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8/13/2015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8/13/2015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‹nº›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1052736"/>
            <a:ext cx="8280920" cy="2147664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Respiratory Rate as a Predictor of Weaning from Mechanical Ventilation (VM)</a:t>
            </a:r>
            <a:endParaRPr lang="pt-BR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483768" y="4149080"/>
            <a:ext cx="3816424" cy="1224136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Emídio Lima</a:t>
            </a:r>
          </a:p>
          <a:p>
            <a:pPr algn="ctr"/>
            <a:r>
              <a:rPr lang="en-US" sz="3200" dirty="0" smtClean="0"/>
              <a:t>MD, PhD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568952" cy="19911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Mortality Increases with the Duration of Mechanical Ventilation and Weaning Failure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1340768"/>
            <a:ext cx="5760640" cy="866360"/>
          </a:xfrm>
        </p:spPr>
        <p:txBody>
          <a:bodyPr/>
          <a:lstStyle/>
          <a:p>
            <a:pPr algn="ctr"/>
            <a:r>
              <a:rPr lang="en-US" dirty="0" smtClean="0"/>
              <a:t>Weaning Failure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59632" y="3212976"/>
            <a:ext cx="6696744" cy="1277496"/>
          </a:xfrm>
        </p:spPr>
        <p:txBody>
          <a:bodyPr/>
          <a:lstStyle/>
          <a:p>
            <a:pPr algn="ctr"/>
            <a:r>
              <a:rPr lang="en-US" dirty="0" smtClean="0"/>
              <a:t>The Average Rate is 30%</a:t>
            </a:r>
          </a:p>
          <a:p>
            <a:pPr algn="ctr"/>
            <a:r>
              <a:rPr lang="en-US" dirty="0" smtClean="0"/>
              <a:t>Increases Mortality (43%) and Morbidity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01037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The Size of the Problem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95536" y="2348880"/>
            <a:ext cx="4038600" cy="2952329"/>
          </a:xfrm>
        </p:spPr>
        <p:txBody>
          <a:bodyPr>
            <a:normAutofit/>
          </a:bodyPr>
          <a:lstStyle/>
          <a:p>
            <a:r>
              <a:rPr lang="en-US" sz="4400" dirty="0" smtClean="0"/>
              <a:t>46% of the Critical Patients Require MV</a:t>
            </a:r>
            <a:endParaRPr lang="pt-BR" sz="4400" dirty="0"/>
          </a:p>
        </p:txBody>
      </p:sp>
      <p:pic>
        <p:nvPicPr>
          <p:cNvPr id="5" name="Espaço Reservado para Conteúdo 4" descr="VM_Little girl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276872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137041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We need Successfully Weaning Patients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Mechanical Ventilation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Weaning Success</a:t>
            </a:r>
            <a:endParaRPr lang="pt-BR" dirty="0"/>
          </a:p>
        </p:txBody>
      </p:sp>
      <p:pic>
        <p:nvPicPr>
          <p:cNvPr id="7" name="Espaço Reservado para Conteúdo 6" descr="VM_Young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60839" y="2514600"/>
            <a:ext cx="3432909" cy="3846513"/>
          </a:xfrm>
        </p:spPr>
      </p:pic>
      <p:pic>
        <p:nvPicPr>
          <p:cNvPr id="8" name="Espaço Reservado para Conteúdo 7" descr="Weaning_Boy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49458" y="2514600"/>
            <a:ext cx="3432909" cy="38465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95736" y="764704"/>
            <a:ext cx="4896544" cy="938368"/>
          </a:xfrm>
        </p:spPr>
        <p:txBody>
          <a:bodyPr/>
          <a:lstStyle/>
          <a:p>
            <a:pPr algn="ctr"/>
            <a:r>
              <a:rPr lang="en-US" dirty="0" smtClean="0"/>
              <a:t>Our Solution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95536" y="2276872"/>
            <a:ext cx="4038600" cy="366915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We Studied 166 Patients</a:t>
            </a:r>
          </a:p>
          <a:p>
            <a:r>
              <a:rPr lang="en-US" sz="4000" dirty="0" smtClean="0"/>
              <a:t>During Weaning</a:t>
            </a:r>
          </a:p>
          <a:p>
            <a:r>
              <a:rPr lang="en-US" sz="4000" dirty="0" smtClean="0"/>
              <a:t>Age over 18 y</a:t>
            </a:r>
            <a:endParaRPr lang="pt-BR" sz="4000" dirty="0"/>
          </a:p>
        </p:txBody>
      </p:sp>
      <p:pic>
        <p:nvPicPr>
          <p:cNvPr id="5" name="Espaço Reservado para Conteúdo 4" descr="Luciano_Pron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307068"/>
            <a:ext cx="4038600" cy="366150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866360"/>
          </a:xfrm>
        </p:spPr>
        <p:txBody>
          <a:bodyPr/>
          <a:lstStyle/>
          <a:p>
            <a:pPr algn="ctr"/>
            <a:r>
              <a:rPr lang="en-US" dirty="0" smtClean="0"/>
              <a:t>Inclusion and Weaning Criteria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797776"/>
          </a:xfrm>
        </p:spPr>
        <p:txBody>
          <a:bodyPr>
            <a:normAutofit/>
          </a:bodyPr>
          <a:lstStyle/>
          <a:p>
            <a:pPr algn="just"/>
            <a:r>
              <a:rPr lang="en-US" sz="4000" dirty="0" smtClean="0"/>
              <a:t>Improvement</a:t>
            </a:r>
          </a:p>
          <a:p>
            <a:pPr algn="just"/>
            <a:r>
              <a:rPr lang="en-US" sz="4000" dirty="0" smtClean="0"/>
              <a:t>Vigil/Calm</a:t>
            </a:r>
          </a:p>
          <a:p>
            <a:pPr algn="just"/>
            <a:r>
              <a:rPr lang="en-US" sz="4000" dirty="0" smtClean="0"/>
              <a:t>No fever</a:t>
            </a:r>
          </a:p>
          <a:p>
            <a:pPr algn="just"/>
            <a:r>
              <a:rPr lang="en-US" sz="4000" dirty="0" smtClean="0"/>
              <a:t>Hemodynamic stability</a:t>
            </a:r>
          </a:p>
          <a:p>
            <a:pPr algn="just"/>
            <a:r>
              <a:rPr lang="en-US" sz="4000" dirty="0" smtClean="0"/>
              <a:t>Metabolic stability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6360"/>
          </a:xfrm>
        </p:spPr>
        <p:txBody>
          <a:bodyPr/>
          <a:lstStyle/>
          <a:p>
            <a:pPr algn="ctr"/>
            <a:r>
              <a:rPr lang="en-US" dirty="0" smtClean="0"/>
              <a:t>Inclusion and Weaning Criteria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276872"/>
            <a:ext cx="8229600" cy="3077696"/>
          </a:xfrm>
        </p:spPr>
        <p:txBody>
          <a:bodyPr>
            <a:normAutofit/>
          </a:bodyPr>
          <a:lstStyle/>
          <a:p>
            <a:pPr algn="just"/>
            <a:r>
              <a:rPr lang="en-US" sz="4000" dirty="0" smtClean="0"/>
              <a:t>PaO2/FiO2 &gt; 200</a:t>
            </a:r>
          </a:p>
          <a:p>
            <a:pPr algn="just"/>
            <a:r>
              <a:rPr lang="en-US" sz="4000" dirty="0" smtClean="0"/>
              <a:t>Tidal Volume (VT) &gt; 5 ml/Kg</a:t>
            </a:r>
          </a:p>
          <a:p>
            <a:pPr algn="just"/>
            <a:r>
              <a:rPr lang="en-US" sz="4000" dirty="0" smtClean="0"/>
              <a:t>Respiratory Rate (RR) ≤ 35 bpm</a:t>
            </a:r>
          </a:p>
          <a:p>
            <a:pPr algn="just"/>
            <a:r>
              <a:rPr lang="en-US" sz="4000" dirty="0" smtClean="0"/>
              <a:t>RR/VT &lt; 105 </a:t>
            </a:r>
            <a:r>
              <a:rPr lang="en-US" sz="4000" dirty="0" err="1" smtClean="0"/>
              <a:t>b.m.L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93836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Additional Measures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348880"/>
            <a:ext cx="8229600" cy="2520280"/>
          </a:xfrm>
        </p:spPr>
        <p:txBody>
          <a:bodyPr>
            <a:normAutofit/>
          </a:bodyPr>
          <a:lstStyle/>
          <a:p>
            <a:pPr algn="just"/>
            <a:r>
              <a:rPr lang="en-US" sz="4400" dirty="0" smtClean="0"/>
              <a:t>Static Compliance (</a:t>
            </a:r>
            <a:r>
              <a:rPr lang="en-US" sz="4400" dirty="0" err="1" smtClean="0"/>
              <a:t>Cst</a:t>
            </a:r>
            <a:r>
              <a:rPr lang="en-US" sz="4400" dirty="0" smtClean="0"/>
              <a:t>)</a:t>
            </a:r>
          </a:p>
          <a:p>
            <a:pPr algn="just"/>
            <a:r>
              <a:rPr lang="en-US" sz="4400" dirty="0" smtClean="0"/>
              <a:t>Maximum Inspiratory Pressure (MIP &lt; 20 cmH2O)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14870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Spontaneous </a:t>
            </a:r>
            <a:r>
              <a:rPr lang="en-US" sz="6000" dirty="0" smtClean="0"/>
              <a:t>Breathing</a:t>
            </a:r>
            <a:r>
              <a:rPr lang="en-US" dirty="0" smtClean="0"/>
              <a:t> Trial (SBT)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627784" y="2996952"/>
            <a:ext cx="4536504" cy="3077696"/>
          </a:xfrm>
        </p:spPr>
        <p:txBody>
          <a:bodyPr>
            <a:normAutofit/>
          </a:bodyPr>
          <a:lstStyle/>
          <a:p>
            <a:r>
              <a:rPr lang="en-US" sz="4000" dirty="0" smtClean="0"/>
              <a:t>30 Minutes</a:t>
            </a:r>
          </a:p>
          <a:p>
            <a:r>
              <a:rPr lang="en-US" sz="4000" dirty="0" smtClean="0"/>
              <a:t>PSV 7 cmH2O</a:t>
            </a:r>
          </a:p>
          <a:p>
            <a:r>
              <a:rPr lang="en-US" sz="4000" dirty="0" smtClean="0"/>
              <a:t>FiO2 ≤ 40%</a:t>
            </a:r>
          </a:p>
          <a:p>
            <a:r>
              <a:rPr lang="en-US" sz="4000" dirty="0" smtClean="0"/>
              <a:t>PEEP 5 cmH2O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435280" cy="1154392"/>
          </a:xfrm>
        </p:spPr>
        <p:txBody>
          <a:bodyPr>
            <a:normAutofit/>
          </a:bodyPr>
          <a:lstStyle/>
          <a:p>
            <a:pPr algn="just"/>
            <a:r>
              <a:rPr lang="en-US" sz="3600" dirty="0" smtClean="0"/>
              <a:t>Weaning Success = SBT success, extubation and Spontaneous Breathing &gt; 48 hours</a:t>
            </a:r>
            <a:endParaRPr lang="pt-BR" sz="36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9552" y="2132856"/>
            <a:ext cx="4040188" cy="659352"/>
          </a:xfrm>
        </p:spPr>
        <p:txBody>
          <a:bodyPr/>
          <a:lstStyle/>
          <a:p>
            <a:pPr algn="ctr"/>
            <a:r>
              <a:rPr lang="en-US" dirty="0" smtClean="0"/>
              <a:t>MV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932040" y="2420888"/>
            <a:ext cx="4041775" cy="654843"/>
          </a:xfrm>
        </p:spPr>
        <p:txBody>
          <a:bodyPr/>
          <a:lstStyle/>
          <a:p>
            <a:pPr algn="ctr"/>
            <a:r>
              <a:rPr lang="en-US" dirty="0" smtClean="0"/>
              <a:t>Weaning Success</a:t>
            </a:r>
            <a:endParaRPr lang="pt-BR" dirty="0"/>
          </a:p>
        </p:txBody>
      </p:sp>
      <p:pic>
        <p:nvPicPr>
          <p:cNvPr id="7" name="Espaço Reservado para Conteúdo 6" descr="VM_Little girl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8" name="Espaço Reservado para Conteúdo 7" descr="Weaning_Little girl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19147"/>
            <a:ext cx="4041775" cy="3037418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938368"/>
          </a:xfrm>
        </p:spPr>
        <p:txBody>
          <a:bodyPr/>
          <a:lstStyle/>
          <a:p>
            <a:pPr algn="just"/>
            <a:r>
              <a:rPr lang="en-US" dirty="0" smtClean="0"/>
              <a:t>Weaning Failure = SBT Failure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6203032" cy="4389120"/>
          </a:xfrm>
        </p:spPr>
        <p:txBody>
          <a:bodyPr>
            <a:noAutofit/>
          </a:bodyPr>
          <a:lstStyle/>
          <a:p>
            <a:pPr algn="just"/>
            <a:r>
              <a:rPr lang="en-US" sz="4000" dirty="0" smtClean="0"/>
              <a:t>RR &gt; 35 bpm</a:t>
            </a:r>
          </a:p>
          <a:p>
            <a:pPr algn="just"/>
            <a:r>
              <a:rPr lang="en-US" sz="4000" dirty="0" smtClean="0"/>
              <a:t>RR/VT &gt; 105</a:t>
            </a:r>
          </a:p>
          <a:p>
            <a:pPr algn="just"/>
            <a:r>
              <a:rPr lang="en-US" sz="4000" dirty="0" smtClean="0"/>
              <a:t>SaO2 &lt; 90%</a:t>
            </a:r>
          </a:p>
          <a:p>
            <a:pPr algn="just"/>
            <a:r>
              <a:rPr lang="en-US" sz="4000" dirty="0" smtClean="0"/>
              <a:t>Arrhythmias</a:t>
            </a:r>
          </a:p>
          <a:p>
            <a:pPr algn="just"/>
            <a:r>
              <a:rPr lang="en-US" sz="4000" dirty="0" smtClean="0"/>
              <a:t>Dyspnea</a:t>
            </a:r>
          </a:p>
          <a:p>
            <a:pPr algn="just"/>
            <a:r>
              <a:rPr lang="en-US" sz="4000" dirty="0" smtClean="0"/>
              <a:t>Psychomotor Agitation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772400" cy="1362456"/>
          </a:xfrm>
        </p:spPr>
        <p:txBody>
          <a:bodyPr/>
          <a:lstStyle/>
          <a:p>
            <a:pPr algn="ctr"/>
            <a:r>
              <a:rPr lang="en-US" dirty="0" smtClean="0"/>
              <a:t>Extubation Failure: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 smtClean="0"/>
              <a:t>Reintubation  within 48 h after Extubation</a:t>
            </a:r>
            <a:endParaRPr lang="pt-B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79712" y="764704"/>
            <a:ext cx="4536504" cy="936104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Results:</a:t>
            </a:r>
            <a:endParaRPr lang="pt-BR" sz="5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365376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166 Patients</a:t>
            </a:r>
          </a:p>
          <a:p>
            <a:r>
              <a:rPr lang="en-US" sz="4800" dirty="0" smtClean="0"/>
              <a:t>Mean Age 53 y</a:t>
            </a:r>
          </a:p>
          <a:p>
            <a:r>
              <a:rPr lang="en-US" sz="4800" dirty="0" smtClean="0"/>
              <a:t>94 Males</a:t>
            </a:r>
          </a:p>
          <a:p>
            <a:r>
              <a:rPr lang="en-US" sz="4800" dirty="0" smtClean="0"/>
              <a:t>Mean Duration of MV 4 days</a:t>
            </a:r>
            <a:endParaRPr lang="pt-B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66360"/>
          </a:xfrm>
        </p:spPr>
        <p:txBody>
          <a:bodyPr/>
          <a:lstStyle/>
          <a:p>
            <a:pPr algn="ctr"/>
            <a:r>
              <a:rPr lang="en-US" dirty="0" smtClean="0"/>
              <a:t>Causes of MV: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Postoperative 25.9%</a:t>
            </a:r>
          </a:p>
          <a:p>
            <a:r>
              <a:rPr lang="en-US" sz="3600" dirty="0" smtClean="0"/>
              <a:t>Pneumonia 13.8%</a:t>
            </a:r>
          </a:p>
          <a:p>
            <a:r>
              <a:rPr lang="en-US" sz="3600" dirty="0" smtClean="0"/>
              <a:t>Coma 10.2%</a:t>
            </a:r>
          </a:p>
          <a:p>
            <a:r>
              <a:rPr lang="en-US" sz="3600" dirty="0" smtClean="0"/>
              <a:t>Pulmonary Edema 9.6%</a:t>
            </a:r>
            <a:endParaRPr lang="pt-BR" sz="36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Sepsis 7.8%</a:t>
            </a:r>
          </a:p>
          <a:p>
            <a:r>
              <a:rPr lang="en-US" sz="4000" dirty="0" smtClean="0"/>
              <a:t>Exogenous Intoxication 7.2%</a:t>
            </a:r>
          </a:p>
          <a:p>
            <a:r>
              <a:rPr lang="en-US" sz="4000" dirty="0" smtClean="0"/>
              <a:t>Aspiration 4.8%</a:t>
            </a:r>
          </a:p>
          <a:p>
            <a:r>
              <a:rPr lang="en-US" sz="4000" dirty="0" smtClean="0"/>
              <a:t>Seizures 4.2%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82384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166 Patients:</a:t>
            </a:r>
            <a:endParaRPr lang="pt-BR" sz="5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3509744"/>
          </a:xfrm>
        </p:spPr>
        <p:txBody>
          <a:bodyPr>
            <a:normAutofit/>
          </a:bodyPr>
          <a:lstStyle/>
          <a:p>
            <a:r>
              <a:rPr lang="en-US" sz="4800" dirty="0" smtClean="0"/>
              <a:t>Mortality 29 Patients (17.5%)</a:t>
            </a:r>
          </a:p>
          <a:p>
            <a:r>
              <a:rPr lang="en-US" sz="4800" dirty="0" smtClean="0"/>
              <a:t>Survival 137 Patients (82.5%)</a:t>
            </a:r>
          </a:p>
          <a:p>
            <a:r>
              <a:rPr lang="en-US" sz="4800" dirty="0" smtClean="0"/>
              <a:t>Weaning Success 127 Patients (76.5%)</a:t>
            </a:r>
            <a:endParaRPr lang="pt-B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Weaning Success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SBT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Weaning Success</a:t>
            </a:r>
            <a:endParaRPr lang="pt-BR" dirty="0"/>
          </a:p>
        </p:txBody>
      </p:sp>
      <p:pic>
        <p:nvPicPr>
          <p:cNvPr id="7" name="Espaço Reservado para Conteúdo 6" descr="Weaning_Woman.pn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1212"/>
            <a:ext cx="4040188" cy="3033288"/>
          </a:xfrm>
        </p:spPr>
      </p:pic>
      <p:pic>
        <p:nvPicPr>
          <p:cNvPr id="8" name="Espaço Reservado para Conteúdo 7" descr="Extubated_Woman.pn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582382"/>
            <a:ext cx="4041775" cy="3710949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938368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166 Patients</a:t>
            </a:r>
            <a:endParaRPr lang="pt-BR" sz="5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3437736"/>
          </a:xfrm>
        </p:spPr>
        <p:txBody>
          <a:bodyPr>
            <a:normAutofit/>
          </a:bodyPr>
          <a:lstStyle/>
          <a:p>
            <a:r>
              <a:rPr lang="en-US" sz="4800" dirty="0" smtClean="0"/>
              <a:t>Weaning Failure (SBT Failure) 29 Patients (17.5%)</a:t>
            </a:r>
          </a:p>
          <a:p>
            <a:r>
              <a:rPr lang="en-US" sz="4800" dirty="0" smtClean="0"/>
              <a:t>Extubation Failure 10 Patients (6%)</a:t>
            </a:r>
            <a:endParaRPr lang="pt-B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229600" cy="866360"/>
          </a:xfrm>
        </p:spPr>
        <p:txBody>
          <a:bodyPr/>
          <a:lstStyle/>
          <a:p>
            <a:pPr algn="ctr"/>
            <a:r>
              <a:rPr lang="en-US" dirty="0" smtClean="0"/>
              <a:t>Extubation Failure Causes: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365728"/>
          </a:xfrm>
        </p:spPr>
        <p:txBody>
          <a:bodyPr>
            <a:normAutofit/>
          </a:bodyPr>
          <a:lstStyle/>
          <a:p>
            <a:pPr algn="just"/>
            <a:r>
              <a:rPr lang="en-US" sz="4400" dirty="0" smtClean="0"/>
              <a:t>Pulmonary Edema 50%</a:t>
            </a:r>
          </a:p>
          <a:p>
            <a:pPr algn="just"/>
            <a:r>
              <a:rPr lang="en-US" sz="4400" dirty="0" smtClean="0"/>
              <a:t>Bronchospasm 30%</a:t>
            </a:r>
          </a:p>
          <a:p>
            <a:pPr algn="just"/>
            <a:r>
              <a:rPr lang="en-US" sz="4400" dirty="0" smtClean="0"/>
              <a:t>Laryngeal Edema 10%</a:t>
            </a:r>
          </a:p>
          <a:p>
            <a:pPr algn="just"/>
            <a:r>
              <a:rPr lang="en-US" sz="4400" dirty="0" smtClean="0"/>
              <a:t>Respiratory Infection 10%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8229600" cy="86636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Mortalities:</a:t>
            </a:r>
            <a:endParaRPr lang="pt-BR" sz="5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293368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12.6% in Weaning Success</a:t>
            </a:r>
          </a:p>
          <a:p>
            <a:r>
              <a:rPr lang="en-US" sz="4800" dirty="0" smtClean="0"/>
              <a:t>20.7% in Weaning Failure</a:t>
            </a:r>
          </a:p>
          <a:p>
            <a:r>
              <a:rPr lang="en-US" sz="4800" dirty="0" smtClean="0"/>
              <a:t>70% in Extubation Failure</a:t>
            </a:r>
            <a:endParaRPr lang="pt-BR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7979224" cy="2490552"/>
          </a:xfrm>
        </p:spPr>
        <p:txBody>
          <a:bodyPr/>
          <a:lstStyle/>
          <a:p>
            <a:pPr algn="ctr"/>
            <a:r>
              <a:rPr lang="en-US" dirty="0" smtClean="0"/>
              <a:t>Patients with Extubation Failure had the Highest Mortality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5776" y="4293096"/>
            <a:ext cx="4104456" cy="868352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(p = 0.0001)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840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Respiratory Rate, &gt; 24 bpm, as a Predictor of Weaning Failure</a:t>
            </a:r>
            <a:endParaRPr lang="pt-BR" dirty="0"/>
          </a:p>
        </p:txBody>
      </p:sp>
      <p:pic>
        <p:nvPicPr>
          <p:cNvPr id="4" name="Espaço Reservado para Conteúdo 3" descr="20150803_0128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2132856"/>
            <a:ext cx="3734521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Respiratory Rate &gt; 24 bpm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23728" y="2060848"/>
            <a:ext cx="4330824" cy="4389120"/>
          </a:xfrm>
        </p:spPr>
        <p:txBody>
          <a:bodyPr>
            <a:normAutofit/>
          </a:bodyPr>
          <a:lstStyle/>
          <a:p>
            <a:pPr algn="just"/>
            <a:r>
              <a:rPr lang="en-US" sz="4000" dirty="0" smtClean="0"/>
              <a:t>Sensitivity 100%</a:t>
            </a:r>
          </a:p>
          <a:p>
            <a:pPr algn="just"/>
            <a:r>
              <a:rPr lang="en-US" sz="4000" dirty="0" smtClean="0"/>
              <a:t>Specificity 85%</a:t>
            </a:r>
          </a:p>
          <a:p>
            <a:pPr algn="just"/>
            <a:r>
              <a:rPr lang="en-US" sz="4000" dirty="0" smtClean="0"/>
              <a:t>NPV 100%</a:t>
            </a:r>
          </a:p>
          <a:p>
            <a:pPr algn="just"/>
            <a:r>
              <a:rPr lang="en-US" sz="4000" dirty="0" smtClean="0"/>
              <a:t>PPV 60%</a:t>
            </a:r>
          </a:p>
          <a:p>
            <a:pPr algn="just"/>
            <a:r>
              <a:rPr lang="en-US" sz="4000" dirty="0" smtClean="0"/>
              <a:t>LR+ 6.68</a:t>
            </a:r>
          </a:p>
          <a:p>
            <a:pPr algn="just"/>
            <a:r>
              <a:rPr lang="en-US" sz="4000" dirty="0" smtClean="0"/>
              <a:t>LR- 0.0</a:t>
            </a:r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600" dirty="0" smtClean="0"/>
              <a:t>Respiratory Rate in Weaning Failure and Success: Accuracy 88%, p &lt; 0.0001</a:t>
            </a:r>
            <a:endParaRPr lang="pt-BR" sz="3600" dirty="0"/>
          </a:p>
        </p:txBody>
      </p:sp>
      <p:pic>
        <p:nvPicPr>
          <p:cNvPr id="5" name="Espaço Reservado para Conteúdo 4" descr="RR in Weaning Failure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94191"/>
            <a:ext cx="4038600" cy="3487255"/>
          </a:xfrm>
        </p:spPr>
      </p:pic>
      <p:pic>
        <p:nvPicPr>
          <p:cNvPr id="6" name="Espaço Reservado para Conteúdo 5" descr="RR in Weaning Successe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62579"/>
            <a:ext cx="4038600" cy="295048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3528" y="1484784"/>
            <a:ext cx="8061520" cy="2219672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smtClean="0"/>
              <a:t>No Difference in RR Behavior among Extubation Failures Compared to the Successes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9552" y="4293096"/>
            <a:ext cx="7854696" cy="920544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p = 0.7313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91264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Conclusion: RR an Efficient, Practical Predictor of Weaning Failure (Cut-off &gt; 24)</a:t>
            </a:r>
            <a:endParaRPr lang="pt-BR" sz="40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MV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860033" y="2060848"/>
            <a:ext cx="3672408" cy="654843"/>
          </a:xfrm>
        </p:spPr>
        <p:txBody>
          <a:bodyPr/>
          <a:lstStyle/>
          <a:p>
            <a:pPr algn="ctr"/>
            <a:r>
              <a:rPr lang="en-US" dirty="0" smtClean="0"/>
              <a:t>Weaning Success</a:t>
            </a:r>
            <a:endParaRPr lang="pt-BR" dirty="0"/>
          </a:p>
        </p:txBody>
      </p:sp>
      <p:pic>
        <p:nvPicPr>
          <p:cNvPr id="7" name="Espaço Reservado para Conteúdo 6" descr="VM_Luciano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51299"/>
            <a:ext cx="4040188" cy="3573114"/>
          </a:xfrm>
        </p:spPr>
      </p:pic>
      <p:pic>
        <p:nvPicPr>
          <p:cNvPr id="8" name="Espaço Reservado para Conteúdo 7" descr="Weaning_Luciano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1590"/>
            <a:ext cx="4041775" cy="30325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63688" y="2276872"/>
            <a:ext cx="4968552" cy="998984"/>
          </a:xfrm>
        </p:spPr>
        <p:txBody>
          <a:bodyPr>
            <a:noAutofit/>
          </a:bodyPr>
          <a:lstStyle/>
          <a:p>
            <a:pPr algn="ctr"/>
            <a:r>
              <a:rPr lang="en-US" sz="8000" dirty="0" smtClean="0"/>
              <a:t>Questions</a:t>
            </a:r>
            <a:endParaRPr lang="pt-BR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851648" cy="1211560"/>
          </a:xfrm>
        </p:spPr>
        <p:txBody>
          <a:bodyPr/>
          <a:lstStyle/>
          <a:p>
            <a:pPr algn="ctr"/>
            <a:r>
              <a:rPr lang="en-US" dirty="0" smtClean="0"/>
              <a:t>Thank for Your Attention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3228536"/>
            <a:ext cx="8064568" cy="3080784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>Emídio Lima</a:t>
            </a:r>
          </a:p>
          <a:p>
            <a:pPr algn="ctr"/>
            <a:r>
              <a:rPr lang="en-US" sz="4400" dirty="0" smtClean="0"/>
              <a:t>MD, PhD</a:t>
            </a:r>
          </a:p>
          <a:p>
            <a:pPr algn="ctr"/>
            <a:r>
              <a:rPr lang="en-US" sz="4400" dirty="0" smtClean="0"/>
              <a:t>Laureate International Universities</a:t>
            </a:r>
            <a:endParaRPr lang="pt-B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153</TotalTime>
  <Words>434</Words>
  <Application>Microsoft Office PowerPoint</Application>
  <PresentationFormat>Apresentação na tela (4:3)</PresentationFormat>
  <Paragraphs>101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Flow</vt:lpstr>
      <vt:lpstr>Respiratory Rate as a Predictor of Weaning from Mechanical Ventilation (VM)</vt:lpstr>
      <vt:lpstr>Mortality Increases with the Duration of Mechanical Ventilation and Weaning Failure</vt:lpstr>
      <vt:lpstr>Weaning Failure</vt:lpstr>
      <vt:lpstr>The Size of the Problem</vt:lpstr>
      <vt:lpstr>We need Successfully Weaning Patients</vt:lpstr>
      <vt:lpstr>Our Solution</vt:lpstr>
      <vt:lpstr>Inclusion and Weaning Criteria</vt:lpstr>
      <vt:lpstr>Inclusion and Weaning Criteria</vt:lpstr>
      <vt:lpstr>Additional Measures</vt:lpstr>
      <vt:lpstr>Spontaneous Breathing Trial (SBT)</vt:lpstr>
      <vt:lpstr>Weaning Success = SBT success, extubation and Spontaneous Breathing &gt; 48 hours</vt:lpstr>
      <vt:lpstr>Weaning Failure = SBT Failure</vt:lpstr>
      <vt:lpstr>Extubation Failure:</vt:lpstr>
      <vt:lpstr>Results:</vt:lpstr>
      <vt:lpstr>Causes of MV:</vt:lpstr>
      <vt:lpstr>166 Patients:</vt:lpstr>
      <vt:lpstr>Weaning Success</vt:lpstr>
      <vt:lpstr>166 Patients</vt:lpstr>
      <vt:lpstr>Extubation Failure Causes:</vt:lpstr>
      <vt:lpstr>Mortalities:</vt:lpstr>
      <vt:lpstr>Patients with Extubation Failure had the Highest Mortality</vt:lpstr>
      <vt:lpstr>Respiratory Rate, &gt; 24 bpm, as a Predictor of Weaning Failure</vt:lpstr>
      <vt:lpstr>Respiratory Rate &gt; 24 bpm</vt:lpstr>
      <vt:lpstr>Respiratory Rate in Weaning Failure and Success: Accuracy 88%, p &lt; 0.0001</vt:lpstr>
      <vt:lpstr>No Difference in RR Behavior among Extubation Failures Compared to the Successes</vt:lpstr>
      <vt:lpstr>Conclusion: RR an Efficient, Practical Predictor of Weaning Failure (Cut-off &gt; 24)</vt:lpstr>
      <vt:lpstr>Questions</vt:lpstr>
      <vt:lpstr>Thank for Your Attention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Respiratory Rate as a Predictor of Weaning from Mechanical Ventilation (VM)</dc:title>
  <dc:creator>Emídio</dc:creator>
  <cp:lastModifiedBy>Emídio</cp:lastModifiedBy>
  <cp:revision>24</cp:revision>
  <dcterms:created xsi:type="dcterms:W3CDTF">2015-08-13T23:39:17Z</dcterms:created>
  <dcterms:modified xsi:type="dcterms:W3CDTF">2015-08-14T02:31:39Z</dcterms:modified>
</cp:coreProperties>
</file>