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1"/>
  </p:notesMasterIdLst>
  <p:sldIdLst>
    <p:sldId id="256" r:id="rId2"/>
    <p:sldId id="258" r:id="rId3"/>
    <p:sldId id="259" r:id="rId4"/>
    <p:sldId id="278" r:id="rId5"/>
    <p:sldId id="272" r:id="rId6"/>
    <p:sldId id="262" r:id="rId7"/>
    <p:sldId id="264" r:id="rId8"/>
    <p:sldId id="261" r:id="rId9"/>
    <p:sldId id="281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9" r:id="rId18"/>
    <p:sldId id="257" r:id="rId19"/>
    <p:sldId id="273" r:id="rId20"/>
    <p:sldId id="274" r:id="rId21"/>
    <p:sldId id="282" r:id="rId22"/>
    <p:sldId id="283" r:id="rId23"/>
    <p:sldId id="275" r:id="rId24"/>
    <p:sldId id="285" r:id="rId25"/>
    <p:sldId id="276" r:id="rId26"/>
    <p:sldId id="277" r:id="rId27"/>
    <p:sldId id="284" r:id="rId28"/>
    <p:sldId id="286" r:id="rId29"/>
    <p:sldId id="287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351F3-C4CA-44D0-A0A5-011AF0185F48}" type="datetimeFigureOut">
              <a:rPr lang="pt-BR" smtClean="0"/>
              <a:t>13/10/2014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29F58B-07EB-4784-A497-E2A2AA7923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4869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interaction among the different cells of this tissue is a very dynamic and extremely elaborate process. The unique strategic position of the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Sertoli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cells allows them to receive from, integrate, and emit to the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extratubular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compartment all of the signals required for spermatogenesis. Therefore, germ cells,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Sertoli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cells,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peritubular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Leydig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cells have an elaborate network for cell-cell communication that occurs via hormones,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autocrine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paracrine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factors, and signalling molecules. This allows the </a:t>
            </a:r>
            <a:r>
              <a:rPr lang="en-GB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Sertoli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cells, as nursing cells, to provide developing germ cells with the required nutrients and biological factors.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80080-52E1-41EB-B831-7720376AB7CC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1536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80080-52E1-41EB-B831-7720376AB7CC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9075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EAD27-D70D-4559-9195-7CCE771E7F2B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9458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mail.google.com/mail/?ui=1&amp;attid=0.1&amp;disp=inline&amp;view=att&amp;th=11bd798fabbc101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wmf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tiff"/><Relationship Id="rId3" Type="http://schemas.openxmlformats.org/officeDocument/2006/relationships/image" Target="../media/image33.tiff"/><Relationship Id="rId7" Type="http://schemas.openxmlformats.org/officeDocument/2006/relationships/image" Target="../media/image37.tif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tiff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tiff"/><Relationship Id="rId5" Type="http://schemas.openxmlformats.org/officeDocument/2006/relationships/image" Target="../media/image42.tiff"/><Relationship Id="rId4" Type="http://schemas.openxmlformats.org/officeDocument/2006/relationships/image" Target="../media/image41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tiff"/><Relationship Id="rId4" Type="http://schemas.openxmlformats.org/officeDocument/2006/relationships/image" Target="../media/image46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6154" y="772733"/>
            <a:ext cx="7766936" cy="2750070"/>
          </a:xfrm>
        </p:spPr>
        <p:txBody>
          <a:bodyPr/>
          <a:lstStyle/>
          <a:p>
            <a:r>
              <a:rPr lang="it-IT" b="1" dirty="0"/>
              <a:t>Non-Classical androgen actions in </a:t>
            </a:r>
            <a:r>
              <a:rPr lang="it-IT" b="1" dirty="0" smtClean="0"/>
              <a:t>Sertoli </a:t>
            </a:r>
            <a:r>
              <a:rPr lang="it-IT" b="1" dirty="0"/>
              <a:t>cell membrane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47993" y="3891566"/>
            <a:ext cx="7766936" cy="1709134"/>
          </a:xfrm>
        </p:spPr>
        <p:txBody>
          <a:bodyPr>
            <a:normAutofit/>
          </a:bodyPr>
          <a:lstStyle/>
          <a:p>
            <a:r>
              <a:rPr lang="pt-BR" dirty="0" smtClean="0"/>
              <a:t>Eloísa da Silveira Loss</a:t>
            </a:r>
          </a:p>
          <a:p>
            <a:r>
              <a:rPr lang="pt-BR" dirty="0" err="1" smtClean="0"/>
              <a:t>Department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Physiology</a:t>
            </a:r>
            <a:endParaRPr lang="pt-BR" dirty="0" smtClean="0"/>
          </a:p>
          <a:p>
            <a:r>
              <a:rPr lang="pt-BR" dirty="0" smtClean="0"/>
              <a:t>ICBS – </a:t>
            </a:r>
            <a:r>
              <a:rPr lang="pt-BR" dirty="0" smtClean="0"/>
              <a:t>Federal </a:t>
            </a:r>
            <a:r>
              <a:rPr lang="pt-BR" dirty="0" err="1" smtClean="0"/>
              <a:t>University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Rio Grande do Sul</a:t>
            </a:r>
          </a:p>
          <a:p>
            <a:r>
              <a:rPr lang="pt-BR" dirty="0" smtClean="0"/>
              <a:t> </a:t>
            </a:r>
            <a:r>
              <a:rPr lang="pt-BR" dirty="0" smtClean="0"/>
              <a:t> </a:t>
            </a:r>
            <a:r>
              <a:rPr lang="pt-BR" dirty="0" smtClean="0"/>
              <a:t>Porto </a:t>
            </a:r>
            <a:r>
              <a:rPr lang="pt-BR" dirty="0" smtClean="0"/>
              <a:t>Alegre RS </a:t>
            </a:r>
            <a:r>
              <a:rPr lang="pt-BR" dirty="0" smtClean="0"/>
              <a:t>- </a:t>
            </a:r>
            <a:r>
              <a:rPr lang="pt-BR" dirty="0" err="1" smtClean="0"/>
              <a:t>Brazil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4650" y="5600700"/>
            <a:ext cx="1657350" cy="12573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019" y="5710544"/>
            <a:ext cx="7525524" cy="114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2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9355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TESTIS       </a:t>
            </a:r>
            <a:r>
              <a:rPr lang="en-US" sz="3200" dirty="0" err="1"/>
              <a:t>Seminiferous</a:t>
            </a:r>
            <a:r>
              <a:rPr lang="en-US" sz="3200" dirty="0"/>
              <a:t> epithelium</a:t>
            </a:r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050308" y="1126901"/>
            <a:ext cx="7018638" cy="3337772"/>
            <a:chOff x="3080" y="8606"/>
            <a:chExt cx="9449" cy="4650"/>
          </a:xfrm>
        </p:grpSpPr>
        <p:pic>
          <p:nvPicPr>
            <p:cNvPr id="1027" name="Picture 3" descr="reprodutivo masculin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80" y="8665"/>
              <a:ext cx="9449" cy="4591"/>
            </a:xfrm>
            <a:prstGeom prst="rect">
              <a:avLst/>
            </a:prstGeom>
            <a:noFill/>
          </p:spPr>
        </p:pic>
        <p:grpSp>
          <p:nvGrpSpPr>
            <p:cNvPr id="1028" name="Group 4"/>
            <p:cNvGrpSpPr>
              <a:grpSpLocks/>
            </p:cNvGrpSpPr>
            <p:nvPr/>
          </p:nvGrpSpPr>
          <p:grpSpPr bwMode="auto">
            <a:xfrm>
              <a:off x="4185" y="8606"/>
              <a:ext cx="8128" cy="4127"/>
              <a:chOff x="4185" y="8606"/>
              <a:chExt cx="8128" cy="4127"/>
            </a:xfrm>
          </p:grpSpPr>
          <p:sp>
            <p:nvSpPr>
              <p:cNvPr id="1029" name="Text Box 5"/>
              <p:cNvSpPr txBox="1">
                <a:spLocks noChangeArrowheads="1"/>
              </p:cNvSpPr>
              <p:nvPr/>
            </p:nvSpPr>
            <p:spPr bwMode="auto">
              <a:xfrm>
                <a:off x="5481" y="8689"/>
                <a:ext cx="3372" cy="5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t-BR" sz="1600" dirty="0" err="1">
                    <a:latin typeface="Arial" pitchFamily="34" charset="0"/>
                    <a:cs typeface="Arial" pitchFamily="34" charset="0"/>
                  </a:rPr>
                  <a:t>Seminiferous</a:t>
                </a:r>
                <a:r>
                  <a:rPr lang="pt-BR" sz="16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pt-BR" sz="1600" dirty="0" err="1">
                    <a:latin typeface="Arial" pitchFamily="34" charset="0"/>
                    <a:cs typeface="Arial" pitchFamily="34" charset="0"/>
                  </a:rPr>
                  <a:t>tubules</a:t>
                </a:r>
                <a:endParaRPr lang="pt-BR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Text Box 6"/>
              <p:cNvSpPr txBox="1">
                <a:spLocks noChangeArrowheads="1"/>
              </p:cNvSpPr>
              <p:nvPr/>
            </p:nvSpPr>
            <p:spPr bwMode="auto">
              <a:xfrm>
                <a:off x="4185" y="11893"/>
                <a:ext cx="1035" cy="360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pt-BR" dirty="0" err="1">
                    <a:latin typeface="Calibri" pitchFamily="34" charset="0"/>
                    <a:cs typeface="Arial" pitchFamily="34" charset="0"/>
                  </a:rPr>
                  <a:t>Testis</a:t>
                </a:r>
                <a:endParaRPr lang="pt-BR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7"/>
              <p:cNvSpPr>
                <a:spLocks noChangeArrowheads="1"/>
              </p:cNvSpPr>
              <p:nvPr/>
            </p:nvSpPr>
            <p:spPr bwMode="auto">
              <a:xfrm>
                <a:off x="7008" y="11847"/>
                <a:ext cx="1054" cy="17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2" name="Text Box 8"/>
              <p:cNvSpPr txBox="1">
                <a:spLocks noChangeArrowheads="1"/>
              </p:cNvSpPr>
              <p:nvPr/>
            </p:nvSpPr>
            <p:spPr bwMode="auto">
              <a:xfrm>
                <a:off x="7504" y="11800"/>
                <a:ext cx="1715" cy="35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pt-BR" sz="1600" dirty="0" err="1">
                    <a:latin typeface="Calibri" pitchFamily="34" charset="0"/>
                    <a:cs typeface="Arial" pitchFamily="34" charset="0"/>
                  </a:rPr>
                  <a:t>Interstitium</a:t>
                </a:r>
                <a:endParaRPr lang="pt-BR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" name="Rectangle 9"/>
              <p:cNvSpPr>
                <a:spLocks noChangeArrowheads="1"/>
              </p:cNvSpPr>
              <p:nvPr/>
            </p:nvSpPr>
            <p:spPr bwMode="auto">
              <a:xfrm>
                <a:off x="7023" y="12313"/>
                <a:ext cx="2094" cy="4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4" name="Rectangle 10"/>
              <p:cNvSpPr>
                <a:spLocks noChangeArrowheads="1"/>
              </p:cNvSpPr>
              <p:nvPr/>
            </p:nvSpPr>
            <p:spPr bwMode="auto">
              <a:xfrm>
                <a:off x="8860" y="8830"/>
                <a:ext cx="540" cy="16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5" name="Text Box 11"/>
              <p:cNvSpPr txBox="1">
                <a:spLocks noChangeArrowheads="1"/>
              </p:cNvSpPr>
              <p:nvPr/>
            </p:nvSpPr>
            <p:spPr bwMode="auto">
              <a:xfrm>
                <a:off x="10350" y="8606"/>
                <a:ext cx="1165" cy="518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pt-BR" sz="1600" dirty="0" err="1">
                    <a:latin typeface="Calibri" pitchFamily="34" charset="0"/>
                    <a:cs typeface="Arial" pitchFamily="34" charset="0"/>
                  </a:rPr>
                  <a:t>Leydig</a:t>
                </a:r>
                <a:r>
                  <a:rPr lang="pt-BR" sz="1600" dirty="0">
                    <a:latin typeface="Calibri" pitchFamily="34" charset="0"/>
                    <a:cs typeface="Arial" pitchFamily="34" charset="0"/>
                  </a:rPr>
                  <a:t> </a:t>
                </a:r>
                <a:endParaRPr lang="pt-BR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9390" y="9290"/>
                <a:ext cx="790" cy="1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7" name="Text Box 13"/>
              <p:cNvSpPr txBox="1">
                <a:spLocks noChangeArrowheads="1"/>
              </p:cNvSpPr>
              <p:nvPr/>
            </p:nvSpPr>
            <p:spPr bwMode="auto">
              <a:xfrm>
                <a:off x="10698" y="9288"/>
                <a:ext cx="1615" cy="318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pt-BR" sz="1600" dirty="0" err="1">
                    <a:latin typeface="Calibri" pitchFamily="34" charset="0"/>
                    <a:cs typeface="Arial" pitchFamily="34" charset="0"/>
                  </a:rPr>
                  <a:t>Peritubular</a:t>
                </a:r>
                <a:r>
                  <a:rPr lang="pt-BR" sz="1600" dirty="0">
                    <a:latin typeface="Calibri" pitchFamily="34" charset="0"/>
                    <a:cs typeface="Arial" pitchFamily="34" charset="0"/>
                  </a:rPr>
                  <a:t> </a:t>
                </a:r>
                <a:endParaRPr lang="pt-BR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9620" y="10570"/>
                <a:ext cx="520" cy="13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39" name="Text Box 15"/>
              <p:cNvSpPr txBox="1">
                <a:spLocks noChangeArrowheads="1"/>
              </p:cNvSpPr>
              <p:nvPr/>
            </p:nvSpPr>
            <p:spPr bwMode="auto">
              <a:xfrm>
                <a:off x="11205" y="10692"/>
                <a:ext cx="1042" cy="4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pt-BR" sz="1600" dirty="0" err="1">
                    <a:latin typeface="Calibri" pitchFamily="34" charset="0"/>
                    <a:cs typeface="Arial" pitchFamily="34" charset="0"/>
                  </a:rPr>
                  <a:t>Sertoli</a:t>
                </a:r>
                <a:r>
                  <a:rPr lang="pt-BR" sz="1600" dirty="0">
                    <a:latin typeface="Calibri" pitchFamily="34" charset="0"/>
                    <a:cs typeface="Arial" pitchFamily="34" charset="0"/>
                  </a:rPr>
                  <a:t> </a:t>
                </a:r>
                <a:endParaRPr lang="pt-BR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8970" y="11350"/>
                <a:ext cx="570" cy="1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1041" name="Text Box 17"/>
              <p:cNvSpPr txBox="1">
                <a:spLocks noChangeArrowheads="1"/>
              </p:cNvSpPr>
              <p:nvPr/>
            </p:nvSpPr>
            <p:spPr bwMode="auto">
              <a:xfrm>
                <a:off x="10390" y="11560"/>
                <a:ext cx="1457" cy="43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pt-BR" sz="1600" dirty="0">
                    <a:latin typeface="Calibri" pitchFamily="34" charset="0"/>
                    <a:cs typeface="Arial" pitchFamily="34" charset="0"/>
                  </a:rPr>
                  <a:t>Germinal </a:t>
                </a:r>
                <a:endParaRPr lang="pt-BR" sz="16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" name="CaixaDeTexto 19"/>
          <p:cNvSpPr txBox="1"/>
          <p:nvPr/>
        </p:nvSpPr>
        <p:spPr>
          <a:xfrm>
            <a:off x="584775" y="4272677"/>
            <a:ext cx="86373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dirty="0"/>
              <a:t>-The interaction among the different cells of this tissue is a very dynamic and </a:t>
            </a:r>
            <a:r>
              <a:rPr lang="en-GB" sz="1600" dirty="0" smtClean="0"/>
              <a:t>an extremely </a:t>
            </a:r>
            <a:r>
              <a:rPr lang="en-GB" sz="1600" dirty="0"/>
              <a:t>elaborate process. </a:t>
            </a:r>
          </a:p>
          <a:p>
            <a:pPr algn="just"/>
            <a:r>
              <a:rPr lang="en-GB" sz="1600" dirty="0"/>
              <a:t>-Germ cells, </a:t>
            </a:r>
            <a:r>
              <a:rPr lang="en-GB" sz="1600" dirty="0" err="1"/>
              <a:t>Sertoli</a:t>
            </a:r>
            <a:r>
              <a:rPr lang="en-GB" sz="1600" dirty="0"/>
              <a:t> cells, </a:t>
            </a:r>
            <a:r>
              <a:rPr lang="en-GB" sz="1600" dirty="0" err="1"/>
              <a:t>peritubular</a:t>
            </a:r>
            <a:r>
              <a:rPr lang="en-GB" sz="1600" dirty="0"/>
              <a:t>, and </a:t>
            </a:r>
            <a:r>
              <a:rPr lang="en-GB" sz="1600" dirty="0" err="1"/>
              <a:t>Leydig</a:t>
            </a:r>
            <a:r>
              <a:rPr lang="en-GB" sz="1600" dirty="0"/>
              <a:t> cells have an elaborate network for cell-cell communication that occurs via hormones, </a:t>
            </a:r>
            <a:r>
              <a:rPr lang="en-GB" sz="1600" dirty="0" err="1"/>
              <a:t>autocrine</a:t>
            </a:r>
            <a:r>
              <a:rPr lang="en-GB" sz="1600" dirty="0"/>
              <a:t> or </a:t>
            </a:r>
            <a:r>
              <a:rPr lang="en-GB" sz="1600" dirty="0" err="1"/>
              <a:t>paracrine</a:t>
            </a:r>
            <a:r>
              <a:rPr lang="en-GB" sz="1600" dirty="0"/>
              <a:t> factors, and signalling molecules. This allows the </a:t>
            </a:r>
            <a:r>
              <a:rPr lang="en-GB" sz="1600" dirty="0" err="1"/>
              <a:t>Sertoli</a:t>
            </a:r>
            <a:r>
              <a:rPr lang="en-GB" sz="1600" dirty="0"/>
              <a:t> cells, as nursing cells, to provide developing germ cells with the required nutrients and biological factors. </a:t>
            </a:r>
          </a:p>
          <a:p>
            <a:pPr algn="just"/>
            <a:r>
              <a:rPr lang="en-GB" sz="1600" dirty="0"/>
              <a:t>-</a:t>
            </a:r>
            <a:r>
              <a:rPr lang="en-GB" sz="1600" dirty="0" err="1"/>
              <a:t>Sertoli</a:t>
            </a:r>
            <a:r>
              <a:rPr lang="en-GB" sz="1600" dirty="0"/>
              <a:t> cells also present gap junctions, and these junctions provide communications alongside the </a:t>
            </a:r>
            <a:r>
              <a:rPr lang="en-GB" sz="1600" dirty="0" err="1"/>
              <a:t>seminiferous</a:t>
            </a:r>
            <a:r>
              <a:rPr lang="en-GB" sz="1600" dirty="0"/>
              <a:t> </a:t>
            </a:r>
            <a:r>
              <a:rPr lang="en-GB" sz="1600" dirty="0" err="1"/>
              <a:t>ephitelium</a:t>
            </a:r>
            <a:r>
              <a:rPr lang="en-GB" sz="1600" dirty="0"/>
              <a:t>. It occurs between </a:t>
            </a:r>
            <a:r>
              <a:rPr lang="en-GB" sz="1600" dirty="0" err="1"/>
              <a:t>Sertoli-Sertoli</a:t>
            </a:r>
            <a:r>
              <a:rPr lang="en-GB" sz="1600" dirty="0"/>
              <a:t> cells as well as between </a:t>
            </a:r>
            <a:r>
              <a:rPr lang="en-GB" sz="1600" dirty="0" err="1"/>
              <a:t>Sertoli</a:t>
            </a:r>
            <a:r>
              <a:rPr lang="en-GB" sz="1600" dirty="0"/>
              <a:t>-germ cell, giving the necessary support for the </a:t>
            </a:r>
            <a:r>
              <a:rPr lang="en-GB" sz="1600" dirty="0" err="1"/>
              <a:t>spermatogenic</a:t>
            </a:r>
            <a:r>
              <a:rPr lang="en-GB" sz="1600" dirty="0"/>
              <a:t> wave process</a:t>
            </a:r>
            <a:r>
              <a:rPr lang="en-GB" dirty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601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8843" y="301587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dirty="0" err="1"/>
              <a:t>Immature</a:t>
            </a:r>
            <a:r>
              <a:rPr lang="pt-BR" sz="3200" dirty="0"/>
              <a:t> </a:t>
            </a:r>
            <a:r>
              <a:rPr lang="pt-BR" sz="3200" dirty="0" err="1"/>
              <a:t>Sertoli</a:t>
            </a:r>
            <a:r>
              <a:rPr lang="pt-BR" sz="3200" dirty="0"/>
              <a:t> </a:t>
            </a:r>
            <a:r>
              <a:rPr lang="pt-BR" sz="3200" dirty="0" err="1"/>
              <a:t>cells</a:t>
            </a:r>
            <a:endParaRPr lang="pt-BR" sz="3200" dirty="0"/>
          </a:p>
        </p:txBody>
      </p:sp>
      <p:pic>
        <p:nvPicPr>
          <p:cNvPr id="2050" name="Imagem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6217" y="1124316"/>
            <a:ext cx="2448272" cy="529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7482147" y="563954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Rat</a:t>
            </a:r>
            <a:r>
              <a:rPr lang="pt-BR" dirty="0"/>
              <a:t> testes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8474728" y="1696485"/>
            <a:ext cx="1143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5 </a:t>
            </a:r>
            <a:r>
              <a:rPr lang="pt-BR" dirty="0" err="1"/>
              <a:t>day-old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8421223" y="3378027"/>
            <a:ext cx="126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20 </a:t>
            </a:r>
            <a:r>
              <a:rPr lang="pt-BR" dirty="0" err="1"/>
              <a:t>day-old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8474728" y="5059569"/>
            <a:ext cx="747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/>
              <a:t>Adult</a:t>
            </a:r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80082" y="1784730"/>
            <a:ext cx="45163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/>
              <a:t>Maturational development:</a:t>
            </a:r>
          </a:p>
          <a:p>
            <a:pPr algn="just"/>
            <a:endParaRPr lang="en-GB" dirty="0"/>
          </a:p>
          <a:p>
            <a:pPr algn="just"/>
            <a:endParaRPr lang="en-GB" dirty="0"/>
          </a:p>
          <a:p>
            <a:pPr algn="just"/>
            <a:r>
              <a:rPr lang="en-GB" dirty="0" err="1"/>
              <a:t>Sertoli</a:t>
            </a:r>
            <a:r>
              <a:rPr lang="en-GB" dirty="0"/>
              <a:t> cells are in proliferative and growth process.</a:t>
            </a:r>
          </a:p>
          <a:p>
            <a:pPr algn="just"/>
            <a:endParaRPr lang="en-GB" dirty="0"/>
          </a:p>
          <a:p>
            <a:pPr algn="just"/>
            <a:r>
              <a:rPr lang="en-GB" dirty="0"/>
              <a:t>The maturational progression is regulated by several hormones and growth factors.</a:t>
            </a:r>
          </a:p>
          <a:p>
            <a:pPr algn="just"/>
            <a:endParaRPr lang="en-GB" dirty="0"/>
          </a:p>
          <a:p>
            <a:pPr algn="just"/>
            <a:r>
              <a:rPr lang="en-GB" dirty="0">
                <a:solidFill>
                  <a:srgbClr val="0070C0"/>
                </a:solidFill>
              </a:rPr>
              <a:t>Follicle-stimulating hormone (FSH) </a:t>
            </a:r>
            <a:r>
              <a:rPr lang="en-GB" dirty="0"/>
              <a:t>and </a:t>
            </a:r>
            <a:r>
              <a:rPr lang="en-GB" dirty="0">
                <a:solidFill>
                  <a:srgbClr val="0070C0"/>
                </a:solidFill>
              </a:rPr>
              <a:t>testosterone</a:t>
            </a:r>
            <a:r>
              <a:rPr lang="en-GB" dirty="0"/>
              <a:t> are the two  major endocrine signals that act in the testis to regulate development and </a:t>
            </a:r>
            <a:r>
              <a:rPr lang="en-GB" dirty="0" err="1"/>
              <a:t>spermatogenisis</a:t>
            </a:r>
            <a:r>
              <a:rPr lang="en-GB" dirty="0"/>
              <a:t> efficiency in adult.</a:t>
            </a:r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707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3" y="145112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 Androgenic actions           </a:t>
            </a:r>
            <a:br>
              <a:rPr lang="en-US" dirty="0" smtClean="0"/>
            </a:br>
            <a:r>
              <a:rPr lang="en-US" dirty="0" smtClean="0"/>
              <a:t>Classical  X Non-classical 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75744" y="1417180"/>
            <a:ext cx="4185623" cy="576262"/>
          </a:xfrm>
        </p:spPr>
        <p:txBody>
          <a:bodyPr/>
          <a:lstStyle/>
          <a:p>
            <a:r>
              <a:rPr lang="en-US" dirty="0" smtClean="0"/>
              <a:t>Classical</a:t>
            </a:r>
            <a:endParaRPr lang="en-US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75744" y="2013245"/>
            <a:ext cx="4185623" cy="3304117"/>
          </a:xfrm>
        </p:spPr>
        <p:txBody>
          <a:bodyPr/>
          <a:lstStyle/>
          <a:p>
            <a:r>
              <a:rPr lang="en-US" dirty="0" smtClean="0"/>
              <a:t>Intracellular Androgen Receptor (</a:t>
            </a:r>
            <a:r>
              <a:rPr lang="en-US" dirty="0" err="1" smtClean="0"/>
              <a:t>iAR</a:t>
            </a:r>
            <a:r>
              <a:rPr lang="en-US" dirty="0" smtClean="0"/>
              <a:t>) or nuclear androgen receptor</a:t>
            </a:r>
            <a:endParaRPr lang="en-US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88384" y="1417180"/>
            <a:ext cx="4185618" cy="576262"/>
          </a:xfrm>
        </p:spPr>
        <p:txBody>
          <a:bodyPr/>
          <a:lstStyle/>
          <a:p>
            <a:r>
              <a:rPr lang="en-US" dirty="0" smtClean="0"/>
              <a:t>Non-classical</a:t>
            </a:r>
            <a:endParaRPr lang="en-US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88384" y="2013245"/>
            <a:ext cx="4185617" cy="330411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Membrane Receptor</a:t>
            </a:r>
          </a:p>
          <a:p>
            <a:r>
              <a:rPr lang="en-US" dirty="0"/>
              <a:t>E</a:t>
            </a:r>
            <a:r>
              <a:rPr lang="en-US" dirty="0" smtClean="0"/>
              <a:t>ffects only seconds or minutes after the steroid application</a:t>
            </a:r>
          </a:p>
          <a:p>
            <a:r>
              <a:rPr lang="en-US" dirty="0" smtClean="0"/>
              <a:t>Androgen exert non-classical actions in a variety of cell types</a:t>
            </a:r>
          </a:p>
          <a:p>
            <a:r>
              <a:rPr lang="en-US" dirty="0" smtClean="0"/>
              <a:t>This receptor have not been identified.</a:t>
            </a:r>
          </a:p>
          <a:p>
            <a:r>
              <a:rPr lang="en-US" dirty="0"/>
              <a:t>P</a:t>
            </a:r>
            <a:r>
              <a:rPr lang="en-US" dirty="0" smtClean="0"/>
              <a:t>robable involvement of G protein receptor and corresponding downstream signaling.</a:t>
            </a:r>
          </a:p>
          <a:p>
            <a:endParaRPr lang="en-US" dirty="0"/>
          </a:p>
        </p:txBody>
      </p:sp>
      <p:pic>
        <p:nvPicPr>
          <p:cNvPr id="7" name="Imagem 1" descr="açaõSte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8020" y="2801212"/>
            <a:ext cx="3131707" cy="3303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965926" y="6125132"/>
            <a:ext cx="3433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Such effects take a time lag of </a:t>
            </a:r>
          </a:p>
          <a:p>
            <a:r>
              <a:rPr lang="en-US" dirty="0"/>
              <a:t>hours or even days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34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694" y="0"/>
            <a:ext cx="8596668" cy="1320800"/>
          </a:xfrm>
        </p:spPr>
        <p:txBody>
          <a:bodyPr>
            <a:normAutofit/>
          </a:bodyPr>
          <a:lstStyle/>
          <a:p>
            <a:r>
              <a:rPr lang="pt-BR" sz="3200" dirty="0" err="1" smtClean="0"/>
              <a:t>Sertoli</a:t>
            </a:r>
            <a:r>
              <a:rPr lang="pt-BR" sz="3200" dirty="0" smtClean="0"/>
              <a:t> </a:t>
            </a:r>
            <a:r>
              <a:rPr lang="pt-BR" sz="3200" dirty="0" err="1" smtClean="0"/>
              <a:t>cells</a:t>
            </a:r>
            <a:r>
              <a:rPr lang="pt-BR" sz="3200" dirty="0" smtClean="0"/>
              <a:t> </a:t>
            </a:r>
            <a:r>
              <a:rPr lang="pt-BR" sz="3200" dirty="0" err="1" smtClean="0"/>
              <a:t>membrane</a:t>
            </a:r>
            <a:r>
              <a:rPr lang="pt-BR" sz="3200" dirty="0" smtClean="0"/>
              <a:t> </a:t>
            </a:r>
            <a:r>
              <a:rPr lang="pt-BR" sz="3200" dirty="0" err="1" smtClean="0"/>
              <a:t>potential</a:t>
            </a:r>
            <a:r>
              <a:rPr lang="pt-BR" sz="3200" dirty="0" smtClean="0"/>
              <a:t> </a:t>
            </a:r>
            <a:r>
              <a:rPr lang="pt-BR" sz="3200" dirty="0" err="1" smtClean="0"/>
              <a:t>recording</a:t>
            </a:r>
            <a:endParaRPr lang="pt-BR" sz="3200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109" y="660400"/>
            <a:ext cx="8402606" cy="5949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tângulo 2"/>
          <p:cNvSpPr/>
          <p:nvPr/>
        </p:nvSpPr>
        <p:spPr>
          <a:xfrm>
            <a:off x="97784" y="5164358"/>
            <a:ext cx="3598453" cy="138499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sz="1400" dirty="0"/>
              <a:t>Loss ES, </a:t>
            </a:r>
            <a:r>
              <a:rPr lang="pt-BR" sz="1400" dirty="0" err="1"/>
              <a:t>Jacobus</a:t>
            </a:r>
            <a:r>
              <a:rPr lang="pt-BR" sz="1400" dirty="0"/>
              <a:t> AP, Wassermann GF. </a:t>
            </a:r>
            <a:r>
              <a:rPr lang="pt-BR" sz="1400" dirty="0" err="1"/>
              <a:t>Rapid</a:t>
            </a:r>
            <a:r>
              <a:rPr lang="pt-BR" sz="1400" dirty="0"/>
              <a:t> </a:t>
            </a:r>
            <a:r>
              <a:rPr lang="pt-BR" sz="1400" dirty="0" err="1"/>
              <a:t>signaling</a:t>
            </a:r>
            <a:r>
              <a:rPr lang="pt-BR" sz="1400" dirty="0"/>
              <a:t> responses in </a:t>
            </a:r>
            <a:r>
              <a:rPr lang="pt-BR" sz="1400" dirty="0" err="1"/>
              <a:t>Sertoli</a:t>
            </a:r>
            <a:r>
              <a:rPr lang="pt-BR" sz="1400" dirty="0"/>
              <a:t> </a:t>
            </a:r>
            <a:r>
              <a:rPr lang="pt-BR" sz="1400" dirty="0" err="1" smtClean="0"/>
              <a:t>cell</a:t>
            </a:r>
            <a:r>
              <a:rPr lang="pt-BR" sz="1400" dirty="0" smtClean="0"/>
              <a:t> </a:t>
            </a:r>
            <a:r>
              <a:rPr lang="pt-BR" sz="1400" dirty="0" err="1" smtClean="0"/>
              <a:t>membranes</a:t>
            </a:r>
            <a:r>
              <a:rPr lang="pt-BR" sz="1400" dirty="0" smtClean="0"/>
              <a:t> </a:t>
            </a:r>
            <a:r>
              <a:rPr lang="pt-BR" sz="1400" dirty="0" err="1"/>
              <a:t>induced</a:t>
            </a:r>
            <a:r>
              <a:rPr lang="pt-BR" sz="1400" dirty="0"/>
              <a:t> </a:t>
            </a:r>
            <a:r>
              <a:rPr lang="pt-BR" sz="1400" dirty="0" err="1"/>
              <a:t>by</a:t>
            </a:r>
            <a:r>
              <a:rPr lang="pt-BR" sz="1400" dirty="0"/>
              <a:t> </a:t>
            </a:r>
            <a:r>
              <a:rPr lang="pt-BR" sz="1400" dirty="0" err="1"/>
              <a:t>follicle</a:t>
            </a:r>
            <a:r>
              <a:rPr lang="pt-BR" sz="1400" dirty="0"/>
              <a:t> </a:t>
            </a:r>
            <a:r>
              <a:rPr lang="pt-BR" sz="1400" dirty="0" err="1"/>
              <a:t>stimulating</a:t>
            </a:r>
            <a:r>
              <a:rPr lang="pt-BR" sz="1400" dirty="0"/>
              <a:t> </a:t>
            </a:r>
            <a:r>
              <a:rPr lang="pt-BR" sz="1400" dirty="0" err="1"/>
              <a:t>hormone</a:t>
            </a:r>
            <a:r>
              <a:rPr lang="pt-BR" sz="1400" dirty="0"/>
              <a:t> </a:t>
            </a:r>
            <a:r>
              <a:rPr lang="pt-BR" sz="1400" dirty="0" err="1"/>
              <a:t>and</a:t>
            </a:r>
            <a:r>
              <a:rPr lang="pt-BR" sz="1400" dirty="0"/>
              <a:t> </a:t>
            </a:r>
            <a:r>
              <a:rPr lang="pt-BR" sz="1400" dirty="0" err="1"/>
              <a:t>testosterone</a:t>
            </a:r>
            <a:r>
              <a:rPr lang="pt-BR" sz="1400" dirty="0"/>
              <a:t>: </a:t>
            </a:r>
            <a:r>
              <a:rPr lang="pt-BR" sz="1400" dirty="0" err="1"/>
              <a:t>calcium</a:t>
            </a:r>
            <a:r>
              <a:rPr lang="pt-BR" sz="1400" dirty="0"/>
              <a:t> </a:t>
            </a:r>
            <a:r>
              <a:rPr lang="pt-BR" sz="1400" dirty="0" err="1"/>
              <a:t>inflow</a:t>
            </a:r>
            <a:r>
              <a:rPr lang="pt-BR" sz="1400" dirty="0"/>
              <a:t> </a:t>
            </a:r>
            <a:r>
              <a:rPr lang="pt-BR" sz="1400" dirty="0" err="1"/>
              <a:t>and</a:t>
            </a:r>
            <a:r>
              <a:rPr lang="pt-BR" sz="1400" dirty="0"/>
              <a:t> </a:t>
            </a:r>
            <a:r>
              <a:rPr lang="pt-BR" sz="1400" dirty="0" err="1" smtClean="0"/>
              <a:t>electrophysiological</a:t>
            </a:r>
            <a:r>
              <a:rPr lang="pt-BR" sz="1400" dirty="0" smtClean="0"/>
              <a:t> </a:t>
            </a:r>
            <a:r>
              <a:rPr lang="pt-BR" sz="1400" dirty="0" err="1"/>
              <a:t>changes</a:t>
            </a:r>
            <a:r>
              <a:rPr lang="pt-BR" sz="1400" dirty="0"/>
              <a:t>. </a:t>
            </a:r>
            <a:endParaRPr lang="pt-BR" sz="1400" dirty="0" smtClean="0"/>
          </a:p>
          <a:p>
            <a:r>
              <a:rPr lang="pt-BR" sz="1400" dirty="0" smtClean="0"/>
              <a:t>Life </a:t>
            </a:r>
            <a:r>
              <a:rPr lang="pt-BR" sz="1400" dirty="0" err="1"/>
              <a:t>Sci</a:t>
            </a:r>
            <a:r>
              <a:rPr lang="pt-BR" sz="1400" dirty="0"/>
              <a:t> 2011;89:577–83.</a:t>
            </a:r>
          </a:p>
        </p:txBody>
      </p:sp>
    </p:spTree>
    <p:extLst>
      <p:ext uri="{BB962C8B-B14F-4D97-AF65-F5344CB8AC3E}">
        <p14:creationId xmlns:p14="http://schemas.microsoft.com/office/powerpoint/2010/main" val="140639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1052737"/>
            <a:ext cx="6283691" cy="4210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6528048" y="1268760"/>
            <a:ext cx="2107052" cy="369332"/>
          </a:xfrm>
          <a:prstGeom prst="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err="1"/>
              <a:t>Perfusion</a:t>
            </a:r>
            <a:r>
              <a:rPr lang="pt-BR" dirty="0"/>
              <a:t> </a:t>
            </a:r>
            <a:r>
              <a:rPr lang="pt-BR" dirty="0" err="1"/>
              <a:t>chamber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8164425" y="3319272"/>
            <a:ext cx="2081275" cy="369332"/>
          </a:xfrm>
          <a:prstGeom prst="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err="1"/>
              <a:t>Register</a:t>
            </a:r>
            <a:r>
              <a:rPr lang="pt-BR" dirty="0"/>
              <a:t> </a:t>
            </a:r>
            <a:r>
              <a:rPr lang="pt-BR" dirty="0" err="1"/>
              <a:t>electr</a:t>
            </a:r>
            <a:r>
              <a:rPr lang="pt-BR" i="1" dirty="0" err="1"/>
              <a:t>o</a:t>
            </a:r>
            <a:r>
              <a:rPr lang="pt-BR" dirty="0" err="1"/>
              <a:t>de</a:t>
            </a:r>
            <a:endParaRPr lang="pt-BR" dirty="0"/>
          </a:p>
        </p:txBody>
      </p:sp>
      <p:cxnSp>
        <p:nvCxnSpPr>
          <p:cNvPr id="9" name="Conector de seta reta 8"/>
          <p:cNvCxnSpPr/>
          <p:nvPr/>
        </p:nvCxnSpPr>
        <p:spPr>
          <a:xfrm rot="5400000">
            <a:off x="7284132" y="4185084"/>
            <a:ext cx="1440160" cy="648072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1919581" y="4418446"/>
            <a:ext cx="3879858" cy="923330"/>
          </a:xfrm>
          <a:prstGeom prst="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GB" dirty="0"/>
              <a:t>Microelectrode </a:t>
            </a:r>
            <a:r>
              <a:rPr lang="en-GB" dirty="0" smtClean="0"/>
              <a:t>borosilicate </a:t>
            </a:r>
            <a:r>
              <a:rPr lang="en-GB" dirty="0"/>
              <a:t>pipets was filled with </a:t>
            </a:r>
            <a:r>
              <a:rPr lang="en-GB" dirty="0" err="1"/>
              <a:t>KCl</a:t>
            </a:r>
            <a:r>
              <a:rPr lang="en-GB" dirty="0"/>
              <a:t> (3mM) and had a tip resistance of 15 to 25 M</a:t>
            </a:r>
            <a:r>
              <a:rPr lang="en-GB" dirty="0">
                <a:latin typeface="Symbol" pitchFamily="18" charset="2"/>
              </a:rPr>
              <a:t>W</a:t>
            </a:r>
            <a:endParaRPr lang="pt-BR" dirty="0">
              <a:latin typeface="Symbol" pitchFamily="18" charset="2"/>
            </a:endParaRPr>
          </a:p>
        </p:txBody>
      </p:sp>
      <p:pic>
        <p:nvPicPr>
          <p:cNvPr id="10" name="Picture 5" descr="eletrod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3357" y="3688604"/>
            <a:ext cx="4107687" cy="3076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aixaDeTexto 10"/>
          <p:cNvSpPr txBox="1"/>
          <p:nvPr/>
        </p:nvSpPr>
        <p:spPr>
          <a:xfrm>
            <a:off x="1696995" y="5379531"/>
            <a:ext cx="4059936" cy="11695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400" dirty="0"/>
              <a:t>This resistance is appropriate for the preferential impalement of cells with a size similar to that of </a:t>
            </a:r>
            <a:r>
              <a:rPr lang="en-GB" sz="1400" dirty="0" err="1"/>
              <a:t>Sertoli</a:t>
            </a:r>
            <a:r>
              <a:rPr lang="en-GB" sz="1400" dirty="0"/>
              <a:t> cells. This tip diameter makes it difficult to impale smaller cells, such as </a:t>
            </a:r>
            <a:r>
              <a:rPr lang="en-GB" sz="1400" dirty="0" err="1"/>
              <a:t>peritubular</a:t>
            </a:r>
            <a:r>
              <a:rPr lang="en-GB" sz="1400" dirty="0"/>
              <a:t> </a:t>
            </a:r>
            <a:r>
              <a:rPr lang="en-GB" sz="1400" dirty="0" err="1"/>
              <a:t>myoid</a:t>
            </a:r>
            <a:r>
              <a:rPr lang="en-GB" sz="1400" dirty="0"/>
              <a:t> cells.</a:t>
            </a:r>
            <a:endParaRPr lang="pt-BR" sz="14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680960" y="1682496"/>
            <a:ext cx="265008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/>
              <a:t>1 ml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flow</a:t>
            </a:r>
            <a:r>
              <a:rPr lang="pt-BR" dirty="0"/>
              <a:t> 1 ml/</a:t>
            </a:r>
            <a:r>
              <a:rPr lang="pt-BR" dirty="0" err="1"/>
              <a:t>sec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432048" y="157862"/>
            <a:ext cx="78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err="1">
                <a:solidFill>
                  <a:schemeClr val="accent1"/>
                </a:solidFill>
              </a:rPr>
              <a:t>Electrophysiological</a:t>
            </a:r>
            <a:r>
              <a:rPr lang="pt-BR" sz="2800" dirty="0">
                <a:solidFill>
                  <a:schemeClr val="accent1"/>
                </a:solidFill>
              </a:rPr>
              <a:t> </a:t>
            </a:r>
            <a:r>
              <a:rPr lang="pt-BR" sz="2800" dirty="0" err="1" smtClean="0">
                <a:solidFill>
                  <a:schemeClr val="accent1"/>
                </a:solidFill>
              </a:rPr>
              <a:t>method</a:t>
            </a:r>
            <a:r>
              <a:rPr lang="pt-BR" sz="2800" dirty="0" smtClean="0">
                <a:solidFill>
                  <a:schemeClr val="accent1"/>
                </a:solidFill>
              </a:rPr>
              <a:t> Standard </a:t>
            </a:r>
            <a:r>
              <a:rPr lang="pt-BR" sz="2800" dirty="0">
                <a:solidFill>
                  <a:schemeClr val="accent1"/>
                </a:solidFill>
              </a:rPr>
              <a:t>single </a:t>
            </a:r>
            <a:r>
              <a:rPr lang="pt-BR" sz="2800" dirty="0" err="1">
                <a:solidFill>
                  <a:schemeClr val="accent1"/>
                </a:solidFill>
              </a:rPr>
              <a:t>microelectrode</a:t>
            </a:r>
            <a:r>
              <a:rPr lang="pt-BR" sz="2800" dirty="0">
                <a:solidFill>
                  <a:schemeClr val="accent1"/>
                </a:solidFill>
              </a:rPr>
              <a:t> </a:t>
            </a:r>
            <a:r>
              <a:rPr lang="pt-BR" sz="2800" dirty="0" err="1">
                <a:solidFill>
                  <a:schemeClr val="accent1"/>
                </a:solidFill>
              </a:rPr>
              <a:t>recording</a:t>
            </a:r>
            <a:r>
              <a:rPr lang="pt-BR" sz="2800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829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0" descr="?ui=1&amp;attid=0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780" y="601891"/>
            <a:ext cx="3642911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23" descr="Osciloscopio%20PS-355-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5316" y="3765269"/>
            <a:ext cx="2808288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08696" y="3496917"/>
            <a:ext cx="4896995" cy="3052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ixaDeTexto 6"/>
          <p:cNvSpPr txBox="1"/>
          <p:nvPr/>
        </p:nvSpPr>
        <p:spPr>
          <a:xfrm>
            <a:off x="6934196" y="3153529"/>
            <a:ext cx="3605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Application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hormones</a:t>
            </a:r>
            <a:r>
              <a:rPr lang="pt-BR" dirty="0"/>
              <a:t> </a:t>
            </a:r>
            <a:r>
              <a:rPr lang="pt-BR" dirty="0" err="1"/>
              <a:t>or</a:t>
            </a:r>
            <a:r>
              <a:rPr lang="pt-BR" dirty="0"/>
              <a:t> </a:t>
            </a:r>
            <a:r>
              <a:rPr lang="pt-BR" dirty="0" err="1"/>
              <a:t>drugs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4731645" y="987110"/>
            <a:ext cx="5399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Intracellular recording was amplified using an Intra 767 WPI  amplifier .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4724402" y="1703375"/>
            <a:ext cx="5221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Grass </a:t>
            </a:r>
            <a:r>
              <a:rPr lang="pt-BR" dirty="0" err="1"/>
              <a:t>Stimulator</a:t>
            </a:r>
            <a:r>
              <a:rPr lang="pt-BR" dirty="0"/>
              <a:t> - </a:t>
            </a:r>
            <a:r>
              <a:rPr lang="en-GB" dirty="0"/>
              <a:t>Square current pulses of 0.5 </a:t>
            </a:r>
            <a:r>
              <a:rPr lang="en-GB" dirty="0" err="1"/>
              <a:t>nA</a:t>
            </a:r>
            <a:r>
              <a:rPr lang="en-GB" dirty="0"/>
              <a:t>, 0.5 Hz and 250 ms duration, applied through the intracellular electrode to estimate membrane input resistance (R</a:t>
            </a:r>
            <a:r>
              <a:rPr lang="en-GB" baseline="-25000" dirty="0"/>
              <a:t>0</a:t>
            </a:r>
            <a:r>
              <a:rPr lang="en-GB" dirty="0"/>
              <a:t>).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423555" y="5609969"/>
            <a:ext cx="3300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Oscilloscope</a:t>
            </a:r>
            <a:r>
              <a:rPr lang="pt-BR" dirty="0"/>
              <a:t> </a:t>
            </a:r>
            <a:r>
              <a:rPr lang="pt-BR" dirty="0" err="1"/>
              <a:t>Tektronix</a:t>
            </a:r>
            <a:r>
              <a:rPr lang="pt-BR" dirty="0"/>
              <a:t> 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en-GB" dirty="0"/>
              <a:t>its </a:t>
            </a:r>
            <a:r>
              <a:rPr lang="en-GB" dirty="0" err="1"/>
              <a:t>softwere</a:t>
            </a:r>
            <a:r>
              <a:rPr lang="en-GB" dirty="0"/>
              <a:t> </a:t>
            </a:r>
            <a:r>
              <a:rPr lang="en-US" dirty="0"/>
              <a:t>(</a:t>
            </a:r>
            <a:r>
              <a:rPr lang="en-US" dirty="0" err="1"/>
              <a:t>Wavestar</a:t>
            </a:r>
            <a:r>
              <a:rPr lang="en-US" i="1" dirty="0"/>
              <a:t> </a:t>
            </a:r>
            <a:r>
              <a:rPr lang="en-US" dirty="0" err="1"/>
              <a:t>Lite</a:t>
            </a:r>
            <a:r>
              <a:rPr lang="en-US" dirty="0"/>
              <a:t> Version 1.0.10)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4706363" y="606323"/>
            <a:ext cx="4602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/>
              <a:t>Standar</a:t>
            </a:r>
            <a:r>
              <a:rPr lang="en-GB" b="1" dirty="0"/>
              <a:t> single microelectrode recording </a:t>
            </a:r>
            <a:endParaRPr lang="pt-BR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2005914" y="3620529"/>
            <a:ext cx="2135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Register recording </a:t>
            </a:r>
            <a:endParaRPr lang="pt-BR" dirty="0"/>
          </a:p>
        </p:txBody>
      </p:sp>
      <p:cxnSp>
        <p:nvCxnSpPr>
          <p:cNvPr id="14" name="Conector de seta reta 13"/>
          <p:cNvCxnSpPr>
            <a:stCxn id="9" idx="1"/>
          </p:cNvCxnSpPr>
          <p:nvPr/>
        </p:nvCxnSpPr>
        <p:spPr>
          <a:xfrm rot="10800000" flipV="1">
            <a:off x="4199738" y="2303539"/>
            <a:ext cx="524665" cy="341649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>
            <a:stCxn id="8" idx="1"/>
          </p:cNvCxnSpPr>
          <p:nvPr/>
        </p:nvCxnSpPr>
        <p:spPr>
          <a:xfrm rot="10800000">
            <a:off x="4199743" y="1273590"/>
            <a:ext cx="531902" cy="366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46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err="1" smtClean="0"/>
              <a:t>Membrane</a:t>
            </a:r>
            <a:r>
              <a:rPr lang="pt-BR" sz="3200" dirty="0" smtClean="0"/>
              <a:t> potencial </a:t>
            </a:r>
            <a:r>
              <a:rPr lang="pt-BR" sz="3200" dirty="0" err="1" smtClean="0"/>
              <a:t>of</a:t>
            </a:r>
            <a:r>
              <a:rPr lang="pt-BR" sz="3200" dirty="0" smtClean="0"/>
              <a:t> </a:t>
            </a:r>
            <a:r>
              <a:rPr lang="pt-BR" sz="3200" dirty="0" err="1" smtClean="0"/>
              <a:t>Sertoli</a:t>
            </a:r>
            <a:r>
              <a:rPr lang="pt-BR" sz="3200" dirty="0" smtClean="0"/>
              <a:t> </a:t>
            </a:r>
            <a:r>
              <a:rPr lang="pt-BR" sz="3200" dirty="0" err="1" smtClean="0"/>
              <a:t>cells</a:t>
            </a:r>
            <a:endParaRPr lang="pt-BR" sz="3200" dirty="0"/>
          </a:p>
        </p:txBody>
      </p:sp>
      <p:pic>
        <p:nvPicPr>
          <p:cNvPr id="4" name="Espaço Reservado para Conteúdo 5" descr="Figure 1A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46823" y="2180559"/>
            <a:ext cx="4066856" cy="698278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914400" y="3515932"/>
            <a:ext cx="83754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Resting </a:t>
            </a:r>
            <a:r>
              <a:rPr lang="en-GB" dirty="0"/>
              <a:t>potential of </a:t>
            </a:r>
            <a:r>
              <a:rPr lang="en-GB" dirty="0" err="1" smtClean="0"/>
              <a:t>Sertoli</a:t>
            </a:r>
            <a:r>
              <a:rPr lang="en-GB" dirty="0" smtClean="0"/>
              <a:t> cells in seminiferous </a:t>
            </a:r>
            <a:r>
              <a:rPr lang="en-GB" dirty="0"/>
              <a:t>tubules </a:t>
            </a:r>
            <a:r>
              <a:rPr lang="en-GB" dirty="0" smtClean="0"/>
              <a:t>from </a:t>
            </a:r>
            <a:r>
              <a:rPr lang="en-GB" dirty="0"/>
              <a:t>12- to 15-day-old </a:t>
            </a:r>
            <a:r>
              <a:rPr lang="en-GB" dirty="0" smtClean="0"/>
              <a:t>rats is </a:t>
            </a:r>
            <a:r>
              <a:rPr lang="en-GB" dirty="0"/>
              <a:t>very </a:t>
            </a:r>
            <a:r>
              <a:rPr lang="en-GB" dirty="0" smtClean="0"/>
              <a:t>stable.</a:t>
            </a:r>
          </a:p>
          <a:p>
            <a:r>
              <a:rPr lang="en-GB" dirty="0" smtClean="0"/>
              <a:t>The resting membrane potential average </a:t>
            </a:r>
            <a:r>
              <a:rPr lang="en-GB" dirty="0"/>
              <a:t>was -44±0.5 mV (n=124).</a:t>
            </a:r>
          </a:p>
          <a:p>
            <a:r>
              <a:rPr lang="en-GB" dirty="0"/>
              <a:t>Membrane </a:t>
            </a:r>
            <a:r>
              <a:rPr lang="en-GB" dirty="0" smtClean="0"/>
              <a:t>resistance average  </a:t>
            </a:r>
            <a:r>
              <a:rPr lang="en-GB" dirty="0"/>
              <a:t>was 9.3 ± 0.7 MΩ (n=124). </a:t>
            </a:r>
          </a:p>
          <a:p>
            <a:endParaRPr lang="en-GB" dirty="0"/>
          </a:p>
          <a:p>
            <a:pPr algn="just"/>
            <a:r>
              <a:rPr lang="en-GB" dirty="0"/>
              <a:t>To avoid working with germ cells, only cells with membrane potential lower than -35 mV are included in the experiments, because this membrane potential is commonly found in </a:t>
            </a:r>
            <a:r>
              <a:rPr lang="en-GB" dirty="0" err="1"/>
              <a:t>Sertoli</a:t>
            </a:r>
            <a:r>
              <a:rPr lang="en-GB" dirty="0"/>
              <a:t> cells from normal or </a:t>
            </a:r>
            <a:r>
              <a:rPr lang="en-GB" dirty="0" err="1"/>
              <a:t>Sertoli</a:t>
            </a:r>
            <a:r>
              <a:rPr lang="en-GB" dirty="0"/>
              <a:t>-cell-enriched </a:t>
            </a:r>
            <a:r>
              <a:rPr lang="en-GB" dirty="0" err="1"/>
              <a:t>seminiferous</a:t>
            </a:r>
            <a:r>
              <a:rPr lang="en-GB" dirty="0"/>
              <a:t> tubules from immature rats. </a:t>
            </a:r>
          </a:p>
        </p:txBody>
      </p:sp>
    </p:spTree>
    <p:extLst>
      <p:ext uri="{BB962C8B-B14F-4D97-AF65-F5344CB8AC3E}">
        <p14:creationId xmlns:p14="http://schemas.microsoft.com/office/powerpoint/2010/main" val="77434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405" y="1542401"/>
            <a:ext cx="5244416" cy="2462929"/>
          </a:xfrm>
        </p:spPr>
      </p:pic>
      <p:sp>
        <p:nvSpPr>
          <p:cNvPr id="5" name="CaixaDeTexto 4"/>
          <p:cNvSpPr txBox="1"/>
          <p:nvPr/>
        </p:nvSpPr>
        <p:spPr>
          <a:xfrm>
            <a:off x="1069038" y="618981"/>
            <a:ext cx="6635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smtClean="0">
                <a:solidFill>
                  <a:schemeClr val="accent1"/>
                </a:solidFill>
              </a:rPr>
              <a:t>FSH </a:t>
            </a:r>
            <a:r>
              <a:rPr lang="pt-BR" sz="2800" dirty="0" err="1" smtClean="0">
                <a:solidFill>
                  <a:schemeClr val="accent1"/>
                </a:solidFill>
              </a:rPr>
              <a:t>action</a:t>
            </a:r>
            <a:r>
              <a:rPr lang="pt-BR" sz="2800" dirty="0" smtClean="0">
                <a:solidFill>
                  <a:schemeClr val="accent1"/>
                </a:solidFill>
              </a:rPr>
              <a:t> </a:t>
            </a:r>
            <a:r>
              <a:rPr lang="pt-BR" sz="2800" dirty="0" err="1" smtClean="0">
                <a:solidFill>
                  <a:schemeClr val="accent1"/>
                </a:solidFill>
              </a:rPr>
              <a:t>on</a:t>
            </a:r>
            <a:r>
              <a:rPr lang="pt-BR" sz="2800" dirty="0" smtClean="0">
                <a:solidFill>
                  <a:schemeClr val="accent1"/>
                </a:solidFill>
              </a:rPr>
              <a:t> </a:t>
            </a:r>
            <a:r>
              <a:rPr lang="pt-BR" sz="2800" dirty="0" err="1" smtClean="0">
                <a:solidFill>
                  <a:schemeClr val="accent1"/>
                </a:solidFill>
              </a:rPr>
              <a:t>membrane</a:t>
            </a:r>
            <a:r>
              <a:rPr lang="pt-BR" sz="2800" dirty="0" smtClean="0">
                <a:solidFill>
                  <a:schemeClr val="accent1"/>
                </a:solidFill>
              </a:rPr>
              <a:t> </a:t>
            </a:r>
            <a:r>
              <a:rPr lang="pt-BR" sz="2800" dirty="0" err="1" smtClean="0">
                <a:solidFill>
                  <a:schemeClr val="accent1"/>
                </a:solidFill>
              </a:rPr>
              <a:t>of</a:t>
            </a:r>
            <a:r>
              <a:rPr lang="pt-BR" sz="2800" dirty="0" smtClean="0">
                <a:solidFill>
                  <a:schemeClr val="accent1"/>
                </a:solidFill>
              </a:rPr>
              <a:t> </a:t>
            </a:r>
            <a:r>
              <a:rPr lang="pt-BR" sz="2800" dirty="0" err="1" smtClean="0">
                <a:solidFill>
                  <a:schemeClr val="accent1"/>
                </a:solidFill>
              </a:rPr>
              <a:t>Sertoli</a:t>
            </a:r>
            <a:r>
              <a:rPr lang="pt-BR" sz="2800" dirty="0" smtClean="0">
                <a:solidFill>
                  <a:schemeClr val="accent1"/>
                </a:solidFill>
              </a:rPr>
              <a:t> </a:t>
            </a:r>
            <a:r>
              <a:rPr lang="pt-BR" sz="2800" dirty="0" err="1" smtClean="0">
                <a:solidFill>
                  <a:schemeClr val="accent1"/>
                </a:solidFill>
              </a:rPr>
              <a:t>cells</a:t>
            </a:r>
            <a:endParaRPr lang="pt-BR" sz="2800" dirty="0">
              <a:solidFill>
                <a:schemeClr val="accent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254909" y="4667140"/>
            <a:ext cx="8133790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Wassermann, G.F.,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Monti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Bloch L, Grillo ML, Silva FR, Loss ES,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McConnell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LL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Electrophysiological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changes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Sertoli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cells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produced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by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the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acute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administration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amino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acid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FSH.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Hormone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metabolic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research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1992, 24(7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), pp.326–8.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4907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7937" y="74932"/>
            <a:ext cx="8596668" cy="1320800"/>
          </a:xfrm>
        </p:spPr>
        <p:txBody>
          <a:bodyPr/>
          <a:lstStyle/>
          <a:p>
            <a:r>
              <a:rPr lang="pt-BR" sz="2400" dirty="0"/>
              <a:t>Testosterone </a:t>
            </a:r>
            <a:r>
              <a:rPr lang="pt-BR" sz="2400" dirty="0" err="1"/>
              <a:t>produces</a:t>
            </a:r>
            <a:r>
              <a:rPr lang="pt-BR" sz="2400" dirty="0"/>
              <a:t> </a:t>
            </a:r>
            <a:r>
              <a:rPr lang="pt-BR" sz="2400" dirty="0" err="1"/>
              <a:t>depolarization</a:t>
            </a:r>
            <a:r>
              <a:rPr lang="pt-BR" sz="2400" dirty="0"/>
              <a:t> </a:t>
            </a:r>
            <a:r>
              <a:rPr lang="pt-BR" sz="2400" dirty="0" err="1"/>
              <a:t>on</a:t>
            </a:r>
            <a:r>
              <a:rPr lang="pt-BR" sz="2400" dirty="0"/>
              <a:t> </a:t>
            </a:r>
            <a:r>
              <a:rPr lang="pt-BR" sz="2400" dirty="0" err="1"/>
              <a:t>membrane</a:t>
            </a:r>
            <a:r>
              <a:rPr lang="pt-BR" sz="2400" dirty="0"/>
              <a:t> </a:t>
            </a:r>
            <a:r>
              <a:rPr lang="pt-BR" sz="2400" dirty="0" err="1"/>
              <a:t>potential</a:t>
            </a:r>
            <a:r>
              <a:rPr lang="pt-BR" sz="2400" dirty="0"/>
              <a:t> </a:t>
            </a:r>
            <a:r>
              <a:rPr lang="pt-BR" sz="2400" dirty="0" err="1"/>
              <a:t>of</a:t>
            </a:r>
            <a:r>
              <a:rPr lang="pt-BR" sz="2400" dirty="0"/>
              <a:t> </a:t>
            </a:r>
            <a:r>
              <a:rPr lang="pt-BR" sz="2400" dirty="0" err="1"/>
              <a:t>Sertoli</a:t>
            </a:r>
            <a:r>
              <a:rPr lang="pt-BR" sz="2400" dirty="0"/>
              <a:t> </a:t>
            </a:r>
            <a:r>
              <a:rPr lang="pt-BR" sz="2400" dirty="0" err="1"/>
              <a:t>cells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711238" y="735332"/>
            <a:ext cx="4114800" cy="4389120"/>
          </a:xfrm>
        </p:spPr>
        <p:txBody>
          <a:bodyPr>
            <a:normAutofit/>
          </a:bodyPr>
          <a:lstStyle/>
          <a:p>
            <a:pPr algn="just"/>
            <a:r>
              <a:rPr lang="en-US" sz="1600" dirty="0"/>
              <a:t>Testosterone </a:t>
            </a:r>
            <a:r>
              <a:rPr lang="en-US" sz="1600" dirty="0" smtClean="0"/>
              <a:t>effect </a:t>
            </a:r>
            <a:r>
              <a:rPr lang="en-US" sz="1600" dirty="0"/>
              <a:t>at different doses on membrane potential </a:t>
            </a:r>
            <a:r>
              <a:rPr lang="en-US" sz="1600" dirty="0" smtClean="0"/>
              <a:t>and on </a:t>
            </a:r>
            <a:r>
              <a:rPr lang="en-US" sz="1600" dirty="0"/>
              <a:t>membrane resistance of </a:t>
            </a:r>
            <a:r>
              <a:rPr lang="en-US" sz="1600" dirty="0" err="1"/>
              <a:t>Sertoli</a:t>
            </a:r>
            <a:r>
              <a:rPr lang="en-US" sz="1600" dirty="0"/>
              <a:t> cells</a:t>
            </a:r>
            <a:r>
              <a:rPr lang="en-US" sz="1600" dirty="0" smtClean="0"/>
              <a:t>.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sz="1600" dirty="0" smtClean="0"/>
              <a:t>Testosterone (1 µM) increases 45Ca2+ uptake within 5 min of incubation in whole rat testes (n=5)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endParaRPr lang="pt-BR" dirty="0"/>
          </a:p>
        </p:txBody>
      </p:sp>
      <p:pic>
        <p:nvPicPr>
          <p:cNvPr id="1026" name="Picture 2" descr="figura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294" y="992622"/>
            <a:ext cx="3974511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figure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975" y="2301682"/>
            <a:ext cx="3995936" cy="3499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figura2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95343" y="1725618"/>
            <a:ext cx="2546590" cy="159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6885" y="4530845"/>
            <a:ext cx="2735815" cy="158389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07287" y="6114738"/>
            <a:ext cx="11080667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Von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Ledebur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EICF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de-DE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Almeida JP, Loss ES, Wassermann GF</a:t>
            </a:r>
            <a:r>
              <a:rPr lang="de-DE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dirty="0" err="1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Rapid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effect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testosterone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on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rat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Sertoli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cell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membrane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potential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Relationship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with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K+ATP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channels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Hormone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metabolic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research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2002, 34(10): 550–5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647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2689654" y="736237"/>
            <a:ext cx="6483178" cy="5800485"/>
            <a:chOff x="4267200" y="2278073"/>
            <a:chExt cx="4876800" cy="4320435"/>
          </a:xfrm>
        </p:grpSpPr>
        <p:pic>
          <p:nvPicPr>
            <p:cNvPr id="6" name="Picture 5" descr="FIGURE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67200" y="2450370"/>
              <a:ext cx="4876800" cy="414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CaixaDeTexto 6"/>
            <p:cNvSpPr txBox="1"/>
            <p:nvPr/>
          </p:nvSpPr>
          <p:spPr>
            <a:xfrm>
              <a:off x="4478483" y="2278073"/>
              <a:ext cx="2660852" cy="3897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Pancreatic beta-cell </a:t>
              </a:r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4485502" y="4497860"/>
              <a:ext cx="138959" cy="206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CaixaDeTexto 1"/>
          <p:cNvSpPr txBox="1"/>
          <p:nvPr/>
        </p:nvSpPr>
        <p:spPr>
          <a:xfrm>
            <a:off x="8165202" y="3344285"/>
            <a:ext cx="105606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B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operated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941107" y="2962074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VOCC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861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ext Box 6"/>
          <p:cNvSpPr txBox="1">
            <a:spLocks noChangeArrowheads="1"/>
          </p:cNvSpPr>
          <p:nvPr/>
        </p:nvSpPr>
        <p:spPr bwMode="auto">
          <a:xfrm>
            <a:off x="2648286" y="469752"/>
            <a:ext cx="59930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00B0F0"/>
                </a:solidFill>
                <a:latin typeface="+mj-lt"/>
              </a:rPr>
              <a:t>ATP </a:t>
            </a:r>
            <a:r>
              <a:rPr lang="pt-BR" sz="2800" dirty="0" err="1">
                <a:solidFill>
                  <a:srgbClr val="00B0F0"/>
                </a:solidFill>
                <a:latin typeface="+mj-lt"/>
              </a:rPr>
              <a:t>sensitive</a:t>
            </a:r>
            <a:r>
              <a:rPr lang="pt-BR" sz="2800" dirty="0">
                <a:solidFill>
                  <a:srgbClr val="00B0F0"/>
                </a:solidFill>
                <a:latin typeface="+mj-lt"/>
              </a:rPr>
              <a:t> K</a:t>
            </a:r>
            <a:r>
              <a:rPr lang="pt-BR" sz="2800" baseline="30000" dirty="0">
                <a:solidFill>
                  <a:srgbClr val="00B0F0"/>
                </a:solidFill>
                <a:latin typeface="+mj-lt"/>
              </a:rPr>
              <a:t>+</a:t>
            </a:r>
            <a:r>
              <a:rPr lang="pt-BR" sz="2800" dirty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800" dirty="0" err="1">
                <a:solidFill>
                  <a:srgbClr val="00B0F0"/>
                </a:solidFill>
                <a:latin typeface="+mj-lt"/>
              </a:rPr>
              <a:t>channels</a:t>
            </a:r>
            <a:r>
              <a:rPr lang="pt-BR" sz="2800" dirty="0">
                <a:solidFill>
                  <a:srgbClr val="00B0F0"/>
                </a:solidFill>
                <a:latin typeface="+mj-lt"/>
              </a:rPr>
              <a:t> (K</a:t>
            </a:r>
            <a:r>
              <a:rPr lang="pt-BR" sz="2800" baseline="30000" dirty="0">
                <a:solidFill>
                  <a:srgbClr val="00B0F0"/>
                </a:solidFill>
                <a:latin typeface="+mj-lt"/>
              </a:rPr>
              <a:t>+</a:t>
            </a:r>
            <a:r>
              <a:rPr lang="pt-BR" sz="2800" baseline="-25000" dirty="0">
                <a:solidFill>
                  <a:srgbClr val="00B0F0"/>
                </a:solidFill>
                <a:latin typeface="+mj-lt"/>
              </a:rPr>
              <a:t>ATP</a:t>
            </a:r>
            <a:r>
              <a:rPr lang="pt-BR" sz="2800" dirty="0">
                <a:solidFill>
                  <a:srgbClr val="00B0F0"/>
                </a:solidFill>
                <a:latin typeface="+mj-lt"/>
              </a:rPr>
              <a:t>)</a:t>
            </a:r>
          </a:p>
        </p:txBody>
      </p:sp>
      <p:pic>
        <p:nvPicPr>
          <p:cNvPr id="45058" name="Picture 4" descr="FIG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0313" y="1604322"/>
            <a:ext cx="5448975" cy="4005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aixaDeTexto 10"/>
          <p:cNvSpPr txBox="1"/>
          <p:nvPr/>
        </p:nvSpPr>
        <p:spPr>
          <a:xfrm>
            <a:off x="2005915" y="5745893"/>
            <a:ext cx="8118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Sulphonylurea</a:t>
            </a:r>
            <a:r>
              <a:rPr lang="en-US" b="1" dirty="0"/>
              <a:t> receptor (SUR) subunits generate the regulatory subunit.  Inward rectifier K+ channel Kir6 subunits generate the channel pore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276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1597" y="224727"/>
            <a:ext cx="8760939" cy="1203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K</a:t>
            </a:r>
            <a:r>
              <a:rPr lang="pt-BR" sz="2400" baseline="30000" dirty="0" smtClean="0">
                <a:solidFill>
                  <a:srgbClr val="00B0F0"/>
                </a:solidFill>
                <a:latin typeface="+mj-lt"/>
              </a:rPr>
              <a:t>+</a:t>
            </a:r>
            <a:r>
              <a:rPr lang="pt-BR" sz="2400" baseline="-25000" dirty="0" smtClean="0">
                <a:solidFill>
                  <a:srgbClr val="00B0F0"/>
                </a:solidFill>
                <a:latin typeface="+mj-lt"/>
              </a:rPr>
              <a:t>ATP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channel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inhibitors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glibenclamide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and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tolbutamide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mimicked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testosterone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action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on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membrane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of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Sertoli</a:t>
            </a:r>
            <a:r>
              <a:rPr lang="pt-BR" sz="2400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 smtClean="0">
                <a:solidFill>
                  <a:srgbClr val="00B0F0"/>
                </a:solidFill>
                <a:latin typeface="+mj-lt"/>
              </a:rPr>
              <a:t>cells</a:t>
            </a:r>
            <a:endParaRPr lang="pt-BR" sz="2400" dirty="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4098" name="Picture 2" descr="documentosT KAT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9725" y="1427863"/>
            <a:ext cx="5221733" cy="2907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documentosT KAT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8505" y="3135593"/>
            <a:ext cx="4746520" cy="210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ângulo 1"/>
          <p:cNvSpPr/>
          <p:nvPr/>
        </p:nvSpPr>
        <p:spPr>
          <a:xfrm>
            <a:off x="871471" y="5808824"/>
            <a:ext cx="7924800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Von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Ledebur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EICF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de-DE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Almeida JP, Loss ES, Wassermann GF.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Rapid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effect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testosterone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on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rat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Sertoli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cell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membrane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potential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Relationship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with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K+ATP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channels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Hormone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metabolic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research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2002, 34(10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), pp.550–5.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705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1629" y="71996"/>
            <a:ext cx="8798011" cy="110428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smtClean="0">
                <a:solidFill>
                  <a:srgbClr val="00B0F0"/>
                </a:solidFill>
                <a:latin typeface="+mj-lt"/>
              </a:rPr>
              <a:t>Effect of </a:t>
            </a:r>
            <a:r>
              <a:rPr lang="en-US" sz="2400" dirty="0" err="1" smtClean="0">
                <a:solidFill>
                  <a:srgbClr val="00B0F0"/>
                </a:solidFill>
                <a:latin typeface="+mj-lt"/>
              </a:rPr>
              <a:t>diazoxide</a:t>
            </a:r>
            <a:r>
              <a:rPr lang="en-US" sz="2400" dirty="0" smtClean="0">
                <a:solidFill>
                  <a:srgbClr val="00B0F0"/>
                </a:solidFill>
                <a:latin typeface="+mj-lt"/>
              </a:rPr>
              <a:t>, a K</a:t>
            </a:r>
            <a:r>
              <a:rPr lang="en-US" sz="2400" baseline="30000" dirty="0" smtClean="0">
                <a:solidFill>
                  <a:srgbClr val="00B0F0"/>
                </a:solidFill>
                <a:latin typeface="+mj-lt"/>
              </a:rPr>
              <a:t>+</a:t>
            </a:r>
            <a:r>
              <a:rPr lang="en-US" sz="2400" baseline="-25000" dirty="0" smtClean="0">
                <a:solidFill>
                  <a:srgbClr val="00B0F0"/>
                </a:solidFill>
                <a:latin typeface="+mj-lt"/>
              </a:rPr>
              <a:t>ATP</a:t>
            </a:r>
            <a:r>
              <a:rPr lang="en-US" sz="2400" dirty="0" smtClean="0">
                <a:solidFill>
                  <a:srgbClr val="00B0F0"/>
                </a:solidFill>
                <a:latin typeface="+mj-lt"/>
              </a:rPr>
              <a:t> channel opener, on the testosterone actions</a:t>
            </a:r>
            <a:endParaRPr lang="en-US" sz="2400" dirty="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3074" name="Picture 2" descr="figure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825" y="1006933"/>
            <a:ext cx="369583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figure4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825" y="2642325"/>
            <a:ext cx="3416666" cy="297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Fig1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1526" y="1911880"/>
            <a:ext cx="6012361" cy="258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ângulo 1"/>
          <p:cNvSpPr/>
          <p:nvPr/>
        </p:nvSpPr>
        <p:spPr>
          <a:xfrm>
            <a:off x="572825" y="5934670"/>
            <a:ext cx="6096000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Von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Ledebur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E.I.C.F. et al., 2002.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Rapid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effect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testosterone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on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rat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Sertoli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cell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membrane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potential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Relationship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with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K+ATP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channels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Hormone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metabolic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research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34(10), pp.550–5.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989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ocumentosT KATPP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8622" y="1601702"/>
            <a:ext cx="3881594" cy="1987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documentosT KAT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5073" y="3879240"/>
            <a:ext cx="3768692" cy="184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211052" y="197365"/>
            <a:ext cx="9061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B0F0"/>
                </a:solidFill>
                <a:latin typeface="+mj-lt"/>
              </a:rPr>
              <a:t>Phospholipase</a:t>
            </a:r>
            <a:r>
              <a:rPr lang="en-US" sz="2400" dirty="0">
                <a:solidFill>
                  <a:srgbClr val="00B0F0"/>
                </a:solidFill>
                <a:latin typeface="+mj-lt"/>
              </a:rPr>
              <a:t> C (PLC) inhibitor  U73122  and G-protein inhibitor </a:t>
            </a:r>
            <a:r>
              <a:rPr lang="en-US" sz="2400" dirty="0" err="1">
                <a:solidFill>
                  <a:srgbClr val="00B0F0"/>
                </a:solidFill>
                <a:latin typeface="+mj-lt"/>
              </a:rPr>
              <a:t>pertussis</a:t>
            </a:r>
            <a:r>
              <a:rPr lang="en-US" sz="2400" dirty="0">
                <a:solidFill>
                  <a:srgbClr val="00B0F0"/>
                </a:solidFill>
                <a:latin typeface="+mj-lt"/>
              </a:rPr>
              <a:t> toxin block testosterone actions on membrane of </a:t>
            </a:r>
            <a:r>
              <a:rPr lang="en-US" sz="2400" dirty="0" err="1">
                <a:solidFill>
                  <a:srgbClr val="00B0F0"/>
                </a:solidFill>
                <a:latin typeface="+mj-lt"/>
              </a:rPr>
              <a:t>Sertoli</a:t>
            </a:r>
            <a:r>
              <a:rPr lang="en-US" sz="2400" dirty="0">
                <a:solidFill>
                  <a:srgbClr val="00B0F0"/>
                </a:solidFill>
                <a:latin typeface="+mj-lt"/>
              </a:rPr>
              <a:t> cells</a:t>
            </a:r>
          </a:p>
        </p:txBody>
      </p:sp>
      <p:pic>
        <p:nvPicPr>
          <p:cNvPr id="7" name="Picture 2" descr="PTeTesto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1240" y="1601702"/>
            <a:ext cx="3595645" cy="1938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documentosT KAT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99342" y="3817499"/>
            <a:ext cx="4727558" cy="177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ângulo 1"/>
          <p:cNvSpPr/>
          <p:nvPr/>
        </p:nvSpPr>
        <p:spPr>
          <a:xfrm>
            <a:off x="678288" y="5959751"/>
            <a:ext cx="8594501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Loss, E.S. et al., 2004. Testosterone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modulates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K(+)ATP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channels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in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Sertoli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cell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membrane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via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the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PLC-PIP2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pathway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Hormone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metabolic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research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36(8), pp.519–25.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041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8487" y="1144288"/>
            <a:ext cx="3793524" cy="4389120"/>
          </a:xfrm>
        </p:spPr>
        <p:txBody>
          <a:bodyPr>
            <a:normAutofit/>
          </a:bodyPr>
          <a:lstStyle/>
          <a:p>
            <a:endParaRPr lang="pt-BR" dirty="0"/>
          </a:p>
          <a:p>
            <a:pPr algn="just"/>
            <a:r>
              <a:rPr lang="pt-BR" dirty="0" err="1"/>
              <a:t>Calcium</a:t>
            </a:r>
            <a:r>
              <a:rPr lang="pt-BR" dirty="0"/>
              <a:t> </a:t>
            </a:r>
            <a:r>
              <a:rPr lang="pt-BR" dirty="0" err="1"/>
              <a:t>channel</a:t>
            </a:r>
            <a:r>
              <a:rPr lang="pt-BR" dirty="0"/>
              <a:t> </a:t>
            </a:r>
            <a:r>
              <a:rPr lang="pt-BR" dirty="0" smtClean="0"/>
              <a:t>(VOCC) </a:t>
            </a:r>
            <a:r>
              <a:rPr lang="pt-BR" dirty="0" err="1" smtClean="0"/>
              <a:t>blockers</a:t>
            </a:r>
            <a:r>
              <a:rPr lang="pt-BR" dirty="0"/>
              <a:t>: </a:t>
            </a:r>
            <a:r>
              <a:rPr lang="pt-BR" dirty="0" err="1"/>
              <a:t>verapamil</a:t>
            </a:r>
            <a:r>
              <a:rPr lang="pt-BR" dirty="0"/>
              <a:t>, </a:t>
            </a:r>
            <a:r>
              <a:rPr lang="pt-BR" dirty="0" err="1"/>
              <a:t>nifedipine</a:t>
            </a:r>
            <a:r>
              <a:rPr lang="pt-BR" dirty="0"/>
              <a:t> </a:t>
            </a:r>
            <a:r>
              <a:rPr lang="pt-BR" dirty="0" err="1"/>
              <a:t>or</a:t>
            </a:r>
            <a:r>
              <a:rPr lang="pt-BR" dirty="0"/>
              <a:t> Ni</a:t>
            </a:r>
            <a:r>
              <a:rPr lang="pt-BR" baseline="30000" dirty="0"/>
              <a:t>2+</a:t>
            </a:r>
            <a:r>
              <a:rPr lang="pt-BR" dirty="0"/>
              <a:t> </a:t>
            </a:r>
            <a:r>
              <a:rPr lang="pt-BR" dirty="0" err="1"/>
              <a:t>parcialy</a:t>
            </a:r>
            <a:r>
              <a:rPr lang="pt-BR" dirty="0"/>
              <a:t> </a:t>
            </a:r>
            <a:r>
              <a:rPr lang="pt-BR" dirty="0" err="1"/>
              <a:t>block</a:t>
            </a:r>
            <a:r>
              <a:rPr lang="pt-BR" dirty="0"/>
              <a:t> </a:t>
            </a:r>
            <a:r>
              <a:rPr lang="pt-BR" dirty="0" err="1"/>
              <a:t>testosterone</a:t>
            </a:r>
            <a:r>
              <a:rPr lang="pt-BR" dirty="0"/>
              <a:t> </a:t>
            </a:r>
            <a:r>
              <a:rPr lang="pt-BR" dirty="0" err="1"/>
              <a:t>action</a:t>
            </a:r>
            <a:r>
              <a:rPr lang="pt-BR" dirty="0"/>
              <a:t> </a:t>
            </a:r>
            <a:r>
              <a:rPr lang="pt-BR" dirty="0" err="1"/>
              <a:t>on</a:t>
            </a:r>
            <a:r>
              <a:rPr lang="pt-BR" dirty="0"/>
              <a:t> </a:t>
            </a:r>
            <a:r>
              <a:rPr lang="pt-BR" dirty="0" err="1"/>
              <a:t>membrane</a:t>
            </a:r>
            <a:r>
              <a:rPr lang="pt-BR" dirty="0"/>
              <a:t> </a:t>
            </a:r>
            <a:r>
              <a:rPr lang="pt-BR" dirty="0" err="1"/>
              <a:t>potential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on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baseline="30000" dirty="0"/>
              <a:t>45</a:t>
            </a:r>
            <a:r>
              <a:rPr lang="pt-BR" dirty="0"/>
              <a:t>Ca</a:t>
            </a:r>
            <a:r>
              <a:rPr lang="pt-BR" baseline="30000" dirty="0"/>
              <a:t>2+  </a:t>
            </a:r>
            <a:r>
              <a:rPr lang="pt-BR" dirty="0" err="1"/>
              <a:t>uptake</a:t>
            </a:r>
            <a:r>
              <a:rPr lang="pt-BR" dirty="0" smtClean="0"/>
              <a:t>.</a:t>
            </a:r>
            <a:r>
              <a:rPr lang="pt-BR" dirty="0"/>
              <a:t>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Testosterone </a:t>
            </a:r>
            <a:r>
              <a:rPr lang="pt-BR" dirty="0" err="1"/>
              <a:t>increase</a:t>
            </a:r>
            <a:r>
              <a:rPr lang="pt-BR" dirty="0"/>
              <a:t> </a:t>
            </a:r>
            <a:r>
              <a:rPr lang="pt-BR" baseline="30000" dirty="0"/>
              <a:t>45</a:t>
            </a:r>
            <a:r>
              <a:rPr lang="pt-BR" dirty="0"/>
              <a:t>Ca</a:t>
            </a:r>
            <a:r>
              <a:rPr lang="pt-BR" baseline="30000" dirty="0"/>
              <a:t>2+</a:t>
            </a:r>
            <a:r>
              <a:rPr lang="pt-BR" dirty="0"/>
              <a:t> </a:t>
            </a:r>
            <a:r>
              <a:rPr lang="pt-BR" dirty="0" err="1"/>
              <a:t>uptake</a:t>
            </a:r>
            <a:r>
              <a:rPr lang="pt-BR" dirty="0"/>
              <a:t> in 5 minutes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incubation</a:t>
            </a:r>
            <a:r>
              <a:rPr lang="pt-BR" dirty="0"/>
              <a:t>.</a:t>
            </a:r>
          </a:p>
          <a:p>
            <a:pPr algn="just"/>
            <a:endParaRPr lang="pt-BR" dirty="0"/>
          </a:p>
        </p:txBody>
      </p:sp>
      <p:pic>
        <p:nvPicPr>
          <p:cNvPr id="5122" name="Picture 2" descr="Fig2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217" y="890575"/>
            <a:ext cx="4460383" cy="2800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Fig2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933" y="3690970"/>
            <a:ext cx="5711945" cy="2258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302791" y="217271"/>
            <a:ext cx="84385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err="1">
                <a:solidFill>
                  <a:srgbClr val="00B0F0"/>
                </a:solidFill>
                <a:latin typeface="+mj-lt"/>
              </a:rPr>
              <a:t>Effect</a:t>
            </a:r>
            <a:r>
              <a:rPr lang="pt-BR" sz="2400" dirty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>
                <a:solidFill>
                  <a:srgbClr val="00B0F0"/>
                </a:solidFill>
                <a:latin typeface="+mj-lt"/>
              </a:rPr>
              <a:t>of</a:t>
            </a:r>
            <a:r>
              <a:rPr lang="pt-BR" sz="2400" dirty="0">
                <a:solidFill>
                  <a:srgbClr val="00B0F0"/>
                </a:solidFill>
                <a:latin typeface="+mj-lt"/>
              </a:rPr>
              <a:t> Ca</a:t>
            </a:r>
            <a:r>
              <a:rPr lang="pt-BR" sz="2400" baseline="30000" dirty="0">
                <a:solidFill>
                  <a:srgbClr val="00B0F0"/>
                </a:solidFill>
                <a:latin typeface="+mj-lt"/>
              </a:rPr>
              <a:t>2+</a:t>
            </a:r>
            <a:r>
              <a:rPr lang="pt-BR" sz="2400" dirty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>
                <a:solidFill>
                  <a:srgbClr val="00B0F0"/>
                </a:solidFill>
                <a:latin typeface="+mj-lt"/>
              </a:rPr>
              <a:t>channels</a:t>
            </a:r>
            <a:r>
              <a:rPr lang="pt-BR" sz="2400" dirty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>
                <a:solidFill>
                  <a:srgbClr val="00B0F0"/>
                </a:solidFill>
                <a:latin typeface="+mj-lt"/>
              </a:rPr>
              <a:t>blockers</a:t>
            </a:r>
            <a:r>
              <a:rPr lang="pt-BR" sz="2400" dirty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>
                <a:solidFill>
                  <a:srgbClr val="00B0F0"/>
                </a:solidFill>
                <a:latin typeface="+mj-lt"/>
              </a:rPr>
              <a:t>on</a:t>
            </a:r>
            <a:r>
              <a:rPr lang="pt-BR" sz="2400" dirty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>
                <a:solidFill>
                  <a:srgbClr val="00B0F0"/>
                </a:solidFill>
                <a:latin typeface="+mj-lt"/>
              </a:rPr>
              <a:t>the</a:t>
            </a:r>
            <a:r>
              <a:rPr lang="pt-BR" sz="2400" dirty="0">
                <a:solidFill>
                  <a:srgbClr val="00B0F0"/>
                </a:solidFill>
                <a:latin typeface="+mj-lt"/>
              </a:rPr>
              <a:t> </a:t>
            </a:r>
            <a:r>
              <a:rPr lang="pt-BR" sz="2400" dirty="0" err="1">
                <a:solidFill>
                  <a:srgbClr val="00B0F0"/>
                </a:solidFill>
                <a:latin typeface="+mj-lt"/>
              </a:rPr>
              <a:t>testosterone</a:t>
            </a:r>
            <a:r>
              <a:rPr lang="pt-BR" sz="2400" dirty="0">
                <a:solidFill>
                  <a:srgbClr val="00B0F0"/>
                </a:solidFill>
                <a:latin typeface="+mj-lt"/>
              </a:rPr>
              <a:t>  </a:t>
            </a:r>
            <a:r>
              <a:rPr lang="pt-BR" sz="2400" dirty="0" err="1">
                <a:solidFill>
                  <a:srgbClr val="00B0F0"/>
                </a:solidFill>
                <a:latin typeface="+mj-lt"/>
              </a:rPr>
              <a:t>action</a:t>
            </a:r>
            <a:endParaRPr lang="pt-BR" sz="2400" dirty="0">
              <a:solidFill>
                <a:srgbClr val="00B0F0"/>
              </a:solidFill>
              <a:latin typeface="+mj-lt"/>
            </a:endParaRPr>
          </a:p>
          <a:p>
            <a:endParaRPr lang="en-US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474055" y="6172924"/>
            <a:ext cx="8607956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Loss, E.S. et al., 2004. Testosterone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modulates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K(+)ATP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channels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in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Sertoli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cell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membrane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via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the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PLC-PIP2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pathway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Hormone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metabolic</a:t>
            </a:r>
            <a:r>
              <a:rPr lang="pt-BR" i="1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i="1" dirty="0" err="1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research</a:t>
            </a:r>
            <a:r>
              <a:rPr lang="pt-BR" dirty="0" smtClean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36(8), pp.519–25.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97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1129939" y="3253126"/>
            <a:ext cx="9036000" cy="1045264"/>
            <a:chOff x="52748" y="2654352"/>
            <a:chExt cx="9036000" cy="1045264"/>
          </a:xfrm>
        </p:grpSpPr>
        <p:grpSp>
          <p:nvGrpSpPr>
            <p:cNvPr id="8" name="Grupo 7"/>
            <p:cNvGrpSpPr/>
            <p:nvPr/>
          </p:nvGrpSpPr>
          <p:grpSpPr>
            <a:xfrm>
              <a:off x="52748" y="2654352"/>
              <a:ext cx="9036000" cy="540000"/>
              <a:chOff x="35496" y="2439252"/>
              <a:chExt cx="9011508" cy="441592"/>
            </a:xfrm>
          </p:grpSpPr>
          <p:grpSp>
            <p:nvGrpSpPr>
              <p:cNvPr id="7" name="Grupo 6"/>
              <p:cNvGrpSpPr/>
              <p:nvPr/>
            </p:nvGrpSpPr>
            <p:grpSpPr>
              <a:xfrm>
                <a:off x="35496" y="2462917"/>
                <a:ext cx="116284" cy="366532"/>
                <a:chOff x="1976510" y="1618297"/>
                <a:chExt cx="116284" cy="366532"/>
              </a:xfrm>
            </p:grpSpPr>
            <p:sp>
              <p:nvSpPr>
                <p:cNvPr id="3" name="Forma livre 2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" name="Forma livre 3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5" name="Elipse 4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32" name="Grupo 831"/>
              <p:cNvGrpSpPr/>
              <p:nvPr/>
            </p:nvGrpSpPr>
            <p:grpSpPr>
              <a:xfrm>
                <a:off x="187896" y="2439252"/>
                <a:ext cx="116284" cy="366532"/>
                <a:chOff x="1976510" y="1618297"/>
                <a:chExt cx="116284" cy="366532"/>
              </a:xfrm>
            </p:grpSpPr>
            <p:sp>
              <p:nvSpPr>
                <p:cNvPr id="833" name="Forma livre 832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34" name="Forma livre 833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35" name="Elipse 834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36" name="Grupo 835"/>
              <p:cNvGrpSpPr/>
              <p:nvPr/>
            </p:nvGrpSpPr>
            <p:grpSpPr>
              <a:xfrm>
                <a:off x="340296" y="2473420"/>
                <a:ext cx="116284" cy="366532"/>
                <a:chOff x="1976510" y="1618297"/>
                <a:chExt cx="116284" cy="366532"/>
              </a:xfrm>
            </p:grpSpPr>
            <p:sp>
              <p:nvSpPr>
                <p:cNvPr id="837" name="Forma livre 836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38" name="Forma livre 837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39" name="Elipse 838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40" name="Grupo 839"/>
              <p:cNvGrpSpPr/>
              <p:nvPr/>
            </p:nvGrpSpPr>
            <p:grpSpPr>
              <a:xfrm>
                <a:off x="492696" y="2460720"/>
                <a:ext cx="116284" cy="366532"/>
                <a:chOff x="1976510" y="1618297"/>
                <a:chExt cx="116284" cy="366532"/>
              </a:xfrm>
            </p:grpSpPr>
            <p:sp>
              <p:nvSpPr>
                <p:cNvPr id="841" name="Forma livre 840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42" name="Forma livre 841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43" name="Elipse 842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44" name="Grupo 843"/>
              <p:cNvGrpSpPr/>
              <p:nvPr/>
            </p:nvGrpSpPr>
            <p:grpSpPr>
              <a:xfrm>
                <a:off x="645096" y="2466928"/>
                <a:ext cx="116284" cy="366532"/>
                <a:chOff x="1976510" y="1618297"/>
                <a:chExt cx="116284" cy="366532"/>
              </a:xfrm>
            </p:grpSpPr>
            <p:sp>
              <p:nvSpPr>
                <p:cNvPr id="845" name="Forma livre 844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46" name="Forma livre 845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47" name="Elipse 846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48" name="Grupo 847"/>
              <p:cNvGrpSpPr/>
              <p:nvPr/>
            </p:nvGrpSpPr>
            <p:grpSpPr>
              <a:xfrm>
                <a:off x="786882" y="2454149"/>
                <a:ext cx="116284" cy="366532"/>
                <a:chOff x="1976510" y="1618297"/>
                <a:chExt cx="116284" cy="366532"/>
              </a:xfrm>
            </p:grpSpPr>
            <p:sp>
              <p:nvSpPr>
                <p:cNvPr id="849" name="Forma livre 848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50" name="Forma livre 849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51" name="Elipse 850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52" name="Grupo 851"/>
              <p:cNvGrpSpPr/>
              <p:nvPr/>
            </p:nvGrpSpPr>
            <p:grpSpPr>
              <a:xfrm>
                <a:off x="939282" y="2447736"/>
                <a:ext cx="116284" cy="366532"/>
                <a:chOff x="1976510" y="1618297"/>
                <a:chExt cx="116284" cy="366532"/>
              </a:xfrm>
            </p:grpSpPr>
            <p:sp>
              <p:nvSpPr>
                <p:cNvPr id="853" name="Forma livre 852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54" name="Forma livre 853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55" name="Elipse 854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56" name="Grupo 855"/>
              <p:cNvGrpSpPr/>
              <p:nvPr/>
            </p:nvGrpSpPr>
            <p:grpSpPr>
              <a:xfrm>
                <a:off x="1091682" y="2473278"/>
                <a:ext cx="116284" cy="366532"/>
                <a:chOff x="1976510" y="1618297"/>
                <a:chExt cx="116284" cy="366532"/>
              </a:xfrm>
            </p:grpSpPr>
            <p:sp>
              <p:nvSpPr>
                <p:cNvPr id="857" name="Forma livre 856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58" name="Forma livre 857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59" name="Elipse 858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60" name="Grupo 859"/>
              <p:cNvGrpSpPr/>
              <p:nvPr/>
            </p:nvGrpSpPr>
            <p:grpSpPr>
              <a:xfrm>
                <a:off x="1244082" y="2460578"/>
                <a:ext cx="116284" cy="366532"/>
                <a:chOff x="1976510" y="1618297"/>
                <a:chExt cx="116284" cy="366532"/>
              </a:xfrm>
            </p:grpSpPr>
            <p:sp>
              <p:nvSpPr>
                <p:cNvPr id="861" name="Forma livre 860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62" name="Forma livre 861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63" name="Elipse 862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64" name="Grupo 863"/>
              <p:cNvGrpSpPr/>
              <p:nvPr/>
            </p:nvGrpSpPr>
            <p:grpSpPr>
              <a:xfrm>
                <a:off x="1396482" y="2466786"/>
                <a:ext cx="116284" cy="366532"/>
                <a:chOff x="1976510" y="1618297"/>
                <a:chExt cx="116284" cy="366532"/>
              </a:xfrm>
            </p:grpSpPr>
            <p:sp>
              <p:nvSpPr>
                <p:cNvPr id="865" name="Forma livre 864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66" name="Forma livre 865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67" name="Elipse 866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68" name="Grupo 867"/>
              <p:cNvGrpSpPr/>
              <p:nvPr/>
            </p:nvGrpSpPr>
            <p:grpSpPr>
              <a:xfrm>
                <a:off x="1541314" y="2475901"/>
                <a:ext cx="116284" cy="366532"/>
                <a:chOff x="1976510" y="1618297"/>
                <a:chExt cx="116284" cy="366532"/>
              </a:xfrm>
            </p:grpSpPr>
            <p:sp>
              <p:nvSpPr>
                <p:cNvPr id="869" name="Forma livre 868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70" name="Forma livre 869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71" name="Elipse 870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72" name="Grupo 871"/>
              <p:cNvGrpSpPr/>
              <p:nvPr/>
            </p:nvGrpSpPr>
            <p:grpSpPr>
              <a:xfrm>
                <a:off x="1693714" y="2460862"/>
                <a:ext cx="116284" cy="366532"/>
                <a:chOff x="1976510" y="1618297"/>
                <a:chExt cx="116284" cy="366532"/>
              </a:xfrm>
            </p:grpSpPr>
            <p:sp>
              <p:nvSpPr>
                <p:cNvPr id="873" name="Forma livre 872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74" name="Forma livre 873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75" name="Elipse 874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76" name="Grupo 875"/>
              <p:cNvGrpSpPr/>
              <p:nvPr/>
            </p:nvGrpSpPr>
            <p:grpSpPr>
              <a:xfrm>
                <a:off x="1846114" y="2486404"/>
                <a:ext cx="116284" cy="366532"/>
                <a:chOff x="1976510" y="1618297"/>
                <a:chExt cx="116284" cy="366532"/>
              </a:xfrm>
            </p:grpSpPr>
            <p:sp>
              <p:nvSpPr>
                <p:cNvPr id="877" name="Forma livre 876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78" name="Forma livre 877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79" name="Elipse 878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80" name="Grupo 879"/>
              <p:cNvGrpSpPr/>
              <p:nvPr/>
            </p:nvGrpSpPr>
            <p:grpSpPr>
              <a:xfrm>
                <a:off x="1998514" y="2473704"/>
                <a:ext cx="116284" cy="366532"/>
                <a:chOff x="1976510" y="1618297"/>
                <a:chExt cx="116284" cy="366532"/>
              </a:xfrm>
            </p:grpSpPr>
            <p:sp>
              <p:nvSpPr>
                <p:cNvPr id="881" name="Forma livre 880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82" name="Forma livre 881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83" name="Elipse 882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84" name="Grupo 883"/>
              <p:cNvGrpSpPr/>
              <p:nvPr/>
            </p:nvGrpSpPr>
            <p:grpSpPr>
              <a:xfrm>
                <a:off x="2150914" y="2479912"/>
                <a:ext cx="116284" cy="366532"/>
                <a:chOff x="1976510" y="1618297"/>
                <a:chExt cx="116284" cy="366532"/>
              </a:xfrm>
            </p:grpSpPr>
            <p:sp>
              <p:nvSpPr>
                <p:cNvPr id="885" name="Forma livre 884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86" name="Forma livre 885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87" name="Elipse 886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88" name="Grupo 887"/>
              <p:cNvGrpSpPr/>
              <p:nvPr/>
            </p:nvGrpSpPr>
            <p:grpSpPr>
              <a:xfrm>
                <a:off x="2292700" y="2475759"/>
                <a:ext cx="116284" cy="366532"/>
                <a:chOff x="1976510" y="1618297"/>
                <a:chExt cx="116284" cy="366532"/>
              </a:xfrm>
            </p:grpSpPr>
            <p:sp>
              <p:nvSpPr>
                <p:cNvPr id="889" name="Forma livre 888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90" name="Forma livre 889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91" name="Elipse 890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92" name="Grupo 891"/>
              <p:cNvGrpSpPr/>
              <p:nvPr/>
            </p:nvGrpSpPr>
            <p:grpSpPr>
              <a:xfrm>
                <a:off x="2445100" y="2460720"/>
                <a:ext cx="116284" cy="366532"/>
                <a:chOff x="1976510" y="1618297"/>
                <a:chExt cx="116284" cy="366532"/>
              </a:xfrm>
            </p:grpSpPr>
            <p:sp>
              <p:nvSpPr>
                <p:cNvPr id="893" name="Forma livre 892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94" name="Forma livre 893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95" name="Elipse 894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96" name="Grupo 895"/>
              <p:cNvGrpSpPr/>
              <p:nvPr/>
            </p:nvGrpSpPr>
            <p:grpSpPr>
              <a:xfrm>
                <a:off x="2597500" y="2486262"/>
                <a:ext cx="116284" cy="366532"/>
                <a:chOff x="1976510" y="1618297"/>
                <a:chExt cx="116284" cy="366532"/>
              </a:xfrm>
            </p:grpSpPr>
            <p:sp>
              <p:nvSpPr>
                <p:cNvPr id="897" name="Forma livre 896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98" name="Forma livre 897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99" name="Elipse 898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900" name="Grupo 899"/>
              <p:cNvGrpSpPr/>
              <p:nvPr/>
            </p:nvGrpSpPr>
            <p:grpSpPr>
              <a:xfrm>
                <a:off x="2749900" y="2473562"/>
                <a:ext cx="116284" cy="366532"/>
                <a:chOff x="1976510" y="1618297"/>
                <a:chExt cx="116284" cy="366532"/>
              </a:xfrm>
            </p:grpSpPr>
            <p:sp>
              <p:nvSpPr>
                <p:cNvPr id="901" name="Forma livre 900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02" name="Forma livre 901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03" name="Elipse 902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904" name="Grupo 903"/>
              <p:cNvGrpSpPr/>
              <p:nvPr/>
            </p:nvGrpSpPr>
            <p:grpSpPr>
              <a:xfrm>
                <a:off x="2902300" y="2479770"/>
                <a:ext cx="116284" cy="366532"/>
                <a:chOff x="1976510" y="1618297"/>
                <a:chExt cx="116284" cy="366532"/>
              </a:xfrm>
            </p:grpSpPr>
            <p:sp>
              <p:nvSpPr>
                <p:cNvPr id="905" name="Forma livre 904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06" name="Forma livre 905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07" name="Elipse 906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908" name="Grupo 907"/>
              <p:cNvGrpSpPr/>
              <p:nvPr/>
            </p:nvGrpSpPr>
            <p:grpSpPr>
              <a:xfrm>
                <a:off x="3044974" y="2461043"/>
                <a:ext cx="116284" cy="366532"/>
                <a:chOff x="1976510" y="1618297"/>
                <a:chExt cx="116284" cy="366532"/>
              </a:xfrm>
            </p:grpSpPr>
            <p:sp>
              <p:nvSpPr>
                <p:cNvPr id="909" name="Forma livre 908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10" name="Forma livre 909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11" name="Elipse 910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912" name="Grupo 911"/>
              <p:cNvGrpSpPr/>
              <p:nvPr/>
            </p:nvGrpSpPr>
            <p:grpSpPr>
              <a:xfrm>
                <a:off x="3197374" y="2446004"/>
                <a:ext cx="116284" cy="366532"/>
                <a:chOff x="1976510" y="1618297"/>
                <a:chExt cx="116284" cy="366532"/>
              </a:xfrm>
            </p:grpSpPr>
            <p:sp>
              <p:nvSpPr>
                <p:cNvPr id="913" name="Forma livre 912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14" name="Forma livre 913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15" name="Elipse 914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916" name="Grupo 915"/>
              <p:cNvGrpSpPr/>
              <p:nvPr/>
            </p:nvGrpSpPr>
            <p:grpSpPr>
              <a:xfrm>
                <a:off x="3349774" y="2471546"/>
                <a:ext cx="116284" cy="366532"/>
                <a:chOff x="1976510" y="1618297"/>
                <a:chExt cx="116284" cy="366532"/>
              </a:xfrm>
            </p:grpSpPr>
            <p:sp>
              <p:nvSpPr>
                <p:cNvPr id="917" name="Forma livre 916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18" name="Forma livre 917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19" name="Elipse 918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920" name="Grupo 919"/>
              <p:cNvGrpSpPr/>
              <p:nvPr/>
            </p:nvGrpSpPr>
            <p:grpSpPr>
              <a:xfrm>
                <a:off x="3502174" y="2458846"/>
                <a:ext cx="116284" cy="366532"/>
                <a:chOff x="1976510" y="1618297"/>
                <a:chExt cx="116284" cy="366532"/>
              </a:xfrm>
            </p:grpSpPr>
            <p:sp>
              <p:nvSpPr>
                <p:cNvPr id="921" name="Forma livre 920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22" name="Forma livre 921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23" name="Elipse 922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924" name="Grupo 923"/>
              <p:cNvGrpSpPr/>
              <p:nvPr/>
            </p:nvGrpSpPr>
            <p:grpSpPr>
              <a:xfrm>
                <a:off x="3654574" y="2465054"/>
                <a:ext cx="116284" cy="366532"/>
                <a:chOff x="1976510" y="1618297"/>
                <a:chExt cx="116284" cy="366532"/>
              </a:xfrm>
            </p:grpSpPr>
            <p:sp>
              <p:nvSpPr>
                <p:cNvPr id="925" name="Forma livre 924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26" name="Forma livre 925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27" name="Elipse 926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928" name="Grupo 927"/>
              <p:cNvGrpSpPr/>
              <p:nvPr/>
            </p:nvGrpSpPr>
            <p:grpSpPr>
              <a:xfrm>
                <a:off x="3796360" y="2460901"/>
                <a:ext cx="116284" cy="366532"/>
                <a:chOff x="1976510" y="1618297"/>
                <a:chExt cx="116284" cy="366532"/>
              </a:xfrm>
            </p:grpSpPr>
            <p:sp>
              <p:nvSpPr>
                <p:cNvPr id="929" name="Forma livre 928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30" name="Forma livre 929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31" name="Elipse 930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932" name="Grupo 931"/>
              <p:cNvGrpSpPr/>
              <p:nvPr/>
            </p:nvGrpSpPr>
            <p:grpSpPr>
              <a:xfrm>
                <a:off x="3948760" y="2445862"/>
                <a:ext cx="116284" cy="366532"/>
                <a:chOff x="1976510" y="1618297"/>
                <a:chExt cx="116284" cy="366532"/>
              </a:xfrm>
            </p:grpSpPr>
            <p:sp>
              <p:nvSpPr>
                <p:cNvPr id="1038" name="Forma livre 103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39" name="Forma livre 103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40" name="Elipse 103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41" name="Grupo 1040"/>
              <p:cNvGrpSpPr/>
              <p:nvPr/>
            </p:nvGrpSpPr>
            <p:grpSpPr>
              <a:xfrm>
                <a:off x="4101160" y="2471404"/>
                <a:ext cx="116284" cy="366532"/>
                <a:chOff x="1976510" y="1618297"/>
                <a:chExt cx="116284" cy="366532"/>
              </a:xfrm>
            </p:grpSpPr>
            <p:sp>
              <p:nvSpPr>
                <p:cNvPr id="1042" name="Forma livre 104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43" name="Forma livre 104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44" name="Elipse 104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45" name="Grupo 1044"/>
              <p:cNvGrpSpPr/>
              <p:nvPr/>
            </p:nvGrpSpPr>
            <p:grpSpPr>
              <a:xfrm>
                <a:off x="4253560" y="2458704"/>
                <a:ext cx="116284" cy="366532"/>
                <a:chOff x="1976510" y="1618297"/>
                <a:chExt cx="116284" cy="366532"/>
              </a:xfrm>
            </p:grpSpPr>
            <p:sp>
              <p:nvSpPr>
                <p:cNvPr id="1046" name="Forma livre 104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47" name="Forma livre 104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48" name="Elipse 104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49" name="Grupo 1048"/>
              <p:cNvGrpSpPr/>
              <p:nvPr/>
            </p:nvGrpSpPr>
            <p:grpSpPr>
              <a:xfrm>
                <a:off x="4405960" y="2464912"/>
                <a:ext cx="116284" cy="366532"/>
                <a:chOff x="1976510" y="1618297"/>
                <a:chExt cx="116284" cy="366532"/>
              </a:xfrm>
            </p:grpSpPr>
            <p:sp>
              <p:nvSpPr>
                <p:cNvPr id="1050" name="Forma livre 104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51" name="Forma livre 105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52" name="Elipse 105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53" name="Grupo 1052"/>
              <p:cNvGrpSpPr/>
              <p:nvPr/>
            </p:nvGrpSpPr>
            <p:grpSpPr>
              <a:xfrm>
                <a:off x="4550792" y="2474027"/>
                <a:ext cx="116284" cy="366532"/>
                <a:chOff x="1976510" y="1618297"/>
                <a:chExt cx="116284" cy="366532"/>
              </a:xfrm>
            </p:grpSpPr>
            <p:sp>
              <p:nvSpPr>
                <p:cNvPr id="1054" name="Forma livre 1053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55" name="Forma livre 1054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56" name="Elipse 1055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57" name="Grupo 1056"/>
              <p:cNvGrpSpPr/>
              <p:nvPr/>
            </p:nvGrpSpPr>
            <p:grpSpPr>
              <a:xfrm>
                <a:off x="4703192" y="2458988"/>
                <a:ext cx="116284" cy="366532"/>
                <a:chOff x="1976510" y="1618297"/>
                <a:chExt cx="116284" cy="366532"/>
              </a:xfrm>
            </p:grpSpPr>
            <p:sp>
              <p:nvSpPr>
                <p:cNvPr id="1058" name="Forma livre 105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59" name="Forma livre 105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60" name="Elipse 105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61" name="Grupo 1060"/>
              <p:cNvGrpSpPr/>
              <p:nvPr/>
            </p:nvGrpSpPr>
            <p:grpSpPr>
              <a:xfrm>
                <a:off x="4855592" y="2484530"/>
                <a:ext cx="116284" cy="366532"/>
                <a:chOff x="1976510" y="1618297"/>
                <a:chExt cx="116284" cy="366532"/>
              </a:xfrm>
            </p:grpSpPr>
            <p:sp>
              <p:nvSpPr>
                <p:cNvPr id="1062" name="Forma livre 106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63" name="Forma livre 106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64" name="Elipse 106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65" name="Grupo 1064"/>
              <p:cNvGrpSpPr/>
              <p:nvPr/>
            </p:nvGrpSpPr>
            <p:grpSpPr>
              <a:xfrm>
                <a:off x="5007992" y="2471830"/>
                <a:ext cx="116284" cy="366532"/>
                <a:chOff x="1976510" y="1618297"/>
                <a:chExt cx="116284" cy="366532"/>
              </a:xfrm>
            </p:grpSpPr>
            <p:sp>
              <p:nvSpPr>
                <p:cNvPr id="1066" name="Forma livre 106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67" name="Forma livre 106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68" name="Elipse 106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69" name="Grupo 1068"/>
              <p:cNvGrpSpPr/>
              <p:nvPr/>
            </p:nvGrpSpPr>
            <p:grpSpPr>
              <a:xfrm>
                <a:off x="5160392" y="2478038"/>
                <a:ext cx="116284" cy="366532"/>
                <a:chOff x="1976510" y="1618297"/>
                <a:chExt cx="116284" cy="366532"/>
              </a:xfrm>
            </p:grpSpPr>
            <p:sp>
              <p:nvSpPr>
                <p:cNvPr id="1070" name="Forma livre 106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71" name="Forma livre 107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72" name="Elipse 107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73" name="Grupo 1072"/>
              <p:cNvGrpSpPr/>
              <p:nvPr/>
            </p:nvGrpSpPr>
            <p:grpSpPr>
              <a:xfrm>
                <a:off x="5302178" y="2473885"/>
                <a:ext cx="116284" cy="366532"/>
                <a:chOff x="1976510" y="1618297"/>
                <a:chExt cx="116284" cy="366532"/>
              </a:xfrm>
            </p:grpSpPr>
            <p:sp>
              <p:nvSpPr>
                <p:cNvPr id="1074" name="Forma livre 1073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75" name="Forma livre 1074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76" name="Elipse 1075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77" name="Grupo 1076"/>
              <p:cNvGrpSpPr/>
              <p:nvPr/>
            </p:nvGrpSpPr>
            <p:grpSpPr>
              <a:xfrm>
                <a:off x="5454578" y="2458846"/>
                <a:ext cx="116284" cy="366532"/>
                <a:chOff x="1976510" y="1618297"/>
                <a:chExt cx="116284" cy="366532"/>
              </a:xfrm>
            </p:grpSpPr>
            <p:sp>
              <p:nvSpPr>
                <p:cNvPr id="1078" name="Forma livre 107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79" name="Forma livre 107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80" name="Elipse 107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81" name="Grupo 1080"/>
              <p:cNvGrpSpPr/>
              <p:nvPr/>
            </p:nvGrpSpPr>
            <p:grpSpPr>
              <a:xfrm>
                <a:off x="5606978" y="2484388"/>
                <a:ext cx="116284" cy="366532"/>
                <a:chOff x="1976510" y="1618297"/>
                <a:chExt cx="116284" cy="366532"/>
              </a:xfrm>
            </p:grpSpPr>
            <p:sp>
              <p:nvSpPr>
                <p:cNvPr id="1082" name="Forma livre 108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83" name="Forma livre 108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84" name="Elipse 108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85" name="Grupo 1084"/>
              <p:cNvGrpSpPr/>
              <p:nvPr/>
            </p:nvGrpSpPr>
            <p:grpSpPr>
              <a:xfrm>
                <a:off x="5759378" y="2471688"/>
                <a:ext cx="116284" cy="366532"/>
                <a:chOff x="1976510" y="1618297"/>
                <a:chExt cx="116284" cy="366532"/>
              </a:xfrm>
            </p:grpSpPr>
            <p:sp>
              <p:nvSpPr>
                <p:cNvPr id="1086" name="Forma livre 108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87" name="Forma livre 108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88" name="Elipse 108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89" name="Grupo 1088"/>
              <p:cNvGrpSpPr/>
              <p:nvPr/>
            </p:nvGrpSpPr>
            <p:grpSpPr>
              <a:xfrm>
                <a:off x="5911778" y="2477896"/>
                <a:ext cx="116284" cy="366532"/>
                <a:chOff x="1976510" y="1618297"/>
                <a:chExt cx="116284" cy="366532"/>
              </a:xfrm>
            </p:grpSpPr>
            <p:sp>
              <p:nvSpPr>
                <p:cNvPr id="1090" name="Forma livre 108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91" name="Forma livre 109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92" name="Elipse 109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93" name="Grupo 1092"/>
              <p:cNvGrpSpPr/>
              <p:nvPr/>
            </p:nvGrpSpPr>
            <p:grpSpPr>
              <a:xfrm>
                <a:off x="6063916" y="2475786"/>
                <a:ext cx="116284" cy="366532"/>
                <a:chOff x="1976510" y="1618297"/>
                <a:chExt cx="116284" cy="366532"/>
              </a:xfrm>
            </p:grpSpPr>
            <p:sp>
              <p:nvSpPr>
                <p:cNvPr id="1094" name="Forma livre 1093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95" name="Forma livre 1094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96" name="Elipse 1095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097" name="Grupo 1096"/>
              <p:cNvGrpSpPr/>
              <p:nvPr/>
            </p:nvGrpSpPr>
            <p:grpSpPr>
              <a:xfrm>
                <a:off x="6216316" y="2501328"/>
                <a:ext cx="116284" cy="366532"/>
                <a:chOff x="1976510" y="1618297"/>
                <a:chExt cx="116284" cy="366532"/>
              </a:xfrm>
            </p:grpSpPr>
            <p:sp>
              <p:nvSpPr>
                <p:cNvPr id="1098" name="Forma livre 109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099" name="Forma livre 109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00" name="Elipse 109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01" name="Grupo 1100"/>
              <p:cNvGrpSpPr/>
              <p:nvPr/>
            </p:nvGrpSpPr>
            <p:grpSpPr>
              <a:xfrm>
                <a:off x="6368716" y="2488628"/>
                <a:ext cx="116284" cy="366532"/>
                <a:chOff x="1976510" y="1618297"/>
                <a:chExt cx="116284" cy="366532"/>
              </a:xfrm>
            </p:grpSpPr>
            <p:sp>
              <p:nvSpPr>
                <p:cNvPr id="1102" name="Forma livre 110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03" name="Forma livre 110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04" name="Elipse 110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05" name="Grupo 1104"/>
              <p:cNvGrpSpPr/>
              <p:nvPr/>
            </p:nvGrpSpPr>
            <p:grpSpPr>
              <a:xfrm>
                <a:off x="6521116" y="2494836"/>
                <a:ext cx="116284" cy="366532"/>
                <a:chOff x="1976510" y="1618297"/>
                <a:chExt cx="116284" cy="366532"/>
              </a:xfrm>
            </p:grpSpPr>
            <p:sp>
              <p:nvSpPr>
                <p:cNvPr id="1106" name="Forma livre 110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07" name="Forma livre 110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08" name="Elipse 110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09" name="Grupo 1108"/>
              <p:cNvGrpSpPr/>
              <p:nvPr/>
            </p:nvGrpSpPr>
            <p:grpSpPr>
              <a:xfrm>
                <a:off x="6662902" y="2490683"/>
                <a:ext cx="116284" cy="366532"/>
                <a:chOff x="1976510" y="1618297"/>
                <a:chExt cx="116284" cy="366532"/>
              </a:xfrm>
            </p:grpSpPr>
            <p:sp>
              <p:nvSpPr>
                <p:cNvPr id="1110" name="Forma livre 110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11" name="Forma livre 111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12" name="Elipse 111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13" name="Grupo 1112"/>
              <p:cNvGrpSpPr/>
              <p:nvPr/>
            </p:nvGrpSpPr>
            <p:grpSpPr>
              <a:xfrm>
                <a:off x="6815302" y="2475644"/>
                <a:ext cx="116284" cy="366532"/>
                <a:chOff x="1976510" y="1618297"/>
                <a:chExt cx="116284" cy="366532"/>
              </a:xfrm>
            </p:grpSpPr>
            <p:sp>
              <p:nvSpPr>
                <p:cNvPr id="1114" name="Forma livre 1113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15" name="Forma livre 1114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16" name="Elipse 1115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17" name="Grupo 1116"/>
              <p:cNvGrpSpPr/>
              <p:nvPr/>
            </p:nvGrpSpPr>
            <p:grpSpPr>
              <a:xfrm>
                <a:off x="6967702" y="2501186"/>
                <a:ext cx="116284" cy="366532"/>
                <a:chOff x="1976510" y="1618297"/>
                <a:chExt cx="116284" cy="366532"/>
              </a:xfrm>
            </p:grpSpPr>
            <p:sp>
              <p:nvSpPr>
                <p:cNvPr id="1118" name="Forma livre 111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19" name="Forma livre 111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20" name="Elipse 111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21" name="Grupo 1120"/>
              <p:cNvGrpSpPr/>
              <p:nvPr/>
            </p:nvGrpSpPr>
            <p:grpSpPr>
              <a:xfrm>
                <a:off x="7120102" y="2488486"/>
                <a:ext cx="116284" cy="366532"/>
                <a:chOff x="1976510" y="1618297"/>
                <a:chExt cx="116284" cy="366532"/>
              </a:xfrm>
            </p:grpSpPr>
            <p:sp>
              <p:nvSpPr>
                <p:cNvPr id="1122" name="Forma livre 112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23" name="Forma livre 112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24" name="Elipse 112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25" name="Grupo 1124"/>
              <p:cNvGrpSpPr/>
              <p:nvPr/>
            </p:nvGrpSpPr>
            <p:grpSpPr>
              <a:xfrm>
                <a:off x="7272502" y="2494694"/>
                <a:ext cx="116284" cy="366532"/>
                <a:chOff x="1976510" y="1618297"/>
                <a:chExt cx="116284" cy="366532"/>
              </a:xfrm>
            </p:grpSpPr>
            <p:sp>
              <p:nvSpPr>
                <p:cNvPr id="1126" name="Forma livre 112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27" name="Forma livre 112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28" name="Elipse 112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29" name="Grupo 1128"/>
              <p:cNvGrpSpPr/>
              <p:nvPr/>
            </p:nvGrpSpPr>
            <p:grpSpPr>
              <a:xfrm>
                <a:off x="7417334" y="2503809"/>
                <a:ext cx="116284" cy="366532"/>
                <a:chOff x="1976510" y="1618297"/>
                <a:chExt cx="116284" cy="366532"/>
              </a:xfrm>
            </p:grpSpPr>
            <p:sp>
              <p:nvSpPr>
                <p:cNvPr id="1130" name="Forma livre 112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31" name="Forma livre 113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32" name="Elipse 113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33" name="Grupo 1132"/>
              <p:cNvGrpSpPr/>
              <p:nvPr/>
            </p:nvGrpSpPr>
            <p:grpSpPr>
              <a:xfrm>
                <a:off x="7569734" y="2488770"/>
                <a:ext cx="116284" cy="366532"/>
                <a:chOff x="1976510" y="1618297"/>
                <a:chExt cx="116284" cy="366532"/>
              </a:xfrm>
            </p:grpSpPr>
            <p:sp>
              <p:nvSpPr>
                <p:cNvPr id="1134" name="Forma livre 1133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35" name="Forma livre 1134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36" name="Elipse 1135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37" name="Grupo 1136"/>
              <p:cNvGrpSpPr/>
              <p:nvPr/>
            </p:nvGrpSpPr>
            <p:grpSpPr>
              <a:xfrm>
                <a:off x="7722134" y="2514312"/>
                <a:ext cx="116284" cy="366532"/>
                <a:chOff x="1976510" y="1618297"/>
                <a:chExt cx="116284" cy="366532"/>
              </a:xfrm>
            </p:grpSpPr>
            <p:sp>
              <p:nvSpPr>
                <p:cNvPr id="1138" name="Forma livre 113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39" name="Forma livre 113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40" name="Elipse 113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41" name="Grupo 1140"/>
              <p:cNvGrpSpPr/>
              <p:nvPr/>
            </p:nvGrpSpPr>
            <p:grpSpPr>
              <a:xfrm>
                <a:off x="7874534" y="2501612"/>
                <a:ext cx="116284" cy="366532"/>
                <a:chOff x="1976510" y="1618297"/>
                <a:chExt cx="116284" cy="366532"/>
              </a:xfrm>
            </p:grpSpPr>
            <p:sp>
              <p:nvSpPr>
                <p:cNvPr id="1142" name="Forma livre 114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43" name="Forma livre 114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44" name="Elipse 114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45" name="Grupo 1144"/>
              <p:cNvGrpSpPr/>
              <p:nvPr/>
            </p:nvGrpSpPr>
            <p:grpSpPr>
              <a:xfrm>
                <a:off x="8026934" y="2507820"/>
                <a:ext cx="116284" cy="366532"/>
                <a:chOff x="1976510" y="1618297"/>
                <a:chExt cx="116284" cy="366532"/>
              </a:xfrm>
            </p:grpSpPr>
            <p:sp>
              <p:nvSpPr>
                <p:cNvPr id="1146" name="Forma livre 114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47" name="Forma livre 114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48" name="Elipse 114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49" name="Grupo 1148"/>
              <p:cNvGrpSpPr/>
              <p:nvPr/>
            </p:nvGrpSpPr>
            <p:grpSpPr>
              <a:xfrm>
                <a:off x="8168720" y="2503667"/>
                <a:ext cx="116284" cy="366532"/>
                <a:chOff x="1976510" y="1618297"/>
                <a:chExt cx="116284" cy="366532"/>
              </a:xfrm>
            </p:grpSpPr>
            <p:sp>
              <p:nvSpPr>
                <p:cNvPr id="1150" name="Forma livre 114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51" name="Forma livre 115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52" name="Elipse 115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53" name="Grupo 1152"/>
              <p:cNvGrpSpPr/>
              <p:nvPr/>
            </p:nvGrpSpPr>
            <p:grpSpPr>
              <a:xfrm>
                <a:off x="8321120" y="2488628"/>
                <a:ext cx="116284" cy="366532"/>
                <a:chOff x="1976510" y="1618297"/>
                <a:chExt cx="116284" cy="366532"/>
              </a:xfrm>
            </p:grpSpPr>
            <p:sp>
              <p:nvSpPr>
                <p:cNvPr id="1154" name="Forma livre 1153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55" name="Forma livre 1154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56" name="Elipse 1155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57" name="Grupo 1156"/>
              <p:cNvGrpSpPr/>
              <p:nvPr/>
            </p:nvGrpSpPr>
            <p:grpSpPr>
              <a:xfrm>
                <a:off x="8473520" y="2514170"/>
                <a:ext cx="116284" cy="366532"/>
                <a:chOff x="1976510" y="1618297"/>
                <a:chExt cx="116284" cy="366532"/>
              </a:xfrm>
            </p:grpSpPr>
            <p:sp>
              <p:nvSpPr>
                <p:cNvPr id="1158" name="Forma livre 115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59" name="Forma livre 115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60" name="Elipse 115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61" name="Grupo 1160"/>
              <p:cNvGrpSpPr/>
              <p:nvPr/>
            </p:nvGrpSpPr>
            <p:grpSpPr>
              <a:xfrm>
                <a:off x="8625920" y="2501470"/>
                <a:ext cx="116284" cy="366532"/>
                <a:chOff x="1976510" y="1618297"/>
                <a:chExt cx="116284" cy="366532"/>
              </a:xfrm>
            </p:grpSpPr>
            <p:sp>
              <p:nvSpPr>
                <p:cNvPr id="1162" name="Forma livre 116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63" name="Forma livre 116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64" name="Elipse 116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65" name="Grupo 1164"/>
              <p:cNvGrpSpPr/>
              <p:nvPr/>
            </p:nvGrpSpPr>
            <p:grpSpPr>
              <a:xfrm>
                <a:off x="8778320" y="2507678"/>
                <a:ext cx="116284" cy="366532"/>
                <a:chOff x="1976510" y="1618297"/>
                <a:chExt cx="116284" cy="366532"/>
              </a:xfrm>
            </p:grpSpPr>
            <p:sp>
              <p:nvSpPr>
                <p:cNvPr id="1166" name="Forma livre 116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67" name="Forma livre 116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68" name="Elipse 116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69" name="Grupo 1168"/>
              <p:cNvGrpSpPr/>
              <p:nvPr/>
            </p:nvGrpSpPr>
            <p:grpSpPr>
              <a:xfrm>
                <a:off x="8930720" y="2492896"/>
                <a:ext cx="116284" cy="366532"/>
                <a:chOff x="1976510" y="1618297"/>
                <a:chExt cx="116284" cy="366532"/>
              </a:xfrm>
            </p:grpSpPr>
            <p:sp>
              <p:nvSpPr>
                <p:cNvPr id="1170" name="Forma livre 116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71" name="Forma livre 117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72" name="Elipse 117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  <p:grpSp>
          <p:nvGrpSpPr>
            <p:cNvPr id="13" name="Grupo 12"/>
            <p:cNvGrpSpPr/>
            <p:nvPr/>
          </p:nvGrpSpPr>
          <p:grpSpPr>
            <a:xfrm>
              <a:off x="52748" y="3139931"/>
              <a:ext cx="9036000" cy="559685"/>
              <a:chOff x="52748" y="3139931"/>
              <a:chExt cx="9036000" cy="559685"/>
            </a:xfrm>
          </p:grpSpPr>
          <p:grpSp>
            <p:nvGrpSpPr>
              <p:cNvPr id="1207" name="Grupo 1206"/>
              <p:cNvGrpSpPr/>
              <p:nvPr/>
            </p:nvGrpSpPr>
            <p:grpSpPr>
              <a:xfrm rot="10800000">
                <a:off x="3986137" y="3139931"/>
                <a:ext cx="116600" cy="448213"/>
                <a:chOff x="1976510" y="1618297"/>
                <a:chExt cx="116284" cy="366532"/>
              </a:xfrm>
            </p:grpSpPr>
            <p:sp>
              <p:nvSpPr>
                <p:cNvPr id="1312" name="Forma livre 131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13" name="Forma livre 131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14" name="Elipse 131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09" name="Grupo 1208"/>
              <p:cNvGrpSpPr/>
              <p:nvPr/>
            </p:nvGrpSpPr>
            <p:grpSpPr>
              <a:xfrm rot="10800000">
                <a:off x="3691152" y="3160691"/>
                <a:ext cx="116600" cy="448213"/>
                <a:chOff x="1976510" y="1618297"/>
                <a:chExt cx="116284" cy="366532"/>
              </a:xfrm>
            </p:grpSpPr>
            <p:sp>
              <p:nvSpPr>
                <p:cNvPr id="1306" name="Forma livre 130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07" name="Forma livre 130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08" name="Elipse 130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74" name="Grupo 1173"/>
              <p:cNvGrpSpPr/>
              <p:nvPr/>
            </p:nvGrpSpPr>
            <p:grpSpPr>
              <a:xfrm rot="10800000">
                <a:off x="8972148" y="3222464"/>
                <a:ext cx="116600" cy="448213"/>
                <a:chOff x="1976510" y="1618297"/>
                <a:chExt cx="116284" cy="366532"/>
              </a:xfrm>
            </p:grpSpPr>
            <p:sp>
              <p:nvSpPr>
                <p:cNvPr id="1411" name="Forma livre 1410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412" name="Forma livre 1411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413" name="Elipse 1412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75" name="Grupo 1174"/>
              <p:cNvGrpSpPr/>
              <p:nvPr/>
            </p:nvGrpSpPr>
            <p:grpSpPr>
              <a:xfrm rot="10800000">
                <a:off x="8819334" y="3251403"/>
                <a:ext cx="116600" cy="448213"/>
                <a:chOff x="1976510" y="1618297"/>
                <a:chExt cx="116284" cy="366532"/>
              </a:xfrm>
            </p:grpSpPr>
            <p:sp>
              <p:nvSpPr>
                <p:cNvPr id="1408" name="Forma livre 140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409" name="Forma livre 140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410" name="Elipse 140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76" name="Grupo 1175"/>
              <p:cNvGrpSpPr/>
              <p:nvPr/>
            </p:nvGrpSpPr>
            <p:grpSpPr>
              <a:xfrm rot="10800000">
                <a:off x="8666520" y="3209621"/>
                <a:ext cx="116600" cy="448213"/>
                <a:chOff x="1976510" y="1618297"/>
                <a:chExt cx="116284" cy="366532"/>
              </a:xfrm>
            </p:grpSpPr>
            <p:sp>
              <p:nvSpPr>
                <p:cNvPr id="1405" name="Forma livre 1404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406" name="Forma livre 1405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407" name="Elipse 1406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77" name="Grupo 1176"/>
              <p:cNvGrpSpPr/>
              <p:nvPr/>
            </p:nvGrpSpPr>
            <p:grpSpPr>
              <a:xfrm rot="10800000">
                <a:off x="8513705" y="3225151"/>
                <a:ext cx="116600" cy="448213"/>
                <a:chOff x="1976510" y="1618297"/>
                <a:chExt cx="116284" cy="366532"/>
              </a:xfrm>
            </p:grpSpPr>
            <p:sp>
              <p:nvSpPr>
                <p:cNvPr id="1402" name="Forma livre 140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403" name="Forma livre 140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404" name="Elipse 140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78" name="Grupo 1177"/>
              <p:cNvGrpSpPr/>
              <p:nvPr/>
            </p:nvGrpSpPr>
            <p:grpSpPr>
              <a:xfrm rot="10800000">
                <a:off x="8360891" y="3217559"/>
                <a:ext cx="116600" cy="448213"/>
                <a:chOff x="1976510" y="1618297"/>
                <a:chExt cx="116284" cy="366532"/>
              </a:xfrm>
            </p:grpSpPr>
            <p:sp>
              <p:nvSpPr>
                <p:cNvPr id="1399" name="Forma livre 1398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400" name="Forma livre 1399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401" name="Elipse 1400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79" name="Grupo 1178"/>
              <p:cNvGrpSpPr/>
              <p:nvPr/>
            </p:nvGrpSpPr>
            <p:grpSpPr>
              <a:xfrm rot="10800000">
                <a:off x="8218720" y="3233186"/>
                <a:ext cx="116600" cy="448213"/>
                <a:chOff x="1976510" y="1618297"/>
                <a:chExt cx="116284" cy="366532"/>
              </a:xfrm>
            </p:grpSpPr>
            <p:sp>
              <p:nvSpPr>
                <p:cNvPr id="1396" name="Forma livre 139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97" name="Forma livre 139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98" name="Elipse 139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80" name="Grupo 1179"/>
              <p:cNvGrpSpPr/>
              <p:nvPr/>
            </p:nvGrpSpPr>
            <p:grpSpPr>
              <a:xfrm rot="10800000">
                <a:off x="8065906" y="3241028"/>
                <a:ext cx="116600" cy="448213"/>
                <a:chOff x="1976510" y="1618297"/>
                <a:chExt cx="116284" cy="366532"/>
              </a:xfrm>
            </p:grpSpPr>
            <p:sp>
              <p:nvSpPr>
                <p:cNvPr id="1393" name="Forma livre 1392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94" name="Forma livre 1393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95" name="Elipse 1394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81" name="Grupo 1180"/>
              <p:cNvGrpSpPr/>
              <p:nvPr/>
            </p:nvGrpSpPr>
            <p:grpSpPr>
              <a:xfrm rot="10800000">
                <a:off x="7913091" y="3209794"/>
                <a:ext cx="116600" cy="448213"/>
                <a:chOff x="1976510" y="1618297"/>
                <a:chExt cx="116284" cy="366532"/>
              </a:xfrm>
            </p:grpSpPr>
            <p:sp>
              <p:nvSpPr>
                <p:cNvPr id="1390" name="Forma livre 138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91" name="Forma livre 139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92" name="Elipse 139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82" name="Grupo 1181"/>
              <p:cNvGrpSpPr/>
              <p:nvPr/>
            </p:nvGrpSpPr>
            <p:grpSpPr>
              <a:xfrm rot="10800000">
                <a:off x="7760277" y="3225325"/>
                <a:ext cx="116600" cy="448213"/>
                <a:chOff x="1976510" y="1618297"/>
                <a:chExt cx="116284" cy="366532"/>
              </a:xfrm>
            </p:grpSpPr>
            <p:sp>
              <p:nvSpPr>
                <p:cNvPr id="1387" name="Forma livre 1386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88" name="Forma livre 1387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89" name="Elipse 1388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83" name="Grupo 1182"/>
              <p:cNvGrpSpPr/>
              <p:nvPr/>
            </p:nvGrpSpPr>
            <p:grpSpPr>
              <a:xfrm rot="10800000">
                <a:off x="7607463" y="3217733"/>
                <a:ext cx="116600" cy="448213"/>
                <a:chOff x="1976510" y="1618297"/>
                <a:chExt cx="116284" cy="366532"/>
              </a:xfrm>
            </p:grpSpPr>
            <p:sp>
              <p:nvSpPr>
                <p:cNvPr id="1384" name="Forma livre 1383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85" name="Forma livre 1384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86" name="Elipse 1385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84" name="Grupo 1183"/>
              <p:cNvGrpSpPr/>
              <p:nvPr/>
            </p:nvGrpSpPr>
            <p:grpSpPr>
              <a:xfrm rot="10800000">
                <a:off x="7462237" y="3206587"/>
                <a:ext cx="116600" cy="448213"/>
                <a:chOff x="1976510" y="1618297"/>
                <a:chExt cx="116284" cy="366532"/>
              </a:xfrm>
            </p:grpSpPr>
            <p:sp>
              <p:nvSpPr>
                <p:cNvPr id="1381" name="Forma livre 1380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82" name="Forma livre 1381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83" name="Elipse 1382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85" name="Grupo 1184"/>
              <p:cNvGrpSpPr/>
              <p:nvPr/>
            </p:nvGrpSpPr>
            <p:grpSpPr>
              <a:xfrm rot="10800000">
                <a:off x="7309423" y="3224977"/>
                <a:ext cx="116600" cy="448213"/>
                <a:chOff x="1976510" y="1618297"/>
                <a:chExt cx="116284" cy="366532"/>
              </a:xfrm>
            </p:grpSpPr>
            <p:sp>
              <p:nvSpPr>
                <p:cNvPr id="1378" name="Forma livre 137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79" name="Forma livre 137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80" name="Elipse 137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86" name="Grupo 1185"/>
              <p:cNvGrpSpPr/>
              <p:nvPr/>
            </p:nvGrpSpPr>
            <p:grpSpPr>
              <a:xfrm rot="10800000">
                <a:off x="7156609" y="3193743"/>
                <a:ext cx="116600" cy="448213"/>
                <a:chOff x="1976510" y="1618297"/>
                <a:chExt cx="116284" cy="366532"/>
              </a:xfrm>
            </p:grpSpPr>
            <p:sp>
              <p:nvSpPr>
                <p:cNvPr id="1375" name="Forma livre 1374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76" name="Forma livre 1375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77" name="Elipse 1376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87" name="Grupo 1186"/>
              <p:cNvGrpSpPr/>
              <p:nvPr/>
            </p:nvGrpSpPr>
            <p:grpSpPr>
              <a:xfrm rot="10800000">
                <a:off x="7003795" y="3209273"/>
                <a:ext cx="116600" cy="448213"/>
                <a:chOff x="1976510" y="1618297"/>
                <a:chExt cx="116284" cy="366532"/>
              </a:xfrm>
            </p:grpSpPr>
            <p:sp>
              <p:nvSpPr>
                <p:cNvPr id="1372" name="Forma livre 137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73" name="Forma livre 137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74" name="Elipse 137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88" name="Grupo 1187"/>
              <p:cNvGrpSpPr/>
              <p:nvPr/>
            </p:nvGrpSpPr>
            <p:grpSpPr>
              <a:xfrm rot="10800000">
                <a:off x="6850981" y="3201682"/>
                <a:ext cx="116600" cy="448213"/>
                <a:chOff x="1976510" y="1618297"/>
                <a:chExt cx="116284" cy="366532"/>
              </a:xfrm>
            </p:grpSpPr>
            <p:sp>
              <p:nvSpPr>
                <p:cNvPr id="1369" name="Forma livre 1368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70" name="Forma livre 1369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71" name="Elipse 1370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89" name="Grupo 1188"/>
              <p:cNvGrpSpPr/>
              <p:nvPr/>
            </p:nvGrpSpPr>
            <p:grpSpPr>
              <a:xfrm rot="10800000">
                <a:off x="6708809" y="3206760"/>
                <a:ext cx="116600" cy="448213"/>
                <a:chOff x="1976510" y="1618297"/>
                <a:chExt cx="116284" cy="366532"/>
              </a:xfrm>
            </p:grpSpPr>
            <p:sp>
              <p:nvSpPr>
                <p:cNvPr id="1366" name="Forma livre 136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67" name="Forma livre 136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68" name="Elipse 136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90" name="Grupo 1189"/>
              <p:cNvGrpSpPr/>
              <p:nvPr/>
            </p:nvGrpSpPr>
            <p:grpSpPr>
              <a:xfrm rot="10800000">
                <a:off x="6555995" y="3225151"/>
                <a:ext cx="116600" cy="448213"/>
                <a:chOff x="1976510" y="1618297"/>
                <a:chExt cx="116284" cy="366532"/>
              </a:xfrm>
            </p:grpSpPr>
            <p:sp>
              <p:nvSpPr>
                <p:cNvPr id="1363" name="Forma livre 1362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64" name="Forma livre 1363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65" name="Elipse 1364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91" name="Grupo 1190"/>
              <p:cNvGrpSpPr/>
              <p:nvPr/>
            </p:nvGrpSpPr>
            <p:grpSpPr>
              <a:xfrm rot="10800000">
                <a:off x="6403181" y="3193917"/>
                <a:ext cx="116600" cy="448213"/>
                <a:chOff x="1976510" y="1618297"/>
                <a:chExt cx="116284" cy="366532"/>
              </a:xfrm>
            </p:grpSpPr>
            <p:sp>
              <p:nvSpPr>
                <p:cNvPr id="1360" name="Forma livre 135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61" name="Forma livre 136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62" name="Elipse 136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92" name="Grupo 1191"/>
              <p:cNvGrpSpPr/>
              <p:nvPr/>
            </p:nvGrpSpPr>
            <p:grpSpPr>
              <a:xfrm rot="10800000">
                <a:off x="6250367" y="3209447"/>
                <a:ext cx="116600" cy="448213"/>
                <a:chOff x="1976510" y="1618297"/>
                <a:chExt cx="116284" cy="366532"/>
              </a:xfrm>
            </p:grpSpPr>
            <p:sp>
              <p:nvSpPr>
                <p:cNvPr id="1357" name="Forma livre 1356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58" name="Forma livre 1357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59" name="Elipse 1358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93" name="Grupo 1192"/>
              <p:cNvGrpSpPr/>
              <p:nvPr/>
            </p:nvGrpSpPr>
            <p:grpSpPr>
              <a:xfrm rot="10800000">
                <a:off x="6097556" y="3201856"/>
                <a:ext cx="105967" cy="448213"/>
                <a:chOff x="1987114" y="1618297"/>
                <a:chExt cx="105680" cy="366532"/>
              </a:xfrm>
            </p:grpSpPr>
            <p:sp>
              <p:nvSpPr>
                <p:cNvPr id="1354" name="Forma livre 1353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55" name="Forma livre 1354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56" name="Elipse 1355"/>
                <p:cNvSpPr/>
                <p:nvPr/>
              </p:nvSpPr>
              <p:spPr>
                <a:xfrm>
                  <a:off x="1987114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94" name="Grupo 1193"/>
              <p:cNvGrpSpPr/>
              <p:nvPr/>
            </p:nvGrpSpPr>
            <p:grpSpPr>
              <a:xfrm rot="10800000">
                <a:off x="5954491" y="3181626"/>
                <a:ext cx="116600" cy="448213"/>
                <a:chOff x="1976510" y="1618297"/>
                <a:chExt cx="116284" cy="366532"/>
              </a:xfrm>
            </p:grpSpPr>
            <p:sp>
              <p:nvSpPr>
                <p:cNvPr id="1351" name="Forma livre 1350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52" name="Forma livre 1351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53" name="Elipse 1352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95" name="Grupo 1194"/>
              <p:cNvGrpSpPr/>
              <p:nvPr/>
            </p:nvGrpSpPr>
            <p:grpSpPr>
              <a:xfrm rot="10800000">
                <a:off x="5801676" y="3174138"/>
                <a:ext cx="116600" cy="448213"/>
                <a:chOff x="1976510" y="1618297"/>
                <a:chExt cx="116284" cy="366532"/>
              </a:xfrm>
            </p:grpSpPr>
            <p:sp>
              <p:nvSpPr>
                <p:cNvPr id="1348" name="Forma livre 134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49" name="Forma livre 134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50" name="Elipse 134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96" name="Grupo 1195"/>
              <p:cNvGrpSpPr/>
              <p:nvPr/>
            </p:nvGrpSpPr>
            <p:grpSpPr>
              <a:xfrm rot="10800000">
                <a:off x="5648862" y="3177935"/>
                <a:ext cx="116600" cy="448213"/>
                <a:chOff x="1976510" y="1618297"/>
                <a:chExt cx="116284" cy="366532"/>
              </a:xfrm>
            </p:grpSpPr>
            <p:sp>
              <p:nvSpPr>
                <p:cNvPr id="1345" name="Forma livre 1344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46" name="Forma livre 1345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47" name="Elipse 1346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97" name="Grupo 1196"/>
              <p:cNvGrpSpPr/>
              <p:nvPr/>
            </p:nvGrpSpPr>
            <p:grpSpPr>
              <a:xfrm rot="10800000">
                <a:off x="5496048" y="3175687"/>
                <a:ext cx="116600" cy="448213"/>
                <a:chOff x="1976510" y="1618297"/>
                <a:chExt cx="116284" cy="366532"/>
              </a:xfrm>
            </p:grpSpPr>
            <p:sp>
              <p:nvSpPr>
                <p:cNvPr id="1342" name="Forma livre 134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43" name="Forma livre 134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44" name="Elipse 134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98" name="Grupo 1197"/>
              <p:cNvGrpSpPr/>
              <p:nvPr/>
            </p:nvGrpSpPr>
            <p:grpSpPr>
              <a:xfrm rot="10800000">
                <a:off x="5343234" y="3159469"/>
                <a:ext cx="116600" cy="448213"/>
                <a:chOff x="1976510" y="1618297"/>
                <a:chExt cx="116284" cy="366532"/>
              </a:xfrm>
            </p:grpSpPr>
            <p:sp>
              <p:nvSpPr>
                <p:cNvPr id="1339" name="Forma livre 1338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40" name="Forma livre 1339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41" name="Elipse 1340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199" name="Grupo 1198"/>
              <p:cNvGrpSpPr/>
              <p:nvPr/>
            </p:nvGrpSpPr>
            <p:grpSpPr>
              <a:xfrm rot="10800000">
                <a:off x="5201062" y="3190646"/>
                <a:ext cx="116600" cy="448213"/>
                <a:chOff x="1976510" y="1618297"/>
                <a:chExt cx="116284" cy="366532"/>
              </a:xfrm>
            </p:grpSpPr>
            <p:sp>
              <p:nvSpPr>
                <p:cNvPr id="1336" name="Forma livre 133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37" name="Forma livre 133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38" name="Elipse 133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00" name="Grupo 1199"/>
              <p:cNvGrpSpPr/>
              <p:nvPr/>
            </p:nvGrpSpPr>
            <p:grpSpPr>
              <a:xfrm rot="10800000">
                <a:off x="5048230" y="3155052"/>
                <a:ext cx="116601" cy="458847"/>
                <a:chOff x="1976510" y="1618297"/>
                <a:chExt cx="116284" cy="375228"/>
              </a:xfrm>
            </p:grpSpPr>
            <p:sp>
              <p:nvSpPr>
                <p:cNvPr id="1333" name="Forma livre 1332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1334" name="Forma livre 1333"/>
                <p:cNvSpPr/>
                <p:nvPr/>
              </p:nvSpPr>
              <p:spPr>
                <a:xfrm>
                  <a:off x="1987663" y="1705525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35" name="Elipse 1334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01" name="Grupo 1200"/>
              <p:cNvGrpSpPr/>
              <p:nvPr/>
            </p:nvGrpSpPr>
            <p:grpSpPr>
              <a:xfrm rot="10800000">
                <a:off x="4895434" y="3168956"/>
                <a:ext cx="116600" cy="448213"/>
                <a:chOff x="1976510" y="1618297"/>
                <a:chExt cx="116284" cy="366532"/>
              </a:xfrm>
            </p:grpSpPr>
            <p:sp>
              <p:nvSpPr>
                <p:cNvPr id="1330" name="Forma livre 132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31" name="Forma livre 133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32" name="Elipse 133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02" name="Grupo 1201"/>
              <p:cNvGrpSpPr/>
              <p:nvPr/>
            </p:nvGrpSpPr>
            <p:grpSpPr>
              <a:xfrm rot="10800000">
                <a:off x="4742620" y="3206812"/>
                <a:ext cx="116600" cy="448213"/>
                <a:chOff x="1976510" y="1618297"/>
                <a:chExt cx="116284" cy="366532"/>
              </a:xfrm>
            </p:grpSpPr>
            <p:sp>
              <p:nvSpPr>
                <p:cNvPr id="1327" name="Forma livre 1326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28" name="Forma livre 1327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29" name="Elipse 1328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03" name="Grupo 1202"/>
              <p:cNvGrpSpPr/>
              <p:nvPr/>
            </p:nvGrpSpPr>
            <p:grpSpPr>
              <a:xfrm rot="10800000">
                <a:off x="4589806" y="3168269"/>
                <a:ext cx="116600" cy="448213"/>
                <a:chOff x="1976510" y="1618297"/>
                <a:chExt cx="116284" cy="366532"/>
              </a:xfrm>
            </p:grpSpPr>
            <p:sp>
              <p:nvSpPr>
                <p:cNvPr id="1324" name="Forma livre 1323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25" name="Forma livre 1324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26" name="Elipse 1325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04" name="Grupo 1203"/>
              <p:cNvGrpSpPr/>
              <p:nvPr/>
            </p:nvGrpSpPr>
            <p:grpSpPr>
              <a:xfrm rot="10800000">
                <a:off x="4444580" y="3191626"/>
                <a:ext cx="116600" cy="448213"/>
                <a:chOff x="1976510" y="1618297"/>
                <a:chExt cx="116284" cy="366532"/>
              </a:xfrm>
            </p:grpSpPr>
            <p:sp>
              <p:nvSpPr>
                <p:cNvPr id="1321" name="Forma livre 1320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22" name="Forma livre 1321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23" name="Elipse 1322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05" name="Grupo 1204"/>
              <p:cNvGrpSpPr/>
              <p:nvPr/>
            </p:nvGrpSpPr>
            <p:grpSpPr>
              <a:xfrm rot="10800000">
                <a:off x="4291766" y="3158261"/>
                <a:ext cx="116600" cy="448213"/>
                <a:chOff x="1976510" y="1618297"/>
                <a:chExt cx="116284" cy="366532"/>
              </a:xfrm>
            </p:grpSpPr>
            <p:sp>
              <p:nvSpPr>
                <p:cNvPr id="1318" name="Forma livre 131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19" name="Forma livre 131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20" name="Elipse 131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06" name="Grupo 1205"/>
              <p:cNvGrpSpPr/>
              <p:nvPr/>
            </p:nvGrpSpPr>
            <p:grpSpPr>
              <a:xfrm rot="10800000">
                <a:off x="4138952" y="3178783"/>
                <a:ext cx="116600" cy="448213"/>
                <a:chOff x="1976510" y="1618297"/>
                <a:chExt cx="116284" cy="366532"/>
              </a:xfrm>
            </p:grpSpPr>
            <p:sp>
              <p:nvSpPr>
                <p:cNvPr id="1315" name="Forma livre 1314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16" name="Forma livre 1315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17" name="Elipse 1316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08" name="Grupo 1207"/>
              <p:cNvGrpSpPr/>
              <p:nvPr/>
            </p:nvGrpSpPr>
            <p:grpSpPr>
              <a:xfrm rot="10800000">
                <a:off x="3833323" y="3186722"/>
                <a:ext cx="116600" cy="448213"/>
                <a:chOff x="1976510" y="1618297"/>
                <a:chExt cx="116284" cy="366532"/>
              </a:xfrm>
            </p:grpSpPr>
            <p:sp>
              <p:nvSpPr>
                <p:cNvPr id="1309" name="Forma livre 1308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10" name="Forma livre 1309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11" name="Elipse 1310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10" name="Grupo 1209"/>
              <p:cNvGrpSpPr/>
              <p:nvPr/>
            </p:nvGrpSpPr>
            <p:grpSpPr>
              <a:xfrm rot="10800000">
                <a:off x="3538338" y="3158435"/>
                <a:ext cx="116600" cy="448213"/>
                <a:chOff x="1976510" y="1618297"/>
                <a:chExt cx="116284" cy="366532"/>
              </a:xfrm>
            </p:grpSpPr>
            <p:sp>
              <p:nvSpPr>
                <p:cNvPr id="1303" name="Forma livre 1302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04" name="Forma livre 1303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05" name="Elipse 1304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11" name="Grupo 1210"/>
              <p:cNvGrpSpPr/>
              <p:nvPr/>
            </p:nvGrpSpPr>
            <p:grpSpPr>
              <a:xfrm rot="10800000">
                <a:off x="3385523" y="3170331"/>
                <a:ext cx="116600" cy="448213"/>
                <a:chOff x="1976510" y="1618297"/>
                <a:chExt cx="116284" cy="366532"/>
              </a:xfrm>
            </p:grpSpPr>
            <p:sp>
              <p:nvSpPr>
                <p:cNvPr id="1300" name="Forma livre 129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01" name="Forma livre 130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302" name="Elipse 130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12" name="Grupo 1211"/>
              <p:cNvGrpSpPr/>
              <p:nvPr/>
            </p:nvGrpSpPr>
            <p:grpSpPr>
              <a:xfrm rot="10800000">
                <a:off x="3232709" y="3177235"/>
                <a:ext cx="116600" cy="448213"/>
                <a:chOff x="1976510" y="1618297"/>
                <a:chExt cx="116284" cy="366532"/>
              </a:xfrm>
            </p:grpSpPr>
            <p:sp>
              <p:nvSpPr>
                <p:cNvPr id="1297" name="Forma livre 1296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98" name="Forma livre 1297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99" name="Elipse 1298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13" name="Grupo 1212"/>
              <p:cNvGrpSpPr/>
              <p:nvPr/>
            </p:nvGrpSpPr>
            <p:grpSpPr>
              <a:xfrm rot="10800000">
                <a:off x="3079895" y="3161017"/>
                <a:ext cx="116600" cy="448213"/>
                <a:chOff x="1976510" y="1618297"/>
                <a:chExt cx="116284" cy="366532"/>
              </a:xfrm>
            </p:grpSpPr>
            <p:sp>
              <p:nvSpPr>
                <p:cNvPr id="1294" name="Forma livre 1293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95" name="Forma livre 1294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96" name="Elipse 1295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14" name="Grupo 1213"/>
              <p:cNvGrpSpPr/>
              <p:nvPr/>
            </p:nvGrpSpPr>
            <p:grpSpPr>
              <a:xfrm rot="10800000">
                <a:off x="2927344" y="3180849"/>
                <a:ext cx="116600" cy="448213"/>
                <a:chOff x="1976510" y="1618297"/>
                <a:chExt cx="116284" cy="366532"/>
              </a:xfrm>
            </p:grpSpPr>
            <p:sp>
              <p:nvSpPr>
                <p:cNvPr id="1291" name="Forma livre 1290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92" name="Forma livre 1291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93" name="Elipse 1292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15" name="Grupo 1214"/>
              <p:cNvGrpSpPr/>
              <p:nvPr/>
            </p:nvGrpSpPr>
            <p:grpSpPr>
              <a:xfrm rot="10800000">
                <a:off x="2774529" y="3175493"/>
                <a:ext cx="116600" cy="448213"/>
                <a:chOff x="1976510" y="1618297"/>
                <a:chExt cx="116284" cy="366532"/>
              </a:xfrm>
            </p:grpSpPr>
            <p:sp>
              <p:nvSpPr>
                <p:cNvPr id="1288" name="Forma livre 128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89" name="Forma livre 128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90" name="Elipse 128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16" name="Grupo 1215"/>
              <p:cNvGrpSpPr/>
              <p:nvPr/>
            </p:nvGrpSpPr>
            <p:grpSpPr>
              <a:xfrm rot="10800000">
                <a:off x="2621715" y="3191024"/>
                <a:ext cx="116600" cy="448213"/>
                <a:chOff x="1976510" y="1618297"/>
                <a:chExt cx="116284" cy="366532"/>
              </a:xfrm>
            </p:grpSpPr>
            <p:sp>
              <p:nvSpPr>
                <p:cNvPr id="1285" name="Forma livre 1284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86" name="Forma livre 1285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87" name="Elipse 1286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17" name="Grupo 1216"/>
              <p:cNvGrpSpPr/>
              <p:nvPr/>
            </p:nvGrpSpPr>
            <p:grpSpPr>
              <a:xfrm rot="10800000">
                <a:off x="2468901" y="3183432"/>
                <a:ext cx="116600" cy="448213"/>
                <a:chOff x="1976510" y="1618297"/>
                <a:chExt cx="116284" cy="366532"/>
              </a:xfrm>
            </p:grpSpPr>
            <p:sp>
              <p:nvSpPr>
                <p:cNvPr id="1282" name="Forma livre 128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83" name="Forma livre 128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84" name="Elipse 128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18" name="Grupo 1217"/>
              <p:cNvGrpSpPr/>
              <p:nvPr/>
            </p:nvGrpSpPr>
            <p:grpSpPr>
              <a:xfrm rot="10800000">
                <a:off x="2326730" y="3188511"/>
                <a:ext cx="116600" cy="448213"/>
                <a:chOff x="1976510" y="1618297"/>
                <a:chExt cx="116284" cy="366532"/>
              </a:xfrm>
            </p:grpSpPr>
            <p:sp>
              <p:nvSpPr>
                <p:cNvPr id="1279" name="Forma livre 1278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80" name="Forma livre 1279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81" name="Elipse 1280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19" name="Grupo 1218"/>
              <p:cNvGrpSpPr/>
              <p:nvPr/>
            </p:nvGrpSpPr>
            <p:grpSpPr>
              <a:xfrm rot="10800000">
                <a:off x="2173915" y="3206901"/>
                <a:ext cx="116600" cy="448213"/>
                <a:chOff x="1976510" y="1618297"/>
                <a:chExt cx="116284" cy="366532"/>
              </a:xfrm>
            </p:grpSpPr>
            <p:sp>
              <p:nvSpPr>
                <p:cNvPr id="1276" name="Forma livre 127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77" name="Forma livre 127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78" name="Elipse 127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20" name="Grupo 1219"/>
              <p:cNvGrpSpPr/>
              <p:nvPr/>
            </p:nvGrpSpPr>
            <p:grpSpPr>
              <a:xfrm rot="10800000">
                <a:off x="2021101" y="3175667"/>
                <a:ext cx="116600" cy="448213"/>
                <a:chOff x="1976510" y="1618297"/>
                <a:chExt cx="116284" cy="366532"/>
              </a:xfrm>
            </p:grpSpPr>
            <p:sp>
              <p:nvSpPr>
                <p:cNvPr id="1273" name="Forma livre 1272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74" name="Forma livre 1273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75" name="Elipse 1274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21" name="Grupo 1220"/>
              <p:cNvGrpSpPr/>
              <p:nvPr/>
            </p:nvGrpSpPr>
            <p:grpSpPr>
              <a:xfrm rot="10800000">
                <a:off x="1868287" y="3191197"/>
                <a:ext cx="116600" cy="448213"/>
                <a:chOff x="1976510" y="1618297"/>
                <a:chExt cx="116284" cy="366532"/>
              </a:xfrm>
            </p:grpSpPr>
            <p:sp>
              <p:nvSpPr>
                <p:cNvPr id="1270" name="Forma livre 126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71" name="Forma livre 127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72" name="Elipse 127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22" name="Grupo 1221"/>
              <p:cNvGrpSpPr/>
              <p:nvPr/>
            </p:nvGrpSpPr>
            <p:grpSpPr>
              <a:xfrm rot="10800000">
                <a:off x="1715473" y="3183606"/>
                <a:ext cx="116600" cy="448213"/>
                <a:chOff x="1976510" y="1618297"/>
                <a:chExt cx="116284" cy="366532"/>
              </a:xfrm>
            </p:grpSpPr>
            <p:sp>
              <p:nvSpPr>
                <p:cNvPr id="1267" name="Forma livre 1266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68" name="Forma livre 1267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69" name="Elipse 1268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23" name="Grupo 1222"/>
              <p:cNvGrpSpPr/>
              <p:nvPr/>
            </p:nvGrpSpPr>
            <p:grpSpPr>
              <a:xfrm rot="10800000">
                <a:off x="1570247" y="3172460"/>
                <a:ext cx="116600" cy="448213"/>
                <a:chOff x="1976510" y="1618297"/>
                <a:chExt cx="116284" cy="366532"/>
              </a:xfrm>
            </p:grpSpPr>
            <p:sp>
              <p:nvSpPr>
                <p:cNvPr id="1264" name="Forma livre 1263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65" name="Forma livre 1264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66" name="Elipse 1265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24" name="Grupo 1223"/>
              <p:cNvGrpSpPr/>
              <p:nvPr/>
            </p:nvGrpSpPr>
            <p:grpSpPr>
              <a:xfrm rot="10800000">
                <a:off x="1417433" y="3190850"/>
                <a:ext cx="116600" cy="448213"/>
                <a:chOff x="1976510" y="1618297"/>
                <a:chExt cx="116284" cy="366532"/>
              </a:xfrm>
            </p:grpSpPr>
            <p:sp>
              <p:nvSpPr>
                <p:cNvPr id="1261" name="Forma livre 1260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62" name="Forma livre 1261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63" name="Elipse 1262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25" name="Grupo 1224"/>
              <p:cNvGrpSpPr/>
              <p:nvPr/>
            </p:nvGrpSpPr>
            <p:grpSpPr>
              <a:xfrm rot="10800000">
                <a:off x="1264619" y="3159616"/>
                <a:ext cx="116600" cy="448213"/>
                <a:chOff x="1976510" y="1618297"/>
                <a:chExt cx="116284" cy="366532"/>
              </a:xfrm>
            </p:grpSpPr>
            <p:sp>
              <p:nvSpPr>
                <p:cNvPr id="1258" name="Forma livre 1257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59" name="Forma livre 1258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60" name="Elipse 1259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26" name="Grupo 1225"/>
              <p:cNvGrpSpPr/>
              <p:nvPr/>
            </p:nvGrpSpPr>
            <p:grpSpPr>
              <a:xfrm rot="10800000">
                <a:off x="1111805" y="3175146"/>
                <a:ext cx="116600" cy="448213"/>
                <a:chOff x="1976510" y="1618297"/>
                <a:chExt cx="116284" cy="366532"/>
              </a:xfrm>
            </p:grpSpPr>
            <p:sp>
              <p:nvSpPr>
                <p:cNvPr id="1255" name="Forma livre 1254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56" name="Forma livre 1255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57" name="Elipse 1256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27" name="Grupo 1226"/>
              <p:cNvGrpSpPr/>
              <p:nvPr/>
            </p:nvGrpSpPr>
            <p:grpSpPr>
              <a:xfrm rot="10800000">
                <a:off x="958990" y="3167555"/>
                <a:ext cx="116600" cy="448213"/>
                <a:chOff x="1976510" y="1618297"/>
                <a:chExt cx="116284" cy="366532"/>
              </a:xfrm>
            </p:grpSpPr>
            <p:sp>
              <p:nvSpPr>
                <p:cNvPr id="1252" name="Forma livre 1251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53" name="Forma livre 1252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54" name="Elipse 1253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28" name="Grupo 1227"/>
              <p:cNvGrpSpPr/>
              <p:nvPr/>
            </p:nvGrpSpPr>
            <p:grpSpPr>
              <a:xfrm rot="10800000">
                <a:off x="816819" y="3172633"/>
                <a:ext cx="116600" cy="448213"/>
                <a:chOff x="1976510" y="1618297"/>
                <a:chExt cx="116284" cy="366532"/>
              </a:xfrm>
            </p:grpSpPr>
            <p:sp>
              <p:nvSpPr>
                <p:cNvPr id="1249" name="Forma livre 1248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50" name="Forma livre 1249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51" name="Elipse 1250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29" name="Grupo 1228"/>
              <p:cNvGrpSpPr/>
              <p:nvPr/>
            </p:nvGrpSpPr>
            <p:grpSpPr>
              <a:xfrm rot="10800000">
                <a:off x="664005" y="3191024"/>
                <a:ext cx="116600" cy="448213"/>
                <a:chOff x="1976510" y="1618297"/>
                <a:chExt cx="116284" cy="366532"/>
              </a:xfrm>
            </p:grpSpPr>
            <p:sp>
              <p:nvSpPr>
                <p:cNvPr id="1246" name="Forma livre 1245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47" name="Forma livre 1246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48" name="Elipse 1247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30" name="Grupo 1229"/>
              <p:cNvGrpSpPr/>
              <p:nvPr/>
            </p:nvGrpSpPr>
            <p:grpSpPr>
              <a:xfrm rot="10800000">
                <a:off x="511191" y="3159790"/>
                <a:ext cx="116600" cy="448213"/>
                <a:chOff x="1976510" y="1618297"/>
                <a:chExt cx="116284" cy="366532"/>
              </a:xfrm>
            </p:grpSpPr>
            <p:sp>
              <p:nvSpPr>
                <p:cNvPr id="1243" name="Forma livre 1242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44" name="Forma livre 1243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45" name="Elipse 1244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31" name="Grupo 1230"/>
              <p:cNvGrpSpPr/>
              <p:nvPr/>
            </p:nvGrpSpPr>
            <p:grpSpPr>
              <a:xfrm rot="10800000">
                <a:off x="358376" y="3175320"/>
                <a:ext cx="116600" cy="448213"/>
                <a:chOff x="1976510" y="1618297"/>
                <a:chExt cx="116284" cy="366532"/>
              </a:xfrm>
            </p:grpSpPr>
            <p:sp>
              <p:nvSpPr>
                <p:cNvPr id="1240" name="Forma livre 1239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41" name="Forma livre 1240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42" name="Elipse 1241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32" name="Grupo 1231"/>
              <p:cNvGrpSpPr/>
              <p:nvPr/>
            </p:nvGrpSpPr>
            <p:grpSpPr>
              <a:xfrm rot="10800000">
                <a:off x="205562" y="3167728"/>
                <a:ext cx="116600" cy="448213"/>
                <a:chOff x="1976510" y="1618297"/>
                <a:chExt cx="116284" cy="366532"/>
              </a:xfrm>
            </p:grpSpPr>
            <p:sp>
              <p:nvSpPr>
                <p:cNvPr id="1237" name="Forma livre 1236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38" name="Forma livre 1237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39" name="Elipse 1238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233" name="Grupo 1232"/>
              <p:cNvGrpSpPr/>
              <p:nvPr/>
            </p:nvGrpSpPr>
            <p:grpSpPr>
              <a:xfrm rot="10800000">
                <a:off x="52748" y="3185805"/>
                <a:ext cx="116600" cy="448213"/>
                <a:chOff x="1976510" y="1618297"/>
                <a:chExt cx="116284" cy="366532"/>
              </a:xfrm>
            </p:grpSpPr>
            <p:sp>
              <p:nvSpPr>
                <p:cNvPr id="1234" name="Forma livre 1233"/>
                <p:cNvSpPr/>
                <p:nvPr/>
              </p:nvSpPr>
              <p:spPr>
                <a:xfrm>
                  <a:off x="2040497" y="1690480"/>
                  <a:ext cx="52297" cy="294198"/>
                </a:xfrm>
                <a:custGeom>
                  <a:avLst/>
                  <a:gdLst>
                    <a:gd name="connsiteX0" fmla="*/ 4590 w 52297"/>
                    <a:gd name="connsiteY0" fmla="*/ 0 h 294198"/>
                    <a:gd name="connsiteX1" fmla="*/ 4590 w 52297"/>
                    <a:gd name="connsiteY1" fmla="*/ 166978 h 294198"/>
                    <a:gd name="connsiteX2" fmla="*/ 52297 w 52297"/>
                    <a:gd name="connsiteY2" fmla="*/ 294198 h 294198"/>
                    <a:gd name="connsiteX3" fmla="*/ 52297 w 52297"/>
                    <a:gd name="connsiteY3" fmla="*/ 294198 h 29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297" h="294198">
                      <a:moveTo>
                        <a:pt x="4590" y="0"/>
                      </a:moveTo>
                      <a:cubicBezTo>
                        <a:pt x="614" y="58972"/>
                        <a:pt x="-3361" y="117945"/>
                        <a:pt x="4590" y="166978"/>
                      </a:cubicBezTo>
                      <a:cubicBezTo>
                        <a:pt x="12541" y="216011"/>
                        <a:pt x="52297" y="294198"/>
                        <a:pt x="52297" y="294198"/>
                      </a:cubicBezTo>
                      <a:lnTo>
                        <a:pt x="52297" y="294198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35" name="Forma livre 1234"/>
                <p:cNvSpPr/>
                <p:nvPr/>
              </p:nvSpPr>
              <p:spPr>
                <a:xfrm>
                  <a:off x="1987663" y="1696829"/>
                  <a:ext cx="0" cy="288000"/>
                </a:xfrm>
                <a:custGeom>
                  <a:avLst/>
                  <a:gdLst>
                    <a:gd name="connsiteX0" fmla="*/ 0 w 0"/>
                    <a:gd name="connsiteY0" fmla="*/ 0 h 262393"/>
                    <a:gd name="connsiteX1" fmla="*/ 0 w 0"/>
                    <a:gd name="connsiteY1" fmla="*/ 262393 h 262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262393">
                      <a:moveTo>
                        <a:pt x="0" y="0"/>
                      </a:moveTo>
                      <a:lnTo>
                        <a:pt x="0" y="262393"/>
                      </a:lnTo>
                    </a:path>
                  </a:pathLst>
                </a:custGeom>
                <a:ln w="19050">
                  <a:solidFill>
                    <a:srgbClr val="FFCC6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36" name="Elipse 1235"/>
                <p:cNvSpPr/>
                <p:nvPr/>
              </p:nvSpPr>
              <p:spPr>
                <a:xfrm>
                  <a:off x="1976510" y="1618297"/>
                  <a:ext cx="90000" cy="90000"/>
                </a:xfrm>
                <a:prstGeom prst="ellipse">
                  <a:avLst/>
                </a:prstGeom>
                <a:solidFill>
                  <a:srgbClr val="FFCC66"/>
                </a:solidFill>
                <a:ln>
                  <a:solidFill>
                    <a:srgbClr val="FFCC66"/>
                  </a:solidFill>
                </a:ln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</p:grpSp>
      <p:sp>
        <p:nvSpPr>
          <p:cNvPr id="15" name="Retângulo de cantos arredondados 14"/>
          <p:cNvSpPr/>
          <p:nvPr/>
        </p:nvSpPr>
        <p:spPr>
          <a:xfrm>
            <a:off x="1784012" y="3243896"/>
            <a:ext cx="720000" cy="1008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R?</a:t>
            </a:r>
          </a:p>
        </p:txBody>
      </p:sp>
      <p:pic>
        <p:nvPicPr>
          <p:cNvPr id="1423" name="Picture 12" descr="http://pubchem.ncbi.nlm.nih.gov/image/img3d.cgi?cid=10204&amp;loc=sum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57740" flipV="1">
            <a:off x="1342509" y="1499339"/>
            <a:ext cx="872496" cy="1100406"/>
          </a:xfrm>
          <a:prstGeom prst="snip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ixaDeTexto 15"/>
          <p:cNvSpPr txBox="1"/>
          <p:nvPr/>
        </p:nvSpPr>
        <p:spPr>
          <a:xfrm>
            <a:off x="1097575" y="1435486"/>
            <a:ext cx="1502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Testosterone</a:t>
            </a:r>
            <a:endParaRPr lang="pt-BR" dirty="0"/>
          </a:p>
        </p:txBody>
      </p:sp>
      <p:sp>
        <p:nvSpPr>
          <p:cNvPr id="18" name="Elipse 17"/>
          <p:cNvSpPr/>
          <p:nvPr/>
        </p:nvSpPr>
        <p:spPr>
          <a:xfrm>
            <a:off x="2656318" y="3883758"/>
            <a:ext cx="396000" cy="64807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ysClr val="windowText" lastClr="000000"/>
                </a:solidFill>
                <a:latin typeface="Calibri"/>
                <a:cs typeface="Calibri"/>
              </a:rPr>
              <a:t>β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425" name="Elipse 1424"/>
          <p:cNvSpPr/>
          <p:nvPr/>
        </p:nvSpPr>
        <p:spPr>
          <a:xfrm>
            <a:off x="3060616" y="4036158"/>
            <a:ext cx="288000" cy="43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ysClr val="windowText" lastClr="000000"/>
                </a:solidFill>
                <a:latin typeface="Calibri"/>
                <a:cs typeface="Calibri"/>
              </a:rPr>
              <a:t>ϒ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426" name="Elipse 1425"/>
          <p:cNvSpPr/>
          <p:nvPr/>
        </p:nvSpPr>
        <p:spPr>
          <a:xfrm>
            <a:off x="3858745" y="3820016"/>
            <a:ext cx="576000" cy="576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err="1">
                <a:solidFill>
                  <a:sysClr val="windowText" lastClr="000000"/>
                </a:solidFill>
                <a:latin typeface="Calibri"/>
                <a:cs typeface="Calibri"/>
              </a:rPr>
              <a:t>Gq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532" name="Retângulo de cantos arredondados 531"/>
          <p:cNvSpPr/>
          <p:nvPr/>
        </p:nvSpPr>
        <p:spPr>
          <a:xfrm>
            <a:off x="4456518" y="3876059"/>
            <a:ext cx="914400" cy="457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PLC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4998920" y="5755966"/>
            <a:ext cx="585003" cy="779040"/>
            <a:chOff x="3921728" y="5157192"/>
            <a:chExt cx="585003" cy="779040"/>
          </a:xfrm>
        </p:grpSpPr>
        <p:sp>
          <p:nvSpPr>
            <p:cNvPr id="1449" name="Elipse 1448"/>
            <p:cNvSpPr/>
            <p:nvPr/>
          </p:nvSpPr>
          <p:spPr>
            <a:xfrm>
              <a:off x="4077315" y="5157192"/>
              <a:ext cx="267721" cy="288032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450" name="CaixaDeTexto 1449"/>
            <p:cNvSpPr txBox="1"/>
            <p:nvPr/>
          </p:nvSpPr>
          <p:spPr>
            <a:xfrm>
              <a:off x="3979701" y="5597678"/>
              <a:ext cx="463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/>
                <a:t>IP3</a:t>
              </a:r>
              <a:endParaRPr lang="pt-BR" sz="1600" dirty="0"/>
            </a:p>
          </p:txBody>
        </p:sp>
        <p:grpSp>
          <p:nvGrpSpPr>
            <p:cNvPr id="1453" name="Grupo 1452"/>
            <p:cNvGrpSpPr/>
            <p:nvPr/>
          </p:nvGrpSpPr>
          <p:grpSpPr>
            <a:xfrm>
              <a:off x="3921728" y="5373216"/>
              <a:ext cx="585003" cy="239307"/>
              <a:chOff x="5004048" y="3685133"/>
              <a:chExt cx="585003" cy="239307"/>
            </a:xfrm>
          </p:grpSpPr>
          <p:grpSp>
            <p:nvGrpSpPr>
              <p:cNvPr id="1454" name="Grupo 1453"/>
              <p:cNvGrpSpPr/>
              <p:nvPr/>
            </p:nvGrpSpPr>
            <p:grpSpPr>
              <a:xfrm>
                <a:off x="5004048" y="3685133"/>
                <a:ext cx="585003" cy="239307"/>
                <a:chOff x="5004048" y="3685133"/>
                <a:chExt cx="585003" cy="239307"/>
              </a:xfrm>
            </p:grpSpPr>
            <p:sp>
              <p:nvSpPr>
                <p:cNvPr id="1456" name="Retângulo 1455"/>
                <p:cNvSpPr/>
                <p:nvPr/>
              </p:nvSpPr>
              <p:spPr>
                <a:xfrm>
                  <a:off x="5141548" y="3780440"/>
                  <a:ext cx="108000" cy="144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dirty="0">
                      <a:solidFill>
                        <a:sysClr val="windowText" lastClr="000000"/>
                      </a:solidFill>
                    </a:rPr>
                    <a:t>-</a:t>
                  </a:r>
                </a:p>
              </p:txBody>
            </p:sp>
            <p:sp>
              <p:nvSpPr>
                <p:cNvPr id="1457" name="Retângulo 1456"/>
                <p:cNvSpPr/>
                <p:nvPr/>
              </p:nvSpPr>
              <p:spPr>
                <a:xfrm>
                  <a:off x="5004048" y="3717032"/>
                  <a:ext cx="108000" cy="144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dirty="0">
                      <a:solidFill>
                        <a:sysClr val="windowText" lastClr="000000"/>
                      </a:solidFill>
                    </a:rPr>
                    <a:t>-</a:t>
                  </a:r>
                </a:p>
              </p:txBody>
            </p:sp>
            <p:sp>
              <p:nvSpPr>
                <p:cNvPr id="1458" name="Retângulo 1457"/>
                <p:cNvSpPr/>
                <p:nvPr/>
              </p:nvSpPr>
              <p:spPr>
                <a:xfrm>
                  <a:off x="5481051" y="3685133"/>
                  <a:ext cx="108000" cy="144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dirty="0">
                      <a:solidFill>
                        <a:sysClr val="windowText" lastClr="000000"/>
                      </a:solidFill>
                    </a:rPr>
                    <a:t>-</a:t>
                  </a:r>
                </a:p>
              </p:txBody>
            </p:sp>
            <p:sp>
              <p:nvSpPr>
                <p:cNvPr id="1459" name="Retângulo 1458"/>
                <p:cNvSpPr/>
                <p:nvPr/>
              </p:nvSpPr>
              <p:spPr>
                <a:xfrm>
                  <a:off x="5260181" y="3738298"/>
                  <a:ext cx="108000" cy="144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dirty="0">
                      <a:solidFill>
                        <a:sysClr val="windowText" lastClr="000000"/>
                      </a:solidFill>
                    </a:rPr>
                    <a:t>-</a:t>
                  </a:r>
                </a:p>
              </p:txBody>
            </p:sp>
          </p:grpSp>
          <p:sp>
            <p:nvSpPr>
              <p:cNvPr id="1455" name="Retângulo 1454"/>
              <p:cNvSpPr/>
              <p:nvPr/>
            </p:nvSpPr>
            <p:spPr>
              <a:xfrm>
                <a:off x="5391141" y="3770197"/>
                <a:ext cx="108000" cy="144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dirty="0">
                    <a:solidFill>
                      <a:sysClr val="windowText" lastClr="000000"/>
                    </a:solidFill>
                  </a:rPr>
                  <a:t>-</a:t>
                </a:r>
              </a:p>
            </p:txBody>
          </p:sp>
        </p:grpSp>
      </p:grpSp>
      <p:cxnSp>
        <p:nvCxnSpPr>
          <p:cNvPr id="1460" name="Conector de seta reta 1459"/>
          <p:cNvCxnSpPr/>
          <p:nvPr/>
        </p:nvCxnSpPr>
        <p:spPr>
          <a:xfrm flipH="1">
            <a:off x="5405752" y="4870385"/>
            <a:ext cx="418918" cy="79817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2" name="Conector de seta reta 1461"/>
          <p:cNvCxnSpPr/>
          <p:nvPr/>
        </p:nvCxnSpPr>
        <p:spPr>
          <a:xfrm flipV="1">
            <a:off x="6253675" y="4571719"/>
            <a:ext cx="422941" cy="13203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o 1"/>
          <p:cNvGrpSpPr/>
          <p:nvPr/>
        </p:nvGrpSpPr>
        <p:grpSpPr>
          <a:xfrm>
            <a:off x="5494543" y="3723862"/>
            <a:ext cx="832633" cy="1125257"/>
            <a:chOff x="4603463" y="3125087"/>
            <a:chExt cx="832633" cy="1125257"/>
          </a:xfrm>
        </p:grpSpPr>
        <p:sp>
          <p:nvSpPr>
            <p:cNvPr id="1441" name="CaixaDeTexto 1440"/>
            <p:cNvSpPr txBox="1"/>
            <p:nvPr/>
          </p:nvSpPr>
          <p:spPr>
            <a:xfrm>
              <a:off x="4603463" y="3911790"/>
              <a:ext cx="5774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dirty="0"/>
                <a:t>PIP2</a:t>
              </a:r>
            </a:p>
          </p:txBody>
        </p:sp>
        <p:grpSp>
          <p:nvGrpSpPr>
            <p:cNvPr id="1452" name="Grupo 1451"/>
            <p:cNvGrpSpPr/>
            <p:nvPr/>
          </p:nvGrpSpPr>
          <p:grpSpPr>
            <a:xfrm>
              <a:off x="4851093" y="3685133"/>
              <a:ext cx="585003" cy="239307"/>
              <a:chOff x="5004048" y="3685133"/>
              <a:chExt cx="585003" cy="239307"/>
            </a:xfrm>
          </p:grpSpPr>
          <p:grpSp>
            <p:nvGrpSpPr>
              <p:cNvPr id="1451" name="Grupo 1450"/>
              <p:cNvGrpSpPr/>
              <p:nvPr/>
            </p:nvGrpSpPr>
            <p:grpSpPr>
              <a:xfrm>
                <a:off x="5004048" y="3685133"/>
                <a:ext cx="585003" cy="239307"/>
                <a:chOff x="5004048" y="3685133"/>
                <a:chExt cx="585003" cy="239307"/>
              </a:xfrm>
            </p:grpSpPr>
            <p:sp>
              <p:nvSpPr>
                <p:cNvPr id="1443" name="Retângulo 1442"/>
                <p:cNvSpPr/>
                <p:nvPr/>
              </p:nvSpPr>
              <p:spPr>
                <a:xfrm>
                  <a:off x="5141548" y="3780440"/>
                  <a:ext cx="108000" cy="144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dirty="0">
                      <a:solidFill>
                        <a:sysClr val="windowText" lastClr="000000"/>
                      </a:solidFill>
                    </a:rPr>
                    <a:t>-</a:t>
                  </a:r>
                </a:p>
              </p:txBody>
            </p:sp>
            <p:sp>
              <p:nvSpPr>
                <p:cNvPr id="1444" name="Retângulo 1443"/>
                <p:cNvSpPr/>
                <p:nvPr/>
              </p:nvSpPr>
              <p:spPr>
                <a:xfrm>
                  <a:off x="5004048" y="3717032"/>
                  <a:ext cx="108000" cy="144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dirty="0">
                      <a:solidFill>
                        <a:sysClr val="windowText" lastClr="000000"/>
                      </a:solidFill>
                    </a:rPr>
                    <a:t>-</a:t>
                  </a:r>
                </a:p>
              </p:txBody>
            </p:sp>
            <p:sp>
              <p:nvSpPr>
                <p:cNvPr id="1445" name="Retângulo 1444"/>
                <p:cNvSpPr/>
                <p:nvPr/>
              </p:nvSpPr>
              <p:spPr>
                <a:xfrm>
                  <a:off x="5481051" y="3685133"/>
                  <a:ext cx="108000" cy="144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dirty="0">
                      <a:solidFill>
                        <a:sysClr val="windowText" lastClr="000000"/>
                      </a:solidFill>
                    </a:rPr>
                    <a:t>-</a:t>
                  </a:r>
                </a:p>
              </p:txBody>
            </p:sp>
            <p:sp>
              <p:nvSpPr>
                <p:cNvPr id="1446" name="Retângulo 1445"/>
                <p:cNvSpPr/>
                <p:nvPr/>
              </p:nvSpPr>
              <p:spPr>
                <a:xfrm>
                  <a:off x="5260181" y="3738298"/>
                  <a:ext cx="108000" cy="144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dirty="0">
                      <a:solidFill>
                        <a:sysClr val="windowText" lastClr="000000"/>
                      </a:solidFill>
                    </a:rPr>
                    <a:t>-</a:t>
                  </a:r>
                </a:p>
              </p:txBody>
            </p:sp>
          </p:grpSp>
          <p:sp>
            <p:nvSpPr>
              <p:cNvPr id="1447" name="Retângulo 1446"/>
              <p:cNvSpPr/>
              <p:nvPr/>
            </p:nvSpPr>
            <p:spPr>
              <a:xfrm>
                <a:off x="5391141" y="3770197"/>
                <a:ext cx="108000" cy="144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dirty="0">
                    <a:solidFill>
                      <a:sysClr val="windowText" lastClr="000000"/>
                    </a:solidFill>
                  </a:rPr>
                  <a:t>-</a:t>
                </a:r>
              </a:p>
            </p:txBody>
          </p:sp>
        </p:grpSp>
        <p:grpSp>
          <p:nvGrpSpPr>
            <p:cNvPr id="556" name="Grupo 555"/>
            <p:cNvGrpSpPr/>
            <p:nvPr/>
          </p:nvGrpSpPr>
          <p:grpSpPr>
            <a:xfrm>
              <a:off x="4972259" y="3125087"/>
              <a:ext cx="267721" cy="616135"/>
              <a:chOff x="5125214" y="3125087"/>
              <a:chExt cx="267721" cy="616135"/>
            </a:xfrm>
          </p:grpSpPr>
          <p:sp>
            <p:nvSpPr>
              <p:cNvPr id="533" name="Elipse 532"/>
              <p:cNvSpPr/>
              <p:nvPr/>
            </p:nvSpPr>
            <p:spPr>
              <a:xfrm>
                <a:off x="5125214" y="3453190"/>
                <a:ext cx="267721" cy="288032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grpSp>
            <p:nvGrpSpPr>
              <p:cNvPr id="555" name="Grupo 554"/>
              <p:cNvGrpSpPr/>
              <p:nvPr/>
            </p:nvGrpSpPr>
            <p:grpSpPr>
              <a:xfrm>
                <a:off x="5179789" y="3125087"/>
                <a:ext cx="184299" cy="360402"/>
                <a:chOff x="5179789" y="3125087"/>
                <a:chExt cx="184299" cy="360402"/>
              </a:xfrm>
            </p:grpSpPr>
            <p:sp>
              <p:nvSpPr>
                <p:cNvPr id="1466" name="Forma livre 1465"/>
                <p:cNvSpPr/>
                <p:nvPr/>
              </p:nvSpPr>
              <p:spPr>
                <a:xfrm>
                  <a:off x="5179789" y="3125087"/>
                  <a:ext cx="10633" cy="360000"/>
                </a:xfrm>
                <a:custGeom>
                  <a:avLst/>
                  <a:gdLst>
                    <a:gd name="connsiteX0" fmla="*/ 10633 w 10633"/>
                    <a:gd name="connsiteY0" fmla="*/ 0 h 786810"/>
                    <a:gd name="connsiteX1" fmla="*/ 0 w 10633"/>
                    <a:gd name="connsiteY1" fmla="*/ 786810 h 786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633" h="786810">
                      <a:moveTo>
                        <a:pt x="10633" y="0"/>
                      </a:moveTo>
                      <a:cubicBezTo>
                        <a:pt x="5316" y="332268"/>
                        <a:pt x="0" y="664536"/>
                        <a:pt x="0" y="786810"/>
                      </a:cubicBezTo>
                    </a:path>
                  </a:pathLst>
                </a:custGeom>
                <a:ln w="1905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467" name="Forma livre 1466"/>
                <p:cNvSpPr/>
                <p:nvPr/>
              </p:nvSpPr>
              <p:spPr>
                <a:xfrm>
                  <a:off x="5353455" y="3125489"/>
                  <a:ext cx="10633" cy="360000"/>
                </a:xfrm>
                <a:custGeom>
                  <a:avLst/>
                  <a:gdLst>
                    <a:gd name="connsiteX0" fmla="*/ 10633 w 10633"/>
                    <a:gd name="connsiteY0" fmla="*/ 0 h 786810"/>
                    <a:gd name="connsiteX1" fmla="*/ 0 w 10633"/>
                    <a:gd name="connsiteY1" fmla="*/ 786810 h 786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633" h="786810">
                      <a:moveTo>
                        <a:pt x="10633" y="0"/>
                      </a:moveTo>
                      <a:cubicBezTo>
                        <a:pt x="5316" y="332268"/>
                        <a:pt x="0" y="664536"/>
                        <a:pt x="0" y="786810"/>
                      </a:cubicBezTo>
                    </a:path>
                  </a:pathLst>
                </a:custGeom>
                <a:ln w="1905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</p:grpSp>
      </p:grpSp>
      <p:grpSp>
        <p:nvGrpSpPr>
          <p:cNvPr id="9" name="Grupo 8"/>
          <p:cNvGrpSpPr/>
          <p:nvPr/>
        </p:nvGrpSpPr>
        <p:grpSpPr>
          <a:xfrm>
            <a:off x="6574227" y="3883396"/>
            <a:ext cx="572593" cy="677690"/>
            <a:chOff x="5497035" y="3284622"/>
            <a:chExt cx="572593" cy="677690"/>
          </a:xfrm>
        </p:grpSpPr>
        <p:grpSp>
          <p:nvGrpSpPr>
            <p:cNvPr id="1952" name="Grupo 1951"/>
            <p:cNvGrpSpPr/>
            <p:nvPr/>
          </p:nvGrpSpPr>
          <p:grpSpPr>
            <a:xfrm>
              <a:off x="5683409" y="3284622"/>
              <a:ext cx="184299" cy="360402"/>
              <a:chOff x="5179789" y="3125087"/>
              <a:chExt cx="184299" cy="360402"/>
            </a:xfrm>
          </p:grpSpPr>
          <p:sp>
            <p:nvSpPr>
              <p:cNvPr id="1953" name="Forma livre 1952"/>
              <p:cNvSpPr/>
              <p:nvPr/>
            </p:nvSpPr>
            <p:spPr>
              <a:xfrm>
                <a:off x="5179789" y="3125087"/>
                <a:ext cx="10633" cy="360000"/>
              </a:xfrm>
              <a:custGeom>
                <a:avLst/>
                <a:gdLst>
                  <a:gd name="connsiteX0" fmla="*/ 10633 w 10633"/>
                  <a:gd name="connsiteY0" fmla="*/ 0 h 786810"/>
                  <a:gd name="connsiteX1" fmla="*/ 0 w 10633"/>
                  <a:gd name="connsiteY1" fmla="*/ 786810 h 786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33" h="786810">
                    <a:moveTo>
                      <a:pt x="10633" y="0"/>
                    </a:moveTo>
                    <a:cubicBezTo>
                      <a:pt x="5316" y="332268"/>
                      <a:pt x="0" y="664536"/>
                      <a:pt x="0" y="786810"/>
                    </a:cubicBezTo>
                  </a:path>
                </a:pathLst>
              </a:custGeom>
              <a:ln w="190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954" name="Forma livre 1953"/>
              <p:cNvSpPr/>
              <p:nvPr/>
            </p:nvSpPr>
            <p:spPr>
              <a:xfrm>
                <a:off x="5353455" y="3125489"/>
                <a:ext cx="10633" cy="360000"/>
              </a:xfrm>
              <a:custGeom>
                <a:avLst/>
                <a:gdLst>
                  <a:gd name="connsiteX0" fmla="*/ 10633 w 10633"/>
                  <a:gd name="connsiteY0" fmla="*/ 0 h 786810"/>
                  <a:gd name="connsiteX1" fmla="*/ 0 w 10633"/>
                  <a:gd name="connsiteY1" fmla="*/ 786810 h 786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33" h="786810">
                    <a:moveTo>
                      <a:pt x="10633" y="0"/>
                    </a:moveTo>
                    <a:cubicBezTo>
                      <a:pt x="5316" y="332268"/>
                      <a:pt x="0" y="664536"/>
                      <a:pt x="0" y="786810"/>
                    </a:cubicBezTo>
                  </a:path>
                </a:pathLst>
              </a:custGeom>
              <a:ln w="190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955" name="CaixaDeTexto 1954"/>
            <p:cNvSpPr txBox="1"/>
            <p:nvPr/>
          </p:nvSpPr>
          <p:spPr>
            <a:xfrm>
              <a:off x="5497035" y="3623758"/>
              <a:ext cx="5725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dirty="0"/>
                <a:t>DAG</a:t>
              </a:r>
            </a:p>
          </p:txBody>
        </p:sp>
      </p:grpSp>
      <p:sp>
        <p:nvSpPr>
          <p:cNvPr id="565" name="Retângulo 564"/>
          <p:cNvSpPr/>
          <p:nvPr/>
        </p:nvSpPr>
        <p:spPr>
          <a:xfrm>
            <a:off x="7472198" y="3256952"/>
            <a:ext cx="288000" cy="104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63" name="Grupo 562"/>
          <p:cNvGrpSpPr/>
          <p:nvPr/>
        </p:nvGrpSpPr>
        <p:grpSpPr>
          <a:xfrm>
            <a:off x="7313956" y="3243896"/>
            <a:ext cx="224400" cy="1152000"/>
            <a:chOff x="6493334" y="2645122"/>
            <a:chExt cx="224400" cy="1152000"/>
          </a:xfrm>
        </p:grpSpPr>
        <p:sp>
          <p:nvSpPr>
            <p:cNvPr id="1957" name="Retângulo de cantos arredondados 1956"/>
            <p:cNvSpPr/>
            <p:nvPr/>
          </p:nvSpPr>
          <p:spPr>
            <a:xfrm>
              <a:off x="6493334" y="2701031"/>
              <a:ext cx="144000" cy="10080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58" name="Retângulo de cantos arredondados 1957"/>
            <p:cNvSpPr/>
            <p:nvPr/>
          </p:nvSpPr>
          <p:spPr>
            <a:xfrm>
              <a:off x="6645734" y="2645122"/>
              <a:ext cx="72000" cy="11520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64" name="Grupo 563"/>
          <p:cNvGrpSpPr/>
          <p:nvPr/>
        </p:nvGrpSpPr>
        <p:grpSpPr>
          <a:xfrm>
            <a:off x="7784365" y="3246319"/>
            <a:ext cx="237108" cy="1152000"/>
            <a:chOff x="6846780" y="2647545"/>
            <a:chExt cx="237108" cy="1152000"/>
          </a:xfrm>
        </p:grpSpPr>
        <p:sp>
          <p:nvSpPr>
            <p:cNvPr id="1959" name="Retângulo de cantos arredondados 1958"/>
            <p:cNvSpPr/>
            <p:nvPr/>
          </p:nvSpPr>
          <p:spPr>
            <a:xfrm>
              <a:off x="6939888" y="2703454"/>
              <a:ext cx="144000" cy="10080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60" name="Retângulo de cantos arredondados 1959"/>
            <p:cNvSpPr/>
            <p:nvPr/>
          </p:nvSpPr>
          <p:spPr>
            <a:xfrm>
              <a:off x="6846780" y="2647545"/>
              <a:ext cx="72000" cy="11520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71" name="CaixaDeTexto 570"/>
          <p:cNvSpPr txBox="1"/>
          <p:nvPr/>
        </p:nvSpPr>
        <p:spPr>
          <a:xfrm>
            <a:off x="6102425" y="2845838"/>
            <a:ext cx="1503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K</a:t>
            </a:r>
            <a:r>
              <a:rPr lang="pt-BR" baseline="50000" dirty="0" smtClean="0"/>
              <a:t>+</a:t>
            </a:r>
            <a:r>
              <a:rPr lang="pt-BR" baseline="-25000" dirty="0" smtClean="0"/>
              <a:t>ATP </a:t>
            </a:r>
            <a:r>
              <a:rPr lang="pt-BR" dirty="0" err="1" smtClean="0"/>
              <a:t>channel</a:t>
            </a:r>
            <a:endParaRPr lang="pt-BR" baseline="-25000" dirty="0"/>
          </a:p>
        </p:txBody>
      </p:sp>
      <p:grpSp>
        <p:nvGrpSpPr>
          <p:cNvPr id="575" name="Grupo 574"/>
          <p:cNvGrpSpPr/>
          <p:nvPr/>
        </p:nvGrpSpPr>
        <p:grpSpPr>
          <a:xfrm>
            <a:off x="6693776" y="5273098"/>
            <a:ext cx="476605" cy="413189"/>
            <a:chOff x="7223194" y="5157192"/>
            <a:chExt cx="476605" cy="413189"/>
          </a:xfrm>
        </p:grpSpPr>
        <p:sp>
          <p:nvSpPr>
            <p:cNvPr id="576" name="Explosão 2 575"/>
            <p:cNvSpPr/>
            <p:nvPr/>
          </p:nvSpPr>
          <p:spPr>
            <a:xfrm>
              <a:off x="7228085" y="5157192"/>
              <a:ext cx="448641" cy="413189"/>
            </a:xfrm>
            <a:prstGeom prst="irregularSeal2">
              <a:avLst/>
            </a:prstGeom>
            <a:solidFill>
              <a:srgbClr val="FFFF85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7" name="CaixaDeTexto 576"/>
            <p:cNvSpPr txBox="1"/>
            <p:nvPr/>
          </p:nvSpPr>
          <p:spPr>
            <a:xfrm>
              <a:off x="7223194" y="5218567"/>
              <a:ext cx="4766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dirty="0"/>
                <a:t>ATP</a:t>
              </a:r>
            </a:p>
          </p:txBody>
        </p:sp>
      </p:grpSp>
      <p:sp>
        <p:nvSpPr>
          <p:cNvPr id="584" name="Retângulo de cantos arredondados 1113"/>
          <p:cNvSpPr/>
          <p:nvPr/>
        </p:nvSpPr>
        <p:spPr>
          <a:xfrm>
            <a:off x="9115456" y="3225053"/>
            <a:ext cx="254949" cy="1152000"/>
          </a:xfrm>
          <a:custGeom>
            <a:avLst/>
            <a:gdLst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458193 w 458193"/>
              <a:gd name="connsiteY4" fmla="*/ 1421436 h 1497803"/>
              <a:gd name="connsiteX5" fmla="*/ 381826 w 458193"/>
              <a:gd name="connsiteY5" fmla="*/ 1497803 h 1497803"/>
              <a:gd name="connsiteX6" fmla="*/ 76367 w 458193"/>
              <a:gd name="connsiteY6" fmla="*/ 1497803 h 1497803"/>
              <a:gd name="connsiteX7" fmla="*/ 0 w 458193"/>
              <a:gd name="connsiteY7" fmla="*/ 1421436 h 1497803"/>
              <a:gd name="connsiteX8" fmla="*/ 0 w 458193"/>
              <a:gd name="connsiteY8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452382 w 458193"/>
              <a:gd name="connsiteY4" fmla="*/ 546393 h 1497803"/>
              <a:gd name="connsiteX5" fmla="*/ 458193 w 458193"/>
              <a:gd name="connsiteY5" fmla="*/ 1421436 h 1497803"/>
              <a:gd name="connsiteX6" fmla="*/ 381826 w 458193"/>
              <a:gd name="connsiteY6" fmla="*/ 1497803 h 1497803"/>
              <a:gd name="connsiteX7" fmla="*/ 76367 w 458193"/>
              <a:gd name="connsiteY7" fmla="*/ 1497803 h 1497803"/>
              <a:gd name="connsiteX8" fmla="*/ 0 w 458193"/>
              <a:gd name="connsiteY8" fmla="*/ 1421436 h 1497803"/>
              <a:gd name="connsiteX9" fmla="*/ 0 w 458193"/>
              <a:gd name="connsiteY9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38082 w 458193"/>
              <a:gd name="connsiteY4" fmla="*/ 800393 h 1497803"/>
              <a:gd name="connsiteX5" fmla="*/ 458193 w 458193"/>
              <a:gd name="connsiteY5" fmla="*/ 1421436 h 1497803"/>
              <a:gd name="connsiteX6" fmla="*/ 381826 w 458193"/>
              <a:gd name="connsiteY6" fmla="*/ 1497803 h 1497803"/>
              <a:gd name="connsiteX7" fmla="*/ 76367 w 458193"/>
              <a:gd name="connsiteY7" fmla="*/ 1497803 h 1497803"/>
              <a:gd name="connsiteX8" fmla="*/ 0 w 458193"/>
              <a:gd name="connsiteY8" fmla="*/ 1421436 h 1497803"/>
              <a:gd name="connsiteX9" fmla="*/ 0 w 458193"/>
              <a:gd name="connsiteY9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76182 w 458193"/>
              <a:gd name="connsiteY4" fmla="*/ 622593 h 1497803"/>
              <a:gd name="connsiteX5" fmla="*/ 458193 w 458193"/>
              <a:gd name="connsiteY5" fmla="*/ 1421436 h 1497803"/>
              <a:gd name="connsiteX6" fmla="*/ 381826 w 458193"/>
              <a:gd name="connsiteY6" fmla="*/ 1497803 h 1497803"/>
              <a:gd name="connsiteX7" fmla="*/ 76367 w 458193"/>
              <a:gd name="connsiteY7" fmla="*/ 1497803 h 1497803"/>
              <a:gd name="connsiteX8" fmla="*/ 0 w 458193"/>
              <a:gd name="connsiteY8" fmla="*/ 1421436 h 1497803"/>
              <a:gd name="connsiteX9" fmla="*/ 0 w 458193"/>
              <a:gd name="connsiteY9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76182 w 458193"/>
              <a:gd name="connsiteY4" fmla="*/ 622593 h 1497803"/>
              <a:gd name="connsiteX5" fmla="*/ 401582 w 458193"/>
              <a:gd name="connsiteY5" fmla="*/ 9908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76182 w 458193"/>
              <a:gd name="connsiteY4" fmla="*/ 622593 h 1497803"/>
              <a:gd name="connsiteX5" fmla="*/ 338082 w 458193"/>
              <a:gd name="connsiteY5" fmla="*/ 10416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76182 w 458193"/>
              <a:gd name="connsiteY4" fmla="*/ 622593 h 1497803"/>
              <a:gd name="connsiteX5" fmla="*/ 376182 w 458193"/>
              <a:gd name="connsiteY5" fmla="*/ 10162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38082 w 458193"/>
              <a:gd name="connsiteY4" fmla="*/ 508293 h 1497803"/>
              <a:gd name="connsiteX5" fmla="*/ 376182 w 458193"/>
              <a:gd name="connsiteY5" fmla="*/ 10162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38082 w 458193"/>
              <a:gd name="connsiteY4" fmla="*/ 508293 h 1497803"/>
              <a:gd name="connsiteX5" fmla="*/ 388882 w 458193"/>
              <a:gd name="connsiteY5" fmla="*/ 12194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38082 w 458193"/>
              <a:gd name="connsiteY4" fmla="*/ 508293 h 1497803"/>
              <a:gd name="connsiteX5" fmla="*/ 388882 w 458193"/>
              <a:gd name="connsiteY5" fmla="*/ 12194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38082 w 458193"/>
              <a:gd name="connsiteY4" fmla="*/ 508293 h 1497803"/>
              <a:gd name="connsiteX5" fmla="*/ 388882 w 458193"/>
              <a:gd name="connsiteY5" fmla="*/ 12194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38082 w 458193"/>
              <a:gd name="connsiteY4" fmla="*/ 508293 h 1497803"/>
              <a:gd name="connsiteX5" fmla="*/ 338082 w 458193"/>
              <a:gd name="connsiteY5" fmla="*/ 10035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90161 h 1511597"/>
              <a:gd name="connsiteX1" fmla="*/ 76367 w 458193"/>
              <a:gd name="connsiteY1" fmla="*/ 13794 h 1511597"/>
              <a:gd name="connsiteX2" fmla="*/ 240568 w 458193"/>
              <a:gd name="connsiteY2" fmla="*/ 0 h 1511597"/>
              <a:gd name="connsiteX3" fmla="*/ 381826 w 458193"/>
              <a:gd name="connsiteY3" fmla="*/ 13794 h 1511597"/>
              <a:gd name="connsiteX4" fmla="*/ 458193 w 458193"/>
              <a:gd name="connsiteY4" fmla="*/ 90161 h 1511597"/>
              <a:gd name="connsiteX5" fmla="*/ 338082 w 458193"/>
              <a:gd name="connsiteY5" fmla="*/ 522087 h 1511597"/>
              <a:gd name="connsiteX6" fmla="*/ 338082 w 458193"/>
              <a:gd name="connsiteY6" fmla="*/ 1017387 h 1511597"/>
              <a:gd name="connsiteX7" fmla="*/ 458193 w 458193"/>
              <a:gd name="connsiteY7" fmla="*/ 1435230 h 1511597"/>
              <a:gd name="connsiteX8" fmla="*/ 381826 w 458193"/>
              <a:gd name="connsiteY8" fmla="*/ 1511597 h 1511597"/>
              <a:gd name="connsiteX9" fmla="*/ 76367 w 458193"/>
              <a:gd name="connsiteY9" fmla="*/ 1511597 h 1511597"/>
              <a:gd name="connsiteX10" fmla="*/ 0 w 458193"/>
              <a:gd name="connsiteY10" fmla="*/ 1435230 h 1511597"/>
              <a:gd name="connsiteX11" fmla="*/ 0 w 458193"/>
              <a:gd name="connsiteY11" fmla="*/ 90161 h 1511597"/>
              <a:gd name="connsiteX0" fmla="*/ 0 w 458193"/>
              <a:gd name="connsiteY0" fmla="*/ 203005 h 1624441"/>
              <a:gd name="connsiteX1" fmla="*/ 76367 w 458193"/>
              <a:gd name="connsiteY1" fmla="*/ 126638 h 1624441"/>
              <a:gd name="connsiteX2" fmla="*/ 270914 w 458193"/>
              <a:gd name="connsiteY2" fmla="*/ 0 h 1624441"/>
              <a:gd name="connsiteX3" fmla="*/ 381826 w 458193"/>
              <a:gd name="connsiteY3" fmla="*/ 126638 h 1624441"/>
              <a:gd name="connsiteX4" fmla="*/ 458193 w 458193"/>
              <a:gd name="connsiteY4" fmla="*/ 203005 h 1624441"/>
              <a:gd name="connsiteX5" fmla="*/ 338082 w 458193"/>
              <a:gd name="connsiteY5" fmla="*/ 634931 h 1624441"/>
              <a:gd name="connsiteX6" fmla="*/ 338082 w 458193"/>
              <a:gd name="connsiteY6" fmla="*/ 1130231 h 1624441"/>
              <a:gd name="connsiteX7" fmla="*/ 458193 w 458193"/>
              <a:gd name="connsiteY7" fmla="*/ 1548074 h 1624441"/>
              <a:gd name="connsiteX8" fmla="*/ 381826 w 458193"/>
              <a:gd name="connsiteY8" fmla="*/ 1624441 h 1624441"/>
              <a:gd name="connsiteX9" fmla="*/ 76367 w 458193"/>
              <a:gd name="connsiteY9" fmla="*/ 1624441 h 1624441"/>
              <a:gd name="connsiteX10" fmla="*/ 0 w 458193"/>
              <a:gd name="connsiteY10" fmla="*/ 1548074 h 1624441"/>
              <a:gd name="connsiteX11" fmla="*/ 0 w 458193"/>
              <a:gd name="connsiteY11" fmla="*/ 203005 h 1624441"/>
              <a:gd name="connsiteX0" fmla="*/ 0 w 458193"/>
              <a:gd name="connsiteY0" fmla="*/ 153468 h 1574904"/>
              <a:gd name="connsiteX1" fmla="*/ 76367 w 458193"/>
              <a:gd name="connsiteY1" fmla="*/ 77101 h 1574904"/>
              <a:gd name="connsiteX2" fmla="*/ 221955 w 458193"/>
              <a:gd name="connsiteY2" fmla="*/ 0 h 1574904"/>
              <a:gd name="connsiteX3" fmla="*/ 381826 w 458193"/>
              <a:gd name="connsiteY3" fmla="*/ 77101 h 1574904"/>
              <a:gd name="connsiteX4" fmla="*/ 458193 w 458193"/>
              <a:gd name="connsiteY4" fmla="*/ 153468 h 1574904"/>
              <a:gd name="connsiteX5" fmla="*/ 338082 w 458193"/>
              <a:gd name="connsiteY5" fmla="*/ 585394 h 1574904"/>
              <a:gd name="connsiteX6" fmla="*/ 338082 w 458193"/>
              <a:gd name="connsiteY6" fmla="*/ 1080694 h 1574904"/>
              <a:gd name="connsiteX7" fmla="*/ 458193 w 458193"/>
              <a:gd name="connsiteY7" fmla="*/ 1498537 h 1574904"/>
              <a:gd name="connsiteX8" fmla="*/ 381826 w 458193"/>
              <a:gd name="connsiteY8" fmla="*/ 1574904 h 1574904"/>
              <a:gd name="connsiteX9" fmla="*/ 76367 w 458193"/>
              <a:gd name="connsiteY9" fmla="*/ 1574904 h 1574904"/>
              <a:gd name="connsiteX10" fmla="*/ 0 w 458193"/>
              <a:gd name="connsiteY10" fmla="*/ 1498537 h 1574904"/>
              <a:gd name="connsiteX11" fmla="*/ 0 w 458193"/>
              <a:gd name="connsiteY11" fmla="*/ 153468 h 1574904"/>
              <a:gd name="connsiteX0" fmla="*/ 0 w 458193"/>
              <a:gd name="connsiteY0" fmla="*/ 158634 h 1580070"/>
              <a:gd name="connsiteX1" fmla="*/ 76367 w 458193"/>
              <a:gd name="connsiteY1" fmla="*/ 82267 h 1580070"/>
              <a:gd name="connsiteX2" fmla="*/ 221955 w 458193"/>
              <a:gd name="connsiteY2" fmla="*/ 5166 h 1580070"/>
              <a:gd name="connsiteX3" fmla="*/ 381826 w 458193"/>
              <a:gd name="connsiteY3" fmla="*/ 82267 h 1580070"/>
              <a:gd name="connsiteX4" fmla="*/ 458193 w 458193"/>
              <a:gd name="connsiteY4" fmla="*/ 158634 h 1580070"/>
              <a:gd name="connsiteX5" fmla="*/ 338082 w 458193"/>
              <a:gd name="connsiteY5" fmla="*/ 590560 h 1580070"/>
              <a:gd name="connsiteX6" fmla="*/ 338082 w 458193"/>
              <a:gd name="connsiteY6" fmla="*/ 1085860 h 1580070"/>
              <a:gd name="connsiteX7" fmla="*/ 458193 w 458193"/>
              <a:gd name="connsiteY7" fmla="*/ 1503703 h 1580070"/>
              <a:gd name="connsiteX8" fmla="*/ 381826 w 458193"/>
              <a:gd name="connsiteY8" fmla="*/ 1580070 h 1580070"/>
              <a:gd name="connsiteX9" fmla="*/ 76367 w 458193"/>
              <a:gd name="connsiteY9" fmla="*/ 1580070 h 1580070"/>
              <a:gd name="connsiteX10" fmla="*/ 0 w 458193"/>
              <a:gd name="connsiteY10" fmla="*/ 1503703 h 1580070"/>
              <a:gd name="connsiteX11" fmla="*/ 0 w 458193"/>
              <a:gd name="connsiteY11" fmla="*/ 158634 h 1580070"/>
              <a:gd name="connsiteX0" fmla="*/ 0 w 458193"/>
              <a:gd name="connsiteY0" fmla="*/ 158634 h 1580070"/>
              <a:gd name="connsiteX1" fmla="*/ 76367 w 458193"/>
              <a:gd name="connsiteY1" fmla="*/ 82267 h 1580070"/>
              <a:gd name="connsiteX2" fmla="*/ 221955 w 458193"/>
              <a:gd name="connsiteY2" fmla="*/ 5166 h 1580070"/>
              <a:gd name="connsiteX3" fmla="*/ 381826 w 458193"/>
              <a:gd name="connsiteY3" fmla="*/ 82267 h 1580070"/>
              <a:gd name="connsiteX4" fmla="*/ 458193 w 458193"/>
              <a:gd name="connsiteY4" fmla="*/ 158634 h 1580070"/>
              <a:gd name="connsiteX5" fmla="*/ 338082 w 458193"/>
              <a:gd name="connsiteY5" fmla="*/ 590560 h 1580070"/>
              <a:gd name="connsiteX6" fmla="*/ 338082 w 458193"/>
              <a:gd name="connsiteY6" fmla="*/ 1085860 h 1580070"/>
              <a:gd name="connsiteX7" fmla="*/ 458193 w 458193"/>
              <a:gd name="connsiteY7" fmla="*/ 1503703 h 1580070"/>
              <a:gd name="connsiteX8" fmla="*/ 381826 w 458193"/>
              <a:gd name="connsiteY8" fmla="*/ 1580070 h 1580070"/>
              <a:gd name="connsiteX9" fmla="*/ 76367 w 458193"/>
              <a:gd name="connsiteY9" fmla="*/ 1580070 h 1580070"/>
              <a:gd name="connsiteX10" fmla="*/ 0 w 458193"/>
              <a:gd name="connsiteY10" fmla="*/ 1503703 h 1580070"/>
              <a:gd name="connsiteX11" fmla="*/ 0 w 458193"/>
              <a:gd name="connsiteY11" fmla="*/ 158634 h 1580070"/>
              <a:gd name="connsiteX0" fmla="*/ 0 w 458193"/>
              <a:gd name="connsiteY0" fmla="*/ 154509 h 1575945"/>
              <a:gd name="connsiteX1" fmla="*/ 78699 w 458193"/>
              <a:gd name="connsiteY1" fmla="*/ 36035 h 1575945"/>
              <a:gd name="connsiteX2" fmla="*/ 221955 w 458193"/>
              <a:gd name="connsiteY2" fmla="*/ 1041 h 1575945"/>
              <a:gd name="connsiteX3" fmla="*/ 381826 w 458193"/>
              <a:gd name="connsiteY3" fmla="*/ 78142 h 1575945"/>
              <a:gd name="connsiteX4" fmla="*/ 458193 w 458193"/>
              <a:gd name="connsiteY4" fmla="*/ 154509 h 1575945"/>
              <a:gd name="connsiteX5" fmla="*/ 338082 w 458193"/>
              <a:gd name="connsiteY5" fmla="*/ 586435 h 1575945"/>
              <a:gd name="connsiteX6" fmla="*/ 338082 w 458193"/>
              <a:gd name="connsiteY6" fmla="*/ 1081735 h 1575945"/>
              <a:gd name="connsiteX7" fmla="*/ 458193 w 458193"/>
              <a:gd name="connsiteY7" fmla="*/ 1499578 h 1575945"/>
              <a:gd name="connsiteX8" fmla="*/ 381826 w 458193"/>
              <a:gd name="connsiteY8" fmla="*/ 1575945 h 1575945"/>
              <a:gd name="connsiteX9" fmla="*/ 76367 w 458193"/>
              <a:gd name="connsiteY9" fmla="*/ 1575945 h 1575945"/>
              <a:gd name="connsiteX10" fmla="*/ 0 w 458193"/>
              <a:gd name="connsiteY10" fmla="*/ 1499578 h 1575945"/>
              <a:gd name="connsiteX11" fmla="*/ 0 w 458193"/>
              <a:gd name="connsiteY11" fmla="*/ 154509 h 1575945"/>
              <a:gd name="connsiteX0" fmla="*/ 0 w 458193"/>
              <a:gd name="connsiteY0" fmla="*/ 154958 h 1576394"/>
              <a:gd name="connsiteX1" fmla="*/ 78699 w 458193"/>
              <a:gd name="connsiteY1" fmla="*/ 36484 h 1576394"/>
              <a:gd name="connsiteX2" fmla="*/ 221955 w 458193"/>
              <a:gd name="connsiteY2" fmla="*/ 1490 h 1576394"/>
              <a:gd name="connsiteX3" fmla="*/ 381826 w 458193"/>
              <a:gd name="connsiteY3" fmla="*/ 78591 h 1576394"/>
              <a:gd name="connsiteX4" fmla="*/ 458193 w 458193"/>
              <a:gd name="connsiteY4" fmla="*/ 154958 h 1576394"/>
              <a:gd name="connsiteX5" fmla="*/ 338082 w 458193"/>
              <a:gd name="connsiteY5" fmla="*/ 586884 h 1576394"/>
              <a:gd name="connsiteX6" fmla="*/ 338082 w 458193"/>
              <a:gd name="connsiteY6" fmla="*/ 1082184 h 1576394"/>
              <a:gd name="connsiteX7" fmla="*/ 458193 w 458193"/>
              <a:gd name="connsiteY7" fmla="*/ 1500027 h 1576394"/>
              <a:gd name="connsiteX8" fmla="*/ 381826 w 458193"/>
              <a:gd name="connsiteY8" fmla="*/ 1576394 h 1576394"/>
              <a:gd name="connsiteX9" fmla="*/ 76367 w 458193"/>
              <a:gd name="connsiteY9" fmla="*/ 1576394 h 1576394"/>
              <a:gd name="connsiteX10" fmla="*/ 0 w 458193"/>
              <a:gd name="connsiteY10" fmla="*/ 1500027 h 1576394"/>
              <a:gd name="connsiteX11" fmla="*/ 0 w 458193"/>
              <a:gd name="connsiteY11" fmla="*/ 154958 h 1576394"/>
              <a:gd name="connsiteX0" fmla="*/ 0 w 458193"/>
              <a:gd name="connsiteY0" fmla="*/ 166459 h 1587895"/>
              <a:gd name="connsiteX1" fmla="*/ 221955 w 458193"/>
              <a:gd name="connsiteY1" fmla="*/ 12991 h 1587895"/>
              <a:gd name="connsiteX2" fmla="*/ 381826 w 458193"/>
              <a:gd name="connsiteY2" fmla="*/ 90092 h 1587895"/>
              <a:gd name="connsiteX3" fmla="*/ 458193 w 458193"/>
              <a:gd name="connsiteY3" fmla="*/ 166459 h 1587895"/>
              <a:gd name="connsiteX4" fmla="*/ 338082 w 458193"/>
              <a:gd name="connsiteY4" fmla="*/ 598385 h 1587895"/>
              <a:gd name="connsiteX5" fmla="*/ 338082 w 458193"/>
              <a:gd name="connsiteY5" fmla="*/ 1093685 h 1587895"/>
              <a:gd name="connsiteX6" fmla="*/ 458193 w 458193"/>
              <a:gd name="connsiteY6" fmla="*/ 1511528 h 1587895"/>
              <a:gd name="connsiteX7" fmla="*/ 381826 w 458193"/>
              <a:gd name="connsiteY7" fmla="*/ 1587895 h 1587895"/>
              <a:gd name="connsiteX8" fmla="*/ 76367 w 458193"/>
              <a:gd name="connsiteY8" fmla="*/ 1587895 h 1587895"/>
              <a:gd name="connsiteX9" fmla="*/ 0 w 458193"/>
              <a:gd name="connsiteY9" fmla="*/ 1511528 h 1587895"/>
              <a:gd name="connsiteX10" fmla="*/ 0 w 458193"/>
              <a:gd name="connsiteY10" fmla="*/ 166459 h 1587895"/>
              <a:gd name="connsiteX0" fmla="*/ 0 w 458193"/>
              <a:gd name="connsiteY0" fmla="*/ 154841 h 1576277"/>
              <a:gd name="connsiteX1" fmla="*/ 98513 w 458193"/>
              <a:gd name="connsiteY1" fmla="*/ 38611 h 1576277"/>
              <a:gd name="connsiteX2" fmla="*/ 221955 w 458193"/>
              <a:gd name="connsiteY2" fmla="*/ 1373 h 1576277"/>
              <a:gd name="connsiteX3" fmla="*/ 381826 w 458193"/>
              <a:gd name="connsiteY3" fmla="*/ 78474 h 1576277"/>
              <a:gd name="connsiteX4" fmla="*/ 458193 w 458193"/>
              <a:gd name="connsiteY4" fmla="*/ 154841 h 1576277"/>
              <a:gd name="connsiteX5" fmla="*/ 338082 w 458193"/>
              <a:gd name="connsiteY5" fmla="*/ 586767 h 1576277"/>
              <a:gd name="connsiteX6" fmla="*/ 338082 w 458193"/>
              <a:gd name="connsiteY6" fmla="*/ 1082067 h 1576277"/>
              <a:gd name="connsiteX7" fmla="*/ 458193 w 458193"/>
              <a:gd name="connsiteY7" fmla="*/ 1499910 h 1576277"/>
              <a:gd name="connsiteX8" fmla="*/ 381826 w 458193"/>
              <a:gd name="connsiteY8" fmla="*/ 1576277 h 1576277"/>
              <a:gd name="connsiteX9" fmla="*/ 76367 w 458193"/>
              <a:gd name="connsiteY9" fmla="*/ 1576277 h 1576277"/>
              <a:gd name="connsiteX10" fmla="*/ 0 w 458193"/>
              <a:gd name="connsiteY10" fmla="*/ 1499910 h 1576277"/>
              <a:gd name="connsiteX11" fmla="*/ 0 w 458193"/>
              <a:gd name="connsiteY11" fmla="*/ 154841 h 1576277"/>
              <a:gd name="connsiteX0" fmla="*/ 0 w 458193"/>
              <a:gd name="connsiteY0" fmla="*/ 154841 h 1576277"/>
              <a:gd name="connsiteX1" fmla="*/ 98513 w 458193"/>
              <a:gd name="connsiteY1" fmla="*/ 38611 h 1576277"/>
              <a:gd name="connsiteX2" fmla="*/ 221955 w 458193"/>
              <a:gd name="connsiteY2" fmla="*/ 1373 h 1576277"/>
              <a:gd name="connsiteX3" fmla="*/ 381826 w 458193"/>
              <a:gd name="connsiteY3" fmla="*/ 78474 h 1576277"/>
              <a:gd name="connsiteX4" fmla="*/ 458193 w 458193"/>
              <a:gd name="connsiteY4" fmla="*/ 154841 h 1576277"/>
              <a:gd name="connsiteX5" fmla="*/ 338082 w 458193"/>
              <a:gd name="connsiteY5" fmla="*/ 586767 h 1576277"/>
              <a:gd name="connsiteX6" fmla="*/ 338082 w 458193"/>
              <a:gd name="connsiteY6" fmla="*/ 1082067 h 1576277"/>
              <a:gd name="connsiteX7" fmla="*/ 458193 w 458193"/>
              <a:gd name="connsiteY7" fmla="*/ 1499910 h 1576277"/>
              <a:gd name="connsiteX8" fmla="*/ 381826 w 458193"/>
              <a:gd name="connsiteY8" fmla="*/ 1576277 h 1576277"/>
              <a:gd name="connsiteX9" fmla="*/ 76367 w 458193"/>
              <a:gd name="connsiteY9" fmla="*/ 1576277 h 1576277"/>
              <a:gd name="connsiteX10" fmla="*/ 0 w 458193"/>
              <a:gd name="connsiteY10" fmla="*/ 1499910 h 1576277"/>
              <a:gd name="connsiteX11" fmla="*/ 0 w 458193"/>
              <a:gd name="connsiteY11" fmla="*/ 154841 h 1576277"/>
              <a:gd name="connsiteX0" fmla="*/ 0 w 458193"/>
              <a:gd name="connsiteY0" fmla="*/ 154841 h 1576277"/>
              <a:gd name="connsiteX1" fmla="*/ 98513 w 458193"/>
              <a:gd name="connsiteY1" fmla="*/ 38611 h 1576277"/>
              <a:gd name="connsiteX2" fmla="*/ 221955 w 458193"/>
              <a:gd name="connsiteY2" fmla="*/ 1373 h 1576277"/>
              <a:gd name="connsiteX3" fmla="*/ 381826 w 458193"/>
              <a:gd name="connsiteY3" fmla="*/ 78474 h 1576277"/>
              <a:gd name="connsiteX4" fmla="*/ 458193 w 458193"/>
              <a:gd name="connsiteY4" fmla="*/ 154841 h 1576277"/>
              <a:gd name="connsiteX5" fmla="*/ 338082 w 458193"/>
              <a:gd name="connsiteY5" fmla="*/ 586767 h 1576277"/>
              <a:gd name="connsiteX6" fmla="*/ 338082 w 458193"/>
              <a:gd name="connsiteY6" fmla="*/ 1082067 h 1576277"/>
              <a:gd name="connsiteX7" fmla="*/ 458193 w 458193"/>
              <a:gd name="connsiteY7" fmla="*/ 1499910 h 1576277"/>
              <a:gd name="connsiteX8" fmla="*/ 381826 w 458193"/>
              <a:gd name="connsiteY8" fmla="*/ 1576277 h 1576277"/>
              <a:gd name="connsiteX9" fmla="*/ 76367 w 458193"/>
              <a:gd name="connsiteY9" fmla="*/ 1576277 h 1576277"/>
              <a:gd name="connsiteX10" fmla="*/ 0 w 458193"/>
              <a:gd name="connsiteY10" fmla="*/ 1499910 h 1576277"/>
              <a:gd name="connsiteX11" fmla="*/ 0 w 458193"/>
              <a:gd name="connsiteY11" fmla="*/ 154841 h 1576277"/>
              <a:gd name="connsiteX0" fmla="*/ 0 w 458193"/>
              <a:gd name="connsiteY0" fmla="*/ 227322 h 1648758"/>
              <a:gd name="connsiteX1" fmla="*/ 98513 w 458193"/>
              <a:gd name="connsiteY1" fmla="*/ 111092 h 1648758"/>
              <a:gd name="connsiteX2" fmla="*/ 221955 w 458193"/>
              <a:gd name="connsiteY2" fmla="*/ 73854 h 1648758"/>
              <a:gd name="connsiteX3" fmla="*/ 381826 w 458193"/>
              <a:gd name="connsiteY3" fmla="*/ 150955 h 1648758"/>
              <a:gd name="connsiteX4" fmla="*/ 458193 w 458193"/>
              <a:gd name="connsiteY4" fmla="*/ 227322 h 1648758"/>
              <a:gd name="connsiteX5" fmla="*/ 338082 w 458193"/>
              <a:gd name="connsiteY5" fmla="*/ 659248 h 1648758"/>
              <a:gd name="connsiteX6" fmla="*/ 338082 w 458193"/>
              <a:gd name="connsiteY6" fmla="*/ 1154548 h 1648758"/>
              <a:gd name="connsiteX7" fmla="*/ 458193 w 458193"/>
              <a:gd name="connsiteY7" fmla="*/ 1572391 h 1648758"/>
              <a:gd name="connsiteX8" fmla="*/ 381826 w 458193"/>
              <a:gd name="connsiteY8" fmla="*/ 1648758 h 1648758"/>
              <a:gd name="connsiteX9" fmla="*/ 76367 w 458193"/>
              <a:gd name="connsiteY9" fmla="*/ 1648758 h 1648758"/>
              <a:gd name="connsiteX10" fmla="*/ 0 w 458193"/>
              <a:gd name="connsiteY10" fmla="*/ 1572391 h 1648758"/>
              <a:gd name="connsiteX11" fmla="*/ 0 w 458193"/>
              <a:gd name="connsiteY11" fmla="*/ 227322 h 1648758"/>
              <a:gd name="connsiteX0" fmla="*/ 1036 w 459229"/>
              <a:gd name="connsiteY0" fmla="*/ 154841 h 1576277"/>
              <a:gd name="connsiteX1" fmla="*/ 99549 w 459229"/>
              <a:gd name="connsiteY1" fmla="*/ 38611 h 1576277"/>
              <a:gd name="connsiteX2" fmla="*/ 222991 w 459229"/>
              <a:gd name="connsiteY2" fmla="*/ 1373 h 1576277"/>
              <a:gd name="connsiteX3" fmla="*/ 382862 w 459229"/>
              <a:gd name="connsiteY3" fmla="*/ 78474 h 1576277"/>
              <a:gd name="connsiteX4" fmla="*/ 459229 w 459229"/>
              <a:gd name="connsiteY4" fmla="*/ 154841 h 1576277"/>
              <a:gd name="connsiteX5" fmla="*/ 339118 w 459229"/>
              <a:gd name="connsiteY5" fmla="*/ 586767 h 1576277"/>
              <a:gd name="connsiteX6" fmla="*/ 339118 w 459229"/>
              <a:gd name="connsiteY6" fmla="*/ 1082067 h 1576277"/>
              <a:gd name="connsiteX7" fmla="*/ 459229 w 459229"/>
              <a:gd name="connsiteY7" fmla="*/ 1499910 h 1576277"/>
              <a:gd name="connsiteX8" fmla="*/ 382862 w 459229"/>
              <a:gd name="connsiteY8" fmla="*/ 1576277 h 1576277"/>
              <a:gd name="connsiteX9" fmla="*/ 77403 w 459229"/>
              <a:gd name="connsiteY9" fmla="*/ 1576277 h 1576277"/>
              <a:gd name="connsiteX10" fmla="*/ 1036 w 459229"/>
              <a:gd name="connsiteY10" fmla="*/ 1499910 h 1576277"/>
              <a:gd name="connsiteX11" fmla="*/ 1036 w 459229"/>
              <a:gd name="connsiteY11" fmla="*/ 154841 h 1576277"/>
              <a:gd name="connsiteX0" fmla="*/ 1036 w 459229"/>
              <a:gd name="connsiteY0" fmla="*/ 154841 h 1576277"/>
              <a:gd name="connsiteX1" fmla="*/ 99549 w 459229"/>
              <a:gd name="connsiteY1" fmla="*/ 38611 h 1576277"/>
              <a:gd name="connsiteX2" fmla="*/ 222991 w 459229"/>
              <a:gd name="connsiteY2" fmla="*/ 1373 h 1576277"/>
              <a:gd name="connsiteX3" fmla="*/ 382862 w 459229"/>
              <a:gd name="connsiteY3" fmla="*/ 78474 h 1576277"/>
              <a:gd name="connsiteX4" fmla="*/ 459229 w 459229"/>
              <a:gd name="connsiteY4" fmla="*/ 154841 h 1576277"/>
              <a:gd name="connsiteX5" fmla="*/ 339118 w 459229"/>
              <a:gd name="connsiteY5" fmla="*/ 586767 h 1576277"/>
              <a:gd name="connsiteX6" fmla="*/ 339118 w 459229"/>
              <a:gd name="connsiteY6" fmla="*/ 1082067 h 1576277"/>
              <a:gd name="connsiteX7" fmla="*/ 459229 w 459229"/>
              <a:gd name="connsiteY7" fmla="*/ 1499910 h 1576277"/>
              <a:gd name="connsiteX8" fmla="*/ 382862 w 459229"/>
              <a:gd name="connsiteY8" fmla="*/ 1576277 h 1576277"/>
              <a:gd name="connsiteX9" fmla="*/ 77403 w 459229"/>
              <a:gd name="connsiteY9" fmla="*/ 1576277 h 1576277"/>
              <a:gd name="connsiteX10" fmla="*/ 1036 w 459229"/>
              <a:gd name="connsiteY10" fmla="*/ 1499910 h 1576277"/>
              <a:gd name="connsiteX11" fmla="*/ 1036 w 459229"/>
              <a:gd name="connsiteY11" fmla="*/ 154841 h 1576277"/>
              <a:gd name="connsiteX0" fmla="*/ 1036 w 459229"/>
              <a:gd name="connsiteY0" fmla="*/ 154841 h 1576277"/>
              <a:gd name="connsiteX1" fmla="*/ 99549 w 459229"/>
              <a:gd name="connsiteY1" fmla="*/ 38611 h 1576277"/>
              <a:gd name="connsiteX2" fmla="*/ 222991 w 459229"/>
              <a:gd name="connsiteY2" fmla="*/ 1373 h 1576277"/>
              <a:gd name="connsiteX3" fmla="*/ 382862 w 459229"/>
              <a:gd name="connsiteY3" fmla="*/ 78474 h 1576277"/>
              <a:gd name="connsiteX4" fmla="*/ 459229 w 459229"/>
              <a:gd name="connsiteY4" fmla="*/ 154841 h 1576277"/>
              <a:gd name="connsiteX5" fmla="*/ 339118 w 459229"/>
              <a:gd name="connsiteY5" fmla="*/ 586767 h 1576277"/>
              <a:gd name="connsiteX6" fmla="*/ 339118 w 459229"/>
              <a:gd name="connsiteY6" fmla="*/ 1082067 h 1576277"/>
              <a:gd name="connsiteX7" fmla="*/ 459229 w 459229"/>
              <a:gd name="connsiteY7" fmla="*/ 1499910 h 1576277"/>
              <a:gd name="connsiteX8" fmla="*/ 382862 w 459229"/>
              <a:gd name="connsiteY8" fmla="*/ 1576277 h 1576277"/>
              <a:gd name="connsiteX9" fmla="*/ 77403 w 459229"/>
              <a:gd name="connsiteY9" fmla="*/ 1576277 h 1576277"/>
              <a:gd name="connsiteX10" fmla="*/ 1036 w 459229"/>
              <a:gd name="connsiteY10" fmla="*/ 1499910 h 1576277"/>
              <a:gd name="connsiteX11" fmla="*/ 1036 w 459229"/>
              <a:gd name="connsiteY11" fmla="*/ 154841 h 1576277"/>
              <a:gd name="connsiteX0" fmla="*/ 1036 w 459229"/>
              <a:gd name="connsiteY0" fmla="*/ 154240 h 1575676"/>
              <a:gd name="connsiteX1" fmla="*/ 99549 w 459229"/>
              <a:gd name="connsiteY1" fmla="*/ 38010 h 1575676"/>
              <a:gd name="connsiteX2" fmla="*/ 222991 w 459229"/>
              <a:gd name="connsiteY2" fmla="*/ 772 h 1575676"/>
              <a:gd name="connsiteX3" fmla="*/ 387525 w 459229"/>
              <a:gd name="connsiteY3" fmla="*/ 65488 h 1575676"/>
              <a:gd name="connsiteX4" fmla="*/ 459229 w 459229"/>
              <a:gd name="connsiteY4" fmla="*/ 154240 h 1575676"/>
              <a:gd name="connsiteX5" fmla="*/ 339118 w 459229"/>
              <a:gd name="connsiteY5" fmla="*/ 586166 h 1575676"/>
              <a:gd name="connsiteX6" fmla="*/ 339118 w 459229"/>
              <a:gd name="connsiteY6" fmla="*/ 1081466 h 1575676"/>
              <a:gd name="connsiteX7" fmla="*/ 459229 w 459229"/>
              <a:gd name="connsiteY7" fmla="*/ 1499309 h 1575676"/>
              <a:gd name="connsiteX8" fmla="*/ 382862 w 459229"/>
              <a:gd name="connsiteY8" fmla="*/ 1575676 h 1575676"/>
              <a:gd name="connsiteX9" fmla="*/ 77403 w 459229"/>
              <a:gd name="connsiteY9" fmla="*/ 1575676 h 1575676"/>
              <a:gd name="connsiteX10" fmla="*/ 1036 w 459229"/>
              <a:gd name="connsiteY10" fmla="*/ 1499309 h 1575676"/>
              <a:gd name="connsiteX11" fmla="*/ 1036 w 459229"/>
              <a:gd name="connsiteY11" fmla="*/ 154240 h 1575676"/>
              <a:gd name="connsiteX0" fmla="*/ 1036 w 459229"/>
              <a:gd name="connsiteY0" fmla="*/ 154132 h 1575568"/>
              <a:gd name="connsiteX1" fmla="*/ 99549 w 459229"/>
              <a:gd name="connsiteY1" fmla="*/ 37902 h 1575568"/>
              <a:gd name="connsiteX2" fmla="*/ 222991 w 459229"/>
              <a:gd name="connsiteY2" fmla="*/ 664 h 1575568"/>
              <a:gd name="connsiteX3" fmla="*/ 389857 w 459229"/>
              <a:gd name="connsiteY3" fmla="*/ 62904 h 1575568"/>
              <a:gd name="connsiteX4" fmla="*/ 459229 w 459229"/>
              <a:gd name="connsiteY4" fmla="*/ 154132 h 1575568"/>
              <a:gd name="connsiteX5" fmla="*/ 339118 w 459229"/>
              <a:gd name="connsiteY5" fmla="*/ 586058 h 1575568"/>
              <a:gd name="connsiteX6" fmla="*/ 339118 w 459229"/>
              <a:gd name="connsiteY6" fmla="*/ 1081358 h 1575568"/>
              <a:gd name="connsiteX7" fmla="*/ 459229 w 459229"/>
              <a:gd name="connsiteY7" fmla="*/ 1499201 h 1575568"/>
              <a:gd name="connsiteX8" fmla="*/ 382862 w 459229"/>
              <a:gd name="connsiteY8" fmla="*/ 1575568 h 1575568"/>
              <a:gd name="connsiteX9" fmla="*/ 77403 w 459229"/>
              <a:gd name="connsiteY9" fmla="*/ 1575568 h 1575568"/>
              <a:gd name="connsiteX10" fmla="*/ 1036 w 459229"/>
              <a:gd name="connsiteY10" fmla="*/ 1499201 h 1575568"/>
              <a:gd name="connsiteX11" fmla="*/ 1036 w 459229"/>
              <a:gd name="connsiteY11" fmla="*/ 154132 h 1575568"/>
              <a:gd name="connsiteX0" fmla="*/ 1036 w 459229"/>
              <a:gd name="connsiteY0" fmla="*/ 154132 h 1575568"/>
              <a:gd name="connsiteX1" fmla="*/ 99549 w 459229"/>
              <a:gd name="connsiteY1" fmla="*/ 37902 h 1575568"/>
              <a:gd name="connsiteX2" fmla="*/ 222991 w 459229"/>
              <a:gd name="connsiteY2" fmla="*/ 664 h 1575568"/>
              <a:gd name="connsiteX3" fmla="*/ 389857 w 459229"/>
              <a:gd name="connsiteY3" fmla="*/ 62904 h 1575568"/>
              <a:gd name="connsiteX4" fmla="*/ 459229 w 459229"/>
              <a:gd name="connsiteY4" fmla="*/ 154132 h 1575568"/>
              <a:gd name="connsiteX5" fmla="*/ 339118 w 459229"/>
              <a:gd name="connsiteY5" fmla="*/ 586058 h 1575568"/>
              <a:gd name="connsiteX6" fmla="*/ 339118 w 459229"/>
              <a:gd name="connsiteY6" fmla="*/ 1081358 h 1575568"/>
              <a:gd name="connsiteX7" fmla="*/ 459229 w 459229"/>
              <a:gd name="connsiteY7" fmla="*/ 1499201 h 1575568"/>
              <a:gd name="connsiteX8" fmla="*/ 382862 w 459229"/>
              <a:gd name="connsiteY8" fmla="*/ 1575568 h 1575568"/>
              <a:gd name="connsiteX9" fmla="*/ 77403 w 459229"/>
              <a:gd name="connsiteY9" fmla="*/ 1575568 h 1575568"/>
              <a:gd name="connsiteX10" fmla="*/ 1036 w 459229"/>
              <a:gd name="connsiteY10" fmla="*/ 1499201 h 1575568"/>
              <a:gd name="connsiteX11" fmla="*/ 1036 w 459229"/>
              <a:gd name="connsiteY11" fmla="*/ 154132 h 1575568"/>
              <a:gd name="connsiteX0" fmla="*/ 7297 w 465490"/>
              <a:gd name="connsiteY0" fmla="*/ 154132 h 1575568"/>
              <a:gd name="connsiteX1" fmla="*/ 105810 w 465490"/>
              <a:gd name="connsiteY1" fmla="*/ 37902 h 1575568"/>
              <a:gd name="connsiteX2" fmla="*/ 229252 w 465490"/>
              <a:gd name="connsiteY2" fmla="*/ 664 h 1575568"/>
              <a:gd name="connsiteX3" fmla="*/ 396118 w 465490"/>
              <a:gd name="connsiteY3" fmla="*/ 62904 h 1575568"/>
              <a:gd name="connsiteX4" fmla="*/ 465490 w 465490"/>
              <a:gd name="connsiteY4" fmla="*/ 154132 h 1575568"/>
              <a:gd name="connsiteX5" fmla="*/ 345379 w 465490"/>
              <a:gd name="connsiteY5" fmla="*/ 586058 h 1575568"/>
              <a:gd name="connsiteX6" fmla="*/ 345379 w 465490"/>
              <a:gd name="connsiteY6" fmla="*/ 1081358 h 1575568"/>
              <a:gd name="connsiteX7" fmla="*/ 465490 w 465490"/>
              <a:gd name="connsiteY7" fmla="*/ 1499201 h 1575568"/>
              <a:gd name="connsiteX8" fmla="*/ 389123 w 465490"/>
              <a:gd name="connsiteY8" fmla="*/ 1575568 h 1575568"/>
              <a:gd name="connsiteX9" fmla="*/ 83664 w 465490"/>
              <a:gd name="connsiteY9" fmla="*/ 1575568 h 1575568"/>
              <a:gd name="connsiteX10" fmla="*/ 7297 w 465490"/>
              <a:gd name="connsiteY10" fmla="*/ 1499201 h 1575568"/>
              <a:gd name="connsiteX11" fmla="*/ 7297 w 465490"/>
              <a:gd name="connsiteY11" fmla="*/ 154132 h 1575568"/>
              <a:gd name="connsiteX0" fmla="*/ 6262 w 464455"/>
              <a:gd name="connsiteY0" fmla="*/ 154132 h 1575568"/>
              <a:gd name="connsiteX1" fmla="*/ 104775 w 464455"/>
              <a:gd name="connsiteY1" fmla="*/ 37902 h 1575568"/>
              <a:gd name="connsiteX2" fmla="*/ 228217 w 464455"/>
              <a:gd name="connsiteY2" fmla="*/ 664 h 1575568"/>
              <a:gd name="connsiteX3" fmla="*/ 395083 w 464455"/>
              <a:gd name="connsiteY3" fmla="*/ 62904 h 1575568"/>
              <a:gd name="connsiteX4" fmla="*/ 464455 w 464455"/>
              <a:gd name="connsiteY4" fmla="*/ 154132 h 1575568"/>
              <a:gd name="connsiteX5" fmla="*/ 344344 w 464455"/>
              <a:gd name="connsiteY5" fmla="*/ 586058 h 1575568"/>
              <a:gd name="connsiteX6" fmla="*/ 344344 w 464455"/>
              <a:gd name="connsiteY6" fmla="*/ 1081358 h 1575568"/>
              <a:gd name="connsiteX7" fmla="*/ 464455 w 464455"/>
              <a:gd name="connsiteY7" fmla="*/ 1499201 h 1575568"/>
              <a:gd name="connsiteX8" fmla="*/ 388088 w 464455"/>
              <a:gd name="connsiteY8" fmla="*/ 1575568 h 1575568"/>
              <a:gd name="connsiteX9" fmla="*/ 82629 w 464455"/>
              <a:gd name="connsiteY9" fmla="*/ 1575568 h 1575568"/>
              <a:gd name="connsiteX10" fmla="*/ 6262 w 464455"/>
              <a:gd name="connsiteY10" fmla="*/ 1499201 h 1575568"/>
              <a:gd name="connsiteX11" fmla="*/ 6262 w 464455"/>
              <a:gd name="connsiteY11" fmla="*/ 154132 h 1575568"/>
              <a:gd name="connsiteX0" fmla="*/ 6262 w 464455"/>
              <a:gd name="connsiteY0" fmla="*/ 154132 h 1576017"/>
              <a:gd name="connsiteX1" fmla="*/ 104775 w 464455"/>
              <a:gd name="connsiteY1" fmla="*/ 37902 h 1576017"/>
              <a:gd name="connsiteX2" fmla="*/ 228217 w 464455"/>
              <a:gd name="connsiteY2" fmla="*/ 664 h 1576017"/>
              <a:gd name="connsiteX3" fmla="*/ 395083 w 464455"/>
              <a:gd name="connsiteY3" fmla="*/ 62904 h 1576017"/>
              <a:gd name="connsiteX4" fmla="*/ 464455 w 464455"/>
              <a:gd name="connsiteY4" fmla="*/ 154132 h 1576017"/>
              <a:gd name="connsiteX5" fmla="*/ 344344 w 464455"/>
              <a:gd name="connsiteY5" fmla="*/ 586058 h 1576017"/>
              <a:gd name="connsiteX6" fmla="*/ 344344 w 464455"/>
              <a:gd name="connsiteY6" fmla="*/ 1081358 h 1576017"/>
              <a:gd name="connsiteX7" fmla="*/ 464455 w 464455"/>
              <a:gd name="connsiteY7" fmla="*/ 1499201 h 1576017"/>
              <a:gd name="connsiteX8" fmla="*/ 388088 w 464455"/>
              <a:gd name="connsiteY8" fmla="*/ 1575568 h 1576017"/>
              <a:gd name="connsiteX9" fmla="*/ 230668 w 464455"/>
              <a:gd name="connsiteY9" fmla="*/ 1576017 h 1576017"/>
              <a:gd name="connsiteX10" fmla="*/ 82629 w 464455"/>
              <a:gd name="connsiteY10" fmla="*/ 1575568 h 1576017"/>
              <a:gd name="connsiteX11" fmla="*/ 6262 w 464455"/>
              <a:gd name="connsiteY11" fmla="*/ 1499201 h 1576017"/>
              <a:gd name="connsiteX12" fmla="*/ 6262 w 464455"/>
              <a:gd name="connsiteY12" fmla="*/ 154132 h 1576017"/>
              <a:gd name="connsiteX0" fmla="*/ 6262 w 464455"/>
              <a:gd name="connsiteY0" fmla="*/ 154132 h 1628031"/>
              <a:gd name="connsiteX1" fmla="*/ 104775 w 464455"/>
              <a:gd name="connsiteY1" fmla="*/ 37902 h 1628031"/>
              <a:gd name="connsiteX2" fmla="*/ 228217 w 464455"/>
              <a:gd name="connsiteY2" fmla="*/ 664 h 1628031"/>
              <a:gd name="connsiteX3" fmla="*/ 395083 w 464455"/>
              <a:gd name="connsiteY3" fmla="*/ 62904 h 1628031"/>
              <a:gd name="connsiteX4" fmla="*/ 464455 w 464455"/>
              <a:gd name="connsiteY4" fmla="*/ 154132 h 1628031"/>
              <a:gd name="connsiteX5" fmla="*/ 344344 w 464455"/>
              <a:gd name="connsiteY5" fmla="*/ 586058 h 1628031"/>
              <a:gd name="connsiteX6" fmla="*/ 344344 w 464455"/>
              <a:gd name="connsiteY6" fmla="*/ 1081358 h 1628031"/>
              <a:gd name="connsiteX7" fmla="*/ 464455 w 464455"/>
              <a:gd name="connsiteY7" fmla="*/ 1499201 h 1628031"/>
              <a:gd name="connsiteX8" fmla="*/ 388088 w 464455"/>
              <a:gd name="connsiteY8" fmla="*/ 1575568 h 1628031"/>
              <a:gd name="connsiteX9" fmla="*/ 230668 w 464455"/>
              <a:gd name="connsiteY9" fmla="*/ 1628031 h 1628031"/>
              <a:gd name="connsiteX10" fmla="*/ 82629 w 464455"/>
              <a:gd name="connsiteY10" fmla="*/ 1575568 h 1628031"/>
              <a:gd name="connsiteX11" fmla="*/ 6262 w 464455"/>
              <a:gd name="connsiteY11" fmla="*/ 1499201 h 1628031"/>
              <a:gd name="connsiteX12" fmla="*/ 6262 w 464455"/>
              <a:gd name="connsiteY12" fmla="*/ 154132 h 1628031"/>
              <a:gd name="connsiteX0" fmla="*/ 6262 w 464455"/>
              <a:gd name="connsiteY0" fmla="*/ 154132 h 1631762"/>
              <a:gd name="connsiteX1" fmla="*/ 104775 w 464455"/>
              <a:gd name="connsiteY1" fmla="*/ 37902 h 1631762"/>
              <a:gd name="connsiteX2" fmla="*/ 228217 w 464455"/>
              <a:gd name="connsiteY2" fmla="*/ 664 h 1631762"/>
              <a:gd name="connsiteX3" fmla="*/ 395083 w 464455"/>
              <a:gd name="connsiteY3" fmla="*/ 62904 h 1631762"/>
              <a:gd name="connsiteX4" fmla="*/ 464455 w 464455"/>
              <a:gd name="connsiteY4" fmla="*/ 154132 h 1631762"/>
              <a:gd name="connsiteX5" fmla="*/ 344344 w 464455"/>
              <a:gd name="connsiteY5" fmla="*/ 586058 h 1631762"/>
              <a:gd name="connsiteX6" fmla="*/ 344344 w 464455"/>
              <a:gd name="connsiteY6" fmla="*/ 1081358 h 1631762"/>
              <a:gd name="connsiteX7" fmla="*/ 464455 w 464455"/>
              <a:gd name="connsiteY7" fmla="*/ 1499201 h 1631762"/>
              <a:gd name="connsiteX8" fmla="*/ 388088 w 464455"/>
              <a:gd name="connsiteY8" fmla="*/ 1575568 h 1631762"/>
              <a:gd name="connsiteX9" fmla="*/ 230668 w 464455"/>
              <a:gd name="connsiteY9" fmla="*/ 1628031 h 1631762"/>
              <a:gd name="connsiteX10" fmla="*/ 82629 w 464455"/>
              <a:gd name="connsiteY10" fmla="*/ 1575568 h 1631762"/>
              <a:gd name="connsiteX11" fmla="*/ 6262 w 464455"/>
              <a:gd name="connsiteY11" fmla="*/ 1499201 h 1631762"/>
              <a:gd name="connsiteX12" fmla="*/ 6262 w 464455"/>
              <a:gd name="connsiteY12" fmla="*/ 154132 h 1631762"/>
              <a:gd name="connsiteX0" fmla="*/ 6262 w 464455"/>
              <a:gd name="connsiteY0" fmla="*/ 154132 h 1628176"/>
              <a:gd name="connsiteX1" fmla="*/ 104775 w 464455"/>
              <a:gd name="connsiteY1" fmla="*/ 37902 h 1628176"/>
              <a:gd name="connsiteX2" fmla="*/ 228217 w 464455"/>
              <a:gd name="connsiteY2" fmla="*/ 664 h 1628176"/>
              <a:gd name="connsiteX3" fmla="*/ 395083 w 464455"/>
              <a:gd name="connsiteY3" fmla="*/ 62904 h 1628176"/>
              <a:gd name="connsiteX4" fmla="*/ 464455 w 464455"/>
              <a:gd name="connsiteY4" fmla="*/ 154132 h 1628176"/>
              <a:gd name="connsiteX5" fmla="*/ 344344 w 464455"/>
              <a:gd name="connsiteY5" fmla="*/ 586058 h 1628176"/>
              <a:gd name="connsiteX6" fmla="*/ 344344 w 464455"/>
              <a:gd name="connsiteY6" fmla="*/ 1081358 h 1628176"/>
              <a:gd name="connsiteX7" fmla="*/ 464455 w 464455"/>
              <a:gd name="connsiteY7" fmla="*/ 1499201 h 1628176"/>
              <a:gd name="connsiteX8" fmla="*/ 388088 w 464455"/>
              <a:gd name="connsiteY8" fmla="*/ 1575568 h 1628176"/>
              <a:gd name="connsiteX9" fmla="*/ 230668 w 464455"/>
              <a:gd name="connsiteY9" fmla="*/ 1628031 h 1628176"/>
              <a:gd name="connsiteX10" fmla="*/ 82629 w 464455"/>
              <a:gd name="connsiteY10" fmla="*/ 1575568 h 1628176"/>
              <a:gd name="connsiteX11" fmla="*/ 6262 w 464455"/>
              <a:gd name="connsiteY11" fmla="*/ 1499201 h 1628176"/>
              <a:gd name="connsiteX12" fmla="*/ 6262 w 464455"/>
              <a:gd name="connsiteY12" fmla="*/ 154132 h 1628176"/>
              <a:gd name="connsiteX0" fmla="*/ 6262 w 464455"/>
              <a:gd name="connsiteY0" fmla="*/ 154132 h 1628121"/>
              <a:gd name="connsiteX1" fmla="*/ 104775 w 464455"/>
              <a:gd name="connsiteY1" fmla="*/ 37902 h 1628121"/>
              <a:gd name="connsiteX2" fmla="*/ 228217 w 464455"/>
              <a:gd name="connsiteY2" fmla="*/ 664 h 1628121"/>
              <a:gd name="connsiteX3" fmla="*/ 395083 w 464455"/>
              <a:gd name="connsiteY3" fmla="*/ 62904 h 1628121"/>
              <a:gd name="connsiteX4" fmla="*/ 464455 w 464455"/>
              <a:gd name="connsiteY4" fmla="*/ 154132 h 1628121"/>
              <a:gd name="connsiteX5" fmla="*/ 344344 w 464455"/>
              <a:gd name="connsiteY5" fmla="*/ 586058 h 1628121"/>
              <a:gd name="connsiteX6" fmla="*/ 344344 w 464455"/>
              <a:gd name="connsiteY6" fmla="*/ 1081358 h 1628121"/>
              <a:gd name="connsiteX7" fmla="*/ 464455 w 464455"/>
              <a:gd name="connsiteY7" fmla="*/ 1499201 h 1628121"/>
              <a:gd name="connsiteX8" fmla="*/ 388088 w 464455"/>
              <a:gd name="connsiteY8" fmla="*/ 1575568 h 1628121"/>
              <a:gd name="connsiteX9" fmla="*/ 230668 w 464455"/>
              <a:gd name="connsiteY9" fmla="*/ 1628031 h 1628121"/>
              <a:gd name="connsiteX10" fmla="*/ 82629 w 464455"/>
              <a:gd name="connsiteY10" fmla="*/ 1575568 h 1628121"/>
              <a:gd name="connsiteX11" fmla="*/ 6262 w 464455"/>
              <a:gd name="connsiteY11" fmla="*/ 1499201 h 1628121"/>
              <a:gd name="connsiteX12" fmla="*/ 6262 w 464455"/>
              <a:gd name="connsiteY12" fmla="*/ 154132 h 1628121"/>
              <a:gd name="connsiteX0" fmla="*/ 6262 w 464455"/>
              <a:gd name="connsiteY0" fmla="*/ 154132 h 1628203"/>
              <a:gd name="connsiteX1" fmla="*/ 104775 w 464455"/>
              <a:gd name="connsiteY1" fmla="*/ 37902 h 1628203"/>
              <a:gd name="connsiteX2" fmla="*/ 228217 w 464455"/>
              <a:gd name="connsiteY2" fmla="*/ 664 h 1628203"/>
              <a:gd name="connsiteX3" fmla="*/ 395083 w 464455"/>
              <a:gd name="connsiteY3" fmla="*/ 62904 h 1628203"/>
              <a:gd name="connsiteX4" fmla="*/ 464455 w 464455"/>
              <a:gd name="connsiteY4" fmla="*/ 154132 h 1628203"/>
              <a:gd name="connsiteX5" fmla="*/ 344344 w 464455"/>
              <a:gd name="connsiteY5" fmla="*/ 586058 h 1628203"/>
              <a:gd name="connsiteX6" fmla="*/ 344344 w 464455"/>
              <a:gd name="connsiteY6" fmla="*/ 1081358 h 1628203"/>
              <a:gd name="connsiteX7" fmla="*/ 464455 w 464455"/>
              <a:gd name="connsiteY7" fmla="*/ 1499201 h 1628203"/>
              <a:gd name="connsiteX8" fmla="*/ 388088 w 464455"/>
              <a:gd name="connsiteY8" fmla="*/ 1575568 h 1628203"/>
              <a:gd name="connsiteX9" fmla="*/ 230668 w 464455"/>
              <a:gd name="connsiteY9" fmla="*/ 1628031 h 1628203"/>
              <a:gd name="connsiteX10" fmla="*/ 82629 w 464455"/>
              <a:gd name="connsiteY10" fmla="*/ 1575568 h 1628203"/>
              <a:gd name="connsiteX11" fmla="*/ 6262 w 464455"/>
              <a:gd name="connsiteY11" fmla="*/ 1499201 h 1628203"/>
              <a:gd name="connsiteX12" fmla="*/ 6262 w 464455"/>
              <a:gd name="connsiteY12" fmla="*/ 154132 h 1628203"/>
              <a:gd name="connsiteX0" fmla="*/ 6262 w 464455"/>
              <a:gd name="connsiteY0" fmla="*/ 154132 h 1628978"/>
              <a:gd name="connsiteX1" fmla="*/ 104775 w 464455"/>
              <a:gd name="connsiteY1" fmla="*/ 37902 h 1628978"/>
              <a:gd name="connsiteX2" fmla="*/ 228217 w 464455"/>
              <a:gd name="connsiteY2" fmla="*/ 664 h 1628978"/>
              <a:gd name="connsiteX3" fmla="*/ 395083 w 464455"/>
              <a:gd name="connsiteY3" fmla="*/ 62904 h 1628978"/>
              <a:gd name="connsiteX4" fmla="*/ 464455 w 464455"/>
              <a:gd name="connsiteY4" fmla="*/ 154132 h 1628978"/>
              <a:gd name="connsiteX5" fmla="*/ 344344 w 464455"/>
              <a:gd name="connsiteY5" fmla="*/ 586058 h 1628978"/>
              <a:gd name="connsiteX6" fmla="*/ 344344 w 464455"/>
              <a:gd name="connsiteY6" fmla="*/ 1081358 h 1628978"/>
              <a:gd name="connsiteX7" fmla="*/ 464455 w 464455"/>
              <a:gd name="connsiteY7" fmla="*/ 1499201 h 1628978"/>
              <a:gd name="connsiteX8" fmla="*/ 388088 w 464455"/>
              <a:gd name="connsiteY8" fmla="*/ 1575568 h 1628978"/>
              <a:gd name="connsiteX9" fmla="*/ 230668 w 464455"/>
              <a:gd name="connsiteY9" fmla="*/ 1628031 h 1628978"/>
              <a:gd name="connsiteX10" fmla="*/ 73304 w 464455"/>
              <a:gd name="connsiteY10" fmla="*/ 1597859 h 1628978"/>
              <a:gd name="connsiteX11" fmla="*/ 6262 w 464455"/>
              <a:gd name="connsiteY11" fmla="*/ 1499201 h 1628978"/>
              <a:gd name="connsiteX12" fmla="*/ 6262 w 464455"/>
              <a:gd name="connsiteY12" fmla="*/ 154132 h 1628978"/>
              <a:gd name="connsiteX0" fmla="*/ 6262 w 465506"/>
              <a:gd name="connsiteY0" fmla="*/ 154132 h 1628978"/>
              <a:gd name="connsiteX1" fmla="*/ 104775 w 465506"/>
              <a:gd name="connsiteY1" fmla="*/ 37902 h 1628978"/>
              <a:gd name="connsiteX2" fmla="*/ 228217 w 465506"/>
              <a:gd name="connsiteY2" fmla="*/ 664 h 1628978"/>
              <a:gd name="connsiteX3" fmla="*/ 395083 w 465506"/>
              <a:gd name="connsiteY3" fmla="*/ 62904 h 1628978"/>
              <a:gd name="connsiteX4" fmla="*/ 464455 w 465506"/>
              <a:gd name="connsiteY4" fmla="*/ 154132 h 1628978"/>
              <a:gd name="connsiteX5" fmla="*/ 344344 w 465506"/>
              <a:gd name="connsiteY5" fmla="*/ 586058 h 1628978"/>
              <a:gd name="connsiteX6" fmla="*/ 344344 w 465506"/>
              <a:gd name="connsiteY6" fmla="*/ 1081358 h 1628978"/>
              <a:gd name="connsiteX7" fmla="*/ 464455 w 465506"/>
              <a:gd name="connsiteY7" fmla="*/ 1499201 h 1628978"/>
              <a:gd name="connsiteX8" fmla="*/ 388088 w 465506"/>
              <a:gd name="connsiteY8" fmla="*/ 1575568 h 1628978"/>
              <a:gd name="connsiteX9" fmla="*/ 230668 w 465506"/>
              <a:gd name="connsiteY9" fmla="*/ 1628031 h 1628978"/>
              <a:gd name="connsiteX10" fmla="*/ 73304 w 465506"/>
              <a:gd name="connsiteY10" fmla="*/ 1597859 h 1628978"/>
              <a:gd name="connsiteX11" fmla="*/ 6262 w 465506"/>
              <a:gd name="connsiteY11" fmla="*/ 1499201 h 1628978"/>
              <a:gd name="connsiteX12" fmla="*/ 6262 w 465506"/>
              <a:gd name="connsiteY12" fmla="*/ 154132 h 1628978"/>
              <a:gd name="connsiteX0" fmla="*/ 6262 w 465266"/>
              <a:gd name="connsiteY0" fmla="*/ 154132 h 1628222"/>
              <a:gd name="connsiteX1" fmla="*/ 104775 w 465266"/>
              <a:gd name="connsiteY1" fmla="*/ 37902 h 1628222"/>
              <a:gd name="connsiteX2" fmla="*/ 228217 w 465266"/>
              <a:gd name="connsiteY2" fmla="*/ 664 h 1628222"/>
              <a:gd name="connsiteX3" fmla="*/ 395083 w 465266"/>
              <a:gd name="connsiteY3" fmla="*/ 62904 h 1628222"/>
              <a:gd name="connsiteX4" fmla="*/ 464455 w 465266"/>
              <a:gd name="connsiteY4" fmla="*/ 154132 h 1628222"/>
              <a:gd name="connsiteX5" fmla="*/ 344344 w 465266"/>
              <a:gd name="connsiteY5" fmla="*/ 586058 h 1628222"/>
              <a:gd name="connsiteX6" fmla="*/ 344344 w 465266"/>
              <a:gd name="connsiteY6" fmla="*/ 1081358 h 1628222"/>
              <a:gd name="connsiteX7" fmla="*/ 464455 w 465266"/>
              <a:gd name="connsiteY7" fmla="*/ 1499201 h 1628222"/>
              <a:gd name="connsiteX8" fmla="*/ 376430 w 465266"/>
              <a:gd name="connsiteY8" fmla="*/ 1590428 h 1628222"/>
              <a:gd name="connsiteX9" fmla="*/ 230668 w 465266"/>
              <a:gd name="connsiteY9" fmla="*/ 1628031 h 1628222"/>
              <a:gd name="connsiteX10" fmla="*/ 73304 w 465266"/>
              <a:gd name="connsiteY10" fmla="*/ 1597859 h 1628222"/>
              <a:gd name="connsiteX11" fmla="*/ 6262 w 465266"/>
              <a:gd name="connsiteY11" fmla="*/ 1499201 h 1628222"/>
              <a:gd name="connsiteX12" fmla="*/ 6262 w 465266"/>
              <a:gd name="connsiteY12" fmla="*/ 154132 h 1628222"/>
              <a:gd name="connsiteX0" fmla="*/ 6262 w 464978"/>
              <a:gd name="connsiteY0" fmla="*/ 154132 h 1628222"/>
              <a:gd name="connsiteX1" fmla="*/ 104775 w 464978"/>
              <a:gd name="connsiteY1" fmla="*/ 37902 h 1628222"/>
              <a:gd name="connsiteX2" fmla="*/ 228217 w 464978"/>
              <a:gd name="connsiteY2" fmla="*/ 664 h 1628222"/>
              <a:gd name="connsiteX3" fmla="*/ 395083 w 464978"/>
              <a:gd name="connsiteY3" fmla="*/ 62904 h 1628222"/>
              <a:gd name="connsiteX4" fmla="*/ 464455 w 464978"/>
              <a:gd name="connsiteY4" fmla="*/ 154132 h 1628222"/>
              <a:gd name="connsiteX5" fmla="*/ 344344 w 464978"/>
              <a:gd name="connsiteY5" fmla="*/ 586058 h 1628222"/>
              <a:gd name="connsiteX6" fmla="*/ 344344 w 464978"/>
              <a:gd name="connsiteY6" fmla="*/ 1081358 h 1628222"/>
              <a:gd name="connsiteX7" fmla="*/ 464455 w 464978"/>
              <a:gd name="connsiteY7" fmla="*/ 1499201 h 1628222"/>
              <a:gd name="connsiteX8" fmla="*/ 376430 w 464978"/>
              <a:gd name="connsiteY8" fmla="*/ 1590428 h 1628222"/>
              <a:gd name="connsiteX9" fmla="*/ 230668 w 464978"/>
              <a:gd name="connsiteY9" fmla="*/ 1628031 h 1628222"/>
              <a:gd name="connsiteX10" fmla="*/ 73304 w 464978"/>
              <a:gd name="connsiteY10" fmla="*/ 1597859 h 1628222"/>
              <a:gd name="connsiteX11" fmla="*/ 6262 w 464978"/>
              <a:gd name="connsiteY11" fmla="*/ 1499201 h 1628222"/>
              <a:gd name="connsiteX12" fmla="*/ 6262 w 464978"/>
              <a:gd name="connsiteY12" fmla="*/ 154132 h 1628222"/>
              <a:gd name="connsiteX0" fmla="*/ 6262 w 464963"/>
              <a:gd name="connsiteY0" fmla="*/ 154132 h 1628308"/>
              <a:gd name="connsiteX1" fmla="*/ 104775 w 464963"/>
              <a:gd name="connsiteY1" fmla="*/ 37902 h 1628308"/>
              <a:gd name="connsiteX2" fmla="*/ 228217 w 464963"/>
              <a:gd name="connsiteY2" fmla="*/ 664 h 1628308"/>
              <a:gd name="connsiteX3" fmla="*/ 395083 w 464963"/>
              <a:gd name="connsiteY3" fmla="*/ 62904 h 1628308"/>
              <a:gd name="connsiteX4" fmla="*/ 464455 w 464963"/>
              <a:gd name="connsiteY4" fmla="*/ 154132 h 1628308"/>
              <a:gd name="connsiteX5" fmla="*/ 344344 w 464963"/>
              <a:gd name="connsiteY5" fmla="*/ 586058 h 1628308"/>
              <a:gd name="connsiteX6" fmla="*/ 344344 w 464963"/>
              <a:gd name="connsiteY6" fmla="*/ 1081358 h 1628308"/>
              <a:gd name="connsiteX7" fmla="*/ 464455 w 464963"/>
              <a:gd name="connsiteY7" fmla="*/ 1499201 h 1628308"/>
              <a:gd name="connsiteX8" fmla="*/ 374099 w 464963"/>
              <a:gd name="connsiteY8" fmla="*/ 1610243 h 1628308"/>
              <a:gd name="connsiteX9" fmla="*/ 230668 w 464963"/>
              <a:gd name="connsiteY9" fmla="*/ 1628031 h 1628308"/>
              <a:gd name="connsiteX10" fmla="*/ 73304 w 464963"/>
              <a:gd name="connsiteY10" fmla="*/ 1597859 h 1628308"/>
              <a:gd name="connsiteX11" fmla="*/ 6262 w 464963"/>
              <a:gd name="connsiteY11" fmla="*/ 1499201 h 1628308"/>
              <a:gd name="connsiteX12" fmla="*/ 6262 w 464963"/>
              <a:gd name="connsiteY12" fmla="*/ 154132 h 1628308"/>
              <a:gd name="connsiteX0" fmla="*/ 6262 w 464963"/>
              <a:gd name="connsiteY0" fmla="*/ 165397 h 1639573"/>
              <a:gd name="connsiteX1" fmla="*/ 104775 w 464963"/>
              <a:gd name="connsiteY1" fmla="*/ 49167 h 1639573"/>
              <a:gd name="connsiteX2" fmla="*/ 228217 w 464963"/>
              <a:gd name="connsiteY2" fmla="*/ 11929 h 1639573"/>
              <a:gd name="connsiteX3" fmla="*/ 371115 w 464963"/>
              <a:gd name="connsiteY3" fmla="*/ 11245 h 1639573"/>
              <a:gd name="connsiteX4" fmla="*/ 464455 w 464963"/>
              <a:gd name="connsiteY4" fmla="*/ 165397 h 1639573"/>
              <a:gd name="connsiteX5" fmla="*/ 344344 w 464963"/>
              <a:gd name="connsiteY5" fmla="*/ 597323 h 1639573"/>
              <a:gd name="connsiteX6" fmla="*/ 344344 w 464963"/>
              <a:gd name="connsiteY6" fmla="*/ 1092623 h 1639573"/>
              <a:gd name="connsiteX7" fmla="*/ 464455 w 464963"/>
              <a:gd name="connsiteY7" fmla="*/ 1510466 h 1639573"/>
              <a:gd name="connsiteX8" fmla="*/ 374099 w 464963"/>
              <a:gd name="connsiteY8" fmla="*/ 1621508 h 1639573"/>
              <a:gd name="connsiteX9" fmla="*/ 230668 w 464963"/>
              <a:gd name="connsiteY9" fmla="*/ 1639296 h 1639573"/>
              <a:gd name="connsiteX10" fmla="*/ 73304 w 464963"/>
              <a:gd name="connsiteY10" fmla="*/ 1609124 h 1639573"/>
              <a:gd name="connsiteX11" fmla="*/ 6262 w 464963"/>
              <a:gd name="connsiteY11" fmla="*/ 1510466 h 1639573"/>
              <a:gd name="connsiteX12" fmla="*/ 6262 w 464963"/>
              <a:gd name="connsiteY12" fmla="*/ 165397 h 1639573"/>
              <a:gd name="connsiteX0" fmla="*/ 6262 w 464963"/>
              <a:gd name="connsiteY0" fmla="*/ 165397 h 1639573"/>
              <a:gd name="connsiteX1" fmla="*/ 104775 w 464963"/>
              <a:gd name="connsiteY1" fmla="*/ 49167 h 1639573"/>
              <a:gd name="connsiteX2" fmla="*/ 228217 w 464963"/>
              <a:gd name="connsiteY2" fmla="*/ 11929 h 1639573"/>
              <a:gd name="connsiteX3" fmla="*/ 371115 w 464963"/>
              <a:gd name="connsiteY3" fmla="*/ 11245 h 1639573"/>
              <a:gd name="connsiteX4" fmla="*/ 464455 w 464963"/>
              <a:gd name="connsiteY4" fmla="*/ 165397 h 1639573"/>
              <a:gd name="connsiteX5" fmla="*/ 344344 w 464963"/>
              <a:gd name="connsiteY5" fmla="*/ 597323 h 1639573"/>
              <a:gd name="connsiteX6" fmla="*/ 445069 w 464963"/>
              <a:gd name="connsiteY6" fmla="*/ 1092623 h 1639573"/>
              <a:gd name="connsiteX7" fmla="*/ 464455 w 464963"/>
              <a:gd name="connsiteY7" fmla="*/ 1510466 h 1639573"/>
              <a:gd name="connsiteX8" fmla="*/ 374099 w 464963"/>
              <a:gd name="connsiteY8" fmla="*/ 1621508 h 1639573"/>
              <a:gd name="connsiteX9" fmla="*/ 230668 w 464963"/>
              <a:gd name="connsiteY9" fmla="*/ 1639296 h 1639573"/>
              <a:gd name="connsiteX10" fmla="*/ 73304 w 464963"/>
              <a:gd name="connsiteY10" fmla="*/ 1609124 h 1639573"/>
              <a:gd name="connsiteX11" fmla="*/ 6262 w 464963"/>
              <a:gd name="connsiteY11" fmla="*/ 1510466 h 1639573"/>
              <a:gd name="connsiteX12" fmla="*/ 6262 w 464963"/>
              <a:gd name="connsiteY12" fmla="*/ 165397 h 1639573"/>
              <a:gd name="connsiteX0" fmla="*/ 6262 w 470404"/>
              <a:gd name="connsiteY0" fmla="*/ 165397 h 1639573"/>
              <a:gd name="connsiteX1" fmla="*/ 104775 w 470404"/>
              <a:gd name="connsiteY1" fmla="*/ 49167 h 1639573"/>
              <a:gd name="connsiteX2" fmla="*/ 228217 w 470404"/>
              <a:gd name="connsiteY2" fmla="*/ 11929 h 1639573"/>
              <a:gd name="connsiteX3" fmla="*/ 371115 w 470404"/>
              <a:gd name="connsiteY3" fmla="*/ 11245 h 1639573"/>
              <a:gd name="connsiteX4" fmla="*/ 464455 w 470404"/>
              <a:gd name="connsiteY4" fmla="*/ 165397 h 1639573"/>
              <a:gd name="connsiteX5" fmla="*/ 470251 w 470404"/>
              <a:gd name="connsiteY5" fmla="*/ 616747 h 1639573"/>
              <a:gd name="connsiteX6" fmla="*/ 445069 w 470404"/>
              <a:gd name="connsiteY6" fmla="*/ 1092623 h 1639573"/>
              <a:gd name="connsiteX7" fmla="*/ 464455 w 470404"/>
              <a:gd name="connsiteY7" fmla="*/ 1510466 h 1639573"/>
              <a:gd name="connsiteX8" fmla="*/ 374099 w 470404"/>
              <a:gd name="connsiteY8" fmla="*/ 1621508 h 1639573"/>
              <a:gd name="connsiteX9" fmla="*/ 230668 w 470404"/>
              <a:gd name="connsiteY9" fmla="*/ 1639296 h 1639573"/>
              <a:gd name="connsiteX10" fmla="*/ 73304 w 470404"/>
              <a:gd name="connsiteY10" fmla="*/ 1609124 h 1639573"/>
              <a:gd name="connsiteX11" fmla="*/ 6262 w 470404"/>
              <a:gd name="connsiteY11" fmla="*/ 1510466 h 1639573"/>
              <a:gd name="connsiteX12" fmla="*/ 6262 w 470404"/>
              <a:gd name="connsiteY12" fmla="*/ 165397 h 163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0404" h="1639573">
                <a:moveTo>
                  <a:pt x="6262" y="165397"/>
                </a:moveTo>
                <a:cubicBezTo>
                  <a:pt x="20350" y="80365"/>
                  <a:pt x="42138" y="84652"/>
                  <a:pt x="104775" y="49167"/>
                </a:cubicBezTo>
                <a:cubicBezTo>
                  <a:pt x="141768" y="23589"/>
                  <a:pt x="183827" y="18249"/>
                  <a:pt x="228217" y="11929"/>
                </a:cubicBezTo>
                <a:cubicBezTo>
                  <a:pt x="272607" y="5609"/>
                  <a:pt x="333602" y="-11046"/>
                  <a:pt x="371115" y="11245"/>
                </a:cubicBezTo>
                <a:cubicBezTo>
                  <a:pt x="408628" y="33536"/>
                  <a:pt x="464455" y="123221"/>
                  <a:pt x="464455" y="165397"/>
                </a:cubicBezTo>
                <a:cubicBezTo>
                  <a:pt x="424418" y="309372"/>
                  <a:pt x="473482" y="462209"/>
                  <a:pt x="470251" y="616747"/>
                </a:cubicBezTo>
                <a:cubicBezTo>
                  <a:pt x="467020" y="771285"/>
                  <a:pt x="421965" y="1025309"/>
                  <a:pt x="445069" y="1092623"/>
                </a:cubicBezTo>
                <a:cubicBezTo>
                  <a:pt x="485106" y="1231904"/>
                  <a:pt x="424418" y="1371185"/>
                  <a:pt x="464455" y="1510466"/>
                </a:cubicBezTo>
                <a:cubicBezTo>
                  <a:pt x="471746" y="1592834"/>
                  <a:pt x="398595" y="1611450"/>
                  <a:pt x="374099" y="1621508"/>
                </a:cubicBezTo>
                <a:cubicBezTo>
                  <a:pt x="349603" y="1631566"/>
                  <a:pt x="280800" y="1641360"/>
                  <a:pt x="230668" y="1639296"/>
                </a:cubicBezTo>
                <a:cubicBezTo>
                  <a:pt x="180536" y="1637232"/>
                  <a:pt x="115480" y="1636369"/>
                  <a:pt x="73304" y="1609124"/>
                </a:cubicBezTo>
                <a:cubicBezTo>
                  <a:pt x="31128" y="1581879"/>
                  <a:pt x="6262" y="1552642"/>
                  <a:pt x="6262" y="1510466"/>
                </a:cubicBezTo>
                <a:cubicBezTo>
                  <a:pt x="6262" y="1062110"/>
                  <a:pt x="-7826" y="250429"/>
                  <a:pt x="6262" y="165397"/>
                </a:cubicBezTo>
                <a:close/>
              </a:path>
            </a:pathLst>
          </a:custGeom>
          <a:solidFill>
            <a:srgbClr val="5F79A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9" name="Elipse 568"/>
          <p:cNvSpPr/>
          <p:nvPr/>
        </p:nvSpPr>
        <p:spPr>
          <a:xfrm>
            <a:off x="7552471" y="2696806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0" name="Elipse 569"/>
          <p:cNvSpPr/>
          <p:nvPr/>
        </p:nvSpPr>
        <p:spPr>
          <a:xfrm>
            <a:off x="7696487" y="2052494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8" name="Elipse 567"/>
          <p:cNvSpPr/>
          <p:nvPr/>
        </p:nvSpPr>
        <p:spPr>
          <a:xfrm>
            <a:off x="7666869" y="5298138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2" name="Elipse 571"/>
          <p:cNvSpPr/>
          <p:nvPr/>
        </p:nvSpPr>
        <p:spPr>
          <a:xfrm>
            <a:off x="7449884" y="5026984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3" name="Elipse 572"/>
          <p:cNvSpPr/>
          <p:nvPr/>
        </p:nvSpPr>
        <p:spPr>
          <a:xfrm>
            <a:off x="7327035" y="6000694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4" name="Elipse 573"/>
          <p:cNvSpPr/>
          <p:nvPr/>
        </p:nvSpPr>
        <p:spPr>
          <a:xfrm>
            <a:off x="7014353" y="5908388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8" name="Elipse 577"/>
          <p:cNvSpPr/>
          <p:nvPr/>
        </p:nvSpPr>
        <p:spPr>
          <a:xfrm>
            <a:off x="7377656" y="5371518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0" name="Elipse 579"/>
          <p:cNvSpPr/>
          <p:nvPr/>
        </p:nvSpPr>
        <p:spPr>
          <a:xfrm>
            <a:off x="7552463" y="5464174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1" name="Elipse 580"/>
          <p:cNvSpPr/>
          <p:nvPr/>
        </p:nvSpPr>
        <p:spPr>
          <a:xfrm>
            <a:off x="7277956" y="5827266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5" name="Elipse 584"/>
          <p:cNvSpPr/>
          <p:nvPr/>
        </p:nvSpPr>
        <p:spPr>
          <a:xfrm>
            <a:off x="7255093" y="5596555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9" name="Elipse 588"/>
          <p:cNvSpPr/>
          <p:nvPr/>
        </p:nvSpPr>
        <p:spPr>
          <a:xfrm>
            <a:off x="7161359" y="6116014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0" name="Elipse 589"/>
          <p:cNvSpPr/>
          <p:nvPr/>
        </p:nvSpPr>
        <p:spPr>
          <a:xfrm>
            <a:off x="7661969" y="6111706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1" name="Elipse 590"/>
          <p:cNvSpPr/>
          <p:nvPr/>
        </p:nvSpPr>
        <p:spPr>
          <a:xfrm>
            <a:off x="7521407" y="5899982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2" name="Elipse 591"/>
          <p:cNvSpPr/>
          <p:nvPr/>
        </p:nvSpPr>
        <p:spPr>
          <a:xfrm>
            <a:off x="7431839" y="6260372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3" name="Elipse 592"/>
          <p:cNvSpPr/>
          <p:nvPr/>
        </p:nvSpPr>
        <p:spPr>
          <a:xfrm>
            <a:off x="7767705" y="5838678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4" name="Elipse 593"/>
          <p:cNvSpPr/>
          <p:nvPr/>
        </p:nvSpPr>
        <p:spPr>
          <a:xfrm>
            <a:off x="7705467" y="5593407"/>
            <a:ext cx="72000" cy="72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5" name="CaixaDeTexto 594"/>
          <p:cNvSpPr txBox="1"/>
          <p:nvPr/>
        </p:nvSpPr>
        <p:spPr>
          <a:xfrm>
            <a:off x="7835589" y="6111706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K</a:t>
            </a:r>
            <a:r>
              <a:rPr lang="pt-BR" baseline="30000" dirty="0"/>
              <a:t>+</a:t>
            </a:r>
          </a:p>
        </p:txBody>
      </p:sp>
      <p:sp>
        <p:nvSpPr>
          <p:cNvPr id="596" name="CaixaDeTexto 595"/>
          <p:cNvSpPr txBox="1"/>
          <p:nvPr/>
        </p:nvSpPr>
        <p:spPr>
          <a:xfrm>
            <a:off x="9391427" y="2033082"/>
            <a:ext cx="650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</a:t>
            </a:r>
            <a:r>
              <a:rPr lang="pt-BR" baseline="30000" dirty="0"/>
              <a:t>2+</a:t>
            </a:r>
          </a:p>
        </p:txBody>
      </p:sp>
      <p:sp>
        <p:nvSpPr>
          <p:cNvPr id="597" name="Elipse 596"/>
          <p:cNvSpPr/>
          <p:nvPr/>
        </p:nvSpPr>
        <p:spPr>
          <a:xfrm>
            <a:off x="9201765" y="2290680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8" name="Elipse 597"/>
          <p:cNvSpPr/>
          <p:nvPr/>
        </p:nvSpPr>
        <p:spPr>
          <a:xfrm>
            <a:off x="9392152" y="2330414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9" name="Elipse 598"/>
          <p:cNvSpPr/>
          <p:nvPr/>
        </p:nvSpPr>
        <p:spPr>
          <a:xfrm>
            <a:off x="9544552" y="2482814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0" name="Elipse 599"/>
          <p:cNvSpPr/>
          <p:nvPr/>
        </p:nvSpPr>
        <p:spPr>
          <a:xfrm>
            <a:off x="9696952" y="2635214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1" name="Elipse 600"/>
          <p:cNvSpPr/>
          <p:nvPr/>
        </p:nvSpPr>
        <p:spPr>
          <a:xfrm>
            <a:off x="9849352" y="2787614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2" name="Elipse 601"/>
          <p:cNvSpPr/>
          <p:nvPr/>
        </p:nvSpPr>
        <p:spPr>
          <a:xfrm>
            <a:off x="9339931" y="2942905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3" name="Elipse 602"/>
          <p:cNvSpPr/>
          <p:nvPr/>
        </p:nvSpPr>
        <p:spPr>
          <a:xfrm>
            <a:off x="9260708" y="2482814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4" name="Elipse 603"/>
          <p:cNvSpPr/>
          <p:nvPr/>
        </p:nvSpPr>
        <p:spPr>
          <a:xfrm>
            <a:off x="9405102" y="2575482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9" name="Elipse 618"/>
          <p:cNvSpPr/>
          <p:nvPr/>
        </p:nvSpPr>
        <p:spPr>
          <a:xfrm>
            <a:off x="9710994" y="2482814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0" name="Elipse 619"/>
          <p:cNvSpPr/>
          <p:nvPr/>
        </p:nvSpPr>
        <p:spPr>
          <a:xfrm>
            <a:off x="9595829" y="2823614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1" name="Elipse 620"/>
          <p:cNvSpPr/>
          <p:nvPr/>
        </p:nvSpPr>
        <p:spPr>
          <a:xfrm>
            <a:off x="9849352" y="2618347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2" name="Elipse 621"/>
          <p:cNvSpPr/>
          <p:nvPr/>
        </p:nvSpPr>
        <p:spPr>
          <a:xfrm>
            <a:off x="9761632" y="2958549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3" name="Elipse 622"/>
          <p:cNvSpPr/>
          <p:nvPr/>
        </p:nvSpPr>
        <p:spPr>
          <a:xfrm>
            <a:off x="9552663" y="3019670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4" name="Elipse 623"/>
          <p:cNvSpPr/>
          <p:nvPr/>
        </p:nvSpPr>
        <p:spPr>
          <a:xfrm>
            <a:off x="9339931" y="2744749"/>
            <a:ext cx="72000" cy="72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5" name="Retângulo de cantos arredondados 1113"/>
          <p:cNvSpPr/>
          <p:nvPr/>
        </p:nvSpPr>
        <p:spPr>
          <a:xfrm flipH="1">
            <a:off x="9341118" y="3220117"/>
            <a:ext cx="268513" cy="1152000"/>
          </a:xfrm>
          <a:custGeom>
            <a:avLst/>
            <a:gdLst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458193 w 458193"/>
              <a:gd name="connsiteY4" fmla="*/ 1421436 h 1497803"/>
              <a:gd name="connsiteX5" fmla="*/ 381826 w 458193"/>
              <a:gd name="connsiteY5" fmla="*/ 1497803 h 1497803"/>
              <a:gd name="connsiteX6" fmla="*/ 76367 w 458193"/>
              <a:gd name="connsiteY6" fmla="*/ 1497803 h 1497803"/>
              <a:gd name="connsiteX7" fmla="*/ 0 w 458193"/>
              <a:gd name="connsiteY7" fmla="*/ 1421436 h 1497803"/>
              <a:gd name="connsiteX8" fmla="*/ 0 w 458193"/>
              <a:gd name="connsiteY8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452382 w 458193"/>
              <a:gd name="connsiteY4" fmla="*/ 546393 h 1497803"/>
              <a:gd name="connsiteX5" fmla="*/ 458193 w 458193"/>
              <a:gd name="connsiteY5" fmla="*/ 1421436 h 1497803"/>
              <a:gd name="connsiteX6" fmla="*/ 381826 w 458193"/>
              <a:gd name="connsiteY6" fmla="*/ 1497803 h 1497803"/>
              <a:gd name="connsiteX7" fmla="*/ 76367 w 458193"/>
              <a:gd name="connsiteY7" fmla="*/ 1497803 h 1497803"/>
              <a:gd name="connsiteX8" fmla="*/ 0 w 458193"/>
              <a:gd name="connsiteY8" fmla="*/ 1421436 h 1497803"/>
              <a:gd name="connsiteX9" fmla="*/ 0 w 458193"/>
              <a:gd name="connsiteY9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38082 w 458193"/>
              <a:gd name="connsiteY4" fmla="*/ 800393 h 1497803"/>
              <a:gd name="connsiteX5" fmla="*/ 458193 w 458193"/>
              <a:gd name="connsiteY5" fmla="*/ 1421436 h 1497803"/>
              <a:gd name="connsiteX6" fmla="*/ 381826 w 458193"/>
              <a:gd name="connsiteY6" fmla="*/ 1497803 h 1497803"/>
              <a:gd name="connsiteX7" fmla="*/ 76367 w 458193"/>
              <a:gd name="connsiteY7" fmla="*/ 1497803 h 1497803"/>
              <a:gd name="connsiteX8" fmla="*/ 0 w 458193"/>
              <a:gd name="connsiteY8" fmla="*/ 1421436 h 1497803"/>
              <a:gd name="connsiteX9" fmla="*/ 0 w 458193"/>
              <a:gd name="connsiteY9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76182 w 458193"/>
              <a:gd name="connsiteY4" fmla="*/ 622593 h 1497803"/>
              <a:gd name="connsiteX5" fmla="*/ 458193 w 458193"/>
              <a:gd name="connsiteY5" fmla="*/ 1421436 h 1497803"/>
              <a:gd name="connsiteX6" fmla="*/ 381826 w 458193"/>
              <a:gd name="connsiteY6" fmla="*/ 1497803 h 1497803"/>
              <a:gd name="connsiteX7" fmla="*/ 76367 w 458193"/>
              <a:gd name="connsiteY7" fmla="*/ 1497803 h 1497803"/>
              <a:gd name="connsiteX8" fmla="*/ 0 w 458193"/>
              <a:gd name="connsiteY8" fmla="*/ 1421436 h 1497803"/>
              <a:gd name="connsiteX9" fmla="*/ 0 w 458193"/>
              <a:gd name="connsiteY9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76182 w 458193"/>
              <a:gd name="connsiteY4" fmla="*/ 622593 h 1497803"/>
              <a:gd name="connsiteX5" fmla="*/ 401582 w 458193"/>
              <a:gd name="connsiteY5" fmla="*/ 9908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76182 w 458193"/>
              <a:gd name="connsiteY4" fmla="*/ 622593 h 1497803"/>
              <a:gd name="connsiteX5" fmla="*/ 338082 w 458193"/>
              <a:gd name="connsiteY5" fmla="*/ 10416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76182 w 458193"/>
              <a:gd name="connsiteY4" fmla="*/ 622593 h 1497803"/>
              <a:gd name="connsiteX5" fmla="*/ 376182 w 458193"/>
              <a:gd name="connsiteY5" fmla="*/ 10162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38082 w 458193"/>
              <a:gd name="connsiteY4" fmla="*/ 508293 h 1497803"/>
              <a:gd name="connsiteX5" fmla="*/ 376182 w 458193"/>
              <a:gd name="connsiteY5" fmla="*/ 10162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38082 w 458193"/>
              <a:gd name="connsiteY4" fmla="*/ 508293 h 1497803"/>
              <a:gd name="connsiteX5" fmla="*/ 388882 w 458193"/>
              <a:gd name="connsiteY5" fmla="*/ 12194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38082 w 458193"/>
              <a:gd name="connsiteY4" fmla="*/ 508293 h 1497803"/>
              <a:gd name="connsiteX5" fmla="*/ 388882 w 458193"/>
              <a:gd name="connsiteY5" fmla="*/ 12194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38082 w 458193"/>
              <a:gd name="connsiteY4" fmla="*/ 508293 h 1497803"/>
              <a:gd name="connsiteX5" fmla="*/ 388882 w 458193"/>
              <a:gd name="connsiteY5" fmla="*/ 12194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76367 h 1497803"/>
              <a:gd name="connsiteX1" fmla="*/ 76367 w 458193"/>
              <a:gd name="connsiteY1" fmla="*/ 0 h 1497803"/>
              <a:gd name="connsiteX2" fmla="*/ 381826 w 458193"/>
              <a:gd name="connsiteY2" fmla="*/ 0 h 1497803"/>
              <a:gd name="connsiteX3" fmla="*/ 458193 w 458193"/>
              <a:gd name="connsiteY3" fmla="*/ 76367 h 1497803"/>
              <a:gd name="connsiteX4" fmla="*/ 338082 w 458193"/>
              <a:gd name="connsiteY4" fmla="*/ 508293 h 1497803"/>
              <a:gd name="connsiteX5" fmla="*/ 338082 w 458193"/>
              <a:gd name="connsiteY5" fmla="*/ 1003593 h 1497803"/>
              <a:gd name="connsiteX6" fmla="*/ 458193 w 458193"/>
              <a:gd name="connsiteY6" fmla="*/ 1421436 h 1497803"/>
              <a:gd name="connsiteX7" fmla="*/ 381826 w 458193"/>
              <a:gd name="connsiteY7" fmla="*/ 1497803 h 1497803"/>
              <a:gd name="connsiteX8" fmla="*/ 76367 w 458193"/>
              <a:gd name="connsiteY8" fmla="*/ 1497803 h 1497803"/>
              <a:gd name="connsiteX9" fmla="*/ 0 w 458193"/>
              <a:gd name="connsiteY9" fmla="*/ 1421436 h 1497803"/>
              <a:gd name="connsiteX10" fmla="*/ 0 w 458193"/>
              <a:gd name="connsiteY10" fmla="*/ 76367 h 1497803"/>
              <a:gd name="connsiteX0" fmla="*/ 0 w 458193"/>
              <a:gd name="connsiteY0" fmla="*/ 90161 h 1511597"/>
              <a:gd name="connsiteX1" fmla="*/ 76367 w 458193"/>
              <a:gd name="connsiteY1" fmla="*/ 13794 h 1511597"/>
              <a:gd name="connsiteX2" fmla="*/ 240568 w 458193"/>
              <a:gd name="connsiteY2" fmla="*/ 0 h 1511597"/>
              <a:gd name="connsiteX3" fmla="*/ 381826 w 458193"/>
              <a:gd name="connsiteY3" fmla="*/ 13794 h 1511597"/>
              <a:gd name="connsiteX4" fmla="*/ 458193 w 458193"/>
              <a:gd name="connsiteY4" fmla="*/ 90161 h 1511597"/>
              <a:gd name="connsiteX5" fmla="*/ 338082 w 458193"/>
              <a:gd name="connsiteY5" fmla="*/ 522087 h 1511597"/>
              <a:gd name="connsiteX6" fmla="*/ 338082 w 458193"/>
              <a:gd name="connsiteY6" fmla="*/ 1017387 h 1511597"/>
              <a:gd name="connsiteX7" fmla="*/ 458193 w 458193"/>
              <a:gd name="connsiteY7" fmla="*/ 1435230 h 1511597"/>
              <a:gd name="connsiteX8" fmla="*/ 381826 w 458193"/>
              <a:gd name="connsiteY8" fmla="*/ 1511597 h 1511597"/>
              <a:gd name="connsiteX9" fmla="*/ 76367 w 458193"/>
              <a:gd name="connsiteY9" fmla="*/ 1511597 h 1511597"/>
              <a:gd name="connsiteX10" fmla="*/ 0 w 458193"/>
              <a:gd name="connsiteY10" fmla="*/ 1435230 h 1511597"/>
              <a:gd name="connsiteX11" fmla="*/ 0 w 458193"/>
              <a:gd name="connsiteY11" fmla="*/ 90161 h 1511597"/>
              <a:gd name="connsiteX0" fmla="*/ 0 w 458193"/>
              <a:gd name="connsiteY0" fmla="*/ 203005 h 1624441"/>
              <a:gd name="connsiteX1" fmla="*/ 76367 w 458193"/>
              <a:gd name="connsiteY1" fmla="*/ 126638 h 1624441"/>
              <a:gd name="connsiteX2" fmla="*/ 270914 w 458193"/>
              <a:gd name="connsiteY2" fmla="*/ 0 h 1624441"/>
              <a:gd name="connsiteX3" fmla="*/ 381826 w 458193"/>
              <a:gd name="connsiteY3" fmla="*/ 126638 h 1624441"/>
              <a:gd name="connsiteX4" fmla="*/ 458193 w 458193"/>
              <a:gd name="connsiteY4" fmla="*/ 203005 h 1624441"/>
              <a:gd name="connsiteX5" fmla="*/ 338082 w 458193"/>
              <a:gd name="connsiteY5" fmla="*/ 634931 h 1624441"/>
              <a:gd name="connsiteX6" fmla="*/ 338082 w 458193"/>
              <a:gd name="connsiteY6" fmla="*/ 1130231 h 1624441"/>
              <a:gd name="connsiteX7" fmla="*/ 458193 w 458193"/>
              <a:gd name="connsiteY7" fmla="*/ 1548074 h 1624441"/>
              <a:gd name="connsiteX8" fmla="*/ 381826 w 458193"/>
              <a:gd name="connsiteY8" fmla="*/ 1624441 h 1624441"/>
              <a:gd name="connsiteX9" fmla="*/ 76367 w 458193"/>
              <a:gd name="connsiteY9" fmla="*/ 1624441 h 1624441"/>
              <a:gd name="connsiteX10" fmla="*/ 0 w 458193"/>
              <a:gd name="connsiteY10" fmla="*/ 1548074 h 1624441"/>
              <a:gd name="connsiteX11" fmla="*/ 0 w 458193"/>
              <a:gd name="connsiteY11" fmla="*/ 203005 h 1624441"/>
              <a:gd name="connsiteX0" fmla="*/ 0 w 458193"/>
              <a:gd name="connsiteY0" fmla="*/ 153468 h 1574904"/>
              <a:gd name="connsiteX1" fmla="*/ 76367 w 458193"/>
              <a:gd name="connsiteY1" fmla="*/ 77101 h 1574904"/>
              <a:gd name="connsiteX2" fmla="*/ 221955 w 458193"/>
              <a:gd name="connsiteY2" fmla="*/ 0 h 1574904"/>
              <a:gd name="connsiteX3" fmla="*/ 381826 w 458193"/>
              <a:gd name="connsiteY3" fmla="*/ 77101 h 1574904"/>
              <a:gd name="connsiteX4" fmla="*/ 458193 w 458193"/>
              <a:gd name="connsiteY4" fmla="*/ 153468 h 1574904"/>
              <a:gd name="connsiteX5" fmla="*/ 338082 w 458193"/>
              <a:gd name="connsiteY5" fmla="*/ 585394 h 1574904"/>
              <a:gd name="connsiteX6" fmla="*/ 338082 w 458193"/>
              <a:gd name="connsiteY6" fmla="*/ 1080694 h 1574904"/>
              <a:gd name="connsiteX7" fmla="*/ 458193 w 458193"/>
              <a:gd name="connsiteY7" fmla="*/ 1498537 h 1574904"/>
              <a:gd name="connsiteX8" fmla="*/ 381826 w 458193"/>
              <a:gd name="connsiteY8" fmla="*/ 1574904 h 1574904"/>
              <a:gd name="connsiteX9" fmla="*/ 76367 w 458193"/>
              <a:gd name="connsiteY9" fmla="*/ 1574904 h 1574904"/>
              <a:gd name="connsiteX10" fmla="*/ 0 w 458193"/>
              <a:gd name="connsiteY10" fmla="*/ 1498537 h 1574904"/>
              <a:gd name="connsiteX11" fmla="*/ 0 w 458193"/>
              <a:gd name="connsiteY11" fmla="*/ 153468 h 1574904"/>
              <a:gd name="connsiteX0" fmla="*/ 0 w 458193"/>
              <a:gd name="connsiteY0" fmla="*/ 158634 h 1580070"/>
              <a:gd name="connsiteX1" fmla="*/ 76367 w 458193"/>
              <a:gd name="connsiteY1" fmla="*/ 82267 h 1580070"/>
              <a:gd name="connsiteX2" fmla="*/ 221955 w 458193"/>
              <a:gd name="connsiteY2" fmla="*/ 5166 h 1580070"/>
              <a:gd name="connsiteX3" fmla="*/ 381826 w 458193"/>
              <a:gd name="connsiteY3" fmla="*/ 82267 h 1580070"/>
              <a:gd name="connsiteX4" fmla="*/ 458193 w 458193"/>
              <a:gd name="connsiteY4" fmla="*/ 158634 h 1580070"/>
              <a:gd name="connsiteX5" fmla="*/ 338082 w 458193"/>
              <a:gd name="connsiteY5" fmla="*/ 590560 h 1580070"/>
              <a:gd name="connsiteX6" fmla="*/ 338082 w 458193"/>
              <a:gd name="connsiteY6" fmla="*/ 1085860 h 1580070"/>
              <a:gd name="connsiteX7" fmla="*/ 458193 w 458193"/>
              <a:gd name="connsiteY7" fmla="*/ 1503703 h 1580070"/>
              <a:gd name="connsiteX8" fmla="*/ 381826 w 458193"/>
              <a:gd name="connsiteY8" fmla="*/ 1580070 h 1580070"/>
              <a:gd name="connsiteX9" fmla="*/ 76367 w 458193"/>
              <a:gd name="connsiteY9" fmla="*/ 1580070 h 1580070"/>
              <a:gd name="connsiteX10" fmla="*/ 0 w 458193"/>
              <a:gd name="connsiteY10" fmla="*/ 1503703 h 1580070"/>
              <a:gd name="connsiteX11" fmla="*/ 0 w 458193"/>
              <a:gd name="connsiteY11" fmla="*/ 158634 h 1580070"/>
              <a:gd name="connsiteX0" fmla="*/ 0 w 458193"/>
              <a:gd name="connsiteY0" fmla="*/ 158634 h 1580070"/>
              <a:gd name="connsiteX1" fmla="*/ 76367 w 458193"/>
              <a:gd name="connsiteY1" fmla="*/ 82267 h 1580070"/>
              <a:gd name="connsiteX2" fmla="*/ 221955 w 458193"/>
              <a:gd name="connsiteY2" fmla="*/ 5166 h 1580070"/>
              <a:gd name="connsiteX3" fmla="*/ 381826 w 458193"/>
              <a:gd name="connsiteY3" fmla="*/ 82267 h 1580070"/>
              <a:gd name="connsiteX4" fmla="*/ 458193 w 458193"/>
              <a:gd name="connsiteY4" fmla="*/ 158634 h 1580070"/>
              <a:gd name="connsiteX5" fmla="*/ 338082 w 458193"/>
              <a:gd name="connsiteY5" fmla="*/ 590560 h 1580070"/>
              <a:gd name="connsiteX6" fmla="*/ 338082 w 458193"/>
              <a:gd name="connsiteY6" fmla="*/ 1085860 h 1580070"/>
              <a:gd name="connsiteX7" fmla="*/ 458193 w 458193"/>
              <a:gd name="connsiteY7" fmla="*/ 1503703 h 1580070"/>
              <a:gd name="connsiteX8" fmla="*/ 381826 w 458193"/>
              <a:gd name="connsiteY8" fmla="*/ 1580070 h 1580070"/>
              <a:gd name="connsiteX9" fmla="*/ 76367 w 458193"/>
              <a:gd name="connsiteY9" fmla="*/ 1580070 h 1580070"/>
              <a:gd name="connsiteX10" fmla="*/ 0 w 458193"/>
              <a:gd name="connsiteY10" fmla="*/ 1503703 h 1580070"/>
              <a:gd name="connsiteX11" fmla="*/ 0 w 458193"/>
              <a:gd name="connsiteY11" fmla="*/ 158634 h 1580070"/>
              <a:gd name="connsiteX0" fmla="*/ 0 w 458193"/>
              <a:gd name="connsiteY0" fmla="*/ 154509 h 1575945"/>
              <a:gd name="connsiteX1" fmla="*/ 78699 w 458193"/>
              <a:gd name="connsiteY1" fmla="*/ 36035 h 1575945"/>
              <a:gd name="connsiteX2" fmla="*/ 221955 w 458193"/>
              <a:gd name="connsiteY2" fmla="*/ 1041 h 1575945"/>
              <a:gd name="connsiteX3" fmla="*/ 381826 w 458193"/>
              <a:gd name="connsiteY3" fmla="*/ 78142 h 1575945"/>
              <a:gd name="connsiteX4" fmla="*/ 458193 w 458193"/>
              <a:gd name="connsiteY4" fmla="*/ 154509 h 1575945"/>
              <a:gd name="connsiteX5" fmla="*/ 338082 w 458193"/>
              <a:gd name="connsiteY5" fmla="*/ 586435 h 1575945"/>
              <a:gd name="connsiteX6" fmla="*/ 338082 w 458193"/>
              <a:gd name="connsiteY6" fmla="*/ 1081735 h 1575945"/>
              <a:gd name="connsiteX7" fmla="*/ 458193 w 458193"/>
              <a:gd name="connsiteY7" fmla="*/ 1499578 h 1575945"/>
              <a:gd name="connsiteX8" fmla="*/ 381826 w 458193"/>
              <a:gd name="connsiteY8" fmla="*/ 1575945 h 1575945"/>
              <a:gd name="connsiteX9" fmla="*/ 76367 w 458193"/>
              <a:gd name="connsiteY9" fmla="*/ 1575945 h 1575945"/>
              <a:gd name="connsiteX10" fmla="*/ 0 w 458193"/>
              <a:gd name="connsiteY10" fmla="*/ 1499578 h 1575945"/>
              <a:gd name="connsiteX11" fmla="*/ 0 w 458193"/>
              <a:gd name="connsiteY11" fmla="*/ 154509 h 1575945"/>
              <a:gd name="connsiteX0" fmla="*/ 0 w 458193"/>
              <a:gd name="connsiteY0" fmla="*/ 154958 h 1576394"/>
              <a:gd name="connsiteX1" fmla="*/ 78699 w 458193"/>
              <a:gd name="connsiteY1" fmla="*/ 36484 h 1576394"/>
              <a:gd name="connsiteX2" fmla="*/ 221955 w 458193"/>
              <a:gd name="connsiteY2" fmla="*/ 1490 h 1576394"/>
              <a:gd name="connsiteX3" fmla="*/ 381826 w 458193"/>
              <a:gd name="connsiteY3" fmla="*/ 78591 h 1576394"/>
              <a:gd name="connsiteX4" fmla="*/ 458193 w 458193"/>
              <a:gd name="connsiteY4" fmla="*/ 154958 h 1576394"/>
              <a:gd name="connsiteX5" fmla="*/ 338082 w 458193"/>
              <a:gd name="connsiteY5" fmla="*/ 586884 h 1576394"/>
              <a:gd name="connsiteX6" fmla="*/ 338082 w 458193"/>
              <a:gd name="connsiteY6" fmla="*/ 1082184 h 1576394"/>
              <a:gd name="connsiteX7" fmla="*/ 458193 w 458193"/>
              <a:gd name="connsiteY7" fmla="*/ 1500027 h 1576394"/>
              <a:gd name="connsiteX8" fmla="*/ 381826 w 458193"/>
              <a:gd name="connsiteY8" fmla="*/ 1576394 h 1576394"/>
              <a:gd name="connsiteX9" fmla="*/ 76367 w 458193"/>
              <a:gd name="connsiteY9" fmla="*/ 1576394 h 1576394"/>
              <a:gd name="connsiteX10" fmla="*/ 0 w 458193"/>
              <a:gd name="connsiteY10" fmla="*/ 1500027 h 1576394"/>
              <a:gd name="connsiteX11" fmla="*/ 0 w 458193"/>
              <a:gd name="connsiteY11" fmla="*/ 154958 h 1576394"/>
              <a:gd name="connsiteX0" fmla="*/ 0 w 458193"/>
              <a:gd name="connsiteY0" fmla="*/ 166459 h 1587895"/>
              <a:gd name="connsiteX1" fmla="*/ 221955 w 458193"/>
              <a:gd name="connsiteY1" fmla="*/ 12991 h 1587895"/>
              <a:gd name="connsiteX2" fmla="*/ 381826 w 458193"/>
              <a:gd name="connsiteY2" fmla="*/ 90092 h 1587895"/>
              <a:gd name="connsiteX3" fmla="*/ 458193 w 458193"/>
              <a:gd name="connsiteY3" fmla="*/ 166459 h 1587895"/>
              <a:gd name="connsiteX4" fmla="*/ 338082 w 458193"/>
              <a:gd name="connsiteY4" fmla="*/ 598385 h 1587895"/>
              <a:gd name="connsiteX5" fmla="*/ 338082 w 458193"/>
              <a:gd name="connsiteY5" fmla="*/ 1093685 h 1587895"/>
              <a:gd name="connsiteX6" fmla="*/ 458193 w 458193"/>
              <a:gd name="connsiteY6" fmla="*/ 1511528 h 1587895"/>
              <a:gd name="connsiteX7" fmla="*/ 381826 w 458193"/>
              <a:gd name="connsiteY7" fmla="*/ 1587895 h 1587895"/>
              <a:gd name="connsiteX8" fmla="*/ 76367 w 458193"/>
              <a:gd name="connsiteY8" fmla="*/ 1587895 h 1587895"/>
              <a:gd name="connsiteX9" fmla="*/ 0 w 458193"/>
              <a:gd name="connsiteY9" fmla="*/ 1511528 h 1587895"/>
              <a:gd name="connsiteX10" fmla="*/ 0 w 458193"/>
              <a:gd name="connsiteY10" fmla="*/ 166459 h 1587895"/>
              <a:gd name="connsiteX0" fmla="*/ 0 w 458193"/>
              <a:gd name="connsiteY0" fmla="*/ 154841 h 1576277"/>
              <a:gd name="connsiteX1" fmla="*/ 98513 w 458193"/>
              <a:gd name="connsiteY1" fmla="*/ 38611 h 1576277"/>
              <a:gd name="connsiteX2" fmla="*/ 221955 w 458193"/>
              <a:gd name="connsiteY2" fmla="*/ 1373 h 1576277"/>
              <a:gd name="connsiteX3" fmla="*/ 381826 w 458193"/>
              <a:gd name="connsiteY3" fmla="*/ 78474 h 1576277"/>
              <a:gd name="connsiteX4" fmla="*/ 458193 w 458193"/>
              <a:gd name="connsiteY4" fmla="*/ 154841 h 1576277"/>
              <a:gd name="connsiteX5" fmla="*/ 338082 w 458193"/>
              <a:gd name="connsiteY5" fmla="*/ 586767 h 1576277"/>
              <a:gd name="connsiteX6" fmla="*/ 338082 w 458193"/>
              <a:gd name="connsiteY6" fmla="*/ 1082067 h 1576277"/>
              <a:gd name="connsiteX7" fmla="*/ 458193 w 458193"/>
              <a:gd name="connsiteY7" fmla="*/ 1499910 h 1576277"/>
              <a:gd name="connsiteX8" fmla="*/ 381826 w 458193"/>
              <a:gd name="connsiteY8" fmla="*/ 1576277 h 1576277"/>
              <a:gd name="connsiteX9" fmla="*/ 76367 w 458193"/>
              <a:gd name="connsiteY9" fmla="*/ 1576277 h 1576277"/>
              <a:gd name="connsiteX10" fmla="*/ 0 w 458193"/>
              <a:gd name="connsiteY10" fmla="*/ 1499910 h 1576277"/>
              <a:gd name="connsiteX11" fmla="*/ 0 w 458193"/>
              <a:gd name="connsiteY11" fmla="*/ 154841 h 1576277"/>
              <a:gd name="connsiteX0" fmla="*/ 0 w 458193"/>
              <a:gd name="connsiteY0" fmla="*/ 154841 h 1576277"/>
              <a:gd name="connsiteX1" fmla="*/ 98513 w 458193"/>
              <a:gd name="connsiteY1" fmla="*/ 38611 h 1576277"/>
              <a:gd name="connsiteX2" fmla="*/ 221955 w 458193"/>
              <a:gd name="connsiteY2" fmla="*/ 1373 h 1576277"/>
              <a:gd name="connsiteX3" fmla="*/ 381826 w 458193"/>
              <a:gd name="connsiteY3" fmla="*/ 78474 h 1576277"/>
              <a:gd name="connsiteX4" fmla="*/ 458193 w 458193"/>
              <a:gd name="connsiteY4" fmla="*/ 154841 h 1576277"/>
              <a:gd name="connsiteX5" fmla="*/ 338082 w 458193"/>
              <a:gd name="connsiteY5" fmla="*/ 586767 h 1576277"/>
              <a:gd name="connsiteX6" fmla="*/ 338082 w 458193"/>
              <a:gd name="connsiteY6" fmla="*/ 1082067 h 1576277"/>
              <a:gd name="connsiteX7" fmla="*/ 458193 w 458193"/>
              <a:gd name="connsiteY7" fmla="*/ 1499910 h 1576277"/>
              <a:gd name="connsiteX8" fmla="*/ 381826 w 458193"/>
              <a:gd name="connsiteY8" fmla="*/ 1576277 h 1576277"/>
              <a:gd name="connsiteX9" fmla="*/ 76367 w 458193"/>
              <a:gd name="connsiteY9" fmla="*/ 1576277 h 1576277"/>
              <a:gd name="connsiteX10" fmla="*/ 0 w 458193"/>
              <a:gd name="connsiteY10" fmla="*/ 1499910 h 1576277"/>
              <a:gd name="connsiteX11" fmla="*/ 0 w 458193"/>
              <a:gd name="connsiteY11" fmla="*/ 154841 h 1576277"/>
              <a:gd name="connsiteX0" fmla="*/ 0 w 458193"/>
              <a:gd name="connsiteY0" fmla="*/ 154841 h 1576277"/>
              <a:gd name="connsiteX1" fmla="*/ 98513 w 458193"/>
              <a:gd name="connsiteY1" fmla="*/ 38611 h 1576277"/>
              <a:gd name="connsiteX2" fmla="*/ 221955 w 458193"/>
              <a:gd name="connsiteY2" fmla="*/ 1373 h 1576277"/>
              <a:gd name="connsiteX3" fmla="*/ 381826 w 458193"/>
              <a:gd name="connsiteY3" fmla="*/ 78474 h 1576277"/>
              <a:gd name="connsiteX4" fmla="*/ 458193 w 458193"/>
              <a:gd name="connsiteY4" fmla="*/ 154841 h 1576277"/>
              <a:gd name="connsiteX5" fmla="*/ 338082 w 458193"/>
              <a:gd name="connsiteY5" fmla="*/ 586767 h 1576277"/>
              <a:gd name="connsiteX6" fmla="*/ 338082 w 458193"/>
              <a:gd name="connsiteY6" fmla="*/ 1082067 h 1576277"/>
              <a:gd name="connsiteX7" fmla="*/ 458193 w 458193"/>
              <a:gd name="connsiteY7" fmla="*/ 1499910 h 1576277"/>
              <a:gd name="connsiteX8" fmla="*/ 381826 w 458193"/>
              <a:gd name="connsiteY8" fmla="*/ 1576277 h 1576277"/>
              <a:gd name="connsiteX9" fmla="*/ 76367 w 458193"/>
              <a:gd name="connsiteY9" fmla="*/ 1576277 h 1576277"/>
              <a:gd name="connsiteX10" fmla="*/ 0 w 458193"/>
              <a:gd name="connsiteY10" fmla="*/ 1499910 h 1576277"/>
              <a:gd name="connsiteX11" fmla="*/ 0 w 458193"/>
              <a:gd name="connsiteY11" fmla="*/ 154841 h 1576277"/>
              <a:gd name="connsiteX0" fmla="*/ 0 w 458193"/>
              <a:gd name="connsiteY0" fmla="*/ 227322 h 1648758"/>
              <a:gd name="connsiteX1" fmla="*/ 98513 w 458193"/>
              <a:gd name="connsiteY1" fmla="*/ 111092 h 1648758"/>
              <a:gd name="connsiteX2" fmla="*/ 221955 w 458193"/>
              <a:gd name="connsiteY2" fmla="*/ 73854 h 1648758"/>
              <a:gd name="connsiteX3" fmla="*/ 381826 w 458193"/>
              <a:gd name="connsiteY3" fmla="*/ 150955 h 1648758"/>
              <a:gd name="connsiteX4" fmla="*/ 458193 w 458193"/>
              <a:gd name="connsiteY4" fmla="*/ 227322 h 1648758"/>
              <a:gd name="connsiteX5" fmla="*/ 338082 w 458193"/>
              <a:gd name="connsiteY5" fmla="*/ 659248 h 1648758"/>
              <a:gd name="connsiteX6" fmla="*/ 338082 w 458193"/>
              <a:gd name="connsiteY6" fmla="*/ 1154548 h 1648758"/>
              <a:gd name="connsiteX7" fmla="*/ 458193 w 458193"/>
              <a:gd name="connsiteY7" fmla="*/ 1572391 h 1648758"/>
              <a:gd name="connsiteX8" fmla="*/ 381826 w 458193"/>
              <a:gd name="connsiteY8" fmla="*/ 1648758 h 1648758"/>
              <a:gd name="connsiteX9" fmla="*/ 76367 w 458193"/>
              <a:gd name="connsiteY9" fmla="*/ 1648758 h 1648758"/>
              <a:gd name="connsiteX10" fmla="*/ 0 w 458193"/>
              <a:gd name="connsiteY10" fmla="*/ 1572391 h 1648758"/>
              <a:gd name="connsiteX11" fmla="*/ 0 w 458193"/>
              <a:gd name="connsiteY11" fmla="*/ 227322 h 1648758"/>
              <a:gd name="connsiteX0" fmla="*/ 1036 w 459229"/>
              <a:gd name="connsiteY0" fmla="*/ 154841 h 1576277"/>
              <a:gd name="connsiteX1" fmla="*/ 99549 w 459229"/>
              <a:gd name="connsiteY1" fmla="*/ 38611 h 1576277"/>
              <a:gd name="connsiteX2" fmla="*/ 222991 w 459229"/>
              <a:gd name="connsiteY2" fmla="*/ 1373 h 1576277"/>
              <a:gd name="connsiteX3" fmla="*/ 382862 w 459229"/>
              <a:gd name="connsiteY3" fmla="*/ 78474 h 1576277"/>
              <a:gd name="connsiteX4" fmla="*/ 459229 w 459229"/>
              <a:gd name="connsiteY4" fmla="*/ 154841 h 1576277"/>
              <a:gd name="connsiteX5" fmla="*/ 339118 w 459229"/>
              <a:gd name="connsiteY5" fmla="*/ 586767 h 1576277"/>
              <a:gd name="connsiteX6" fmla="*/ 339118 w 459229"/>
              <a:gd name="connsiteY6" fmla="*/ 1082067 h 1576277"/>
              <a:gd name="connsiteX7" fmla="*/ 459229 w 459229"/>
              <a:gd name="connsiteY7" fmla="*/ 1499910 h 1576277"/>
              <a:gd name="connsiteX8" fmla="*/ 382862 w 459229"/>
              <a:gd name="connsiteY8" fmla="*/ 1576277 h 1576277"/>
              <a:gd name="connsiteX9" fmla="*/ 77403 w 459229"/>
              <a:gd name="connsiteY9" fmla="*/ 1576277 h 1576277"/>
              <a:gd name="connsiteX10" fmla="*/ 1036 w 459229"/>
              <a:gd name="connsiteY10" fmla="*/ 1499910 h 1576277"/>
              <a:gd name="connsiteX11" fmla="*/ 1036 w 459229"/>
              <a:gd name="connsiteY11" fmla="*/ 154841 h 1576277"/>
              <a:gd name="connsiteX0" fmla="*/ 1036 w 459229"/>
              <a:gd name="connsiteY0" fmla="*/ 154841 h 1576277"/>
              <a:gd name="connsiteX1" fmla="*/ 99549 w 459229"/>
              <a:gd name="connsiteY1" fmla="*/ 38611 h 1576277"/>
              <a:gd name="connsiteX2" fmla="*/ 222991 w 459229"/>
              <a:gd name="connsiteY2" fmla="*/ 1373 h 1576277"/>
              <a:gd name="connsiteX3" fmla="*/ 382862 w 459229"/>
              <a:gd name="connsiteY3" fmla="*/ 78474 h 1576277"/>
              <a:gd name="connsiteX4" fmla="*/ 459229 w 459229"/>
              <a:gd name="connsiteY4" fmla="*/ 154841 h 1576277"/>
              <a:gd name="connsiteX5" fmla="*/ 339118 w 459229"/>
              <a:gd name="connsiteY5" fmla="*/ 586767 h 1576277"/>
              <a:gd name="connsiteX6" fmla="*/ 339118 w 459229"/>
              <a:gd name="connsiteY6" fmla="*/ 1082067 h 1576277"/>
              <a:gd name="connsiteX7" fmla="*/ 459229 w 459229"/>
              <a:gd name="connsiteY7" fmla="*/ 1499910 h 1576277"/>
              <a:gd name="connsiteX8" fmla="*/ 382862 w 459229"/>
              <a:gd name="connsiteY8" fmla="*/ 1576277 h 1576277"/>
              <a:gd name="connsiteX9" fmla="*/ 77403 w 459229"/>
              <a:gd name="connsiteY9" fmla="*/ 1576277 h 1576277"/>
              <a:gd name="connsiteX10" fmla="*/ 1036 w 459229"/>
              <a:gd name="connsiteY10" fmla="*/ 1499910 h 1576277"/>
              <a:gd name="connsiteX11" fmla="*/ 1036 w 459229"/>
              <a:gd name="connsiteY11" fmla="*/ 154841 h 1576277"/>
              <a:gd name="connsiteX0" fmla="*/ 1036 w 459229"/>
              <a:gd name="connsiteY0" fmla="*/ 154841 h 1576277"/>
              <a:gd name="connsiteX1" fmla="*/ 99549 w 459229"/>
              <a:gd name="connsiteY1" fmla="*/ 38611 h 1576277"/>
              <a:gd name="connsiteX2" fmla="*/ 222991 w 459229"/>
              <a:gd name="connsiteY2" fmla="*/ 1373 h 1576277"/>
              <a:gd name="connsiteX3" fmla="*/ 382862 w 459229"/>
              <a:gd name="connsiteY3" fmla="*/ 78474 h 1576277"/>
              <a:gd name="connsiteX4" fmla="*/ 459229 w 459229"/>
              <a:gd name="connsiteY4" fmla="*/ 154841 h 1576277"/>
              <a:gd name="connsiteX5" fmla="*/ 339118 w 459229"/>
              <a:gd name="connsiteY5" fmla="*/ 586767 h 1576277"/>
              <a:gd name="connsiteX6" fmla="*/ 339118 w 459229"/>
              <a:gd name="connsiteY6" fmla="*/ 1082067 h 1576277"/>
              <a:gd name="connsiteX7" fmla="*/ 459229 w 459229"/>
              <a:gd name="connsiteY7" fmla="*/ 1499910 h 1576277"/>
              <a:gd name="connsiteX8" fmla="*/ 382862 w 459229"/>
              <a:gd name="connsiteY8" fmla="*/ 1576277 h 1576277"/>
              <a:gd name="connsiteX9" fmla="*/ 77403 w 459229"/>
              <a:gd name="connsiteY9" fmla="*/ 1576277 h 1576277"/>
              <a:gd name="connsiteX10" fmla="*/ 1036 w 459229"/>
              <a:gd name="connsiteY10" fmla="*/ 1499910 h 1576277"/>
              <a:gd name="connsiteX11" fmla="*/ 1036 w 459229"/>
              <a:gd name="connsiteY11" fmla="*/ 154841 h 1576277"/>
              <a:gd name="connsiteX0" fmla="*/ 1036 w 459229"/>
              <a:gd name="connsiteY0" fmla="*/ 154240 h 1575676"/>
              <a:gd name="connsiteX1" fmla="*/ 99549 w 459229"/>
              <a:gd name="connsiteY1" fmla="*/ 38010 h 1575676"/>
              <a:gd name="connsiteX2" fmla="*/ 222991 w 459229"/>
              <a:gd name="connsiteY2" fmla="*/ 772 h 1575676"/>
              <a:gd name="connsiteX3" fmla="*/ 387525 w 459229"/>
              <a:gd name="connsiteY3" fmla="*/ 65488 h 1575676"/>
              <a:gd name="connsiteX4" fmla="*/ 459229 w 459229"/>
              <a:gd name="connsiteY4" fmla="*/ 154240 h 1575676"/>
              <a:gd name="connsiteX5" fmla="*/ 339118 w 459229"/>
              <a:gd name="connsiteY5" fmla="*/ 586166 h 1575676"/>
              <a:gd name="connsiteX6" fmla="*/ 339118 w 459229"/>
              <a:gd name="connsiteY6" fmla="*/ 1081466 h 1575676"/>
              <a:gd name="connsiteX7" fmla="*/ 459229 w 459229"/>
              <a:gd name="connsiteY7" fmla="*/ 1499309 h 1575676"/>
              <a:gd name="connsiteX8" fmla="*/ 382862 w 459229"/>
              <a:gd name="connsiteY8" fmla="*/ 1575676 h 1575676"/>
              <a:gd name="connsiteX9" fmla="*/ 77403 w 459229"/>
              <a:gd name="connsiteY9" fmla="*/ 1575676 h 1575676"/>
              <a:gd name="connsiteX10" fmla="*/ 1036 w 459229"/>
              <a:gd name="connsiteY10" fmla="*/ 1499309 h 1575676"/>
              <a:gd name="connsiteX11" fmla="*/ 1036 w 459229"/>
              <a:gd name="connsiteY11" fmla="*/ 154240 h 1575676"/>
              <a:gd name="connsiteX0" fmla="*/ 1036 w 459229"/>
              <a:gd name="connsiteY0" fmla="*/ 154132 h 1575568"/>
              <a:gd name="connsiteX1" fmla="*/ 99549 w 459229"/>
              <a:gd name="connsiteY1" fmla="*/ 37902 h 1575568"/>
              <a:gd name="connsiteX2" fmla="*/ 222991 w 459229"/>
              <a:gd name="connsiteY2" fmla="*/ 664 h 1575568"/>
              <a:gd name="connsiteX3" fmla="*/ 389857 w 459229"/>
              <a:gd name="connsiteY3" fmla="*/ 62904 h 1575568"/>
              <a:gd name="connsiteX4" fmla="*/ 459229 w 459229"/>
              <a:gd name="connsiteY4" fmla="*/ 154132 h 1575568"/>
              <a:gd name="connsiteX5" fmla="*/ 339118 w 459229"/>
              <a:gd name="connsiteY5" fmla="*/ 586058 h 1575568"/>
              <a:gd name="connsiteX6" fmla="*/ 339118 w 459229"/>
              <a:gd name="connsiteY6" fmla="*/ 1081358 h 1575568"/>
              <a:gd name="connsiteX7" fmla="*/ 459229 w 459229"/>
              <a:gd name="connsiteY7" fmla="*/ 1499201 h 1575568"/>
              <a:gd name="connsiteX8" fmla="*/ 382862 w 459229"/>
              <a:gd name="connsiteY8" fmla="*/ 1575568 h 1575568"/>
              <a:gd name="connsiteX9" fmla="*/ 77403 w 459229"/>
              <a:gd name="connsiteY9" fmla="*/ 1575568 h 1575568"/>
              <a:gd name="connsiteX10" fmla="*/ 1036 w 459229"/>
              <a:gd name="connsiteY10" fmla="*/ 1499201 h 1575568"/>
              <a:gd name="connsiteX11" fmla="*/ 1036 w 459229"/>
              <a:gd name="connsiteY11" fmla="*/ 154132 h 1575568"/>
              <a:gd name="connsiteX0" fmla="*/ 1036 w 459229"/>
              <a:gd name="connsiteY0" fmla="*/ 154132 h 1575568"/>
              <a:gd name="connsiteX1" fmla="*/ 99549 w 459229"/>
              <a:gd name="connsiteY1" fmla="*/ 37902 h 1575568"/>
              <a:gd name="connsiteX2" fmla="*/ 222991 w 459229"/>
              <a:gd name="connsiteY2" fmla="*/ 664 h 1575568"/>
              <a:gd name="connsiteX3" fmla="*/ 389857 w 459229"/>
              <a:gd name="connsiteY3" fmla="*/ 62904 h 1575568"/>
              <a:gd name="connsiteX4" fmla="*/ 459229 w 459229"/>
              <a:gd name="connsiteY4" fmla="*/ 154132 h 1575568"/>
              <a:gd name="connsiteX5" fmla="*/ 339118 w 459229"/>
              <a:gd name="connsiteY5" fmla="*/ 586058 h 1575568"/>
              <a:gd name="connsiteX6" fmla="*/ 339118 w 459229"/>
              <a:gd name="connsiteY6" fmla="*/ 1081358 h 1575568"/>
              <a:gd name="connsiteX7" fmla="*/ 459229 w 459229"/>
              <a:gd name="connsiteY7" fmla="*/ 1499201 h 1575568"/>
              <a:gd name="connsiteX8" fmla="*/ 382862 w 459229"/>
              <a:gd name="connsiteY8" fmla="*/ 1575568 h 1575568"/>
              <a:gd name="connsiteX9" fmla="*/ 77403 w 459229"/>
              <a:gd name="connsiteY9" fmla="*/ 1575568 h 1575568"/>
              <a:gd name="connsiteX10" fmla="*/ 1036 w 459229"/>
              <a:gd name="connsiteY10" fmla="*/ 1499201 h 1575568"/>
              <a:gd name="connsiteX11" fmla="*/ 1036 w 459229"/>
              <a:gd name="connsiteY11" fmla="*/ 154132 h 1575568"/>
              <a:gd name="connsiteX0" fmla="*/ 7297 w 465490"/>
              <a:gd name="connsiteY0" fmla="*/ 154132 h 1575568"/>
              <a:gd name="connsiteX1" fmla="*/ 105810 w 465490"/>
              <a:gd name="connsiteY1" fmla="*/ 37902 h 1575568"/>
              <a:gd name="connsiteX2" fmla="*/ 229252 w 465490"/>
              <a:gd name="connsiteY2" fmla="*/ 664 h 1575568"/>
              <a:gd name="connsiteX3" fmla="*/ 396118 w 465490"/>
              <a:gd name="connsiteY3" fmla="*/ 62904 h 1575568"/>
              <a:gd name="connsiteX4" fmla="*/ 465490 w 465490"/>
              <a:gd name="connsiteY4" fmla="*/ 154132 h 1575568"/>
              <a:gd name="connsiteX5" fmla="*/ 345379 w 465490"/>
              <a:gd name="connsiteY5" fmla="*/ 586058 h 1575568"/>
              <a:gd name="connsiteX6" fmla="*/ 345379 w 465490"/>
              <a:gd name="connsiteY6" fmla="*/ 1081358 h 1575568"/>
              <a:gd name="connsiteX7" fmla="*/ 465490 w 465490"/>
              <a:gd name="connsiteY7" fmla="*/ 1499201 h 1575568"/>
              <a:gd name="connsiteX8" fmla="*/ 389123 w 465490"/>
              <a:gd name="connsiteY8" fmla="*/ 1575568 h 1575568"/>
              <a:gd name="connsiteX9" fmla="*/ 83664 w 465490"/>
              <a:gd name="connsiteY9" fmla="*/ 1575568 h 1575568"/>
              <a:gd name="connsiteX10" fmla="*/ 7297 w 465490"/>
              <a:gd name="connsiteY10" fmla="*/ 1499201 h 1575568"/>
              <a:gd name="connsiteX11" fmla="*/ 7297 w 465490"/>
              <a:gd name="connsiteY11" fmla="*/ 154132 h 1575568"/>
              <a:gd name="connsiteX0" fmla="*/ 6262 w 464455"/>
              <a:gd name="connsiteY0" fmla="*/ 154132 h 1575568"/>
              <a:gd name="connsiteX1" fmla="*/ 104775 w 464455"/>
              <a:gd name="connsiteY1" fmla="*/ 37902 h 1575568"/>
              <a:gd name="connsiteX2" fmla="*/ 228217 w 464455"/>
              <a:gd name="connsiteY2" fmla="*/ 664 h 1575568"/>
              <a:gd name="connsiteX3" fmla="*/ 395083 w 464455"/>
              <a:gd name="connsiteY3" fmla="*/ 62904 h 1575568"/>
              <a:gd name="connsiteX4" fmla="*/ 464455 w 464455"/>
              <a:gd name="connsiteY4" fmla="*/ 154132 h 1575568"/>
              <a:gd name="connsiteX5" fmla="*/ 344344 w 464455"/>
              <a:gd name="connsiteY5" fmla="*/ 586058 h 1575568"/>
              <a:gd name="connsiteX6" fmla="*/ 344344 w 464455"/>
              <a:gd name="connsiteY6" fmla="*/ 1081358 h 1575568"/>
              <a:gd name="connsiteX7" fmla="*/ 464455 w 464455"/>
              <a:gd name="connsiteY7" fmla="*/ 1499201 h 1575568"/>
              <a:gd name="connsiteX8" fmla="*/ 388088 w 464455"/>
              <a:gd name="connsiteY8" fmla="*/ 1575568 h 1575568"/>
              <a:gd name="connsiteX9" fmla="*/ 82629 w 464455"/>
              <a:gd name="connsiteY9" fmla="*/ 1575568 h 1575568"/>
              <a:gd name="connsiteX10" fmla="*/ 6262 w 464455"/>
              <a:gd name="connsiteY10" fmla="*/ 1499201 h 1575568"/>
              <a:gd name="connsiteX11" fmla="*/ 6262 w 464455"/>
              <a:gd name="connsiteY11" fmla="*/ 154132 h 1575568"/>
              <a:gd name="connsiteX0" fmla="*/ 6262 w 464455"/>
              <a:gd name="connsiteY0" fmla="*/ 154132 h 1576017"/>
              <a:gd name="connsiteX1" fmla="*/ 104775 w 464455"/>
              <a:gd name="connsiteY1" fmla="*/ 37902 h 1576017"/>
              <a:gd name="connsiteX2" fmla="*/ 228217 w 464455"/>
              <a:gd name="connsiteY2" fmla="*/ 664 h 1576017"/>
              <a:gd name="connsiteX3" fmla="*/ 395083 w 464455"/>
              <a:gd name="connsiteY3" fmla="*/ 62904 h 1576017"/>
              <a:gd name="connsiteX4" fmla="*/ 464455 w 464455"/>
              <a:gd name="connsiteY4" fmla="*/ 154132 h 1576017"/>
              <a:gd name="connsiteX5" fmla="*/ 344344 w 464455"/>
              <a:gd name="connsiteY5" fmla="*/ 586058 h 1576017"/>
              <a:gd name="connsiteX6" fmla="*/ 344344 w 464455"/>
              <a:gd name="connsiteY6" fmla="*/ 1081358 h 1576017"/>
              <a:gd name="connsiteX7" fmla="*/ 464455 w 464455"/>
              <a:gd name="connsiteY7" fmla="*/ 1499201 h 1576017"/>
              <a:gd name="connsiteX8" fmla="*/ 388088 w 464455"/>
              <a:gd name="connsiteY8" fmla="*/ 1575568 h 1576017"/>
              <a:gd name="connsiteX9" fmla="*/ 230668 w 464455"/>
              <a:gd name="connsiteY9" fmla="*/ 1576017 h 1576017"/>
              <a:gd name="connsiteX10" fmla="*/ 82629 w 464455"/>
              <a:gd name="connsiteY10" fmla="*/ 1575568 h 1576017"/>
              <a:gd name="connsiteX11" fmla="*/ 6262 w 464455"/>
              <a:gd name="connsiteY11" fmla="*/ 1499201 h 1576017"/>
              <a:gd name="connsiteX12" fmla="*/ 6262 w 464455"/>
              <a:gd name="connsiteY12" fmla="*/ 154132 h 1576017"/>
              <a:gd name="connsiteX0" fmla="*/ 6262 w 464455"/>
              <a:gd name="connsiteY0" fmla="*/ 154132 h 1628031"/>
              <a:gd name="connsiteX1" fmla="*/ 104775 w 464455"/>
              <a:gd name="connsiteY1" fmla="*/ 37902 h 1628031"/>
              <a:gd name="connsiteX2" fmla="*/ 228217 w 464455"/>
              <a:gd name="connsiteY2" fmla="*/ 664 h 1628031"/>
              <a:gd name="connsiteX3" fmla="*/ 395083 w 464455"/>
              <a:gd name="connsiteY3" fmla="*/ 62904 h 1628031"/>
              <a:gd name="connsiteX4" fmla="*/ 464455 w 464455"/>
              <a:gd name="connsiteY4" fmla="*/ 154132 h 1628031"/>
              <a:gd name="connsiteX5" fmla="*/ 344344 w 464455"/>
              <a:gd name="connsiteY5" fmla="*/ 586058 h 1628031"/>
              <a:gd name="connsiteX6" fmla="*/ 344344 w 464455"/>
              <a:gd name="connsiteY6" fmla="*/ 1081358 h 1628031"/>
              <a:gd name="connsiteX7" fmla="*/ 464455 w 464455"/>
              <a:gd name="connsiteY7" fmla="*/ 1499201 h 1628031"/>
              <a:gd name="connsiteX8" fmla="*/ 388088 w 464455"/>
              <a:gd name="connsiteY8" fmla="*/ 1575568 h 1628031"/>
              <a:gd name="connsiteX9" fmla="*/ 230668 w 464455"/>
              <a:gd name="connsiteY9" fmla="*/ 1628031 h 1628031"/>
              <a:gd name="connsiteX10" fmla="*/ 82629 w 464455"/>
              <a:gd name="connsiteY10" fmla="*/ 1575568 h 1628031"/>
              <a:gd name="connsiteX11" fmla="*/ 6262 w 464455"/>
              <a:gd name="connsiteY11" fmla="*/ 1499201 h 1628031"/>
              <a:gd name="connsiteX12" fmla="*/ 6262 w 464455"/>
              <a:gd name="connsiteY12" fmla="*/ 154132 h 1628031"/>
              <a:gd name="connsiteX0" fmla="*/ 6262 w 464455"/>
              <a:gd name="connsiteY0" fmla="*/ 154132 h 1631762"/>
              <a:gd name="connsiteX1" fmla="*/ 104775 w 464455"/>
              <a:gd name="connsiteY1" fmla="*/ 37902 h 1631762"/>
              <a:gd name="connsiteX2" fmla="*/ 228217 w 464455"/>
              <a:gd name="connsiteY2" fmla="*/ 664 h 1631762"/>
              <a:gd name="connsiteX3" fmla="*/ 395083 w 464455"/>
              <a:gd name="connsiteY3" fmla="*/ 62904 h 1631762"/>
              <a:gd name="connsiteX4" fmla="*/ 464455 w 464455"/>
              <a:gd name="connsiteY4" fmla="*/ 154132 h 1631762"/>
              <a:gd name="connsiteX5" fmla="*/ 344344 w 464455"/>
              <a:gd name="connsiteY5" fmla="*/ 586058 h 1631762"/>
              <a:gd name="connsiteX6" fmla="*/ 344344 w 464455"/>
              <a:gd name="connsiteY6" fmla="*/ 1081358 h 1631762"/>
              <a:gd name="connsiteX7" fmla="*/ 464455 w 464455"/>
              <a:gd name="connsiteY7" fmla="*/ 1499201 h 1631762"/>
              <a:gd name="connsiteX8" fmla="*/ 388088 w 464455"/>
              <a:gd name="connsiteY8" fmla="*/ 1575568 h 1631762"/>
              <a:gd name="connsiteX9" fmla="*/ 230668 w 464455"/>
              <a:gd name="connsiteY9" fmla="*/ 1628031 h 1631762"/>
              <a:gd name="connsiteX10" fmla="*/ 82629 w 464455"/>
              <a:gd name="connsiteY10" fmla="*/ 1575568 h 1631762"/>
              <a:gd name="connsiteX11" fmla="*/ 6262 w 464455"/>
              <a:gd name="connsiteY11" fmla="*/ 1499201 h 1631762"/>
              <a:gd name="connsiteX12" fmla="*/ 6262 w 464455"/>
              <a:gd name="connsiteY12" fmla="*/ 154132 h 1631762"/>
              <a:gd name="connsiteX0" fmla="*/ 6262 w 464455"/>
              <a:gd name="connsiteY0" fmla="*/ 154132 h 1628176"/>
              <a:gd name="connsiteX1" fmla="*/ 104775 w 464455"/>
              <a:gd name="connsiteY1" fmla="*/ 37902 h 1628176"/>
              <a:gd name="connsiteX2" fmla="*/ 228217 w 464455"/>
              <a:gd name="connsiteY2" fmla="*/ 664 h 1628176"/>
              <a:gd name="connsiteX3" fmla="*/ 395083 w 464455"/>
              <a:gd name="connsiteY3" fmla="*/ 62904 h 1628176"/>
              <a:gd name="connsiteX4" fmla="*/ 464455 w 464455"/>
              <a:gd name="connsiteY4" fmla="*/ 154132 h 1628176"/>
              <a:gd name="connsiteX5" fmla="*/ 344344 w 464455"/>
              <a:gd name="connsiteY5" fmla="*/ 586058 h 1628176"/>
              <a:gd name="connsiteX6" fmla="*/ 344344 w 464455"/>
              <a:gd name="connsiteY6" fmla="*/ 1081358 h 1628176"/>
              <a:gd name="connsiteX7" fmla="*/ 464455 w 464455"/>
              <a:gd name="connsiteY7" fmla="*/ 1499201 h 1628176"/>
              <a:gd name="connsiteX8" fmla="*/ 388088 w 464455"/>
              <a:gd name="connsiteY8" fmla="*/ 1575568 h 1628176"/>
              <a:gd name="connsiteX9" fmla="*/ 230668 w 464455"/>
              <a:gd name="connsiteY9" fmla="*/ 1628031 h 1628176"/>
              <a:gd name="connsiteX10" fmla="*/ 82629 w 464455"/>
              <a:gd name="connsiteY10" fmla="*/ 1575568 h 1628176"/>
              <a:gd name="connsiteX11" fmla="*/ 6262 w 464455"/>
              <a:gd name="connsiteY11" fmla="*/ 1499201 h 1628176"/>
              <a:gd name="connsiteX12" fmla="*/ 6262 w 464455"/>
              <a:gd name="connsiteY12" fmla="*/ 154132 h 1628176"/>
              <a:gd name="connsiteX0" fmla="*/ 6262 w 464455"/>
              <a:gd name="connsiteY0" fmla="*/ 154132 h 1628121"/>
              <a:gd name="connsiteX1" fmla="*/ 104775 w 464455"/>
              <a:gd name="connsiteY1" fmla="*/ 37902 h 1628121"/>
              <a:gd name="connsiteX2" fmla="*/ 228217 w 464455"/>
              <a:gd name="connsiteY2" fmla="*/ 664 h 1628121"/>
              <a:gd name="connsiteX3" fmla="*/ 395083 w 464455"/>
              <a:gd name="connsiteY3" fmla="*/ 62904 h 1628121"/>
              <a:gd name="connsiteX4" fmla="*/ 464455 w 464455"/>
              <a:gd name="connsiteY4" fmla="*/ 154132 h 1628121"/>
              <a:gd name="connsiteX5" fmla="*/ 344344 w 464455"/>
              <a:gd name="connsiteY5" fmla="*/ 586058 h 1628121"/>
              <a:gd name="connsiteX6" fmla="*/ 344344 w 464455"/>
              <a:gd name="connsiteY6" fmla="*/ 1081358 h 1628121"/>
              <a:gd name="connsiteX7" fmla="*/ 464455 w 464455"/>
              <a:gd name="connsiteY7" fmla="*/ 1499201 h 1628121"/>
              <a:gd name="connsiteX8" fmla="*/ 388088 w 464455"/>
              <a:gd name="connsiteY8" fmla="*/ 1575568 h 1628121"/>
              <a:gd name="connsiteX9" fmla="*/ 230668 w 464455"/>
              <a:gd name="connsiteY9" fmla="*/ 1628031 h 1628121"/>
              <a:gd name="connsiteX10" fmla="*/ 82629 w 464455"/>
              <a:gd name="connsiteY10" fmla="*/ 1575568 h 1628121"/>
              <a:gd name="connsiteX11" fmla="*/ 6262 w 464455"/>
              <a:gd name="connsiteY11" fmla="*/ 1499201 h 1628121"/>
              <a:gd name="connsiteX12" fmla="*/ 6262 w 464455"/>
              <a:gd name="connsiteY12" fmla="*/ 154132 h 1628121"/>
              <a:gd name="connsiteX0" fmla="*/ 6262 w 464455"/>
              <a:gd name="connsiteY0" fmla="*/ 154132 h 1628203"/>
              <a:gd name="connsiteX1" fmla="*/ 104775 w 464455"/>
              <a:gd name="connsiteY1" fmla="*/ 37902 h 1628203"/>
              <a:gd name="connsiteX2" fmla="*/ 228217 w 464455"/>
              <a:gd name="connsiteY2" fmla="*/ 664 h 1628203"/>
              <a:gd name="connsiteX3" fmla="*/ 395083 w 464455"/>
              <a:gd name="connsiteY3" fmla="*/ 62904 h 1628203"/>
              <a:gd name="connsiteX4" fmla="*/ 464455 w 464455"/>
              <a:gd name="connsiteY4" fmla="*/ 154132 h 1628203"/>
              <a:gd name="connsiteX5" fmla="*/ 344344 w 464455"/>
              <a:gd name="connsiteY5" fmla="*/ 586058 h 1628203"/>
              <a:gd name="connsiteX6" fmla="*/ 344344 w 464455"/>
              <a:gd name="connsiteY6" fmla="*/ 1081358 h 1628203"/>
              <a:gd name="connsiteX7" fmla="*/ 464455 w 464455"/>
              <a:gd name="connsiteY7" fmla="*/ 1499201 h 1628203"/>
              <a:gd name="connsiteX8" fmla="*/ 388088 w 464455"/>
              <a:gd name="connsiteY8" fmla="*/ 1575568 h 1628203"/>
              <a:gd name="connsiteX9" fmla="*/ 230668 w 464455"/>
              <a:gd name="connsiteY9" fmla="*/ 1628031 h 1628203"/>
              <a:gd name="connsiteX10" fmla="*/ 82629 w 464455"/>
              <a:gd name="connsiteY10" fmla="*/ 1575568 h 1628203"/>
              <a:gd name="connsiteX11" fmla="*/ 6262 w 464455"/>
              <a:gd name="connsiteY11" fmla="*/ 1499201 h 1628203"/>
              <a:gd name="connsiteX12" fmla="*/ 6262 w 464455"/>
              <a:gd name="connsiteY12" fmla="*/ 154132 h 1628203"/>
              <a:gd name="connsiteX0" fmla="*/ 6262 w 464455"/>
              <a:gd name="connsiteY0" fmla="*/ 154132 h 1628978"/>
              <a:gd name="connsiteX1" fmla="*/ 104775 w 464455"/>
              <a:gd name="connsiteY1" fmla="*/ 37902 h 1628978"/>
              <a:gd name="connsiteX2" fmla="*/ 228217 w 464455"/>
              <a:gd name="connsiteY2" fmla="*/ 664 h 1628978"/>
              <a:gd name="connsiteX3" fmla="*/ 395083 w 464455"/>
              <a:gd name="connsiteY3" fmla="*/ 62904 h 1628978"/>
              <a:gd name="connsiteX4" fmla="*/ 464455 w 464455"/>
              <a:gd name="connsiteY4" fmla="*/ 154132 h 1628978"/>
              <a:gd name="connsiteX5" fmla="*/ 344344 w 464455"/>
              <a:gd name="connsiteY5" fmla="*/ 586058 h 1628978"/>
              <a:gd name="connsiteX6" fmla="*/ 344344 w 464455"/>
              <a:gd name="connsiteY6" fmla="*/ 1081358 h 1628978"/>
              <a:gd name="connsiteX7" fmla="*/ 464455 w 464455"/>
              <a:gd name="connsiteY7" fmla="*/ 1499201 h 1628978"/>
              <a:gd name="connsiteX8" fmla="*/ 388088 w 464455"/>
              <a:gd name="connsiteY8" fmla="*/ 1575568 h 1628978"/>
              <a:gd name="connsiteX9" fmla="*/ 230668 w 464455"/>
              <a:gd name="connsiteY9" fmla="*/ 1628031 h 1628978"/>
              <a:gd name="connsiteX10" fmla="*/ 73304 w 464455"/>
              <a:gd name="connsiteY10" fmla="*/ 1597859 h 1628978"/>
              <a:gd name="connsiteX11" fmla="*/ 6262 w 464455"/>
              <a:gd name="connsiteY11" fmla="*/ 1499201 h 1628978"/>
              <a:gd name="connsiteX12" fmla="*/ 6262 w 464455"/>
              <a:gd name="connsiteY12" fmla="*/ 154132 h 1628978"/>
              <a:gd name="connsiteX0" fmla="*/ 6262 w 465506"/>
              <a:gd name="connsiteY0" fmla="*/ 154132 h 1628978"/>
              <a:gd name="connsiteX1" fmla="*/ 104775 w 465506"/>
              <a:gd name="connsiteY1" fmla="*/ 37902 h 1628978"/>
              <a:gd name="connsiteX2" fmla="*/ 228217 w 465506"/>
              <a:gd name="connsiteY2" fmla="*/ 664 h 1628978"/>
              <a:gd name="connsiteX3" fmla="*/ 395083 w 465506"/>
              <a:gd name="connsiteY3" fmla="*/ 62904 h 1628978"/>
              <a:gd name="connsiteX4" fmla="*/ 464455 w 465506"/>
              <a:gd name="connsiteY4" fmla="*/ 154132 h 1628978"/>
              <a:gd name="connsiteX5" fmla="*/ 344344 w 465506"/>
              <a:gd name="connsiteY5" fmla="*/ 586058 h 1628978"/>
              <a:gd name="connsiteX6" fmla="*/ 344344 w 465506"/>
              <a:gd name="connsiteY6" fmla="*/ 1081358 h 1628978"/>
              <a:gd name="connsiteX7" fmla="*/ 464455 w 465506"/>
              <a:gd name="connsiteY7" fmla="*/ 1499201 h 1628978"/>
              <a:gd name="connsiteX8" fmla="*/ 388088 w 465506"/>
              <a:gd name="connsiteY8" fmla="*/ 1575568 h 1628978"/>
              <a:gd name="connsiteX9" fmla="*/ 230668 w 465506"/>
              <a:gd name="connsiteY9" fmla="*/ 1628031 h 1628978"/>
              <a:gd name="connsiteX10" fmla="*/ 73304 w 465506"/>
              <a:gd name="connsiteY10" fmla="*/ 1597859 h 1628978"/>
              <a:gd name="connsiteX11" fmla="*/ 6262 w 465506"/>
              <a:gd name="connsiteY11" fmla="*/ 1499201 h 1628978"/>
              <a:gd name="connsiteX12" fmla="*/ 6262 w 465506"/>
              <a:gd name="connsiteY12" fmla="*/ 154132 h 1628978"/>
              <a:gd name="connsiteX0" fmla="*/ 6262 w 465266"/>
              <a:gd name="connsiteY0" fmla="*/ 154132 h 1628222"/>
              <a:gd name="connsiteX1" fmla="*/ 104775 w 465266"/>
              <a:gd name="connsiteY1" fmla="*/ 37902 h 1628222"/>
              <a:gd name="connsiteX2" fmla="*/ 228217 w 465266"/>
              <a:gd name="connsiteY2" fmla="*/ 664 h 1628222"/>
              <a:gd name="connsiteX3" fmla="*/ 395083 w 465266"/>
              <a:gd name="connsiteY3" fmla="*/ 62904 h 1628222"/>
              <a:gd name="connsiteX4" fmla="*/ 464455 w 465266"/>
              <a:gd name="connsiteY4" fmla="*/ 154132 h 1628222"/>
              <a:gd name="connsiteX5" fmla="*/ 344344 w 465266"/>
              <a:gd name="connsiteY5" fmla="*/ 586058 h 1628222"/>
              <a:gd name="connsiteX6" fmla="*/ 344344 w 465266"/>
              <a:gd name="connsiteY6" fmla="*/ 1081358 h 1628222"/>
              <a:gd name="connsiteX7" fmla="*/ 464455 w 465266"/>
              <a:gd name="connsiteY7" fmla="*/ 1499201 h 1628222"/>
              <a:gd name="connsiteX8" fmla="*/ 376430 w 465266"/>
              <a:gd name="connsiteY8" fmla="*/ 1590428 h 1628222"/>
              <a:gd name="connsiteX9" fmla="*/ 230668 w 465266"/>
              <a:gd name="connsiteY9" fmla="*/ 1628031 h 1628222"/>
              <a:gd name="connsiteX10" fmla="*/ 73304 w 465266"/>
              <a:gd name="connsiteY10" fmla="*/ 1597859 h 1628222"/>
              <a:gd name="connsiteX11" fmla="*/ 6262 w 465266"/>
              <a:gd name="connsiteY11" fmla="*/ 1499201 h 1628222"/>
              <a:gd name="connsiteX12" fmla="*/ 6262 w 465266"/>
              <a:gd name="connsiteY12" fmla="*/ 154132 h 1628222"/>
              <a:gd name="connsiteX0" fmla="*/ 6262 w 464978"/>
              <a:gd name="connsiteY0" fmla="*/ 154132 h 1628222"/>
              <a:gd name="connsiteX1" fmla="*/ 104775 w 464978"/>
              <a:gd name="connsiteY1" fmla="*/ 37902 h 1628222"/>
              <a:gd name="connsiteX2" fmla="*/ 228217 w 464978"/>
              <a:gd name="connsiteY2" fmla="*/ 664 h 1628222"/>
              <a:gd name="connsiteX3" fmla="*/ 395083 w 464978"/>
              <a:gd name="connsiteY3" fmla="*/ 62904 h 1628222"/>
              <a:gd name="connsiteX4" fmla="*/ 464455 w 464978"/>
              <a:gd name="connsiteY4" fmla="*/ 154132 h 1628222"/>
              <a:gd name="connsiteX5" fmla="*/ 344344 w 464978"/>
              <a:gd name="connsiteY5" fmla="*/ 586058 h 1628222"/>
              <a:gd name="connsiteX6" fmla="*/ 344344 w 464978"/>
              <a:gd name="connsiteY6" fmla="*/ 1081358 h 1628222"/>
              <a:gd name="connsiteX7" fmla="*/ 464455 w 464978"/>
              <a:gd name="connsiteY7" fmla="*/ 1499201 h 1628222"/>
              <a:gd name="connsiteX8" fmla="*/ 376430 w 464978"/>
              <a:gd name="connsiteY8" fmla="*/ 1590428 h 1628222"/>
              <a:gd name="connsiteX9" fmla="*/ 230668 w 464978"/>
              <a:gd name="connsiteY9" fmla="*/ 1628031 h 1628222"/>
              <a:gd name="connsiteX10" fmla="*/ 73304 w 464978"/>
              <a:gd name="connsiteY10" fmla="*/ 1597859 h 1628222"/>
              <a:gd name="connsiteX11" fmla="*/ 6262 w 464978"/>
              <a:gd name="connsiteY11" fmla="*/ 1499201 h 1628222"/>
              <a:gd name="connsiteX12" fmla="*/ 6262 w 464978"/>
              <a:gd name="connsiteY12" fmla="*/ 154132 h 1628222"/>
              <a:gd name="connsiteX0" fmla="*/ 6262 w 464963"/>
              <a:gd name="connsiteY0" fmla="*/ 154132 h 1628308"/>
              <a:gd name="connsiteX1" fmla="*/ 104775 w 464963"/>
              <a:gd name="connsiteY1" fmla="*/ 37902 h 1628308"/>
              <a:gd name="connsiteX2" fmla="*/ 228217 w 464963"/>
              <a:gd name="connsiteY2" fmla="*/ 664 h 1628308"/>
              <a:gd name="connsiteX3" fmla="*/ 395083 w 464963"/>
              <a:gd name="connsiteY3" fmla="*/ 62904 h 1628308"/>
              <a:gd name="connsiteX4" fmla="*/ 464455 w 464963"/>
              <a:gd name="connsiteY4" fmla="*/ 154132 h 1628308"/>
              <a:gd name="connsiteX5" fmla="*/ 344344 w 464963"/>
              <a:gd name="connsiteY5" fmla="*/ 586058 h 1628308"/>
              <a:gd name="connsiteX6" fmla="*/ 344344 w 464963"/>
              <a:gd name="connsiteY6" fmla="*/ 1081358 h 1628308"/>
              <a:gd name="connsiteX7" fmla="*/ 464455 w 464963"/>
              <a:gd name="connsiteY7" fmla="*/ 1499201 h 1628308"/>
              <a:gd name="connsiteX8" fmla="*/ 374099 w 464963"/>
              <a:gd name="connsiteY8" fmla="*/ 1610243 h 1628308"/>
              <a:gd name="connsiteX9" fmla="*/ 230668 w 464963"/>
              <a:gd name="connsiteY9" fmla="*/ 1628031 h 1628308"/>
              <a:gd name="connsiteX10" fmla="*/ 73304 w 464963"/>
              <a:gd name="connsiteY10" fmla="*/ 1597859 h 1628308"/>
              <a:gd name="connsiteX11" fmla="*/ 6262 w 464963"/>
              <a:gd name="connsiteY11" fmla="*/ 1499201 h 1628308"/>
              <a:gd name="connsiteX12" fmla="*/ 6262 w 464963"/>
              <a:gd name="connsiteY12" fmla="*/ 154132 h 1628308"/>
              <a:gd name="connsiteX0" fmla="*/ 6262 w 464963"/>
              <a:gd name="connsiteY0" fmla="*/ 172360 h 1646536"/>
              <a:gd name="connsiteX1" fmla="*/ 104775 w 464963"/>
              <a:gd name="connsiteY1" fmla="*/ 56130 h 1646536"/>
              <a:gd name="connsiteX2" fmla="*/ 228217 w 464963"/>
              <a:gd name="connsiteY2" fmla="*/ 18892 h 1646536"/>
              <a:gd name="connsiteX3" fmla="*/ 366322 w 464963"/>
              <a:gd name="connsiteY3" fmla="*/ 9218 h 1646536"/>
              <a:gd name="connsiteX4" fmla="*/ 464455 w 464963"/>
              <a:gd name="connsiteY4" fmla="*/ 172360 h 1646536"/>
              <a:gd name="connsiteX5" fmla="*/ 344344 w 464963"/>
              <a:gd name="connsiteY5" fmla="*/ 604286 h 1646536"/>
              <a:gd name="connsiteX6" fmla="*/ 344344 w 464963"/>
              <a:gd name="connsiteY6" fmla="*/ 1099586 h 1646536"/>
              <a:gd name="connsiteX7" fmla="*/ 464455 w 464963"/>
              <a:gd name="connsiteY7" fmla="*/ 1517429 h 1646536"/>
              <a:gd name="connsiteX8" fmla="*/ 374099 w 464963"/>
              <a:gd name="connsiteY8" fmla="*/ 1628471 h 1646536"/>
              <a:gd name="connsiteX9" fmla="*/ 230668 w 464963"/>
              <a:gd name="connsiteY9" fmla="*/ 1646259 h 1646536"/>
              <a:gd name="connsiteX10" fmla="*/ 73304 w 464963"/>
              <a:gd name="connsiteY10" fmla="*/ 1616087 h 1646536"/>
              <a:gd name="connsiteX11" fmla="*/ 6262 w 464963"/>
              <a:gd name="connsiteY11" fmla="*/ 1517429 h 1646536"/>
              <a:gd name="connsiteX12" fmla="*/ 6262 w 464963"/>
              <a:gd name="connsiteY12" fmla="*/ 172360 h 1646536"/>
              <a:gd name="connsiteX0" fmla="*/ 6262 w 464963"/>
              <a:gd name="connsiteY0" fmla="*/ 172360 h 1646536"/>
              <a:gd name="connsiteX1" fmla="*/ 104775 w 464963"/>
              <a:gd name="connsiteY1" fmla="*/ 56130 h 1646536"/>
              <a:gd name="connsiteX2" fmla="*/ 228217 w 464963"/>
              <a:gd name="connsiteY2" fmla="*/ 18892 h 1646536"/>
              <a:gd name="connsiteX3" fmla="*/ 366322 w 464963"/>
              <a:gd name="connsiteY3" fmla="*/ 9218 h 1646536"/>
              <a:gd name="connsiteX4" fmla="*/ 464455 w 464963"/>
              <a:gd name="connsiteY4" fmla="*/ 172360 h 1646536"/>
              <a:gd name="connsiteX5" fmla="*/ 445069 w 464963"/>
              <a:gd name="connsiteY5" fmla="*/ 584779 h 1646536"/>
              <a:gd name="connsiteX6" fmla="*/ 344344 w 464963"/>
              <a:gd name="connsiteY6" fmla="*/ 1099586 h 1646536"/>
              <a:gd name="connsiteX7" fmla="*/ 464455 w 464963"/>
              <a:gd name="connsiteY7" fmla="*/ 1517429 h 1646536"/>
              <a:gd name="connsiteX8" fmla="*/ 374099 w 464963"/>
              <a:gd name="connsiteY8" fmla="*/ 1628471 h 1646536"/>
              <a:gd name="connsiteX9" fmla="*/ 230668 w 464963"/>
              <a:gd name="connsiteY9" fmla="*/ 1646259 h 1646536"/>
              <a:gd name="connsiteX10" fmla="*/ 73304 w 464963"/>
              <a:gd name="connsiteY10" fmla="*/ 1616087 h 1646536"/>
              <a:gd name="connsiteX11" fmla="*/ 6262 w 464963"/>
              <a:gd name="connsiteY11" fmla="*/ 1517429 h 1646536"/>
              <a:gd name="connsiteX12" fmla="*/ 6262 w 464963"/>
              <a:gd name="connsiteY12" fmla="*/ 172360 h 1646536"/>
              <a:gd name="connsiteX0" fmla="*/ 6262 w 495431"/>
              <a:gd name="connsiteY0" fmla="*/ 172360 h 1646536"/>
              <a:gd name="connsiteX1" fmla="*/ 104775 w 495431"/>
              <a:gd name="connsiteY1" fmla="*/ 56130 h 1646536"/>
              <a:gd name="connsiteX2" fmla="*/ 228217 w 495431"/>
              <a:gd name="connsiteY2" fmla="*/ 18892 h 1646536"/>
              <a:gd name="connsiteX3" fmla="*/ 366322 w 495431"/>
              <a:gd name="connsiteY3" fmla="*/ 9218 h 1646536"/>
              <a:gd name="connsiteX4" fmla="*/ 464455 w 495431"/>
              <a:gd name="connsiteY4" fmla="*/ 172360 h 1646536"/>
              <a:gd name="connsiteX5" fmla="*/ 445069 w 495431"/>
              <a:gd name="connsiteY5" fmla="*/ 584779 h 1646536"/>
              <a:gd name="connsiteX6" fmla="*/ 495431 w 495431"/>
              <a:gd name="connsiteY6" fmla="*/ 1119093 h 1646536"/>
              <a:gd name="connsiteX7" fmla="*/ 464455 w 495431"/>
              <a:gd name="connsiteY7" fmla="*/ 1517429 h 1646536"/>
              <a:gd name="connsiteX8" fmla="*/ 374099 w 495431"/>
              <a:gd name="connsiteY8" fmla="*/ 1628471 h 1646536"/>
              <a:gd name="connsiteX9" fmla="*/ 230668 w 495431"/>
              <a:gd name="connsiteY9" fmla="*/ 1646259 h 1646536"/>
              <a:gd name="connsiteX10" fmla="*/ 73304 w 495431"/>
              <a:gd name="connsiteY10" fmla="*/ 1616087 h 1646536"/>
              <a:gd name="connsiteX11" fmla="*/ 6262 w 495431"/>
              <a:gd name="connsiteY11" fmla="*/ 1517429 h 1646536"/>
              <a:gd name="connsiteX12" fmla="*/ 6262 w 495431"/>
              <a:gd name="connsiteY12" fmla="*/ 172360 h 1646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5431" h="1646536">
                <a:moveTo>
                  <a:pt x="6262" y="172360"/>
                </a:moveTo>
                <a:cubicBezTo>
                  <a:pt x="20350" y="87328"/>
                  <a:pt x="42138" y="91615"/>
                  <a:pt x="104775" y="56130"/>
                </a:cubicBezTo>
                <a:cubicBezTo>
                  <a:pt x="141768" y="30552"/>
                  <a:pt x="184626" y="26711"/>
                  <a:pt x="228217" y="18892"/>
                </a:cubicBezTo>
                <a:cubicBezTo>
                  <a:pt x="271808" y="11073"/>
                  <a:pt x="328809" y="-13073"/>
                  <a:pt x="366322" y="9218"/>
                </a:cubicBezTo>
                <a:cubicBezTo>
                  <a:pt x="403835" y="31509"/>
                  <a:pt x="464455" y="130184"/>
                  <a:pt x="464455" y="172360"/>
                </a:cubicBezTo>
                <a:cubicBezTo>
                  <a:pt x="424418" y="316335"/>
                  <a:pt x="439906" y="426990"/>
                  <a:pt x="445069" y="584779"/>
                </a:cubicBezTo>
                <a:cubicBezTo>
                  <a:pt x="450232" y="742568"/>
                  <a:pt x="472327" y="1051779"/>
                  <a:pt x="495431" y="1119093"/>
                </a:cubicBezTo>
                <a:lnTo>
                  <a:pt x="464455" y="1517429"/>
                </a:lnTo>
                <a:cubicBezTo>
                  <a:pt x="471746" y="1599797"/>
                  <a:pt x="398595" y="1618413"/>
                  <a:pt x="374099" y="1628471"/>
                </a:cubicBezTo>
                <a:cubicBezTo>
                  <a:pt x="349603" y="1638529"/>
                  <a:pt x="280800" y="1648323"/>
                  <a:pt x="230668" y="1646259"/>
                </a:cubicBezTo>
                <a:cubicBezTo>
                  <a:pt x="180536" y="1644195"/>
                  <a:pt x="115480" y="1643332"/>
                  <a:pt x="73304" y="1616087"/>
                </a:cubicBezTo>
                <a:cubicBezTo>
                  <a:pt x="31128" y="1588842"/>
                  <a:pt x="6262" y="1559605"/>
                  <a:pt x="6262" y="1517429"/>
                </a:cubicBezTo>
                <a:cubicBezTo>
                  <a:pt x="6262" y="1069073"/>
                  <a:pt x="-7826" y="257392"/>
                  <a:pt x="6262" y="172360"/>
                </a:cubicBezTo>
                <a:close/>
              </a:path>
            </a:pathLst>
          </a:custGeom>
          <a:solidFill>
            <a:srgbClr val="5F79A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594900" y="463338"/>
            <a:ext cx="8596668" cy="1320800"/>
          </a:xfrm>
        </p:spPr>
        <p:txBody>
          <a:bodyPr/>
          <a:lstStyle/>
          <a:p>
            <a:r>
              <a:rPr lang="pt-BR" dirty="0" err="1" smtClean="0"/>
              <a:t>Membrane</a:t>
            </a:r>
            <a:r>
              <a:rPr lang="pt-BR" dirty="0" smtClean="0"/>
              <a:t> </a:t>
            </a:r>
            <a:r>
              <a:rPr lang="pt-BR" dirty="0" err="1" smtClean="0"/>
              <a:t>Androgen</a:t>
            </a:r>
            <a:r>
              <a:rPr lang="pt-BR" dirty="0" smtClean="0"/>
              <a:t> Receptor</a:t>
            </a:r>
            <a:endParaRPr lang="pt-BR" dirty="0"/>
          </a:p>
        </p:txBody>
      </p:sp>
      <p:grpSp>
        <p:nvGrpSpPr>
          <p:cNvPr id="22" name="Grupo 21"/>
          <p:cNvGrpSpPr/>
          <p:nvPr/>
        </p:nvGrpSpPr>
        <p:grpSpPr>
          <a:xfrm>
            <a:off x="1485220" y="4135720"/>
            <a:ext cx="1942618" cy="2088232"/>
            <a:chOff x="806257" y="4221088"/>
            <a:chExt cx="1942618" cy="2088232"/>
          </a:xfrm>
        </p:grpSpPr>
        <p:cxnSp>
          <p:nvCxnSpPr>
            <p:cNvPr id="19" name="Conector de seta reta 18"/>
            <p:cNvCxnSpPr/>
            <p:nvPr/>
          </p:nvCxnSpPr>
          <p:spPr>
            <a:xfrm flipV="1">
              <a:off x="1777127" y="4892502"/>
              <a:ext cx="0" cy="69673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o 20"/>
            <p:cNvGrpSpPr/>
            <p:nvPr/>
          </p:nvGrpSpPr>
          <p:grpSpPr>
            <a:xfrm>
              <a:off x="806257" y="4221088"/>
              <a:ext cx="1942618" cy="2088232"/>
              <a:chOff x="806257" y="4221088"/>
              <a:chExt cx="1942618" cy="2088232"/>
            </a:xfrm>
          </p:grpSpPr>
          <p:sp>
            <p:nvSpPr>
              <p:cNvPr id="11" name="Retângulo de cantos arredondados 10"/>
              <p:cNvSpPr/>
              <p:nvPr/>
            </p:nvSpPr>
            <p:spPr>
              <a:xfrm>
                <a:off x="806257" y="5695784"/>
                <a:ext cx="1942618" cy="613536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dirty="0" err="1" smtClean="0">
                    <a:solidFill>
                      <a:schemeClr val="tx1"/>
                    </a:solidFill>
                  </a:rPr>
                  <a:t>Pertussis</a:t>
                </a:r>
                <a:r>
                  <a:rPr lang="pt-BR" dirty="0" smtClean="0">
                    <a:solidFill>
                      <a:schemeClr val="tx1"/>
                    </a:solidFill>
                  </a:rPr>
                  <a:t> </a:t>
                </a:r>
                <a:r>
                  <a:rPr lang="pt-BR" dirty="0" err="1" smtClean="0">
                    <a:solidFill>
                      <a:schemeClr val="tx1"/>
                    </a:solidFill>
                  </a:rPr>
                  <a:t>toxin</a:t>
                </a:r>
                <a:r>
                  <a:rPr lang="pt-BR" dirty="0" smtClean="0">
                    <a:solidFill>
                      <a:schemeClr val="tx1"/>
                    </a:solidFill>
                  </a:rPr>
                  <a:t> </a:t>
                </a:r>
                <a:r>
                  <a:rPr lang="pt-BR" dirty="0">
                    <a:solidFill>
                      <a:schemeClr val="tx1"/>
                    </a:solidFill>
                  </a:rPr>
                  <a:t>(PTX)</a:t>
                </a:r>
              </a:p>
            </p:txBody>
          </p:sp>
          <p:sp>
            <p:nvSpPr>
              <p:cNvPr id="20" name="Símbolo de 'Não' 19"/>
              <p:cNvSpPr/>
              <p:nvPr/>
            </p:nvSpPr>
            <p:spPr>
              <a:xfrm>
                <a:off x="1483949" y="4221088"/>
                <a:ext cx="567771" cy="624548"/>
              </a:xfrm>
              <a:prstGeom prst="noSmoking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86" name="Grupo 585"/>
          <p:cNvGrpSpPr/>
          <p:nvPr/>
        </p:nvGrpSpPr>
        <p:grpSpPr>
          <a:xfrm>
            <a:off x="4209032" y="4014726"/>
            <a:ext cx="1096557" cy="1787206"/>
            <a:chOff x="1229288" y="4221088"/>
            <a:chExt cx="1096557" cy="1787206"/>
          </a:xfrm>
        </p:grpSpPr>
        <p:cxnSp>
          <p:nvCxnSpPr>
            <p:cNvPr id="587" name="Conector de seta reta 586"/>
            <p:cNvCxnSpPr/>
            <p:nvPr/>
          </p:nvCxnSpPr>
          <p:spPr>
            <a:xfrm flipV="1">
              <a:off x="1777127" y="4869160"/>
              <a:ext cx="0" cy="69673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8" name="Grupo 587"/>
            <p:cNvGrpSpPr/>
            <p:nvPr/>
          </p:nvGrpSpPr>
          <p:grpSpPr>
            <a:xfrm>
              <a:off x="1229288" y="4221088"/>
              <a:ext cx="1096557" cy="1787206"/>
              <a:chOff x="1229288" y="4221088"/>
              <a:chExt cx="1096557" cy="1787206"/>
            </a:xfrm>
          </p:grpSpPr>
          <p:sp>
            <p:nvSpPr>
              <p:cNvPr id="605" name="Retângulo de cantos arredondados 604"/>
              <p:cNvSpPr/>
              <p:nvPr/>
            </p:nvSpPr>
            <p:spPr>
              <a:xfrm>
                <a:off x="1229288" y="5589240"/>
                <a:ext cx="1096557" cy="419054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dirty="0">
                    <a:solidFill>
                      <a:schemeClr val="tx1"/>
                    </a:solidFill>
                  </a:rPr>
                  <a:t>U 73122</a:t>
                </a:r>
              </a:p>
            </p:txBody>
          </p:sp>
          <p:sp>
            <p:nvSpPr>
              <p:cNvPr id="606" name="Símbolo de 'Não' 605"/>
              <p:cNvSpPr/>
              <p:nvPr/>
            </p:nvSpPr>
            <p:spPr>
              <a:xfrm>
                <a:off x="1483949" y="4221088"/>
                <a:ext cx="567771" cy="624548"/>
              </a:xfrm>
              <a:prstGeom prst="noSmoking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</p:grpSp>
      </p:grpSp>
      <p:cxnSp>
        <p:nvCxnSpPr>
          <p:cNvPr id="608" name="Conector de seta reta 607"/>
          <p:cNvCxnSpPr/>
          <p:nvPr/>
        </p:nvCxnSpPr>
        <p:spPr>
          <a:xfrm flipH="1" flipV="1">
            <a:off x="7960737" y="4740104"/>
            <a:ext cx="236065" cy="468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9" name="Grupo 608"/>
          <p:cNvGrpSpPr/>
          <p:nvPr/>
        </p:nvGrpSpPr>
        <p:grpSpPr>
          <a:xfrm>
            <a:off x="7550454" y="2776347"/>
            <a:ext cx="1661031" cy="2862661"/>
            <a:chOff x="791681" y="2790203"/>
            <a:chExt cx="1661031" cy="2862661"/>
          </a:xfrm>
        </p:grpSpPr>
        <p:sp>
          <p:nvSpPr>
            <p:cNvPr id="610" name="Retângulo de cantos arredondados 609"/>
            <p:cNvSpPr/>
            <p:nvPr/>
          </p:nvSpPr>
          <p:spPr>
            <a:xfrm>
              <a:off x="1092691" y="5233810"/>
              <a:ext cx="1360021" cy="41905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err="1" smtClean="0">
                  <a:solidFill>
                    <a:schemeClr val="tx1"/>
                  </a:solidFill>
                </a:rPr>
                <a:t>Diazoxide</a:t>
              </a:r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611" name="Símbolo de 'Não' 610"/>
            <p:cNvSpPr/>
            <p:nvPr/>
          </p:nvSpPr>
          <p:spPr>
            <a:xfrm>
              <a:off x="791681" y="2790203"/>
              <a:ext cx="567771" cy="624548"/>
            </a:xfrm>
            <a:prstGeom prst="noSmoking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grpSp>
        <p:nvGrpSpPr>
          <p:cNvPr id="612" name="Grupo 611"/>
          <p:cNvGrpSpPr/>
          <p:nvPr/>
        </p:nvGrpSpPr>
        <p:grpSpPr>
          <a:xfrm>
            <a:off x="8873112" y="4243744"/>
            <a:ext cx="1308169" cy="1931222"/>
            <a:chOff x="1229286" y="4221088"/>
            <a:chExt cx="1308169" cy="1931222"/>
          </a:xfrm>
        </p:grpSpPr>
        <p:cxnSp>
          <p:nvCxnSpPr>
            <p:cNvPr id="613" name="Conector de seta reta 612"/>
            <p:cNvCxnSpPr/>
            <p:nvPr/>
          </p:nvCxnSpPr>
          <p:spPr>
            <a:xfrm flipV="1">
              <a:off x="1777127" y="4951516"/>
              <a:ext cx="0" cy="69673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4" name="Grupo 613"/>
            <p:cNvGrpSpPr/>
            <p:nvPr/>
          </p:nvGrpSpPr>
          <p:grpSpPr>
            <a:xfrm>
              <a:off x="1229286" y="4221088"/>
              <a:ext cx="1308169" cy="1931222"/>
              <a:chOff x="1229286" y="4221088"/>
              <a:chExt cx="1308169" cy="1931222"/>
            </a:xfrm>
          </p:grpSpPr>
          <p:sp>
            <p:nvSpPr>
              <p:cNvPr id="615" name="Retângulo de cantos arredondados 614"/>
              <p:cNvSpPr/>
              <p:nvPr/>
            </p:nvSpPr>
            <p:spPr>
              <a:xfrm>
                <a:off x="1229286" y="5733256"/>
                <a:ext cx="1308169" cy="419054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dirty="0" err="1">
                    <a:solidFill>
                      <a:schemeClr val="tx1"/>
                    </a:solidFill>
                  </a:rPr>
                  <a:t>Verapamil</a:t>
                </a:r>
                <a:endParaRPr lang="pt-B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6" name="Símbolo de 'Não' 615"/>
              <p:cNvSpPr/>
              <p:nvPr/>
            </p:nvSpPr>
            <p:spPr>
              <a:xfrm>
                <a:off x="1483949" y="4221088"/>
                <a:ext cx="567771" cy="624548"/>
              </a:xfrm>
              <a:prstGeom prst="noSmoking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</p:grpSp>
      </p:grpSp>
      <p:cxnSp>
        <p:nvCxnSpPr>
          <p:cNvPr id="23" name="Conector de seta reta 22"/>
          <p:cNvCxnSpPr/>
          <p:nvPr/>
        </p:nvCxnSpPr>
        <p:spPr>
          <a:xfrm>
            <a:off x="1846613" y="2362680"/>
            <a:ext cx="215922" cy="775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/>
          <p:nvPr/>
        </p:nvSpPr>
        <p:spPr>
          <a:xfrm>
            <a:off x="7582053" y="4380359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open</a:t>
            </a:r>
            <a:endParaRPr lang="pt-BR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7403260" y="1484967"/>
            <a:ext cx="1614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Glibenclimide</a:t>
            </a:r>
            <a:endParaRPr lang="pt-BR" dirty="0" smtClean="0"/>
          </a:p>
          <a:p>
            <a:r>
              <a:rPr lang="pt-BR" dirty="0" err="1" smtClean="0"/>
              <a:t>Tolbutamide</a:t>
            </a:r>
            <a:endParaRPr lang="pt-BR" dirty="0"/>
          </a:p>
        </p:txBody>
      </p:sp>
      <p:sp>
        <p:nvSpPr>
          <p:cNvPr id="27" name="Retângulo de cantos arredondados 26"/>
          <p:cNvSpPr/>
          <p:nvPr/>
        </p:nvSpPr>
        <p:spPr>
          <a:xfrm>
            <a:off x="7288869" y="1379585"/>
            <a:ext cx="1806829" cy="914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9" name="Conector de seta reta 28"/>
          <p:cNvCxnSpPr>
            <a:stCxn id="27" idx="2"/>
          </p:cNvCxnSpPr>
          <p:nvPr/>
        </p:nvCxnSpPr>
        <p:spPr>
          <a:xfrm flipH="1">
            <a:off x="7980611" y="2293985"/>
            <a:ext cx="211673" cy="4388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9868882" y="2983447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VOCC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221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" grpId="0" animBg="1"/>
      <p:bldP spid="570" grpId="0" animBg="1"/>
      <p:bldP spid="597" grpId="0" animBg="1"/>
      <p:bldP spid="25" grpId="0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9154" y="355846"/>
            <a:ext cx="8596668" cy="827944"/>
          </a:xfrm>
        </p:spPr>
        <p:txBody>
          <a:bodyPr>
            <a:noAutofit/>
          </a:bodyPr>
          <a:lstStyle/>
          <a:p>
            <a:r>
              <a:rPr lang="en-US" sz="2800" dirty="0"/>
              <a:t>Action of </a:t>
            </a:r>
            <a:r>
              <a:rPr lang="en-US" sz="2800" dirty="0" err="1"/>
              <a:t>catechin</a:t>
            </a:r>
            <a:r>
              <a:rPr lang="en-US" sz="2800" dirty="0"/>
              <a:t> </a:t>
            </a:r>
            <a:r>
              <a:rPr lang="en-US" sz="2800" dirty="0" smtClean="0"/>
              <a:t>and </a:t>
            </a:r>
            <a:r>
              <a:rPr lang="en-US" sz="2800" dirty="0" err="1" smtClean="0"/>
              <a:t>nandrolone</a:t>
            </a:r>
            <a:r>
              <a:rPr lang="en-US" sz="2800" dirty="0" smtClean="0"/>
              <a:t> at </a:t>
            </a:r>
            <a:r>
              <a:rPr lang="en-US" sz="2800" dirty="0"/>
              <a:t>different concentrations on membrane potential </a:t>
            </a:r>
            <a:endParaRPr lang="pt-BR" sz="28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25063" y="5721725"/>
            <a:ext cx="8480759" cy="86040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Cavalari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F.C. et al., 2012. Non-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classic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androgen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actions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in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Sertoli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cell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membrane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in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whole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seminiferous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tubules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effects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nandrolone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decanoate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catechin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sz="18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Steroids</a:t>
            </a:r>
            <a:r>
              <a:rPr lang="pt-BR" sz="18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77(1-2), pp.118–25. </a:t>
            </a:r>
          </a:p>
        </p:txBody>
      </p:sp>
      <p:pic>
        <p:nvPicPr>
          <p:cNvPr id="5" name="Imagem 4" descr="Três_doses_nandrolone.bm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59456" y="1312843"/>
            <a:ext cx="3237842" cy="2574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 descr="Resiste_nandro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95950" y="1338888"/>
            <a:ext cx="1796116" cy="1722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NandroCelula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59456" y="4163208"/>
            <a:ext cx="4129998" cy="1156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 descr="catechinCelula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2626" y="4124394"/>
            <a:ext cx="4013312" cy="1195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 descr="3_catechin_partindo_mesmo_pnto.tif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7577" y="1312843"/>
            <a:ext cx="2971607" cy="2621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m 10" descr="resist_catequina.tif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27836" y="1315282"/>
            <a:ext cx="1432968" cy="14982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m 11" descr="catequina nandro_Ca.tif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505822" y="4468969"/>
            <a:ext cx="2593389" cy="2347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454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223234"/>
            <a:ext cx="8596668" cy="794197"/>
          </a:xfrm>
        </p:spPr>
        <p:txBody>
          <a:bodyPr>
            <a:noAutofit/>
          </a:bodyPr>
          <a:lstStyle/>
          <a:p>
            <a:r>
              <a:rPr lang="en-US" sz="2400" dirty="0"/>
              <a:t>The depolarizing effect </a:t>
            </a:r>
            <a:r>
              <a:rPr lang="en-US" sz="2400" dirty="0" smtClean="0"/>
              <a:t>of </a:t>
            </a:r>
            <a:r>
              <a:rPr lang="en-US" sz="2400" dirty="0" err="1" smtClean="0"/>
              <a:t>nandrolone</a:t>
            </a:r>
            <a:r>
              <a:rPr lang="en-US" sz="2400" dirty="0" smtClean="0"/>
              <a:t>, </a:t>
            </a:r>
            <a:r>
              <a:rPr lang="en-US" sz="2400" dirty="0" err="1" smtClean="0"/>
              <a:t>catechin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en-US" sz="2400" dirty="0" smtClean="0"/>
              <a:t>testosterone did </a:t>
            </a:r>
            <a:r>
              <a:rPr lang="en-US" sz="2400" dirty="0"/>
              <a:t>not change on the presence of </a:t>
            </a:r>
            <a:r>
              <a:rPr lang="en-US" sz="2400" dirty="0" err="1"/>
              <a:t>flutamide</a:t>
            </a:r>
            <a:endParaRPr lang="pt-BR" sz="2400" dirty="0"/>
          </a:p>
        </p:txBody>
      </p:sp>
      <p:pic>
        <p:nvPicPr>
          <p:cNvPr id="4" name="Imagem 3" descr="test_e_tesFlu_barrra_Fig_2A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0502" y="1565948"/>
            <a:ext cx="3753000" cy="2564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 descr="Nandroflut_e_nandro_fig_2B-barra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701" y="1017431"/>
            <a:ext cx="3543563" cy="2562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 descr="cate_cat+flu_barra_fi2C.tif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9701" y="3683358"/>
            <a:ext cx="3543563" cy="2712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Resist_nadro_e_nandro_flutamida.ti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7912" y="1045702"/>
            <a:ext cx="2408349" cy="1620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 descr="Resist_Cat_e_cate+flut.tif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07912" y="3683358"/>
            <a:ext cx="2091019" cy="1568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tângulo 2"/>
          <p:cNvSpPr/>
          <p:nvPr/>
        </p:nvSpPr>
        <p:spPr>
          <a:xfrm>
            <a:off x="5293217" y="5934670"/>
            <a:ext cx="7027571" cy="9233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Cavalari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F.C. et al., 2012. Non-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classic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androgen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actions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in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Sertoli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cell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membrane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in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whole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seminiferous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tubules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effects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nandrolone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decanoate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catechin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Steroids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77(1-2), pp.118–25. </a:t>
            </a:r>
          </a:p>
        </p:txBody>
      </p:sp>
    </p:spTree>
    <p:extLst>
      <p:ext uri="{BB962C8B-B14F-4D97-AF65-F5344CB8AC3E}">
        <p14:creationId xmlns:p14="http://schemas.microsoft.com/office/powerpoint/2010/main" val="359912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5363" y="194995"/>
            <a:ext cx="9162124" cy="704045"/>
          </a:xfrm>
        </p:spPr>
        <p:txBody>
          <a:bodyPr>
            <a:noAutofit/>
          </a:bodyPr>
          <a:lstStyle/>
          <a:p>
            <a:pPr algn="just"/>
            <a:r>
              <a:rPr lang="en-GB" sz="2000" dirty="0"/>
              <a:t>The depolarizing </a:t>
            </a:r>
            <a:r>
              <a:rPr lang="en-GB" sz="2000" dirty="0" smtClean="0"/>
              <a:t>effects </a:t>
            </a:r>
            <a:r>
              <a:rPr lang="en-GB" sz="2000" dirty="0"/>
              <a:t>of </a:t>
            </a:r>
            <a:r>
              <a:rPr lang="en-GB" sz="2000" dirty="0" err="1"/>
              <a:t>nandrolone</a:t>
            </a:r>
            <a:r>
              <a:rPr lang="en-GB" sz="2000" dirty="0"/>
              <a:t> </a:t>
            </a:r>
            <a:r>
              <a:rPr lang="en-GB" sz="2000" dirty="0" smtClean="0"/>
              <a:t>and </a:t>
            </a:r>
            <a:r>
              <a:rPr lang="en-GB" sz="2000" dirty="0" err="1" smtClean="0"/>
              <a:t>catechin</a:t>
            </a:r>
            <a:r>
              <a:rPr lang="en-GB" sz="2000" dirty="0"/>
              <a:t> </a:t>
            </a:r>
            <a:r>
              <a:rPr lang="en-GB" sz="2000" dirty="0" smtClean="0"/>
              <a:t>were </a:t>
            </a:r>
            <a:r>
              <a:rPr lang="en-GB" sz="2000" dirty="0"/>
              <a:t>blocked </a:t>
            </a:r>
            <a:r>
              <a:rPr lang="en-GB" sz="2000" dirty="0" smtClean="0"/>
              <a:t>by </a:t>
            </a:r>
            <a:r>
              <a:rPr lang="en-GB" sz="2000" dirty="0" err="1" smtClean="0"/>
              <a:t>Diazoxide</a:t>
            </a:r>
            <a:r>
              <a:rPr lang="en-GB" sz="2000" dirty="0" smtClean="0"/>
              <a:t>, </a:t>
            </a:r>
            <a:r>
              <a:rPr lang="en-GB" sz="2000" dirty="0"/>
              <a:t>a K</a:t>
            </a:r>
            <a:r>
              <a:rPr lang="en-GB" sz="2000" baseline="30000" dirty="0"/>
              <a:t>+</a:t>
            </a:r>
            <a:r>
              <a:rPr lang="en-GB" sz="2000" baseline="-25000" dirty="0"/>
              <a:t>ATP</a:t>
            </a:r>
            <a:r>
              <a:rPr lang="en-GB" sz="2000" dirty="0"/>
              <a:t> channel </a:t>
            </a:r>
            <a:r>
              <a:rPr lang="en-GB" sz="2000" dirty="0" smtClean="0"/>
              <a:t>opener, and by U73122 </a:t>
            </a:r>
            <a:r>
              <a:rPr lang="en-GB" sz="2000" dirty="0"/>
              <a:t>(2μM), an inhibitor of PLC, </a:t>
            </a:r>
            <a:r>
              <a:rPr lang="en-GB" sz="2000" dirty="0" smtClean="0"/>
              <a:t>both 10 </a:t>
            </a:r>
            <a:r>
              <a:rPr lang="en-GB" sz="2000" dirty="0"/>
              <a:t>minutes before the topical application of the steroid and the </a:t>
            </a:r>
            <a:r>
              <a:rPr lang="en-GB" sz="2000" dirty="0" err="1" smtClean="0"/>
              <a:t>flavonol</a:t>
            </a:r>
            <a:endParaRPr lang="pt-BR" sz="2000" dirty="0"/>
          </a:p>
        </p:txBody>
      </p:sp>
      <p:pic>
        <p:nvPicPr>
          <p:cNvPr id="4" name="Imagem 3" descr="nandro_e_nadro+diaz_barra_4B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5763" y="1100884"/>
            <a:ext cx="3168203" cy="2461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 descr="catechin_e_catechin_+diazox_barra_fig_4A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3986" y="1100884"/>
            <a:ext cx="3290570" cy="2461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 descr="nandro_e_nandro_U_-fi3_A_mesmo_ponto.tif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5763" y="3674470"/>
            <a:ext cx="3490175" cy="2552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Catechin_+_Catechin_+U73122_barra_Fig3B.tif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93986" y="3676360"/>
            <a:ext cx="3300095" cy="255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77335" y="6226520"/>
            <a:ext cx="9684912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Cavalari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F.C. et al., 2012. Non-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classic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androgen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actions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in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Sertoli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cell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membrane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in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whole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seminiferous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tubules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effects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nandrolone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decanoate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catechin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dirty="0" err="1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Steroids</a:t>
            </a:r>
            <a:r>
              <a:rPr lang="pt-BR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77(1-2), pp.118–25. </a:t>
            </a:r>
          </a:p>
        </p:txBody>
      </p:sp>
    </p:spTree>
    <p:extLst>
      <p:ext uri="{BB962C8B-B14F-4D97-AF65-F5344CB8AC3E}">
        <p14:creationId xmlns:p14="http://schemas.microsoft.com/office/powerpoint/2010/main" val="424867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0366" y="618186"/>
            <a:ext cx="8596668" cy="97879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Epitestosterone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(17</a:t>
            </a:r>
            <a:r>
              <a:rPr lang="el-GR" dirty="0" smtClean="0"/>
              <a:t>α</a:t>
            </a:r>
            <a:r>
              <a:rPr lang="en-US" dirty="0" smtClean="0"/>
              <a:t>-hydroxy-4-androsten-3-one)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0366" y="1360117"/>
            <a:ext cx="8596668" cy="3952384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dirty="0" err="1" smtClean="0"/>
              <a:t>Epitestosterone</a:t>
            </a:r>
            <a:r>
              <a:rPr lang="en-US" dirty="0" smtClean="0"/>
              <a:t> is the 17α-</a:t>
            </a:r>
            <a:r>
              <a:rPr lang="en-US" dirty="0" err="1" smtClean="0"/>
              <a:t>epimer</a:t>
            </a:r>
            <a:r>
              <a:rPr lang="en-US" dirty="0" smtClean="0"/>
              <a:t> of testosterone.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It has been found at similar level as testosterone in human biological fluids.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This steroid has thus been used as a natural internal standard for assessing testosterone abuse in sports.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It was found to possess </a:t>
            </a:r>
            <a:r>
              <a:rPr lang="en-US" dirty="0" err="1" smtClean="0"/>
              <a:t>antiandrogenic</a:t>
            </a:r>
            <a:r>
              <a:rPr lang="en-US" dirty="0" smtClean="0"/>
              <a:t> activity as well as </a:t>
            </a:r>
            <a:r>
              <a:rPr lang="en-US" dirty="0" err="1" smtClean="0"/>
              <a:t>neuroprotective</a:t>
            </a:r>
            <a:r>
              <a:rPr lang="en-US" dirty="0" smtClean="0"/>
              <a:t> effects.</a:t>
            </a:r>
          </a:p>
          <a:p>
            <a:pPr marL="285750" indent="-285750">
              <a:buFontTx/>
              <a:buChar char="-"/>
            </a:pPr>
            <a:endParaRPr lang="pt-BR" dirty="0" smtClean="0"/>
          </a:p>
          <a:p>
            <a:pPr marL="285750" indent="-285750">
              <a:buFontTx/>
              <a:buChar char="-"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21" y="4250923"/>
            <a:ext cx="3330798" cy="2155222"/>
          </a:xfrm>
          <a:prstGeom prst="rect">
            <a:avLst/>
          </a:prstGeom>
        </p:spPr>
      </p:pic>
      <p:pic>
        <p:nvPicPr>
          <p:cNvPr id="5" name="Espaço Reservado para Conteúdo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238" y="4203756"/>
            <a:ext cx="3330645" cy="2202389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592111" y="4043966"/>
            <a:ext cx="875763" cy="9916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/>
          <p:cNvSpPr/>
          <p:nvPr/>
        </p:nvSpPr>
        <p:spPr>
          <a:xfrm>
            <a:off x="7655177" y="4043966"/>
            <a:ext cx="875763" cy="9916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1712890" y="6428436"/>
            <a:ext cx="1645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 smtClean="0"/>
              <a:t>Testosterone</a:t>
            </a:r>
            <a:endParaRPr lang="pt-BR" sz="20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671942" y="6406145"/>
            <a:ext cx="1983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 err="1" smtClean="0"/>
              <a:t>Epitestosterone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22229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77335" y="5640946"/>
            <a:ext cx="8596668" cy="99167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pt-BR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Bellemara</a:t>
            </a:r>
            <a:r>
              <a:rPr lang="pt-BR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V et al. 2005.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Characterization of 17α-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hydroxysteroid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dehydrogenase activity (17α-HSD) and its involvement in the biosynthesis of </a:t>
            </a:r>
            <a:r>
              <a:rPr lang="pt-BR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epitestosterone</a:t>
            </a:r>
            <a:r>
              <a:rPr lang="pt-BR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BMC </a:t>
            </a:r>
            <a:r>
              <a:rPr lang="pt-BR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Biochemistry</a:t>
            </a:r>
            <a:r>
              <a:rPr lang="pt-BR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6:12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199173" y="579549"/>
            <a:ext cx="7648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 smtClean="0">
                <a:solidFill>
                  <a:schemeClr val="accent1"/>
                </a:solidFill>
              </a:rPr>
              <a:t>Testosterone x </a:t>
            </a:r>
            <a:r>
              <a:rPr lang="pt-BR" sz="3200" dirty="0" err="1" smtClean="0">
                <a:solidFill>
                  <a:schemeClr val="accent1"/>
                </a:solidFill>
              </a:rPr>
              <a:t>Epitestosterone</a:t>
            </a:r>
            <a:r>
              <a:rPr lang="pt-BR" sz="3200" dirty="0" smtClean="0">
                <a:solidFill>
                  <a:schemeClr val="accent1"/>
                </a:solidFill>
              </a:rPr>
              <a:t> </a:t>
            </a:r>
            <a:r>
              <a:rPr lang="pt-BR" sz="3200" dirty="0" err="1" smtClean="0">
                <a:solidFill>
                  <a:schemeClr val="accent1"/>
                </a:solidFill>
              </a:rPr>
              <a:t>synthesis</a:t>
            </a:r>
            <a:endParaRPr lang="pt-BR" sz="3200" dirty="0">
              <a:solidFill>
                <a:schemeClr val="accent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01" y="1531135"/>
            <a:ext cx="7970412" cy="404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1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5" y="107324"/>
            <a:ext cx="8596668" cy="626772"/>
          </a:xfrm>
        </p:spPr>
        <p:txBody>
          <a:bodyPr>
            <a:noAutofit/>
          </a:bodyPr>
          <a:lstStyle/>
          <a:p>
            <a:r>
              <a:rPr lang="en-US" sz="2400" b="1" dirty="0" err="1"/>
              <a:t>Epitestosterone</a:t>
            </a:r>
            <a:r>
              <a:rPr lang="en-US" sz="2400" b="1" dirty="0"/>
              <a:t> </a:t>
            </a:r>
            <a:r>
              <a:rPr lang="en-US" sz="2400" b="1" dirty="0" smtClean="0"/>
              <a:t>effect on </a:t>
            </a:r>
            <a:r>
              <a:rPr lang="en-US" sz="2400" b="1" dirty="0"/>
              <a:t>membrane potential of </a:t>
            </a:r>
            <a:r>
              <a:rPr lang="en-US" sz="2400" b="1" dirty="0" err="1"/>
              <a:t>Sertoli</a:t>
            </a:r>
            <a:r>
              <a:rPr lang="en-US" sz="2400" b="1" dirty="0"/>
              <a:t> </a:t>
            </a:r>
            <a:r>
              <a:rPr lang="en-US" sz="2400" b="1" dirty="0" smtClean="0"/>
              <a:t>cells is similar to the testosterone effect.</a:t>
            </a:r>
            <a:endParaRPr lang="pt-BR" sz="24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4547" y="6119617"/>
            <a:ext cx="10089403" cy="593599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De Castro, A. et al. 2013.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Epitestosterone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Testosterone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have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similar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nonclassical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actions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on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membrane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of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Sertoli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cells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in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whole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seminiferous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tubules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Hormone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and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Metabolic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Research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45: 15-21.</a:t>
            </a:r>
            <a:endParaRPr lang="pt-BR" dirty="0">
              <a:solidFill>
                <a:schemeClr val="tx1"/>
              </a:solidFill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Imagem 0" descr="curva_de_doses_epitesto_ingles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93" y="1009314"/>
            <a:ext cx="4133850" cy="3705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jeto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8" b="-624"/>
          <a:stretch>
            <a:fillRect/>
          </a:stretch>
        </p:blipFill>
        <p:spPr bwMode="auto">
          <a:xfrm>
            <a:off x="352493" y="4714539"/>
            <a:ext cx="4245265" cy="1107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m 2" descr="epitesto_e_testo_1_micro_ingles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956" y="775549"/>
            <a:ext cx="2941398" cy="2613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m 4" descr="epitesto e testo 35 dias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956" y="3466881"/>
            <a:ext cx="2931619" cy="2437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597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0213" y="107324"/>
            <a:ext cx="8762880" cy="1320800"/>
          </a:xfrm>
        </p:spPr>
        <p:txBody>
          <a:bodyPr>
            <a:normAutofit/>
          </a:bodyPr>
          <a:lstStyle/>
          <a:p>
            <a:pPr algn="just"/>
            <a:r>
              <a:rPr lang="en-US" sz="2000" dirty="0"/>
              <a:t>Photomicrographs of transverse sections of seminiferous tubules comparing the </a:t>
            </a:r>
            <a:r>
              <a:rPr lang="en-US" sz="2000" dirty="0" err="1" smtClean="0"/>
              <a:t>iAR</a:t>
            </a:r>
            <a:r>
              <a:rPr lang="en-US" sz="2000" dirty="0" smtClean="0"/>
              <a:t>-positive </a:t>
            </a:r>
            <a:r>
              <a:rPr lang="en-US" sz="2000" dirty="0"/>
              <a:t>staining pattern on </a:t>
            </a:r>
            <a:r>
              <a:rPr lang="en-US" sz="2000" dirty="0" err="1"/>
              <a:t>pnd</a:t>
            </a:r>
            <a:r>
              <a:rPr lang="en-US" sz="2000" dirty="0"/>
              <a:t> 3 (A), </a:t>
            </a:r>
            <a:r>
              <a:rPr lang="en-US" sz="2000" dirty="0" err="1"/>
              <a:t>pnd</a:t>
            </a:r>
            <a:r>
              <a:rPr lang="en-US" sz="2000" dirty="0"/>
              <a:t> 4 (B) and adult (C) </a:t>
            </a:r>
            <a:r>
              <a:rPr lang="en-US" sz="2000" dirty="0" err="1"/>
              <a:t>Wistar</a:t>
            </a:r>
            <a:r>
              <a:rPr lang="en-US" sz="2000" dirty="0"/>
              <a:t> rats.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13" y="1123402"/>
            <a:ext cx="6415261" cy="57217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/>
              <p:cNvSpPr/>
              <p:nvPr/>
            </p:nvSpPr>
            <p:spPr>
              <a:xfrm>
                <a:off x="3897843" y="3984261"/>
                <a:ext cx="6096000" cy="258532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pt-BR" dirty="0"/>
                  <a:t>In </a:t>
                </a:r>
                <a:r>
                  <a:rPr lang="pt-BR" dirty="0" err="1"/>
                  <a:t>adult</a:t>
                </a:r>
                <a:r>
                  <a:rPr lang="pt-BR" dirty="0"/>
                  <a:t> </a:t>
                </a:r>
                <a:r>
                  <a:rPr lang="pt-BR" dirty="0" err="1"/>
                  <a:t>animals</a:t>
                </a:r>
                <a:r>
                  <a:rPr lang="pt-BR" dirty="0"/>
                  <a:t> (C</a:t>
                </a:r>
                <a:r>
                  <a:rPr lang="pt-BR" dirty="0" smtClean="0"/>
                  <a:t>), </a:t>
                </a:r>
                <a:r>
                  <a:rPr lang="pt-BR" dirty="0" err="1" smtClean="0"/>
                  <a:t>iAR</a:t>
                </a:r>
                <a:r>
                  <a:rPr lang="pt-BR" dirty="0" smtClean="0"/>
                  <a:t> </a:t>
                </a:r>
                <a:r>
                  <a:rPr lang="pt-BR" dirty="0" err="1"/>
                  <a:t>was</a:t>
                </a:r>
                <a:r>
                  <a:rPr lang="pt-BR" dirty="0"/>
                  <a:t> </a:t>
                </a:r>
                <a:r>
                  <a:rPr lang="pt-BR" dirty="0" err="1"/>
                  <a:t>immunolocalized</a:t>
                </a:r>
                <a:r>
                  <a:rPr lang="pt-BR" dirty="0"/>
                  <a:t> </a:t>
                </a:r>
                <a:r>
                  <a:rPr lang="pt-BR" dirty="0" err="1"/>
                  <a:t>to</a:t>
                </a:r>
                <a:r>
                  <a:rPr lang="pt-BR" dirty="0"/>
                  <a:t> </a:t>
                </a:r>
                <a:r>
                  <a:rPr lang="pt-BR" dirty="0" err="1"/>
                  <a:t>peritubular</a:t>
                </a:r>
                <a:r>
                  <a:rPr lang="pt-BR" dirty="0"/>
                  <a:t> </a:t>
                </a:r>
                <a:r>
                  <a:rPr lang="pt-BR" dirty="0" err="1"/>
                  <a:t>cells</a:t>
                </a:r>
                <a:r>
                  <a:rPr lang="pt-BR" dirty="0"/>
                  <a:t> (</a:t>
                </a:r>
                <a:r>
                  <a:rPr lang="pt-BR" dirty="0" err="1"/>
                  <a:t>arrowheads</a:t>
                </a:r>
                <a:r>
                  <a:rPr lang="pt-BR" dirty="0"/>
                  <a:t>), </a:t>
                </a:r>
                <a:r>
                  <a:rPr lang="pt-BR" dirty="0" err="1"/>
                  <a:t>interstitial</a:t>
                </a:r>
                <a:r>
                  <a:rPr lang="pt-BR" dirty="0"/>
                  <a:t> </a:t>
                </a:r>
                <a:r>
                  <a:rPr lang="pt-BR" dirty="0" err="1"/>
                  <a:t>Leydig</a:t>
                </a:r>
                <a:r>
                  <a:rPr lang="pt-BR" dirty="0"/>
                  <a:t> </a:t>
                </a:r>
                <a:r>
                  <a:rPr lang="pt-BR" dirty="0" err="1"/>
                  <a:t>cells</a:t>
                </a:r>
                <a:r>
                  <a:rPr lang="pt-BR" dirty="0"/>
                  <a:t> (</a:t>
                </a:r>
                <a:r>
                  <a:rPr lang="pt-BR" dirty="0" err="1"/>
                  <a:t>arrows</a:t>
                </a:r>
                <a:r>
                  <a:rPr lang="pt-BR" dirty="0"/>
                  <a:t>) </a:t>
                </a:r>
                <a:r>
                  <a:rPr lang="pt-BR" dirty="0" err="1"/>
                  <a:t>and</a:t>
                </a:r>
                <a:r>
                  <a:rPr lang="pt-BR" dirty="0"/>
                  <a:t> </a:t>
                </a:r>
                <a:r>
                  <a:rPr lang="pt-BR" dirty="0" smtClean="0"/>
                  <a:t>tubular </a:t>
                </a:r>
                <a:r>
                  <a:rPr lang="pt-BR" dirty="0" err="1"/>
                  <a:t>Sertoli</a:t>
                </a:r>
                <a:r>
                  <a:rPr lang="pt-BR" dirty="0"/>
                  <a:t> </a:t>
                </a:r>
                <a:r>
                  <a:rPr lang="pt-BR" dirty="0" err="1"/>
                  <a:t>cells</a:t>
                </a:r>
                <a:r>
                  <a:rPr lang="pt-BR" dirty="0"/>
                  <a:t> (</a:t>
                </a:r>
                <a:r>
                  <a:rPr lang="pt-BR" dirty="0" err="1"/>
                  <a:t>asterisks</a:t>
                </a:r>
                <a:r>
                  <a:rPr lang="pt-BR" dirty="0"/>
                  <a:t>). In </a:t>
                </a:r>
                <a:r>
                  <a:rPr lang="pt-BR" dirty="0" err="1"/>
                  <a:t>seminiferous</a:t>
                </a:r>
                <a:r>
                  <a:rPr lang="pt-BR" dirty="0"/>
                  <a:t> </a:t>
                </a:r>
                <a:r>
                  <a:rPr lang="pt-BR" dirty="0" err="1"/>
                  <a:t>tubules</a:t>
                </a:r>
                <a:r>
                  <a:rPr lang="pt-BR" dirty="0"/>
                  <a:t> </a:t>
                </a:r>
                <a:r>
                  <a:rPr lang="pt-BR" dirty="0" err="1"/>
                  <a:t>of</a:t>
                </a:r>
                <a:r>
                  <a:rPr lang="pt-BR" dirty="0"/>
                  <a:t> </a:t>
                </a:r>
                <a:r>
                  <a:rPr lang="pt-BR" dirty="0" err="1"/>
                  <a:t>pups</a:t>
                </a:r>
                <a:r>
                  <a:rPr lang="pt-BR" dirty="0"/>
                  <a:t> </a:t>
                </a:r>
                <a:r>
                  <a:rPr lang="pt-BR" dirty="0" err="1"/>
                  <a:t>on</a:t>
                </a:r>
                <a:r>
                  <a:rPr lang="pt-BR" dirty="0"/>
                  <a:t> </a:t>
                </a:r>
                <a:r>
                  <a:rPr lang="pt-BR" dirty="0" err="1"/>
                  <a:t>pnd</a:t>
                </a:r>
                <a:r>
                  <a:rPr lang="pt-BR" dirty="0"/>
                  <a:t> 3 (A) </a:t>
                </a:r>
                <a:r>
                  <a:rPr lang="pt-BR" dirty="0" err="1"/>
                  <a:t>and</a:t>
                </a:r>
                <a:r>
                  <a:rPr lang="pt-BR" dirty="0"/>
                  <a:t> </a:t>
                </a:r>
                <a:r>
                  <a:rPr lang="pt-BR" dirty="0" err="1"/>
                  <a:t>pnd</a:t>
                </a:r>
                <a:r>
                  <a:rPr lang="pt-BR" dirty="0"/>
                  <a:t> 4 (B), no </a:t>
                </a:r>
                <a:r>
                  <a:rPr lang="pt-BR" dirty="0" err="1" smtClean="0"/>
                  <a:t>immunostaining</a:t>
                </a:r>
                <a:r>
                  <a:rPr lang="pt-BR" dirty="0" smtClean="0"/>
                  <a:t> </a:t>
                </a:r>
                <a:r>
                  <a:rPr lang="pt-BR" dirty="0" err="1"/>
                  <a:t>was</a:t>
                </a:r>
                <a:r>
                  <a:rPr lang="pt-BR" dirty="0"/>
                  <a:t> </a:t>
                </a:r>
                <a:r>
                  <a:rPr lang="pt-BR" dirty="0" err="1"/>
                  <a:t>detected</a:t>
                </a:r>
                <a:r>
                  <a:rPr lang="pt-BR" dirty="0"/>
                  <a:t> in </a:t>
                </a:r>
                <a:r>
                  <a:rPr lang="pt-BR" dirty="0" err="1"/>
                  <a:t>Sertoli</a:t>
                </a:r>
                <a:r>
                  <a:rPr lang="pt-BR" dirty="0"/>
                  <a:t> </a:t>
                </a:r>
                <a:r>
                  <a:rPr lang="pt-BR" dirty="0" err="1"/>
                  <a:t>cells</a:t>
                </a:r>
                <a:r>
                  <a:rPr lang="pt-BR" dirty="0"/>
                  <a:t> (</a:t>
                </a:r>
                <a:r>
                  <a:rPr lang="pt-BR" dirty="0" err="1"/>
                  <a:t>asterisks</a:t>
                </a:r>
                <a:r>
                  <a:rPr lang="pt-BR" dirty="0"/>
                  <a:t>), </a:t>
                </a:r>
                <a:r>
                  <a:rPr lang="pt-BR" dirty="0" err="1"/>
                  <a:t>whereas</a:t>
                </a:r>
                <a:r>
                  <a:rPr lang="pt-BR" dirty="0"/>
                  <a:t> </a:t>
                </a:r>
                <a:r>
                  <a:rPr lang="pt-BR" dirty="0" err="1"/>
                  <a:t>staining</a:t>
                </a:r>
                <a:r>
                  <a:rPr lang="pt-BR" dirty="0"/>
                  <a:t> </a:t>
                </a:r>
                <a:r>
                  <a:rPr lang="pt-BR" dirty="0" err="1"/>
                  <a:t>was</a:t>
                </a:r>
                <a:r>
                  <a:rPr lang="pt-BR" dirty="0"/>
                  <a:t> still </a:t>
                </a:r>
                <a:r>
                  <a:rPr lang="pt-BR" dirty="0" err="1"/>
                  <a:t>observed</a:t>
                </a:r>
                <a:r>
                  <a:rPr lang="pt-BR" dirty="0"/>
                  <a:t> in </a:t>
                </a:r>
                <a:r>
                  <a:rPr lang="pt-BR" dirty="0" err="1" smtClean="0"/>
                  <a:t>peritubular</a:t>
                </a:r>
                <a:r>
                  <a:rPr lang="pt-BR" dirty="0" smtClean="0"/>
                  <a:t> </a:t>
                </a:r>
                <a:r>
                  <a:rPr lang="pt-BR" dirty="0" err="1"/>
                  <a:t>cells</a:t>
                </a:r>
                <a:r>
                  <a:rPr lang="pt-BR" dirty="0"/>
                  <a:t> (</a:t>
                </a:r>
                <a:r>
                  <a:rPr lang="pt-BR" dirty="0" err="1"/>
                  <a:t>arrowheads</a:t>
                </a:r>
                <a:r>
                  <a:rPr lang="pt-BR" dirty="0"/>
                  <a:t>) </a:t>
                </a:r>
                <a:r>
                  <a:rPr lang="pt-BR" dirty="0" err="1"/>
                  <a:t>and</a:t>
                </a:r>
                <a:r>
                  <a:rPr lang="pt-BR" dirty="0"/>
                  <a:t> </a:t>
                </a:r>
                <a:r>
                  <a:rPr lang="pt-BR" dirty="0" err="1"/>
                  <a:t>interstitial</a:t>
                </a:r>
                <a:r>
                  <a:rPr lang="pt-BR" dirty="0"/>
                  <a:t> </a:t>
                </a:r>
                <a:r>
                  <a:rPr lang="pt-BR" dirty="0" err="1"/>
                  <a:t>Leydig</a:t>
                </a:r>
                <a:r>
                  <a:rPr lang="pt-BR" dirty="0"/>
                  <a:t> </a:t>
                </a:r>
                <a:r>
                  <a:rPr lang="pt-BR" dirty="0" err="1"/>
                  <a:t>cells</a:t>
                </a:r>
                <a:r>
                  <a:rPr lang="pt-BR" dirty="0"/>
                  <a:t> (</a:t>
                </a:r>
                <a:r>
                  <a:rPr lang="pt-BR" dirty="0" err="1"/>
                  <a:t>arrows</a:t>
                </a:r>
                <a:r>
                  <a:rPr lang="pt-BR" dirty="0"/>
                  <a:t>). Some primordial </a:t>
                </a:r>
                <a:r>
                  <a:rPr lang="pt-BR" dirty="0" err="1"/>
                  <a:t>germ</a:t>
                </a:r>
                <a:r>
                  <a:rPr lang="pt-BR" dirty="0"/>
                  <a:t> </a:t>
                </a:r>
                <a:r>
                  <a:rPr lang="pt-BR" dirty="0" err="1"/>
                  <a:t>cells</a:t>
                </a:r>
                <a:r>
                  <a:rPr lang="pt-BR" dirty="0"/>
                  <a:t> </a:t>
                </a:r>
                <a:r>
                  <a:rPr lang="pt-BR" dirty="0" smtClean="0"/>
                  <a:t>are </a:t>
                </a:r>
                <a:r>
                  <a:rPr lang="pt-BR" dirty="0" err="1"/>
                  <a:t>indicated</a:t>
                </a:r>
                <a:r>
                  <a:rPr lang="pt-BR" dirty="0"/>
                  <a:t> </a:t>
                </a:r>
                <a:r>
                  <a:rPr lang="pt-BR" dirty="0" err="1"/>
                  <a:t>by</a:t>
                </a:r>
                <a:r>
                  <a:rPr lang="pt-BR" dirty="0"/>
                  <a:t> GC. </a:t>
                </a:r>
                <a:r>
                  <a:rPr lang="pt-BR" dirty="0" err="1"/>
                  <a:t>Bars</a:t>
                </a:r>
                <a:r>
                  <a:rPr lang="pt-BR" dirty="0"/>
                  <a:t> = 30 </a:t>
                </a:r>
                <a14:m>
                  <m:oMath xmlns:m="http://schemas.openxmlformats.org/officeDocument/2006/math">
                    <m:r>
                      <a:rPr lang="pt-BR" i="1" dirty="0" smtClean="0">
                        <a:latin typeface="Cambria Math" panose="02040503050406030204" pitchFamily="18" charset="0"/>
                      </a:rPr>
                      <m:t>µ</m:t>
                    </m:r>
                  </m:oMath>
                </a14:m>
                <a:r>
                  <a:rPr lang="pt-BR" dirty="0"/>
                  <a:t>m.</a:t>
                </a:r>
              </a:p>
            </p:txBody>
          </p:sp>
        </mc:Choice>
        <mc:Fallback xmlns="">
          <p:sp>
            <p:nvSpPr>
              <p:cNvPr id="4" name="Re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843" y="3984261"/>
                <a:ext cx="6096000" cy="2585323"/>
              </a:xfrm>
              <a:prstGeom prst="rect">
                <a:avLst/>
              </a:prstGeom>
              <a:blipFill rotWithShape="0">
                <a:blip r:embed="rId3"/>
                <a:stretch>
                  <a:fillRect l="-800" t="-1651" r="-900" b="-259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120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3543" y="467694"/>
            <a:ext cx="9226519" cy="639651"/>
          </a:xfrm>
        </p:spPr>
        <p:txBody>
          <a:bodyPr>
            <a:noAutofit/>
          </a:bodyPr>
          <a:lstStyle/>
          <a:p>
            <a:pPr algn="just"/>
            <a:r>
              <a:rPr lang="en-US" sz="2400" dirty="0"/>
              <a:t>Testosterone and </a:t>
            </a:r>
            <a:r>
              <a:rPr lang="en-US" sz="2400" dirty="0" err="1"/>
              <a:t>epitestosterone</a:t>
            </a:r>
            <a:r>
              <a:rPr lang="en-US" sz="2400" dirty="0"/>
              <a:t> effect on calcium </a:t>
            </a:r>
            <a:r>
              <a:rPr lang="en-US" sz="2400" dirty="0" smtClean="0"/>
              <a:t>uptake in </a:t>
            </a:r>
            <a:r>
              <a:rPr lang="en-US" sz="2400" dirty="0"/>
              <a:t>whole testis from neonate </a:t>
            </a:r>
            <a:r>
              <a:rPr lang="en-US" sz="2400" dirty="0" smtClean="0"/>
              <a:t>rats and testosterone effect on membrane potential of </a:t>
            </a:r>
            <a:r>
              <a:rPr lang="en-US" sz="2400" dirty="0" err="1" smtClean="0"/>
              <a:t>Sertoli</a:t>
            </a:r>
            <a:r>
              <a:rPr lang="en-US" sz="2400" dirty="0" smtClean="0"/>
              <a:t> cells </a:t>
            </a:r>
            <a:r>
              <a:rPr lang="en-US" sz="2400" dirty="0"/>
              <a:t>from rats at 5</a:t>
            </a:r>
            <a:r>
              <a:rPr lang="en-US" sz="2400" baseline="30000" dirty="0"/>
              <a:t>th</a:t>
            </a:r>
            <a:r>
              <a:rPr lang="en-US" sz="2400" dirty="0"/>
              <a:t>postnatal day</a:t>
            </a:r>
            <a:endParaRPr lang="pt-BR" sz="2400" dirty="0"/>
          </a:p>
        </p:txBody>
      </p:sp>
      <p:pic>
        <p:nvPicPr>
          <p:cNvPr id="6" name="Imagem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76" y="1867330"/>
            <a:ext cx="3675724" cy="3026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669" y="1867330"/>
            <a:ext cx="3715922" cy="3026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ixaDeTexto 4"/>
          <p:cNvSpPr txBox="1"/>
          <p:nvPr/>
        </p:nvSpPr>
        <p:spPr>
          <a:xfrm>
            <a:off x="677334" y="6104275"/>
            <a:ext cx="1048902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 Rosa LA, </a:t>
            </a:r>
            <a:r>
              <a:rPr lang="en-US" dirty="0" err="1" smtClean="0"/>
              <a:t>Escott</a:t>
            </a:r>
            <a:r>
              <a:rPr lang="en-US" dirty="0" smtClean="0"/>
              <a:t> GM, </a:t>
            </a:r>
            <a:r>
              <a:rPr lang="en-US" dirty="0" err="1" smtClean="0"/>
              <a:t>Cavalari</a:t>
            </a:r>
            <a:r>
              <a:rPr lang="en-US" dirty="0" smtClean="0"/>
              <a:t> FC, Schneider CMM, de </a:t>
            </a:r>
            <a:r>
              <a:rPr lang="en-US" dirty="0" err="1" smtClean="0"/>
              <a:t>Fraga</a:t>
            </a:r>
            <a:r>
              <a:rPr lang="en-US" dirty="0" smtClean="0"/>
              <a:t> LS , Loss ES.  </a:t>
            </a:r>
            <a:r>
              <a:rPr lang="en-US" dirty="0"/>
              <a:t>Non-classical effects </a:t>
            </a:r>
            <a:r>
              <a:rPr lang="en-US" dirty="0" smtClean="0"/>
              <a:t>of</a:t>
            </a:r>
          </a:p>
          <a:p>
            <a:r>
              <a:rPr lang="en-US" dirty="0" smtClean="0"/>
              <a:t>androgens </a:t>
            </a:r>
            <a:r>
              <a:rPr lang="en-US" dirty="0"/>
              <a:t>on testes from neonatal </a:t>
            </a:r>
            <a:r>
              <a:rPr lang="en-US" dirty="0" smtClean="0"/>
              <a:t>rats. Steroids, 2014 (in press)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969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9487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800" dirty="0"/>
              <a:t>Crosstalk between electrophysiological actions of testosterone, </a:t>
            </a:r>
            <a:r>
              <a:rPr lang="en-US" sz="2800" dirty="0" err="1"/>
              <a:t>epitestosterone</a:t>
            </a:r>
            <a:r>
              <a:rPr lang="en-US" sz="2800" dirty="0"/>
              <a:t> and FSH.</a:t>
            </a:r>
            <a:endParaRPr lang="pt-BR" sz="2800" dirty="0"/>
          </a:p>
        </p:txBody>
      </p:sp>
      <p:pic>
        <p:nvPicPr>
          <p:cNvPr id="4" name="Imagem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841679"/>
            <a:ext cx="4100728" cy="3309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275" y="1841679"/>
            <a:ext cx="4091728" cy="3309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tângulo 5"/>
          <p:cNvSpPr/>
          <p:nvPr/>
        </p:nvSpPr>
        <p:spPr>
          <a:xfrm>
            <a:off x="399244" y="6057123"/>
            <a:ext cx="11226085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da Rosa LA, </a:t>
            </a:r>
            <a:r>
              <a:rPr lang="en-US" dirty="0" err="1"/>
              <a:t>Escott</a:t>
            </a:r>
            <a:r>
              <a:rPr lang="en-US" dirty="0"/>
              <a:t> GM, </a:t>
            </a:r>
            <a:r>
              <a:rPr lang="en-US" dirty="0" err="1"/>
              <a:t>Cavalari</a:t>
            </a:r>
            <a:r>
              <a:rPr lang="en-US" dirty="0"/>
              <a:t> FC, Schneider CMM, de </a:t>
            </a:r>
            <a:r>
              <a:rPr lang="en-US" dirty="0" err="1"/>
              <a:t>Fraga</a:t>
            </a:r>
            <a:r>
              <a:rPr lang="en-US" dirty="0"/>
              <a:t> LS , Loss ES.  Non-classical effects of</a:t>
            </a:r>
          </a:p>
          <a:p>
            <a:r>
              <a:rPr lang="en-US" dirty="0"/>
              <a:t>androgens on testes from neonatal rats. Steroids, 2014 (in press)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347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 err="1" smtClean="0"/>
              <a:t>Crosstalking</a:t>
            </a:r>
            <a:r>
              <a:rPr lang="pt-BR" sz="2800" dirty="0" smtClean="0"/>
              <a:t> </a:t>
            </a:r>
            <a:r>
              <a:rPr lang="pt-BR" sz="2800" dirty="0" err="1" smtClean="0"/>
              <a:t>effects</a:t>
            </a:r>
            <a:r>
              <a:rPr lang="pt-BR" sz="2800" dirty="0" smtClean="0"/>
              <a:t> </a:t>
            </a:r>
            <a:r>
              <a:rPr lang="pt-BR" sz="2800" dirty="0" err="1" smtClean="0"/>
              <a:t>of</a:t>
            </a:r>
            <a:r>
              <a:rPr lang="pt-BR" sz="2800" dirty="0" smtClean="0"/>
              <a:t> </a:t>
            </a:r>
            <a:r>
              <a:rPr lang="pt-BR" sz="2800" dirty="0" err="1" smtClean="0"/>
              <a:t>testosterone</a:t>
            </a:r>
            <a:r>
              <a:rPr lang="pt-BR" sz="2800" dirty="0" smtClean="0"/>
              <a:t>/ </a:t>
            </a:r>
            <a:r>
              <a:rPr lang="pt-BR" sz="2800" dirty="0" err="1" smtClean="0"/>
              <a:t>epitestosterone</a:t>
            </a:r>
            <a:r>
              <a:rPr lang="pt-BR" sz="2800" dirty="0" smtClean="0"/>
              <a:t> </a:t>
            </a:r>
            <a:r>
              <a:rPr lang="pt-BR" sz="2800" dirty="0" err="1" smtClean="0"/>
              <a:t>and</a:t>
            </a:r>
            <a:r>
              <a:rPr lang="pt-BR" sz="2800" dirty="0" smtClean="0"/>
              <a:t> FSH</a:t>
            </a:r>
            <a:endParaRPr lang="pt-BR" sz="28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94" y="2086377"/>
            <a:ext cx="10224683" cy="4031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47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400" dirty="0" smtClean="0"/>
              <a:t>CONCLUSIONS</a:t>
            </a:r>
            <a:endParaRPr lang="pt-BR" sz="4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non-classical effect of </a:t>
            </a:r>
            <a:r>
              <a:rPr lang="en-US" dirty="0" err="1" smtClean="0"/>
              <a:t>anodrogens</a:t>
            </a:r>
            <a:r>
              <a:rPr lang="en-US" dirty="0" smtClean="0"/>
              <a:t> occurs </a:t>
            </a:r>
            <a:r>
              <a:rPr lang="en-US" dirty="0"/>
              <a:t>in </a:t>
            </a:r>
            <a:r>
              <a:rPr lang="en-US" dirty="0" smtClean="0"/>
              <a:t>the membrane </a:t>
            </a:r>
            <a:r>
              <a:rPr lang="en-US" dirty="0"/>
              <a:t>of </a:t>
            </a:r>
            <a:r>
              <a:rPr lang="en-US" dirty="0" err="1"/>
              <a:t>Sertoli</a:t>
            </a:r>
            <a:r>
              <a:rPr lang="en-US" dirty="0"/>
              <a:t> </a:t>
            </a:r>
            <a:r>
              <a:rPr lang="en-US" dirty="0" smtClean="0"/>
              <a:t>cells</a:t>
            </a:r>
          </a:p>
          <a:p>
            <a:r>
              <a:rPr lang="en-US" dirty="0" smtClean="0"/>
              <a:t>This </a:t>
            </a:r>
            <a:r>
              <a:rPr lang="en-US" dirty="0"/>
              <a:t>non-classical effect is through a different receptor than the </a:t>
            </a:r>
            <a:r>
              <a:rPr lang="en-US" dirty="0" err="1" smtClean="0"/>
              <a:t>iAR</a:t>
            </a:r>
            <a:r>
              <a:rPr lang="en-US" dirty="0" smtClean="0"/>
              <a:t>, </a:t>
            </a:r>
          </a:p>
          <a:p>
            <a:r>
              <a:rPr lang="en-US" dirty="0"/>
              <a:t>The relative importance of this receptor must be considered and further evaluated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28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6000" dirty="0" smtClean="0"/>
              <a:t>LABENEX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41154565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548</TotalTime>
  <Words>1698</Words>
  <Application>Microsoft Office PowerPoint</Application>
  <PresentationFormat>Widescreen</PresentationFormat>
  <Paragraphs>164</Paragraphs>
  <Slides>29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8" baseType="lpstr">
      <vt:lpstr>Arial</vt:lpstr>
      <vt:lpstr>Calibri</vt:lpstr>
      <vt:lpstr>Cambria</vt:lpstr>
      <vt:lpstr>Cambria Math</vt:lpstr>
      <vt:lpstr>Symbol</vt:lpstr>
      <vt:lpstr>Times New Roman</vt:lpstr>
      <vt:lpstr>Trebuchet MS</vt:lpstr>
      <vt:lpstr>Wingdings 3</vt:lpstr>
      <vt:lpstr>Facetado</vt:lpstr>
      <vt:lpstr>Non-Classical androgen actions in Sertoli cell membrane</vt:lpstr>
      <vt:lpstr>TESTIS       Seminiferous epithelium</vt:lpstr>
      <vt:lpstr>Immature Sertoli cells</vt:lpstr>
      <vt:lpstr> Androgenic actions            Classical  X Non-classical </vt:lpstr>
      <vt:lpstr>Sertoli cells membrane potential recording</vt:lpstr>
      <vt:lpstr>Apresentação do PowerPoint</vt:lpstr>
      <vt:lpstr>Apresentação do PowerPoint</vt:lpstr>
      <vt:lpstr>Membrane potencial of Sertoli cells</vt:lpstr>
      <vt:lpstr>Apresentação do PowerPoint</vt:lpstr>
      <vt:lpstr>Testosterone produces depolarization on membrane potential of Sertoli cells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Membrane Androgen Receptor</vt:lpstr>
      <vt:lpstr>Action of catechin and nandrolone at different concentrations on membrane potential </vt:lpstr>
      <vt:lpstr>The depolarizing effect of nandrolone, catechin and testosterone did not change on the presence of flutamide</vt:lpstr>
      <vt:lpstr>The depolarizing effects of nandrolone and catechin were blocked by Diazoxide, a K+ATP channel opener, and by U73122 (2μM), an inhibitor of PLC, both 10 minutes before the topical application of the steroid and the flavonol</vt:lpstr>
      <vt:lpstr>Epitestosterone  (17α-hydroxy-4-androsten-3-one) </vt:lpstr>
      <vt:lpstr>Apresentação do PowerPoint</vt:lpstr>
      <vt:lpstr>Epitestosterone effect on membrane potential of Sertoli cells is similar to the testosterone effect.</vt:lpstr>
      <vt:lpstr>Photomicrographs of transverse sections of seminiferous tubules comparing the iAR-positive staining pattern on pnd 3 (A), pnd 4 (B) and adult (C) Wistar rats.</vt:lpstr>
      <vt:lpstr>Testosterone and epitestosterone effect on calcium uptake in whole testis from neonate rats and testosterone effect on membrane potential of Sertoli cells from rats at 5thpostnatal day</vt:lpstr>
      <vt:lpstr>Crosstalk between electrophysiological actions of testosterone, epitestosterone and FSH.</vt:lpstr>
      <vt:lpstr>Crosstalking effects of testosterone/ epitestosterone and FSH</vt:lpstr>
      <vt:lpstr>CONCLUSIONS</vt:lpstr>
      <vt:lpstr>LABENEX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Non-Classical androgen actions in Sertoli cell membrane</dc:title>
  <dc:creator>Eloisa Loss</dc:creator>
  <cp:lastModifiedBy>Eloisa Loss</cp:lastModifiedBy>
  <cp:revision>71</cp:revision>
  <dcterms:created xsi:type="dcterms:W3CDTF">2014-10-04T21:08:58Z</dcterms:created>
  <dcterms:modified xsi:type="dcterms:W3CDTF">2014-10-13T23:02:34Z</dcterms:modified>
</cp:coreProperties>
</file>