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2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2"/>
  </p:notesMasterIdLst>
  <p:sldIdLst>
    <p:sldId id="493" r:id="rId2"/>
    <p:sldId id="638" r:id="rId3"/>
    <p:sldId id="639" r:id="rId4"/>
    <p:sldId id="495" r:id="rId5"/>
    <p:sldId id="640" r:id="rId6"/>
    <p:sldId id="641" r:id="rId7"/>
    <p:sldId id="642" r:id="rId8"/>
    <p:sldId id="503" r:id="rId9"/>
    <p:sldId id="643" r:id="rId10"/>
    <p:sldId id="644" r:id="rId11"/>
    <p:sldId id="645" r:id="rId12"/>
    <p:sldId id="646" r:id="rId13"/>
    <p:sldId id="647" r:id="rId14"/>
    <p:sldId id="698" r:id="rId15"/>
    <p:sldId id="699" r:id="rId16"/>
    <p:sldId id="700" r:id="rId17"/>
    <p:sldId id="703" r:id="rId18"/>
    <p:sldId id="704" r:id="rId19"/>
    <p:sldId id="705" r:id="rId20"/>
    <p:sldId id="657" r:id="rId21"/>
    <p:sldId id="706" r:id="rId22"/>
    <p:sldId id="707" r:id="rId23"/>
    <p:sldId id="660" r:id="rId24"/>
    <p:sldId id="661" r:id="rId25"/>
    <p:sldId id="662" r:id="rId26"/>
    <p:sldId id="663" r:id="rId27"/>
    <p:sldId id="664" r:id="rId28"/>
    <p:sldId id="665" r:id="rId29"/>
    <p:sldId id="666" r:id="rId30"/>
    <p:sldId id="667" r:id="rId31"/>
    <p:sldId id="668" r:id="rId32"/>
    <p:sldId id="669" r:id="rId33"/>
    <p:sldId id="670" r:id="rId34"/>
    <p:sldId id="671" r:id="rId35"/>
    <p:sldId id="672" r:id="rId36"/>
    <p:sldId id="673" r:id="rId37"/>
    <p:sldId id="674" r:id="rId38"/>
    <p:sldId id="675" r:id="rId39"/>
    <p:sldId id="677" r:id="rId40"/>
    <p:sldId id="678" r:id="rId41"/>
    <p:sldId id="679" r:id="rId42"/>
    <p:sldId id="680" r:id="rId43"/>
    <p:sldId id="681" r:id="rId44"/>
    <p:sldId id="682" r:id="rId45"/>
    <p:sldId id="683" r:id="rId46"/>
    <p:sldId id="684" r:id="rId47"/>
    <p:sldId id="685" r:id="rId48"/>
    <p:sldId id="686" r:id="rId49"/>
    <p:sldId id="687" r:id="rId50"/>
    <p:sldId id="688" r:id="rId51"/>
    <p:sldId id="689" r:id="rId52"/>
    <p:sldId id="690" r:id="rId53"/>
    <p:sldId id="691" r:id="rId54"/>
    <p:sldId id="692" r:id="rId55"/>
    <p:sldId id="694" r:id="rId56"/>
    <p:sldId id="695" r:id="rId57"/>
    <p:sldId id="696" r:id="rId58"/>
    <p:sldId id="708" r:id="rId59"/>
    <p:sldId id="697" r:id="rId60"/>
    <p:sldId id="709" r:id="rId61"/>
  </p:sldIdLst>
  <p:sldSz cx="12192000" cy="6858000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F719743E-FCFE-43A0-B1C5-3ADAADC53D6F}">
          <p14:sldIdLst>
            <p14:sldId id="493"/>
            <p14:sldId id="638"/>
            <p14:sldId id="639"/>
            <p14:sldId id="495"/>
            <p14:sldId id="640"/>
            <p14:sldId id="641"/>
            <p14:sldId id="642"/>
            <p14:sldId id="503"/>
            <p14:sldId id="643"/>
            <p14:sldId id="644"/>
            <p14:sldId id="645"/>
            <p14:sldId id="646"/>
            <p14:sldId id="647"/>
            <p14:sldId id="698"/>
            <p14:sldId id="699"/>
            <p14:sldId id="700"/>
            <p14:sldId id="703"/>
            <p14:sldId id="704"/>
            <p14:sldId id="705"/>
            <p14:sldId id="657"/>
            <p14:sldId id="706"/>
            <p14:sldId id="707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74"/>
            <p14:sldId id="675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4"/>
            <p14:sldId id="695"/>
            <p14:sldId id="696"/>
            <p14:sldId id="708"/>
            <p14:sldId id="697"/>
            <p14:sldId id="709"/>
          </p14:sldIdLst>
        </p14:section>
        <p14:section name="Section sans titre" id="{8EBD97A5-BEA2-40E4-9F72-D1025BEBC2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D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8" autoAdjust="0"/>
    <p:restoredTop sz="94660"/>
  </p:normalViewPr>
  <p:slideViewPr>
    <p:cSldViewPr>
      <p:cViewPr varScale="1">
        <p:scale>
          <a:sx n="71" d="100"/>
          <a:sy n="71" d="100"/>
        </p:scale>
        <p:origin x="600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R&#233;sultats%20travail%20fina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z\Desktop\articles%20redaction%20etat%20avanecement\GRAPHES%20SUE%20EXCEL\Graphes%20etat%20d'avancement%2020-09-2015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z\Desktop\Phd%20files\R&#233;sultats%20totaux%20BMR\R&#233;sultats%20travail%20global%20%20BMR\R&#233;sultats%20travail%20final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z\Desktop\R&#233;sultats%20travail%20final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R&#233;sultats%20travail%20final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\Desktop\Phd%20Files\R&#233;sultats%20totaux%20BMR\R&#233;sultats%20travail%20global%20%20BMR\R&#233;sultats%20travail%20final%20-%20version%20anglais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845679012345678E-2"/>
          <c:y val="8.7290815236448022E-2"/>
          <c:w val="0.84104938271604934"/>
          <c:h val="0.6103571770250884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6"/>
            <c:extLst xmlns:c16r2="http://schemas.microsoft.com/office/drawing/2015/06/chart">
              <c:ext xmlns:c16="http://schemas.microsoft.com/office/drawing/2014/chart" uri="{C3380CC4-5D6E-409C-BE32-E72D297353CC}">
                <c16:uniqueId val="{00000001-E42C-4C84-8B39-72B65CEB871B}"/>
              </c:ext>
            </c:extLst>
          </c:dPt>
          <c:dPt>
            <c:idx val="1"/>
            <c:bubble3D val="0"/>
            <c:explosion val="10"/>
            <c:extLst xmlns:c16r2="http://schemas.microsoft.com/office/drawing/2015/06/chart">
              <c:ext xmlns:c16="http://schemas.microsoft.com/office/drawing/2014/chart" uri="{C3380CC4-5D6E-409C-BE32-E72D297353CC}">
                <c16:uniqueId val="{00000003-E42C-4C84-8B39-72B65CEB871B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E42C-4C84-8B39-72B65CEB871B}"/>
              </c:ext>
            </c:extLst>
          </c:dPt>
          <c:dPt>
            <c:idx val="3"/>
            <c:bubble3D val="0"/>
            <c:explosion val="3"/>
            <c:extLst xmlns:c16r2="http://schemas.microsoft.com/office/drawing/2015/06/chart">
              <c:ext xmlns:c16="http://schemas.microsoft.com/office/drawing/2014/chart" uri="{C3380CC4-5D6E-409C-BE32-E72D297353CC}">
                <c16:uniqueId val="{00000006-E42C-4C84-8B39-72B65CEB871B}"/>
              </c:ext>
            </c:extLst>
          </c:dPt>
          <c:dPt>
            <c:idx val="4"/>
            <c:bubble3D val="0"/>
            <c:explosion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08-E42C-4C84-8B39-72B65CEB871B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E42C-4C84-8B39-72B65CEB871B}"/>
              </c:ext>
            </c:extLst>
          </c:dPt>
          <c:dPt>
            <c:idx val="6"/>
            <c:bubble3D val="0"/>
            <c:explosion val="11"/>
            <c:extLst xmlns:c16r2="http://schemas.microsoft.com/office/drawing/2015/06/chart">
              <c:ext xmlns:c16="http://schemas.microsoft.com/office/drawing/2014/chart" uri="{C3380CC4-5D6E-409C-BE32-E72D297353CC}">
                <c16:uniqueId val="{0000000B-E42C-4C84-8B39-72B65CEB871B}"/>
              </c:ext>
            </c:extLst>
          </c:dPt>
          <c:dLbls>
            <c:spPr>
              <a:solidFill>
                <a:srgbClr val="FFFF00"/>
              </a:solidFill>
              <a:ln w="12700">
                <a:solidFill>
                  <a:schemeClr val="accent1"/>
                </a:solidFill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'souches bacteriennes'!$K$32:$K$38</c:f>
              <c:strCache>
                <c:ptCount val="7"/>
                <c:pt idx="0">
                  <c:v> A. baumannii</c:v>
                </c:pt>
                <c:pt idx="1">
                  <c:v>Enterobacteriaceae spp</c:v>
                </c:pt>
                <c:pt idx="3">
                  <c:v>Staphylococcus spp </c:v>
                </c:pt>
                <c:pt idx="4">
                  <c:v>P. aeruginosa</c:v>
                </c:pt>
                <c:pt idx="6">
                  <c:v>Other species</c:v>
                </c:pt>
              </c:strCache>
            </c:strRef>
          </c:cat>
          <c:val>
            <c:numRef>
              <c:f>'souches bacteriennes'!$L$32:$L$38</c:f>
              <c:numCache>
                <c:formatCode>0%</c:formatCode>
                <c:ptCount val="7"/>
                <c:pt idx="0">
                  <c:v>0.31</c:v>
                </c:pt>
                <c:pt idx="1">
                  <c:v>0.3</c:v>
                </c:pt>
                <c:pt idx="3">
                  <c:v>0.24</c:v>
                </c:pt>
                <c:pt idx="4">
                  <c:v>0.1</c:v>
                </c:pt>
                <c:pt idx="6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42C-4C84-8B39-72B65CEB871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2"/>
        <c:delete val="1"/>
      </c:legendEntry>
      <c:legendEntry>
        <c:idx val="5"/>
        <c:delete val="1"/>
      </c:legendEntry>
      <c:overlay val="0"/>
      <c:txPr>
        <a:bodyPr rot="0" vert="horz"/>
        <a:lstStyle/>
        <a:p>
          <a:pPr>
            <a:defRPr sz="1400" b="1">
              <a:latin typeface="Bookman Old Style" panose="02050604050505020204" pitchFamily="18" charset="0"/>
            </a:defRPr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9480044111674296E-2"/>
          <c:y val="1.084754770432606E-3"/>
          <c:w val="0.86701375165965178"/>
          <c:h val="0.67982507006317794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A8C-4DE4-A523-5AACCDD76CA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A8C-4DE4-A523-5AACCDD76CA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A8C-4DE4-A523-5AACCDD76CA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A8C-4DE4-A523-5AACCDD76CA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A8C-4DE4-A523-5AACCDD76CA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A8C-4DE4-A523-5AACCDD76CA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A8C-4DE4-A523-5AACCDD76CA3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tx1"/>
                        </a:solidFill>
                      </a:rPr>
                      <a:t>32</a:t>
                    </a:r>
                    <a:r>
                      <a:rPr lang="en-US" b="1" baseline="0">
                        <a:solidFill>
                          <a:schemeClr val="tx1"/>
                        </a:solidFill>
                      </a:rPr>
                      <a:t> %</a:t>
                    </a: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A8C-4DE4-A523-5AACCDD76CA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14 %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A8C-4DE4-A523-5AACCDD76CA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r>
                      <a:rPr lang="en-US" baseline="0"/>
                      <a:t> % 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A8C-4DE4-A523-5AACCDD76CA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r>
                      <a:rPr lang="en-US" baseline="0"/>
                      <a:t>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A8C-4DE4-A523-5AACCDD76CA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2 %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A8C-4DE4-A523-5AACCDD76CA3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fr-FR"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'[Résultats travail final - version anglaise.xlsx]souches bacteriennes'!$K$41:$K$47</c:f>
              <c:strCache>
                <c:ptCount val="7"/>
                <c:pt idx="0">
                  <c:v>K.  Pneumoniae</c:v>
                </c:pt>
                <c:pt idx="1">
                  <c:v>  P.  mirabilis</c:v>
                </c:pt>
                <c:pt idx="2">
                  <c:v>E.  Coli</c:v>
                </c:pt>
                <c:pt idx="3">
                  <c:v> Enterobacter  spp</c:v>
                </c:pt>
                <c:pt idx="4">
                  <c:v>S. Marcescens</c:v>
                </c:pt>
                <c:pt idx="5">
                  <c:v>M.  morgannii</c:v>
                </c:pt>
                <c:pt idx="6">
                  <c:v>P.  Regretti</c:v>
                </c:pt>
              </c:strCache>
            </c:strRef>
          </c:cat>
          <c:val>
            <c:numRef>
              <c:f>'[Résultats travail final - version anglaise.xlsx]souches bacteriennes'!$L$41:$L$47</c:f>
              <c:numCache>
                <c:formatCode>0.00%</c:formatCode>
                <c:ptCount val="7"/>
                <c:pt idx="0" formatCode="0%">
                  <c:v>0.4</c:v>
                </c:pt>
                <c:pt idx="1">
                  <c:v>0.32</c:v>
                </c:pt>
                <c:pt idx="2">
                  <c:v>0.14000000000000001</c:v>
                </c:pt>
                <c:pt idx="3" formatCode="0%">
                  <c:v>0.08</c:v>
                </c:pt>
                <c:pt idx="4">
                  <c:v>0.02</c:v>
                </c:pt>
                <c:pt idx="5">
                  <c:v>0.02</c:v>
                </c:pt>
                <c:pt idx="6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1A8C-4DE4-A523-5AACCDD76CA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fr-FR" sz="1400" b="1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fr-F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fr-FR" sz="1400" b="1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fr-F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fr-FR" sz="1400" b="1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fr-FR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lang="fr-FR" sz="1400" b="1" i="0" u="none" strike="noStrike" kern="1200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fr-FR"/>
          </a:p>
        </c:txPr>
      </c:legendEntry>
      <c:layout>
        <c:manualLayout>
          <c:xMode val="edge"/>
          <c:yMode val="edge"/>
          <c:x val="1.6575422427392961E-2"/>
          <c:y val="0.81932866469495635"/>
          <c:w val="0.96933251951413502"/>
          <c:h val="0.171998881534045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1400" b="1" i="0" u="none" strike="noStrike" kern="1200" baseline="0">
              <a:solidFill>
                <a:schemeClr val="tx1"/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202696253877356"/>
          <c:y val="4.8159766895167079E-2"/>
          <c:w val="0.71059686983571502"/>
          <c:h val="0.76466621578656302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'Résistance qux Blactamines'!$M$32</c:f>
              <c:strCache>
                <c:ptCount val="1"/>
                <c:pt idx="0">
                  <c:v>Multi-sensitive "wild strain"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14 %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236-44D7-AF44-F147CFEE246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46 %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236-44D7-AF44-F147CFEE246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20 %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236-44D7-AF44-F147CFEE246E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  <a:ln w="6350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'Résistance qux Blactamines'!$L$33:$L$38</c:f>
              <c:strCache>
                <c:ptCount val="6"/>
                <c:pt idx="0">
                  <c:v>Acinetobacter baumannii</c:v>
                </c:pt>
                <c:pt idx="2">
                  <c:v>Staphylococcus aureus </c:v>
                </c:pt>
                <c:pt idx="4">
                  <c:v>Pseudomonas aeruginosa</c:v>
                </c:pt>
                <c:pt idx="5">
                  <c:v>Enterobacteriaceae spp</c:v>
                </c:pt>
              </c:strCache>
            </c:strRef>
          </c:cat>
          <c:val>
            <c:numRef>
              <c:f>'Résistance qux Blactamines'!$M$33:$M$38</c:f>
              <c:numCache>
                <c:formatCode>General</c:formatCode>
                <c:ptCount val="6"/>
                <c:pt idx="2" formatCode="0.00%">
                  <c:v>0.14000000000000001</c:v>
                </c:pt>
                <c:pt idx="4" formatCode="0.00%">
                  <c:v>0.46</c:v>
                </c:pt>
                <c:pt idx="5" formatCode="0.00%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236-44D7-AF44-F147CFEE246E}"/>
            </c:ext>
          </c:extLst>
        </c:ser>
        <c:ser>
          <c:idx val="1"/>
          <c:order val="1"/>
          <c:tx>
            <c:strRef>
              <c:f>'Résistance qux Blactamines'!$N$32</c:f>
              <c:strCache>
                <c:ptCount val="1"/>
                <c:pt idx="0">
                  <c:v>Low level of resistance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5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24 %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236-44D7-AF44-F147CFEE246E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'Résistance qux Blactamines'!$L$33:$L$38</c:f>
              <c:strCache>
                <c:ptCount val="6"/>
                <c:pt idx="0">
                  <c:v>Acinetobacter baumannii</c:v>
                </c:pt>
                <c:pt idx="2">
                  <c:v>Staphylococcus aureus </c:v>
                </c:pt>
                <c:pt idx="4">
                  <c:v>Pseudomonas aeruginosa</c:v>
                </c:pt>
                <c:pt idx="5">
                  <c:v>Enterobacteriaceae spp</c:v>
                </c:pt>
              </c:strCache>
            </c:strRef>
          </c:cat>
          <c:val>
            <c:numRef>
              <c:f>'Résistance qux Blactamines'!$N$33:$N$38</c:f>
              <c:numCache>
                <c:formatCode>General</c:formatCode>
                <c:ptCount val="6"/>
                <c:pt idx="2" formatCode="0%">
                  <c:v>0.4168</c:v>
                </c:pt>
                <c:pt idx="5" formatCode="0.00%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236-44D7-AF44-F147CFEE246E}"/>
            </c:ext>
          </c:extLst>
        </c:ser>
        <c:ser>
          <c:idx val="2"/>
          <c:order val="2"/>
          <c:tx>
            <c:strRef>
              <c:f>'Résistance qux Blactamines'!$O$32</c:f>
              <c:strCache>
                <c:ptCount val="1"/>
                <c:pt idx="0">
                  <c:v>High level of resistance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100 %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236-44D7-AF44-F147CFEE246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44 %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236-44D7-AF44-F147CFEE246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54 %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7236-44D7-AF44-F147CFEE246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56 %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7236-44D7-AF44-F147CFEE246E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  <a:ln w="12700"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'Résistance qux Blactamines'!$L$33:$L$38</c:f>
              <c:strCache>
                <c:ptCount val="6"/>
                <c:pt idx="0">
                  <c:v>Acinetobacter baumannii</c:v>
                </c:pt>
                <c:pt idx="2">
                  <c:v>Staphylococcus aureus </c:v>
                </c:pt>
                <c:pt idx="4">
                  <c:v>Pseudomonas aeruginosa</c:v>
                </c:pt>
                <c:pt idx="5">
                  <c:v>Enterobacteriaceae spp</c:v>
                </c:pt>
              </c:strCache>
            </c:strRef>
          </c:cat>
          <c:val>
            <c:numRef>
              <c:f>'Résistance qux Blactamines'!$O$33:$O$38</c:f>
              <c:numCache>
                <c:formatCode>General</c:formatCode>
                <c:ptCount val="6"/>
                <c:pt idx="0" formatCode="0%">
                  <c:v>1</c:v>
                </c:pt>
                <c:pt idx="2" formatCode="0.00%">
                  <c:v>0.44</c:v>
                </c:pt>
                <c:pt idx="4" formatCode="0.00%">
                  <c:v>0.54</c:v>
                </c:pt>
                <c:pt idx="5" formatCode="0.00%">
                  <c:v>0.56000000000000005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236-44D7-AF44-F147CFEE246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5180368"/>
        <c:axId val="163297568"/>
        <c:axId val="0"/>
      </c:bar3DChart>
      <c:catAx>
        <c:axId val="205180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163297568"/>
        <c:crosses val="autoZero"/>
        <c:auto val="1"/>
        <c:lblAlgn val="ctr"/>
        <c:lblOffset val="100"/>
        <c:noMultiLvlLbl val="0"/>
      </c:catAx>
      <c:valAx>
        <c:axId val="163297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Bookoman Old Style"/>
                <a:ea typeface="+mn-ea"/>
                <a:cs typeface="+mn-cs"/>
              </a:defRPr>
            </a:pPr>
            <a:endParaRPr lang="fr-FR"/>
          </a:p>
        </c:txPr>
        <c:crossAx val="20518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</c:legendEntry>
      <c:layout>
        <c:manualLayout>
          <c:xMode val="edge"/>
          <c:yMode val="edge"/>
          <c:x val="1.67733547195489E-2"/>
          <c:y val="0.87882269475026598"/>
          <c:w val="0.96254768153980796"/>
          <c:h val="0.106863003519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'Répartition des BMR'!$Q$29</c:f>
              <c:strCache>
                <c:ptCount val="1"/>
                <c:pt idx="0">
                  <c:v>%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4"/>
          <c:dPt>
            <c:idx val="0"/>
            <c:bubble3D val="0"/>
            <c:explosion val="0"/>
            <c:spPr>
              <a:solidFill>
                <a:srgbClr val="00B0F0"/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D6-46CD-8D9B-7554F20074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D6-46CD-8D9B-7554F200741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ED6-46CD-8D9B-7554F200741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ED6-46CD-8D9B-7554F2007410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7 %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ED6-46CD-8D9B-7554F200741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ED6-46CD-8D9B-7554F2007410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'Répartition des BMR'!$O$30:$O$33</c:f>
              <c:strCache>
                <c:ptCount val="4"/>
                <c:pt idx="0">
                  <c:v>ABRI</c:v>
                </c:pt>
                <c:pt idx="1">
                  <c:v>Enterobacteriaceae multi-resistant </c:v>
                </c:pt>
                <c:pt idx="2">
                  <c:v>PARI</c:v>
                </c:pt>
                <c:pt idx="3">
                  <c:v>MRSA</c:v>
                </c:pt>
              </c:strCache>
            </c:strRef>
          </c:cat>
          <c:val>
            <c:numRef>
              <c:f>'Répartition des BMR'!$Q$30:$Q$33</c:f>
              <c:numCache>
                <c:formatCode>0%</c:formatCode>
                <c:ptCount val="4"/>
                <c:pt idx="0">
                  <c:v>0.7</c:v>
                </c:pt>
                <c:pt idx="1">
                  <c:v>0.18</c:v>
                </c:pt>
                <c:pt idx="2" formatCode="0.00%">
                  <c:v>7.0000000000000007E-2</c:v>
                </c:pt>
                <c:pt idx="3" formatCode="0.00%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ED6-46CD-8D9B-7554F200741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Bookoman Old Style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A1C-4BFA-A871-D0E5D89C0A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A1C-4BFA-A871-D0E5D89C0AA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A1C-4BFA-A871-D0E5D89C0AA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A1C-4BFA-A871-D0E5D89C0AA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A1C-4BFA-A871-D0E5D89C0AA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A1C-4BFA-A871-D0E5D89C0AA6}"/>
              </c:ext>
            </c:extLst>
          </c:dPt>
          <c:dPt>
            <c:idx val="6"/>
            <c:bubble3D val="0"/>
            <c:explosion val="3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A1C-4BFA-A871-D0E5D89C0AA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70 %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A1C-4BFA-A871-D0E5D89C0AA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6 %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A1C-4BFA-A871-D0E5D89C0AA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5 %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A1C-4BFA-A871-D0E5D89C0AA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19 %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DA1C-4BFA-A871-D0E5D89C0AA6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  <a:ln w="12700"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'Répartition des BLSE et Carba'!$L$14:$L$19</c:f>
              <c:strCache>
                <c:ptCount val="6"/>
                <c:pt idx="0">
                  <c:v>ABRI</c:v>
                </c:pt>
                <c:pt idx="1">
                  <c:v>PARC/PARI</c:v>
                </c:pt>
                <c:pt idx="2">
                  <c:v>SARM </c:v>
                </c:pt>
                <c:pt idx="3">
                  <c:v>E-Multi-R</c:v>
                </c:pt>
                <c:pt idx="4">
                  <c:v>E. BLSE</c:v>
                </c:pt>
                <c:pt idx="5">
                  <c:v>E. Carba +</c:v>
                </c:pt>
              </c:strCache>
            </c:strRef>
          </c:cat>
          <c:val>
            <c:numRef>
              <c:f>'Répartition des BLSE et Carba'!$M$14:$M$19</c:f>
              <c:numCache>
                <c:formatCode>0.00%</c:formatCode>
                <c:ptCount val="6"/>
                <c:pt idx="0">
                  <c:v>0.70220000000000005</c:v>
                </c:pt>
                <c:pt idx="1">
                  <c:v>6.6500000000000004E-2</c:v>
                </c:pt>
                <c:pt idx="2">
                  <c:v>5.8200000000000002E-2</c:v>
                </c:pt>
                <c:pt idx="4" formatCode="0%">
                  <c:v>0.94</c:v>
                </c:pt>
                <c:pt idx="5" formatCode="0%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A1C-4BFA-A871-D0E5D89C0AA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5614025093991"/>
          <c:y val="0.85622348562825201"/>
          <c:w val="0.69642722693071701"/>
          <c:h val="0.121349039125222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Bookoman Old Style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38100"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ln>
              <a:solidFill>
                <a:sysClr val="windowText" lastClr="000000"/>
              </a:solidFill>
            </a:ln>
          </c:spPr>
          <c:explosion val="4"/>
          <c:dPt>
            <c:idx val="0"/>
            <c:bubble3D val="0"/>
            <c:spPr>
              <a:solidFill>
                <a:srgbClr val="00B0F0"/>
              </a:solidFill>
              <a:ln w="25400">
                <a:solidFill>
                  <a:sysClr val="windowText" lastClr="000000"/>
                </a:solidFill>
              </a:ln>
              <a:effectLst/>
              <a:sp3d contourW="25400">
                <a:contourClr>
                  <a:sysClr val="windowText" lastClr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4C-46B2-8818-BBD7292EA4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ysClr val="windowText" lastClr="000000"/>
                </a:solidFill>
              </a:ln>
              <a:effectLst/>
              <a:sp3d contourW="25400">
                <a:contourClr>
                  <a:sysClr val="windowText" lastClr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4C-46B2-8818-BBD7292EA4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ysClr val="windowText" lastClr="000000"/>
                </a:solidFill>
              </a:ln>
              <a:effectLst/>
              <a:sp3d contourW="25400">
                <a:contourClr>
                  <a:sysClr val="windowText" lastClr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4C-46B2-8818-BBD7292EA4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ysClr val="windowText" lastClr="000000"/>
                </a:solidFill>
              </a:ln>
              <a:effectLst/>
              <a:sp3d contourW="25400">
                <a:contourClr>
                  <a:sysClr val="windowText" lastClr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4C-46B2-8818-BBD7292EA4ED}"/>
              </c:ext>
            </c:extLst>
          </c:dPt>
          <c:dLbls>
            <c:dLbl>
              <c:idx val="0"/>
              <c:layout>
                <c:manualLayout>
                  <c:x val="-0.17562445319335099"/>
                  <c:y val="-0.1616853230232709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B4C-46B2-8818-BBD7292EA4E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819638864586401"/>
                  <c:y val="-0.23968647791357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29 % 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B4C-46B2-8818-BBD7292EA4E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2673617186740499"/>
                  <c:y val="4.45542611254622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17 %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B4C-46B2-8818-BBD7292EA4E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64648342568289E-2"/>
                  <c:y val="5.587536260492430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  <a:r>
                      <a:rPr lang="en-US" baseline="0" dirty="0"/>
                      <a:t> % 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B4C-46B2-8818-BBD7292EA4ED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  <a:ln w="12700"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Feuil4!$E$74:$E$77</c:f>
              <c:strCache>
                <c:ptCount val="4"/>
                <c:pt idx="0">
                  <c:v>K. Pneumonae </c:v>
                </c:pt>
                <c:pt idx="1">
                  <c:v>Entérobactéries SPP </c:v>
                </c:pt>
                <c:pt idx="2">
                  <c:v>E. Coli </c:v>
                </c:pt>
                <c:pt idx="3">
                  <c:v>P. mirabilis </c:v>
                </c:pt>
              </c:strCache>
            </c:strRef>
          </c:cat>
          <c:val>
            <c:numRef>
              <c:f>Feuil4!$F$74:$F$77</c:f>
              <c:numCache>
                <c:formatCode>0.00%</c:formatCode>
                <c:ptCount val="4"/>
                <c:pt idx="0" formatCode="0%">
                  <c:v>0.5</c:v>
                </c:pt>
                <c:pt idx="1">
                  <c:v>0.29160000000000003</c:v>
                </c:pt>
                <c:pt idx="2">
                  <c:v>0.1666</c:v>
                </c:pt>
                <c:pt idx="3">
                  <c:v>4.1599999999999998E-2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B4C-46B2-8818-BBD7292EA4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Bookoman Old Style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 w="28575">
      <a:solidFill>
        <a:sysClr val="window" lastClr="FFFFFF"/>
      </a:solidFill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'Co-resistance ABRI '!$K$43</c:f>
              <c:strCache>
                <c:ptCount val="1"/>
                <c:pt idx="0">
                  <c:v>% of Susceptibility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6"/>
              <c:layout>
                <c:manualLayout>
                  <c:x val="1.4338966853727035E-3"/>
                  <c:y val="-2.0054162028154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C78-43C1-BED1-B0555307295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'Co-resistance ABRI '!$J$44:$J$50</c:f>
              <c:strCache>
                <c:ptCount val="7"/>
                <c:pt idx="1">
                  <c:v>Gentamicine G</c:v>
                </c:pt>
                <c:pt idx="2">
                  <c:v>Tobramicine  TOB</c:v>
                </c:pt>
                <c:pt idx="3">
                  <c:v>Amikacine  AK</c:v>
                </c:pt>
                <c:pt idx="4">
                  <c:v>Ciprofloxacine   CIP</c:v>
                </c:pt>
                <c:pt idx="5">
                  <c:v>Trimethoprime-sulfamethoxasole   SXT</c:v>
                </c:pt>
                <c:pt idx="6">
                  <c:v>Colistne  CT</c:v>
                </c:pt>
              </c:strCache>
            </c:strRef>
          </c:cat>
          <c:val>
            <c:numRef>
              <c:f>'Co-resistance ABRI '!$K$44:$K$50</c:f>
              <c:numCache>
                <c:formatCode>General</c:formatCode>
                <c:ptCount val="7"/>
                <c:pt idx="6" formatCode="0%">
                  <c:v>0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1-AC78-43C1-BED1-B0555307295D}"/>
            </c:ext>
          </c:extLst>
        </c:ser>
        <c:ser>
          <c:idx val="1"/>
          <c:order val="1"/>
          <c:tx>
            <c:strRef>
              <c:f>'Co-resistance ABRI '!$L$43</c:f>
              <c:strCache>
                <c:ptCount val="1"/>
                <c:pt idx="0">
                  <c:v>% of resistance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7.1694834268639903E-3"/>
                  <c:y val="-2.29190423178911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94 %</a:t>
                    </a:r>
                    <a:endParaRPr lang="en-US" dirty="0"/>
                  </a:p>
                </c:rich>
              </c:tx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C78-43C1-BED1-B0555307295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4338966853728612E-3"/>
                  <c:y val="-2.578392260762758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93 %</a:t>
                    </a:r>
                    <a:endParaRPr lang="en-US" dirty="0"/>
                  </a:p>
                </c:rich>
              </c:tx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C78-43C1-BED1-B0555307295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3016900561184263E-3"/>
                  <c:y val="-2.864880289736397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74</a:t>
                    </a:r>
                    <a:r>
                      <a:rPr lang="en-US" baseline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C78-43C1-BED1-B0555307295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338966853728087E-3"/>
                  <c:y val="-2.29190423178911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900"/>
                      <a:t>94 %</a:t>
                    </a:r>
                    <a:endParaRPr lang="en-US" sz="900" dirty="0"/>
                  </a:p>
                </c:rich>
              </c:tx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C78-43C1-BED1-B0555307295D}"/>
                </c:ext>
                <c:ext xmlns:c15="http://schemas.microsoft.com/office/drawing/2012/chart" uri="{CE6537A1-D6FC-4f65-9D91-7224C49458BB}">
                  <c15:layout>
                    <c:manualLayout>
                      <c:w val="3.8335284336067449E-2"/>
                      <c:h val="3.8862213920836816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1.1471173482982469E-2"/>
                  <c:y val="-3.151368318710037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48 %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C78-43C1-BED1-B0555307295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'Co-resistance ABRI '!$J$44:$J$50</c:f>
              <c:strCache>
                <c:ptCount val="7"/>
                <c:pt idx="1">
                  <c:v>Gentamicine G</c:v>
                </c:pt>
                <c:pt idx="2">
                  <c:v>Tobramicine  TOB</c:v>
                </c:pt>
                <c:pt idx="3">
                  <c:v>Amikacine  AK</c:v>
                </c:pt>
                <c:pt idx="4">
                  <c:v>Ciprofloxacine   CIP</c:v>
                </c:pt>
                <c:pt idx="5">
                  <c:v>Trimethoprime-sulfamethoxasole   SXT</c:v>
                </c:pt>
                <c:pt idx="6">
                  <c:v>Colistne  CT</c:v>
                </c:pt>
              </c:strCache>
            </c:strRef>
          </c:cat>
          <c:val>
            <c:numRef>
              <c:f>'Co-resistance ABRI '!$L$44:$L$50</c:f>
              <c:numCache>
                <c:formatCode>0.00%</c:formatCode>
                <c:ptCount val="7"/>
                <c:pt idx="1">
                  <c:v>0.94</c:v>
                </c:pt>
                <c:pt idx="2">
                  <c:v>0.93</c:v>
                </c:pt>
                <c:pt idx="3">
                  <c:v>0.74</c:v>
                </c:pt>
                <c:pt idx="4">
                  <c:v>0.94</c:v>
                </c:pt>
                <c:pt idx="5">
                  <c:v>0.48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7-AC78-43C1-BED1-B055530729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3304088"/>
        <c:axId val="373304480"/>
        <c:axId val="0"/>
      </c:bar3DChart>
      <c:catAx>
        <c:axId val="37330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Bookoman Old Style"/>
                <a:ea typeface="+mn-ea"/>
                <a:cs typeface="+mn-cs"/>
              </a:defRPr>
            </a:pPr>
            <a:endParaRPr lang="fr-FR"/>
          </a:p>
        </c:txPr>
        <c:crossAx val="373304480"/>
        <c:crosses val="autoZero"/>
        <c:auto val="1"/>
        <c:lblAlgn val="ctr"/>
        <c:lblOffset val="100"/>
        <c:noMultiLvlLbl val="0"/>
      </c:catAx>
      <c:valAx>
        <c:axId val="373304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3304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'Co-resistance EBLSE'!$K$42</c:f>
              <c:strCache>
                <c:ptCount val="1"/>
                <c:pt idx="0">
                  <c:v>% of Susceptibility  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47-4918-8C5B-44DA163A6310}"/>
              </c:ext>
            </c:extLst>
          </c:dPt>
          <c:dLbls>
            <c:dLbl>
              <c:idx val="7"/>
              <c:layout>
                <c:manualLayout>
                  <c:x val="1.741249819762352E-2"/>
                  <c:y val="-6.7193719387176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A47-4918-8C5B-44DA163A631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'Co-resistance EBLSE'!$J$43:$J$50</c:f>
              <c:strCache>
                <c:ptCount val="8"/>
                <c:pt idx="0">
                  <c:v>Ertapeneme  ERT</c:v>
                </c:pt>
                <c:pt idx="1">
                  <c:v>Imipeneme IMP </c:v>
                </c:pt>
                <c:pt idx="2">
                  <c:v>Gentamycine G </c:v>
                </c:pt>
                <c:pt idx="3">
                  <c:v>Tobramicine  TOB </c:v>
                </c:pt>
                <c:pt idx="4">
                  <c:v>Amikacine  AK</c:v>
                </c:pt>
                <c:pt idx="5">
                  <c:v>Ciprofloxacine CIP</c:v>
                </c:pt>
                <c:pt idx="6">
                  <c:v>Trimethoprime-sulfamethoxasole SXT</c:v>
                </c:pt>
                <c:pt idx="7">
                  <c:v>Colistine CT</c:v>
                </c:pt>
              </c:strCache>
            </c:strRef>
          </c:cat>
          <c:val>
            <c:numRef>
              <c:f>'Co-resistance EBLSE'!$K$43:$K$50</c:f>
              <c:numCache>
                <c:formatCode>General</c:formatCode>
                <c:ptCount val="8"/>
                <c:pt idx="7" formatCode="0%">
                  <c:v>0.06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A47-4918-8C5B-44DA163A6310}"/>
            </c:ext>
          </c:extLst>
        </c:ser>
        <c:ser>
          <c:idx val="1"/>
          <c:order val="1"/>
          <c:tx>
            <c:strRef>
              <c:f>'Co-resistance EBLSE'!$L$42</c:f>
              <c:strCache>
                <c:ptCount val="1"/>
                <c:pt idx="0">
                  <c:v>% of resistance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059373648217694E-2"/>
                  <c:y val="-0.193517911835067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A47-4918-8C5B-44DA163A631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10415164686331E-2"/>
                  <c:y val="-0.163952675304710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A47-4918-8C5B-44DA163A631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2552075823431785E-3"/>
                  <c:y val="-0.287589118977114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A47-4918-8C5B-44DA163A631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157290615280397E-2"/>
                  <c:y val="-0.30640336040552413"/>
                </c:manualLayout>
              </c:layout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A47-4918-8C5B-44DA163A6310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412498197623628E-2"/>
                  <c:y val="-0.115573197345943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A47-4918-8C5B-44DA163A6310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7412498197623628E-2"/>
                  <c:y val="-0.29027686775260181"/>
                </c:manualLayout>
              </c:layout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A47-4918-8C5B-44DA163A6310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0157290615280449E-2"/>
                  <c:y val="-0.28758911897711475"/>
                </c:manualLayout>
              </c:layout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A47-4918-8C5B-44DA163A631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'Co-resistance EBLSE'!$J$43:$J$50</c:f>
              <c:strCache>
                <c:ptCount val="8"/>
                <c:pt idx="0">
                  <c:v>Ertapeneme  ERT</c:v>
                </c:pt>
                <c:pt idx="1">
                  <c:v>Imipeneme IMP </c:v>
                </c:pt>
                <c:pt idx="2">
                  <c:v>Gentamycine G </c:v>
                </c:pt>
                <c:pt idx="3">
                  <c:v>Tobramicine  TOB </c:v>
                </c:pt>
                <c:pt idx="4">
                  <c:v>Amikacine  AK</c:v>
                </c:pt>
                <c:pt idx="5">
                  <c:v>Ciprofloxacine CIP</c:v>
                </c:pt>
                <c:pt idx="6">
                  <c:v>Trimethoprime-sulfamethoxasole SXT</c:v>
                </c:pt>
                <c:pt idx="7">
                  <c:v>Colistine CT</c:v>
                </c:pt>
              </c:strCache>
            </c:strRef>
          </c:cat>
          <c:val>
            <c:numRef>
              <c:f>'Co-resistance EBLSE'!$L$43:$L$50</c:f>
              <c:numCache>
                <c:formatCode>0%</c:formatCode>
                <c:ptCount val="8"/>
                <c:pt idx="0">
                  <c:v>0.40625</c:v>
                </c:pt>
                <c:pt idx="1">
                  <c:v>0.30625000000000002</c:v>
                </c:pt>
                <c:pt idx="2">
                  <c:v>0.71250000000000002</c:v>
                </c:pt>
                <c:pt idx="3">
                  <c:v>0.85499999999999998</c:v>
                </c:pt>
                <c:pt idx="4">
                  <c:v>0.15625</c:v>
                </c:pt>
                <c:pt idx="5">
                  <c:v>0.80625000000000002</c:v>
                </c:pt>
                <c:pt idx="6">
                  <c:v>0.81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A47-4918-8C5B-44DA163A63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373305264"/>
        <c:axId val="373305656"/>
        <c:axId val="0"/>
      </c:bar3DChart>
      <c:catAx>
        <c:axId val="37330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3305656"/>
        <c:crosses val="autoZero"/>
        <c:auto val="1"/>
        <c:lblAlgn val="ctr"/>
        <c:lblOffset val="100"/>
        <c:noMultiLvlLbl val="0"/>
      </c:catAx>
      <c:valAx>
        <c:axId val="373305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3305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8100">
      <a:solidFill>
        <a:srgbClr val="FFFFFF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'Co-résistance SARM '!$K$53</c:f>
              <c:strCache>
                <c:ptCount val="1"/>
                <c:pt idx="0">
                  <c:v>% of Susceptibility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'Co-résistance SARM '!$J$54:$J$65</c:f>
              <c:strCache>
                <c:ptCount val="12"/>
                <c:pt idx="0">
                  <c:v>Gentamicine G</c:v>
                </c:pt>
                <c:pt idx="1">
                  <c:v>Tobramicine  TOB</c:v>
                </c:pt>
                <c:pt idx="2">
                  <c:v>kanamycine K</c:v>
                </c:pt>
                <c:pt idx="3">
                  <c:v>Ciprofloxacine   CIP</c:v>
                </c:pt>
                <c:pt idx="4">
                  <c:v>Trimethoprime-sulfamethoxasole   SXT</c:v>
                </c:pt>
                <c:pt idx="5">
                  <c:v>Erythromicine  E</c:v>
                </c:pt>
                <c:pt idx="6">
                  <c:v>Lincosamynie L </c:v>
                </c:pt>
                <c:pt idx="7">
                  <c:v>Pritinamycine P</c:v>
                </c:pt>
                <c:pt idx="8">
                  <c:v>Acide fusidique AF</c:v>
                </c:pt>
                <c:pt idx="9">
                  <c:v>Minocycline MIN</c:v>
                </c:pt>
                <c:pt idx="10">
                  <c:v>Vancomycine V</c:v>
                </c:pt>
                <c:pt idx="11">
                  <c:v>Teicoplanine TEI</c:v>
                </c:pt>
              </c:strCache>
            </c:strRef>
          </c:cat>
          <c:val>
            <c:numRef>
              <c:f>'Co-résistance SARM '!$K$54:$K$65</c:f>
              <c:numCache>
                <c:formatCode>General</c:formatCode>
                <c:ptCount val="12"/>
                <c:pt idx="10" formatCode="0%">
                  <c:v>0</c:v>
                </c:pt>
                <c:pt idx="11" formatCode="0%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41-4E89-BE61-4ECFF6AD3D03}"/>
            </c:ext>
          </c:extLst>
        </c:ser>
        <c:ser>
          <c:idx val="1"/>
          <c:order val="1"/>
          <c:tx>
            <c:strRef>
              <c:f>'Co-résistance SARM '!$L$53</c:f>
              <c:strCache>
                <c:ptCount val="1"/>
                <c:pt idx="0">
                  <c:v>% of resistance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184613367185064E-3"/>
                  <c:y val="-0.28272371043647154"/>
                </c:manualLayout>
              </c:layout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8358615891494487E-3"/>
                  <c:y val="-0.28272371043647154"/>
                </c:manualLayout>
              </c:layout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1839586129774286E-3"/>
                  <c:y val="-0.28272371043647154"/>
                </c:manualLayout>
              </c:layout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7271614629339912E-3"/>
                  <c:y val="-0.28072206062260552"/>
                </c:manualLayout>
              </c:layout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6296085498696337E-3"/>
                  <c:y val="-0.29323957823771735"/>
                </c:manualLayout>
              </c:layout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0864056999131244E-3"/>
                  <c:y val="-0.274305505511955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3258025975255934E-3"/>
                  <c:y val="-0.187318518355238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8.771452534417851E-3"/>
                  <c:y val="-0.171053735946697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8912998737845156E-3"/>
                  <c:y val="-0.274305505511955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E41-4E89-BE61-4ECFF6AD3D03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4.8247143759984016E-3"/>
                  <c:y val="-0.198656961646490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E41-4E89-BE61-4ECFF6AD3D0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'Co-résistance SARM '!$J$54:$J$65</c:f>
              <c:strCache>
                <c:ptCount val="12"/>
                <c:pt idx="0">
                  <c:v>Gentamicine G</c:v>
                </c:pt>
                <c:pt idx="1">
                  <c:v>Tobramicine  TOB</c:v>
                </c:pt>
                <c:pt idx="2">
                  <c:v>kanamycine K</c:v>
                </c:pt>
                <c:pt idx="3">
                  <c:v>Ciprofloxacine   CIP</c:v>
                </c:pt>
                <c:pt idx="4">
                  <c:v>Trimethoprime-sulfamethoxasole   SXT</c:v>
                </c:pt>
                <c:pt idx="5">
                  <c:v>Erythromicine  E</c:v>
                </c:pt>
                <c:pt idx="6">
                  <c:v>Lincosamynie L </c:v>
                </c:pt>
                <c:pt idx="7">
                  <c:v>Pritinamycine P</c:v>
                </c:pt>
                <c:pt idx="8">
                  <c:v>Acide fusidique AF</c:v>
                </c:pt>
                <c:pt idx="9">
                  <c:v>Minocycline MIN</c:v>
                </c:pt>
                <c:pt idx="10">
                  <c:v>Vancomycine V</c:v>
                </c:pt>
                <c:pt idx="11">
                  <c:v>Teicoplanine TEI</c:v>
                </c:pt>
              </c:strCache>
            </c:strRef>
          </c:cat>
          <c:val>
            <c:numRef>
              <c:f>'Co-résistance SARM '!$L$54:$L$65</c:f>
              <c:numCache>
                <c:formatCode>0%</c:formatCode>
                <c:ptCount val="12"/>
                <c:pt idx="0">
                  <c:v>0.85714999999999997</c:v>
                </c:pt>
                <c:pt idx="1">
                  <c:v>0.86</c:v>
                </c:pt>
                <c:pt idx="2">
                  <c:v>0.86</c:v>
                </c:pt>
                <c:pt idx="3">
                  <c:v>0.86</c:v>
                </c:pt>
                <c:pt idx="4">
                  <c:v>0.92854999999999999</c:v>
                </c:pt>
                <c:pt idx="5">
                  <c:v>0.82855000000000001</c:v>
                </c:pt>
                <c:pt idx="6">
                  <c:v>0.48570000000000002</c:v>
                </c:pt>
                <c:pt idx="7">
                  <c:v>0.49</c:v>
                </c:pt>
                <c:pt idx="8">
                  <c:v>0.82855000000000001</c:v>
                </c:pt>
                <c:pt idx="9">
                  <c:v>0.55715000000000003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E41-4E89-BE61-4ECFF6AD3D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73306440"/>
        <c:axId val="373816992"/>
        <c:axId val="0"/>
      </c:bar3DChart>
      <c:catAx>
        <c:axId val="373306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Bookoman Old Style"/>
                <a:ea typeface="+mn-ea"/>
                <a:cs typeface="+mn-cs"/>
              </a:defRPr>
            </a:pPr>
            <a:endParaRPr lang="fr-FR"/>
          </a:p>
        </c:txPr>
        <c:crossAx val="373816992"/>
        <c:crosses val="autoZero"/>
        <c:auto val="1"/>
        <c:lblAlgn val="ctr"/>
        <c:lblOffset val="100"/>
        <c:noMultiLvlLbl val="0"/>
      </c:catAx>
      <c:valAx>
        <c:axId val="3738169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3306440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plotVisOnly val="1"/>
    <c:dispBlanksAs val="gap"/>
    <c:showDLblsOverMax val="0"/>
  </c:chart>
  <c:spPr>
    <a:noFill/>
    <a:ln w="38100"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'Co-résistance PARC'!$K$70</c:f>
              <c:strCache>
                <c:ptCount val="1"/>
                <c:pt idx="0">
                  <c:v>% of Susceptibility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'Co-résistance PARC'!$J$71:$J$76</c:f>
              <c:strCache>
                <c:ptCount val="6"/>
                <c:pt idx="0">
                  <c:v>Gentamycine G </c:v>
                </c:pt>
                <c:pt idx="1">
                  <c:v>Tobramicine  TOB </c:v>
                </c:pt>
                <c:pt idx="2">
                  <c:v>Amikacine  AK</c:v>
                </c:pt>
                <c:pt idx="3">
                  <c:v>Ciprofloxacine CIP</c:v>
                </c:pt>
                <c:pt idx="4">
                  <c:v>Trimethoprime-sulfamethoxasole SXT</c:v>
                </c:pt>
                <c:pt idx="5">
                  <c:v>Colistine CT</c:v>
                </c:pt>
              </c:strCache>
            </c:strRef>
          </c:cat>
          <c:val>
            <c:numRef>
              <c:f>'Co-résistance PARC'!$K$71:$K$76</c:f>
              <c:numCache>
                <c:formatCode>General</c:formatCode>
                <c:ptCount val="6"/>
                <c:pt idx="5" formatCode="0%">
                  <c:v>0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0-057D-41D6-901E-EDE190ADA4DF}"/>
            </c:ext>
          </c:extLst>
        </c:ser>
        <c:ser>
          <c:idx val="1"/>
          <c:order val="1"/>
          <c:tx>
            <c:strRef>
              <c:f>'Co-résistance PARC'!$L$70</c:f>
              <c:strCache>
                <c:ptCount val="1"/>
                <c:pt idx="0">
                  <c:v>% of resistance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9829495075901699E-3"/>
                  <c:y val="-2.5195613185836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57D-41D6-901E-EDE190ADA4D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4744242613852956E-3"/>
                  <c:y val="-2.239610060963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57D-41D6-901E-EDE190ADA4D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914747537951533E-3"/>
                  <c:y val="-1.3997562881020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57D-41D6-901E-EDE190ADA4DF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9488485227705913E-3"/>
                  <c:y val="-2.2396100609632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57D-41D6-901E-EDE190ADA4D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4747537950986E-3"/>
                  <c:y val="-2.5195613185836494E-2"/>
                </c:manualLayout>
              </c:layout>
              <c:spPr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57D-41D6-901E-EDE190ADA4D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19050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'Co-résistance PARC'!$J$71:$J$76</c:f>
              <c:strCache>
                <c:ptCount val="6"/>
                <c:pt idx="0">
                  <c:v>Gentamycine G </c:v>
                </c:pt>
                <c:pt idx="1">
                  <c:v>Tobramicine  TOB </c:v>
                </c:pt>
                <c:pt idx="2">
                  <c:v>Amikacine  AK</c:v>
                </c:pt>
                <c:pt idx="3">
                  <c:v>Ciprofloxacine CIP</c:v>
                </c:pt>
                <c:pt idx="4">
                  <c:v>Trimethoprime-sulfamethoxasole SXT</c:v>
                </c:pt>
                <c:pt idx="5">
                  <c:v>Colistine CT</c:v>
                </c:pt>
              </c:strCache>
            </c:strRef>
          </c:cat>
          <c:val>
            <c:numRef>
              <c:f>'Co-résistance PARC'!$L$71:$L$76</c:f>
              <c:numCache>
                <c:formatCode>0%</c:formatCode>
                <c:ptCount val="6"/>
                <c:pt idx="0">
                  <c:v>0.53</c:v>
                </c:pt>
                <c:pt idx="1">
                  <c:v>0.47</c:v>
                </c:pt>
                <c:pt idx="2">
                  <c:v>0.42</c:v>
                </c:pt>
                <c:pt idx="3">
                  <c:v>0.64</c:v>
                </c:pt>
                <c:pt idx="4">
                  <c:v>0.97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6-057D-41D6-901E-EDE190ADA4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3817776"/>
        <c:axId val="373818168"/>
        <c:axId val="0"/>
      </c:bar3DChart>
      <c:catAx>
        <c:axId val="37381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Bookoman Old Style"/>
                <a:ea typeface="+mn-ea"/>
                <a:cs typeface="+mn-cs"/>
              </a:defRPr>
            </a:pPr>
            <a:endParaRPr lang="fr-FR"/>
          </a:p>
        </c:txPr>
        <c:crossAx val="373818168"/>
        <c:crosses val="autoZero"/>
        <c:auto val="1"/>
        <c:lblAlgn val="ctr"/>
        <c:lblOffset val="100"/>
        <c:noMultiLvlLbl val="0"/>
      </c:catAx>
      <c:valAx>
        <c:axId val="3738181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381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'Répartition des prélèvements'!$Q$18</c:f>
              <c:strCache>
                <c:ptCount val="1"/>
                <c:pt idx="0">
                  <c:v>ABRI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48 %</a:t>
                    </a:r>
                  </a:p>
                </c:rich>
              </c:tx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29 %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F9F-4F86-BF2E-58BAD31BE9A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'Répartition des prélèvements'!$P$19:$P$24</c:f>
              <c:strCache>
                <c:ptCount val="6"/>
                <c:pt idx="0">
                  <c:v>Urines </c:v>
                </c:pt>
                <c:pt idx="1">
                  <c:v>Sang </c:v>
                </c:pt>
                <c:pt idx="2">
                  <c:v>P B </c:v>
                </c:pt>
                <c:pt idx="3">
                  <c:v>PUS </c:v>
                </c:pt>
                <c:pt idx="4">
                  <c:v>K.T C </c:v>
                </c:pt>
                <c:pt idx="5">
                  <c:v>L.P</c:v>
                </c:pt>
              </c:strCache>
            </c:strRef>
          </c:cat>
          <c:val>
            <c:numRef>
              <c:f>'Répartition des prélèvements'!$Q$19:$Q$24</c:f>
              <c:numCache>
                <c:formatCode>0.00%</c:formatCode>
                <c:ptCount val="6"/>
                <c:pt idx="0">
                  <c:v>9.2499999999999995E-3</c:v>
                </c:pt>
                <c:pt idx="1">
                  <c:v>0.17035</c:v>
                </c:pt>
                <c:pt idx="2">
                  <c:v>0.47775000000000001</c:v>
                </c:pt>
                <c:pt idx="3" formatCode="0%">
                  <c:v>0.03</c:v>
                </c:pt>
                <c:pt idx="4">
                  <c:v>0.29620000000000002</c:v>
                </c:pt>
                <c:pt idx="5">
                  <c:v>1.8499999999999999E-2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F9F-4F86-BF2E-58BAD31BE9A6}"/>
            </c:ext>
          </c:extLst>
        </c:ser>
        <c:ser>
          <c:idx val="1"/>
          <c:order val="1"/>
          <c:tx>
            <c:strRef>
              <c:f>'Répartition des prélèvements'!$R$18</c:f>
              <c:strCache>
                <c:ptCount val="1"/>
                <c:pt idx="0">
                  <c:v>PARC/PARI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50 %</a:t>
                    </a:r>
                  </a:p>
                </c:rich>
              </c:tx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F9F-4F86-BF2E-58BAD31BE9A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'Répartition des prélèvements'!$P$19:$P$24</c:f>
              <c:strCache>
                <c:ptCount val="6"/>
                <c:pt idx="0">
                  <c:v>Urines </c:v>
                </c:pt>
                <c:pt idx="1">
                  <c:v>Sang </c:v>
                </c:pt>
                <c:pt idx="2">
                  <c:v>P B </c:v>
                </c:pt>
                <c:pt idx="3">
                  <c:v>PUS </c:v>
                </c:pt>
                <c:pt idx="4">
                  <c:v>K.T C </c:v>
                </c:pt>
                <c:pt idx="5">
                  <c:v>L.P</c:v>
                </c:pt>
              </c:strCache>
            </c:strRef>
          </c:cat>
          <c:val>
            <c:numRef>
              <c:f>'Répartition des prélèvements'!$R$19:$R$24</c:f>
              <c:numCache>
                <c:formatCode>General</c:formatCode>
                <c:ptCount val="6"/>
                <c:pt idx="0" formatCode="0%">
                  <c:v>0.25</c:v>
                </c:pt>
                <c:pt idx="3" formatCode="0.00%">
                  <c:v>0.5</c:v>
                </c:pt>
                <c:pt idx="4" formatCode="0%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F9F-4F86-BF2E-58BAD31BE9A6}"/>
            </c:ext>
          </c:extLst>
        </c:ser>
        <c:ser>
          <c:idx val="2"/>
          <c:order val="2"/>
          <c:tx>
            <c:strRef>
              <c:f>'Répartition des prélèvements'!$S$18</c:f>
              <c:strCache>
                <c:ptCount val="1"/>
                <c:pt idx="0">
                  <c:v>SARM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13 %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'Répartition des prélèvements'!$P$19:$P$24</c:f>
              <c:strCache>
                <c:ptCount val="6"/>
                <c:pt idx="0">
                  <c:v>Urines </c:v>
                </c:pt>
                <c:pt idx="1">
                  <c:v>Sang </c:v>
                </c:pt>
                <c:pt idx="2">
                  <c:v>P B </c:v>
                </c:pt>
                <c:pt idx="3">
                  <c:v>PUS </c:v>
                </c:pt>
                <c:pt idx="4">
                  <c:v>K.T C </c:v>
                </c:pt>
                <c:pt idx="5">
                  <c:v>L.P</c:v>
                </c:pt>
              </c:strCache>
            </c:strRef>
          </c:cat>
          <c:val>
            <c:numRef>
              <c:f>'Répartition des prélèvements'!$S$19:$S$24</c:f>
              <c:numCache>
                <c:formatCode>0.00%</c:formatCode>
                <c:ptCount val="6"/>
                <c:pt idx="1">
                  <c:v>0.1225</c:v>
                </c:pt>
                <c:pt idx="2" formatCode="0%">
                  <c:v>0.25</c:v>
                </c:pt>
                <c:pt idx="3" formatCode="0%">
                  <c:v>0.1225</c:v>
                </c:pt>
                <c:pt idx="4" formatCode="0%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F9F-4F86-BF2E-58BAD31BE9A6}"/>
            </c:ext>
          </c:extLst>
        </c:ser>
        <c:ser>
          <c:idx val="3"/>
          <c:order val="3"/>
          <c:tx>
            <c:strRef>
              <c:f>'Répartition des prélèvements'!$T$18</c:f>
              <c:strCache>
                <c:ptCount val="1"/>
                <c:pt idx="0">
                  <c:v>E. BLSE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12 %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48 %</a:t>
                    </a:r>
                  </a:p>
                </c:rich>
              </c:tx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900">
                        <a:solidFill>
                          <a:schemeClr val="tx1"/>
                        </a:solidFill>
                      </a:rPr>
                      <a:t>19 %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6 %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AF9F-4F86-BF2E-58BAD31BE9A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14 %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AF9F-4F86-BF2E-58BAD31BE9A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'Répartition des prélèvements'!$P$19:$P$24</c:f>
              <c:strCache>
                <c:ptCount val="6"/>
                <c:pt idx="0">
                  <c:v>Urines </c:v>
                </c:pt>
                <c:pt idx="1">
                  <c:v>Sang </c:v>
                </c:pt>
                <c:pt idx="2">
                  <c:v>P B </c:v>
                </c:pt>
                <c:pt idx="3">
                  <c:v>PUS </c:v>
                </c:pt>
                <c:pt idx="4">
                  <c:v>K.T C </c:v>
                </c:pt>
                <c:pt idx="5">
                  <c:v>L.P</c:v>
                </c:pt>
              </c:strCache>
            </c:strRef>
          </c:cat>
          <c:val>
            <c:numRef>
              <c:f>'Répartition des prélèvements'!$T$19:$T$24</c:f>
              <c:numCache>
                <c:formatCode>0.00%</c:formatCode>
                <c:ptCount val="6"/>
                <c:pt idx="0">
                  <c:v>0.1215</c:v>
                </c:pt>
                <c:pt idx="1">
                  <c:v>0.48549999999999999</c:v>
                </c:pt>
                <c:pt idx="2">
                  <c:v>0.19650000000000001</c:v>
                </c:pt>
                <c:pt idx="3">
                  <c:v>0.05</c:v>
                </c:pt>
                <c:pt idx="4">
                  <c:v>0.14649999999999999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AF9F-4F86-BF2E-58BAD31BE9A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73818952"/>
        <c:axId val="373819344"/>
      </c:barChart>
      <c:catAx>
        <c:axId val="37381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3819344"/>
        <c:crosses val="autoZero"/>
        <c:auto val="1"/>
        <c:lblAlgn val="ctr"/>
        <c:lblOffset val="100"/>
        <c:noMultiLvlLbl val="0"/>
      </c:catAx>
      <c:valAx>
        <c:axId val="373819344"/>
        <c:scaling>
          <c:orientation val="minMax"/>
        </c:scaling>
        <c:delete val="1"/>
        <c:axPos val="l"/>
        <c:numFmt formatCode="0.00%" sourceLinked="1"/>
        <c:majorTickMark val="out"/>
        <c:minorTickMark val="none"/>
        <c:tickLblPos val="nextTo"/>
        <c:crossAx val="37381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38100"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'Tranche d''age '!$J$6</c:f>
              <c:strCache>
                <c:ptCount val="1"/>
                <c:pt idx="0">
                  <c:v> Pourcentage %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12-4FE0-8FDE-D184379180F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12-4FE0-8FDE-D184379180F6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712-4FE0-8FDE-D184379180F6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712-4FE0-8FDE-D184379180F6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712-4FE0-8FDE-D184379180F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712-4FE0-8FDE-D184379180F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4320987654321E-3"/>
                  <c:y val="-2.244826128715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712-4FE0-8FDE-D184379180F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6296296296296302E-3"/>
                  <c:y val="-2.2448261287155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43</a:t>
                    </a:r>
                    <a:r>
                      <a:rPr lang="en-US" baseline="0" dirty="0"/>
                      <a:t> %</a:t>
                    </a:r>
                    <a:endParaRPr lang="en-US" dirty="0"/>
                  </a:p>
                </c:rich>
              </c:tx>
              <c:spPr>
                <a:solidFill>
                  <a:srgbClr val="FF0000"/>
                </a:solidFill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712-4FE0-8FDE-D184379180F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6296296296296302E-3"/>
                  <c:y val="-1.4030163304472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B712-4FE0-8FDE-D184379180F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2345679012345699E-2"/>
                  <c:y val="-2.244826128715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712-4FE0-8FDE-D184379180F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9.2592592592592605E-3"/>
                  <c:y val="-1.683619596536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B712-4FE0-8FDE-D184379180F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'Tranche d''age '!$I$7:$I$12</c:f>
              <c:strCache>
                <c:ptCount val="6"/>
                <c:pt idx="0">
                  <c:v>0-10</c:v>
                </c:pt>
                <c:pt idx="1">
                  <c:v>1 0 - 20</c:v>
                </c:pt>
                <c:pt idx="2">
                  <c:v>20-40</c:v>
                </c:pt>
                <c:pt idx="3">
                  <c:v>40-60</c:v>
                </c:pt>
                <c:pt idx="4">
                  <c:v>60-80</c:v>
                </c:pt>
                <c:pt idx="5">
                  <c:v>80-100</c:v>
                </c:pt>
              </c:strCache>
            </c:strRef>
          </c:cat>
          <c:val>
            <c:numRef>
              <c:f>'Tranche d''age '!$J$7:$J$12</c:f>
              <c:numCache>
                <c:formatCode>0.00%</c:formatCode>
                <c:ptCount val="6"/>
                <c:pt idx="0">
                  <c:v>3.15E-2</c:v>
                </c:pt>
                <c:pt idx="1">
                  <c:v>0.1105</c:v>
                </c:pt>
                <c:pt idx="2">
                  <c:v>0.42599999999999999</c:v>
                </c:pt>
                <c:pt idx="3">
                  <c:v>0.29599999999999999</c:v>
                </c:pt>
                <c:pt idx="4">
                  <c:v>0.11899999999999999</c:v>
                </c:pt>
                <c:pt idx="5">
                  <c:v>1.7500000000000002E-2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B712-4FE0-8FDE-D184379180F6}"/>
            </c:ext>
          </c:extLst>
        </c:ser>
        <c:ser>
          <c:idx val="1"/>
          <c:order val="1"/>
          <c:tx>
            <c:strRef>
              <c:f>'Tranche d''age '!$K$6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'Tranche d''age '!$I$7:$I$12</c:f>
              <c:strCache>
                <c:ptCount val="6"/>
                <c:pt idx="0">
                  <c:v>0-10</c:v>
                </c:pt>
                <c:pt idx="1">
                  <c:v>1 0 - 20</c:v>
                </c:pt>
                <c:pt idx="2">
                  <c:v>20-40</c:v>
                </c:pt>
                <c:pt idx="3">
                  <c:v>40-60</c:v>
                </c:pt>
                <c:pt idx="4">
                  <c:v>60-80</c:v>
                </c:pt>
                <c:pt idx="5">
                  <c:v>80-100</c:v>
                </c:pt>
              </c:strCache>
            </c:strRef>
          </c:cat>
          <c:val>
            <c:numRef>
              <c:f>'Tranche d''age '!$K$7:$K$12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712-4FE0-8FDE-D184379180F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3820128"/>
        <c:axId val="373820520"/>
        <c:axId val="0"/>
      </c:bar3DChart>
      <c:catAx>
        <c:axId val="37382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3820520"/>
        <c:crosses val="autoZero"/>
        <c:auto val="1"/>
        <c:lblAlgn val="ctr"/>
        <c:lblOffset val="100"/>
        <c:noMultiLvlLbl val="0"/>
      </c:catAx>
      <c:valAx>
        <c:axId val="3738205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37382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8100"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explosion val="5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56-42F9-BE0E-D6DAEDD5F54D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56-42F9-BE0E-D6DAEDD5F54D}"/>
              </c:ext>
            </c:extLst>
          </c:dPt>
          <c:dLbls>
            <c:spPr>
              <a:solidFill>
                <a:srgbClr val="FFFF00"/>
              </a:solidFill>
              <a:ln w="1905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'Motifs hospitalisation'!$K$8:$L$8</c:f>
              <c:strCache>
                <c:ptCount val="2"/>
                <c:pt idx="0">
                  <c:v>Multiple trauma patient </c:v>
                </c:pt>
                <c:pt idx="1">
                  <c:v>Other reasons off hospitalization </c:v>
                </c:pt>
              </c:strCache>
            </c:strRef>
          </c:cat>
          <c:val>
            <c:numRef>
              <c:f>'Motifs hospitalisation'!$K$9:$L$9</c:f>
              <c:numCache>
                <c:formatCode>0%</c:formatCode>
                <c:ptCount val="2"/>
                <c:pt idx="0">
                  <c:v>0.51500000000000001</c:v>
                </c:pt>
                <c:pt idx="1">
                  <c:v>0.48499999999999999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56-42F9-BE0E-D6DAEDD5F54D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C56-42F9-BE0E-D6DAEDD5F5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C56-42F9-BE0E-D6DAEDD5F5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'Motifs hospitalisation'!$K$8:$L$8</c:f>
              <c:strCache>
                <c:ptCount val="2"/>
                <c:pt idx="0">
                  <c:v>Multiple trauma patient </c:v>
                </c:pt>
                <c:pt idx="1">
                  <c:v>Other reasons off hospitalization </c:v>
                </c:pt>
              </c:strCache>
            </c:strRef>
          </c:cat>
          <c:val>
            <c:numRef>
              <c:f>'Motifs hospitalisation'!$K$10:$L$10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C56-42F9-BE0E-D6DAEDD5F54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Bookoman Old Style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38100"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920008262856"/>
          <c:y val="0.17171296296296301"/>
          <c:w val="0.86024436181588404"/>
          <c:h val="0.6396333774712700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'Actes invasifs '!$K$5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7B-4C08-9415-A1FCCAC41021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7B-4C08-9415-A1FCCAC41021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27B-4C08-9415-A1FCCAC41021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27B-4C08-9415-A1FCCAC41021}"/>
              </c:ext>
            </c:extLst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27B-4C08-9415-A1FCCAC41021}"/>
              </c:ext>
            </c:extLst>
          </c:dPt>
          <c:dLbls>
            <c:dLbl>
              <c:idx val="0"/>
              <c:layout>
                <c:manualLayout>
                  <c:x val="-1.54320987654321E-3"/>
                  <c:y val="-3.36723919307337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98 %</a:t>
                    </a:r>
                  </a:p>
                </c:rich>
              </c:tx>
              <c:spPr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27B-4C08-9415-A1FCCAC4102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8641975308642E-3"/>
                  <c:y val="-2.80603266089449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96 %</a:t>
                    </a:r>
                  </a:p>
                </c:rich>
              </c:tx>
              <c:spPr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27B-4C08-9415-A1FCCAC4102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7160493827160498E-3"/>
                  <c:y val="-2.52542939480503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73 %</a:t>
                    </a:r>
                  </a:p>
                </c:rich>
              </c:tx>
              <c:spPr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27B-4C08-9415-A1FCCAC4102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54320987654321E-3"/>
                  <c:y val="-3.647842459162829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52 %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927B-4C08-9415-A1FCCAC4102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08641975308642E-3"/>
                  <c:y val="-2.525429394805039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47 %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27B-4C08-9415-A1FCCAC41021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4320987654321E-3"/>
                  <c:y val="-2.525429394805039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52 %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27B-4C08-9415-A1FCCAC4102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19050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'Actes invasifs '!$J$6:$J$11</c:f>
              <c:strCache>
                <c:ptCount val="6"/>
                <c:pt idx="0">
                  <c:v>urinary catheterization </c:v>
                </c:pt>
                <c:pt idx="1">
                  <c:v>Catheter venous peripheral</c:v>
                </c:pt>
                <c:pt idx="2">
                  <c:v>catheter veineux Central</c:v>
                </c:pt>
                <c:pt idx="3">
                  <c:v>Assisted mechanical ventilation</c:v>
                </c:pt>
                <c:pt idx="4">
                  <c:v>Nasogastric intubation</c:v>
                </c:pt>
                <c:pt idx="5">
                  <c:v>Artificial feeding </c:v>
                </c:pt>
              </c:strCache>
            </c:strRef>
          </c:cat>
          <c:val>
            <c:numRef>
              <c:f>'Actes invasifs '!$K$6:$K$11</c:f>
              <c:numCache>
                <c:formatCode>0.00%</c:formatCode>
                <c:ptCount val="6"/>
                <c:pt idx="0">
                  <c:v>0.98199999999999998</c:v>
                </c:pt>
                <c:pt idx="1">
                  <c:v>0.96199999999999997</c:v>
                </c:pt>
                <c:pt idx="2">
                  <c:v>0.73299999999999998</c:v>
                </c:pt>
                <c:pt idx="3">
                  <c:v>0.52700000000000002</c:v>
                </c:pt>
                <c:pt idx="4">
                  <c:v>0.46800000000000003</c:v>
                </c:pt>
                <c:pt idx="5">
                  <c:v>0.51900000000000002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927B-4C08-9415-A1FCCAC410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4358088"/>
        <c:axId val="374358480"/>
        <c:axId val="0"/>
      </c:bar3DChart>
      <c:catAx>
        <c:axId val="37435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4358480"/>
        <c:crosses val="autoZero"/>
        <c:auto val="1"/>
        <c:lblAlgn val="ctr"/>
        <c:lblOffset val="100"/>
        <c:noMultiLvlLbl val="0"/>
      </c:catAx>
      <c:valAx>
        <c:axId val="374358480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374358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B3-4DDB-8191-1F2798C6B013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B3-4DDB-8191-1F2798C6B013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B3-4DDB-8191-1F2798C6B013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B3-4DDB-8191-1F2798C6B013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EB3-4DDB-8191-1F2798C6B013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EB3-4DDB-8191-1F2798C6B013}"/>
              </c:ext>
            </c:extLst>
          </c:dPt>
          <c:dLbls>
            <c:dLbl>
              <c:idx val="0"/>
              <c:layout>
                <c:manualLayout>
                  <c:x val="3.08641975308642E-3"/>
                  <c:y val="-3.08663592698394E-2"/>
                </c:manualLayout>
              </c:layout>
              <c:spPr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EB3-4DDB-8191-1F2798C6B01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432098765431801E-3"/>
                  <c:y val="-2.8060326608944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EB3-4DDB-8191-1F2798C6B01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432098765431499E-3"/>
                  <c:y val="-1.9642228626261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EB3-4DDB-8191-1F2798C6B01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432098765432701E-3"/>
                  <c:y val="-1.68361959653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24 %</a:t>
                    </a:r>
                  </a:p>
                </c:rich>
              </c:tx>
              <c:spPr>
                <a:solidFill>
                  <a:srgbClr val="FF0000"/>
                </a:solidFill>
                <a:ln w="19050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EB3-4DDB-8191-1F2798C6B01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8641975308642E-3"/>
                  <c:y val="-3.928445725252280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FEB3-4DDB-8191-1F2798C6B01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5432098765433199E-3"/>
                  <c:y val="-2.5254293948050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EB3-4DDB-8191-1F2798C6B01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08641975308642E-3"/>
                  <c:y val="-3.367239193073379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EB3-4DDB-8191-1F2798C6B01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19050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'Taux Nature Prelvmt'!$L$5:$L$11</c:f>
              <c:strCache>
                <c:ptCount val="7"/>
                <c:pt idx="0">
                  <c:v>Bronchial sampling</c:v>
                </c:pt>
                <c:pt idx="1">
                  <c:v>Central catheter sampling</c:v>
                </c:pt>
                <c:pt idx="2">
                  <c:v>Urine</c:v>
                </c:pt>
                <c:pt idx="3">
                  <c:v>Blood</c:v>
                </c:pt>
                <c:pt idx="4">
                  <c:v>Pus </c:v>
                </c:pt>
                <c:pt idx="5">
                  <c:v>Lumbar Punctions </c:v>
                </c:pt>
                <c:pt idx="6">
                  <c:v>Others</c:v>
                </c:pt>
              </c:strCache>
            </c:strRef>
          </c:cat>
          <c:val>
            <c:numRef>
              <c:f>'Taux Nature Prelvmt'!$M$5:$M$11</c:f>
              <c:numCache>
                <c:formatCode>0%</c:formatCode>
                <c:ptCount val="7"/>
                <c:pt idx="0">
                  <c:v>0.32</c:v>
                </c:pt>
                <c:pt idx="1">
                  <c:v>0.16</c:v>
                </c:pt>
                <c:pt idx="2">
                  <c:v>0.16</c:v>
                </c:pt>
                <c:pt idx="3" formatCode="0.0%">
                  <c:v>0.23499999999999999</c:v>
                </c:pt>
                <c:pt idx="4" formatCode="0.0%">
                  <c:v>4.4999999999999998E-2</c:v>
                </c:pt>
                <c:pt idx="5" formatCode="0.0%">
                  <c:v>6.5000000000000002E-2</c:v>
                </c:pt>
                <c:pt idx="6" formatCode="0.0%">
                  <c:v>1.4999999999999999E-2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FEB3-4DDB-8191-1F2798C6B0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4359264"/>
        <c:axId val="374359656"/>
        <c:axId val="0"/>
      </c:bar3DChart>
      <c:catAx>
        <c:axId val="37435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fr-FR"/>
          </a:p>
        </c:txPr>
        <c:crossAx val="374359656"/>
        <c:crosses val="autoZero"/>
        <c:auto val="1"/>
        <c:lblAlgn val="ctr"/>
        <c:lblOffset val="100"/>
        <c:noMultiLvlLbl val="0"/>
      </c:catAx>
      <c:valAx>
        <c:axId val="3743596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FFFFFF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7435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8100">
      <a:solidFill>
        <a:srgbClr val="FFFFFF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96-4962-8D64-2ABF0BFAA7A0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96-4962-8D64-2ABF0BFAA7A0}"/>
              </c:ext>
            </c:extLst>
          </c:dPt>
          <c:dLbls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'Isolement des patients'!$J$5:$K$8</c:f>
              <c:multiLvlStrCache>
                <c:ptCount val="4"/>
                <c:lvl>
                  <c:pt idx="0">
                    <c:v>Yes </c:v>
                  </c:pt>
                  <c:pt idx="1">
                    <c:v>No</c:v>
                  </c:pt>
                  <c:pt idx="2">
                    <c:v>Yes </c:v>
                  </c:pt>
                  <c:pt idx="3">
                    <c:v>No</c:v>
                  </c:pt>
                </c:lvl>
                <c:lvl>
                  <c:pt idx="0">
                    <c:v>Septic Isolation </c:v>
                  </c:pt>
                  <c:pt idx="2">
                    <c:v>Protective  isolation </c:v>
                  </c:pt>
                </c:lvl>
              </c:multiLvlStrCache>
            </c:multiLvlStrRef>
          </c:cat>
          <c:val>
            <c:numRef>
              <c:f>'Isolement des patients'!$L$5:$L$8</c:f>
              <c:numCache>
                <c:formatCode>0%</c:formatCode>
                <c:ptCount val="4"/>
                <c:pt idx="0">
                  <c:v>0.67</c:v>
                </c:pt>
                <c:pt idx="1">
                  <c:v>0.33</c:v>
                </c:pt>
                <c:pt idx="2" formatCode="0.0%">
                  <c:v>0.81499999999999995</c:v>
                </c:pt>
                <c:pt idx="3" formatCode="0.0%">
                  <c:v>0.185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996-4962-8D64-2ABF0BFAA7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74360440"/>
        <c:axId val="374360832"/>
      </c:barChart>
      <c:catAx>
        <c:axId val="37436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Bookoman Old Style"/>
                <a:ea typeface="+mn-ea"/>
                <a:cs typeface="+mn-cs"/>
              </a:defRPr>
            </a:pPr>
            <a:endParaRPr lang="fr-FR"/>
          </a:p>
        </c:txPr>
        <c:crossAx val="374360832"/>
        <c:crosses val="autoZero"/>
        <c:auto val="1"/>
        <c:lblAlgn val="ctr"/>
        <c:lblOffset val="100"/>
        <c:noMultiLvlLbl val="0"/>
      </c:catAx>
      <c:valAx>
        <c:axId val="3743608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74360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8100"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explosion val="8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768-408A-801B-2F2B2E38ED28}"/>
              </c:ext>
            </c:extLst>
          </c:dPt>
          <c:dPt>
            <c:idx val="1"/>
            <c:bubble3D val="0"/>
            <c:explosion val="8"/>
            <c:spPr>
              <a:solidFill>
                <a:srgbClr val="00ADED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768-408A-801B-2F2B2E38ED28}"/>
              </c:ext>
            </c:extLst>
          </c:dPt>
          <c:dPt>
            <c:idx val="2"/>
            <c:bubble3D val="0"/>
            <c:explosion val="1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768-408A-801B-2F2B2E38ED28}"/>
              </c:ext>
            </c:extLst>
          </c:dPt>
          <c:dLbls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'[Résultats travail final - version anglaise.xlsx]Antibiothérapie'!$M$5:$M$7</c:f>
              <c:strCache>
                <c:ptCount val="3"/>
                <c:pt idx="0">
                  <c:v>  Prophylactic  preventive antibiotherapy</c:v>
                </c:pt>
                <c:pt idx="1">
                  <c:v> Probabilistic curative antibiotherapy</c:v>
                </c:pt>
                <c:pt idx="2">
                  <c:v>Curative antibiotic therapy</c:v>
                </c:pt>
              </c:strCache>
            </c:strRef>
          </c:cat>
          <c:val>
            <c:numRef>
              <c:f>'[Résultats travail final - version anglaise.xlsx]Antibiothérapie'!$N$5:$N$7</c:f>
              <c:numCache>
                <c:formatCode>0%</c:formatCode>
                <c:ptCount val="3"/>
                <c:pt idx="0">
                  <c:v>0.61</c:v>
                </c:pt>
                <c:pt idx="1">
                  <c:v>0.25</c:v>
                </c:pt>
                <c:pt idx="2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768-408A-801B-2F2B2E38ED2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3972567862830058E-2"/>
          <c:y val="0.8070204515204259"/>
          <c:w val="0.95058500444395067"/>
          <c:h val="0.176725837002150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ACF-49B5-81CB-B0C5A6FDC19D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ACF-49B5-81CB-B0C5A6FDC19D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ACF-49B5-81CB-B0C5A6FDC19D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ACF-49B5-81CB-B0C5A6FDC19D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ACF-49B5-81CB-B0C5A6FDC19D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ACF-49B5-81CB-B0C5A6FDC19D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ACF-49B5-81CB-B0C5A6FDC19D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ACF-49B5-81CB-B0C5A6FDC19D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ACF-49B5-81CB-B0C5A6FDC19D}"/>
              </c:ext>
            </c:extLst>
          </c:dPt>
          <c:dPt>
            <c:idx val="1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ACF-49B5-81CB-B0C5A6FDC19D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ACF-49B5-81CB-B0C5A6FDC19D}"/>
              </c:ext>
            </c:extLst>
          </c:dPt>
          <c:dLbls>
            <c:dLbl>
              <c:idx val="0"/>
              <c:layout>
                <c:manualLayout>
                  <c:x val="5.666804395298426E-3"/>
                  <c:y val="-1.89626633903279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13 %</a:t>
                    </a:r>
                  </a:p>
                </c:rich>
              </c:tx>
              <c:spPr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167010988245807E-3"/>
                  <c:y val="-1.083580765161598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12 %</a:t>
                    </a:r>
                  </a:p>
                </c:rich>
              </c:tx>
              <c:spPr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5 %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8334021976492651E-3"/>
                  <c:y val="-3.063959798917384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8334021976492651E-3"/>
                  <c:y val="-8.126855738712001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5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22</a:t>
                    </a:r>
                    <a:r>
                      <a:rPr lang="en-US" sz="1050" baseline="0" dirty="0"/>
                      <a:t> %</a:t>
                    </a:r>
                    <a:endParaRPr lang="en-US" sz="1050" dirty="0"/>
                  </a:p>
                </c:rich>
              </c:tx>
              <c:spPr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1 %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5 %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3 %</a:t>
                    </a:r>
                  </a:p>
                </c:rich>
              </c:tx>
              <c:spPr>
                <a:noFill/>
                <a:ln w="28575">
                  <a:solidFill>
                    <a:schemeClr val="tx1"/>
                  </a:solidFill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9ACF-49B5-81CB-B0C5A6FDC19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2 %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5 %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/>
                      <a:t>2 %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6.127919597834769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9ACF-49B5-81CB-B0C5A6FDC19D}"/>
                </c:ext>
                <c:ext xmlns:c15="http://schemas.microsoft.com/office/drawing/2012/chart" uri="{CE6537A1-D6FC-4f65-9D91-7224C49458BB}"/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/>
                      <a:t>1 %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9ACF-49B5-81CB-B0C5A6FDC19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8575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Antibiotiques!$L$6:$L$22</c:f>
              <c:strCache>
                <c:ptCount val="17"/>
                <c:pt idx="0">
                  <c:v>Colimycine </c:v>
                </c:pt>
                <c:pt idx="1">
                  <c:v>Flagyl</c:v>
                </c:pt>
                <c:pt idx="2">
                  <c:v>Gentamicine </c:v>
                </c:pt>
                <c:pt idx="3">
                  <c:v>Avelox </c:v>
                </c:pt>
                <c:pt idx="4">
                  <c:v>Ceftriaxon </c:v>
                </c:pt>
                <c:pt idx="5">
                  <c:v>Amikacine  </c:v>
                </c:pt>
                <c:pt idx="6">
                  <c:v>Ceftazidime  </c:v>
                </c:pt>
                <c:pt idx="7">
                  <c:v>Augmentin </c:v>
                </c:pt>
                <c:pt idx="8">
                  <c:v>Vancomycine </c:v>
                </c:pt>
                <c:pt idx="9">
                  <c:v>Imipenem</c:v>
                </c:pt>
                <c:pt idx="10">
                  <c:v>Ertapenem</c:v>
                </c:pt>
                <c:pt idx="11">
                  <c:v>Teicoplanine </c:v>
                </c:pt>
                <c:pt idx="12">
                  <c:v>Ciprofloxacine </c:v>
                </c:pt>
                <c:pt idx="13">
                  <c:v>Piperacciline</c:v>
                </c:pt>
                <c:pt idx="14">
                  <c:v>Rovamycine </c:v>
                </c:pt>
                <c:pt idx="15">
                  <c:v>Triaxon </c:v>
                </c:pt>
                <c:pt idx="16">
                  <c:v>Levofloxacine</c:v>
                </c:pt>
              </c:strCache>
            </c:strRef>
          </c:cat>
          <c:val>
            <c:numRef>
              <c:f>Antibiotiques!$N$6:$N$22</c:f>
              <c:numCache>
                <c:formatCode>0.00%</c:formatCode>
                <c:ptCount val="17"/>
                <c:pt idx="0">
                  <c:v>0.127</c:v>
                </c:pt>
                <c:pt idx="1">
                  <c:v>3.9E-2</c:v>
                </c:pt>
                <c:pt idx="2">
                  <c:v>3.5000000000000003E-2</c:v>
                </c:pt>
                <c:pt idx="3">
                  <c:v>0.124</c:v>
                </c:pt>
                <c:pt idx="4">
                  <c:v>4.1000000000000002E-2</c:v>
                </c:pt>
                <c:pt idx="5" formatCode="0%">
                  <c:v>0.08</c:v>
                </c:pt>
                <c:pt idx="6">
                  <c:v>5.8000000000000003E-2</c:v>
                </c:pt>
                <c:pt idx="7">
                  <c:v>0.224</c:v>
                </c:pt>
                <c:pt idx="8">
                  <c:v>0.01</c:v>
                </c:pt>
                <c:pt idx="9">
                  <c:v>4.4999999999999998E-2</c:v>
                </c:pt>
                <c:pt idx="10">
                  <c:v>3.4000000000000002E-2</c:v>
                </c:pt>
                <c:pt idx="11">
                  <c:v>0.02</c:v>
                </c:pt>
                <c:pt idx="12">
                  <c:v>5.2999999999999999E-2</c:v>
                </c:pt>
                <c:pt idx="13">
                  <c:v>1.4E-2</c:v>
                </c:pt>
                <c:pt idx="14">
                  <c:v>7.0000000000000001E-3</c:v>
                </c:pt>
                <c:pt idx="15">
                  <c:v>8.6999999999999994E-2</c:v>
                </c:pt>
                <c:pt idx="16">
                  <c:v>4.0000000000000001E-3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C-9ACF-49B5-81CB-B0C5A6FDC19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74755800"/>
        <c:axId val="374756192"/>
        <c:axId val="0"/>
      </c:bar3DChart>
      <c:catAx>
        <c:axId val="374755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Bookoman Old Style"/>
                <a:ea typeface="+mn-ea"/>
                <a:cs typeface="+mn-cs"/>
              </a:defRPr>
            </a:pPr>
            <a:endParaRPr lang="fr-FR"/>
          </a:p>
        </c:txPr>
        <c:crossAx val="374756192"/>
        <c:crosses val="autoZero"/>
        <c:auto val="1"/>
        <c:lblAlgn val="ctr"/>
        <c:lblOffset val="100"/>
        <c:noMultiLvlLbl val="0"/>
      </c:catAx>
      <c:valAx>
        <c:axId val="374756192"/>
        <c:scaling>
          <c:orientation val="minMax"/>
        </c:scaling>
        <c:delete val="1"/>
        <c:axPos val="l"/>
        <c:majorGridlines>
          <c:spPr>
            <a:ln w="19050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374755800"/>
        <c:crosses val="autoZero"/>
        <c:crossBetween val="between"/>
      </c:valAx>
      <c:spPr>
        <a:noFill/>
        <a:ln w="38100">
          <a:solidFill>
            <a:schemeClr val="bg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rgbClr val="00B0F0"/>
              </a:solidFill>
            </a:ln>
            <a:effectLst/>
            <a:sp3d>
              <a:contourClr>
                <a:srgbClr val="00B0F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00B0F0"/>
                </a:solidFill>
              </a:ln>
              <a:effectLst/>
              <a:sp3d>
                <a:contourClr>
                  <a:srgbClr val="00B0F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C4D-4C51-8210-B3AF4E627AF5}"/>
              </c:ext>
            </c:extLst>
          </c:dPt>
          <c:dPt>
            <c:idx val="1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  <a:effectLst/>
              <a:sp3d>
                <a:contourClr>
                  <a:srgbClr val="00B0F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C4D-4C51-8210-B3AF4E627AF5}"/>
              </c:ext>
            </c:extLst>
          </c:dPt>
          <c:dLbls>
            <c:dLbl>
              <c:idx val="0"/>
              <c:layout>
                <c:manualLayout>
                  <c:x val="2.6234567901234566E-2"/>
                  <c:y val="-6.45387512005732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14 %</a:t>
                    </a:r>
                    <a:endParaRPr lang="en-US" sz="1200" dirty="0"/>
                  </a:p>
                </c:rich>
              </c:tx>
              <c:spPr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C4D-4C51-8210-B3AF4E627AF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148148148148147E-2"/>
                  <c:y val="-4.77025552352063E-2"/>
                </c:manualLayout>
              </c:layout>
              <c:spPr>
                <a:noFill/>
                <a:ln w="28575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C4D-4C51-8210-B3AF4E627AF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8575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'Taux inf chez patients'!$L$5:$L$6</c:f>
              <c:strCache>
                <c:ptCount val="2"/>
                <c:pt idx="0">
                  <c:v>Yes </c:v>
                </c:pt>
                <c:pt idx="1">
                  <c:v>No</c:v>
                </c:pt>
              </c:strCache>
            </c:strRef>
          </c:cat>
          <c:val>
            <c:numRef>
              <c:f>'Taux inf chez patients'!$N$5:$N$6</c:f>
              <c:numCache>
                <c:formatCode>0%</c:formatCode>
                <c:ptCount val="2"/>
                <c:pt idx="0" formatCode="0.0%">
                  <c:v>0.14499999999999999</c:v>
                </c:pt>
                <c:pt idx="1">
                  <c:v>0.85499999999999998</c:v>
                </c:pt>
              </c:numCache>
            </c:numRef>
          </c:val>
          <c:shape val="cylinder"/>
          <c:extLst xmlns:c16r2="http://schemas.microsoft.com/office/drawing/2015/06/chart">
            <c:ext xmlns:c16="http://schemas.microsoft.com/office/drawing/2014/chart" uri="{C3380CC4-5D6E-409C-BE32-E72D297353CC}">
              <c16:uniqueId val="{00000004-2C4D-4C51-8210-B3AF4E627A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shape val="box"/>
        <c:axId val="374756976"/>
        <c:axId val="374757368"/>
        <c:axId val="0"/>
      </c:bar3DChart>
      <c:catAx>
        <c:axId val="37475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74757368"/>
        <c:crosses val="autoZero"/>
        <c:auto val="1"/>
        <c:lblAlgn val="ctr"/>
        <c:lblOffset val="100"/>
        <c:noMultiLvlLbl val="0"/>
      </c:catAx>
      <c:valAx>
        <c:axId val="37475736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374756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8100"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592106542238102E-4"/>
          <c:y val="0.16790658695177099"/>
          <c:w val="0.90966790609507198"/>
          <c:h val="0.66722529547855403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97-4DC4-AA07-98298E27CA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97-4DC4-AA07-98298E27CA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997-4DC4-AA07-98298E27CA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997-4DC4-AA07-98298E27CA5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B997-4DC4-AA07-98298E27CA5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B997-4DC4-AA07-98298E27CA55}"/>
              </c:ext>
            </c:extLst>
          </c:dPt>
          <c:dLbls>
            <c:dLbl>
              <c:idx val="5"/>
              <c:spPr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00"/>
              </a:solidFill>
              <a:ln w="19050"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'Répartition des IN'!$N$6:$N$11</c:f>
              <c:strCache>
                <c:ptCount val="6"/>
                <c:pt idx="0">
                  <c:v> Pneumonia</c:v>
                </c:pt>
                <c:pt idx="1">
                  <c:v>Bacteremia </c:v>
                </c:pt>
                <c:pt idx="2">
                  <c:v>Cateter infection </c:v>
                </c:pt>
                <c:pt idx="3">
                  <c:v>Surgical site infection</c:v>
                </c:pt>
                <c:pt idx="4">
                  <c:v>Meningitis</c:v>
                </c:pt>
                <c:pt idx="5">
                  <c:v>Urinary tract infection</c:v>
                </c:pt>
              </c:strCache>
            </c:strRef>
          </c:cat>
          <c:val>
            <c:numRef>
              <c:f>'Répartition des IN'!$P$6:$P$11</c:f>
              <c:numCache>
                <c:formatCode>0%</c:formatCode>
                <c:ptCount val="6"/>
                <c:pt idx="0">
                  <c:v>0.39</c:v>
                </c:pt>
                <c:pt idx="1">
                  <c:v>0.28500000000000003</c:v>
                </c:pt>
                <c:pt idx="2">
                  <c:v>0.16500000000000001</c:v>
                </c:pt>
                <c:pt idx="3">
                  <c:v>7.0000000000000007E-2</c:v>
                </c:pt>
                <c:pt idx="4">
                  <c:v>0.04</c:v>
                </c:pt>
                <c:pt idx="5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B997-4DC4-AA07-98298E27CA5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236286640640508E-2"/>
          <c:y val="0.8467116575011433"/>
          <c:w val="0.93359359491828231"/>
          <c:h val="0.13490449485511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38100">
      <a:solidFill>
        <a:schemeClr val="bg1"/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6.5277777777777782E-2"/>
          <c:y val="0.24529782735491396"/>
          <c:w val="0.81388888888888888"/>
          <c:h val="0.57282990667833189"/>
        </c:manualLayout>
      </c:layout>
      <c:ofPieChart>
        <c:ofPieType val="pie"/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277777777777782E-2"/>
          <c:y val="0.24529782735491396"/>
          <c:w val="0.81388888888888888"/>
          <c:h val="0.57282990667833189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F57-4C31-BE54-51B4969E29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F57-4C31-BE54-51B4969E294D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F57-4C31-BE54-51B4969E294D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F57-4C31-BE54-51B4969E294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F57-4C31-BE54-51B4969E294D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39</a:t>
                    </a:r>
                    <a:r>
                      <a:rPr lang="en-US" baseline="0"/>
                      <a:t> %</a:t>
                    </a:r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F57-4C31-BE54-51B4969E294D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'[Résultats travail final - version anglaise.xlsx]Devenir des patients'!$P$14:$P$17</c:f>
              <c:strCache>
                <c:ptCount val="4"/>
                <c:pt idx="0">
                  <c:v>Survived</c:v>
                </c:pt>
                <c:pt idx="1">
                  <c:v>Deceased </c:v>
                </c:pt>
                <c:pt idx="2">
                  <c:v>Deceased  due to infection</c:v>
                </c:pt>
                <c:pt idx="3">
                  <c:v>Deceased  due to other reasons </c:v>
                </c:pt>
              </c:strCache>
            </c:strRef>
          </c:cat>
          <c:val>
            <c:numRef>
              <c:f>'[Résultats travail final - version anglaise.xlsx]Devenir des patients'!$R$14:$R$17</c:f>
              <c:numCache>
                <c:formatCode>General</c:formatCode>
                <c:ptCount val="4"/>
                <c:pt idx="0" formatCode="0%">
                  <c:v>0.61</c:v>
                </c:pt>
                <c:pt idx="2" formatCode="0%">
                  <c:v>0.26500000000000001</c:v>
                </c:pt>
                <c:pt idx="3" formatCode="0%">
                  <c:v>0.73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F57-4C31-BE54-51B4969E294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Bookman Old Style" panose="02050604050505020204" pitchFamily="18" charset="0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5C98E-C11A-4107-8CDF-B6234C235B86}" type="doc">
      <dgm:prSet loTypeId="urn:microsoft.com/office/officeart/2008/layout/PictureLineup" loCatId="picture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fr-FR"/>
        </a:p>
      </dgm:t>
    </dgm:pt>
    <dgm:pt modelId="{9EAB4E78-89BA-4125-B04F-29DEF54FDD69}">
      <dgm:prSet phldrT="[Texte]"/>
      <dgm:spPr/>
      <dgm:t>
        <a:bodyPr/>
        <a:lstStyle/>
        <a:p>
          <a:endParaRPr lang="fr-FR" dirty="0"/>
        </a:p>
      </dgm:t>
    </dgm:pt>
    <dgm:pt modelId="{E6652773-B307-48DF-8A7B-556EC725EA01}" type="parTrans" cxnId="{689A1225-D749-4EC7-B309-EB17FFCB3257}">
      <dgm:prSet/>
      <dgm:spPr/>
      <dgm:t>
        <a:bodyPr/>
        <a:lstStyle/>
        <a:p>
          <a:endParaRPr lang="fr-FR"/>
        </a:p>
      </dgm:t>
    </dgm:pt>
    <dgm:pt modelId="{01A36977-31F5-4932-A3A6-02E8B573EADF}" type="sibTrans" cxnId="{689A1225-D749-4EC7-B309-EB17FFCB3257}">
      <dgm:prSet/>
      <dgm:spPr/>
      <dgm:t>
        <a:bodyPr/>
        <a:lstStyle/>
        <a:p>
          <a:endParaRPr lang="fr-FR"/>
        </a:p>
      </dgm:t>
    </dgm:pt>
    <dgm:pt modelId="{D044E464-3DCA-4671-B63F-027BC2AD07C4}">
      <dgm:prSet phldrT="[Texte]"/>
      <dgm:spPr/>
      <dgm:t>
        <a:bodyPr/>
        <a:lstStyle/>
        <a:p>
          <a:endParaRPr lang="fr-FR" dirty="0"/>
        </a:p>
      </dgm:t>
    </dgm:pt>
    <dgm:pt modelId="{BB43A2E7-FF33-4242-9BC5-FEC5158B845F}" type="parTrans" cxnId="{7740A29F-01CE-4FBE-BAA1-59A54F130728}">
      <dgm:prSet/>
      <dgm:spPr/>
      <dgm:t>
        <a:bodyPr/>
        <a:lstStyle/>
        <a:p>
          <a:endParaRPr lang="fr-FR"/>
        </a:p>
      </dgm:t>
    </dgm:pt>
    <dgm:pt modelId="{C1FD5CBA-B354-4A35-A297-0072C0EBF395}" type="sibTrans" cxnId="{7740A29F-01CE-4FBE-BAA1-59A54F130728}">
      <dgm:prSet/>
      <dgm:spPr/>
      <dgm:t>
        <a:bodyPr/>
        <a:lstStyle/>
        <a:p>
          <a:endParaRPr lang="fr-FR"/>
        </a:p>
      </dgm:t>
    </dgm:pt>
    <dgm:pt modelId="{E58FC8A4-6564-4052-9AA5-F05989D0906B}">
      <dgm:prSet phldrT="[Texte]"/>
      <dgm:spPr/>
      <dgm:t>
        <a:bodyPr/>
        <a:lstStyle/>
        <a:p>
          <a:endParaRPr lang="fr-FR" dirty="0"/>
        </a:p>
      </dgm:t>
    </dgm:pt>
    <dgm:pt modelId="{0767D6FB-18FF-47AA-A083-B2CD1F1816A0}" type="parTrans" cxnId="{6AE290E0-3D77-4E7C-9628-A0DADF64EF4B}">
      <dgm:prSet/>
      <dgm:spPr/>
      <dgm:t>
        <a:bodyPr/>
        <a:lstStyle/>
        <a:p>
          <a:endParaRPr lang="fr-FR"/>
        </a:p>
      </dgm:t>
    </dgm:pt>
    <dgm:pt modelId="{0CFE49A2-D230-4049-AA70-1A07C4D6B237}" type="sibTrans" cxnId="{6AE290E0-3D77-4E7C-9628-A0DADF64EF4B}">
      <dgm:prSet/>
      <dgm:spPr/>
      <dgm:t>
        <a:bodyPr/>
        <a:lstStyle/>
        <a:p>
          <a:endParaRPr lang="fr-FR"/>
        </a:p>
      </dgm:t>
    </dgm:pt>
    <dgm:pt modelId="{67262547-437B-4209-9DE0-5F826A02BE27}">
      <dgm:prSet phldrT="[Texte]"/>
      <dgm:spPr/>
      <dgm:t>
        <a:bodyPr/>
        <a:lstStyle/>
        <a:p>
          <a:endParaRPr lang="fr-FR" dirty="0"/>
        </a:p>
      </dgm:t>
    </dgm:pt>
    <dgm:pt modelId="{333B47D2-BA60-46C5-AEDC-3C28D75D7EE4}" type="parTrans" cxnId="{BDA0AF8B-D3FB-4547-B24E-87F7F0E66F16}">
      <dgm:prSet/>
      <dgm:spPr/>
      <dgm:t>
        <a:bodyPr/>
        <a:lstStyle/>
        <a:p>
          <a:endParaRPr lang="fr-FR"/>
        </a:p>
      </dgm:t>
    </dgm:pt>
    <dgm:pt modelId="{3800E539-4E69-4A2C-9310-38A7934D4987}" type="sibTrans" cxnId="{BDA0AF8B-D3FB-4547-B24E-87F7F0E66F16}">
      <dgm:prSet/>
      <dgm:spPr/>
      <dgm:t>
        <a:bodyPr/>
        <a:lstStyle/>
        <a:p>
          <a:endParaRPr lang="fr-FR"/>
        </a:p>
      </dgm:t>
    </dgm:pt>
    <dgm:pt modelId="{85147C91-48CB-4088-9794-2E86B7FC4B2B}" type="pres">
      <dgm:prSet presAssocID="{0AE5C98E-C11A-4107-8CDF-B6234C235B86}" presName="Name0" presStyleCnt="0">
        <dgm:presLayoutVars>
          <dgm:chMax/>
          <dgm:chPref/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5B936F2-134A-48D8-A218-77B9CA9ACC1A}" type="pres">
      <dgm:prSet presAssocID="{9EAB4E78-89BA-4125-B04F-29DEF54FDD69}" presName="composite" presStyleCnt="0"/>
      <dgm:spPr/>
    </dgm:pt>
    <dgm:pt modelId="{F3277580-B420-4F14-9840-CF7D723AAAE3}" type="pres">
      <dgm:prSet presAssocID="{9EAB4E78-89BA-4125-B04F-29DEF54FDD69}" presName="Image" presStyleLbl="align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DE45A57-7E44-41EA-BE3B-65B0AC6379C5}" type="pres">
      <dgm:prSet presAssocID="{9EAB4E78-89BA-4125-B04F-29DEF54FDD69}" presName="Accent" presStyleLbl="parChTrans1D1" presStyleIdx="0" presStyleCnt="4"/>
      <dgm:spPr/>
    </dgm:pt>
    <dgm:pt modelId="{F3ED17D1-2391-4D79-BC42-707EC589FBCB}" type="pres">
      <dgm:prSet presAssocID="{9EAB4E78-89BA-4125-B04F-29DEF54FDD69}" presName="Paren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C3EDA6-AC6B-402D-9FFC-F4852C1A5604}" type="pres">
      <dgm:prSet presAssocID="{01A36977-31F5-4932-A3A6-02E8B573EADF}" presName="sibTrans" presStyleCnt="0"/>
      <dgm:spPr/>
    </dgm:pt>
    <dgm:pt modelId="{F52728BB-12B2-4F24-925E-883127550A20}" type="pres">
      <dgm:prSet presAssocID="{D044E464-3DCA-4671-B63F-027BC2AD07C4}" presName="composite" presStyleCnt="0"/>
      <dgm:spPr/>
    </dgm:pt>
    <dgm:pt modelId="{96C2650F-8A35-403C-BED6-7026E2229417}" type="pres">
      <dgm:prSet presAssocID="{D044E464-3DCA-4671-B63F-027BC2AD07C4}" presName="Image" presStyleLbl="align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A43C132-DF87-40BB-859A-1B110377FC17}" type="pres">
      <dgm:prSet presAssocID="{D044E464-3DCA-4671-B63F-027BC2AD07C4}" presName="Accent" presStyleLbl="parChTrans1D1" presStyleIdx="1" presStyleCnt="4"/>
      <dgm:spPr/>
    </dgm:pt>
    <dgm:pt modelId="{4773934B-E168-401F-A0F4-EA47D2453A91}" type="pres">
      <dgm:prSet presAssocID="{D044E464-3DCA-4671-B63F-027BC2AD07C4}" presName="Paren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96AE37C-5D12-4F89-9488-1AD1E3BF821C}" type="pres">
      <dgm:prSet presAssocID="{C1FD5CBA-B354-4A35-A297-0072C0EBF395}" presName="sibTrans" presStyleCnt="0"/>
      <dgm:spPr/>
    </dgm:pt>
    <dgm:pt modelId="{7BFDA4A0-9504-41FE-816A-F1A579A6DA82}" type="pres">
      <dgm:prSet presAssocID="{E58FC8A4-6564-4052-9AA5-F05989D0906B}" presName="composite" presStyleCnt="0"/>
      <dgm:spPr/>
    </dgm:pt>
    <dgm:pt modelId="{CA16CF1C-52CD-4B42-BF1B-7D3968568EC2}" type="pres">
      <dgm:prSet presAssocID="{E58FC8A4-6564-4052-9AA5-F05989D0906B}" presName="Image" presStyleLbl="align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392DD3F-F4AE-4875-AD99-FE145FCB15ED}" type="pres">
      <dgm:prSet presAssocID="{E58FC8A4-6564-4052-9AA5-F05989D0906B}" presName="Accent" presStyleLbl="parChTrans1D1" presStyleIdx="2" presStyleCnt="4"/>
      <dgm:spPr/>
    </dgm:pt>
    <dgm:pt modelId="{8D123939-844B-451B-ABAA-3A755941E3AF}" type="pres">
      <dgm:prSet presAssocID="{E58FC8A4-6564-4052-9AA5-F05989D0906B}" presName="Paren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2C382B9-B115-4727-835E-45C18643D441}" type="pres">
      <dgm:prSet presAssocID="{0CFE49A2-D230-4049-AA70-1A07C4D6B237}" presName="sibTrans" presStyleCnt="0"/>
      <dgm:spPr/>
    </dgm:pt>
    <dgm:pt modelId="{7EE16ACA-23D4-444D-B27E-1BCD39997EE5}" type="pres">
      <dgm:prSet presAssocID="{67262547-437B-4209-9DE0-5F826A02BE27}" presName="composite" presStyleCnt="0"/>
      <dgm:spPr/>
    </dgm:pt>
    <dgm:pt modelId="{063670C8-AAA7-4C36-96DC-F30ACA54CFAC}" type="pres">
      <dgm:prSet presAssocID="{67262547-437B-4209-9DE0-5F826A02BE27}" presName="Image" presStyleLbl="align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34368D91-0B83-4868-91DC-EA8680A31B1E}" type="pres">
      <dgm:prSet presAssocID="{67262547-437B-4209-9DE0-5F826A02BE27}" presName="Accent" presStyleLbl="parChTrans1D1" presStyleIdx="3" presStyleCnt="4"/>
      <dgm:spPr/>
    </dgm:pt>
    <dgm:pt modelId="{90E388F8-CE14-45D1-B776-43B86A2A30F6}" type="pres">
      <dgm:prSet presAssocID="{67262547-437B-4209-9DE0-5F826A02BE27}" presName="Paren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6AE290E0-3D77-4E7C-9628-A0DADF64EF4B}" srcId="{0AE5C98E-C11A-4107-8CDF-B6234C235B86}" destId="{E58FC8A4-6564-4052-9AA5-F05989D0906B}" srcOrd="2" destOrd="0" parTransId="{0767D6FB-18FF-47AA-A083-B2CD1F1816A0}" sibTransId="{0CFE49A2-D230-4049-AA70-1A07C4D6B237}"/>
    <dgm:cxn modelId="{FA1DA806-9A6A-4526-971B-32505BB33A61}" type="presOf" srcId="{D044E464-3DCA-4671-B63F-027BC2AD07C4}" destId="{4773934B-E168-401F-A0F4-EA47D2453A91}" srcOrd="0" destOrd="0" presId="urn:microsoft.com/office/officeart/2008/layout/PictureLineup"/>
    <dgm:cxn modelId="{144DB797-766D-4A61-B31D-997C9AF897ED}" type="presOf" srcId="{67262547-437B-4209-9DE0-5F826A02BE27}" destId="{90E388F8-CE14-45D1-B776-43B86A2A30F6}" srcOrd="0" destOrd="0" presId="urn:microsoft.com/office/officeart/2008/layout/PictureLineup"/>
    <dgm:cxn modelId="{65D6B2C9-A526-4BF6-9671-A061C7779A11}" type="presOf" srcId="{E58FC8A4-6564-4052-9AA5-F05989D0906B}" destId="{8D123939-844B-451B-ABAA-3A755941E3AF}" srcOrd="0" destOrd="0" presId="urn:microsoft.com/office/officeart/2008/layout/PictureLineup"/>
    <dgm:cxn modelId="{7740A29F-01CE-4FBE-BAA1-59A54F130728}" srcId="{0AE5C98E-C11A-4107-8CDF-B6234C235B86}" destId="{D044E464-3DCA-4671-B63F-027BC2AD07C4}" srcOrd="1" destOrd="0" parTransId="{BB43A2E7-FF33-4242-9BC5-FEC5158B845F}" sibTransId="{C1FD5CBA-B354-4A35-A297-0072C0EBF395}"/>
    <dgm:cxn modelId="{689A1225-D749-4EC7-B309-EB17FFCB3257}" srcId="{0AE5C98E-C11A-4107-8CDF-B6234C235B86}" destId="{9EAB4E78-89BA-4125-B04F-29DEF54FDD69}" srcOrd="0" destOrd="0" parTransId="{E6652773-B307-48DF-8A7B-556EC725EA01}" sibTransId="{01A36977-31F5-4932-A3A6-02E8B573EADF}"/>
    <dgm:cxn modelId="{BDA0AF8B-D3FB-4547-B24E-87F7F0E66F16}" srcId="{0AE5C98E-C11A-4107-8CDF-B6234C235B86}" destId="{67262547-437B-4209-9DE0-5F826A02BE27}" srcOrd="3" destOrd="0" parTransId="{333B47D2-BA60-46C5-AEDC-3C28D75D7EE4}" sibTransId="{3800E539-4E69-4A2C-9310-38A7934D4987}"/>
    <dgm:cxn modelId="{3BD740C6-0587-414D-B330-57317A2B3757}" type="presOf" srcId="{9EAB4E78-89BA-4125-B04F-29DEF54FDD69}" destId="{F3ED17D1-2391-4D79-BC42-707EC589FBCB}" srcOrd="0" destOrd="0" presId="urn:microsoft.com/office/officeart/2008/layout/PictureLineup"/>
    <dgm:cxn modelId="{2A66B0C3-E8C4-4D22-ABB1-B52F0AD7E12E}" type="presOf" srcId="{0AE5C98E-C11A-4107-8CDF-B6234C235B86}" destId="{85147C91-48CB-4088-9794-2E86B7FC4B2B}" srcOrd="0" destOrd="0" presId="urn:microsoft.com/office/officeart/2008/layout/PictureLineup"/>
    <dgm:cxn modelId="{6F96D9C2-9D75-4B0E-9FC7-E63BE4A06691}" type="presParOf" srcId="{85147C91-48CB-4088-9794-2E86B7FC4B2B}" destId="{25B936F2-134A-48D8-A218-77B9CA9ACC1A}" srcOrd="0" destOrd="0" presId="urn:microsoft.com/office/officeart/2008/layout/PictureLineup"/>
    <dgm:cxn modelId="{F085D267-8864-4758-A846-BB0CF0E87010}" type="presParOf" srcId="{25B936F2-134A-48D8-A218-77B9CA9ACC1A}" destId="{F3277580-B420-4F14-9840-CF7D723AAAE3}" srcOrd="0" destOrd="0" presId="urn:microsoft.com/office/officeart/2008/layout/PictureLineup"/>
    <dgm:cxn modelId="{B2B285C1-D686-4B47-A0EA-8AF4FC710062}" type="presParOf" srcId="{25B936F2-134A-48D8-A218-77B9CA9ACC1A}" destId="{0DE45A57-7E44-41EA-BE3B-65B0AC6379C5}" srcOrd="1" destOrd="0" presId="urn:microsoft.com/office/officeart/2008/layout/PictureLineup"/>
    <dgm:cxn modelId="{CB28A58E-B729-48C3-B236-7B2B9B7254EB}" type="presParOf" srcId="{25B936F2-134A-48D8-A218-77B9CA9ACC1A}" destId="{F3ED17D1-2391-4D79-BC42-707EC589FBCB}" srcOrd="2" destOrd="0" presId="urn:microsoft.com/office/officeart/2008/layout/PictureLineup"/>
    <dgm:cxn modelId="{DA26CA1B-9514-4E2C-8C49-933D1911484A}" type="presParOf" srcId="{85147C91-48CB-4088-9794-2E86B7FC4B2B}" destId="{52C3EDA6-AC6B-402D-9FFC-F4852C1A5604}" srcOrd="1" destOrd="0" presId="urn:microsoft.com/office/officeart/2008/layout/PictureLineup"/>
    <dgm:cxn modelId="{14953A18-2841-4DAD-9B70-5540EC72202F}" type="presParOf" srcId="{85147C91-48CB-4088-9794-2E86B7FC4B2B}" destId="{F52728BB-12B2-4F24-925E-883127550A20}" srcOrd="2" destOrd="0" presId="urn:microsoft.com/office/officeart/2008/layout/PictureLineup"/>
    <dgm:cxn modelId="{DC88CD73-6A19-4B88-B686-4C2DC9FF8224}" type="presParOf" srcId="{F52728BB-12B2-4F24-925E-883127550A20}" destId="{96C2650F-8A35-403C-BED6-7026E2229417}" srcOrd="0" destOrd="0" presId="urn:microsoft.com/office/officeart/2008/layout/PictureLineup"/>
    <dgm:cxn modelId="{2CECF4C4-FBAD-46AF-9108-A4AA4371882F}" type="presParOf" srcId="{F52728BB-12B2-4F24-925E-883127550A20}" destId="{CA43C132-DF87-40BB-859A-1B110377FC17}" srcOrd="1" destOrd="0" presId="urn:microsoft.com/office/officeart/2008/layout/PictureLineup"/>
    <dgm:cxn modelId="{1FCD5990-8E7A-45AD-AF24-5AA400FBCF7E}" type="presParOf" srcId="{F52728BB-12B2-4F24-925E-883127550A20}" destId="{4773934B-E168-401F-A0F4-EA47D2453A91}" srcOrd="2" destOrd="0" presId="urn:microsoft.com/office/officeart/2008/layout/PictureLineup"/>
    <dgm:cxn modelId="{29387993-5676-4A4A-8FC4-04E6A5B71B75}" type="presParOf" srcId="{85147C91-48CB-4088-9794-2E86B7FC4B2B}" destId="{F96AE37C-5D12-4F89-9488-1AD1E3BF821C}" srcOrd="3" destOrd="0" presId="urn:microsoft.com/office/officeart/2008/layout/PictureLineup"/>
    <dgm:cxn modelId="{0CBCA537-0279-4474-8D6C-C60C8514A883}" type="presParOf" srcId="{85147C91-48CB-4088-9794-2E86B7FC4B2B}" destId="{7BFDA4A0-9504-41FE-816A-F1A579A6DA82}" srcOrd="4" destOrd="0" presId="urn:microsoft.com/office/officeart/2008/layout/PictureLineup"/>
    <dgm:cxn modelId="{91DAA5D1-C141-456E-AB83-0BE8D6B572DE}" type="presParOf" srcId="{7BFDA4A0-9504-41FE-816A-F1A579A6DA82}" destId="{CA16CF1C-52CD-4B42-BF1B-7D3968568EC2}" srcOrd="0" destOrd="0" presId="urn:microsoft.com/office/officeart/2008/layout/PictureLineup"/>
    <dgm:cxn modelId="{7F0A54F4-7CF7-4EB1-BCC8-78B5FAE5E55D}" type="presParOf" srcId="{7BFDA4A0-9504-41FE-816A-F1A579A6DA82}" destId="{4392DD3F-F4AE-4875-AD99-FE145FCB15ED}" srcOrd="1" destOrd="0" presId="urn:microsoft.com/office/officeart/2008/layout/PictureLineup"/>
    <dgm:cxn modelId="{8DA9D527-6AC8-4A1A-994E-92FB74E4D20B}" type="presParOf" srcId="{7BFDA4A0-9504-41FE-816A-F1A579A6DA82}" destId="{8D123939-844B-451B-ABAA-3A755941E3AF}" srcOrd="2" destOrd="0" presId="urn:microsoft.com/office/officeart/2008/layout/PictureLineup"/>
    <dgm:cxn modelId="{C8CE8EBA-F0F6-4897-8104-D05FF3E38150}" type="presParOf" srcId="{85147C91-48CB-4088-9794-2E86B7FC4B2B}" destId="{42C382B9-B115-4727-835E-45C18643D441}" srcOrd="5" destOrd="0" presId="urn:microsoft.com/office/officeart/2008/layout/PictureLineup"/>
    <dgm:cxn modelId="{3FF0C7B9-44FC-4078-989D-7586E6E08F1D}" type="presParOf" srcId="{85147C91-48CB-4088-9794-2E86B7FC4B2B}" destId="{7EE16ACA-23D4-444D-B27E-1BCD39997EE5}" srcOrd="6" destOrd="0" presId="urn:microsoft.com/office/officeart/2008/layout/PictureLineup"/>
    <dgm:cxn modelId="{07EF1965-D271-4F1B-853A-B27BF1086671}" type="presParOf" srcId="{7EE16ACA-23D4-444D-B27E-1BCD39997EE5}" destId="{063670C8-AAA7-4C36-96DC-F30ACA54CFAC}" srcOrd="0" destOrd="0" presId="urn:microsoft.com/office/officeart/2008/layout/PictureLineup"/>
    <dgm:cxn modelId="{9964FD26-A65E-4DA4-BE5B-E2821B1C0B09}" type="presParOf" srcId="{7EE16ACA-23D4-444D-B27E-1BCD39997EE5}" destId="{34368D91-0B83-4868-91DC-EA8680A31B1E}" srcOrd="1" destOrd="0" presId="urn:microsoft.com/office/officeart/2008/layout/PictureLineup"/>
    <dgm:cxn modelId="{082C8E6B-875F-457D-A109-D0CC00D31D2F}" type="presParOf" srcId="{7EE16ACA-23D4-444D-B27E-1BCD39997EE5}" destId="{90E388F8-CE14-45D1-B776-43B86A2A30F6}" srcOrd="2" destOrd="0" presId="urn:microsoft.com/office/officeart/2008/layout/PictureLineu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Lineup">
  <dgm:title val=""/>
  <dgm:desc val=""/>
  <dgm:catLst>
    <dgm:cat type="picture" pri="19000"/>
    <dgm:cat type="pictureconvert" pri="1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3" destOrd="0"/>
        <dgm:cxn modelId="42" srcId="30" destId="41" srcOrd="0" destOrd="0"/>
      </dgm:cxnLst>
      <dgm:bg/>
      <dgm:whole/>
    </dgm:dataModel>
  </dgm:clrData>
  <dgm:layoutNode name="Name0">
    <dgm:varLst>
      <dgm:chMax/>
      <dgm:chPref/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Parent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l" for="ch" forName="Accent" refType="w" fact="0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if>
          <dgm:else name="Name6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r" for="ch" forName="Accent" refType="w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Accent" styleLbl="parChTrans1D1">
          <dgm:alg type="sp"/>
          <dgm:shape xmlns:r="http://schemas.openxmlformats.org/officeDocument/2006/relationships" type="line" r:blip="">
            <dgm:adjLst/>
          </dgm:shape>
          <dgm:presOf/>
        </dgm:layoutNode>
        <dgm:layoutNode name="Paren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CC0A487-EAB7-4631-A090-3BDD907AB6B3}" type="datetimeFigureOut">
              <a:rPr lang="fr-FR"/>
              <a:pPr>
                <a:defRPr/>
              </a:pPr>
              <a:t>25/11/2016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1DCB63B-6134-44F3-B564-178EF3C958D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52848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90594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5898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9789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5924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89671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61598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27623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8816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30005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9146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05411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21147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28189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99669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87763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53106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624668"/>
            <a:ext cx="53848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5562602"/>
            <a:ext cx="53848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2" y="6425643"/>
            <a:ext cx="1643529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575929B3-8274-4E22-8BE9-CB4DFEEBABC5}" type="datetime1">
              <a:rPr lang="fr-FR" smtClean="0"/>
              <a:t>25/11/2016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4872" y="6425643"/>
            <a:ext cx="3490259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76768" y="228600"/>
            <a:ext cx="5647267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65851" y="237744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523" y="174815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65851" y="228600"/>
            <a:ext cx="27432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069917" y="2377440"/>
            <a:ext cx="27432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947402" y="282574"/>
            <a:ext cx="856129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8B0390-1259-4267-B37E-5CBCF1B0BE00}" type="datetime1">
              <a:rPr lang="fr-FR" smtClean="0"/>
              <a:t>25/11/2016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9" name="TextBox 8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57647" y="282574"/>
            <a:ext cx="12192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634" y="134471"/>
            <a:ext cx="10075084" cy="995082"/>
          </a:xfrm>
        </p:spPr>
        <p:txBody>
          <a:bodyPr anchor="b" anchorCtr="0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580216-B7B1-4458-BF18-C6316755FB9C}" type="datetime1">
              <a:rPr lang="fr-FR" smtClean="0"/>
              <a:t>25/11/2016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9" name="TextBox 8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692" y="1129553"/>
            <a:ext cx="10078613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0" y="4624668"/>
            <a:ext cx="53848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5562602"/>
            <a:ext cx="53848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2" y="6425643"/>
            <a:ext cx="1643529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1BDE6427-97AF-4627-85F5-02233A9D1F95}" type="datetime1">
              <a:rPr lang="fr-FR" smtClean="0"/>
              <a:t>25/11/2016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4872" y="6425643"/>
            <a:ext cx="3490259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76768" y="228600"/>
            <a:ext cx="5647267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65851" y="237744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165851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069917" y="237744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1779497"/>
            <a:ext cx="41148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523" y="174815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8544" y="228600"/>
            <a:ext cx="1093457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124203"/>
            <a:ext cx="75184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4495803"/>
            <a:ext cx="75184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8541" y="6248777"/>
            <a:ext cx="1966259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6533956-F6DC-4B55-BE41-BCFED3BE715D}" type="datetime1">
              <a:rPr lang="fr-FR" smtClean="0"/>
              <a:t>25/11/2016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777"/>
            <a:ext cx="7518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74400" y="6248777"/>
            <a:ext cx="738717" cy="365125"/>
          </a:xfrm>
        </p:spPr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8" name="TextBox 7"/>
          <p:cNvSpPr txBox="1"/>
          <p:nvPr/>
        </p:nvSpPr>
        <p:spPr>
          <a:xfrm>
            <a:off x="2671485" y="3110757"/>
            <a:ext cx="34787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381002" y="228600"/>
            <a:ext cx="283633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947402" y="282574"/>
            <a:ext cx="856129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0757647" y="282574"/>
            <a:ext cx="12192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691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6504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ED1159-1B70-4672-8636-1873BC0F19E2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72253-72F3-498A-BED0-42D1A5402876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3388" y="2447368"/>
            <a:ext cx="48768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6504" y="2447368"/>
            <a:ext cx="48768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AABE17-19B6-40A7-AEE0-F90CCFF09F21}" type="datetime1">
              <a:rPr lang="fr-FR" smtClean="0"/>
              <a:t>25/11/2016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A666C5-AB53-4F5D-955D-5BC4B3FB71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388" y="2070850"/>
            <a:ext cx="48768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6504" y="2070850"/>
            <a:ext cx="48768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4692" y="1985963"/>
            <a:ext cx="10092209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26DE57-5AF7-4E2A-BD77-31B721F3F3C0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664692" y="4164965"/>
            <a:ext cx="10092209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74400" y="242237"/>
            <a:ext cx="738717" cy="365125"/>
          </a:xfrm>
        </p:spPr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80100" y="1985963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BA0414-2A68-47C6-A973-6B103822E662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664691" y="1985963"/>
            <a:ext cx="48768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5880100" y="4169664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73A6B-A8EF-4532-9B9B-CCCF6FBABE22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670562" y="1985963"/>
            <a:ext cx="4876551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670562" y="4164965"/>
            <a:ext cx="4876551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5880100" y="1985963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5880100" y="4169664"/>
            <a:ext cx="48768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D91180-EA3E-4A20-BE59-B2754037FD32}" type="datetime1">
              <a:rPr lang="fr-FR" smtClean="0"/>
              <a:t>25/11/2016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EE8149-5E51-4F64-8944-83341D41C40E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4F057D-87C5-412A-AA49-04D2E19DEA1A}" type="datetime1">
              <a:rPr lang="fr-FR" smtClean="0"/>
              <a:t>25/11/2016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6678E0-7311-4C3E-8BB7-F1B2B4528929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9" y="228600"/>
            <a:ext cx="460163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7" y="2571750"/>
            <a:ext cx="4340352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8369" y="273053"/>
            <a:ext cx="6129865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4" y="3733803"/>
            <a:ext cx="4340352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1" y="6423588"/>
            <a:ext cx="2049929" cy="365125"/>
          </a:xfrm>
        </p:spPr>
        <p:txBody>
          <a:bodyPr/>
          <a:lstStyle/>
          <a:p>
            <a:pPr>
              <a:defRPr/>
            </a:pPr>
            <a:fld id="{CA66FE87-A961-4DE5-B8EE-7FCD810AC82F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5742" y="6423588"/>
            <a:ext cx="4422588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566523" y="174815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9205" y="3124200"/>
            <a:ext cx="5197696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1" y="228600"/>
            <a:ext cx="4614211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9205" y="3995737"/>
            <a:ext cx="5197696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1" y="6423588"/>
            <a:ext cx="2049929" cy="365125"/>
          </a:xfrm>
        </p:spPr>
        <p:txBody>
          <a:bodyPr/>
          <a:lstStyle/>
          <a:p>
            <a:pPr>
              <a:defRPr/>
            </a:pPr>
            <a:fld id="{314C4A69-1689-4500-AB79-23FD2B9D2AFA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88001" y="6423588"/>
            <a:ext cx="4006851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54E5D-8B13-4E64-96BC-2DB455783D0F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" name="TextBox 9"/>
          <p:cNvSpPr txBox="1"/>
          <p:nvPr/>
        </p:nvSpPr>
        <p:spPr>
          <a:xfrm>
            <a:off x="5320148" y="3370730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342" y="4424082"/>
            <a:ext cx="8254876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2" y="228600"/>
            <a:ext cx="85045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342" y="5257802"/>
            <a:ext cx="8254876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CF2E4A-0470-4A99-9D23-59551DE633C5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8" name="Rectangle 7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069917" y="2377440"/>
            <a:ext cx="27432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6284" y="4632792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7" y="228600"/>
            <a:ext cx="8516223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7" y="2571750"/>
            <a:ext cx="8242148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7" y="3733803"/>
            <a:ext cx="8239421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49683" y="6235610"/>
            <a:ext cx="179786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23D0EB6-B958-4769-9EE7-E3BBF72A337D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8129" y="6235610"/>
            <a:ext cx="619747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9" name="TextBox 8"/>
          <p:cNvSpPr txBox="1"/>
          <p:nvPr/>
        </p:nvSpPr>
        <p:spPr>
          <a:xfrm>
            <a:off x="566523" y="174815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069917" y="237494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9069917" y="4535424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76768" y="228600"/>
            <a:ext cx="56472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07" y="2571750"/>
            <a:ext cx="53555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5" y="3733803"/>
            <a:ext cx="5353739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64000" y="6235610"/>
            <a:ext cx="179786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450C8D6-51C0-4AA1-AF95-B5788C87870F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8129" y="6235610"/>
            <a:ext cx="345427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9" name="TextBox 8"/>
          <p:cNvSpPr txBox="1"/>
          <p:nvPr/>
        </p:nvSpPr>
        <p:spPr>
          <a:xfrm>
            <a:off x="566523" y="174815"/>
            <a:ext cx="55107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69917" y="228600"/>
            <a:ext cx="27432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65851" y="4534726"/>
            <a:ext cx="27432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65851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165851" y="2381663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070848" y="2381662"/>
            <a:ext cx="27432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3124200"/>
            <a:ext cx="414528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0542" y="2365248"/>
            <a:ext cx="5653492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3995737"/>
            <a:ext cx="414528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1" y="6423588"/>
            <a:ext cx="2049929" cy="365125"/>
          </a:xfrm>
        </p:spPr>
        <p:txBody>
          <a:bodyPr/>
          <a:lstStyle/>
          <a:p>
            <a:pPr>
              <a:defRPr/>
            </a:pPr>
            <a:fld id="{4DBABE4F-8AF3-4F9C-B5FD-F0456995B6FA}" type="datetime1">
              <a:rPr lang="fr-FR" smtClean="0"/>
              <a:t>25/11/2016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88001" y="6423588"/>
            <a:ext cx="4006851" cy="3651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0" name="TextBox 9"/>
          <p:cNvSpPr txBox="1"/>
          <p:nvPr/>
        </p:nvSpPr>
        <p:spPr>
          <a:xfrm>
            <a:off x="6333816" y="3370730"/>
            <a:ext cx="2940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70540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280833" y="228600"/>
            <a:ext cx="27432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89129" y="282574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97582" y="228600"/>
            <a:ext cx="3478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BF2E40-B958-4BE8-AA4D-AEC14A955D43}" type="datetime1">
              <a:rPr lang="fr-FR" smtClean="0"/>
              <a:t>25/11/2016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E6A470-E2AE-4DC8-9642-DAE41535E23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889129" y="282574"/>
            <a:ext cx="9144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61029" y="954742"/>
            <a:ext cx="908424" cy="5171422"/>
          </a:xfrm>
        </p:spPr>
        <p:txBody>
          <a:bodyPr vert="eaVert" anchor="t" anchorCtr="0"/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58759"/>
            <a:ext cx="9144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0F8803-A26C-4F30-99BC-B7B693B2DD7C}" type="datetime1">
              <a:rPr lang="fr-FR" smtClean="0"/>
              <a:t>25/11/2016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2526F7-9233-4D49-846D-F4C37E8AE51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9" name="TextBox 8"/>
          <p:cNvSpPr txBox="1"/>
          <p:nvPr/>
        </p:nvSpPr>
        <p:spPr>
          <a:xfrm rot="16200000">
            <a:off x="11500968" y="561669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4634" y="484094"/>
            <a:ext cx="10075084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4634" y="1981203"/>
            <a:ext cx="10075084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0329" y="64235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37761CF-C873-4959-98BF-C8502A51BCF1}" type="datetime1">
              <a:rPr lang="fr-FR" smtClean="0"/>
              <a:t>25/11/2016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8941" y="6423588"/>
            <a:ext cx="81638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4400" y="242237"/>
            <a:ext cx="7387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D2DE6C3-3CA1-4BC1-9D5A-1468C716E2BD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F13400-97C1-4EA7-BAB9-C648E8315EC2}" type="slidenum">
              <a:rPr lang="fr-FR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517" y="369454"/>
            <a:ext cx="2286000" cy="1571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ZoneTexte 6"/>
          <p:cNvSpPr txBox="1">
            <a:spLocks noChangeArrowheads="1"/>
          </p:cNvSpPr>
          <p:nvPr/>
        </p:nvSpPr>
        <p:spPr bwMode="auto">
          <a:xfrm>
            <a:off x="9069917" y="4221088"/>
            <a:ext cx="2743200" cy="2340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Directed</a:t>
            </a:r>
            <a:r>
              <a:rPr lang="fr-FR" altLang="fr-F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 by </a:t>
            </a:r>
            <a:r>
              <a:rPr lang="fr-FR" altLang="fr-F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: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2060"/>
                </a:solidFill>
                <a:latin typeface="Bookman Old Style" panose="02050604050505020204" pitchFamily="18" charset="0"/>
              </a:rPr>
              <a:t>Pr M. </a:t>
            </a:r>
            <a:r>
              <a:rPr lang="fr-FR" altLang="fr-FR" sz="18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Barakate</a:t>
            </a:r>
            <a:endParaRPr lang="fr-FR" altLang="fr-FR" sz="18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2060"/>
                </a:solidFill>
                <a:latin typeface="Bookman Old Style" panose="02050604050505020204" pitchFamily="18" charset="0"/>
              </a:rPr>
              <a:t>Pr K. </a:t>
            </a:r>
            <a:r>
              <a:rPr lang="fr-FR" altLang="fr-FR" sz="18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Zahlane</a:t>
            </a:r>
            <a:endParaRPr lang="fr-FR" altLang="fr-FR" sz="18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079" name="Image 7" descr="http://efmpm.fmpm.uca.ma/efmpm/file.php/1/fmpm78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1" y="362294"/>
            <a:ext cx="5832648" cy="1299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à coins arrondis 1"/>
          <p:cNvSpPr/>
          <p:nvPr/>
        </p:nvSpPr>
        <p:spPr>
          <a:xfrm>
            <a:off x="407368" y="2015431"/>
            <a:ext cx="8424936" cy="22807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80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The clinical and epidemiological risk factors of infections due to multi-drug resistant bacteria in an adult intensive care unit of University Hospital Center (UHC) in Marrakesh-Morocco   </a:t>
            </a:r>
            <a:endParaRPr lang="fr-FR" sz="240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algn="ctr">
              <a:defRPr/>
            </a:pPr>
            <a:endParaRPr lang="fr-FR" sz="240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983432" y="4418205"/>
            <a:ext cx="7272807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Epidemiological and bacteriological findings</a:t>
            </a:r>
          </a:p>
          <a:p>
            <a:pPr algn="ctr">
              <a:defRPr/>
            </a:pPr>
            <a:r>
              <a:rPr lang="en-US" sz="2000" dirty="0">
                <a:solidFill>
                  <a:srgbClr val="002060"/>
                </a:solidFill>
                <a:latin typeface="Bookman Old Style" panose="02050604050505020204" pitchFamily="18" charset="0"/>
                <a:ea typeface="+mj-ea"/>
                <a:cs typeface="+mj-cs"/>
              </a:rPr>
              <a:t>(March 2015 –March </a:t>
            </a:r>
            <a:endParaRPr lang="fr-FR" sz="2000" dirty="0">
              <a:solidFill>
                <a:srgbClr val="002060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13" name="ZoneTexte 6"/>
          <p:cNvSpPr txBox="1">
            <a:spLocks noChangeArrowheads="1"/>
          </p:cNvSpPr>
          <p:nvPr/>
        </p:nvSpPr>
        <p:spPr bwMode="auto">
          <a:xfrm>
            <a:off x="9069917" y="2349080"/>
            <a:ext cx="2743200" cy="1800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Presented</a:t>
            </a:r>
            <a:r>
              <a:rPr lang="fr-FR" altLang="fr-FR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 by : 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2060"/>
                </a:solidFill>
                <a:latin typeface="Arial" panose="020B0604020202020204" pitchFamily="34" charset="0"/>
              </a:rPr>
              <a:t>Adel ELMEKES</a:t>
            </a:r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295782" y="6021288"/>
            <a:ext cx="4648105" cy="365125"/>
          </a:xfrm>
        </p:spPr>
        <p:txBody>
          <a:bodyPr rtlCol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cs typeface="+mn-cs"/>
              </a:rPr>
              <a:t>  </a:t>
            </a:r>
            <a:r>
              <a:rPr lang="fr-FR" sz="2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cs typeface="+mn-cs"/>
              </a:rPr>
              <a:t>November</a:t>
            </a:r>
            <a:r>
              <a:rPr lang="fr-FR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cs typeface="+mn-cs"/>
              </a:rPr>
              <a:t> 28th, 2016</a:t>
            </a:r>
          </a:p>
        </p:txBody>
      </p:sp>
    </p:spTree>
    <p:extLst>
      <p:ext uri="{BB962C8B-B14F-4D97-AF65-F5344CB8AC3E}">
        <p14:creationId xmlns:p14="http://schemas.microsoft.com/office/powerpoint/2010/main" val="218328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6"/>
          <p:cNvSpPr>
            <a:spLocks noChangeArrowheads="1"/>
          </p:cNvSpPr>
          <p:nvPr/>
        </p:nvSpPr>
        <p:spPr bwMode="ltGray">
          <a:xfrm rot="5400000">
            <a:off x="269323" y="1167189"/>
            <a:ext cx="5390352" cy="4770439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rgbClr val="DBF5F9">
                  <a:gamma/>
                  <a:tint val="45490"/>
                  <a:invGamma/>
                </a:srgbClr>
              </a:gs>
              <a:gs pos="50000">
                <a:srgbClr val="DBF5F9"/>
              </a:gs>
              <a:gs pos="100000">
                <a:srgbClr val="DBF5F9">
                  <a:gamma/>
                  <a:tint val="45490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endParaRPr lang="fr-FR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19" name="Group 67"/>
          <p:cNvGrpSpPr>
            <a:grpSpLocks/>
          </p:cNvGrpSpPr>
          <p:nvPr/>
        </p:nvGrpSpPr>
        <p:grpSpPr bwMode="auto">
          <a:xfrm>
            <a:off x="5183445" y="3202496"/>
            <a:ext cx="381000" cy="381000"/>
            <a:chOff x="2078" y="1680"/>
            <a:chExt cx="1615" cy="1615"/>
          </a:xfrm>
          <a:solidFill>
            <a:schemeClr val="accent6">
              <a:lumMod val="7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0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21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22" name="Oval 70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23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24" name="Oval 72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25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</p:grpSp>
      <p:grpSp>
        <p:nvGrpSpPr>
          <p:cNvPr id="26" name="Group 74"/>
          <p:cNvGrpSpPr>
            <a:grpSpLocks/>
          </p:cNvGrpSpPr>
          <p:nvPr/>
        </p:nvGrpSpPr>
        <p:grpSpPr bwMode="auto">
          <a:xfrm>
            <a:off x="5071970" y="4326924"/>
            <a:ext cx="381000" cy="381000"/>
            <a:chOff x="2078" y="1680"/>
            <a:chExt cx="1615" cy="1615"/>
          </a:xfrm>
          <a:solidFill>
            <a:schemeClr val="accent6">
              <a:lumMod val="7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28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29" name="Oval 77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30" name="Oval 7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31" name="Oval 79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32" name="Oval 8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" name="Group 74"/>
          <p:cNvGrpSpPr>
            <a:grpSpLocks/>
          </p:cNvGrpSpPr>
          <p:nvPr/>
        </p:nvGrpSpPr>
        <p:grpSpPr bwMode="auto">
          <a:xfrm>
            <a:off x="4167340" y="5518895"/>
            <a:ext cx="381000" cy="381000"/>
            <a:chOff x="2078" y="1680"/>
            <a:chExt cx="1615" cy="1615"/>
          </a:xfrm>
          <a:solidFill>
            <a:schemeClr val="accent6">
              <a:lumMod val="7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4" name="Oval 75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35" name="Oval 76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36" name="Oval 77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37" name="Oval 78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38" name="Oval 79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39" name="Oval 80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</p:grpSp>
      <p:sp>
        <p:nvSpPr>
          <p:cNvPr id="54" name="ZoneTexte 3"/>
          <p:cNvSpPr txBox="1">
            <a:spLocks noChangeArrowheads="1"/>
          </p:cNvSpPr>
          <p:nvPr/>
        </p:nvSpPr>
        <p:spPr bwMode="auto">
          <a:xfrm>
            <a:off x="1728192" y="2957076"/>
            <a:ext cx="23938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ookman Old Style" panose="02050604050505020204" pitchFamily="18" charset="0"/>
              </a:rPr>
              <a:t>PLAN</a:t>
            </a:r>
          </a:p>
        </p:txBody>
      </p:sp>
      <p:sp>
        <p:nvSpPr>
          <p:cNvPr id="56" name="AutoShape 50"/>
          <p:cNvSpPr>
            <a:spLocks noChangeArrowheads="1"/>
          </p:cNvSpPr>
          <p:nvPr/>
        </p:nvSpPr>
        <p:spPr bwMode="gray">
          <a:xfrm>
            <a:off x="5689010" y="3140968"/>
            <a:ext cx="4786347" cy="50405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155671">
              <a:lnSpc>
                <a:spcPct val="90000"/>
              </a:lnSpc>
              <a:spcAft>
                <a:spcPct val="35000"/>
              </a:spcAft>
            </a:pP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II . </a:t>
            </a:r>
            <a:r>
              <a:rPr lang="fr-FR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Results</a:t>
            </a:r>
            <a:endParaRPr lang="fr-FR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Bookman Old Style" panose="02050604050505020204" pitchFamily="18" charset="0"/>
              <a:ea typeface="BatangChe" pitchFamily="49" charset="-127"/>
              <a:cs typeface="Times New Roman" pitchFamily="18" charset="0"/>
            </a:endParaRPr>
          </a:p>
        </p:txBody>
      </p:sp>
      <p:sp>
        <p:nvSpPr>
          <p:cNvPr id="57" name="AutoShape 49"/>
          <p:cNvSpPr>
            <a:spLocks noChangeArrowheads="1"/>
          </p:cNvSpPr>
          <p:nvPr/>
        </p:nvSpPr>
        <p:spPr bwMode="gray">
          <a:xfrm>
            <a:off x="5500597" y="4263423"/>
            <a:ext cx="4855080" cy="45590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155671">
              <a:lnSpc>
                <a:spcPct val="90000"/>
              </a:lnSpc>
              <a:spcAft>
                <a:spcPct val="35000"/>
              </a:spcAft>
            </a:pP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III . Discussion </a:t>
            </a:r>
          </a:p>
        </p:txBody>
      </p:sp>
      <p:sp>
        <p:nvSpPr>
          <p:cNvPr id="58" name="AutoShape 51"/>
          <p:cNvSpPr>
            <a:spLocks noChangeArrowheads="1"/>
          </p:cNvSpPr>
          <p:nvPr/>
        </p:nvSpPr>
        <p:spPr bwMode="gray">
          <a:xfrm>
            <a:off x="4595968" y="5399256"/>
            <a:ext cx="5355715" cy="500639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155671">
              <a:lnSpc>
                <a:spcPct val="90000"/>
              </a:lnSpc>
              <a:spcAft>
                <a:spcPct val="35000"/>
              </a:spcAft>
            </a:pP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Conclusion </a:t>
            </a:r>
            <a:endParaRPr lang="en-US" sz="2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Bookman Old Style" panose="02050604050505020204" pitchFamily="18" charset="0"/>
              <a:ea typeface="BatangChe" pitchFamily="49" charset="-127"/>
              <a:cs typeface="Times New Roman" pitchFamily="18" charset="0"/>
            </a:endParaRPr>
          </a:p>
        </p:txBody>
      </p:sp>
      <p:grpSp>
        <p:nvGrpSpPr>
          <p:cNvPr id="40" name="Group 67"/>
          <p:cNvGrpSpPr>
            <a:grpSpLocks/>
          </p:cNvGrpSpPr>
          <p:nvPr/>
        </p:nvGrpSpPr>
        <p:grpSpPr bwMode="auto">
          <a:xfrm>
            <a:off x="4080829" y="971865"/>
            <a:ext cx="381000" cy="381000"/>
            <a:chOff x="2078" y="1680"/>
            <a:chExt cx="1615" cy="1615"/>
          </a:xfrm>
          <a:solidFill>
            <a:schemeClr val="accent6">
              <a:lumMod val="7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1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42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43" name="Oval 70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44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45" name="Oval 72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46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</p:grpSp>
      <p:sp>
        <p:nvSpPr>
          <p:cNvPr id="47" name="AutoShape 50"/>
          <p:cNvSpPr>
            <a:spLocks noChangeArrowheads="1"/>
          </p:cNvSpPr>
          <p:nvPr/>
        </p:nvSpPr>
        <p:spPr bwMode="gray">
          <a:xfrm>
            <a:off x="4595968" y="914625"/>
            <a:ext cx="4786347" cy="50405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155671">
              <a:lnSpc>
                <a:spcPct val="90000"/>
              </a:lnSpc>
              <a:spcAft>
                <a:spcPct val="35000"/>
              </a:spcAft>
            </a:pP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Introduction</a:t>
            </a:r>
          </a:p>
        </p:txBody>
      </p:sp>
      <p:grpSp>
        <p:nvGrpSpPr>
          <p:cNvPr id="48" name="Group 67"/>
          <p:cNvGrpSpPr>
            <a:grpSpLocks/>
          </p:cNvGrpSpPr>
          <p:nvPr/>
        </p:nvGrpSpPr>
        <p:grpSpPr bwMode="auto">
          <a:xfrm>
            <a:off x="4996739" y="2077140"/>
            <a:ext cx="381000" cy="381000"/>
            <a:chOff x="2078" y="1680"/>
            <a:chExt cx="1615" cy="1615"/>
          </a:xfrm>
          <a:solidFill>
            <a:schemeClr val="accent6">
              <a:lumMod val="75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9" name="Oval 6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50" name="Oval 6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51" name="Oval 70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52" name="Oval 7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53" name="Oval 72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fr-FR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  <p:sp>
          <p:nvSpPr>
            <p:cNvPr id="55" name="Oval 7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lnSpc>
                  <a:spcPct val="200000"/>
                </a:lnSpc>
                <a:defRPr/>
              </a:pPr>
              <a:endParaRPr lang="en-US" sz="16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cs typeface="Times New Roman" pitchFamily="18" charset="0"/>
              </a:endParaRPr>
            </a:p>
          </p:txBody>
        </p:sp>
      </p:grpSp>
      <p:sp>
        <p:nvSpPr>
          <p:cNvPr id="59" name="AutoShape 50"/>
          <p:cNvSpPr>
            <a:spLocks noChangeArrowheads="1"/>
          </p:cNvSpPr>
          <p:nvPr/>
        </p:nvSpPr>
        <p:spPr bwMode="gray">
          <a:xfrm>
            <a:off x="5452970" y="2015612"/>
            <a:ext cx="4786347" cy="50405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 defTabSz="1155671">
              <a:lnSpc>
                <a:spcPct val="90000"/>
              </a:lnSpc>
              <a:spcAft>
                <a:spcPct val="35000"/>
              </a:spcAft>
            </a:pPr>
            <a:r>
              <a:rPr lang="fr-F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I . </a:t>
            </a:r>
            <a:r>
              <a:rPr lang="fr-FR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Material</a:t>
            </a:r>
            <a:r>
              <a:rPr lang="fr-FR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 and </a:t>
            </a:r>
            <a:r>
              <a:rPr lang="fr-FR" sz="24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ookman Old Style" panose="02050604050505020204" pitchFamily="18" charset="0"/>
                <a:ea typeface="BatangChe" pitchFamily="49" charset="-127"/>
                <a:cs typeface="Times New Roman" pitchFamily="18" charset="0"/>
              </a:rPr>
              <a:t>methods</a:t>
            </a:r>
            <a:endParaRPr lang="fr-FR" sz="2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Bookman Old Style" panose="02050604050505020204" pitchFamily="18" charset="0"/>
              <a:ea typeface="BatangChe" pitchFamily="49" charset="-127"/>
              <a:cs typeface="Times New Roman" pitchFamily="18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47" grpId="0" animBg="1"/>
      <p:bldP spid="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6678E0-7311-4C3E-8BB7-F1B2B4528929}" type="slidenum">
              <a:rPr lang="fr-FR" altLang="fr-FR" smtClean="0"/>
              <a:pPr>
                <a:defRPr/>
              </a:pPr>
              <a:t>3</a:t>
            </a:fld>
            <a:endParaRPr lang="fr-FR" altLang="fr-FR"/>
          </a:p>
        </p:txBody>
      </p:sp>
      <p:pic>
        <p:nvPicPr>
          <p:cNvPr id="1032" name="Picture 8" descr="Résultat de recherche d'images pour &quot;INTRODUCT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027" y="696881"/>
            <a:ext cx="8645946" cy="54642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3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re 1"/>
          <p:cNvSpPr>
            <a:spLocks noGrp="1"/>
          </p:cNvSpPr>
          <p:nvPr>
            <p:ph type="title"/>
          </p:nvPr>
        </p:nvSpPr>
        <p:spPr>
          <a:xfrm>
            <a:off x="767408" y="242237"/>
            <a:ext cx="2376264" cy="639762"/>
          </a:xfrm>
        </p:spPr>
        <p:txBody>
          <a:bodyPr/>
          <a:lstStyle/>
          <a:p>
            <a:pPr eaLnBrk="1" hangingPunct="1"/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Introduction </a:t>
            </a: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1724822" y="1916835"/>
            <a:ext cx="8659019" cy="3531815"/>
          </a:xfrm>
          <a:ln w="19050">
            <a:noFill/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Multi-drug resistant ( MDR) bacterial infections are a major public worldwide health problem.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en-US" altLang="fr-FR" sz="24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In intensive care ( ICU), this healthcare issue, is the result of se</a:t>
            </a: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veral factors influence the rapid spread of multidrug-resistant pathogens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: precariousness and immunocompromised patients, invasive procedures, Broad spectrum antibiotics,…</a:t>
            </a:r>
          </a:p>
        </p:txBody>
      </p:sp>
      <p:sp>
        <p:nvSpPr>
          <p:cNvPr id="614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97155D36-A599-4DBA-8ADE-8F701EF182FD}" type="slidenum">
              <a:rPr lang="fr-FR" altLang="fr-FR"/>
              <a:pPr/>
              <a:t>4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43258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 tmFilter="0,0; .5, 1; 1, 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re 1"/>
          <p:cNvSpPr>
            <a:spLocks noGrp="1"/>
          </p:cNvSpPr>
          <p:nvPr>
            <p:ph type="title"/>
          </p:nvPr>
        </p:nvSpPr>
        <p:spPr>
          <a:xfrm>
            <a:off x="767408" y="242237"/>
            <a:ext cx="2376264" cy="639762"/>
          </a:xfrm>
        </p:spPr>
        <p:txBody>
          <a:bodyPr/>
          <a:lstStyle/>
          <a:p>
            <a:pPr eaLnBrk="1" hangingPunct="1"/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Introduction </a:t>
            </a:r>
          </a:p>
        </p:txBody>
      </p:sp>
      <p:sp>
        <p:nvSpPr>
          <p:cNvPr id="614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97155D36-A599-4DBA-8ADE-8F701EF182FD}" type="slidenum">
              <a:rPr lang="fr-FR" altLang="fr-FR"/>
              <a:pPr/>
              <a:t>5</a:t>
            </a:fld>
            <a:endParaRPr lang="fr-FR" alt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1703512" y="2564904"/>
            <a:ext cx="9073007" cy="1231772"/>
          </a:xfrm>
          <a:prstGeom prst="rect">
            <a:avLst/>
          </a:prstGeom>
          <a:ln w="190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228600" indent="-228600" algn="just" defTabSz="91440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ü"/>
              <a:defRPr sz="240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As consequences of this factors: long period of stay, important rise in healthcare costs (antibiotic treatment), increase of morbidity and mortality rate,…</a:t>
            </a:r>
          </a:p>
        </p:txBody>
      </p:sp>
    </p:spTree>
    <p:extLst>
      <p:ext uri="{BB962C8B-B14F-4D97-AF65-F5344CB8AC3E}">
        <p14:creationId xmlns:p14="http://schemas.microsoft.com/office/powerpoint/2010/main" val="338815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re 1"/>
          <p:cNvSpPr>
            <a:spLocks noGrp="1"/>
          </p:cNvSpPr>
          <p:nvPr>
            <p:ph type="title"/>
          </p:nvPr>
        </p:nvSpPr>
        <p:spPr>
          <a:xfrm>
            <a:off x="767408" y="242237"/>
            <a:ext cx="2376264" cy="639762"/>
          </a:xfrm>
        </p:spPr>
        <p:txBody>
          <a:bodyPr/>
          <a:lstStyle/>
          <a:p>
            <a:pPr eaLnBrk="1" hangingPunct="1"/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Introduction </a:t>
            </a:r>
          </a:p>
        </p:txBody>
      </p:sp>
      <p:sp>
        <p:nvSpPr>
          <p:cNvPr id="614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97155D36-A599-4DBA-8ADE-8F701EF182FD}" type="slidenum">
              <a:rPr lang="fr-FR" altLang="fr-FR"/>
              <a:pPr/>
              <a:t>6</a:t>
            </a:fld>
            <a:endParaRPr lang="fr-FR" altLang="fr-FR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955540" y="1340768"/>
            <a:ext cx="7034354" cy="418719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</a:rPr>
              <a:t>Aims of the study: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1343472" y="2218256"/>
            <a:ext cx="9289032" cy="3321611"/>
          </a:xfrm>
          <a:ln w="19050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Isolate bacteria from clinical samples taken from ICU hospitalized patients.</a:t>
            </a:r>
          </a:p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 To study the level of antibiotic resistance of all isolated bacteria;</a:t>
            </a:r>
          </a:p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To evaluate the epidemiology, the clinical and epidemiological risk factors responsible for infections with MDR bacteria in ICU.</a:t>
            </a:r>
            <a:endParaRPr lang="fr-FR" sz="24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94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6678E0-7311-4C3E-8BB7-F1B2B4528929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  <p:pic>
        <p:nvPicPr>
          <p:cNvPr id="2050" name="Picture 2" descr="Résultat de recherche d'images pour &quot;Material and methods&quot;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796" y="1794434"/>
            <a:ext cx="8314409" cy="326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27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5124" name="Espace réservé du contenu 2"/>
          <p:cNvSpPr>
            <a:spLocks noGrp="1"/>
          </p:cNvSpPr>
          <p:nvPr>
            <p:ph idx="1"/>
          </p:nvPr>
        </p:nvSpPr>
        <p:spPr>
          <a:xfrm>
            <a:off x="983432" y="1988840"/>
            <a:ext cx="9721080" cy="3660054"/>
          </a:xfrm>
          <a:ln w="28575">
            <a:solidFill>
              <a:srgbClr val="FFFFFF"/>
            </a:solidFill>
          </a:ln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dirty="0">
                <a:solidFill>
                  <a:srgbClr val="002060"/>
                </a:solidFill>
                <a:latin typeface="Bookman Old Style" panose="02050604050505020204" pitchFamily="18" charset="0"/>
              </a:rPr>
              <a:t> Prospective study, carried out for 1 year (March 2015 - March 2016).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dirty="0">
                <a:solidFill>
                  <a:srgbClr val="002060"/>
                </a:solidFill>
                <a:latin typeface="Bookman Old Style" panose="02050604050505020204" pitchFamily="18" charset="0"/>
              </a:rPr>
              <a:t> The microbiological analyzes were realized in The hospital laboratory;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dirty="0">
                <a:solidFill>
                  <a:srgbClr val="002060"/>
                </a:solidFill>
                <a:latin typeface="Bookman Old Style" panose="02050604050505020204" pitchFamily="18" charset="0"/>
              </a:rPr>
              <a:t> Laboratory of microorganisms biology and biotechnology of sciences faculty;</a:t>
            </a:r>
          </a:p>
          <a:p>
            <a:pPr algn="just">
              <a:lnSpc>
                <a:spcPct val="16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dirty="0">
                <a:solidFill>
                  <a:srgbClr val="002060"/>
                </a:solidFill>
                <a:latin typeface="Bookman Old Style" panose="02050604050505020204" pitchFamily="18" charset="0"/>
              </a:rPr>
              <a:t> The medical  microbiology laboratory of the medical faculty.</a:t>
            </a:r>
            <a:endParaRPr lang="fr-FR" altLang="fr-FR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8</a:t>
            </a:fld>
            <a:endParaRPr lang="fr-FR" altLang="fr-FR" dirty="0"/>
          </a:p>
        </p:txBody>
      </p:sp>
      <p:sp>
        <p:nvSpPr>
          <p:cNvPr id="13318" name="Espace réservé du numéro de diapositive 3"/>
          <p:cNvSpPr txBox="1">
            <a:spLocks noGrp="1"/>
          </p:cNvSpPr>
          <p:nvPr/>
        </p:nvSpPr>
        <p:spPr bwMode="auto">
          <a:xfrm>
            <a:off x="8077200" y="635635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044E031-5A23-42A8-8006-C4F8CF5CCF25}" type="slidenum">
              <a:rPr lang="fr-FR" altLang="fr-FR" sz="12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fr-FR" altLang="fr-FR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0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1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1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12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12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51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 tmFilter="0,0; .5, 1; 1, 1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 tmFilter="0,0; .5, 1; 1, 1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75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75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 tmFilter="0,0; .5, 1; 1, 1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9</a:t>
            </a:fld>
            <a:endParaRPr lang="fr-FR" altLang="fr-FR" dirty="0"/>
          </a:p>
        </p:txBody>
      </p:sp>
      <p:sp>
        <p:nvSpPr>
          <p:cNvPr id="13318" name="Espace réservé du numéro de diapositive 3"/>
          <p:cNvSpPr txBox="1">
            <a:spLocks noGrp="1"/>
          </p:cNvSpPr>
          <p:nvPr/>
        </p:nvSpPr>
        <p:spPr bwMode="auto">
          <a:xfrm>
            <a:off x="8077200" y="635635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044E031-5A23-42A8-8006-C4F8CF5CCF25}" type="slidenum">
              <a:rPr lang="fr-FR" altLang="fr-FR" sz="12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1991544" y="1077764"/>
            <a:ext cx="7034354" cy="428128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fr-FR"/>
            </a:defPPr>
            <a:lvl1pPr marL="228600" indent="-228600" algn="just" defTabSz="914400" eaLnBrk="1" fontAlgn="auto" latinLnBrk="0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400" b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en-US" altLang="fr-FR" dirty="0"/>
              <a:t>Clinical samples</a:t>
            </a:r>
            <a:endParaRPr lang="en-US" dirty="0"/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ln w="28575">
            <a:solidFill>
              <a:srgbClr val="FFFFFF"/>
            </a:solidFill>
          </a:ln>
        </p:spPr>
        <p:txBody>
          <a:bodyPr>
            <a:normAutofit fontScale="85000" lnSpcReduction="20000"/>
          </a:bodyPr>
          <a:lstStyle/>
          <a:p>
            <a:pPr algn="justLow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Urine: </a:t>
            </a:r>
            <a:r>
              <a:rPr lang="en-US" altLang="fr-FR" sz="24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Cytobacteriological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study of urine.</a:t>
            </a:r>
          </a:p>
          <a:p>
            <a:pPr algn="justLow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Bronchial </a:t>
            </a:r>
            <a:r>
              <a:rPr lang="fr-FR" sz="2400" dirty="0"/>
              <a:t> </a:t>
            </a:r>
            <a:r>
              <a:rPr lang="fr-FR" sz="2100" b="1" dirty="0" err="1">
                <a:solidFill>
                  <a:srgbClr val="0070C0"/>
                </a:solidFill>
                <a:latin typeface="Bookman Old Style" panose="02050604050505020204" pitchFamily="18" charset="0"/>
              </a:rPr>
              <a:t>samples</a:t>
            </a:r>
            <a:r>
              <a:rPr lang="en-US" altLang="fr-FR" sz="21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: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fr-FR" sz="24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Protected</a:t>
            </a:r>
            <a:r>
              <a:rPr 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distal aspiration 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PDP, Bronchial suction liquids,,,</a:t>
            </a:r>
          </a:p>
          <a:p>
            <a:pPr algn="justLow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Blood: 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Bacteriological study of blood;</a:t>
            </a:r>
          </a:p>
          <a:p>
            <a:pPr algn="justLow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Catheters : 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Different catheters.</a:t>
            </a:r>
          </a:p>
          <a:p>
            <a:pPr algn="justLow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Pus : 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Pus </a:t>
            </a:r>
            <a:r>
              <a:rPr lang="en-US" altLang="fr-FR" sz="24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takenon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 infected wounds by the swabs or suction method.</a:t>
            </a:r>
          </a:p>
          <a:p>
            <a:pPr algn="justLow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fr-FR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Cerebrospinal fluid: </a:t>
            </a:r>
            <a:r>
              <a:rPr lang="en-US" altLang="fr-FR" sz="24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Cytobacteriological</a:t>
            </a:r>
            <a:r>
              <a:rPr lang="en-US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study of cerebrospinal fluids.</a:t>
            </a:r>
          </a:p>
        </p:txBody>
      </p:sp>
    </p:spTree>
    <p:extLst>
      <p:ext uri="{BB962C8B-B14F-4D97-AF65-F5344CB8AC3E}">
        <p14:creationId xmlns:p14="http://schemas.microsoft.com/office/powerpoint/2010/main" val="33675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10</a:t>
            </a:fld>
            <a:endParaRPr lang="fr-FR" altLang="fr-FR" dirty="0"/>
          </a:p>
        </p:txBody>
      </p:sp>
      <p:sp>
        <p:nvSpPr>
          <p:cNvPr id="13318" name="Espace réservé du numéro de diapositive 3"/>
          <p:cNvSpPr txBox="1">
            <a:spLocks noGrp="1"/>
          </p:cNvSpPr>
          <p:nvPr/>
        </p:nvSpPr>
        <p:spPr bwMode="auto">
          <a:xfrm>
            <a:off x="8077200" y="635635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044E031-5A23-42A8-8006-C4F8CF5CCF25}" type="slidenum">
              <a:rPr lang="fr-FR" altLang="fr-FR" sz="12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 bwMode="auto">
          <a:xfrm>
            <a:off x="2395787" y="871355"/>
            <a:ext cx="7015989" cy="639763"/>
          </a:xfrm>
          <a:prstGeom prst="rect">
            <a:avLst/>
          </a:prstGeom>
          <a:noFill/>
          <a:ln w="1905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  <a:lvl1pPr marL="228600" indent="-228600" algn="ctr" defTabSz="914400" eaLnBrk="1" fontAlgn="auto" latinLnBrk="0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400" b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fr-FR" altLang="fr-FR" dirty="0" err="1"/>
              <a:t>Bacterial</a:t>
            </a:r>
            <a:r>
              <a:rPr lang="fr-FR" altLang="fr-FR" dirty="0"/>
              <a:t> </a:t>
            </a:r>
            <a:r>
              <a:rPr lang="fr-FR" altLang="fr-FR" dirty="0" err="1"/>
              <a:t>species</a:t>
            </a:r>
            <a:r>
              <a:rPr lang="fr-FR" altLang="fr-FR" dirty="0"/>
              <a:t> identification :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>
          <a:xfrm>
            <a:off x="866241" y="1510401"/>
            <a:ext cx="10075084" cy="4144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Cultural </a:t>
            </a:r>
            <a:r>
              <a:rPr lang="fr-FR" dirty="0" err="1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Characteristics</a:t>
            </a:r>
            <a:r>
              <a:rPr lang="fr-FR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 of </a:t>
            </a:r>
            <a:r>
              <a:rPr lang="fr-FR" dirty="0" err="1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bacteria</a:t>
            </a:r>
            <a:r>
              <a:rPr lang="fr-FR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Morphological Characteristics;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Antigenic Characteristics;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Biochemical Characteristics (Complete identification</a:t>
            </a:r>
            <a:r>
              <a:rPr lang="en-US" sz="1400" dirty="0">
                <a:latin typeface="Bookman Old Style" panose="02050604050505020204" pitchFamily="18" charset="0"/>
              </a:rPr>
              <a:t>: </a:t>
            </a:r>
            <a:r>
              <a:rPr lang="en-US" dirty="0" err="1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Api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 20 E gallery) </a:t>
            </a:r>
            <a:endParaRPr lang="fr-FR" dirty="0">
              <a:solidFill>
                <a:srgbClr val="002060"/>
              </a:solidFill>
              <a:latin typeface="Bookman Old Style" panose="02050604050505020204" pitchFamily="18" charset="0"/>
              <a:cs typeface="+mn-cs"/>
            </a:endParaRPr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728290903"/>
              </p:ext>
            </p:extLst>
          </p:nvPr>
        </p:nvGraphicFramePr>
        <p:xfrm>
          <a:off x="1007239" y="4329473"/>
          <a:ext cx="9793087" cy="4784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817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DE45A57-7E44-41EA-BE3B-65B0AC6379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graphicEl>
                                              <a:dgm id="{0DE45A57-7E44-41EA-BE3B-65B0AC6379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3277580-B420-4F14-9840-CF7D723AA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>
                                            <p:graphicEl>
                                              <a:dgm id="{F3277580-B420-4F14-9840-CF7D723AAA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F3ED17D1-2391-4D79-BC42-707EC589FB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>
                                            <p:graphicEl>
                                              <a:dgm id="{F3ED17D1-2391-4D79-BC42-707EC589FB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A43C132-DF87-40BB-859A-1B110377FC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>
                                            <p:graphicEl>
                                              <a:dgm id="{CA43C132-DF87-40BB-859A-1B110377FC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6C2650F-8A35-403C-BED6-7026E2229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>
                                            <p:graphicEl>
                                              <a:dgm id="{96C2650F-8A35-403C-BED6-7026E22294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773934B-E168-401F-A0F4-EA47D2453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graphicEl>
                                              <a:dgm id="{4773934B-E168-401F-A0F4-EA47D2453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4392DD3F-F4AE-4875-AD99-FE145FCB15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>
                                            <p:graphicEl>
                                              <a:dgm id="{4392DD3F-F4AE-4875-AD99-FE145FCB15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A16CF1C-52CD-4B42-BF1B-7D3968568E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>
                                            <p:graphicEl>
                                              <a:dgm id="{CA16CF1C-52CD-4B42-BF1B-7D3968568E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8D123939-844B-451B-ABAA-3A755941E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>
                                            <p:graphicEl>
                                              <a:dgm id="{8D123939-844B-451B-ABAA-3A755941E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4368D91-0B83-4868-91DC-EA8680A31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>
                                            <p:graphicEl>
                                              <a:dgm id="{34368D91-0B83-4868-91DC-EA8680A31B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63670C8-AAA7-4C36-96DC-F30ACA54CF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graphicEl>
                                              <a:dgm id="{063670C8-AAA7-4C36-96DC-F30ACA54CF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0E388F8-CE14-45D1-B776-43B86A2A30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>
                                            <p:graphicEl>
                                              <a:dgm id="{90E388F8-CE14-45D1-B776-43B86A2A30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Graphic spid="12" grpId="0">
        <p:bldSub>
          <a:bldDgm bld="lvlAtOnc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11</a:t>
            </a:fld>
            <a:endParaRPr lang="fr-FR" alt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2862388" y="876319"/>
            <a:ext cx="5679576" cy="499726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  <a:lvl1pPr marL="228600" indent="-228600" algn="ctr" defTabSz="914400" eaLnBrk="1" fontAlgn="auto" latinLnBrk="0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400" b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Antibiotic susceptibility :</a:t>
            </a:r>
          </a:p>
          <a:p>
            <a:endParaRPr lang="fr-FR" alt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664634" y="1981203"/>
            <a:ext cx="10075084" cy="2167877"/>
          </a:xfrm>
          <a:ln w="28575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fr-FR" dirty="0">
                <a:solidFill>
                  <a:srgbClr val="002060"/>
                </a:solidFill>
                <a:latin typeface="Bookman Old Style" panose="02050604050505020204" pitchFamily="18" charset="0"/>
              </a:rPr>
              <a:t>Method of diffusion on  agar media according to the recommendations of:</a:t>
            </a:r>
          </a:p>
          <a:p>
            <a:pPr marL="533400" indent="0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  <a:r>
              <a:rPr lang="en-US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Antibiogram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</a:rPr>
              <a:t> Committee of the French Microbiology Society</a:t>
            </a:r>
            <a:endParaRPr lang="en-US" altLang="fr-FR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marL="533400" indent="0">
              <a:lnSpc>
                <a:spcPct val="150000"/>
              </a:lnSpc>
              <a:buFont typeface="Wingdings" pitchFamily="2" charset="2"/>
              <a:buChar char="q"/>
            </a:pPr>
            <a:r>
              <a:rPr lang="en-US" altLang="fr-FR" dirty="0">
                <a:solidFill>
                  <a:srgbClr val="002060"/>
                </a:solidFill>
                <a:latin typeface="Bookman Old Style" panose="02050604050505020204" pitchFamily="18" charset="0"/>
              </a:rPr>
              <a:t>  EUCAST 2015.</a:t>
            </a:r>
            <a:endParaRPr lang="fr-FR" altLang="fr-FR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4725144"/>
            <a:ext cx="4876800" cy="9334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Image 9" descr="C:\Users\z\Desktop\SFM_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4725144"/>
            <a:ext cx="1512168" cy="9334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74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12</a:t>
            </a:fld>
            <a:endParaRPr lang="fr-FR" altLang="fr-FR" dirty="0"/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55" y="1147045"/>
            <a:ext cx="8723312" cy="4983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1015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13</a:t>
            </a:fld>
            <a:endParaRPr lang="fr-FR" altLang="fr-FR" dirty="0"/>
          </a:p>
        </p:txBody>
      </p:sp>
      <p:sp>
        <p:nvSpPr>
          <p:cNvPr id="13318" name="Espace réservé du numéro de diapositive 3"/>
          <p:cNvSpPr txBox="1">
            <a:spLocks noGrp="1"/>
          </p:cNvSpPr>
          <p:nvPr/>
        </p:nvSpPr>
        <p:spPr bwMode="auto">
          <a:xfrm>
            <a:off x="8077200" y="6356353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044E031-5A23-42A8-8006-C4F8CF5CCF25}" type="slidenum">
              <a:rPr lang="fr-FR" altLang="fr-FR" sz="1200">
                <a:solidFill>
                  <a:srgbClr val="898989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1647189" y="895859"/>
            <a:ext cx="8109974" cy="672330"/>
          </a:xfrm>
          <a:prstGeom prst="rect">
            <a:avLst/>
          </a:prstGeom>
          <a:noFill/>
          <a:ln w="1905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228600" indent="-228600" algn="ctr" defTabSz="914400" eaLnBrk="1" fontAlgn="auto" latinLnBrk="0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400" b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sz="2000" dirty="0"/>
              <a:t>Synergy test of ESBL ( EUCAST 2015 recommendations)</a:t>
            </a:r>
          </a:p>
        </p:txBody>
      </p:sp>
      <p:sp>
        <p:nvSpPr>
          <p:cNvPr id="9" name="Titre 1"/>
          <p:cNvSpPr txBox="1">
            <a:spLocks noGrp="1"/>
          </p:cNvSpPr>
          <p:nvPr>
            <p:ph idx="1"/>
          </p:nvPr>
        </p:nvSpPr>
        <p:spPr bwMode="auto">
          <a:xfrm>
            <a:off x="664634" y="1981203"/>
            <a:ext cx="10075084" cy="2527917"/>
          </a:xfrm>
          <a:prstGeom prst="rect">
            <a:avLst/>
          </a:prstGeom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</a:rPr>
              <a:t>The production of extended spectrum beta-lactamase (ESBL) was detected by:</a:t>
            </a:r>
          </a:p>
          <a:p>
            <a:pPr lvl="2"/>
            <a:r>
              <a:rPr lang="en-US" dirty="0">
                <a:latin typeface="Bookman Old Style" panose="02050604050505020204" pitchFamily="18" charset="0"/>
              </a:rPr>
              <a:t>The synergistic test between a central disk of amoxicillin + clavulanic acid</a:t>
            </a:r>
          </a:p>
          <a:p>
            <a:pPr lvl="2"/>
            <a:r>
              <a:rPr lang="en-US" dirty="0">
                <a:latin typeface="Bookman Old Style" panose="02050604050505020204" pitchFamily="18" charset="0"/>
              </a:rPr>
              <a:t> Removal of cefotaxime, ceftazidime, </a:t>
            </a:r>
            <a:r>
              <a:rPr lang="en-US" dirty="0" err="1">
                <a:latin typeface="Bookman Old Style" panose="02050604050505020204" pitchFamily="18" charset="0"/>
              </a:rPr>
              <a:t>cefepime</a:t>
            </a:r>
            <a:r>
              <a:rPr lang="en-US" dirty="0">
                <a:latin typeface="Bookman Old Style" panose="02050604050505020204" pitchFamily="18" charset="0"/>
              </a:rPr>
              <a:t> and </a:t>
            </a:r>
            <a:r>
              <a:rPr lang="en-US" dirty="0" err="1">
                <a:latin typeface="Bookman Old Style" panose="02050604050505020204" pitchFamily="18" charset="0"/>
              </a:rPr>
              <a:t>aztreonam</a:t>
            </a:r>
            <a:r>
              <a:rPr lang="en-US" dirty="0">
                <a:latin typeface="Bookman Old Style" panose="02050604050505020204" pitchFamily="18" charset="0"/>
              </a:rPr>
              <a:t> discs of 30 mm.</a:t>
            </a:r>
          </a:p>
          <a:p>
            <a:pPr lvl="2"/>
            <a:r>
              <a:rPr lang="en-US" dirty="0">
                <a:latin typeface="Bookman Old Style" panose="02050604050505020204" pitchFamily="18" charset="0"/>
              </a:rPr>
              <a:t> The presence of ESBL is noted by "champagne cork" appearance.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165" y="4154714"/>
            <a:ext cx="2888857" cy="21767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8050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95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6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14</a:t>
            </a:fld>
            <a:endParaRPr lang="fr-FR" alt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919536" y="888701"/>
            <a:ext cx="8064896" cy="360040"/>
          </a:xfrm>
          <a:prstGeom prst="rect">
            <a:avLst/>
          </a:prstGeom>
          <a:noFill/>
          <a:ln w="1905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228600" indent="-228600" algn="ctr" defTabSz="914400" eaLnBrk="1" fontAlgn="auto" latinLnBrk="0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 b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dirty="0"/>
              <a:t>Search of </a:t>
            </a:r>
            <a:r>
              <a:rPr lang="en-US" dirty="0" err="1"/>
              <a:t>carbapenemase</a:t>
            </a:r>
            <a:r>
              <a:rPr lang="en-US" dirty="0"/>
              <a:t> (According to EUCAST 2015)</a:t>
            </a:r>
          </a:p>
        </p:txBody>
      </p:sp>
      <p:sp>
        <p:nvSpPr>
          <p:cNvPr id="8" name="Titre 1"/>
          <p:cNvSpPr txBox="1">
            <a:spLocks noGrp="1"/>
          </p:cNvSpPr>
          <p:nvPr>
            <p:ph idx="1"/>
          </p:nvPr>
        </p:nvSpPr>
        <p:spPr bwMode="auto">
          <a:xfrm>
            <a:off x="671938" y="1556792"/>
            <a:ext cx="10248598" cy="4144963"/>
          </a:xfrm>
          <a:prstGeom prst="rect">
            <a:avLst/>
          </a:prstGeom>
          <a:ln w="190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/>
          <a:p>
            <a:pPr algn="justLow">
              <a:buChar char="ü"/>
            </a:pP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An </a:t>
            </a:r>
            <a:r>
              <a:rPr lang="en-US" sz="16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ertapenem</a:t>
            </a: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 disk 10 </a:t>
            </a:r>
            <a:r>
              <a:rPr lang="en-US" sz="16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μg</a:t>
            </a:r>
            <a:endParaRPr lang="en-US" sz="1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justLow">
              <a:buChar char="ü"/>
            </a:pP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A susceptible reference strain of  E. coli ATCC 25922.</a:t>
            </a:r>
          </a:p>
          <a:p>
            <a:pPr algn="justLow">
              <a:buChar char="ü"/>
            </a:pP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A suspicious strain to produce </a:t>
            </a:r>
            <a:r>
              <a:rPr lang="en-US" sz="16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carbapenemase</a:t>
            </a:r>
            <a:endParaRPr lang="en-US" sz="1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justLow">
              <a:buChar char="ü"/>
            </a:pP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A control strain (</a:t>
            </a:r>
            <a:r>
              <a:rPr lang="en-US" sz="16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eg</a:t>
            </a: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, positive control K. pneumoniae ATCC BAA-1705 </a:t>
            </a:r>
            <a:r>
              <a:rPr lang="en-US" sz="16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carbapenemase</a:t>
            </a: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 producer KP-2 and negative control K. pneumoniae ATCC BAA-1706 non-</a:t>
            </a:r>
            <a:r>
              <a:rPr lang="en-US" sz="16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carbapenemase</a:t>
            </a: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 producing)</a:t>
            </a:r>
          </a:p>
          <a:p>
            <a:pPr algn="justLow">
              <a:buChar char="ü"/>
            </a:pP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In the case of deformation of the inhibition zone of the reference strain along the streak of the control strain +.</a:t>
            </a:r>
          </a:p>
          <a:p>
            <a:pPr algn="justLow">
              <a:buChar char="ü"/>
            </a:pP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  If a similar deformation is observed with the suspect test strain, this may be considered as producing a </a:t>
            </a:r>
            <a:r>
              <a:rPr lang="en-US" sz="16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carbapenemase</a:t>
            </a:r>
            <a:r>
              <a:rPr lang="en-US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  <a:endParaRPr lang="fr-FR" sz="1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5085184"/>
            <a:ext cx="3456384" cy="150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33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 tmFilter="0,0; .5, 1; 1, 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 tmFilter="0,0; .5, 1; 1, 1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 tmFilter="0,0; .5, 1; 1, 1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 tmFilter="0,0; .5, 1; 1, 1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15</a:t>
            </a:fld>
            <a:endParaRPr lang="fr-FR" altLang="fr-FR" dirty="0"/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3935760" y="876319"/>
            <a:ext cx="3991711" cy="665072"/>
          </a:xfrm>
          <a:prstGeom prst="rect">
            <a:avLst/>
          </a:prstGeom>
          <a:noFill/>
          <a:ln w="1905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>
            <a:defPPr>
              <a:defRPr lang="fr-FR"/>
            </a:defPPr>
            <a:lvl1pPr marL="228600" indent="-228600" algn="ctr" defTabSz="914400" eaLnBrk="1" fontAlgn="auto" latinLnBrk="0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 b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sz="2400" dirty="0" err="1"/>
              <a:t>Cloxacillin</a:t>
            </a:r>
            <a:r>
              <a:rPr lang="en-US" sz="2400" dirty="0"/>
              <a:t> test:</a:t>
            </a:r>
            <a:endParaRPr lang="fr-FR" sz="2400" dirty="0"/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1113095" y="2175473"/>
            <a:ext cx="9637040" cy="3192529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en-US" sz="1800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S</a:t>
            </a:r>
            <a:r>
              <a:rPr lang="en-US" altLang="fr-FR" sz="1800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usceptibility</a:t>
            </a:r>
            <a:r>
              <a:rPr lang="en-US" sz="1800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intermediate or resistant to Fox and / or Caz and / or </a:t>
            </a:r>
            <a:r>
              <a:rPr lang="en-US" sz="1800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Atm</a:t>
            </a:r>
            <a:r>
              <a:rPr lang="en-US" sz="1800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in the absence of synergy between these molecules and clavulanic acid, the </a:t>
            </a:r>
            <a:r>
              <a:rPr lang="en-US" sz="1800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antibiogram</a:t>
            </a:r>
            <a:r>
              <a:rPr lang="en-US" sz="1800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is carried out on MH supplemented with </a:t>
            </a:r>
            <a:r>
              <a:rPr lang="en-US" sz="1800" dirty="0" err="1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cloxacillin</a:t>
            </a:r>
            <a:r>
              <a:rPr lang="en-US" sz="1800" dirty="0">
                <a:solidFill>
                  <a:srgbClr val="002060"/>
                </a:solidFill>
                <a:latin typeface="Bookman Old Style" panose="02050604050505020204" pitchFamily="18" charset="0"/>
                <a:ea typeface="+mn-ea"/>
                <a:cs typeface="+mn-cs"/>
              </a:rPr>
              <a:t> 250 mg / L to detect a BLSE optionally masked by a cephalosporinase.</a:t>
            </a:r>
            <a:endParaRPr lang="fr-FR" sz="1800" dirty="0">
              <a:solidFill>
                <a:srgbClr val="00206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1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16</a:t>
            </a:fld>
            <a:endParaRPr lang="fr-FR" alt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96549" y="1480177"/>
            <a:ext cx="10075084" cy="2599925"/>
          </a:xfrm>
        </p:spPr>
        <p:txBody>
          <a:bodyPr>
            <a:normAutofit fontScale="92500" lnSpcReduction="20000"/>
          </a:bodyPr>
          <a:lstStyle/>
          <a:p>
            <a:pPr algn="justLow">
              <a:lnSpc>
                <a:spcPct val="150000"/>
              </a:lnSpc>
            </a:pPr>
            <a:r>
              <a:rPr lang="en-US" sz="1800" dirty="0">
                <a:solidFill>
                  <a:srgbClr val="002060"/>
                </a:solidFill>
                <a:latin typeface="Bookman Old Style" panose="02050604050505020204" pitchFamily="18" charset="0"/>
              </a:rPr>
              <a:t>For the EDTA-disk synergy test, an overnight culture of the test strain was suspended to the turbidity of a McFarland no. 0.5 tube and used to swab inoculate a Mueller–Hinton agar plate. After drying, a 10-µg imipenem disk (BBL, Cockeysville, MD) and a blank filter paper disk were placed 10 mm apart from edge to edge, and 10 µL of 0.5 M EDTA solution was then applied to the blank disk, which resulted in approximately 1.5 mg/disk. After overnight incubation, the presence of an enlarged zone of inhibition was interpreted as EDTA-synergy test positive.</a:t>
            </a:r>
            <a:r>
              <a:rPr lang="fr-FR" sz="180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559496" y="869354"/>
            <a:ext cx="2686689" cy="461665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 algn="ctr" eaLnBrk="1" fontAlgn="auto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 EDTA</a:t>
            </a:r>
          </a:p>
        </p:txBody>
      </p:sp>
      <p:pic>
        <p:nvPicPr>
          <p:cNvPr id="6" name="Picture 2" descr="DSC015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933056"/>
            <a:ext cx="2773669" cy="251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9873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17</a:t>
            </a:fld>
            <a:endParaRPr lang="fr-FR" alt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40767" y="2039362"/>
            <a:ext cx="9361040" cy="844433"/>
          </a:xfrm>
        </p:spPr>
        <p:txBody>
          <a:bodyPr/>
          <a:lstStyle/>
          <a:p>
            <a:pPr algn="justLow"/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</a:rPr>
              <a:t>The resistance to </a:t>
            </a:r>
            <a:r>
              <a:rPr lang="en-US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betalactamins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</a:rPr>
              <a:t> of strains of Staphylococcus aureus was detected by a cefoxitin disk (30 μg).</a:t>
            </a:r>
            <a:endParaRPr lang="fr-FR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58210" y="1286782"/>
            <a:ext cx="3240360" cy="461665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 algn="ctr" eaLnBrk="1" fontAlgn="auto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q"/>
            </a:pPr>
            <a:r>
              <a:rPr lang="fr-FR" sz="2400" b="1" dirty="0" err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Search</a:t>
            </a:r>
            <a:r>
              <a:rPr lang="fr-FR" sz="2400" b="1" dirty="0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 of MRSA </a:t>
            </a:r>
          </a:p>
        </p:txBody>
      </p:sp>
      <p:sp>
        <p:nvSpPr>
          <p:cNvPr id="8" name="Rectangle 7"/>
          <p:cNvSpPr/>
          <p:nvPr/>
        </p:nvSpPr>
        <p:spPr>
          <a:xfrm>
            <a:off x="1558210" y="3465625"/>
            <a:ext cx="3240360" cy="461665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 algn="ctr" eaLnBrk="1" fontAlgn="auto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q"/>
            </a:pPr>
            <a:r>
              <a:rPr lang="fr-FR" sz="2400" b="1" dirty="0" err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Search</a:t>
            </a:r>
            <a:r>
              <a:rPr lang="fr-FR" sz="2400" b="1" dirty="0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 of PLP2a </a:t>
            </a:r>
          </a:p>
        </p:txBody>
      </p:sp>
      <p:sp>
        <p:nvSpPr>
          <p:cNvPr id="4" name="Rectangle 3"/>
          <p:cNvSpPr/>
          <p:nvPr/>
        </p:nvSpPr>
        <p:spPr>
          <a:xfrm>
            <a:off x="870585" y="4509120"/>
            <a:ext cx="9361040" cy="1631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algn="justLow" eaLnBrk="1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To check the resistance to methicillin (when the diameter of inhibition is less than 25 mm) with the search of PBP2a: an immunological technique using an anti-antibody bound to PBP2a latex particles.</a:t>
            </a:r>
            <a:endParaRPr lang="fr-FR" sz="2000" dirty="0">
              <a:solidFill>
                <a:srgbClr val="002060"/>
              </a:solidFill>
              <a:latin typeface="Bookman Old Style" panose="0205060405050502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84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95400" y="242237"/>
            <a:ext cx="8229600" cy="63408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Material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and </a:t>
            </a:r>
            <a:r>
              <a:rPr 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methods</a:t>
            </a:r>
            <a:r>
              <a:rPr 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  <p:sp>
        <p:nvSpPr>
          <p:cNvPr id="1331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/>
          <a:p>
            <a:fld id="{BA694D6D-081B-4F26-9656-5958191BE0E7}" type="slidenum">
              <a:rPr lang="fr-FR" altLang="fr-FR"/>
              <a:pPr/>
              <a:t>18</a:t>
            </a:fld>
            <a:endParaRPr lang="fr-FR" alt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40767" y="2039362"/>
            <a:ext cx="9361040" cy="844433"/>
          </a:xfrm>
        </p:spPr>
        <p:txBody>
          <a:bodyPr/>
          <a:lstStyle/>
          <a:p>
            <a:pPr algn="justLow"/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</a:rPr>
              <a:t>Was done mainly through the use of sheets, </a:t>
            </a:r>
          </a:p>
        </p:txBody>
      </p:sp>
      <p:sp>
        <p:nvSpPr>
          <p:cNvPr id="3" name="Rectangle 2"/>
          <p:cNvSpPr/>
          <p:nvPr/>
        </p:nvSpPr>
        <p:spPr>
          <a:xfrm>
            <a:off x="1558210" y="1286782"/>
            <a:ext cx="3240360" cy="461665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 algn="ctr" eaLnBrk="1" fontAlgn="auto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q"/>
            </a:pPr>
            <a:r>
              <a:rPr lang="fr-FR" sz="2400" b="1" dirty="0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Data collection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558210" y="3465625"/>
            <a:ext cx="3889718" cy="461665"/>
          </a:xfrm>
          <a:prstGeom prst="rect">
            <a:avLst/>
          </a:prstGeom>
          <a:noFill/>
          <a:ln w="19050">
            <a:solidFill>
              <a:srgbClr val="FFFF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 algn="ctr" eaLnBrk="1" fontAlgn="auto" hangingPunct="1">
              <a:spcBef>
                <a:spcPts val="2000"/>
              </a:spcBef>
              <a:spcAft>
                <a:spcPts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q"/>
            </a:pPr>
            <a:r>
              <a:rPr lang="fr-FR" sz="2400" b="1" dirty="0" err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Statistical</a:t>
            </a:r>
            <a:r>
              <a:rPr lang="fr-FR" sz="2400" b="1" dirty="0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 </a:t>
            </a:r>
            <a:r>
              <a:rPr lang="fr-FR" sz="2400" b="1" dirty="0" err="1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analysis</a:t>
            </a:r>
            <a:r>
              <a:rPr lang="fr-FR" sz="2400" b="1" dirty="0">
                <a:solidFill>
                  <a:schemeClr val="accent3">
                    <a:lumMod val="75000"/>
                  </a:schemeClr>
                </a:solidFill>
                <a:latin typeface="Bookman Old Style" panose="02050604050505020204" pitchFamily="18" charset="0"/>
                <a:cs typeface="+mn-cs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870585" y="4509120"/>
            <a:ext cx="936104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algn="justLow" eaLnBrk="1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sz="2000" dirty="0">
                <a:solidFill>
                  <a:srgbClr val="002060"/>
                </a:solidFill>
                <a:latin typeface="Bookman Old Style" panose="02050604050505020204" pitchFamily="18" charset="0"/>
                <a:cs typeface="+mn-cs"/>
              </a:rPr>
              <a:t>Were analyzed by using the statistical package for social sciences (SPSS v 23, Chicago, USA)</a:t>
            </a:r>
          </a:p>
        </p:txBody>
      </p:sp>
    </p:spTree>
    <p:extLst>
      <p:ext uri="{BB962C8B-B14F-4D97-AF65-F5344CB8AC3E}">
        <p14:creationId xmlns:p14="http://schemas.microsoft.com/office/powerpoint/2010/main" val="118135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6678E0-7311-4C3E-8BB7-F1B2B4528929}" type="slidenum">
              <a:rPr lang="fr-FR" altLang="fr-FR" smtClean="0"/>
              <a:pPr>
                <a:defRPr/>
              </a:pPr>
              <a:t>19</a:t>
            </a:fld>
            <a:endParaRPr lang="fr-FR" altLang="fr-FR"/>
          </a:p>
        </p:txBody>
      </p:sp>
      <p:pic>
        <p:nvPicPr>
          <p:cNvPr id="1026" name="Picture 2" descr="Résultat de recherche d'images pour &quot;Results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052736"/>
            <a:ext cx="8064896" cy="505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52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  <p:sp>
        <p:nvSpPr>
          <p:cNvPr id="6" name="Titre 1"/>
          <p:cNvSpPr txBox="1">
            <a:spLocks noGrp="1"/>
          </p:cNvSpPr>
          <p:nvPr>
            <p:ph idx="1"/>
          </p:nvPr>
        </p:nvSpPr>
        <p:spPr bwMode="auto">
          <a:xfrm>
            <a:off x="2423592" y="2348880"/>
            <a:ext cx="7272808" cy="1944216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buNone/>
              <a:defRPr/>
            </a:pPr>
            <a:r>
              <a:rPr lang="en-US" altLang="fr-F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rPr>
              <a:t>1- Bacteriological results</a:t>
            </a:r>
          </a:p>
          <a:p>
            <a:pPr marL="0" indent="0">
              <a:buNone/>
              <a:defRPr/>
            </a:pP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rPr>
              <a:t>    </a:t>
            </a:r>
            <a:endParaRPr lang="fr-FR" altLang="fr-FR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20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68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lash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21</a:t>
            </a:fld>
            <a:endParaRPr lang="fr-FR" altLang="fr-FR"/>
          </a:p>
        </p:txBody>
      </p:sp>
      <p:graphicFrame>
        <p:nvGraphicFramePr>
          <p:cNvPr id="8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953544"/>
              </p:ext>
            </p:extLst>
          </p:nvPr>
        </p:nvGraphicFramePr>
        <p:xfrm>
          <a:off x="1919536" y="1628800"/>
          <a:ext cx="8455173" cy="4760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3287688" y="1179757"/>
            <a:ext cx="5760640" cy="33855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 sz="1600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Distribution of bacterial strains (n = 305)</a:t>
            </a:r>
            <a:endParaRPr lang="fr-FR" sz="1600" b="1" spc="1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man Old Style" panose="02050604050505020204" pitchFamily="18" charset="0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82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22</a:t>
            </a:fld>
            <a:endParaRPr lang="fr-FR" alt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xfrm>
            <a:off x="2616907" y="1206579"/>
            <a:ext cx="6192688" cy="365125"/>
          </a:xfr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  <a:defRPr sz="18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600" b="1" dirty="0"/>
              <a:t> </a:t>
            </a:r>
            <a:r>
              <a:rPr lang="fr-FR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Distribution of </a:t>
            </a:r>
            <a:r>
              <a:rPr lang="fr-FR" sz="1600" b="1" spc="100" dirty="0" err="1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Enterobacteriaceae</a:t>
            </a:r>
            <a:r>
              <a:rPr lang="fr-FR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 </a:t>
            </a:r>
            <a:r>
              <a:rPr lang="fr-FR" sz="1600" b="1" spc="100" dirty="0" err="1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species</a:t>
            </a:r>
            <a:r>
              <a:rPr lang="fr-FR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 (97) </a:t>
            </a:r>
          </a:p>
        </p:txBody>
      </p:sp>
      <p:graphicFrame>
        <p:nvGraphicFramePr>
          <p:cNvPr id="8" name="Espace réservé du contenu 5"/>
          <p:cNvGraphicFramePr>
            <a:graphicFrameLocks/>
          </p:cNvGraphicFramePr>
          <p:nvPr>
            <p:extLst/>
          </p:nvPr>
        </p:nvGraphicFramePr>
        <p:xfrm>
          <a:off x="1703513" y="1981201"/>
          <a:ext cx="8784976" cy="4440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434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23</a:t>
            </a:fld>
            <a:endParaRPr lang="fr-FR" altLang="fr-FR"/>
          </a:p>
        </p:txBody>
      </p:sp>
      <p:sp>
        <p:nvSpPr>
          <p:cNvPr id="3" name="Rectangle 2"/>
          <p:cNvSpPr/>
          <p:nvPr/>
        </p:nvSpPr>
        <p:spPr>
          <a:xfrm>
            <a:off x="3431705" y="1066080"/>
            <a:ext cx="4320413" cy="33855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6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 Level of resistance to β-lactams</a:t>
            </a:r>
            <a:r>
              <a:rPr lang="fr-FR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 </a:t>
            </a:r>
          </a:p>
        </p:txBody>
      </p:sp>
      <p:graphicFrame>
        <p:nvGraphicFramePr>
          <p:cNvPr id="11" name="Espace réservé du contenu 5"/>
          <p:cNvGraphicFramePr>
            <a:graphicFrameLocks/>
          </p:cNvGraphicFramePr>
          <p:nvPr>
            <p:extLst/>
          </p:nvPr>
        </p:nvGraphicFramePr>
        <p:xfrm>
          <a:off x="1724819" y="2060849"/>
          <a:ext cx="8659019" cy="459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416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783632" y="1287935"/>
            <a:ext cx="5613732" cy="33855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6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6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en-US" sz="1600" b="1" spc="100" dirty="0"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ew "/>
              </a:rPr>
              <a:t> </a:t>
            </a:r>
            <a:r>
              <a:rPr lang="en-US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Prevalence of isolated MDR in ICU </a:t>
            </a:r>
            <a:endParaRPr lang="fr-FR" sz="1600" b="1" spc="1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man Old Style" panose="02050604050505020204" pitchFamily="18" charset="0"/>
              <a:cs typeface="Andalus" panose="02020603050405020304" pitchFamily="18" charset="-78"/>
            </a:endParaRPr>
          </a:p>
        </p:txBody>
      </p:sp>
      <p:graphicFrame>
        <p:nvGraphicFramePr>
          <p:cNvPr id="12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703512" y="2149114"/>
          <a:ext cx="8640960" cy="4520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373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847528" y="919070"/>
            <a:ext cx="7643192" cy="58477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60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fr-FR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Classification and </a:t>
            </a:r>
            <a:r>
              <a:rPr lang="fr-FR" sz="1600" b="1" spc="100" dirty="0" err="1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prevalence</a:t>
            </a:r>
            <a:r>
              <a:rPr lang="fr-FR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 of </a:t>
            </a:r>
            <a:r>
              <a:rPr lang="fr-FR" sz="1600" b="1" spc="100" dirty="0" err="1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multiresistant</a:t>
            </a:r>
            <a:r>
              <a:rPr lang="fr-FR" sz="1600" b="1" spc="100" dirty="0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 </a:t>
            </a:r>
            <a:r>
              <a:rPr lang="fr-FR" sz="1600" b="1" spc="100" dirty="0" err="1">
                <a:solidFill>
                  <a:prstClr val="black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  <a:cs typeface="Andalus" panose="02020603050405020304" pitchFamily="18" charset="-78"/>
              </a:rPr>
              <a:t>Enterobacteriaceae</a:t>
            </a:r>
            <a:endParaRPr lang="fr-FR" sz="1600" b="1" spc="100" dirty="0">
              <a:solidFill>
                <a:prstClr val="black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ookman Old Style" panose="02050604050505020204" pitchFamily="18" charset="0"/>
              <a:cs typeface="Andalus" panose="02020603050405020304" pitchFamily="18" charset="-78"/>
            </a:endParaRPr>
          </a:p>
        </p:txBody>
      </p:sp>
      <p:graphicFrame>
        <p:nvGraphicFramePr>
          <p:cNvPr id="12" name="Graphique 11"/>
          <p:cNvGraphicFramePr>
            <a:graphicFrameLocks/>
          </p:cNvGraphicFramePr>
          <p:nvPr>
            <p:extLst/>
          </p:nvPr>
        </p:nvGraphicFramePr>
        <p:xfrm>
          <a:off x="1631504" y="2060848"/>
          <a:ext cx="8579713" cy="4624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8429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631504" y="2034808"/>
          <a:ext cx="8856984" cy="4706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/>
          <p:cNvSpPr/>
          <p:nvPr/>
        </p:nvSpPr>
        <p:spPr>
          <a:xfrm>
            <a:off x="1919531" y="1027131"/>
            <a:ext cx="7488838" cy="58477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 sz="1600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fr-FR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fr-FR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Distribution of </a:t>
            </a:r>
            <a:r>
              <a:rPr lang="en-US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extended Spectrum β-lactamase producing </a:t>
            </a:r>
            <a:r>
              <a:rPr lang="en-US" sz="1600" b="1" dirty="0" err="1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Enterobacteriaceae</a:t>
            </a:r>
            <a:endParaRPr lang="fr-FR" sz="1600" b="1" dirty="0">
              <a:solidFill>
                <a:prstClr val="black"/>
              </a:solidFill>
              <a:latin typeface="Bookman Old Style" panose="02050604050505020204" pitchFamily="18" charset="0"/>
              <a:cs typeface="Andalus" panose="02020603050405020304" pitchFamily="18" charset="-78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51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5EC45F-455B-4C89-835C-FF6CD8FB139F}" type="slidenum">
              <a:rPr lang="fr-FR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0" y="548680"/>
            <a:ext cx="76328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1" i="0" u="none" strike="noStrike" kern="1200" spc="100" baseline="0">
                <a:solidFill>
                  <a:prstClr val="white">
                    <a:lumMod val="95000"/>
                  </a:prst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fr-FR" sz="1600" b="1" spc="100" dirty="0">
                <a:solidFill>
                  <a:srgbClr val="0070C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ew "/>
                <a:cs typeface="+mn-cs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34102" y="925270"/>
            <a:ext cx="6522746" cy="58477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lang="fr-FR" sz="1800" b="1" i="0" u="none" strike="noStrike" kern="1200" spc="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fr-FR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Resistance "co-resistance" profile of the ABRI to antibiotics</a:t>
            </a:r>
            <a:r>
              <a:rPr lang="fr-FR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 </a:t>
            </a:r>
          </a:p>
        </p:txBody>
      </p:sp>
      <p:graphicFrame>
        <p:nvGraphicFramePr>
          <p:cNvPr id="8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452960"/>
              </p:ext>
            </p:extLst>
          </p:nvPr>
        </p:nvGraphicFramePr>
        <p:xfrm>
          <a:off x="962927" y="2204864"/>
          <a:ext cx="9865096" cy="4432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7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631504" y="2132856"/>
          <a:ext cx="8752334" cy="47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7346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66CC59-8DE1-4225-9524-01A10F9348B8}" type="slidenum">
              <a:rPr lang="fr-FR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0463" y="1153170"/>
            <a:ext cx="7554416" cy="58477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lang="fr-FR" sz="1800" b="1" i="0" u="none" strike="noStrike" kern="1200" spc="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Resistance "co-resistance" profile of the EBLSE producing </a:t>
            </a:r>
            <a:r>
              <a:rPr lang="en-US" sz="1600" b="1" dirty="0" err="1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Enterobacteriacae</a:t>
            </a:r>
            <a:r>
              <a:rPr lang="en-US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to antibiotics (n = 25)</a:t>
            </a:r>
            <a:r>
              <a:rPr lang="fr-FR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  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973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00E8BE-6E77-4486-9CD1-9A794AD7C042}" type="slidenum">
              <a:rPr lang="fr-FR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72703" y="1192791"/>
            <a:ext cx="7174585" cy="33855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lang="fr-FR" sz="1800" b="1" i="0" u="none" strike="noStrike" kern="1200" spc="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"co-resistance" profile of MRSA to antibiotics</a:t>
            </a:r>
            <a:r>
              <a:rPr lang="fr-FR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(n = 7)</a:t>
            </a:r>
            <a:r>
              <a:rPr lang="fr-FR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 </a:t>
            </a:r>
          </a:p>
        </p:txBody>
      </p:sp>
      <p:graphicFrame>
        <p:nvGraphicFramePr>
          <p:cNvPr id="15" name="Espace réservé du contenu 5"/>
          <p:cNvGraphicFramePr>
            <a:graphicFrameLocks/>
          </p:cNvGraphicFramePr>
          <p:nvPr>
            <p:extLst/>
          </p:nvPr>
        </p:nvGraphicFramePr>
        <p:xfrm>
          <a:off x="1631504" y="1988840"/>
          <a:ext cx="8856984" cy="47181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354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30</a:t>
            </a:fld>
            <a:endParaRPr lang="fr-FR" altLang="fr-FR"/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1775520" y="996907"/>
            <a:ext cx="8515062" cy="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endParaRPr lang="fr-FR" altLang="fr-FR" sz="2000" dirty="0"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84800" y="980468"/>
            <a:ext cx="7259343" cy="33855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lang="fr-FR" sz="1800" b="1" i="0" u="none" strike="noStrike" kern="1200" spc="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"co-resistance" profile of PARI to antibiotics ( n= 7)</a:t>
            </a:r>
            <a:r>
              <a:rPr lang="fr-FR" sz="1600" b="1" dirty="0">
                <a:solidFill>
                  <a:prstClr val="black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  </a:t>
            </a:r>
          </a:p>
        </p:txBody>
      </p:sp>
      <p:graphicFrame>
        <p:nvGraphicFramePr>
          <p:cNvPr id="10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775520" y="2060848"/>
          <a:ext cx="851506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822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Espace réservé du contenu 12"/>
          <p:cNvGraphicFramePr>
            <a:graphicFrameLocks noGrp="1"/>
          </p:cNvGraphicFramePr>
          <p:nvPr>
            <p:ph idx="1"/>
            <p:extLst/>
          </p:nvPr>
        </p:nvGraphicFramePr>
        <p:xfrm>
          <a:off x="1703512" y="1981200"/>
          <a:ext cx="8784976" cy="4760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31</a:t>
            </a:fld>
            <a:endParaRPr lang="fr-FR" altLang="fr-FR"/>
          </a:p>
        </p:txBody>
      </p:sp>
      <p:sp>
        <p:nvSpPr>
          <p:cNvPr id="14" name="Rectangle 13"/>
          <p:cNvSpPr/>
          <p:nvPr/>
        </p:nvSpPr>
        <p:spPr>
          <a:xfrm>
            <a:off x="2022475" y="1087279"/>
            <a:ext cx="7346068" cy="33855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lang="fr-FR" sz="1800" b="1" i="0" u="none" strike="noStrike" kern="1200" spc="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Prevalence of Multidrug resistant bacteria within clinical samples</a:t>
            </a:r>
            <a:r>
              <a:rPr lang="fr-FR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    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649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Espace réservé du contenu 1"/>
          <p:cNvSpPr>
            <a:spLocks noGrp="1"/>
          </p:cNvSpPr>
          <p:nvPr>
            <p:ph idx="1"/>
          </p:nvPr>
        </p:nvSpPr>
        <p:spPr>
          <a:xfrm>
            <a:off x="1981200" y="3068708"/>
            <a:ext cx="8229600" cy="685800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q"/>
            </a:pPr>
            <a:r>
              <a:rPr lang="fr-FR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fr-FR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All the </a:t>
            </a:r>
            <a:r>
              <a:rPr lang="en-US" altLang="fr-FR" dirty="0" err="1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Carba</a:t>
            </a:r>
            <a:r>
              <a:rPr lang="en-US" altLang="fr-FR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+ </a:t>
            </a:r>
            <a:r>
              <a:rPr lang="en-US" altLang="fr-FR" dirty="0" err="1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Enterobacteriaceae</a:t>
            </a:r>
            <a:r>
              <a:rPr lang="en-US" altLang="fr-FR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are K. Pneumoniae</a:t>
            </a:r>
            <a:endParaRPr lang="fr-FR" altLang="fr-FR" sz="1700" dirty="0">
              <a:solidFill>
                <a:schemeClr val="tx1"/>
              </a:solidFill>
              <a:latin typeface="Bookman Old Style" panose="02050604050505020204" pitchFamily="18" charset="0"/>
              <a:cs typeface="Andalus" panose="02020603050405020304" pitchFamily="18" charset="-78"/>
            </a:endParaRPr>
          </a:p>
        </p:txBody>
      </p:sp>
      <p:sp>
        <p:nvSpPr>
          <p:cNvPr id="5427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5FFCB4-7543-4CCD-BA22-11B1F0313F38}" type="slidenum">
              <a:rPr lang="fr-FR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775520" y="1916832"/>
            <a:ext cx="8435280" cy="48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fr-FR" sz="2400" dirty="0">
                <a:solidFill>
                  <a:srgbClr val="00B050"/>
                </a:solidFill>
                <a:latin typeface="Bookman Old Style" panose="02050604050505020204" pitchFamily="18" charset="0"/>
                <a:ea typeface="+mn-ea"/>
                <a:cs typeface="+mn-cs"/>
              </a:rPr>
              <a:t>Distribution of </a:t>
            </a:r>
            <a:r>
              <a:rPr lang="fr-FR" sz="2400" dirty="0" err="1">
                <a:solidFill>
                  <a:srgbClr val="00B050"/>
                </a:solidFill>
                <a:latin typeface="Bookman Old Style" panose="02050604050505020204" pitchFamily="18" charset="0"/>
                <a:ea typeface="+mn-ea"/>
                <a:cs typeface="+mn-cs"/>
              </a:rPr>
              <a:t>enterobacteria</a:t>
            </a:r>
            <a:r>
              <a:rPr lang="fr-FR" sz="2400" dirty="0">
                <a:solidFill>
                  <a:srgbClr val="00B050"/>
                </a:solidFill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lang="fr-FR" sz="2400" dirty="0" err="1" smtClean="0">
                <a:solidFill>
                  <a:srgbClr val="00B050"/>
                </a:solidFill>
                <a:latin typeface="Bookman Old Style" panose="02050604050505020204" pitchFamily="18" charset="0"/>
                <a:ea typeface="+mn-ea"/>
                <a:cs typeface="+mn-cs"/>
              </a:rPr>
              <a:t>Carbapenemase</a:t>
            </a:r>
            <a:r>
              <a:rPr lang="fr-FR" sz="2400" dirty="0" smtClean="0">
                <a:solidFill>
                  <a:srgbClr val="00B050"/>
                </a:solidFill>
                <a:latin typeface="Bookman Old Style" panose="02050604050505020204" pitchFamily="18" charset="0"/>
                <a:ea typeface="+mn-ea"/>
                <a:cs typeface="+mn-cs"/>
              </a:rPr>
              <a:t> positive </a:t>
            </a:r>
            <a:endParaRPr lang="fr-FR" altLang="fr-FR" sz="2400" dirty="0">
              <a:solidFill>
                <a:srgbClr val="00B050"/>
              </a:solidFill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468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 tmFilter="0,0; .5, 1; 1, 1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 build="p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 noGrp="1"/>
          </p:cNvSpPr>
          <p:nvPr>
            <p:ph idx="1"/>
          </p:nvPr>
        </p:nvSpPr>
        <p:spPr bwMode="auto">
          <a:xfrm>
            <a:off x="2423592" y="2348880"/>
            <a:ext cx="7272808" cy="1944216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fr-FR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fr-FR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fr-F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2- Epidemiological findings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fr-FR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    </a:t>
            </a:r>
            <a:endParaRPr lang="fr-FR" altLang="fr-FR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33</a:t>
            </a:fld>
            <a:endParaRPr lang="fr-FR" altLang="fr-FR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67408" y="226347"/>
            <a:ext cx="7272808" cy="53191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altLang="fr-FR" sz="280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 </a:t>
            </a:r>
            <a:endParaRPr lang="fr-FR" altLang="fr-FR" sz="2800" dirty="0">
              <a:solidFill>
                <a:schemeClr val="accent2">
                  <a:lumMod val="50000"/>
                  <a:lumOff val="50000"/>
                </a:schemeClr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2442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Espace réservé du contenu 11"/>
          <p:cNvGraphicFramePr>
            <a:graphicFrameLocks noGrp="1"/>
          </p:cNvGraphicFramePr>
          <p:nvPr>
            <p:ph idx="1"/>
            <p:extLst/>
          </p:nvPr>
        </p:nvGraphicFramePr>
        <p:xfrm>
          <a:off x="1981200" y="2060848"/>
          <a:ext cx="8229600" cy="4544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03712" y="1193529"/>
            <a:ext cx="5184576" cy="432048"/>
          </a:xfrm>
          <a:ln w="28575">
            <a:solidFill>
              <a:schemeClr val="tx1"/>
            </a:solidFill>
          </a:ln>
        </p:spPr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Distribution of patients according to the age</a:t>
            </a:r>
          </a:p>
        </p:txBody>
      </p:sp>
      <p:sp>
        <p:nvSpPr>
          <p:cNvPr id="4096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ECA4C32-8512-451E-9C4C-E72D0B258C7F}" type="slidenum">
              <a:rPr lang="fr-FR" altLang="fr-FR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34</a:t>
            </a:fld>
            <a:endParaRPr lang="fr-FR" altLang="fr-FR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584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703512" y="2204865"/>
          <a:ext cx="8680326" cy="414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99259" y="1286485"/>
            <a:ext cx="7488832" cy="390154"/>
          </a:xfrm>
          <a:ln w="28575">
            <a:solidFill>
              <a:schemeClr val="tx1"/>
            </a:solidFill>
          </a:ln>
        </p:spPr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algn="ctr">
              <a:defRPr/>
            </a:pPr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Patients distribution according to the </a:t>
            </a:r>
            <a:r>
              <a:rPr lang="fr-FR" sz="16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reasons</a:t>
            </a:r>
            <a:r>
              <a:rPr lang="fr-FR" sz="1600" b="1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of </a:t>
            </a:r>
            <a:r>
              <a:rPr lang="fr-FR" sz="1600" b="1" dirty="0" err="1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hospitalization</a:t>
            </a:r>
            <a:r>
              <a:rPr lang="fr-FR" sz="1600" b="1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  </a:t>
            </a:r>
          </a:p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   </a:t>
            </a:r>
          </a:p>
          <a:p>
            <a:pPr algn="ctr">
              <a:defRPr/>
            </a:pPr>
            <a:endParaRPr lang="fr-FR" sz="1600" b="1" dirty="0">
              <a:solidFill>
                <a:schemeClr val="tx1"/>
              </a:solidFill>
              <a:latin typeface="Bookman Old Style" panose="02050604050505020204" pitchFamily="18" charset="0"/>
              <a:cs typeface="Andalus" panose="02020603050405020304" pitchFamily="18" charset="-78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35</a:t>
            </a:fld>
            <a:endParaRPr lang="fr-FR" alt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745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623392" y="2061000"/>
          <a:ext cx="9760446" cy="4608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573764" y="1340768"/>
            <a:ext cx="7810074" cy="375349"/>
          </a:xfrm>
          <a:ln w="28575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defRPr/>
            </a:pPr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Use rate of invasive acts performed on patients during hospi</a:t>
            </a: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talization</a:t>
            </a:r>
          </a:p>
          <a:p>
            <a:pPr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36</a:t>
            </a:fld>
            <a:endParaRPr lang="fr-FR" alt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038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997714" y="2276873"/>
          <a:ext cx="8490774" cy="414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468207" y="1303252"/>
            <a:ext cx="5549788" cy="428628"/>
          </a:xfrm>
          <a:ln w="28575">
            <a:solidFill>
              <a:schemeClr val="tx1"/>
            </a:solidFill>
          </a:ln>
        </p:spPr>
        <p:txBody>
          <a:bodyPr/>
          <a:lstStyle/>
          <a:p>
            <a:pPr algn="ctr"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algn="ctr">
              <a:defRPr/>
            </a:pPr>
            <a:endParaRPr lang="en-US" sz="1600" b="1" dirty="0">
              <a:solidFill>
                <a:schemeClr val="tx1"/>
              </a:solidFill>
              <a:latin typeface="Bookman Old Style" panose="02050604050505020204" pitchFamily="18" charset="0"/>
              <a:cs typeface="Andalus" panose="02020603050405020304" pitchFamily="18" charset="-78"/>
            </a:endParaRPr>
          </a:p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Bacteriological samples taken from the patients   </a:t>
            </a:r>
          </a:p>
          <a:p>
            <a:pPr algn="ctr"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algn="ctr">
              <a:defRPr/>
            </a:pPr>
            <a:endParaRPr lang="fr-FR" dirty="0"/>
          </a:p>
        </p:txBody>
      </p:sp>
      <p:sp>
        <p:nvSpPr>
          <p:cNvPr id="41988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B7F4CA5-AF28-471A-8859-E880137E9C3C}" type="slidenum">
              <a:rPr lang="fr-FR" altLang="fr-FR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37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709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919537" y="2204865"/>
          <a:ext cx="8464301" cy="4144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613659" y="1267248"/>
            <a:ext cx="5076056" cy="428628"/>
          </a:xfrm>
          <a:ln w="28575"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defRPr/>
            </a:pPr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defRPr/>
            </a:pPr>
            <a:endParaRPr lang="en-US" sz="1600" b="1" dirty="0">
              <a:solidFill>
                <a:schemeClr val="tx1"/>
              </a:solidFill>
              <a:latin typeface="Bookman Old Style" panose="02050604050505020204" pitchFamily="18" charset="0"/>
              <a:cs typeface="Andalus" panose="02020603050405020304" pitchFamily="18" charset="-78"/>
            </a:endParaRPr>
          </a:p>
          <a:p>
            <a:pPr>
              <a:defRPr/>
            </a:pPr>
            <a:r>
              <a:rPr lang="en-US" sz="1600" b="1" dirty="0">
                <a:solidFill>
                  <a:schemeClr val="tx1"/>
                </a:solidFill>
                <a:latin typeface="Bookman Old Style" panose="02050604050505020204" pitchFamily="18" charset="0"/>
                <a:cs typeface="Andalus" panose="02020603050405020304" pitchFamily="18" charset="-78"/>
              </a:rPr>
              <a:t>Gender and percentage of patient isolation</a:t>
            </a:r>
          </a:p>
          <a:p>
            <a:pPr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</a:t>
            </a:r>
          </a:p>
          <a:p>
            <a:pPr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38</a:t>
            </a:fld>
            <a:endParaRPr lang="fr-FR" altLang="fr-FR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668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xfrm>
            <a:off x="2891644" y="1187167"/>
            <a:ext cx="6408712" cy="365125"/>
          </a:xfr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en-US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Distribution of prescribed </a:t>
            </a:r>
            <a:r>
              <a:rPr lang="en-US" sz="1600" b="1" dirty="0" err="1">
                <a:latin typeface="Bookman Old Style" panose="02050604050505020204" pitchFamily="18" charset="0"/>
                <a:cs typeface="Andalus" panose="02020603050405020304" pitchFamily="18" charset="-78"/>
              </a:rPr>
              <a:t>antibiotherapy</a:t>
            </a:r>
            <a:r>
              <a:rPr lang="en-US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 to patients</a:t>
            </a:r>
          </a:p>
          <a:p>
            <a:r>
              <a:rPr lang="en-US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  </a:t>
            </a:r>
          </a:p>
          <a:p>
            <a:endParaRPr lang="fr-FR" altLang="fr-FR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775520" y="1981200"/>
          <a:ext cx="8640960" cy="4688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541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524000" y="1981200"/>
          <a:ext cx="8964488" cy="4688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40</a:t>
            </a:fld>
            <a:endParaRPr lang="fr-FR" altLang="fr-FR"/>
          </a:p>
        </p:txBody>
      </p:sp>
      <p:sp>
        <p:nvSpPr>
          <p:cNvPr id="11" name="Espace réservé du pied de page 3"/>
          <p:cNvSpPr txBox="1">
            <a:spLocks/>
          </p:cNvSpPr>
          <p:nvPr/>
        </p:nvSpPr>
        <p:spPr bwMode="auto">
          <a:xfrm>
            <a:off x="3398757" y="1187167"/>
            <a:ext cx="5214974" cy="36512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eaLnBrk="1" hangingPunct="1">
              <a:defRPr/>
            </a:pPr>
            <a:endParaRPr 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 eaLnBrk="1" hangingPunct="1"/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algn="ctr" eaLnBrk="1" hangingPunct="1"/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 </a:t>
            </a:r>
            <a:r>
              <a:rPr lang="en-US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Consumption of antibiotics  in ICU </a:t>
            </a:r>
          </a:p>
          <a:p>
            <a:pPr algn="ctr" eaLnBrk="1" hangingPunct="1"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pPr algn="ctr" eaLnBrk="1" hangingPunct="1">
              <a:defRPr/>
            </a:pPr>
            <a:r>
              <a:rPr 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 </a:t>
            </a:r>
          </a:p>
          <a:p>
            <a:pPr algn="ctr" eaLnBrk="1" hangingPunct="1">
              <a:defRPr/>
            </a:pPr>
            <a:endParaRPr lang="fr-FR" altLang="fr-FR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669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6421660"/>
              </p:ext>
            </p:extLst>
          </p:nvPr>
        </p:nvGraphicFramePr>
        <p:xfrm>
          <a:off x="1991544" y="191683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059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xfrm>
            <a:off x="3262028" y="1268760"/>
            <a:ext cx="5688632" cy="365125"/>
          </a:xfr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fr-FR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fr-FR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Infection rate </a:t>
            </a:r>
            <a:r>
              <a:rPr lang="fr-FR" sz="1600" b="1" dirty="0" err="1">
                <a:latin typeface="Bookman Old Style" panose="02050604050505020204" pitchFamily="18" charset="0"/>
                <a:cs typeface="Andalus" panose="02020603050405020304" pitchFamily="18" charset="-78"/>
              </a:rPr>
              <a:t>with</a:t>
            </a:r>
            <a:r>
              <a:rPr lang="fr-FR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 Multi-</a:t>
            </a:r>
            <a:r>
              <a:rPr lang="fr-FR" sz="1600" b="1" dirty="0" err="1">
                <a:latin typeface="Bookman Old Style" panose="02050604050505020204" pitchFamily="18" charset="0"/>
                <a:cs typeface="Andalus" panose="02020603050405020304" pitchFamily="18" charset="-78"/>
              </a:rPr>
              <a:t>drug</a:t>
            </a:r>
            <a:r>
              <a:rPr lang="fr-FR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 </a:t>
            </a:r>
            <a:r>
              <a:rPr lang="fr-FR" sz="1600" b="1" dirty="0" err="1">
                <a:latin typeface="Bookman Old Style" panose="02050604050505020204" pitchFamily="18" charset="0"/>
                <a:cs typeface="Andalus" panose="02020603050405020304" pitchFamily="18" charset="-78"/>
              </a:rPr>
              <a:t>resistant</a:t>
            </a:r>
            <a:r>
              <a:rPr lang="fr-FR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 </a:t>
            </a:r>
            <a:r>
              <a:rPr lang="fr-FR" sz="1600" b="1" dirty="0" err="1">
                <a:latin typeface="Bookman Old Style" panose="02050604050505020204" pitchFamily="18" charset="0"/>
                <a:cs typeface="Andalus" panose="02020603050405020304" pitchFamily="18" charset="-78"/>
              </a:rPr>
              <a:t>bacteria</a:t>
            </a:r>
            <a:r>
              <a:rPr lang="fr-FR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   </a:t>
            </a:r>
          </a:p>
          <a:p>
            <a:endParaRPr lang="fr-FR" altLang="fr-FR" sz="1600" b="1" dirty="0">
              <a:latin typeface="Bookman Old Style" panose="02050604050505020204" pitchFamily="18" charset="0"/>
              <a:cs typeface="Andalus" panose="02020603050405020304" pitchFamily="18" charset="-78"/>
            </a:endParaRPr>
          </a:p>
        </p:txBody>
      </p:sp>
      <p:sp>
        <p:nvSpPr>
          <p:cNvPr id="45060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2EDD627-DCC4-4032-859E-2CF68083F795}" type="slidenum">
              <a:rPr lang="fr-FR" altLang="fr-FR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41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995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Espace réservé du contenu 5"/>
          <p:cNvGraphicFramePr>
            <a:graphicFrameLocks noGrp="1"/>
          </p:cNvGraphicFramePr>
          <p:nvPr>
            <p:ph idx="1"/>
            <p:extLst/>
          </p:nvPr>
        </p:nvGraphicFramePr>
        <p:xfrm>
          <a:off x="1703512" y="1988841"/>
          <a:ext cx="8680326" cy="4690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xfrm>
            <a:off x="3007560" y="1623716"/>
            <a:ext cx="6072230" cy="365125"/>
          </a:xfr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fr-FR" sz="1600" b="1" dirty="0">
              <a:solidFill>
                <a:prstClr val="black">
                  <a:lumMod val="65000"/>
                  <a:lumOff val="35000"/>
                </a:prstClr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en-US" sz="1600" b="1" dirty="0">
                <a:latin typeface="Bookman Old Style" panose="02050604050505020204" pitchFamily="18" charset="0"/>
                <a:cs typeface="Andalus" panose="02020603050405020304" pitchFamily="18" charset="-78"/>
              </a:rPr>
              <a:t>Distribution of Healthcare acquired infections in ICU </a:t>
            </a:r>
            <a:endParaRPr lang="fr-FR" sz="1600" b="1" dirty="0">
              <a:latin typeface="Bookman Old Style" panose="02050604050505020204" pitchFamily="18" charset="0"/>
              <a:cs typeface="Andalus" panose="02020603050405020304" pitchFamily="18" charset="-78"/>
            </a:endParaRPr>
          </a:p>
          <a:p>
            <a:pPr algn="ctr"/>
            <a:endParaRPr lang="fr-FR" altLang="fr-FR" sz="1600" b="1" dirty="0">
              <a:latin typeface="Bookman Old Style" panose="02050604050505020204" pitchFamily="18" charset="0"/>
              <a:cs typeface="Andalus" panose="02020603050405020304" pitchFamily="18" charset="-78"/>
            </a:endParaRPr>
          </a:p>
        </p:txBody>
      </p:sp>
      <p:sp>
        <p:nvSpPr>
          <p:cNvPr id="46084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845A1B0-6EB9-4612-AF17-7C16DDBC71AA}" type="slidenum">
              <a:rPr lang="fr-FR" altLang="fr-FR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42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897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53CE1E3-9848-4B1C-A2F6-DD4D027FB52F}" type="slidenum">
              <a:rPr lang="fr-FR" altLang="fr-FR" smtClean="0">
                <a:solidFill>
                  <a:srgbClr val="898989"/>
                </a:solidFill>
                <a:latin typeface="Calibri" panose="020F0502020204030204" pitchFamily="34" charset="0"/>
              </a:rPr>
              <a:pPr/>
              <a:t>43</a:t>
            </a:fld>
            <a:endParaRPr lang="fr-FR" altLang="fr-F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Espace réservé du pied de page 3"/>
          <p:cNvSpPr txBox="1">
            <a:spLocks/>
          </p:cNvSpPr>
          <p:nvPr/>
        </p:nvSpPr>
        <p:spPr bwMode="auto">
          <a:xfrm>
            <a:off x="3057920" y="1585306"/>
            <a:ext cx="5976664" cy="36512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endParaRPr lang="fr-FR" sz="16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fr-FR" sz="16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endParaRPr lang="fr-FR" sz="16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r>
              <a:rPr lang="fr-FR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Patients rate </a:t>
            </a:r>
            <a:r>
              <a:rPr lang="fr-FR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mortality</a:t>
            </a:r>
            <a:r>
              <a:rPr lang="fr-FR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 due to Healthcare </a:t>
            </a:r>
            <a:r>
              <a:rPr lang="fr-FR" sz="16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acquired</a:t>
            </a:r>
            <a:r>
              <a:rPr lang="fr-FR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 infections in ICU </a:t>
            </a:r>
          </a:p>
          <a:p>
            <a:r>
              <a:rPr lang="en-US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  </a:t>
            </a:r>
          </a:p>
          <a:p>
            <a:r>
              <a:rPr lang="fr-FR" sz="1600" b="1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</a:p>
          <a:p>
            <a:endParaRPr lang="fr-FR" altLang="fr-FR" dirty="0">
              <a:latin typeface="Calibri" panose="020F0502020204030204" pitchFamily="34" charset="0"/>
            </a:endParaRPr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/>
          </p:nvPr>
        </p:nvGraphicFramePr>
        <p:xfrm>
          <a:off x="4038601" y="2493169"/>
          <a:ext cx="4114799" cy="187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/>
          </p:nvPr>
        </p:nvGraphicFramePr>
        <p:xfrm>
          <a:off x="1706089" y="1772817"/>
          <a:ext cx="8680326" cy="4752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985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44</a:t>
            </a:fld>
            <a:endParaRPr lang="fr-FR" altLang="fr-FR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2423592" y="2348880"/>
            <a:ext cx="7272808" cy="1944216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endParaRPr lang="en-US" altLang="fr-FR" sz="3200" dirty="0"/>
          </a:p>
          <a:p>
            <a:endParaRPr lang="en-US" altLang="fr-FR" sz="3200" dirty="0"/>
          </a:p>
          <a:p>
            <a:endParaRPr lang="en-US" altLang="fr-FR" sz="3200" dirty="0"/>
          </a:p>
          <a:p>
            <a:r>
              <a:rPr lang="en-US" altLang="fr-FR" sz="3200" dirty="0"/>
              <a:t> 3- Statistical analysis results</a:t>
            </a:r>
          </a:p>
          <a:p>
            <a:endParaRPr lang="en-US" altLang="fr-FR" sz="3200" dirty="0"/>
          </a:p>
          <a:p>
            <a:endParaRPr lang="en-US" altLang="fr-FR" sz="3200" dirty="0"/>
          </a:p>
          <a:p>
            <a:r>
              <a:rPr lang="en-US" sz="3200" dirty="0"/>
              <a:t>    </a:t>
            </a:r>
            <a:endParaRPr lang="fr-FR" altLang="fr-FR" sz="3200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767408" y="226347"/>
            <a:ext cx="7272808" cy="531912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altLang="fr-FR" sz="2800" dirty="0" err="1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Results</a:t>
            </a:r>
            <a:r>
              <a:rPr lang="fr-FR" altLang="fr-FR" sz="2800" dirty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cs typeface="Chalkduste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287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Espace réservé du contenu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7560684"/>
              </p:ext>
            </p:extLst>
          </p:nvPr>
        </p:nvGraphicFramePr>
        <p:xfrm>
          <a:off x="0" y="3"/>
          <a:ext cx="12191999" cy="68285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084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054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780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9372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fr-FR" sz="1800" b="1" i="0" u="none" strike="noStrike" baseline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Risk</a:t>
                      </a:r>
                      <a:r>
                        <a:rPr lang="fr-FR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800" b="1" i="0" u="none" strike="noStrike" baseline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factors</a:t>
                      </a:r>
                      <a:r>
                        <a:rPr lang="fr-FR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fr-F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lang="fr-FR" sz="18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Value </a:t>
                      </a:r>
                      <a:endParaRPr lang="fr-F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Conclusion </a:t>
                      </a:r>
                      <a:endParaRPr lang="fr-F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0,036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Sex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0,314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Comorbidities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0,02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Admission diagnosis                                                             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0,114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polytrauma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Protective patients isolation  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Septic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patients isolation 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0,017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Antibiotherapy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Directed curative antibiotic therapy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Probabilistic curative antibiotic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Preventive antibiotic of prophylaxis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0,371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Monotherapy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0,003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Bitherapy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0,173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Triple therapy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Quadritherapy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 period  in ICU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Invasive procedures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0,018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Urinary catheter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Peripheral venous catheter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0,607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551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Central venous catheter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0,111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Mechanical ventilation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0,001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Nasogastric intubation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Patients feeding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0,001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2619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Antibiotic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treatment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duration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0,018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2551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ICU stay before infection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NS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0" marR="7300" marT="7300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37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3483469"/>
              </p:ext>
            </p:extLst>
          </p:nvPr>
        </p:nvGraphicFramePr>
        <p:xfrm>
          <a:off x="0" y="-3"/>
          <a:ext cx="12191999" cy="7042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16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34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736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33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0966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493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kern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Risk</a:t>
                      </a:r>
                      <a:r>
                        <a:rPr lang="fr-FR" sz="1800" b="1" kern="12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800" b="1" kern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Factors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95%  CI               </a:t>
                      </a:r>
                      <a:endParaRPr lang="fr-F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Test Wald</a:t>
                      </a:r>
                      <a:endParaRPr lang="fr-F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 value</a:t>
                      </a:r>
                      <a:endParaRPr lang="fr-F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8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classe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age (years)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0.266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(0.066 -  1.067 )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0.062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924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Comorbidities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(0.12  -  0.755 )</a:t>
                      </a:r>
                      <a:endParaRPr lang="fr-FR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6.644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0.010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14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Admission diagnosis                                                             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2.271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1.409- 5.256)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8.888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0.003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20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</a:t>
                      </a: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ents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isolation 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( 3.931 - 14.309 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37.362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0.000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45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Probabilistic curative antibiotic                                                                                               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2.566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1.015-6.487 )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14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Monotherapy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1.922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0.827  -  4.464 )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2.308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0.129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14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Bitherapy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1.810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0.695 -  4.715 ) </a:t>
                      </a:r>
                      <a:r>
                        <a:rPr lang="fr-FR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1.475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0.225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214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Quadritherapy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1.276 - 24.545 )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5.212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0.022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214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 period  in ICU                                                         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0.256 - 0.558 )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23.844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0.000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214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Mechanical ventilation                                                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1.513  -  16.041 )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7.006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0.008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1344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Nasogastric intubation                                                  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0.619</a:t>
                      </a:r>
                    </a:p>
                    <a:p>
                      <a:pPr marL="0" algn="ctr" defTabSz="914400" rtl="0" eaLnBrk="1" latinLnBrk="0" hangingPunct="1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 0.054  - 7.064 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0.149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0.70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Patients feeding                                                              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1.097</a:t>
                      </a:r>
                    </a:p>
                    <a:p>
                      <a:pPr marL="0" algn="ctr" defTabSz="914400" rtl="0" eaLnBrk="1" latinLnBrk="0" hangingPunct="1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(0.091  - 13.207 )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0.005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0.942</a:t>
                      </a:r>
                    </a:p>
                    <a:p>
                      <a:pPr algn="ctr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61344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Antibiotic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treatment</a:t>
                      </a: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( 0.019  -  16.667) </a:t>
                      </a:r>
                      <a:endParaRPr lang="fr-F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0.110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0.740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78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47</a:t>
            </a:fld>
            <a:endParaRPr lang="fr-FR" altLang="fr-FR"/>
          </a:p>
        </p:txBody>
      </p:sp>
      <p:pic>
        <p:nvPicPr>
          <p:cNvPr id="2050" name="Picture 2" descr="Résultat de recherche d'images pour &quot;discuss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1772816"/>
            <a:ext cx="9479867" cy="359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62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48</a:t>
            </a:fld>
            <a:endParaRPr lang="fr-FR" altLang="fr-FR"/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1919536" y="763989"/>
            <a:ext cx="7776864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sz="2800" dirty="0"/>
              <a:t>1- Distribution of bacterial strains</a:t>
            </a:r>
            <a:r>
              <a:rPr lang="fr-FR" altLang="fr-FR" sz="2800" dirty="0"/>
              <a:t>  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534269" y="2132855"/>
            <a:ext cx="8547398" cy="4537783"/>
            <a:chOff x="1868726" y="1367345"/>
            <a:chExt cx="8547398" cy="4852986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00480" y="1367345"/>
              <a:ext cx="7893327" cy="1848487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8048" y="3421597"/>
              <a:ext cx="3888076" cy="2599528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3131" y="3324017"/>
              <a:ext cx="4278590" cy="1397344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8726" y="4721362"/>
              <a:ext cx="4659323" cy="14989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6115907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5398" y="2654823"/>
            <a:ext cx="7556500" cy="1259450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49</a:t>
            </a:fld>
            <a:endParaRPr lang="fr-FR" alt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453" y="4254277"/>
            <a:ext cx="8347032" cy="896221"/>
          </a:xfrm>
          <a:prstGeom prst="rect">
            <a:avLst/>
          </a:prstGeom>
        </p:spPr>
      </p:pic>
      <p:sp>
        <p:nvSpPr>
          <p:cNvPr id="10" name="Titre 1"/>
          <p:cNvSpPr txBox="1">
            <a:spLocks/>
          </p:cNvSpPr>
          <p:nvPr/>
        </p:nvSpPr>
        <p:spPr bwMode="auto">
          <a:xfrm>
            <a:off x="2205398" y="700831"/>
            <a:ext cx="7272808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1- Distribution of bacterial strains</a:t>
            </a:r>
            <a:r>
              <a:rPr lang="fr-FR" altLang="fr-FR" dirty="0"/>
              <a:t>  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928" y="5308853"/>
            <a:ext cx="8357866" cy="1022313"/>
          </a:xfrm>
          <a:prstGeom prst="rect">
            <a:avLst/>
          </a:prstGeom>
        </p:spPr>
      </p:pic>
      <p:sp>
        <p:nvSpPr>
          <p:cNvPr id="12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28636444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3552" y="1868396"/>
            <a:ext cx="7556500" cy="1497411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50</a:t>
            </a:fld>
            <a:endParaRPr lang="fr-FR" altLang="fr-FR"/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1877453" y="680789"/>
            <a:ext cx="7272808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1- Distribution of bacterial strains</a:t>
            </a:r>
            <a:r>
              <a:rPr lang="fr-FR" altLang="fr-FR" dirty="0"/>
              <a:t> 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591" y="4509120"/>
            <a:ext cx="8540248" cy="226064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371" y="3426326"/>
            <a:ext cx="8774687" cy="1028490"/>
          </a:xfrm>
          <a:prstGeom prst="rect">
            <a:avLst/>
          </a:prstGeom>
        </p:spPr>
      </p:pic>
      <p:sp>
        <p:nvSpPr>
          <p:cNvPr id="11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242534954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lum bright="-20000" contrast="20000"/>
          </a:blip>
          <a:stretch>
            <a:fillRect/>
          </a:stretch>
        </p:blipFill>
        <p:spPr>
          <a:xfrm>
            <a:off x="695400" y="3755790"/>
            <a:ext cx="10585176" cy="3038816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51</a:t>
            </a:fld>
            <a:endParaRPr lang="fr-FR" alt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451" y="2489060"/>
            <a:ext cx="9169108" cy="1262894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1919536" y="763989"/>
            <a:ext cx="7623282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2- Bacterial strains</a:t>
            </a:r>
            <a:r>
              <a:rPr lang="fr-FR" altLang="fr-FR" dirty="0"/>
              <a:t> </a:t>
            </a:r>
            <a:r>
              <a:rPr lang="en-US" altLang="fr-FR" dirty="0"/>
              <a:t>Antibiotic </a:t>
            </a:r>
            <a:r>
              <a:rPr lang="en-US" altLang="fr-FR" dirty="0" err="1"/>
              <a:t>resitance</a:t>
            </a:r>
            <a:endParaRPr lang="fr-FR" altLang="fr-FR" dirty="0"/>
          </a:p>
        </p:txBody>
      </p:sp>
      <p:sp>
        <p:nvSpPr>
          <p:cNvPr id="10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137033435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52</a:t>
            </a:fld>
            <a:endParaRPr lang="fr-FR" alt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1553625"/>
            <a:ext cx="7982272" cy="1257610"/>
          </a:xfrm>
          <a:prstGeom prst="rect">
            <a:avLst/>
          </a:prstGeom>
        </p:spPr>
      </p:pic>
      <p:sp>
        <p:nvSpPr>
          <p:cNvPr id="7" name="Titre 1"/>
          <p:cNvSpPr txBox="1">
            <a:spLocks/>
          </p:cNvSpPr>
          <p:nvPr/>
        </p:nvSpPr>
        <p:spPr bwMode="auto">
          <a:xfrm>
            <a:off x="1758697" y="800650"/>
            <a:ext cx="8159933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2- Bacterial strains</a:t>
            </a:r>
            <a:r>
              <a:rPr lang="fr-FR" altLang="fr-FR" dirty="0"/>
              <a:t> </a:t>
            </a:r>
            <a:r>
              <a:rPr lang="en-US" altLang="fr-FR" dirty="0"/>
              <a:t>Antibiotic </a:t>
            </a:r>
            <a:r>
              <a:rPr lang="en-US" altLang="fr-FR" dirty="0" err="1"/>
              <a:t>resitance</a:t>
            </a:r>
            <a:endParaRPr lang="fr-FR" alt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286" y="3068961"/>
            <a:ext cx="7672394" cy="3646385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184355063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8475" y="1102339"/>
            <a:ext cx="7556500" cy="1843098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53</a:t>
            </a:fld>
            <a:endParaRPr lang="fr-FR" alt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945438"/>
            <a:ext cx="4928680" cy="391256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072" y="3284985"/>
            <a:ext cx="3491880" cy="2781111"/>
          </a:xfrm>
          <a:prstGeom prst="rect">
            <a:avLst/>
          </a:prstGeom>
        </p:spPr>
      </p:pic>
      <p:sp>
        <p:nvSpPr>
          <p:cNvPr id="12" name="Titre 1"/>
          <p:cNvSpPr txBox="1">
            <a:spLocks/>
          </p:cNvSpPr>
          <p:nvPr/>
        </p:nvSpPr>
        <p:spPr bwMode="auto">
          <a:xfrm>
            <a:off x="1903643" y="664903"/>
            <a:ext cx="7272808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3- Multidrug resistant bacteria</a:t>
            </a:r>
            <a:endParaRPr lang="fr-FR" alt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3379267881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54</a:t>
            </a:fld>
            <a:endParaRPr lang="fr-FR" alt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25" y="5400977"/>
            <a:ext cx="8338726" cy="128067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818" y="2526830"/>
            <a:ext cx="7347338" cy="112146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578" y="3859255"/>
            <a:ext cx="7931819" cy="1507086"/>
          </a:xfrm>
          <a:prstGeom prst="rect">
            <a:avLst/>
          </a:prstGeom>
        </p:spPr>
      </p:pic>
      <p:sp>
        <p:nvSpPr>
          <p:cNvPr id="10" name="Titre 1"/>
          <p:cNvSpPr txBox="1">
            <a:spLocks/>
          </p:cNvSpPr>
          <p:nvPr/>
        </p:nvSpPr>
        <p:spPr bwMode="auto">
          <a:xfrm>
            <a:off x="1855567" y="837824"/>
            <a:ext cx="7272808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3- Multidrug resistant bacteria</a:t>
            </a:r>
            <a:endParaRPr lang="fr-FR" altLang="fr-FR" dirty="0"/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365518072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55</a:t>
            </a:fld>
            <a:endParaRPr lang="fr-FR" alt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164" y="1844824"/>
            <a:ext cx="4181274" cy="346039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406" y="5589240"/>
            <a:ext cx="5586790" cy="925114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1965412" y="807884"/>
            <a:ext cx="8379060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4- Risk factors for acquiring MDR bacteria</a:t>
            </a:r>
            <a:endParaRPr lang="fr-FR" altLang="fr-FR" dirty="0"/>
          </a:p>
        </p:txBody>
      </p:sp>
      <p:sp>
        <p:nvSpPr>
          <p:cNvPr id="10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97634690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56</a:t>
            </a:fld>
            <a:endParaRPr lang="fr-FR" alt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975" y="1275543"/>
            <a:ext cx="7316645" cy="237626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3789040"/>
            <a:ext cx="8608318" cy="2129242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 bwMode="auto">
          <a:xfrm>
            <a:off x="2078974" y="771360"/>
            <a:ext cx="8193490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4- Risk factors for acquiring MDR bacteria</a:t>
            </a:r>
            <a:endParaRPr lang="fr-FR" altLang="fr-FR" dirty="0"/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37555596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57</a:t>
            </a:fld>
            <a:endParaRPr lang="fr-FR" alt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7488" y="1725765"/>
            <a:ext cx="8640960" cy="149741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956" y="4491032"/>
            <a:ext cx="9973525" cy="226064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472" y="3342859"/>
            <a:ext cx="9219589" cy="1028490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2078974" y="771360"/>
            <a:ext cx="8193490" cy="531912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fr-FR"/>
            </a:defPPr>
            <a:lvl1pPr marL="0" indent="0" algn="ctr" defTabSz="914400" eaLnBrk="1" latinLnBrk="0" hangingPunct="1">
              <a:buClr>
                <a:schemeClr val="accent1"/>
              </a:buClr>
              <a:buSzPct val="75000"/>
              <a:buFont typeface="Wingdings" pitchFamily="2" charset="2"/>
              <a:buNone/>
              <a:defRPr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  <a:cs typeface="+mn-cs"/>
              </a:defRPr>
            </a:lvl1pPr>
            <a:lvl2pPr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6858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914400" indent="-228600" defTabSz="91440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1143000" indent="-228600" defTabSz="91440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1377950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6pPr>
            <a:lvl7pPr marL="1603375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7pPr>
            <a:lvl8pPr marL="1830388" indent="-228600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8pPr>
            <a:lvl9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n-US" altLang="fr-FR" dirty="0"/>
              <a:t>4- Risk factors for acquiring MDR bacteria</a:t>
            </a:r>
            <a:endParaRPr lang="fr-FR" altLang="fr-FR" dirty="0"/>
          </a:p>
        </p:txBody>
      </p:sp>
      <p:sp>
        <p:nvSpPr>
          <p:cNvPr id="11" name="Titre 1"/>
          <p:cNvSpPr txBox="1">
            <a:spLocks/>
          </p:cNvSpPr>
          <p:nvPr/>
        </p:nvSpPr>
        <p:spPr bwMode="auto">
          <a:xfrm>
            <a:off x="695400" y="242237"/>
            <a:ext cx="7272808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Discussion  </a:t>
            </a:r>
          </a:p>
        </p:txBody>
      </p:sp>
    </p:spTree>
    <p:extLst>
      <p:ext uri="{BB962C8B-B14F-4D97-AF65-F5344CB8AC3E}">
        <p14:creationId xmlns:p14="http://schemas.microsoft.com/office/powerpoint/2010/main" val="88631978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6678E0-7311-4C3E-8BB7-F1B2B4528929}" type="slidenum">
              <a:rPr lang="fr-FR" altLang="fr-FR" smtClean="0"/>
              <a:pPr>
                <a:defRPr/>
              </a:pPr>
              <a:t>58</a:t>
            </a:fld>
            <a:endParaRPr lang="fr-FR" altLang="fr-FR"/>
          </a:p>
        </p:txBody>
      </p:sp>
      <p:pic>
        <p:nvPicPr>
          <p:cNvPr id="3074" name="Picture 2" descr="Résultat de recherche d'images pour &quot;conclusio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1126088"/>
            <a:ext cx="10560496" cy="5755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77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0385285-31C7-4C55-A1C1-A77CC55B106F}" type="slidenum">
              <a:rPr lang="fr-FR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59</a:t>
            </a:fld>
            <a:endParaRPr lang="fr-FR" altLang="fr-FR" sz="1200">
              <a:solidFill>
                <a:srgbClr val="898989"/>
              </a:solidFill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1044600" y="2636912"/>
            <a:ext cx="10029800" cy="236057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Low">
              <a:buNone/>
            </a:pP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The alarming presence of MDR bacteria is strongly related to patients isolation, inappropriate therapy, mechanical ventilation, admission diagnosis of patients with </a:t>
            </a:r>
            <a:r>
              <a:rPr lang="en-US" sz="24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polytrauma</a:t>
            </a: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, the stay period, presence of comorbidities at the admission, as main risk factors, to be colonized or infected with MDR bacteria.</a:t>
            </a:r>
          </a:p>
          <a:p>
            <a:pPr marL="0" indent="0" algn="justLow">
              <a:buNone/>
            </a:pPr>
            <a:r>
              <a:rPr lang="en-US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fr-FR" altLang="fr-FR" sz="2400" dirty="0">
                <a:solidFill>
                  <a:srgbClr val="002060"/>
                </a:solidFill>
                <a:latin typeface="Bookman Old Style" panose="02050604050505020204" pitchFamily="18" charset="0"/>
              </a:rPr>
              <a:t>  </a:t>
            </a:r>
          </a:p>
          <a:p>
            <a:pPr marL="0" indent="0" algn="justLow">
              <a:buNone/>
            </a:pPr>
            <a:endParaRPr lang="fr-FR" sz="3600" dirty="0"/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839416" y="341406"/>
            <a:ext cx="8075240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fr-FR"/>
            </a:defPPr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altLang="fr-FR" dirty="0"/>
              <a:t>Conclusion  </a:t>
            </a:r>
          </a:p>
        </p:txBody>
      </p:sp>
    </p:spTree>
    <p:extLst>
      <p:ext uri="{BB962C8B-B14F-4D97-AF65-F5344CB8AC3E}">
        <p14:creationId xmlns:p14="http://schemas.microsoft.com/office/powerpoint/2010/main" val="324907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Photo du laboratoire à insérer  + remerciements de toute l’équipe ( Hôpital+ FSSM+FSTG) 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1B8FD1-52E3-4A57-BF7F-26967CBE6204}" type="slidenum">
              <a:rPr lang="fr-FR" altLang="fr-FR" smtClean="0"/>
              <a:pPr>
                <a:defRPr/>
              </a:pPr>
              <a:t>60</a:t>
            </a:fld>
            <a:endParaRPr lang="fr-FR" altLang="fr-FR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839416" y="341406"/>
            <a:ext cx="8075240" cy="5319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fr-FR"/>
            </a:defPPr>
            <a:lvl1pPr defTabSz="914400" eaLnBrk="1" latinLnBrk="0" hangingPunct="1">
              <a:buNone/>
              <a:defRPr sz="2800" b="0">
                <a:solidFill>
                  <a:schemeClr val="accent2">
                    <a:lumMod val="50000"/>
                    <a:lumOff val="50000"/>
                  </a:schemeClr>
                </a:solidFill>
                <a:latin typeface="Chalkduster"/>
                <a:ea typeface="+mj-ea"/>
                <a:cs typeface="Chalkduster"/>
              </a:defRPr>
            </a:lvl1pPr>
          </a:lstStyle>
          <a:p>
            <a:r>
              <a:rPr lang="fr-FR" dirty="0" err="1" smtClean="0"/>
              <a:t>Acknowledgments</a:t>
            </a:r>
            <a:r>
              <a:rPr lang="fr-FR" dirty="0" smtClean="0"/>
              <a:t> </a:t>
            </a:r>
            <a:r>
              <a:rPr lang="fr-FR" altLang="fr-FR" dirty="0" smtClean="0"/>
              <a:t>   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08870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vantage">
  <a:themeElements>
    <a:clrScheme name="A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6186</TotalTime>
  <Words>1544</Words>
  <Application>Microsoft Office PowerPoint</Application>
  <PresentationFormat>Grand écran</PresentationFormat>
  <Paragraphs>481</Paragraphs>
  <Slides>60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71" baseType="lpstr">
      <vt:lpstr>BatangChe</vt:lpstr>
      <vt:lpstr>Andalus</vt:lpstr>
      <vt:lpstr>Arial</vt:lpstr>
      <vt:lpstr>Bookman Old Style</vt:lpstr>
      <vt:lpstr>Calibri</vt:lpstr>
      <vt:lpstr>Chalkduster</vt:lpstr>
      <vt:lpstr>New </vt:lpstr>
      <vt:lpstr>Rockwell</vt:lpstr>
      <vt:lpstr>Times New Roman</vt:lpstr>
      <vt:lpstr>Wingdings</vt:lpstr>
      <vt:lpstr>Avantage</vt:lpstr>
      <vt:lpstr>Présentation PowerPoint</vt:lpstr>
      <vt:lpstr>Présentation PowerPoint</vt:lpstr>
      <vt:lpstr>Présentation PowerPoint</vt:lpstr>
      <vt:lpstr>Introduction </vt:lpstr>
      <vt:lpstr>Introduction </vt:lpstr>
      <vt:lpstr>Introduction </vt:lpstr>
      <vt:lpstr>Présentation PowerPoint</vt:lpstr>
      <vt:lpstr> Material and methods </vt:lpstr>
      <vt:lpstr> Material and methods </vt:lpstr>
      <vt:lpstr> Material and methods </vt:lpstr>
      <vt:lpstr> Material and methods </vt:lpstr>
      <vt:lpstr> Material and methods </vt:lpstr>
      <vt:lpstr> Material and methods </vt:lpstr>
      <vt:lpstr> Material and methods </vt:lpstr>
      <vt:lpstr> Material and methods </vt:lpstr>
      <vt:lpstr> Material and methods </vt:lpstr>
      <vt:lpstr> Material and methods </vt:lpstr>
      <vt:lpstr> Material and methods </vt:lpstr>
      <vt:lpstr>Présentation PowerPoint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Présentation PowerPoint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Results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</dc:creator>
  <cp:lastModifiedBy>Yassine</cp:lastModifiedBy>
  <cp:revision>977</cp:revision>
  <dcterms:created xsi:type="dcterms:W3CDTF">2015-10-27T08:25:34Z</dcterms:created>
  <dcterms:modified xsi:type="dcterms:W3CDTF">2016-11-25T16:08:11Z</dcterms:modified>
</cp:coreProperties>
</file>