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4" r:id="rId4"/>
  </p:sldMasterIdLst>
  <p:notesMasterIdLst>
    <p:notesMasterId r:id="rId19"/>
  </p:notesMasterIdLst>
  <p:sldIdLst>
    <p:sldId id="256" r:id="rId5"/>
    <p:sldId id="276" r:id="rId6"/>
    <p:sldId id="278" r:id="rId7"/>
    <p:sldId id="279" r:id="rId8"/>
    <p:sldId id="266" r:id="rId9"/>
    <p:sldId id="267" r:id="rId10"/>
    <p:sldId id="268" r:id="rId11"/>
    <p:sldId id="262" r:id="rId12"/>
    <p:sldId id="269" r:id="rId13"/>
    <p:sldId id="270" r:id="rId14"/>
    <p:sldId id="271" r:id="rId15"/>
    <p:sldId id="275" r:id="rId16"/>
    <p:sldId id="277" r:id="rId17"/>
    <p:sldId id="282" r:id="rId1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29B"/>
    <a:srgbClr val="4C4D4C"/>
    <a:srgbClr val="336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9" autoAdjust="0"/>
    <p:restoredTop sz="94699" autoAdjust="0"/>
  </p:normalViewPr>
  <p:slideViewPr>
    <p:cSldViewPr snapToGrid="0" snapToObjects="1"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Primiparous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/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6.1728395061728392E-3"/>
                  <c:y val="-2.2695035460992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296296296296294E-3"/>
                  <c:y val="1.1347517730496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945E-2"/>
                  <c:y val="-7.3758865248226946E-2"/>
                </c:manualLayout>
              </c:layout>
              <c:tx>
                <c:rich>
                  <a:bodyPr/>
                  <a:lstStyle/>
                  <a:p>
                    <a:fld id="{6E75F4FB-5099-4B31-94CF-7BC19CEF2AE9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2.5828501384687164E-2"/>
                  <c:y val="-0.3148936170212766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5432098765432212E-2"/>
                  <c:y val="-5.3900709219858157E-2"/>
                </c:manualLayout>
              </c:layout>
              <c:tx>
                <c:rich>
                  <a:bodyPr/>
                  <a:lstStyle/>
                  <a:p>
                    <a:fld id="{67AB8C6D-BE04-4796-A56E-85828B71FE81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0.13700000000000001</c:v>
                </c:pt>
                <c:pt idx="1">
                  <c:v>3.2000000000000001E-2</c:v>
                </c:pt>
                <c:pt idx="2">
                  <c:v>0.04</c:v>
                </c:pt>
                <c:pt idx="3">
                  <c:v>0.74</c:v>
                </c:pt>
                <c:pt idx="4">
                  <c:v>6.0000000000000001E-3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Multiparous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layout>
                <c:manualLayout>
                  <c:x val="1.8518518518518517E-2"/>
                  <c:y val="-6.8085106382978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7.9000000000000001E-2</c:v>
                </c:pt>
                <c:pt idx="1">
                  <c:v>1.4999999999999999E-2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8581088"/>
        <c:axId val="318579912"/>
        <c:axId val="0"/>
      </c:bar3DChart>
      <c:catAx>
        <c:axId val="318581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8579912"/>
        <c:crosses val="autoZero"/>
        <c:auto val="1"/>
        <c:lblAlgn val="ctr"/>
        <c:lblOffset val="100"/>
        <c:noMultiLvlLbl val="0"/>
      </c:catAx>
      <c:valAx>
        <c:axId val="318579912"/>
        <c:scaling>
          <c:orientation val="minMax"/>
          <c:max val="0.9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 of vaginal deliveries</a:t>
                </a:r>
                <a:endParaRPr lang="en-US" dirty="0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318581088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Primiparous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/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7.716049382716049E-3"/>
                  <c:y val="1.7021276595744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296296296296294E-3"/>
                  <c:y val="1.1347517730496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945E-2"/>
                  <c:y val="-7.3758865248226946E-2"/>
                </c:manualLayout>
              </c:layout>
              <c:tx>
                <c:rich>
                  <a:bodyPr/>
                  <a:lstStyle/>
                  <a:p>
                    <a:fld id="{607765E2-594F-4C58-8826-CC8A4F1275B0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8518518518518517E-2"/>
                  <c:y val="-0.348936170212765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148148148148261E-2"/>
                  <c:y val="-7.0921985815602842E-2"/>
                </c:manualLayout>
              </c:layout>
              <c:tx>
                <c:rich>
                  <a:bodyPr/>
                  <a:lstStyle/>
                  <a:p>
                    <a:fld id="{8EF54CC8-B33C-40FF-B73A-D6E426CE4A61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6.4000000000000001E-2</c:v>
                </c:pt>
                <c:pt idx="1">
                  <c:v>4.1000000000000002E-2</c:v>
                </c:pt>
                <c:pt idx="2">
                  <c:v>1.6E-2</c:v>
                </c:pt>
                <c:pt idx="3">
                  <c:v>0.83299999999999996</c:v>
                </c:pt>
                <c:pt idx="4">
                  <c:v>1.4999999999999999E-2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Multiparous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5432098765432098E-2"/>
                  <c:y val="-5.3900709219858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75308641975308E-2"/>
                  <c:y val="-5.106382978723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4.5999999999999999E-2</c:v>
                </c:pt>
                <c:pt idx="1">
                  <c:v>1.4999999999999999E-2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8583440"/>
        <c:axId val="318584616"/>
        <c:axId val="0"/>
      </c:bar3DChart>
      <c:catAx>
        <c:axId val="318583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8584616"/>
        <c:crosses val="autoZero"/>
        <c:auto val="1"/>
        <c:lblAlgn val="ctr"/>
        <c:lblOffset val="100"/>
        <c:noMultiLvlLbl val="0"/>
      </c:catAx>
      <c:valAx>
        <c:axId val="3185846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 of vaginal deliveries</a:t>
                </a:r>
                <a:endParaRPr lang="en-US" dirty="0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3185834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Primiparous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/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7.716049382716049E-3"/>
                  <c:y val="1.7021276595744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296296296296294E-3"/>
                  <c:y val="1.1347517730496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945E-2"/>
                  <c:y val="-7.3758865248226946E-2"/>
                </c:manualLayout>
              </c:layout>
              <c:tx>
                <c:rich>
                  <a:bodyPr/>
                  <a:lstStyle/>
                  <a:p>
                    <a:fld id="{3FC87824-0A65-471B-ABDE-D33C6B42205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1.8518518518518517E-2"/>
                  <c:y val="-0.348936170212765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89%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148148148148261E-2"/>
                  <c:y val="-7.0921985815602842E-2"/>
                </c:manualLayout>
              </c:layout>
              <c:tx>
                <c:rich>
                  <a:bodyPr/>
                  <a:lstStyle/>
                  <a:p>
                    <a:fld id="{A9D73AF5-866F-4A64-BD7D-D9A7E8667CE0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2.7E-2</c:v>
                </c:pt>
                <c:pt idx="1">
                  <c:v>5.0999999999999997E-2</c:v>
                </c:pt>
                <c:pt idx="2">
                  <c:v>6.0000000000000001E-3</c:v>
                </c:pt>
                <c:pt idx="3">
                  <c:v>0.88800000000000001</c:v>
                </c:pt>
                <c:pt idx="4">
                  <c:v>1.4999999999999999E-2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Multiparous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5432098765432098E-2"/>
                  <c:y val="-5.3900709219858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75308641975308E-2"/>
                  <c:y val="-5.106382978723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1.4E-2</c:v>
                </c:pt>
                <c:pt idx="1">
                  <c:v>1.7999999999999999E-2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8584224"/>
        <c:axId val="318577560"/>
        <c:axId val="0"/>
      </c:bar3DChart>
      <c:catAx>
        <c:axId val="3185842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18577560"/>
        <c:crosses val="autoZero"/>
        <c:auto val="1"/>
        <c:lblAlgn val="ctr"/>
        <c:lblOffset val="100"/>
        <c:noMultiLvlLbl val="0"/>
      </c:catAx>
      <c:valAx>
        <c:axId val="3185775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 of vaginal deliveries</a:t>
                </a:r>
                <a:endParaRPr lang="en-US" dirty="0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318584224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Episiotomy Rate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86419753086397E-3"/>
                  <c:y val="7.2956849183256692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4.2%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432098765432122E-3"/>
                  <c:y val="0.10662924111399071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5.4%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2592592592592587E-3"/>
                  <c:y val="9.8210922183853466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18.3%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7159278701273452E-3"/>
                  <c:y val="9.2599077809518107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11.1%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CNMs</c:v>
                </c:pt>
                <c:pt idx="1">
                  <c:v>Residents</c:v>
                </c:pt>
                <c:pt idx="2">
                  <c:v>Attendings</c:v>
                </c:pt>
                <c:pt idx="3">
                  <c:v>All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4.2000000000000003E-2</c:v>
                </c:pt>
                <c:pt idx="1">
                  <c:v>5.3999999999999999E-2</c:v>
                </c:pt>
                <c:pt idx="2">
                  <c:v>0.183</c:v>
                </c:pt>
                <c:pt idx="3">
                  <c:v>0.111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3rd/4th Degree Laceration Rate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148148148148147E-2"/>
                  <c:y val="-1.122413064357798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0.2%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3148148148148147E-2"/>
                  <c:y val="-2.2448261287155945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0.2%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148148148148147E-2"/>
                  <c:y val="-2.2448261287155945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1.1%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4691358024691395E-2"/>
                  <c:y val="-2.806032660894488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0.6%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CNMs</c:v>
                </c:pt>
                <c:pt idx="1">
                  <c:v>Residents</c:v>
                </c:pt>
                <c:pt idx="2">
                  <c:v>Attendings</c:v>
                </c:pt>
                <c:pt idx="3">
                  <c:v>All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1.6999999999999999E-3</c:v>
                </c:pt>
                <c:pt idx="1">
                  <c:v>1.6000000000000001E-3</c:v>
                </c:pt>
                <c:pt idx="2">
                  <c:v>1.0999999999999999E-2</c:v>
                </c:pt>
                <c:pt idx="3">
                  <c:v>6.0000000000000001E-3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18583832"/>
        <c:axId val="321855000"/>
        <c:axId val="0"/>
      </c:bar3DChart>
      <c:catAx>
        <c:axId val="318583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1855000"/>
        <c:crosses val="autoZero"/>
        <c:auto val="1"/>
        <c:lblAlgn val="ctr"/>
        <c:lblOffset val="100"/>
        <c:noMultiLvlLbl val="0"/>
      </c:catAx>
      <c:valAx>
        <c:axId val="321855000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 dirty="0" smtClean="0"/>
                  <a:t>%</a:t>
                </a:r>
                <a:endParaRPr lang="en-US" dirty="0"/>
              </a:p>
            </c:rich>
          </c:tx>
          <c:layout/>
          <c:overlay val="0"/>
        </c:title>
        <c:numFmt formatCode="0.0%" sourceLinked="1"/>
        <c:majorTickMark val="out"/>
        <c:minorTickMark val="none"/>
        <c:tickLblPos val="nextTo"/>
        <c:crossAx val="31858383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Primiparous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/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7.716049382716049E-3"/>
                  <c:y val="1.7021276595744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6296296296296294E-3"/>
                  <c:y val="1.1347517730496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3888888888888945E-2"/>
                  <c:y val="-7.3758865248226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8518518518518517E-2"/>
                  <c:y val="-0.3489361702127659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3148148148148261E-2"/>
                  <c:y val="-7.0921985815602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2E-3</c:v>
                </c:pt>
                <c:pt idx="1">
                  <c:v>2.5999999999999999E-2</c:v>
                </c:pt>
                <c:pt idx="2">
                  <c:v>2E-3</c:v>
                </c:pt>
                <c:pt idx="3">
                  <c:v>0.94</c:v>
                </c:pt>
                <c:pt idx="4">
                  <c:v>1.0999999999999999E-2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Multiparous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0"/>
              <c:layout>
                <c:manualLayout>
                  <c:x val="1.5432098765432098E-2"/>
                  <c:y val="-5.3900709219858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975308641975308E-2"/>
                  <c:y val="-5.1063829787234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Midline Epis</c:v>
                </c:pt>
                <c:pt idx="1">
                  <c:v>Mediolateral Epis</c:v>
                </c:pt>
                <c:pt idx="2">
                  <c:v>Epis w/APL</c:v>
                </c:pt>
                <c:pt idx="3">
                  <c:v>NO Episiotomy</c:v>
                </c:pt>
                <c:pt idx="4">
                  <c:v>No Epis w/APL</c:v>
                </c:pt>
              </c:strCache>
            </c:strRef>
          </c:cat>
          <c:val>
            <c:numRef>
              <c:f>Sheet1!$C$2:$C$6</c:f>
              <c:numCache>
                <c:formatCode>0.0%</c:formatCode>
                <c:ptCount val="5"/>
                <c:pt idx="0">
                  <c:v>4.0000000000000001E-3</c:v>
                </c:pt>
                <c:pt idx="1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1856960"/>
        <c:axId val="321857352"/>
        <c:axId val="0"/>
      </c:bar3DChart>
      <c:catAx>
        <c:axId val="32185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1857352"/>
        <c:crosses val="autoZero"/>
        <c:auto val="1"/>
        <c:lblAlgn val="ctr"/>
        <c:lblOffset val="100"/>
        <c:noMultiLvlLbl val="0"/>
      </c:catAx>
      <c:valAx>
        <c:axId val="321857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 of vaginal deliveries</a:t>
                </a:r>
                <a:endParaRPr lang="en-US" dirty="0"/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crossAx val="32185696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Primiparous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dLbl>
              <c:idx val="0"/>
              <c:layout>
                <c:manualLayout>
                  <c:x val="7.716049382716049E-3"/>
                  <c:y val="1.7021276595744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889275038779444E-2"/>
                  <c:y val="-9.92907801418439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6.9797804485132136E-4"/>
                  <c:y val="-7.092220919193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190954121445995E-2"/>
                  <c:y val="-9.361702127659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148148148148261E-2"/>
                  <c:y val="-7.09219858156028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Midline Epis</c:v>
                </c:pt>
                <c:pt idx="1">
                  <c:v>ML w/APL</c:v>
                </c:pt>
                <c:pt idx="2">
                  <c:v>Mediolateral Epis</c:v>
                </c:pt>
                <c:pt idx="3">
                  <c:v>MedL w/APL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4.3999999999999997E-2</c:v>
                </c:pt>
                <c:pt idx="1">
                  <c:v>3.0000000000000001E-3</c:v>
                </c:pt>
                <c:pt idx="2">
                  <c:v>6.5000000000000002E-2</c:v>
                </c:pt>
                <c:pt idx="3">
                  <c:v>3.0000000000000001E-3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1851864"/>
        <c:axId val="321856176"/>
        <c:axId val="0"/>
      </c:bar3DChart>
      <c:catAx>
        <c:axId val="321851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21856176"/>
        <c:crosses val="autoZero"/>
        <c:auto val="1"/>
        <c:lblAlgn val="ctr"/>
        <c:lblOffset val="100"/>
        <c:noMultiLvlLbl val="0"/>
      </c:catAx>
      <c:valAx>
        <c:axId val="3218561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Percentage of vaginal deliveries</a:t>
                </a:r>
                <a:endParaRPr lang="en-US" dirty="0"/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crossAx val="321851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Episiotomy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</c:numCache>
            </c:numRef>
          </c:cat>
          <c:val>
            <c:numRef>
              <c:f>Sheet1!$B$2:$B$21</c:f>
              <c:numCache>
                <c:formatCode>0.0%</c:formatCode>
                <c:ptCount val="20"/>
                <c:pt idx="0">
                  <c:v>0.314</c:v>
                </c:pt>
                <c:pt idx="1">
                  <c:v>0.29699999999999999</c:v>
                </c:pt>
                <c:pt idx="2">
                  <c:v>0.26400000000000001</c:v>
                </c:pt>
                <c:pt idx="3">
                  <c:v>0.22700000000000001</c:v>
                </c:pt>
                <c:pt idx="4">
                  <c:v>0.191</c:v>
                </c:pt>
                <c:pt idx="5">
                  <c:v>0.20300000000000001</c:v>
                </c:pt>
                <c:pt idx="6">
                  <c:v>0.218</c:v>
                </c:pt>
                <c:pt idx="7">
                  <c:v>0.20200000000000001</c:v>
                </c:pt>
                <c:pt idx="8">
                  <c:v>0.16</c:v>
                </c:pt>
                <c:pt idx="9">
                  <c:v>0.19</c:v>
                </c:pt>
                <c:pt idx="10">
                  <c:v>0.14799999999999999</c:v>
                </c:pt>
                <c:pt idx="11">
                  <c:v>0.11600000000000001</c:v>
                </c:pt>
                <c:pt idx="12">
                  <c:v>0.126</c:v>
                </c:pt>
                <c:pt idx="13">
                  <c:v>0.11</c:v>
                </c:pt>
                <c:pt idx="14">
                  <c:v>7.0000000000000007E-2</c:v>
                </c:pt>
                <c:pt idx="15">
                  <c:v>0.106</c:v>
                </c:pt>
                <c:pt idx="16">
                  <c:v>0.10299999999999999</c:v>
                </c:pt>
                <c:pt idx="17">
                  <c:v>0.11</c:v>
                </c:pt>
                <c:pt idx="18">
                  <c:v>0.11799999999999999</c:v>
                </c:pt>
                <c:pt idx="19">
                  <c:v>7.0000000000000007E-2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APL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General</c:formatCode>
                <c:ptCount val="20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</c:numCache>
            </c:numRef>
          </c:cat>
          <c:val>
            <c:numRef>
              <c:f>Sheet1!$C$2:$C$21</c:f>
              <c:numCache>
                <c:formatCode>0.0%</c:formatCode>
                <c:ptCount val="20"/>
                <c:pt idx="0">
                  <c:v>6.0999999999999999E-2</c:v>
                </c:pt>
                <c:pt idx="1">
                  <c:v>6.2E-2</c:v>
                </c:pt>
                <c:pt idx="2">
                  <c:v>5.3999999999999999E-2</c:v>
                </c:pt>
                <c:pt idx="3">
                  <c:v>2.1000000000000001E-2</c:v>
                </c:pt>
                <c:pt idx="4">
                  <c:v>0.02</c:v>
                </c:pt>
                <c:pt idx="5">
                  <c:v>0.03</c:v>
                </c:pt>
                <c:pt idx="6">
                  <c:v>2.7E-2</c:v>
                </c:pt>
                <c:pt idx="7">
                  <c:v>3.2000000000000001E-2</c:v>
                </c:pt>
                <c:pt idx="8">
                  <c:v>3.7999999999999999E-2</c:v>
                </c:pt>
                <c:pt idx="9">
                  <c:v>3.1E-2</c:v>
                </c:pt>
                <c:pt idx="10">
                  <c:v>2.5000000000000001E-2</c:v>
                </c:pt>
                <c:pt idx="11">
                  <c:v>1.4999999999999999E-2</c:v>
                </c:pt>
                <c:pt idx="12">
                  <c:v>2.1999999999999999E-2</c:v>
                </c:pt>
                <c:pt idx="13">
                  <c:v>1.7999999999999999E-2</c:v>
                </c:pt>
                <c:pt idx="14">
                  <c:v>1.4999999999999999E-2</c:v>
                </c:pt>
                <c:pt idx="15">
                  <c:v>1.7999999999999999E-2</c:v>
                </c:pt>
                <c:pt idx="16">
                  <c:v>0.02</c:v>
                </c:pt>
                <c:pt idx="17">
                  <c:v>2.1000000000000001E-2</c:v>
                </c:pt>
                <c:pt idx="18">
                  <c:v>2.1000000000000001E-2</c:v>
                </c:pt>
                <c:pt idx="19">
                  <c:v>2.1999999999999999E-2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57744"/>
        <c:axId val="321856568"/>
      </c:lineChart>
      <c:catAx>
        <c:axId val="32185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56568"/>
        <c:crosses val="autoZero"/>
        <c:auto val="1"/>
        <c:lblAlgn val="ctr"/>
        <c:lblOffset val="100"/>
        <c:noMultiLvlLbl val="0"/>
      </c:catAx>
      <c:valAx>
        <c:axId val="32185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5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Episiotomy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Sheet1!$B$2:$B$11</c:f>
              <c:numCache>
                <c:formatCode>0.0%</c:formatCode>
                <c:ptCount val="10"/>
                <c:pt idx="0">
                  <c:v>0.14799999999999999</c:v>
                </c:pt>
                <c:pt idx="1">
                  <c:v>0.11600000000000001</c:v>
                </c:pt>
                <c:pt idx="2">
                  <c:v>0.126</c:v>
                </c:pt>
                <c:pt idx="3">
                  <c:v>0.11</c:v>
                </c:pt>
                <c:pt idx="4">
                  <c:v>0.105</c:v>
                </c:pt>
                <c:pt idx="5">
                  <c:v>0.106</c:v>
                </c:pt>
                <c:pt idx="6">
                  <c:v>0.10299999999999999</c:v>
                </c:pt>
                <c:pt idx="7">
                  <c:v>0.11</c:v>
                </c:pt>
                <c:pt idx="8">
                  <c:v>0.11799999999999999</c:v>
                </c:pt>
                <c:pt idx="9">
                  <c:v>7.0000000000000007E-2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APL Rate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Sheet1!$C$2:$C$11</c:f>
              <c:numCache>
                <c:formatCode>0.0%</c:formatCode>
                <c:ptCount val="10"/>
                <c:pt idx="0">
                  <c:v>2.5000000000000001E-2</c:v>
                </c:pt>
                <c:pt idx="1">
                  <c:v>1.4999999999999999E-2</c:v>
                </c:pt>
                <c:pt idx="2">
                  <c:v>2.1999999999999999E-2</c:v>
                </c:pt>
                <c:pt idx="3">
                  <c:v>1.7999999999999999E-2</c:v>
                </c:pt>
                <c:pt idx="4">
                  <c:v>1.4999999999999999E-2</c:v>
                </c:pt>
                <c:pt idx="5">
                  <c:v>1.7999999999999999E-2</c:v>
                </c:pt>
                <c:pt idx="6">
                  <c:v>0.02</c:v>
                </c:pt>
                <c:pt idx="7">
                  <c:v>2.1000000000000001E-2</c:v>
                </c:pt>
                <c:pt idx="8">
                  <c:v>2.1000000000000001E-2</c:v>
                </c:pt>
                <c:pt idx="9">
                  <c:v>2.1999999999999999E-2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 Epis, 1-2°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Sheet1!$D$2:$D$11</c:f>
              <c:numCache>
                <c:formatCode>0.0%</c:formatCode>
                <c:ptCount val="10"/>
                <c:pt idx="0">
                  <c:v>0.433</c:v>
                </c:pt>
                <c:pt idx="1">
                  <c:v>0.48299999999999998</c:v>
                </c:pt>
                <c:pt idx="2">
                  <c:v>0.54800000000000004</c:v>
                </c:pt>
                <c:pt idx="3">
                  <c:v>0.55500000000000005</c:v>
                </c:pt>
                <c:pt idx="4">
                  <c:v>0.60499999999999998</c:v>
                </c:pt>
                <c:pt idx="5">
                  <c:v>0.57799999999999996</c:v>
                </c:pt>
                <c:pt idx="6">
                  <c:v>0.60699999999999998</c:v>
                </c:pt>
                <c:pt idx="7">
                  <c:v>0.57399999999999995</c:v>
                </c:pt>
                <c:pt idx="8">
                  <c:v>0.626</c:v>
                </c:pt>
                <c:pt idx="9">
                  <c:v>0.6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 Epis, 3-4°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Sheet1!$E$2:$E$11</c:f>
              <c:numCache>
                <c:formatCode>0.0%</c:formatCode>
                <c:ptCount val="10"/>
                <c:pt idx="0">
                  <c:v>2.5000000000000001E-2</c:v>
                </c:pt>
                <c:pt idx="1">
                  <c:v>1.4999999999999999E-2</c:v>
                </c:pt>
                <c:pt idx="2">
                  <c:v>2.1000000000000001E-2</c:v>
                </c:pt>
                <c:pt idx="3">
                  <c:v>1.6E-2</c:v>
                </c:pt>
                <c:pt idx="4">
                  <c:v>1.6E-2</c:v>
                </c:pt>
                <c:pt idx="5">
                  <c:v>2.1999999999999999E-2</c:v>
                </c:pt>
                <c:pt idx="6">
                  <c:v>2.3E-2</c:v>
                </c:pt>
                <c:pt idx="7">
                  <c:v>2.3E-2</c:v>
                </c:pt>
                <c:pt idx="8">
                  <c:v>2.4E-2</c:v>
                </c:pt>
                <c:pt idx="9">
                  <c:v>1.4E-2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59312"/>
        <c:axId val="321852256"/>
      </c:lineChart>
      <c:catAx>
        <c:axId val="32185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52256"/>
        <c:crosses val="autoZero"/>
        <c:auto val="1"/>
        <c:lblAlgn val="ctr"/>
        <c:lblOffset val="100"/>
        <c:noMultiLvlLbl val="0"/>
      </c:catAx>
      <c:valAx>
        <c:axId val="32185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5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7160493827160524E-3"/>
                  <c:y val="0.1843971631205672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62FB87-EACF-4F4B-87ED-CC6B9810B7A8}" type="VALUE">
                      <a:rPr lang="en-US" sz="1800" b="1"/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532346651113062E-2"/>
                      <c:h val="0.11236879432624113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3.0864197530865306E-3"/>
                  <c:y val="0.1886524822695035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798063-5997-4FC7-B24B-331E3086747D}" type="VALUE">
                      <a:rPr lang="en-US" sz="1800" b="1"/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0532346651113062E-2"/>
                      <c:h val="0.1095319148936170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APL Rate w/Episiotomy </c:v>
                </c:pt>
                <c:pt idx="1">
                  <c:v>APL Rate w/ NO Episiotomy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1.6E-2</c:v>
                </c:pt>
                <c:pt idx="1">
                  <c:v>2.1000000000000001E-2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21854216"/>
        <c:axId val="321852648"/>
        <c:axId val="0"/>
      </c:bar3DChart>
      <c:catAx>
        <c:axId val="32185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52648"/>
        <c:crosses val="autoZero"/>
        <c:auto val="1"/>
        <c:lblAlgn val="ctr"/>
        <c:lblOffset val="100"/>
        <c:noMultiLvlLbl val="0"/>
      </c:catAx>
      <c:valAx>
        <c:axId val="32185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54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0.25404</cdr:x>
      <cdr:y>0.1191</cdr:y>
    </cdr:from>
    <cdr:to>
      <cdr:x>0.51573</cdr:x>
      <cdr:y>0.21972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8458" y="533191"/>
          <a:ext cx="2264735" cy="4504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Episiotomy Rate = </a:t>
          </a:r>
          <a:r>
            <a:rPr lang="en-US" sz="1800" b="1" dirty="0" smtClean="0"/>
            <a:t>17%</a:t>
          </a:r>
          <a:r>
            <a:rPr lang="en-US" sz="1800" dirty="0" smtClean="0"/>
            <a:t> </a:t>
          </a:r>
          <a:endParaRPr lang="en-US" sz="18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D31A5-66BD-4CEA-9EE9-60E821A45ECC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E7BBA-52E2-4E32-B29F-20A3ED3E28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3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375064" y="6169492"/>
            <a:ext cx="4377690" cy="32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3999" cy="1125514"/>
          </a:xfrm>
        </p:spPr>
        <p:txBody>
          <a:bodyPr anchor="b">
            <a:noAutofit/>
          </a:bodyPr>
          <a:lstStyle>
            <a:lvl1pPr algn="ctr">
              <a:defRPr sz="6000" b="0" i="0" baseline="0">
                <a:solidFill>
                  <a:srgbClr val="64629B"/>
                </a:solidFill>
                <a:latin typeface="Calibri"/>
                <a:cs typeface="Calibri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55940"/>
            <a:ext cx="9144000" cy="639729"/>
          </a:xfrm>
        </p:spPr>
        <p:txBody>
          <a:bodyPr>
            <a:normAutofit/>
          </a:bodyPr>
          <a:lstStyle>
            <a:lvl1pPr marL="0" indent="0" algn="ctr">
              <a:buNone/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>
          <a:xfrm>
            <a:off x="0" y="4583113"/>
            <a:ext cx="9144000" cy="592015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 b="0" i="0" baseline="0">
                <a:solidFill>
                  <a:srgbClr val="4C4D4C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03736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HealthC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7117"/>
            <a:ext cx="8229600" cy="867427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5000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9123"/>
            <a:ext cx="8229600" cy="4478116"/>
          </a:xfrm>
        </p:spPr>
        <p:txBody>
          <a:bodyPr/>
          <a:lstStyle>
            <a:lvl1pPr>
              <a:defRPr sz="30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>
              <a:defRPr sz="2600" b="0" i="0">
                <a:solidFill>
                  <a:srgbClr val="4C4D4C"/>
                </a:solidFill>
                <a:latin typeface="Arial"/>
                <a:cs typeface="Arial"/>
              </a:defRPr>
            </a:lvl2pPr>
            <a:lvl3pPr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rgbClr val="4C4D4C"/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rgbClr val="4C4D4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64288"/>
            <a:ext cx="2133600" cy="290512"/>
          </a:xfrm>
        </p:spPr>
        <p:txBody>
          <a:bodyPr anchor="b"/>
          <a:lstStyle>
            <a:lvl1pPr algn="l">
              <a:defRPr sz="800" b="0" i="0" smtClean="0">
                <a:latin typeface="Arial"/>
                <a:cs typeface="Arial"/>
              </a:defRPr>
            </a:lvl1pPr>
          </a:lstStyle>
          <a:p>
            <a:pPr>
              <a:defRPr/>
            </a:pPr>
            <a:fld id="{EC73AE6C-AEA9-2E49-9E44-CAD74FB1667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008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34728" y="1737788"/>
            <a:ext cx="2743200" cy="2286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200" b="0" i="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57200" y="6364288"/>
            <a:ext cx="2133600" cy="290512"/>
          </a:xfrm>
        </p:spPr>
        <p:txBody>
          <a:bodyPr anchor="b"/>
          <a:lstStyle>
            <a:lvl1pPr algn="l">
              <a:defRPr sz="800" b="0" i="0" smtClean="0">
                <a:latin typeface="Arial"/>
                <a:cs typeface="Arial"/>
              </a:defRPr>
            </a:lvl1pPr>
          </a:lstStyle>
          <a:p>
            <a:pPr>
              <a:defRPr/>
            </a:pPr>
            <a:fld id="{39EBCDF0-ABEC-F844-85EB-F141C6A922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27117"/>
            <a:ext cx="8229600" cy="867427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5000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57200" y="1709123"/>
            <a:ext cx="8229600" cy="4478116"/>
          </a:xfrm>
        </p:spPr>
        <p:txBody>
          <a:bodyPr/>
          <a:lstStyle>
            <a:lvl1pPr>
              <a:defRPr sz="30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>
              <a:defRPr sz="2600" b="0" i="0">
                <a:solidFill>
                  <a:srgbClr val="4C4D4C"/>
                </a:solidFill>
                <a:latin typeface="Arial"/>
                <a:cs typeface="Arial"/>
              </a:defRPr>
            </a:lvl2pPr>
            <a:lvl3pPr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rgbClr val="4C4D4C"/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rgbClr val="4C4D4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018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474" y="315091"/>
            <a:ext cx="8013698" cy="268304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spcAft>
                <a:spcPts val="0"/>
              </a:spcAft>
              <a:defRPr sz="6000" b="0" i="0" strike="noStrike" cap="none">
                <a:solidFill>
                  <a:srgbClr val="64629B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6200000">
            <a:off x="-3314699" y="3314698"/>
            <a:ext cx="6858000" cy="228602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57" y="1"/>
            <a:ext cx="0" cy="6857998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16200000">
            <a:off x="-3314699" y="3314698"/>
            <a:ext cx="6858000" cy="228602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266757" y="1"/>
            <a:ext cx="0" cy="6857998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 rot="16200000">
            <a:off x="-3314699" y="3314698"/>
            <a:ext cx="6858000" cy="228602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 flipV="1">
            <a:off x="266757" y="1"/>
            <a:ext cx="0" cy="6857998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967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57200" y="6364288"/>
            <a:ext cx="2133600" cy="290512"/>
          </a:xfrm>
        </p:spPr>
        <p:txBody>
          <a:bodyPr anchor="b"/>
          <a:lstStyle>
            <a:lvl1pPr algn="l">
              <a:defRPr sz="800" b="0" i="0" smtClean="0">
                <a:latin typeface="Arial"/>
                <a:cs typeface="Arial"/>
              </a:defRPr>
            </a:lvl1pPr>
          </a:lstStyle>
          <a:p>
            <a:pPr>
              <a:defRPr/>
            </a:pPr>
            <a:fld id="{F76117B3-1381-2B44-978B-DD3698E6AB0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5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223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3999" cy="1125514"/>
          </a:xfrm>
        </p:spPr>
        <p:txBody>
          <a:bodyPr anchor="b">
            <a:noAutofit/>
          </a:bodyPr>
          <a:lstStyle>
            <a:lvl1pPr algn="ctr">
              <a:defRPr sz="6000" b="0" i="0" baseline="0">
                <a:solidFill>
                  <a:srgbClr val="64629B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55940"/>
            <a:ext cx="9144000" cy="639729"/>
          </a:xfrm>
        </p:spPr>
        <p:txBody>
          <a:bodyPr>
            <a:normAutofit/>
          </a:bodyPr>
          <a:lstStyle>
            <a:lvl1pPr marL="0" indent="0" algn="ctr">
              <a:buNone/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>
          <a:xfrm>
            <a:off x="0" y="4583113"/>
            <a:ext cx="9144000" cy="592015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 b="0" i="0" baseline="0">
                <a:solidFill>
                  <a:srgbClr val="4C4D4C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10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375064" y="6169492"/>
            <a:ext cx="4377690" cy="32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73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34728" y="1737788"/>
            <a:ext cx="2743200" cy="2286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200" b="0" i="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57200" y="6364288"/>
            <a:ext cx="2133600" cy="290512"/>
          </a:xfrm>
        </p:spPr>
        <p:txBody>
          <a:bodyPr anchor="b"/>
          <a:lstStyle>
            <a:lvl1pPr algn="l">
              <a:defRPr sz="800" b="0" i="0" smtClean="0">
                <a:latin typeface="Arial"/>
                <a:cs typeface="Arial"/>
              </a:defRPr>
            </a:lvl1pPr>
          </a:lstStyle>
          <a:p>
            <a:pPr>
              <a:defRPr/>
            </a:pPr>
            <a:fld id="{39EBCDF0-ABEC-F844-85EB-F141C6A9228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27117"/>
            <a:ext cx="8229600" cy="867427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5000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57200" y="1709123"/>
            <a:ext cx="8229600" cy="4478116"/>
          </a:xfrm>
        </p:spPr>
        <p:txBody>
          <a:bodyPr/>
          <a:lstStyle>
            <a:lvl1pPr>
              <a:defRPr sz="30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>
              <a:defRPr sz="2600" b="0" i="0">
                <a:solidFill>
                  <a:srgbClr val="4C4D4C"/>
                </a:solidFill>
                <a:latin typeface="Arial"/>
                <a:cs typeface="Arial"/>
              </a:defRPr>
            </a:lvl2pPr>
            <a:lvl3pPr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rgbClr val="4C4D4C"/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rgbClr val="4C4D4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018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474" y="315091"/>
            <a:ext cx="8013698" cy="268304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spcAft>
                <a:spcPts val="0"/>
              </a:spcAft>
              <a:defRPr sz="6000" b="0" i="0" strike="noStrike" cap="none">
                <a:solidFill>
                  <a:srgbClr val="64629B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 rot="16200000">
            <a:off x="-3314699" y="3314698"/>
            <a:ext cx="6858000" cy="228602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266757" y="1"/>
            <a:ext cx="0" cy="6857998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 userDrawn="1"/>
        </p:nvSpPr>
        <p:spPr>
          <a:xfrm rot="16200000">
            <a:off x="-3314699" y="3314698"/>
            <a:ext cx="6858000" cy="228602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266757" y="1"/>
            <a:ext cx="0" cy="6857998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967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3999" cy="1125514"/>
          </a:xfrm>
        </p:spPr>
        <p:txBody>
          <a:bodyPr anchor="b">
            <a:noAutofit/>
          </a:bodyPr>
          <a:lstStyle>
            <a:lvl1pPr algn="ctr">
              <a:defRPr sz="6000" b="0" i="0" baseline="0">
                <a:solidFill>
                  <a:srgbClr val="64629B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255940"/>
            <a:ext cx="9144000" cy="639729"/>
          </a:xfrm>
        </p:spPr>
        <p:txBody>
          <a:bodyPr>
            <a:normAutofit/>
          </a:bodyPr>
          <a:lstStyle>
            <a:lvl1pPr marL="0" indent="0" algn="ctr">
              <a:buNone/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9" name="Text Placeholder 38"/>
          <p:cNvSpPr>
            <a:spLocks noGrp="1"/>
          </p:cNvSpPr>
          <p:nvPr>
            <p:ph type="body" sz="quarter" idx="10"/>
          </p:nvPr>
        </p:nvSpPr>
        <p:spPr>
          <a:xfrm>
            <a:off x="0" y="4583113"/>
            <a:ext cx="9144000" cy="592015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400" b="0" i="0" baseline="0">
                <a:solidFill>
                  <a:srgbClr val="4C4D4C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pic>
        <p:nvPicPr>
          <p:cNvPr id="9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2375064" y="6169492"/>
            <a:ext cx="4377690" cy="32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3736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34728" y="1737788"/>
            <a:ext cx="2743200" cy="228600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200" b="0" i="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57200" y="6364288"/>
            <a:ext cx="2133600" cy="290512"/>
          </a:xfrm>
        </p:spPr>
        <p:txBody>
          <a:bodyPr anchor="b"/>
          <a:lstStyle>
            <a:lvl1pPr algn="l">
              <a:defRPr sz="800" b="0" i="0" smtClean="0">
                <a:latin typeface="Arial"/>
                <a:cs typeface="Arial"/>
              </a:defRPr>
            </a:lvl1pPr>
          </a:lstStyle>
          <a:p>
            <a:pPr>
              <a:defRPr/>
            </a:pPr>
            <a:fld id="{39EBCDF0-ABEC-F844-85EB-F141C6A922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27117"/>
            <a:ext cx="8229600" cy="867427"/>
          </a:xfrm>
        </p:spPr>
        <p:txBody>
          <a:bodyPr anchor="b">
            <a:noAutofit/>
          </a:bodyPr>
          <a:lstStyle>
            <a:lvl1pPr algn="l">
              <a:lnSpc>
                <a:spcPct val="70000"/>
              </a:lnSpc>
              <a:defRPr sz="5000" b="0" i="0">
                <a:solidFill>
                  <a:schemeClr val="accent4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57200" y="1709123"/>
            <a:ext cx="8229600" cy="4478116"/>
          </a:xfrm>
        </p:spPr>
        <p:txBody>
          <a:bodyPr/>
          <a:lstStyle>
            <a:lvl1pPr>
              <a:defRPr sz="3000" b="0" i="0">
                <a:solidFill>
                  <a:srgbClr val="4C4D4C"/>
                </a:solidFill>
                <a:latin typeface="Arial"/>
                <a:cs typeface="Arial"/>
              </a:defRPr>
            </a:lvl1pPr>
            <a:lvl2pPr>
              <a:defRPr sz="2600" b="0" i="0">
                <a:solidFill>
                  <a:srgbClr val="4C4D4C"/>
                </a:solidFill>
                <a:latin typeface="Arial"/>
                <a:cs typeface="Arial"/>
              </a:defRPr>
            </a:lvl2pPr>
            <a:lvl3pPr>
              <a:defRPr sz="2200" b="0" i="0">
                <a:solidFill>
                  <a:srgbClr val="4C4D4C"/>
                </a:solidFill>
                <a:latin typeface="Arial"/>
                <a:cs typeface="Arial"/>
              </a:defRPr>
            </a:lvl3pPr>
            <a:lvl4pPr>
              <a:defRPr sz="1800" b="0" i="0">
                <a:solidFill>
                  <a:srgbClr val="4C4D4C"/>
                </a:solidFill>
                <a:latin typeface="Arial"/>
                <a:cs typeface="Arial"/>
              </a:defRPr>
            </a:lvl4pPr>
            <a:lvl5pPr>
              <a:defRPr sz="1400" b="0" i="0">
                <a:solidFill>
                  <a:srgbClr val="4C4D4C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-1" y="263689"/>
            <a:ext cx="9144000" cy="0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0018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474" y="315091"/>
            <a:ext cx="8013698" cy="2683046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spcAft>
                <a:spcPts val="0"/>
              </a:spcAft>
              <a:defRPr sz="6000" b="0" i="0" strike="noStrike" cap="none">
                <a:solidFill>
                  <a:srgbClr val="64629B"/>
                </a:solidFill>
                <a:latin typeface="Calibri"/>
                <a:cs typeface="Calibri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 rot="16200000">
            <a:off x="-3314699" y="3314698"/>
            <a:ext cx="6858000" cy="228602"/>
          </a:xfrm>
          <a:prstGeom prst="rect">
            <a:avLst/>
          </a:prstGeom>
          <a:solidFill>
            <a:srgbClr val="64629B"/>
          </a:solidFill>
          <a:ln>
            <a:noFill/>
          </a:ln>
          <a:effectLst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accent4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266757" y="1"/>
            <a:ext cx="0" cy="6857998"/>
          </a:xfrm>
          <a:prstGeom prst="line">
            <a:avLst/>
          </a:prstGeom>
          <a:ln w="28575" cmpd="sng">
            <a:solidFill>
              <a:srgbClr val="3365A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HealthCare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4867624" y="6417654"/>
            <a:ext cx="3830479" cy="2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96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76466E4-1372-C148-9CAA-E147776F6765}" type="datetimeFigureOut">
              <a:rPr lang="en-US" smtClean="0"/>
              <a:pPr>
                <a:defRPr/>
              </a:pPr>
              <a:t>11/15/2015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326FEAD-D079-E546-9837-22E885F6AF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663" r:id="rId9"/>
    <p:sldLayoutId id="2147483667" r:id="rId10"/>
    <p:sldLayoutId id="2147483665" r:id="rId11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59429"/>
            <a:ext cx="9143999" cy="1296511"/>
          </a:xfrm>
        </p:spPr>
        <p:txBody>
          <a:bodyPr/>
          <a:lstStyle/>
          <a:p>
            <a:r>
              <a:rPr lang="en-US" sz="4400" dirty="0" smtClean="0">
                <a:solidFill>
                  <a:schemeClr val="accent4"/>
                </a:solidFill>
              </a:rPr>
              <a:t>The Modern Use of Episiotomy</a:t>
            </a:r>
            <a:endParaRPr lang="en-US" sz="4400" dirty="0">
              <a:solidFill>
                <a:schemeClr val="accent4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>
                <a:solidFill>
                  <a:schemeClr val="accent4"/>
                </a:solidFill>
              </a:rPr>
              <a:t>Episiotomy and </a:t>
            </a:r>
            <a:br>
              <a:rPr lang="en-US" sz="2400" dirty="0">
                <a:solidFill>
                  <a:schemeClr val="accent4"/>
                </a:solidFill>
              </a:rPr>
            </a:br>
            <a:r>
              <a:rPr lang="en-US" sz="2400" dirty="0">
                <a:solidFill>
                  <a:schemeClr val="accent4"/>
                </a:solidFill>
              </a:rPr>
              <a:t>Advanced Perineal </a:t>
            </a:r>
            <a:r>
              <a:rPr lang="en-US" sz="2400" dirty="0" smtClean="0">
                <a:solidFill>
                  <a:schemeClr val="accent4"/>
                </a:solidFill>
              </a:rPr>
              <a:t>Lacerations </a:t>
            </a:r>
            <a:r>
              <a:rPr lang="en-US" sz="1200" dirty="0">
                <a:solidFill>
                  <a:schemeClr val="accent4"/>
                </a:solidFill>
              </a:rPr>
              <a:t>(APL)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</a:rPr>
              <a:t>Elliot M. Levine, MD</a:t>
            </a:r>
          </a:p>
        </p:txBody>
      </p:sp>
    </p:spTree>
    <p:extLst>
      <p:ext uri="{BB962C8B-B14F-4D97-AF65-F5344CB8AC3E}">
        <p14:creationId xmlns:p14="http://schemas.microsoft.com/office/powerpoint/2010/main" val="386300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2" y="1238249"/>
            <a:ext cx="2732314" cy="36715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28" y="1238249"/>
            <a:ext cx="2525487" cy="3713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44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257" y="718458"/>
            <a:ext cx="2282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Definitions</a:t>
            </a:r>
            <a:endParaRPr lang="en-US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7314" y="2416629"/>
            <a:ext cx="7515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Episiotomy Rate = All Episiotomies / All Vaginal Deliveries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27314" y="3699692"/>
            <a:ext cx="8316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Advanced Perineal Lacerations (APL) =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and 4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°Lacerations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45771" y="4299857"/>
            <a:ext cx="3949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= APLs / All Vaginal Deliveries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03632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Complications from . . .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9123"/>
            <a:ext cx="4354286" cy="375550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i="1" dirty="0" smtClean="0"/>
              <a:t>Episiotomy</a:t>
            </a:r>
          </a:p>
          <a:p>
            <a:r>
              <a:rPr lang="en-US" dirty="0" smtClean="0"/>
              <a:t>Dyspareunia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996543" y="1709123"/>
            <a:ext cx="3189515" cy="3526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000" b="0" i="0" kern="1200">
                <a:solidFill>
                  <a:srgbClr val="4C4D4C"/>
                </a:solidFill>
                <a:latin typeface="Arial"/>
                <a:ea typeface="ＭＳ Ｐゴシック" charset="0"/>
                <a:cs typeface="Arial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b="0" i="0" kern="1200">
                <a:solidFill>
                  <a:srgbClr val="4C4D4C"/>
                </a:solidFill>
                <a:latin typeface="Arial"/>
                <a:ea typeface="ＭＳ Ｐゴシック" charset="0"/>
                <a:cs typeface="Arial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200" b="0" i="0" kern="1200">
                <a:solidFill>
                  <a:srgbClr val="4C4D4C"/>
                </a:solidFill>
                <a:latin typeface="Arial"/>
                <a:ea typeface="ＭＳ Ｐゴシック" charset="0"/>
                <a:cs typeface="Arial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b="0" i="0" kern="1200">
                <a:solidFill>
                  <a:srgbClr val="4C4D4C"/>
                </a:solidFill>
                <a:latin typeface="Arial"/>
                <a:ea typeface="ＭＳ Ｐゴシック" charset="0"/>
                <a:cs typeface="Arial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400" b="0" i="0" kern="1200">
                <a:solidFill>
                  <a:srgbClr val="4C4D4C"/>
                </a:solidFill>
                <a:latin typeface="Arial"/>
                <a:ea typeface="ＭＳ Ｐゴシック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i="1" dirty="0" smtClean="0"/>
              <a:t>APL</a:t>
            </a:r>
          </a:p>
          <a:p>
            <a:r>
              <a:rPr lang="en-US" dirty="0" smtClean="0"/>
              <a:t>Dyspareunia</a:t>
            </a:r>
          </a:p>
          <a:p>
            <a:r>
              <a:rPr lang="en-US" dirty="0" smtClean="0"/>
              <a:t>Fecal incontinence</a:t>
            </a:r>
          </a:p>
          <a:p>
            <a:r>
              <a:rPr lang="en-US" dirty="0" smtClean="0"/>
              <a:t>Recto-vaginal Fistula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61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971"/>
            <a:ext cx="8229600" cy="1230768"/>
          </a:xfrm>
        </p:spPr>
        <p:txBody>
          <a:bodyPr/>
          <a:lstStyle/>
          <a:p>
            <a:r>
              <a:rPr lang="en-US" sz="3200" dirty="0" smtClean="0"/>
              <a:t>Episiotomy performed at Vaginal Delivery, and Advanced Perineal Lacerations </a:t>
            </a:r>
            <a:r>
              <a:rPr lang="en-US" sz="2400" dirty="0" smtClean="0"/>
              <a:t>(APL)  </a:t>
            </a:r>
            <a:r>
              <a:rPr lang="en-US" sz="2000" dirty="0" smtClean="0"/>
              <a:t>(3</a:t>
            </a:r>
            <a:r>
              <a:rPr lang="en-US" sz="2000" baseline="30000" dirty="0" smtClean="0"/>
              <a:t>rd </a:t>
            </a:r>
            <a:r>
              <a:rPr lang="en-US" sz="2000" dirty="0" smtClean="0"/>
              <a:t>/4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◦)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1996-1998 </a:t>
            </a:r>
            <a:r>
              <a:rPr lang="en-US" sz="2000" dirty="0" smtClean="0"/>
              <a:t>(9,289 vaginal deliveries)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846920"/>
              </p:ext>
            </p:extLst>
          </p:nvPr>
        </p:nvGraphicFramePr>
        <p:xfrm>
          <a:off x="206829" y="1709738"/>
          <a:ext cx="8686799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388429" y="1709738"/>
            <a:ext cx="43542" cy="3689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191000" y="4060371"/>
            <a:ext cx="1240971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81800" y="4060371"/>
            <a:ext cx="1279071" cy="1741715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5139" y="6032628"/>
            <a:ext cx="166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Ave. BW (</a:t>
            </a:r>
            <a:r>
              <a:rPr lang="en-US" dirty="0" err="1" smtClean="0"/>
              <a:t>gms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5685" y="603417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3327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11284" y="604059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3356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82355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3408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34742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3275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13320" y="605321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3535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11284" y="1622653"/>
            <a:ext cx="123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Episiotomy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34742" y="1621971"/>
            <a:ext cx="156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No Episiotomy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7522029" y="2623848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 &lt; 0.001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522029" y="2623848"/>
            <a:ext cx="1050288" cy="369332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388429" y="2993180"/>
            <a:ext cx="2277634" cy="15570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7666063" y="2993180"/>
            <a:ext cx="0" cy="14264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258482" y="2189934"/>
            <a:ext cx="231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Episiotomy Rate = </a:t>
            </a:r>
            <a:r>
              <a:rPr lang="en-US" b="1" dirty="0" smtClean="0"/>
              <a:t>26%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348571" y="2525214"/>
            <a:ext cx="1688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APL Rate = </a:t>
            </a:r>
            <a:r>
              <a:rPr lang="en-US" b="1" dirty="0" smtClean="0"/>
              <a:t>4.5%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7444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971"/>
            <a:ext cx="8229600" cy="1230768"/>
          </a:xfrm>
        </p:spPr>
        <p:txBody>
          <a:bodyPr/>
          <a:lstStyle/>
          <a:p>
            <a:r>
              <a:rPr lang="en-US" sz="3200" dirty="0" smtClean="0"/>
              <a:t>Episiotomy performed at Vaginal Delivery, and Advanced Perineal Lacerations </a:t>
            </a:r>
            <a:r>
              <a:rPr lang="en-US" sz="2400" dirty="0" smtClean="0"/>
              <a:t>(APL)  </a:t>
            </a:r>
            <a:r>
              <a:rPr lang="en-US" sz="2000" dirty="0" smtClean="0"/>
              <a:t>(3</a:t>
            </a:r>
            <a:r>
              <a:rPr lang="en-US" sz="2000" baseline="30000" dirty="0" smtClean="0"/>
              <a:t>rd </a:t>
            </a:r>
            <a:r>
              <a:rPr lang="en-US" sz="2000" dirty="0" smtClean="0"/>
              <a:t>/4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◦)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2003-2005</a:t>
            </a:r>
            <a:r>
              <a:rPr lang="en-US" sz="2000" dirty="0" smtClean="0"/>
              <a:t> (6,833 vaginal deliveries)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146603"/>
              </p:ext>
            </p:extLst>
          </p:nvPr>
        </p:nvGraphicFramePr>
        <p:xfrm>
          <a:off x="206829" y="1709738"/>
          <a:ext cx="8654142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388429" y="1709738"/>
            <a:ext cx="43542" cy="3689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239985" y="4191000"/>
            <a:ext cx="1170215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70914" y="4191000"/>
            <a:ext cx="1289957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5139" y="6032628"/>
            <a:ext cx="166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Ave. BW (</a:t>
            </a:r>
            <a:r>
              <a:rPr lang="en-US" dirty="0" err="1" smtClean="0"/>
              <a:t>gms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5685" y="603417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3356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11284" y="604059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82355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3422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34742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3272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13320" y="605321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3516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211284" y="1622653"/>
            <a:ext cx="123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Episiotomy</a:t>
            </a:r>
            <a:endParaRPr lang="en-US" b="1" i="1" dirty="0"/>
          </a:p>
        </p:txBody>
      </p:sp>
      <p:sp>
        <p:nvSpPr>
          <p:cNvPr id="14" name="TextBox 13"/>
          <p:cNvSpPr txBox="1"/>
          <p:nvPr/>
        </p:nvSpPr>
        <p:spPr>
          <a:xfrm>
            <a:off x="5834742" y="1621971"/>
            <a:ext cx="156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No Episiotomy</a:t>
            </a:r>
            <a:endParaRPr lang="en-US" b="1" i="1" dirty="0"/>
          </a:p>
        </p:txBody>
      </p:sp>
      <p:sp>
        <p:nvSpPr>
          <p:cNvPr id="15" name="TextBox 14"/>
          <p:cNvSpPr txBox="1"/>
          <p:nvPr/>
        </p:nvSpPr>
        <p:spPr>
          <a:xfrm>
            <a:off x="2551509" y="2537494"/>
            <a:ext cx="151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APL Rate = </a:t>
            </a:r>
            <a:r>
              <a:rPr lang="en-US" b="1" dirty="0" smtClean="0"/>
              <a:t>3%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46046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971"/>
            <a:ext cx="8229600" cy="1230768"/>
          </a:xfrm>
        </p:spPr>
        <p:txBody>
          <a:bodyPr/>
          <a:lstStyle/>
          <a:p>
            <a:r>
              <a:rPr lang="en-US" sz="3200" dirty="0" smtClean="0"/>
              <a:t>Episiotomy performed at Vaginal Delivery, and Advanced Perineal Lacerations </a:t>
            </a:r>
            <a:r>
              <a:rPr lang="en-US" sz="2400" dirty="0" smtClean="0"/>
              <a:t>(APL)  </a:t>
            </a:r>
            <a:r>
              <a:rPr lang="en-US" sz="2000" dirty="0" smtClean="0"/>
              <a:t>(3</a:t>
            </a:r>
            <a:r>
              <a:rPr lang="en-US" sz="2000" baseline="30000" dirty="0" smtClean="0"/>
              <a:t>rd </a:t>
            </a:r>
            <a:r>
              <a:rPr lang="en-US" sz="2000" dirty="0" smtClean="0"/>
              <a:t>/4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◦)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2011-2013</a:t>
            </a:r>
            <a:r>
              <a:rPr lang="en-US" sz="2000" dirty="0" smtClean="0"/>
              <a:t> (5,028 vaginal deliveries)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6508256"/>
              </p:ext>
            </p:extLst>
          </p:nvPr>
        </p:nvGraphicFramePr>
        <p:xfrm>
          <a:off x="250371" y="1709738"/>
          <a:ext cx="8665029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388429" y="1709738"/>
            <a:ext cx="43542" cy="3689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261757" y="4191000"/>
            <a:ext cx="1126672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847114" y="4169229"/>
            <a:ext cx="1213757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5139" y="6032628"/>
            <a:ext cx="166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Ave. BW (</a:t>
            </a:r>
            <a:r>
              <a:rPr lang="en-US" dirty="0" err="1" smtClean="0"/>
              <a:t>gms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15685" y="603417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3323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11284" y="604059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3327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82355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3220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34742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3184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13320" y="605321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3527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281896" y="3221875"/>
            <a:ext cx="1273833" cy="1393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281896" y="3216051"/>
            <a:ext cx="3765007" cy="1698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82132" y="2813080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 &lt; 0.001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847798" y="1525073"/>
            <a:ext cx="156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No Episiotomy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11284" y="1622653"/>
            <a:ext cx="123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Episiotomy</a:t>
            </a:r>
            <a:endParaRPr lang="en-US" b="1" i="1" dirty="0"/>
          </a:p>
        </p:txBody>
      </p:sp>
      <p:sp>
        <p:nvSpPr>
          <p:cNvPr id="19" name="TextBox 1"/>
          <p:cNvSpPr txBox="1"/>
          <p:nvPr/>
        </p:nvSpPr>
        <p:spPr>
          <a:xfrm>
            <a:off x="2405287" y="2174511"/>
            <a:ext cx="2264735" cy="45046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smtClean="0"/>
              <a:t>Episiotomy Rate = </a:t>
            </a:r>
            <a:r>
              <a:rPr lang="en-US" sz="1800" b="1" dirty="0" smtClean="0"/>
              <a:t>11%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2573281" y="2525214"/>
            <a:ext cx="151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APL Rate = </a:t>
            </a:r>
            <a:r>
              <a:rPr lang="en-US" b="1" dirty="0" smtClean="0"/>
              <a:t>2%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8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425936"/>
              </p:ext>
            </p:extLst>
          </p:nvPr>
        </p:nvGraphicFramePr>
        <p:xfrm>
          <a:off x="457200" y="9144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905000" y="533400"/>
            <a:ext cx="3617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2011-2013 (5,028 vaginal deliveries)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728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971"/>
            <a:ext cx="8686800" cy="1230768"/>
          </a:xfrm>
        </p:spPr>
        <p:txBody>
          <a:bodyPr/>
          <a:lstStyle/>
          <a:p>
            <a:r>
              <a:rPr lang="en-US" sz="3200" dirty="0" smtClean="0"/>
              <a:t>Episiotomy performed at Vaginal Delivery (</a:t>
            </a:r>
            <a:r>
              <a:rPr lang="en-US" sz="3200" b="1" dirty="0" smtClean="0"/>
              <a:t>Clinic</a:t>
            </a:r>
            <a:r>
              <a:rPr lang="en-US" sz="3200" dirty="0" smtClean="0"/>
              <a:t>), and Advanced Perineal Lacerations </a:t>
            </a:r>
            <a:r>
              <a:rPr lang="en-US" sz="2400" dirty="0" smtClean="0"/>
              <a:t>(APL)  </a:t>
            </a:r>
            <a:r>
              <a:rPr lang="en-US" sz="2000" dirty="0" smtClean="0"/>
              <a:t>(3</a:t>
            </a:r>
            <a:r>
              <a:rPr lang="en-US" sz="2000" baseline="30000" dirty="0" smtClean="0"/>
              <a:t>rd </a:t>
            </a:r>
            <a:r>
              <a:rPr lang="en-US" sz="2000" dirty="0" smtClean="0"/>
              <a:t>/4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◦)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2011-2013</a:t>
            </a:r>
            <a:r>
              <a:rPr lang="en-US" sz="2000" dirty="0" smtClean="0"/>
              <a:t> (934 vaginal deliveries)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1678014"/>
              </p:ext>
            </p:extLst>
          </p:nvPr>
        </p:nvGraphicFramePr>
        <p:xfrm>
          <a:off x="250371" y="1709738"/>
          <a:ext cx="8665029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5388429" y="1709738"/>
            <a:ext cx="43542" cy="36895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305299" y="4180115"/>
            <a:ext cx="1126672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013320" y="4212772"/>
            <a:ext cx="1213757" cy="1611086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354250" y="2916589"/>
            <a:ext cx="1187813" cy="1698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354250" y="2916589"/>
            <a:ext cx="3765007" cy="16989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752745" y="2460171"/>
            <a:ext cx="105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 &lt; 0.001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847798" y="1525073"/>
            <a:ext cx="1560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No Episiotomy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211284" y="1622653"/>
            <a:ext cx="1233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Episiotomy</a:t>
            </a:r>
            <a:endParaRPr lang="en-US" b="1" i="1" dirty="0"/>
          </a:p>
        </p:txBody>
      </p:sp>
      <p:sp>
        <p:nvSpPr>
          <p:cNvPr id="3" name="Rectangle 2"/>
          <p:cNvSpPr/>
          <p:nvPr/>
        </p:nvSpPr>
        <p:spPr>
          <a:xfrm>
            <a:off x="2752745" y="2460171"/>
            <a:ext cx="1058303" cy="369332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0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8971"/>
            <a:ext cx="8229600" cy="1230768"/>
          </a:xfrm>
        </p:spPr>
        <p:txBody>
          <a:bodyPr/>
          <a:lstStyle/>
          <a:p>
            <a:r>
              <a:rPr lang="en-US" sz="3200" dirty="0" smtClean="0"/>
              <a:t>Episiotomy performed at Vaginal Delivery, and Advanced Perineal Lacerations </a:t>
            </a:r>
            <a:r>
              <a:rPr lang="en-US" sz="2400" dirty="0" smtClean="0"/>
              <a:t>(APL)  </a:t>
            </a:r>
            <a:r>
              <a:rPr lang="en-US" sz="2000" dirty="0" smtClean="0"/>
              <a:t>(3</a:t>
            </a:r>
            <a:r>
              <a:rPr lang="en-US" sz="2000" baseline="30000" dirty="0" smtClean="0"/>
              <a:t>rd </a:t>
            </a:r>
            <a:r>
              <a:rPr lang="en-US" sz="2000" dirty="0" smtClean="0"/>
              <a:t>/4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◦)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dirty="0" smtClean="0"/>
              <a:t>2009-2013</a:t>
            </a:r>
            <a:r>
              <a:rPr lang="en-US" sz="2000" dirty="0" smtClean="0"/>
              <a:t> (8,155 vaginal deliveries)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842467"/>
              </p:ext>
            </p:extLst>
          </p:nvPr>
        </p:nvGraphicFramePr>
        <p:xfrm>
          <a:off x="250371" y="1709738"/>
          <a:ext cx="8665029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4911636" y="1807319"/>
            <a:ext cx="43542" cy="317616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55139" y="6032628"/>
            <a:ext cx="1667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Ave. BW (</a:t>
            </a:r>
            <a:r>
              <a:rPr lang="en-US" dirty="0" err="1" smtClean="0"/>
              <a:t>gms</a:t>
            </a:r>
            <a:r>
              <a:rPr lang="en-US" dirty="0" smtClean="0"/>
              <a:t>):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07220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3332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26880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3232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427235" y="605303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3292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13456" y="60326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3188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535140" y="1622653"/>
            <a:ext cx="1904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err="1" smtClean="0"/>
              <a:t>MedioLateral</a:t>
            </a:r>
            <a:r>
              <a:rPr lang="en-US" b="1" i="1" dirty="0" smtClean="0"/>
              <a:t> </a:t>
            </a:r>
            <a:r>
              <a:rPr lang="en-US" b="1" i="1" dirty="0" err="1" smtClean="0"/>
              <a:t>Epis</a:t>
            </a:r>
            <a:endParaRPr lang="en-US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2707563" y="1622653"/>
            <a:ext cx="134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Midline </a:t>
            </a:r>
            <a:r>
              <a:rPr lang="en-US" b="1" i="1" dirty="0" err="1" smtClean="0"/>
              <a:t>Epis</a:t>
            </a:r>
            <a:endParaRPr lang="en-US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7685313" y="2841562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 = .12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7685313" y="2841562"/>
            <a:ext cx="824265" cy="369332"/>
          </a:xfrm>
          <a:prstGeom prst="rect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669971" y="3210894"/>
            <a:ext cx="3096228" cy="1644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7766199" y="3210894"/>
            <a:ext cx="136830" cy="16441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40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Episiotomy and APL Rates</a:t>
            </a:r>
            <a:endParaRPr lang="en-US" sz="40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5604076"/>
              </p:ext>
            </p:extLst>
          </p:nvPr>
        </p:nvGraphicFramePr>
        <p:xfrm>
          <a:off x="457200" y="1709738"/>
          <a:ext cx="8229600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7627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Episiotomy and APL Rates and More . . .</a:t>
            </a:r>
            <a:br>
              <a:rPr lang="en-US" sz="3600" dirty="0" smtClean="0"/>
            </a:br>
            <a:r>
              <a:rPr lang="en-US" sz="2400" dirty="0" smtClean="0"/>
              <a:t>2005-2014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085306"/>
              </p:ext>
            </p:extLst>
          </p:nvPr>
        </p:nvGraphicFramePr>
        <p:xfrm>
          <a:off x="457200" y="1709738"/>
          <a:ext cx="8229600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142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7117"/>
            <a:ext cx="8447314" cy="867427"/>
          </a:xfrm>
        </p:spPr>
        <p:txBody>
          <a:bodyPr/>
          <a:lstStyle/>
          <a:p>
            <a:r>
              <a:rPr lang="en-US" sz="4000" dirty="0" smtClean="0"/>
              <a:t>Episiotomy and APL Rates in </a:t>
            </a:r>
            <a:r>
              <a:rPr lang="en-US" sz="4000" dirty="0" err="1" smtClean="0"/>
              <a:t>Primiparas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400" dirty="0" smtClean="0"/>
              <a:t>2005-2014</a:t>
            </a:r>
            <a:endParaRPr lang="en-US" sz="24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8368445"/>
              </p:ext>
            </p:extLst>
          </p:nvPr>
        </p:nvGraphicFramePr>
        <p:xfrm>
          <a:off x="457200" y="1709738"/>
          <a:ext cx="8229600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2046515"/>
            <a:ext cx="27435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Episiotomy Rate = </a:t>
            </a:r>
            <a:r>
              <a:rPr lang="en-US" sz="2000" b="1" dirty="0" smtClean="0"/>
              <a:t>18.6%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114442" y="2529264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 &lt; 0.01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4107060" y="2898596"/>
            <a:ext cx="388896" cy="3344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581076" y="2898595"/>
            <a:ext cx="698495" cy="3344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6400800"/>
            <a:ext cx="3040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7,536 vaginal </a:t>
            </a:r>
            <a:r>
              <a:rPr lang="en-US" dirty="0" err="1" smtClean="0"/>
              <a:t>primip</a:t>
            </a:r>
            <a:r>
              <a:rPr lang="en-US" dirty="0" smtClean="0"/>
              <a:t> deliveries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9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79" y="947057"/>
            <a:ext cx="6884893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7042"/>
      </p:ext>
    </p:extLst>
  </p:cSld>
  <p:clrMapOvr>
    <a:masterClrMapping/>
  </p:clrMapOvr>
</p:sld>
</file>

<file path=ppt/theme/theme1.xml><?xml version="1.0" encoding="utf-8"?>
<a:theme xmlns:a="http://schemas.openxmlformats.org/drawingml/2006/main" name="AHC PPT Template">
  <a:themeElements>
    <a:clrScheme name="AHC">
      <a:dk1>
        <a:srgbClr val="000000"/>
      </a:dk1>
      <a:lt1>
        <a:srgbClr val="FFFFFF"/>
      </a:lt1>
      <a:dk2>
        <a:srgbClr val="4C4D4C"/>
      </a:dk2>
      <a:lt2>
        <a:srgbClr val="FFFFFE"/>
      </a:lt2>
      <a:accent1>
        <a:srgbClr val="66528E"/>
      </a:accent1>
      <a:accent2>
        <a:srgbClr val="1D1B5B"/>
      </a:accent2>
      <a:accent3>
        <a:srgbClr val="C1CF23"/>
      </a:accent3>
      <a:accent4>
        <a:srgbClr val="435E9B"/>
      </a:accent4>
      <a:accent5>
        <a:srgbClr val="790A24"/>
      </a:accent5>
      <a:accent6>
        <a:srgbClr val="479DB3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574AE930470E4189BDA94CDC0C9EE7" ma:contentTypeVersion="0" ma:contentTypeDescription="Create a new document." ma:contentTypeScope="" ma:versionID="2827a0a4791e680edcf12727d9816fb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AF3CB5A-E0CE-44F1-9002-FBCCAA9E31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40ED7B-B079-4E39-B9CC-BF84FF4FE1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F12D842-978D-44E2-BAEE-736CD58A67D3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3287</TotalTime>
  <Words>359</Words>
  <Application>Microsoft Office PowerPoint</Application>
  <PresentationFormat>On-screen Show (4:3)</PresentationFormat>
  <Paragraphs>112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ＭＳ Ｐゴシック</vt:lpstr>
      <vt:lpstr>AHC PPT Template</vt:lpstr>
      <vt:lpstr>The Modern Use of Episiotomy</vt:lpstr>
      <vt:lpstr>PowerPoint Presentation</vt:lpstr>
      <vt:lpstr>PowerPoint Presentation</vt:lpstr>
      <vt:lpstr>Complications from . . .</vt:lpstr>
      <vt:lpstr>Episiotomy performed at Vaginal Delivery, and Advanced Perineal Lacerations (APL)  (3rd /4th ◦)  1996-1998 (9,289 vaginal deliveries)</vt:lpstr>
      <vt:lpstr>Episiotomy performed at Vaginal Delivery, and Advanced Perineal Lacerations (APL)  (3rd /4th ◦)  2003-2005 (6,833 vaginal deliveries)</vt:lpstr>
      <vt:lpstr>Episiotomy performed at Vaginal Delivery, and Advanced Perineal Lacerations (APL)  (3rd /4th ◦)  2011-2013 (5,028 vaginal deliveries)</vt:lpstr>
      <vt:lpstr>PowerPoint Presentation</vt:lpstr>
      <vt:lpstr>Episiotomy performed at Vaginal Delivery (Clinic), and Advanced Perineal Lacerations (APL)  (3rd /4th ◦)  2011-2013 (934 vaginal deliveries)</vt:lpstr>
      <vt:lpstr>Episiotomy performed at Vaginal Delivery, and Advanced Perineal Lacerations (APL)  (3rd /4th ◦)  2009-2013 (8,155 vaginal deliveries)</vt:lpstr>
      <vt:lpstr>Episiotomy and APL Rates</vt:lpstr>
      <vt:lpstr>Episiotomy and APL Rates and More . . . 2005-2014</vt:lpstr>
      <vt:lpstr>Episiotomy and APL Rates in Primiparas 2005-2014</vt:lpstr>
      <vt:lpstr>PowerPoint Presentation</vt:lpstr>
    </vt:vector>
  </TitlesOfParts>
  <Company>HY Connect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Hampton</dc:creator>
  <cp:lastModifiedBy>Elliot Levine</cp:lastModifiedBy>
  <cp:revision>190</cp:revision>
  <cp:lastPrinted>2011-10-04T19:32:25Z</cp:lastPrinted>
  <dcterms:created xsi:type="dcterms:W3CDTF">2011-10-04T15:35:58Z</dcterms:created>
  <dcterms:modified xsi:type="dcterms:W3CDTF">2015-11-15T16:21:34Z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0x01010042574AE930470E4189BDA94CDC0C9EE7</vt:lpwstr>
  </property>
</Properties>
</file>