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63" r:id="rId2"/>
    <p:sldId id="299" r:id="rId3"/>
    <p:sldId id="336" r:id="rId4"/>
    <p:sldId id="314" r:id="rId5"/>
    <p:sldId id="337" r:id="rId6"/>
    <p:sldId id="356" r:id="rId7"/>
    <p:sldId id="351" r:id="rId8"/>
    <p:sldId id="329" r:id="rId9"/>
    <p:sldId id="319" r:id="rId10"/>
    <p:sldId id="320" r:id="rId11"/>
    <p:sldId id="352" r:id="rId12"/>
    <p:sldId id="306" r:id="rId13"/>
    <p:sldId id="300" r:id="rId14"/>
    <p:sldId id="343" r:id="rId15"/>
    <p:sldId id="344" r:id="rId16"/>
    <p:sldId id="359" r:id="rId17"/>
    <p:sldId id="345" r:id="rId18"/>
    <p:sldId id="346" r:id="rId19"/>
    <p:sldId id="347" r:id="rId20"/>
    <p:sldId id="271" r:id="rId21"/>
    <p:sldId id="354" r:id="rId22"/>
    <p:sldId id="357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C79F"/>
    <a:srgbClr val="EC700A"/>
    <a:srgbClr val="F34304"/>
    <a:srgbClr val="CC0066"/>
    <a:srgbClr val="43B3FF"/>
    <a:srgbClr val="3399FF"/>
    <a:srgbClr val="3CB1D6"/>
    <a:srgbClr val="C9E7A7"/>
    <a:srgbClr val="49D927"/>
    <a:srgbClr val="AFDC7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188" autoAdjust="0"/>
  </p:normalViewPr>
  <p:slideViewPr>
    <p:cSldViewPr>
      <p:cViewPr>
        <p:scale>
          <a:sx n="75" d="100"/>
          <a:sy n="75" d="100"/>
        </p:scale>
        <p:origin x="-1182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4007C-C1F0-4B08-ABA1-597BE71F2307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7F533-0A57-43B0-B57A-2A62572CC05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910577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0FE6F3-D255-43F4-AB0C-FE21B3BEACB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  <p:sp>
        <p:nvSpPr>
          <p:cNvPr id="2765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2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1813"/>
            <a:ext cx="5486400" cy="1331912"/>
          </a:xfrm>
          <a:noFill/>
        </p:spPr>
        <p:txBody>
          <a:bodyPr wrap="square" lIns="0" tIns="7124" rIns="0" bIns="0" numCol="1" anchor="t" anchorCtr="0" compatLnSpc="1">
            <a:prstTxWarp prst="textNoShape">
              <a:avLst/>
            </a:prstTxWarp>
          </a:bodyPr>
          <a:lstStyle/>
          <a:p>
            <a:pPr marL="193675" indent="-192088" eaLnBrk="1" hangingPunct="1">
              <a:lnSpc>
                <a:spcPct val="93000"/>
              </a:lnSpc>
              <a:spcBef>
                <a:spcPct val="0"/>
              </a:spcBef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  <a:tab pos="5195888" algn="l"/>
              </a:tabLst>
            </a:pPr>
            <a:r>
              <a:rPr lang="en-US" sz="800" smtClean="0">
                <a:latin typeface="Arial" charset="0"/>
                <a:ea typeface="IPAMincho"/>
                <a:cs typeface="IPAMincho"/>
              </a:rPr>
              <a:t> </a:t>
            </a:r>
          </a:p>
          <a:p>
            <a:pPr marL="193675" indent="-192088" eaLnBrk="1" hangingPunct="1">
              <a:lnSpc>
                <a:spcPct val="93000"/>
              </a:lnSpc>
              <a:spcBef>
                <a:spcPct val="0"/>
              </a:spcBef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  <a:tab pos="5195888" algn="l"/>
              </a:tabLst>
            </a:pPr>
            <a:endParaRPr lang="en-US" sz="1800" smtClean="0">
              <a:latin typeface="Arial" charset="0"/>
              <a:ea typeface="IPAMincho"/>
              <a:cs typeface="IPAMincho"/>
            </a:endParaRPr>
          </a:p>
          <a:p>
            <a:pPr marL="193675" indent="-192088" eaLnBrk="1" hangingPunct="1">
              <a:lnSpc>
                <a:spcPct val="93000"/>
              </a:lnSpc>
              <a:spcBef>
                <a:spcPct val="0"/>
              </a:spcBef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  <a:tab pos="5195888" algn="l"/>
              </a:tabLst>
            </a:pPr>
            <a:endParaRPr lang="en-US" sz="1800" smtClean="0">
              <a:latin typeface="Arial" charset="0"/>
              <a:ea typeface="IPAMincho"/>
              <a:cs typeface="IPAMincho"/>
            </a:endParaRPr>
          </a:p>
          <a:p>
            <a:pPr marL="193675" indent="-192088" eaLnBrk="1" hangingPunct="1">
              <a:lnSpc>
                <a:spcPct val="93000"/>
              </a:lnSpc>
              <a:spcBef>
                <a:spcPct val="0"/>
              </a:spcBef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  <a:tab pos="5195888" algn="l"/>
              </a:tabLst>
            </a:pPr>
            <a:endParaRPr lang="en-US" sz="800" smtClean="0">
              <a:latin typeface="Arial" charset="0"/>
              <a:ea typeface="IPAMincho"/>
              <a:cs typeface="IPAMincho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6D3C4A-F822-4DCE-9B6E-17BF5EFFC2E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  <p:sp>
        <p:nvSpPr>
          <p:cNvPr id="2969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1813"/>
            <a:ext cx="5486400" cy="1331912"/>
          </a:xfrm>
          <a:noFill/>
        </p:spPr>
        <p:txBody>
          <a:bodyPr wrap="square" lIns="0" tIns="7124" rIns="0" bIns="0" numCol="1" anchor="t" anchorCtr="0" compatLnSpc="1">
            <a:prstTxWarp prst="textNoShape">
              <a:avLst/>
            </a:prstTxWarp>
          </a:bodyPr>
          <a:lstStyle/>
          <a:p>
            <a:pPr marL="193675" indent="-192088" eaLnBrk="1" hangingPunct="1">
              <a:lnSpc>
                <a:spcPct val="93000"/>
              </a:lnSpc>
              <a:spcBef>
                <a:spcPct val="0"/>
              </a:spcBef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  <a:tab pos="5195888" algn="l"/>
              </a:tabLst>
            </a:pPr>
            <a:r>
              <a:rPr lang="en-US" sz="800" smtClean="0">
                <a:latin typeface="Arial" charset="0"/>
                <a:ea typeface="IPAMincho"/>
                <a:cs typeface="IPAMincho"/>
              </a:rPr>
              <a:t> </a:t>
            </a:r>
          </a:p>
          <a:p>
            <a:pPr marL="193675" indent="-192088" eaLnBrk="1" hangingPunct="1">
              <a:lnSpc>
                <a:spcPct val="93000"/>
              </a:lnSpc>
              <a:spcBef>
                <a:spcPct val="0"/>
              </a:spcBef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  <a:tab pos="5195888" algn="l"/>
              </a:tabLst>
            </a:pPr>
            <a:endParaRPr lang="en-US" sz="1800" smtClean="0">
              <a:latin typeface="Arial" charset="0"/>
              <a:ea typeface="IPAMincho"/>
              <a:cs typeface="IPAMincho"/>
            </a:endParaRPr>
          </a:p>
          <a:p>
            <a:pPr marL="193675" indent="-192088" eaLnBrk="1" hangingPunct="1">
              <a:lnSpc>
                <a:spcPct val="93000"/>
              </a:lnSpc>
              <a:spcBef>
                <a:spcPct val="0"/>
              </a:spcBef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  <a:tab pos="5195888" algn="l"/>
              </a:tabLst>
            </a:pPr>
            <a:endParaRPr lang="en-US" sz="1800" smtClean="0">
              <a:latin typeface="Arial" charset="0"/>
              <a:ea typeface="IPAMincho"/>
              <a:cs typeface="IPAMincho"/>
            </a:endParaRPr>
          </a:p>
          <a:p>
            <a:pPr marL="193675" indent="-192088" eaLnBrk="1" hangingPunct="1">
              <a:lnSpc>
                <a:spcPct val="93000"/>
              </a:lnSpc>
              <a:spcBef>
                <a:spcPct val="0"/>
              </a:spcBef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  <a:tab pos="5195888" algn="l"/>
              </a:tabLst>
            </a:pPr>
            <a:endParaRPr lang="en-US" sz="800" smtClean="0">
              <a:latin typeface="Arial" charset="0"/>
              <a:ea typeface="IPAMincho"/>
              <a:cs typeface="IPAMincho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600205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772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6A2A7-F023-43E1-8048-38B8DB1D5F8F}" type="datetimeFigureOut">
              <a:rPr lang="it-IT" smtClean="0"/>
              <a:pPr/>
              <a:t>02/08/2016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87E5A-3E15-4FA2-B65F-EA044AD3EFEC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7" name="Group 95"/>
          <p:cNvGrpSpPr/>
          <p:nvPr/>
        </p:nvGrpSpPr>
        <p:grpSpPr bwMode="hidden">
          <a:xfrm>
            <a:off x="-1" y="0"/>
            <a:ext cx="9144002" cy="6858000"/>
            <a:chOff x="-1" y="0"/>
            <a:chExt cx="12192002" cy="6858000"/>
          </a:xfrm>
        </p:grpSpPr>
        <p:cxnSp>
          <p:nvCxnSpPr>
            <p:cNvPr id="8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8" name="Straight Connector 147"/>
          <p:cNvCxnSpPr/>
          <p:nvPr/>
        </p:nvCxnSpPr>
        <p:spPr>
          <a:xfrm>
            <a:off x="457200" y="6172200"/>
            <a:ext cx="8229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oglio_di_lavoro_di_Microsoft_Office_Excel_97-2003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Foglio_di_lavoro_di_Microsoft_Office_Excel_97-20034.xls"/><Relationship Id="rId5" Type="http://schemas.openxmlformats.org/officeDocument/2006/relationships/oleObject" Target="../embeddings/Foglio_di_lavoro_di_Microsoft_Office_Excel_97-20033.xls"/><Relationship Id="rId4" Type="http://schemas.openxmlformats.org/officeDocument/2006/relationships/oleObject" Target="../embeddings/Foglio_di_lavoro_di_Microsoft_Office_Excel_97-20032.xls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5868144" y="260648"/>
            <a:ext cx="3024336" cy="1368152"/>
          </a:xfrm>
          <a:prstGeom prst="rect">
            <a:avLst/>
          </a:prstGeom>
          <a:solidFill>
            <a:srgbClr val="F3430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1691680" y="5157192"/>
            <a:ext cx="5760640" cy="7571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i="1" dirty="0" smtClean="0">
                <a:solidFill>
                  <a:srgbClr val="002060"/>
                </a:solidFill>
              </a:rPr>
              <a:t>Prof. Elisabetta Radice, MD</a:t>
            </a:r>
          </a:p>
          <a:p>
            <a:pPr algn="ctr">
              <a:lnSpc>
                <a:spcPct val="90000"/>
              </a:lnSpc>
            </a:pPr>
            <a:r>
              <a:rPr lang="it-IT" sz="1600" dirty="0" err="1" smtClean="0">
                <a:solidFill>
                  <a:srgbClr val="002060"/>
                </a:solidFill>
              </a:rPr>
              <a:t>Department</a:t>
            </a:r>
            <a:r>
              <a:rPr lang="it-IT" sz="1600" dirty="0" smtClean="0">
                <a:solidFill>
                  <a:srgbClr val="002060"/>
                </a:solidFill>
              </a:rPr>
              <a:t> of </a:t>
            </a:r>
            <a:r>
              <a:rPr lang="it-IT" sz="1600" dirty="0" err="1" smtClean="0">
                <a:solidFill>
                  <a:srgbClr val="002060"/>
                </a:solidFill>
              </a:rPr>
              <a:t>Surgical</a:t>
            </a:r>
            <a:r>
              <a:rPr lang="it-IT" sz="1600" dirty="0" smtClean="0">
                <a:solidFill>
                  <a:srgbClr val="002060"/>
                </a:solidFill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</a:rPr>
              <a:t>Sciences</a:t>
            </a:r>
            <a:endParaRPr lang="it-IT" sz="1600" dirty="0" smtClean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it-IT" sz="1600" dirty="0" err="1" smtClean="0">
                <a:solidFill>
                  <a:srgbClr val="002060"/>
                </a:solidFill>
              </a:rPr>
              <a:t>University</a:t>
            </a:r>
            <a:r>
              <a:rPr lang="it-IT" sz="1600" dirty="0" smtClean="0">
                <a:solidFill>
                  <a:srgbClr val="002060"/>
                </a:solidFill>
              </a:rPr>
              <a:t> of </a:t>
            </a:r>
            <a:r>
              <a:rPr lang="it-IT" sz="1600" dirty="0" err="1" smtClean="0">
                <a:solidFill>
                  <a:srgbClr val="002060"/>
                </a:solidFill>
              </a:rPr>
              <a:t>Turin</a:t>
            </a:r>
            <a:r>
              <a:rPr lang="it-IT" sz="1600" dirty="0" smtClean="0">
                <a:solidFill>
                  <a:srgbClr val="002060"/>
                </a:solidFill>
              </a:rPr>
              <a:t> - </a:t>
            </a:r>
            <a:r>
              <a:rPr lang="it-IT" sz="1600" dirty="0" err="1" smtClean="0">
                <a:solidFill>
                  <a:srgbClr val="002060"/>
                </a:solidFill>
              </a:rPr>
              <a:t>Italy</a:t>
            </a:r>
            <a:endParaRPr lang="it-IT" sz="1600" dirty="0">
              <a:solidFill>
                <a:srgbClr val="002060"/>
              </a:solidFill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0" y="2060848"/>
            <a:ext cx="9144000" cy="115212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90000" tIns="45000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200" b="1" i="1" dirty="0">
                <a:solidFill>
                  <a:srgbClr val="002060"/>
                </a:solidFill>
              </a:rPr>
              <a:t>Enhancement of the </a:t>
            </a:r>
            <a:r>
              <a:rPr lang="en-US" sz="2200" b="1" i="1" dirty="0" err="1">
                <a:solidFill>
                  <a:srgbClr val="002060"/>
                </a:solidFill>
              </a:rPr>
              <a:t>Immunostimulatory</a:t>
            </a:r>
            <a:r>
              <a:rPr lang="en-US" sz="2200" b="1" i="1" dirty="0">
                <a:solidFill>
                  <a:srgbClr val="002060"/>
                </a:solidFill>
              </a:rPr>
              <a:t> Functions of Ex Vivo–Generated Dendritic Cells from Early-Stage Colon Cancer </a:t>
            </a:r>
            <a:r>
              <a:rPr lang="en-US" sz="2200" b="1" i="1" dirty="0" smtClean="0">
                <a:solidFill>
                  <a:srgbClr val="002060"/>
                </a:solidFill>
              </a:rPr>
              <a:t>Patients </a:t>
            </a:r>
            <a:r>
              <a:rPr lang="en-US" sz="2200" b="1" i="1" dirty="0">
                <a:solidFill>
                  <a:srgbClr val="002060"/>
                </a:solidFill>
              </a:rPr>
              <a:t>by Consecutive Exposure to Low Doses of Sequential-Kinetic-Activated IL-4 and IL-12</a:t>
            </a:r>
            <a:r>
              <a:rPr lang="en-US" sz="2200" b="1" i="1" dirty="0" smtClean="0">
                <a:solidFill>
                  <a:srgbClr val="002060"/>
                </a:solidFill>
              </a:rPr>
              <a:t>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2000" b="1" dirty="0" smtClean="0">
              <a:solidFill>
                <a:srgbClr val="00206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i="1" dirty="0" smtClean="0">
                <a:solidFill>
                  <a:srgbClr val="002060"/>
                </a:solidFill>
              </a:rPr>
              <a:t>Elisabetta </a:t>
            </a:r>
            <a:r>
              <a:rPr lang="en-US" sz="1600" i="1" dirty="0">
                <a:solidFill>
                  <a:srgbClr val="002060"/>
                </a:solidFill>
              </a:rPr>
              <a:t>Radice, Graziella Bellone, Vincenzo Miranda</a:t>
            </a:r>
            <a:r>
              <a:rPr lang="en-US" sz="1600" dirty="0">
                <a:solidFill>
                  <a:srgbClr val="002060"/>
                </a:solidFill>
              </a:rPr>
              <a:t> 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1200" i="1" dirty="0" smtClean="0">
              <a:solidFill>
                <a:srgbClr val="00206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200" i="1" dirty="0" smtClean="0">
                <a:solidFill>
                  <a:srgbClr val="002060"/>
                </a:solidFill>
              </a:rPr>
              <a:t> </a:t>
            </a:r>
            <a:endParaRPr lang="en-US" sz="10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V.Miranda\Desktop\logoUnit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933056"/>
            <a:ext cx="1950720" cy="864096"/>
          </a:xfrm>
          <a:prstGeom prst="rect">
            <a:avLst/>
          </a:prstGeom>
          <a:noFill/>
        </p:spPr>
      </p:pic>
      <p:pic>
        <p:nvPicPr>
          <p:cNvPr id="1027" name="Picture 3" descr="C:\Users\V.Miranda\Desktop\untitl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3861048"/>
            <a:ext cx="1080120" cy="1080120"/>
          </a:xfrm>
          <a:prstGeom prst="rect">
            <a:avLst/>
          </a:prstGeom>
          <a:noFill/>
        </p:spPr>
      </p:pic>
      <p:pic>
        <p:nvPicPr>
          <p:cNvPr id="1028" name="Picture 4" descr="C:\Users\V.Miranda\Desktop\9286206--DSC_logo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005064"/>
            <a:ext cx="1784987" cy="792088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2051720" y="6309320"/>
            <a:ext cx="5040560" cy="33855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>
                <a:solidFill>
                  <a:srgbClr val="002060"/>
                </a:solidFill>
              </a:rPr>
              <a:t>August 8-10, 2016 </a:t>
            </a:r>
            <a:r>
              <a:rPr lang="it-IT" sz="1600" i="1" dirty="0" smtClean="0">
                <a:solidFill>
                  <a:srgbClr val="002060"/>
                </a:solidFill>
              </a:rPr>
              <a:t>Birmingham, UK</a:t>
            </a:r>
            <a:endParaRPr lang="it-IT" sz="1600" i="1" dirty="0">
              <a:solidFill>
                <a:srgbClr val="002060"/>
              </a:solidFill>
            </a:endParaRPr>
          </a:p>
        </p:txBody>
      </p:sp>
      <p:pic>
        <p:nvPicPr>
          <p:cNvPr id="7" name="Picture 4" descr="C:\Users\V.Miranda\Desktop\OMICS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32656"/>
            <a:ext cx="2448272" cy="1032115"/>
          </a:xfrm>
          <a:prstGeom prst="rect">
            <a:avLst/>
          </a:prstGeom>
          <a:noFill/>
        </p:spPr>
      </p:pic>
      <p:pic>
        <p:nvPicPr>
          <p:cNvPr id="2" name="Picture 2" descr="C:\Users\V.Miranda\Desktop\3rd-world-congress-on-pharmacology-august-08-10-2016-birmingham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95394" y="404664"/>
            <a:ext cx="2788565" cy="10801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4932040" y="2348880"/>
            <a:ext cx="4104456" cy="37444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DENDRITIC CELLS – SENTINELS OF IMMUNITY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V.Miranda\Desktop\Dendritic-cell-presenting-antigen-to-Lymphocy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564904"/>
            <a:ext cx="3697526" cy="3312368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August 8-10, 2016 Birmingham, UK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51520" y="908720"/>
            <a:ext cx="453650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Dendritic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cells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DCs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)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were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originally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considered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to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be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the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most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potent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professional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antigen-presenting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cells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APCs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)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which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can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uptake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process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, and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present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via a major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histocompatibility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complex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(MHC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),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i.e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different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types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of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antigens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to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antigen-specific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naïve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T CD4</a:t>
            </a:r>
            <a:r>
              <a:rPr lang="it-IT" baseline="30000" dirty="0">
                <a:solidFill>
                  <a:srgbClr val="002060"/>
                </a:solidFill>
                <a:latin typeface="Calibri" pitchFamily="34" charset="0"/>
              </a:rPr>
              <a:t>+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helper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(h)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cells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linking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the innate and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adaptive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immune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systems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2699792" y="2996952"/>
            <a:ext cx="6012064" cy="3157537"/>
            <a:chOff x="972" y="1797"/>
            <a:chExt cx="3502" cy="1989"/>
          </a:xfrm>
        </p:grpSpPr>
        <p:pic>
          <p:nvPicPr>
            <p:cNvPr id="17420" name="Picture 21" descr="JCI99082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02" y="1797"/>
              <a:ext cx="3266" cy="1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2" name="AutoShape 24"/>
            <p:cNvSpPr>
              <a:spLocks noChangeArrowheads="1"/>
            </p:cNvSpPr>
            <p:nvPr/>
          </p:nvSpPr>
          <p:spPr bwMode="auto">
            <a:xfrm>
              <a:off x="972" y="2115"/>
              <a:ext cx="408" cy="91"/>
            </a:xfrm>
            <a:prstGeom prst="notchedRightArrow">
              <a:avLst>
                <a:gd name="adj1" fmla="val 50000"/>
                <a:gd name="adj2" fmla="val 112088"/>
              </a:avLst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tx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tx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424" name="AutoShape 27"/>
            <p:cNvSpPr>
              <a:spLocks noChangeArrowheads="1"/>
            </p:cNvSpPr>
            <p:nvPr/>
          </p:nvSpPr>
          <p:spPr bwMode="auto">
            <a:xfrm>
              <a:off x="984" y="3335"/>
              <a:ext cx="408" cy="91"/>
            </a:xfrm>
            <a:prstGeom prst="notchedRightArrow">
              <a:avLst>
                <a:gd name="adj1" fmla="val 50000"/>
                <a:gd name="adj2" fmla="val 112088"/>
              </a:avLst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tx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tx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425" name="Rectangle 28"/>
            <p:cNvSpPr>
              <a:spLocks noChangeArrowheads="1"/>
            </p:cNvSpPr>
            <p:nvPr/>
          </p:nvSpPr>
          <p:spPr bwMode="auto">
            <a:xfrm>
              <a:off x="3696" y="1933"/>
              <a:ext cx="772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426" name="Rectangle 29"/>
            <p:cNvSpPr>
              <a:spLocks noChangeArrowheads="1"/>
            </p:cNvSpPr>
            <p:nvPr/>
          </p:nvSpPr>
          <p:spPr bwMode="auto">
            <a:xfrm>
              <a:off x="3702" y="3022"/>
              <a:ext cx="772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427" name="Rectangle 30"/>
            <p:cNvSpPr>
              <a:spLocks noChangeArrowheads="1"/>
            </p:cNvSpPr>
            <p:nvPr/>
          </p:nvSpPr>
          <p:spPr bwMode="auto">
            <a:xfrm>
              <a:off x="3759" y="2018"/>
              <a:ext cx="680" cy="5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428" name="Rectangle 31"/>
            <p:cNvSpPr>
              <a:spLocks noChangeArrowheads="1"/>
            </p:cNvSpPr>
            <p:nvPr/>
          </p:nvSpPr>
          <p:spPr bwMode="auto">
            <a:xfrm>
              <a:off x="3787" y="3010"/>
              <a:ext cx="680" cy="5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429" name="Rectangle 32"/>
            <p:cNvSpPr>
              <a:spLocks noChangeArrowheads="1"/>
            </p:cNvSpPr>
            <p:nvPr/>
          </p:nvSpPr>
          <p:spPr bwMode="auto">
            <a:xfrm>
              <a:off x="1236" y="2585"/>
              <a:ext cx="368" cy="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430" name="Rectangle 33"/>
            <p:cNvSpPr>
              <a:spLocks noChangeArrowheads="1"/>
            </p:cNvSpPr>
            <p:nvPr/>
          </p:nvSpPr>
          <p:spPr bwMode="auto">
            <a:xfrm>
              <a:off x="1604" y="2642"/>
              <a:ext cx="85" cy="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431" name="Rectangle 34"/>
            <p:cNvSpPr>
              <a:spLocks noChangeArrowheads="1"/>
            </p:cNvSpPr>
            <p:nvPr/>
          </p:nvSpPr>
          <p:spPr bwMode="auto">
            <a:xfrm>
              <a:off x="1517" y="2704"/>
              <a:ext cx="168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" name="CasellaDiTesto 1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000" b="1" i="1" dirty="0" smtClean="0">
                <a:solidFill>
                  <a:srgbClr val="002060"/>
                </a:solidFill>
                <a:latin typeface="Calibri" pitchFamily="34" charset="0"/>
              </a:rPr>
              <a:t>DENDRITIC CELL SUBSETS</a:t>
            </a:r>
            <a:endParaRPr lang="it-IT" sz="2000" b="1" i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7412" name="Text Box 9"/>
          <p:cNvSpPr txBox="1">
            <a:spLocks noChangeArrowheads="1"/>
          </p:cNvSpPr>
          <p:nvPr/>
        </p:nvSpPr>
        <p:spPr bwMode="auto">
          <a:xfrm>
            <a:off x="251520" y="908720"/>
            <a:ext cx="868596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b="1" dirty="0" err="1">
                <a:solidFill>
                  <a:srgbClr val="002060"/>
                </a:solidFill>
                <a:latin typeface="+mn-lt"/>
              </a:rPr>
              <a:t>DCs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are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heterogeneous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and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dynamic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cells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with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high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functional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plasticity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,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which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express </a:t>
            </a:r>
            <a:r>
              <a:rPr lang="it-IT" dirty="0" err="1" smtClean="0">
                <a:solidFill>
                  <a:srgbClr val="002060"/>
                </a:solidFill>
                <a:latin typeface="+mn-lt"/>
              </a:rPr>
              <a:t>immunostimulating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or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immunosuppressive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potential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, or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both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,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depending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on the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consequence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and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combination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of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soluble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and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cellular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microenvironmental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stimuli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affecting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their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differentiation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maturation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activation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, and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polarization</a:t>
            </a:r>
            <a:r>
              <a:rPr lang="it-IT" b="1" dirty="0" smtClean="0">
                <a:solidFill>
                  <a:srgbClr val="002060"/>
                </a:solidFill>
                <a:latin typeface="+mn-lt"/>
              </a:rPr>
              <a:t>.</a:t>
            </a:r>
            <a:endParaRPr lang="it-IT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E. Radice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August 8-10, 2016 Birmingham, UK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827584" y="3212976"/>
            <a:ext cx="19442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000" b="1" dirty="0" smtClean="0">
                <a:solidFill>
                  <a:srgbClr val="002060"/>
                </a:solidFill>
              </a:rPr>
              <a:t>DC1 </a:t>
            </a:r>
            <a:r>
              <a:rPr lang="it-IT" altLang="it-IT" baseline="-25000" dirty="0" smtClean="0">
                <a:solidFill>
                  <a:srgbClr val="002060"/>
                </a:solidFill>
              </a:rPr>
              <a:t>CD11c/BDCA1-3</a:t>
            </a:r>
            <a:r>
              <a:rPr lang="it-IT" altLang="it-IT" dirty="0" smtClean="0">
                <a:solidFill>
                  <a:srgbClr val="002060"/>
                </a:solidFill>
              </a:rPr>
              <a:t> (</a:t>
            </a:r>
            <a:r>
              <a:rPr lang="it-IT" altLang="it-IT" sz="1600" dirty="0" err="1" smtClean="0">
                <a:solidFill>
                  <a:srgbClr val="002060"/>
                </a:solidFill>
              </a:rPr>
              <a:t>myeloid</a:t>
            </a:r>
            <a:r>
              <a:rPr lang="it-IT" altLang="it-IT" dirty="0" smtClean="0">
                <a:solidFill>
                  <a:srgbClr val="002060"/>
                </a:solidFill>
              </a:rPr>
              <a:t> </a:t>
            </a:r>
            <a:r>
              <a:rPr lang="it-IT" altLang="it-IT" dirty="0" err="1" smtClean="0">
                <a:solidFill>
                  <a:srgbClr val="002060"/>
                </a:solidFill>
              </a:rPr>
              <a:t>DCs</a:t>
            </a:r>
            <a:r>
              <a:rPr lang="it-IT" altLang="it-IT" dirty="0" smtClean="0">
                <a:solidFill>
                  <a:srgbClr val="002060"/>
                </a:solidFill>
              </a:rPr>
              <a:t>/</a:t>
            </a:r>
            <a:r>
              <a:rPr lang="it-IT" altLang="it-IT" sz="1600" dirty="0" smtClean="0">
                <a:solidFill>
                  <a:srgbClr val="002060"/>
                </a:solidFill>
              </a:rPr>
              <a:t> </a:t>
            </a:r>
            <a:r>
              <a:rPr lang="it-IT" altLang="it-IT" sz="1600" dirty="0" err="1" smtClean="0">
                <a:solidFill>
                  <a:srgbClr val="002060"/>
                </a:solidFill>
              </a:rPr>
              <a:t>conventional</a:t>
            </a:r>
            <a:r>
              <a:rPr lang="it-IT" altLang="it-IT" sz="1600" dirty="0" smtClean="0">
                <a:solidFill>
                  <a:srgbClr val="002060"/>
                </a:solidFill>
              </a:rPr>
              <a:t> </a:t>
            </a:r>
            <a:r>
              <a:rPr lang="it-IT" altLang="it-IT" dirty="0" err="1" smtClean="0">
                <a:solidFill>
                  <a:srgbClr val="002060"/>
                </a:solidFill>
              </a:rPr>
              <a:t>DCs</a:t>
            </a:r>
            <a:r>
              <a:rPr lang="it-IT" altLang="it-IT" dirty="0" smtClean="0">
                <a:solidFill>
                  <a:srgbClr val="002060"/>
                </a:solidFill>
              </a:rPr>
              <a:t>) </a:t>
            </a:r>
            <a:endParaRPr lang="it-IT" altLang="it-IT" dirty="0">
              <a:solidFill>
                <a:srgbClr val="002060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827584" y="5085184"/>
            <a:ext cx="194421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000" b="1" dirty="0" smtClean="0">
                <a:solidFill>
                  <a:srgbClr val="002060"/>
                </a:solidFill>
              </a:rPr>
              <a:t>DC2 </a:t>
            </a:r>
            <a:r>
              <a:rPr lang="it-IT" altLang="it-IT" baseline="-25000" dirty="0" smtClean="0">
                <a:solidFill>
                  <a:srgbClr val="002060"/>
                </a:solidFill>
              </a:rPr>
              <a:t>CD123/BDCA2-4   </a:t>
            </a:r>
            <a:r>
              <a:rPr lang="it-IT" altLang="it-IT" dirty="0" smtClean="0">
                <a:solidFill>
                  <a:srgbClr val="002060"/>
                </a:solidFill>
              </a:rPr>
              <a:t>(</a:t>
            </a:r>
            <a:r>
              <a:rPr lang="it-IT" altLang="it-IT" sz="1600" dirty="0" err="1" smtClean="0">
                <a:solidFill>
                  <a:srgbClr val="002060"/>
                </a:solidFill>
              </a:rPr>
              <a:t>plasmacytoid</a:t>
            </a:r>
            <a:r>
              <a:rPr lang="it-IT" altLang="it-IT" sz="1600" dirty="0" smtClean="0">
                <a:solidFill>
                  <a:srgbClr val="002060"/>
                </a:solidFill>
              </a:rPr>
              <a:t> </a:t>
            </a:r>
            <a:r>
              <a:rPr lang="it-IT" altLang="it-IT" dirty="0" err="1" smtClean="0">
                <a:solidFill>
                  <a:srgbClr val="002060"/>
                </a:solidFill>
              </a:rPr>
              <a:t>DCs</a:t>
            </a:r>
            <a:r>
              <a:rPr lang="it-IT" altLang="it-IT" dirty="0" smtClean="0">
                <a:solidFill>
                  <a:srgbClr val="002060"/>
                </a:solidFill>
              </a:rPr>
              <a:t>) </a:t>
            </a:r>
            <a:endParaRPr lang="it-IT" altLang="it-IT" dirty="0">
              <a:solidFill>
                <a:srgbClr val="002060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7668344" y="4941168"/>
            <a:ext cx="1296144" cy="738664"/>
          </a:xfrm>
          <a:prstGeom prst="rect">
            <a:avLst/>
          </a:prstGeom>
          <a:noFill/>
          <a:ln w="12700">
            <a:solidFill>
              <a:srgbClr val="EC700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Anti-</a:t>
            </a:r>
            <a:r>
              <a:rPr lang="it-IT" sz="1400" b="1" dirty="0" err="1" smtClean="0"/>
              <a:t>cancer</a:t>
            </a:r>
            <a:r>
              <a:rPr lang="it-IT" sz="1400" b="1" dirty="0" smtClean="0"/>
              <a:t> NON </a:t>
            </a:r>
            <a:r>
              <a:rPr lang="it-IT" sz="1400" b="1" dirty="0" err="1" smtClean="0"/>
              <a:t>effective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response</a:t>
            </a:r>
            <a:endParaRPr lang="it-IT" sz="1400" b="1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7668344" y="3284984"/>
            <a:ext cx="1296144" cy="738664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Anti-</a:t>
            </a:r>
            <a:r>
              <a:rPr lang="it-IT" sz="1400" b="1" dirty="0" err="1" smtClean="0"/>
              <a:t>cancer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effective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response</a:t>
            </a:r>
            <a:endParaRPr lang="it-IT" sz="1400" b="1" dirty="0"/>
          </a:p>
        </p:txBody>
      </p:sp>
      <p:sp>
        <p:nvSpPr>
          <p:cNvPr id="25" name="Rettangolo 24"/>
          <p:cNvSpPr/>
          <p:nvPr/>
        </p:nvSpPr>
        <p:spPr>
          <a:xfrm>
            <a:off x="251520" y="2060848"/>
            <a:ext cx="8640960" cy="9233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rgbClr val="002060"/>
                </a:solidFill>
              </a:rPr>
              <a:t>Multiple DC </a:t>
            </a:r>
            <a:r>
              <a:rPr lang="it-IT" b="1" dirty="0" err="1" smtClean="0">
                <a:solidFill>
                  <a:srgbClr val="002060"/>
                </a:solidFill>
              </a:rPr>
              <a:t>subsets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have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been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identified</a:t>
            </a:r>
            <a:r>
              <a:rPr lang="it-IT" b="1" dirty="0" smtClean="0">
                <a:solidFill>
                  <a:srgbClr val="002060"/>
                </a:solidFill>
              </a:rPr>
              <a:t>,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each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displaying</a:t>
            </a:r>
            <a:r>
              <a:rPr lang="it-IT" dirty="0" smtClean="0">
                <a:solidFill>
                  <a:srgbClr val="002060"/>
                </a:solidFill>
              </a:rPr>
              <a:t> a </a:t>
            </a:r>
            <a:r>
              <a:rPr lang="it-IT" dirty="0" err="1" smtClean="0">
                <a:solidFill>
                  <a:srgbClr val="002060"/>
                </a:solidFill>
              </a:rPr>
              <a:t>distinct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phenotype</a:t>
            </a:r>
            <a:r>
              <a:rPr lang="it-IT" dirty="0" smtClean="0">
                <a:solidFill>
                  <a:srgbClr val="002060"/>
                </a:solidFill>
              </a:rPr>
              <a:t>, </a:t>
            </a:r>
            <a:r>
              <a:rPr lang="it-IT" dirty="0" err="1" smtClean="0">
                <a:solidFill>
                  <a:srgbClr val="002060"/>
                </a:solidFill>
              </a:rPr>
              <a:t>carrying</a:t>
            </a:r>
            <a:r>
              <a:rPr lang="it-IT" dirty="0" smtClean="0">
                <a:solidFill>
                  <a:srgbClr val="002060"/>
                </a:solidFill>
              </a:rPr>
              <a:t> out </a:t>
            </a:r>
            <a:r>
              <a:rPr lang="it-IT" dirty="0" err="1" smtClean="0">
                <a:solidFill>
                  <a:srgbClr val="002060"/>
                </a:solidFill>
              </a:rPr>
              <a:t>distinct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functions</a:t>
            </a:r>
            <a:r>
              <a:rPr lang="it-IT" dirty="0" smtClean="0">
                <a:solidFill>
                  <a:srgbClr val="002060"/>
                </a:solidFill>
              </a:rPr>
              <a:t>, and </a:t>
            </a:r>
            <a:r>
              <a:rPr lang="it-IT" dirty="0" err="1" smtClean="0">
                <a:solidFill>
                  <a:srgbClr val="002060"/>
                </a:solidFill>
              </a:rPr>
              <a:t>collaboratively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enabling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adaptive</a:t>
            </a:r>
            <a:r>
              <a:rPr lang="it-IT" dirty="0" smtClean="0">
                <a:solidFill>
                  <a:srgbClr val="002060"/>
                </a:solidFill>
              </a:rPr>
              <a:t> T-</a:t>
            </a:r>
            <a:r>
              <a:rPr lang="it-IT" dirty="0" err="1" smtClean="0">
                <a:solidFill>
                  <a:srgbClr val="002060"/>
                </a:solidFill>
              </a:rPr>
              <a:t>cell</a:t>
            </a:r>
            <a:r>
              <a:rPr lang="it-IT" dirty="0" smtClean="0">
                <a:solidFill>
                  <a:srgbClr val="002060"/>
                </a:solidFill>
              </a:rPr>
              <a:t> immune </a:t>
            </a:r>
            <a:r>
              <a:rPr lang="it-IT" dirty="0" err="1" smtClean="0">
                <a:solidFill>
                  <a:srgbClr val="002060"/>
                </a:solidFill>
              </a:rPr>
              <a:t>response</a:t>
            </a:r>
            <a:r>
              <a:rPr lang="it-IT" dirty="0" smtClean="0">
                <a:solidFill>
                  <a:srgbClr val="002060"/>
                </a:solidFill>
              </a:rPr>
              <a:t>.  </a:t>
            </a:r>
          </a:p>
          <a:p>
            <a:pPr algn="just"/>
            <a:r>
              <a:rPr lang="it-IT" dirty="0" smtClean="0">
                <a:solidFill>
                  <a:srgbClr val="002060"/>
                </a:solidFill>
              </a:rPr>
              <a:t>In </a:t>
            </a:r>
            <a:r>
              <a:rPr lang="it-IT" dirty="0" err="1" smtClean="0">
                <a:solidFill>
                  <a:srgbClr val="002060"/>
                </a:solidFill>
              </a:rPr>
              <a:t>particular</a:t>
            </a:r>
            <a:r>
              <a:rPr lang="it-IT" dirty="0" smtClean="0">
                <a:solidFill>
                  <a:srgbClr val="002060"/>
                </a:solidFill>
              </a:rPr>
              <a:t>:</a:t>
            </a:r>
            <a:endParaRPr lang="it-IT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 animBg="1"/>
      <p:bldP spid="23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251520" y="2204864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it-IT" b="1" dirty="0" smtClean="0">
                <a:solidFill>
                  <a:srgbClr val="002060"/>
                </a:solidFill>
              </a:rPr>
              <a:t>Mature </a:t>
            </a:r>
            <a:r>
              <a:rPr lang="it-IT" b="1" dirty="0" err="1" smtClean="0">
                <a:solidFill>
                  <a:srgbClr val="002060"/>
                </a:solidFill>
              </a:rPr>
              <a:t>DCs</a:t>
            </a:r>
            <a:r>
              <a:rPr lang="it-IT" dirty="0" smtClean="0">
                <a:solidFill>
                  <a:srgbClr val="002060"/>
                </a:solidFill>
              </a:rPr>
              <a:t>: </a:t>
            </a:r>
          </a:p>
          <a:p>
            <a:pPr marL="266700" indent="-266700">
              <a:buFont typeface="Wingdings" pitchFamily="2" charset="2"/>
              <a:buChar char="Ø"/>
            </a:pPr>
            <a:r>
              <a:rPr lang="it-IT" dirty="0" smtClean="0">
                <a:solidFill>
                  <a:srgbClr val="002060"/>
                </a:solidFill>
              </a:rPr>
              <a:t>express </a:t>
            </a:r>
            <a:r>
              <a:rPr lang="it-IT" dirty="0" err="1" smtClean="0">
                <a:solidFill>
                  <a:srgbClr val="002060"/>
                </a:solidFill>
              </a:rPr>
              <a:t>higher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levels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of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surface</a:t>
            </a:r>
            <a:r>
              <a:rPr lang="it-IT" dirty="0" smtClean="0">
                <a:solidFill>
                  <a:srgbClr val="002060"/>
                </a:solidFill>
              </a:rPr>
              <a:t> MHC-II and </a:t>
            </a:r>
            <a:r>
              <a:rPr lang="it-IT" dirty="0" err="1" smtClean="0">
                <a:solidFill>
                  <a:srgbClr val="002060"/>
                </a:solidFill>
              </a:rPr>
              <a:t>co-stimulatory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molecules</a:t>
            </a:r>
            <a:r>
              <a:rPr lang="it-IT" dirty="0" smtClean="0">
                <a:solidFill>
                  <a:srgbClr val="002060"/>
                </a:solidFill>
              </a:rPr>
              <a:t> (</a:t>
            </a:r>
            <a:r>
              <a:rPr lang="it-IT" sz="1600" dirty="0" smtClean="0">
                <a:solidFill>
                  <a:srgbClr val="002060"/>
                </a:solidFill>
              </a:rPr>
              <a:t>CD40, CD80, CD86</a:t>
            </a:r>
            <a:r>
              <a:rPr lang="it-IT" dirty="0" smtClean="0">
                <a:solidFill>
                  <a:srgbClr val="002060"/>
                </a:solidFill>
              </a:rPr>
              <a:t>)</a:t>
            </a:r>
          </a:p>
          <a:p>
            <a:pPr marL="266700" indent="-266700">
              <a:buFont typeface="Wingdings" pitchFamily="2" charset="2"/>
              <a:buChar char="Ø"/>
            </a:pPr>
            <a:r>
              <a:rPr lang="it-IT" b="1" i="1" dirty="0" smtClean="0">
                <a:solidFill>
                  <a:srgbClr val="002060"/>
                </a:solidFill>
              </a:rPr>
              <a:t>are </a:t>
            </a:r>
            <a:r>
              <a:rPr lang="it-IT" b="1" i="1" dirty="0" err="1" smtClean="0">
                <a:solidFill>
                  <a:srgbClr val="002060"/>
                </a:solidFill>
              </a:rPr>
              <a:t>potent</a:t>
            </a:r>
            <a:r>
              <a:rPr lang="it-IT" b="1" i="1" dirty="0" smtClean="0">
                <a:solidFill>
                  <a:srgbClr val="002060"/>
                </a:solidFill>
              </a:rPr>
              <a:t> </a:t>
            </a:r>
            <a:r>
              <a:rPr lang="it-IT" b="1" i="1" dirty="0" err="1" smtClean="0">
                <a:solidFill>
                  <a:srgbClr val="002060"/>
                </a:solidFill>
              </a:rPr>
              <a:t>activators</a:t>
            </a:r>
            <a:r>
              <a:rPr lang="it-IT" b="1" i="1" dirty="0" smtClean="0">
                <a:solidFill>
                  <a:srgbClr val="002060"/>
                </a:solidFill>
              </a:rPr>
              <a:t> </a:t>
            </a:r>
            <a:r>
              <a:rPr lang="it-IT" b="1" i="1" dirty="0" err="1" smtClean="0">
                <a:solidFill>
                  <a:srgbClr val="002060"/>
                </a:solidFill>
              </a:rPr>
              <a:t>of</a:t>
            </a:r>
            <a:r>
              <a:rPr lang="it-IT" b="1" i="1" dirty="0" smtClean="0">
                <a:solidFill>
                  <a:srgbClr val="002060"/>
                </a:solidFill>
              </a:rPr>
              <a:t> </a:t>
            </a:r>
            <a:r>
              <a:rPr lang="it-IT" b="1" i="1" dirty="0" err="1" smtClean="0">
                <a:solidFill>
                  <a:srgbClr val="002060"/>
                </a:solidFill>
              </a:rPr>
              <a:t>T-cells</a:t>
            </a:r>
            <a:r>
              <a:rPr lang="it-IT" b="1" i="1" dirty="0" smtClean="0">
                <a:solidFill>
                  <a:srgbClr val="002060"/>
                </a:solidFill>
              </a:rPr>
              <a:t>                 </a:t>
            </a:r>
            <a:r>
              <a:rPr lang="it-IT" b="1" i="1" dirty="0" smtClean="0">
                <a:solidFill>
                  <a:srgbClr val="FF0000"/>
                </a:solidFill>
              </a:rPr>
              <a:t>IMMUNITY</a:t>
            </a:r>
            <a:r>
              <a:rPr lang="it-IT" dirty="0" smtClean="0">
                <a:solidFill>
                  <a:srgbClr val="FF0000"/>
                </a:solidFill>
              </a:rPr>
              <a:t>.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DENDRITIC CELL MATURATION STATE 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August 8-10, 2016 Birmingham, UK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251520" y="908720"/>
            <a:ext cx="871296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266700" indent="-266700" algn="just"/>
            <a:r>
              <a:rPr lang="en-US" b="1" dirty="0" smtClean="0">
                <a:solidFill>
                  <a:srgbClr val="002060"/>
                </a:solidFill>
              </a:rPr>
              <a:t>The functional properties of DCs are maturation-dependent.</a:t>
            </a:r>
          </a:p>
          <a:p>
            <a:pPr marL="266700" indent="-266700" algn="just"/>
            <a:endParaRPr lang="en-US" dirty="0" smtClean="0">
              <a:solidFill>
                <a:srgbClr val="002060"/>
              </a:solidFill>
            </a:endParaRPr>
          </a:p>
          <a:p>
            <a:pPr marL="266700" indent="-266700" algn="just"/>
            <a:r>
              <a:rPr lang="it-IT" b="1" dirty="0" smtClean="0">
                <a:solidFill>
                  <a:srgbClr val="002060"/>
                </a:solidFill>
              </a:rPr>
              <a:t>Immature </a:t>
            </a:r>
            <a:r>
              <a:rPr lang="it-IT" b="1" dirty="0" err="1">
                <a:solidFill>
                  <a:srgbClr val="002060"/>
                </a:solidFill>
              </a:rPr>
              <a:t>DCs</a:t>
            </a:r>
            <a:r>
              <a:rPr lang="it-IT" b="1" dirty="0">
                <a:solidFill>
                  <a:srgbClr val="002060"/>
                </a:solidFill>
              </a:rPr>
              <a:t>:</a:t>
            </a:r>
            <a:r>
              <a:rPr lang="it-IT" dirty="0">
                <a:solidFill>
                  <a:srgbClr val="002060"/>
                </a:solidFill>
              </a:rPr>
              <a:t> </a:t>
            </a:r>
          </a:p>
          <a:p>
            <a:pPr marL="266700" indent="-266700" algn="just">
              <a:buFont typeface="Wingdings" pitchFamily="2" charset="2"/>
              <a:buChar char="Ø"/>
            </a:pPr>
            <a:r>
              <a:rPr lang="it-IT" b="1" i="1" dirty="0" smtClean="0">
                <a:solidFill>
                  <a:srgbClr val="002060"/>
                </a:solidFill>
              </a:rPr>
              <a:t>are </a:t>
            </a:r>
            <a:r>
              <a:rPr lang="it-IT" b="1" i="1" dirty="0" err="1">
                <a:solidFill>
                  <a:srgbClr val="002060"/>
                </a:solidFill>
              </a:rPr>
              <a:t>unable</a:t>
            </a:r>
            <a:r>
              <a:rPr lang="it-IT" b="1" i="1" dirty="0">
                <a:solidFill>
                  <a:srgbClr val="002060"/>
                </a:solidFill>
              </a:rPr>
              <a:t> </a:t>
            </a:r>
            <a:r>
              <a:rPr lang="it-IT" b="1" i="1" dirty="0" err="1">
                <a:solidFill>
                  <a:srgbClr val="002060"/>
                </a:solidFill>
              </a:rPr>
              <a:t>to</a:t>
            </a:r>
            <a:r>
              <a:rPr lang="it-IT" b="1" i="1" dirty="0">
                <a:solidFill>
                  <a:srgbClr val="002060"/>
                </a:solidFill>
              </a:rPr>
              <a:t> </a:t>
            </a:r>
            <a:r>
              <a:rPr lang="it-IT" b="1" i="1" dirty="0" err="1" smtClean="0">
                <a:solidFill>
                  <a:srgbClr val="002060"/>
                </a:solidFill>
              </a:rPr>
              <a:t>process</a:t>
            </a:r>
            <a:r>
              <a:rPr lang="it-IT" b="1" i="1" dirty="0" smtClean="0">
                <a:solidFill>
                  <a:srgbClr val="002060"/>
                </a:solidFill>
              </a:rPr>
              <a:t>/</a:t>
            </a:r>
            <a:r>
              <a:rPr lang="it-IT" b="1" i="1" dirty="0" err="1" smtClean="0">
                <a:solidFill>
                  <a:srgbClr val="002060"/>
                </a:solidFill>
              </a:rPr>
              <a:t>to</a:t>
            </a:r>
            <a:r>
              <a:rPr lang="it-IT" b="1" i="1" dirty="0" smtClean="0">
                <a:solidFill>
                  <a:srgbClr val="002060"/>
                </a:solidFill>
              </a:rPr>
              <a:t> </a:t>
            </a:r>
            <a:r>
              <a:rPr lang="it-IT" b="1" i="1" dirty="0" err="1" smtClean="0">
                <a:solidFill>
                  <a:srgbClr val="002060"/>
                </a:solidFill>
              </a:rPr>
              <a:t>present</a:t>
            </a:r>
            <a:r>
              <a:rPr lang="it-IT" b="1" i="1" dirty="0" smtClean="0">
                <a:solidFill>
                  <a:srgbClr val="002060"/>
                </a:solidFill>
              </a:rPr>
              <a:t> </a:t>
            </a:r>
            <a:r>
              <a:rPr lang="it-IT" b="1" i="1" dirty="0">
                <a:solidFill>
                  <a:srgbClr val="002060"/>
                </a:solidFill>
              </a:rPr>
              <a:t>antigens </a:t>
            </a:r>
            <a:r>
              <a:rPr lang="it-IT" b="1" i="1" dirty="0" err="1">
                <a:solidFill>
                  <a:srgbClr val="002060"/>
                </a:solidFill>
              </a:rPr>
              <a:t>efficiently</a:t>
            </a:r>
            <a:r>
              <a:rPr lang="it-IT" b="1" i="1" dirty="0">
                <a:solidFill>
                  <a:srgbClr val="002060"/>
                </a:solidFill>
              </a:rPr>
              <a:t> </a:t>
            </a:r>
            <a:r>
              <a:rPr lang="it-IT" b="1" i="1" dirty="0" err="1">
                <a:solidFill>
                  <a:srgbClr val="002060"/>
                </a:solidFill>
              </a:rPr>
              <a:t>to</a:t>
            </a:r>
            <a:r>
              <a:rPr lang="it-IT" b="1" i="1" dirty="0">
                <a:solidFill>
                  <a:srgbClr val="002060"/>
                </a:solidFill>
              </a:rPr>
              <a:t> </a:t>
            </a:r>
            <a:r>
              <a:rPr lang="it-IT" b="1" i="1" dirty="0" err="1" smtClean="0">
                <a:solidFill>
                  <a:srgbClr val="002060"/>
                </a:solidFill>
              </a:rPr>
              <a:t>T-cells</a:t>
            </a:r>
            <a:r>
              <a:rPr lang="it-IT" dirty="0" smtClean="0">
                <a:solidFill>
                  <a:srgbClr val="002060"/>
                </a:solidFill>
              </a:rPr>
              <a:t>                </a:t>
            </a:r>
            <a:r>
              <a:rPr lang="it-IT" b="1" i="1" dirty="0" smtClean="0">
                <a:solidFill>
                  <a:srgbClr val="FF0000"/>
                </a:solidFill>
              </a:rPr>
              <a:t>TOLERANCE</a:t>
            </a:r>
            <a:endParaRPr lang="it-IT" dirty="0">
              <a:solidFill>
                <a:srgbClr val="FF0000"/>
              </a:solidFill>
            </a:endParaRPr>
          </a:p>
          <a:p>
            <a:pPr marL="266700" indent="-266700" algn="just"/>
            <a:endParaRPr lang="it-IT" u="sng" dirty="0">
              <a:latin typeface="Calibri" pitchFamily="34" charset="0"/>
            </a:endParaRPr>
          </a:p>
        </p:txBody>
      </p:sp>
      <p:sp>
        <p:nvSpPr>
          <p:cNvPr id="11" name="AutoShape 25"/>
          <p:cNvSpPr>
            <a:spLocks noChangeArrowheads="1"/>
          </p:cNvSpPr>
          <p:nvPr/>
        </p:nvSpPr>
        <p:spPr bwMode="auto">
          <a:xfrm>
            <a:off x="3635896" y="2852936"/>
            <a:ext cx="576237" cy="145008"/>
          </a:xfrm>
          <a:prstGeom prst="notchedRightArrow">
            <a:avLst>
              <a:gd name="adj1" fmla="val 50000"/>
              <a:gd name="adj2" fmla="val 197282"/>
            </a:avLst>
          </a:prstGeom>
          <a:solidFill>
            <a:srgbClr val="49D92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6" name="AutoShape 25"/>
          <p:cNvSpPr>
            <a:spLocks noChangeArrowheads="1"/>
          </p:cNvSpPr>
          <p:nvPr/>
        </p:nvSpPr>
        <p:spPr bwMode="auto">
          <a:xfrm>
            <a:off x="6588224" y="1844824"/>
            <a:ext cx="576237" cy="145008"/>
          </a:xfrm>
          <a:prstGeom prst="notchedRightArrow">
            <a:avLst>
              <a:gd name="adj1" fmla="val 50000"/>
              <a:gd name="adj2" fmla="val 197282"/>
            </a:avLst>
          </a:prstGeom>
          <a:solidFill>
            <a:srgbClr val="49D92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pic>
        <p:nvPicPr>
          <p:cNvPr id="18" name="Picture 2" descr="C:\Users\V.Miranda\Desktop\maturationimag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284984"/>
            <a:ext cx="5940152" cy="1656254"/>
          </a:xfrm>
          <a:prstGeom prst="rect">
            <a:avLst/>
          </a:prstGeom>
          <a:noFill/>
        </p:spPr>
      </p:pic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323528" y="4365104"/>
            <a:ext cx="3239517" cy="1656184"/>
            <a:chOff x="1111" y="2704"/>
            <a:chExt cx="3204" cy="1404"/>
          </a:xfrm>
        </p:grpSpPr>
        <p:pic>
          <p:nvPicPr>
            <p:cNvPr id="14" name="Picture 32" descr="http://www.frontiersin.org/files/Articles/43008/fimmu-04-00082-HTML/image_m/fimmu-04-00082-g0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11" y="2704"/>
              <a:ext cx="3204" cy="1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33"/>
            <p:cNvSpPr>
              <a:spLocks noChangeArrowheads="1"/>
            </p:cNvSpPr>
            <p:nvPr/>
          </p:nvSpPr>
          <p:spPr bwMode="auto">
            <a:xfrm>
              <a:off x="1111" y="3690"/>
              <a:ext cx="1043" cy="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="" xmlns:p14="http://schemas.microsoft.com/office/powerpoint/2010/main" val="42097087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gam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794500" y="138113"/>
            <a:ext cx="95250" cy="114300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August 8-10, 2016 Birmingham, UK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DENDRITIC CELLS IN TUMORS 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51520" y="908720"/>
            <a:ext cx="864096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 err="1" smtClean="0">
                <a:solidFill>
                  <a:srgbClr val="002060"/>
                </a:solidFill>
              </a:rPr>
              <a:t>Dendritic</a:t>
            </a:r>
            <a:r>
              <a:rPr lang="en-US" dirty="0" smtClean="0">
                <a:solidFill>
                  <a:srgbClr val="002060"/>
                </a:solidFill>
              </a:rPr>
              <a:t> cells (DCs) play a relevant role in tumor by exerting differential pro-</a:t>
            </a:r>
            <a:r>
              <a:rPr lang="en-US" dirty="0" err="1" smtClean="0">
                <a:solidFill>
                  <a:srgbClr val="002060"/>
                </a:solidFill>
              </a:rPr>
              <a:t>tumorigenic</a:t>
            </a:r>
            <a:r>
              <a:rPr lang="en-US" dirty="0" smtClean="0">
                <a:solidFill>
                  <a:srgbClr val="002060"/>
                </a:solidFill>
              </a:rPr>
              <a:t> and anti-</a:t>
            </a:r>
            <a:r>
              <a:rPr lang="en-US" dirty="0" err="1" smtClean="0">
                <a:solidFill>
                  <a:srgbClr val="002060"/>
                </a:solidFill>
              </a:rPr>
              <a:t>tumorigenic</a:t>
            </a:r>
            <a:r>
              <a:rPr lang="en-US" dirty="0" smtClean="0">
                <a:solidFill>
                  <a:srgbClr val="002060"/>
                </a:solidFill>
              </a:rPr>
              <a:t> functions, depending on the local milieu. </a:t>
            </a:r>
            <a:r>
              <a:rPr lang="en-US" b="1" dirty="0" smtClean="0">
                <a:solidFill>
                  <a:srgbClr val="002060"/>
                </a:solidFill>
              </a:rPr>
              <a:t>Quantitative and functional impairments of DCs have been widely observed in several types of cancer, including CRC, representing a tumor-escape mechanism employed by cancer cells to elude host </a:t>
            </a:r>
            <a:r>
              <a:rPr lang="it-IT" b="1" dirty="0" err="1" smtClean="0">
                <a:solidFill>
                  <a:srgbClr val="002060"/>
                </a:solidFill>
              </a:rPr>
              <a:t>immunosurveillance</a:t>
            </a:r>
            <a:r>
              <a:rPr lang="it-IT" b="1" dirty="0" smtClean="0">
                <a:solidFill>
                  <a:srgbClr val="002060"/>
                </a:solidFill>
              </a:rPr>
              <a:t>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ea typeface="Calibri" pitchFamily="34" charset="0"/>
              <a:cs typeface="Giovanni-Book"/>
            </a:endParaRPr>
          </a:p>
        </p:txBody>
      </p:sp>
      <p:pic>
        <p:nvPicPr>
          <p:cNvPr id="10" name="Picture 2" descr="C:\Users\V.Miranda\Desktop\Fig_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780928"/>
            <a:ext cx="489084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251520" y="2780928"/>
            <a:ext cx="3528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2060"/>
                </a:solidFill>
                <a:ea typeface="Calibri" pitchFamily="34" charset="0"/>
                <a:cs typeface="Giovanni-Book"/>
              </a:rPr>
              <a:t>In the context of cancer immunotherapy </a:t>
            </a:r>
            <a:r>
              <a:rPr lang="en-US" b="1" dirty="0" smtClean="0">
                <a:solidFill>
                  <a:srgbClr val="002060"/>
                </a:solidFill>
                <a:ea typeface="Calibri" pitchFamily="34" charset="0"/>
                <a:cs typeface="Giovanni-Book"/>
              </a:rPr>
              <a:t>Th1 polarization is considered </a:t>
            </a:r>
            <a:r>
              <a:rPr lang="en-US" b="1" i="1" u="sng" dirty="0" err="1" smtClean="0">
                <a:solidFill>
                  <a:srgbClr val="002060"/>
                </a:solidFill>
                <a:ea typeface="Calibri" pitchFamily="34" charset="0"/>
                <a:cs typeface="Giovanni-BookItalic"/>
              </a:rPr>
              <a:t>conditio</a:t>
            </a:r>
            <a:r>
              <a:rPr lang="en-US" b="1" i="1" u="sng" dirty="0" smtClean="0">
                <a:solidFill>
                  <a:srgbClr val="002060"/>
                </a:solidFill>
                <a:ea typeface="Calibri" pitchFamily="34" charset="0"/>
                <a:cs typeface="Giovanni-BookItalic"/>
              </a:rPr>
              <a:t> sine qua non</a:t>
            </a:r>
            <a:r>
              <a:rPr lang="en-US" b="1" i="1" dirty="0" smtClean="0">
                <a:solidFill>
                  <a:srgbClr val="002060"/>
                </a:solidFill>
                <a:ea typeface="Calibri" pitchFamily="34" charset="0"/>
                <a:cs typeface="Giovanni-BookItalic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a typeface="Calibri" pitchFamily="34" charset="0"/>
                <a:cs typeface="Giovanni-Book"/>
              </a:rPr>
              <a:t>for the induction of anti-tumor </a:t>
            </a:r>
            <a:r>
              <a:rPr lang="en-US" b="1" dirty="0" err="1" smtClean="0">
                <a:solidFill>
                  <a:srgbClr val="002060"/>
                </a:solidFill>
                <a:ea typeface="Calibri" pitchFamily="34" charset="0"/>
                <a:cs typeface="Giovanni-Book"/>
              </a:rPr>
              <a:t>cytotoxic</a:t>
            </a:r>
            <a:r>
              <a:rPr lang="en-US" b="1" dirty="0" smtClean="0">
                <a:solidFill>
                  <a:srgbClr val="002060"/>
                </a:solidFill>
                <a:ea typeface="Calibri" pitchFamily="34" charset="0"/>
                <a:cs typeface="Giovanni-Book"/>
              </a:rPr>
              <a:t> immune responses. </a:t>
            </a:r>
            <a:endParaRPr lang="en-US" sz="28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 descr="gam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794500" y="138113"/>
            <a:ext cx="952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251521" y="908720"/>
            <a:ext cx="864096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rgbClr val="002060"/>
                </a:solidFill>
                <a:latin typeface="+mn-lt"/>
              </a:rPr>
              <a:t>Tumors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dodge</a:t>
            </a:r>
            <a:r>
              <a:rPr lang="it-IT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the </a:t>
            </a:r>
            <a:r>
              <a:rPr lang="it-IT" b="1" dirty="0">
                <a:solidFill>
                  <a:srgbClr val="002060"/>
                </a:solidFill>
              </a:rPr>
              <a:t>i</a:t>
            </a:r>
            <a:r>
              <a:rPr lang="it-IT" b="1" dirty="0" smtClean="0">
                <a:solidFill>
                  <a:srgbClr val="002060"/>
                </a:solidFill>
                <a:latin typeface="+mn-lt"/>
              </a:rPr>
              <a:t>mmune </a:t>
            </a:r>
            <a:r>
              <a:rPr lang="it-IT" b="1" dirty="0" err="1">
                <a:solidFill>
                  <a:srgbClr val="002060"/>
                </a:solidFill>
              </a:rPr>
              <a:t>s</a:t>
            </a:r>
            <a:r>
              <a:rPr lang="it-IT" b="1" dirty="0" err="1" smtClean="0">
                <a:solidFill>
                  <a:srgbClr val="002060"/>
                </a:solidFill>
                <a:latin typeface="+mn-lt"/>
              </a:rPr>
              <a:t>ystem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by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using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a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variety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smtClean="0">
                <a:solidFill>
                  <a:srgbClr val="002060"/>
                </a:solidFill>
                <a:latin typeface="+mn-lt"/>
              </a:rPr>
              <a:t>of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+mn-lt"/>
              </a:rPr>
              <a:t>mechanisms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:</a:t>
            </a:r>
            <a:endParaRPr lang="it-IT" dirty="0">
              <a:solidFill>
                <a:srgbClr val="002060"/>
              </a:solidFill>
              <a:latin typeface="+mn-lt"/>
            </a:endParaRPr>
          </a:p>
          <a:p>
            <a:endParaRPr lang="it-IT" dirty="0">
              <a:solidFill>
                <a:srgbClr val="002060"/>
              </a:solidFill>
              <a:latin typeface="+mn-lt"/>
            </a:endParaRPr>
          </a:p>
          <a:p>
            <a:pPr>
              <a:buFont typeface="Wingdings" pitchFamily="2" charset="2"/>
              <a:buChar char="Ø"/>
              <a:tabLst>
                <a:tab pos="180975" algn="l"/>
              </a:tabLst>
            </a:pPr>
            <a:r>
              <a:rPr lang="it-IT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inhibition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of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dendropoiesis</a:t>
            </a:r>
            <a:r>
              <a:rPr lang="it-IT" dirty="0" smtClean="0">
                <a:solidFill>
                  <a:srgbClr val="002060"/>
                </a:solidFill>
              </a:rPr>
              <a:t> (</a:t>
            </a:r>
            <a:r>
              <a:rPr lang="it-IT" dirty="0" err="1" smtClean="0">
                <a:solidFill>
                  <a:srgbClr val="002060"/>
                </a:solidFill>
                <a:latin typeface="+mn-lt"/>
              </a:rPr>
              <a:t>switching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the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differentiation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of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monocytes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to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macrophages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	</a:t>
            </a:r>
            <a:r>
              <a:rPr lang="it-IT" dirty="0" err="1" smtClean="0">
                <a:solidFill>
                  <a:srgbClr val="002060"/>
                </a:solidFill>
                <a:latin typeface="+mn-lt"/>
              </a:rPr>
              <a:t>rather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than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+mn-lt"/>
              </a:rPr>
              <a:t>DCs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)</a:t>
            </a:r>
            <a:endParaRPr lang="it-IT" dirty="0">
              <a:solidFill>
                <a:srgbClr val="002060"/>
              </a:solidFill>
              <a:latin typeface="+mn-lt"/>
            </a:endParaRPr>
          </a:p>
          <a:p>
            <a:pPr>
              <a:buFont typeface="Wingdings" pitchFamily="2" charset="2"/>
              <a:buChar char="Ø"/>
              <a:tabLst>
                <a:tab pos="180975" algn="l"/>
              </a:tabLst>
            </a:pPr>
            <a:r>
              <a:rPr lang="it-IT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+mn-lt"/>
              </a:rPr>
              <a:t>inhibiting</a:t>
            </a:r>
            <a:r>
              <a:rPr lang="it-IT" b="1" dirty="0" smtClean="0">
                <a:solidFill>
                  <a:srgbClr val="002060"/>
                </a:solidFill>
                <a:latin typeface="+mn-lt"/>
              </a:rPr>
              <a:t> DC </a:t>
            </a:r>
            <a:r>
              <a:rPr lang="it-IT" b="1" dirty="0" err="1" smtClean="0">
                <a:solidFill>
                  <a:srgbClr val="002060"/>
                </a:solidFill>
                <a:latin typeface="+mn-lt"/>
              </a:rPr>
              <a:t>maturation</a:t>
            </a:r>
            <a:r>
              <a:rPr lang="it-IT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by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secreting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interleukin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(IL)-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10 and TGF-</a:t>
            </a:r>
            <a:r>
              <a:rPr lang="it-IT" dirty="0" smtClean="0">
                <a:solidFill>
                  <a:srgbClr val="002060"/>
                </a:solidFill>
                <a:latin typeface="Symbol" pitchFamily="18" charset="2"/>
              </a:rPr>
              <a:t>b</a:t>
            </a:r>
            <a:r>
              <a:rPr lang="it-IT" baseline="-25000" dirty="0" smtClean="0">
                <a:solidFill>
                  <a:srgbClr val="002060"/>
                </a:solidFill>
                <a:latin typeface="+mn-lt"/>
              </a:rPr>
              <a:t>1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+mn-lt"/>
              </a:rPr>
              <a:t>which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+mn-lt"/>
              </a:rPr>
              <a:t>leads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to 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	</a:t>
            </a:r>
            <a:r>
              <a:rPr lang="it-IT" dirty="0" err="1" smtClean="0">
                <a:solidFill>
                  <a:srgbClr val="002060"/>
                </a:solidFill>
                <a:latin typeface="+mn-lt"/>
              </a:rPr>
              <a:t>antigen-specific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+mn-lt"/>
              </a:rPr>
              <a:t>anergy</a:t>
            </a:r>
            <a:endParaRPr lang="it-IT" dirty="0" smtClean="0">
              <a:solidFill>
                <a:srgbClr val="002060"/>
              </a:solidFill>
              <a:latin typeface="+mn-lt"/>
            </a:endParaRPr>
          </a:p>
          <a:p>
            <a:pPr>
              <a:buFont typeface="Wingdings" pitchFamily="2" charset="2"/>
              <a:buChar char="Ø"/>
              <a:tabLst>
                <a:tab pos="180975" algn="l"/>
              </a:tabLst>
            </a:pPr>
            <a:r>
              <a:rPr lang="en-US" b="1" dirty="0" smtClean="0">
                <a:solidFill>
                  <a:srgbClr val="002060"/>
                </a:solidFill>
              </a:rPr>
              <a:t> inducing apoptosis in </a:t>
            </a:r>
            <a:r>
              <a:rPr lang="it-IT" b="1" dirty="0" err="1" smtClean="0">
                <a:solidFill>
                  <a:srgbClr val="002060"/>
                </a:solidFill>
              </a:rPr>
              <a:t>DCs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precursors</a:t>
            </a:r>
            <a:r>
              <a:rPr lang="it-IT" b="1" dirty="0" smtClean="0">
                <a:solidFill>
                  <a:srgbClr val="002060"/>
                </a:solidFill>
              </a:rPr>
              <a:t> and </a:t>
            </a:r>
            <a:r>
              <a:rPr lang="en-US" b="1" dirty="0" smtClean="0">
                <a:solidFill>
                  <a:srgbClr val="002060"/>
                </a:solidFill>
              </a:rPr>
              <a:t>DCs</a:t>
            </a:r>
            <a:endParaRPr lang="it-IT" dirty="0">
              <a:solidFill>
                <a:srgbClr val="002060"/>
              </a:solidFill>
              <a:latin typeface="+mn-lt"/>
            </a:endParaRP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+mn-lt"/>
              </a:rPr>
              <a:t>inducing</a:t>
            </a:r>
            <a:r>
              <a:rPr lang="it-IT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“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pro-tumor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growth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” </a:t>
            </a:r>
            <a:r>
              <a:rPr lang="it-IT" b="1" dirty="0" err="1" smtClean="0">
                <a:solidFill>
                  <a:srgbClr val="002060"/>
                </a:solidFill>
                <a:latin typeface="+mn-lt"/>
              </a:rPr>
              <a:t>DCs</a:t>
            </a:r>
            <a:r>
              <a:rPr lang="it-IT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(</a:t>
            </a:r>
            <a:r>
              <a:rPr lang="en-US" sz="1600" dirty="0" smtClean="0">
                <a:solidFill>
                  <a:srgbClr val="002060"/>
                </a:solidFill>
              </a:rPr>
              <a:t>CCL2, CXCL1, CXCL5, VEGF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immune-checkpoint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expression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dirty="0" smtClean="0">
                <a:solidFill>
                  <a:srgbClr val="002060"/>
                </a:solidFill>
              </a:rPr>
              <a:t>(</a:t>
            </a:r>
            <a:r>
              <a:rPr lang="it-IT" sz="1600" dirty="0" smtClean="0">
                <a:solidFill>
                  <a:srgbClr val="002060"/>
                </a:solidFill>
              </a:rPr>
              <a:t>IDO, PD1, CTLA4, LAG1, GITR, TIM3</a:t>
            </a:r>
            <a:r>
              <a:rPr lang="it-IT" dirty="0" smtClean="0">
                <a:solidFill>
                  <a:srgbClr val="002060"/>
                </a:solidFill>
              </a:rPr>
              <a:t>)</a:t>
            </a:r>
            <a:endParaRPr lang="it-IT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E. Radice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August 8-10, 2016 Birmingham, UK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51520" y="188640"/>
            <a:ext cx="864096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sz="2000" b="1" i="1" dirty="0">
                <a:solidFill>
                  <a:srgbClr val="002060"/>
                </a:solidFill>
                <a:latin typeface="+mn-lt"/>
              </a:rPr>
              <a:t> TUMOR IMMUNE ESCAPE</a:t>
            </a:r>
          </a:p>
        </p:txBody>
      </p:sp>
      <p:pic>
        <p:nvPicPr>
          <p:cNvPr id="1027" name="Picture 3" descr="C:\Users\V.Miranda\Desktop\Tumor_microenviron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3" y="3516089"/>
            <a:ext cx="4472064" cy="2588559"/>
          </a:xfrm>
          <a:prstGeom prst="rect">
            <a:avLst/>
          </a:prstGeom>
          <a:noFill/>
        </p:spPr>
      </p:pic>
      <p:sp>
        <p:nvSpPr>
          <p:cNvPr id="12" name="Rettangolo 11"/>
          <p:cNvSpPr/>
          <p:nvPr/>
        </p:nvSpPr>
        <p:spPr>
          <a:xfrm>
            <a:off x="5724128" y="3501008"/>
            <a:ext cx="1728192" cy="432048"/>
          </a:xfrm>
          <a:prstGeom prst="rect">
            <a:avLst/>
          </a:prstGeom>
          <a:noFill/>
          <a:ln w="31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IMMUNOGENIC DENDRITIC CELLS IN CANCER THERAPY 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August 8-10, 2016 Birmingham, UK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79512" y="908720"/>
            <a:ext cx="86409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b="1" dirty="0" err="1">
                <a:solidFill>
                  <a:srgbClr val="002060"/>
                </a:solidFill>
                <a:latin typeface="+mn-lt"/>
              </a:rPr>
              <a:t>Because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of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their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ability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to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conduct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all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of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the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elements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of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the </a:t>
            </a:r>
            <a:r>
              <a:rPr lang="it-IT" b="1" dirty="0" smtClean="0">
                <a:solidFill>
                  <a:srgbClr val="002060"/>
                </a:solidFill>
                <a:latin typeface="+mn-lt"/>
              </a:rPr>
              <a:t>“immune orchestra”,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DCs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+mn-lt"/>
              </a:rPr>
              <a:t>have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smtClean="0">
                <a:solidFill>
                  <a:srgbClr val="002060"/>
                </a:solidFill>
                <a:latin typeface="+mn-lt"/>
              </a:rPr>
              <a:t>long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been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considered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a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fundamental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target and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tool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for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cancer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+mn-lt"/>
              </a:rPr>
              <a:t>immunotherapy</a:t>
            </a:r>
            <a:r>
              <a:rPr lang="it-IT" b="1" dirty="0">
                <a:solidFill>
                  <a:srgbClr val="002060"/>
                </a:solidFill>
                <a:latin typeface="+mn-lt"/>
              </a:rPr>
              <a:t>.</a:t>
            </a:r>
            <a:r>
              <a:rPr lang="it-IT" dirty="0">
                <a:solidFill>
                  <a:srgbClr val="002060"/>
                </a:solidFill>
                <a:latin typeface="+mn-lt"/>
              </a:rPr>
              <a:t> </a:t>
            </a:r>
            <a:r>
              <a:rPr lang="it-IT" dirty="0" smtClean="0">
                <a:solidFill>
                  <a:srgbClr val="002060"/>
                </a:solidFill>
                <a:latin typeface="+mn-lt"/>
              </a:rPr>
              <a:t> </a:t>
            </a:r>
            <a:endParaRPr lang="it-IT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251520" y="4725144"/>
            <a:ext cx="86409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The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question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remains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how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DCs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can be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functionally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conditioned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in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order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to express more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effectively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immunostimulatory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cytokines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IL-12p70) and 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co-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stimulatory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molecules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in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parallel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antigen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presentation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to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improve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anti-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tumor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immune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response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and,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possibly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, to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overcome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the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tumor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immunosuppressive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microenvironment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20" name="Picture 2" descr="C:\Users\V.Miranda\Desktop\165193_ma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88840"/>
            <a:ext cx="4120350" cy="2520280"/>
          </a:xfrm>
          <a:prstGeom prst="rect">
            <a:avLst/>
          </a:prstGeom>
          <a:noFill/>
        </p:spPr>
      </p:pic>
      <p:sp>
        <p:nvSpPr>
          <p:cNvPr id="11" name="Rettangolo 10"/>
          <p:cNvSpPr/>
          <p:nvPr/>
        </p:nvSpPr>
        <p:spPr>
          <a:xfrm>
            <a:off x="251520" y="2636912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 err="1" smtClean="0">
                <a:solidFill>
                  <a:srgbClr val="002060"/>
                </a:solidFill>
              </a:rPr>
              <a:t>Cancer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cells</a:t>
            </a:r>
            <a:r>
              <a:rPr lang="it-IT" dirty="0" smtClean="0">
                <a:solidFill>
                  <a:srgbClr val="002060"/>
                </a:solidFill>
              </a:rPr>
              <a:t> are </a:t>
            </a:r>
            <a:r>
              <a:rPr lang="it-IT" dirty="0" err="1" smtClean="0">
                <a:solidFill>
                  <a:srgbClr val="002060"/>
                </a:solidFill>
              </a:rPr>
              <a:t>not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immunologically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silent</a:t>
            </a:r>
            <a:r>
              <a:rPr lang="it-IT" dirty="0" smtClean="0">
                <a:solidFill>
                  <a:srgbClr val="002060"/>
                </a:solidFill>
              </a:rPr>
              <a:t>: </a:t>
            </a:r>
            <a:r>
              <a:rPr lang="it-IT" dirty="0" err="1" smtClean="0">
                <a:solidFill>
                  <a:srgbClr val="002060"/>
                </a:solidFill>
              </a:rPr>
              <a:t>they</a:t>
            </a:r>
            <a:r>
              <a:rPr lang="it-IT" dirty="0" smtClean="0">
                <a:solidFill>
                  <a:srgbClr val="002060"/>
                </a:solidFill>
              </a:rPr>
              <a:t> can express a wide </a:t>
            </a:r>
            <a:r>
              <a:rPr lang="it-IT" dirty="0" err="1" smtClean="0">
                <a:solidFill>
                  <a:srgbClr val="002060"/>
                </a:solidFill>
              </a:rPr>
              <a:t>range</a:t>
            </a:r>
            <a:r>
              <a:rPr lang="it-IT" dirty="0" smtClean="0">
                <a:solidFill>
                  <a:srgbClr val="002060"/>
                </a:solidFill>
              </a:rPr>
              <a:t> of common </a:t>
            </a:r>
            <a:r>
              <a:rPr lang="it-IT" dirty="0" err="1" smtClean="0">
                <a:solidFill>
                  <a:srgbClr val="002060"/>
                </a:solidFill>
              </a:rPr>
              <a:t>tumor-associated</a:t>
            </a:r>
            <a:r>
              <a:rPr lang="it-IT" dirty="0" smtClean="0">
                <a:solidFill>
                  <a:srgbClr val="002060"/>
                </a:solidFill>
              </a:rPr>
              <a:t> antigens, </a:t>
            </a:r>
            <a:r>
              <a:rPr lang="it-IT" dirty="0" err="1" smtClean="0">
                <a:solidFill>
                  <a:srgbClr val="002060"/>
                </a:solidFill>
              </a:rPr>
              <a:t>which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raise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both</a:t>
            </a:r>
            <a:r>
              <a:rPr lang="it-IT" dirty="0" smtClean="0">
                <a:solidFill>
                  <a:srgbClr val="002060"/>
                </a:solidFill>
              </a:rPr>
              <a:t> CD4</a:t>
            </a:r>
            <a:r>
              <a:rPr lang="it-IT" baseline="30000" dirty="0" smtClean="0">
                <a:solidFill>
                  <a:srgbClr val="002060"/>
                </a:solidFill>
              </a:rPr>
              <a:t>+</a:t>
            </a:r>
            <a:r>
              <a:rPr lang="it-IT" dirty="0" smtClean="0">
                <a:solidFill>
                  <a:srgbClr val="002060"/>
                </a:solidFill>
              </a:rPr>
              <a:t> and CD8</a:t>
            </a:r>
            <a:r>
              <a:rPr lang="it-IT" baseline="30000" dirty="0" smtClean="0">
                <a:solidFill>
                  <a:srgbClr val="002060"/>
                </a:solidFill>
              </a:rPr>
              <a:t>+</a:t>
            </a:r>
            <a:r>
              <a:rPr lang="it-IT" dirty="0" smtClean="0">
                <a:solidFill>
                  <a:srgbClr val="002060"/>
                </a:solidFill>
              </a:rPr>
              <a:t> T-</a:t>
            </a:r>
            <a:r>
              <a:rPr lang="it-IT" dirty="0" err="1" smtClean="0">
                <a:solidFill>
                  <a:srgbClr val="002060"/>
                </a:solidFill>
              </a:rPr>
              <a:t>cells</a:t>
            </a:r>
            <a:r>
              <a:rPr lang="it-IT" dirty="0" smtClean="0">
                <a:solidFill>
                  <a:srgbClr val="002060"/>
                </a:solidFill>
              </a:rPr>
              <a:t>.</a:t>
            </a:r>
            <a:endParaRPr lang="it-IT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68405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IMMUNOGENIC DENDRITIC CELLS IN CANCER THERAPY 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August 8-10, 2016 Birmingham, UK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3" name="Text Box 26"/>
          <p:cNvSpPr txBox="1">
            <a:spLocks noChangeArrowheads="1"/>
          </p:cNvSpPr>
          <p:nvPr/>
        </p:nvSpPr>
        <p:spPr bwMode="auto">
          <a:xfrm>
            <a:off x="4572000" y="2492896"/>
            <a:ext cx="432048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In an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attempt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to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improve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the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efficacy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and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outcome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of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DC-based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cancer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vaccines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, the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therapeutic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use of DC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cell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activators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such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as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IL-12, IL-15, IL-18, IL-21</a:t>
            </a:r>
            <a:r>
              <a:rPr lang="it-IT" b="1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b="1" smtClean="0">
                <a:solidFill>
                  <a:srgbClr val="002060"/>
                </a:solidFill>
                <a:latin typeface="Calibri" pitchFamily="34" charset="0"/>
              </a:rPr>
              <a:t>and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interferons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IFNs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)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has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also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been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applied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in a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clinical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context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  <a:endParaRPr lang="it-IT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1" name="Picture 2" descr="C:\Users\V.Miranda\Desktop\1418297399_Corbis-42-538211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32856"/>
            <a:ext cx="3883578" cy="2304256"/>
          </a:xfrm>
          <a:prstGeom prst="rect">
            <a:avLst/>
          </a:prstGeom>
          <a:noFill/>
        </p:spPr>
      </p:pic>
      <p:sp>
        <p:nvSpPr>
          <p:cNvPr id="15" name="Rettangolo 14"/>
          <p:cNvSpPr/>
          <p:nvPr/>
        </p:nvSpPr>
        <p:spPr>
          <a:xfrm>
            <a:off x="251520" y="908720"/>
            <a:ext cx="8640960" cy="9233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solidFill>
                  <a:srgbClr val="002060"/>
                </a:solidFill>
              </a:rPr>
              <a:t>Vaccines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containing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immunogenic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DCs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have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been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used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during</a:t>
            </a:r>
            <a:r>
              <a:rPr lang="it-IT" dirty="0" smtClean="0">
                <a:solidFill>
                  <a:srgbClr val="002060"/>
                </a:solidFill>
              </a:rPr>
              <a:t> the last decade in </a:t>
            </a:r>
            <a:r>
              <a:rPr lang="it-IT" dirty="0" err="1" smtClean="0">
                <a:solidFill>
                  <a:srgbClr val="002060"/>
                </a:solidFill>
              </a:rPr>
              <a:t>many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clinical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studies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b="1" dirty="0" smtClean="0">
                <a:solidFill>
                  <a:srgbClr val="002060"/>
                </a:solidFill>
              </a:rPr>
              <a:t>in </a:t>
            </a:r>
            <a:r>
              <a:rPr lang="it-IT" b="1" dirty="0" err="1" smtClean="0">
                <a:solidFill>
                  <a:srgbClr val="002060"/>
                </a:solidFill>
              </a:rPr>
              <a:t>order</a:t>
            </a:r>
            <a:r>
              <a:rPr lang="it-IT" b="1" dirty="0" smtClean="0">
                <a:solidFill>
                  <a:srgbClr val="002060"/>
                </a:solidFill>
              </a:rPr>
              <a:t> to </a:t>
            </a:r>
            <a:r>
              <a:rPr lang="it-IT" b="1" dirty="0" err="1" smtClean="0">
                <a:solidFill>
                  <a:srgbClr val="002060"/>
                </a:solidFill>
              </a:rPr>
              <a:t>bring</a:t>
            </a:r>
            <a:r>
              <a:rPr lang="it-IT" b="1" dirty="0" smtClean="0">
                <a:solidFill>
                  <a:srgbClr val="002060"/>
                </a:solidFill>
              </a:rPr>
              <a:t> out an anti-</a:t>
            </a:r>
            <a:r>
              <a:rPr lang="it-IT" b="1" dirty="0" err="1" smtClean="0">
                <a:solidFill>
                  <a:srgbClr val="002060"/>
                </a:solidFill>
              </a:rPr>
              <a:t>cancer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immunity</a:t>
            </a:r>
            <a:r>
              <a:rPr lang="it-IT" b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it-IT" b="1" dirty="0" smtClean="0">
              <a:solidFill>
                <a:srgbClr val="002060"/>
              </a:solidFill>
            </a:endParaRPr>
          </a:p>
        </p:txBody>
      </p:sp>
      <p:sp>
        <p:nvSpPr>
          <p:cNvPr id="16" name="Text Box 29"/>
          <p:cNvSpPr txBox="1">
            <a:spLocks noChangeArrowheads="1"/>
          </p:cNvSpPr>
          <p:nvPr/>
        </p:nvSpPr>
        <p:spPr bwMode="auto">
          <a:xfrm>
            <a:off x="251520" y="4869160"/>
            <a:ext cx="86409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Up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to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now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b="1" i="1" dirty="0" err="1" smtClean="0">
                <a:solidFill>
                  <a:srgbClr val="002060"/>
                </a:solidFill>
                <a:latin typeface="Calibri" pitchFamily="34" charset="0"/>
              </a:rPr>
              <a:t>in-vivo</a:t>
            </a:r>
            <a:r>
              <a:rPr lang="it-IT" b="1" i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manipulation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of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DCs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via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cytokines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has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unfortunately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been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associated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with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a severe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degree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of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toxicity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and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with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the generation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of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counterregulatory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(i.e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.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immunosuppressive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) </a:t>
            </a:r>
            <a:r>
              <a:rPr lang="it-IT" dirty="0" err="1">
                <a:solidFill>
                  <a:srgbClr val="002060"/>
                </a:solidFill>
                <a:latin typeface="Calibri" pitchFamily="34" charset="0"/>
              </a:rPr>
              <a:t>measures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that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limit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their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overall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usefulness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as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a </a:t>
            </a:r>
            <a:r>
              <a:rPr lang="it-IT" b="1" dirty="0" err="1">
                <a:solidFill>
                  <a:srgbClr val="002060"/>
                </a:solidFill>
                <a:latin typeface="Calibri" pitchFamily="34" charset="0"/>
              </a:rPr>
              <a:t>cancer</a:t>
            </a:r>
            <a:r>
              <a:rPr lang="it-IT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therapy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  <a:endParaRPr lang="it-IT" b="1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68405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.Miranda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6412" y="980728"/>
            <a:ext cx="2550792" cy="1584176"/>
          </a:xfrm>
          <a:prstGeom prst="rect">
            <a:avLst/>
          </a:prstGeom>
          <a:noFill/>
        </p:spPr>
      </p:pic>
      <p:pic>
        <p:nvPicPr>
          <p:cNvPr id="13" name="Picture 3" descr="C:\Users\V.Miranda\Desktop\oligodendrocytes-m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0188" y="980728"/>
            <a:ext cx="1584177" cy="1584176"/>
          </a:xfrm>
          <a:prstGeom prst="rect">
            <a:avLst/>
          </a:prstGeom>
          <a:noFill/>
        </p:spPr>
      </p:pic>
      <p:pic>
        <p:nvPicPr>
          <p:cNvPr id="14" name="Picture 5" descr="http://photos.gograph.com/thumbs/CSP/CSP817/k81717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92" y="1124744"/>
            <a:ext cx="1619250" cy="1600200"/>
          </a:xfrm>
          <a:prstGeom prst="rect">
            <a:avLst/>
          </a:prstGeom>
          <a:noFill/>
        </p:spPr>
      </p:pic>
      <p:pic>
        <p:nvPicPr>
          <p:cNvPr id="18" name="Picture 7" descr="C:\Users\V.Miranda\Desktop\t-cell-h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6812" y="1052736"/>
            <a:ext cx="1462621" cy="1443050"/>
          </a:xfrm>
          <a:prstGeom prst="rect">
            <a:avLst/>
          </a:prstGeom>
          <a:noFill/>
        </p:spPr>
      </p:pic>
      <p:sp>
        <p:nvSpPr>
          <p:cNvPr id="20" name="Freccia a destra 19"/>
          <p:cNvSpPr/>
          <p:nvPr/>
        </p:nvSpPr>
        <p:spPr>
          <a:xfrm>
            <a:off x="1520148" y="1700808"/>
            <a:ext cx="432048" cy="360040"/>
          </a:xfrm>
          <a:prstGeom prst="rightArrow">
            <a:avLst/>
          </a:prstGeom>
          <a:solidFill>
            <a:srgbClr val="9933F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Freccia a destra 21"/>
          <p:cNvSpPr/>
          <p:nvPr/>
        </p:nvSpPr>
        <p:spPr>
          <a:xfrm>
            <a:off x="3536372" y="1700808"/>
            <a:ext cx="432048" cy="360040"/>
          </a:xfrm>
          <a:prstGeom prst="rightArrow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6200668" y="1700808"/>
            <a:ext cx="1192506" cy="338554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ACTIVATION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27" name="Freccia a destra 26"/>
          <p:cNvSpPr/>
          <p:nvPr/>
        </p:nvSpPr>
        <p:spPr>
          <a:xfrm rot="5400000">
            <a:off x="8108880" y="2528900"/>
            <a:ext cx="432048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/>
          <p:cNvSpPr txBox="1"/>
          <p:nvPr/>
        </p:nvSpPr>
        <p:spPr>
          <a:xfrm>
            <a:off x="7525859" y="2996952"/>
            <a:ext cx="1567417" cy="646331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ANTI CANCER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</a:rPr>
              <a:t>Th1 RESPONSE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3306556" y="3284984"/>
            <a:ext cx="75212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800" b="1" spc="50" dirty="0" smtClean="0">
                <a:ln w="11430"/>
                <a:solidFill>
                  <a:srgbClr val="FF0000"/>
                </a:solidFill>
              </a:rPr>
              <a:t>IL-4</a:t>
            </a:r>
            <a:endParaRPr lang="it-IT" sz="2800" b="1" spc="50" dirty="0">
              <a:ln w="11430"/>
              <a:solidFill>
                <a:srgbClr val="FF0000"/>
              </a:solidFill>
            </a:endParaRPr>
          </a:p>
        </p:txBody>
      </p:sp>
      <p:cxnSp>
        <p:nvCxnSpPr>
          <p:cNvPr id="31" name="Connettore 2 30"/>
          <p:cNvCxnSpPr/>
          <p:nvPr/>
        </p:nvCxnSpPr>
        <p:spPr>
          <a:xfrm flipV="1">
            <a:off x="3680388" y="2132856"/>
            <a:ext cx="0" cy="1008112"/>
          </a:xfrm>
          <a:prstGeom prst="straightConnector1">
            <a:avLst/>
          </a:prstGeom>
          <a:ln>
            <a:solidFill>
              <a:srgbClr val="EC700A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6447204" y="3284984"/>
            <a:ext cx="9776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2800" b="1" spc="50" dirty="0" smtClean="0">
                <a:ln w="11430"/>
                <a:solidFill>
                  <a:srgbClr val="FF0000"/>
                </a:solidFill>
              </a:rPr>
              <a:t>IL-12 </a:t>
            </a:r>
            <a:endParaRPr lang="it-IT" sz="2800" b="1" spc="50" dirty="0">
              <a:ln w="11430"/>
              <a:solidFill>
                <a:srgbClr val="FF0000"/>
              </a:solidFill>
            </a:endParaRPr>
          </a:p>
        </p:txBody>
      </p:sp>
      <p:cxnSp>
        <p:nvCxnSpPr>
          <p:cNvPr id="33" name="Connettore 2 32"/>
          <p:cNvCxnSpPr/>
          <p:nvPr/>
        </p:nvCxnSpPr>
        <p:spPr>
          <a:xfrm flipH="1" flipV="1">
            <a:off x="5840628" y="2492896"/>
            <a:ext cx="720080" cy="720080"/>
          </a:xfrm>
          <a:prstGeom prst="straightConnector1">
            <a:avLst/>
          </a:prstGeom>
          <a:ln>
            <a:solidFill>
              <a:srgbClr val="EC700A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6560708" y="3212976"/>
            <a:ext cx="864096" cy="0"/>
          </a:xfrm>
          <a:prstGeom prst="straightConnector1">
            <a:avLst/>
          </a:prstGeom>
          <a:ln>
            <a:solidFill>
              <a:srgbClr val="EC700A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251520" y="2564904"/>
            <a:ext cx="1129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i="1" dirty="0" err="1" smtClean="0"/>
              <a:t>Cancer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cell</a:t>
            </a:r>
            <a:endParaRPr lang="it-IT" sz="1600" i="1" dirty="0"/>
          </a:p>
        </p:txBody>
      </p:sp>
      <p:sp>
        <p:nvSpPr>
          <p:cNvPr id="52" name="CasellaDiTesto 51"/>
          <p:cNvSpPr txBox="1"/>
          <p:nvPr/>
        </p:nvSpPr>
        <p:spPr>
          <a:xfrm>
            <a:off x="2024204" y="2564904"/>
            <a:ext cx="1289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i="1" dirty="0" smtClean="0"/>
              <a:t>Immature </a:t>
            </a:r>
            <a:r>
              <a:rPr lang="it-IT" sz="1600" i="1" dirty="0" err="1" smtClean="0"/>
              <a:t>DC</a:t>
            </a:r>
            <a:endParaRPr lang="it-IT" sz="1600" i="1" dirty="0"/>
          </a:p>
        </p:txBody>
      </p:sp>
      <p:sp>
        <p:nvSpPr>
          <p:cNvPr id="54" name="CasellaDiTesto 53"/>
          <p:cNvSpPr txBox="1"/>
          <p:nvPr/>
        </p:nvSpPr>
        <p:spPr>
          <a:xfrm>
            <a:off x="4472476" y="2564904"/>
            <a:ext cx="1136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i="1" dirty="0"/>
              <a:t>M</a:t>
            </a:r>
            <a:r>
              <a:rPr lang="it-IT" sz="1600" i="1" dirty="0" smtClean="0"/>
              <a:t>ature DC</a:t>
            </a:r>
            <a:endParaRPr lang="it-IT" sz="1600" i="1" dirty="0"/>
          </a:p>
        </p:txBody>
      </p:sp>
      <p:sp>
        <p:nvSpPr>
          <p:cNvPr id="34" name="CasellaDiTesto 33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August 8-10, 2016 Birmingham, UK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251520" y="188640"/>
            <a:ext cx="864096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 smtClean="0">
                <a:solidFill>
                  <a:srgbClr val="002060"/>
                </a:solidFill>
              </a:rPr>
              <a:t> </a:t>
            </a:r>
            <a:r>
              <a:rPr lang="it-IT" sz="2000" b="1" i="1" dirty="0" smtClean="0">
                <a:solidFill>
                  <a:srgbClr val="002060"/>
                </a:solidFill>
              </a:rPr>
              <a:t> STUDY HYPOTHESIS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23" name="Text Box 37"/>
          <p:cNvSpPr txBox="1">
            <a:spLocks noChangeArrowheads="1"/>
          </p:cNvSpPr>
          <p:nvPr/>
        </p:nvSpPr>
        <p:spPr bwMode="auto">
          <a:xfrm>
            <a:off x="323528" y="3789040"/>
            <a:ext cx="6552728" cy="89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tIns="152352" bIns="0" anchor="ctr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IL-4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is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 a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growth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 and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maturation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factor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 of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DCs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 with opposite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effects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depending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 on the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time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 of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application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 and on the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concentration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.</a:t>
            </a:r>
            <a:endParaRPr lang="it-IT" sz="1600" dirty="0">
              <a:solidFill>
                <a:srgbClr val="002060"/>
              </a:solidFill>
              <a:latin typeface="Calibri" pitchFamily="34" charset="0"/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/>
            <a:endParaRPr lang="it-IT" sz="1600" dirty="0">
              <a:solidFill>
                <a:srgbClr val="002060"/>
              </a:solidFill>
              <a:latin typeface="Calibri" pitchFamily="34" charset="0"/>
              <a:ea typeface="Times New Roman" pitchFamily="18" charset="0"/>
              <a:cs typeface="Arial" charset="0"/>
              <a:sym typeface="Symbol" pitchFamily="18" charset="2"/>
            </a:endParaRPr>
          </a:p>
        </p:txBody>
      </p:sp>
      <p:sp>
        <p:nvSpPr>
          <p:cNvPr id="24" name="Freccia in giù 23"/>
          <p:cNvSpPr/>
          <p:nvPr/>
        </p:nvSpPr>
        <p:spPr>
          <a:xfrm>
            <a:off x="2771800" y="3284984"/>
            <a:ext cx="576064" cy="504056"/>
          </a:xfrm>
          <a:prstGeom prst="downArrow">
            <a:avLst/>
          </a:prstGeom>
          <a:solidFill>
            <a:srgbClr val="FF0000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Picture 2" descr="378750_IL4_Crystal_Structure_recombinant_68[2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140968"/>
            <a:ext cx="94450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48"/>
          <p:cNvSpPr txBox="1">
            <a:spLocks noChangeArrowheads="1"/>
          </p:cNvSpPr>
          <p:nvPr/>
        </p:nvSpPr>
        <p:spPr bwMode="auto">
          <a:xfrm>
            <a:off x="1619672" y="4869160"/>
            <a:ext cx="727280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anchor="ctr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2060"/>
                </a:solidFill>
              </a:rPr>
              <a:t>IL-12</a:t>
            </a:r>
            <a:r>
              <a:rPr lang="en-US" sz="1600" dirty="0" smtClean="0">
                <a:solidFill>
                  <a:srgbClr val="002060"/>
                </a:solidFill>
              </a:rPr>
              <a:t> is produced primarily by</a:t>
            </a:r>
            <a:r>
              <a:rPr lang="en-US" sz="1600" dirty="0" smtClean="0"/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professional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APCs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it-IT" sz="1600" dirty="0" err="1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including</a:t>
            </a:r>
            <a:r>
              <a:rPr lang="it-IT" sz="16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</a:rPr>
              <a:t>monocytes</a:t>
            </a:r>
            <a:r>
              <a:rPr lang="en-US" sz="1600" dirty="0" smtClean="0">
                <a:solidFill>
                  <a:srgbClr val="002060"/>
                </a:solidFill>
              </a:rPr>
              <a:t>/macrophages and DCs.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It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helps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Th1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differentiation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and the production of IL-2, IFN-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  <a:sym typeface="Symbol" pitchFamily="18" charset="2"/>
              </a:rPr>
              <a:t>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, TNF-</a:t>
            </a:r>
            <a:r>
              <a:rPr lang="it-IT" sz="1600" dirty="0" smtClean="0">
                <a:solidFill>
                  <a:srgbClr val="002060"/>
                </a:solidFill>
                <a:latin typeface="Symbol" pitchFamily="18" charset="2"/>
                <a:ea typeface="Times New Roman" pitchFamily="18" charset="0"/>
                <a:cs typeface="Arial" charset="0"/>
              </a:rPr>
              <a:t>a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. </a:t>
            </a:r>
            <a:endParaRPr lang="it-IT" sz="1600" dirty="0">
              <a:solidFill>
                <a:srgbClr val="002060"/>
              </a:solidFill>
              <a:latin typeface="Calibri" pitchFamily="34" charset="0"/>
              <a:ea typeface="Times New Roman" pitchFamily="18" charset="0"/>
              <a:cs typeface="Arial" charset="0"/>
            </a:endParaRPr>
          </a:p>
          <a:p>
            <a:pPr algn="just" eaLnBrk="0" hangingPunct="0">
              <a:buFont typeface="Arial" pitchFamily="34" charset="0"/>
              <a:buChar char="•"/>
              <a:tabLst>
                <a:tab pos="88900" algn="l"/>
              </a:tabLst>
            </a:pP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It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induces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and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increases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the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specific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cell-mediated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response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and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cytotoxic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activity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(NK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cells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and CD8</a:t>
            </a:r>
            <a:r>
              <a:rPr lang="it-IT" sz="1600" baseline="300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+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cells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)</a:t>
            </a:r>
            <a:endParaRPr lang="it-IT" sz="1600" dirty="0">
              <a:solidFill>
                <a:srgbClr val="002060"/>
              </a:solidFill>
              <a:latin typeface="Calibri" pitchFamily="34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38" name="Picture 2" descr="IL-12 grand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4725144"/>
            <a:ext cx="121725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Freccia in giù 38"/>
          <p:cNvSpPr/>
          <p:nvPr/>
        </p:nvSpPr>
        <p:spPr>
          <a:xfrm>
            <a:off x="6660232" y="4293096"/>
            <a:ext cx="576064" cy="504056"/>
          </a:xfrm>
          <a:prstGeom prst="downArrow">
            <a:avLst/>
          </a:prstGeom>
          <a:solidFill>
            <a:srgbClr val="FF0000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4597725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  <p:bldP spid="27" grpId="0" animBg="1"/>
      <p:bldP spid="28" grpId="0" animBg="1"/>
      <p:bldP spid="29" grpId="0"/>
      <p:bldP spid="32" grpId="0"/>
      <p:bldP spid="54" grpId="0"/>
      <p:bldP spid="23" grpId="0"/>
      <p:bldP spid="24" grpId="0" animBg="1"/>
      <p:bldP spid="30" grpId="0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.Miranda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924944"/>
            <a:ext cx="2550792" cy="1584176"/>
          </a:xfrm>
          <a:prstGeom prst="rect">
            <a:avLst/>
          </a:prstGeom>
          <a:noFill/>
        </p:spPr>
      </p:pic>
      <p:pic>
        <p:nvPicPr>
          <p:cNvPr id="13" name="Picture 3" descr="C:\Users\V.Miranda\Desktop\oligodendrocytes-m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2924944"/>
            <a:ext cx="1584177" cy="1584176"/>
          </a:xfrm>
          <a:prstGeom prst="rect">
            <a:avLst/>
          </a:prstGeom>
          <a:noFill/>
        </p:spPr>
      </p:pic>
      <p:pic>
        <p:nvPicPr>
          <p:cNvPr id="14" name="Picture 5" descr="http://photos.gograph.com/thumbs/CSP/CSP817/k81717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68960"/>
            <a:ext cx="1619250" cy="1600200"/>
          </a:xfrm>
          <a:prstGeom prst="rect">
            <a:avLst/>
          </a:prstGeom>
          <a:noFill/>
        </p:spPr>
      </p:pic>
      <p:pic>
        <p:nvPicPr>
          <p:cNvPr id="18" name="Picture 7" descr="C:\Users\V.Miranda\Desktop\t-cell-h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2996952"/>
            <a:ext cx="1462621" cy="1443050"/>
          </a:xfrm>
          <a:prstGeom prst="rect">
            <a:avLst/>
          </a:prstGeom>
          <a:noFill/>
        </p:spPr>
      </p:pic>
      <p:sp>
        <p:nvSpPr>
          <p:cNvPr id="20" name="Freccia a destra 19"/>
          <p:cNvSpPr/>
          <p:nvPr/>
        </p:nvSpPr>
        <p:spPr>
          <a:xfrm>
            <a:off x="1475656" y="3645024"/>
            <a:ext cx="432048" cy="360040"/>
          </a:xfrm>
          <a:prstGeom prst="rightArrow">
            <a:avLst/>
          </a:prstGeom>
          <a:solidFill>
            <a:srgbClr val="9933F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Freccia a destra 21"/>
          <p:cNvSpPr/>
          <p:nvPr/>
        </p:nvSpPr>
        <p:spPr>
          <a:xfrm>
            <a:off x="3491880" y="3645024"/>
            <a:ext cx="432048" cy="360040"/>
          </a:xfrm>
          <a:prstGeom prst="rightArrow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6156176" y="3645024"/>
            <a:ext cx="1192506" cy="338554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ACTIVATION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27" name="Freccia a destra 26"/>
          <p:cNvSpPr/>
          <p:nvPr/>
        </p:nvSpPr>
        <p:spPr>
          <a:xfrm rot="5400000">
            <a:off x="8064388" y="4473116"/>
            <a:ext cx="432048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/>
          <p:cNvSpPr txBox="1"/>
          <p:nvPr/>
        </p:nvSpPr>
        <p:spPr>
          <a:xfrm>
            <a:off x="7452320" y="4941168"/>
            <a:ext cx="1561539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ANTI CANCER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</a:rPr>
              <a:t>Th1 RESPONSE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2843808" y="5229200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800" b="1" spc="50" dirty="0" smtClean="0">
                <a:ln w="11430"/>
                <a:solidFill>
                  <a:srgbClr val="FF0000"/>
                </a:solidFill>
              </a:rPr>
              <a:t>SKA IL-4</a:t>
            </a:r>
            <a:endParaRPr lang="it-IT" sz="2800" b="1" spc="50" dirty="0">
              <a:ln w="11430"/>
              <a:solidFill>
                <a:srgbClr val="FF0000"/>
              </a:solidFill>
            </a:endParaRPr>
          </a:p>
        </p:txBody>
      </p:sp>
      <p:cxnSp>
        <p:nvCxnSpPr>
          <p:cNvPr id="31" name="Connettore 2 30"/>
          <p:cNvCxnSpPr/>
          <p:nvPr/>
        </p:nvCxnSpPr>
        <p:spPr>
          <a:xfrm flipV="1">
            <a:off x="3635896" y="4077072"/>
            <a:ext cx="0" cy="1008112"/>
          </a:xfrm>
          <a:prstGeom prst="straightConnector1">
            <a:avLst/>
          </a:prstGeom>
          <a:ln>
            <a:solidFill>
              <a:srgbClr val="EC700A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5724128" y="522920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800" b="1" spc="50" dirty="0" smtClean="0">
                <a:ln w="11430"/>
                <a:solidFill>
                  <a:srgbClr val="FF0000"/>
                </a:solidFill>
              </a:rPr>
              <a:t>SKA IL-12</a:t>
            </a:r>
            <a:endParaRPr lang="it-IT" sz="2800" b="1" spc="50" dirty="0">
              <a:ln w="11430"/>
              <a:solidFill>
                <a:srgbClr val="FF0000"/>
              </a:solidFill>
            </a:endParaRPr>
          </a:p>
        </p:txBody>
      </p:sp>
      <p:cxnSp>
        <p:nvCxnSpPr>
          <p:cNvPr id="33" name="Connettore 2 32"/>
          <p:cNvCxnSpPr/>
          <p:nvPr/>
        </p:nvCxnSpPr>
        <p:spPr>
          <a:xfrm flipH="1" flipV="1">
            <a:off x="5796136" y="4437112"/>
            <a:ext cx="720080" cy="720080"/>
          </a:xfrm>
          <a:prstGeom prst="straightConnector1">
            <a:avLst/>
          </a:prstGeom>
          <a:ln>
            <a:solidFill>
              <a:srgbClr val="EC700A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6516216" y="5157192"/>
            <a:ext cx="864096" cy="0"/>
          </a:xfrm>
          <a:prstGeom prst="straightConnector1">
            <a:avLst/>
          </a:prstGeom>
          <a:ln>
            <a:solidFill>
              <a:srgbClr val="EC700A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212918" y="4509120"/>
            <a:ext cx="1129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i="1" dirty="0" err="1" smtClean="0"/>
              <a:t>Cancer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cell</a:t>
            </a:r>
            <a:endParaRPr lang="it-IT" sz="1600" i="1" dirty="0"/>
          </a:p>
        </p:txBody>
      </p:sp>
      <p:sp>
        <p:nvSpPr>
          <p:cNvPr id="52" name="CasellaDiTesto 51"/>
          <p:cNvSpPr txBox="1"/>
          <p:nvPr/>
        </p:nvSpPr>
        <p:spPr>
          <a:xfrm>
            <a:off x="1979712" y="4509120"/>
            <a:ext cx="1289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i="1" dirty="0" smtClean="0"/>
              <a:t>Immature </a:t>
            </a:r>
            <a:r>
              <a:rPr lang="it-IT" sz="1600" i="1" dirty="0" err="1" smtClean="0"/>
              <a:t>DC</a:t>
            </a:r>
            <a:endParaRPr lang="it-IT" sz="1600" i="1" dirty="0"/>
          </a:p>
        </p:txBody>
      </p:sp>
      <p:sp>
        <p:nvSpPr>
          <p:cNvPr id="54" name="CasellaDiTesto 53"/>
          <p:cNvSpPr txBox="1"/>
          <p:nvPr/>
        </p:nvSpPr>
        <p:spPr>
          <a:xfrm>
            <a:off x="4427984" y="4509120"/>
            <a:ext cx="1136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i="1" dirty="0"/>
              <a:t>M</a:t>
            </a:r>
            <a:r>
              <a:rPr lang="it-IT" sz="1600" i="1" dirty="0" smtClean="0"/>
              <a:t>ature DC</a:t>
            </a:r>
            <a:endParaRPr lang="it-IT" sz="1600" i="1" dirty="0"/>
          </a:p>
        </p:txBody>
      </p:sp>
      <p:sp>
        <p:nvSpPr>
          <p:cNvPr id="34" name="CasellaDiTesto 33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251520" y="188640"/>
            <a:ext cx="864096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 smtClean="0">
                <a:solidFill>
                  <a:srgbClr val="002060"/>
                </a:solidFill>
              </a:rPr>
              <a:t> </a:t>
            </a:r>
            <a:r>
              <a:rPr lang="it-IT" sz="2000" b="1" i="1" dirty="0" smtClean="0">
                <a:solidFill>
                  <a:srgbClr val="002060"/>
                </a:solidFill>
              </a:rPr>
              <a:t> STUDY HYPOTHESIS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250825" y="950913"/>
            <a:ext cx="8641655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it-IT" dirty="0" err="1">
                <a:solidFill>
                  <a:srgbClr val="002060"/>
                </a:solidFill>
              </a:rPr>
              <a:t>Several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lines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of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evidence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suggest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that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low-dose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cytokines</a:t>
            </a:r>
            <a:r>
              <a:rPr lang="it-IT" b="1" dirty="0">
                <a:solidFill>
                  <a:srgbClr val="002060"/>
                </a:solidFill>
              </a:rPr>
              <a:t> are </a:t>
            </a:r>
            <a:r>
              <a:rPr lang="it-IT" b="1" dirty="0" err="1">
                <a:solidFill>
                  <a:srgbClr val="002060"/>
                </a:solidFill>
              </a:rPr>
              <a:t>adequate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for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modulating</a:t>
            </a:r>
            <a:r>
              <a:rPr lang="it-IT" b="1" dirty="0">
                <a:solidFill>
                  <a:srgbClr val="002060"/>
                </a:solidFill>
              </a:rPr>
              <a:t> the immune </a:t>
            </a:r>
            <a:r>
              <a:rPr lang="it-IT" b="1" dirty="0" err="1">
                <a:solidFill>
                  <a:srgbClr val="002060"/>
                </a:solidFill>
              </a:rPr>
              <a:t>response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dirty="0">
                <a:solidFill>
                  <a:srgbClr val="002060"/>
                </a:solidFill>
              </a:rPr>
              <a:t>in </a:t>
            </a:r>
            <a:r>
              <a:rPr lang="it-IT" dirty="0" err="1">
                <a:solidFill>
                  <a:srgbClr val="002060"/>
                </a:solidFill>
              </a:rPr>
              <a:t>many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different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models</a:t>
            </a:r>
            <a:r>
              <a:rPr lang="it-IT" dirty="0" smtClean="0">
                <a:solidFill>
                  <a:srgbClr val="002060"/>
                </a:solidFill>
              </a:rPr>
              <a:t>. </a:t>
            </a:r>
            <a:endParaRPr lang="it-IT" dirty="0">
              <a:solidFill>
                <a:srgbClr val="002060"/>
              </a:solidFill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</a:rPr>
              <a:t>In </a:t>
            </a:r>
            <a:r>
              <a:rPr lang="it-IT" b="1" dirty="0" err="1">
                <a:solidFill>
                  <a:srgbClr val="002060"/>
                </a:solidFill>
              </a:rPr>
              <a:t>particular</a:t>
            </a:r>
            <a:r>
              <a:rPr lang="it-IT" b="1" dirty="0">
                <a:solidFill>
                  <a:srgbClr val="002060"/>
                </a:solidFill>
              </a:rPr>
              <a:t>, </a:t>
            </a:r>
            <a:r>
              <a:rPr lang="it-IT" b="1" dirty="0" err="1">
                <a:solidFill>
                  <a:srgbClr val="002060"/>
                </a:solidFill>
              </a:rPr>
              <a:t>cytokines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activated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by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dirty="0">
                <a:solidFill>
                  <a:srgbClr val="002060"/>
                </a:solidFill>
              </a:rPr>
              <a:t>the </a:t>
            </a:r>
            <a:r>
              <a:rPr lang="it-IT" dirty="0" err="1">
                <a:solidFill>
                  <a:srgbClr val="002060"/>
                </a:solidFill>
              </a:rPr>
              <a:t>pharmaceutical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preparation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process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known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as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b="1" dirty="0" smtClean="0">
                <a:solidFill>
                  <a:srgbClr val="002060"/>
                </a:solidFill>
              </a:rPr>
              <a:t>“</a:t>
            </a:r>
            <a:r>
              <a:rPr lang="it-IT" b="1" dirty="0" err="1">
                <a:solidFill>
                  <a:srgbClr val="002060"/>
                </a:solidFill>
              </a:rPr>
              <a:t>S</a:t>
            </a:r>
            <a:r>
              <a:rPr lang="it-IT" b="1" dirty="0" err="1" smtClean="0">
                <a:solidFill>
                  <a:srgbClr val="002060"/>
                </a:solidFill>
              </a:rPr>
              <a:t>equential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K</a:t>
            </a:r>
            <a:r>
              <a:rPr lang="it-IT" b="1" dirty="0" err="1" smtClean="0">
                <a:solidFill>
                  <a:srgbClr val="002060"/>
                </a:solidFill>
              </a:rPr>
              <a:t>inetic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Activation</a:t>
            </a:r>
            <a:r>
              <a:rPr lang="it-IT" b="1" dirty="0">
                <a:solidFill>
                  <a:srgbClr val="002060"/>
                </a:solidFill>
              </a:rPr>
              <a:t>” (SKA) </a:t>
            </a:r>
            <a:r>
              <a:rPr lang="it-IT" b="1" dirty="0" err="1">
                <a:solidFill>
                  <a:srgbClr val="002060"/>
                </a:solidFill>
              </a:rPr>
              <a:t>have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been</a:t>
            </a:r>
            <a:r>
              <a:rPr lang="it-IT" b="1" dirty="0">
                <a:solidFill>
                  <a:srgbClr val="002060"/>
                </a:solidFill>
              </a:rPr>
              <a:t>  </a:t>
            </a:r>
            <a:r>
              <a:rPr lang="it-IT" b="1" dirty="0" err="1">
                <a:solidFill>
                  <a:srgbClr val="002060"/>
                </a:solidFill>
              </a:rPr>
              <a:t>found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to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retain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their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functional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activities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even</a:t>
            </a:r>
            <a:r>
              <a:rPr lang="it-IT" b="1" dirty="0">
                <a:solidFill>
                  <a:srgbClr val="002060"/>
                </a:solidFill>
              </a:rPr>
              <a:t> at </a:t>
            </a:r>
            <a:r>
              <a:rPr lang="it-IT" b="1" dirty="0" err="1">
                <a:solidFill>
                  <a:srgbClr val="002060"/>
                </a:solidFill>
              </a:rPr>
              <a:t>physiological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low-dose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concentrations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both</a:t>
            </a:r>
            <a:r>
              <a:rPr lang="it-IT" dirty="0">
                <a:solidFill>
                  <a:srgbClr val="002060"/>
                </a:solidFill>
              </a:rPr>
              <a:t> in a murine </a:t>
            </a:r>
            <a:r>
              <a:rPr lang="it-IT" dirty="0" err="1">
                <a:solidFill>
                  <a:srgbClr val="002060"/>
                </a:solidFill>
              </a:rPr>
              <a:t>model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of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allergic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asthma</a:t>
            </a:r>
            <a:r>
              <a:rPr lang="it-IT" dirty="0">
                <a:solidFill>
                  <a:srgbClr val="002060"/>
                </a:solidFill>
              </a:rPr>
              <a:t> and in </a:t>
            </a:r>
            <a:r>
              <a:rPr lang="it-IT" dirty="0" err="1">
                <a:solidFill>
                  <a:srgbClr val="002060"/>
                </a:solidFill>
              </a:rPr>
              <a:t>an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i="1" dirty="0" smtClean="0">
                <a:solidFill>
                  <a:srgbClr val="002060"/>
                </a:solidFill>
              </a:rPr>
              <a:t>ex-vivo </a:t>
            </a:r>
            <a:r>
              <a:rPr lang="it-IT" dirty="0" err="1">
                <a:solidFill>
                  <a:srgbClr val="002060"/>
                </a:solidFill>
              </a:rPr>
              <a:t>study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of</a:t>
            </a:r>
            <a:r>
              <a:rPr lang="it-IT" dirty="0">
                <a:solidFill>
                  <a:srgbClr val="002060"/>
                </a:solidFill>
              </a:rPr>
              <a:t> the </a:t>
            </a:r>
            <a:r>
              <a:rPr lang="it-IT" dirty="0" err="1">
                <a:solidFill>
                  <a:srgbClr val="002060"/>
                </a:solidFill>
              </a:rPr>
              <a:t>cytotoxicity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of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natural</a:t>
            </a:r>
            <a:r>
              <a:rPr lang="it-IT" dirty="0">
                <a:solidFill>
                  <a:srgbClr val="002060"/>
                </a:solidFill>
              </a:rPr>
              <a:t> killer (NK) </a:t>
            </a:r>
            <a:r>
              <a:rPr lang="it-IT" dirty="0" err="1">
                <a:solidFill>
                  <a:srgbClr val="002060"/>
                </a:solidFill>
              </a:rPr>
              <a:t>cells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from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Colorectal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>
                <a:solidFill>
                  <a:srgbClr val="002060"/>
                </a:solidFill>
              </a:rPr>
              <a:t>Carcinoma (</a:t>
            </a:r>
            <a:r>
              <a:rPr lang="it-IT" dirty="0" smtClean="0">
                <a:solidFill>
                  <a:srgbClr val="002060"/>
                </a:solidFill>
              </a:rPr>
              <a:t>CRC) </a:t>
            </a:r>
            <a:r>
              <a:rPr lang="it-IT" dirty="0" err="1">
                <a:solidFill>
                  <a:srgbClr val="002060"/>
                </a:solidFill>
              </a:rPr>
              <a:t>patients</a:t>
            </a:r>
            <a:r>
              <a:rPr lang="it-IT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24" name="Text Box 30"/>
          <p:cNvSpPr txBox="1">
            <a:spLocks noChangeArrowheads="1"/>
          </p:cNvSpPr>
          <p:nvPr/>
        </p:nvSpPr>
        <p:spPr bwMode="auto">
          <a:xfrm>
            <a:off x="323528" y="5949280"/>
            <a:ext cx="85689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000" dirty="0" err="1">
                <a:latin typeface="Calibri" pitchFamily="34" charset="0"/>
              </a:rPr>
              <a:t>Gariboldi</a:t>
            </a:r>
            <a:r>
              <a:rPr lang="it-IT" sz="1000" dirty="0">
                <a:latin typeface="Calibri" pitchFamily="34" charset="0"/>
              </a:rPr>
              <a:t> S, </a:t>
            </a:r>
            <a:r>
              <a:rPr lang="it-IT" sz="1000" dirty="0" smtClean="0">
                <a:latin typeface="Calibri" pitchFamily="34" charset="0"/>
              </a:rPr>
              <a:t>Palazzo M</a:t>
            </a:r>
            <a:r>
              <a:rPr lang="it-IT" sz="1000" dirty="0">
                <a:latin typeface="Calibri" pitchFamily="34" charset="0"/>
              </a:rPr>
              <a:t>, </a:t>
            </a:r>
            <a:r>
              <a:rPr lang="it-IT" sz="1000" dirty="0" err="1">
                <a:latin typeface="Calibri" pitchFamily="34" charset="0"/>
              </a:rPr>
              <a:t>Zanobbio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smtClean="0">
                <a:latin typeface="Calibri" pitchFamily="34" charset="0"/>
              </a:rPr>
              <a:t>L, </a:t>
            </a:r>
            <a:r>
              <a:rPr lang="it-IT" sz="1000" dirty="0" err="1" smtClean="0">
                <a:latin typeface="Calibri" pitchFamily="34" charset="0"/>
              </a:rPr>
              <a:t>et</a:t>
            </a:r>
            <a:r>
              <a:rPr lang="it-IT" sz="1000" dirty="0" smtClean="0">
                <a:latin typeface="Calibri" pitchFamily="34" charset="0"/>
              </a:rPr>
              <a:t> </a:t>
            </a:r>
            <a:r>
              <a:rPr lang="it-IT" sz="1000" dirty="0">
                <a:latin typeface="Calibri" pitchFamily="34" charset="0"/>
              </a:rPr>
              <a:t>al. (2009). Low dose </a:t>
            </a:r>
            <a:r>
              <a:rPr lang="it-IT" sz="1000" dirty="0" err="1">
                <a:latin typeface="Calibri" pitchFamily="34" charset="0"/>
              </a:rPr>
              <a:t>oral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administration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of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cytokines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for</a:t>
            </a:r>
            <a:r>
              <a:rPr lang="it-IT" sz="1000" dirty="0">
                <a:latin typeface="Calibri" pitchFamily="34" charset="0"/>
              </a:rPr>
              <a:t> treatment </a:t>
            </a:r>
            <a:r>
              <a:rPr lang="it-IT" sz="1000" dirty="0" err="1">
                <a:latin typeface="Calibri" pitchFamily="34" charset="0"/>
              </a:rPr>
              <a:t>of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allergic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asthma</a:t>
            </a:r>
            <a:r>
              <a:rPr lang="it-IT" sz="1000" dirty="0">
                <a:latin typeface="Calibri" pitchFamily="34" charset="0"/>
              </a:rPr>
              <a:t>. </a:t>
            </a:r>
            <a:r>
              <a:rPr lang="it-IT" sz="1000" dirty="0" err="1">
                <a:latin typeface="Calibri" pitchFamily="34" charset="0"/>
              </a:rPr>
              <a:t>Pulm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Pharmacol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Ther</a:t>
            </a:r>
            <a:r>
              <a:rPr lang="it-IT" sz="1000" dirty="0">
                <a:latin typeface="Calibri" pitchFamily="34" charset="0"/>
              </a:rPr>
              <a:t> 22, 497–510.</a:t>
            </a:r>
          </a:p>
          <a:p>
            <a:r>
              <a:rPr lang="it-IT" sz="1000" dirty="0">
                <a:latin typeface="Calibri" pitchFamily="34" charset="0"/>
              </a:rPr>
              <a:t>Radice E</a:t>
            </a:r>
            <a:r>
              <a:rPr lang="it-IT" sz="1000" dirty="0" smtClean="0">
                <a:latin typeface="Calibri" pitchFamily="34" charset="0"/>
              </a:rPr>
              <a:t>, Miranda V</a:t>
            </a:r>
            <a:r>
              <a:rPr lang="it-IT" sz="1000" dirty="0">
                <a:latin typeface="Calibri" pitchFamily="34" charset="0"/>
              </a:rPr>
              <a:t>, and </a:t>
            </a:r>
            <a:r>
              <a:rPr lang="it-IT" sz="1000" dirty="0" smtClean="0">
                <a:latin typeface="Calibri" pitchFamily="34" charset="0"/>
              </a:rPr>
              <a:t>Bellone G.(2014</a:t>
            </a:r>
            <a:r>
              <a:rPr lang="it-IT" sz="1000" dirty="0">
                <a:latin typeface="Calibri" pitchFamily="34" charset="0"/>
              </a:rPr>
              <a:t>). </a:t>
            </a:r>
            <a:r>
              <a:rPr lang="it-IT" sz="1000" dirty="0" err="1">
                <a:latin typeface="Calibri" pitchFamily="34" charset="0"/>
              </a:rPr>
              <a:t>Low-doses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of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sequential-kinetic-activated-interferon-γ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enhance</a:t>
            </a:r>
            <a:r>
              <a:rPr lang="it-IT" sz="1000" dirty="0">
                <a:latin typeface="Calibri" pitchFamily="34" charset="0"/>
              </a:rPr>
              <a:t> the ex vivo </a:t>
            </a:r>
            <a:r>
              <a:rPr lang="it-IT" sz="1000" dirty="0" err="1">
                <a:latin typeface="Calibri" pitchFamily="34" charset="0"/>
              </a:rPr>
              <a:t>cytotoxicity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of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peripheral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blood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natural</a:t>
            </a:r>
            <a:r>
              <a:rPr lang="it-IT" sz="1000" dirty="0">
                <a:latin typeface="Calibri" pitchFamily="34" charset="0"/>
              </a:rPr>
              <a:t> killer </a:t>
            </a:r>
            <a:r>
              <a:rPr lang="it-IT" sz="1000" dirty="0" err="1">
                <a:latin typeface="Calibri" pitchFamily="34" charset="0"/>
              </a:rPr>
              <a:t>cells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from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patients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with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early-stage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colorectal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cancer</a:t>
            </a:r>
            <a:r>
              <a:rPr lang="it-IT" sz="1000" dirty="0">
                <a:latin typeface="Calibri" pitchFamily="34" charset="0"/>
              </a:rPr>
              <a:t>. A </a:t>
            </a:r>
            <a:r>
              <a:rPr lang="it-IT" sz="1000" dirty="0" err="1">
                <a:latin typeface="Calibri" pitchFamily="34" charset="0"/>
              </a:rPr>
              <a:t>preliminary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>
                <a:latin typeface="Calibri" pitchFamily="34" charset="0"/>
              </a:rPr>
              <a:t>study</a:t>
            </a:r>
            <a:r>
              <a:rPr lang="it-IT" sz="1000" dirty="0">
                <a:latin typeface="Calibri" pitchFamily="34" charset="0"/>
              </a:rPr>
              <a:t>. </a:t>
            </a:r>
            <a:r>
              <a:rPr lang="it-IT" sz="1000" dirty="0" err="1" smtClean="0">
                <a:latin typeface="Calibri" pitchFamily="34" charset="0"/>
              </a:rPr>
              <a:t>Int</a:t>
            </a:r>
            <a:r>
              <a:rPr lang="it-IT" sz="1000" dirty="0">
                <a:latin typeface="Calibri" pitchFamily="34" charset="0"/>
              </a:rPr>
              <a:t> </a:t>
            </a:r>
            <a:r>
              <a:rPr lang="it-IT" sz="1000" dirty="0" err="1" smtClean="0">
                <a:latin typeface="Calibri" pitchFamily="34" charset="0"/>
              </a:rPr>
              <a:t>Immunopharmacol</a:t>
            </a:r>
            <a:r>
              <a:rPr lang="it-IT" sz="1000" dirty="0" smtClean="0">
                <a:latin typeface="Calibri" pitchFamily="34" charset="0"/>
              </a:rPr>
              <a:t> </a:t>
            </a:r>
            <a:r>
              <a:rPr lang="it-IT" sz="1000" dirty="0">
                <a:latin typeface="Calibri" pitchFamily="34" charset="0"/>
              </a:rPr>
              <a:t>19, 66–73.</a:t>
            </a:r>
          </a:p>
          <a:p>
            <a:endParaRPr lang="it-IT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56119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i="1" dirty="0">
                <a:solidFill>
                  <a:srgbClr val="002060"/>
                </a:solidFill>
                <a:latin typeface="+mn-lt"/>
              </a:rPr>
              <a:t>COLORECTAL CARCINOMA (CRC)</a:t>
            </a:r>
          </a:p>
        </p:txBody>
      </p:sp>
      <p:pic>
        <p:nvPicPr>
          <p:cNvPr id="21508" name="Picture 4" descr="gam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794500" y="138113"/>
            <a:ext cx="952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E. Radice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August 8-10, 2016 Birmingham, UK</a:t>
            </a:r>
          </a:p>
        </p:txBody>
      </p:sp>
      <p:sp>
        <p:nvSpPr>
          <p:cNvPr id="7" name="Rettangolo 6"/>
          <p:cNvSpPr/>
          <p:nvPr/>
        </p:nvSpPr>
        <p:spPr>
          <a:xfrm>
            <a:off x="251520" y="908720"/>
            <a:ext cx="8640960" cy="6463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Despite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advances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in screening and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preventative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strategies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CRC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remains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one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of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the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leading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causes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of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cancer-related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death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in the Western world. </a:t>
            </a:r>
            <a:endParaRPr lang="it-IT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51520" y="5013176"/>
            <a:ext cx="8640960" cy="6463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Radical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surgical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resection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of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the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primary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colorectal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lesions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combined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with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adjuvant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chemotherapy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and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radiotherapy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when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indicated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still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remains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the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mainstay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of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therapy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  <a:endParaRPr lang="it-IT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51520" y="1844824"/>
            <a:ext cx="8640960" cy="9233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Approximately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30% of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are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diagnosed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metastatic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disease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on first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presentation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,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and an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additional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25% to 30% of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will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subsequently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develop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advanced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disease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primarily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metastases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to the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liver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and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lungs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. </a:t>
            </a:r>
            <a:endParaRPr lang="it-IT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51520" y="3068960"/>
            <a:ext cx="8640960" cy="6463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The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median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survival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for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all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with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metastatic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CRC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is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approximately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22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to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24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months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with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5-year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survival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still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&lt;5%</a:t>
            </a:r>
            <a:endParaRPr lang="it-IT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251520" y="4005064"/>
            <a:ext cx="8640960" cy="6463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Despite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some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preclinical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evidence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of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Calibri" pitchFamily="34" charset="0"/>
              </a:rPr>
              <a:t>efficacy</a:t>
            </a: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clinical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trials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using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immunomodulatory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cytokines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have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been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generally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disappointing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, and the treatment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is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poorly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Calibri" pitchFamily="34" charset="0"/>
              </a:rPr>
              <a:t>tolerated</a:t>
            </a:r>
            <a:r>
              <a:rPr lang="it-IT" b="1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  <a:endParaRPr lang="it-IT" b="1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gam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794500" y="138113"/>
            <a:ext cx="95250" cy="114300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EX-VIVO </a:t>
            </a:r>
            <a:r>
              <a:rPr lang="it-IT" sz="2000" b="1" dirty="0" smtClean="0">
                <a:solidFill>
                  <a:srgbClr val="002060"/>
                </a:solidFill>
              </a:rPr>
              <a:t>STUDY PROJECT</a:t>
            </a:r>
            <a:endParaRPr lang="it-IT" sz="20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://cdn-1.esseresani.it/o/orig/come-leggere-gli-esami-del-sangue_662955ae7313185c8e7818ba81132cf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140968"/>
            <a:ext cx="3998196" cy="2664296"/>
          </a:xfrm>
          <a:prstGeom prst="rect">
            <a:avLst/>
          </a:prstGeom>
          <a:noFill/>
        </p:spPr>
      </p:pic>
      <p:sp>
        <p:nvSpPr>
          <p:cNvPr id="14" name="CasellaDiTesto 13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August 8-10, 2016 Birmingham, UK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51520" y="908720"/>
            <a:ext cx="8640960" cy="175432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t-IT" dirty="0">
                <a:solidFill>
                  <a:srgbClr val="002060"/>
                </a:solidFill>
              </a:rPr>
              <a:t>The </a:t>
            </a:r>
            <a:r>
              <a:rPr lang="it-IT" dirty="0" err="1">
                <a:solidFill>
                  <a:srgbClr val="002060"/>
                </a:solidFill>
              </a:rPr>
              <a:t>study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used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b="1" i="1" dirty="0">
                <a:solidFill>
                  <a:srgbClr val="002060"/>
                </a:solidFill>
              </a:rPr>
              <a:t>ex vivo</a:t>
            </a:r>
            <a:r>
              <a:rPr lang="it-IT" b="1" dirty="0">
                <a:solidFill>
                  <a:srgbClr val="002060"/>
                </a:solidFill>
              </a:rPr>
              <a:t>-</a:t>
            </a:r>
            <a:r>
              <a:rPr lang="it-IT" b="1" dirty="0" err="1">
                <a:solidFill>
                  <a:srgbClr val="002060"/>
                </a:solidFill>
              </a:rPr>
              <a:t>generated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MoDCs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dirty="0">
                <a:solidFill>
                  <a:srgbClr val="002060"/>
                </a:solidFill>
              </a:rPr>
              <a:t>(by </a:t>
            </a:r>
            <a:r>
              <a:rPr lang="it-IT" dirty="0" err="1">
                <a:solidFill>
                  <a:srgbClr val="002060"/>
                </a:solidFill>
              </a:rPr>
              <a:t>culturing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monocytes</a:t>
            </a:r>
            <a:r>
              <a:rPr lang="it-IT" dirty="0">
                <a:solidFill>
                  <a:srgbClr val="002060"/>
                </a:solidFill>
              </a:rPr>
              <a:t> in GM-CSF plus </a:t>
            </a:r>
            <a:r>
              <a:rPr lang="it-IT" dirty="0" smtClean="0">
                <a:solidFill>
                  <a:srgbClr val="002060"/>
                </a:solidFill>
              </a:rPr>
              <a:t>IL-4), from CRC </a:t>
            </a:r>
            <a:r>
              <a:rPr lang="it-IT" dirty="0" err="1" smtClean="0">
                <a:solidFill>
                  <a:srgbClr val="002060"/>
                </a:solidFill>
              </a:rPr>
              <a:t>patients</a:t>
            </a:r>
            <a:r>
              <a:rPr lang="it-IT" dirty="0" smtClean="0">
                <a:solidFill>
                  <a:srgbClr val="002060"/>
                </a:solidFill>
              </a:rPr>
              <a:t> in </a:t>
            </a:r>
            <a:r>
              <a:rPr lang="it-IT" dirty="0" err="1" smtClean="0">
                <a:solidFill>
                  <a:srgbClr val="002060"/>
                </a:solidFill>
              </a:rPr>
              <a:t>comparison</a:t>
            </a:r>
            <a:r>
              <a:rPr lang="it-IT" dirty="0" smtClean="0">
                <a:solidFill>
                  <a:srgbClr val="002060"/>
                </a:solidFill>
              </a:rPr>
              <a:t> with </a:t>
            </a:r>
            <a:r>
              <a:rPr lang="it-IT" dirty="0" err="1" smtClean="0">
                <a:solidFill>
                  <a:srgbClr val="002060"/>
                </a:solidFill>
              </a:rPr>
              <a:t>healthy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donors</a:t>
            </a:r>
            <a:r>
              <a:rPr lang="it-IT" dirty="0" smtClean="0">
                <a:solidFill>
                  <a:srgbClr val="002060"/>
                </a:solidFill>
              </a:rPr>
              <a:t> to </a:t>
            </a:r>
            <a:r>
              <a:rPr lang="it-IT" dirty="0" err="1">
                <a:solidFill>
                  <a:srgbClr val="002060"/>
                </a:solidFill>
              </a:rPr>
              <a:t>assess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whether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b="1" dirty="0">
                <a:solidFill>
                  <a:srgbClr val="002060"/>
                </a:solidFill>
              </a:rPr>
              <a:t>single or </a:t>
            </a:r>
            <a:r>
              <a:rPr lang="it-IT" b="1" dirty="0" err="1">
                <a:solidFill>
                  <a:srgbClr val="002060"/>
                </a:solidFill>
              </a:rPr>
              <a:t>sequentially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combined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exposure</a:t>
            </a:r>
            <a:r>
              <a:rPr lang="it-IT" b="1" dirty="0">
                <a:solidFill>
                  <a:srgbClr val="002060"/>
                </a:solidFill>
              </a:rPr>
              <a:t> to </a:t>
            </a:r>
            <a:r>
              <a:rPr lang="it-IT" b="1" dirty="0" err="1">
                <a:solidFill>
                  <a:srgbClr val="002060"/>
                </a:solidFill>
              </a:rPr>
              <a:t>very</a:t>
            </a:r>
            <a:r>
              <a:rPr lang="it-IT" b="1" dirty="0">
                <a:solidFill>
                  <a:srgbClr val="002060"/>
                </a:solidFill>
              </a:rPr>
              <a:t> low </a:t>
            </a:r>
            <a:r>
              <a:rPr lang="it-IT" b="1" dirty="0" err="1">
                <a:solidFill>
                  <a:srgbClr val="002060"/>
                </a:solidFill>
              </a:rPr>
              <a:t>doses</a:t>
            </a:r>
            <a:r>
              <a:rPr lang="it-IT" b="1" dirty="0">
                <a:solidFill>
                  <a:srgbClr val="002060"/>
                </a:solidFill>
              </a:rPr>
              <a:t> of </a:t>
            </a:r>
            <a:r>
              <a:rPr lang="it-IT" b="1" dirty="0" smtClean="0">
                <a:solidFill>
                  <a:srgbClr val="002060"/>
                </a:solidFill>
              </a:rPr>
              <a:t>SKA IL</a:t>
            </a:r>
            <a:r>
              <a:rPr lang="it-IT" b="1" dirty="0">
                <a:solidFill>
                  <a:srgbClr val="002060"/>
                </a:solidFill>
              </a:rPr>
              <a:t>-4 and/or </a:t>
            </a:r>
            <a:r>
              <a:rPr lang="it-IT" b="1" dirty="0" smtClean="0">
                <a:solidFill>
                  <a:srgbClr val="002060"/>
                </a:solidFill>
              </a:rPr>
              <a:t>SKA IL</a:t>
            </a:r>
            <a:r>
              <a:rPr lang="it-IT" b="1" dirty="0">
                <a:solidFill>
                  <a:srgbClr val="002060"/>
                </a:solidFill>
              </a:rPr>
              <a:t>-12 </a:t>
            </a:r>
            <a:r>
              <a:rPr lang="it-IT" b="1" dirty="0" err="1">
                <a:solidFill>
                  <a:srgbClr val="002060"/>
                </a:solidFill>
              </a:rPr>
              <a:t>might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enhance</a:t>
            </a:r>
            <a:r>
              <a:rPr lang="it-IT" b="1" dirty="0">
                <a:solidFill>
                  <a:srgbClr val="002060"/>
                </a:solidFill>
              </a:rPr>
              <a:t> the </a:t>
            </a:r>
            <a:r>
              <a:rPr lang="it-IT" b="1" dirty="0" err="1">
                <a:solidFill>
                  <a:srgbClr val="002060"/>
                </a:solidFill>
              </a:rPr>
              <a:t>DCs</a:t>
            </a:r>
            <a:r>
              <a:rPr lang="it-IT" b="1" dirty="0">
                <a:solidFill>
                  <a:srgbClr val="002060"/>
                </a:solidFill>
              </a:rPr>
              <a:t>’ </a:t>
            </a:r>
            <a:r>
              <a:rPr lang="it-IT" b="1" dirty="0" err="1">
                <a:solidFill>
                  <a:srgbClr val="002060"/>
                </a:solidFill>
              </a:rPr>
              <a:t>antigen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presentation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capacity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compared</a:t>
            </a:r>
            <a:r>
              <a:rPr lang="it-IT" b="1" dirty="0">
                <a:solidFill>
                  <a:srgbClr val="002060"/>
                </a:solidFill>
              </a:rPr>
              <a:t> with the </a:t>
            </a:r>
            <a:r>
              <a:rPr lang="it-IT" b="1" dirty="0" err="1">
                <a:solidFill>
                  <a:srgbClr val="002060"/>
                </a:solidFill>
              </a:rPr>
              <a:t>normally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administered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conventional</a:t>
            </a:r>
            <a:r>
              <a:rPr lang="it-IT" b="1" dirty="0">
                <a:solidFill>
                  <a:srgbClr val="002060"/>
                </a:solidFill>
              </a:rPr>
              <a:t> dose of </a:t>
            </a:r>
            <a:r>
              <a:rPr lang="it-IT" b="1" dirty="0" err="1">
                <a:solidFill>
                  <a:srgbClr val="002060"/>
                </a:solidFill>
              </a:rPr>
              <a:t>recombinant</a:t>
            </a:r>
            <a:r>
              <a:rPr lang="it-IT" b="1" dirty="0">
                <a:solidFill>
                  <a:srgbClr val="002060"/>
                </a:solidFill>
              </a:rPr>
              <a:t> human (</a:t>
            </a:r>
            <a:r>
              <a:rPr lang="it-IT" b="1" dirty="0" err="1">
                <a:solidFill>
                  <a:srgbClr val="002060"/>
                </a:solidFill>
              </a:rPr>
              <a:t>rh</a:t>
            </a:r>
            <a:r>
              <a:rPr lang="it-IT" b="1" dirty="0">
                <a:solidFill>
                  <a:srgbClr val="002060"/>
                </a:solidFill>
              </a:rPr>
              <a:t>)IL-4 and rhIL-12</a:t>
            </a:r>
            <a:r>
              <a:rPr lang="it-IT" dirty="0">
                <a:solidFill>
                  <a:srgbClr val="002060"/>
                </a:solidFill>
              </a:rPr>
              <a:t>, </a:t>
            </a:r>
            <a:r>
              <a:rPr lang="it-IT" dirty="0" err="1" smtClean="0">
                <a:solidFill>
                  <a:srgbClr val="002060"/>
                </a:solidFill>
              </a:rPr>
              <a:t>using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Primary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Allogeneic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One</a:t>
            </a:r>
            <a:r>
              <a:rPr lang="it-IT" dirty="0">
                <a:solidFill>
                  <a:srgbClr val="002060"/>
                </a:solidFill>
              </a:rPr>
              <a:t>-Way Mixed </a:t>
            </a:r>
            <a:r>
              <a:rPr lang="it-IT" dirty="0" err="1">
                <a:solidFill>
                  <a:srgbClr val="002060"/>
                </a:solidFill>
              </a:rPr>
              <a:t>Lymphocyte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Reaction</a:t>
            </a:r>
            <a:r>
              <a:rPr lang="it-IT" dirty="0">
                <a:solidFill>
                  <a:srgbClr val="002060"/>
                </a:solidFill>
              </a:rPr>
              <a:t> (MLR). </a:t>
            </a:r>
          </a:p>
        </p:txBody>
      </p: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251520" y="3164149"/>
            <a:ext cx="4536504" cy="26468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tIns="152352" bIns="0" anchor="ctr">
            <a:spAutoFit/>
          </a:bodyPr>
          <a:lstStyle/>
          <a:p>
            <a:pPr algn="just"/>
            <a:r>
              <a:rPr lang="it-IT" dirty="0" smtClean="0">
                <a:solidFill>
                  <a:srgbClr val="002060"/>
                </a:solidFill>
              </a:rPr>
              <a:t>SKA IL</a:t>
            </a:r>
            <a:r>
              <a:rPr lang="it-IT" dirty="0">
                <a:solidFill>
                  <a:srgbClr val="002060"/>
                </a:solidFill>
              </a:rPr>
              <a:t>-4 and </a:t>
            </a:r>
            <a:r>
              <a:rPr lang="it-IT" dirty="0" smtClean="0">
                <a:solidFill>
                  <a:srgbClr val="002060"/>
                </a:solidFill>
              </a:rPr>
              <a:t>SKA IL</a:t>
            </a:r>
            <a:r>
              <a:rPr lang="it-IT" dirty="0">
                <a:solidFill>
                  <a:srgbClr val="002060"/>
                </a:solidFill>
              </a:rPr>
              <a:t>-12 </a:t>
            </a:r>
            <a:r>
              <a:rPr lang="it-IT" dirty="0" smtClean="0">
                <a:solidFill>
                  <a:srgbClr val="002060"/>
                </a:solidFill>
              </a:rPr>
              <a:t>are </a:t>
            </a:r>
            <a:r>
              <a:rPr lang="it-IT" dirty="0" err="1">
                <a:solidFill>
                  <a:srgbClr val="002060"/>
                </a:solidFill>
              </a:rPr>
              <a:t>prepared</a:t>
            </a:r>
            <a:r>
              <a:rPr lang="it-IT" dirty="0">
                <a:solidFill>
                  <a:srgbClr val="002060"/>
                </a:solidFill>
              </a:rPr>
              <a:t> by GUNA </a:t>
            </a:r>
            <a:r>
              <a:rPr lang="it-IT" dirty="0" err="1">
                <a:solidFill>
                  <a:srgbClr val="002060"/>
                </a:solidFill>
              </a:rPr>
              <a:t>Laboratories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(GUNA </a:t>
            </a:r>
            <a:r>
              <a:rPr lang="en-US" dirty="0" err="1">
                <a:solidFill>
                  <a:srgbClr val="002060"/>
                </a:solidFill>
              </a:rPr>
              <a:t>S.p.a</a:t>
            </a:r>
            <a:r>
              <a:rPr lang="en-US" dirty="0">
                <a:solidFill>
                  <a:srgbClr val="002060"/>
                </a:solidFill>
              </a:rPr>
              <a:t>, Milan, Italy) using a standardized method. </a:t>
            </a:r>
            <a:r>
              <a:rPr lang="en-US" dirty="0" smtClean="0">
                <a:solidFill>
                  <a:srgbClr val="002060"/>
                </a:solidFill>
              </a:rPr>
              <a:t>Cytokines</a:t>
            </a:r>
            <a:r>
              <a:rPr lang="en-US" dirty="0">
                <a:solidFill>
                  <a:srgbClr val="002060"/>
                </a:solidFill>
              </a:rPr>
              <a:t>, sequentially diluted in saline solution (serial dilution 1:100), </a:t>
            </a:r>
            <a:r>
              <a:rPr lang="en-US" dirty="0" smtClean="0">
                <a:solidFill>
                  <a:srgbClr val="002060"/>
                </a:solidFill>
              </a:rPr>
              <a:t>are </a:t>
            </a:r>
            <a:r>
              <a:rPr lang="en-US" dirty="0">
                <a:solidFill>
                  <a:srgbClr val="002060"/>
                </a:solidFill>
              </a:rPr>
              <a:t>kinetically energized by a mechanically applied force (shaking process</a:t>
            </a:r>
            <a:r>
              <a:rPr lang="en-US" dirty="0" smtClean="0">
                <a:solidFill>
                  <a:srgbClr val="002060"/>
                </a:solidFill>
              </a:rPr>
              <a:t>). </a:t>
            </a:r>
            <a:r>
              <a:rPr lang="en-US" b="1" dirty="0" smtClean="0">
                <a:solidFill>
                  <a:srgbClr val="002060"/>
                </a:solidFill>
              </a:rPr>
              <a:t>The preparations are </a:t>
            </a:r>
            <a:r>
              <a:rPr lang="en-US" b="1" dirty="0">
                <a:solidFill>
                  <a:srgbClr val="002060"/>
                </a:solidFill>
              </a:rPr>
              <a:t>supplied at a concentration of 10</a:t>
            </a:r>
            <a:r>
              <a:rPr lang="en-US" b="1" baseline="30000" dirty="0">
                <a:solidFill>
                  <a:srgbClr val="002060"/>
                </a:solidFill>
              </a:rPr>
              <a:t>−8 </a:t>
            </a:r>
            <a:r>
              <a:rPr lang="en-US" b="1" dirty="0">
                <a:solidFill>
                  <a:srgbClr val="002060"/>
                </a:solidFill>
              </a:rPr>
              <a:t>μg/ml.</a:t>
            </a:r>
          </a:p>
          <a:p>
            <a:endParaRPr lang="en-US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251520" y="836712"/>
            <a:ext cx="8640960" cy="86177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002060"/>
                </a:solidFill>
              </a:rPr>
              <a:t>16 </a:t>
            </a:r>
            <a:r>
              <a:rPr lang="it-IT" sz="1600" b="1" dirty="0" err="1" smtClean="0">
                <a:solidFill>
                  <a:srgbClr val="002060"/>
                </a:solidFill>
              </a:rPr>
              <a:t>patients</a:t>
            </a:r>
            <a:endParaRPr lang="it-IT" sz="1600" b="1" dirty="0" smtClean="0">
              <a:solidFill>
                <a:srgbClr val="002060"/>
              </a:solidFill>
            </a:endParaRPr>
          </a:p>
          <a:p>
            <a:pPr algn="ctr"/>
            <a:r>
              <a:rPr lang="it-IT" sz="1600" b="1" dirty="0" smtClean="0">
                <a:solidFill>
                  <a:srgbClr val="002060"/>
                </a:solidFill>
              </a:rPr>
              <a:t>(10 </a:t>
            </a:r>
            <a:r>
              <a:rPr lang="it-IT" sz="1600" b="1" dirty="0" err="1" smtClean="0">
                <a:solidFill>
                  <a:srgbClr val="002060"/>
                </a:solidFill>
              </a:rPr>
              <a:t>males</a:t>
            </a:r>
            <a:r>
              <a:rPr lang="it-IT" sz="1600" b="1" dirty="0" smtClean="0">
                <a:solidFill>
                  <a:srgbClr val="002060"/>
                </a:solidFill>
              </a:rPr>
              <a:t>, 6 </a:t>
            </a:r>
            <a:r>
              <a:rPr lang="it-IT" sz="1600" b="1" dirty="0" err="1" smtClean="0">
                <a:solidFill>
                  <a:srgbClr val="002060"/>
                </a:solidFill>
              </a:rPr>
              <a:t>females</a:t>
            </a:r>
            <a:r>
              <a:rPr lang="it-IT" sz="1600" b="1" dirty="0" smtClean="0">
                <a:solidFill>
                  <a:srgbClr val="002060"/>
                </a:solidFill>
              </a:rPr>
              <a:t>; </a:t>
            </a:r>
            <a:r>
              <a:rPr lang="it-IT" sz="1600" b="1" dirty="0" err="1" smtClean="0">
                <a:solidFill>
                  <a:srgbClr val="002060"/>
                </a:solidFill>
              </a:rPr>
              <a:t>average</a:t>
            </a:r>
            <a:r>
              <a:rPr lang="it-IT" sz="1600" b="1" dirty="0" smtClean="0">
                <a:solidFill>
                  <a:srgbClr val="002060"/>
                </a:solidFill>
              </a:rPr>
              <a:t> </a:t>
            </a:r>
            <a:r>
              <a:rPr lang="it-IT" sz="1600" b="1" dirty="0" err="1" smtClean="0">
                <a:solidFill>
                  <a:srgbClr val="002060"/>
                </a:solidFill>
              </a:rPr>
              <a:t>age</a:t>
            </a:r>
            <a:r>
              <a:rPr lang="it-IT" sz="1600" b="1" dirty="0" smtClean="0">
                <a:solidFill>
                  <a:srgbClr val="002060"/>
                </a:solidFill>
              </a:rPr>
              <a:t> 73; </a:t>
            </a:r>
            <a:r>
              <a:rPr lang="it-IT" sz="1600" b="1" dirty="0" err="1" smtClean="0">
                <a:solidFill>
                  <a:srgbClr val="002060"/>
                </a:solidFill>
              </a:rPr>
              <a:t>range</a:t>
            </a:r>
            <a:r>
              <a:rPr lang="it-IT" sz="1600" b="1" dirty="0" smtClean="0">
                <a:solidFill>
                  <a:srgbClr val="002060"/>
                </a:solidFill>
              </a:rPr>
              <a:t> 57-83) </a:t>
            </a:r>
          </a:p>
          <a:p>
            <a:pPr algn="ctr"/>
            <a:r>
              <a:rPr lang="it-IT" sz="1600" b="1" dirty="0" err="1">
                <a:solidFill>
                  <a:srgbClr val="002060"/>
                </a:solidFill>
              </a:rPr>
              <a:t>w</a:t>
            </a:r>
            <a:r>
              <a:rPr lang="it-IT" sz="1600" b="1" dirty="0" err="1" smtClean="0">
                <a:solidFill>
                  <a:srgbClr val="002060"/>
                </a:solidFill>
              </a:rPr>
              <a:t>ith</a:t>
            </a:r>
            <a:r>
              <a:rPr lang="it-IT" sz="1600" b="1" dirty="0" smtClean="0">
                <a:solidFill>
                  <a:srgbClr val="002060"/>
                </a:solidFill>
              </a:rPr>
              <a:t> CRC </a:t>
            </a:r>
            <a:r>
              <a:rPr lang="it-IT" sz="1600" b="1" dirty="0" err="1" smtClean="0">
                <a:solidFill>
                  <a:srgbClr val="002060"/>
                </a:solidFill>
              </a:rPr>
              <a:t>diagnosis</a:t>
            </a:r>
            <a:endParaRPr lang="it-IT" sz="1600" b="1" dirty="0">
              <a:solidFill>
                <a:srgbClr val="00206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51520" y="2780928"/>
            <a:ext cx="704039" cy="707886"/>
          </a:xfrm>
          <a:prstGeom prst="rect">
            <a:avLst/>
          </a:prstGeom>
          <a:gradFill flip="none" rotWithShape="1">
            <a:gsLst>
              <a:gs pos="0">
                <a:srgbClr val="45C79F">
                  <a:shade val="30000"/>
                  <a:satMod val="115000"/>
                </a:srgbClr>
              </a:gs>
              <a:gs pos="50000">
                <a:srgbClr val="45C79F">
                  <a:shade val="67500"/>
                  <a:satMod val="115000"/>
                </a:srgbClr>
              </a:gs>
              <a:gs pos="100000">
                <a:srgbClr val="45C79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chemeClr val="bg1"/>
                </a:solidFill>
              </a:rPr>
              <a:t>16</a:t>
            </a:r>
          </a:p>
        </p:txBody>
      </p:sp>
      <p:cxnSp>
        <p:nvCxnSpPr>
          <p:cNvPr id="10" name="Connettore 2 9"/>
          <p:cNvCxnSpPr>
            <a:stCxn id="8" idx="3"/>
            <a:endCxn id="19" idx="1"/>
          </p:cNvCxnSpPr>
          <p:nvPr/>
        </p:nvCxnSpPr>
        <p:spPr>
          <a:xfrm flipV="1">
            <a:off x="955559" y="2404919"/>
            <a:ext cx="1456201" cy="7299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8" idx="3"/>
            <a:endCxn id="53" idx="1"/>
          </p:cNvCxnSpPr>
          <p:nvPr/>
        </p:nvCxnSpPr>
        <p:spPr>
          <a:xfrm>
            <a:off x="955559" y="3134871"/>
            <a:ext cx="1528209" cy="6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2411760" y="2204864"/>
            <a:ext cx="2736304" cy="400110"/>
          </a:xfrm>
          <a:prstGeom prst="rect">
            <a:avLst/>
          </a:prstGeom>
          <a:gradFill flip="none" rotWithShape="1">
            <a:gsLst>
              <a:gs pos="0">
                <a:srgbClr val="45C79F">
                  <a:shade val="30000"/>
                  <a:satMod val="115000"/>
                </a:srgbClr>
              </a:gs>
              <a:gs pos="50000">
                <a:srgbClr val="45C79F">
                  <a:shade val="67500"/>
                  <a:satMod val="115000"/>
                </a:srgbClr>
              </a:gs>
              <a:gs pos="100000">
                <a:srgbClr val="45C79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9 </a:t>
            </a:r>
            <a:r>
              <a:rPr lang="it-IT" sz="2000" dirty="0" err="1" smtClean="0">
                <a:solidFill>
                  <a:schemeClr val="bg1"/>
                </a:solidFill>
              </a:rPr>
              <a:t>primary</a:t>
            </a:r>
            <a:r>
              <a:rPr lang="it-IT" sz="2000" dirty="0" smtClean="0">
                <a:solidFill>
                  <a:schemeClr val="bg1"/>
                </a:solidFill>
              </a:rPr>
              <a:t> CRC</a:t>
            </a:r>
            <a:endParaRPr lang="it-IT" sz="2000" dirty="0">
              <a:solidFill>
                <a:schemeClr val="bg1"/>
              </a:solidFill>
            </a:endParaRPr>
          </a:p>
        </p:txBody>
      </p:sp>
      <p:cxnSp>
        <p:nvCxnSpPr>
          <p:cNvPr id="21" name="Connettore 2 20"/>
          <p:cNvCxnSpPr>
            <a:stCxn id="19" idx="3"/>
            <a:endCxn id="26" idx="1"/>
          </p:cNvCxnSpPr>
          <p:nvPr/>
        </p:nvCxnSpPr>
        <p:spPr>
          <a:xfrm flipV="1">
            <a:off x="5148064" y="2044879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stCxn id="19" idx="3"/>
            <a:endCxn id="27" idx="1"/>
          </p:cNvCxnSpPr>
          <p:nvPr/>
        </p:nvCxnSpPr>
        <p:spPr>
          <a:xfrm>
            <a:off x="5148064" y="2404919"/>
            <a:ext cx="72008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5868144" y="1844824"/>
            <a:ext cx="1584176" cy="400110"/>
          </a:xfrm>
          <a:prstGeom prst="rect">
            <a:avLst/>
          </a:prstGeom>
          <a:gradFill flip="none" rotWithShape="1">
            <a:gsLst>
              <a:gs pos="0">
                <a:srgbClr val="45C79F">
                  <a:shade val="30000"/>
                  <a:satMod val="115000"/>
                </a:srgbClr>
              </a:gs>
              <a:gs pos="50000">
                <a:srgbClr val="45C79F">
                  <a:shade val="67500"/>
                  <a:satMod val="115000"/>
                </a:srgbClr>
              </a:gs>
              <a:gs pos="100000">
                <a:srgbClr val="45C79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2 </a:t>
            </a:r>
            <a:r>
              <a:rPr lang="it-IT" sz="2000" dirty="0" err="1" smtClean="0">
                <a:solidFill>
                  <a:schemeClr val="bg1"/>
                </a:solidFill>
              </a:rPr>
              <a:t>Dukes</a:t>
            </a:r>
            <a:r>
              <a:rPr lang="it-IT" sz="2000" dirty="0" smtClean="0">
                <a:solidFill>
                  <a:schemeClr val="bg1"/>
                </a:solidFill>
              </a:rPr>
              <a:t> 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5868144" y="2636912"/>
            <a:ext cx="1584175" cy="400110"/>
          </a:xfrm>
          <a:prstGeom prst="rect">
            <a:avLst/>
          </a:prstGeom>
          <a:gradFill flip="none" rotWithShape="1">
            <a:gsLst>
              <a:gs pos="0">
                <a:srgbClr val="45C79F">
                  <a:shade val="30000"/>
                  <a:satMod val="115000"/>
                </a:srgbClr>
              </a:gs>
              <a:gs pos="50000">
                <a:srgbClr val="45C79F">
                  <a:shade val="67500"/>
                  <a:satMod val="115000"/>
                </a:srgbClr>
              </a:gs>
              <a:gs pos="100000">
                <a:srgbClr val="45C79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7 </a:t>
            </a:r>
            <a:r>
              <a:rPr lang="it-IT" sz="2000" dirty="0" err="1" smtClean="0">
                <a:solidFill>
                  <a:schemeClr val="bg1"/>
                </a:solidFill>
              </a:rPr>
              <a:t>Dukes</a:t>
            </a:r>
            <a:r>
              <a:rPr lang="it-IT" sz="2000" dirty="0" smtClean="0">
                <a:solidFill>
                  <a:schemeClr val="bg1"/>
                </a:solidFill>
              </a:rPr>
              <a:t> B </a:t>
            </a:r>
            <a:r>
              <a:rPr lang="it-IT" sz="2000" baseline="-25000" dirty="0" smtClean="0">
                <a:solidFill>
                  <a:schemeClr val="bg1"/>
                </a:solidFill>
              </a:rPr>
              <a:t>1-2</a:t>
            </a:r>
            <a:endParaRPr lang="it-IT" sz="2000" baseline="-25000" dirty="0">
              <a:solidFill>
                <a:schemeClr val="bg1"/>
              </a:solidFill>
            </a:endParaRPr>
          </a:p>
        </p:txBody>
      </p:sp>
      <p:sp>
        <p:nvSpPr>
          <p:cNvPr id="53" name="CasellaDiTesto 52"/>
          <p:cNvSpPr txBox="1"/>
          <p:nvPr/>
        </p:nvSpPr>
        <p:spPr>
          <a:xfrm>
            <a:off x="2483768" y="3573016"/>
            <a:ext cx="2736304" cy="400110"/>
          </a:xfrm>
          <a:prstGeom prst="rect">
            <a:avLst/>
          </a:prstGeom>
          <a:gradFill flip="none" rotWithShape="1">
            <a:gsLst>
              <a:gs pos="0">
                <a:srgbClr val="45C79F">
                  <a:shade val="30000"/>
                  <a:satMod val="115000"/>
                </a:srgbClr>
              </a:gs>
              <a:gs pos="50000">
                <a:srgbClr val="45C79F">
                  <a:shade val="67500"/>
                  <a:satMod val="115000"/>
                </a:srgbClr>
              </a:gs>
              <a:gs pos="100000">
                <a:srgbClr val="45C79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7 </a:t>
            </a:r>
            <a:r>
              <a:rPr lang="it-IT" sz="2000" dirty="0" err="1" smtClean="0">
                <a:solidFill>
                  <a:schemeClr val="bg1"/>
                </a:solidFill>
              </a:rPr>
              <a:t>metastatic</a:t>
            </a:r>
            <a:r>
              <a:rPr lang="it-IT" sz="2000" dirty="0" smtClean="0">
                <a:solidFill>
                  <a:schemeClr val="bg1"/>
                </a:solidFill>
              </a:rPr>
              <a:t> CRC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7452320" y="3068960"/>
            <a:ext cx="1512167" cy="1323439"/>
          </a:xfrm>
          <a:prstGeom prst="rect">
            <a:avLst/>
          </a:prstGeom>
          <a:gradFill flip="none" rotWithShape="1">
            <a:gsLst>
              <a:gs pos="0">
                <a:srgbClr val="45C79F">
                  <a:shade val="30000"/>
                  <a:satMod val="115000"/>
                </a:srgbClr>
              </a:gs>
              <a:gs pos="50000">
                <a:srgbClr val="45C79F">
                  <a:shade val="67500"/>
                  <a:satMod val="115000"/>
                </a:srgbClr>
              </a:gs>
              <a:gs pos="100000">
                <a:srgbClr val="45C79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>
                <a:solidFill>
                  <a:schemeClr val="bg1"/>
                </a:solidFill>
              </a:rPr>
              <a:t>Dukes</a:t>
            </a:r>
            <a:r>
              <a:rPr lang="it-IT" sz="2000" dirty="0" smtClean="0">
                <a:solidFill>
                  <a:schemeClr val="bg1"/>
                </a:solidFill>
              </a:rPr>
              <a:t> C </a:t>
            </a:r>
            <a:r>
              <a:rPr lang="it-IT" sz="2000" baseline="-25000" dirty="0" smtClean="0">
                <a:solidFill>
                  <a:schemeClr val="bg1"/>
                </a:solidFill>
              </a:rPr>
              <a:t>1-2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it-IT" sz="2000" dirty="0" err="1" smtClean="0">
                <a:solidFill>
                  <a:schemeClr val="bg1"/>
                </a:solidFill>
              </a:rPr>
              <a:t>with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lymph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node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metastasis</a:t>
            </a:r>
            <a:endParaRPr lang="it-IT" sz="2000" dirty="0">
              <a:solidFill>
                <a:schemeClr val="bg1"/>
              </a:solidFill>
            </a:endParaRPr>
          </a:p>
        </p:txBody>
      </p:sp>
      <p:cxnSp>
        <p:nvCxnSpPr>
          <p:cNvPr id="59" name="Connettore 2 58"/>
          <p:cNvCxnSpPr/>
          <p:nvPr/>
        </p:nvCxnSpPr>
        <p:spPr>
          <a:xfrm>
            <a:off x="5220072" y="3789040"/>
            <a:ext cx="2088232" cy="159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9" name="CasellaDiTesto 98"/>
          <p:cNvSpPr txBox="1"/>
          <p:nvPr/>
        </p:nvSpPr>
        <p:spPr>
          <a:xfrm>
            <a:off x="251520" y="5373216"/>
            <a:ext cx="704039" cy="707886"/>
          </a:xfrm>
          <a:prstGeom prst="rect">
            <a:avLst/>
          </a:prstGeom>
          <a:gradFill flip="none" rotWithShape="1">
            <a:gsLst>
              <a:gs pos="0">
                <a:srgbClr val="45C79F">
                  <a:shade val="30000"/>
                  <a:satMod val="115000"/>
                </a:srgbClr>
              </a:gs>
              <a:gs pos="50000">
                <a:srgbClr val="45C79F">
                  <a:shade val="67500"/>
                  <a:satMod val="115000"/>
                </a:srgbClr>
              </a:gs>
              <a:gs pos="100000">
                <a:srgbClr val="45C79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00" name="CasellaDiTesto 99"/>
          <p:cNvSpPr txBox="1"/>
          <p:nvPr/>
        </p:nvSpPr>
        <p:spPr>
          <a:xfrm>
            <a:off x="2411760" y="5517232"/>
            <a:ext cx="2736304" cy="400110"/>
          </a:xfrm>
          <a:prstGeom prst="rect">
            <a:avLst/>
          </a:prstGeom>
          <a:gradFill flip="none" rotWithShape="1">
            <a:gsLst>
              <a:gs pos="0">
                <a:srgbClr val="45C79F">
                  <a:shade val="30000"/>
                  <a:satMod val="115000"/>
                </a:srgbClr>
              </a:gs>
              <a:gs pos="50000">
                <a:srgbClr val="45C79F">
                  <a:shade val="67500"/>
                  <a:satMod val="115000"/>
                </a:srgbClr>
              </a:gs>
              <a:gs pos="100000">
                <a:srgbClr val="45C79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>
                <a:solidFill>
                  <a:schemeClr val="bg1"/>
                </a:solidFill>
              </a:rPr>
              <a:t>Healthy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donors</a:t>
            </a:r>
            <a:endParaRPr lang="it-IT" sz="2000" dirty="0">
              <a:solidFill>
                <a:schemeClr val="bg1"/>
              </a:solidFill>
            </a:endParaRPr>
          </a:p>
        </p:txBody>
      </p:sp>
      <p:cxnSp>
        <p:nvCxnSpPr>
          <p:cNvPr id="102" name="Connettore 2 101"/>
          <p:cNvCxnSpPr>
            <a:stCxn id="99" idx="3"/>
            <a:endCxn id="100" idx="1"/>
          </p:cNvCxnSpPr>
          <p:nvPr/>
        </p:nvCxnSpPr>
        <p:spPr>
          <a:xfrm flipV="1">
            <a:off x="955559" y="5717287"/>
            <a:ext cx="1456201" cy="98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4" name="CasellaDiTesto 103"/>
          <p:cNvSpPr txBox="1"/>
          <p:nvPr/>
        </p:nvSpPr>
        <p:spPr>
          <a:xfrm>
            <a:off x="251520" y="4437112"/>
            <a:ext cx="8640960" cy="86177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002060"/>
                </a:solidFill>
              </a:rPr>
              <a:t>12 </a:t>
            </a:r>
            <a:r>
              <a:rPr lang="it-IT" sz="1600" b="1" dirty="0" err="1" smtClean="0">
                <a:solidFill>
                  <a:srgbClr val="002060"/>
                </a:solidFill>
              </a:rPr>
              <a:t>subjects</a:t>
            </a:r>
            <a:endParaRPr lang="it-IT" sz="1600" b="1" dirty="0" smtClean="0">
              <a:solidFill>
                <a:srgbClr val="002060"/>
              </a:solidFill>
            </a:endParaRPr>
          </a:p>
          <a:p>
            <a:pPr algn="ctr"/>
            <a:r>
              <a:rPr lang="it-IT" sz="1600" b="1" dirty="0" smtClean="0">
                <a:solidFill>
                  <a:srgbClr val="002060"/>
                </a:solidFill>
              </a:rPr>
              <a:t>(7 </a:t>
            </a:r>
            <a:r>
              <a:rPr lang="it-IT" sz="1600" b="1" dirty="0" err="1" smtClean="0">
                <a:solidFill>
                  <a:srgbClr val="002060"/>
                </a:solidFill>
              </a:rPr>
              <a:t>males</a:t>
            </a:r>
            <a:r>
              <a:rPr lang="it-IT" sz="1600" b="1" dirty="0" smtClean="0">
                <a:solidFill>
                  <a:srgbClr val="002060"/>
                </a:solidFill>
              </a:rPr>
              <a:t>, 5 </a:t>
            </a:r>
            <a:r>
              <a:rPr lang="it-IT" sz="1600" b="1" dirty="0" err="1" smtClean="0">
                <a:solidFill>
                  <a:srgbClr val="002060"/>
                </a:solidFill>
              </a:rPr>
              <a:t>females</a:t>
            </a:r>
            <a:r>
              <a:rPr lang="it-IT" sz="1600" b="1" dirty="0" smtClean="0">
                <a:solidFill>
                  <a:srgbClr val="002060"/>
                </a:solidFill>
              </a:rPr>
              <a:t>; </a:t>
            </a:r>
            <a:r>
              <a:rPr lang="it-IT" sz="1600" b="1" dirty="0" err="1" smtClean="0">
                <a:solidFill>
                  <a:srgbClr val="002060"/>
                </a:solidFill>
              </a:rPr>
              <a:t>average</a:t>
            </a:r>
            <a:r>
              <a:rPr lang="it-IT" sz="1600" b="1" dirty="0" smtClean="0">
                <a:solidFill>
                  <a:srgbClr val="002060"/>
                </a:solidFill>
              </a:rPr>
              <a:t> </a:t>
            </a:r>
            <a:r>
              <a:rPr lang="it-IT" sz="1600" b="1" dirty="0" err="1" smtClean="0">
                <a:solidFill>
                  <a:srgbClr val="002060"/>
                </a:solidFill>
              </a:rPr>
              <a:t>age</a:t>
            </a:r>
            <a:r>
              <a:rPr lang="it-IT" sz="1600" b="1" dirty="0" smtClean="0">
                <a:solidFill>
                  <a:srgbClr val="002060"/>
                </a:solidFill>
              </a:rPr>
              <a:t> 64; </a:t>
            </a:r>
            <a:r>
              <a:rPr lang="it-IT" sz="1600" b="1" dirty="0" err="1" smtClean="0">
                <a:solidFill>
                  <a:srgbClr val="002060"/>
                </a:solidFill>
              </a:rPr>
              <a:t>range</a:t>
            </a:r>
            <a:r>
              <a:rPr lang="it-IT" sz="1600" b="1" dirty="0" smtClean="0">
                <a:solidFill>
                  <a:srgbClr val="002060"/>
                </a:solidFill>
              </a:rPr>
              <a:t> 37-85) </a:t>
            </a:r>
          </a:p>
          <a:p>
            <a:pPr algn="ctr"/>
            <a:r>
              <a:rPr lang="it-IT" sz="1600" b="1" dirty="0" err="1" smtClean="0">
                <a:solidFill>
                  <a:srgbClr val="002060"/>
                </a:solidFill>
              </a:rPr>
              <a:t>healthy</a:t>
            </a:r>
            <a:r>
              <a:rPr lang="it-IT" sz="1600" b="1" dirty="0" smtClean="0">
                <a:solidFill>
                  <a:srgbClr val="002060"/>
                </a:solidFill>
              </a:rPr>
              <a:t> </a:t>
            </a:r>
            <a:r>
              <a:rPr lang="it-IT" sz="1600" b="1" dirty="0" err="1" smtClean="0">
                <a:solidFill>
                  <a:srgbClr val="002060"/>
                </a:solidFill>
              </a:rPr>
              <a:t>donors</a:t>
            </a:r>
            <a:endParaRPr lang="it-IT" sz="1600" b="1" dirty="0">
              <a:solidFill>
                <a:srgbClr val="002060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August 8-10, 2016 Birmingham, UK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EX-VIVO </a:t>
            </a:r>
            <a:r>
              <a:rPr lang="it-IT" sz="2000" b="1" dirty="0" smtClean="0">
                <a:solidFill>
                  <a:srgbClr val="002060"/>
                </a:solidFill>
              </a:rPr>
              <a:t>STUDY PROJECT</a:t>
            </a:r>
            <a:endParaRPr lang="it-IT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3" cstate="print"/>
          <a:srcRect t="93471"/>
          <a:stretch>
            <a:fillRect/>
          </a:stretch>
        </p:blipFill>
        <p:spPr bwMode="auto">
          <a:xfrm>
            <a:off x="395536" y="3717032"/>
            <a:ext cx="3060700" cy="33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-242888" y="1195388"/>
            <a:ext cx="3644901" cy="2819400"/>
            <a:chOff x="-153" y="753"/>
            <a:chExt cx="2296" cy="1776"/>
          </a:xfrm>
        </p:grpSpPr>
        <p:pic>
          <p:nvPicPr>
            <p:cNvPr id="2664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b="54457"/>
            <a:stretch>
              <a:fillRect/>
            </a:stretch>
          </p:blipFill>
          <p:spPr bwMode="auto">
            <a:xfrm>
              <a:off x="183" y="753"/>
              <a:ext cx="1960" cy="16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2664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-11014" t="37038" r="92657" b="21689"/>
            <a:stretch>
              <a:fillRect/>
            </a:stretch>
          </p:blipFill>
          <p:spPr bwMode="auto">
            <a:xfrm>
              <a:off x="-153" y="1058"/>
              <a:ext cx="360" cy="147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650" name="Rectangle 36"/>
            <p:cNvSpPr>
              <a:spLocks noChangeArrowheads="1"/>
            </p:cNvSpPr>
            <p:nvPr/>
          </p:nvSpPr>
          <p:spPr bwMode="auto">
            <a:xfrm>
              <a:off x="136" y="2123"/>
              <a:ext cx="144" cy="3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6630" name="Text Box 9"/>
          <p:cNvSpPr txBox="1">
            <a:spLocks noChangeArrowheads="1"/>
          </p:cNvSpPr>
          <p:nvPr/>
        </p:nvSpPr>
        <p:spPr bwMode="auto">
          <a:xfrm>
            <a:off x="539552" y="4365104"/>
            <a:ext cx="28803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588" algn="just">
              <a:tabLst>
                <a:tab pos="2597150" algn="l"/>
                <a:tab pos="3248025" algn="l"/>
                <a:tab pos="3897313" algn="l"/>
                <a:tab pos="4546600" algn="l"/>
                <a:tab pos="5195888" algn="l"/>
              </a:tabLst>
            </a:pP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Figure 1. </a:t>
            </a:r>
            <a:r>
              <a:rPr lang="en-US" sz="1200" dirty="0">
                <a:latin typeface="Calibri" pitchFamily="34" charset="0"/>
              </a:rPr>
              <a:t>(A) </a:t>
            </a:r>
            <a:r>
              <a:rPr lang="en-US" sz="1200" dirty="0" err="1">
                <a:latin typeface="Calibri" pitchFamily="34" charset="0"/>
              </a:rPr>
              <a:t>MoDC</a:t>
            </a:r>
            <a:r>
              <a:rPr lang="en-US" sz="1200" dirty="0">
                <a:latin typeface="Calibri" pitchFamily="34" charset="0"/>
              </a:rPr>
              <a:t> </a:t>
            </a:r>
            <a:r>
              <a:rPr lang="en-US" sz="1200" dirty="0" err="1" smtClean="0">
                <a:latin typeface="Calibri" pitchFamily="34" charset="0"/>
              </a:rPr>
              <a:t>allostimulatory</a:t>
            </a:r>
            <a:r>
              <a:rPr lang="en-US" sz="1200" dirty="0">
                <a:latin typeface="Calibri" pitchFamily="34" charset="0"/>
              </a:rPr>
              <a:t> </a:t>
            </a:r>
            <a:r>
              <a:rPr lang="en-US" sz="1200" dirty="0" smtClean="0">
                <a:latin typeface="Calibri" pitchFamily="34" charset="0"/>
              </a:rPr>
              <a:t>activity </a:t>
            </a:r>
            <a:r>
              <a:rPr lang="en-US" sz="1200" dirty="0">
                <a:latin typeface="Calibri" pitchFamily="34" charset="0"/>
              </a:rPr>
              <a:t>of </a:t>
            </a:r>
            <a:r>
              <a:rPr lang="en-US" sz="1200" dirty="0" smtClean="0">
                <a:latin typeface="Calibri" pitchFamily="34" charset="0"/>
              </a:rPr>
              <a:t>CRC patients </a:t>
            </a:r>
            <a:r>
              <a:rPr lang="en-US" sz="1200" dirty="0">
                <a:latin typeface="Calibri" pitchFamily="34" charset="0"/>
              </a:rPr>
              <a:t>(n = 16) versus healthy donors (n = 12). 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i="1" dirty="0">
                <a:solidFill>
                  <a:srgbClr val="002060"/>
                </a:solidFill>
                <a:latin typeface="+mn-lt"/>
              </a:rPr>
              <a:t>RESULTS</a:t>
            </a:r>
          </a:p>
        </p:txBody>
      </p:sp>
      <p:sp>
        <p:nvSpPr>
          <p:cNvPr id="26634" name="Text Box 15"/>
          <p:cNvSpPr txBox="1">
            <a:spLocks noChangeArrowheads="1"/>
          </p:cNvSpPr>
          <p:nvPr/>
        </p:nvSpPr>
        <p:spPr bwMode="auto">
          <a:xfrm>
            <a:off x="4211960" y="1268760"/>
            <a:ext cx="46805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Basal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MoDC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allostimulatory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activity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status </a:t>
            </a:r>
            <a:endParaRPr lang="it-IT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r>
              <a:rPr lang="it-IT" sz="1600" b="1" dirty="0" smtClean="0">
                <a:solidFill>
                  <a:srgbClr val="002060"/>
                </a:solidFill>
                <a:latin typeface="Calibri" pitchFamily="34" charset="0"/>
              </a:rPr>
              <a:t>in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sz="1600" b="1" dirty="0" smtClean="0">
                <a:solidFill>
                  <a:srgbClr val="002060"/>
                </a:solidFill>
                <a:latin typeface="Calibri" pitchFamily="34" charset="0"/>
              </a:rPr>
              <a:t>CRC 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and in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healthy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 smtClean="0">
                <a:solidFill>
                  <a:srgbClr val="002060"/>
                </a:solidFill>
                <a:latin typeface="Calibri" pitchFamily="34" charset="0"/>
              </a:rPr>
              <a:t>donors</a:t>
            </a:r>
            <a:r>
              <a:rPr lang="it-IT" sz="1600" b="1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  <a:endParaRPr lang="it-IT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6635" name="Text Box 18"/>
          <p:cNvSpPr txBox="1">
            <a:spLocks noChangeArrowheads="1"/>
          </p:cNvSpPr>
          <p:nvPr/>
        </p:nvSpPr>
        <p:spPr bwMode="auto">
          <a:xfrm>
            <a:off x="4211960" y="2132856"/>
            <a:ext cx="468052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Normal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naïve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CD4</a:t>
            </a:r>
            <a:r>
              <a:rPr lang="it-IT" sz="1400" baseline="30000" dirty="0" smtClean="0">
                <a:solidFill>
                  <a:srgbClr val="002060"/>
                </a:solidFill>
                <a:latin typeface="Calibri" pitchFamily="34" charset="0"/>
              </a:rPr>
              <a:t>+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T-lymphocytes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after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co-incubation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MoDCs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from 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CRC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MLR,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exhibited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a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significantly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lower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proliferative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response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than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did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those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stimulated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normal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MoDCs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(P ≤ .001).</a:t>
            </a:r>
          </a:p>
          <a:p>
            <a:pPr algn="just"/>
            <a:endParaRPr lang="it-IT" sz="1400" dirty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CRC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thus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demonstrated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a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marked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defect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DCs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functional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activity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.</a:t>
            </a:r>
          </a:p>
          <a:p>
            <a:pPr algn="just"/>
            <a:endParaRPr lang="it-IT" sz="16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7" name="Freccia a sinistra 16"/>
          <p:cNvSpPr/>
          <p:nvPr/>
        </p:nvSpPr>
        <p:spPr>
          <a:xfrm>
            <a:off x="3563888" y="1556792"/>
            <a:ext cx="576064" cy="360040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E. Radice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August 8-10, 2016 Birmingham, UK</a:t>
            </a:r>
          </a:p>
        </p:txBody>
      </p:sp>
      <p:sp>
        <p:nvSpPr>
          <p:cNvPr id="26645" name="Rectangle 42"/>
          <p:cNvSpPr>
            <a:spLocks noChangeArrowheads="1"/>
          </p:cNvSpPr>
          <p:nvPr/>
        </p:nvSpPr>
        <p:spPr bwMode="auto">
          <a:xfrm>
            <a:off x="657225" y="3519488"/>
            <a:ext cx="134938" cy="88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6646" name="Rectangle 40"/>
          <p:cNvSpPr>
            <a:spLocks noChangeArrowheads="1"/>
          </p:cNvSpPr>
          <p:nvPr/>
        </p:nvSpPr>
        <p:spPr bwMode="auto">
          <a:xfrm>
            <a:off x="657225" y="3475038"/>
            <a:ext cx="134938" cy="88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sz="800"/>
              <a:t>0</a:t>
            </a:r>
            <a:r>
              <a:rPr lang="it-IT"/>
              <a:t> </a:t>
            </a:r>
          </a:p>
        </p:txBody>
      </p:sp>
      <p:sp>
        <p:nvSpPr>
          <p:cNvPr id="26647" name="Line 43"/>
          <p:cNvSpPr>
            <a:spLocks noChangeShapeType="1"/>
          </p:cNvSpPr>
          <p:nvPr/>
        </p:nvSpPr>
        <p:spPr bwMode="auto">
          <a:xfrm>
            <a:off x="792163" y="3429000"/>
            <a:ext cx="0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908050"/>
            <a:ext cx="2940050" cy="5057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5" name="Text Box 7"/>
          <p:cNvSpPr txBox="1">
            <a:spLocks noChangeArrowheads="1"/>
          </p:cNvSpPr>
          <p:nvPr/>
        </p:nvSpPr>
        <p:spPr bwMode="auto">
          <a:xfrm>
            <a:off x="3491880" y="4725144"/>
            <a:ext cx="5400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588" algn="just"/>
            <a:r>
              <a:rPr lang="en-US" sz="1200" dirty="0" smtClean="0">
                <a:latin typeface="Calibri" pitchFamily="34" charset="0"/>
                <a:ea typeface="IPAMincho"/>
                <a:cs typeface="IPAMincho"/>
              </a:rPr>
              <a:t>Figure 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1</a:t>
            </a:r>
            <a:r>
              <a:rPr lang="en-US" sz="1200" dirty="0" smtClean="0">
                <a:latin typeface="Calibri" pitchFamily="34" charset="0"/>
                <a:ea typeface="IPAMincho"/>
                <a:cs typeface="IPAMincho"/>
              </a:rPr>
              <a:t>.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 </a:t>
            </a:r>
            <a:r>
              <a:rPr lang="en-US" sz="1200" dirty="0" smtClean="0">
                <a:latin typeface="Calibri" pitchFamily="34" charset="0"/>
                <a:ea typeface="IPAMincho"/>
                <a:cs typeface="IPAMincho"/>
              </a:rPr>
              <a:t>(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B) </a:t>
            </a:r>
            <a:r>
              <a:rPr lang="en-US" sz="1200" dirty="0" err="1">
                <a:latin typeface="Calibri" pitchFamily="34" charset="0"/>
                <a:ea typeface="IPAMincho"/>
                <a:cs typeface="IPAMincho"/>
              </a:rPr>
              <a:t>MoDC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 </a:t>
            </a:r>
            <a:r>
              <a:rPr lang="en-US" sz="1200" dirty="0" err="1">
                <a:latin typeface="Calibri" pitchFamily="34" charset="0"/>
                <a:ea typeface="IPAMincho"/>
                <a:cs typeface="IPAMincho"/>
              </a:rPr>
              <a:t>allostimulatory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 activity of </a:t>
            </a:r>
            <a:r>
              <a:rPr lang="en-US" sz="1200" dirty="0" smtClean="0">
                <a:latin typeface="Calibri" pitchFamily="34" charset="0"/>
                <a:ea typeface="IPAMincho"/>
                <a:cs typeface="IPAMincho"/>
              </a:rPr>
              <a:t>non-metastatic 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(</a:t>
            </a:r>
            <a:r>
              <a:rPr lang="en-US" sz="1200" i="1" dirty="0">
                <a:latin typeface="Calibri" pitchFamily="34" charset="0"/>
                <a:ea typeface="IPAMincho"/>
                <a:cs typeface="IPAMincho"/>
              </a:rPr>
              <a:t>n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 = 9) versus metastatic (</a:t>
            </a:r>
            <a:r>
              <a:rPr lang="en-US" sz="1200" i="1" dirty="0">
                <a:latin typeface="Calibri" pitchFamily="34" charset="0"/>
                <a:ea typeface="IPAMincho"/>
                <a:cs typeface="IPAMincho"/>
              </a:rPr>
              <a:t>n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 = 7) </a:t>
            </a:r>
            <a:r>
              <a:rPr lang="en-US" sz="1200" dirty="0" smtClean="0">
                <a:latin typeface="Calibri" pitchFamily="34" charset="0"/>
                <a:ea typeface="IPAMincho"/>
                <a:cs typeface="IPAMincho"/>
              </a:rPr>
              <a:t>CRC 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patients. </a:t>
            </a:r>
            <a:r>
              <a:rPr lang="en-US" sz="1200" dirty="0" err="1">
                <a:latin typeface="Calibri" pitchFamily="34" charset="0"/>
                <a:ea typeface="IPAMincho"/>
                <a:cs typeface="IPAMincho"/>
              </a:rPr>
              <a:t>MoDCs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, generated by culturing PB CD14</a:t>
            </a:r>
            <a:r>
              <a:rPr lang="en-US" sz="1200" baseline="33000" dirty="0">
                <a:latin typeface="Calibri" pitchFamily="34" charset="0"/>
                <a:ea typeface="IPAMincho"/>
                <a:cs typeface="IPAMincho"/>
              </a:rPr>
              <a:t>+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 cells from tumor and normal subjects in the presence of </a:t>
            </a:r>
            <a:r>
              <a:rPr lang="en-US" sz="1200" dirty="0" err="1">
                <a:latin typeface="Calibri" pitchFamily="34" charset="0"/>
                <a:ea typeface="IPAMincho"/>
                <a:cs typeface="IPAMincho"/>
              </a:rPr>
              <a:t>rhGM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-CSF and rhIL-4 for 6 days, were incubated with 1 × 10</a:t>
            </a:r>
            <a:r>
              <a:rPr lang="en-US" sz="1200" baseline="33000" dirty="0">
                <a:latin typeface="Calibri" pitchFamily="34" charset="0"/>
                <a:ea typeface="IPAMincho"/>
                <a:cs typeface="IPAMincho"/>
              </a:rPr>
              <a:t>5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 </a:t>
            </a:r>
            <a:r>
              <a:rPr lang="en-US" sz="1200" dirty="0" err="1">
                <a:latin typeface="Calibri" pitchFamily="34" charset="0"/>
                <a:ea typeface="IPAMincho"/>
                <a:cs typeface="IPAMincho"/>
              </a:rPr>
              <a:t>allogeneic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 naïve CD4</a:t>
            </a:r>
            <a:r>
              <a:rPr lang="en-US" sz="1200" baseline="33000" dirty="0">
                <a:latin typeface="Calibri" pitchFamily="34" charset="0"/>
                <a:ea typeface="IPAMincho"/>
                <a:cs typeface="IPAMincho"/>
              </a:rPr>
              <a:t>+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 </a:t>
            </a:r>
            <a:r>
              <a:rPr lang="en-US" sz="1200" dirty="0" smtClean="0">
                <a:latin typeface="Calibri" pitchFamily="34" charset="0"/>
                <a:ea typeface="IPAMincho"/>
                <a:cs typeface="IPAMincho"/>
              </a:rPr>
              <a:t>T-cells 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at 1:40, 1:20, and 1:10 ratios for 5 days followed by a 6-hour pulse of </a:t>
            </a:r>
            <a:r>
              <a:rPr lang="en-US" sz="1200" baseline="33000" dirty="0">
                <a:latin typeface="Calibri" pitchFamily="34" charset="0"/>
                <a:ea typeface="IPAMincho"/>
                <a:cs typeface="IPAMincho"/>
              </a:rPr>
              <a:t>3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H-TdR. Results are expressed as mean ± SE </a:t>
            </a:r>
            <a:r>
              <a:rPr lang="en-US" sz="1200" dirty="0" err="1">
                <a:latin typeface="Calibri" pitchFamily="34" charset="0"/>
                <a:ea typeface="IPAMincho"/>
                <a:cs typeface="IPAMincho"/>
              </a:rPr>
              <a:t>cpm</a:t>
            </a:r>
            <a:r>
              <a:rPr lang="en-US" sz="1200" dirty="0">
                <a:latin typeface="Calibri" pitchFamily="34" charset="0"/>
                <a:ea typeface="IPAMincho"/>
                <a:cs typeface="IPAMincho"/>
              </a:rPr>
              <a:t> of triplicate co-cultures. Statistical significance was determined using one-way ANOVA.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i="1" dirty="0">
                <a:solidFill>
                  <a:srgbClr val="002060"/>
                </a:solidFill>
                <a:latin typeface="+mn-lt"/>
              </a:rPr>
              <a:t>RESULTS</a:t>
            </a:r>
          </a:p>
        </p:txBody>
      </p:sp>
      <p:sp>
        <p:nvSpPr>
          <p:cNvPr id="18" name="Freccia a sinistra 17"/>
          <p:cNvSpPr/>
          <p:nvPr/>
        </p:nvSpPr>
        <p:spPr>
          <a:xfrm rot="19677900">
            <a:off x="3255477" y="3266339"/>
            <a:ext cx="576064" cy="360040"/>
          </a:xfrm>
          <a:prstGeom prst="lef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8682" name="Text Box 16"/>
          <p:cNvSpPr txBox="1">
            <a:spLocks noChangeArrowheads="1"/>
          </p:cNvSpPr>
          <p:nvPr/>
        </p:nvSpPr>
        <p:spPr bwMode="auto">
          <a:xfrm>
            <a:off x="4211960" y="908720"/>
            <a:ext cx="47525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Basal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MoDC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allostimulatory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activity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status </a:t>
            </a:r>
            <a:endParaRPr lang="it-IT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r>
              <a:rPr lang="it-IT" sz="1600" b="1" dirty="0" smtClean="0">
                <a:solidFill>
                  <a:srgbClr val="002060"/>
                </a:solidFill>
                <a:latin typeface="Calibri" pitchFamily="34" charset="0"/>
              </a:rPr>
              <a:t>in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with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 smtClean="0">
                <a:solidFill>
                  <a:srgbClr val="002060"/>
                </a:solidFill>
                <a:latin typeface="Calibri" pitchFamily="34" charset="0"/>
              </a:rPr>
              <a:t>non-metastatic</a:t>
            </a:r>
            <a:r>
              <a:rPr lang="it-IT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(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Dukes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’ A+B) </a:t>
            </a:r>
            <a:endParaRPr lang="it-IT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r>
              <a:rPr lang="it-IT" sz="1600" b="1" dirty="0" smtClean="0">
                <a:solidFill>
                  <a:srgbClr val="002060"/>
                </a:solidFill>
                <a:latin typeface="Calibri" pitchFamily="34" charset="0"/>
              </a:rPr>
              <a:t>and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metastatic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Dukes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’C) </a:t>
            </a:r>
            <a:r>
              <a:rPr lang="it-IT" sz="1600" b="1" dirty="0" smtClean="0">
                <a:solidFill>
                  <a:srgbClr val="002060"/>
                </a:solidFill>
                <a:latin typeface="Calibri" pitchFamily="34" charset="0"/>
              </a:rPr>
              <a:t>CRC</a:t>
            </a:r>
            <a:endParaRPr lang="it-IT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8683" name="Text Box 19"/>
          <p:cNvSpPr txBox="1">
            <a:spLocks noChangeArrowheads="1"/>
          </p:cNvSpPr>
          <p:nvPr/>
        </p:nvSpPr>
        <p:spPr bwMode="auto">
          <a:xfrm>
            <a:off x="4211960" y="1772816"/>
            <a:ext cx="468052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MoDC-induced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T-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cell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proliferation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the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primary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MLR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assay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was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significantly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lower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CRC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locally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advanced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disease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Dukes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’ C, n = 7)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than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it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was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early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stage 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CRC  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(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Dukes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’ A + B, n = 9) (P = .003).</a:t>
            </a:r>
          </a:p>
          <a:p>
            <a:pPr algn="just"/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Moreover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, a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significant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correlation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was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found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between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antigen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presenting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activity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of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DCs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and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Dukes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’ stage (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expecially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at DC/T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ratio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= 1:40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, R 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= 0.533, P = .033,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Sperman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correlation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test).</a:t>
            </a:r>
          </a:p>
          <a:p>
            <a:pPr algn="just"/>
            <a:endParaRPr lang="it-IT" sz="1400" dirty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The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naïve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CD4</a:t>
            </a:r>
            <a:r>
              <a:rPr lang="it-IT" sz="1400" baseline="30000" dirty="0" smtClean="0">
                <a:solidFill>
                  <a:srgbClr val="002060"/>
                </a:solidFill>
                <a:latin typeface="Calibri" pitchFamily="34" charset="0"/>
              </a:rPr>
              <a:t>+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T-lymphocytes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after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incubation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normal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MoDCs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show an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about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10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times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higher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proliferative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response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highlighting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the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marked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functional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defect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of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MoDCs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in CRC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400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17" name="Ovale 16"/>
          <p:cNvSpPr/>
          <p:nvPr/>
        </p:nvSpPr>
        <p:spPr>
          <a:xfrm>
            <a:off x="323850" y="4724400"/>
            <a:ext cx="503238" cy="36036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E. Radice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August 8-10, 2016 Birmingham, UK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3092450" y="1420089"/>
          <a:ext cx="2478836" cy="2224935"/>
        </p:xfrm>
        <a:graphic>
          <a:graphicData uri="http://schemas.openxmlformats.org/presentationml/2006/ole">
            <p:oleObj spid="_x0000_s1035" name="Grafico" r:id="rId3" imgW="3524290" imgH="3152659" progId="Excel.Sheet.8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400051" y="3658465"/>
          <a:ext cx="2515766" cy="2157193"/>
        </p:xfrm>
        <a:graphic>
          <a:graphicData uri="http://schemas.openxmlformats.org/presentationml/2006/ole">
            <p:oleObj spid="_x0000_s1036" name="Grafico" r:id="rId4" imgW="3371826" imgH="2819432" progId="Excel.Sheet.8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3032124" y="3658464"/>
          <a:ext cx="2547987" cy="2190887"/>
        </p:xfrm>
        <a:graphic>
          <a:graphicData uri="http://schemas.openxmlformats.org/presentationml/2006/ole">
            <p:oleObj spid="_x0000_s1037" name="Grafico" r:id="rId5" imgW="3390884" imgH="2838490" progId="Excel.Sheet.8">
              <p:embed/>
            </p:oleObj>
          </a:graphicData>
        </a:graphic>
      </p:graphicFrame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868363" y="3869601"/>
            <a:ext cx="99899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000" b="1" dirty="0" err="1"/>
              <a:t>Healthy</a:t>
            </a:r>
            <a:r>
              <a:rPr lang="it-IT" sz="1000" b="1" dirty="0"/>
              <a:t> </a:t>
            </a:r>
            <a:r>
              <a:rPr lang="it-IT" sz="1000" b="1" dirty="0" err="1"/>
              <a:t>donors</a:t>
            </a:r>
            <a:endParaRPr lang="it-IT" sz="1000" b="1" dirty="0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3509963" y="3864839"/>
            <a:ext cx="99899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000" b="1" dirty="0" err="1"/>
              <a:t>Healthy</a:t>
            </a:r>
            <a:r>
              <a:rPr lang="it-IT" sz="1000" b="1" dirty="0"/>
              <a:t> </a:t>
            </a:r>
            <a:r>
              <a:rPr lang="it-IT" sz="1000" b="1" dirty="0" err="1"/>
              <a:t>donors</a:t>
            </a:r>
            <a:endParaRPr lang="it-IT" sz="1000" b="1" dirty="0"/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 flipH="1">
            <a:off x="857250" y="1332776"/>
            <a:ext cx="122238" cy="127000"/>
          </a:xfrm>
          <a:prstGeom prst="diamond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060" name="AutoShape 12"/>
          <p:cNvSpPr>
            <a:spLocks noChangeArrowheads="1"/>
          </p:cNvSpPr>
          <p:nvPr/>
        </p:nvSpPr>
        <p:spPr bwMode="auto">
          <a:xfrm>
            <a:off x="857250" y="954951"/>
            <a:ext cx="122238" cy="8255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2061" name="Oval 13"/>
          <p:cNvSpPr>
            <a:spLocks noChangeArrowheads="1"/>
          </p:cNvSpPr>
          <p:nvPr/>
        </p:nvSpPr>
        <p:spPr bwMode="auto">
          <a:xfrm>
            <a:off x="898525" y="785089"/>
            <a:ext cx="80963" cy="84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062" name="Oval 14"/>
          <p:cNvSpPr>
            <a:spLocks noChangeArrowheads="1"/>
          </p:cNvSpPr>
          <p:nvPr/>
        </p:nvSpPr>
        <p:spPr bwMode="auto">
          <a:xfrm>
            <a:off x="898525" y="1164501"/>
            <a:ext cx="80963" cy="857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 flipH="1">
            <a:off x="3508375" y="1348651"/>
            <a:ext cx="120650" cy="127000"/>
          </a:xfrm>
          <a:prstGeom prst="diamond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>
            <a:off x="3508375" y="969239"/>
            <a:ext cx="120650" cy="8413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>
            <a:off x="3548063" y="799376"/>
            <a:ext cx="80962" cy="857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066" name="Oval 18"/>
          <p:cNvSpPr>
            <a:spLocks noChangeArrowheads="1"/>
          </p:cNvSpPr>
          <p:nvPr/>
        </p:nvSpPr>
        <p:spPr bwMode="auto">
          <a:xfrm>
            <a:off x="3548063" y="1180376"/>
            <a:ext cx="80962" cy="841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 rot="-5400000">
            <a:off x="-340342" y="3444798"/>
            <a:ext cx="12859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000" b="1" baseline="30000" dirty="0"/>
              <a:t>3</a:t>
            </a:r>
            <a:r>
              <a:rPr lang="it-IT" sz="1000" b="1" dirty="0"/>
              <a:t>H-TdR </a:t>
            </a:r>
            <a:r>
              <a:rPr lang="it-IT" sz="1000" b="1" dirty="0" err="1"/>
              <a:t>uptake</a:t>
            </a:r>
            <a:r>
              <a:rPr lang="it-IT" sz="1000" b="1" dirty="0"/>
              <a:t> (</a:t>
            </a:r>
            <a:r>
              <a:rPr lang="it-IT" sz="1000" b="1" dirty="0" err="1"/>
              <a:t>cpm</a:t>
            </a:r>
            <a:r>
              <a:rPr lang="it-IT" sz="1000" b="1" dirty="0"/>
              <a:t>)</a:t>
            </a:r>
          </a:p>
        </p:txBody>
      </p:sp>
      <p:graphicFrame>
        <p:nvGraphicFramePr>
          <p:cNvPr id="2068" name="Object 20"/>
          <p:cNvGraphicFramePr>
            <a:graphicFrameLocks noChangeAspect="1"/>
          </p:cNvGraphicFramePr>
          <p:nvPr/>
        </p:nvGraphicFramePr>
        <p:xfrm>
          <a:off x="369888" y="1416915"/>
          <a:ext cx="2553960" cy="2228110"/>
        </p:xfrm>
        <a:graphic>
          <a:graphicData uri="http://schemas.openxmlformats.org/presentationml/2006/ole">
            <p:oleObj spid="_x0000_s1038" name="Grafico" r:id="rId6" imgW="3486174" imgH="3143130" progId="Excel.Sheet.8">
              <p:embed/>
            </p:oleObj>
          </a:graphicData>
        </a:graphic>
      </p:graphicFrame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323528" y="5589240"/>
            <a:ext cx="24482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sz="1200" b="1" dirty="0"/>
              <a:t>                   </a:t>
            </a:r>
            <a:r>
              <a:rPr lang="it-IT" sz="1000" b="1" dirty="0"/>
              <a:t>1:40       </a:t>
            </a:r>
            <a:r>
              <a:rPr lang="it-IT" sz="1000" b="1" dirty="0" smtClean="0"/>
              <a:t>       1:20               1:10 </a:t>
            </a:r>
            <a:endParaRPr lang="it-IT" sz="1000" b="1" dirty="0"/>
          </a:p>
          <a:p>
            <a:r>
              <a:rPr lang="it-IT" sz="1400" b="1" dirty="0"/>
              <a:t>                     </a:t>
            </a:r>
          </a:p>
          <a:p>
            <a:r>
              <a:rPr lang="it-IT" sz="1400" b="1" dirty="0"/>
              <a:t>                                               </a:t>
            </a:r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1619672" y="5877272"/>
            <a:ext cx="29523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1000" b="1" dirty="0" err="1"/>
              <a:t>Stimulator</a:t>
            </a:r>
            <a:r>
              <a:rPr lang="it-IT" sz="1000" b="1" dirty="0"/>
              <a:t> (DC) / </a:t>
            </a:r>
            <a:r>
              <a:rPr lang="it-IT" sz="1000" b="1" dirty="0" err="1"/>
              <a:t>Responder</a:t>
            </a:r>
            <a:r>
              <a:rPr lang="it-IT" sz="1000" b="1" dirty="0"/>
              <a:t> (T) </a:t>
            </a:r>
            <a:r>
              <a:rPr lang="it-IT" sz="1000" b="1" dirty="0" err="1"/>
              <a:t>ratio</a:t>
            </a:r>
            <a:endParaRPr lang="it-IT" sz="1000" b="1" dirty="0"/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3059832" y="5661248"/>
            <a:ext cx="258425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sz="1000" b="1" dirty="0"/>
              <a:t>                   1:40        </a:t>
            </a:r>
            <a:r>
              <a:rPr lang="it-IT" sz="1000" b="1" dirty="0" smtClean="0"/>
              <a:t>       1:20               1:10 </a:t>
            </a:r>
            <a:endParaRPr lang="it-IT" sz="1000" b="1" dirty="0"/>
          </a:p>
          <a:p>
            <a:r>
              <a:rPr lang="it-IT" sz="1400" b="1" dirty="0"/>
              <a:t>                     </a:t>
            </a:r>
          </a:p>
          <a:p>
            <a:r>
              <a:rPr lang="it-IT" sz="1400" b="1" dirty="0"/>
              <a:t>                                               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857250" y="1628051"/>
            <a:ext cx="153599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000" b="1" dirty="0"/>
              <a:t>Colon carcinoma </a:t>
            </a:r>
            <a:r>
              <a:rPr lang="it-IT" sz="1000" b="1" dirty="0" err="1"/>
              <a:t>patients</a:t>
            </a:r>
            <a:endParaRPr lang="it-IT" sz="1000" b="1" dirty="0"/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979488" y="726351"/>
            <a:ext cx="1924050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dirty="0" err="1"/>
              <a:t>Control</a:t>
            </a:r>
            <a:r>
              <a:rPr lang="it-IT" sz="900" dirty="0"/>
              <a:t> </a:t>
            </a:r>
          </a:p>
          <a:p>
            <a:pPr>
              <a:spcBef>
                <a:spcPct val="50000"/>
              </a:spcBef>
            </a:pPr>
            <a:r>
              <a:rPr lang="it-IT" sz="900" dirty="0"/>
              <a:t>rhIL-4</a:t>
            </a:r>
            <a:r>
              <a:rPr lang="it-IT" sz="900" dirty="0">
                <a:solidFill>
                  <a:srgbClr val="FF0000"/>
                </a:solidFill>
              </a:rPr>
              <a:t> </a:t>
            </a:r>
            <a:r>
              <a:rPr lang="it-IT" sz="900" dirty="0"/>
              <a:t>(50 ng/ml)</a:t>
            </a:r>
          </a:p>
          <a:p>
            <a:pPr>
              <a:spcBef>
                <a:spcPct val="50000"/>
              </a:spcBef>
            </a:pPr>
            <a:r>
              <a:rPr lang="it-IT" sz="900" dirty="0"/>
              <a:t>rhIL-12 (1 ng/ml)</a:t>
            </a:r>
          </a:p>
          <a:p>
            <a:pPr>
              <a:spcBef>
                <a:spcPct val="50000"/>
              </a:spcBef>
            </a:pPr>
            <a:r>
              <a:rPr lang="it-IT" sz="900" dirty="0"/>
              <a:t>rhIL-4/rhIL-12 (50 ng/ml / 1 ng/ml) </a:t>
            </a:r>
          </a:p>
          <a:p>
            <a:endParaRPr lang="it-IT" sz="900" dirty="0"/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3660775" y="726351"/>
            <a:ext cx="22225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900" dirty="0" err="1"/>
              <a:t>Control</a:t>
            </a:r>
            <a:r>
              <a:rPr lang="it-IT" sz="900" dirty="0"/>
              <a:t> </a:t>
            </a:r>
          </a:p>
          <a:p>
            <a:pPr>
              <a:spcBef>
                <a:spcPct val="50000"/>
              </a:spcBef>
            </a:pPr>
            <a:r>
              <a:rPr lang="it-IT" sz="900" dirty="0"/>
              <a:t>SKA-IL-4 (0.5 </a:t>
            </a:r>
            <a:r>
              <a:rPr lang="it-IT" sz="900" dirty="0" err="1"/>
              <a:t>fg</a:t>
            </a:r>
            <a:r>
              <a:rPr lang="it-IT" sz="900" dirty="0"/>
              <a:t>/ml)</a:t>
            </a:r>
          </a:p>
          <a:p>
            <a:pPr>
              <a:spcBef>
                <a:spcPct val="50000"/>
              </a:spcBef>
            </a:pPr>
            <a:r>
              <a:rPr lang="it-IT" sz="900" dirty="0"/>
              <a:t>SKA-IL-12 (2 </a:t>
            </a:r>
            <a:r>
              <a:rPr lang="it-IT" sz="900" dirty="0" err="1"/>
              <a:t>fg</a:t>
            </a:r>
            <a:r>
              <a:rPr lang="it-IT" sz="900" dirty="0"/>
              <a:t>/ml)</a:t>
            </a:r>
          </a:p>
          <a:p>
            <a:pPr>
              <a:spcBef>
                <a:spcPct val="50000"/>
              </a:spcBef>
            </a:pPr>
            <a:r>
              <a:rPr lang="it-IT" sz="900" dirty="0"/>
              <a:t>SKA-IL-4/SKA-IL-12 (0.5 </a:t>
            </a:r>
            <a:r>
              <a:rPr lang="it-IT" sz="900" dirty="0" err="1"/>
              <a:t>fg</a:t>
            </a:r>
            <a:r>
              <a:rPr lang="it-IT" sz="900" dirty="0"/>
              <a:t>/ml / 2 </a:t>
            </a:r>
            <a:r>
              <a:rPr lang="it-IT" sz="900" dirty="0" err="1"/>
              <a:t>fg</a:t>
            </a:r>
            <a:r>
              <a:rPr lang="it-IT" sz="900" dirty="0"/>
              <a:t>/ml) </a:t>
            </a:r>
          </a:p>
          <a:p>
            <a:pPr>
              <a:spcBef>
                <a:spcPct val="50000"/>
              </a:spcBef>
            </a:pPr>
            <a:endParaRPr lang="it-IT" sz="900" dirty="0"/>
          </a:p>
          <a:p>
            <a:endParaRPr lang="it-IT" sz="900" dirty="0"/>
          </a:p>
          <a:p>
            <a:endParaRPr lang="it-IT" sz="900" dirty="0"/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3497263" y="1624876"/>
            <a:ext cx="163378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050" b="1" dirty="0"/>
              <a:t> Colon carcinoma </a:t>
            </a:r>
            <a:r>
              <a:rPr lang="it-IT" sz="1050" b="1" dirty="0" err="1"/>
              <a:t>patients</a:t>
            </a:r>
            <a:endParaRPr lang="it-IT" sz="1050" b="1" dirty="0"/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2483768" y="2492896"/>
            <a:ext cx="301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/>
              <a:t>**</a:t>
            </a: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2483768" y="2060848"/>
            <a:ext cx="3603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/>
              <a:t>***</a:t>
            </a:r>
          </a:p>
        </p:txBody>
      </p:sp>
      <p:sp>
        <p:nvSpPr>
          <p:cNvPr id="2078" name="Text Box 30"/>
          <p:cNvSpPr txBox="1">
            <a:spLocks noChangeArrowheads="1"/>
          </p:cNvSpPr>
          <p:nvPr/>
        </p:nvSpPr>
        <p:spPr bwMode="auto">
          <a:xfrm>
            <a:off x="2483768" y="2852936"/>
            <a:ext cx="2428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/>
              <a:t>*</a:t>
            </a: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5148064" y="4941168"/>
            <a:ext cx="2428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/>
              <a:t>*</a:t>
            </a:r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5148064" y="4797152"/>
            <a:ext cx="2428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/>
              <a:t>*</a:t>
            </a: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2483768" y="4725144"/>
            <a:ext cx="2428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sz="1200" dirty="0"/>
              <a:t>*</a:t>
            </a:r>
          </a:p>
        </p:txBody>
      </p:sp>
      <p:sp>
        <p:nvSpPr>
          <p:cNvPr id="2082" name="Text Box 34"/>
          <p:cNvSpPr txBox="1">
            <a:spLocks noChangeArrowheads="1"/>
          </p:cNvSpPr>
          <p:nvPr/>
        </p:nvSpPr>
        <p:spPr bwMode="auto">
          <a:xfrm>
            <a:off x="2483768" y="4365104"/>
            <a:ext cx="4320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sz="1200" dirty="0" smtClean="0"/>
              <a:t>***</a:t>
            </a:r>
            <a:endParaRPr lang="it-IT" sz="1200" dirty="0"/>
          </a:p>
        </p:txBody>
      </p:sp>
      <p:sp>
        <p:nvSpPr>
          <p:cNvPr id="2083" name="Text Box 35"/>
          <p:cNvSpPr txBox="1">
            <a:spLocks noChangeArrowheads="1"/>
          </p:cNvSpPr>
          <p:nvPr/>
        </p:nvSpPr>
        <p:spPr bwMode="auto">
          <a:xfrm>
            <a:off x="5148064" y="4653136"/>
            <a:ext cx="2428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dirty="0"/>
              <a:t>*</a:t>
            </a:r>
          </a:p>
        </p:txBody>
      </p:sp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2483768" y="4149080"/>
            <a:ext cx="4320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sz="1200" dirty="0"/>
              <a:t>***</a:t>
            </a:r>
          </a:p>
        </p:txBody>
      </p:sp>
      <p:sp>
        <p:nvSpPr>
          <p:cNvPr id="2089" name="Rectangle 41"/>
          <p:cNvSpPr>
            <a:spLocks noChangeArrowheads="1"/>
          </p:cNvSpPr>
          <p:nvPr/>
        </p:nvSpPr>
        <p:spPr bwMode="auto">
          <a:xfrm>
            <a:off x="5652120" y="908720"/>
            <a:ext cx="331236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anchor="ctr">
            <a:spAutoFit/>
          </a:bodyPr>
          <a:lstStyle/>
          <a:p>
            <a:pPr algn="just"/>
            <a:r>
              <a:rPr lang="en-US" sz="1400" b="1" dirty="0">
                <a:solidFill>
                  <a:srgbClr val="002060"/>
                </a:solidFill>
              </a:rPr>
              <a:t>In </a:t>
            </a:r>
            <a:r>
              <a:rPr lang="en-US" sz="1400" b="1" dirty="0" smtClean="0">
                <a:solidFill>
                  <a:srgbClr val="002060"/>
                </a:solidFill>
              </a:rPr>
              <a:t>non-metastatic </a:t>
            </a:r>
            <a:r>
              <a:rPr lang="en-US" sz="1400" b="1" dirty="0" smtClean="0">
                <a:solidFill>
                  <a:srgbClr val="002060"/>
                </a:solidFill>
              </a:rPr>
              <a:t>CRC patients</a:t>
            </a:r>
            <a:r>
              <a:rPr lang="en-US" sz="1400" dirty="0" smtClean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the </a:t>
            </a:r>
            <a:r>
              <a:rPr lang="en-US" sz="1400" dirty="0" err="1">
                <a:solidFill>
                  <a:srgbClr val="002060"/>
                </a:solidFill>
              </a:rPr>
              <a:t>allostimulatory</a:t>
            </a:r>
            <a:r>
              <a:rPr lang="en-US" sz="1400" dirty="0">
                <a:solidFill>
                  <a:srgbClr val="002060"/>
                </a:solidFill>
              </a:rPr>
              <a:t> activity of </a:t>
            </a:r>
            <a:r>
              <a:rPr lang="en-US" sz="1400" dirty="0" err="1">
                <a:solidFill>
                  <a:srgbClr val="002060"/>
                </a:solidFill>
              </a:rPr>
              <a:t>MoDC</a:t>
            </a:r>
            <a:r>
              <a:rPr lang="en-US" sz="1400" dirty="0">
                <a:solidFill>
                  <a:srgbClr val="002060"/>
                </a:solidFill>
              </a:rPr>
              <a:t> pre-treated with rhIL</a:t>
            </a:r>
            <a:r>
              <a:rPr lang="en-US" sz="1400" i="1" dirty="0">
                <a:solidFill>
                  <a:srgbClr val="002060"/>
                </a:solidFill>
              </a:rPr>
              <a:t>-</a:t>
            </a:r>
            <a:r>
              <a:rPr lang="en-US" sz="1400" dirty="0">
                <a:solidFill>
                  <a:srgbClr val="002060"/>
                </a:solidFill>
              </a:rPr>
              <a:t>12 (1 </a:t>
            </a:r>
            <a:r>
              <a:rPr lang="en-US" sz="1400" dirty="0" err="1">
                <a:solidFill>
                  <a:srgbClr val="002060"/>
                </a:solidFill>
              </a:rPr>
              <a:t>ng</a:t>
            </a:r>
            <a:r>
              <a:rPr lang="en-US" sz="1400" dirty="0">
                <a:solidFill>
                  <a:srgbClr val="002060"/>
                </a:solidFill>
              </a:rPr>
              <a:t>/ml) increased significantly (</a:t>
            </a:r>
            <a:r>
              <a:rPr lang="en-US" sz="1400" i="1" dirty="0">
                <a:solidFill>
                  <a:srgbClr val="002060"/>
                </a:solidFill>
              </a:rPr>
              <a:t>p </a:t>
            </a:r>
            <a:r>
              <a:rPr lang="en-US" sz="1400" dirty="0">
                <a:solidFill>
                  <a:srgbClr val="002060"/>
                </a:solidFill>
              </a:rPr>
              <a:t>= 0.026).</a:t>
            </a:r>
          </a:p>
          <a:p>
            <a:pPr algn="just"/>
            <a:r>
              <a:rPr lang="en-US" sz="1400" dirty="0">
                <a:solidFill>
                  <a:srgbClr val="002060"/>
                </a:solidFill>
              </a:rPr>
              <a:t>None of the concentrations of SKA-IL-12 used affected APC capacity. </a:t>
            </a:r>
            <a:endParaRPr lang="en-US" sz="1400" dirty="0" smtClean="0">
              <a:solidFill>
                <a:srgbClr val="002060"/>
              </a:solidFill>
            </a:endParaRPr>
          </a:p>
          <a:p>
            <a:pPr algn="just"/>
            <a:r>
              <a:rPr lang="en-US" sz="1400" b="1" dirty="0" smtClean="0">
                <a:solidFill>
                  <a:srgbClr val="002060"/>
                </a:solidFill>
              </a:rPr>
              <a:t>In </a:t>
            </a:r>
            <a:r>
              <a:rPr lang="en-US" sz="1400" b="1" dirty="0">
                <a:solidFill>
                  <a:srgbClr val="002060"/>
                </a:solidFill>
              </a:rPr>
              <a:t>healthy donors </a:t>
            </a:r>
            <a:r>
              <a:rPr lang="en-US" sz="1400" dirty="0">
                <a:solidFill>
                  <a:srgbClr val="002060"/>
                </a:solidFill>
              </a:rPr>
              <a:t>the highest concentration of </a:t>
            </a:r>
            <a:r>
              <a:rPr lang="en-US" sz="1400" dirty="0" smtClean="0">
                <a:solidFill>
                  <a:srgbClr val="002060"/>
                </a:solidFill>
              </a:rPr>
              <a:t>SKA IL-12 </a:t>
            </a:r>
            <a:r>
              <a:rPr lang="en-US" sz="1400" dirty="0">
                <a:solidFill>
                  <a:srgbClr val="002060"/>
                </a:solidFill>
              </a:rPr>
              <a:t>evaluated (2 </a:t>
            </a:r>
            <a:r>
              <a:rPr lang="en-US" sz="1400" dirty="0" err="1">
                <a:solidFill>
                  <a:srgbClr val="002060"/>
                </a:solidFill>
              </a:rPr>
              <a:t>fg</a:t>
            </a:r>
            <a:r>
              <a:rPr lang="en-US" sz="1400" dirty="0">
                <a:solidFill>
                  <a:srgbClr val="002060"/>
                </a:solidFill>
              </a:rPr>
              <a:t>/ml) significantly increased the </a:t>
            </a:r>
            <a:r>
              <a:rPr lang="en-US" sz="1400" dirty="0" err="1">
                <a:solidFill>
                  <a:srgbClr val="002060"/>
                </a:solidFill>
              </a:rPr>
              <a:t>allostimulatory</a:t>
            </a:r>
            <a:r>
              <a:rPr lang="en-US" sz="1400" dirty="0">
                <a:solidFill>
                  <a:srgbClr val="002060"/>
                </a:solidFill>
              </a:rPr>
              <a:t> activity of </a:t>
            </a:r>
            <a:r>
              <a:rPr lang="en-US" sz="1400" dirty="0" err="1">
                <a:solidFill>
                  <a:srgbClr val="002060"/>
                </a:solidFill>
              </a:rPr>
              <a:t>MoDC</a:t>
            </a:r>
            <a:r>
              <a:rPr lang="en-US" sz="1400" dirty="0">
                <a:solidFill>
                  <a:srgbClr val="002060"/>
                </a:solidFill>
              </a:rPr>
              <a:t> in comparison with untreated </a:t>
            </a:r>
            <a:r>
              <a:rPr lang="en-US" sz="1400" dirty="0" err="1">
                <a:solidFill>
                  <a:srgbClr val="002060"/>
                </a:solidFill>
              </a:rPr>
              <a:t>MoDC</a:t>
            </a:r>
            <a:r>
              <a:rPr lang="en-US" sz="1400" dirty="0">
                <a:solidFill>
                  <a:srgbClr val="002060"/>
                </a:solidFill>
              </a:rPr>
              <a:t> (</a:t>
            </a:r>
            <a:r>
              <a:rPr lang="en-US" sz="1400" i="1" dirty="0">
                <a:solidFill>
                  <a:srgbClr val="002060"/>
                </a:solidFill>
              </a:rPr>
              <a:t>p </a:t>
            </a:r>
            <a:r>
              <a:rPr lang="en-US" sz="1400" dirty="0">
                <a:solidFill>
                  <a:srgbClr val="002060"/>
                </a:solidFill>
              </a:rPr>
              <a:t>= 0.034), even if the effect of the standard dose of rhIL-12 was more marked (</a:t>
            </a:r>
            <a:r>
              <a:rPr lang="en-US" sz="1400" i="1" dirty="0">
                <a:solidFill>
                  <a:srgbClr val="002060"/>
                </a:solidFill>
              </a:rPr>
              <a:t>p </a:t>
            </a:r>
            <a:r>
              <a:rPr lang="en-US" sz="1400" dirty="0">
                <a:solidFill>
                  <a:srgbClr val="002060"/>
                </a:solidFill>
              </a:rPr>
              <a:t>= 0.001). 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E. Radice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August 8-10, 2016 Birmingham, UK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i="1" dirty="0">
                <a:solidFill>
                  <a:srgbClr val="002060"/>
                </a:solidFill>
                <a:latin typeface="+mn-lt"/>
              </a:rPr>
              <a:t>RESULTS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2123728" y="908720"/>
            <a:ext cx="389850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err="1">
                <a:solidFill>
                  <a:srgbClr val="FF0000"/>
                </a:solidFill>
                <a:latin typeface="+mn-lt"/>
              </a:rPr>
              <a:t>rh</a:t>
            </a:r>
            <a:endParaRPr lang="it-IT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4860032" y="908720"/>
            <a:ext cx="559769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rgbClr val="FF0000"/>
                </a:solidFill>
                <a:latin typeface="+mn-lt"/>
              </a:rPr>
              <a:t>SKA</a:t>
            </a:r>
          </a:p>
        </p:txBody>
      </p:sp>
      <p:sp>
        <p:nvSpPr>
          <p:cNvPr id="41" name="Rettangolo 40"/>
          <p:cNvSpPr/>
          <p:nvPr/>
        </p:nvSpPr>
        <p:spPr>
          <a:xfrm>
            <a:off x="5652120" y="4077072"/>
            <a:ext cx="33123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>
                <a:solidFill>
                  <a:srgbClr val="002060"/>
                </a:solidFill>
              </a:rPr>
              <a:t>The poor functional response of </a:t>
            </a:r>
            <a:r>
              <a:rPr lang="en-US" sz="1400" b="1" dirty="0" err="1" smtClean="0">
                <a:solidFill>
                  <a:srgbClr val="002060"/>
                </a:solidFill>
              </a:rPr>
              <a:t>MoDC</a:t>
            </a:r>
            <a:r>
              <a:rPr lang="en-US" sz="1400" b="1" dirty="0" smtClean="0">
                <a:solidFill>
                  <a:srgbClr val="002060"/>
                </a:solidFill>
              </a:rPr>
              <a:t> in non-metastatic </a:t>
            </a:r>
            <a:r>
              <a:rPr lang="en-US" sz="1400" b="1" dirty="0" smtClean="0">
                <a:solidFill>
                  <a:srgbClr val="002060"/>
                </a:solidFill>
              </a:rPr>
              <a:t>CRC patients </a:t>
            </a:r>
            <a:r>
              <a:rPr lang="en-US" sz="1400" b="1" dirty="0" smtClean="0">
                <a:solidFill>
                  <a:srgbClr val="002060"/>
                </a:solidFill>
              </a:rPr>
              <a:t>to low-dose SKA-IL-12-mediated stimulation may be due to a defective expression of IL-12R complex</a:t>
            </a:r>
            <a:r>
              <a:rPr lang="en-US" sz="1400" dirty="0" smtClean="0">
                <a:solidFill>
                  <a:srgbClr val="002060"/>
                </a:solidFill>
              </a:rPr>
              <a:t>, which nevertheless is sufficient for pharmacological doses of IL-12 to induce partial correction of </a:t>
            </a:r>
            <a:r>
              <a:rPr lang="en-US" sz="1400" dirty="0" err="1" smtClean="0">
                <a:solidFill>
                  <a:srgbClr val="002060"/>
                </a:solidFill>
              </a:rPr>
              <a:t>MoDC</a:t>
            </a:r>
            <a:r>
              <a:rPr lang="en-US" sz="1400" dirty="0" smtClean="0">
                <a:solidFill>
                  <a:srgbClr val="002060"/>
                </a:solidFill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</a:rPr>
              <a:t>allostimulatory</a:t>
            </a:r>
            <a:r>
              <a:rPr lang="en-US" sz="1400" dirty="0" smtClean="0">
                <a:solidFill>
                  <a:srgbClr val="002060"/>
                </a:solidFill>
              </a:rPr>
              <a:t> activity. </a:t>
            </a:r>
            <a:endParaRPr lang="en-US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i="1" dirty="0">
                <a:solidFill>
                  <a:srgbClr val="002060"/>
                </a:solidFill>
                <a:latin typeface="+mn-lt"/>
              </a:rPr>
              <a:t>RESULTS</a:t>
            </a:r>
          </a:p>
        </p:txBody>
      </p:sp>
      <p:sp>
        <p:nvSpPr>
          <p:cNvPr id="30725" name="Text Box 6"/>
          <p:cNvSpPr txBox="1">
            <a:spLocks noChangeArrowheads="1"/>
          </p:cNvSpPr>
          <p:nvPr/>
        </p:nvSpPr>
        <p:spPr bwMode="auto">
          <a:xfrm>
            <a:off x="4788024" y="908720"/>
            <a:ext cx="410445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it-IT" sz="1600" b="1" dirty="0" err="1">
                <a:solidFill>
                  <a:srgbClr val="002060"/>
                </a:solidFill>
              </a:rPr>
              <a:t>Effect</a:t>
            </a:r>
            <a:r>
              <a:rPr lang="it-IT" sz="1600" b="1" dirty="0">
                <a:solidFill>
                  <a:srgbClr val="002060"/>
                </a:solidFill>
              </a:rPr>
              <a:t> of the rhIL-4 and rhIL-12 </a:t>
            </a:r>
            <a:r>
              <a:rPr lang="it-IT" sz="1600" b="1" dirty="0" err="1">
                <a:solidFill>
                  <a:srgbClr val="002060"/>
                </a:solidFill>
              </a:rPr>
              <a:t>used</a:t>
            </a:r>
            <a:r>
              <a:rPr lang="it-IT" sz="1600" b="1" dirty="0">
                <a:solidFill>
                  <a:srgbClr val="002060"/>
                </a:solidFill>
              </a:rPr>
              <a:t> </a:t>
            </a:r>
            <a:r>
              <a:rPr lang="it-IT" sz="1600" b="1" dirty="0" err="1">
                <a:solidFill>
                  <a:srgbClr val="002060"/>
                </a:solidFill>
              </a:rPr>
              <a:t>as</a:t>
            </a:r>
            <a:r>
              <a:rPr lang="it-IT" sz="1600" b="1" dirty="0">
                <a:solidFill>
                  <a:srgbClr val="002060"/>
                </a:solidFill>
              </a:rPr>
              <a:t> single agents or </a:t>
            </a:r>
            <a:r>
              <a:rPr lang="it-IT" sz="1600" b="1" dirty="0" err="1">
                <a:solidFill>
                  <a:srgbClr val="002060"/>
                </a:solidFill>
              </a:rPr>
              <a:t>sequentially</a:t>
            </a:r>
            <a:r>
              <a:rPr lang="it-IT" sz="1600" b="1" dirty="0">
                <a:solidFill>
                  <a:srgbClr val="002060"/>
                </a:solidFill>
              </a:rPr>
              <a:t>, on </a:t>
            </a:r>
            <a:r>
              <a:rPr lang="it-IT" sz="1600" b="1" dirty="0" err="1" smtClean="0">
                <a:solidFill>
                  <a:srgbClr val="002060"/>
                </a:solidFill>
              </a:rPr>
              <a:t>MoDC</a:t>
            </a:r>
            <a:r>
              <a:rPr lang="it-IT" sz="1600" b="1" dirty="0">
                <a:solidFill>
                  <a:srgbClr val="002060"/>
                </a:solidFill>
              </a:rPr>
              <a:t> </a:t>
            </a:r>
            <a:r>
              <a:rPr lang="it-IT" sz="1600" b="1" dirty="0" err="1" smtClean="0">
                <a:solidFill>
                  <a:srgbClr val="002060"/>
                </a:solidFill>
              </a:rPr>
              <a:t>allostimulatory</a:t>
            </a:r>
            <a:r>
              <a:rPr lang="it-IT" sz="1600" b="1" dirty="0" smtClean="0">
                <a:solidFill>
                  <a:srgbClr val="002060"/>
                </a:solidFill>
              </a:rPr>
              <a:t> </a:t>
            </a:r>
            <a:r>
              <a:rPr lang="it-IT" sz="1600" b="1" dirty="0" err="1">
                <a:solidFill>
                  <a:srgbClr val="002060"/>
                </a:solidFill>
              </a:rPr>
              <a:t>activity</a:t>
            </a:r>
            <a:r>
              <a:rPr lang="it-IT" sz="1600" b="1" dirty="0">
                <a:solidFill>
                  <a:srgbClr val="002060"/>
                </a:solidFill>
              </a:rPr>
              <a:t> in </a:t>
            </a:r>
            <a:r>
              <a:rPr lang="it-IT" sz="1600" b="1" dirty="0" err="1" smtClean="0">
                <a:solidFill>
                  <a:srgbClr val="002060"/>
                </a:solidFill>
              </a:rPr>
              <a:t>non-metastatic</a:t>
            </a:r>
            <a:r>
              <a:rPr lang="it-IT" sz="1600" b="1" dirty="0" smtClean="0">
                <a:solidFill>
                  <a:srgbClr val="002060"/>
                </a:solidFill>
              </a:rPr>
              <a:t> </a:t>
            </a:r>
            <a:r>
              <a:rPr lang="it-IT" sz="1600" b="1" dirty="0">
                <a:solidFill>
                  <a:srgbClr val="002060"/>
                </a:solidFill>
              </a:rPr>
              <a:t>and </a:t>
            </a:r>
            <a:r>
              <a:rPr lang="it-IT" sz="1600" b="1" dirty="0" err="1">
                <a:solidFill>
                  <a:srgbClr val="002060"/>
                </a:solidFill>
              </a:rPr>
              <a:t>metastatic</a:t>
            </a:r>
            <a:r>
              <a:rPr lang="it-IT" sz="1600" b="1" dirty="0">
                <a:solidFill>
                  <a:srgbClr val="002060"/>
                </a:solidFill>
              </a:rPr>
              <a:t> </a:t>
            </a:r>
            <a:r>
              <a:rPr lang="it-IT" sz="1600" b="1" dirty="0" smtClean="0">
                <a:solidFill>
                  <a:srgbClr val="002060"/>
                </a:solidFill>
              </a:rPr>
              <a:t>CRC </a:t>
            </a:r>
            <a:r>
              <a:rPr lang="it-IT" sz="1600" b="1" dirty="0" err="1">
                <a:solidFill>
                  <a:srgbClr val="002060"/>
                </a:solidFill>
              </a:rPr>
              <a:t>patients</a:t>
            </a:r>
            <a:endParaRPr lang="it-IT" sz="1600" b="1" dirty="0">
              <a:solidFill>
                <a:srgbClr val="00206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273863" y="611957"/>
            <a:ext cx="389850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err="1">
                <a:solidFill>
                  <a:srgbClr val="FF0000"/>
                </a:solidFill>
                <a:latin typeface="+mn-lt"/>
              </a:rPr>
              <a:t>rh</a:t>
            </a:r>
            <a:endParaRPr lang="it-IT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732" name="Text Box 13"/>
          <p:cNvSpPr txBox="1">
            <a:spLocks noChangeArrowheads="1"/>
          </p:cNvSpPr>
          <p:nvPr/>
        </p:nvSpPr>
        <p:spPr bwMode="auto">
          <a:xfrm>
            <a:off x="4788024" y="2060848"/>
            <a:ext cx="410445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Significant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increase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MoDC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functional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activity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MLR of rhIL-4, rhIL-12,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as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single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agent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, or 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rhIL-4 and rhIL-12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sequentially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combined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pre-treated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MoDCs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from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early-stage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CRC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(n = 6,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Dukes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’ A and B)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was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observed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</a:t>
            </a:r>
            <a:r>
              <a:rPr lang="it-IT" sz="1400" dirty="0">
                <a:solidFill>
                  <a:srgbClr val="002060"/>
                </a:solidFill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comparison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untreated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cells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(P = 0.034, P = 0.002, and P = 0.019,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respectively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). </a:t>
            </a:r>
          </a:p>
          <a:p>
            <a:pPr algn="just"/>
            <a:endParaRPr lang="it-IT" sz="1400" dirty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Antigen-presenting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activity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of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MoDCs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from 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CRC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with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metastatic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lymph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nodes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(n = 7,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Dukes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’ C)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was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enhanced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only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after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exposure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to rhIL-4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followed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by rhIL-12 (P = .011). MLR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response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levels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the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presence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of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MoDCs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pre-treated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with rhIL-4 and rhIL-12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single agents, or with rhIL-4 and rhIL-12 in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subsequent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association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were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significantly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lower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CRC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metastatic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lymph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nodes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than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those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locally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early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tumors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(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Dukes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’ A + B, n = 6) (P = 0.003, P = 0.006, P = 0.004, and P = 0.023,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respectively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).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E. Radice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August 8-10, 2016 Birmingham, UK</a:t>
            </a: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251520" y="3933056"/>
            <a:ext cx="4320479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200" dirty="0">
                <a:latin typeface="Calibri" pitchFamily="34" charset="0"/>
              </a:rPr>
              <a:t>Figure 2. </a:t>
            </a:r>
            <a:r>
              <a:rPr lang="it-IT" sz="1200" dirty="0" err="1">
                <a:latin typeface="Calibri" pitchFamily="34" charset="0"/>
              </a:rPr>
              <a:t>Effects</a:t>
            </a:r>
            <a:r>
              <a:rPr lang="it-IT" sz="1200" dirty="0">
                <a:latin typeface="Calibri" pitchFamily="34" charset="0"/>
              </a:rPr>
              <a:t> of standard-dose rhIL-4 and/or rhIL-12 on APC </a:t>
            </a:r>
            <a:r>
              <a:rPr lang="it-IT" sz="1200" dirty="0" err="1">
                <a:latin typeface="Calibri" pitchFamily="34" charset="0"/>
              </a:rPr>
              <a:t>activity</a:t>
            </a:r>
            <a:r>
              <a:rPr lang="it-IT" sz="1200" dirty="0">
                <a:latin typeface="Calibri" pitchFamily="34" charset="0"/>
              </a:rPr>
              <a:t> in MLR of </a:t>
            </a:r>
            <a:r>
              <a:rPr lang="it-IT" sz="1200" dirty="0" err="1">
                <a:latin typeface="Calibri" pitchFamily="34" charset="0"/>
              </a:rPr>
              <a:t>MoDCs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smtClean="0">
                <a:latin typeface="Calibri" pitchFamily="34" charset="0"/>
              </a:rPr>
              <a:t>in non-</a:t>
            </a:r>
            <a:r>
              <a:rPr lang="it-IT" sz="1200" dirty="0" err="1" smtClean="0">
                <a:latin typeface="Calibri" pitchFamily="34" charset="0"/>
              </a:rPr>
              <a:t>metastatic</a:t>
            </a:r>
            <a:r>
              <a:rPr lang="it-IT" sz="1200" dirty="0" smtClean="0">
                <a:latin typeface="Calibri" pitchFamily="34" charset="0"/>
              </a:rPr>
              <a:t> CRC </a:t>
            </a:r>
            <a:r>
              <a:rPr lang="it-IT" sz="1200" dirty="0" err="1">
                <a:latin typeface="Calibri" pitchFamily="34" charset="0"/>
              </a:rPr>
              <a:t>patients</a:t>
            </a:r>
            <a:r>
              <a:rPr lang="it-IT" sz="1200" dirty="0">
                <a:latin typeface="Calibri" pitchFamily="34" charset="0"/>
              </a:rPr>
              <a:t> (n = 6) and from </a:t>
            </a:r>
            <a:r>
              <a:rPr lang="it-IT" sz="1200" dirty="0" err="1">
                <a:latin typeface="Calibri" pitchFamily="34" charset="0"/>
              </a:rPr>
              <a:t>metastatic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smtClean="0">
                <a:latin typeface="Calibri" pitchFamily="34" charset="0"/>
              </a:rPr>
              <a:t>CRC </a:t>
            </a:r>
            <a:r>
              <a:rPr lang="it-IT" sz="1200" dirty="0" err="1">
                <a:latin typeface="Calibri" pitchFamily="34" charset="0"/>
              </a:rPr>
              <a:t>patients</a:t>
            </a:r>
            <a:r>
              <a:rPr lang="it-IT" sz="1200" dirty="0">
                <a:latin typeface="Calibri" pitchFamily="34" charset="0"/>
              </a:rPr>
              <a:t> (n = 7). </a:t>
            </a:r>
            <a:r>
              <a:rPr lang="it-IT" sz="1200" dirty="0" err="1">
                <a:latin typeface="Calibri" pitchFamily="34" charset="0"/>
              </a:rPr>
              <a:t>MoDCs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were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untreated</a:t>
            </a:r>
            <a:r>
              <a:rPr lang="it-IT" sz="1200" dirty="0">
                <a:latin typeface="Calibri" pitchFamily="34" charset="0"/>
              </a:rPr>
              <a:t> or </a:t>
            </a:r>
            <a:r>
              <a:rPr lang="it-IT" sz="1200" dirty="0" err="1" smtClean="0">
                <a:latin typeface="Calibri" pitchFamily="34" charset="0"/>
              </a:rPr>
              <a:t>pre-treated</a:t>
            </a:r>
            <a:r>
              <a:rPr lang="it-IT" sz="1200" dirty="0" smtClean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with</a:t>
            </a:r>
            <a:r>
              <a:rPr lang="it-IT" sz="1200" dirty="0">
                <a:latin typeface="Calibri" pitchFamily="34" charset="0"/>
              </a:rPr>
              <a:t> rhIL-4 (48 </a:t>
            </a:r>
            <a:r>
              <a:rPr lang="it-IT" sz="1200" dirty="0" err="1">
                <a:latin typeface="Calibri" pitchFamily="34" charset="0"/>
              </a:rPr>
              <a:t>hours</a:t>
            </a:r>
            <a:r>
              <a:rPr lang="it-IT" sz="1200" dirty="0">
                <a:latin typeface="Calibri" pitchFamily="34" charset="0"/>
              </a:rPr>
              <a:t>) and rhIL-12 (24 </a:t>
            </a:r>
            <a:r>
              <a:rPr lang="it-IT" sz="1200" dirty="0" err="1">
                <a:latin typeface="Calibri" pitchFamily="34" charset="0"/>
              </a:rPr>
              <a:t>hours</a:t>
            </a:r>
            <a:r>
              <a:rPr lang="it-IT" sz="1200" dirty="0">
                <a:latin typeface="Calibri" pitchFamily="34" charset="0"/>
              </a:rPr>
              <a:t>) </a:t>
            </a:r>
            <a:r>
              <a:rPr lang="it-IT" sz="1200" dirty="0" err="1">
                <a:latin typeface="Calibri" pitchFamily="34" charset="0"/>
              </a:rPr>
              <a:t>as</a:t>
            </a:r>
            <a:r>
              <a:rPr lang="it-IT" sz="1200" dirty="0">
                <a:latin typeface="Calibri" pitchFamily="34" charset="0"/>
              </a:rPr>
              <a:t> single </a:t>
            </a:r>
            <a:r>
              <a:rPr lang="it-IT" sz="1200" dirty="0" err="1">
                <a:latin typeface="Calibri" pitchFamily="34" charset="0"/>
              </a:rPr>
              <a:t>agents</a:t>
            </a:r>
            <a:r>
              <a:rPr lang="it-IT" sz="1200" dirty="0">
                <a:latin typeface="Calibri" pitchFamily="34" charset="0"/>
              </a:rPr>
              <a:t> or </a:t>
            </a:r>
            <a:r>
              <a:rPr lang="it-IT" sz="1200" dirty="0" err="1">
                <a:latin typeface="Calibri" pitchFamily="34" charset="0"/>
              </a:rPr>
              <a:t>sequentially</a:t>
            </a:r>
            <a:r>
              <a:rPr lang="it-IT" sz="1200" dirty="0">
                <a:latin typeface="Calibri" pitchFamily="34" charset="0"/>
              </a:rPr>
              <a:t> and </a:t>
            </a:r>
            <a:r>
              <a:rPr lang="it-IT" sz="1200" dirty="0" err="1">
                <a:latin typeface="Calibri" pitchFamily="34" charset="0"/>
              </a:rPr>
              <a:t>subjected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to</a:t>
            </a:r>
            <a:r>
              <a:rPr lang="it-IT" sz="1200" dirty="0">
                <a:latin typeface="Calibri" pitchFamily="34" charset="0"/>
              </a:rPr>
              <a:t> MLR </a:t>
            </a:r>
            <a:r>
              <a:rPr lang="it-IT" sz="1200" dirty="0" err="1">
                <a:latin typeface="Calibri" pitchFamily="34" charset="0"/>
              </a:rPr>
              <a:t>with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allogeneic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naïve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 smtClean="0">
                <a:latin typeface="Calibri" pitchFamily="34" charset="0"/>
              </a:rPr>
              <a:t>T-cells</a:t>
            </a:r>
            <a:r>
              <a:rPr lang="it-IT" sz="1200" dirty="0" smtClean="0">
                <a:latin typeface="Calibri" pitchFamily="34" charset="0"/>
              </a:rPr>
              <a:t> </a:t>
            </a:r>
            <a:r>
              <a:rPr lang="it-IT" sz="1200" dirty="0">
                <a:latin typeface="Calibri" pitchFamily="34" charset="0"/>
              </a:rPr>
              <a:t>in </a:t>
            </a:r>
            <a:r>
              <a:rPr lang="it-IT" sz="1200" dirty="0" err="1">
                <a:latin typeface="Calibri" pitchFamily="34" charset="0"/>
              </a:rPr>
              <a:t>different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 smtClean="0">
                <a:latin typeface="Calibri" pitchFamily="34" charset="0"/>
              </a:rPr>
              <a:t>MoDC-to-T</a:t>
            </a:r>
            <a:r>
              <a:rPr lang="it-IT" sz="1200" dirty="0" err="1">
                <a:latin typeface="Calibri" pitchFamily="34" charset="0"/>
              </a:rPr>
              <a:t>-</a:t>
            </a:r>
            <a:r>
              <a:rPr lang="it-IT" sz="1200" dirty="0" err="1" smtClean="0">
                <a:latin typeface="Calibri" pitchFamily="34" charset="0"/>
              </a:rPr>
              <a:t>cell</a:t>
            </a:r>
            <a:r>
              <a:rPr lang="it-IT" sz="1200" dirty="0" smtClean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ratios</a:t>
            </a:r>
            <a:r>
              <a:rPr lang="it-IT" sz="1200" dirty="0">
                <a:latin typeface="Calibri" pitchFamily="34" charset="0"/>
              </a:rPr>
              <a:t>. The figure </a:t>
            </a:r>
            <a:r>
              <a:rPr lang="it-IT" sz="1200" dirty="0" err="1">
                <a:latin typeface="Calibri" pitchFamily="34" charset="0"/>
              </a:rPr>
              <a:t>shows</a:t>
            </a:r>
            <a:r>
              <a:rPr lang="it-IT" sz="1200" dirty="0">
                <a:latin typeface="Calibri" pitchFamily="34" charset="0"/>
              </a:rPr>
              <a:t> the </a:t>
            </a:r>
            <a:r>
              <a:rPr lang="it-IT" sz="1200" dirty="0" err="1">
                <a:latin typeface="Calibri" pitchFamily="34" charset="0"/>
              </a:rPr>
              <a:t>mean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percentages</a:t>
            </a:r>
            <a:r>
              <a:rPr lang="it-IT" sz="1200" dirty="0">
                <a:latin typeface="Calibri" pitchFamily="34" charset="0"/>
              </a:rPr>
              <a:t> ± SE </a:t>
            </a:r>
            <a:r>
              <a:rPr lang="it-IT" sz="1200" dirty="0" err="1">
                <a:latin typeface="Calibri" pitchFamily="34" charset="0"/>
              </a:rPr>
              <a:t>of</a:t>
            </a:r>
            <a:r>
              <a:rPr lang="it-IT" sz="1200" dirty="0">
                <a:latin typeface="Calibri" pitchFamily="34" charset="0"/>
              </a:rPr>
              <a:t> 3H-TdR </a:t>
            </a:r>
            <a:r>
              <a:rPr lang="it-IT" sz="1200" dirty="0" err="1">
                <a:latin typeface="Calibri" pitchFamily="34" charset="0"/>
              </a:rPr>
              <a:t>incorporation</a:t>
            </a:r>
            <a:r>
              <a:rPr lang="it-IT" sz="1200" dirty="0">
                <a:latin typeface="Calibri" pitchFamily="34" charset="0"/>
              </a:rPr>
              <a:t> in </a:t>
            </a:r>
            <a:r>
              <a:rPr lang="it-IT" sz="1200" dirty="0" err="1">
                <a:latin typeface="Calibri" pitchFamily="34" charset="0"/>
              </a:rPr>
              <a:t>cpm</a:t>
            </a:r>
            <a:r>
              <a:rPr lang="it-IT" sz="1200" dirty="0">
                <a:latin typeface="Calibri" pitchFamily="34" charset="0"/>
              </a:rPr>
              <a:t>. </a:t>
            </a:r>
            <a:r>
              <a:rPr lang="it-IT" sz="1200" dirty="0" err="1">
                <a:latin typeface="Calibri" pitchFamily="34" charset="0"/>
              </a:rPr>
              <a:t>Statistical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significance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was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determined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using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one-way</a:t>
            </a:r>
            <a:r>
              <a:rPr lang="it-IT" sz="1200" dirty="0">
                <a:latin typeface="Calibri" pitchFamily="34" charset="0"/>
              </a:rPr>
              <a:t> ANOVA. Rh </a:t>
            </a:r>
            <a:r>
              <a:rPr lang="it-IT" sz="1200" dirty="0" err="1">
                <a:latin typeface="Calibri" pitchFamily="34" charset="0"/>
              </a:rPr>
              <a:t>cytokine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 smtClean="0">
                <a:latin typeface="Calibri" pitchFamily="34" charset="0"/>
              </a:rPr>
              <a:t>pre-treated</a:t>
            </a:r>
            <a:r>
              <a:rPr lang="it-IT" sz="1200" dirty="0" smtClean="0">
                <a:latin typeface="Calibri" pitchFamily="34" charset="0"/>
              </a:rPr>
              <a:t> </a:t>
            </a:r>
            <a:r>
              <a:rPr lang="it-IT" sz="1200" dirty="0" err="1" smtClean="0">
                <a:latin typeface="Calibri" pitchFamily="34" charset="0"/>
              </a:rPr>
              <a:t>non-metastatic</a:t>
            </a:r>
            <a:r>
              <a:rPr lang="it-IT" sz="1200" dirty="0" smtClean="0">
                <a:latin typeface="Calibri" pitchFamily="34" charset="0"/>
              </a:rPr>
              <a:t>/</a:t>
            </a:r>
            <a:r>
              <a:rPr lang="it-IT" sz="1200" dirty="0" err="1" smtClean="0">
                <a:latin typeface="Calibri" pitchFamily="34" charset="0"/>
              </a:rPr>
              <a:t>metastatic</a:t>
            </a:r>
            <a:r>
              <a:rPr lang="it-IT" sz="1200" dirty="0" smtClean="0">
                <a:latin typeface="Calibri" pitchFamily="34" charset="0"/>
              </a:rPr>
              <a:t> CRC </a:t>
            </a:r>
            <a:r>
              <a:rPr lang="it-IT" sz="1200" dirty="0" err="1">
                <a:latin typeface="Calibri" pitchFamily="34" charset="0"/>
              </a:rPr>
              <a:t>MoDCs</a:t>
            </a:r>
            <a:r>
              <a:rPr lang="it-IT" sz="1200" dirty="0">
                <a:latin typeface="Calibri" pitchFamily="34" charset="0"/>
              </a:rPr>
              <a:t> versus </a:t>
            </a:r>
            <a:r>
              <a:rPr lang="it-IT" sz="1200" dirty="0" err="1">
                <a:latin typeface="Calibri" pitchFamily="34" charset="0"/>
              </a:rPr>
              <a:t>untreated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 smtClean="0">
                <a:latin typeface="Calibri" pitchFamily="34" charset="0"/>
              </a:rPr>
              <a:t>non-metastatic</a:t>
            </a:r>
            <a:r>
              <a:rPr lang="it-IT" sz="1200" dirty="0" smtClean="0">
                <a:latin typeface="Calibri" pitchFamily="34" charset="0"/>
              </a:rPr>
              <a:t>/</a:t>
            </a:r>
            <a:r>
              <a:rPr lang="it-IT" sz="1200" dirty="0" err="1" smtClean="0">
                <a:latin typeface="Calibri" pitchFamily="34" charset="0"/>
              </a:rPr>
              <a:t>metastatic</a:t>
            </a:r>
            <a:r>
              <a:rPr lang="it-IT" sz="1200" dirty="0" smtClean="0">
                <a:latin typeface="Calibri" pitchFamily="34" charset="0"/>
              </a:rPr>
              <a:t> </a:t>
            </a:r>
            <a:r>
              <a:rPr lang="it-IT" sz="1200" dirty="0">
                <a:latin typeface="Calibri" pitchFamily="34" charset="0"/>
              </a:rPr>
              <a:t>CRC </a:t>
            </a:r>
            <a:r>
              <a:rPr lang="it-IT" sz="1200" dirty="0" err="1">
                <a:latin typeface="Calibri" pitchFamily="34" charset="0"/>
              </a:rPr>
              <a:t>MoDCs</a:t>
            </a:r>
            <a:r>
              <a:rPr lang="it-IT" sz="1200" dirty="0">
                <a:latin typeface="Calibri" pitchFamily="34" charset="0"/>
              </a:rPr>
              <a:t>: </a:t>
            </a:r>
            <a:r>
              <a:rPr lang="it-IT" sz="1200" dirty="0" err="1">
                <a:latin typeface="Calibri" pitchFamily="34" charset="0"/>
              </a:rPr>
              <a:t>*P</a:t>
            </a:r>
            <a:r>
              <a:rPr lang="it-IT" sz="1200" dirty="0">
                <a:latin typeface="Calibri" pitchFamily="34" charset="0"/>
              </a:rPr>
              <a:t> =0.05 and **P = 0.01. </a:t>
            </a:r>
            <a:endParaRPr lang="it-IT" sz="1400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51520" y="1098774"/>
            <a:ext cx="4052193" cy="2536825"/>
            <a:chOff x="113" y="743"/>
            <a:chExt cx="2598" cy="1598"/>
          </a:xfrm>
        </p:grpSpPr>
        <p:pic>
          <p:nvPicPr>
            <p:cNvPr id="3074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564" b="51086"/>
            <a:stretch>
              <a:fillRect/>
            </a:stretch>
          </p:blipFill>
          <p:spPr bwMode="auto">
            <a:xfrm>
              <a:off x="249" y="743"/>
              <a:ext cx="2462" cy="15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3074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t="94299"/>
            <a:stretch>
              <a:fillRect/>
            </a:stretch>
          </p:blipFill>
          <p:spPr bwMode="auto">
            <a:xfrm>
              <a:off x="113" y="2160"/>
              <a:ext cx="2553" cy="1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</p:grpSp>
      <p:sp>
        <p:nvSpPr>
          <p:cNvPr id="18" name="Rettangolo 17"/>
          <p:cNvSpPr/>
          <p:nvPr/>
        </p:nvSpPr>
        <p:spPr>
          <a:xfrm>
            <a:off x="395288" y="1052736"/>
            <a:ext cx="4176712" cy="27447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4052888" cy="504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" name="CasellaDiTesto 9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i="1" dirty="0">
                <a:solidFill>
                  <a:srgbClr val="002060"/>
                </a:solidFill>
                <a:latin typeface="+mn-lt"/>
              </a:rPr>
              <a:t>RESULTS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4572000" y="908720"/>
            <a:ext cx="43211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/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Effect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of the SKA-IL-4 and SKA-IL-12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used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as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single agents or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sequentially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, on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MoDC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allostimulatory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activity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in </a:t>
            </a:r>
            <a:r>
              <a:rPr lang="it-IT" sz="1600" b="1" dirty="0" err="1" smtClean="0">
                <a:solidFill>
                  <a:srgbClr val="002060"/>
                </a:solidFill>
                <a:latin typeface="Calibri" pitchFamily="34" charset="0"/>
              </a:rPr>
              <a:t>non-metastatic</a:t>
            </a:r>
            <a:r>
              <a:rPr lang="it-IT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and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metastatic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600" b="1" dirty="0" smtClean="0">
                <a:solidFill>
                  <a:srgbClr val="002060"/>
                </a:solidFill>
                <a:latin typeface="Calibri" pitchFamily="34" charset="0"/>
              </a:rPr>
              <a:t>CRC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endParaRPr lang="it-IT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274558" y="620911"/>
            <a:ext cx="389850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err="1">
                <a:solidFill>
                  <a:srgbClr val="FF0000"/>
                </a:solidFill>
                <a:latin typeface="+mn-lt"/>
              </a:rPr>
              <a:t>rh</a:t>
            </a:r>
            <a:endParaRPr lang="it-IT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267744" y="3429000"/>
            <a:ext cx="559769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rgbClr val="FF0000"/>
                </a:solidFill>
                <a:latin typeface="+mn-lt"/>
              </a:rPr>
              <a:t>SKA</a:t>
            </a: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4644008" y="1988840"/>
            <a:ext cx="432117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just"/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After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sequential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SKA-IL-4 and SKA-IL-12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exposure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MoDCs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from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early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-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stage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disease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Dukes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’ A + B) 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CRC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but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not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those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from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metastatic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disease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Dukes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’ C),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promoted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a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significant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proliferative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response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in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allogeneic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MLR in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comparison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with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untreated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cells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(P=0.001 and P=0.076,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respectively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),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although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their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functional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recovery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did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not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reach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levels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of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those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in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normal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subjects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(P ≤ 0.001).</a:t>
            </a:r>
          </a:p>
          <a:p>
            <a:pPr algn="just"/>
            <a:endParaRPr lang="it-IT" sz="1400" dirty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The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same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cytokines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used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singly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did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not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affect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functional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activity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of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MoDCs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from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  <a:latin typeface="Calibri" pitchFamily="34" charset="0"/>
              </a:rPr>
              <a:t>non-metastatic</a:t>
            </a:r>
            <a:r>
              <a:rPr lang="it-IT" sz="1400" dirty="0" smtClean="0">
                <a:solidFill>
                  <a:srgbClr val="002060"/>
                </a:solidFill>
                <a:latin typeface="Calibri" pitchFamily="34" charset="0"/>
              </a:rPr>
              <a:t> CRC </a:t>
            </a:r>
            <a:r>
              <a:rPr lang="it-IT" sz="1400" dirty="0" err="1">
                <a:solidFill>
                  <a:srgbClr val="002060"/>
                </a:solidFill>
                <a:latin typeface="Calibri" pitchFamily="34" charset="0"/>
              </a:rPr>
              <a:t>patients</a:t>
            </a:r>
            <a:r>
              <a:rPr lang="it-IT" sz="1400" dirty="0">
                <a:solidFill>
                  <a:srgbClr val="002060"/>
                </a:solidFill>
                <a:latin typeface="Calibri" pitchFamily="34" charset="0"/>
              </a:rPr>
              <a:t>.</a:t>
            </a:r>
          </a:p>
          <a:p>
            <a:pPr algn="just"/>
            <a:endParaRPr lang="it-IT" sz="1400" dirty="0">
              <a:latin typeface="Calibri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395288" y="3789363"/>
            <a:ext cx="4176712" cy="23764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E. Radice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August 8-10, 2016 Birmingham, UK</a:t>
            </a:r>
          </a:p>
        </p:txBody>
      </p:sp>
      <p:sp>
        <p:nvSpPr>
          <p:cNvPr id="31775" name="Text Box 31"/>
          <p:cNvSpPr txBox="1">
            <a:spLocks noChangeArrowheads="1"/>
          </p:cNvSpPr>
          <p:nvPr/>
        </p:nvSpPr>
        <p:spPr bwMode="auto">
          <a:xfrm>
            <a:off x="4644008" y="4437112"/>
            <a:ext cx="427761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it-IT" sz="1200" dirty="0">
                <a:latin typeface="Calibri" pitchFamily="34" charset="0"/>
              </a:rPr>
              <a:t>Figure 2. </a:t>
            </a:r>
            <a:r>
              <a:rPr lang="it-IT" sz="1200" dirty="0" err="1">
                <a:latin typeface="Calibri" pitchFamily="34" charset="0"/>
              </a:rPr>
              <a:t>Effects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of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smtClean="0">
                <a:latin typeface="Calibri" pitchFamily="34" charset="0"/>
              </a:rPr>
              <a:t>low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smtClean="0">
                <a:latin typeface="Calibri" pitchFamily="34" charset="0"/>
              </a:rPr>
              <a:t>dose </a:t>
            </a:r>
            <a:r>
              <a:rPr lang="it-IT" sz="1200" dirty="0">
                <a:latin typeface="Calibri" pitchFamily="34" charset="0"/>
              </a:rPr>
              <a:t>SKA-IL-4 and/or SKA-IL-12 on APC </a:t>
            </a:r>
            <a:r>
              <a:rPr lang="it-IT" sz="1200" dirty="0" err="1">
                <a:latin typeface="Calibri" pitchFamily="34" charset="0"/>
              </a:rPr>
              <a:t>activity</a:t>
            </a:r>
            <a:r>
              <a:rPr lang="it-IT" sz="1200" dirty="0">
                <a:latin typeface="Calibri" pitchFamily="34" charset="0"/>
              </a:rPr>
              <a:t> in MLR of </a:t>
            </a:r>
            <a:r>
              <a:rPr lang="it-IT" sz="1200" dirty="0" err="1">
                <a:latin typeface="Calibri" pitchFamily="34" charset="0"/>
              </a:rPr>
              <a:t>MoDCs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from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 smtClean="0">
                <a:latin typeface="Calibri" pitchFamily="34" charset="0"/>
              </a:rPr>
              <a:t>non-metastatic</a:t>
            </a:r>
            <a:r>
              <a:rPr lang="it-IT" sz="1200" dirty="0" smtClean="0">
                <a:latin typeface="Calibri" pitchFamily="34" charset="0"/>
              </a:rPr>
              <a:t> CRC </a:t>
            </a:r>
            <a:r>
              <a:rPr lang="it-IT" sz="1200" dirty="0" err="1">
                <a:latin typeface="Calibri" pitchFamily="34" charset="0"/>
              </a:rPr>
              <a:t>patients</a:t>
            </a:r>
            <a:r>
              <a:rPr lang="it-IT" sz="1200" dirty="0">
                <a:latin typeface="Calibri" pitchFamily="34" charset="0"/>
              </a:rPr>
              <a:t> (n = 6) and from </a:t>
            </a:r>
            <a:r>
              <a:rPr lang="it-IT" sz="1200" dirty="0" err="1">
                <a:latin typeface="Calibri" pitchFamily="34" charset="0"/>
              </a:rPr>
              <a:t>metastatic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smtClean="0">
                <a:latin typeface="Calibri" pitchFamily="34" charset="0"/>
              </a:rPr>
              <a:t>CRC </a:t>
            </a:r>
            <a:r>
              <a:rPr lang="it-IT" sz="1200" dirty="0" err="1">
                <a:latin typeface="Calibri" pitchFamily="34" charset="0"/>
              </a:rPr>
              <a:t>patients</a:t>
            </a:r>
            <a:r>
              <a:rPr lang="it-IT" sz="1200" dirty="0">
                <a:latin typeface="Calibri" pitchFamily="34" charset="0"/>
              </a:rPr>
              <a:t> (n = 7). </a:t>
            </a:r>
            <a:r>
              <a:rPr lang="it-IT" sz="1200" dirty="0" err="1">
                <a:latin typeface="Calibri" pitchFamily="34" charset="0"/>
              </a:rPr>
              <a:t>MoDCs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were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untreated</a:t>
            </a:r>
            <a:r>
              <a:rPr lang="it-IT" sz="1200" dirty="0">
                <a:latin typeface="Calibri" pitchFamily="34" charset="0"/>
              </a:rPr>
              <a:t> or </a:t>
            </a:r>
            <a:r>
              <a:rPr lang="it-IT" sz="1200" dirty="0" err="1" smtClean="0">
                <a:latin typeface="Calibri" pitchFamily="34" charset="0"/>
              </a:rPr>
              <a:t>pre-treated</a:t>
            </a:r>
            <a:r>
              <a:rPr lang="it-IT" sz="1200" dirty="0" smtClean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with</a:t>
            </a:r>
            <a:r>
              <a:rPr lang="it-IT" sz="1200" dirty="0">
                <a:latin typeface="Calibri" pitchFamily="34" charset="0"/>
              </a:rPr>
              <a:t> SKA-IL-4 (48 </a:t>
            </a:r>
            <a:r>
              <a:rPr lang="it-IT" sz="1200" dirty="0" err="1">
                <a:latin typeface="Calibri" pitchFamily="34" charset="0"/>
              </a:rPr>
              <a:t>hours</a:t>
            </a:r>
            <a:r>
              <a:rPr lang="it-IT" sz="1200" dirty="0">
                <a:latin typeface="Calibri" pitchFamily="34" charset="0"/>
              </a:rPr>
              <a:t>) and SKA-IL-12 (24 </a:t>
            </a:r>
            <a:r>
              <a:rPr lang="it-IT" sz="1200" dirty="0" err="1">
                <a:latin typeface="Calibri" pitchFamily="34" charset="0"/>
              </a:rPr>
              <a:t>hours</a:t>
            </a:r>
            <a:r>
              <a:rPr lang="it-IT" sz="1200" dirty="0">
                <a:latin typeface="Calibri" pitchFamily="34" charset="0"/>
              </a:rPr>
              <a:t>) </a:t>
            </a:r>
            <a:r>
              <a:rPr lang="it-IT" sz="1200" dirty="0" err="1">
                <a:latin typeface="Calibri" pitchFamily="34" charset="0"/>
              </a:rPr>
              <a:t>as</a:t>
            </a:r>
            <a:r>
              <a:rPr lang="it-IT" sz="1200" dirty="0">
                <a:latin typeface="Calibri" pitchFamily="34" charset="0"/>
              </a:rPr>
              <a:t> single </a:t>
            </a:r>
            <a:r>
              <a:rPr lang="it-IT" sz="1200" dirty="0" err="1">
                <a:latin typeface="Calibri" pitchFamily="34" charset="0"/>
              </a:rPr>
              <a:t>agents</a:t>
            </a:r>
            <a:r>
              <a:rPr lang="it-IT" sz="1200" dirty="0">
                <a:latin typeface="Calibri" pitchFamily="34" charset="0"/>
              </a:rPr>
              <a:t> or </a:t>
            </a:r>
            <a:r>
              <a:rPr lang="it-IT" sz="1200" dirty="0" err="1">
                <a:latin typeface="Calibri" pitchFamily="34" charset="0"/>
              </a:rPr>
              <a:t>sequentially</a:t>
            </a:r>
            <a:r>
              <a:rPr lang="it-IT" sz="1200" dirty="0">
                <a:latin typeface="Calibri" pitchFamily="34" charset="0"/>
              </a:rPr>
              <a:t> in </a:t>
            </a:r>
            <a:r>
              <a:rPr lang="it-IT" sz="1200" dirty="0" err="1">
                <a:latin typeface="Calibri" pitchFamily="34" charset="0"/>
              </a:rPr>
              <a:t>parallel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to</a:t>
            </a:r>
            <a:r>
              <a:rPr lang="it-IT" sz="1200" dirty="0">
                <a:latin typeface="Calibri" pitchFamily="34" charset="0"/>
              </a:rPr>
              <a:t> the </a:t>
            </a:r>
            <a:r>
              <a:rPr lang="it-IT" sz="1200" dirty="0" err="1">
                <a:latin typeface="Calibri" pitchFamily="34" charset="0"/>
              </a:rPr>
              <a:t>rh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cytokines</a:t>
            </a:r>
            <a:r>
              <a:rPr lang="it-IT" sz="1200" dirty="0">
                <a:latin typeface="Calibri" pitchFamily="34" charset="0"/>
              </a:rPr>
              <a:t>, and </a:t>
            </a:r>
            <a:r>
              <a:rPr lang="it-IT" sz="1200" dirty="0" err="1">
                <a:latin typeface="Calibri" pitchFamily="34" charset="0"/>
              </a:rPr>
              <a:t>subjected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to</a:t>
            </a:r>
            <a:r>
              <a:rPr lang="it-IT" sz="1200" dirty="0">
                <a:latin typeface="Calibri" pitchFamily="34" charset="0"/>
              </a:rPr>
              <a:t> MLR </a:t>
            </a:r>
            <a:r>
              <a:rPr lang="it-IT" sz="1200" dirty="0" err="1">
                <a:latin typeface="Calibri" pitchFamily="34" charset="0"/>
              </a:rPr>
              <a:t>with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allogeneic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naïve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 smtClean="0">
                <a:latin typeface="Calibri" pitchFamily="34" charset="0"/>
              </a:rPr>
              <a:t>T-cells</a:t>
            </a:r>
            <a:r>
              <a:rPr lang="it-IT" sz="1200" dirty="0" smtClean="0">
                <a:latin typeface="Calibri" pitchFamily="34" charset="0"/>
              </a:rPr>
              <a:t> </a:t>
            </a:r>
            <a:r>
              <a:rPr lang="it-IT" sz="1200" dirty="0">
                <a:latin typeface="Calibri" pitchFamily="34" charset="0"/>
              </a:rPr>
              <a:t>in </a:t>
            </a:r>
            <a:r>
              <a:rPr lang="it-IT" sz="1200" dirty="0" err="1">
                <a:latin typeface="Calibri" pitchFamily="34" charset="0"/>
              </a:rPr>
              <a:t>different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 smtClean="0">
                <a:latin typeface="Calibri" pitchFamily="34" charset="0"/>
              </a:rPr>
              <a:t>MoDC-to-T-cell</a:t>
            </a:r>
            <a:r>
              <a:rPr lang="it-IT" sz="1200" dirty="0" smtClean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ratios</a:t>
            </a:r>
            <a:r>
              <a:rPr lang="it-IT" sz="1200" dirty="0">
                <a:latin typeface="Calibri" pitchFamily="34" charset="0"/>
              </a:rPr>
              <a:t>. The figure </a:t>
            </a:r>
            <a:r>
              <a:rPr lang="it-IT" sz="1200" dirty="0" err="1">
                <a:latin typeface="Calibri" pitchFamily="34" charset="0"/>
              </a:rPr>
              <a:t>shows</a:t>
            </a:r>
            <a:r>
              <a:rPr lang="it-IT" sz="1200" dirty="0">
                <a:latin typeface="Calibri" pitchFamily="34" charset="0"/>
              </a:rPr>
              <a:t> the </a:t>
            </a:r>
            <a:r>
              <a:rPr lang="it-IT" sz="1200" dirty="0" err="1">
                <a:latin typeface="Calibri" pitchFamily="34" charset="0"/>
              </a:rPr>
              <a:t>mean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percentages</a:t>
            </a:r>
            <a:r>
              <a:rPr lang="it-IT" sz="1200" dirty="0">
                <a:latin typeface="Calibri" pitchFamily="34" charset="0"/>
              </a:rPr>
              <a:t> ± SE </a:t>
            </a:r>
            <a:r>
              <a:rPr lang="it-IT" sz="1200" dirty="0" err="1">
                <a:latin typeface="Calibri" pitchFamily="34" charset="0"/>
              </a:rPr>
              <a:t>of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smtClean="0">
                <a:latin typeface="Calibri" pitchFamily="34" charset="0"/>
              </a:rPr>
              <a:t>3H-TdR </a:t>
            </a:r>
            <a:r>
              <a:rPr lang="it-IT" sz="1200" dirty="0" err="1">
                <a:latin typeface="Calibri" pitchFamily="34" charset="0"/>
              </a:rPr>
              <a:t>incorporation</a:t>
            </a:r>
            <a:r>
              <a:rPr lang="it-IT" sz="1200" dirty="0">
                <a:latin typeface="Calibri" pitchFamily="34" charset="0"/>
              </a:rPr>
              <a:t> in </a:t>
            </a:r>
            <a:r>
              <a:rPr lang="it-IT" sz="1200" dirty="0" err="1">
                <a:latin typeface="Calibri" pitchFamily="34" charset="0"/>
              </a:rPr>
              <a:t>cpm</a:t>
            </a:r>
            <a:r>
              <a:rPr lang="it-IT" sz="1200" dirty="0">
                <a:latin typeface="Calibri" pitchFamily="34" charset="0"/>
              </a:rPr>
              <a:t>. </a:t>
            </a:r>
            <a:r>
              <a:rPr lang="it-IT" sz="1200" dirty="0" err="1">
                <a:latin typeface="Calibri" pitchFamily="34" charset="0"/>
              </a:rPr>
              <a:t>Statistical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significance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was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determined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using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one-way</a:t>
            </a:r>
            <a:r>
              <a:rPr lang="it-IT" sz="1200" dirty="0">
                <a:latin typeface="Calibri" pitchFamily="34" charset="0"/>
              </a:rPr>
              <a:t> ANOVA. 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Immagine 16" descr="Immagine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6350" y="1628775"/>
            <a:ext cx="4591050" cy="376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sellaDiTesto 18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i="1" dirty="0" smtClean="0">
                <a:solidFill>
                  <a:srgbClr val="002060"/>
                </a:solidFill>
                <a:latin typeface="+mn-lt"/>
                <a:cs typeface="Arial" charset="0"/>
              </a:rPr>
              <a:t>IN DETAIL SKA-</a:t>
            </a:r>
            <a:r>
              <a:rPr lang="it-IT" sz="2000" b="1" i="1" dirty="0" smtClean="0">
                <a:solidFill>
                  <a:srgbClr val="002060"/>
                </a:solidFill>
                <a:cs typeface="Arial" charset="0"/>
              </a:rPr>
              <a:t>IL-4/SKA-IL-12 vs CONTROL </a:t>
            </a:r>
            <a:endParaRPr lang="it-IT" sz="2000" b="1" i="1" dirty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  <p:sp>
        <p:nvSpPr>
          <p:cNvPr id="32773" name="Rettangolo 19"/>
          <p:cNvSpPr>
            <a:spLocks noChangeArrowheads="1"/>
          </p:cNvSpPr>
          <p:nvPr/>
        </p:nvSpPr>
        <p:spPr bwMode="auto">
          <a:xfrm>
            <a:off x="251520" y="728663"/>
            <a:ext cx="8640960" cy="92333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Calibri" pitchFamily="34" charset="0"/>
              </a:rPr>
              <a:t>The sequential treatment with SKA-IL-4 and SKA-IL-12 </a:t>
            </a:r>
            <a:r>
              <a:rPr lang="en-US" b="1" dirty="0" smtClean="0">
                <a:solidFill>
                  <a:schemeClr val="accent2"/>
                </a:solidFill>
                <a:latin typeface="Calibri" pitchFamily="34" charset="0"/>
              </a:rPr>
              <a:t>significantly improves </a:t>
            </a:r>
          </a:p>
          <a:p>
            <a:pPr algn="ctr"/>
            <a:r>
              <a:rPr lang="en-US" b="1" dirty="0" smtClean="0">
                <a:solidFill>
                  <a:schemeClr val="accent2"/>
                </a:solidFill>
                <a:latin typeface="Calibri" pitchFamily="34" charset="0"/>
              </a:rPr>
              <a:t>the </a:t>
            </a:r>
            <a:r>
              <a:rPr lang="en-US" b="1" dirty="0">
                <a:solidFill>
                  <a:schemeClr val="accent2"/>
                </a:solidFill>
                <a:latin typeface="Calibri" pitchFamily="34" charset="0"/>
              </a:rPr>
              <a:t>functional properties (in terms of </a:t>
            </a:r>
            <a:r>
              <a:rPr lang="en-US" b="1" dirty="0" err="1">
                <a:solidFill>
                  <a:schemeClr val="accent2"/>
                </a:solidFill>
                <a:latin typeface="Calibri" pitchFamily="34" charset="0"/>
              </a:rPr>
              <a:t>allostimulatory</a:t>
            </a:r>
            <a:r>
              <a:rPr lang="en-US" b="1" dirty="0">
                <a:solidFill>
                  <a:schemeClr val="accent2"/>
                </a:solidFill>
                <a:latin typeface="Calibri" pitchFamily="34" charset="0"/>
              </a:rPr>
              <a:t> capacity) of </a:t>
            </a:r>
            <a:r>
              <a:rPr lang="en-US" b="1" dirty="0" err="1">
                <a:solidFill>
                  <a:schemeClr val="accent2"/>
                </a:solidFill>
                <a:latin typeface="Calibri" pitchFamily="34" charset="0"/>
              </a:rPr>
              <a:t>MoDCs</a:t>
            </a:r>
            <a:r>
              <a:rPr lang="en-US" b="1" dirty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en-US" b="1" dirty="0" smtClean="0">
                <a:solidFill>
                  <a:schemeClr val="accent2"/>
                </a:solidFill>
                <a:latin typeface="Calibri" pitchFamily="34" charset="0"/>
              </a:rPr>
              <a:t>in  </a:t>
            </a:r>
          </a:p>
          <a:p>
            <a:pPr algn="ctr"/>
            <a:r>
              <a:rPr lang="en-US" b="1" dirty="0" smtClean="0">
                <a:solidFill>
                  <a:schemeClr val="accent2"/>
                </a:solidFill>
                <a:latin typeface="Calibri" pitchFamily="34" charset="0"/>
              </a:rPr>
              <a:t>non-metastatic CRC patients.</a:t>
            </a:r>
            <a:endParaRPr lang="en-US" b="1" dirty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E. Radice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rgbClr val="002060"/>
                </a:solidFill>
                <a:latin typeface="+mn-lt"/>
              </a:rPr>
              <a:t>August 8-10, 2016 Birmingham, UK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1691680" y="5373216"/>
            <a:ext cx="57606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it-IT" sz="1200" dirty="0" err="1">
                <a:latin typeface="Calibri" pitchFamily="34" charset="0"/>
              </a:rPr>
              <a:t>Statistical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significance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was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determined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using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>
                <a:latin typeface="Calibri" pitchFamily="34" charset="0"/>
              </a:rPr>
              <a:t>one-way</a:t>
            </a:r>
            <a:r>
              <a:rPr lang="it-IT" sz="1200" dirty="0">
                <a:latin typeface="Calibri" pitchFamily="34" charset="0"/>
              </a:rPr>
              <a:t> ANOVA. SKA </a:t>
            </a:r>
            <a:r>
              <a:rPr lang="it-IT" sz="1200" dirty="0" err="1">
                <a:latin typeface="Calibri" pitchFamily="34" charset="0"/>
              </a:rPr>
              <a:t>cytokine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err="1" smtClean="0">
                <a:latin typeface="Calibri" pitchFamily="34" charset="0"/>
              </a:rPr>
              <a:t>pre-treated</a:t>
            </a:r>
            <a:r>
              <a:rPr lang="it-IT" sz="1200" dirty="0" smtClean="0">
                <a:latin typeface="Calibri" pitchFamily="34" charset="0"/>
              </a:rPr>
              <a:t> </a:t>
            </a:r>
            <a:r>
              <a:rPr lang="it-IT" sz="1200" dirty="0" err="1" smtClean="0">
                <a:latin typeface="Calibri" pitchFamily="34" charset="0"/>
              </a:rPr>
              <a:t>non-metastatic</a:t>
            </a:r>
            <a:r>
              <a:rPr lang="it-IT" sz="1200" dirty="0" smtClean="0">
                <a:latin typeface="Calibri" pitchFamily="34" charset="0"/>
              </a:rPr>
              <a:t> CRC </a:t>
            </a:r>
            <a:r>
              <a:rPr lang="it-IT" sz="1200" dirty="0" err="1" smtClean="0">
                <a:latin typeface="Calibri" pitchFamily="34" charset="0"/>
              </a:rPr>
              <a:t>MoDCs</a:t>
            </a:r>
            <a:r>
              <a:rPr lang="it-IT" sz="1200" dirty="0" smtClean="0">
                <a:latin typeface="Calibri" pitchFamily="34" charset="0"/>
              </a:rPr>
              <a:t> </a:t>
            </a:r>
            <a:r>
              <a:rPr lang="it-IT" sz="1200" dirty="0">
                <a:latin typeface="Calibri" pitchFamily="34" charset="0"/>
              </a:rPr>
              <a:t>versus </a:t>
            </a:r>
            <a:r>
              <a:rPr lang="it-IT" sz="1200" dirty="0" err="1">
                <a:latin typeface="Calibri" pitchFamily="34" charset="0"/>
              </a:rPr>
              <a:t>metastatic</a:t>
            </a:r>
            <a:r>
              <a:rPr lang="it-IT" sz="1200" dirty="0">
                <a:latin typeface="Calibri" pitchFamily="34" charset="0"/>
              </a:rPr>
              <a:t> </a:t>
            </a:r>
            <a:r>
              <a:rPr lang="it-IT" sz="1200" dirty="0" smtClean="0">
                <a:latin typeface="Calibri" pitchFamily="34" charset="0"/>
              </a:rPr>
              <a:t>CRC </a:t>
            </a:r>
            <a:r>
              <a:rPr lang="it-IT" sz="1200" dirty="0" err="1" smtClean="0">
                <a:latin typeface="Calibri" pitchFamily="34" charset="0"/>
              </a:rPr>
              <a:t>MoDCs</a:t>
            </a:r>
            <a:r>
              <a:rPr lang="it-IT" sz="1200" dirty="0">
                <a:latin typeface="Calibri" pitchFamily="34" charset="0"/>
              </a:rPr>
              <a:t>: ●● P =0.01 and ●●●P =0.0001.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3789362" cy="4984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0" name="TextBox 2"/>
          <p:cNvSpPr txBox="1"/>
          <p:nvPr/>
        </p:nvSpPr>
        <p:spPr>
          <a:xfrm>
            <a:off x="4572000" y="5085184"/>
            <a:ext cx="4320480" cy="108012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just"/>
            <a:r>
              <a:rPr lang="en-US" sz="1200" i="0" baseline="0" dirty="0" smtClean="0"/>
              <a:t>Figure </a:t>
            </a:r>
            <a:r>
              <a:rPr lang="en-US" sz="1200" i="0" baseline="0" dirty="0"/>
              <a:t>6. </a:t>
            </a:r>
            <a:r>
              <a:rPr lang="en-US" sz="1200" i="0" baseline="0" dirty="0" smtClean="0"/>
              <a:t>Schematic </a:t>
            </a:r>
            <a:r>
              <a:rPr lang="en-US" sz="1200" i="0" baseline="0" dirty="0"/>
              <a:t>representation of the hypothetical mode of action and consequences of sequential exposure to low </a:t>
            </a:r>
            <a:r>
              <a:rPr lang="en-US" sz="1200" i="0" baseline="0" dirty="0" smtClean="0"/>
              <a:t>dose </a:t>
            </a:r>
            <a:r>
              <a:rPr lang="en-US" sz="1200" i="0" baseline="0" dirty="0"/>
              <a:t>SKA-IL-4 and SKA-IL-12 in comparison with </a:t>
            </a:r>
            <a:r>
              <a:rPr lang="en-US" sz="1200" i="0" baseline="0" dirty="0" err="1"/>
              <a:t>ponderal</a:t>
            </a:r>
            <a:r>
              <a:rPr lang="en-US" sz="1200" i="0" baseline="0" dirty="0"/>
              <a:t> doses of rhIL-4 and rhIL-12 on DC IL-12p70 </a:t>
            </a:r>
            <a:r>
              <a:rPr lang="en-US" sz="1200" i="0" baseline="0" dirty="0" err="1"/>
              <a:t>secretory</a:t>
            </a:r>
            <a:r>
              <a:rPr lang="en-US" sz="1200" i="0" baseline="0" dirty="0"/>
              <a:t> activity.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CONCLUSIONS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44008" y="1268760"/>
            <a:ext cx="4032448" cy="28623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just"/>
            <a:endParaRPr lang="it-IT" dirty="0" smtClean="0">
              <a:solidFill>
                <a:srgbClr val="002060"/>
              </a:solidFill>
            </a:endParaRPr>
          </a:p>
          <a:p>
            <a:pPr algn="just"/>
            <a:r>
              <a:rPr lang="it-IT" dirty="0" err="1" smtClean="0">
                <a:solidFill>
                  <a:srgbClr val="002060"/>
                </a:solidFill>
              </a:rPr>
              <a:t>Compared</a:t>
            </a:r>
            <a:r>
              <a:rPr lang="it-IT" dirty="0" smtClean="0">
                <a:solidFill>
                  <a:srgbClr val="002060"/>
                </a:solidFill>
              </a:rPr>
              <a:t> to </a:t>
            </a:r>
            <a:r>
              <a:rPr lang="it-IT" dirty="0" err="1" smtClean="0">
                <a:solidFill>
                  <a:srgbClr val="002060"/>
                </a:solidFill>
              </a:rPr>
              <a:t>sequential</a:t>
            </a:r>
            <a:r>
              <a:rPr lang="it-IT" dirty="0" smtClean="0">
                <a:solidFill>
                  <a:srgbClr val="002060"/>
                </a:solidFill>
              </a:rPr>
              <a:t> treatment with </a:t>
            </a:r>
            <a:r>
              <a:rPr lang="it-IT" dirty="0" err="1" smtClean="0">
                <a:solidFill>
                  <a:srgbClr val="002060"/>
                </a:solidFill>
              </a:rPr>
              <a:t>conventional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concentration</a:t>
            </a:r>
            <a:r>
              <a:rPr lang="it-IT" dirty="0" smtClean="0">
                <a:solidFill>
                  <a:srgbClr val="002060"/>
                </a:solidFill>
              </a:rPr>
              <a:t> of rhIL-4 e rhIL-12, </a:t>
            </a:r>
            <a:r>
              <a:rPr lang="it-IT" b="1" dirty="0" smtClean="0">
                <a:solidFill>
                  <a:srgbClr val="002060"/>
                </a:solidFill>
              </a:rPr>
              <a:t>the </a:t>
            </a:r>
            <a:r>
              <a:rPr lang="it-IT" b="1" dirty="0" err="1" smtClean="0">
                <a:solidFill>
                  <a:srgbClr val="002060"/>
                </a:solidFill>
              </a:rPr>
              <a:t>sequential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DCs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exposition</a:t>
            </a:r>
            <a:r>
              <a:rPr lang="it-IT" b="1" smtClean="0">
                <a:solidFill>
                  <a:srgbClr val="002060"/>
                </a:solidFill>
              </a:rPr>
              <a:t> to</a:t>
            </a:r>
            <a:endParaRPr lang="it-IT" b="1" dirty="0" smtClean="0">
              <a:solidFill>
                <a:srgbClr val="002060"/>
              </a:solidFill>
            </a:endParaRPr>
          </a:p>
          <a:p>
            <a:pPr algn="just"/>
            <a:r>
              <a:rPr lang="it-IT" b="1" dirty="0" smtClean="0">
                <a:solidFill>
                  <a:srgbClr val="002060"/>
                </a:solidFill>
              </a:rPr>
              <a:t> SKA-IL-4 e SKA-IL-12 </a:t>
            </a:r>
            <a:r>
              <a:rPr lang="it-IT" b="1" dirty="0" err="1" smtClean="0">
                <a:solidFill>
                  <a:srgbClr val="002060"/>
                </a:solidFill>
              </a:rPr>
              <a:t>leads</a:t>
            </a:r>
            <a:r>
              <a:rPr lang="it-IT" b="1" dirty="0" smtClean="0">
                <a:solidFill>
                  <a:srgbClr val="002060"/>
                </a:solidFill>
              </a:rPr>
              <a:t> to: </a:t>
            </a:r>
          </a:p>
          <a:p>
            <a:pPr algn="just">
              <a:buFont typeface="Arial" pitchFamily="34" charset="0"/>
              <a:buChar char="•"/>
            </a:pPr>
            <a:r>
              <a:rPr lang="it-IT" b="1" i="1" dirty="0" smtClean="0">
                <a:solidFill>
                  <a:srgbClr val="002060"/>
                </a:solidFill>
              </a:rPr>
              <a:t> </a:t>
            </a:r>
            <a:r>
              <a:rPr lang="it-IT" b="1" i="1" dirty="0" err="1" smtClean="0">
                <a:solidFill>
                  <a:srgbClr val="002060"/>
                </a:solidFill>
              </a:rPr>
              <a:t>prolonged</a:t>
            </a:r>
            <a:r>
              <a:rPr lang="it-IT" b="1" i="1" dirty="0" smtClean="0">
                <a:solidFill>
                  <a:srgbClr val="002060"/>
                </a:solidFill>
              </a:rPr>
              <a:t> anti-</a:t>
            </a:r>
            <a:r>
              <a:rPr lang="it-IT" b="1" i="1" dirty="0" err="1" smtClean="0">
                <a:solidFill>
                  <a:srgbClr val="002060"/>
                </a:solidFill>
              </a:rPr>
              <a:t>cancer</a:t>
            </a:r>
            <a:r>
              <a:rPr lang="it-IT" b="1" i="1" dirty="0" smtClean="0">
                <a:solidFill>
                  <a:srgbClr val="002060"/>
                </a:solidFill>
              </a:rPr>
              <a:t> </a:t>
            </a:r>
            <a:r>
              <a:rPr lang="it-IT" b="1" i="1" dirty="0" err="1" smtClean="0">
                <a:solidFill>
                  <a:srgbClr val="002060"/>
                </a:solidFill>
              </a:rPr>
              <a:t>activity</a:t>
            </a:r>
            <a:r>
              <a:rPr lang="it-IT" b="1" i="1" dirty="0" smtClean="0">
                <a:solidFill>
                  <a:srgbClr val="002060"/>
                </a:solidFill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it-IT" b="1" i="1" dirty="0" smtClean="0">
                <a:solidFill>
                  <a:srgbClr val="002060"/>
                </a:solidFill>
              </a:rPr>
              <a:t> No </a:t>
            </a:r>
            <a:r>
              <a:rPr lang="it-IT" b="1" i="1" dirty="0" err="1" smtClean="0">
                <a:solidFill>
                  <a:srgbClr val="002060"/>
                </a:solidFill>
              </a:rPr>
              <a:t>cell</a:t>
            </a:r>
            <a:r>
              <a:rPr lang="it-IT" b="1" i="1" dirty="0" smtClean="0">
                <a:solidFill>
                  <a:srgbClr val="002060"/>
                </a:solidFill>
              </a:rPr>
              <a:t> </a:t>
            </a:r>
            <a:r>
              <a:rPr lang="it-IT" b="1" i="1" dirty="0" err="1" smtClean="0">
                <a:solidFill>
                  <a:srgbClr val="002060"/>
                </a:solidFill>
              </a:rPr>
              <a:t>exhaustion</a:t>
            </a:r>
            <a:endParaRPr lang="it-IT" b="1" i="1" dirty="0" smtClean="0">
              <a:solidFill>
                <a:srgbClr val="002060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it-IT" b="1" i="1" dirty="0" smtClean="0">
                <a:solidFill>
                  <a:srgbClr val="002060"/>
                </a:solidFill>
              </a:rPr>
              <a:t> No </a:t>
            </a:r>
            <a:r>
              <a:rPr lang="it-IT" b="1" i="1" dirty="0" err="1" smtClean="0">
                <a:solidFill>
                  <a:srgbClr val="002060"/>
                </a:solidFill>
              </a:rPr>
              <a:t>tolerance</a:t>
            </a:r>
            <a:endParaRPr lang="it-IT" b="1" i="1" dirty="0" smtClean="0">
              <a:solidFill>
                <a:srgbClr val="002060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it-IT" b="1" i="1" dirty="0" smtClean="0">
                <a:solidFill>
                  <a:srgbClr val="002060"/>
                </a:solidFill>
              </a:rPr>
              <a:t> No side </a:t>
            </a:r>
            <a:r>
              <a:rPr lang="it-IT" b="1" i="1" dirty="0" err="1" smtClean="0">
                <a:solidFill>
                  <a:srgbClr val="002060"/>
                </a:solidFill>
              </a:rPr>
              <a:t>effects</a:t>
            </a:r>
            <a:endParaRPr lang="it-IT" b="1" i="1" dirty="0" smtClean="0">
              <a:solidFill>
                <a:srgbClr val="002060"/>
              </a:solidFill>
            </a:endParaRPr>
          </a:p>
          <a:p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August 8-10, 2016 Birmingham, UK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4572000" y="5949280"/>
            <a:ext cx="410445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000" i="1" dirty="0">
                <a:solidFill>
                  <a:srgbClr val="002060"/>
                </a:solidFill>
                <a:latin typeface="Calibri" pitchFamily="34" charset="0"/>
              </a:rPr>
              <a:t>Translational Oncology</a:t>
            </a:r>
            <a:r>
              <a:rPr lang="en-US" sz="1000" dirty="0">
                <a:solidFill>
                  <a:srgbClr val="002060"/>
                </a:solidFill>
                <a:latin typeface="Calibri" pitchFamily="34" charset="0"/>
              </a:rPr>
              <a:t> 2015 8, 327-338DOI</a:t>
            </a:r>
            <a:r>
              <a:rPr lang="en-US" sz="1000" dirty="0" smtClean="0">
                <a:solidFill>
                  <a:srgbClr val="002060"/>
                </a:solidFill>
                <a:latin typeface="Calibri" pitchFamily="34" charset="0"/>
              </a:rPr>
              <a:t>:(</a:t>
            </a:r>
            <a:r>
              <a:rPr lang="en-US" sz="1000" dirty="0">
                <a:solidFill>
                  <a:srgbClr val="002060"/>
                </a:solidFill>
                <a:latin typeface="Calibri" pitchFamily="34" charset="0"/>
              </a:rPr>
              <a:t>10.1016/j.tranon.2015.06.005)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arrotondato 19"/>
          <p:cNvSpPr/>
          <p:nvPr/>
        </p:nvSpPr>
        <p:spPr>
          <a:xfrm>
            <a:off x="4355976" y="3212976"/>
            <a:ext cx="4608512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3789362" cy="4984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0" name="TextBox 2"/>
          <p:cNvSpPr txBox="1"/>
          <p:nvPr/>
        </p:nvSpPr>
        <p:spPr>
          <a:xfrm>
            <a:off x="4572000" y="5085184"/>
            <a:ext cx="4320480" cy="108012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just"/>
            <a:r>
              <a:rPr lang="en-US" sz="1200" i="0" baseline="0" dirty="0" smtClean="0"/>
              <a:t>Figure </a:t>
            </a:r>
            <a:r>
              <a:rPr lang="en-US" sz="1200" i="0" baseline="0" dirty="0"/>
              <a:t>6. </a:t>
            </a:r>
            <a:r>
              <a:rPr lang="en-US" sz="1200" i="0" baseline="0" dirty="0" smtClean="0"/>
              <a:t>Schematic </a:t>
            </a:r>
            <a:r>
              <a:rPr lang="en-US" sz="1200" i="0" baseline="0" dirty="0"/>
              <a:t>representation of the hypothetical mode of action and consequences of sequential exposure to low </a:t>
            </a:r>
            <a:r>
              <a:rPr lang="en-US" sz="1200" i="0" baseline="0" dirty="0" smtClean="0"/>
              <a:t>dose </a:t>
            </a:r>
            <a:r>
              <a:rPr lang="en-US" sz="1200" i="0" baseline="0" dirty="0"/>
              <a:t>SKA-IL-4 and SKA-IL-12 in comparison with </a:t>
            </a:r>
            <a:r>
              <a:rPr lang="en-US" sz="1200" i="0" baseline="0" dirty="0" err="1"/>
              <a:t>ponderal</a:t>
            </a:r>
            <a:r>
              <a:rPr lang="en-US" sz="1200" i="0" baseline="0" dirty="0"/>
              <a:t> doses of rhIL-4 and rhIL-12 on DC IL-12p70 </a:t>
            </a:r>
            <a:r>
              <a:rPr lang="en-US" sz="1200" i="0" baseline="0" dirty="0" err="1"/>
              <a:t>secretory</a:t>
            </a:r>
            <a:r>
              <a:rPr lang="en-US" sz="1200" i="0" baseline="0" dirty="0"/>
              <a:t> activity.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51520" y="188640"/>
            <a:ext cx="864096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2060"/>
                </a:solidFill>
              </a:rPr>
              <a:t>CONCLUSIONS</a:t>
            </a:r>
            <a:endParaRPr lang="it-IT" sz="2000" b="1" i="1" dirty="0">
              <a:solidFill>
                <a:srgbClr val="00206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7740352" y="6381328"/>
            <a:ext cx="997839" cy="2880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E. Radice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95536" y="6381328"/>
            <a:ext cx="2880320" cy="2769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August 8-10, 2016 Birmingham, UK</a:t>
            </a:r>
            <a:endParaRPr lang="it-IT" sz="1200" dirty="0">
              <a:solidFill>
                <a:srgbClr val="002060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4572000" y="5949280"/>
            <a:ext cx="410445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000" i="1" dirty="0">
                <a:solidFill>
                  <a:srgbClr val="002060"/>
                </a:solidFill>
                <a:latin typeface="Calibri" pitchFamily="34" charset="0"/>
              </a:rPr>
              <a:t>Translational Oncology</a:t>
            </a:r>
            <a:r>
              <a:rPr lang="en-US" sz="1000" dirty="0">
                <a:solidFill>
                  <a:srgbClr val="002060"/>
                </a:solidFill>
                <a:latin typeface="Calibri" pitchFamily="34" charset="0"/>
              </a:rPr>
              <a:t> 2015 8, 327-338DOI</a:t>
            </a:r>
            <a:r>
              <a:rPr lang="en-US" sz="1000" dirty="0" smtClean="0">
                <a:solidFill>
                  <a:srgbClr val="002060"/>
                </a:solidFill>
                <a:latin typeface="Calibri" pitchFamily="34" charset="0"/>
              </a:rPr>
              <a:t>:(</a:t>
            </a:r>
            <a:r>
              <a:rPr lang="en-US" sz="1000" dirty="0">
                <a:solidFill>
                  <a:srgbClr val="002060"/>
                </a:solidFill>
                <a:latin typeface="Calibri" pitchFamily="34" charset="0"/>
              </a:rPr>
              <a:t>10.1016/j.tranon.2015.06.005) 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4355976" y="1124744"/>
            <a:ext cx="4608512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4572000" y="1412775"/>
            <a:ext cx="420775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rgbClr val="002060"/>
                </a:solidFill>
              </a:rPr>
              <a:t> </a:t>
            </a:r>
            <a:r>
              <a:rPr lang="it-IT" b="1" dirty="0" smtClean="0">
                <a:solidFill>
                  <a:srgbClr val="002060"/>
                </a:solidFill>
              </a:rPr>
              <a:t>SKA IL-4 </a:t>
            </a:r>
            <a:r>
              <a:rPr lang="it-IT" sz="1400" b="1" dirty="0" smtClean="0">
                <a:solidFill>
                  <a:srgbClr val="002060"/>
                </a:solidFill>
              </a:rPr>
              <a:t>(10 </a:t>
            </a:r>
            <a:r>
              <a:rPr lang="it-IT" sz="1400" b="1" dirty="0" err="1" smtClean="0">
                <a:solidFill>
                  <a:srgbClr val="002060"/>
                </a:solidFill>
              </a:rPr>
              <a:t>fg</a:t>
            </a:r>
            <a:r>
              <a:rPr lang="it-IT" sz="1400" b="1" dirty="0" smtClean="0">
                <a:solidFill>
                  <a:srgbClr val="002060"/>
                </a:solidFill>
              </a:rPr>
              <a:t>/ml)               </a:t>
            </a:r>
            <a:r>
              <a:rPr lang="it-IT" b="1" dirty="0" smtClean="0">
                <a:solidFill>
                  <a:srgbClr val="002060"/>
                </a:solidFill>
              </a:rPr>
              <a:t>SKA IL-12 </a:t>
            </a:r>
            <a:r>
              <a:rPr lang="it-IT" sz="1400" b="1" dirty="0" smtClean="0">
                <a:solidFill>
                  <a:srgbClr val="002060"/>
                </a:solidFill>
              </a:rPr>
              <a:t>(10 </a:t>
            </a:r>
            <a:r>
              <a:rPr lang="it-IT" sz="1400" b="1" dirty="0" err="1" smtClean="0">
                <a:solidFill>
                  <a:srgbClr val="002060"/>
                </a:solidFill>
              </a:rPr>
              <a:t>fg</a:t>
            </a:r>
            <a:r>
              <a:rPr lang="it-IT" sz="1400" b="1" dirty="0" smtClean="0">
                <a:solidFill>
                  <a:srgbClr val="002060"/>
                </a:solidFill>
              </a:rPr>
              <a:t>/ml)</a:t>
            </a:r>
            <a:endParaRPr lang="it-IT" sz="1400" b="1" dirty="0">
              <a:solidFill>
                <a:srgbClr val="002060"/>
              </a:solidFill>
            </a:endParaRPr>
          </a:p>
        </p:txBody>
      </p:sp>
      <p:sp>
        <p:nvSpPr>
          <p:cNvPr id="18" name="Freccia circolare in giù 17"/>
          <p:cNvSpPr/>
          <p:nvPr/>
        </p:nvSpPr>
        <p:spPr>
          <a:xfrm>
            <a:off x="6444208" y="1484784"/>
            <a:ext cx="432048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4572000" y="3429000"/>
            <a:ext cx="417646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2060"/>
                </a:solidFill>
              </a:rPr>
              <a:t>A NEW OPPORTUNITY FOR </a:t>
            </a:r>
          </a:p>
          <a:p>
            <a:pPr algn="ctr"/>
            <a:r>
              <a:rPr lang="it-IT" b="1" dirty="0" smtClean="0">
                <a:solidFill>
                  <a:srgbClr val="002060"/>
                </a:solidFill>
              </a:rPr>
              <a:t>CANCER IMMUNOTHERAPY?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6516216" y="2348880"/>
            <a:ext cx="288032" cy="720080"/>
          </a:xfrm>
          <a:prstGeom prst="down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/>
          <p:cNvSpPr txBox="1"/>
          <p:nvPr/>
        </p:nvSpPr>
        <p:spPr>
          <a:xfrm>
            <a:off x="6228184" y="1124744"/>
            <a:ext cx="769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i="1" dirty="0" smtClean="0">
                <a:solidFill>
                  <a:srgbClr val="002060"/>
                </a:solidFill>
              </a:rPr>
              <a:t>IN VIVO</a:t>
            </a:r>
            <a:endParaRPr lang="it-IT" sz="1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V.Miranda\Desktop\Panorama-su-Porta-Nuo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3383360" y="0"/>
            <a:ext cx="5760640" cy="16312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200" dirty="0" err="1" smtClean="0">
                <a:solidFill>
                  <a:schemeClr val="bg1">
                    <a:lumMod val="95000"/>
                  </a:schemeClr>
                </a:solidFill>
              </a:rPr>
              <a:t>Disclosure</a:t>
            </a:r>
            <a:r>
              <a:rPr lang="it-IT" sz="3200" dirty="0" smtClean="0">
                <a:solidFill>
                  <a:schemeClr val="bg1">
                    <a:lumMod val="95000"/>
                  </a:schemeClr>
                </a:solidFill>
              </a:rPr>
              <a:t> Information</a:t>
            </a:r>
          </a:p>
          <a:p>
            <a:pPr algn="ctr"/>
            <a:r>
              <a:rPr lang="it-IT" sz="3200" dirty="0" smtClean="0">
                <a:solidFill>
                  <a:schemeClr val="bg1">
                    <a:lumMod val="95000"/>
                  </a:schemeClr>
                </a:solidFill>
              </a:rPr>
              <a:t>Prof. Elisabetta Radice, MD</a:t>
            </a:r>
          </a:p>
          <a:p>
            <a:endParaRPr lang="it-IT" sz="36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383360" y="1268760"/>
            <a:ext cx="5760640" cy="8309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err="1" smtClean="0">
                <a:solidFill>
                  <a:schemeClr val="bg1">
                    <a:lumMod val="95000"/>
                  </a:schemeClr>
                </a:solidFill>
              </a:rPr>
              <a:t>Grants</a:t>
            </a:r>
            <a:r>
              <a:rPr lang="it-IT" sz="2400" i="1" dirty="0" smtClean="0">
                <a:solidFill>
                  <a:schemeClr val="bg1">
                    <a:lumMod val="95000"/>
                  </a:schemeClr>
                </a:solidFill>
              </a:rPr>
              <a:t>/</a:t>
            </a:r>
            <a:r>
              <a:rPr lang="it-IT" sz="2400" i="1" dirty="0" err="1" smtClean="0">
                <a:solidFill>
                  <a:schemeClr val="bg1">
                    <a:lumMod val="95000"/>
                  </a:schemeClr>
                </a:solidFill>
              </a:rPr>
              <a:t>Research</a:t>
            </a:r>
            <a:r>
              <a:rPr lang="it-IT" sz="2400" i="1" dirty="0" smtClean="0">
                <a:solidFill>
                  <a:schemeClr val="bg1">
                    <a:lumMod val="95000"/>
                  </a:schemeClr>
                </a:solidFill>
              </a:rPr>
              <a:t> Support:</a:t>
            </a:r>
          </a:p>
          <a:p>
            <a:pPr algn="ctr"/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</a:rPr>
              <a:t>GUNA </a:t>
            </a:r>
            <a:r>
              <a:rPr lang="it-IT" sz="2400" dirty="0" err="1" smtClean="0">
                <a:solidFill>
                  <a:schemeClr val="bg1">
                    <a:lumMod val="95000"/>
                  </a:schemeClr>
                </a:solidFill>
              </a:rPr>
              <a:t>S.p.a.</a:t>
            </a:r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</a:rPr>
              <a:t> Milan, Italy</a:t>
            </a:r>
            <a:endParaRPr lang="it-IT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Tema4</Template>
  <TotalTime>3319</TotalTime>
  <Words>2704</Words>
  <Application>Microsoft Office PowerPoint</Application>
  <PresentationFormat>Presentazione su schermo (4:3)</PresentationFormat>
  <Paragraphs>237</Paragraphs>
  <Slides>22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4" baseType="lpstr">
      <vt:lpstr>Tema4</vt:lpstr>
      <vt:lpstr>Grafico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</vt:vector>
  </TitlesOfParts>
  <Company>Guna Spa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v.miranda</dc:creator>
  <cp:lastModifiedBy>Vincenzo Miranda</cp:lastModifiedBy>
  <cp:revision>537</cp:revision>
  <dcterms:created xsi:type="dcterms:W3CDTF">2014-07-10T15:05:11Z</dcterms:created>
  <dcterms:modified xsi:type="dcterms:W3CDTF">2016-08-02T08:41:34Z</dcterms:modified>
</cp:coreProperties>
</file>