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71" r:id="rId4"/>
    <p:sldId id="269" r:id="rId5"/>
    <p:sldId id="272" r:id="rId6"/>
    <p:sldId id="259" r:id="rId7"/>
    <p:sldId id="276" r:id="rId8"/>
    <p:sldId id="277" r:id="rId9"/>
    <p:sldId id="279" r:id="rId10"/>
    <p:sldId id="280" r:id="rId11"/>
    <p:sldId id="281" r:id="rId12"/>
    <p:sldId id="270" r:id="rId13"/>
    <p:sldId id="260" r:id="rId14"/>
    <p:sldId id="282" r:id="rId15"/>
    <p:sldId id="273" r:id="rId16"/>
    <p:sldId id="274" r:id="rId17"/>
    <p:sldId id="275" r:id="rId18"/>
    <p:sldId id="258" r:id="rId19"/>
    <p:sldId id="283" r:id="rId20"/>
    <p:sldId id="264" r:id="rId21"/>
    <p:sldId id="267" r:id="rId22"/>
    <p:sldId id="286" r:id="rId23"/>
    <p:sldId id="268" r:id="rId24"/>
    <p:sldId id="284" r:id="rId25"/>
    <p:sldId id="285" r:id="rId26"/>
    <p:sldId id="261" r:id="rId27"/>
    <p:sldId id="26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0" d="100"/>
          <a:sy n="70" d="100"/>
        </p:scale>
        <p:origin x="-11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BAB69C-0A66-4B9C-9A4C-2BD99EC08A40}" type="datetimeFigureOut">
              <a:rPr lang="en-US" smtClean="0"/>
              <a:pPr/>
              <a:t>8/19/2015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FE69C0-86A8-465B-8D91-96E002AF701E}" type="slidenum">
              <a:rPr lang="en-US" smtClean="0"/>
              <a:pPr/>
              <a:t>‹#›</a:t>
            </a:fld>
            <a:endParaRPr lang="en-US"/>
          </a:p>
        </p:txBody>
      </p:sp>
    </p:spTree>
    <p:extLst>
      <p:ext uri="{BB962C8B-B14F-4D97-AF65-F5344CB8AC3E}">
        <p14:creationId xmlns:p14="http://schemas.microsoft.com/office/powerpoint/2010/main" val="2159649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FE69C0-86A8-465B-8D91-96E002AF701E}"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99E8B4-BA61-4E97-9F37-E0938040833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9E8B4-BA61-4E97-9F37-E0938040833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99E8B4-BA61-4E97-9F37-E0938040833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99E8B4-BA61-4E97-9F37-E0938040833D}" type="datetimeFigureOut">
              <a:rPr lang="en-US" smtClean="0"/>
              <a:pPr/>
              <a:t>8/19/2015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99E8B4-BA61-4E97-9F37-E0938040833D}" type="datetimeFigureOut">
              <a:rPr lang="en-US" smtClean="0"/>
              <a:pPr/>
              <a:t>8/19/2015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99E8B4-BA61-4E97-9F37-E0938040833D}" type="datetimeFigureOut">
              <a:rPr lang="en-US" smtClean="0"/>
              <a:pPr/>
              <a:t>8/19/2015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9E8B4-BA61-4E97-9F37-E0938040833D}" type="datetimeFigureOut">
              <a:rPr lang="en-US" smtClean="0"/>
              <a:pPr/>
              <a:t>8/19/2015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9E8B4-BA61-4E97-9F37-E0938040833D}" type="datetimeFigureOut">
              <a:rPr lang="en-US" smtClean="0"/>
              <a:pPr/>
              <a:t>8/19/2015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99E8B4-BA61-4E97-9F37-E0938040833D}" type="datetimeFigureOut">
              <a:rPr lang="en-US" smtClean="0"/>
              <a:pPr/>
              <a:t>8/19/2015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9E8B4-BA61-4E97-9F37-E0938040833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99E8B4-BA61-4E97-9F37-E0938040833D}"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97E3C0-793F-444B-930A-8B2B044083A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9E8B4-BA61-4E97-9F37-E0938040833D}" type="datetimeFigureOut">
              <a:rPr lang="en-US" smtClean="0"/>
              <a:pPr/>
              <a:t>8/19/2015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7E3C0-793F-444B-930A-8B2B044083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gif"/><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www.slideshare.net/EMA_SIEW/dom-lavigne-methanol-fuels-safe-efficient-affordable-mature" TargetMode="Externa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thecuttingedgenews.com/index.php?article=74973" TargetMode="External"/><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b="1" dirty="0"/>
              <a:t>Methanol contamination in indigenous fermented alcoholic beverages</a:t>
            </a:r>
            <a:br>
              <a:rPr lang="en-US" sz="3600" b="1" dirty="0"/>
            </a:br>
            <a:endParaRPr lang="en-US" sz="3600" b="1" dirty="0"/>
          </a:p>
        </p:txBody>
      </p:sp>
      <p:sp>
        <p:nvSpPr>
          <p:cNvPr id="3" name="Subtitle 2"/>
          <p:cNvSpPr>
            <a:spLocks noGrp="1"/>
          </p:cNvSpPr>
          <p:nvPr>
            <p:ph type="subTitle" idx="1"/>
          </p:nvPr>
        </p:nvSpPr>
        <p:spPr>
          <a:xfrm>
            <a:off x="1447800" y="3505200"/>
            <a:ext cx="6400800" cy="1752600"/>
          </a:xfrm>
        </p:spPr>
        <p:txBody>
          <a:bodyPr>
            <a:normAutofit fontScale="85000" lnSpcReduction="20000"/>
          </a:bodyPr>
          <a:lstStyle/>
          <a:p>
            <a:r>
              <a:rPr lang="en-US" dirty="0" smtClean="0">
                <a:solidFill>
                  <a:schemeClr val="tx1"/>
                </a:solidFill>
              </a:rPr>
              <a:t>Dr. Elijah I. Ohimain</a:t>
            </a:r>
          </a:p>
          <a:p>
            <a:r>
              <a:rPr lang="en-US" dirty="0" smtClean="0">
                <a:solidFill>
                  <a:schemeClr val="tx1"/>
                </a:solidFill>
              </a:rPr>
              <a:t>Biological Sciences Department </a:t>
            </a:r>
          </a:p>
          <a:p>
            <a:r>
              <a:rPr lang="en-US" dirty="0" smtClean="0">
                <a:solidFill>
                  <a:schemeClr val="tx1"/>
                </a:solidFill>
              </a:rPr>
              <a:t>Niger Delta University</a:t>
            </a:r>
          </a:p>
          <a:p>
            <a:r>
              <a:rPr lang="en-US" dirty="0" smtClean="0">
                <a:solidFill>
                  <a:schemeClr val="tx1"/>
                </a:solidFill>
              </a:rPr>
              <a:t>Wilberforce Island, Nigeria</a:t>
            </a:r>
          </a:p>
          <a:p>
            <a:endParaRPr lang="en-US" dirty="0">
              <a:solidFill>
                <a:schemeClr val="tx1"/>
              </a:solidFill>
            </a:endParaRPr>
          </a:p>
        </p:txBody>
      </p:sp>
      <p:pic>
        <p:nvPicPr>
          <p:cNvPr id="4" name="Picture 3" descr="NDU"/>
          <p:cNvPicPr/>
          <p:nvPr/>
        </p:nvPicPr>
        <p:blipFill>
          <a:blip r:embed="rId2" cstate="print"/>
          <a:srcRect/>
          <a:stretch>
            <a:fillRect/>
          </a:stretch>
        </p:blipFill>
        <p:spPr bwMode="auto">
          <a:xfrm>
            <a:off x="3733800" y="228600"/>
            <a:ext cx="1485900" cy="1533525"/>
          </a:xfrm>
          <a:prstGeom prst="rect">
            <a:avLst/>
          </a:prstGeom>
          <a:noFill/>
        </p:spPr>
      </p:pic>
      <p:sp>
        <p:nvSpPr>
          <p:cNvPr id="5" name="TextBox 4"/>
          <p:cNvSpPr txBox="1"/>
          <p:nvPr/>
        </p:nvSpPr>
        <p:spPr>
          <a:xfrm>
            <a:off x="2895600" y="5638801"/>
            <a:ext cx="3810000" cy="923330"/>
          </a:xfrm>
          <a:prstGeom prst="rect">
            <a:avLst/>
          </a:prstGeom>
          <a:noFill/>
        </p:spPr>
        <p:txBody>
          <a:bodyPr wrap="square" rtlCol="0">
            <a:spAutoFit/>
          </a:bodyPr>
          <a:lstStyle/>
          <a:p>
            <a:r>
              <a:rPr lang="en-US" dirty="0" smtClean="0"/>
              <a:t>Food Safety &amp; Regulatory Measures International conference </a:t>
            </a:r>
          </a:p>
          <a:p>
            <a:r>
              <a:rPr lang="en-US" dirty="0" smtClean="0"/>
              <a:t>17 -19 August 2015 Birmingham, UK</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7772400" cy="609600"/>
          </a:xfrm>
        </p:spPr>
        <p:txBody>
          <a:bodyPr>
            <a:normAutofit fontScale="90000"/>
          </a:bodyPr>
          <a:lstStyle/>
          <a:p>
            <a:r>
              <a:rPr lang="en-US" sz="3600" b="1" dirty="0" smtClean="0">
                <a:solidFill>
                  <a:schemeClr val="tx1"/>
                </a:solidFill>
              </a:rPr>
              <a:t>Incidences of methanol contamination </a:t>
            </a:r>
            <a:endParaRPr lang="en-US" sz="3600" b="1" dirty="0"/>
          </a:p>
        </p:txBody>
      </p:sp>
      <p:sp>
        <p:nvSpPr>
          <p:cNvPr id="3" name="Subtitle 2"/>
          <p:cNvSpPr>
            <a:spLocks noGrp="1"/>
          </p:cNvSpPr>
          <p:nvPr>
            <p:ph type="subTitle" idx="1"/>
          </p:nvPr>
        </p:nvSpPr>
        <p:spPr>
          <a:xfrm>
            <a:off x="1143000" y="914400"/>
            <a:ext cx="7391400" cy="5334000"/>
          </a:xfrm>
        </p:spPr>
        <p:txBody>
          <a:bodyPr>
            <a:noAutofit/>
          </a:bodyPr>
          <a:lstStyle/>
          <a:p>
            <a:pPr algn="l">
              <a:buFont typeface="Arial" pitchFamily="34" charset="0"/>
              <a:buChar char="•"/>
            </a:pPr>
            <a:r>
              <a:rPr lang="en-US" sz="2000" dirty="0" smtClean="0">
                <a:solidFill>
                  <a:schemeClr val="tx1"/>
                </a:solidFill>
              </a:rPr>
              <a:t>Beverage ethanol production via fermentation is an age-long tradition in many parts of  the world.</a:t>
            </a:r>
          </a:p>
          <a:p>
            <a:pPr algn="l">
              <a:buFont typeface="Arial" pitchFamily="34" charset="0"/>
              <a:buChar char="•"/>
            </a:pPr>
            <a:r>
              <a:rPr lang="en-US" sz="2000" dirty="0" smtClean="0">
                <a:solidFill>
                  <a:schemeClr val="tx1"/>
                </a:solidFill>
              </a:rPr>
              <a:t>In the tropical world, indigenous/rural people  including women are involved in the value chain of traditional alcoholic fermentation</a:t>
            </a:r>
          </a:p>
          <a:p>
            <a:pPr algn="l">
              <a:buFont typeface="Arial" pitchFamily="34" charset="0"/>
              <a:buChar char="•"/>
            </a:pPr>
            <a:r>
              <a:rPr lang="en-US" sz="2000" dirty="0" smtClean="0">
                <a:solidFill>
                  <a:schemeClr val="tx1"/>
                </a:solidFill>
              </a:rPr>
              <a:t> In Africa, Asia and South America, there are increasing incidences of methanol contamination in traditionally fermented alcoholic drinks</a:t>
            </a:r>
          </a:p>
          <a:p>
            <a:pPr algn="l">
              <a:buFont typeface="Arial" pitchFamily="34" charset="0"/>
              <a:buChar char="•"/>
            </a:pPr>
            <a:r>
              <a:rPr lang="en-US" sz="2000" dirty="0" smtClean="0">
                <a:solidFill>
                  <a:schemeClr val="tx1"/>
                </a:solidFill>
              </a:rPr>
              <a:t>For instance, in 2008, more than 180 people were killed in Bangalore and in 2009, 136 people were killed in Gujarat (India)</a:t>
            </a:r>
          </a:p>
          <a:p>
            <a:pPr algn="l">
              <a:buFont typeface="Arial" pitchFamily="34" charset="0"/>
              <a:buChar char="•"/>
            </a:pPr>
            <a:r>
              <a:rPr lang="en-US" sz="2000" dirty="0" smtClean="0">
                <a:solidFill>
                  <a:schemeClr val="tx1"/>
                </a:solidFill>
              </a:rPr>
              <a:t>In </a:t>
            </a:r>
            <a:r>
              <a:rPr lang="en-US" sz="2000" dirty="0">
                <a:solidFill>
                  <a:schemeClr val="tx1"/>
                </a:solidFill>
              </a:rPr>
              <a:t>2009, 25 persons died in Indonesia after consuming fermented palm wine containing methanol. </a:t>
            </a:r>
            <a:endParaRPr lang="en-US" sz="2000" dirty="0" smtClean="0">
              <a:solidFill>
                <a:schemeClr val="tx1"/>
              </a:solidFill>
            </a:endParaRPr>
          </a:p>
          <a:p>
            <a:pPr algn="l">
              <a:buFont typeface="Arial" pitchFamily="34" charset="0"/>
              <a:buChar char="•"/>
            </a:pPr>
            <a:r>
              <a:rPr lang="en-US" sz="2000" dirty="0" smtClean="0">
                <a:solidFill>
                  <a:schemeClr val="tx1"/>
                </a:solidFill>
              </a:rPr>
              <a:t>130 Indian villagers die from alcohol poisoning</a:t>
            </a:r>
            <a:r>
              <a:rPr lang="en-US" sz="2000" b="1" dirty="0" smtClean="0"/>
              <a:t>  </a:t>
            </a:r>
            <a:r>
              <a:rPr lang="en-US" sz="2000" dirty="0" smtClean="0">
                <a:solidFill>
                  <a:schemeClr val="tx1"/>
                </a:solidFill>
              </a:rPr>
              <a:t>in 2011</a:t>
            </a:r>
          </a:p>
          <a:p>
            <a:pPr algn="l">
              <a:buFont typeface="Arial" pitchFamily="34" charset="0"/>
              <a:buChar char="•"/>
            </a:pPr>
            <a:r>
              <a:rPr lang="en-US" sz="2000" dirty="0" smtClean="0">
                <a:solidFill>
                  <a:schemeClr val="tx1"/>
                </a:solidFill>
              </a:rPr>
              <a:t>In </a:t>
            </a:r>
            <a:r>
              <a:rPr lang="en-US" sz="2000" dirty="0">
                <a:solidFill>
                  <a:schemeClr val="tx1"/>
                </a:solidFill>
              </a:rPr>
              <a:t>June 2015, 27 persons died after consuming toxic alcohol in India. </a:t>
            </a:r>
            <a:endParaRPr lang="en-US" sz="2000" dirty="0" smtClean="0">
              <a:solidFill>
                <a:schemeClr val="tx1"/>
              </a:solidFill>
            </a:endParaRPr>
          </a:p>
          <a:p>
            <a:pPr algn="l">
              <a:buFont typeface="Arial" pitchFamily="34" charset="0"/>
              <a:buChar char="•"/>
            </a:pPr>
            <a:r>
              <a:rPr lang="en-US" sz="2000" dirty="0" smtClean="0">
                <a:solidFill>
                  <a:schemeClr val="tx1"/>
                </a:solidFill>
              </a:rPr>
              <a:t>Between </a:t>
            </a:r>
            <a:r>
              <a:rPr lang="en-US" sz="2000" dirty="0">
                <a:solidFill>
                  <a:schemeClr val="tx1"/>
                </a:solidFill>
              </a:rPr>
              <a:t>April and June 2015, 89 persons died in Nigeria following the consumption of alcohol beverage produced from palm </a:t>
            </a:r>
            <a:r>
              <a:rPr lang="en-US" sz="2000" dirty="0" smtClean="0">
                <a:solidFill>
                  <a:schemeClr val="tx1"/>
                </a:solidFill>
              </a:rPr>
              <a:t>wine</a:t>
            </a:r>
            <a:endParaRPr lang="en-US" sz="20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WHO (2014) Report</a:t>
            </a:r>
            <a:endParaRPr lang="en-US" dirty="0"/>
          </a:p>
        </p:txBody>
      </p:sp>
      <p:sp>
        <p:nvSpPr>
          <p:cNvPr id="3" name="Content Placeholder 2"/>
          <p:cNvSpPr>
            <a:spLocks noGrp="1"/>
          </p:cNvSpPr>
          <p:nvPr>
            <p:ph idx="1"/>
          </p:nvPr>
        </p:nvSpPr>
        <p:spPr>
          <a:xfrm>
            <a:off x="381000" y="990600"/>
            <a:ext cx="8229600" cy="5181600"/>
          </a:xfrm>
        </p:spPr>
        <p:txBody>
          <a:bodyPr>
            <a:normAutofit fontScale="77500" lnSpcReduction="20000"/>
          </a:bodyPr>
          <a:lstStyle/>
          <a:p>
            <a:r>
              <a:rPr lang="en-US" dirty="0" smtClean="0"/>
              <a:t> There have been numerous outbreaks of methanol poisoning in recent years in several countries, including Cambodia, Czech Republic, Ecuador, Estonia, India, Indonesia, Kenya, Libya, Nicaragua, Norway, Pakistan, Turkey and Uganda. The size of these outbreaks has ranged from 20 to over 800 victims, with case fatality rates of over 30% in some instances. </a:t>
            </a:r>
          </a:p>
          <a:p>
            <a:r>
              <a:rPr lang="en-US" dirty="0" smtClean="0"/>
              <a:t> Concentrations of 6-27 mg/L have been measured in beer and 10-220 mg/L in spirits.  In these concentrations methanol is not harmful. </a:t>
            </a:r>
          </a:p>
          <a:p>
            <a:r>
              <a:rPr lang="en-US" dirty="0" smtClean="0"/>
              <a:t>The informal and illicit production of alcoholic drinks is practiced in many parts of the world, including countries where alcohol is banned. Some common names for these drinks include: hooch/ moonshine (USA), </a:t>
            </a:r>
            <a:r>
              <a:rPr lang="en-US" dirty="0" err="1" smtClean="0"/>
              <a:t>chang’aa</a:t>
            </a:r>
            <a:r>
              <a:rPr lang="en-US" dirty="0" smtClean="0"/>
              <a:t>/</a:t>
            </a:r>
            <a:r>
              <a:rPr lang="en-US" dirty="0" err="1" smtClean="0"/>
              <a:t>kumi</a:t>
            </a:r>
            <a:r>
              <a:rPr lang="en-US" dirty="0" smtClean="0"/>
              <a:t> </a:t>
            </a:r>
            <a:r>
              <a:rPr lang="en-US" dirty="0" err="1" smtClean="0"/>
              <a:t>kumi</a:t>
            </a:r>
            <a:r>
              <a:rPr lang="en-US" dirty="0" smtClean="0"/>
              <a:t> (Kenya), </a:t>
            </a:r>
            <a:r>
              <a:rPr lang="en-US" dirty="0" err="1" smtClean="0"/>
              <a:t>tonto</a:t>
            </a:r>
            <a:r>
              <a:rPr lang="en-US" dirty="0" smtClean="0"/>
              <a:t>/</a:t>
            </a:r>
            <a:r>
              <a:rPr lang="en-US" dirty="0" err="1" smtClean="0"/>
              <a:t>waragi</a:t>
            </a:r>
            <a:r>
              <a:rPr lang="en-US" dirty="0" smtClean="0"/>
              <a:t> (Uganda), </a:t>
            </a:r>
            <a:r>
              <a:rPr lang="en-US" dirty="0" err="1" smtClean="0"/>
              <a:t>tuak</a:t>
            </a:r>
            <a:r>
              <a:rPr lang="en-US" dirty="0" smtClean="0"/>
              <a:t>/</a:t>
            </a:r>
            <a:r>
              <a:rPr lang="en-US" dirty="0" err="1" smtClean="0"/>
              <a:t>tapai</a:t>
            </a:r>
            <a:r>
              <a:rPr lang="en-US" dirty="0" smtClean="0"/>
              <a:t> (Malaysia), </a:t>
            </a:r>
            <a:r>
              <a:rPr lang="en-US" dirty="0" err="1" smtClean="0"/>
              <a:t>samogon</a:t>
            </a:r>
            <a:r>
              <a:rPr lang="en-US" dirty="0" smtClean="0"/>
              <a:t> (Russia), and </a:t>
            </a:r>
            <a:r>
              <a:rPr lang="en-US" dirty="0" err="1" smtClean="0"/>
              <a:t>talla</a:t>
            </a:r>
            <a:r>
              <a:rPr lang="en-US" dirty="0" smtClean="0"/>
              <a:t> (Ethiopia).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methanol poisoning</a:t>
            </a:r>
            <a:endParaRPr lang="en-US" dirty="0"/>
          </a:p>
        </p:txBody>
      </p:sp>
      <p:sp>
        <p:nvSpPr>
          <p:cNvPr id="3" name="Content Placeholder 2"/>
          <p:cNvSpPr>
            <a:spLocks noGrp="1"/>
          </p:cNvSpPr>
          <p:nvPr>
            <p:ph idx="1"/>
          </p:nvPr>
        </p:nvSpPr>
        <p:spPr/>
        <p:txBody>
          <a:bodyPr>
            <a:normAutofit lnSpcReduction="10000"/>
          </a:bodyPr>
          <a:lstStyle/>
          <a:p>
            <a:r>
              <a:rPr lang="en-US" dirty="0" smtClean="0"/>
              <a:t>Blurred vision, blindness</a:t>
            </a:r>
          </a:p>
          <a:p>
            <a:r>
              <a:rPr lang="en-US" dirty="0" smtClean="0"/>
              <a:t>Loss of consciousness </a:t>
            </a:r>
          </a:p>
          <a:p>
            <a:r>
              <a:rPr lang="en-US" dirty="0" smtClean="0"/>
              <a:t>Weight loss</a:t>
            </a:r>
          </a:p>
          <a:p>
            <a:r>
              <a:rPr lang="en-US" dirty="0" smtClean="0"/>
              <a:t>Headache, weakness, dizziness</a:t>
            </a:r>
          </a:p>
          <a:p>
            <a:r>
              <a:rPr lang="en-US" dirty="0" smtClean="0"/>
              <a:t>Breathing difficulties</a:t>
            </a:r>
          </a:p>
          <a:p>
            <a:r>
              <a:rPr lang="en-US" dirty="0" smtClean="0"/>
              <a:t>Abdominal pains, nausea, </a:t>
            </a:r>
            <a:r>
              <a:rPr lang="en-US" dirty="0" err="1" smtClean="0"/>
              <a:t>diarrhoea</a:t>
            </a:r>
            <a:r>
              <a:rPr lang="en-US" dirty="0" smtClean="0"/>
              <a:t>, vomiting </a:t>
            </a:r>
          </a:p>
          <a:p>
            <a:endParaRPr lang="en-US" dirty="0" smtClean="0"/>
          </a:p>
          <a:p>
            <a:pPr>
              <a:buNone/>
            </a:pPr>
            <a:r>
              <a:rPr lang="en-US" dirty="0" smtClean="0"/>
              <a:t>Source: Methanol Institute (2013)</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pPr lvl="0"/>
            <a:r>
              <a:rPr lang="en-US" sz="3200" b="1" dirty="0" smtClean="0">
                <a:latin typeface="Times New Roman" pitchFamily="18" charset="0"/>
                <a:ea typeface="Calibri" pitchFamily="34" charset="0"/>
                <a:cs typeface="Times New Roman" pitchFamily="18" charset="0"/>
              </a:rPr>
              <a:t>Regulatory limits of methanol in beverages</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sz="3200" dirty="0"/>
          </a:p>
        </p:txBody>
      </p:sp>
      <p:graphicFrame>
        <p:nvGraphicFramePr>
          <p:cNvPr id="4" name="Table 3"/>
          <p:cNvGraphicFramePr>
            <a:graphicFrameLocks noGrp="1"/>
          </p:cNvGraphicFramePr>
          <p:nvPr/>
        </p:nvGraphicFramePr>
        <p:xfrm>
          <a:off x="914400" y="914399"/>
          <a:ext cx="7315200" cy="4376421"/>
        </p:xfrm>
        <a:graphic>
          <a:graphicData uri="http://schemas.openxmlformats.org/drawingml/2006/table">
            <a:tbl>
              <a:tblPr/>
              <a:tblGrid>
                <a:gridCol w="1752600"/>
                <a:gridCol w="2317512"/>
                <a:gridCol w="3245088"/>
              </a:tblGrid>
              <a:tr h="769113">
                <a:tc>
                  <a:txBody>
                    <a:bodyPr/>
                    <a:lstStyle/>
                    <a:p>
                      <a:pPr marL="0" marR="0">
                        <a:lnSpc>
                          <a:spcPct val="115000"/>
                        </a:lnSpc>
                        <a:spcBef>
                          <a:spcPts val="0"/>
                        </a:spcBef>
                        <a:spcAft>
                          <a:spcPts val="0"/>
                        </a:spcAft>
                      </a:pPr>
                      <a:r>
                        <a:rPr lang="en-US" sz="2000" dirty="0">
                          <a:latin typeface="Times New Roman"/>
                          <a:ea typeface="Calibri"/>
                          <a:cs typeface="Times New Roman"/>
                        </a:rPr>
                        <a:t>Country </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Maximum methanol value*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Reference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556">
                <a:tc>
                  <a:txBody>
                    <a:bodyPr/>
                    <a:lstStyle/>
                    <a:p>
                      <a:pPr marL="0" marR="0">
                        <a:lnSpc>
                          <a:spcPct val="115000"/>
                        </a:lnSpc>
                        <a:spcBef>
                          <a:spcPts val="0"/>
                        </a:spcBef>
                        <a:spcAft>
                          <a:spcPts val="0"/>
                        </a:spcAft>
                      </a:pPr>
                      <a:r>
                        <a:rPr lang="en-US" sz="2000">
                          <a:latin typeface="Times New Roman"/>
                          <a:ea typeface="Calibri"/>
                          <a:cs typeface="Times New Roman"/>
                        </a:rPr>
                        <a:t>Brazil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Times New Roman"/>
                          <a:ea typeface="Calibri"/>
                          <a:cs typeface="Times New Roman"/>
                        </a:rPr>
                        <a:t>0.5% (0.5 ml/100ml)</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Mendonca et al (2011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556">
                <a:tc>
                  <a:txBody>
                    <a:bodyPr/>
                    <a:lstStyle/>
                    <a:p>
                      <a:pPr marL="0" marR="0">
                        <a:lnSpc>
                          <a:spcPct val="115000"/>
                        </a:lnSpc>
                        <a:spcBef>
                          <a:spcPts val="0"/>
                        </a:spcBef>
                        <a:spcAft>
                          <a:spcPts val="0"/>
                        </a:spcAft>
                      </a:pPr>
                      <a:r>
                        <a:rPr lang="en-US" sz="2000">
                          <a:latin typeface="Times New Roman"/>
                          <a:ea typeface="Calibri"/>
                          <a:cs typeface="Times New Roman"/>
                        </a:rPr>
                        <a:t>Thailand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0.024% (240 mg/l)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Chaiyasut et al (2013)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556">
                <a:tc>
                  <a:txBody>
                    <a:bodyPr/>
                    <a:lstStyle/>
                    <a:p>
                      <a:pPr marL="0" marR="0">
                        <a:lnSpc>
                          <a:spcPct val="115000"/>
                        </a:lnSpc>
                        <a:spcBef>
                          <a:spcPts val="0"/>
                        </a:spcBef>
                        <a:spcAft>
                          <a:spcPts val="0"/>
                        </a:spcAft>
                      </a:pPr>
                      <a:r>
                        <a:rPr lang="en-US" sz="2000" dirty="0">
                          <a:latin typeface="Times New Roman"/>
                          <a:ea typeface="Calibri"/>
                          <a:cs typeface="Times New Roman"/>
                        </a:rPr>
                        <a:t>Australia</a:t>
                      </a:r>
                      <a:r>
                        <a:rPr lang="en-US" sz="2000" dirty="0" smtClean="0">
                          <a:latin typeface="Times New Roman"/>
                          <a:ea typeface="Calibri"/>
                          <a:cs typeface="Times New Roman"/>
                        </a:rPr>
                        <a:t>/ New </a:t>
                      </a:r>
                      <a:r>
                        <a:rPr lang="en-US" sz="2000" dirty="0">
                          <a:latin typeface="Times New Roman"/>
                          <a:ea typeface="Calibri"/>
                          <a:cs typeface="Times New Roman"/>
                        </a:rPr>
                        <a:t>Zealand</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0.8% (8 g/l)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Chaiyasut et al (2013)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9113">
                <a:tc>
                  <a:txBody>
                    <a:bodyPr/>
                    <a:lstStyle/>
                    <a:p>
                      <a:pPr marL="0" marR="0">
                        <a:lnSpc>
                          <a:spcPct val="115000"/>
                        </a:lnSpc>
                        <a:spcBef>
                          <a:spcPts val="0"/>
                        </a:spcBef>
                        <a:spcAft>
                          <a:spcPts val="0"/>
                        </a:spcAft>
                      </a:pPr>
                      <a:r>
                        <a:rPr lang="en-US" sz="2000">
                          <a:latin typeface="Times New Roman"/>
                          <a:ea typeface="Calibri"/>
                          <a:cs typeface="Times New Roman"/>
                        </a:rPr>
                        <a:t>USA</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0.1%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FDA (Federal Food, Drug and Cosmetic Act 21 USC 34 (a)(2)(C)</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556">
                <a:tc>
                  <a:txBody>
                    <a:bodyPr/>
                    <a:lstStyle/>
                    <a:p>
                      <a:pPr marL="0" marR="0">
                        <a:lnSpc>
                          <a:spcPct val="115000"/>
                        </a:lnSpc>
                        <a:spcBef>
                          <a:spcPts val="0"/>
                        </a:spcBef>
                        <a:spcAft>
                          <a:spcPts val="0"/>
                        </a:spcAft>
                      </a:pPr>
                      <a:r>
                        <a:rPr lang="en-US" sz="2000">
                          <a:latin typeface="Times New Roman"/>
                          <a:ea typeface="Calibri"/>
                          <a:cs typeface="Times New Roman"/>
                        </a:rPr>
                        <a:t>Vietnam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0.3%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Socialist Republic of Vietnam (2010)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556">
                <a:tc>
                  <a:txBody>
                    <a:bodyPr/>
                    <a:lstStyle/>
                    <a:p>
                      <a:pPr marL="0" marR="0">
                        <a:lnSpc>
                          <a:spcPct val="115000"/>
                        </a:lnSpc>
                        <a:spcBef>
                          <a:spcPts val="0"/>
                        </a:spcBef>
                        <a:spcAft>
                          <a:spcPts val="0"/>
                        </a:spcAft>
                      </a:pPr>
                      <a:r>
                        <a:rPr lang="en-US" sz="2000">
                          <a:latin typeface="Times New Roman"/>
                          <a:ea typeface="Calibri"/>
                          <a:cs typeface="Times New Roman"/>
                        </a:rPr>
                        <a:t>Nigeria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latin typeface="Times New Roman"/>
                          <a:ea typeface="Calibri"/>
                          <a:cs typeface="Times New Roman"/>
                        </a:rPr>
                        <a:t>0.0005% (5 mg/l)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latin typeface="Times New Roman"/>
                          <a:ea typeface="Calibri"/>
                          <a:cs typeface="Times New Roman"/>
                        </a:rPr>
                        <a:t>NAFDAC 2005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9698" name="Rectangle 2"/>
          <p:cNvSpPr>
            <a:spLocks noChangeArrowheads="1"/>
          </p:cNvSpPr>
          <p:nvPr/>
        </p:nvSpPr>
        <p:spPr bwMode="auto">
          <a:xfrm>
            <a:off x="228600" y="5486400"/>
            <a:ext cx="83058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*concentration of methanol in ethanol</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990600"/>
          </a:xfrm>
        </p:spPr>
        <p:txBody>
          <a:bodyPr>
            <a:normAutofit fontScale="90000"/>
          </a:bodyPr>
          <a:lstStyle/>
          <a:p>
            <a:r>
              <a:rPr lang="en-US" dirty="0" smtClean="0"/>
              <a:t>Possible sources of methanol in fermented beverages?</a:t>
            </a:r>
            <a:endParaRPr lang="en-US" dirty="0"/>
          </a:p>
        </p:txBody>
      </p:sp>
      <p:sp>
        <p:nvSpPr>
          <p:cNvPr id="3" name="Subtitle 2"/>
          <p:cNvSpPr>
            <a:spLocks noGrp="1"/>
          </p:cNvSpPr>
          <p:nvPr>
            <p:ph type="subTitle" idx="1"/>
          </p:nvPr>
        </p:nvSpPr>
        <p:spPr>
          <a:xfrm>
            <a:off x="1066800" y="1600200"/>
            <a:ext cx="7239000" cy="4267200"/>
          </a:xfrm>
        </p:spPr>
        <p:txBody>
          <a:bodyPr>
            <a:noAutofit/>
          </a:bodyPr>
          <a:lstStyle/>
          <a:p>
            <a:pPr algn="l">
              <a:buFont typeface="Arial" pitchFamily="34" charset="0"/>
              <a:buChar char="•"/>
            </a:pPr>
            <a:r>
              <a:rPr lang="en-US" sz="2800" dirty="0" smtClean="0">
                <a:solidFill>
                  <a:schemeClr val="tx1"/>
                </a:solidFill>
              </a:rPr>
              <a:t>unscrupulous </a:t>
            </a:r>
            <a:r>
              <a:rPr lang="en-US" sz="2800" dirty="0">
                <a:solidFill>
                  <a:schemeClr val="tx1"/>
                </a:solidFill>
              </a:rPr>
              <a:t>vendors might have deliberately spiked the beverages with </a:t>
            </a:r>
            <a:r>
              <a:rPr lang="en-US" sz="2800" dirty="0" smtClean="0">
                <a:solidFill>
                  <a:schemeClr val="tx1"/>
                </a:solidFill>
              </a:rPr>
              <a:t>methanol to increase the alcohol content, </a:t>
            </a:r>
          </a:p>
          <a:p>
            <a:pPr algn="l">
              <a:buFont typeface="Arial" pitchFamily="34" charset="0"/>
              <a:buChar char="•"/>
            </a:pPr>
            <a:r>
              <a:rPr lang="en-US" sz="2800" dirty="0" smtClean="0">
                <a:solidFill>
                  <a:schemeClr val="tx1"/>
                </a:solidFill>
              </a:rPr>
              <a:t>methanol </a:t>
            </a:r>
            <a:r>
              <a:rPr lang="en-US" sz="2800" dirty="0">
                <a:solidFill>
                  <a:schemeClr val="tx1"/>
                </a:solidFill>
              </a:rPr>
              <a:t>might have been produced by contaminating microbes during fermentation</a:t>
            </a:r>
            <a:r>
              <a:rPr lang="en-US" sz="2800" dirty="0" smtClean="0">
                <a:solidFill>
                  <a:schemeClr val="tx1"/>
                </a:solidFill>
              </a:rPr>
              <a:t>.</a:t>
            </a:r>
          </a:p>
          <a:p>
            <a:pPr algn="l">
              <a:buFont typeface="Arial" pitchFamily="34" charset="0"/>
              <a:buChar char="•"/>
            </a:pPr>
            <a:r>
              <a:rPr lang="en-US" sz="2800" dirty="0" smtClean="0">
                <a:solidFill>
                  <a:schemeClr val="tx1"/>
                </a:solidFill>
              </a:rPr>
              <a:t>Methanol  could be produced by microbes during the fermentation of fruits high in </a:t>
            </a:r>
            <a:r>
              <a:rPr lang="en-US" sz="2800" dirty="0" err="1" smtClean="0">
                <a:solidFill>
                  <a:schemeClr val="tx1"/>
                </a:solidFill>
              </a:rPr>
              <a:t>pectins</a:t>
            </a:r>
            <a:endParaRPr lang="en-US" sz="2800" dirty="0" smtClean="0">
              <a:solidFill>
                <a:schemeClr val="tx1"/>
              </a:solidFill>
            </a:endParaRPr>
          </a:p>
          <a:p>
            <a:pPr algn="l">
              <a:buFont typeface="Arial" pitchFamily="34" charset="0"/>
              <a:buChar char="•"/>
            </a:pPr>
            <a:r>
              <a:rPr lang="en-US" sz="2800" dirty="0" smtClean="0">
                <a:solidFill>
                  <a:schemeClr val="tx1"/>
                </a:solidFill>
              </a:rPr>
              <a:t>Methanol could also be produced  during fermentation in unclean containers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Traditionally/informally fermented beverages 1</a:t>
            </a:r>
            <a:endParaRPr lang="en-US" sz="3200" dirty="0"/>
          </a:p>
        </p:txBody>
      </p:sp>
      <p:graphicFrame>
        <p:nvGraphicFramePr>
          <p:cNvPr id="5" name="Table 4"/>
          <p:cNvGraphicFramePr>
            <a:graphicFrameLocks noGrp="1"/>
          </p:cNvGraphicFramePr>
          <p:nvPr/>
        </p:nvGraphicFramePr>
        <p:xfrm>
          <a:off x="609600" y="1295400"/>
          <a:ext cx="7924799" cy="5280660"/>
        </p:xfrm>
        <a:graphic>
          <a:graphicData uri="http://schemas.openxmlformats.org/drawingml/2006/table">
            <a:tbl>
              <a:tblPr/>
              <a:tblGrid>
                <a:gridCol w="854635"/>
                <a:gridCol w="1409593"/>
                <a:gridCol w="2630502"/>
                <a:gridCol w="1089302"/>
                <a:gridCol w="808653"/>
                <a:gridCol w="1132114"/>
              </a:tblGrid>
              <a:tr h="533400">
                <a:tc>
                  <a:txBody>
                    <a:bodyPr/>
                    <a:lstStyle/>
                    <a:p>
                      <a:pPr marL="0" marR="0">
                        <a:lnSpc>
                          <a:spcPct val="115000"/>
                        </a:lnSpc>
                        <a:spcBef>
                          <a:spcPts val="0"/>
                        </a:spcBef>
                        <a:spcAft>
                          <a:spcPts val="0"/>
                        </a:spcAft>
                      </a:pPr>
                      <a:r>
                        <a:rPr lang="en-US" sz="1400" dirty="0">
                          <a:latin typeface="Times New Roman"/>
                          <a:ea typeface="Calibri"/>
                          <a:cs typeface="Times New Roman"/>
                        </a:rPr>
                        <a:t>Beverage </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Feedstock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Fermenting organism</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Countries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Alcohol content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Remarks (Reference)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0400">
                <a:tc>
                  <a:txBody>
                    <a:bodyPr/>
                    <a:lstStyle/>
                    <a:p>
                      <a:pPr marL="0" marR="0">
                        <a:lnSpc>
                          <a:spcPct val="115000"/>
                        </a:lnSpc>
                        <a:spcBef>
                          <a:spcPts val="0"/>
                        </a:spcBef>
                        <a:spcAft>
                          <a:spcPts val="0"/>
                        </a:spcAft>
                      </a:pPr>
                      <a:r>
                        <a:rPr lang="en-US" sz="1400">
                          <a:latin typeface="Times New Roman"/>
                          <a:ea typeface="Calibri"/>
                          <a:cs typeface="Times New Roman"/>
                        </a:rPr>
                        <a:t>Palm wine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 </a:t>
                      </a:r>
                      <a:r>
                        <a:rPr lang="en-US" sz="1400" dirty="0" smtClean="0">
                          <a:latin typeface="Times New Roman"/>
                          <a:ea typeface="Calibri"/>
                          <a:cs typeface="Times New Roman"/>
                        </a:rPr>
                        <a:t>oil palm, </a:t>
                      </a:r>
                      <a:r>
                        <a:rPr lang="en-US" sz="1400" i="0" dirty="0" smtClean="0">
                          <a:latin typeface="Times New Roman"/>
                          <a:ea typeface="Calibri"/>
                          <a:cs typeface="Times New Roman"/>
                        </a:rPr>
                        <a:t>Raffia palms</a:t>
                      </a:r>
                      <a:r>
                        <a:rPr lang="en-US" sz="1400" dirty="0" smtClean="0">
                          <a:latin typeface="Times New Roman"/>
                          <a:ea typeface="Calibri"/>
                          <a:cs typeface="Times New Roman"/>
                        </a:rPr>
                        <a:t>, date </a:t>
                      </a:r>
                      <a:r>
                        <a:rPr lang="en-US" sz="1400" dirty="0">
                          <a:latin typeface="Times New Roman"/>
                          <a:ea typeface="Calibri"/>
                          <a:cs typeface="Times New Roman"/>
                        </a:rPr>
                        <a:t>palm, the </a:t>
                      </a:r>
                      <a:r>
                        <a:rPr lang="en-US" sz="1400" dirty="0" err="1">
                          <a:latin typeface="Times New Roman"/>
                          <a:ea typeface="Calibri"/>
                          <a:cs typeface="Times New Roman"/>
                        </a:rPr>
                        <a:t>palmyra</a:t>
                      </a:r>
                      <a:r>
                        <a:rPr lang="en-US" sz="1400" dirty="0">
                          <a:latin typeface="Times New Roman"/>
                          <a:ea typeface="Calibri"/>
                          <a:cs typeface="Times New Roman"/>
                        </a:rPr>
                        <a:t>, </a:t>
                      </a:r>
                      <a:r>
                        <a:rPr lang="en-US" sz="1400" dirty="0" err="1">
                          <a:latin typeface="Times New Roman"/>
                          <a:ea typeface="Calibri"/>
                          <a:cs typeface="Times New Roman"/>
                        </a:rPr>
                        <a:t>jaggery</a:t>
                      </a:r>
                      <a:r>
                        <a:rPr lang="en-US" sz="1400" dirty="0">
                          <a:latin typeface="Times New Roman"/>
                          <a:ea typeface="Calibri"/>
                          <a:cs typeface="Times New Roman"/>
                        </a:rPr>
                        <a:t> palm, </a:t>
                      </a:r>
                      <a:r>
                        <a:rPr lang="en-US" sz="1400" i="1" dirty="0" err="1" smtClean="0">
                          <a:latin typeface="Times New Roman"/>
                          <a:ea typeface="Calibri"/>
                          <a:cs typeface="Times New Roman"/>
                        </a:rPr>
                        <a:t>kithul</a:t>
                      </a:r>
                      <a:r>
                        <a:rPr lang="en-US" sz="1400" dirty="0" smtClean="0">
                          <a:latin typeface="Times New Roman"/>
                          <a:ea typeface="Calibri"/>
                          <a:cs typeface="Times New Roman"/>
                        </a:rPr>
                        <a:t> </a:t>
                      </a:r>
                      <a:r>
                        <a:rPr lang="en-US" sz="1400" dirty="0">
                          <a:latin typeface="Times New Roman"/>
                          <a:ea typeface="Calibri"/>
                          <a:cs typeface="Times New Roman"/>
                        </a:rPr>
                        <a:t>palms, or </a:t>
                      </a:r>
                      <a:r>
                        <a:rPr lang="en-US" sz="1400" i="1" dirty="0" err="1">
                          <a:latin typeface="Times New Roman"/>
                          <a:ea typeface="Calibri"/>
                          <a:cs typeface="Times New Roman"/>
                        </a:rPr>
                        <a:t>nipa</a:t>
                      </a:r>
                      <a:r>
                        <a:rPr lang="en-US" sz="1400" dirty="0">
                          <a:latin typeface="Times New Roman"/>
                          <a:ea typeface="Calibri"/>
                          <a:cs typeface="Times New Roman"/>
                        </a:rPr>
                        <a:t> palms. coconut palms,  </a:t>
                      </a:r>
                      <a:r>
                        <a:rPr lang="en-US" sz="1400" i="1" dirty="0" err="1">
                          <a:latin typeface="Times New Roman"/>
                          <a:ea typeface="Calibri"/>
                          <a:cs typeface="Times New Roman"/>
                        </a:rPr>
                        <a:t>Borassus</a:t>
                      </a:r>
                      <a:r>
                        <a:rPr lang="en-US" sz="1400" dirty="0">
                          <a:latin typeface="Times New Roman"/>
                          <a:ea typeface="Calibri"/>
                          <a:cs typeface="Times New Roman"/>
                        </a:rPr>
                        <a:t> </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400" kern="1200" dirty="0" smtClean="0">
                          <a:solidFill>
                            <a:schemeClr val="tx1"/>
                          </a:solidFill>
                          <a:latin typeface="+mn-lt"/>
                          <a:ea typeface="+mn-ea"/>
                          <a:cs typeface="+mn-cs"/>
                        </a:rPr>
                        <a:t>Yeast (</a:t>
                      </a:r>
                      <a:r>
                        <a:rPr lang="en-US" sz="1400" kern="1200" dirty="0" err="1" smtClean="0">
                          <a:solidFill>
                            <a:schemeClr val="tx1"/>
                          </a:solidFill>
                          <a:latin typeface="+mn-lt"/>
                          <a:ea typeface="+mn-ea"/>
                          <a:cs typeface="+mn-cs"/>
                        </a:rPr>
                        <a:t>Saccharomyces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cerevisiae</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Saccharomyces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ludwigii</a:t>
                      </a:r>
                      <a:r>
                        <a:rPr lang="en-US" sz="1400" kern="1200" dirty="0" smtClean="0">
                          <a:solidFill>
                            <a:schemeClr val="tx1"/>
                          </a:solidFill>
                          <a:latin typeface="+mn-lt"/>
                          <a:ea typeface="+mn-ea"/>
                          <a:cs typeface="+mn-cs"/>
                        </a:rPr>
                        <a:t>, Candida </a:t>
                      </a:r>
                      <a:r>
                        <a:rPr lang="en-US" sz="1400" kern="1200" dirty="0" err="1" smtClean="0">
                          <a:solidFill>
                            <a:schemeClr val="tx1"/>
                          </a:solidFill>
                          <a:latin typeface="+mn-lt"/>
                          <a:ea typeface="+mn-ea"/>
                          <a:cs typeface="+mn-cs"/>
                        </a:rPr>
                        <a:t>parapsilosis</a:t>
                      </a:r>
                      <a:r>
                        <a:rPr lang="en-US" sz="1400" kern="1200" dirty="0" smtClean="0">
                          <a:solidFill>
                            <a:schemeClr val="tx1"/>
                          </a:solidFill>
                          <a:latin typeface="+mn-lt"/>
                          <a:ea typeface="+mn-ea"/>
                          <a:cs typeface="+mn-cs"/>
                        </a:rPr>
                        <a:t>, Candida </a:t>
                      </a:r>
                      <a:r>
                        <a:rPr lang="en-US" sz="1400" kern="1200" dirty="0" err="1" smtClean="0">
                          <a:solidFill>
                            <a:schemeClr val="tx1"/>
                          </a:solidFill>
                          <a:latin typeface="+mn-lt"/>
                          <a:ea typeface="+mn-ea"/>
                          <a:cs typeface="+mn-cs"/>
                        </a:rPr>
                        <a:t>fermentati</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Pichia</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fermentans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Schizosaccharomyces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pombe</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Schizosaccharomyces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bailli</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Kluvyeromyces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africanus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Hansenula</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auvarum</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Kloeckera</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apiculata</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Torulaspora</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delbrueckii</a:t>
                      </a:r>
                      <a:r>
                        <a:rPr lang="en-US" sz="1400" kern="1200" dirty="0" smtClean="0">
                          <a:solidFill>
                            <a:schemeClr val="tx1"/>
                          </a:solidFill>
                          <a:latin typeface="+mn-lt"/>
                          <a:ea typeface="+mn-ea"/>
                          <a:cs typeface="+mn-cs"/>
                        </a:rPr>
                        <a:t>) &amp; Lactic Acid Bacteria (</a:t>
                      </a:r>
                      <a:r>
                        <a:rPr lang="en-US" sz="1400" i="1" kern="1200" dirty="0" smtClean="0">
                          <a:solidFill>
                            <a:schemeClr val="tx1"/>
                          </a:solidFill>
                          <a:latin typeface="+mn-lt"/>
                          <a:ea typeface="+mn-ea"/>
                          <a:cs typeface="+mn-cs"/>
                        </a:rPr>
                        <a:t>Lactobacillus</a:t>
                      </a:r>
                      <a:r>
                        <a:rPr lang="en-US" sz="1400" kern="1200" dirty="0" smtClean="0">
                          <a:solidFill>
                            <a:schemeClr val="tx1"/>
                          </a:solidFill>
                          <a:latin typeface="+mn-lt"/>
                          <a:ea typeface="+mn-ea"/>
                          <a:cs typeface="+mn-cs"/>
                        </a:rPr>
                        <a:t>, </a:t>
                      </a:r>
                      <a:r>
                        <a:rPr lang="en-US" sz="1400" i="1" kern="1200" dirty="0" err="1" smtClean="0">
                          <a:solidFill>
                            <a:schemeClr val="tx1"/>
                          </a:solidFill>
                          <a:latin typeface="+mn-lt"/>
                          <a:ea typeface="+mn-ea"/>
                          <a:cs typeface="+mn-cs"/>
                        </a:rPr>
                        <a:t>Leuconostoc</a:t>
                      </a:r>
                      <a:r>
                        <a:rPr lang="en-US" sz="1400" kern="1200" dirty="0" smtClean="0">
                          <a:solidFill>
                            <a:schemeClr val="tx1"/>
                          </a:solidFill>
                          <a:latin typeface="+mn-lt"/>
                          <a:ea typeface="+mn-ea"/>
                          <a:cs typeface="+mn-cs"/>
                        </a:rPr>
                        <a:t>, </a:t>
                      </a:r>
                      <a:r>
                        <a:rPr lang="en-US" sz="1400" i="1" kern="1200" dirty="0" err="1" smtClean="0">
                          <a:solidFill>
                            <a:schemeClr val="tx1"/>
                          </a:solidFill>
                          <a:latin typeface="+mn-lt"/>
                          <a:ea typeface="+mn-ea"/>
                          <a:cs typeface="+mn-cs"/>
                        </a:rPr>
                        <a:t>Pediococcus</a:t>
                      </a:r>
                      <a:r>
                        <a:rPr lang="en-US" sz="1400" kern="1200" dirty="0" smtClean="0">
                          <a:solidFill>
                            <a:schemeClr val="tx1"/>
                          </a:solidFill>
                          <a:latin typeface="+mn-lt"/>
                          <a:ea typeface="+mn-ea"/>
                          <a:cs typeface="+mn-cs"/>
                        </a:rPr>
                        <a:t>, </a:t>
                      </a:r>
                      <a:r>
                        <a:rPr lang="en-US" sz="1400" i="1" kern="1200" dirty="0" err="1" smtClean="0">
                          <a:solidFill>
                            <a:schemeClr val="tx1"/>
                          </a:solidFill>
                          <a:latin typeface="+mn-lt"/>
                          <a:ea typeface="+mn-ea"/>
                          <a:cs typeface="+mn-cs"/>
                        </a:rPr>
                        <a:t>Lactococcus</a:t>
                      </a:r>
                      <a:r>
                        <a:rPr lang="en-US" sz="1400" kern="1200" dirty="0" smtClean="0">
                          <a:solidFill>
                            <a:schemeClr val="tx1"/>
                          </a:solidFill>
                          <a:latin typeface="+mn-lt"/>
                          <a:ea typeface="+mn-ea"/>
                          <a:cs typeface="+mn-cs"/>
                        </a:rPr>
                        <a:t>, and </a:t>
                      </a:r>
                      <a:r>
                        <a:rPr lang="en-US" sz="1400" i="1" kern="1200" dirty="0" smtClean="0">
                          <a:solidFill>
                            <a:schemeClr val="tx1"/>
                          </a:solidFill>
                          <a:latin typeface="+mn-lt"/>
                          <a:ea typeface="+mn-ea"/>
                          <a:cs typeface="+mn-cs"/>
                        </a:rPr>
                        <a:t>Streptococcus</a:t>
                      </a:r>
                      <a:r>
                        <a:rPr lang="en-US" sz="1400" kern="1200" dirty="0" smtClean="0">
                          <a:solidFill>
                            <a:schemeClr val="tx1"/>
                          </a:solidFill>
                          <a:latin typeface="+mn-lt"/>
                          <a:ea typeface="+mn-ea"/>
                          <a:cs typeface="+mn-cs"/>
                        </a:rPr>
                        <a:t>), acetic acid bacteria (</a:t>
                      </a:r>
                      <a:r>
                        <a:rPr lang="en-US" sz="1400" kern="1200" dirty="0" err="1" smtClean="0">
                          <a:solidFill>
                            <a:schemeClr val="tx1"/>
                          </a:solidFill>
                          <a:latin typeface="+mn-lt"/>
                          <a:ea typeface="+mn-ea"/>
                          <a:cs typeface="+mn-cs"/>
                        </a:rPr>
                        <a:t>Acetobacter</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Aerobacter</a:t>
                      </a:r>
                      <a:r>
                        <a:rPr lang="en-US" sz="1400" kern="1200" dirty="0" smtClean="0">
                          <a:solidFill>
                            <a:schemeClr val="tx1"/>
                          </a:solidFill>
                          <a:latin typeface="+mn-lt"/>
                          <a:ea typeface="+mn-ea"/>
                          <a:cs typeface="+mn-cs"/>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Most African and Asian countries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&gt;10%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Ogbulie et al (2007, Rokosu and Nwisienyi, 1980), Karamoko et al (2012)</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6800">
                <a:tc>
                  <a:txBody>
                    <a:bodyPr/>
                    <a:lstStyle/>
                    <a:p>
                      <a:pPr marL="0" marR="0">
                        <a:lnSpc>
                          <a:spcPct val="115000"/>
                        </a:lnSpc>
                        <a:spcBef>
                          <a:spcPts val="0"/>
                        </a:spcBef>
                        <a:spcAft>
                          <a:spcPts val="0"/>
                        </a:spcAft>
                      </a:pPr>
                      <a:r>
                        <a:rPr lang="en-US" sz="1400">
                          <a:latin typeface="Times New Roman"/>
                          <a:ea typeface="Calibri"/>
                          <a:cs typeface="Times New Roman"/>
                        </a:rPr>
                        <a:t>Local gin (ogogoro)</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Palm wine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(Saccharomyces cerevisiae) &amp; Bacteria (Lactobacillus)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Most African and Asian countries</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40-60% Ethanol</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Ohimain et al (</a:t>
                      </a:r>
                      <a:r>
                        <a:rPr lang="en-US" sz="1400" dirty="0" smtClean="0">
                          <a:latin typeface="Times New Roman"/>
                          <a:ea typeface="Calibri"/>
                          <a:cs typeface="Times New Roman"/>
                        </a:rPr>
                        <a:t>2012)</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Traditionally/informally fermented beverages 2</a:t>
            </a:r>
            <a:endParaRPr lang="en-US" sz="3200" dirty="0"/>
          </a:p>
        </p:txBody>
      </p:sp>
      <p:graphicFrame>
        <p:nvGraphicFramePr>
          <p:cNvPr id="3" name="Table 2"/>
          <p:cNvGraphicFramePr>
            <a:graphicFrameLocks noGrp="1"/>
          </p:cNvGraphicFramePr>
          <p:nvPr/>
        </p:nvGraphicFramePr>
        <p:xfrm>
          <a:off x="990602" y="1308354"/>
          <a:ext cx="7467599" cy="4852662"/>
        </p:xfrm>
        <a:graphic>
          <a:graphicData uri="http://schemas.openxmlformats.org/drawingml/2006/table">
            <a:tbl>
              <a:tblPr/>
              <a:tblGrid>
                <a:gridCol w="990598"/>
                <a:gridCol w="1524000"/>
                <a:gridCol w="1295400"/>
                <a:gridCol w="1481890"/>
                <a:gridCol w="913955"/>
                <a:gridCol w="1261756"/>
              </a:tblGrid>
              <a:tr h="430831">
                <a:tc>
                  <a:txBody>
                    <a:bodyPr/>
                    <a:lstStyle/>
                    <a:p>
                      <a:pPr marL="0" marR="0">
                        <a:lnSpc>
                          <a:spcPct val="115000"/>
                        </a:lnSpc>
                        <a:spcBef>
                          <a:spcPts val="0"/>
                        </a:spcBef>
                        <a:spcAft>
                          <a:spcPts val="0"/>
                        </a:spcAft>
                      </a:pPr>
                      <a:r>
                        <a:rPr lang="en-US" sz="1600">
                          <a:latin typeface="Times New Roman"/>
                          <a:ea typeface="Calibri"/>
                          <a:cs typeface="Times New Roman"/>
                        </a:rPr>
                        <a:t>Beverage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Feedstock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Fermenting organism</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Countries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Alcohol content</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Remarks (Reference)</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8465">
                <a:tc>
                  <a:txBody>
                    <a:bodyPr/>
                    <a:lstStyle/>
                    <a:p>
                      <a:pPr marL="0" marR="0">
                        <a:lnSpc>
                          <a:spcPct val="115000"/>
                        </a:lnSpc>
                        <a:spcBef>
                          <a:spcPts val="0"/>
                        </a:spcBef>
                        <a:spcAft>
                          <a:spcPts val="0"/>
                        </a:spcAft>
                      </a:pPr>
                      <a:r>
                        <a:rPr lang="en-US" sz="1600">
                          <a:latin typeface="Times New Roman"/>
                          <a:ea typeface="Calibri"/>
                          <a:cs typeface="Times New Roman"/>
                        </a:rPr>
                        <a:t>Arak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Grape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Yeast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Israel, Lebanon, Iraq Syria Jordan Palestine, Cambodia,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40-63%</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600">
                        <a:latin typeface="Times New Roman"/>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2053">
                <a:tc>
                  <a:txBody>
                    <a:bodyPr/>
                    <a:lstStyle/>
                    <a:p>
                      <a:pPr marL="0" marR="0">
                        <a:lnSpc>
                          <a:spcPct val="115000"/>
                        </a:lnSpc>
                        <a:spcBef>
                          <a:spcPts val="0"/>
                        </a:spcBef>
                        <a:spcAft>
                          <a:spcPts val="0"/>
                        </a:spcAft>
                      </a:pPr>
                      <a:r>
                        <a:rPr lang="en-US" sz="1600">
                          <a:latin typeface="Times New Roman"/>
                          <a:ea typeface="Calibri"/>
                          <a:cs typeface="Times New Roman"/>
                        </a:rPr>
                        <a:t>Plum wine</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Japanese Plum (Prunus salicina Linn)</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Yeast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India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175mg/l Methanol</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 (Joshi et al 2009)</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697">
                <a:tc>
                  <a:txBody>
                    <a:bodyPr/>
                    <a:lstStyle/>
                    <a:p>
                      <a:pPr marL="0" marR="0">
                        <a:lnSpc>
                          <a:spcPct val="115000"/>
                        </a:lnSpc>
                        <a:spcBef>
                          <a:spcPts val="0"/>
                        </a:spcBef>
                        <a:spcAft>
                          <a:spcPts val="0"/>
                        </a:spcAft>
                      </a:pPr>
                      <a:r>
                        <a:rPr lang="en-US" sz="1600">
                          <a:latin typeface="Times New Roman"/>
                          <a:ea typeface="Calibri"/>
                          <a:cs typeface="Times New Roman"/>
                        </a:rPr>
                        <a:t>Cholai</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rice, sugar-cane, juice of date tree, molasses, and fruit juice (pineapple and jackfruits)</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Sacharomyces cerevisiae</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India </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14.5% alcohol</a:t>
                      </a:r>
                      <a:endParaRPr lang="en-US" sz="120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latin typeface="Times New Roman"/>
                          <a:ea typeface="Calibri"/>
                          <a:cs typeface="Times New Roman"/>
                        </a:rPr>
                        <a:t>Islam et al(2014)</a:t>
                      </a:r>
                      <a:endParaRPr lang="en-US" sz="1200" dirty="0">
                        <a:latin typeface="Calibri"/>
                        <a:ea typeface="Calibri"/>
                        <a:cs typeface="Times New Roman"/>
                      </a:endParaRPr>
                    </a:p>
                  </a:txBody>
                  <a:tcPr marL="60237" marR="602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Traditionally/informally fermented beverages 3</a:t>
            </a:r>
            <a:endParaRPr lang="en-US" sz="3200" dirty="0"/>
          </a:p>
        </p:txBody>
      </p:sp>
      <p:graphicFrame>
        <p:nvGraphicFramePr>
          <p:cNvPr id="3" name="Table 2"/>
          <p:cNvGraphicFramePr>
            <a:graphicFrameLocks noGrp="1"/>
          </p:cNvGraphicFramePr>
          <p:nvPr/>
        </p:nvGraphicFramePr>
        <p:xfrm>
          <a:off x="762000" y="1219200"/>
          <a:ext cx="7543798" cy="4486656"/>
        </p:xfrm>
        <a:graphic>
          <a:graphicData uri="http://schemas.openxmlformats.org/drawingml/2006/table">
            <a:tbl>
              <a:tblPr/>
              <a:tblGrid>
                <a:gridCol w="1148586"/>
                <a:gridCol w="1167493"/>
                <a:gridCol w="1829229"/>
                <a:gridCol w="960092"/>
                <a:gridCol w="1163767"/>
                <a:gridCol w="1274631"/>
              </a:tblGrid>
              <a:tr h="0">
                <a:tc>
                  <a:txBody>
                    <a:bodyPr/>
                    <a:lstStyle/>
                    <a:p>
                      <a:pPr marL="0" marR="0">
                        <a:lnSpc>
                          <a:spcPct val="115000"/>
                        </a:lnSpc>
                        <a:spcBef>
                          <a:spcPts val="0"/>
                        </a:spcBef>
                        <a:spcAft>
                          <a:spcPts val="0"/>
                        </a:spcAft>
                      </a:pPr>
                      <a:r>
                        <a:rPr lang="en-US" sz="1600">
                          <a:latin typeface="Times New Roman"/>
                          <a:ea typeface="Calibri"/>
                          <a:cs typeface="Times New Roman"/>
                        </a:rPr>
                        <a:t>Beverage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Feedstock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Fermenting organism</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Countries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Alcohol content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Remarks (Reference)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Times New Roman"/>
                          <a:ea typeface="Calibri"/>
                          <a:cs typeface="Times New Roman"/>
                        </a:rPr>
                        <a:t>Cachaca (banana pulp wine)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Banana</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Sacharomyces cerevisiae</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Brazil</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Ethanol (5.34-7.84%), methanol (0.65-0.189%)</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Mendonca et al (2011)</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Times New Roman"/>
                          <a:ea typeface="Calibri"/>
                          <a:cs typeface="Times New Roman"/>
                        </a:rPr>
                        <a:t>Cachaca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Sugarcane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Sacharomyces cerevisiae and wild yeasts (Pichia sp &amp; Dekkera bruxelensis)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Brazil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Methanol (0-0.5%)</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Dato et al (2005)</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600">
                          <a:latin typeface="Times New Roman"/>
                          <a:ea typeface="Calibri"/>
                          <a:cs typeface="Times New Roman"/>
                        </a:rPr>
                        <a:t>Noni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Morinda trifolia</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Lactobacillus plantarum &amp; L. casei</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Thailand </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a:latin typeface="Times New Roman"/>
                          <a:ea typeface="Calibri"/>
                          <a:cs typeface="Times New Roman"/>
                        </a:rPr>
                        <a:t>853 mg/l methanol</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err="1">
                          <a:latin typeface="Times New Roman"/>
                          <a:ea typeface="Calibri"/>
                          <a:cs typeface="Times New Roman"/>
                        </a:rPr>
                        <a:t>Chaiyasut</a:t>
                      </a:r>
                      <a:r>
                        <a:rPr lang="en-US" sz="1600" dirty="0">
                          <a:latin typeface="Times New Roman"/>
                          <a:ea typeface="Calibri"/>
                          <a:cs typeface="Times New Roman"/>
                        </a:rPr>
                        <a:t> et al (2013)</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Traditionally/informally fermented beverages 4</a:t>
            </a:r>
            <a:endParaRPr lang="en-US" sz="3200" dirty="0"/>
          </a:p>
        </p:txBody>
      </p:sp>
      <p:graphicFrame>
        <p:nvGraphicFramePr>
          <p:cNvPr id="3" name="Table 2"/>
          <p:cNvGraphicFramePr>
            <a:graphicFrameLocks noGrp="1"/>
          </p:cNvGraphicFramePr>
          <p:nvPr/>
        </p:nvGraphicFramePr>
        <p:xfrm>
          <a:off x="762000" y="1219200"/>
          <a:ext cx="7620001" cy="4626864"/>
        </p:xfrm>
        <a:graphic>
          <a:graphicData uri="http://schemas.openxmlformats.org/drawingml/2006/table">
            <a:tbl>
              <a:tblPr/>
              <a:tblGrid>
                <a:gridCol w="914400"/>
                <a:gridCol w="838200"/>
                <a:gridCol w="2133600"/>
                <a:gridCol w="1143000"/>
                <a:gridCol w="1143000"/>
                <a:gridCol w="1447801"/>
              </a:tblGrid>
              <a:tr h="359664">
                <a:tc>
                  <a:txBody>
                    <a:bodyPr/>
                    <a:lstStyle/>
                    <a:p>
                      <a:pPr marL="0" marR="0">
                        <a:lnSpc>
                          <a:spcPct val="115000"/>
                        </a:lnSpc>
                        <a:spcBef>
                          <a:spcPts val="0"/>
                        </a:spcBef>
                        <a:spcAft>
                          <a:spcPts val="0"/>
                        </a:spcAft>
                      </a:pPr>
                      <a:r>
                        <a:rPr lang="en-US" sz="1400" dirty="0">
                          <a:latin typeface="Times New Roman"/>
                          <a:ea typeface="Calibri"/>
                          <a:cs typeface="Times New Roman"/>
                        </a:rPr>
                        <a:t>Beverage </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Feedstock </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Fermenting organism</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Countries </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Alcohol content</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Remarks (Reference)</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7312">
                <a:tc>
                  <a:txBody>
                    <a:bodyPr/>
                    <a:lstStyle/>
                    <a:p>
                      <a:pPr marL="0" marR="0">
                        <a:lnSpc>
                          <a:spcPct val="115000"/>
                        </a:lnSpc>
                        <a:spcBef>
                          <a:spcPts val="0"/>
                        </a:spcBef>
                        <a:spcAft>
                          <a:spcPts val="0"/>
                        </a:spcAft>
                      </a:pPr>
                      <a:r>
                        <a:rPr lang="en-US" sz="1400">
                          <a:latin typeface="Times New Roman"/>
                          <a:ea typeface="Calibri"/>
                          <a:cs typeface="Times New Roman"/>
                        </a:rPr>
                        <a:t>Pito (local beer)</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Sorghum or maize</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Bacteria (</a:t>
                      </a:r>
                      <a:r>
                        <a:rPr lang="en-US" sz="1400" dirty="0" err="1">
                          <a:latin typeface="Times New Roman"/>
                          <a:ea typeface="Calibri"/>
                          <a:cs typeface="Times New Roman"/>
                        </a:rPr>
                        <a:t>Pediococcus</a:t>
                      </a:r>
                      <a:r>
                        <a:rPr lang="en-US" sz="1400" dirty="0">
                          <a:latin typeface="Times New Roman"/>
                          <a:ea typeface="Calibri"/>
                          <a:cs typeface="Times New Roman"/>
                        </a:rPr>
                        <a:t> </a:t>
                      </a:r>
                      <a:r>
                        <a:rPr lang="en-US" sz="1400" dirty="0" err="1">
                          <a:latin typeface="Times New Roman"/>
                          <a:ea typeface="Calibri"/>
                          <a:cs typeface="Times New Roman"/>
                        </a:rPr>
                        <a:t>halophilus</a:t>
                      </a:r>
                      <a:r>
                        <a:rPr lang="en-US" sz="1400" dirty="0">
                          <a:latin typeface="Times New Roman"/>
                          <a:ea typeface="Calibri"/>
                          <a:cs typeface="Times New Roman"/>
                        </a:rPr>
                        <a:t>, Lactobacillus) &amp; yeast (</a:t>
                      </a:r>
                      <a:r>
                        <a:rPr lang="en-US" sz="1400" dirty="0" err="1">
                          <a:latin typeface="Times New Roman"/>
                          <a:ea typeface="Calibri"/>
                          <a:cs typeface="Times New Roman"/>
                        </a:rPr>
                        <a:t>Saccharomyces</a:t>
                      </a:r>
                      <a:r>
                        <a:rPr lang="en-US" sz="1400" dirty="0">
                          <a:latin typeface="Times New Roman"/>
                          <a:ea typeface="Calibri"/>
                          <a:cs typeface="Times New Roman"/>
                        </a:rPr>
                        <a:t> </a:t>
                      </a:r>
                      <a:r>
                        <a:rPr lang="en-US" sz="1400" dirty="0" err="1">
                          <a:latin typeface="Times New Roman"/>
                          <a:ea typeface="Calibri"/>
                          <a:cs typeface="Times New Roman"/>
                        </a:rPr>
                        <a:t>cerevisiae</a:t>
                      </a:r>
                      <a:r>
                        <a:rPr lang="en-US" sz="1400" dirty="0">
                          <a:latin typeface="Times New Roman"/>
                          <a:ea typeface="Calibri"/>
                          <a:cs typeface="Times New Roman"/>
                        </a:rPr>
                        <a:t>, Candida </a:t>
                      </a:r>
                      <a:r>
                        <a:rPr lang="en-US" sz="1400" dirty="0" err="1">
                          <a:latin typeface="Times New Roman"/>
                          <a:ea typeface="Calibri"/>
                          <a:cs typeface="Times New Roman"/>
                        </a:rPr>
                        <a:t>tropicalis</a:t>
                      </a:r>
                      <a:r>
                        <a:rPr lang="en-US" sz="1400" dirty="0">
                          <a:latin typeface="Times New Roman"/>
                          <a:ea typeface="Calibri"/>
                          <a:cs typeface="Times New Roman"/>
                        </a:rPr>
                        <a:t>, </a:t>
                      </a:r>
                      <a:r>
                        <a:rPr lang="en-US" sz="1400" dirty="0" err="1">
                          <a:latin typeface="Times New Roman"/>
                          <a:ea typeface="Calibri"/>
                          <a:cs typeface="Times New Roman"/>
                        </a:rPr>
                        <a:t>Schizosaccharomyces</a:t>
                      </a:r>
                      <a:r>
                        <a:rPr lang="en-US" sz="1400" dirty="0">
                          <a:latin typeface="Times New Roman"/>
                          <a:ea typeface="Calibri"/>
                          <a:cs typeface="Times New Roman"/>
                        </a:rPr>
                        <a:t> </a:t>
                      </a:r>
                      <a:r>
                        <a:rPr lang="en-US" sz="1400" dirty="0" err="1">
                          <a:latin typeface="Times New Roman"/>
                          <a:ea typeface="Calibri"/>
                          <a:cs typeface="Times New Roman"/>
                        </a:rPr>
                        <a:t>romyces</a:t>
                      </a:r>
                      <a:r>
                        <a:rPr lang="en-US" sz="1400" dirty="0">
                          <a:latin typeface="Times New Roman"/>
                          <a:ea typeface="Calibri"/>
                          <a:cs typeface="Times New Roman"/>
                        </a:rPr>
                        <a:t> </a:t>
                      </a:r>
                      <a:r>
                        <a:rPr lang="en-US" sz="1400" dirty="0" err="1">
                          <a:latin typeface="Times New Roman"/>
                          <a:ea typeface="Calibri"/>
                          <a:cs typeface="Times New Roman"/>
                        </a:rPr>
                        <a:t>pombe</a:t>
                      </a:r>
                      <a:r>
                        <a:rPr lang="en-US" sz="1400" dirty="0">
                          <a:latin typeface="Times New Roman"/>
                          <a:ea typeface="Calibri"/>
                          <a:cs typeface="Times New Roman"/>
                        </a:rPr>
                        <a:t>, </a:t>
                      </a:r>
                      <a:r>
                        <a:rPr lang="en-US" sz="1400" dirty="0" err="1">
                          <a:latin typeface="Times New Roman"/>
                          <a:ea typeface="Calibri"/>
                          <a:cs typeface="Times New Roman"/>
                        </a:rPr>
                        <a:t>Kluvyeromyces</a:t>
                      </a:r>
                      <a:r>
                        <a:rPr lang="en-US" sz="1400" dirty="0">
                          <a:latin typeface="Times New Roman"/>
                          <a:ea typeface="Calibri"/>
                          <a:cs typeface="Times New Roman"/>
                        </a:rPr>
                        <a:t> </a:t>
                      </a:r>
                      <a:r>
                        <a:rPr lang="en-US" sz="1400" dirty="0" err="1">
                          <a:latin typeface="Times New Roman"/>
                          <a:ea typeface="Calibri"/>
                          <a:cs typeface="Times New Roman"/>
                        </a:rPr>
                        <a:t>africanus</a:t>
                      </a:r>
                      <a:r>
                        <a:rPr lang="en-US" sz="1400" dirty="0">
                          <a:latin typeface="Times New Roman"/>
                          <a:ea typeface="Calibri"/>
                          <a:cs typeface="Times New Roman"/>
                        </a:rPr>
                        <a:t>, </a:t>
                      </a:r>
                      <a:r>
                        <a:rPr lang="en-US" sz="1400" dirty="0" err="1">
                          <a:latin typeface="Times New Roman"/>
                          <a:ea typeface="Calibri"/>
                          <a:cs typeface="Times New Roman"/>
                        </a:rPr>
                        <a:t>Hansenula</a:t>
                      </a:r>
                      <a:r>
                        <a:rPr lang="en-US" sz="1400" dirty="0">
                          <a:latin typeface="Times New Roman"/>
                          <a:ea typeface="Calibri"/>
                          <a:cs typeface="Times New Roman"/>
                        </a:rPr>
                        <a:t> </a:t>
                      </a:r>
                      <a:r>
                        <a:rPr lang="en-US" sz="1400" dirty="0" err="1">
                          <a:latin typeface="Times New Roman"/>
                          <a:ea typeface="Calibri"/>
                          <a:cs typeface="Times New Roman"/>
                        </a:rPr>
                        <a:t>anomala</a:t>
                      </a:r>
                      <a:r>
                        <a:rPr lang="en-US" sz="1400" dirty="0">
                          <a:latin typeface="Times New Roman"/>
                          <a:ea typeface="Calibri"/>
                          <a:cs typeface="Times New Roman"/>
                        </a:rPr>
                        <a:t>, </a:t>
                      </a:r>
                      <a:r>
                        <a:rPr lang="en-US" sz="1400" dirty="0" err="1">
                          <a:latin typeface="Times New Roman"/>
                          <a:ea typeface="Calibri"/>
                          <a:cs typeface="Times New Roman"/>
                        </a:rPr>
                        <a:t>Kloeckera</a:t>
                      </a:r>
                      <a:r>
                        <a:rPr lang="en-US" sz="1400" dirty="0">
                          <a:latin typeface="Times New Roman"/>
                          <a:ea typeface="Calibri"/>
                          <a:cs typeface="Times New Roman"/>
                        </a:rPr>
                        <a:t> </a:t>
                      </a:r>
                      <a:r>
                        <a:rPr lang="en-US" sz="1400" dirty="0" err="1">
                          <a:latin typeface="Times New Roman"/>
                          <a:ea typeface="Calibri"/>
                          <a:cs typeface="Times New Roman"/>
                        </a:rPr>
                        <a:t>apiculata</a:t>
                      </a:r>
                      <a:r>
                        <a:rPr lang="en-US" sz="1400" dirty="0">
                          <a:latin typeface="Times New Roman"/>
                          <a:ea typeface="Calibri"/>
                          <a:cs typeface="Times New Roman"/>
                        </a:rPr>
                        <a:t>, </a:t>
                      </a:r>
                      <a:r>
                        <a:rPr lang="en-US" sz="1400" dirty="0" err="1">
                          <a:latin typeface="Times New Roman"/>
                          <a:ea typeface="Calibri"/>
                          <a:cs typeface="Times New Roman"/>
                        </a:rPr>
                        <a:t>Torulaspora</a:t>
                      </a:r>
                      <a:r>
                        <a:rPr lang="en-US" sz="1400" dirty="0">
                          <a:latin typeface="Times New Roman"/>
                          <a:ea typeface="Calibri"/>
                          <a:cs typeface="Times New Roman"/>
                        </a:rPr>
                        <a:t> </a:t>
                      </a:r>
                      <a:r>
                        <a:rPr lang="en-US" sz="1400" dirty="0" err="1">
                          <a:latin typeface="Times New Roman"/>
                          <a:ea typeface="Calibri"/>
                          <a:cs typeface="Times New Roman"/>
                        </a:rPr>
                        <a:t>delbrueckii</a:t>
                      </a:r>
                      <a:r>
                        <a:rPr lang="en-US" sz="1400" dirty="0">
                          <a:latin typeface="Times New Roman"/>
                          <a:ea typeface="Calibri"/>
                          <a:cs typeface="Times New Roman"/>
                        </a:rPr>
                        <a:t>)</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West Africa</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2-3% Ethanol</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Orji et al (2003), </a:t>
                      </a:r>
                      <a:r>
                        <a:rPr lang="en-US" sz="1400" dirty="0" err="1">
                          <a:latin typeface="Times New Roman"/>
                          <a:ea typeface="Calibri"/>
                          <a:cs typeface="Times New Roman"/>
                        </a:rPr>
                        <a:t>Sefa-Dedeh</a:t>
                      </a:r>
                      <a:r>
                        <a:rPr lang="en-US" sz="1400" dirty="0">
                          <a:latin typeface="Times New Roman"/>
                          <a:ea typeface="Calibri"/>
                          <a:cs typeface="Times New Roman"/>
                        </a:rPr>
                        <a:t> et al (1999); </a:t>
                      </a:r>
                      <a:r>
                        <a:rPr lang="en-US" sz="1400" dirty="0" err="1">
                          <a:latin typeface="Times New Roman"/>
                          <a:ea typeface="Calibri"/>
                          <a:cs typeface="Times New Roman"/>
                        </a:rPr>
                        <a:t>Iwuoha</a:t>
                      </a:r>
                      <a:r>
                        <a:rPr lang="en-US" sz="1400" dirty="0">
                          <a:latin typeface="Times New Roman"/>
                          <a:ea typeface="Calibri"/>
                          <a:cs typeface="Times New Roman"/>
                        </a:rPr>
                        <a:t> and Eke (1996)</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8824">
                <a:tc>
                  <a:txBody>
                    <a:bodyPr/>
                    <a:lstStyle/>
                    <a:p>
                      <a:pPr marL="0" marR="0">
                        <a:lnSpc>
                          <a:spcPct val="115000"/>
                        </a:lnSpc>
                        <a:spcBef>
                          <a:spcPts val="0"/>
                        </a:spcBef>
                        <a:spcAft>
                          <a:spcPts val="0"/>
                        </a:spcAft>
                      </a:pPr>
                      <a:r>
                        <a:rPr lang="en-US" sz="1400">
                          <a:latin typeface="Times New Roman"/>
                          <a:ea typeface="Calibri"/>
                          <a:cs typeface="Times New Roman"/>
                        </a:rPr>
                        <a:t>Burukutu </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Sorghum </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Sacharomyces cerevisiae, Streptococcus, Lactobacillus, Aspegillus, Fusarium, Penicillium</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latin typeface="Times New Roman"/>
                          <a:ea typeface="Calibri"/>
                          <a:cs typeface="Times New Roman"/>
                        </a:rPr>
                        <a:t>Nigeria, Ghana</a:t>
                      </a:r>
                      <a:endParaRPr lang="en-US" sz="140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latin typeface="Times New Roman"/>
                          <a:ea typeface="Calibri"/>
                          <a:cs typeface="Times New Roman"/>
                        </a:rPr>
                        <a:t>1.63% ethanol</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err="1">
                          <a:latin typeface="Times New Roman"/>
                          <a:ea typeface="Calibri"/>
                          <a:cs typeface="Times New Roman"/>
                        </a:rPr>
                        <a:t>Eze</a:t>
                      </a:r>
                      <a:r>
                        <a:rPr lang="en-US" sz="1400" dirty="0">
                          <a:latin typeface="Times New Roman"/>
                          <a:ea typeface="Calibri"/>
                          <a:cs typeface="Times New Roman"/>
                        </a:rPr>
                        <a:t> et al (2011); </a:t>
                      </a:r>
                      <a:r>
                        <a:rPr lang="en-US" sz="1400" dirty="0" err="1">
                          <a:latin typeface="Times New Roman"/>
                          <a:ea typeface="Calibri"/>
                          <a:cs typeface="Times New Roman"/>
                        </a:rPr>
                        <a:t>Iwuoha</a:t>
                      </a:r>
                      <a:r>
                        <a:rPr lang="en-US" sz="1400" dirty="0">
                          <a:latin typeface="Times New Roman"/>
                          <a:ea typeface="Calibri"/>
                          <a:cs typeface="Times New Roman"/>
                        </a:rPr>
                        <a:t> and Eke (1996)</a:t>
                      </a:r>
                      <a:endParaRPr lang="en-US" sz="1400" dirty="0">
                        <a:latin typeface="Calibri"/>
                        <a:ea typeface="Calibri"/>
                        <a:cs typeface="Times New Roman"/>
                      </a:endParaRPr>
                    </a:p>
                  </a:txBody>
                  <a:tcPr marL="53009" marR="53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Traditionally/informally fermented beverages 4</a:t>
            </a:r>
            <a:endParaRPr lang="en-US" sz="3200" dirty="0"/>
          </a:p>
        </p:txBody>
      </p:sp>
      <p:graphicFrame>
        <p:nvGraphicFramePr>
          <p:cNvPr id="3" name="Table 2"/>
          <p:cNvGraphicFramePr>
            <a:graphicFrameLocks noGrp="1"/>
          </p:cNvGraphicFramePr>
          <p:nvPr/>
        </p:nvGraphicFramePr>
        <p:xfrm>
          <a:off x="762001" y="1371600"/>
          <a:ext cx="7619999" cy="4320540"/>
        </p:xfrm>
        <a:graphic>
          <a:graphicData uri="http://schemas.openxmlformats.org/drawingml/2006/table">
            <a:tbl>
              <a:tblPr/>
              <a:tblGrid>
                <a:gridCol w="1066799"/>
                <a:gridCol w="1066800"/>
                <a:gridCol w="2053581"/>
                <a:gridCol w="1212707"/>
                <a:gridCol w="932606"/>
                <a:gridCol w="1287506"/>
              </a:tblGrid>
              <a:tr h="914400">
                <a:tc>
                  <a:txBody>
                    <a:bodyPr/>
                    <a:lstStyle/>
                    <a:p>
                      <a:pPr marL="0" marR="0">
                        <a:lnSpc>
                          <a:spcPct val="115000"/>
                        </a:lnSpc>
                        <a:spcBef>
                          <a:spcPts val="0"/>
                        </a:spcBef>
                        <a:spcAft>
                          <a:spcPts val="0"/>
                        </a:spcAft>
                      </a:pPr>
                      <a:r>
                        <a:rPr lang="en-US" sz="1800" dirty="0">
                          <a:latin typeface="Times New Roman"/>
                          <a:ea typeface="Calibri"/>
                          <a:cs typeface="Times New Roman"/>
                        </a:rPr>
                        <a:t>Beverage </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Feedstock </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Fermenting organism</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Countries </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Alcohol content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Remarks (Reference)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600">
                <a:tc>
                  <a:txBody>
                    <a:bodyPr/>
                    <a:lstStyle/>
                    <a:p>
                      <a:pPr marL="0" marR="0">
                        <a:lnSpc>
                          <a:spcPct val="115000"/>
                        </a:lnSpc>
                        <a:spcBef>
                          <a:spcPts val="0"/>
                        </a:spcBef>
                        <a:spcAft>
                          <a:spcPts val="0"/>
                        </a:spcAft>
                      </a:pPr>
                      <a:r>
                        <a:rPr lang="en-US" sz="1800">
                          <a:latin typeface="Times New Roman"/>
                          <a:ea typeface="Calibri"/>
                          <a:cs typeface="Times New Roman"/>
                        </a:rPr>
                        <a:t>Ogi </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Maize, sorghum or millet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Sacharomyces cerevisiae, Lactobacillus plantarum, streptococcus lactis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Nigeria</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Iwuoha and Eke (1996)</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0">
                <a:tc>
                  <a:txBody>
                    <a:bodyPr/>
                    <a:lstStyle/>
                    <a:p>
                      <a:pPr marL="0" marR="0">
                        <a:lnSpc>
                          <a:spcPct val="115000"/>
                        </a:lnSpc>
                        <a:spcBef>
                          <a:spcPts val="0"/>
                        </a:spcBef>
                        <a:spcAft>
                          <a:spcPts val="0"/>
                        </a:spcAft>
                      </a:pPr>
                      <a:r>
                        <a:rPr lang="en-US" sz="1800">
                          <a:latin typeface="Times New Roman"/>
                          <a:ea typeface="Calibri"/>
                          <a:cs typeface="Times New Roman"/>
                        </a:rPr>
                        <a:t>Kwunu-zaki</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Millet </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Sacharomyces cerevisiae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Nigeria</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Iwuoha and Eke (1996)</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4400">
                <a:tc>
                  <a:txBody>
                    <a:bodyPr/>
                    <a:lstStyle/>
                    <a:p>
                      <a:pPr marL="0" marR="0">
                        <a:lnSpc>
                          <a:spcPct val="115000"/>
                        </a:lnSpc>
                        <a:spcBef>
                          <a:spcPts val="0"/>
                        </a:spcBef>
                        <a:spcAft>
                          <a:spcPts val="0"/>
                        </a:spcAft>
                      </a:pPr>
                      <a:r>
                        <a:rPr lang="en-US" sz="1800">
                          <a:latin typeface="Times New Roman"/>
                          <a:ea typeface="Calibri"/>
                          <a:cs typeface="Times New Roman"/>
                        </a:rPr>
                        <a:t>Cocoa sap wine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Cocoa sap</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Sacharomyces cerevisiae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Nigeria</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latin typeface="Times New Roman"/>
                          <a:ea typeface="Calibri"/>
                          <a:cs typeface="Times New Roman"/>
                        </a:rPr>
                        <a: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err="1">
                          <a:latin typeface="Times New Roman"/>
                          <a:ea typeface="Calibri"/>
                          <a:cs typeface="Times New Roman"/>
                        </a:rPr>
                        <a:t>Iwuoha</a:t>
                      </a:r>
                      <a:r>
                        <a:rPr lang="en-US" sz="1800" dirty="0">
                          <a:latin typeface="Times New Roman"/>
                          <a:ea typeface="Calibri"/>
                          <a:cs typeface="Times New Roman"/>
                        </a:rPr>
                        <a:t> and Eke (1996)</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429000" cy="487362"/>
          </a:xfrm>
        </p:spPr>
        <p:txBody>
          <a:bodyPr>
            <a:normAutofit fontScale="90000"/>
          </a:bodyPr>
          <a:lstStyle/>
          <a:p>
            <a:r>
              <a:rPr lang="en-US" dirty="0" err="1" smtClean="0"/>
              <a:t>Pectins</a:t>
            </a:r>
            <a:r>
              <a:rPr lang="en-US" dirty="0" smtClean="0"/>
              <a:t> </a:t>
            </a:r>
            <a:endParaRPr lang="en-US" dirty="0"/>
          </a:p>
        </p:txBody>
      </p:sp>
      <p:sp>
        <p:nvSpPr>
          <p:cNvPr id="5" name="Text Placeholder 4"/>
          <p:cNvSpPr>
            <a:spLocks noGrp="1"/>
          </p:cNvSpPr>
          <p:nvPr>
            <p:ph type="body" sz="quarter" idx="3"/>
          </p:nvPr>
        </p:nvSpPr>
        <p:spPr>
          <a:xfrm>
            <a:off x="3886200" y="228600"/>
            <a:ext cx="4498975" cy="3733800"/>
          </a:xfrm>
        </p:spPr>
        <p:txBody>
          <a:bodyPr>
            <a:noAutofit/>
          </a:bodyPr>
          <a:lstStyle/>
          <a:p>
            <a:pPr>
              <a:buFont typeface="Arial" pitchFamily="34" charset="0"/>
              <a:buChar char="•"/>
            </a:pPr>
            <a:r>
              <a:rPr lang="en-US" sz="2000" dirty="0" smtClean="0"/>
              <a:t>Pectin is a structural hetero-polysaccharide contained in the primary cell walls of terrestrial plants. </a:t>
            </a:r>
          </a:p>
          <a:p>
            <a:pPr>
              <a:buFont typeface="Arial" pitchFamily="34" charset="0"/>
              <a:buChar char="•"/>
            </a:pPr>
            <a:r>
              <a:rPr lang="en-US" sz="2000" dirty="0" smtClean="0"/>
              <a:t>It is used in food as a gelling agent, particularly in jams and jellies. It is also used in fillings, medicines, sweets, as a stabilizer in fruit juices and milk drinks, and as a source of dietary fiber (Wikipedia). </a:t>
            </a:r>
          </a:p>
          <a:p>
            <a:pPr>
              <a:buFont typeface="Arial" pitchFamily="34" charset="0"/>
              <a:buChar char="•"/>
            </a:pPr>
            <a:r>
              <a:rPr lang="en-US" sz="2000" dirty="0" smtClean="0"/>
              <a:t>PME hydrolyses pectin to </a:t>
            </a:r>
            <a:r>
              <a:rPr lang="en-US" sz="2000" dirty="0" err="1" smtClean="0"/>
              <a:t>polygalactoronic</a:t>
            </a:r>
            <a:r>
              <a:rPr lang="en-US" sz="2000" dirty="0" smtClean="0"/>
              <a:t> acid and methanol.</a:t>
            </a:r>
            <a:endParaRPr lang="en-US" sz="2000" dirty="0"/>
          </a:p>
        </p:txBody>
      </p:sp>
      <p:pic>
        <p:nvPicPr>
          <p:cNvPr id="1028" name="Picture 4" descr="http://image.slidesharecdn.com/stdfpectinpresentation-140115023223-phpapp01/95/stdf-pectin-presentation-4-638.jpg?cb=1389753198"/>
          <p:cNvPicPr>
            <a:picLocks noChangeAspect="1" noChangeArrowheads="1"/>
          </p:cNvPicPr>
          <p:nvPr/>
        </p:nvPicPr>
        <p:blipFill>
          <a:blip r:embed="rId3"/>
          <a:srcRect l="20626" t="27451" r="30755" b="23529"/>
          <a:stretch>
            <a:fillRect/>
          </a:stretch>
        </p:blipFill>
        <p:spPr bwMode="auto">
          <a:xfrm>
            <a:off x="838200" y="1600200"/>
            <a:ext cx="2514600" cy="1905000"/>
          </a:xfrm>
          <a:prstGeom prst="rect">
            <a:avLst/>
          </a:prstGeom>
          <a:noFill/>
        </p:spPr>
      </p:pic>
      <p:pic>
        <p:nvPicPr>
          <p:cNvPr id="1030" name="Picture 6" descr="http://media.tumblr.com/tumblr_ljb44zcsGp1qglgir.bmp"/>
          <p:cNvPicPr>
            <a:picLocks noChangeAspect="1" noChangeArrowheads="1"/>
          </p:cNvPicPr>
          <p:nvPr/>
        </p:nvPicPr>
        <p:blipFill>
          <a:blip r:embed="rId4"/>
          <a:srcRect b="23549"/>
          <a:stretch>
            <a:fillRect/>
          </a:stretch>
        </p:blipFill>
        <p:spPr bwMode="auto">
          <a:xfrm>
            <a:off x="304800" y="4191000"/>
            <a:ext cx="4572000" cy="2133600"/>
          </a:xfrm>
          <a:prstGeom prst="rect">
            <a:avLst/>
          </a:prstGeom>
          <a:noFill/>
        </p:spPr>
      </p:pic>
      <p:pic>
        <p:nvPicPr>
          <p:cNvPr id="1034" name="Picture 10" descr="http://www.takween.com/enzymologie/pectine-methylesterase-reaction.gif"/>
          <p:cNvPicPr>
            <a:picLocks noChangeAspect="1" noChangeArrowheads="1"/>
          </p:cNvPicPr>
          <p:nvPr/>
        </p:nvPicPr>
        <p:blipFill>
          <a:blip r:embed="rId5"/>
          <a:srcRect/>
          <a:stretch>
            <a:fillRect/>
          </a:stretch>
        </p:blipFill>
        <p:spPr bwMode="auto">
          <a:xfrm>
            <a:off x="4800600" y="4495800"/>
            <a:ext cx="3914775" cy="145732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838200"/>
          </a:xfrm>
        </p:spPr>
        <p:txBody>
          <a:bodyPr>
            <a:normAutofit fontScale="90000"/>
          </a:bodyPr>
          <a:lstStyle/>
          <a:p>
            <a:r>
              <a:rPr lang="en-US" dirty="0" smtClean="0"/>
              <a:t>Microbial production of methanol </a:t>
            </a:r>
            <a:endParaRPr lang="en-US" dirty="0"/>
          </a:p>
        </p:txBody>
      </p:sp>
      <p:sp>
        <p:nvSpPr>
          <p:cNvPr id="3" name="Subtitle 2"/>
          <p:cNvSpPr>
            <a:spLocks noGrp="1"/>
          </p:cNvSpPr>
          <p:nvPr>
            <p:ph type="subTitle" idx="1"/>
          </p:nvPr>
        </p:nvSpPr>
        <p:spPr>
          <a:xfrm>
            <a:off x="762000" y="1524000"/>
            <a:ext cx="7239000" cy="4343400"/>
          </a:xfrm>
        </p:spPr>
        <p:txBody>
          <a:bodyPr>
            <a:noAutofit/>
          </a:bodyPr>
          <a:lstStyle/>
          <a:p>
            <a:pPr algn="l">
              <a:buFont typeface="Arial" pitchFamily="34" charset="0"/>
              <a:buChar char="•"/>
            </a:pPr>
            <a:r>
              <a:rPr lang="en-US" sz="2400" dirty="0" smtClean="0">
                <a:solidFill>
                  <a:schemeClr val="tx1"/>
                </a:solidFill>
              </a:rPr>
              <a:t>Methanol </a:t>
            </a:r>
            <a:r>
              <a:rPr lang="en-US" sz="2400" dirty="0">
                <a:solidFill>
                  <a:schemeClr val="tx1"/>
                </a:solidFill>
              </a:rPr>
              <a:t>production in traditional fermented beverages can be linked to the activities of </a:t>
            </a:r>
            <a:r>
              <a:rPr lang="en-US" sz="2400" dirty="0" err="1">
                <a:solidFill>
                  <a:schemeClr val="tx1"/>
                </a:solidFill>
              </a:rPr>
              <a:t>pectinase</a:t>
            </a:r>
            <a:r>
              <a:rPr lang="en-US" sz="2400" dirty="0">
                <a:solidFill>
                  <a:schemeClr val="tx1"/>
                </a:solidFill>
              </a:rPr>
              <a:t> producing yeast, fungi and bacteria. </a:t>
            </a:r>
            <a:endParaRPr lang="en-US" sz="2400" dirty="0" smtClean="0">
              <a:solidFill>
                <a:schemeClr val="tx1"/>
              </a:solidFill>
            </a:endParaRPr>
          </a:p>
          <a:p>
            <a:pPr algn="l">
              <a:buFont typeface="Arial" pitchFamily="34" charset="0"/>
              <a:buChar char="•"/>
            </a:pPr>
            <a:r>
              <a:rPr lang="en-US" sz="2400" dirty="0" smtClean="0">
                <a:solidFill>
                  <a:schemeClr val="tx1"/>
                </a:solidFill>
              </a:rPr>
              <a:t>Microbes producing pectin methyl esterase are able to produce methanol from fruits/juices containing pectin</a:t>
            </a:r>
          </a:p>
          <a:p>
            <a:pPr algn="l">
              <a:buFont typeface="Arial" pitchFamily="34" charset="0"/>
              <a:buChar char="•"/>
            </a:pPr>
            <a:r>
              <a:rPr lang="en-US" sz="2400" dirty="0" smtClean="0">
                <a:solidFill>
                  <a:schemeClr val="tx1"/>
                </a:solidFill>
              </a:rPr>
              <a:t>Under traditional/informal fermentation, alcoholic beverages produced by mixed microbial consortium probably lead to the production of mixed alcohols</a:t>
            </a:r>
            <a:endParaRPr lang="en-US" sz="2400" dirty="0">
              <a:solidFill>
                <a:schemeClr val="tx1"/>
              </a:solidFill>
            </a:endParaRPr>
          </a:p>
          <a:p>
            <a:pPr algn="l">
              <a:buFont typeface="Arial" pitchFamily="34" charset="0"/>
              <a:buChar char="•"/>
            </a:pPr>
            <a:r>
              <a:rPr lang="en-US" sz="2400" dirty="0" smtClean="0">
                <a:solidFill>
                  <a:schemeClr val="tx1"/>
                </a:solidFill>
              </a:rPr>
              <a:t>Microbes can also produce methanol via the oxidation of methane (biogas)</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smtClean="0"/>
              <a:t>Microbial production of methanol (</a:t>
            </a:r>
            <a:r>
              <a:rPr lang="en-US" dirty="0" err="1" smtClean="0"/>
              <a:t>Siero</a:t>
            </a:r>
            <a:r>
              <a:rPr lang="en-US" dirty="0" smtClean="0"/>
              <a:t> et al 2012)</a:t>
            </a:r>
            <a:endParaRPr lang="en-US" dirty="0"/>
          </a:p>
        </p:txBody>
      </p:sp>
      <p:sp>
        <p:nvSpPr>
          <p:cNvPr id="3" name="Subtitle 2"/>
          <p:cNvSpPr>
            <a:spLocks noGrp="1"/>
          </p:cNvSpPr>
          <p:nvPr>
            <p:ph type="subTitle" idx="1"/>
          </p:nvPr>
        </p:nvSpPr>
        <p:spPr>
          <a:xfrm>
            <a:off x="762000" y="1752600"/>
            <a:ext cx="7391400" cy="4191000"/>
          </a:xfrm>
        </p:spPr>
        <p:txBody>
          <a:bodyPr>
            <a:noAutofit/>
          </a:bodyPr>
          <a:lstStyle/>
          <a:p>
            <a:pPr algn="l">
              <a:buFont typeface="Arial" pitchFamily="34" charset="0"/>
              <a:buChar char="•"/>
            </a:pPr>
            <a:r>
              <a:rPr lang="en-US" sz="2800" dirty="0" smtClean="0">
                <a:solidFill>
                  <a:schemeClr val="tx1"/>
                </a:solidFill>
              </a:rPr>
              <a:t>Pectin enzymes are widely distributed in nature and are produced by yeast, bacteria, fungi and plants</a:t>
            </a:r>
          </a:p>
          <a:p>
            <a:pPr algn="l">
              <a:buFont typeface="Arial" pitchFamily="34" charset="0"/>
              <a:buChar char="•"/>
            </a:pPr>
            <a:r>
              <a:rPr lang="en-US" sz="2800" dirty="0" err="1" smtClean="0">
                <a:solidFill>
                  <a:schemeClr val="tx1"/>
                </a:solidFill>
              </a:rPr>
              <a:t>Proteolytic</a:t>
            </a:r>
            <a:r>
              <a:rPr lang="en-US" sz="2800" dirty="0" smtClean="0">
                <a:solidFill>
                  <a:schemeClr val="tx1"/>
                </a:solidFill>
              </a:rPr>
              <a:t> enzymes are classified into </a:t>
            </a:r>
            <a:r>
              <a:rPr lang="en-US" sz="2800" dirty="0" err="1" smtClean="0">
                <a:solidFill>
                  <a:schemeClr val="tx1"/>
                </a:solidFill>
              </a:rPr>
              <a:t>esterases</a:t>
            </a:r>
            <a:r>
              <a:rPr lang="en-US" sz="2800" dirty="0" smtClean="0">
                <a:solidFill>
                  <a:schemeClr val="tx1"/>
                </a:solidFill>
              </a:rPr>
              <a:t> and </a:t>
            </a:r>
            <a:r>
              <a:rPr lang="en-US" sz="2800" dirty="0" err="1" smtClean="0">
                <a:solidFill>
                  <a:schemeClr val="tx1"/>
                </a:solidFill>
              </a:rPr>
              <a:t>depolymerase</a:t>
            </a:r>
            <a:r>
              <a:rPr lang="en-US" sz="2800" dirty="0" smtClean="0">
                <a:solidFill>
                  <a:schemeClr val="tx1"/>
                </a:solidFill>
              </a:rPr>
              <a:t> (</a:t>
            </a:r>
            <a:r>
              <a:rPr lang="en-US" sz="2800" dirty="0" err="1" smtClean="0">
                <a:solidFill>
                  <a:schemeClr val="tx1"/>
                </a:solidFill>
              </a:rPr>
              <a:t>lyases</a:t>
            </a:r>
            <a:r>
              <a:rPr lang="en-US" sz="2800" dirty="0" smtClean="0">
                <a:solidFill>
                  <a:schemeClr val="tx1"/>
                </a:solidFill>
              </a:rPr>
              <a:t> and hydrolyses)</a:t>
            </a:r>
          </a:p>
          <a:p>
            <a:pPr algn="l">
              <a:buFont typeface="Arial" pitchFamily="34" charset="0"/>
              <a:buChar char="•"/>
            </a:pPr>
            <a:r>
              <a:rPr lang="en-US" sz="2800" dirty="0" smtClean="0">
                <a:solidFill>
                  <a:schemeClr val="tx1"/>
                </a:solidFill>
              </a:rPr>
              <a:t>Hydrolyses of pectin by </a:t>
            </a:r>
            <a:r>
              <a:rPr lang="en-US" sz="2800" dirty="0" err="1" smtClean="0">
                <a:solidFill>
                  <a:schemeClr val="tx1"/>
                </a:solidFill>
              </a:rPr>
              <a:t>lyases</a:t>
            </a:r>
            <a:r>
              <a:rPr lang="en-US" sz="2800" dirty="0" smtClean="0">
                <a:solidFill>
                  <a:schemeClr val="tx1"/>
                </a:solidFill>
              </a:rPr>
              <a:t> produces </a:t>
            </a:r>
            <a:r>
              <a:rPr lang="en-US" sz="2800" dirty="0" err="1" smtClean="0">
                <a:solidFill>
                  <a:schemeClr val="tx1"/>
                </a:solidFill>
              </a:rPr>
              <a:t>oligo</a:t>
            </a:r>
            <a:r>
              <a:rPr lang="en-US" sz="2800" dirty="0" smtClean="0">
                <a:solidFill>
                  <a:schemeClr val="tx1"/>
                </a:solidFill>
              </a:rPr>
              <a:t>- or mono-</a:t>
            </a:r>
            <a:r>
              <a:rPr lang="en-US" sz="2800" dirty="0" err="1" smtClean="0">
                <a:solidFill>
                  <a:schemeClr val="tx1"/>
                </a:solidFill>
              </a:rPr>
              <a:t>galacturonate</a:t>
            </a:r>
            <a:endParaRPr lang="en-US" sz="2800" dirty="0" smtClean="0">
              <a:solidFill>
                <a:schemeClr val="tx1"/>
              </a:solidFill>
            </a:endParaRPr>
          </a:p>
          <a:p>
            <a:pPr algn="l">
              <a:buFont typeface="Arial" pitchFamily="34" charset="0"/>
              <a:buChar char="•"/>
            </a:pPr>
            <a:r>
              <a:rPr lang="en-US" sz="2800" dirty="0" smtClean="0">
                <a:solidFill>
                  <a:schemeClr val="tx1"/>
                </a:solidFill>
              </a:rPr>
              <a:t>Hydrolysis of pectin by </a:t>
            </a:r>
            <a:r>
              <a:rPr lang="en-US" sz="2800" dirty="0" err="1" smtClean="0">
                <a:solidFill>
                  <a:schemeClr val="tx1"/>
                </a:solidFill>
              </a:rPr>
              <a:t>esterases</a:t>
            </a:r>
            <a:r>
              <a:rPr lang="en-US" sz="2800" dirty="0" smtClean="0">
                <a:solidFill>
                  <a:schemeClr val="tx1"/>
                </a:solidFill>
              </a:rPr>
              <a:t> produces </a:t>
            </a:r>
            <a:r>
              <a:rPr lang="en-US" sz="2800" dirty="0" err="1" smtClean="0">
                <a:solidFill>
                  <a:schemeClr val="tx1"/>
                </a:solidFill>
              </a:rPr>
              <a:t>pectic</a:t>
            </a:r>
            <a:r>
              <a:rPr lang="en-US" sz="2800" dirty="0" smtClean="0">
                <a:solidFill>
                  <a:schemeClr val="tx1"/>
                </a:solidFill>
              </a:rPr>
              <a:t> acid and </a:t>
            </a:r>
            <a:r>
              <a:rPr lang="en-US" sz="2800" b="1" dirty="0" smtClean="0">
                <a:solidFill>
                  <a:srgbClr val="FF0000"/>
                </a:solidFill>
              </a:rPr>
              <a:t>methanol</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b="1" dirty="0" smtClean="0"/>
              <a:t>Literature /Research highlights 1</a:t>
            </a:r>
            <a:endParaRPr lang="en-US" dirty="0"/>
          </a:p>
        </p:txBody>
      </p:sp>
      <p:sp>
        <p:nvSpPr>
          <p:cNvPr id="3" name="Content Placeholder 2"/>
          <p:cNvSpPr>
            <a:spLocks noGrp="1"/>
          </p:cNvSpPr>
          <p:nvPr>
            <p:ph idx="1"/>
          </p:nvPr>
        </p:nvSpPr>
        <p:spPr>
          <a:xfrm>
            <a:off x="533400" y="1219200"/>
            <a:ext cx="8229600" cy="5029200"/>
          </a:xfrm>
        </p:spPr>
        <p:txBody>
          <a:bodyPr>
            <a:noAutofit/>
          </a:bodyPr>
          <a:lstStyle/>
          <a:p>
            <a:pPr lvl="0"/>
            <a:r>
              <a:rPr lang="en-US" sz="2000" dirty="0" smtClean="0"/>
              <a:t>Methanol is produced during fermentation by the hydrolysis of naturally occurring pectin in the </a:t>
            </a:r>
            <a:r>
              <a:rPr lang="en-US" sz="2000" dirty="0" err="1" smtClean="0"/>
              <a:t>wort</a:t>
            </a:r>
            <a:r>
              <a:rPr lang="en-US" sz="2000" dirty="0" smtClean="0"/>
              <a:t> (</a:t>
            </a:r>
            <a:r>
              <a:rPr lang="en-US" sz="2000" dirty="0" err="1" smtClean="0"/>
              <a:t>Tomoyuki</a:t>
            </a:r>
            <a:r>
              <a:rPr lang="en-US" sz="2000" dirty="0" smtClean="0"/>
              <a:t> et al 2000; </a:t>
            </a:r>
            <a:r>
              <a:rPr lang="en-US" sz="2000" dirty="0" err="1" smtClean="0"/>
              <a:t>Mendonca</a:t>
            </a:r>
            <a:r>
              <a:rPr lang="en-US" sz="2000" dirty="0" smtClean="0"/>
              <a:t> et al 2011)</a:t>
            </a:r>
          </a:p>
          <a:p>
            <a:pPr lvl="0"/>
            <a:r>
              <a:rPr lang="en-US" sz="2000" dirty="0" smtClean="0"/>
              <a:t>Alcohols made from mangoes, pears, banana and melon have been shown to contain methanol (</a:t>
            </a:r>
            <a:r>
              <a:rPr lang="en-US" sz="2000" dirty="0" err="1" smtClean="0"/>
              <a:t>Mendonca</a:t>
            </a:r>
            <a:r>
              <a:rPr lang="en-US" sz="2000" dirty="0" smtClean="0"/>
              <a:t> et al 2011)</a:t>
            </a:r>
          </a:p>
          <a:p>
            <a:pPr lvl="0"/>
            <a:r>
              <a:rPr lang="en-US" sz="2000" dirty="0" smtClean="0"/>
              <a:t>The total alcohol (ethanol and methanol) produced from orange juice was 3.19 % w/v with </a:t>
            </a:r>
            <a:r>
              <a:rPr lang="en-US" sz="2000" i="1" dirty="0" smtClean="0"/>
              <a:t>S. </a:t>
            </a:r>
            <a:r>
              <a:rPr lang="en-US" sz="2000" i="1" dirty="0" err="1" smtClean="0"/>
              <a:t>cerevisiae</a:t>
            </a:r>
            <a:r>
              <a:rPr lang="en-US" sz="2000" i="1" dirty="0" smtClean="0"/>
              <a:t> var. </a:t>
            </a:r>
            <a:r>
              <a:rPr lang="en-US" sz="2000" i="1" dirty="0" err="1" smtClean="0"/>
              <a:t>ellipsoideus</a:t>
            </a:r>
            <a:r>
              <a:rPr lang="en-US" sz="2000" i="1" dirty="0" smtClean="0"/>
              <a:t> </a:t>
            </a:r>
            <a:r>
              <a:rPr lang="en-US" sz="2000" dirty="0" smtClean="0"/>
              <a:t>and 6.80% w/v) with </a:t>
            </a:r>
            <a:r>
              <a:rPr lang="en-US" sz="2000" i="1" dirty="0" smtClean="0"/>
              <a:t>S. </a:t>
            </a:r>
            <a:r>
              <a:rPr lang="en-US" sz="2000" i="1" dirty="0" err="1" smtClean="0"/>
              <a:t>carlsbergensis</a:t>
            </a:r>
            <a:r>
              <a:rPr lang="en-US" sz="2000" dirty="0" smtClean="0"/>
              <a:t> (</a:t>
            </a:r>
            <a:r>
              <a:rPr lang="en-US" sz="2000" dirty="0" err="1" smtClean="0"/>
              <a:t>Okunowo</a:t>
            </a:r>
            <a:r>
              <a:rPr lang="en-US" sz="2000" dirty="0" smtClean="0"/>
              <a:t> and </a:t>
            </a:r>
            <a:r>
              <a:rPr lang="en-US" sz="2000" dirty="0" err="1" smtClean="0"/>
              <a:t>Osuntoki</a:t>
            </a:r>
            <a:r>
              <a:rPr lang="en-US" sz="2000" dirty="0" smtClean="0"/>
              <a:t> 2007). </a:t>
            </a:r>
          </a:p>
          <a:p>
            <a:pPr lvl="0"/>
            <a:r>
              <a:rPr lang="en-US" sz="2000" dirty="0" err="1" smtClean="0"/>
              <a:t>Chaiyasut</a:t>
            </a:r>
            <a:r>
              <a:rPr lang="en-US" sz="2000" dirty="0" smtClean="0"/>
              <a:t> et al (2013) reported factors affecting the methanol production in fermented beverages including raw material size and age, sterilization temperature, pectin content and pectin methyl esterase (PME) activity (Note that PME activity is optimal at 50-60</a:t>
            </a:r>
            <a:r>
              <a:rPr lang="en-US" sz="2000" baseline="30000" dirty="0" smtClean="0"/>
              <a:t>o</a:t>
            </a:r>
            <a:r>
              <a:rPr lang="en-US" sz="2000" dirty="0" smtClean="0"/>
              <a:t>C). </a:t>
            </a:r>
          </a:p>
          <a:p>
            <a:r>
              <a:rPr lang="en-US" sz="2000" dirty="0" smtClean="0"/>
              <a:t>During ripening, pectin in fruits is broken down by PME resulting in the formation of methanol (</a:t>
            </a:r>
            <a:r>
              <a:rPr lang="en-US" sz="2000" dirty="0" err="1" smtClean="0"/>
              <a:t>Chaiyasut</a:t>
            </a:r>
            <a:r>
              <a:rPr lang="en-US" sz="2000" dirty="0" smtClean="0"/>
              <a:t> et al, 2013: Michel 2001).</a:t>
            </a:r>
          </a:p>
          <a:p>
            <a:pPr lvl="0"/>
            <a:r>
              <a:rPr lang="en-US" sz="2000" dirty="0" smtClean="0"/>
              <a:t>PME (EC: 3.1.1.11) de-</a:t>
            </a:r>
            <a:r>
              <a:rPr lang="en-US" sz="2000" dirty="0" err="1" smtClean="0"/>
              <a:t>esterify</a:t>
            </a:r>
            <a:r>
              <a:rPr lang="en-US" sz="2000" dirty="0" smtClean="0"/>
              <a:t> pectin to low –</a:t>
            </a:r>
            <a:r>
              <a:rPr lang="en-US" sz="2000" dirty="0" err="1" smtClean="0"/>
              <a:t>methoxyl</a:t>
            </a:r>
            <a:r>
              <a:rPr lang="en-US" sz="2000" dirty="0" smtClean="0"/>
              <a:t> </a:t>
            </a:r>
            <a:r>
              <a:rPr lang="en-US" sz="2000" dirty="0" err="1" smtClean="0"/>
              <a:t>pectins</a:t>
            </a:r>
            <a:r>
              <a:rPr lang="en-US" sz="2000" dirty="0" smtClean="0"/>
              <a:t> resulting in the production of methanol (</a:t>
            </a:r>
            <a:r>
              <a:rPr lang="en-US" sz="2000" dirty="0" err="1" smtClean="0"/>
              <a:t>Chaiyasut</a:t>
            </a:r>
            <a:r>
              <a:rPr lang="en-US" sz="2000" dirty="0" smtClean="0"/>
              <a:t> et al, 2013: Michel 2001)</a:t>
            </a:r>
          </a:p>
          <a:p>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dirty="0" smtClean="0"/>
              <a:t>Literature / Research highlights 2</a:t>
            </a:r>
            <a:endParaRPr lang="en-US" dirty="0"/>
          </a:p>
        </p:txBody>
      </p:sp>
      <p:sp>
        <p:nvSpPr>
          <p:cNvPr id="3" name="Content Placeholder 2"/>
          <p:cNvSpPr>
            <a:spLocks noGrp="1"/>
          </p:cNvSpPr>
          <p:nvPr>
            <p:ph idx="1"/>
          </p:nvPr>
        </p:nvSpPr>
        <p:spPr>
          <a:xfrm>
            <a:off x="609600" y="1066800"/>
            <a:ext cx="8229600" cy="5181600"/>
          </a:xfrm>
        </p:spPr>
        <p:txBody>
          <a:bodyPr>
            <a:normAutofit fontScale="70000" lnSpcReduction="20000"/>
          </a:bodyPr>
          <a:lstStyle/>
          <a:p>
            <a:pPr lvl="0"/>
            <a:r>
              <a:rPr lang="en-US" dirty="0" err="1" smtClean="0"/>
              <a:t>Chaiyasut</a:t>
            </a:r>
            <a:r>
              <a:rPr lang="en-US" dirty="0" smtClean="0"/>
              <a:t> et al (2013) compared pectin levels in fermented beverage containing </a:t>
            </a:r>
            <a:r>
              <a:rPr lang="en-US" dirty="0" err="1" smtClean="0"/>
              <a:t>Morinda</a:t>
            </a:r>
            <a:r>
              <a:rPr lang="en-US" dirty="0" smtClean="0"/>
              <a:t> </a:t>
            </a:r>
            <a:r>
              <a:rPr lang="en-US" dirty="0" err="1" smtClean="0"/>
              <a:t>citrifolia</a:t>
            </a:r>
            <a:r>
              <a:rPr lang="en-US" dirty="0" smtClean="0"/>
              <a:t> (9.89%) with that of other fruits including guava (4.36%), tomato (0.3%), apple (0.5%), carrot (0.8%) and cherries (0.4%)</a:t>
            </a:r>
          </a:p>
          <a:p>
            <a:pPr lvl="0"/>
            <a:r>
              <a:rPr lang="en-US" dirty="0" smtClean="0"/>
              <a:t>During the production of sugarcane beverage called </a:t>
            </a:r>
            <a:r>
              <a:rPr lang="en-US" dirty="0" err="1" smtClean="0"/>
              <a:t>cachaca</a:t>
            </a:r>
            <a:r>
              <a:rPr lang="en-US" dirty="0" smtClean="0"/>
              <a:t> in Brazil, </a:t>
            </a:r>
            <a:r>
              <a:rPr lang="en-US" dirty="0" err="1" smtClean="0"/>
              <a:t>Saccharomyces</a:t>
            </a:r>
            <a:r>
              <a:rPr lang="en-US" dirty="0" smtClean="0"/>
              <a:t> </a:t>
            </a:r>
            <a:r>
              <a:rPr lang="en-US" dirty="0" err="1" smtClean="0"/>
              <a:t>cerevisiae</a:t>
            </a:r>
            <a:r>
              <a:rPr lang="en-US" dirty="0" smtClean="0"/>
              <a:t> produced no methanol while contaminating yeasts (</a:t>
            </a:r>
            <a:r>
              <a:rPr lang="en-US" dirty="0" err="1" smtClean="0"/>
              <a:t>Pichia</a:t>
            </a:r>
            <a:r>
              <a:rPr lang="en-US" dirty="0" smtClean="0"/>
              <a:t> </a:t>
            </a:r>
            <a:r>
              <a:rPr lang="en-US" dirty="0" err="1" smtClean="0"/>
              <a:t>silvicola</a:t>
            </a:r>
            <a:r>
              <a:rPr lang="en-US" dirty="0" smtClean="0"/>
              <a:t> and P. </a:t>
            </a:r>
            <a:r>
              <a:rPr lang="en-US" dirty="0" err="1" smtClean="0"/>
              <a:t>anomata</a:t>
            </a:r>
            <a:r>
              <a:rPr lang="en-US" dirty="0" smtClean="0"/>
              <a:t>) produced 0.5% methanol (</a:t>
            </a:r>
            <a:r>
              <a:rPr lang="en-US" dirty="0" err="1" smtClean="0"/>
              <a:t>Dato</a:t>
            </a:r>
            <a:r>
              <a:rPr lang="en-US" dirty="0" smtClean="0"/>
              <a:t> et al 2005)</a:t>
            </a:r>
          </a:p>
          <a:p>
            <a:pPr lvl="0"/>
            <a:r>
              <a:rPr lang="en-US" dirty="0" err="1" smtClean="0"/>
              <a:t>Pichia</a:t>
            </a:r>
            <a:r>
              <a:rPr lang="en-US" dirty="0" smtClean="0"/>
              <a:t> </a:t>
            </a:r>
            <a:r>
              <a:rPr lang="en-US" dirty="0" err="1" smtClean="0"/>
              <a:t>methanolica</a:t>
            </a:r>
            <a:r>
              <a:rPr lang="en-US" dirty="0" smtClean="0"/>
              <a:t> is able to utilize, pectin, </a:t>
            </a:r>
            <a:r>
              <a:rPr lang="en-US" dirty="0" err="1" smtClean="0"/>
              <a:t>polygalacturonic</a:t>
            </a:r>
            <a:r>
              <a:rPr lang="en-US" dirty="0" smtClean="0"/>
              <a:t> acid and methanol as sole carbon sources (Nakagawa et al 2005)</a:t>
            </a:r>
          </a:p>
          <a:p>
            <a:pPr lvl="0"/>
            <a:r>
              <a:rPr lang="en-US" dirty="0" err="1" smtClean="0"/>
              <a:t>Stringini</a:t>
            </a:r>
            <a:r>
              <a:rPr lang="en-US" dirty="0" smtClean="0"/>
              <a:t> et al (2009) studied yeast diversity during tapping and fermentation of oil palm wine from Cameroon and found </a:t>
            </a:r>
            <a:r>
              <a:rPr lang="en-US" dirty="0" err="1" smtClean="0"/>
              <a:t>Saccharomyces</a:t>
            </a:r>
            <a:r>
              <a:rPr lang="en-US" dirty="0" smtClean="0"/>
              <a:t> </a:t>
            </a:r>
            <a:r>
              <a:rPr lang="en-US" dirty="0" err="1" smtClean="0"/>
              <a:t>cerevisiae</a:t>
            </a:r>
            <a:r>
              <a:rPr lang="en-US" dirty="0" smtClean="0"/>
              <a:t>, </a:t>
            </a:r>
            <a:r>
              <a:rPr lang="en-US" dirty="0" err="1" smtClean="0"/>
              <a:t>Saccharomyces</a:t>
            </a:r>
            <a:r>
              <a:rPr lang="en-US" dirty="0" smtClean="0"/>
              <a:t> </a:t>
            </a:r>
            <a:r>
              <a:rPr lang="en-US" dirty="0" err="1" smtClean="0"/>
              <a:t>ludwigii</a:t>
            </a:r>
            <a:r>
              <a:rPr lang="en-US" dirty="0" smtClean="0"/>
              <a:t>, </a:t>
            </a:r>
            <a:r>
              <a:rPr lang="en-US" dirty="0" err="1" smtClean="0"/>
              <a:t>Schizosaccharomyces</a:t>
            </a:r>
            <a:r>
              <a:rPr lang="en-US" dirty="0" smtClean="0"/>
              <a:t> </a:t>
            </a:r>
            <a:r>
              <a:rPr lang="en-US" dirty="0" err="1" smtClean="0"/>
              <a:t>bailli</a:t>
            </a:r>
            <a:r>
              <a:rPr lang="en-US" dirty="0" smtClean="0"/>
              <a:t>, Candida </a:t>
            </a:r>
            <a:r>
              <a:rPr lang="en-US" dirty="0" err="1" smtClean="0"/>
              <a:t>parapsilosis</a:t>
            </a:r>
            <a:r>
              <a:rPr lang="en-US" dirty="0" smtClean="0"/>
              <a:t>, </a:t>
            </a:r>
            <a:r>
              <a:rPr lang="en-US" dirty="0" err="1" smtClean="0"/>
              <a:t>Pichia</a:t>
            </a:r>
            <a:r>
              <a:rPr lang="en-US" dirty="0" smtClean="0"/>
              <a:t> </a:t>
            </a:r>
            <a:r>
              <a:rPr lang="en-US" dirty="0" err="1" smtClean="0"/>
              <a:t>fermentans</a:t>
            </a:r>
            <a:r>
              <a:rPr lang="en-US" dirty="0" smtClean="0"/>
              <a:t>, </a:t>
            </a:r>
            <a:r>
              <a:rPr lang="en-US" dirty="0" err="1" smtClean="0"/>
              <a:t>Hanseniaspora</a:t>
            </a:r>
            <a:r>
              <a:rPr lang="en-US" dirty="0" smtClean="0"/>
              <a:t> </a:t>
            </a:r>
            <a:r>
              <a:rPr lang="en-US" dirty="0" err="1" smtClean="0"/>
              <a:t>uvarum</a:t>
            </a:r>
            <a:r>
              <a:rPr lang="en-US" dirty="0" smtClean="0"/>
              <a:t> and Candida </a:t>
            </a:r>
            <a:r>
              <a:rPr lang="en-US" dirty="0" err="1" smtClean="0"/>
              <a:t>fermentati</a:t>
            </a:r>
            <a:r>
              <a:rPr lang="en-US" dirty="0" smtClean="0"/>
              <a:t> in addition to lactic acid bacteria and acetic acid bacteria</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dirty="0" smtClean="0"/>
              <a:t>Literature / Research highlights 3</a:t>
            </a:r>
            <a:endParaRPr lang="en-US" dirty="0"/>
          </a:p>
        </p:txBody>
      </p:sp>
      <p:sp>
        <p:nvSpPr>
          <p:cNvPr id="3" name="Content Placeholder 2"/>
          <p:cNvSpPr>
            <a:spLocks noGrp="1"/>
          </p:cNvSpPr>
          <p:nvPr>
            <p:ph idx="1"/>
          </p:nvPr>
        </p:nvSpPr>
        <p:spPr>
          <a:xfrm>
            <a:off x="685800" y="1143000"/>
            <a:ext cx="8229600" cy="5029200"/>
          </a:xfrm>
        </p:spPr>
        <p:txBody>
          <a:bodyPr>
            <a:normAutofit fontScale="70000" lnSpcReduction="20000"/>
          </a:bodyPr>
          <a:lstStyle/>
          <a:p>
            <a:pPr lvl="0"/>
            <a:r>
              <a:rPr lang="en-US" dirty="0" smtClean="0"/>
              <a:t>Pectin is typically found in the intracellular regions and cell walls of most fruits and vegetables, with its greatest abundance in citrus particularly orange, grape, limes and lemons (</a:t>
            </a:r>
            <a:r>
              <a:rPr lang="en-US" dirty="0" err="1" smtClean="0"/>
              <a:t>Siragusa</a:t>
            </a:r>
            <a:r>
              <a:rPr lang="en-US" dirty="0" smtClean="0"/>
              <a:t> et al 1988)</a:t>
            </a:r>
          </a:p>
          <a:p>
            <a:pPr lvl="0"/>
            <a:r>
              <a:rPr lang="en-US" dirty="0" smtClean="0"/>
              <a:t>Citrus contains 7-10% pectin (</a:t>
            </a:r>
            <a:r>
              <a:rPr lang="en-US" dirty="0" err="1" smtClean="0"/>
              <a:t>Siragusa</a:t>
            </a:r>
            <a:r>
              <a:rPr lang="en-US" dirty="0" smtClean="0"/>
              <a:t> et al 1988)</a:t>
            </a:r>
          </a:p>
          <a:p>
            <a:pPr lvl="0"/>
            <a:r>
              <a:rPr lang="en-US" dirty="0" smtClean="0"/>
              <a:t>Human colonic bacteria, </a:t>
            </a:r>
            <a:r>
              <a:rPr lang="en-US" dirty="0" err="1" smtClean="0"/>
              <a:t>Erwinia</a:t>
            </a:r>
            <a:r>
              <a:rPr lang="en-US" dirty="0" smtClean="0"/>
              <a:t> </a:t>
            </a:r>
            <a:r>
              <a:rPr lang="en-US" dirty="0" err="1" smtClean="0"/>
              <a:t>carotovora</a:t>
            </a:r>
            <a:r>
              <a:rPr lang="en-US" dirty="0" smtClean="0"/>
              <a:t> is able to degrade pectin releasing methanol (</a:t>
            </a:r>
            <a:r>
              <a:rPr lang="en-US" dirty="0" err="1" smtClean="0"/>
              <a:t>Siragusa</a:t>
            </a:r>
            <a:r>
              <a:rPr lang="en-US" dirty="0" smtClean="0"/>
              <a:t> et al 1988)</a:t>
            </a:r>
          </a:p>
          <a:p>
            <a:pPr lvl="0"/>
            <a:r>
              <a:rPr lang="en-US" dirty="0" smtClean="0"/>
              <a:t>Anaerobic bacteria, Clostridium particularly </a:t>
            </a:r>
            <a:r>
              <a:rPr lang="en-US" dirty="0" err="1" smtClean="0"/>
              <a:t>C.butyricum</a:t>
            </a:r>
            <a:r>
              <a:rPr lang="en-US" dirty="0" smtClean="0"/>
              <a:t>, C. </a:t>
            </a:r>
            <a:r>
              <a:rPr lang="en-US" dirty="0" err="1" smtClean="0"/>
              <a:t>therocellum</a:t>
            </a:r>
            <a:r>
              <a:rPr lang="en-US" dirty="0" smtClean="0"/>
              <a:t>, C. </a:t>
            </a:r>
            <a:r>
              <a:rPr lang="en-US" dirty="0" err="1" smtClean="0"/>
              <a:t>multifermentans</a:t>
            </a:r>
            <a:r>
              <a:rPr lang="en-US" dirty="0" smtClean="0"/>
              <a:t>, and C. </a:t>
            </a:r>
            <a:r>
              <a:rPr lang="en-US" dirty="0" err="1" smtClean="0"/>
              <a:t>felsineum</a:t>
            </a:r>
            <a:r>
              <a:rPr lang="en-US" dirty="0" smtClean="0"/>
              <a:t> produce methanol from pectin (</a:t>
            </a:r>
            <a:r>
              <a:rPr lang="en-US" dirty="0" err="1" smtClean="0"/>
              <a:t>Ollivier</a:t>
            </a:r>
            <a:r>
              <a:rPr lang="en-US" dirty="0" smtClean="0"/>
              <a:t> and Garcia, 1990)</a:t>
            </a:r>
          </a:p>
          <a:p>
            <a:pPr lvl="0"/>
            <a:r>
              <a:rPr lang="en-US" dirty="0" smtClean="0"/>
              <a:t>Nakagawa et al (2000) found that Candida </a:t>
            </a:r>
            <a:r>
              <a:rPr lang="en-US" dirty="0" err="1" smtClean="0"/>
              <a:t>boidinii</a:t>
            </a:r>
            <a:r>
              <a:rPr lang="en-US" dirty="0" smtClean="0"/>
              <a:t> can grow on pectin or </a:t>
            </a:r>
            <a:r>
              <a:rPr lang="en-US" dirty="0" err="1" smtClean="0"/>
              <a:t>polypalactoronate</a:t>
            </a:r>
            <a:r>
              <a:rPr lang="en-US" dirty="0" smtClean="0"/>
              <a:t> as a carbon source producing methanol</a:t>
            </a:r>
          </a:p>
          <a:p>
            <a:pPr lvl="0"/>
            <a:r>
              <a:rPr lang="en-US" dirty="0" err="1" smtClean="0"/>
              <a:t>Schink</a:t>
            </a:r>
            <a:r>
              <a:rPr lang="en-US" dirty="0" smtClean="0"/>
              <a:t> and </a:t>
            </a:r>
            <a:r>
              <a:rPr lang="en-US" dirty="0" err="1" smtClean="0"/>
              <a:t>Zeikus</a:t>
            </a:r>
            <a:r>
              <a:rPr lang="en-US" dirty="0" smtClean="0"/>
              <a:t> (1980) reported various </a:t>
            </a:r>
            <a:r>
              <a:rPr lang="en-US" dirty="0" err="1" smtClean="0"/>
              <a:t>pectinolutic</a:t>
            </a:r>
            <a:r>
              <a:rPr lang="en-US" dirty="0" smtClean="0"/>
              <a:t> strains of Clostridium, </a:t>
            </a:r>
            <a:r>
              <a:rPr lang="en-US" dirty="0" err="1" smtClean="0"/>
              <a:t>Erwinia</a:t>
            </a:r>
            <a:r>
              <a:rPr lang="en-US" dirty="0" smtClean="0"/>
              <a:t> and Pseudomonas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470025"/>
          </a:xfrm>
        </p:spPr>
        <p:txBody>
          <a:bodyPr/>
          <a:lstStyle/>
          <a:p>
            <a:r>
              <a:rPr lang="en-US" dirty="0" smtClean="0"/>
              <a:t>Methanol contamination: the Nigerian case</a:t>
            </a:r>
            <a:endParaRPr lang="en-US" dirty="0"/>
          </a:p>
        </p:txBody>
      </p:sp>
      <p:sp>
        <p:nvSpPr>
          <p:cNvPr id="3" name="Subtitle 2"/>
          <p:cNvSpPr>
            <a:spLocks noGrp="1"/>
          </p:cNvSpPr>
          <p:nvPr>
            <p:ph type="subTitle" idx="1"/>
          </p:nvPr>
        </p:nvSpPr>
        <p:spPr>
          <a:xfrm>
            <a:off x="609600" y="2057400"/>
            <a:ext cx="7620000" cy="3048000"/>
          </a:xfrm>
        </p:spPr>
        <p:txBody>
          <a:bodyPr>
            <a:noAutofit/>
          </a:bodyPr>
          <a:lstStyle/>
          <a:p>
            <a:pPr algn="l">
              <a:buFont typeface="Arial" pitchFamily="34" charset="0"/>
              <a:buChar char="•"/>
            </a:pPr>
            <a:r>
              <a:rPr lang="en-US" sz="2800" dirty="0" smtClean="0">
                <a:solidFill>
                  <a:schemeClr val="tx1"/>
                </a:solidFill>
              </a:rPr>
              <a:t>In the Nigerian methanol poisoning case, fermented alcoholic beverage was </a:t>
            </a:r>
            <a:r>
              <a:rPr lang="en-US" sz="2800" dirty="0">
                <a:solidFill>
                  <a:schemeClr val="tx1"/>
                </a:solidFill>
              </a:rPr>
              <a:t>found to contain 16.3 % methanol </a:t>
            </a:r>
            <a:endParaRPr lang="en-US" sz="2800" dirty="0" smtClean="0">
              <a:solidFill>
                <a:schemeClr val="tx1"/>
              </a:solidFill>
            </a:endParaRPr>
          </a:p>
          <a:p>
            <a:pPr algn="l">
              <a:buFont typeface="Arial" pitchFamily="34" charset="0"/>
              <a:buChar char="•"/>
            </a:pPr>
            <a:r>
              <a:rPr lang="en-US" sz="2800" dirty="0" smtClean="0">
                <a:solidFill>
                  <a:schemeClr val="tx1"/>
                </a:solidFill>
              </a:rPr>
              <a:t>The blood </a:t>
            </a:r>
            <a:r>
              <a:rPr lang="en-US" sz="2800" dirty="0">
                <a:solidFill>
                  <a:schemeClr val="tx1"/>
                </a:solidFill>
              </a:rPr>
              <a:t>methanol concentration of victims </a:t>
            </a:r>
            <a:r>
              <a:rPr lang="en-US" sz="2800" dirty="0" smtClean="0">
                <a:solidFill>
                  <a:schemeClr val="tx1"/>
                </a:solidFill>
              </a:rPr>
              <a:t>was </a:t>
            </a:r>
            <a:r>
              <a:rPr lang="en-US" sz="2800" dirty="0">
                <a:solidFill>
                  <a:schemeClr val="tx1"/>
                </a:solidFill>
              </a:rPr>
              <a:t>found to be 1500-2000 mg/l. </a:t>
            </a:r>
          </a:p>
          <a:p>
            <a:pPr algn="l">
              <a:buFont typeface="Arial" pitchFamily="34" charset="0"/>
              <a:buChar char="•"/>
            </a:pPr>
            <a:endParaRPr lang="en-US" sz="2800"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04800"/>
            <a:ext cx="7772400" cy="1066800"/>
          </a:xfrm>
        </p:spPr>
        <p:txBody>
          <a:bodyPr>
            <a:normAutofit fontScale="90000"/>
          </a:bodyPr>
          <a:lstStyle/>
          <a:p>
            <a:r>
              <a:rPr lang="en-US" dirty="0" smtClean="0"/>
              <a:t>Possible sources of methanol in fermented beverages?</a:t>
            </a:r>
            <a:endParaRPr lang="en-US" dirty="0"/>
          </a:p>
        </p:txBody>
      </p:sp>
      <p:sp>
        <p:nvSpPr>
          <p:cNvPr id="3" name="Subtitle 2"/>
          <p:cNvSpPr>
            <a:spLocks noGrp="1"/>
          </p:cNvSpPr>
          <p:nvPr>
            <p:ph type="subTitle" idx="1"/>
          </p:nvPr>
        </p:nvSpPr>
        <p:spPr>
          <a:xfrm>
            <a:off x="914400" y="1752600"/>
            <a:ext cx="7086600" cy="4343400"/>
          </a:xfrm>
        </p:spPr>
        <p:txBody>
          <a:bodyPr>
            <a:noAutofit/>
          </a:bodyPr>
          <a:lstStyle/>
          <a:p>
            <a:pPr algn="l">
              <a:buFont typeface="Arial" pitchFamily="34" charset="0"/>
              <a:buChar char="•"/>
            </a:pPr>
            <a:r>
              <a:rPr lang="en-US" sz="2800" dirty="0" smtClean="0">
                <a:solidFill>
                  <a:schemeClr val="tx1"/>
                </a:solidFill>
              </a:rPr>
              <a:t>unscrupulous </a:t>
            </a:r>
            <a:r>
              <a:rPr lang="en-US" sz="2800" dirty="0">
                <a:solidFill>
                  <a:schemeClr val="tx1"/>
                </a:solidFill>
              </a:rPr>
              <a:t>vendors might have deliberately spiked the beverages with </a:t>
            </a:r>
            <a:r>
              <a:rPr lang="en-US" sz="2800" dirty="0" smtClean="0">
                <a:solidFill>
                  <a:schemeClr val="tx1"/>
                </a:solidFill>
              </a:rPr>
              <a:t>methanol to increase the alcohol content, </a:t>
            </a:r>
          </a:p>
          <a:p>
            <a:pPr algn="l">
              <a:buFont typeface="Arial" pitchFamily="34" charset="0"/>
              <a:buChar char="•"/>
            </a:pPr>
            <a:r>
              <a:rPr lang="en-US" sz="2800" dirty="0" smtClean="0">
                <a:solidFill>
                  <a:schemeClr val="tx1"/>
                </a:solidFill>
              </a:rPr>
              <a:t>methanol </a:t>
            </a:r>
            <a:r>
              <a:rPr lang="en-US" sz="2800" dirty="0">
                <a:solidFill>
                  <a:schemeClr val="tx1"/>
                </a:solidFill>
              </a:rPr>
              <a:t>might have been produced by contaminating microbes during fermentation</a:t>
            </a:r>
            <a:r>
              <a:rPr lang="en-US" sz="2800" dirty="0" smtClean="0">
                <a:solidFill>
                  <a:schemeClr val="tx1"/>
                </a:solidFill>
              </a:rPr>
              <a:t>.</a:t>
            </a:r>
          </a:p>
          <a:p>
            <a:pPr algn="l">
              <a:buFont typeface="Arial" pitchFamily="34" charset="0"/>
              <a:buChar char="•"/>
            </a:pPr>
            <a:r>
              <a:rPr lang="en-US" sz="2800" dirty="0" smtClean="0">
                <a:solidFill>
                  <a:schemeClr val="tx1"/>
                </a:solidFill>
              </a:rPr>
              <a:t>Methanol  could be produced by microbes during the fermentation of fruits high in </a:t>
            </a:r>
            <a:r>
              <a:rPr lang="en-US" sz="2800" dirty="0" err="1" smtClean="0">
                <a:solidFill>
                  <a:schemeClr val="tx1"/>
                </a:solidFill>
              </a:rPr>
              <a:t>pectins</a:t>
            </a:r>
            <a:endParaRPr lang="en-US" sz="2800" dirty="0" smtClean="0">
              <a:solidFill>
                <a:schemeClr val="tx1"/>
              </a:solidFill>
            </a:endParaRPr>
          </a:p>
          <a:p>
            <a:pPr algn="l">
              <a:buFont typeface="Arial" pitchFamily="34" charset="0"/>
              <a:buChar char="•"/>
            </a:pPr>
            <a:r>
              <a:rPr lang="en-US" sz="2800" dirty="0" smtClean="0">
                <a:solidFill>
                  <a:schemeClr val="tx1"/>
                </a:solidFill>
              </a:rPr>
              <a:t>Methanol could also be produced  during fermentation in unclean containers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Price of alcohols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Locally produced gin of 40-60% ethanol content costs N20 per shot of 30ml i.e. </a:t>
            </a:r>
            <a:r>
              <a:rPr lang="it-IT" strike="dblStrike" dirty="0" smtClean="0"/>
              <a:t>N</a:t>
            </a:r>
            <a:r>
              <a:rPr lang="en-US" dirty="0" smtClean="0"/>
              <a:t>670/</a:t>
            </a:r>
            <a:r>
              <a:rPr lang="en-US" dirty="0" err="1" smtClean="0"/>
              <a:t>litre</a:t>
            </a:r>
            <a:r>
              <a:rPr lang="en-US" dirty="0" smtClean="0"/>
              <a:t>  i.e. </a:t>
            </a:r>
            <a:r>
              <a:rPr lang="it-IT" dirty="0" smtClean="0"/>
              <a:t>£ 1.97/litre (£ 1.00= </a:t>
            </a:r>
            <a:r>
              <a:rPr lang="it-IT" strike="dblStrike" dirty="0" smtClean="0"/>
              <a:t>N</a:t>
            </a:r>
            <a:r>
              <a:rPr lang="it-IT" dirty="0" smtClean="0"/>
              <a:t>340</a:t>
            </a:r>
            <a:r>
              <a:rPr lang="en-US" dirty="0" smtClean="0"/>
              <a:t>)</a:t>
            </a:r>
          </a:p>
          <a:p>
            <a:r>
              <a:rPr lang="it-IT" dirty="0" smtClean="0"/>
              <a:t>25 litre pure 99.85% methanol is £37.95 i.e. £1.52/litre (excluding importation and duty costs). The landing cost could be more than double</a:t>
            </a:r>
          </a:p>
          <a:p>
            <a:r>
              <a:rPr lang="it-IT" dirty="0" smtClean="0"/>
              <a:t>Methanol is not currently produced in Nigeria (but there are at least 2 methanl plants under construction)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Traditional production of beverage ethanol from raffia palm (Ohimain et al 2012)</a:t>
            </a:r>
            <a:endParaRPr lang="en-US" sz="3600" dirty="0"/>
          </a:p>
        </p:txBody>
      </p:sp>
      <p:pic>
        <p:nvPicPr>
          <p:cNvPr id="22530" name="Picture 2"/>
          <p:cNvPicPr>
            <a:picLocks noGrp="1" noChangeAspect="1" noChangeArrowheads="1"/>
          </p:cNvPicPr>
          <p:nvPr>
            <p:ph idx="1"/>
          </p:nvPr>
        </p:nvPicPr>
        <p:blipFill>
          <a:blip r:embed="rId2"/>
          <a:srcRect/>
          <a:stretch>
            <a:fillRect/>
          </a:stretch>
        </p:blipFill>
        <p:spPr bwMode="auto">
          <a:xfrm>
            <a:off x="762000" y="1752600"/>
            <a:ext cx="3828553" cy="4495800"/>
          </a:xfrm>
          <a:prstGeom prst="rect">
            <a:avLst/>
          </a:prstGeom>
          <a:noFill/>
          <a:ln w="9525">
            <a:noFill/>
            <a:miter lim="800000"/>
            <a:headEnd/>
            <a:tailEnd/>
          </a:ln>
          <a:effectLst/>
        </p:spPr>
      </p:pic>
      <p:pic>
        <p:nvPicPr>
          <p:cNvPr id="22531" name="Picture 3"/>
          <p:cNvPicPr>
            <a:picLocks noChangeAspect="1" noChangeArrowheads="1"/>
          </p:cNvPicPr>
          <p:nvPr/>
        </p:nvPicPr>
        <p:blipFill>
          <a:blip r:embed="rId3"/>
          <a:srcRect l="13559" r="5085"/>
          <a:stretch>
            <a:fillRect/>
          </a:stretch>
        </p:blipFill>
        <p:spPr bwMode="auto">
          <a:xfrm>
            <a:off x="4876800" y="1676400"/>
            <a:ext cx="3124200" cy="47351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GB" sz="2400" dirty="0" smtClean="0"/>
              <a:t>Physical properties of methanol, ethanol and gasoline (</a:t>
            </a:r>
            <a:r>
              <a:rPr lang="en-US" sz="2400" dirty="0" smtClean="0"/>
              <a:t>Modified from </a:t>
            </a:r>
            <a:r>
              <a:rPr lang="en-US" sz="2400" dirty="0" err="1" smtClean="0"/>
              <a:t>Kamboj</a:t>
            </a:r>
            <a:r>
              <a:rPr lang="en-US" sz="2400" dirty="0" smtClean="0"/>
              <a:t> and </a:t>
            </a:r>
            <a:r>
              <a:rPr lang="en-US" sz="2400" dirty="0" err="1" smtClean="0"/>
              <a:t>Karimi</a:t>
            </a:r>
            <a:r>
              <a:rPr lang="en-US" sz="2400" dirty="0" smtClean="0"/>
              <a:t> (2014), Methanol Institute (2011)</a:t>
            </a:r>
            <a:r>
              <a:rPr lang="en-GB" sz="2400" dirty="0" smtClean="0"/>
              <a:t>)</a:t>
            </a:r>
            <a:endParaRPr lang="en-GB" sz="2400" dirty="0"/>
          </a:p>
        </p:txBody>
      </p:sp>
      <p:graphicFrame>
        <p:nvGraphicFramePr>
          <p:cNvPr id="3" name="Table 2"/>
          <p:cNvGraphicFramePr>
            <a:graphicFrameLocks noGrp="1"/>
          </p:cNvGraphicFramePr>
          <p:nvPr/>
        </p:nvGraphicFramePr>
        <p:xfrm>
          <a:off x="685800" y="1143000"/>
          <a:ext cx="7543801" cy="5679493"/>
        </p:xfrm>
        <a:graphic>
          <a:graphicData uri="http://schemas.openxmlformats.org/drawingml/2006/table">
            <a:tbl>
              <a:tblPr/>
              <a:tblGrid>
                <a:gridCol w="3080812"/>
                <a:gridCol w="1417546"/>
                <a:gridCol w="1621382"/>
                <a:gridCol w="1424061"/>
              </a:tblGrid>
              <a:tr h="316537">
                <a:tc>
                  <a:txBody>
                    <a:bodyPr/>
                    <a:lstStyle/>
                    <a:p>
                      <a:pPr marL="807720" marR="903605" algn="ctr">
                        <a:lnSpc>
                          <a:spcPct val="115000"/>
                        </a:lnSpc>
                        <a:spcBef>
                          <a:spcPts val="185"/>
                        </a:spcBef>
                        <a:spcAft>
                          <a:spcPts val="1000"/>
                        </a:spcAft>
                      </a:pPr>
                      <a:r>
                        <a:rPr lang="en-US" sz="1800" dirty="0">
                          <a:latin typeface="Times New Roman"/>
                          <a:ea typeface="Times New Roman"/>
                          <a:cs typeface="Times New Roman"/>
                        </a:rPr>
                        <a:t>Pr</a:t>
                      </a:r>
                      <a:r>
                        <a:rPr lang="en-US" sz="1800" spc="5" dirty="0">
                          <a:latin typeface="Times New Roman"/>
                          <a:ea typeface="Times New Roman"/>
                          <a:cs typeface="Times New Roman"/>
                        </a:rPr>
                        <a:t>op</a:t>
                      </a:r>
                      <a:r>
                        <a:rPr lang="en-US" sz="1800" dirty="0">
                          <a:latin typeface="Times New Roman"/>
                          <a:ea typeface="Times New Roman"/>
                          <a:cs typeface="Times New Roman"/>
                        </a:rPr>
                        <a:t>erty</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185"/>
                        </a:spcBef>
                        <a:spcAft>
                          <a:spcPts val="1000"/>
                        </a:spcAft>
                      </a:pPr>
                      <a:r>
                        <a:rPr lang="en-US" sz="1800">
                          <a:latin typeface="Times New Roman"/>
                          <a:ea typeface="Times New Roman"/>
                          <a:cs typeface="Times New Roman"/>
                        </a:rPr>
                        <a:t>Met</a:t>
                      </a:r>
                      <a:r>
                        <a:rPr lang="en-US" sz="1800" spc="5">
                          <a:latin typeface="Times New Roman"/>
                          <a:ea typeface="Times New Roman"/>
                          <a:cs typeface="Times New Roman"/>
                        </a:rPr>
                        <a:t>h</a:t>
                      </a:r>
                      <a:r>
                        <a:rPr lang="en-US" sz="1800">
                          <a:latin typeface="Times New Roman"/>
                          <a:ea typeface="Times New Roman"/>
                          <a:cs typeface="Times New Roman"/>
                        </a:rPr>
                        <a:t>a</a:t>
                      </a:r>
                      <a:r>
                        <a:rPr lang="en-US" sz="1800" spc="5">
                          <a:latin typeface="Times New Roman"/>
                          <a:ea typeface="Times New Roman"/>
                          <a:cs typeface="Times New Roman"/>
                        </a:rPr>
                        <a:t>no</a:t>
                      </a:r>
                      <a:r>
                        <a:rPr lang="en-US" sz="1800">
                          <a:latin typeface="Times New Roman"/>
                          <a:ea typeface="Times New Roman"/>
                          <a:cs typeface="Times New Roman"/>
                        </a:rPr>
                        <a:t>l</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2105">
                        <a:lnSpc>
                          <a:spcPct val="115000"/>
                        </a:lnSpc>
                        <a:spcBef>
                          <a:spcPts val="210"/>
                        </a:spcBef>
                        <a:spcAft>
                          <a:spcPts val="1000"/>
                        </a:spcAft>
                      </a:pPr>
                      <a:r>
                        <a:rPr lang="en-US" sz="1800">
                          <a:latin typeface="Times New Roman"/>
                          <a:ea typeface="Times New Roman"/>
                          <a:cs typeface="Times New Roman"/>
                        </a:rPr>
                        <a:t>Et</a:t>
                      </a:r>
                      <a:r>
                        <a:rPr lang="en-US" sz="1800" spc="5">
                          <a:latin typeface="Times New Roman"/>
                          <a:ea typeface="Times New Roman"/>
                          <a:cs typeface="Times New Roman"/>
                        </a:rPr>
                        <a:t>h</a:t>
                      </a:r>
                      <a:r>
                        <a:rPr lang="en-US" sz="1800">
                          <a:latin typeface="Times New Roman"/>
                          <a:ea typeface="Times New Roman"/>
                          <a:cs typeface="Times New Roman"/>
                        </a:rPr>
                        <a:t>a</a:t>
                      </a:r>
                      <a:r>
                        <a:rPr lang="en-US" sz="1800" spc="5">
                          <a:latin typeface="Times New Roman"/>
                          <a:ea typeface="Times New Roman"/>
                          <a:cs typeface="Times New Roman"/>
                        </a:rPr>
                        <a:t>nol</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2105">
                        <a:lnSpc>
                          <a:spcPct val="115000"/>
                        </a:lnSpc>
                        <a:spcBef>
                          <a:spcPts val="210"/>
                        </a:spcBef>
                        <a:spcAft>
                          <a:spcPts val="1000"/>
                        </a:spcAft>
                      </a:pPr>
                      <a:r>
                        <a:rPr lang="en-US" sz="1800">
                          <a:latin typeface="Times New Roman"/>
                          <a:ea typeface="Times New Roman"/>
                          <a:cs typeface="Times New Roman"/>
                        </a:rPr>
                        <a:t>Gasoline</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261">
                <a:tc>
                  <a:txBody>
                    <a:bodyPr/>
                    <a:lstStyle/>
                    <a:p>
                      <a:pPr marL="76200">
                        <a:lnSpc>
                          <a:spcPct val="115000"/>
                        </a:lnSpc>
                        <a:spcBef>
                          <a:spcPts val="185"/>
                        </a:spcBef>
                        <a:spcAft>
                          <a:spcPts val="1000"/>
                        </a:spcAft>
                      </a:pPr>
                      <a:r>
                        <a:rPr lang="en-US" sz="1800">
                          <a:latin typeface="Times New Roman"/>
                          <a:ea typeface="Times New Roman"/>
                          <a:cs typeface="Times New Roman"/>
                        </a:rPr>
                        <a:t>C</a:t>
                      </a:r>
                      <a:r>
                        <a:rPr lang="en-US" sz="1800" spc="5">
                          <a:latin typeface="Times New Roman"/>
                          <a:ea typeface="Times New Roman"/>
                          <a:cs typeface="Times New Roman"/>
                        </a:rPr>
                        <a:t>he</a:t>
                      </a:r>
                      <a:r>
                        <a:rPr lang="en-US" sz="1800" spc="-10">
                          <a:latin typeface="Times New Roman"/>
                          <a:ea typeface="Times New Roman"/>
                          <a:cs typeface="Times New Roman"/>
                        </a:rPr>
                        <a:t>m</a:t>
                      </a:r>
                      <a:r>
                        <a:rPr lang="en-US" sz="1800">
                          <a:latin typeface="Times New Roman"/>
                          <a:ea typeface="Times New Roman"/>
                          <a:cs typeface="Times New Roman"/>
                        </a:rPr>
                        <a:t>ical</a:t>
                      </a:r>
                      <a:r>
                        <a:rPr lang="en-US" sz="1800" spc="-20">
                          <a:latin typeface="Times New Roman"/>
                          <a:ea typeface="Times New Roman"/>
                          <a:cs typeface="Times New Roman"/>
                        </a:rPr>
                        <a:t> </a:t>
                      </a:r>
                      <a:r>
                        <a:rPr lang="en-US" sz="1800" spc="5">
                          <a:latin typeface="Times New Roman"/>
                          <a:ea typeface="Times New Roman"/>
                          <a:cs typeface="Times New Roman"/>
                        </a:rPr>
                        <a:t>for</a:t>
                      </a:r>
                      <a:r>
                        <a:rPr lang="en-US" sz="1800" spc="-10">
                          <a:latin typeface="Times New Roman"/>
                          <a:ea typeface="Times New Roman"/>
                          <a:cs typeface="Times New Roman"/>
                        </a:rPr>
                        <a:t>m</a:t>
                      </a:r>
                      <a:r>
                        <a:rPr lang="en-US" sz="1800" spc="5">
                          <a:latin typeface="Times New Roman"/>
                          <a:ea typeface="Times New Roman"/>
                          <a:cs typeface="Times New Roman"/>
                        </a:rPr>
                        <a:t>u</a:t>
                      </a:r>
                      <a:r>
                        <a:rPr lang="en-US" sz="1800">
                          <a:latin typeface="Times New Roman"/>
                          <a:ea typeface="Times New Roman"/>
                          <a:cs typeface="Times New Roman"/>
                        </a:rPr>
                        <a:t>la</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185"/>
                        </a:spcBef>
                        <a:spcAft>
                          <a:spcPts val="1000"/>
                        </a:spcAft>
                      </a:pPr>
                      <a:r>
                        <a:rPr lang="en-US" sz="1800">
                          <a:latin typeface="Times New Roman"/>
                          <a:ea typeface="Times New Roman"/>
                          <a:cs typeface="Times New Roman"/>
                        </a:rPr>
                        <a:t>CH</a:t>
                      </a:r>
                      <a:r>
                        <a:rPr lang="en-US" sz="1200" spc="5">
                          <a:latin typeface="Times New Roman"/>
                          <a:ea typeface="Times New Roman"/>
                          <a:cs typeface="Times New Roman"/>
                        </a:rPr>
                        <a:t>3</a:t>
                      </a:r>
                      <a:r>
                        <a:rPr lang="en-US" sz="1800">
                          <a:latin typeface="Times New Roman"/>
                          <a:ea typeface="Times New Roman"/>
                          <a:cs typeface="Times New Roman"/>
                        </a:rPr>
                        <a:t>OH</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2105">
                        <a:lnSpc>
                          <a:spcPct val="115000"/>
                        </a:lnSpc>
                        <a:spcBef>
                          <a:spcPts val="210"/>
                        </a:spcBef>
                        <a:spcAft>
                          <a:spcPts val="1000"/>
                        </a:spcAft>
                      </a:pPr>
                      <a:r>
                        <a:rPr lang="en-US" sz="1800">
                          <a:latin typeface="Times New Roman"/>
                          <a:ea typeface="Times New Roman"/>
                          <a:cs typeface="Times New Roman"/>
                        </a:rPr>
                        <a:t>C</a:t>
                      </a:r>
                      <a:r>
                        <a:rPr lang="en-US" sz="1200" spc="5">
                          <a:latin typeface="Times New Roman"/>
                          <a:ea typeface="Times New Roman"/>
                          <a:cs typeface="Times New Roman"/>
                        </a:rPr>
                        <a:t>2</a:t>
                      </a:r>
                      <a:r>
                        <a:rPr lang="en-US" sz="1800">
                          <a:latin typeface="Times New Roman"/>
                          <a:ea typeface="Times New Roman"/>
                          <a:cs typeface="Times New Roman"/>
                        </a:rPr>
                        <a:t>H</a:t>
                      </a:r>
                      <a:r>
                        <a:rPr lang="en-US" sz="1200" spc="5">
                          <a:latin typeface="Times New Roman"/>
                          <a:ea typeface="Times New Roman"/>
                          <a:cs typeface="Times New Roman"/>
                        </a:rPr>
                        <a:t>5</a:t>
                      </a:r>
                      <a:r>
                        <a:rPr lang="en-US" sz="1800">
                          <a:latin typeface="Times New Roman"/>
                          <a:ea typeface="Times New Roman"/>
                          <a:cs typeface="Times New Roman"/>
                        </a:rPr>
                        <a:t>OH</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2105">
                        <a:lnSpc>
                          <a:spcPct val="115000"/>
                        </a:lnSpc>
                        <a:spcBef>
                          <a:spcPts val="210"/>
                        </a:spcBef>
                        <a:spcAft>
                          <a:spcPts val="1000"/>
                        </a:spcAft>
                      </a:pPr>
                      <a:endParaRPr lang="en-US" sz="18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0597">
                <a:tc>
                  <a:txBody>
                    <a:bodyPr/>
                    <a:lstStyle/>
                    <a:p>
                      <a:pPr marL="76200">
                        <a:lnSpc>
                          <a:spcPct val="115000"/>
                        </a:lnSpc>
                        <a:spcBef>
                          <a:spcPts val="140"/>
                        </a:spcBef>
                        <a:spcAft>
                          <a:spcPts val="1000"/>
                        </a:spcAft>
                      </a:pPr>
                      <a:r>
                        <a:rPr lang="en-US" sz="1800">
                          <a:latin typeface="Times New Roman"/>
                          <a:ea typeface="Times New Roman"/>
                          <a:cs typeface="Times New Roman"/>
                        </a:rPr>
                        <a:t>M</a:t>
                      </a:r>
                      <a:r>
                        <a:rPr lang="en-US" sz="1800" spc="5">
                          <a:latin typeface="Times New Roman"/>
                          <a:ea typeface="Times New Roman"/>
                          <a:cs typeface="Times New Roman"/>
                        </a:rPr>
                        <a:t>o</a:t>
                      </a:r>
                      <a:r>
                        <a:rPr lang="en-US" sz="1800">
                          <a:latin typeface="Times New Roman"/>
                          <a:ea typeface="Times New Roman"/>
                          <a:cs typeface="Times New Roman"/>
                        </a:rPr>
                        <a:t>lec</a:t>
                      </a:r>
                      <a:r>
                        <a:rPr lang="en-US" sz="1800" spc="5">
                          <a:latin typeface="Times New Roman"/>
                          <a:ea typeface="Times New Roman"/>
                          <a:cs typeface="Times New Roman"/>
                        </a:rPr>
                        <a:t>u</a:t>
                      </a:r>
                      <a:r>
                        <a:rPr lang="en-US" sz="1800">
                          <a:latin typeface="Times New Roman"/>
                          <a:ea typeface="Times New Roman"/>
                          <a:cs typeface="Times New Roman"/>
                        </a:rPr>
                        <a:t>lar</a:t>
                      </a:r>
                      <a:r>
                        <a:rPr lang="en-US" sz="1800" spc="-30">
                          <a:latin typeface="Times New Roman"/>
                          <a:ea typeface="Times New Roman"/>
                          <a:cs typeface="Times New Roman"/>
                        </a:rPr>
                        <a:t> </a:t>
                      </a:r>
                      <a:r>
                        <a:rPr lang="en-US" sz="1800">
                          <a:latin typeface="Times New Roman"/>
                          <a:ea typeface="Times New Roman"/>
                          <a:cs typeface="Times New Roman"/>
                        </a:rPr>
                        <a:t>wei</a:t>
                      </a:r>
                      <a:r>
                        <a:rPr lang="en-US" sz="1800" spc="5">
                          <a:latin typeface="Times New Roman"/>
                          <a:ea typeface="Times New Roman"/>
                          <a:cs typeface="Times New Roman"/>
                        </a:rPr>
                        <a:t>gh</a:t>
                      </a:r>
                      <a:r>
                        <a:rPr lang="en-US" sz="1800">
                          <a:latin typeface="Times New Roman"/>
                          <a:ea typeface="Times New Roman"/>
                          <a:cs typeface="Times New Roman"/>
                        </a:rPr>
                        <a:t>t</a:t>
                      </a:r>
                      <a:r>
                        <a:rPr lang="en-US" sz="1800" spc="5">
                          <a:latin typeface="Times New Roman"/>
                          <a:ea typeface="Times New Roman"/>
                          <a:cs typeface="Times New Roman"/>
                        </a:rPr>
                        <a:t>(</a:t>
                      </a:r>
                      <a:r>
                        <a:rPr lang="en-US" sz="1800">
                          <a:latin typeface="Times New Roman"/>
                          <a:ea typeface="Times New Roman"/>
                          <a:cs typeface="Times New Roman"/>
                        </a:rPr>
                        <a:t>K</a:t>
                      </a:r>
                      <a:r>
                        <a:rPr lang="en-US" sz="1800" spc="5">
                          <a:latin typeface="Times New Roman"/>
                          <a:ea typeface="Times New Roman"/>
                          <a:cs typeface="Times New Roman"/>
                        </a:rPr>
                        <a:t>g</a:t>
                      </a:r>
                      <a:r>
                        <a:rPr lang="en-US" sz="1800">
                          <a:latin typeface="Times New Roman"/>
                          <a:ea typeface="Times New Roman"/>
                          <a:cs typeface="Times New Roman"/>
                        </a:rPr>
                        <a:t>/</a:t>
                      </a:r>
                      <a:r>
                        <a:rPr lang="en-US" sz="1800" spc="10">
                          <a:latin typeface="Times New Roman"/>
                          <a:ea typeface="Times New Roman"/>
                          <a:cs typeface="Times New Roman"/>
                        </a:rPr>
                        <a:t>k</a:t>
                      </a:r>
                      <a:r>
                        <a:rPr lang="en-US" sz="1800" spc="-15">
                          <a:latin typeface="Times New Roman"/>
                          <a:ea typeface="Times New Roman"/>
                          <a:cs typeface="Times New Roman"/>
                        </a:rPr>
                        <a:t>m</a:t>
                      </a:r>
                      <a:r>
                        <a:rPr lang="en-US" sz="1800" spc="5">
                          <a:latin typeface="Times New Roman"/>
                          <a:ea typeface="Times New Roman"/>
                          <a:cs typeface="Times New Roman"/>
                        </a:rPr>
                        <a:t>o</a:t>
                      </a:r>
                      <a:r>
                        <a:rPr lang="en-US" sz="1800">
                          <a:latin typeface="Times New Roman"/>
                          <a:ea typeface="Times New Roman"/>
                          <a:cs typeface="Times New Roman"/>
                        </a:rPr>
                        <a:t>l)</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140"/>
                        </a:spcBef>
                        <a:spcAft>
                          <a:spcPts val="1000"/>
                        </a:spcAft>
                      </a:pPr>
                      <a:r>
                        <a:rPr lang="en-US" sz="1800" spc="5">
                          <a:latin typeface="Times New Roman"/>
                          <a:ea typeface="Times New Roman"/>
                          <a:cs typeface="Times New Roman"/>
                        </a:rPr>
                        <a:t>32</a:t>
                      </a:r>
                      <a:r>
                        <a:rPr lang="en-US" sz="1800">
                          <a:latin typeface="Times New Roman"/>
                          <a:ea typeface="Times New Roman"/>
                          <a:cs typeface="Times New Roman"/>
                        </a:rPr>
                        <a:t>.</a:t>
                      </a:r>
                      <a:r>
                        <a:rPr lang="en-US" sz="1800" spc="5">
                          <a:latin typeface="Times New Roman"/>
                          <a:ea typeface="Times New Roman"/>
                          <a:cs typeface="Times New Roman"/>
                        </a:rPr>
                        <a:t>04</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384810" algn="ctr">
                        <a:lnSpc>
                          <a:spcPct val="115000"/>
                        </a:lnSpc>
                        <a:spcBef>
                          <a:spcPts val="140"/>
                        </a:spcBef>
                        <a:spcAft>
                          <a:spcPts val="1000"/>
                        </a:spcAft>
                      </a:pPr>
                      <a:r>
                        <a:rPr lang="en-US" sz="1800" spc="5">
                          <a:latin typeface="Times New Roman"/>
                          <a:ea typeface="Times New Roman"/>
                          <a:cs typeface="Times New Roman"/>
                        </a:rPr>
                        <a:t>46</a:t>
                      </a:r>
                      <a:r>
                        <a:rPr lang="en-US" sz="1800">
                          <a:latin typeface="Times New Roman"/>
                          <a:ea typeface="Times New Roman"/>
                          <a:cs typeface="Times New Roman"/>
                        </a:rPr>
                        <a:t>.</a:t>
                      </a:r>
                      <a:r>
                        <a:rPr lang="en-US" sz="1800" spc="5">
                          <a:latin typeface="Times New Roman"/>
                          <a:ea typeface="Times New Roman"/>
                          <a:cs typeface="Times New Roman"/>
                        </a:rPr>
                        <a:t>07</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384810" algn="ctr">
                        <a:lnSpc>
                          <a:spcPct val="115000"/>
                        </a:lnSpc>
                        <a:spcBef>
                          <a:spcPts val="140"/>
                        </a:spcBef>
                        <a:spcAft>
                          <a:spcPts val="1000"/>
                        </a:spcAft>
                      </a:pPr>
                      <a:endParaRPr lang="en-US" sz="1800" spc="5">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3766">
                <a:tc>
                  <a:txBody>
                    <a:bodyPr/>
                    <a:lstStyle/>
                    <a:p>
                      <a:pPr marL="76200">
                        <a:lnSpc>
                          <a:spcPct val="115000"/>
                        </a:lnSpc>
                        <a:spcBef>
                          <a:spcPts val="165"/>
                        </a:spcBef>
                        <a:spcAft>
                          <a:spcPts val="1000"/>
                        </a:spcAft>
                      </a:pPr>
                      <a:r>
                        <a:rPr lang="en-US" sz="1800">
                          <a:latin typeface="Times New Roman"/>
                          <a:ea typeface="Times New Roman"/>
                          <a:cs typeface="Times New Roman"/>
                        </a:rPr>
                        <a:t>O</a:t>
                      </a:r>
                      <a:r>
                        <a:rPr lang="en-US" sz="1800" spc="5">
                          <a:latin typeface="Times New Roman"/>
                          <a:ea typeface="Times New Roman"/>
                          <a:cs typeface="Times New Roman"/>
                        </a:rPr>
                        <a:t>x</a:t>
                      </a:r>
                      <a:r>
                        <a:rPr lang="en-US" sz="1800" spc="-5">
                          <a:latin typeface="Times New Roman"/>
                          <a:ea typeface="Times New Roman"/>
                          <a:cs typeface="Times New Roman"/>
                        </a:rPr>
                        <a:t>y</a:t>
                      </a:r>
                      <a:r>
                        <a:rPr lang="en-US" sz="1800">
                          <a:latin typeface="Times New Roman"/>
                          <a:ea typeface="Times New Roman"/>
                          <a:cs typeface="Times New Roman"/>
                        </a:rPr>
                        <a:t>zen</a:t>
                      </a:r>
                      <a:r>
                        <a:rPr lang="en-US" sz="1800" spc="-25">
                          <a:latin typeface="Times New Roman"/>
                          <a:ea typeface="Times New Roman"/>
                          <a:cs typeface="Times New Roman"/>
                        </a:rPr>
                        <a:t> </a:t>
                      </a:r>
                      <a:r>
                        <a:rPr lang="en-US" sz="1800" spc="5">
                          <a:latin typeface="Times New Roman"/>
                          <a:ea typeface="Times New Roman"/>
                          <a:cs typeface="Times New Roman"/>
                        </a:rPr>
                        <a:t>p</a:t>
                      </a:r>
                      <a:r>
                        <a:rPr lang="en-US" sz="1800">
                          <a:latin typeface="Times New Roman"/>
                          <a:ea typeface="Times New Roman"/>
                          <a:cs typeface="Times New Roman"/>
                        </a:rPr>
                        <a:t>rese</a:t>
                      </a:r>
                      <a:r>
                        <a:rPr lang="en-US" sz="1800" spc="5">
                          <a:latin typeface="Times New Roman"/>
                          <a:ea typeface="Times New Roman"/>
                          <a:cs typeface="Times New Roman"/>
                        </a:rPr>
                        <a:t>n</a:t>
                      </a:r>
                      <a:r>
                        <a:rPr lang="en-US" sz="1800">
                          <a:latin typeface="Times New Roman"/>
                          <a:ea typeface="Times New Roman"/>
                          <a:cs typeface="Times New Roman"/>
                        </a:rPr>
                        <a:t>t</a:t>
                      </a:r>
                      <a:r>
                        <a:rPr lang="en-US" sz="1800" spc="-15">
                          <a:latin typeface="Times New Roman"/>
                          <a:ea typeface="Times New Roman"/>
                          <a:cs typeface="Times New Roman"/>
                        </a:rPr>
                        <a:t> </a:t>
                      </a:r>
                      <a:r>
                        <a:rPr lang="en-US" sz="1800">
                          <a:latin typeface="Times New Roman"/>
                          <a:ea typeface="Times New Roman"/>
                          <a:cs typeface="Times New Roman"/>
                        </a:rPr>
                        <a:t>(</a:t>
                      </a:r>
                      <a:r>
                        <a:rPr lang="en-US" sz="1800" spc="5">
                          <a:latin typeface="Times New Roman"/>
                          <a:ea typeface="Times New Roman"/>
                          <a:cs typeface="Times New Roman"/>
                        </a:rPr>
                        <a:t>w</a:t>
                      </a:r>
                      <a:r>
                        <a:rPr lang="en-US" sz="1800">
                          <a:latin typeface="Times New Roman"/>
                          <a:ea typeface="Times New Roman"/>
                          <a:cs typeface="Times New Roman"/>
                        </a:rPr>
                        <a:t>t</a:t>
                      </a:r>
                      <a:r>
                        <a:rPr lang="en-US" sz="1800" spc="-10">
                          <a:latin typeface="Times New Roman"/>
                          <a:ea typeface="Times New Roman"/>
                          <a:cs typeface="Times New Roman"/>
                        </a:rPr>
                        <a:t> </a:t>
                      </a:r>
                      <a:r>
                        <a:rPr lang="en-US" sz="1800">
                          <a:latin typeface="Times New Roman"/>
                          <a:ea typeface="Times New Roman"/>
                          <a:cs typeface="Times New Roman"/>
                        </a:rPr>
                        <a:t>%)</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745">
                        <a:lnSpc>
                          <a:spcPct val="115000"/>
                        </a:lnSpc>
                        <a:spcBef>
                          <a:spcPts val="165"/>
                        </a:spcBef>
                        <a:spcAft>
                          <a:spcPts val="1000"/>
                        </a:spcAft>
                      </a:pPr>
                      <a:r>
                        <a:rPr lang="en-US" sz="1800" spc="5">
                          <a:latin typeface="Times New Roman"/>
                          <a:ea typeface="Times New Roman"/>
                          <a:cs typeface="Times New Roman"/>
                        </a:rPr>
                        <a:t>49</a:t>
                      </a:r>
                      <a:r>
                        <a:rPr lang="en-US" sz="1800">
                          <a:latin typeface="Times New Roman"/>
                          <a:ea typeface="Times New Roman"/>
                          <a:cs typeface="Times New Roman"/>
                        </a:rPr>
                        <a:t>.9</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436245" algn="ctr">
                        <a:lnSpc>
                          <a:spcPct val="115000"/>
                        </a:lnSpc>
                        <a:spcBef>
                          <a:spcPts val="165"/>
                        </a:spcBef>
                        <a:spcAft>
                          <a:spcPts val="1000"/>
                        </a:spcAft>
                      </a:pPr>
                      <a:r>
                        <a:rPr lang="en-US" sz="1800" spc="5">
                          <a:latin typeface="Times New Roman"/>
                          <a:ea typeface="Times New Roman"/>
                          <a:cs typeface="Times New Roman"/>
                        </a:rPr>
                        <a:t>34</a:t>
                      </a:r>
                      <a:r>
                        <a:rPr lang="en-US" sz="1800">
                          <a:latin typeface="Times New Roman"/>
                          <a:ea typeface="Times New Roman"/>
                          <a:cs typeface="Times New Roman"/>
                        </a:rPr>
                        <a:t>.8</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436245" algn="ctr">
                        <a:lnSpc>
                          <a:spcPct val="115000"/>
                        </a:lnSpc>
                        <a:spcBef>
                          <a:spcPts val="165"/>
                        </a:spcBef>
                        <a:spcAft>
                          <a:spcPts val="1000"/>
                        </a:spcAft>
                      </a:pPr>
                      <a:endParaRPr lang="en-US" sz="1800" spc="5">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52">
                <a:tc>
                  <a:txBody>
                    <a:bodyPr/>
                    <a:lstStyle/>
                    <a:p>
                      <a:pPr marL="76200">
                        <a:lnSpc>
                          <a:spcPct val="115000"/>
                        </a:lnSpc>
                        <a:spcBef>
                          <a:spcPts val="145"/>
                        </a:spcBef>
                        <a:spcAft>
                          <a:spcPts val="1000"/>
                        </a:spcAft>
                      </a:pPr>
                      <a:r>
                        <a:rPr lang="en-US" sz="1800">
                          <a:latin typeface="Times New Roman"/>
                          <a:ea typeface="Times New Roman"/>
                          <a:cs typeface="Times New Roman"/>
                        </a:rPr>
                        <a:t>De</a:t>
                      </a:r>
                      <a:r>
                        <a:rPr lang="en-US" sz="1800" spc="5">
                          <a:latin typeface="Times New Roman"/>
                          <a:ea typeface="Times New Roman"/>
                          <a:cs typeface="Times New Roman"/>
                        </a:rPr>
                        <a:t>n</a:t>
                      </a:r>
                      <a:r>
                        <a:rPr lang="en-US" sz="1800">
                          <a:latin typeface="Times New Roman"/>
                          <a:ea typeface="Times New Roman"/>
                          <a:cs typeface="Times New Roman"/>
                        </a:rPr>
                        <a:t>sity</a:t>
                      </a:r>
                      <a:r>
                        <a:rPr lang="en-US" sz="1800" spc="-30">
                          <a:latin typeface="Times New Roman"/>
                          <a:ea typeface="Times New Roman"/>
                          <a:cs typeface="Times New Roman"/>
                        </a:rPr>
                        <a:t> </a:t>
                      </a:r>
                      <a:r>
                        <a:rPr lang="en-US" sz="1800">
                          <a:latin typeface="Times New Roman"/>
                          <a:ea typeface="Times New Roman"/>
                          <a:cs typeface="Times New Roman"/>
                        </a:rPr>
                        <a:t>(g </a:t>
                      </a:r>
                      <a:r>
                        <a:rPr lang="en-US" sz="1800" spc="5">
                          <a:latin typeface="Times New Roman"/>
                          <a:ea typeface="Times New Roman"/>
                          <a:cs typeface="Times New Roman"/>
                        </a:rPr>
                        <a:t>c</a:t>
                      </a:r>
                      <a:r>
                        <a:rPr lang="en-US" sz="1800" spc="-10">
                          <a:latin typeface="Times New Roman"/>
                          <a:ea typeface="Times New Roman"/>
                          <a:cs typeface="Times New Roman"/>
                        </a:rPr>
                        <a:t>m</a:t>
                      </a:r>
                      <a:r>
                        <a:rPr lang="en-US" sz="1200">
                          <a:latin typeface="Times New Roman"/>
                          <a:ea typeface="Times New Roman"/>
                          <a:cs typeface="Times New Roman"/>
                        </a:rPr>
                        <a:t>-</a:t>
                      </a:r>
                      <a:r>
                        <a:rPr lang="en-US" sz="1200" spc="5">
                          <a:latin typeface="Times New Roman"/>
                          <a:ea typeface="Times New Roman"/>
                          <a:cs typeface="Times New Roman"/>
                        </a:rPr>
                        <a:t>1</a:t>
                      </a:r>
                      <a:r>
                        <a:rPr lang="en-US" sz="1800">
                          <a:latin typeface="Times New Roman"/>
                          <a:ea typeface="Times New Roman"/>
                          <a:cs typeface="Times New Roman"/>
                        </a:rPr>
                        <a:t>)</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215"/>
                        </a:spcBef>
                        <a:spcAft>
                          <a:spcPts val="1000"/>
                        </a:spcAft>
                      </a:pPr>
                      <a:r>
                        <a:rPr lang="en-US" sz="1800" spc="5">
                          <a:latin typeface="Times New Roman"/>
                          <a:ea typeface="Times New Roman"/>
                          <a:cs typeface="Times New Roman"/>
                        </a:rPr>
                        <a:t>792</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61010" algn="ctr">
                        <a:lnSpc>
                          <a:spcPct val="115000"/>
                        </a:lnSpc>
                        <a:spcBef>
                          <a:spcPts val="215"/>
                        </a:spcBef>
                        <a:spcAft>
                          <a:spcPts val="1000"/>
                        </a:spcAft>
                      </a:pPr>
                      <a:r>
                        <a:rPr lang="en-US" sz="1800" spc="5">
                          <a:latin typeface="Times New Roman"/>
                          <a:ea typeface="Times New Roman"/>
                          <a:cs typeface="Times New Roman"/>
                        </a:rPr>
                        <a:t>789</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61010" algn="ctr">
                        <a:lnSpc>
                          <a:spcPct val="115000"/>
                        </a:lnSpc>
                        <a:spcBef>
                          <a:spcPts val="215"/>
                        </a:spcBef>
                        <a:spcAft>
                          <a:spcPts val="1000"/>
                        </a:spcAft>
                      </a:pPr>
                      <a:r>
                        <a:rPr lang="en-US" sz="1800" spc="5">
                          <a:latin typeface="Times New Roman"/>
                          <a:ea typeface="Times New Roman"/>
                          <a:cs typeface="Times New Roman"/>
                        </a:rPr>
                        <a:t>740</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52">
                <a:tc>
                  <a:txBody>
                    <a:bodyPr/>
                    <a:lstStyle/>
                    <a:p>
                      <a:pPr marL="76200">
                        <a:lnSpc>
                          <a:spcPct val="115000"/>
                        </a:lnSpc>
                        <a:spcBef>
                          <a:spcPts val="145"/>
                        </a:spcBef>
                        <a:spcAft>
                          <a:spcPts val="1000"/>
                        </a:spcAft>
                      </a:pPr>
                      <a:r>
                        <a:rPr lang="en-US" sz="1800">
                          <a:latin typeface="Times New Roman"/>
                          <a:ea typeface="Times New Roman"/>
                          <a:cs typeface="Times New Roman"/>
                        </a:rPr>
                        <a:t>Freezi</a:t>
                      </a:r>
                      <a:r>
                        <a:rPr lang="en-US" sz="1800" spc="5">
                          <a:latin typeface="Times New Roman"/>
                          <a:ea typeface="Times New Roman"/>
                          <a:cs typeface="Times New Roman"/>
                        </a:rPr>
                        <a:t>n</a:t>
                      </a:r>
                      <a:r>
                        <a:rPr lang="en-US" sz="1800">
                          <a:latin typeface="Times New Roman"/>
                          <a:ea typeface="Times New Roman"/>
                          <a:cs typeface="Times New Roman"/>
                        </a:rPr>
                        <a:t>g</a:t>
                      </a:r>
                      <a:r>
                        <a:rPr lang="en-US" sz="1800" spc="-30">
                          <a:latin typeface="Times New Roman"/>
                          <a:ea typeface="Times New Roman"/>
                          <a:cs typeface="Times New Roman"/>
                        </a:rPr>
                        <a:t> </a:t>
                      </a:r>
                      <a:r>
                        <a:rPr lang="en-US" sz="1800" spc="5">
                          <a:latin typeface="Times New Roman"/>
                          <a:ea typeface="Times New Roman"/>
                          <a:cs typeface="Times New Roman"/>
                        </a:rPr>
                        <a:t>po</a:t>
                      </a:r>
                      <a:r>
                        <a:rPr lang="en-US" sz="1800">
                          <a:latin typeface="Times New Roman"/>
                          <a:ea typeface="Times New Roman"/>
                          <a:cs typeface="Times New Roman"/>
                        </a:rPr>
                        <a:t>i</a:t>
                      </a:r>
                      <a:r>
                        <a:rPr lang="en-US" sz="1800" spc="5">
                          <a:latin typeface="Times New Roman"/>
                          <a:ea typeface="Times New Roman"/>
                          <a:cs typeface="Times New Roman"/>
                        </a:rPr>
                        <a:t>n</a:t>
                      </a:r>
                      <a:r>
                        <a:rPr lang="en-US" sz="1800">
                          <a:latin typeface="Times New Roman"/>
                          <a:ea typeface="Times New Roman"/>
                          <a:cs typeface="Times New Roman"/>
                        </a:rPr>
                        <a:t>t</a:t>
                      </a:r>
                      <a:r>
                        <a:rPr lang="en-US" sz="1800" spc="-15">
                          <a:latin typeface="Times New Roman"/>
                          <a:ea typeface="Times New Roman"/>
                          <a:cs typeface="Times New Roman"/>
                        </a:rPr>
                        <a:t> </a:t>
                      </a:r>
                      <a:r>
                        <a:rPr lang="en-US" sz="1800">
                          <a:latin typeface="Times New Roman"/>
                          <a:ea typeface="Times New Roman"/>
                          <a:cs typeface="Times New Roman"/>
                        </a:rPr>
                        <a:t>at 1</a:t>
                      </a:r>
                      <a:r>
                        <a:rPr lang="en-US" sz="1800" spc="-5">
                          <a:latin typeface="Times New Roman"/>
                          <a:ea typeface="Times New Roman"/>
                          <a:cs typeface="Times New Roman"/>
                        </a:rPr>
                        <a:t> </a:t>
                      </a:r>
                      <a:r>
                        <a:rPr lang="en-US" sz="1800">
                          <a:latin typeface="Times New Roman"/>
                          <a:ea typeface="Times New Roman"/>
                          <a:cs typeface="Times New Roman"/>
                        </a:rPr>
                        <a:t>a</a:t>
                      </a:r>
                      <a:r>
                        <a:rPr lang="en-US" sz="1800" spc="5">
                          <a:latin typeface="Times New Roman"/>
                          <a:ea typeface="Times New Roman"/>
                          <a:cs typeface="Times New Roman"/>
                        </a:rPr>
                        <a:t>t</a:t>
                      </a:r>
                      <a:r>
                        <a:rPr lang="en-US" sz="1800">
                          <a:latin typeface="Times New Roman"/>
                          <a:ea typeface="Times New Roman"/>
                          <a:cs typeface="Times New Roman"/>
                        </a:rPr>
                        <a:t>m</a:t>
                      </a:r>
                      <a:r>
                        <a:rPr lang="en-US" sz="1800" spc="-10">
                          <a:latin typeface="Times New Roman"/>
                          <a:ea typeface="Times New Roman"/>
                          <a:cs typeface="Times New Roman"/>
                        </a:rPr>
                        <a:t> </a:t>
                      </a:r>
                      <a:r>
                        <a:rPr lang="en-US" sz="1800" spc="-5">
                          <a:latin typeface="Times New Roman"/>
                          <a:ea typeface="Times New Roman"/>
                          <a:cs typeface="Times New Roman"/>
                        </a:rPr>
                        <a:t>(</a:t>
                      </a:r>
                      <a:r>
                        <a:rPr lang="en-US" sz="1200" spc="5">
                          <a:latin typeface="Times New Roman"/>
                          <a:ea typeface="Times New Roman"/>
                          <a:cs typeface="Times New Roman"/>
                        </a:rPr>
                        <a:t>0</a:t>
                      </a:r>
                      <a:r>
                        <a:rPr lang="en-US" sz="1800">
                          <a:latin typeface="Times New Roman"/>
                          <a:ea typeface="Times New Roman"/>
                          <a:cs typeface="Times New Roman"/>
                        </a:rPr>
                        <a:t>C)</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215"/>
                        </a:spcBef>
                        <a:spcAft>
                          <a:spcPts val="1000"/>
                        </a:spcAft>
                      </a:pPr>
                      <a:r>
                        <a:rPr lang="en-US" sz="1800">
                          <a:latin typeface="Times New Roman"/>
                          <a:ea typeface="Times New Roman"/>
                          <a:cs typeface="Times New Roman"/>
                        </a:rPr>
                        <a:t>-</a:t>
                      </a:r>
                      <a:r>
                        <a:rPr lang="en-US" sz="1800" spc="5">
                          <a:latin typeface="Times New Roman"/>
                          <a:ea typeface="Times New Roman"/>
                          <a:cs typeface="Times New Roman"/>
                        </a:rPr>
                        <a:t>97</a:t>
                      </a:r>
                      <a:r>
                        <a:rPr lang="en-US" sz="1800">
                          <a:latin typeface="Times New Roman"/>
                          <a:ea typeface="Times New Roman"/>
                          <a:cs typeface="Times New Roman"/>
                        </a:rPr>
                        <a:t>.</a:t>
                      </a:r>
                      <a:r>
                        <a:rPr lang="en-US" sz="1800" spc="5">
                          <a:latin typeface="Times New Roman"/>
                          <a:ea typeface="Times New Roman"/>
                          <a:cs typeface="Times New Roman"/>
                        </a:rPr>
                        <a:t>778</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02590" algn="ctr">
                        <a:lnSpc>
                          <a:spcPct val="115000"/>
                        </a:lnSpc>
                        <a:spcBef>
                          <a:spcPts val="215"/>
                        </a:spcBef>
                        <a:spcAft>
                          <a:spcPts val="1000"/>
                        </a:spcAft>
                      </a:pPr>
                      <a:r>
                        <a:rPr lang="en-US" sz="1800">
                          <a:latin typeface="Times New Roman"/>
                          <a:ea typeface="Times New Roman"/>
                          <a:cs typeface="Times New Roman"/>
                        </a:rPr>
                        <a:t>-</a:t>
                      </a:r>
                      <a:r>
                        <a:rPr lang="en-US" sz="1800" spc="5">
                          <a:latin typeface="Times New Roman"/>
                          <a:ea typeface="Times New Roman"/>
                          <a:cs typeface="Times New Roman"/>
                        </a:rPr>
                        <a:t>80</a:t>
                      </a:r>
                      <a:r>
                        <a:rPr lang="en-US" sz="1800">
                          <a:latin typeface="Times New Roman"/>
                          <a:ea typeface="Times New Roman"/>
                          <a:cs typeface="Times New Roman"/>
                        </a:rPr>
                        <a:t>.0</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02590" algn="ctr">
                        <a:lnSpc>
                          <a:spcPct val="115000"/>
                        </a:lnSpc>
                        <a:spcBef>
                          <a:spcPts val="215"/>
                        </a:spcBef>
                        <a:spcAft>
                          <a:spcPts val="1000"/>
                        </a:spcAft>
                      </a:pPr>
                      <a:endParaRPr lang="en-US" sz="18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687">
                <a:tc>
                  <a:txBody>
                    <a:bodyPr/>
                    <a:lstStyle/>
                    <a:p>
                      <a:pPr marL="76200">
                        <a:lnSpc>
                          <a:spcPct val="115000"/>
                        </a:lnSpc>
                        <a:spcBef>
                          <a:spcPts val="150"/>
                        </a:spcBef>
                        <a:spcAft>
                          <a:spcPts val="1000"/>
                        </a:spcAft>
                      </a:pPr>
                      <a:r>
                        <a:rPr lang="en-US" sz="1800" b="1" dirty="0">
                          <a:latin typeface="Times New Roman"/>
                          <a:ea typeface="Times New Roman"/>
                          <a:cs typeface="Times New Roman"/>
                        </a:rPr>
                        <a:t>B</a:t>
                      </a:r>
                      <a:r>
                        <a:rPr lang="en-US" sz="1800" b="1" spc="5" dirty="0">
                          <a:latin typeface="Times New Roman"/>
                          <a:ea typeface="Times New Roman"/>
                          <a:cs typeface="Times New Roman"/>
                        </a:rPr>
                        <a:t>o</a:t>
                      </a:r>
                      <a:r>
                        <a:rPr lang="en-US" sz="1800" b="1" dirty="0">
                          <a:latin typeface="Times New Roman"/>
                          <a:ea typeface="Times New Roman"/>
                          <a:cs typeface="Times New Roman"/>
                        </a:rPr>
                        <a:t>ili</a:t>
                      </a:r>
                      <a:r>
                        <a:rPr lang="en-US" sz="1800" b="1" spc="5" dirty="0">
                          <a:latin typeface="Times New Roman"/>
                          <a:ea typeface="Times New Roman"/>
                          <a:cs typeface="Times New Roman"/>
                        </a:rPr>
                        <a:t>n</a:t>
                      </a:r>
                      <a:r>
                        <a:rPr lang="en-US" sz="1800" b="1" dirty="0">
                          <a:latin typeface="Times New Roman"/>
                          <a:ea typeface="Times New Roman"/>
                          <a:cs typeface="Times New Roman"/>
                        </a:rPr>
                        <a:t>g</a:t>
                      </a:r>
                      <a:r>
                        <a:rPr lang="en-US" sz="1800" b="1" spc="-25" dirty="0">
                          <a:latin typeface="Times New Roman"/>
                          <a:ea typeface="Times New Roman"/>
                          <a:cs typeface="Times New Roman"/>
                        </a:rPr>
                        <a:t> </a:t>
                      </a:r>
                      <a:r>
                        <a:rPr lang="en-US" sz="1800" b="1" dirty="0">
                          <a:latin typeface="Times New Roman"/>
                          <a:ea typeface="Times New Roman"/>
                          <a:cs typeface="Times New Roman"/>
                        </a:rPr>
                        <a:t>t</a:t>
                      </a:r>
                      <a:r>
                        <a:rPr lang="en-US" sz="1800" b="1" spc="5" dirty="0">
                          <a:latin typeface="Times New Roman"/>
                          <a:ea typeface="Times New Roman"/>
                          <a:cs typeface="Times New Roman"/>
                        </a:rPr>
                        <a:t>e</a:t>
                      </a:r>
                      <a:r>
                        <a:rPr lang="en-US" sz="1800" b="1" spc="-15" dirty="0">
                          <a:latin typeface="Times New Roman"/>
                          <a:ea typeface="Times New Roman"/>
                          <a:cs typeface="Times New Roman"/>
                        </a:rPr>
                        <a:t>m</a:t>
                      </a:r>
                      <a:r>
                        <a:rPr lang="en-US" sz="1800" b="1" spc="5" dirty="0">
                          <a:latin typeface="Times New Roman"/>
                          <a:ea typeface="Times New Roman"/>
                          <a:cs typeface="Times New Roman"/>
                        </a:rPr>
                        <a:t>pe</a:t>
                      </a:r>
                      <a:r>
                        <a:rPr lang="en-US" sz="1800" b="1" dirty="0">
                          <a:latin typeface="Times New Roman"/>
                          <a:ea typeface="Times New Roman"/>
                          <a:cs typeface="Times New Roman"/>
                        </a:rPr>
                        <a:t>rat</a:t>
                      </a:r>
                      <a:r>
                        <a:rPr lang="en-US" sz="1800" b="1" spc="5" dirty="0">
                          <a:latin typeface="Times New Roman"/>
                          <a:ea typeface="Times New Roman"/>
                          <a:cs typeface="Times New Roman"/>
                        </a:rPr>
                        <a:t>ur</a:t>
                      </a:r>
                      <a:r>
                        <a:rPr lang="en-US" sz="1800" b="1" dirty="0">
                          <a:latin typeface="Times New Roman"/>
                          <a:ea typeface="Times New Roman"/>
                          <a:cs typeface="Times New Roman"/>
                        </a:rPr>
                        <a:t>e</a:t>
                      </a:r>
                      <a:r>
                        <a:rPr lang="en-US" sz="1800" b="1" spc="-30" dirty="0">
                          <a:latin typeface="Times New Roman"/>
                          <a:ea typeface="Times New Roman"/>
                          <a:cs typeface="Times New Roman"/>
                        </a:rPr>
                        <a:t> </a:t>
                      </a:r>
                      <a:r>
                        <a:rPr lang="en-US" sz="1800" b="1" dirty="0">
                          <a:latin typeface="Times New Roman"/>
                          <a:ea typeface="Times New Roman"/>
                          <a:cs typeface="Times New Roman"/>
                        </a:rPr>
                        <a:t>at 1</a:t>
                      </a:r>
                      <a:r>
                        <a:rPr lang="en-US" sz="1800" b="1" spc="-5" dirty="0">
                          <a:latin typeface="Times New Roman"/>
                          <a:ea typeface="Times New Roman"/>
                          <a:cs typeface="Times New Roman"/>
                        </a:rPr>
                        <a:t> </a:t>
                      </a:r>
                      <a:r>
                        <a:rPr lang="en-US" sz="1800" b="1" dirty="0" err="1">
                          <a:latin typeface="Times New Roman"/>
                          <a:ea typeface="Times New Roman"/>
                          <a:cs typeface="Times New Roman"/>
                        </a:rPr>
                        <a:t>a</a:t>
                      </a:r>
                      <a:r>
                        <a:rPr lang="en-US" sz="1800" b="1" spc="10" dirty="0" err="1">
                          <a:latin typeface="Times New Roman"/>
                          <a:ea typeface="Times New Roman"/>
                          <a:cs typeface="Times New Roman"/>
                        </a:rPr>
                        <a:t>t</a:t>
                      </a:r>
                      <a:r>
                        <a:rPr lang="en-US" sz="1800" b="1" dirty="0" err="1">
                          <a:latin typeface="Times New Roman"/>
                          <a:ea typeface="Times New Roman"/>
                          <a:cs typeface="Times New Roman"/>
                        </a:rPr>
                        <a:t>m</a:t>
                      </a:r>
                      <a:r>
                        <a:rPr lang="en-US" sz="1800" b="1" spc="-10" dirty="0">
                          <a:latin typeface="Times New Roman"/>
                          <a:ea typeface="Times New Roman"/>
                          <a:cs typeface="Times New Roman"/>
                        </a:rPr>
                        <a:t> </a:t>
                      </a:r>
                      <a:r>
                        <a:rPr lang="en-US" sz="1800" b="1" dirty="0">
                          <a:latin typeface="Times New Roman"/>
                          <a:ea typeface="Times New Roman"/>
                          <a:cs typeface="Times New Roman"/>
                        </a:rPr>
                        <a:t>(</a:t>
                      </a:r>
                      <a:r>
                        <a:rPr lang="en-US" sz="1200" b="1" spc="5" dirty="0">
                          <a:latin typeface="Times New Roman"/>
                          <a:ea typeface="Times New Roman"/>
                          <a:cs typeface="Times New Roman"/>
                        </a:rPr>
                        <a:t>0</a:t>
                      </a:r>
                      <a:r>
                        <a:rPr lang="en-US" sz="1800" b="1" dirty="0">
                          <a:latin typeface="Times New Roman"/>
                          <a:ea typeface="Times New Roman"/>
                          <a:cs typeface="Times New Roman"/>
                        </a:rPr>
                        <a:t>C)</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220"/>
                        </a:spcBef>
                        <a:spcAft>
                          <a:spcPts val="1000"/>
                        </a:spcAft>
                      </a:pPr>
                      <a:r>
                        <a:rPr lang="en-US" sz="1800" b="1" spc="5" dirty="0" smtClean="0">
                          <a:latin typeface="Times New Roman"/>
                          <a:ea typeface="Times New Roman"/>
                          <a:cs typeface="Times New Roman"/>
                        </a:rPr>
                        <a:t>64</a:t>
                      </a:r>
                      <a:r>
                        <a:rPr lang="en-US" sz="1800" b="1" dirty="0" smtClean="0">
                          <a:latin typeface="Times New Roman"/>
                          <a:ea typeface="Times New Roman"/>
                          <a:cs typeface="Times New Roman"/>
                        </a:rPr>
                        <a:t>.9 (65)</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36245" algn="ctr">
                        <a:lnSpc>
                          <a:spcPct val="115000"/>
                        </a:lnSpc>
                        <a:spcBef>
                          <a:spcPts val="220"/>
                        </a:spcBef>
                        <a:spcAft>
                          <a:spcPts val="1000"/>
                        </a:spcAft>
                      </a:pPr>
                      <a:r>
                        <a:rPr lang="en-US" sz="1800" b="1" spc="5" dirty="0" smtClean="0">
                          <a:latin typeface="Times New Roman"/>
                          <a:ea typeface="Times New Roman"/>
                          <a:cs typeface="Times New Roman"/>
                        </a:rPr>
                        <a:t>74</a:t>
                      </a:r>
                      <a:r>
                        <a:rPr lang="en-US" sz="1800" b="1" dirty="0" smtClean="0">
                          <a:latin typeface="Times New Roman"/>
                          <a:ea typeface="Times New Roman"/>
                          <a:cs typeface="Times New Roman"/>
                        </a:rPr>
                        <a:t>.4 (78)</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36245" algn="ctr">
                        <a:lnSpc>
                          <a:spcPct val="115000"/>
                        </a:lnSpc>
                        <a:spcBef>
                          <a:spcPts val="220"/>
                        </a:spcBef>
                        <a:spcAft>
                          <a:spcPts val="1000"/>
                        </a:spcAft>
                      </a:pP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52">
                <a:tc>
                  <a:txBody>
                    <a:bodyPr/>
                    <a:lstStyle/>
                    <a:p>
                      <a:pPr marL="76200">
                        <a:lnSpc>
                          <a:spcPct val="115000"/>
                        </a:lnSpc>
                        <a:spcBef>
                          <a:spcPts val="145"/>
                        </a:spcBef>
                        <a:spcAft>
                          <a:spcPts val="1000"/>
                        </a:spcAft>
                      </a:pPr>
                      <a:r>
                        <a:rPr lang="en-US" sz="1800">
                          <a:latin typeface="Times New Roman"/>
                          <a:ea typeface="Times New Roman"/>
                          <a:cs typeface="Times New Roman"/>
                        </a:rPr>
                        <a:t>A</a:t>
                      </a:r>
                      <a:r>
                        <a:rPr lang="en-US" sz="1800" spc="5">
                          <a:latin typeface="Times New Roman"/>
                          <a:ea typeface="Times New Roman"/>
                          <a:cs typeface="Times New Roman"/>
                        </a:rPr>
                        <a:t>u</a:t>
                      </a:r>
                      <a:r>
                        <a:rPr lang="en-US" sz="1800">
                          <a:latin typeface="Times New Roman"/>
                          <a:ea typeface="Times New Roman"/>
                          <a:cs typeface="Times New Roman"/>
                        </a:rPr>
                        <a:t>t</a:t>
                      </a:r>
                      <a:r>
                        <a:rPr lang="en-US" sz="1800" spc="5">
                          <a:latin typeface="Times New Roman"/>
                          <a:ea typeface="Times New Roman"/>
                          <a:cs typeface="Times New Roman"/>
                        </a:rPr>
                        <a:t>o</a:t>
                      </a:r>
                      <a:r>
                        <a:rPr lang="en-US" sz="1800">
                          <a:latin typeface="Times New Roman"/>
                          <a:ea typeface="Times New Roman"/>
                          <a:cs typeface="Times New Roman"/>
                        </a:rPr>
                        <a:t>-i</a:t>
                      </a:r>
                      <a:r>
                        <a:rPr lang="en-US" sz="1800" spc="5">
                          <a:latin typeface="Times New Roman"/>
                          <a:ea typeface="Times New Roman"/>
                          <a:cs typeface="Times New Roman"/>
                        </a:rPr>
                        <a:t>gn</a:t>
                      </a:r>
                      <a:r>
                        <a:rPr lang="en-US" sz="1800">
                          <a:latin typeface="Times New Roman"/>
                          <a:ea typeface="Times New Roman"/>
                          <a:cs typeface="Times New Roman"/>
                        </a:rPr>
                        <a:t>iti</a:t>
                      </a:r>
                      <a:r>
                        <a:rPr lang="en-US" sz="1800" spc="5">
                          <a:latin typeface="Times New Roman"/>
                          <a:ea typeface="Times New Roman"/>
                          <a:cs typeface="Times New Roman"/>
                        </a:rPr>
                        <a:t>o</a:t>
                      </a:r>
                      <a:r>
                        <a:rPr lang="en-US" sz="1800">
                          <a:latin typeface="Times New Roman"/>
                          <a:ea typeface="Times New Roman"/>
                          <a:cs typeface="Times New Roman"/>
                        </a:rPr>
                        <a:t>n</a:t>
                      </a:r>
                      <a:r>
                        <a:rPr lang="en-US" sz="1800" spc="-45">
                          <a:latin typeface="Times New Roman"/>
                          <a:ea typeface="Times New Roman"/>
                          <a:cs typeface="Times New Roman"/>
                        </a:rPr>
                        <a:t> </a:t>
                      </a:r>
                      <a:r>
                        <a:rPr lang="en-US" sz="1800">
                          <a:latin typeface="Times New Roman"/>
                          <a:ea typeface="Times New Roman"/>
                          <a:cs typeface="Times New Roman"/>
                        </a:rPr>
                        <a:t>t</a:t>
                      </a:r>
                      <a:r>
                        <a:rPr lang="en-US" sz="1800" spc="5">
                          <a:latin typeface="Times New Roman"/>
                          <a:ea typeface="Times New Roman"/>
                          <a:cs typeface="Times New Roman"/>
                        </a:rPr>
                        <a:t>e</a:t>
                      </a:r>
                      <a:r>
                        <a:rPr lang="en-US" sz="1800" spc="-10">
                          <a:latin typeface="Times New Roman"/>
                          <a:ea typeface="Times New Roman"/>
                          <a:cs typeface="Times New Roman"/>
                        </a:rPr>
                        <a:t>m</a:t>
                      </a:r>
                      <a:r>
                        <a:rPr lang="en-US" sz="1800" spc="5">
                          <a:latin typeface="Times New Roman"/>
                          <a:ea typeface="Times New Roman"/>
                          <a:cs typeface="Times New Roman"/>
                        </a:rPr>
                        <a:t>p</a:t>
                      </a:r>
                      <a:r>
                        <a:rPr lang="en-US" sz="1800">
                          <a:latin typeface="Times New Roman"/>
                          <a:ea typeface="Times New Roman"/>
                          <a:cs typeface="Times New Roman"/>
                        </a:rPr>
                        <a:t>erat</a:t>
                      </a:r>
                      <a:r>
                        <a:rPr lang="en-US" sz="1800" spc="5">
                          <a:latin typeface="Times New Roman"/>
                          <a:ea typeface="Times New Roman"/>
                          <a:cs typeface="Times New Roman"/>
                        </a:rPr>
                        <a:t>u</a:t>
                      </a:r>
                      <a:r>
                        <a:rPr lang="en-US" sz="1800">
                          <a:latin typeface="Times New Roman"/>
                          <a:ea typeface="Times New Roman"/>
                          <a:cs typeface="Times New Roman"/>
                        </a:rPr>
                        <a:t>re </a:t>
                      </a:r>
                      <a:r>
                        <a:rPr lang="en-US" sz="1800" spc="-5">
                          <a:latin typeface="Times New Roman"/>
                          <a:ea typeface="Times New Roman"/>
                          <a:cs typeface="Times New Roman"/>
                        </a:rPr>
                        <a:t>(</a:t>
                      </a:r>
                      <a:r>
                        <a:rPr lang="en-US" sz="1200" spc="5">
                          <a:latin typeface="Times New Roman"/>
                          <a:ea typeface="Times New Roman"/>
                          <a:cs typeface="Times New Roman"/>
                        </a:rPr>
                        <a:t>0</a:t>
                      </a:r>
                      <a:r>
                        <a:rPr lang="en-US" sz="1800">
                          <a:latin typeface="Times New Roman"/>
                          <a:ea typeface="Times New Roman"/>
                          <a:cs typeface="Times New Roman"/>
                        </a:rPr>
                        <a:t>C)</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215"/>
                        </a:spcBef>
                        <a:spcAft>
                          <a:spcPts val="1000"/>
                        </a:spcAft>
                      </a:pPr>
                      <a:r>
                        <a:rPr lang="en-US" sz="1800" spc="5">
                          <a:latin typeface="Times New Roman"/>
                          <a:ea typeface="Times New Roman"/>
                          <a:cs typeface="Times New Roman"/>
                        </a:rPr>
                        <a:t>463</a:t>
                      </a:r>
                      <a:r>
                        <a:rPr lang="en-US" sz="1800">
                          <a:latin typeface="Times New Roman"/>
                          <a:ea typeface="Times New Roman"/>
                          <a:cs typeface="Times New Roman"/>
                        </a:rPr>
                        <a:t>.</a:t>
                      </a:r>
                      <a:r>
                        <a:rPr lang="en-US" sz="1800" spc="5">
                          <a:latin typeface="Times New Roman"/>
                          <a:ea typeface="Times New Roman"/>
                          <a:cs typeface="Times New Roman"/>
                        </a:rPr>
                        <a:t>8</a:t>
                      </a:r>
                      <a:r>
                        <a:rPr lang="en-US" sz="1800" spc="-5">
                          <a:latin typeface="Times New Roman"/>
                          <a:ea typeface="Times New Roman"/>
                          <a:cs typeface="Times New Roman"/>
                        </a:rPr>
                        <a:t>8</a:t>
                      </a:r>
                      <a:r>
                        <a:rPr lang="en-US" sz="1800">
                          <a:latin typeface="Times New Roman"/>
                          <a:ea typeface="Times New Roman"/>
                          <a:cs typeface="Times New Roman"/>
                        </a:rPr>
                        <a:t>9</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2105">
                        <a:lnSpc>
                          <a:spcPct val="115000"/>
                        </a:lnSpc>
                        <a:spcBef>
                          <a:spcPts val="215"/>
                        </a:spcBef>
                        <a:spcAft>
                          <a:spcPts val="1000"/>
                        </a:spcAft>
                      </a:pPr>
                      <a:r>
                        <a:rPr lang="en-US" sz="1800" spc="5">
                          <a:latin typeface="Times New Roman"/>
                          <a:ea typeface="Times New Roman"/>
                          <a:cs typeface="Times New Roman"/>
                        </a:rPr>
                        <a:t>422</a:t>
                      </a:r>
                      <a:r>
                        <a:rPr lang="en-US" sz="1800">
                          <a:latin typeface="Times New Roman"/>
                          <a:ea typeface="Times New Roman"/>
                          <a:cs typeface="Times New Roman"/>
                        </a:rPr>
                        <a:t>.</a:t>
                      </a:r>
                      <a:r>
                        <a:rPr lang="en-US" sz="1800" spc="5">
                          <a:latin typeface="Times New Roman"/>
                          <a:ea typeface="Times New Roman"/>
                          <a:cs typeface="Times New Roman"/>
                        </a:rPr>
                        <a:t>7</a:t>
                      </a:r>
                      <a:r>
                        <a:rPr lang="en-US" sz="1800" spc="-5">
                          <a:latin typeface="Times New Roman"/>
                          <a:ea typeface="Times New Roman"/>
                          <a:cs typeface="Times New Roman"/>
                        </a:rPr>
                        <a:t>7</a:t>
                      </a:r>
                      <a:r>
                        <a:rPr lang="en-US" sz="1800">
                          <a:latin typeface="Times New Roman"/>
                          <a:ea typeface="Times New Roman"/>
                          <a:cs typeface="Times New Roman"/>
                        </a:rPr>
                        <a:t>8</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32105">
                        <a:lnSpc>
                          <a:spcPct val="115000"/>
                        </a:lnSpc>
                        <a:spcBef>
                          <a:spcPts val="215"/>
                        </a:spcBef>
                        <a:spcAft>
                          <a:spcPts val="1000"/>
                        </a:spcAft>
                      </a:pPr>
                      <a:endParaRPr lang="en-US" sz="1800" spc="5">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676">
                <a:tc>
                  <a:txBody>
                    <a:bodyPr/>
                    <a:lstStyle/>
                    <a:p>
                      <a:pPr marL="76200">
                        <a:lnSpc>
                          <a:spcPct val="115000"/>
                        </a:lnSpc>
                        <a:spcBef>
                          <a:spcPts val="145"/>
                        </a:spcBef>
                        <a:spcAft>
                          <a:spcPts val="1000"/>
                        </a:spcAft>
                      </a:pPr>
                      <a:r>
                        <a:rPr lang="en-US" sz="1800">
                          <a:latin typeface="Times New Roman"/>
                          <a:ea typeface="Times New Roman"/>
                          <a:cs typeface="Times New Roman"/>
                        </a:rPr>
                        <a:t>Late</a:t>
                      </a:r>
                      <a:r>
                        <a:rPr lang="en-US" sz="1800" spc="5">
                          <a:latin typeface="Times New Roman"/>
                          <a:ea typeface="Times New Roman"/>
                          <a:cs typeface="Times New Roman"/>
                        </a:rPr>
                        <a:t>n</a:t>
                      </a:r>
                      <a:r>
                        <a:rPr lang="en-US" sz="1800">
                          <a:latin typeface="Times New Roman"/>
                          <a:ea typeface="Times New Roman"/>
                          <a:cs typeface="Times New Roman"/>
                        </a:rPr>
                        <a:t>t</a:t>
                      </a:r>
                      <a:r>
                        <a:rPr lang="en-US" sz="1800" spc="-20">
                          <a:latin typeface="Times New Roman"/>
                          <a:ea typeface="Times New Roman"/>
                          <a:cs typeface="Times New Roman"/>
                        </a:rPr>
                        <a:t> </a:t>
                      </a:r>
                      <a:r>
                        <a:rPr lang="en-US" sz="1800" spc="5">
                          <a:latin typeface="Times New Roman"/>
                          <a:ea typeface="Times New Roman"/>
                          <a:cs typeface="Times New Roman"/>
                        </a:rPr>
                        <a:t>h</a:t>
                      </a:r>
                      <a:r>
                        <a:rPr lang="en-US" sz="1800">
                          <a:latin typeface="Times New Roman"/>
                          <a:ea typeface="Times New Roman"/>
                          <a:cs typeface="Times New Roman"/>
                        </a:rPr>
                        <a:t>eat</a:t>
                      </a:r>
                      <a:r>
                        <a:rPr lang="en-US" sz="1800" spc="-5">
                          <a:latin typeface="Times New Roman"/>
                          <a:ea typeface="Times New Roman"/>
                          <a:cs typeface="Times New Roman"/>
                        </a:rPr>
                        <a:t> </a:t>
                      </a:r>
                      <a:r>
                        <a:rPr lang="en-US" sz="1800" spc="5">
                          <a:latin typeface="Times New Roman"/>
                          <a:ea typeface="Times New Roman"/>
                          <a:cs typeface="Times New Roman"/>
                        </a:rPr>
                        <a:t>o</a:t>
                      </a:r>
                      <a:r>
                        <a:rPr lang="en-US" sz="1800">
                          <a:latin typeface="Times New Roman"/>
                          <a:ea typeface="Times New Roman"/>
                          <a:cs typeface="Times New Roman"/>
                        </a:rPr>
                        <a:t>f</a:t>
                      </a:r>
                      <a:r>
                        <a:rPr lang="en-US" sz="1800" spc="-5">
                          <a:latin typeface="Times New Roman"/>
                          <a:ea typeface="Times New Roman"/>
                          <a:cs typeface="Times New Roman"/>
                        </a:rPr>
                        <a:t> </a:t>
                      </a:r>
                      <a:r>
                        <a:rPr lang="en-US" sz="1800" spc="5">
                          <a:latin typeface="Times New Roman"/>
                          <a:ea typeface="Times New Roman"/>
                          <a:cs typeface="Times New Roman"/>
                        </a:rPr>
                        <a:t>v</a:t>
                      </a:r>
                      <a:r>
                        <a:rPr lang="en-US" sz="1800">
                          <a:latin typeface="Times New Roman"/>
                          <a:ea typeface="Times New Roman"/>
                          <a:cs typeface="Times New Roman"/>
                        </a:rPr>
                        <a:t>a</a:t>
                      </a:r>
                      <a:r>
                        <a:rPr lang="en-US" sz="1800" spc="5">
                          <a:latin typeface="Times New Roman"/>
                          <a:ea typeface="Times New Roman"/>
                          <a:cs typeface="Times New Roman"/>
                        </a:rPr>
                        <a:t>po</a:t>
                      </a:r>
                      <a:r>
                        <a:rPr lang="en-US" sz="1800">
                          <a:latin typeface="Times New Roman"/>
                          <a:ea typeface="Times New Roman"/>
                          <a:cs typeface="Times New Roman"/>
                        </a:rPr>
                        <a:t>rizati</a:t>
                      </a:r>
                      <a:r>
                        <a:rPr lang="en-US" sz="1800" spc="5">
                          <a:latin typeface="Times New Roman"/>
                          <a:ea typeface="Times New Roman"/>
                          <a:cs typeface="Times New Roman"/>
                        </a:rPr>
                        <a:t>o</a:t>
                      </a:r>
                      <a:r>
                        <a:rPr lang="en-US" sz="1800">
                          <a:latin typeface="Times New Roman"/>
                          <a:ea typeface="Times New Roman"/>
                          <a:cs typeface="Times New Roman"/>
                        </a:rPr>
                        <a:t>n</a:t>
                      </a:r>
                      <a:r>
                        <a:rPr lang="en-US" sz="1800" spc="-40">
                          <a:latin typeface="Times New Roman"/>
                          <a:ea typeface="Times New Roman"/>
                          <a:cs typeface="Times New Roman"/>
                        </a:rPr>
                        <a:t> </a:t>
                      </a:r>
                      <a:r>
                        <a:rPr lang="en-US" sz="1800">
                          <a:latin typeface="Times New Roman"/>
                          <a:ea typeface="Times New Roman"/>
                          <a:cs typeface="Times New Roman"/>
                        </a:rPr>
                        <a:t>at </a:t>
                      </a:r>
                      <a:r>
                        <a:rPr lang="en-US" sz="1800" spc="5">
                          <a:latin typeface="Times New Roman"/>
                          <a:ea typeface="Times New Roman"/>
                          <a:cs typeface="Times New Roman"/>
                        </a:rPr>
                        <a:t>2</a:t>
                      </a:r>
                      <a:r>
                        <a:rPr lang="en-US" sz="1800">
                          <a:latin typeface="Times New Roman"/>
                          <a:ea typeface="Times New Roman"/>
                          <a:cs typeface="Times New Roman"/>
                        </a:rPr>
                        <a:t>0</a:t>
                      </a:r>
                      <a:r>
                        <a:rPr lang="en-US" sz="1200" spc="5">
                          <a:latin typeface="Times New Roman"/>
                          <a:ea typeface="Times New Roman"/>
                          <a:cs typeface="Times New Roman"/>
                        </a:rPr>
                        <a:t>0</a:t>
                      </a:r>
                      <a:r>
                        <a:rPr lang="en-US" sz="1800">
                          <a:latin typeface="Times New Roman"/>
                          <a:ea typeface="Times New Roman"/>
                          <a:cs typeface="Times New Roman"/>
                        </a:rPr>
                        <a:t>C</a:t>
                      </a:r>
                      <a:r>
                        <a:rPr lang="en-US" sz="1800" spc="-15">
                          <a:latin typeface="Times New Roman"/>
                          <a:ea typeface="Times New Roman"/>
                          <a:cs typeface="Times New Roman"/>
                        </a:rPr>
                        <a:t> </a:t>
                      </a:r>
                      <a:r>
                        <a:rPr lang="en-US" sz="1800">
                          <a:latin typeface="Times New Roman"/>
                          <a:ea typeface="Times New Roman"/>
                          <a:cs typeface="Times New Roman"/>
                        </a:rPr>
                        <a:t>(KJ/K</a:t>
                      </a:r>
                      <a:r>
                        <a:rPr lang="en-US" sz="1800" spc="5">
                          <a:latin typeface="Times New Roman"/>
                          <a:ea typeface="Times New Roman"/>
                          <a:cs typeface="Times New Roman"/>
                        </a:rPr>
                        <a:t>g</a:t>
                      </a:r>
                      <a:r>
                        <a:rPr lang="en-US" sz="1800">
                          <a:latin typeface="Times New Roman"/>
                          <a:ea typeface="Times New Roman"/>
                          <a:cs typeface="Times New Roman"/>
                        </a:rPr>
                        <a:t>)</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215"/>
                        </a:spcBef>
                        <a:spcAft>
                          <a:spcPts val="1000"/>
                        </a:spcAft>
                      </a:pPr>
                      <a:r>
                        <a:rPr lang="en-US" sz="1800" spc="5">
                          <a:latin typeface="Times New Roman"/>
                          <a:ea typeface="Times New Roman"/>
                          <a:cs typeface="Times New Roman"/>
                        </a:rPr>
                        <a:t>1103</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61010" algn="ctr">
                        <a:lnSpc>
                          <a:spcPct val="115000"/>
                        </a:lnSpc>
                        <a:spcBef>
                          <a:spcPts val="215"/>
                        </a:spcBef>
                        <a:spcAft>
                          <a:spcPts val="1000"/>
                        </a:spcAft>
                      </a:pPr>
                      <a:r>
                        <a:rPr lang="en-US" sz="1800" spc="5">
                          <a:latin typeface="Times New Roman"/>
                          <a:ea typeface="Times New Roman"/>
                          <a:cs typeface="Times New Roman"/>
                        </a:rPr>
                        <a:t>840</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61010" algn="ctr">
                        <a:lnSpc>
                          <a:spcPct val="115000"/>
                        </a:lnSpc>
                        <a:spcBef>
                          <a:spcPts val="215"/>
                        </a:spcBef>
                        <a:spcAft>
                          <a:spcPts val="1000"/>
                        </a:spcAft>
                      </a:pPr>
                      <a:endParaRPr lang="en-US" sz="1800" spc="5">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52">
                <a:tc>
                  <a:txBody>
                    <a:bodyPr/>
                    <a:lstStyle/>
                    <a:p>
                      <a:pPr marL="76200">
                        <a:lnSpc>
                          <a:spcPct val="115000"/>
                        </a:lnSpc>
                        <a:spcBef>
                          <a:spcPts val="165"/>
                        </a:spcBef>
                        <a:spcAft>
                          <a:spcPts val="1000"/>
                        </a:spcAft>
                      </a:pPr>
                      <a:r>
                        <a:rPr lang="en-US" sz="1800">
                          <a:latin typeface="Times New Roman"/>
                          <a:ea typeface="Times New Roman"/>
                          <a:cs typeface="Times New Roman"/>
                        </a:rPr>
                        <a:t>St</a:t>
                      </a:r>
                      <a:r>
                        <a:rPr lang="en-US" sz="1800" spc="5">
                          <a:latin typeface="Times New Roman"/>
                          <a:ea typeface="Times New Roman"/>
                          <a:cs typeface="Times New Roman"/>
                        </a:rPr>
                        <a:t>o</a:t>
                      </a:r>
                      <a:r>
                        <a:rPr lang="en-US" sz="1800">
                          <a:latin typeface="Times New Roman"/>
                          <a:ea typeface="Times New Roman"/>
                          <a:cs typeface="Times New Roman"/>
                        </a:rPr>
                        <a:t>ic</a:t>
                      </a:r>
                      <a:r>
                        <a:rPr lang="en-US" sz="1800" spc="5">
                          <a:latin typeface="Times New Roman"/>
                          <a:ea typeface="Times New Roman"/>
                          <a:cs typeface="Times New Roman"/>
                        </a:rPr>
                        <a:t>h</a:t>
                      </a:r>
                      <a:r>
                        <a:rPr lang="en-US" sz="1800">
                          <a:latin typeface="Times New Roman"/>
                          <a:ea typeface="Times New Roman"/>
                          <a:cs typeface="Times New Roman"/>
                        </a:rPr>
                        <a:t>i</a:t>
                      </a:r>
                      <a:r>
                        <a:rPr lang="en-US" sz="1800" spc="10">
                          <a:latin typeface="Times New Roman"/>
                          <a:ea typeface="Times New Roman"/>
                          <a:cs typeface="Times New Roman"/>
                        </a:rPr>
                        <a:t>o</a:t>
                      </a:r>
                      <a:r>
                        <a:rPr lang="en-US" sz="1800" spc="-15">
                          <a:latin typeface="Times New Roman"/>
                          <a:ea typeface="Times New Roman"/>
                          <a:cs typeface="Times New Roman"/>
                        </a:rPr>
                        <a:t>m</a:t>
                      </a:r>
                      <a:r>
                        <a:rPr lang="en-US" sz="1800">
                          <a:latin typeface="Times New Roman"/>
                          <a:ea typeface="Times New Roman"/>
                          <a:cs typeface="Times New Roman"/>
                        </a:rPr>
                        <a:t>e</a:t>
                      </a:r>
                      <a:r>
                        <a:rPr lang="en-US" sz="1800" spc="5">
                          <a:latin typeface="Times New Roman"/>
                          <a:ea typeface="Times New Roman"/>
                          <a:cs typeface="Times New Roman"/>
                        </a:rPr>
                        <a:t>t</a:t>
                      </a:r>
                      <a:r>
                        <a:rPr lang="en-US" sz="1800">
                          <a:latin typeface="Times New Roman"/>
                          <a:ea typeface="Times New Roman"/>
                          <a:cs typeface="Times New Roman"/>
                        </a:rPr>
                        <a:t>ric</a:t>
                      </a:r>
                      <a:r>
                        <a:rPr lang="en-US" sz="1800" spc="-30">
                          <a:latin typeface="Times New Roman"/>
                          <a:ea typeface="Times New Roman"/>
                          <a:cs typeface="Times New Roman"/>
                        </a:rPr>
                        <a:t> </a:t>
                      </a:r>
                      <a:r>
                        <a:rPr lang="en-US" sz="1800">
                          <a:latin typeface="Times New Roman"/>
                          <a:ea typeface="Times New Roman"/>
                          <a:cs typeface="Times New Roman"/>
                        </a:rPr>
                        <a:t>air</a:t>
                      </a:r>
                      <a:r>
                        <a:rPr lang="en-US" sz="1800" spc="5">
                          <a:latin typeface="Times New Roman"/>
                          <a:ea typeface="Times New Roman"/>
                          <a:cs typeface="Times New Roman"/>
                        </a:rPr>
                        <a:t>/fu</a:t>
                      </a:r>
                      <a:r>
                        <a:rPr lang="en-US" sz="1800">
                          <a:latin typeface="Times New Roman"/>
                          <a:ea typeface="Times New Roman"/>
                          <a:cs typeface="Times New Roman"/>
                        </a:rPr>
                        <a:t>el</a:t>
                      </a:r>
                      <a:r>
                        <a:rPr lang="en-US" sz="1800" spc="-15">
                          <a:latin typeface="Times New Roman"/>
                          <a:ea typeface="Times New Roman"/>
                          <a:cs typeface="Times New Roman"/>
                        </a:rPr>
                        <a:t> </a:t>
                      </a:r>
                      <a:r>
                        <a:rPr lang="en-US" sz="1800">
                          <a:latin typeface="Times New Roman"/>
                          <a:ea typeface="Times New Roman"/>
                          <a:cs typeface="Times New Roman"/>
                        </a:rPr>
                        <a:t>ratio</a:t>
                      </a:r>
                      <a:r>
                        <a:rPr lang="en-US" sz="1800" spc="-15">
                          <a:latin typeface="Times New Roman"/>
                          <a:ea typeface="Times New Roman"/>
                          <a:cs typeface="Times New Roman"/>
                        </a:rPr>
                        <a:t> </a:t>
                      </a:r>
                      <a:r>
                        <a:rPr lang="en-US" sz="1800">
                          <a:latin typeface="Times New Roman"/>
                          <a:ea typeface="Times New Roman"/>
                          <a:cs typeface="Times New Roman"/>
                        </a:rPr>
                        <a:t>(AFR)</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110">
                        <a:lnSpc>
                          <a:spcPct val="115000"/>
                        </a:lnSpc>
                        <a:spcBef>
                          <a:spcPts val="165"/>
                        </a:spcBef>
                        <a:spcAft>
                          <a:spcPts val="1000"/>
                        </a:spcAft>
                      </a:pPr>
                      <a:r>
                        <a:rPr lang="en-US" sz="1800" spc="5">
                          <a:latin typeface="Times New Roman"/>
                          <a:ea typeface="Times New Roman"/>
                          <a:cs typeface="Times New Roman"/>
                        </a:rPr>
                        <a:t>6</a:t>
                      </a:r>
                      <a:r>
                        <a:rPr lang="en-US" sz="1800">
                          <a:latin typeface="Times New Roman"/>
                          <a:ea typeface="Times New Roman"/>
                          <a:cs typeface="Times New Roman"/>
                        </a:rPr>
                        <a:t>.</a:t>
                      </a:r>
                      <a:r>
                        <a:rPr lang="en-US" sz="1800" spc="5">
                          <a:latin typeface="Times New Roman"/>
                          <a:ea typeface="Times New Roman"/>
                          <a:cs typeface="Times New Roman"/>
                        </a:rPr>
                        <a:t>47</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87680" algn="ctr">
                        <a:lnSpc>
                          <a:spcPct val="115000"/>
                        </a:lnSpc>
                        <a:spcBef>
                          <a:spcPts val="165"/>
                        </a:spcBef>
                        <a:spcAft>
                          <a:spcPts val="1000"/>
                        </a:spcAft>
                      </a:pPr>
                      <a:r>
                        <a:rPr lang="en-US" sz="1800" spc="5">
                          <a:latin typeface="Times New Roman"/>
                          <a:ea typeface="Times New Roman"/>
                          <a:cs typeface="Times New Roman"/>
                        </a:rPr>
                        <a:t>9</a:t>
                      </a:r>
                      <a:r>
                        <a:rPr lang="en-US" sz="1800">
                          <a:latin typeface="Times New Roman"/>
                          <a:ea typeface="Times New Roman"/>
                          <a:cs typeface="Times New Roman"/>
                        </a:rPr>
                        <a:t>.0</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1785" marR="487680" algn="ctr">
                        <a:lnSpc>
                          <a:spcPct val="115000"/>
                        </a:lnSpc>
                        <a:spcBef>
                          <a:spcPts val="165"/>
                        </a:spcBef>
                        <a:spcAft>
                          <a:spcPts val="1000"/>
                        </a:spcAft>
                      </a:pPr>
                      <a:endParaRPr lang="en-US" sz="1800" spc="5">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52">
                <a:tc>
                  <a:txBody>
                    <a:bodyPr/>
                    <a:lstStyle/>
                    <a:p>
                      <a:pPr marL="76200">
                        <a:lnSpc>
                          <a:spcPct val="115000"/>
                        </a:lnSpc>
                        <a:spcBef>
                          <a:spcPts val="165"/>
                        </a:spcBef>
                        <a:spcAft>
                          <a:spcPts val="1000"/>
                        </a:spcAft>
                      </a:pPr>
                      <a:r>
                        <a:rPr lang="en-US" sz="1800" dirty="0">
                          <a:latin typeface="Times New Roman"/>
                          <a:ea typeface="Times New Roman"/>
                          <a:cs typeface="Times New Roman"/>
                        </a:rPr>
                        <a:t>L</a:t>
                      </a:r>
                      <a:r>
                        <a:rPr lang="en-US" sz="1800" spc="5" dirty="0">
                          <a:latin typeface="Times New Roman"/>
                          <a:ea typeface="Times New Roman"/>
                          <a:cs typeface="Times New Roman"/>
                        </a:rPr>
                        <a:t>o</a:t>
                      </a:r>
                      <a:r>
                        <a:rPr lang="en-US" sz="1800" dirty="0">
                          <a:latin typeface="Times New Roman"/>
                          <a:ea typeface="Times New Roman"/>
                          <a:cs typeface="Times New Roman"/>
                        </a:rPr>
                        <a:t>wer</a:t>
                      </a:r>
                      <a:r>
                        <a:rPr lang="en-US" sz="1800" spc="-25" dirty="0">
                          <a:latin typeface="Times New Roman"/>
                          <a:ea typeface="Times New Roman"/>
                          <a:cs typeface="Times New Roman"/>
                        </a:rPr>
                        <a:t> </a:t>
                      </a:r>
                      <a:r>
                        <a:rPr lang="en-US" sz="1800" spc="5" dirty="0">
                          <a:latin typeface="Times New Roman"/>
                          <a:ea typeface="Times New Roman"/>
                          <a:cs typeface="Times New Roman"/>
                        </a:rPr>
                        <a:t>h</a:t>
                      </a:r>
                      <a:r>
                        <a:rPr lang="en-US" sz="1800" dirty="0">
                          <a:latin typeface="Times New Roman"/>
                          <a:ea typeface="Times New Roman"/>
                          <a:cs typeface="Times New Roman"/>
                        </a:rPr>
                        <a:t>eati</a:t>
                      </a:r>
                      <a:r>
                        <a:rPr lang="en-US" sz="1800" spc="5" dirty="0">
                          <a:latin typeface="Times New Roman"/>
                          <a:ea typeface="Times New Roman"/>
                          <a:cs typeface="Times New Roman"/>
                        </a:rPr>
                        <a:t>n</a:t>
                      </a:r>
                      <a:r>
                        <a:rPr lang="en-US" sz="1800" dirty="0">
                          <a:latin typeface="Times New Roman"/>
                          <a:ea typeface="Times New Roman"/>
                          <a:cs typeface="Times New Roman"/>
                        </a:rPr>
                        <a:t>g</a:t>
                      </a:r>
                      <a:r>
                        <a:rPr lang="en-US" sz="1800" spc="-25" dirty="0">
                          <a:latin typeface="Times New Roman"/>
                          <a:ea typeface="Times New Roman"/>
                          <a:cs typeface="Times New Roman"/>
                        </a:rPr>
                        <a:t> </a:t>
                      </a:r>
                      <a:r>
                        <a:rPr lang="en-US" sz="1800" spc="5" dirty="0">
                          <a:latin typeface="Times New Roman"/>
                          <a:ea typeface="Times New Roman"/>
                          <a:cs typeface="Times New Roman"/>
                        </a:rPr>
                        <a:t>v</a:t>
                      </a:r>
                      <a:r>
                        <a:rPr lang="en-US" sz="1800" dirty="0">
                          <a:latin typeface="Times New Roman"/>
                          <a:ea typeface="Times New Roman"/>
                          <a:cs typeface="Times New Roman"/>
                        </a:rPr>
                        <a:t>a</a:t>
                      </a:r>
                      <a:r>
                        <a:rPr lang="en-US" sz="1800" spc="5" dirty="0">
                          <a:latin typeface="Times New Roman"/>
                          <a:ea typeface="Times New Roman"/>
                          <a:cs typeface="Times New Roman"/>
                        </a:rPr>
                        <a:t>lu</a:t>
                      </a:r>
                      <a:r>
                        <a:rPr lang="en-US" sz="1800" dirty="0">
                          <a:latin typeface="Times New Roman"/>
                          <a:ea typeface="Times New Roman"/>
                          <a:cs typeface="Times New Roman"/>
                        </a:rPr>
                        <a:t>e</a:t>
                      </a:r>
                      <a:r>
                        <a:rPr lang="en-US" sz="1800" spc="-10" dirty="0">
                          <a:latin typeface="Times New Roman"/>
                          <a:ea typeface="Times New Roman"/>
                          <a:cs typeface="Times New Roman"/>
                        </a:rPr>
                        <a:t> </a:t>
                      </a:r>
                      <a:r>
                        <a:rPr lang="en-US" sz="1800" spc="5" dirty="0">
                          <a:latin typeface="Times New Roman"/>
                          <a:ea typeface="Times New Roman"/>
                          <a:cs typeface="Times New Roman"/>
                        </a:rPr>
                        <a:t>o</a:t>
                      </a:r>
                      <a:r>
                        <a:rPr lang="en-US" sz="1800" dirty="0">
                          <a:latin typeface="Times New Roman"/>
                          <a:ea typeface="Times New Roman"/>
                          <a:cs typeface="Times New Roman"/>
                        </a:rPr>
                        <a:t>f</a:t>
                      </a:r>
                      <a:r>
                        <a:rPr lang="en-US" sz="1800" spc="-5" dirty="0">
                          <a:latin typeface="Times New Roman"/>
                          <a:ea typeface="Times New Roman"/>
                          <a:cs typeface="Times New Roman"/>
                        </a:rPr>
                        <a:t> </a:t>
                      </a:r>
                      <a:r>
                        <a:rPr lang="en-US" sz="1800" dirty="0">
                          <a:latin typeface="Times New Roman"/>
                          <a:ea typeface="Times New Roman"/>
                          <a:cs typeface="Times New Roman"/>
                        </a:rPr>
                        <a:t>t</a:t>
                      </a:r>
                      <a:r>
                        <a:rPr lang="en-US" sz="1800" spc="5" dirty="0">
                          <a:latin typeface="Times New Roman"/>
                          <a:ea typeface="Times New Roman"/>
                          <a:cs typeface="Times New Roman"/>
                        </a:rPr>
                        <a:t>h</a:t>
                      </a:r>
                      <a:r>
                        <a:rPr lang="en-US" sz="1800" dirty="0">
                          <a:latin typeface="Times New Roman"/>
                          <a:ea typeface="Times New Roman"/>
                          <a:cs typeface="Times New Roman"/>
                        </a:rPr>
                        <a:t>e</a:t>
                      </a:r>
                      <a:r>
                        <a:rPr lang="en-US" sz="1800" spc="-10" dirty="0">
                          <a:latin typeface="Times New Roman"/>
                          <a:ea typeface="Times New Roman"/>
                          <a:cs typeface="Times New Roman"/>
                        </a:rPr>
                        <a:t> </a:t>
                      </a:r>
                      <a:r>
                        <a:rPr lang="en-US" sz="1800" spc="5" dirty="0">
                          <a:latin typeface="Times New Roman"/>
                          <a:ea typeface="Times New Roman"/>
                          <a:cs typeface="Times New Roman"/>
                        </a:rPr>
                        <a:t>fu</a:t>
                      </a:r>
                      <a:r>
                        <a:rPr lang="en-US" sz="1800" dirty="0">
                          <a:latin typeface="Times New Roman"/>
                          <a:ea typeface="Times New Roman"/>
                          <a:cs typeface="Times New Roman"/>
                        </a:rPr>
                        <a:t>el</a:t>
                      </a:r>
                      <a:r>
                        <a:rPr lang="en-US" sz="1800" spc="-5" dirty="0">
                          <a:latin typeface="Times New Roman"/>
                          <a:ea typeface="Times New Roman"/>
                          <a:cs typeface="Times New Roman"/>
                        </a:rPr>
                        <a:t> </a:t>
                      </a:r>
                      <a:r>
                        <a:rPr lang="en-US" sz="1800" dirty="0">
                          <a:latin typeface="Times New Roman"/>
                          <a:ea typeface="Times New Roman"/>
                          <a:cs typeface="Times New Roman"/>
                        </a:rPr>
                        <a:t>(</a:t>
                      </a:r>
                      <a:r>
                        <a:rPr lang="en-US" sz="1800" dirty="0" smtClean="0">
                          <a:latin typeface="Times New Roman"/>
                          <a:ea typeface="Times New Roman"/>
                          <a:cs typeface="Times New Roman"/>
                        </a:rPr>
                        <a:t>MJ/k</a:t>
                      </a:r>
                      <a:r>
                        <a:rPr lang="en-US" sz="1800" spc="5" dirty="0" smtClean="0">
                          <a:latin typeface="Times New Roman"/>
                          <a:ea typeface="Times New Roman"/>
                          <a:cs typeface="Times New Roman"/>
                        </a:rPr>
                        <a:t>g</a:t>
                      </a:r>
                      <a:r>
                        <a:rPr lang="en-US" sz="1800" dirty="0">
                          <a:latin typeface="Times New Roman"/>
                          <a:ea typeface="Times New Roman"/>
                          <a:cs typeface="Times New Roman"/>
                        </a:rPr>
                        <a:t>)</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745">
                        <a:lnSpc>
                          <a:spcPct val="115000"/>
                        </a:lnSpc>
                        <a:spcBef>
                          <a:spcPts val="165"/>
                        </a:spcBef>
                        <a:spcAft>
                          <a:spcPts val="1000"/>
                        </a:spcAft>
                      </a:pPr>
                      <a:r>
                        <a:rPr lang="en-US" sz="1800" spc="5">
                          <a:latin typeface="Times New Roman"/>
                          <a:ea typeface="Times New Roman"/>
                          <a:cs typeface="Times New Roman"/>
                        </a:rPr>
                        <a:t>19.7</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algn="ctr">
                        <a:lnSpc>
                          <a:spcPct val="115000"/>
                        </a:lnSpc>
                        <a:spcBef>
                          <a:spcPts val="165"/>
                        </a:spcBef>
                        <a:spcAft>
                          <a:spcPts val="1000"/>
                        </a:spcAft>
                      </a:pPr>
                      <a:r>
                        <a:rPr lang="en-US" sz="1800" spc="5">
                          <a:latin typeface="Times New Roman"/>
                          <a:ea typeface="Times New Roman"/>
                          <a:cs typeface="Times New Roman"/>
                        </a:rPr>
                        <a:t>26.9</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algn="ctr">
                        <a:lnSpc>
                          <a:spcPct val="115000"/>
                        </a:lnSpc>
                        <a:spcBef>
                          <a:spcPts val="165"/>
                        </a:spcBef>
                        <a:spcAft>
                          <a:spcPts val="1000"/>
                        </a:spcAft>
                      </a:pPr>
                      <a:r>
                        <a:rPr lang="en-US" sz="1800" spc="5">
                          <a:latin typeface="Times New Roman"/>
                          <a:ea typeface="Times New Roman"/>
                          <a:cs typeface="Times New Roman"/>
                        </a:rPr>
                        <a:t>43.9</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52">
                <a:tc>
                  <a:txBody>
                    <a:bodyPr/>
                    <a:lstStyle/>
                    <a:p>
                      <a:pPr marL="76835">
                        <a:lnSpc>
                          <a:spcPct val="115000"/>
                        </a:lnSpc>
                        <a:spcBef>
                          <a:spcPts val="165"/>
                        </a:spcBef>
                        <a:spcAft>
                          <a:spcPts val="1000"/>
                        </a:spcAft>
                      </a:pPr>
                      <a:r>
                        <a:rPr lang="en-US" sz="1800">
                          <a:latin typeface="Times New Roman"/>
                          <a:ea typeface="Times New Roman"/>
                          <a:cs typeface="Times New Roman"/>
                        </a:rPr>
                        <a:t>Research</a:t>
                      </a:r>
                      <a:r>
                        <a:rPr lang="en-US" sz="1800" spc="-30">
                          <a:latin typeface="Times New Roman"/>
                          <a:ea typeface="Times New Roman"/>
                          <a:cs typeface="Times New Roman"/>
                        </a:rPr>
                        <a:t> </a:t>
                      </a:r>
                      <a:r>
                        <a:rPr lang="en-US" sz="1800" spc="5">
                          <a:latin typeface="Times New Roman"/>
                          <a:ea typeface="Times New Roman"/>
                          <a:cs typeface="Times New Roman"/>
                        </a:rPr>
                        <a:t>o</a:t>
                      </a:r>
                      <a:r>
                        <a:rPr lang="en-US" sz="1800">
                          <a:latin typeface="Times New Roman"/>
                          <a:ea typeface="Times New Roman"/>
                          <a:cs typeface="Times New Roman"/>
                        </a:rPr>
                        <a:t>cta</a:t>
                      </a:r>
                      <a:r>
                        <a:rPr lang="en-US" sz="1800" spc="5">
                          <a:latin typeface="Times New Roman"/>
                          <a:ea typeface="Times New Roman"/>
                          <a:cs typeface="Times New Roman"/>
                        </a:rPr>
                        <a:t>n</a:t>
                      </a:r>
                      <a:r>
                        <a:rPr lang="en-US" sz="1800">
                          <a:latin typeface="Times New Roman"/>
                          <a:ea typeface="Times New Roman"/>
                          <a:cs typeface="Times New Roman"/>
                        </a:rPr>
                        <a:t>e</a:t>
                      </a:r>
                      <a:r>
                        <a:rPr lang="en-US" sz="1800" spc="-20">
                          <a:latin typeface="Times New Roman"/>
                          <a:ea typeface="Times New Roman"/>
                          <a:cs typeface="Times New Roman"/>
                        </a:rPr>
                        <a:t> </a:t>
                      </a:r>
                      <a:r>
                        <a:rPr lang="en-US" sz="1800" spc="10">
                          <a:latin typeface="Times New Roman"/>
                          <a:ea typeface="Times New Roman"/>
                          <a:cs typeface="Times New Roman"/>
                        </a:rPr>
                        <a:t>nu</a:t>
                      </a:r>
                      <a:r>
                        <a:rPr lang="en-US" sz="1800" spc="-15">
                          <a:latin typeface="Times New Roman"/>
                          <a:ea typeface="Times New Roman"/>
                          <a:cs typeface="Times New Roman"/>
                        </a:rPr>
                        <a:t>m</a:t>
                      </a:r>
                      <a:r>
                        <a:rPr lang="en-US" sz="1800" spc="5">
                          <a:latin typeface="Times New Roman"/>
                          <a:ea typeface="Times New Roman"/>
                          <a:cs typeface="Times New Roman"/>
                        </a:rPr>
                        <a:t>be</a:t>
                      </a:r>
                      <a:r>
                        <a:rPr lang="en-US" sz="1800">
                          <a:latin typeface="Times New Roman"/>
                          <a:ea typeface="Times New Roman"/>
                          <a:cs typeface="Times New Roman"/>
                        </a:rPr>
                        <a:t>r</a:t>
                      </a:r>
                      <a:r>
                        <a:rPr lang="en-US" sz="1800" spc="-30">
                          <a:latin typeface="Times New Roman"/>
                          <a:ea typeface="Times New Roman"/>
                          <a:cs typeface="Times New Roman"/>
                        </a:rPr>
                        <a:t> </a:t>
                      </a:r>
                      <a:r>
                        <a:rPr lang="en-US" sz="1800">
                          <a:latin typeface="Times New Roman"/>
                          <a:ea typeface="Times New Roman"/>
                          <a:cs typeface="Times New Roman"/>
                        </a:rPr>
                        <a:t>(</a:t>
                      </a:r>
                      <a:r>
                        <a:rPr lang="en-US" sz="1800" spc="10">
                          <a:latin typeface="Times New Roman"/>
                          <a:ea typeface="Times New Roman"/>
                          <a:cs typeface="Times New Roman"/>
                        </a:rPr>
                        <a:t>R</a:t>
                      </a:r>
                      <a:r>
                        <a:rPr lang="en-US" sz="1800">
                          <a:latin typeface="Times New Roman"/>
                          <a:ea typeface="Times New Roman"/>
                          <a:cs typeface="Times New Roman"/>
                        </a:rPr>
                        <a:t>ON)</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745">
                        <a:lnSpc>
                          <a:spcPct val="115000"/>
                        </a:lnSpc>
                        <a:spcBef>
                          <a:spcPts val="165"/>
                        </a:spcBef>
                        <a:spcAft>
                          <a:spcPts val="1000"/>
                        </a:spcAft>
                      </a:pPr>
                      <a:r>
                        <a:rPr lang="en-US" sz="1800" spc="5">
                          <a:latin typeface="Times New Roman"/>
                          <a:ea typeface="Times New Roman"/>
                          <a:cs typeface="Times New Roman"/>
                        </a:rPr>
                        <a:t>111</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461010" algn="ctr">
                        <a:lnSpc>
                          <a:spcPct val="115000"/>
                        </a:lnSpc>
                        <a:spcBef>
                          <a:spcPts val="165"/>
                        </a:spcBef>
                        <a:spcAft>
                          <a:spcPts val="1000"/>
                        </a:spcAft>
                      </a:pPr>
                      <a:r>
                        <a:rPr lang="en-US" sz="1800" spc="5">
                          <a:latin typeface="Times New Roman"/>
                          <a:ea typeface="Times New Roman"/>
                          <a:cs typeface="Times New Roman"/>
                        </a:rPr>
                        <a:t>108</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461010" algn="ctr">
                        <a:lnSpc>
                          <a:spcPct val="115000"/>
                        </a:lnSpc>
                        <a:spcBef>
                          <a:spcPts val="165"/>
                        </a:spcBef>
                        <a:spcAft>
                          <a:spcPts val="1000"/>
                        </a:spcAft>
                      </a:pPr>
                      <a:r>
                        <a:rPr lang="en-US" sz="1800" spc="5">
                          <a:latin typeface="Times New Roman"/>
                          <a:ea typeface="Times New Roman"/>
                          <a:cs typeface="Times New Roman"/>
                        </a:rPr>
                        <a:t>92</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984">
                <a:tc>
                  <a:txBody>
                    <a:bodyPr/>
                    <a:lstStyle/>
                    <a:p>
                      <a:pPr marL="76835">
                        <a:lnSpc>
                          <a:spcPct val="115000"/>
                        </a:lnSpc>
                        <a:spcBef>
                          <a:spcPts val="165"/>
                        </a:spcBef>
                        <a:spcAft>
                          <a:spcPts val="1000"/>
                        </a:spcAft>
                      </a:pPr>
                      <a:r>
                        <a:rPr lang="en-US" sz="1800">
                          <a:latin typeface="Times New Roman"/>
                          <a:ea typeface="Times New Roman"/>
                          <a:cs typeface="Times New Roman"/>
                        </a:rPr>
                        <a:t>M</a:t>
                      </a:r>
                      <a:r>
                        <a:rPr lang="en-US" sz="1800" spc="5">
                          <a:latin typeface="Times New Roman"/>
                          <a:ea typeface="Times New Roman"/>
                          <a:cs typeface="Times New Roman"/>
                        </a:rPr>
                        <a:t>o</a:t>
                      </a:r>
                      <a:r>
                        <a:rPr lang="en-US" sz="1800">
                          <a:latin typeface="Times New Roman"/>
                          <a:ea typeface="Times New Roman"/>
                          <a:cs typeface="Times New Roman"/>
                        </a:rPr>
                        <a:t>t</a:t>
                      </a:r>
                      <a:r>
                        <a:rPr lang="en-US" sz="1800" spc="5">
                          <a:latin typeface="Times New Roman"/>
                          <a:ea typeface="Times New Roman"/>
                          <a:cs typeface="Times New Roman"/>
                        </a:rPr>
                        <a:t>o</a:t>
                      </a:r>
                      <a:r>
                        <a:rPr lang="en-US" sz="1800">
                          <a:latin typeface="Times New Roman"/>
                          <a:ea typeface="Times New Roman"/>
                          <a:cs typeface="Times New Roman"/>
                        </a:rPr>
                        <a:t>r</a:t>
                      </a:r>
                      <a:r>
                        <a:rPr lang="en-US" sz="1800" spc="-25">
                          <a:latin typeface="Times New Roman"/>
                          <a:ea typeface="Times New Roman"/>
                          <a:cs typeface="Times New Roman"/>
                        </a:rPr>
                        <a:t> </a:t>
                      </a:r>
                      <a:r>
                        <a:rPr lang="en-US" sz="1800" spc="5">
                          <a:latin typeface="Times New Roman"/>
                          <a:ea typeface="Times New Roman"/>
                          <a:cs typeface="Times New Roman"/>
                        </a:rPr>
                        <a:t>o</a:t>
                      </a:r>
                      <a:r>
                        <a:rPr lang="en-US" sz="1800">
                          <a:latin typeface="Times New Roman"/>
                          <a:ea typeface="Times New Roman"/>
                          <a:cs typeface="Times New Roman"/>
                        </a:rPr>
                        <a:t>cta</a:t>
                      </a:r>
                      <a:r>
                        <a:rPr lang="en-US" sz="1800" spc="5">
                          <a:latin typeface="Times New Roman"/>
                          <a:ea typeface="Times New Roman"/>
                          <a:cs typeface="Times New Roman"/>
                        </a:rPr>
                        <a:t>n</a:t>
                      </a:r>
                      <a:r>
                        <a:rPr lang="en-US" sz="1800">
                          <a:latin typeface="Times New Roman"/>
                          <a:ea typeface="Times New Roman"/>
                          <a:cs typeface="Times New Roman"/>
                        </a:rPr>
                        <a:t>e</a:t>
                      </a:r>
                      <a:r>
                        <a:rPr lang="en-US" sz="1800" spc="-20">
                          <a:latin typeface="Times New Roman"/>
                          <a:ea typeface="Times New Roman"/>
                          <a:cs typeface="Times New Roman"/>
                        </a:rPr>
                        <a:t> </a:t>
                      </a:r>
                      <a:r>
                        <a:rPr lang="en-US" sz="1800" spc="5">
                          <a:latin typeface="Times New Roman"/>
                          <a:ea typeface="Times New Roman"/>
                          <a:cs typeface="Times New Roman"/>
                        </a:rPr>
                        <a:t>n</a:t>
                      </a:r>
                      <a:r>
                        <a:rPr lang="en-US" sz="1800" spc="10">
                          <a:latin typeface="Times New Roman"/>
                          <a:ea typeface="Times New Roman"/>
                          <a:cs typeface="Times New Roman"/>
                        </a:rPr>
                        <a:t>u</a:t>
                      </a:r>
                      <a:r>
                        <a:rPr lang="en-US" sz="1800" spc="-5">
                          <a:latin typeface="Times New Roman"/>
                          <a:ea typeface="Times New Roman"/>
                          <a:cs typeface="Times New Roman"/>
                        </a:rPr>
                        <a:t>m</a:t>
                      </a:r>
                      <a:r>
                        <a:rPr lang="en-US" sz="1800" spc="5">
                          <a:latin typeface="Times New Roman"/>
                          <a:ea typeface="Times New Roman"/>
                          <a:cs typeface="Times New Roman"/>
                        </a:rPr>
                        <a:t>b</a:t>
                      </a:r>
                      <a:r>
                        <a:rPr lang="en-US" sz="1800">
                          <a:latin typeface="Times New Roman"/>
                          <a:ea typeface="Times New Roman"/>
                          <a:cs typeface="Times New Roman"/>
                        </a:rPr>
                        <a:t>er</a:t>
                      </a:r>
                      <a:r>
                        <a:rPr lang="en-US" sz="1800" spc="-30">
                          <a:latin typeface="Times New Roman"/>
                          <a:ea typeface="Times New Roman"/>
                          <a:cs typeface="Times New Roman"/>
                        </a:rPr>
                        <a:t> </a:t>
                      </a:r>
                      <a:r>
                        <a:rPr lang="en-US" sz="1800" spc="5">
                          <a:latin typeface="Times New Roman"/>
                          <a:ea typeface="Times New Roman"/>
                          <a:cs typeface="Times New Roman"/>
                        </a:rPr>
                        <a:t>(</a:t>
                      </a:r>
                      <a:r>
                        <a:rPr lang="en-US" sz="1800">
                          <a:latin typeface="Times New Roman"/>
                          <a:ea typeface="Times New Roman"/>
                          <a:cs typeface="Times New Roman"/>
                        </a:rPr>
                        <a:t>MON)</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745">
                        <a:lnSpc>
                          <a:spcPct val="115000"/>
                        </a:lnSpc>
                        <a:spcBef>
                          <a:spcPts val="165"/>
                        </a:spcBef>
                        <a:spcAft>
                          <a:spcPts val="1000"/>
                        </a:spcAft>
                      </a:pPr>
                      <a:r>
                        <a:rPr lang="en-US" sz="1800" spc="5">
                          <a:latin typeface="Times New Roman"/>
                          <a:ea typeface="Times New Roman"/>
                          <a:cs typeface="Times New Roman"/>
                        </a:rPr>
                        <a:t>92</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511810" algn="ctr">
                        <a:lnSpc>
                          <a:spcPct val="115000"/>
                        </a:lnSpc>
                        <a:spcBef>
                          <a:spcPts val="165"/>
                        </a:spcBef>
                        <a:spcAft>
                          <a:spcPts val="1000"/>
                        </a:spcAft>
                      </a:pPr>
                      <a:r>
                        <a:rPr lang="en-US" sz="1800" spc="5">
                          <a:latin typeface="Times New Roman"/>
                          <a:ea typeface="Times New Roman"/>
                          <a:cs typeface="Times New Roman"/>
                        </a:rPr>
                        <a:t>92</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511810" algn="ctr">
                        <a:lnSpc>
                          <a:spcPct val="115000"/>
                        </a:lnSpc>
                        <a:spcBef>
                          <a:spcPts val="165"/>
                        </a:spcBef>
                        <a:spcAft>
                          <a:spcPts val="1000"/>
                        </a:spcAft>
                      </a:pPr>
                      <a:endParaRPr lang="en-US" sz="1800" spc="5">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984">
                <a:tc>
                  <a:txBody>
                    <a:bodyPr/>
                    <a:lstStyle/>
                    <a:p>
                      <a:pPr marL="76835">
                        <a:lnSpc>
                          <a:spcPct val="115000"/>
                        </a:lnSpc>
                        <a:spcBef>
                          <a:spcPts val="165"/>
                        </a:spcBef>
                        <a:spcAft>
                          <a:spcPts val="1000"/>
                        </a:spcAft>
                      </a:pPr>
                      <a:r>
                        <a:rPr lang="en-US" sz="1800" dirty="0">
                          <a:latin typeface="Times New Roman"/>
                          <a:ea typeface="Times New Roman"/>
                          <a:cs typeface="Times New Roman"/>
                        </a:rPr>
                        <a:t>Fuel equivalence</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45745">
                        <a:lnSpc>
                          <a:spcPct val="115000"/>
                        </a:lnSpc>
                        <a:spcBef>
                          <a:spcPts val="165"/>
                        </a:spcBef>
                        <a:spcAft>
                          <a:spcPts val="1000"/>
                        </a:spcAft>
                      </a:pPr>
                      <a:r>
                        <a:rPr lang="en-US" sz="1800" spc="5">
                          <a:latin typeface="Times New Roman"/>
                          <a:ea typeface="Times New Roman"/>
                          <a:cs typeface="Times New Roman"/>
                        </a:rPr>
                        <a:t>0.48</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511810" algn="ctr">
                        <a:lnSpc>
                          <a:spcPct val="115000"/>
                        </a:lnSpc>
                        <a:spcBef>
                          <a:spcPts val="165"/>
                        </a:spcBef>
                        <a:spcAft>
                          <a:spcPts val="1000"/>
                        </a:spcAft>
                      </a:pPr>
                      <a:r>
                        <a:rPr lang="en-US" sz="1800" spc="5">
                          <a:latin typeface="Times New Roman"/>
                          <a:ea typeface="Times New Roman"/>
                          <a:cs typeface="Times New Roman"/>
                        </a:rPr>
                        <a:t>0.677</a:t>
                      </a:r>
                      <a:endParaRPr lang="en-GB" sz="32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2420" marR="511810" algn="ctr">
                        <a:lnSpc>
                          <a:spcPct val="115000"/>
                        </a:lnSpc>
                        <a:spcBef>
                          <a:spcPts val="165"/>
                        </a:spcBef>
                        <a:spcAft>
                          <a:spcPts val="1000"/>
                        </a:spcAft>
                      </a:pPr>
                      <a:r>
                        <a:rPr lang="en-US" sz="1800" spc="5" dirty="0">
                          <a:latin typeface="Times New Roman"/>
                          <a:ea typeface="Times New Roman"/>
                          <a:cs typeface="Times New Roman"/>
                        </a:rPr>
                        <a:t>1</a:t>
                      </a:r>
                      <a:endParaRPr lang="en-GB" sz="32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7772400" cy="990600"/>
          </a:xfrm>
        </p:spPr>
        <p:txBody>
          <a:bodyPr/>
          <a:lstStyle/>
          <a:p>
            <a:r>
              <a:rPr lang="en-US" dirty="0" smtClean="0"/>
              <a:t>Alternative uses of methanol</a:t>
            </a:r>
            <a:endParaRPr lang="en-US" dirty="0"/>
          </a:p>
        </p:txBody>
      </p:sp>
      <p:sp>
        <p:nvSpPr>
          <p:cNvPr id="3" name="Subtitle 2"/>
          <p:cNvSpPr>
            <a:spLocks noGrp="1"/>
          </p:cNvSpPr>
          <p:nvPr>
            <p:ph type="subTitle" idx="1"/>
          </p:nvPr>
        </p:nvSpPr>
        <p:spPr>
          <a:xfrm>
            <a:off x="838200" y="1295400"/>
            <a:ext cx="6781800" cy="4876800"/>
          </a:xfrm>
        </p:spPr>
        <p:txBody>
          <a:bodyPr>
            <a:noAutofit/>
          </a:bodyPr>
          <a:lstStyle/>
          <a:p>
            <a:pPr algn="l">
              <a:buFont typeface="Arial" pitchFamily="34" charset="0"/>
              <a:buChar char="•"/>
            </a:pPr>
            <a:r>
              <a:rPr lang="en-US" sz="3600" dirty="0" smtClean="0">
                <a:solidFill>
                  <a:schemeClr val="tx1"/>
                </a:solidFill>
              </a:rPr>
              <a:t>Fuel use (direct fuel use, reagent for the production of biodiesel, synthesis of other carriers e.g. DME &amp; MTBE, Direct Methanol fuel cells, fuel additives)</a:t>
            </a:r>
          </a:p>
          <a:p>
            <a:pPr algn="l">
              <a:buFont typeface="Arial" pitchFamily="34" charset="0"/>
              <a:buChar char="•"/>
            </a:pPr>
            <a:r>
              <a:rPr lang="en-US" sz="3600" dirty="0" smtClean="0">
                <a:solidFill>
                  <a:schemeClr val="tx1"/>
                </a:solidFill>
              </a:rPr>
              <a:t>Pesticide synthesis</a:t>
            </a:r>
          </a:p>
          <a:p>
            <a:pPr algn="l">
              <a:buFont typeface="Arial" pitchFamily="34" charset="0"/>
              <a:buChar char="•"/>
            </a:pPr>
            <a:r>
              <a:rPr lang="en-US" sz="3600" dirty="0" smtClean="0">
                <a:solidFill>
                  <a:schemeClr val="tx1"/>
                </a:solidFill>
              </a:rPr>
              <a:t>Chemical synthesis</a:t>
            </a:r>
          </a:p>
          <a:p>
            <a:pPr algn="l">
              <a:buFont typeface="Arial" pitchFamily="34" charset="0"/>
              <a:buChar char="•"/>
            </a:pPr>
            <a:r>
              <a:rPr lang="en-US" sz="3600" dirty="0" smtClean="0">
                <a:solidFill>
                  <a:schemeClr val="tx1"/>
                </a:solidFill>
              </a:rPr>
              <a:t>Solvent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Methanol Economy</a:t>
            </a:r>
            <a:endParaRPr lang="en-GB" dirty="0"/>
          </a:p>
        </p:txBody>
      </p:sp>
      <p:pic>
        <p:nvPicPr>
          <p:cNvPr id="1026" name="Picture 2" descr="http://image.slidesharecdn.com/domlavigne-methanolfuels-safe-efficient-affordablemature-121031061532-phpapp02/95/dom-lavigne-methanol-fuels-safe-efficient-affordable-mature-10-638.jpg?cb=1383099525"/>
          <p:cNvPicPr>
            <a:picLocks noChangeAspect="1" noChangeArrowheads="1"/>
          </p:cNvPicPr>
          <p:nvPr/>
        </p:nvPicPr>
        <p:blipFill>
          <a:blip r:embed="rId2"/>
          <a:srcRect t="16364"/>
          <a:stretch>
            <a:fillRect/>
          </a:stretch>
        </p:blipFill>
        <p:spPr bwMode="auto">
          <a:xfrm>
            <a:off x="1905000" y="1219200"/>
            <a:ext cx="5715000" cy="4419600"/>
          </a:xfrm>
          <a:prstGeom prst="rect">
            <a:avLst/>
          </a:prstGeom>
          <a:noFill/>
        </p:spPr>
      </p:pic>
      <p:sp>
        <p:nvSpPr>
          <p:cNvPr id="4" name="TextBox 3"/>
          <p:cNvSpPr txBox="1"/>
          <p:nvPr/>
        </p:nvSpPr>
        <p:spPr>
          <a:xfrm>
            <a:off x="457200" y="5715000"/>
            <a:ext cx="8382000" cy="646331"/>
          </a:xfrm>
          <a:prstGeom prst="rect">
            <a:avLst/>
          </a:prstGeom>
          <a:noFill/>
        </p:spPr>
        <p:txBody>
          <a:bodyPr wrap="square" rtlCol="0">
            <a:spAutoFit/>
          </a:bodyPr>
          <a:lstStyle/>
          <a:p>
            <a:r>
              <a:rPr lang="en-GB" dirty="0" smtClean="0">
                <a:hlinkClick r:id="rId3"/>
              </a:rPr>
              <a:t>http://www.slideshare.net/EMA_SIEW/dom-lavigne-methanol-fuels-safe-efficient-affordable-mature</a:t>
            </a:r>
            <a:r>
              <a:rPr lang="en-GB" dirty="0" smtClean="0"/>
              <a:t>   downloaded 18  Aug 2015</a:t>
            </a:r>
            <a:endParaRPr lang="en-GB" dirty="0"/>
          </a:p>
        </p:txBody>
      </p:sp>
      <p:sp>
        <p:nvSpPr>
          <p:cNvPr id="5" name="TextBox 4"/>
          <p:cNvSpPr txBox="1"/>
          <p:nvPr/>
        </p:nvSpPr>
        <p:spPr>
          <a:xfrm>
            <a:off x="76200" y="2514600"/>
            <a:ext cx="1905000" cy="954107"/>
          </a:xfrm>
          <a:prstGeom prst="rect">
            <a:avLst/>
          </a:prstGeom>
          <a:noFill/>
        </p:spPr>
        <p:txBody>
          <a:bodyPr wrap="square" rtlCol="0">
            <a:spAutoFit/>
          </a:bodyPr>
          <a:lstStyle/>
          <a:p>
            <a:r>
              <a:rPr lang="en-GB" sz="2800" dirty="0" smtClean="0"/>
              <a:t>Methanol Sources</a:t>
            </a:r>
            <a:endParaRPr lang="en-GB" sz="2800" dirty="0"/>
          </a:p>
        </p:txBody>
      </p:sp>
      <p:sp>
        <p:nvSpPr>
          <p:cNvPr id="6" name="TextBox 5"/>
          <p:cNvSpPr txBox="1"/>
          <p:nvPr/>
        </p:nvSpPr>
        <p:spPr>
          <a:xfrm>
            <a:off x="7467600" y="2667000"/>
            <a:ext cx="1676400" cy="954107"/>
          </a:xfrm>
          <a:prstGeom prst="rect">
            <a:avLst/>
          </a:prstGeom>
          <a:noFill/>
        </p:spPr>
        <p:txBody>
          <a:bodyPr wrap="square" rtlCol="0">
            <a:spAutoFit/>
          </a:bodyPr>
          <a:lstStyle/>
          <a:p>
            <a:pPr algn="r"/>
            <a:r>
              <a:rPr lang="en-GB" sz="2800" dirty="0" smtClean="0"/>
              <a:t>Methanol Uses</a:t>
            </a:r>
            <a:endParaRPr lang="en-GB"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Alcohol fuels</a:t>
            </a:r>
            <a:endParaRPr lang="en-GB" dirty="0"/>
          </a:p>
        </p:txBody>
      </p:sp>
      <p:pic>
        <p:nvPicPr>
          <p:cNvPr id="43010" name="Picture 2" descr="http://www.thecuttingedgenews.com/uploads/cmimg_13096.jpg"/>
          <p:cNvPicPr>
            <a:picLocks noChangeAspect="1" noChangeArrowheads="1"/>
          </p:cNvPicPr>
          <p:nvPr/>
        </p:nvPicPr>
        <p:blipFill>
          <a:blip r:embed="rId2"/>
          <a:srcRect/>
          <a:stretch>
            <a:fillRect/>
          </a:stretch>
        </p:blipFill>
        <p:spPr bwMode="auto">
          <a:xfrm>
            <a:off x="838200" y="1295400"/>
            <a:ext cx="7010400" cy="4191000"/>
          </a:xfrm>
          <a:prstGeom prst="rect">
            <a:avLst/>
          </a:prstGeom>
          <a:noFill/>
        </p:spPr>
      </p:pic>
      <p:sp>
        <p:nvSpPr>
          <p:cNvPr id="4" name="TextBox 3"/>
          <p:cNvSpPr txBox="1"/>
          <p:nvPr/>
        </p:nvSpPr>
        <p:spPr>
          <a:xfrm>
            <a:off x="838200" y="5715000"/>
            <a:ext cx="6477000" cy="646331"/>
          </a:xfrm>
          <a:prstGeom prst="rect">
            <a:avLst/>
          </a:prstGeom>
          <a:noFill/>
        </p:spPr>
        <p:txBody>
          <a:bodyPr wrap="square" rtlCol="0">
            <a:spAutoFit/>
          </a:bodyPr>
          <a:lstStyle/>
          <a:p>
            <a:r>
              <a:rPr lang="en-GB" dirty="0" smtClean="0">
                <a:hlinkClick r:id="rId3"/>
              </a:rPr>
              <a:t>http://www.thecuttingedgenews.com/index.php?article=74973</a:t>
            </a:r>
            <a:r>
              <a:rPr lang="en-GB" dirty="0" smtClean="0"/>
              <a:t> downloaded 18  Aug 2015</a:t>
            </a: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470025"/>
          </a:xfrm>
        </p:spPr>
        <p:txBody>
          <a:bodyPr/>
          <a:lstStyle/>
          <a:p>
            <a:r>
              <a:rPr lang="en-US" dirty="0" smtClean="0"/>
              <a:t>Conclusion </a:t>
            </a:r>
            <a:endParaRPr lang="en-US" dirty="0"/>
          </a:p>
        </p:txBody>
      </p:sp>
      <p:sp>
        <p:nvSpPr>
          <p:cNvPr id="3" name="Subtitle 2"/>
          <p:cNvSpPr>
            <a:spLocks noGrp="1"/>
          </p:cNvSpPr>
          <p:nvPr>
            <p:ph type="subTitle" idx="1"/>
          </p:nvPr>
        </p:nvSpPr>
        <p:spPr>
          <a:xfrm>
            <a:off x="1371600" y="2209800"/>
            <a:ext cx="6400800" cy="3429000"/>
          </a:xfrm>
        </p:spPr>
        <p:txBody>
          <a:bodyPr>
            <a:noAutofit/>
          </a:bodyPr>
          <a:lstStyle/>
          <a:p>
            <a:pPr algn="l"/>
            <a:r>
              <a:rPr lang="en-US" sz="3600" dirty="0" smtClean="0">
                <a:solidFill>
                  <a:schemeClr val="tx1"/>
                </a:solidFill>
              </a:rPr>
              <a:t>contaminated </a:t>
            </a:r>
            <a:r>
              <a:rPr lang="en-US" sz="3600" dirty="0">
                <a:solidFill>
                  <a:schemeClr val="tx1"/>
                </a:solidFill>
              </a:rPr>
              <a:t>alcoholic beverages be converted for fuel use rather than out rightly banning the age –long traditional alcohol fermentation.   </a:t>
            </a:r>
          </a:p>
          <a:p>
            <a:pPr algn="l"/>
            <a:endParaRPr lang="en-US" sz="3600" dirty="0">
              <a:solidFill>
                <a:schemeClr val="tx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1"/>
            <a:ext cx="7772400" cy="990600"/>
          </a:xfrm>
        </p:spPr>
        <p:txBody>
          <a:bodyPr>
            <a:normAutofit fontScale="90000"/>
          </a:bodyPr>
          <a:lstStyle/>
          <a:p>
            <a:r>
              <a:rPr lang="en-US" dirty="0" smtClean="0"/>
              <a:t>Future research directions &amp; request for collaboration on:</a:t>
            </a:r>
            <a:endParaRPr lang="en-US" dirty="0"/>
          </a:p>
        </p:txBody>
      </p:sp>
      <p:sp>
        <p:nvSpPr>
          <p:cNvPr id="3" name="Subtitle 2"/>
          <p:cNvSpPr>
            <a:spLocks noGrp="1"/>
          </p:cNvSpPr>
          <p:nvPr>
            <p:ph type="subTitle" idx="1"/>
          </p:nvPr>
        </p:nvSpPr>
        <p:spPr>
          <a:xfrm>
            <a:off x="914400" y="1905000"/>
            <a:ext cx="7467600" cy="4114800"/>
          </a:xfrm>
        </p:spPr>
        <p:txBody>
          <a:bodyPr>
            <a:noAutofit/>
          </a:bodyPr>
          <a:lstStyle/>
          <a:p>
            <a:pPr algn="l">
              <a:buFont typeface="Arial" pitchFamily="34" charset="0"/>
              <a:buChar char="•"/>
            </a:pPr>
            <a:r>
              <a:rPr lang="en-US" sz="2400" dirty="0" smtClean="0">
                <a:solidFill>
                  <a:schemeClr val="tx1"/>
                </a:solidFill>
              </a:rPr>
              <a:t>Physicochemical analysis of palm wine to detect the presence of </a:t>
            </a:r>
            <a:r>
              <a:rPr lang="en-US" sz="2400" dirty="0" err="1" smtClean="0">
                <a:solidFill>
                  <a:schemeClr val="tx1"/>
                </a:solidFill>
              </a:rPr>
              <a:t>pectins</a:t>
            </a:r>
            <a:endParaRPr lang="en-US" sz="2400" dirty="0" smtClean="0">
              <a:solidFill>
                <a:schemeClr val="tx1"/>
              </a:solidFill>
            </a:endParaRPr>
          </a:p>
          <a:p>
            <a:pPr algn="l">
              <a:buFont typeface="Arial" pitchFamily="34" charset="0"/>
              <a:buChar char="•"/>
            </a:pPr>
            <a:r>
              <a:rPr lang="en-US" sz="2400" dirty="0" smtClean="0">
                <a:solidFill>
                  <a:schemeClr val="tx1"/>
                </a:solidFill>
              </a:rPr>
              <a:t>Microbial diversity  of raffia palm wine using 16S </a:t>
            </a:r>
            <a:r>
              <a:rPr lang="en-US" sz="2400" dirty="0" err="1" smtClean="0">
                <a:solidFill>
                  <a:schemeClr val="tx1"/>
                </a:solidFill>
              </a:rPr>
              <a:t>rRNA</a:t>
            </a:r>
            <a:r>
              <a:rPr lang="en-US" sz="2400" dirty="0" smtClean="0">
                <a:solidFill>
                  <a:schemeClr val="tx1"/>
                </a:solidFill>
              </a:rPr>
              <a:t> gene sequencing and </a:t>
            </a:r>
            <a:r>
              <a:rPr lang="en-GB" sz="2400" dirty="0" smtClean="0">
                <a:solidFill>
                  <a:schemeClr val="tx1"/>
                </a:solidFill>
              </a:rPr>
              <a:t>ITS2 </a:t>
            </a:r>
            <a:r>
              <a:rPr lang="en-GB" sz="2400" dirty="0" err="1" smtClean="0">
                <a:solidFill>
                  <a:schemeClr val="tx1"/>
                </a:solidFill>
              </a:rPr>
              <a:t>rRNA</a:t>
            </a:r>
            <a:r>
              <a:rPr lang="en-GB" sz="2400" dirty="0" smtClean="0">
                <a:solidFill>
                  <a:schemeClr val="tx1"/>
                </a:solidFill>
              </a:rPr>
              <a:t> region </a:t>
            </a:r>
            <a:endParaRPr lang="en-US" sz="2400" dirty="0" smtClean="0">
              <a:solidFill>
                <a:schemeClr val="tx1"/>
              </a:solidFill>
            </a:endParaRPr>
          </a:p>
          <a:p>
            <a:pPr algn="l">
              <a:buFont typeface="Arial" pitchFamily="34" charset="0"/>
              <a:buChar char="•"/>
            </a:pPr>
            <a:r>
              <a:rPr lang="en-US" sz="2400" dirty="0" smtClean="0">
                <a:solidFill>
                  <a:schemeClr val="tx1"/>
                </a:solidFill>
              </a:rPr>
              <a:t>Assessment of methanol producing microbes in fermented  beverages</a:t>
            </a:r>
          </a:p>
          <a:p>
            <a:pPr algn="l">
              <a:buFont typeface="Arial" pitchFamily="34" charset="0"/>
              <a:buChar char="•"/>
            </a:pPr>
            <a:r>
              <a:rPr lang="en-US" sz="2400" dirty="0" smtClean="0">
                <a:solidFill>
                  <a:schemeClr val="tx1"/>
                </a:solidFill>
              </a:rPr>
              <a:t>Genetic analysis to assess if </a:t>
            </a:r>
            <a:r>
              <a:rPr lang="en-US" sz="2400" dirty="0" err="1" smtClean="0">
                <a:solidFill>
                  <a:schemeClr val="tx1"/>
                </a:solidFill>
              </a:rPr>
              <a:t>Sacharomyces</a:t>
            </a:r>
            <a:r>
              <a:rPr lang="en-US" sz="2400" dirty="0" smtClean="0">
                <a:solidFill>
                  <a:schemeClr val="tx1"/>
                </a:solidFill>
              </a:rPr>
              <a:t> </a:t>
            </a:r>
            <a:r>
              <a:rPr lang="en-US" sz="2400" dirty="0" err="1" smtClean="0">
                <a:solidFill>
                  <a:schemeClr val="tx1"/>
                </a:solidFill>
              </a:rPr>
              <a:t>cerevisiae</a:t>
            </a:r>
            <a:r>
              <a:rPr lang="en-US" sz="2400" dirty="0" smtClean="0">
                <a:solidFill>
                  <a:schemeClr val="tx1"/>
                </a:solidFill>
              </a:rPr>
              <a:t> have picked up or developed  capability  to  produce methanol</a:t>
            </a:r>
          </a:p>
          <a:p>
            <a:pPr algn="l">
              <a:buFont typeface="Arial" pitchFamily="34" charset="0"/>
              <a:buChar char="•"/>
            </a:pPr>
            <a:r>
              <a:rPr lang="en-US" sz="2400" dirty="0" smtClean="0">
                <a:solidFill>
                  <a:schemeClr val="tx1"/>
                </a:solidFill>
              </a:rPr>
              <a:t>Possible use of mixed alcohols (ethanol and methanol) for bioenergy applications (transportation or cooking fuel)</a:t>
            </a:r>
            <a:endParaRPr lang="en-US" sz="2400" dirty="0">
              <a:solidFill>
                <a:schemeClr val="tx1"/>
              </a:solidFill>
            </a:endParaRPr>
          </a:p>
          <a:p>
            <a:pPr algn="l"/>
            <a:endParaRPr lang="en-US" sz="2400" dirty="0">
              <a:solidFill>
                <a:schemeClr val="tx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10382</TotalTime>
  <Words>2222</Words>
  <Application>Microsoft Office PowerPoint</Application>
  <PresentationFormat>On-screen Show (4:3)</PresentationFormat>
  <Paragraphs>283</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Methanol contamination in indigenous fermented alcoholic beverages </vt:lpstr>
      <vt:lpstr>Incidences of methanol contamination </vt:lpstr>
      <vt:lpstr>WHO (2014) Report</vt:lpstr>
      <vt:lpstr>Symptoms of methanol poisoning</vt:lpstr>
      <vt:lpstr>Regulatory limits of methanol in beverages </vt:lpstr>
      <vt:lpstr>Possible sources of methanol in fermented beverages?</vt:lpstr>
      <vt:lpstr>Traditionally/informally fermented beverages 1</vt:lpstr>
      <vt:lpstr>Traditionally/informally fermented beverages 2</vt:lpstr>
      <vt:lpstr>Traditionally/informally fermented beverages 3</vt:lpstr>
      <vt:lpstr>Traditionally/informally fermented beverages 4</vt:lpstr>
      <vt:lpstr>Traditionally/informally fermented beverages 4</vt:lpstr>
      <vt:lpstr>Pectins </vt:lpstr>
      <vt:lpstr>Microbial production of methanol </vt:lpstr>
      <vt:lpstr>Microbial production of methanol (Siero et al 2012)</vt:lpstr>
      <vt:lpstr>Literature /Research highlights 1</vt:lpstr>
      <vt:lpstr>Literature / Research highlights 2</vt:lpstr>
      <vt:lpstr>Literature / Research highlights 3</vt:lpstr>
      <vt:lpstr>Methanol contamination: the Nigerian case</vt:lpstr>
      <vt:lpstr>Possible sources of methanol in fermented beverages?</vt:lpstr>
      <vt:lpstr>Price of alcohols</vt:lpstr>
      <vt:lpstr>Traditional production of beverage ethanol from raffia palm (Ohimain et al 2012)</vt:lpstr>
      <vt:lpstr>Physical properties of methanol, ethanol and gasoline (Modified from Kamboj and Karimi (2014), Methanol Institute (2011))</vt:lpstr>
      <vt:lpstr>Alternative uses of methanol</vt:lpstr>
      <vt:lpstr>Methanol Economy</vt:lpstr>
      <vt:lpstr>Alcohol fuels</vt:lpstr>
      <vt:lpstr>Conclusion </vt:lpstr>
      <vt:lpstr>Future research directions &amp; request for collaboration 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Methanol contamination in indigenous fermented alcoholic beverages</dc:title>
  <dc:creator>PST ELIJAH</dc:creator>
  <cp:lastModifiedBy>OMICS</cp:lastModifiedBy>
  <cp:revision>30</cp:revision>
  <dcterms:created xsi:type="dcterms:W3CDTF">2015-08-04T19:47:59Z</dcterms:created>
  <dcterms:modified xsi:type="dcterms:W3CDTF">2015-08-19T10:18:03Z</dcterms:modified>
</cp:coreProperties>
</file>