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09" r:id="rId3"/>
    <p:sldId id="298" r:id="rId4"/>
    <p:sldId id="275" r:id="rId5"/>
    <p:sldId id="299" r:id="rId6"/>
    <p:sldId id="300" r:id="rId7"/>
    <p:sldId id="301" r:id="rId8"/>
    <p:sldId id="305" r:id="rId9"/>
    <p:sldId id="278" r:id="rId10"/>
    <p:sldId id="270" r:id="rId11"/>
    <p:sldId id="297" r:id="rId12"/>
    <p:sldId id="294" r:id="rId13"/>
    <p:sldId id="293" r:id="rId14"/>
    <p:sldId id="313" r:id="rId15"/>
    <p:sldId id="319" r:id="rId16"/>
    <p:sldId id="320" r:id="rId17"/>
    <p:sldId id="311" r:id="rId18"/>
    <p:sldId id="310" r:id="rId19"/>
    <p:sldId id="315" r:id="rId20"/>
    <p:sldId id="321" r:id="rId21"/>
    <p:sldId id="316" r:id="rId22"/>
    <p:sldId id="318" r:id="rId23"/>
    <p:sldId id="268" r:id="rId24"/>
    <p:sldId id="32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99"/>
    <a:srgbClr val="FB37D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8" autoAdjust="0"/>
    <p:restoredTop sz="82990" autoAdjust="0"/>
  </p:normalViewPr>
  <p:slideViewPr>
    <p:cSldViewPr>
      <p:cViewPr varScale="1">
        <p:scale>
          <a:sx n="76" d="100"/>
          <a:sy n="76" d="100"/>
        </p:scale>
        <p:origin x="-7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870BB-0EB1-43DD-B56E-737D8645C965}" type="datetimeFigureOut">
              <a:rPr lang="es-ES" smtClean="0"/>
              <a:pPr/>
              <a:t>24/06/2017</a:t>
            </a:fld>
            <a:endParaRPr lang="es-E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E5B67-3E36-4483-B13B-90A298DBD302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atos.gob.es/es/faq-page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2</a:t>
            </a:fld>
            <a:endParaRPr 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3</a:t>
            </a:fld>
            <a:endParaRPr 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6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4</a:t>
            </a:fld>
            <a:endParaRPr 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5</a:t>
            </a:fld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7</a:t>
            </a:fld>
            <a:endParaRPr 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8</a:t>
            </a:fld>
            <a:endParaRPr lang="es-E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9</a:t>
            </a:fld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11</a:t>
            </a:fld>
            <a:endParaRPr 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 university</a:t>
            </a:r>
          </a:p>
          <a:p>
            <a:r>
              <a:rPr lang="en-GB" dirty="0" smtClean="0"/>
              <a:t>Others all contributors with &lt; 10 datasets</a:t>
            </a:r>
          </a:p>
          <a:p>
            <a:r>
              <a:rPr lang="en-GB" dirty="0" smtClean="0"/>
              <a:t>MINETUR  </a:t>
            </a:r>
            <a:r>
              <a:rPr lang="es-ES" dirty="0" smtClean="0"/>
              <a:t>Ministerio de Energía, Turismo y Agenda Digital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13</a:t>
            </a:fld>
            <a:endParaRPr lang="es-E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14</a:t>
            </a:fld>
            <a:endParaRPr lang="es-E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17</a:t>
            </a:fld>
            <a:endParaRPr lang="es-E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19</a:t>
            </a:fld>
            <a:endParaRPr lang="es-E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E5B67-3E36-4483-B13B-90A298DBD302}" type="slidenum">
              <a:rPr lang="es-ES" smtClean="0"/>
              <a:pPr/>
              <a:t>22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pic>
        <p:nvPicPr>
          <p:cNvPr id="7" name="Picture 6" descr="Logo-definitiv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87624" cy="13398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pic>
        <p:nvPicPr>
          <p:cNvPr id="7" name="Picture 6" descr="Logo-definitiv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532440" y="6168035"/>
            <a:ext cx="611560" cy="6899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07707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pic>
        <p:nvPicPr>
          <p:cNvPr id="8" name="Picture 7" descr="Logo-definitiv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8112" cy="11373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pic>
        <p:nvPicPr>
          <p:cNvPr id="7" name="Picture 6" descr="Logo-definitivo.gif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593844" y="6237312"/>
            <a:ext cx="550155" cy="6206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sui.minana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lena.perezminana@btinternet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vironmentjournal.online/articles/moving-circular-econom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c.europa.eu/growth/industry/sustainability/circular-economy_e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kfn.org/projects/global-open-data-initiativ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bank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peandataportal.eu/" TargetMode="External"/><Relationship Id="rId4" Type="http://schemas.openxmlformats.org/officeDocument/2006/relationships/hyperlink" Target="http://opendatatoolkit.worldbank.org/e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uropeandataportal.eu/es/dashboar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s://www.europeandataportal.eu/es/dashboar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uropeandataportal.eu/es/dashboar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uropeandataportal.eu/es/dashboar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os.gob.e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datos.gob.es/es/iniciativas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stat" TargetMode="External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informeestadistico.idae.es/t2.ht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e.es/es/estadisticas-del-sistema-electrico-espanol/informe-anual/avance-del-informe-del-sistema-electrico-espanol-2016" TargetMode="Externa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ree.es/es/estadisticas-del-sistema-electrico-espanol/informe-anual/avance-del-informe-del-sistema-electrico-espanol-2016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hyperlink" Target="http://www.ub.edu/geocrit/sn/sn-548.pdf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edu/geocrit/sn/sn-548.pdf" TargetMode="External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ciencedirect.com/science/article/pii/S0301479717304760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elena.perezminana@btinternet.com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640960" cy="1470025"/>
          </a:xfrm>
        </p:spPr>
        <p:txBody>
          <a:bodyPr>
            <a:noAutofit/>
          </a:bodyPr>
          <a:lstStyle/>
          <a:p>
            <a:pPr algn="l"/>
            <a:r>
              <a:rPr lang="en-GB" sz="3600" dirty="0" smtClean="0"/>
              <a:t>Is the Spanish energy sector’s Open Data maturity sufficiently high to enable the successful deployment of a Circular Economy (</a:t>
            </a:r>
            <a:r>
              <a:rPr lang="en-GB" sz="3600" b="1" dirty="0" smtClean="0"/>
              <a:t>CE</a:t>
            </a:r>
            <a:r>
              <a:rPr lang="en-GB" sz="3600" dirty="0" smtClean="0"/>
              <a:t>) strategy?</a:t>
            </a:r>
            <a:endParaRPr lang="es-E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7304856" cy="1198984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Elena P</a:t>
            </a:r>
            <a:r>
              <a:rPr lang="es-ES" dirty="0" smtClean="0">
                <a:latin typeface="Times New Roman"/>
                <a:cs typeface="Times New Roman"/>
              </a:rPr>
              <a:t>érez-</a:t>
            </a:r>
            <a:r>
              <a:rPr lang="en-GB" dirty="0" smtClean="0">
                <a:latin typeface="Times New Roman"/>
                <a:cs typeface="Times New Roman"/>
              </a:rPr>
              <a:t>Miñana</a:t>
            </a:r>
            <a:endParaRPr lang="en-GB" dirty="0" smtClean="0">
              <a:latin typeface="Times New Roman"/>
              <a:cs typeface="Times New Roman"/>
            </a:endParaRPr>
          </a:p>
          <a:p>
            <a:r>
              <a:rPr lang="es-ES" dirty="0" smtClean="0">
                <a:hlinkClick r:id="rId3"/>
              </a:rPr>
              <a:t>CENSUI </a:t>
            </a:r>
            <a:endParaRPr lang="es-ES" dirty="0" smtClean="0"/>
          </a:p>
          <a:p>
            <a:r>
              <a:rPr lang="es-ES" dirty="0" smtClean="0">
                <a:hlinkClick r:id="rId4"/>
              </a:rPr>
              <a:t>elena.perezminana@btinternet.com</a:t>
            </a:r>
            <a:endParaRPr lang="es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ES" dirty="0" smtClean="0"/>
              <a:t>CONTENT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Circular Economy (Information is crucial)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Open Data Portal Initiative an essential tool to manage information in a CE context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Spanish OD Portal – evaluation results (EU)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Energy sector contribution to the Spanish OD Portal – practical experience</a:t>
            </a:r>
            <a:endParaRPr lang="en-GB" dirty="0" smtClean="0">
              <a:latin typeface="Calibri"/>
            </a:endParaRPr>
          </a:p>
        </p:txBody>
      </p:sp>
      <p:pic>
        <p:nvPicPr>
          <p:cNvPr id="4" name="Picture 3" descr="Logo-definitiv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76923"/>
            <a:ext cx="1224136" cy="1381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Circular </a:t>
            </a:r>
            <a:r>
              <a:rPr lang="es-ES" sz="3600" dirty="0" smtClean="0"/>
              <a:t>Economy</a:t>
            </a:r>
            <a:r>
              <a:rPr lang="es-ES" sz="3600" dirty="0" smtClean="0"/>
              <a:t> (</a:t>
            </a:r>
            <a:r>
              <a:rPr lang="es-ES" sz="3600" dirty="0" smtClean="0"/>
              <a:t>Information</a:t>
            </a:r>
            <a:r>
              <a:rPr lang="es-ES" sz="3600" dirty="0" smtClean="0"/>
              <a:t> </a:t>
            </a:r>
            <a:r>
              <a:rPr lang="es-ES" sz="3600" dirty="0" smtClean="0"/>
              <a:t>is</a:t>
            </a:r>
            <a:r>
              <a:rPr lang="es-ES" sz="3600" dirty="0" smtClean="0"/>
              <a:t> </a:t>
            </a:r>
            <a:r>
              <a:rPr lang="es-ES" sz="3600" dirty="0" smtClean="0"/>
              <a:t>key</a:t>
            </a:r>
            <a:r>
              <a:rPr lang="es-ES" sz="3600" dirty="0" smtClean="0"/>
              <a:t>)</a:t>
            </a:r>
            <a:br>
              <a:rPr lang="es-ES" sz="3600" dirty="0" smtClean="0"/>
            </a:br>
            <a:endParaRPr lang="es-E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sz="2400" b="1" dirty="0" smtClean="0"/>
              <a:t>Circular Economy - Guiding Principles (BS-8001 framework</a:t>
            </a:r>
            <a:r>
              <a:rPr lang="en-GB" sz="2400" dirty="0" smtClean="0"/>
              <a:t>) </a:t>
            </a:r>
            <a:r>
              <a:rPr lang="en-GB" sz="1800" dirty="0" smtClean="0"/>
              <a:t>(</a:t>
            </a:r>
            <a:r>
              <a:rPr lang="en-GB" sz="1800" dirty="0" smtClean="0">
                <a:hlinkClick r:id="rId3"/>
              </a:rPr>
              <a:t>http://environmentjournal.online/articles/moving-circular-economy/</a:t>
            </a:r>
            <a:r>
              <a:rPr lang="en-GB" sz="1800" dirty="0" smtClean="0"/>
              <a:t>) 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Systems thinking 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Innovation 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Stewardship 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Collaboration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Value optimisation 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Transparency</a:t>
            </a:r>
          </a:p>
          <a:p>
            <a:pPr>
              <a:spcBef>
                <a:spcPts val="0"/>
              </a:spcBef>
            </a:pPr>
            <a:r>
              <a:rPr lang="en-GB" sz="2400" b="1" dirty="0" smtClean="0"/>
              <a:t>Closing the loop: EU Action Plan for the Circular Economy </a:t>
            </a:r>
            <a:r>
              <a:rPr lang="en-GB" sz="2400" dirty="0" smtClean="0"/>
              <a:t> </a:t>
            </a:r>
            <a:r>
              <a:rPr lang="en-GB" sz="1800" dirty="0" smtClean="0"/>
              <a:t>(</a:t>
            </a:r>
            <a:r>
              <a:rPr lang="en-GB" sz="1800" dirty="0" smtClean="0">
                <a:hlinkClick r:id="rId4"/>
              </a:rPr>
              <a:t>https://ec.europa.eu/growth/industry/sustainability/circular-economy_en</a:t>
            </a:r>
            <a:r>
              <a:rPr lang="en-GB" sz="1800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Production (product design, production process, consumption)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Waste management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From waste to resources (secondary raw materials): turning recycled raw materials into business opportunities, sharing products or infrastructure (e.g. </a:t>
            </a:r>
            <a:r>
              <a:rPr lang="en-GB" sz="1800" b="1" dirty="0" smtClean="0"/>
              <a:t>water reuse</a:t>
            </a:r>
            <a:r>
              <a:rPr lang="en-GB" sz="1800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Specific materials and sectors (</a:t>
            </a:r>
            <a:r>
              <a:rPr lang="en-GB" sz="1800" b="1" dirty="0" smtClean="0"/>
              <a:t>plastics</a:t>
            </a:r>
            <a:r>
              <a:rPr lang="en-GB" sz="1800" dirty="0" smtClean="0"/>
              <a:t>,  </a:t>
            </a:r>
            <a:r>
              <a:rPr lang="en-GB" sz="1800" b="1" dirty="0" smtClean="0"/>
              <a:t>food value chain</a:t>
            </a:r>
            <a:r>
              <a:rPr lang="en-GB" sz="1800" dirty="0" smtClean="0"/>
              <a:t>, </a:t>
            </a:r>
            <a:r>
              <a:rPr lang="en-GB" sz="1800" b="1" dirty="0" smtClean="0"/>
              <a:t>critical raw materials</a:t>
            </a:r>
            <a:r>
              <a:rPr lang="en-GB" sz="1800" dirty="0" smtClean="0"/>
              <a:t>, </a:t>
            </a:r>
            <a:r>
              <a:rPr lang="en-GB" sz="1800" b="1" dirty="0" smtClean="0"/>
              <a:t>construction and demolition</a:t>
            </a:r>
            <a:r>
              <a:rPr lang="en-GB" sz="1800" dirty="0" smtClean="0"/>
              <a:t>, </a:t>
            </a:r>
            <a:r>
              <a:rPr lang="en-GB" sz="1800" b="1" dirty="0" smtClean="0"/>
              <a:t>biomass &amp; bio-based products</a:t>
            </a:r>
            <a:r>
              <a:rPr lang="en-GB" sz="1800" dirty="0" smtClean="0"/>
              <a:t>)</a:t>
            </a:r>
          </a:p>
          <a:p>
            <a:pPr lvl="1">
              <a:spcBef>
                <a:spcPts val="0"/>
              </a:spcBef>
            </a:pPr>
            <a:r>
              <a:rPr lang="en-GB" sz="1800" dirty="0" smtClean="0"/>
              <a:t>Innovation, investment and other cross-cutting issues</a:t>
            </a:r>
          </a:p>
          <a:p>
            <a:pPr>
              <a:spcBef>
                <a:spcPts val="0"/>
              </a:spcBef>
            </a:pPr>
            <a:r>
              <a:rPr lang="en-GB" sz="2400" b="1" dirty="0" smtClean="0"/>
              <a:t>Transition to a circular economy demands opportunities for social discourse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Open </a:t>
            </a:r>
            <a:r>
              <a:rPr lang="es-ES" dirty="0" smtClean="0"/>
              <a:t>Data </a:t>
            </a:r>
            <a:r>
              <a:rPr lang="en-GB" dirty="0" smtClean="0"/>
              <a:t>Initiative</a:t>
            </a:r>
            <a:r>
              <a:rPr lang="es-ES" dirty="0" smtClean="0"/>
              <a:t> </a:t>
            </a:r>
            <a:r>
              <a:rPr lang="es-ES" dirty="0" smtClean="0"/>
              <a:t>(OD)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en-GB" dirty="0" smtClean="0"/>
              <a:t>Contributes to a country’s political, economic and social sustainability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but… what does OD really mean?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 Open Data refers to the information collected, produced or paid for by public bodies which can be freely used, modified, and shared by anyone for any purpose.</a:t>
            </a:r>
          </a:p>
          <a:p>
            <a:pPr lvl="1">
              <a:spcBef>
                <a:spcPts val="1200"/>
              </a:spcBef>
            </a:pPr>
            <a:r>
              <a:rPr lang="en-GB" b="1" i="1" dirty="0" smtClean="0">
                <a:solidFill>
                  <a:srgbClr val="FF0000"/>
                </a:solidFill>
              </a:rPr>
              <a:t>“Open means anyone can freely access, use, modify, and share for any purpose (subject, at most, to requirements that preserve provenance and openness)”</a:t>
            </a:r>
            <a:endParaRPr lang="es-ES" b="1" i="1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211669"/>
            <a:ext cx="5258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3"/>
              </a:rPr>
              <a:t>https://theodi.org/</a:t>
            </a:r>
          </a:p>
          <a:p>
            <a:r>
              <a:rPr lang="en-GB" dirty="0" smtClean="0">
                <a:hlinkClick r:id="rId3"/>
              </a:rPr>
              <a:t>https://okfn.org/projects/global-open-data-initiative/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The “Open Data” Initiative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Open Data </a:t>
            </a:r>
            <a:r>
              <a:rPr lang="en-GB" dirty="0" smtClean="0"/>
              <a:t>enables the assessment of </a:t>
            </a:r>
            <a:r>
              <a:rPr lang="en-GB" dirty="0" smtClean="0"/>
              <a:t>the Sustainable Development Goals (</a:t>
            </a:r>
            <a:r>
              <a:rPr lang="en-GB" dirty="0" smtClean="0"/>
              <a:t>SDGs</a:t>
            </a:r>
            <a:r>
              <a:rPr lang="en-GB" dirty="0" smtClean="0"/>
              <a:t>) in three main ways</a:t>
            </a:r>
          </a:p>
          <a:p>
            <a:pPr lvl="1"/>
            <a:r>
              <a:rPr lang="en-GB" dirty="0" smtClean="0"/>
              <a:t>It is a facilitator of standards​</a:t>
            </a:r>
          </a:p>
          <a:p>
            <a:pPr lvl="1"/>
            <a:r>
              <a:rPr lang="en-GB" dirty="0" smtClean="0"/>
              <a:t>A tool for accountability </a:t>
            </a:r>
          </a:p>
          <a:p>
            <a:pPr lvl="1"/>
            <a:r>
              <a:rPr lang="en-GB" dirty="0" smtClean="0"/>
              <a:t>An evidence base for impact assessment</a:t>
            </a:r>
          </a:p>
          <a:p>
            <a:r>
              <a:rPr lang="en-GB" dirty="0" smtClean="0"/>
              <a:t>The </a:t>
            </a:r>
            <a:r>
              <a:rPr lang="en-GB" dirty="0" smtClean="0">
                <a:hlinkClick r:id="rId3"/>
              </a:rPr>
              <a:t>World Bank </a:t>
            </a:r>
            <a:r>
              <a:rPr lang="en-GB" dirty="0" smtClean="0"/>
              <a:t>(</a:t>
            </a:r>
            <a:r>
              <a:rPr lang="en-GB" dirty="0" smtClean="0">
                <a:hlinkClick r:id="rId4"/>
              </a:rPr>
              <a:t>Open Government Data Toolkit</a:t>
            </a:r>
            <a:r>
              <a:rPr lang="en-GB" dirty="0" smtClean="0"/>
              <a:t>)</a:t>
            </a:r>
          </a:p>
          <a:p>
            <a:r>
              <a:rPr lang="en-GB" dirty="0" smtClean="0">
                <a:hlinkClick r:id="rId5"/>
              </a:rPr>
              <a:t>European Data Portal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d_europe_indicato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2865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871700" y="3212976"/>
            <a:ext cx="710451" cy="2169532"/>
            <a:chOff x="1871700" y="3212976"/>
            <a:chExt cx="710451" cy="2169532"/>
          </a:xfrm>
        </p:grpSpPr>
        <p:sp>
          <p:nvSpPr>
            <p:cNvPr id="3" name="TextBox 2"/>
            <p:cNvSpPr txBox="1"/>
            <p:nvPr/>
          </p:nvSpPr>
          <p:spPr>
            <a:xfrm>
              <a:off x="1871700" y="3212976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59.62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71700" y="5013176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42.33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71700" y="414908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>
                  <a:solidFill>
                    <a:srgbClr val="FF0000"/>
                  </a:solidFill>
                </a:rPr>
                <a:t>64.40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0" y="6516052"/>
            <a:ext cx="5054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hlinkClick r:id="rId4"/>
              </a:rPr>
              <a:t>https://www.europeandataportal.eu/es/dashboard</a:t>
            </a:r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d_score_eu_countries_2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91452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028384" y="548680"/>
            <a:ext cx="360040" cy="18002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88668"/>
            <a:ext cx="5054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hlinkClick r:id="rId4"/>
              </a:rPr>
              <a:t>https://www.europeandataportal.eu/es/dashboard</a:t>
            </a:r>
            <a:r>
              <a:rPr lang="es-ES" dirty="0" smtClean="0"/>
              <a:t> </a:t>
            </a:r>
            <a:endParaRPr lang="es-ES" dirty="0"/>
          </a:p>
        </p:txBody>
      </p:sp>
      <p:grpSp>
        <p:nvGrpSpPr>
          <p:cNvPr id="8" name="Group 7"/>
          <p:cNvGrpSpPr/>
          <p:nvPr/>
        </p:nvGrpSpPr>
        <p:grpSpPr>
          <a:xfrm>
            <a:off x="240070" y="2852936"/>
            <a:ext cx="8666746" cy="3450647"/>
            <a:chOff x="179512" y="2852936"/>
            <a:chExt cx="8666746" cy="3450647"/>
          </a:xfrm>
        </p:grpSpPr>
        <p:pic>
          <p:nvPicPr>
            <p:cNvPr id="6" name="Picture 5" descr="eu_od_maturity_map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512" y="2852936"/>
              <a:ext cx="4464496" cy="345064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292080" y="2916266"/>
              <a:ext cx="3554178" cy="33239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Indicators                        		Number</a:t>
              </a:r>
            </a:p>
            <a:p>
              <a:r>
                <a:rPr lang="en-GB" sz="1400" b="1" dirty="0" smtClean="0"/>
                <a:t># OD Readiness</a:t>
              </a:r>
              <a:r>
                <a:rPr lang="en-GB" sz="1400" b="1" dirty="0" smtClean="0">
                  <a:solidFill>
                    <a:schemeClr val="accent5">
                      <a:lumMod val="75000"/>
                    </a:schemeClr>
                  </a:solidFill>
                </a:rPr>
                <a:t>		      41</a:t>
              </a:r>
            </a:p>
            <a:p>
              <a:r>
                <a:rPr lang="en-GB" sz="1400" b="1" dirty="0" smtClean="0">
                  <a:solidFill>
                    <a:srgbClr val="0070C0"/>
                  </a:solidFill>
                </a:rPr>
                <a:t>1 Open </a:t>
              </a:r>
              <a:r>
                <a:rPr lang="en-GB" sz="1400" b="1" dirty="0" smtClean="0">
                  <a:solidFill>
                    <a:srgbClr val="0070C0"/>
                  </a:solidFill>
                </a:rPr>
                <a:t>Data policy</a:t>
              </a:r>
              <a:r>
                <a:rPr lang="en-GB" sz="1400" dirty="0" smtClean="0"/>
                <a:t> </a:t>
              </a:r>
              <a:r>
                <a:rPr lang="en-GB" sz="1400" dirty="0" smtClean="0"/>
                <a:t>   		      23</a:t>
              </a:r>
            </a:p>
            <a:p>
              <a:r>
                <a:rPr lang="en-GB" sz="1400" dirty="0" smtClean="0"/>
                <a:t>   1.1 OD Policies		      15</a:t>
              </a:r>
            </a:p>
            <a:p>
              <a:r>
                <a:rPr lang="en-GB" sz="1400" dirty="0" smtClean="0"/>
                <a:t>   1.2 Licensing norms		        3</a:t>
              </a:r>
            </a:p>
            <a:p>
              <a:r>
                <a:rPr lang="en-GB" sz="1400" dirty="0" smtClean="0"/>
                <a:t>   1.3  Coordination </a:t>
              </a:r>
              <a:r>
                <a:rPr lang="en-GB" sz="1400" dirty="0" smtClean="0"/>
                <a:t>at national </a:t>
              </a:r>
              <a:r>
                <a:rPr lang="en-GB" sz="1400" dirty="0" smtClean="0"/>
                <a:t>level	        5</a:t>
              </a:r>
            </a:p>
            <a:p>
              <a:r>
                <a:rPr lang="en-GB" sz="1400" dirty="0" smtClean="0"/>
                <a:t>2  Use of the data 		        9</a:t>
              </a:r>
            </a:p>
            <a:p>
              <a:r>
                <a:rPr lang="en-GB" sz="1400" b="1" dirty="0" smtClean="0">
                  <a:solidFill>
                    <a:srgbClr val="C00000"/>
                  </a:solidFill>
                </a:rPr>
                <a:t>3 OD Impact</a:t>
              </a:r>
              <a:r>
                <a:rPr lang="en-GB" sz="1400" b="1" dirty="0" smtClean="0">
                  <a:solidFill>
                    <a:schemeClr val="accent6"/>
                  </a:solidFill>
                </a:rPr>
                <a:t>		        9</a:t>
              </a:r>
            </a:p>
            <a:p>
              <a:r>
                <a:rPr lang="en-GB" sz="1400" dirty="0" smtClean="0"/>
                <a:t>   3.1 Political Impact		        3</a:t>
              </a:r>
            </a:p>
            <a:p>
              <a:r>
                <a:rPr lang="en-GB" sz="1400" dirty="0" smtClean="0"/>
                <a:t>   3.2 Social Impact		        2</a:t>
              </a:r>
            </a:p>
            <a:p>
              <a:r>
                <a:rPr lang="en-GB" sz="1400" dirty="0" smtClean="0"/>
                <a:t>   3.3 Economic Impact	    	        4</a:t>
              </a:r>
            </a:p>
            <a:p>
              <a:r>
                <a:rPr lang="en-GB" sz="1400" b="1" dirty="0" smtClean="0">
                  <a:solidFill>
                    <a:schemeClr val="accent6">
                      <a:lumMod val="75000"/>
                    </a:schemeClr>
                  </a:solidFill>
                </a:rPr>
                <a:t># Portal Maturity</a:t>
              </a:r>
              <a:r>
                <a:rPr lang="en-GB" sz="1400" b="1" dirty="0" smtClean="0">
                  <a:solidFill>
                    <a:srgbClr val="C00000"/>
                  </a:solidFill>
                </a:rPr>
                <a:t>	 	      13</a:t>
              </a:r>
            </a:p>
            <a:p>
              <a:r>
                <a:rPr lang="en-GB" sz="1400" dirty="0" smtClean="0"/>
                <a:t>4 Portal Usability                                              4</a:t>
              </a:r>
            </a:p>
            <a:p>
              <a:r>
                <a:rPr lang="en-GB" sz="1400" dirty="0" smtClean="0"/>
                <a:t>5 Portal Re-usability	                               6</a:t>
              </a:r>
            </a:p>
            <a:p>
              <a:r>
                <a:rPr lang="en-GB" sz="1400" dirty="0" smtClean="0"/>
                <a:t>6 Spread </a:t>
              </a:r>
              <a:r>
                <a:rPr lang="en-GB" sz="1400" dirty="0" smtClean="0"/>
                <a:t>of data across </a:t>
              </a:r>
              <a:r>
                <a:rPr lang="en-GB" sz="1400" dirty="0" smtClean="0"/>
                <a:t>domains          	        3</a:t>
              </a:r>
              <a:endParaRPr lang="en-GB" sz="1400" dirty="0" smtClean="0"/>
            </a:p>
          </p:txBody>
        </p:sp>
      </p:grp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u_od_maturity_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9572" y="692697"/>
            <a:ext cx="7704856" cy="5688632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79512" y="260648"/>
            <a:ext cx="8784976" cy="369332"/>
            <a:chOff x="179512" y="260648"/>
            <a:chExt cx="8784976" cy="369332"/>
          </a:xfrm>
        </p:grpSpPr>
        <p:grpSp>
          <p:nvGrpSpPr>
            <p:cNvPr id="22" name="Group 21"/>
            <p:cNvGrpSpPr/>
            <p:nvPr/>
          </p:nvGrpSpPr>
          <p:grpSpPr>
            <a:xfrm>
              <a:off x="179512" y="260648"/>
              <a:ext cx="1368152" cy="369332"/>
              <a:chOff x="179512" y="260648"/>
              <a:chExt cx="1368152" cy="36933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79512" y="260648"/>
                <a:ext cx="10262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Beginner</a:t>
                </a:r>
                <a:endParaRPr lang="en-GB" dirty="0"/>
              </a:p>
            </p:txBody>
          </p:sp>
          <p:sp>
            <p:nvSpPr>
              <p:cNvPr id="6" name="Rounded Rectangle 5"/>
              <p:cNvSpPr/>
              <p:nvPr/>
            </p:nvSpPr>
            <p:spPr>
              <a:xfrm>
                <a:off x="1187624" y="312150"/>
                <a:ext cx="360040" cy="266328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459765" y="260648"/>
              <a:ext cx="1368152" cy="369332"/>
              <a:chOff x="2915816" y="260648"/>
              <a:chExt cx="1368152" cy="36933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915816" y="260648"/>
                <a:ext cx="99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Follower</a:t>
                </a:r>
                <a:endParaRPr lang="en-GB" dirty="0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3923928" y="312150"/>
                <a:ext cx="360040" cy="266328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740018" y="260648"/>
              <a:ext cx="1656184" cy="369332"/>
              <a:chOff x="5652120" y="260648"/>
              <a:chExt cx="1656184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652120" y="260648"/>
                <a:ext cx="12859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Fast Tracker</a:t>
                </a:r>
                <a:endParaRPr lang="en-GB" dirty="0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6948264" y="312150"/>
                <a:ext cx="360040" cy="266328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7308304" y="260648"/>
              <a:ext cx="1656184" cy="369332"/>
              <a:chOff x="7308304" y="260648"/>
              <a:chExt cx="1656184" cy="369332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7308304" y="260648"/>
                <a:ext cx="1319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Trend setter</a:t>
                </a:r>
                <a:endParaRPr lang="en-GB" dirty="0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8604448" y="312150"/>
                <a:ext cx="360040" cy="266328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0" y="6488668"/>
            <a:ext cx="5054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hlinkClick r:id="rId4"/>
              </a:rPr>
              <a:t>https://www.europeandataportal.eu/es/dashboard</a:t>
            </a:r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6488668"/>
            <a:ext cx="5054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hlinkClick r:id="rId4"/>
              </a:rPr>
              <a:t>https://www.europeandataportal.eu/es/dashboard</a:t>
            </a:r>
            <a:r>
              <a:rPr lang="es-ES" dirty="0" smtClean="0"/>
              <a:t> </a:t>
            </a:r>
            <a:endParaRPr lang="es-ES" dirty="0"/>
          </a:p>
        </p:txBody>
      </p:sp>
      <p:grpSp>
        <p:nvGrpSpPr>
          <p:cNvPr id="9" name="Group 8"/>
          <p:cNvGrpSpPr/>
          <p:nvPr/>
        </p:nvGrpSpPr>
        <p:grpSpPr>
          <a:xfrm>
            <a:off x="2195736" y="980728"/>
            <a:ext cx="6814847" cy="4627676"/>
            <a:chOff x="2195736" y="980728"/>
            <a:chExt cx="6814847" cy="4627676"/>
          </a:xfrm>
        </p:grpSpPr>
        <p:sp>
          <p:nvSpPr>
            <p:cNvPr id="5" name="TextBox 4"/>
            <p:cNvSpPr txBox="1"/>
            <p:nvPr/>
          </p:nvSpPr>
          <p:spPr>
            <a:xfrm>
              <a:off x="2195736" y="508518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3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460432" y="220486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12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64288" y="3789040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8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028384" y="980728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rgbClr val="FF0000"/>
                  </a:solidFill>
                </a:rPr>
                <a:t>8</a:t>
              </a:r>
              <a:endParaRPr lang="en-GB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Oval 2"/>
          <p:cNvSpPr/>
          <p:nvPr/>
        </p:nvSpPr>
        <p:spPr>
          <a:xfrm>
            <a:off x="6948264" y="404664"/>
            <a:ext cx="648072" cy="648072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6237312"/>
            <a:ext cx="4225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hlinkClick r:id="rId3"/>
              </a:rPr>
              <a:t>https://www.datos.gob.es/</a:t>
            </a:r>
            <a:r>
              <a:rPr lang="es-ES" sz="2800" dirty="0" smtClean="0"/>
              <a:t> 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ninsula&amp;canarias_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0929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47048"/>
            <a:ext cx="9144000" cy="710952"/>
          </a:xfrm>
        </p:spPr>
        <p:txBody>
          <a:bodyPr>
            <a:noAutofit/>
          </a:bodyPr>
          <a:lstStyle/>
          <a:p>
            <a:pPr algn="l"/>
            <a:r>
              <a:rPr lang="en-GB" sz="2400" dirty="0" smtClean="0"/>
              <a:t>APORTA OD Initiatives (</a:t>
            </a:r>
            <a:r>
              <a:rPr lang="en-GB" sz="2400" dirty="0" smtClean="0">
                <a:hlinkClick r:id="rId4"/>
              </a:rPr>
              <a:t>http://datos.gob.es/es/iniciativas</a:t>
            </a:r>
            <a:r>
              <a:rPr lang="en-GB" sz="2400" dirty="0" smtClean="0"/>
              <a:t> )</a:t>
            </a:r>
            <a:endParaRPr lang="en-GB" sz="24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179512" y="1052736"/>
            <a:ext cx="3219477" cy="1737484"/>
            <a:chOff x="323528" y="836712"/>
            <a:chExt cx="3219477" cy="1737484"/>
          </a:xfrm>
        </p:grpSpPr>
        <p:grpSp>
          <p:nvGrpSpPr>
            <p:cNvPr id="26" name="Group 25"/>
            <p:cNvGrpSpPr/>
            <p:nvPr/>
          </p:nvGrpSpPr>
          <p:grpSpPr>
            <a:xfrm>
              <a:off x="323528" y="836712"/>
              <a:ext cx="2892977" cy="369332"/>
              <a:chOff x="323528" y="836712"/>
              <a:chExt cx="2892977" cy="369332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683568" y="836712"/>
                <a:ext cx="25329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Local Administration (92)</a:t>
                </a:r>
                <a:endParaRPr lang="en-GB" dirty="0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323528" y="852210"/>
                <a:ext cx="360040" cy="338336"/>
                <a:chOff x="971600" y="3501008"/>
                <a:chExt cx="914400" cy="914400"/>
              </a:xfrm>
            </p:grpSpPr>
            <p:sp>
              <p:nvSpPr>
                <p:cNvPr id="9" name="Oval 8"/>
                <p:cNvSpPr/>
                <p:nvPr/>
              </p:nvSpPr>
              <p:spPr>
                <a:xfrm>
                  <a:off x="971600" y="3501008"/>
                  <a:ext cx="914400" cy="914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1284784" y="3825044"/>
                  <a:ext cx="288032" cy="26632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27" name="Group 26"/>
            <p:cNvGrpSpPr/>
            <p:nvPr/>
          </p:nvGrpSpPr>
          <p:grpSpPr>
            <a:xfrm>
              <a:off x="323528" y="1292763"/>
              <a:ext cx="2892272" cy="369332"/>
              <a:chOff x="323528" y="1280761"/>
              <a:chExt cx="2892272" cy="36933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683568" y="1280761"/>
                <a:ext cx="25322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State Administration (34)</a:t>
                </a:r>
                <a:endParaRPr lang="en-GB" dirty="0"/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323528" y="1296259"/>
                <a:ext cx="360040" cy="338336"/>
                <a:chOff x="971600" y="3501008"/>
                <a:chExt cx="360040" cy="338336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971600" y="3501008"/>
                  <a:ext cx="360040" cy="33833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1094914" y="3620904"/>
                  <a:ext cx="113411" cy="985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28" name="Group 27"/>
            <p:cNvGrpSpPr/>
            <p:nvPr/>
          </p:nvGrpSpPr>
          <p:grpSpPr>
            <a:xfrm>
              <a:off x="323528" y="1748814"/>
              <a:ext cx="3219477" cy="369332"/>
              <a:chOff x="323528" y="1748814"/>
              <a:chExt cx="3219477" cy="369332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683568" y="1748814"/>
                <a:ext cx="28594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Regional Administration (17)</a:t>
                </a:r>
                <a:endParaRPr lang="en-GB" dirty="0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323528" y="1764312"/>
                <a:ext cx="360040" cy="338336"/>
                <a:chOff x="1835696" y="3645024"/>
                <a:chExt cx="360040" cy="338336"/>
              </a:xfrm>
            </p:grpSpPr>
            <p:sp>
              <p:nvSpPr>
                <p:cNvPr id="17" name="Oval 16"/>
                <p:cNvSpPr/>
                <p:nvPr/>
              </p:nvSpPr>
              <p:spPr>
                <a:xfrm>
                  <a:off x="1835696" y="3645024"/>
                  <a:ext cx="360040" cy="33833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1959010" y="3764920"/>
                  <a:ext cx="113411" cy="985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29" name="Group 28"/>
            <p:cNvGrpSpPr/>
            <p:nvPr/>
          </p:nvGrpSpPr>
          <p:grpSpPr>
            <a:xfrm>
              <a:off x="323528" y="2204864"/>
              <a:ext cx="2066148" cy="369332"/>
              <a:chOff x="323528" y="2204864"/>
              <a:chExt cx="2066148" cy="369332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83568" y="2204864"/>
                <a:ext cx="17061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Universities (10)</a:t>
                </a:r>
                <a:endParaRPr lang="en-GB" dirty="0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323528" y="2220362"/>
                <a:ext cx="360040" cy="338336"/>
                <a:chOff x="323528" y="4797152"/>
                <a:chExt cx="360040" cy="338336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323528" y="4797152"/>
                  <a:ext cx="360040" cy="338336"/>
                </a:xfrm>
                <a:prstGeom prst="ellipse">
                  <a:avLst/>
                </a:prstGeom>
                <a:solidFill>
                  <a:srgbClr val="66FF99"/>
                </a:solidFill>
                <a:ln>
                  <a:solidFill>
                    <a:srgbClr val="66FF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446842" y="4917048"/>
                  <a:ext cx="113411" cy="985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6"/>
          <p:cNvGrpSpPr/>
          <p:nvPr/>
        </p:nvGrpSpPr>
        <p:grpSpPr>
          <a:xfrm>
            <a:off x="6660232" y="3284984"/>
            <a:ext cx="535724" cy="1656184"/>
            <a:chOff x="6660232" y="3284984"/>
            <a:chExt cx="535724" cy="1656184"/>
          </a:xfrm>
        </p:grpSpPr>
        <p:sp>
          <p:nvSpPr>
            <p:cNvPr id="6" name="Oval 5"/>
            <p:cNvSpPr/>
            <p:nvPr/>
          </p:nvSpPr>
          <p:spPr>
            <a:xfrm>
              <a:off x="6676066" y="3717032"/>
              <a:ext cx="504056" cy="1224136"/>
            </a:xfrm>
            <a:prstGeom prst="ellipse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660232" y="3284984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497</a:t>
              </a:r>
              <a:endParaRPr lang="en-GB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5"/>
          <p:cNvGrpSpPr/>
          <p:nvPr/>
        </p:nvGrpSpPr>
        <p:grpSpPr>
          <a:xfrm>
            <a:off x="2627784" y="4437112"/>
            <a:ext cx="3168352" cy="1512168"/>
            <a:chOff x="2627784" y="4437112"/>
            <a:chExt cx="3168352" cy="1512168"/>
          </a:xfrm>
        </p:grpSpPr>
        <p:sp>
          <p:nvSpPr>
            <p:cNvPr id="4" name="Oval 3"/>
            <p:cNvSpPr/>
            <p:nvPr/>
          </p:nvSpPr>
          <p:spPr>
            <a:xfrm>
              <a:off x="2627784" y="4437112"/>
              <a:ext cx="1008112" cy="1440160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4716016" y="4725144"/>
              <a:ext cx="1080120" cy="1224136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4077072"/>
            <a:ext cx="9144000" cy="1362075"/>
          </a:xfrm>
        </p:spPr>
        <p:txBody>
          <a:bodyPr>
            <a:normAutofit/>
          </a:bodyPr>
          <a:lstStyle/>
          <a:p>
            <a:r>
              <a:rPr lang="en-GB" sz="3200" dirty="0" smtClean="0"/>
              <a:t>CAN </a:t>
            </a:r>
            <a:r>
              <a:rPr lang="en-GB" sz="3200" dirty="0" smtClean="0"/>
              <a:t>bioenergy</a:t>
            </a:r>
            <a:r>
              <a:rPr lang="en-GB" sz="3200" dirty="0" smtClean="0"/>
              <a:t> make a significant contribution to the CE efforts in </a:t>
            </a:r>
            <a:r>
              <a:rPr lang="en-GB" sz="3200" dirty="0" smtClean="0"/>
              <a:t>spain</a:t>
            </a:r>
            <a:r>
              <a:rPr lang="en-GB" sz="3200" dirty="0" smtClean="0"/>
              <a:t>?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3600" dirty="0" smtClean="0"/>
              <a:t>Where/how could </a:t>
            </a:r>
            <a:r>
              <a:rPr lang="en-GB" sz="3600" dirty="0" smtClean="0"/>
              <a:t>bioenergy</a:t>
            </a:r>
            <a:r>
              <a:rPr lang="en-GB" sz="3600" dirty="0" smtClean="0"/>
              <a:t> contribute to this effort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Energy is consumed in 3 areas:</a:t>
            </a:r>
          </a:p>
          <a:p>
            <a:pPr lvl="1"/>
            <a:r>
              <a:rPr lang="en-GB" dirty="0" smtClean="0"/>
              <a:t>Electricity</a:t>
            </a:r>
          </a:p>
          <a:p>
            <a:pPr lvl="1"/>
            <a:r>
              <a:rPr lang="en-GB" dirty="0" smtClean="0"/>
              <a:t>Transport</a:t>
            </a:r>
          </a:p>
          <a:p>
            <a:pPr lvl="1"/>
            <a:r>
              <a:rPr lang="en-GB" dirty="0" smtClean="0"/>
              <a:t>Heating/cooling</a:t>
            </a:r>
          </a:p>
          <a:p>
            <a:r>
              <a:rPr lang="en-GB" dirty="0" smtClean="0"/>
              <a:t>How can it be used to enable efforts to reduce, reuse, recycle?</a:t>
            </a:r>
          </a:p>
          <a:p>
            <a:pPr lvl="1"/>
            <a:r>
              <a:rPr lang="en-GB" dirty="0" smtClean="0"/>
              <a:t>Providing better ways of reducing/reusing waste</a:t>
            </a:r>
          </a:p>
          <a:p>
            <a:pPr lvl="1"/>
            <a:r>
              <a:rPr lang="en-GB" dirty="0" smtClean="0"/>
              <a:t>Providing ways to reduce </a:t>
            </a:r>
            <a:r>
              <a:rPr lang="en-GB" dirty="0" smtClean="0"/>
              <a:t>GHG emissions</a:t>
            </a:r>
          </a:p>
          <a:p>
            <a:pPr lvl="1"/>
            <a:r>
              <a:rPr lang="en-GB" dirty="0" smtClean="0"/>
              <a:t>Providing ways to reduce environmental </a:t>
            </a:r>
            <a:r>
              <a:rPr lang="en-GB" dirty="0" smtClean="0"/>
              <a:t>impacts </a:t>
            </a:r>
            <a:r>
              <a:rPr lang="en-GB" dirty="0" smtClean="0"/>
              <a:t>linked to </a:t>
            </a:r>
            <a:r>
              <a:rPr lang="en-GB" dirty="0" smtClean="0"/>
              <a:t>the generation/use of </a:t>
            </a:r>
            <a:r>
              <a:rPr lang="en-GB" dirty="0" smtClean="0"/>
              <a:t>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 use distribution in Spain since 2014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1"/>
            <a:ext cx="9144000" cy="525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79512" y="6309320"/>
            <a:ext cx="4196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Data source: </a:t>
            </a:r>
            <a:r>
              <a:rPr lang="en-GB" dirty="0" smtClean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ec.europa.eu/eurostat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6672"/>
            <a:ext cx="91440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6309320"/>
            <a:ext cx="5333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Data source:  </a:t>
            </a:r>
            <a:r>
              <a:rPr lang="en-GB" dirty="0" smtClean="0">
                <a:hlinkClick r:id="rId4"/>
              </a:rPr>
              <a:t>http://informeestadistico.idae.es/t2.htm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404664"/>
          </a:xfrm>
        </p:spPr>
        <p:txBody>
          <a:bodyPr>
            <a:noAutofit/>
          </a:bodyPr>
          <a:lstStyle/>
          <a:p>
            <a:r>
              <a:rPr lang="en-GB" sz="2800" dirty="0" smtClean="0"/>
              <a:t>Distribution of Energy </a:t>
            </a:r>
            <a:r>
              <a:rPr lang="en-GB" sz="2800" dirty="0" smtClean="0"/>
              <a:t>sources in SPAIN </a:t>
            </a:r>
            <a:r>
              <a:rPr lang="en-GB" sz="2800" dirty="0" smtClean="0"/>
              <a:t>- 2015</a:t>
            </a:r>
            <a:br>
              <a:rPr lang="en-GB" sz="2800" dirty="0" smtClean="0"/>
            </a:b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1520" y="764704"/>
            <a:ext cx="8464691" cy="5121860"/>
            <a:chOff x="611560" y="764704"/>
            <a:chExt cx="8464691" cy="512186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3608" y="1196752"/>
              <a:ext cx="7555400" cy="36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611560" y="764704"/>
              <a:ext cx="84646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/>
                <a:t>Evolution of Renewable Energy Use – Electricity Generation in SPAIN (%)</a:t>
              </a:r>
              <a:endParaRPr lang="en-GB" sz="2000" b="1" dirty="0"/>
            </a:p>
          </p:txBody>
        </p:sp>
        <p:grpSp>
          <p:nvGrpSpPr>
            <p:cNvPr id="3" name="Group 12"/>
            <p:cNvGrpSpPr/>
            <p:nvPr/>
          </p:nvGrpSpPr>
          <p:grpSpPr>
            <a:xfrm>
              <a:off x="1043608" y="4884376"/>
              <a:ext cx="7848872" cy="646331"/>
              <a:chOff x="1043608" y="4884376"/>
              <a:chExt cx="7272808" cy="6463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043608" y="5074377"/>
                <a:ext cx="482352" cy="266328"/>
              </a:xfrm>
              <a:prstGeom prst="rect">
                <a:avLst/>
              </a:prstGeom>
              <a:solidFill>
                <a:srgbClr val="A85B8A"/>
              </a:solidFill>
              <a:ln>
                <a:solidFill>
                  <a:srgbClr val="A85B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47664" y="4884376"/>
                <a:ext cx="67687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latin typeface="Times New Roman" pitchFamily="18" charset="0"/>
                    <a:cs typeface="Times New Roman" pitchFamily="18" charset="0"/>
                  </a:rPr>
                  <a:t>Renewables</a:t>
                </a:r>
                <a:r>
                  <a:rPr lang="en-GB" b="1" dirty="0" smtClean="0">
                    <a:latin typeface="Times New Roman" pitchFamily="18" charset="0"/>
                    <a:cs typeface="Times New Roman" pitchFamily="18" charset="0"/>
                  </a:rPr>
                  <a:t>: hydraulic, wind, solar PV, solar thermal, other </a:t>
                </a:r>
                <a:r>
                  <a:rPr lang="en-GB" b="1" dirty="0" smtClean="0">
                    <a:latin typeface="Times New Roman" pitchFamily="18" charset="0"/>
                    <a:cs typeface="Times New Roman" pitchFamily="18" charset="0"/>
                  </a:rPr>
                  <a:t>renewables</a:t>
                </a:r>
                <a:r>
                  <a:rPr lang="en-GB" b="1" dirty="0" smtClean="0">
                    <a:latin typeface="Times New Roman" pitchFamily="18" charset="0"/>
                    <a:cs typeface="Times New Roman" pitchFamily="18" charset="0"/>
                  </a:rPr>
                  <a:t> and 50% solid urban waste</a:t>
                </a:r>
                <a:endParaRPr lang="en-GB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11"/>
            <p:cNvGrpSpPr/>
            <p:nvPr/>
          </p:nvGrpSpPr>
          <p:grpSpPr>
            <a:xfrm>
              <a:off x="1043607" y="5517232"/>
              <a:ext cx="6838621" cy="369332"/>
              <a:chOff x="1403648" y="5704746"/>
              <a:chExt cx="6336704" cy="369332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403648" y="5756248"/>
                <a:ext cx="482352" cy="266328"/>
              </a:xfrm>
              <a:prstGeom prst="rect">
                <a:avLst/>
              </a:prstGeom>
              <a:solidFill>
                <a:srgbClr val="6D6E71"/>
              </a:solidFill>
              <a:ln>
                <a:solidFill>
                  <a:srgbClr val="6D6E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907704" y="5704746"/>
                <a:ext cx="58326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latin typeface="Times New Roman" pitchFamily="18" charset="0"/>
                    <a:cs typeface="Times New Roman" pitchFamily="18" charset="0"/>
                  </a:rPr>
                  <a:t>Non renewable: nuclear, carbon, fuel/gas</a:t>
                </a:r>
                <a:endParaRPr lang="en-GB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0" y="6093296"/>
            <a:ext cx="8909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hlinkClick r:id="rId3"/>
              </a:rPr>
              <a:t>http://www.ree.es/es/estadisticas-del-sistema-electrico-espanol/informe-anual/avance-del-informe-del-sistema-electrico-espanol-2016</a:t>
            </a:r>
            <a:r>
              <a:rPr lang="en-GB" sz="1200" b="1" dirty="0" smtClean="0"/>
              <a:t> </a:t>
            </a:r>
            <a:endParaRPr lang="en-GB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9095361" cy="5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04056"/>
          </a:xfrm>
        </p:spPr>
        <p:txBody>
          <a:bodyPr>
            <a:noAutofit/>
          </a:bodyPr>
          <a:lstStyle/>
          <a:p>
            <a:pPr algn="l"/>
            <a:r>
              <a:rPr lang="en-GB" sz="2800" dirty="0" smtClean="0"/>
              <a:t>Distribution of Electricity by Energy Sources in SPAIN (2016)</a:t>
            </a:r>
            <a:br>
              <a:rPr lang="en-GB" sz="2800" dirty="0" smtClean="0"/>
            </a:b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6237312"/>
            <a:ext cx="8013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hlinkClick r:id="rId4"/>
              </a:rPr>
              <a:t>http://www.ree.es/es/estadisticas-del-sistema-electrico-espanol/informe-anual/avance-del-informe-del-sistema-electrico-espanol-2016 </a:t>
            </a:r>
            <a:endParaRPr lang="en-GB" sz="11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79512" y="6488668"/>
            <a:ext cx="6047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Other </a:t>
            </a:r>
            <a:r>
              <a:rPr lang="en-GB" dirty="0" smtClean="0"/>
              <a:t>renewables</a:t>
            </a:r>
            <a:r>
              <a:rPr lang="en-GB" dirty="0" smtClean="0"/>
              <a:t>: biogas, biomass, marine-hydro , geothermal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5868144" y="4437112"/>
            <a:ext cx="2376264" cy="1656184"/>
            <a:chOff x="5868144" y="4437112"/>
            <a:chExt cx="2376264" cy="1656184"/>
          </a:xfrm>
        </p:grpSpPr>
        <p:sp>
          <p:nvSpPr>
            <p:cNvPr id="7" name="Oval 6"/>
            <p:cNvSpPr/>
            <p:nvPr/>
          </p:nvSpPr>
          <p:spPr>
            <a:xfrm>
              <a:off x="5868144" y="4437112"/>
              <a:ext cx="1008112" cy="1656184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7452320" y="4437112"/>
              <a:ext cx="792088" cy="1080120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504056"/>
          </a:xfrm>
        </p:spPr>
        <p:txBody>
          <a:bodyPr>
            <a:noAutofit/>
          </a:bodyPr>
          <a:lstStyle/>
          <a:p>
            <a:pPr algn="l"/>
            <a:r>
              <a:rPr lang="en-GB" sz="3200" dirty="0" smtClean="0"/>
              <a:t>Transport fuel consumption in Spain – distribution according to types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6309320"/>
            <a:ext cx="265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2"/>
              </a:rPr>
              <a:t>Source: </a:t>
            </a:r>
            <a:r>
              <a:rPr lang="en-GB" dirty="0" smtClean="0">
                <a:hlinkClick r:id="rId2"/>
              </a:rPr>
              <a:t>Espejo</a:t>
            </a:r>
            <a:r>
              <a:rPr lang="en-GB" dirty="0" smtClean="0">
                <a:hlinkClick r:id="rId2"/>
              </a:rPr>
              <a:t> et al., 2016</a:t>
            </a:r>
            <a:endParaRPr lang="en-GB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9143999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55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3528" y="116632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Evolution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Biofuels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– CA Provision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points (2007-2015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GB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6309320"/>
            <a:ext cx="265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3"/>
              </a:rPr>
              <a:t>Source: </a:t>
            </a:r>
            <a:r>
              <a:rPr lang="en-GB" dirty="0" smtClean="0">
                <a:hlinkClick r:id="rId3"/>
              </a:rPr>
              <a:t>Espejo</a:t>
            </a:r>
            <a:r>
              <a:rPr lang="en-GB" dirty="0" smtClean="0">
                <a:hlinkClick r:id="rId3"/>
              </a:rPr>
              <a:t> et al., 2016</a:t>
            </a: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8316416" y="4581128"/>
            <a:ext cx="684584" cy="792088"/>
          </a:xfrm>
          <a:prstGeom prst="ellipse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Autofit/>
          </a:bodyPr>
          <a:lstStyle/>
          <a:p>
            <a:r>
              <a:rPr lang="en-GB" sz="2800" dirty="0" smtClean="0"/>
              <a:t> </a:t>
            </a:r>
            <a:r>
              <a:rPr lang="en-GB" sz="2800" dirty="0" smtClean="0"/>
              <a:t>Lifecycle Assessment (GWP of 1 </a:t>
            </a:r>
            <a:r>
              <a:rPr lang="en-GB" sz="2800" dirty="0" smtClean="0"/>
              <a:t>t of UCO </a:t>
            </a:r>
            <a:r>
              <a:rPr lang="en-GB" sz="2800" dirty="0" smtClean="0"/>
              <a:t>re-use)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44000" cy="571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6488668"/>
            <a:ext cx="7102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hlinkClick r:id="rId4"/>
              </a:rPr>
              <a:t>Lombardi et al., 2017 http</a:t>
            </a:r>
            <a:r>
              <a:rPr lang="en-GB" sz="1400" dirty="0" smtClean="0">
                <a:hlinkClick r:id="rId4"/>
              </a:rPr>
              <a:t>://</a:t>
            </a:r>
            <a:r>
              <a:rPr lang="en-GB" sz="1400" dirty="0" smtClean="0">
                <a:hlinkClick r:id="rId4"/>
              </a:rPr>
              <a:t>www.sciencedirect.com/science/article/pii/S0301479717304760</a:t>
            </a:r>
            <a:r>
              <a:rPr lang="en-GB" sz="1400" dirty="0" smtClean="0"/>
              <a:t>   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Conclusions – </a:t>
            </a:r>
            <a:r>
              <a:rPr lang="en-GB" dirty="0" smtClean="0"/>
              <a:t>Bioenergy</a:t>
            </a:r>
            <a:r>
              <a:rPr lang="en-GB" dirty="0" smtClean="0"/>
              <a:t> and 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532440" cy="3384376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2800" dirty="0" smtClean="0"/>
              <a:t>Significant difference </a:t>
            </a:r>
            <a:r>
              <a:rPr lang="en-GB" sz="2800" dirty="0" smtClean="0"/>
              <a:t>between the </a:t>
            </a:r>
            <a:r>
              <a:rPr lang="en-GB" sz="2800" dirty="0" smtClean="0"/>
              <a:t>various OD </a:t>
            </a:r>
            <a:r>
              <a:rPr lang="en-GB" sz="2800" dirty="0" smtClean="0"/>
              <a:t>platforms managed by local authorities </a:t>
            </a:r>
            <a:r>
              <a:rPr lang="en-GB" sz="2800" dirty="0" smtClean="0"/>
              <a:t>(regional </a:t>
            </a:r>
            <a:r>
              <a:rPr lang="en-GB" sz="2800" dirty="0" smtClean="0"/>
              <a:t>level)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2800" dirty="0" smtClean="0"/>
              <a:t>Significant </a:t>
            </a:r>
            <a:r>
              <a:rPr lang="en-GB" sz="2800" dirty="0" smtClean="0"/>
              <a:t>differences in </a:t>
            </a:r>
            <a:r>
              <a:rPr lang="en-GB" sz="2800" dirty="0" smtClean="0"/>
              <a:t>data quality </a:t>
            </a:r>
            <a:r>
              <a:rPr lang="en-GB" sz="2800" dirty="0" smtClean="0"/>
              <a:t>and </a:t>
            </a:r>
            <a:r>
              <a:rPr lang="en-GB" sz="2800" dirty="0" smtClean="0"/>
              <a:t>quantity associated </a:t>
            </a:r>
            <a:r>
              <a:rPr lang="en-GB" sz="2800" dirty="0" smtClean="0"/>
              <a:t>to the Energy sector supplied </a:t>
            </a:r>
            <a:r>
              <a:rPr lang="en-GB" sz="2800" dirty="0" smtClean="0"/>
              <a:t>by each </a:t>
            </a:r>
            <a:r>
              <a:rPr lang="en-GB" sz="2800" dirty="0" smtClean="0"/>
              <a:t>CA (national and regional portals)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2800" dirty="0" smtClean="0"/>
              <a:t>Important differences in the temporality of the datasets available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2800" dirty="0" smtClean="0"/>
              <a:t>Many </a:t>
            </a:r>
            <a:r>
              <a:rPr lang="en-GB" sz="2800" dirty="0" smtClean="0"/>
              <a:t>URIs</a:t>
            </a:r>
            <a:r>
              <a:rPr lang="en-GB" sz="2800" dirty="0" smtClean="0"/>
              <a:t> </a:t>
            </a:r>
            <a:r>
              <a:rPr lang="en-GB" sz="2800" dirty="0" smtClean="0"/>
              <a:t>associated with </a:t>
            </a:r>
            <a:r>
              <a:rPr lang="en-GB" sz="2800" dirty="0" smtClean="0"/>
              <a:t>datasets at </a:t>
            </a:r>
            <a:r>
              <a:rPr lang="en-GB" sz="2800" dirty="0" smtClean="0"/>
              <a:t>National platform do not work or </a:t>
            </a:r>
            <a:r>
              <a:rPr lang="en-GB" sz="2800" dirty="0" smtClean="0"/>
              <a:t>difficult </a:t>
            </a:r>
            <a:r>
              <a:rPr lang="en-GB" sz="2800" dirty="0" smtClean="0"/>
              <a:t>to use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2800" dirty="0" smtClean="0"/>
              <a:t>Low contribution from </a:t>
            </a:r>
            <a:r>
              <a:rPr lang="en-GB" sz="2800" dirty="0" smtClean="0"/>
              <a:t>energy sector</a:t>
            </a:r>
            <a:r>
              <a:rPr lang="en-GB" sz="2800" dirty="0" smtClean="0"/>
              <a:t> </a:t>
            </a:r>
            <a:r>
              <a:rPr lang="en-GB" sz="2800" dirty="0" smtClean="0"/>
              <a:t>including: </a:t>
            </a:r>
            <a:r>
              <a:rPr lang="en-GB" sz="2800" dirty="0" smtClean="0"/>
              <a:t>research centres, governmental bodies, businesses</a:t>
            </a:r>
            <a:endParaRPr lang="en-GB" sz="2800" dirty="0" smtClean="0"/>
          </a:p>
        </p:txBody>
      </p:sp>
      <p:pic>
        <p:nvPicPr>
          <p:cNvPr id="5" name="Picture 4" descr="Logo-definitiv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043608" cy="117740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Conclusions – </a:t>
            </a:r>
            <a:r>
              <a:rPr lang="en-GB" dirty="0" smtClean="0"/>
              <a:t>Bioenergy</a:t>
            </a:r>
            <a:r>
              <a:rPr lang="en-GB" dirty="0" smtClean="0"/>
              <a:t> and 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764704"/>
            <a:ext cx="8697144" cy="417646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2400" dirty="0" smtClean="0"/>
              <a:t>U</a:t>
            </a:r>
            <a:r>
              <a:rPr lang="en-GB" sz="2400" dirty="0" smtClean="0"/>
              <a:t>se of </a:t>
            </a:r>
            <a:r>
              <a:rPr lang="en-GB" sz="2400" dirty="0" smtClean="0"/>
              <a:t>Bioenergy</a:t>
            </a:r>
            <a:r>
              <a:rPr lang="en-GB" sz="2400" dirty="0" smtClean="0"/>
              <a:t> </a:t>
            </a:r>
            <a:r>
              <a:rPr lang="en-GB" sz="2400" dirty="0" smtClean="0"/>
              <a:t>to support Electricity generation and for Transport has a lot of potential in Spain</a:t>
            </a:r>
            <a:endParaRPr lang="en-GB" sz="2400" dirty="0" smtClean="0"/>
          </a:p>
          <a:p>
            <a:pPr>
              <a:spcAft>
                <a:spcPts val="600"/>
              </a:spcAft>
            </a:pPr>
            <a:r>
              <a:rPr lang="en-GB" sz="2400" dirty="0" smtClean="0"/>
              <a:t>There is almost no data in the OD portal, the sector should work harder to resolve </a:t>
            </a:r>
            <a:r>
              <a:rPr lang="en-GB" sz="2400" dirty="0" smtClean="0"/>
              <a:t>this gap (research </a:t>
            </a:r>
            <a:r>
              <a:rPr lang="en-GB" sz="2400" dirty="0" smtClean="0"/>
              <a:t>centres, </a:t>
            </a:r>
            <a:r>
              <a:rPr lang="en-GB" sz="2400" dirty="0" smtClean="0"/>
              <a:t>governmental </a:t>
            </a:r>
            <a:r>
              <a:rPr lang="en-GB" sz="2400" dirty="0" smtClean="0"/>
              <a:t>bodies, industry) </a:t>
            </a:r>
            <a:endParaRPr lang="en-GB" sz="2400" dirty="0" smtClean="0"/>
          </a:p>
          <a:p>
            <a:pPr>
              <a:spcAft>
                <a:spcPts val="600"/>
              </a:spcAft>
            </a:pPr>
            <a:r>
              <a:rPr lang="en-GB" sz="2400" dirty="0" smtClean="0"/>
              <a:t>The sector can help the transition to a CE through different ways</a:t>
            </a:r>
          </a:p>
          <a:p>
            <a:pPr lvl="1">
              <a:spcAft>
                <a:spcPts val="600"/>
              </a:spcAft>
            </a:pPr>
            <a:r>
              <a:rPr lang="en-GB" sz="2000" dirty="0" smtClean="0"/>
              <a:t>Transform waste to Energy (e.g. potential of reusing cooking oil)</a:t>
            </a:r>
          </a:p>
          <a:p>
            <a:pPr lvl="1">
              <a:spcAft>
                <a:spcPts val="600"/>
              </a:spcAft>
            </a:pPr>
            <a:r>
              <a:rPr lang="en-GB" sz="2000" dirty="0" smtClean="0"/>
              <a:t>Provide more data to the OD portal and enable society to be more involved</a:t>
            </a:r>
          </a:p>
          <a:p>
            <a:pPr lvl="1">
              <a:spcAft>
                <a:spcPts val="600"/>
              </a:spcAft>
            </a:pPr>
            <a:r>
              <a:rPr lang="en-GB" sz="2000" dirty="0" smtClean="0"/>
              <a:t>Drive government to generate policies to help the community (e.g. provision of more supplier points, reduce the import of raw materials to produce </a:t>
            </a:r>
            <a:r>
              <a:rPr lang="en-GB" sz="2000" dirty="0" smtClean="0"/>
              <a:t>biofuels</a:t>
            </a:r>
            <a:r>
              <a:rPr lang="en-GB" sz="2000" dirty="0" smtClean="0"/>
              <a:t>)</a:t>
            </a:r>
            <a:endParaRPr lang="en-GB" sz="20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31640" y="5517232"/>
            <a:ext cx="694826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dirty="0" smtClean="0">
                <a:ln>
                  <a:noFill/>
                </a:ln>
                <a:solidFill>
                  <a:srgbClr val="77AE3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THANK YOU FOR YOUR ATTENTION</a:t>
            </a:r>
            <a:endParaRPr kumimoji="0" lang="en-GB" sz="3600" b="1" i="0" u="none" strike="noStrike" kern="1200" cap="none" spc="0" normalizeH="0" baseline="0" dirty="0">
              <a:ln>
                <a:noFill/>
              </a:ln>
              <a:solidFill>
                <a:srgbClr val="77AE34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Logo-definitiv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13176"/>
            <a:ext cx="1224136" cy="13810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396335"/>
            <a:ext cx="4834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hlinkClick r:id="rId3"/>
              </a:rPr>
              <a:t>elena.perezminana@btinternet.com</a:t>
            </a:r>
            <a:endParaRPr lang="en-GB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9100</TotalTime>
  <Words>852</Words>
  <Application>Microsoft Office PowerPoint</Application>
  <PresentationFormat>On-screen Show (4:3)</PresentationFormat>
  <Paragraphs>135</Paragraphs>
  <Slides>24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Is the Spanish energy sector’s Open Data maturity sufficiently high to enable the successful deployment of a Circular Economy (CE) strategy?</vt:lpstr>
      <vt:lpstr>CONTENT</vt:lpstr>
      <vt:lpstr>Circular Economy (Information is key) </vt:lpstr>
      <vt:lpstr>Open Data Initiative (OD)</vt:lpstr>
      <vt:lpstr>The “Open Data” Initiative</vt:lpstr>
      <vt:lpstr>Slide 6</vt:lpstr>
      <vt:lpstr>Slide 7</vt:lpstr>
      <vt:lpstr>Slide 8</vt:lpstr>
      <vt:lpstr>Slide 9</vt:lpstr>
      <vt:lpstr>Slide 10</vt:lpstr>
      <vt:lpstr>APORTA OD Initiatives (http://datos.gob.es/es/iniciativas )</vt:lpstr>
      <vt:lpstr>Slide 12</vt:lpstr>
      <vt:lpstr>Slide 13</vt:lpstr>
      <vt:lpstr>CAN bioenergy make a significant contribution to the CE efforts in spain?</vt:lpstr>
      <vt:lpstr>Where/how could bioenergy contribute to this effort</vt:lpstr>
      <vt:lpstr>RE use distribution in Spain since 2014</vt:lpstr>
      <vt:lpstr>Distribution of Energy sources in SPAIN - 2015 </vt:lpstr>
      <vt:lpstr>Slide 18</vt:lpstr>
      <vt:lpstr>Distribution of Electricity by Energy Sources in SPAIN (2016) </vt:lpstr>
      <vt:lpstr>Transport fuel consumption in Spain – distribution according to types</vt:lpstr>
      <vt:lpstr>Slide 21</vt:lpstr>
      <vt:lpstr> Lifecycle Assessment (GWP of 1 t of UCO re-use)</vt:lpstr>
      <vt:lpstr>Conclusions – Bioenergy and OD</vt:lpstr>
      <vt:lpstr>Conclusions – Bioenergy and 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ecosystem services modelling: Insights from a Bayesian network tools review</dc:title>
  <dc:creator>Elena Perez-Minana</dc:creator>
  <cp:lastModifiedBy>anonymous</cp:lastModifiedBy>
  <cp:revision>311</cp:revision>
  <dcterms:created xsi:type="dcterms:W3CDTF">2016-09-04T14:11:15Z</dcterms:created>
  <dcterms:modified xsi:type="dcterms:W3CDTF">2017-06-25T10:26:06Z</dcterms:modified>
</cp:coreProperties>
</file>