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0"/>
  </p:notesMasterIdLst>
  <p:sldIdLst>
    <p:sldId id="256" r:id="rId2"/>
    <p:sldId id="257" r:id="rId3"/>
    <p:sldId id="287" r:id="rId4"/>
    <p:sldId id="262" r:id="rId5"/>
    <p:sldId id="264" r:id="rId6"/>
    <p:sldId id="271" r:id="rId7"/>
    <p:sldId id="266" r:id="rId8"/>
    <p:sldId id="268" r:id="rId9"/>
    <p:sldId id="270" r:id="rId10"/>
    <p:sldId id="294" r:id="rId11"/>
    <p:sldId id="316" r:id="rId12"/>
    <p:sldId id="323" r:id="rId13"/>
    <p:sldId id="324" r:id="rId14"/>
    <p:sldId id="329" r:id="rId15"/>
    <p:sldId id="328" r:id="rId16"/>
    <p:sldId id="299" r:id="rId17"/>
    <p:sldId id="321" r:id="rId18"/>
    <p:sldId id="315" r:id="rId19"/>
    <p:sldId id="322" r:id="rId20"/>
    <p:sldId id="295" r:id="rId21"/>
    <p:sldId id="300" r:id="rId22"/>
    <p:sldId id="314" r:id="rId23"/>
    <p:sldId id="319" r:id="rId24"/>
    <p:sldId id="296" r:id="rId25"/>
    <p:sldId id="301" r:id="rId26"/>
    <p:sldId id="302" r:id="rId27"/>
    <p:sldId id="325" r:id="rId28"/>
    <p:sldId id="330"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sorterViewPr>
    <p:cViewPr>
      <p:scale>
        <a:sx n="100" d="100"/>
        <a:sy n="100" d="100"/>
      </p:scale>
      <p:origin x="0" y="2856"/>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0FF2029-4FD1-416C-84B7-CFC08D3E0112}" type="datetimeFigureOut">
              <a:rPr lang="en-US" smtClean="0"/>
              <a:t>7/25/2014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49E7321-3D79-4E7A-99EF-1FEB94F3D9FA}" type="slidenum">
              <a:rPr lang="en-US" smtClean="0"/>
              <a:t>‹#›</a:t>
            </a:fld>
            <a:endParaRPr lang="en-US"/>
          </a:p>
        </p:txBody>
      </p:sp>
    </p:spTree>
    <p:extLst>
      <p:ext uri="{BB962C8B-B14F-4D97-AF65-F5344CB8AC3E}">
        <p14:creationId xmlns:p14="http://schemas.microsoft.com/office/powerpoint/2010/main" val="17917683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7292C5C-0482-4BF1-91B8-777A32C6B813}" type="datetime1">
              <a:rPr lang="en-US" smtClean="0"/>
              <a:t>7/25/2014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05C783-EE71-4505-B294-76324C8607CF}" type="slidenum">
              <a:rPr lang="en-US" smtClean="0"/>
              <a:t>‹#›</a:t>
            </a:fld>
            <a:endParaRPr lang="en-US"/>
          </a:p>
        </p:txBody>
      </p:sp>
    </p:spTree>
    <p:extLst>
      <p:ext uri="{BB962C8B-B14F-4D97-AF65-F5344CB8AC3E}">
        <p14:creationId xmlns:p14="http://schemas.microsoft.com/office/powerpoint/2010/main" val="41789843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27FCB45-E248-4A84-92A4-A6E1599905E1}" type="datetime1">
              <a:rPr lang="en-US" smtClean="0"/>
              <a:t>7/25/2014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05C783-EE71-4505-B294-76324C8607CF}" type="slidenum">
              <a:rPr lang="en-US" smtClean="0"/>
              <a:t>‹#›</a:t>
            </a:fld>
            <a:endParaRPr lang="en-US"/>
          </a:p>
        </p:txBody>
      </p:sp>
    </p:spTree>
    <p:extLst>
      <p:ext uri="{BB962C8B-B14F-4D97-AF65-F5344CB8AC3E}">
        <p14:creationId xmlns:p14="http://schemas.microsoft.com/office/powerpoint/2010/main" val="19651032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38F115C-3961-4701-8F9C-B8F685959877}" type="datetime1">
              <a:rPr lang="en-US" smtClean="0"/>
              <a:t>7/25/2014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05C783-EE71-4505-B294-76324C8607CF}" type="slidenum">
              <a:rPr lang="en-US" smtClean="0"/>
              <a:t>‹#›</a:t>
            </a:fld>
            <a:endParaRPr lang="en-US"/>
          </a:p>
        </p:txBody>
      </p:sp>
    </p:spTree>
    <p:extLst>
      <p:ext uri="{BB962C8B-B14F-4D97-AF65-F5344CB8AC3E}">
        <p14:creationId xmlns:p14="http://schemas.microsoft.com/office/powerpoint/2010/main" val="5412538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AD603A5-85CD-4CA5-810E-9B5AD5B5559A}" type="datetime1">
              <a:rPr lang="en-US" smtClean="0"/>
              <a:t>7/25/2014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05C783-EE71-4505-B294-76324C8607CF}" type="slidenum">
              <a:rPr lang="en-US" smtClean="0"/>
              <a:t>‹#›</a:t>
            </a:fld>
            <a:endParaRPr lang="en-US"/>
          </a:p>
        </p:txBody>
      </p:sp>
    </p:spTree>
    <p:extLst>
      <p:ext uri="{BB962C8B-B14F-4D97-AF65-F5344CB8AC3E}">
        <p14:creationId xmlns:p14="http://schemas.microsoft.com/office/powerpoint/2010/main" val="34226326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5EDDB10-ECD1-4A0C-AFD7-6B267D3B8CF9}" type="datetime1">
              <a:rPr lang="en-US" smtClean="0"/>
              <a:t>7/25/2014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805C783-EE71-4505-B294-76324C8607CF}" type="slidenum">
              <a:rPr lang="en-US" smtClean="0"/>
              <a:t>‹#›</a:t>
            </a:fld>
            <a:endParaRPr lang="en-US"/>
          </a:p>
        </p:txBody>
      </p:sp>
    </p:spTree>
    <p:extLst>
      <p:ext uri="{BB962C8B-B14F-4D97-AF65-F5344CB8AC3E}">
        <p14:creationId xmlns:p14="http://schemas.microsoft.com/office/powerpoint/2010/main" val="32060029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92B72EC-08A5-447B-890C-114D91281543}" type="datetime1">
              <a:rPr lang="en-US" smtClean="0"/>
              <a:t>7/25/2014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805C783-EE71-4505-B294-76324C8607CF}" type="slidenum">
              <a:rPr lang="en-US" smtClean="0"/>
              <a:t>‹#›</a:t>
            </a:fld>
            <a:endParaRPr lang="en-US"/>
          </a:p>
        </p:txBody>
      </p:sp>
    </p:spTree>
    <p:extLst>
      <p:ext uri="{BB962C8B-B14F-4D97-AF65-F5344CB8AC3E}">
        <p14:creationId xmlns:p14="http://schemas.microsoft.com/office/powerpoint/2010/main" val="16861493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C611D8-C773-4327-8FE9-A58C2F6DEF7A}" type="datetime1">
              <a:rPr lang="en-US" smtClean="0"/>
              <a:t>7/25/2014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805C783-EE71-4505-B294-76324C8607CF}" type="slidenum">
              <a:rPr lang="en-US" smtClean="0"/>
              <a:t>‹#›</a:t>
            </a:fld>
            <a:endParaRPr lang="en-US"/>
          </a:p>
        </p:txBody>
      </p:sp>
    </p:spTree>
    <p:extLst>
      <p:ext uri="{BB962C8B-B14F-4D97-AF65-F5344CB8AC3E}">
        <p14:creationId xmlns:p14="http://schemas.microsoft.com/office/powerpoint/2010/main" val="12962574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D52F30B-D66A-4D3D-8EED-783778435D92}" type="datetime1">
              <a:rPr lang="en-US" smtClean="0"/>
              <a:t>7/25/2014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05C783-EE71-4505-B294-76324C8607CF}" type="slidenum">
              <a:rPr lang="en-US" smtClean="0"/>
              <a:t>‹#›</a:t>
            </a:fld>
            <a:endParaRPr lang="en-US"/>
          </a:p>
        </p:txBody>
      </p:sp>
    </p:spTree>
    <p:extLst>
      <p:ext uri="{BB962C8B-B14F-4D97-AF65-F5344CB8AC3E}">
        <p14:creationId xmlns:p14="http://schemas.microsoft.com/office/powerpoint/2010/main" val="29641841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53AE833-2815-4D23-A8E5-0F41E40591E0}" type="datetime1">
              <a:rPr lang="en-US" smtClean="0"/>
              <a:t>7/25/2014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05C783-EE71-4505-B294-76324C8607CF}" type="slidenum">
              <a:rPr lang="en-US" smtClean="0"/>
              <a:t>‹#›</a:t>
            </a:fld>
            <a:endParaRPr lang="en-US"/>
          </a:p>
        </p:txBody>
      </p:sp>
    </p:spTree>
    <p:extLst>
      <p:ext uri="{BB962C8B-B14F-4D97-AF65-F5344CB8AC3E}">
        <p14:creationId xmlns:p14="http://schemas.microsoft.com/office/powerpoint/2010/main" val="37280435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2C4E7EE-A67C-4A82-8156-7C2DDB74174C}" type="datetime1">
              <a:rPr lang="en-US" smtClean="0"/>
              <a:t>7/25/2014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05C783-EE71-4505-B294-76324C8607CF}" type="slidenum">
              <a:rPr lang="en-US" smtClean="0"/>
              <a:t>‹#›</a:t>
            </a:fld>
            <a:endParaRPr lang="en-US"/>
          </a:p>
        </p:txBody>
      </p:sp>
    </p:spTree>
    <p:extLst>
      <p:ext uri="{BB962C8B-B14F-4D97-AF65-F5344CB8AC3E}">
        <p14:creationId xmlns:p14="http://schemas.microsoft.com/office/powerpoint/2010/main" val="20322077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3D062EC-370E-421F-8519-271D345437C3}" type="datetime1">
              <a:rPr lang="en-US" smtClean="0"/>
              <a:t>7/25/2014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05C783-EE71-4505-B294-76324C8607CF}" type="slidenum">
              <a:rPr lang="en-US" smtClean="0"/>
              <a:t>‹#›</a:t>
            </a:fld>
            <a:endParaRPr lang="en-US"/>
          </a:p>
        </p:txBody>
      </p:sp>
    </p:spTree>
    <p:extLst>
      <p:ext uri="{BB962C8B-B14F-4D97-AF65-F5344CB8AC3E}">
        <p14:creationId xmlns:p14="http://schemas.microsoft.com/office/powerpoint/2010/main" val="26439645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A05396A-A4D9-4CA8-8231-2D55E7F7945F}" type="datetime1">
              <a:rPr lang="en-US" smtClean="0"/>
              <a:t>7/25/2014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05C783-EE71-4505-B294-76324C8607CF}" type="slidenum">
              <a:rPr lang="en-US" smtClean="0"/>
              <a:t>‹#›</a:t>
            </a:fld>
            <a:endParaRPr lang="en-US"/>
          </a:p>
        </p:txBody>
      </p:sp>
    </p:spTree>
    <p:extLst>
      <p:ext uri="{BB962C8B-B14F-4D97-AF65-F5344CB8AC3E}">
        <p14:creationId xmlns:p14="http://schemas.microsoft.com/office/powerpoint/2010/main" val="29575508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 Id="rId5" Type="http://schemas.openxmlformats.org/officeDocument/2006/relationships/image" Target="../media/image9.jpeg"/><Relationship Id="rId4" Type="http://schemas.openxmlformats.org/officeDocument/2006/relationships/image" Target="../media/image8.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www.grpartners.org/" TargetMode="External"/><Relationship Id="rId2" Type="http://schemas.openxmlformats.org/officeDocument/2006/relationships/image" Target="../media/image15.jpg"/><Relationship Id="rId1" Type="http://schemas.openxmlformats.org/officeDocument/2006/relationships/slideLayout" Target="../slideLayouts/slideLayout6.xml"/><Relationship Id="rId5" Type="http://schemas.openxmlformats.org/officeDocument/2006/relationships/image" Target="../media/image16.png"/><Relationship Id="rId4" Type="http://schemas.openxmlformats.org/officeDocument/2006/relationships/hyperlink" Target="http://www.seedsofpromise.net/"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1295401"/>
            <a:ext cx="8382000" cy="1219200"/>
          </a:xfrm>
        </p:spPr>
        <p:txBody>
          <a:bodyPr>
            <a:normAutofit fontScale="90000"/>
          </a:bodyPr>
          <a:lstStyle/>
          <a:p>
            <a:r>
              <a:rPr lang="en-US" sz="4000" b="1" i="1" dirty="0"/>
              <a:t>Sustainable Campus as a Living Learning </a:t>
            </a:r>
            <a:r>
              <a:rPr lang="en-US" sz="4000" b="1" i="1" dirty="0" smtClean="0"/>
              <a:t>Lab for Environmental Studies and Climate Change Education: </a:t>
            </a:r>
            <a:r>
              <a:rPr lang="en-US" b="1" dirty="0" smtClean="0"/>
              <a:t/>
            </a:r>
            <a:br>
              <a:rPr lang="en-US" b="1" dirty="0" smtClean="0"/>
            </a:br>
            <a:r>
              <a:rPr lang="en-US" b="1" dirty="0" smtClean="0"/>
              <a:t> </a:t>
            </a:r>
            <a:r>
              <a:rPr lang="en-US" dirty="0"/>
              <a:t/>
            </a:r>
            <a:br>
              <a:rPr lang="en-US" dirty="0"/>
            </a:br>
            <a:endParaRPr lang="en-US" dirty="0"/>
          </a:p>
        </p:txBody>
      </p:sp>
      <p:sp>
        <p:nvSpPr>
          <p:cNvPr id="3" name="Subtitle 2"/>
          <p:cNvSpPr>
            <a:spLocks noGrp="1"/>
          </p:cNvSpPr>
          <p:nvPr>
            <p:ph type="subTitle" idx="1"/>
          </p:nvPr>
        </p:nvSpPr>
        <p:spPr>
          <a:xfrm>
            <a:off x="422564" y="1981200"/>
            <a:ext cx="8188036" cy="914400"/>
          </a:xfrm>
        </p:spPr>
        <p:txBody>
          <a:bodyPr>
            <a:normAutofit fontScale="77500" lnSpcReduction="20000"/>
          </a:bodyPr>
          <a:lstStyle/>
          <a:p>
            <a:endParaRPr lang="en-US" sz="3600" b="1" cap="small" dirty="0" smtClean="0">
              <a:solidFill>
                <a:srgbClr val="0070C0"/>
              </a:solidFill>
              <a:latin typeface="Iskoola Pota" pitchFamily="34" charset="0"/>
              <a:cs typeface="Iskoola Pota" pitchFamily="34" charset="0"/>
            </a:endParaRPr>
          </a:p>
          <a:p>
            <a:r>
              <a:rPr lang="en-US" sz="3600" b="1" cap="small" dirty="0" smtClean="0">
                <a:solidFill>
                  <a:srgbClr val="0070C0"/>
                </a:solidFill>
                <a:latin typeface="Iskoola Pota" pitchFamily="34" charset="0"/>
                <a:cs typeface="Iskoola Pota" pitchFamily="34" charset="0"/>
              </a:rPr>
              <a:t>Example of</a:t>
            </a:r>
            <a:endParaRPr lang="en-US" cap="small" dirty="0">
              <a:solidFill>
                <a:srgbClr val="0070C0"/>
              </a:solidFill>
              <a:latin typeface="Iskoola Pota" pitchFamily="34" charset="0"/>
              <a:cs typeface="Iskoola Pota" pitchFamily="34" charset="0"/>
            </a:endParaRPr>
          </a:p>
        </p:txBody>
      </p:sp>
      <p:sp>
        <p:nvSpPr>
          <p:cNvPr id="4" name="TextBox 3"/>
          <p:cNvSpPr txBox="1"/>
          <p:nvPr/>
        </p:nvSpPr>
        <p:spPr>
          <a:xfrm>
            <a:off x="0" y="4876800"/>
            <a:ext cx="9144000" cy="1292662"/>
          </a:xfrm>
          <a:prstGeom prst="rect">
            <a:avLst/>
          </a:prstGeom>
          <a:noFill/>
        </p:spPr>
        <p:txBody>
          <a:bodyPr wrap="square" rtlCol="0">
            <a:spAutoFit/>
          </a:bodyPr>
          <a:lstStyle/>
          <a:p>
            <a:pPr lvl="0" algn="ctr"/>
            <a:r>
              <a:rPr lang="en-US" sz="2600" dirty="0">
                <a:solidFill>
                  <a:prstClr val="black"/>
                </a:solidFill>
              </a:rPr>
              <a:t>Elena Lioubimtseva, Geography and Planning Department  </a:t>
            </a:r>
          </a:p>
          <a:p>
            <a:pPr lvl="0" algn="ctr"/>
            <a:r>
              <a:rPr lang="en-US" sz="2600" dirty="0">
                <a:solidFill>
                  <a:prstClr val="black"/>
                </a:solidFill>
              </a:rPr>
              <a:t>Environmental Studies Program, </a:t>
            </a:r>
          </a:p>
          <a:p>
            <a:pPr lvl="0" algn="ctr"/>
            <a:r>
              <a:rPr lang="en-US" sz="2600" dirty="0">
                <a:solidFill>
                  <a:prstClr val="black"/>
                </a:solidFill>
              </a:rPr>
              <a:t>Grand Valley State University, </a:t>
            </a:r>
            <a:r>
              <a:rPr lang="en-US" sz="2600" dirty="0" smtClean="0">
                <a:solidFill>
                  <a:prstClr val="black"/>
                </a:solidFill>
              </a:rPr>
              <a:t>Allendale, MI, USA</a:t>
            </a: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90800" y="2362200"/>
            <a:ext cx="4211890" cy="2299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8533985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cap="all" dirty="0" smtClean="0">
                <a:solidFill>
                  <a:schemeClr val="accent1"/>
                </a:solidFill>
              </a:rPr>
              <a:t>GVSU facts</a:t>
            </a:r>
            <a:endParaRPr lang="en-US" b="1" cap="all" dirty="0">
              <a:solidFill>
                <a:schemeClr val="accent1"/>
              </a:solidFill>
            </a:endParaRPr>
          </a:p>
        </p:txBody>
      </p:sp>
      <p:sp>
        <p:nvSpPr>
          <p:cNvPr id="3" name="Content Placeholder 2"/>
          <p:cNvSpPr>
            <a:spLocks noGrp="1"/>
          </p:cNvSpPr>
          <p:nvPr>
            <p:ph idx="1"/>
          </p:nvPr>
        </p:nvSpPr>
        <p:spPr>
          <a:xfrm>
            <a:off x="457200" y="1219200"/>
            <a:ext cx="8229600" cy="4906963"/>
          </a:xfrm>
        </p:spPr>
        <p:txBody>
          <a:bodyPr>
            <a:noAutofit/>
          </a:bodyPr>
          <a:lstStyle/>
          <a:p>
            <a:r>
              <a:rPr lang="en-US" sz="2800" dirty="0" smtClean="0"/>
              <a:t>Total students 24,654, one </a:t>
            </a:r>
            <a:r>
              <a:rPr lang="en-US" sz="2800" dirty="0"/>
              <a:t>of 100 largest universities  in the US, the </a:t>
            </a:r>
            <a:r>
              <a:rPr lang="en-US" sz="2800" dirty="0" smtClean="0"/>
              <a:t>5th </a:t>
            </a:r>
            <a:r>
              <a:rPr lang="en-US" sz="2800" dirty="0"/>
              <a:t>largest in </a:t>
            </a:r>
            <a:r>
              <a:rPr lang="en-US" sz="2800" dirty="0" smtClean="0"/>
              <a:t>MI</a:t>
            </a:r>
          </a:p>
          <a:p>
            <a:r>
              <a:rPr lang="en-US" sz="2800" dirty="0" smtClean="0"/>
              <a:t>The 9</a:t>
            </a:r>
            <a:r>
              <a:rPr lang="en-US" sz="2800" baseline="30000" dirty="0" smtClean="0"/>
              <a:t>th</a:t>
            </a:r>
            <a:r>
              <a:rPr lang="en-US" sz="2800" dirty="0" smtClean="0"/>
              <a:t> top college based on June  30, 2014 ranking by Forbes!</a:t>
            </a:r>
            <a:endParaRPr lang="en-US" sz="2800" dirty="0"/>
          </a:p>
          <a:p>
            <a:r>
              <a:rPr lang="en-US" sz="2800" dirty="0" smtClean="0"/>
              <a:t>AASHE STARS GOLD ranking (top 45)</a:t>
            </a:r>
            <a:endParaRPr lang="en-US" sz="2800" dirty="0"/>
          </a:p>
          <a:p>
            <a:r>
              <a:rPr lang="en-US" sz="2800" dirty="0" smtClean="0"/>
              <a:t>One </a:t>
            </a:r>
            <a:r>
              <a:rPr lang="en-US" sz="2800" dirty="0"/>
              <a:t>of the </a:t>
            </a:r>
            <a:r>
              <a:rPr lang="en-US" sz="2800" dirty="0" smtClean="0"/>
              <a:t>highest rankings by </a:t>
            </a:r>
            <a:r>
              <a:rPr lang="en-US" sz="2800" dirty="0"/>
              <a:t>the Princeton Review </a:t>
            </a:r>
            <a:endParaRPr lang="en-US" sz="2800" dirty="0" smtClean="0"/>
          </a:p>
          <a:p>
            <a:r>
              <a:rPr lang="en-US" sz="2800" dirty="0" smtClean="0"/>
              <a:t>the </a:t>
            </a:r>
            <a:r>
              <a:rPr lang="en-US" sz="2800" dirty="0"/>
              <a:t>16</a:t>
            </a:r>
            <a:r>
              <a:rPr lang="en-US" sz="2800" baseline="30000" dirty="0"/>
              <a:t>th</a:t>
            </a:r>
            <a:r>
              <a:rPr lang="en-US" sz="2800" dirty="0"/>
              <a:t> in the nation for sustainable practices based on the Green Metric World University Ranking</a:t>
            </a:r>
            <a:r>
              <a:rPr lang="en-US" sz="2800" dirty="0" smtClean="0"/>
              <a:t>.</a:t>
            </a:r>
          </a:p>
          <a:p>
            <a:r>
              <a:rPr lang="en-US" sz="2800" dirty="0" smtClean="0"/>
              <a:t>392 undergraduate and graduate courses address sustainability-related issues.</a:t>
            </a:r>
          </a:p>
        </p:txBody>
      </p:sp>
      <p:sp>
        <p:nvSpPr>
          <p:cNvPr id="4" name="Slide Number Placeholder 3"/>
          <p:cNvSpPr>
            <a:spLocks noGrp="1"/>
          </p:cNvSpPr>
          <p:nvPr>
            <p:ph type="sldNum" sz="quarter" idx="12"/>
          </p:nvPr>
        </p:nvSpPr>
        <p:spPr/>
        <p:txBody>
          <a:bodyPr/>
          <a:lstStyle/>
          <a:p>
            <a:fld id="{2805C783-EE71-4505-B294-76324C8607CF}" type="slidenum">
              <a:rPr lang="en-US" smtClean="0"/>
              <a:t>2</a:t>
            </a:fld>
            <a:endParaRPr lang="en-US"/>
          </a:p>
        </p:txBody>
      </p:sp>
    </p:spTree>
    <p:extLst>
      <p:ext uri="{BB962C8B-B14F-4D97-AF65-F5344CB8AC3E}">
        <p14:creationId xmlns:p14="http://schemas.microsoft.com/office/powerpoint/2010/main" val="356708310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29145" y="-20782"/>
            <a:ext cx="6629400" cy="6938772"/>
          </a:xfrm>
          <a:prstGeom prst="rect">
            <a:avLst/>
          </a:prstGeom>
        </p:spPr>
      </p:pic>
      <p:sp>
        <p:nvSpPr>
          <p:cNvPr id="3" name="Slide Number Placeholder 2"/>
          <p:cNvSpPr>
            <a:spLocks noGrp="1"/>
          </p:cNvSpPr>
          <p:nvPr>
            <p:ph type="sldNum" sz="quarter" idx="12"/>
          </p:nvPr>
        </p:nvSpPr>
        <p:spPr/>
        <p:txBody>
          <a:bodyPr/>
          <a:lstStyle/>
          <a:p>
            <a:fld id="{2805C783-EE71-4505-B294-76324C8607CF}" type="slidenum">
              <a:rPr lang="en-US" smtClean="0"/>
              <a:t>3</a:t>
            </a:fld>
            <a:endParaRPr lang="en-US"/>
          </a:p>
        </p:txBody>
      </p:sp>
    </p:spTree>
    <p:extLst>
      <p:ext uri="{BB962C8B-B14F-4D97-AF65-F5344CB8AC3E}">
        <p14:creationId xmlns:p14="http://schemas.microsoft.com/office/powerpoint/2010/main" val="364171241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r>
              <a:rPr lang="en-US" b="1" cap="small" dirty="0" smtClean="0">
                <a:solidFill>
                  <a:schemeClr val="accent1"/>
                </a:solidFill>
              </a:rPr>
              <a:t>Sustainability at GVSU</a:t>
            </a:r>
            <a:endParaRPr lang="en-US" b="1" cap="small" dirty="0">
              <a:solidFill>
                <a:schemeClr val="accent1"/>
              </a:solidFill>
            </a:endParaRPr>
          </a:p>
        </p:txBody>
      </p:sp>
      <p:sp>
        <p:nvSpPr>
          <p:cNvPr id="3" name="Content Placeholder 2"/>
          <p:cNvSpPr>
            <a:spLocks noGrp="1"/>
          </p:cNvSpPr>
          <p:nvPr>
            <p:ph idx="1"/>
          </p:nvPr>
        </p:nvSpPr>
        <p:spPr>
          <a:xfrm>
            <a:off x="457200" y="1219200"/>
            <a:ext cx="8229600" cy="5562600"/>
          </a:xfrm>
        </p:spPr>
        <p:txBody>
          <a:bodyPr>
            <a:normAutofit fontScale="85000" lnSpcReduction="10000"/>
          </a:bodyPr>
          <a:lstStyle/>
          <a:p>
            <a:r>
              <a:rPr lang="en-US" sz="3400" b="1" dirty="0" smtClean="0"/>
              <a:t>First </a:t>
            </a:r>
            <a:r>
              <a:rPr lang="en-US" sz="3400" b="1" dirty="0"/>
              <a:t>Sustainability Indicator </a:t>
            </a:r>
            <a:r>
              <a:rPr lang="en-US" sz="3400" b="1" dirty="0" smtClean="0"/>
              <a:t>Report issued in 2005</a:t>
            </a:r>
            <a:r>
              <a:rPr lang="en-US" sz="3400" dirty="0" smtClean="0"/>
              <a:t>, covered </a:t>
            </a:r>
            <a:r>
              <a:rPr lang="en-US" sz="3400" dirty="0"/>
              <a:t>18 Triple-Bottom-Line impact areas and used 76 sustainability indicators to determine sustainable practices on </a:t>
            </a:r>
            <a:r>
              <a:rPr lang="en-US" sz="3400" dirty="0" smtClean="0"/>
              <a:t>campus.  </a:t>
            </a:r>
          </a:p>
          <a:p>
            <a:r>
              <a:rPr lang="en-US" sz="3400" b="1" dirty="0" smtClean="0"/>
              <a:t>In </a:t>
            </a:r>
            <a:r>
              <a:rPr lang="en-US" sz="3400" b="1" dirty="0"/>
              <a:t>2008, GVSU joined the American College and University Presidents Climate Agreement (ACUPCC) </a:t>
            </a:r>
            <a:r>
              <a:rPr lang="en-US" sz="3400" dirty="0"/>
              <a:t>and became a charter member of the American Association for Sustainability in Higher Education (AASHE) Sustainability Tracking Assessment and Reporting System (STARS). </a:t>
            </a:r>
            <a:endParaRPr lang="en-US" sz="3400" dirty="0" smtClean="0"/>
          </a:p>
          <a:p>
            <a:r>
              <a:rPr lang="en-US" sz="3400" dirty="0" smtClean="0"/>
              <a:t>Sustainability </a:t>
            </a:r>
            <a:r>
              <a:rPr lang="en-US" sz="3400" dirty="0"/>
              <a:t>became a value in the </a:t>
            </a:r>
            <a:r>
              <a:rPr lang="en-US" sz="3400" dirty="0" smtClean="0"/>
              <a:t>University’s </a:t>
            </a:r>
            <a:r>
              <a:rPr lang="en-US" sz="3400" dirty="0"/>
              <a:t>2010-2015 Strategic Plan. </a:t>
            </a:r>
            <a:endParaRPr lang="en-US" sz="3400" dirty="0" smtClean="0"/>
          </a:p>
          <a:p>
            <a:r>
              <a:rPr lang="en-US" sz="3400" b="1" dirty="0" smtClean="0"/>
              <a:t>Achieved AASHE STARS Gold Rating in 2013</a:t>
            </a:r>
            <a:r>
              <a:rPr lang="en-US" sz="3400" dirty="0" smtClean="0"/>
              <a:t>.</a:t>
            </a:r>
          </a:p>
          <a:p>
            <a:endParaRPr lang="en-US" dirty="0"/>
          </a:p>
        </p:txBody>
      </p:sp>
      <p:sp>
        <p:nvSpPr>
          <p:cNvPr id="4" name="Slide Number Placeholder 3"/>
          <p:cNvSpPr>
            <a:spLocks noGrp="1"/>
          </p:cNvSpPr>
          <p:nvPr>
            <p:ph type="sldNum" sz="quarter" idx="12"/>
          </p:nvPr>
        </p:nvSpPr>
        <p:spPr/>
        <p:txBody>
          <a:bodyPr/>
          <a:lstStyle/>
          <a:p>
            <a:fld id="{2805C783-EE71-4505-B294-76324C8607CF}" type="slidenum">
              <a:rPr lang="en-US" smtClean="0"/>
              <a:t>4</a:t>
            </a:fld>
            <a:endParaRPr lang="en-US"/>
          </a:p>
        </p:txBody>
      </p:sp>
    </p:spTree>
    <p:extLst>
      <p:ext uri="{BB962C8B-B14F-4D97-AF65-F5344CB8AC3E}">
        <p14:creationId xmlns:p14="http://schemas.microsoft.com/office/powerpoint/2010/main" val="233264952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University-wide </a:t>
            </a:r>
            <a:r>
              <a:rPr lang="en-US" b="1" dirty="0" smtClean="0"/>
              <a:t>integration of environment and sustainability</a:t>
            </a:r>
            <a:endParaRPr lang="en-US" b="1" dirty="0"/>
          </a:p>
        </p:txBody>
      </p:sp>
      <p:sp>
        <p:nvSpPr>
          <p:cNvPr id="3" name="Content Placeholder 2"/>
          <p:cNvSpPr>
            <a:spLocks noGrp="1"/>
          </p:cNvSpPr>
          <p:nvPr>
            <p:ph idx="1"/>
          </p:nvPr>
        </p:nvSpPr>
        <p:spPr/>
        <p:txBody>
          <a:bodyPr/>
          <a:lstStyle/>
          <a:p>
            <a:pPr lvl="0"/>
            <a:r>
              <a:rPr lang="en-US" b="1" dirty="0" smtClean="0"/>
              <a:t>Curriculum</a:t>
            </a:r>
            <a:endParaRPr lang="en-US" b="1" dirty="0"/>
          </a:p>
          <a:p>
            <a:pPr lvl="0"/>
            <a:r>
              <a:rPr lang="en-US" b="1" dirty="0" smtClean="0"/>
              <a:t>Faculty </a:t>
            </a:r>
            <a:r>
              <a:rPr lang="en-US" b="1" dirty="0"/>
              <a:t>and student </a:t>
            </a:r>
            <a:r>
              <a:rPr lang="en-US" b="1" dirty="0" smtClean="0"/>
              <a:t>research</a:t>
            </a:r>
            <a:endParaRPr lang="en-US" b="1" dirty="0"/>
          </a:p>
          <a:p>
            <a:pPr lvl="0"/>
            <a:r>
              <a:rPr lang="en-US" b="1" i="1" dirty="0" smtClean="0"/>
              <a:t>Campus </a:t>
            </a:r>
            <a:r>
              <a:rPr lang="en-US" b="1" i="1" dirty="0"/>
              <a:t>infrastructure and </a:t>
            </a:r>
            <a:r>
              <a:rPr lang="en-US" b="1" i="1" dirty="0" smtClean="0"/>
              <a:t>operations</a:t>
            </a:r>
            <a:endParaRPr lang="en-US" b="1" i="1" dirty="0"/>
          </a:p>
          <a:p>
            <a:pPr lvl="0"/>
            <a:r>
              <a:rPr lang="en-US" b="1" i="1" dirty="0" smtClean="0"/>
              <a:t>Student organizations</a:t>
            </a:r>
            <a:endParaRPr lang="en-US" b="1" i="1" dirty="0"/>
          </a:p>
          <a:p>
            <a:pPr lvl="0"/>
            <a:r>
              <a:rPr lang="en-US" b="1" i="1" dirty="0" smtClean="0"/>
              <a:t>Community-based projects/service learning</a:t>
            </a:r>
            <a:endParaRPr lang="en-US" b="1" i="1" dirty="0"/>
          </a:p>
          <a:p>
            <a:r>
              <a:rPr lang="en-US" b="1" i="1" dirty="0" smtClean="0"/>
              <a:t>Local, regional and international partnerships</a:t>
            </a:r>
            <a:endParaRPr lang="en-US" b="1" i="1" dirty="0"/>
          </a:p>
        </p:txBody>
      </p:sp>
      <p:sp>
        <p:nvSpPr>
          <p:cNvPr id="4" name="Slide Number Placeholder 3"/>
          <p:cNvSpPr>
            <a:spLocks noGrp="1"/>
          </p:cNvSpPr>
          <p:nvPr>
            <p:ph type="sldNum" sz="quarter" idx="12"/>
          </p:nvPr>
        </p:nvSpPr>
        <p:spPr/>
        <p:txBody>
          <a:bodyPr/>
          <a:lstStyle/>
          <a:p>
            <a:fld id="{2805C783-EE71-4505-B294-76324C8607CF}" type="slidenum">
              <a:rPr lang="en-US" smtClean="0"/>
              <a:t>5</a:t>
            </a:fld>
            <a:endParaRPr lang="en-US"/>
          </a:p>
        </p:txBody>
      </p:sp>
    </p:spTree>
    <p:extLst>
      <p:ext uri="{BB962C8B-B14F-4D97-AF65-F5344CB8AC3E}">
        <p14:creationId xmlns:p14="http://schemas.microsoft.com/office/powerpoint/2010/main" val="6240016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320" b="1" cap="small" dirty="0" smtClean="0">
                <a:solidFill>
                  <a:srgbClr val="FF0000"/>
                </a:solidFill>
              </a:rPr>
              <a:t>Sustainable Campus is a system</a:t>
            </a:r>
            <a:endParaRPr lang="en-US" sz="4320" b="1" cap="small" dirty="0">
              <a:solidFill>
                <a:srgbClr val="FF0000"/>
              </a:solidFill>
            </a:endParaRPr>
          </a:p>
        </p:txBody>
      </p:sp>
      <p:sp>
        <p:nvSpPr>
          <p:cNvPr id="4" name="Rounded Rectangle 3"/>
          <p:cNvSpPr/>
          <p:nvPr/>
        </p:nvSpPr>
        <p:spPr>
          <a:xfrm>
            <a:off x="3290455" y="2251364"/>
            <a:ext cx="2667000" cy="1600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cap="small" dirty="0" smtClean="0">
                <a:solidFill>
                  <a:srgbClr val="FF0000"/>
                </a:solidFill>
              </a:rPr>
              <a:t>Teaching and Learning</a:t>
            </a:r>
            <a:endParaRPr lang="en-US" sz="3600" b="1" cap="small" dirty="0">
              <a:solidFill>
                <a:srgbClr val="FF0000"/>
              </a:solidFill>
            </a:endParaRPr>
          </a:p>
        </p:txBody>
      </p:sp>
      <p:sp>
        <p:nvSpPr>
          <p:cNvPr id="5" name="Rounded Rectangle 4"/>
          <p:cNvSpPr/>
          <p:nvPr/>
        </p:nvSpPr>
        <p:spPr>
          <a:xfrm>
            <a:off x="762000" y="4343400"/>
            <a:ext cx="3200400" cy="1447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cap="small" dirty="0" smtClean="0">
                <a:solidFill>
                  <a:srgbClr val="FF0000"/>
                </a:solidFill>
              </a:rPr>
              <a:t>Infrastructure</a:t>
            </a:r>
            <a:endParaRPr lang="en-US" sz="3600" b="1" cap="small" dirty="0">
              <a:solidFill>
                <a:srgbClr val="FF0000"/>
              </a:solidFill>
            </a:endParaRPr>
          </a:p>
        </p:txBody>
      </p:sp>
      <p:sp>
        <p:nvSpPr>
          <p:cNvPr id="6" name="Rounded Rectangle 5"/>
          <p:cNvSpPr/>
          <p:nvPr/>
        </p:nvSpPr>
        <p:spPr>
          <a:xfrm>
            <a:off x="5638800" y="4419600"/>
            <a:ext cx="3048000" cy="1447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cap="small" dirty="0" smtClean="0">
                <a:solidFill>
                  <a:srgbClr val="FF0000"/>
                </a:solidFill>
              </a:rPr>
              <a:t>Community</a:t>
            </a:r>
            <a:endParaRPr lang="en-US" sz="3600" b="1" cap="small" dirty="0">
              <a:solidFill>
                <a:srgbClr val="FF0000"/>
              </a:solidFill>
            </a:endParaRPr>
          </a:p>
        </p:txBody>
      </p:sp>
      <p:cxnSp>
        <p:nvCxnSpPr>
          <p:cNvPr id="14" name="Straight Arrow Connector 13"/>
          <p:cNvCxnSpPr/>
          <p:nvPr/>
        </p:nvCxnSpPr>
        <p:spPr>
          <a:xfrm flipH="1">
            <a:off x="3048000" y="3657600"/>
            <a:ext cx="304800" cy="685800"/>
          </a:xfrm>
          <a:prstGeom prst="straightConnector1">
            <a:avLst/>
          </a:prstGeom>
          <a:ln w="69850">
            <a:headEnd type="arrow"/>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5846619" y="3733800"/>
            <a:ext cx="221672" cy="685800"/>
          </a:xfrm>
          <a:prstGeom prst="straightConnector1">
            <a:avLst/>
          </a:prstGeom>
          <a:ln w="63500">
            <a:headEnd type="arrow"/>
            <a:tailEnd type="arrow"/>
          </a:ln>
        </p:spPr>
        <p:style>
          <a:lnRef idx="1">
            <a:schemeClr val="accent1"/>
          </a:lnRef>
          <a:fillRef idx="0">
            <a:schemeClr val="accent1"/>
          </a:fillRef>
          <a:effectRef idx="0">
            <a:schemeClr val="accent1"/>
          </a:effectRef>
          <a:fontRef idx="minor">
            <a:schemeClr val="tx1"/>
          </a:fontRef>
        </p:style>
      </p:cxnSp>
      <p:sp>
        <p:nvSpPr>
          <p:cNvPr id="3" name="Slide Number Placeholder 2"/>
          <p:cNvSpPr>
            <a:spLocks noGrp="1"/>
          </p:cNvSpPr>
          <p:nvPr>
            <p:ph type="sldNum" sz="quarter" idx="12"/>
          </p:nvPr>
        </p:nvSpPr>
        <p:spPr/>
        <p:txBody>
          <a:bodyPr/>
          <a:lstStyle/>
          <a:p>
            <a:fld id="{2805C783-EE71-4505-B294-76324C8607CF}" type="slidenum">
              <a:rPr lang="en-US" smtClean="0"/>
              <a:t>6</a:t>
            </a:fld>
            <a:endParaRPr lang="en-US"/>
          </a:p>
        </p:txBody>
      </p:sp>
    </p:spTree>
    <p:extLst>
      <p:ext uri="{BB962C8B-B14F-4D97-AF65-F5344CB8AC3E}">
        <p14:creationId xmlns:p14="http://schemas.microsoft.com/office/powerpoint/2010/main" val="11446161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cap="small" dirty="0" smtClean="0">
                <a:solidFill>
                  <a:srgbClr val="FF0000"/>
                </a:solidFill>
              </a:rPr>
              <a:t>Teaching and learning</a:t>
            </a:r>
            <a:endParaRPr lang="en-US" b="1" cap="small" dirty="0">
              <a:solidFill>
                <a:srgbClr val="FF0000"/>
              </a:solidFill>
            </a:endParaRPr>
          </a:p>
        </p:txBody>
      </p:sp>
      <p:sp>
        <p:nvSpPr>
          <p:cNvPr id="4" name="Rounded Rectangle 3"/>
          <p:cNvSpPr/>
          <p:nvPr/>
        </p:nvSpPr>
        <p:spPr>
          <a:xfrm>
            <a:off x="3124200" y="1655618"/>
            <a:ext cx="3200400" cy="1447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cap="small" dirty="0" smtClean="0">
                <a:solidFill>
                  <a:srgbClr val="FF0000"/>
                </a:solidFill>
              </a:rPr>
              <a:t>Sustainability curriculum</a:t>
            </a:r>
            <a:endParaRPr lang="en-US" sz="3600" cap="small" dirty="0">
              <a:solidFill>
                <a:srgbClr val="FF0000"/>
              </a:solidFill>
            </a:endParaRPr>
          </a:p>
        </p:txBody>
      </p:sp>
      <p:sp>
        <p:nvSpPr>
          <p:cNvPr id="5" name="Rounded Rectangle 4"/>
          <p:cNvSpPr/>
          <p:nvPr/>
        </p:nvSpPr>
        <p:spPr>
          <a:xfrm>
            <a:off x="381000" y="3962400"/>
            <a:ext cx="3733800" cy="1676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cap="small" dirty="0" smtClean="0">
                <a:solidFill>
                  <a:srgbClr val="FF0000"/>
                </a:solidFill>
              </a:rPr>
              <a:t>Faculty and Student Research</a:t>
            </a:r>
            <a:endParaRPr lang="en-US" sz="3600" cap="small" dirty="0">
              <a:solidFill>
                <a:srgbClr val="FF0000"/>
              </a:solidFill>
            </a:endParaRPr>
          </a:p>
        </p:txBody>
      </p:sp>
      <p:sp>
        <p:nvSpPr>
          <p:cNvPr id="6" name="Rounded Rectangle 5"/>
          <p:cNvSpPr/>
          <p:nvPr/>
        </p:nvSpPr>
        <p:spPr>
          <a:xfrm>
            <a:off x="4724400" y="4114800"/>
            <a:ext cx="4191000" cy="155863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cap="small" dirty="0" smtClean="0">
                <a:solidFill>
                  <a:srgbClr val="FF0000"/>
                </a:solidFill>
              </a:rPr>
              <a:t>broader community education and service</a:t>
            </a:r>
            <a:endParaRPr lang="en-US" sz="3600" cap="small" dirty="0">
              <a:solidFill>
                <a:srgbClr val="FF0000"/>
              </a:solidFill>
            </a:endParaRPr>
          </a:p>
        </p:txBody>
      </p:sp>
      <p:sp>
        <p:nvSpPr>
          <p:cNvPr id="11" name="Up-Down Arrow 10"/>
          <p:cNvSpPr/>
          <p:nvPr/>
        </p:nvSpPr>
        <p:spPr>
          <a:xfrm>
            <a:off x="6019800" y="3103418"/>
            <a:ext cx="76200" cy="1011382"/>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Up-Down Arrow 11"/>
          <p:cNvSpPr/>
          <p:nvPr/>
        </p:nvSpPr>
        <p:spPr>
          <a:xfrm>
            <a:off x="3276600" y="3103418"/>
            <a:ext cx="76200" cy="858982"/>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Left-Right Arrow 13"/>
          <p:cNvSpPr/>
          <p:nvPr/>
        </p:nvSpPr>
        <p:spPr>
          <a:xfrm>
            <a:off x="4114800" y="4894118"/>
            <a:ext cx="609600" cy="45719"/>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2"/>
          <p:cNvSpPr>
            <a:spLocks noGrp="1"/>
          </p:cNvSpPr>
          <p:nvPr>
            <p:ph type="sldNum" sz="quarter" idx="12"/>
          </p:nvPr>
        </p:nvSpPr>
        <p:spPr/>
        <p:txBody>
          <a:bodyPr/>
          <a:lstStyle/>
          <a:p>
            <a:fld id="{2805C783-EE71-4505-B294-76324C8607CF}" type="slidenum">
              <a:rPr lang="en-US" smtClean="0"/>
              <a:t>7</a:t>
            </a:fld>
            <a:endParaRPr lang="en-US"/>
          </a:p>
        </p:txBody>
      </p:sp>
    </p:spTree>
    <p:extLst>
      <p:ext uri="{BB962C8B-B14F-4D97-AF65-F5344CB8AC3E}">
        <p14:creationId xmlns:p14="http://schemas.microsoft.com/office/powerpoint/2010/main" val="481015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cap="small" dirty="0" smtClean="0">
                <a:solidFill>
                  <a:srgbClr val="FF0000"/>
                </a:solidFill>
              </a:rPr>
              <a:t>Campus Infrastructure</a:t>
            </a:r>
            <a:endParaRPr lang="en-US" b="1" cap="small" dirty="0">
              <a:solidFill>
                <a:srgbClr val="FF0000"/>
              </a:solidFill>
            </a:endParaRPr>
          </a:p>
        </p:txBody>
      </p:sp>
      <p:sp>
        <p:nvSpPr>
          <p:cNvPr id="4" name="Rounded Rectangle 3"/>
          <p:cNvSpPr/>
          <p:nvPr/>
        </p:nvSpPr>
        <p:spPr>
          <a:xfrm>
            <a:off x="637308" y="1371600"/>
            <a:ext cx="3886200" cy="104601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rgbClr val="FF0000"/>
                </a:solidFill>
              </a:rPr>
              <a:t>Energy Systems</a:t>
            </a:r>
            <a:endParaRPr lang="en-US" sz="3600" dirty="0">
              <a:solidFill>
                <a:srgbClr val="FF0000"/>
              </a:solidFill>
            </a:endParaRPr>
          </a:p>
        </p:txBody>
      </p:sp>
      <p:sp>
        <p:nvSpPr>
          <p:cNvPr id="5" name="Rounded Rectangle 4"/>
          <p:cNvSpPr/>
          <p:nvPr/>
        </p:nvSpPr>
        <p:spPr>
          <a:xfrm>
            <a:off x="1766455" y="2337954"/>
            <a:ext cx="3886200" cy="104601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rgbClr val="FF0000"/>
                </a:solidFill>
              </a:rPr>
              <a:t>Food Systems</a:t>
            </a:r>
            <a:endParaRPr lang="en-US" sz="3600" dirty="0">
              <a:solidFill>
                <a:srgbClr val="FF0000"/>
              </a:solidFill>
            </a:endParaRPr>
          </a:p>
        </p:txBody>
      </p:sp>
      <p:sp>
        <p:nvSpPr>
          <p:cNvPr id="6" name="Rounded Rectangle 5"/>
          <p:cNvSpPr/>
          <p:nvPr/>
        </p:nvSpPr>
        <p:spPr>
          <a:xfrm>
            <a:off x="2819400" y="3383972"/>
            <a:ext cx="3858491" cy="98020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rgbClr val="FF0000"/>
                </a:solidFill>
              </a:rPr>
              <a:t>Buildings and Materials</a:t>
            </a:r>
            <a:endParaRPr lang="en-US" sz="3600" dirty="0">
              <a:solidFill>
                <a:srgbClr val="FF0000"/>
              </a:solidFill>
            </a:endParaRPr>
          </a:p>
        </p:txBody>
      </p:sp>
      <p:sp>
        <p:nvSpPr>
          <p:cNvPr id="7" name="Rounded Rectangle 6"/>
          <p:cNvSpPr/>
          <p:nvPr/>
        </p:nvSpPr>
        <p:spPr>
          <a:xfrm>
            <a:off x="3886200" y="4381499"/>
            <a:ext cx="3837710" cy="107372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rgbClr val="FF0000"/>
                </a:solidFill>
              </a:rPr>
              <a:t>Water Management</a:t>
            </a:r>
            <a:endParaRPr lang="en-US" sz="3600" dirty="0">
              <a:solidFill>
                <a:srgbClr val="FF0000"/>
              </a:solidFill>
            </a:endParaRPr>
          </a:p>
        </p:txBody>
      </p:sp>
      <p:sp>
        <p:nvSpPr>
          <p:cNvPr id="8" name="Rounded Rectangle 7"/>
          <p:cNvSpPr/>
          <p:nvPr/>
        </p:nvSpPr>
        <p:spPr>
          <a:xfrm>
            <a:off x="4998026" y="5455227"/>
            <a:ext cx="4014355" cy="1219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rgbClr val="FF0000"/>
                </a:solidFill>
              </a:rPr>
              <a:t>Transportation Systems</a:t>
            </a:r>
            <a:endParaRPr lang="en-US" sz="3600" dirty="0">
              <a:solidFill>
                <a:srgbClr val="FF0000"/>
              </a:solidFill>
            </a:endParaRPr>
          </a:p>
        </p:txBody>
      </p:sp>
      <p:cxnSp>
        <p:nvCxnSpPr>
          <p:cNvPr id="17" name="Straight Arrow Connector 16"/>
          <p:cNvCxnSpPr/>
          <p:nvPr/>
        </p:nvCxnSpPr>
        <p:spPr>
          <a:xfrm>
            <a:off x="914400" y="2417618"/>
            <a:ext cx="4062844" cy="4059382"/>
          </a:xfrm>
          <a:prstGeom prst="straightConnector1">
            <a:avLst/>
          </a:prstGeom>
          <a:ln w="63500">
            <a:headEnd type="arrow"/>
            <a:tailEnd type="arrow"/>
          </a:ln>
        </p:spPr>
        <p:style>
          <a:lnRef idx="1">
            <a:schemeClr val="accent1"/>
          </a:lnRef>
          <a:fillRef idx="0">
            <a:schemeClr val="accent1"/>
          </a:fillRef>
          <a:effectRef idx="0">
            <a:schemeClr val="accent1"/>
          </a:effectRef>
          <a:fontRef idx="minor">
            <a:schemeClr val="tx1"/>
          </a:fontRef>
        </p:style>
      </p:cxnSp>
      <p:sp>
        <p:nvSpPr>
          <p:cNvPr id="3" name="Slide Number Placeholder 2"/>
          <p:cNvSpPr>
            <a:spLocks noGrp="1"/>
          </p:cNvSpPr>
          <p:nvPr>
            <p:ph type="sldNum" sz="quarter" idx="12"/>
          </p:nvPr>
        </p:nvSpPr>
        <p:spPr/>
        <p:txBody>
          <a:bodyPr/>
          <a:lstStyle/>
          <a:p>
            <a:fld id="{2805C783-EE71-4505-B294-76324C8607CF}" type="slidenum">
              <a:rPr lang="en-US" smtClean="0"/>
              <a:t>8</a:t>
            </a:fld>
            <a:endParaRPr lang="en-US"/>
          </a:p>
        </p:txBody>
      </p:sp>
    </p:spTree>
    <p:extLst>
      <p:ext uri="{BB962C8B-B14F-4D97-AF65-F5344CB8AC3E}">
        <p14:creationId xmlns:p14="http://schemas.microsoft.com/office/powerpoint/2010/main" val="31143981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cap="small" dirty="0">
                <a:solidFill>
                  <a:srgbClr val="FF0000"/>
                </a:solidFill>
              </a:rPr>
              <a:t>C</a:t>
            </a:r>
            <a:r>
              <a:rPr lang="en-US" b="1" cap="small" dirty="0" smtClean="0">
                <a:solidFill>
                  <a:srgbClr val="FF0000"/>
                </a:solidFill>
              </a:rPr>
              <a:t>ampus Community</a:t>
            </a:r>
            <a:endParaRPr lang="en-US" b="1" cap="small" dirty="0">
              <a:solidFill>
                <a:srgbClr val="FF0000"/>
              </a:solidFill>
            </a:endParaRPr>
          </a:p>
        </p:txBody>
      </p:sp>
      <p:sp>
        <p:nvSpPr>
          <p:cNvPr id="4" name="Rounded Rectangle 3"/>
          <p:cNvSpPr/>
          <p:nvPr/>
        </p:nvSpPr>
        <p:spPr>
          <a:xfrm>
            <a:off x="505691" y="2123209"/>
            <a:ext cx="3886200" cy="104601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cap="small" dirty="0" smtClean="0">
                <a:solidFill>
                  <a:srgbClr val="FF0000"/>
                </a:solidFill>
              </a:rPr>
              <a:t>governance</a:t>
            </a:r>
            <a:endParaRPr lang="en-US" sz="3600" b="1" cap="small" dirty="0">
              <a:solidFill>
                <a:srgbClr val="FF0000"/>
              </a:solidFill>
            </a:endParaRPr>
          </a:p>
        </p:txBody>
      </p:sp>
      <p:sp>
        <p:nvSpPr>
          <p:cNvPr id="5" name="Rounded Rectangle 4"/>
          <p:cNvSpPr/>
          <p:nvPr/>
        </p:nvSpPr>
        <p:spPr>
          <a:xfrm>
            <a:off x="4800600" y="3048000"/>
            <a:ext cx="3962400" cy="1143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cap="small" dirty="0" smtClean="0">
                <a:solidFill>
                  <a:srgbClr val="FF0000"/>
                </a:solidFill>
              </a:rPr>
              <a:t>wellness</a:t>
            </a:r>
            <a:endParaRPr lang="en-US" sz="3600" b="1" cap="small" dirty="0">
              <a:solidFill>
                <a:srgbClr val="FF0000"/>
              </a:solidFill>
            </a:endParaRPr>
          </a:p>
        </p:txBody>
      </p:sp>
      <p:sp>
        <p:nvSpPr>
          <p:cNvPr id="6" name="Rounded Rectangle 5"/>
          <p:cNvSpPr/>
          <p:nvPr/>
        </p:nvSpPr>
        <p:spPr>
          <a:xfrm>
            <a:off x="762000" y="4419600"/>
            <a:ext cx="3886200" cy="104601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cap="small" dirty="0" smtClean="0">
                <a:solidFill>
                  <a:srgbClr val="FF0000"/>
                </a:solidFill>
              </a:rPr>
              <a:t>Management of campus resources</a:t>
            </a:r>
            <a:endParaRPr lang="en-US" sz="3600" b="1" cap="small" dirty="0">
              <a:solidFill>
                <a:srgbClr val="FF0000"/>
              </a:solidFill>
            </a:endParaRPr>
          </a:p>
        </p:txBody>
      </p:sp>
      <p:sp>
        <p:nvSpPr>
          <p:cNvPr id="7" name="Left-Up Arrow 6"/>
          <p:cNvSpPr/>
          <p:nvPr/>
        </p:nvSpPr>
        <p:spPr>
          <a:xfrm>
            <a:off x="4648200" y="4225636"/>
            <a:ext cx="914400" cy="751609"/>
          </a:xfrm>
          <a:prstGeom prst="lef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Up-Down Arrow 8"/>
          <p:cNvSpPr/>
          <p:nvPr/>
        </p:nvSpPr>
        <p:spPr>
          <a:xfrm>
            <a:off x="1828800" y="3169227"/>
            <a:ext cx="198119" cy="1250373"/>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Arrow Connector 10"/>
          <p:cNvCxnSpPr/>
          <p:nvPr/>
        </p:nvCxnSpPr>
        <p:spPr>
          <a:xfrm>
            <a:off x="4391890" y="2445327"/>
            <a:ext cx="1323110" cy="602673"/>
          </a:xfrm>
          <a:prstGeom prst="straightConnector1">
            <a:avLst/>
          </a:prstGeom>
          <a:ln w="76200">
            <a:headEnd type="arrow"/>
            <a:tailEnd type="arrow"/>
          </a:ln>
        </p:spPr>
        <p:style>
          <a:lnRef idx="1">
            <a:schemeClr val="accent1"/>
          </a:lnRef>
          <a:fillRef idx="0">
            <a:schemeClr val="accent1"/>
          </a:fillRef>
          <a:effectRef idx="0">
            <a:schemeClr val="accent1"/>
          </a:effectRef>
          <a:fontRef idx="minor">
            <a:schemeClr val="tx1"/>
          </a:fontRef>
        </p:style>
      </p:cxnSp>
      <p:sp>
        <p:nvSpPr>
          <p:cNvPr id="3" name="Slide Number Placeholder 2"/>
          <p:cNvSpPr>
            <a:spLocks noGrp="1"/>
          </p:cNvSpPr>
          <p:nvPr>
            <p:ph type="sldNum" sz="quarter" idx="12"/>
          </p:nvPr>
        </p:nvSpPr>
        <p:spPr/>
        <p:txBody>
          <a:bodyPr/>
          <a:lstStyle/>
          <a:p>
            <a:fld id="{2805C783-EE71-4505-B294-76324C8607CF}" type="slidenum">
              <a:rPr lang="en-US" smtClean="0"/>
              <a:t>9</a:t>
            </a:fld>
            <a:endParaRPr lang="en-US"/>
          </a:p>
        </p:txBody>
      </p:sp>
    </p:spTree>
    <p:extLst>
      <p:ext uri="{BB962C8B-B14F-4D97-AF65-F5344CB8AC3E}">
        <p14:creationId xmlns:p14="http://schemas.microsoft.com/office/powerpoint/2010/main" val="28872154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74638"/>
            <a:ext cx="7924800" cy="563562"/>
          </a:xfrm>
        </p:spPr>
        <p:txBody>
          <a:bodyPr>
            <a:noAutofit/>
          </a:bodyPr>
          <a:lstStyle/>
          <a:p>
            <a:pPr>
              <a:defRPr/>
            </a:pPr>
            <a:r>
              <a:rPr lang="en-US" sz="4000" b="1" dirty="0">
                <a:solidFill>
                  <a:srgbClr val="FF0000"/>
                </a:solidFill>
              </a:rPr>
              <a:t>1. Sustainable Food </a:t>
            </a:r>
            <a:r>
              <a:rPr lang="en-US" sz="4000" b="1" dirty="0" smtClean="0">
                <a:solidFill>
                  <a:srgbClr val="FF0000"/>
                </a:solidFill>
              </a:rPr>
              <a:t>Systems</a:t>
            </a:r>
            <a:endParaRPr lang="en-US" sz="4000" dirty="0">
              <a:solidFill>
                <a:srgbClr val="FF0000"/>
              </a:solidFill>
            </a:endParaRPr>
          </a:p>
        </p:txBody>
      </p:sp>
      <p:sp>
        <p:nvSpPr>
          <p:cNvPr id="93187" name="Content Placeholder 2"/>
          <p:cNvSpPr>
            <a:spLocks noGrp="1"/>
          </p:cNvSpPr>
          <p:nvPr>
            <p:ph idx="1"/>
          </p:nvPr>
        </p:nvSpPr>
        <p:spPr>
          <a:xfrm>
            <a:off x="304800" y="914400"/>
            <a:ext cx="8229600" cy="5427663"/>
          </a:xfrm>
        </p:spPr>
        <p:txBody>
          <a:bodyPr>
            <a:normAutofit/>
          </a:bodyPr>
          <a:lstStyle/>
          <a:p>
            <a:pPr lvl="1" eaLnBrk="1" hangingPunct="1"/>
            <a:r>
              <a:rPr lang="en-US" sz="2400" dirty="0" smtClean="0"/>
              <a:t>Purchased:</a:t>
            </a:r>
          </a:p>
          <a:p>
            <a:pPr lvl="2" eaLnBrk="1" hangingPunct="1"/>
            <a:r>
              <a:rPr lang="en-US" dirty="0" smtClean="0"/>
              <a:t>930,500 </a:t>
            </a:r>
            <a:r>
              <a:rPr lang="en-US" dirty="0" err="1" smtClean="0"/>
              <a:t>lbs</a:t>
            </a:r>
            <a:r>
              <a:rPr lang="en-US" dirty="0" smtClean="0"/>
              <a:t> of local food ($2.2 MM)</a:t>
            </a:r>
          </a:p>
          <a:p>
            <a:pPr lvl="2" eaLnBrk="1" hangingPunct="1"/>
            <a:r>
              <a:rPr lang="en-US" dirty="0" smtClean="0"/>
              <a:t>164,000 </a:t>
            </a:r>
            <a:r>
              <a:rPr lang="en-US" dirty="0" err="1" smtClean="0"/>
              <a:t>lbs</a:t>
            </a:r>
            <a:r>
              <a:rPr lang="en-US" dirty="0" smtClean="0"/>
              <a:t> of MI Brand local food ($221K)</a:t>
            </a:r>
          </a:p>
          <a:p>
            <a:pPr lvl="2" eaLnBrk="1" hangingPunct="1"/>
            <a:r>
              <a:rPr lang="en-US" dirty="0" smtClean="0"/>
              <a:t>1100 </a:t>
            </a:r>
            <a:r>
              <a:rPr lang="en-US" dirty="0" err="1" smtClean="0"/>
              <a:t>lbs</a:t>
            </a:r>
            <a:r>
              <a:rPr lang="en-US" dirty="0" smtClean="0"/>
              <a:t> of certified seafood ($6K)</a:t>
            </a:r>
          </a:p>
          <a:p>
            <a:pPr lvl="2" eaLnBrk="1" hangingPunct="1"/>
            <a:r>
              <a:rPr lang="en-US" dirty="0" smtClean="0"/>
              <a:t>11,000 </a:t>
            </a:r>
            <a:r>
              <a:rPr lang="en-US" dirty="0" err="1" smtClean="0"/>
              <a:t>lbs</a:t>
            </a:r>
            <a:r>
              <a:rPr lang="en-US" dirty="0" smtClean="0"/>
              <a:t> of fair trade coffee ($77K)</a:t>
            </a:r>
          </a:p>
          <a:p>
            <a:pPr lvl="1" eaLnBrk="1" hangingPunct="1"/>
            <a:r>
              <a:rPr lang="en-US" sz="2400" dirty="0" smtClean="0"/>
              <a:t>Increased the number of sustainability certified vendors: </a:t>
            </a:r>
          </a:p>
          <a:p>
            <a:pPr lvl="2" eaLnBrk="1" hangingPunct="1"/>
            <a:r>
              <a:rPr lang="en-US" dirty="0" smtClean="0"/>
              <a:t>23 local farms</a:t>
            </a:r>
          </a:p>
          <a:p>
            <a:pPr lvl="2" eaLnBrk="1" hangingPunct="1"/>
            <a:r>
              <a:rPr lang="en-US" dirty="0" smtClean="0"/>
              <a:t>31 local suppliers</a:t>
            </a:r>
          </a:p>
          <a:p>
            <a:pPr lvl="2" eaLnBrk="1" hangingPunct="1"/>
            <a:r>
              <a:rPr lang="en-US" dirty="0" smtClean="0"/>
              <a:t>2 seafood vendors</a:t>
            </a:r>
          </a:p>
          <a:p>
            <a:pPr lvl="2" eaLnBrk="1" hangingPunct="1"/>
            <a:r>
              <a:rPr lang="en-US" dirty="0" smtClean="0"/>
              <a:t>3 organic vendors</a:t>
            </a:r>
          </a:p>
          <a:p>
            <a:pPr lvl="2" eaLnBrk="1" hangingPunct="1"/>
            <a:r>
              <a:rPr lang="en-US" dirty="0" smtClean="0"/>
              <a:t>1 cage free egg supplier.</a:t>
            </a:r>
          </a:p>
          <a:p>
            <a:pPr lvl="1" eaLnBrk="1" hangingPunct="1"/>
            <a:r>
              <a:rPr lang="en-US" sz="2400" dirty="0" smtClean="0"/>
              <a:t>Sustainable Agriculture Project</a:t>
            </a:r>
          </a:p>
          <a:p>
            <a:pPr marL="457200" lvl="1" indent="0" eaLnBrk="1" hangingPunct="1">
              <a:buNone/>
            </a:pPr>
            <a:endParaRPr lang="en-US" sz="1400" dirty="0" smtClean="0"/>
          </a:p>
        </p:txBody>
      </p:sp>
      <p:sp>
        <p:nvSpPr>
          <p:cNvPr id="3" name="Slide Number Placeholder 2"/>
          <p:cNvSpPr>
            <a:spLocks noGrp="1"/>
          </p:cNvSpPr>
          <p:nvPr>
            <p:ph type="sldNum" sz="quarter" idx="12"/>
          </p:nvPr>
        </p:nvSpPr>
        <p:spPr/>
        <p:txBody>
          <a:bodyPr/>
          <a:lstStyle/>
          <a:p>
            <a:fld id="{2805C783-EE71-4505-B294-76324C8607CF}" type="slidenum">
              <a:rPr lang="en-US" smtClean="0"/>
              <a:t>10</a:t>
            </a:fld>
            <a:endParaRPr lang="en-US"/>
          </a:p>
        </p:txBody>
      </p:sp>
    </p:spTree>
    <p:extLst>
      <p:ext uri="{BB962C8B-B14F-4D97-AF65-F5344CB8AC3E}">
        <p14:creationId xmlns:p14="http://schemas.microsoft.com/office/powerpoint/2010/main" val="201511603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ENS401</a:t>
            </a:r>
            <a:endParaRPr lang="en-US"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4400" y="609600"/>
            <a:ext cx="6908800" cy="5181600"/>
          </a:xfrm>
          <a:prstGeom prst="rect">
            <a:avLst/>
          </a:prstGeom>
        </p:spPr>
      </p:pic>
      <p:sp>
        <p:nvSpPr>
          <p:cNvPr id="5" name="TextBox 4"/>
          <p:cNvSpPr txBox="1"/>
          <p:nvPr/>
        </p:nvSpPr>
        <p:spPr>
          <a:xfrm>
            <a:off x="762000" y="5943600"/>
            <a:ext cx="8382000" cy="461665"/>
          </a:xfrm>
          <a:prstGeom prst="rect">
            <a:avLst/>
          </a:prstGeom>
          <a:noFill/>
        </p:spPr>
        <p:txBody>
          <a:bodyPr wrap="square" rtlCol="0">
            <a:spAutoFit/>
          </a:bodyPr>
          <a:lstStyle/>
          <a:p>
            <a:r>
              <a:rPr lang="en-US" sz="2400" dirty="0" smtClean="0">
                <a:solidFill>
                  <a:srgbClr val="00B050"/>
                </a:solidFill>
              </a:rPr>
              <a:t>ENS401 Environmental Problem Solving </a:t>
            </a:r>
            <a:r>
              <a:rPr lang="en-US" sz="2400" dirty="0" smtClean="0">
                <a:solidFill>
                  <a:srgbClr val="00B050"/>
                </a:solidFill>
              </a:rPr>
              <a:t>at GVSU</a:t>
            </a:r>
            <a:endParaRPr lang="en-US" sz="2400" dirty="0">
              <a:solidFill>
                <a:srgbClr val="00B050"/>
              </a:solidFill>
            </a:endParaRPr>
          </a:p>
        </p:txBody>
      </p:sp>
      <p:sp>
        <p:nvSpPr>
          <p:cNvPr id="6" name="Slide Number Placeholder 5"/>
          <p:cNvSpPr>
            <a:spLocks noGrp="1"/>
          </p:cNvSpPr>
          <p:nvPr>
            <p:ph type="sldNum" sz="quarter" idx="12"/>
          </p:nvPr>
        </p:nvSpPr>
        <p:spPr/>
        <p:txBody>
          <a:bodyPr/>
          <a:lstStyle/>
          <a:p>
            <a:fld id="{2805C783-EE71-4505-B294-76324C8607CF}" type="slidenum">
              <a:rPr lang="en-US" smtClean="0"/>
              <a:t>11</a:t>
            </a:fld>
            <a:endParaRPr lang="en-US"/>
          </a:p>
        </p:txBody>
      </p:sp>
    </p:spTree>
    <p:extLst>
      <p:ext uri="{BB962C8B-B14F-4D97-AF65-F5344CB8AC3E}">
        <p14:creationId xmlns:p14="http://schemas.microsoft.com/office/powerpoint/2010/main" val="31407294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715000" y="0"/>
            <a:ext cx="3429000" cy="4832092"/>
          </a:xfrm>
          <a:prstGeom prst="rect">
            <a:avLst/>
          </a:prstGeom>
          <a:noFill/>
        </p:spPr>
        <p:txBody>
          <a:bodyPr wrap="square" rtlCol="0">
            <a:spAutoFit/>
          </a:bodyPr>
          <a:lstStyle/>
          <a:p>
            <a:r>
              <a:rPr lang="en-US" sz="2800" dirty="0" smtClean="0"/>
              <a:t>Student </a:t>
            </a:r>
            <a:r>
              <a:rPr lang="en-US" sz="2800" dirty="0"/>
              <a:t>Environmental Coalition, a class called "Food For Thought", SCDI, and </a:t>
            </a:r>
            <a:r>
              <a:rPr lang="en-US" sz="2800" dirty="0" smtClean="0"/>
              <a:t>Campus Facilities </a:t>
            </a:r>
            <a:r>
              <a:rPr lang="en-US" sz="2800" dirty="0"/>
              <a:t>collaborated to capture the yard waste, sort it, and windrow it for compost.  </a:t>
            </a: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80999"/>
            <a:ext cx="5562600" cy="45126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228600" y="5400764"/>
            <a:ext cx="8839200" cy="1384995"/>
          </a:xfrm>
          <a:prstGeom prst="rect">
            <a:avLst/>
          </a:prstGeom>
          <a:noFill/>
        </p:spPr>
        <p:txBody>
          <a:bodyPr wrap="square" rtlCol="0">
            <a:spAutoFit/>
          </a:bodyPr>
          <a:lstStyle/>
          <a:p>
            <a:r>
              <a:rPr lang="en-US" sz="2800" dirty="0"/>
              <a:t>This process will enable the Sustainable Agriculture Project to avoid their annual compost purchase and free up $3000 for additional internships.  </a:t>
            </a:r>
          </a:p>
        </p:txBody>
      </p:sp>
      <p:sp>
        <p:nvSpPr>
          <p:cNvPr id="5" name="Slide Number Placeholder 4"/>
          <p:cNvSpPr>
            <a:spLocks noGrp="1"/>
          </p:cNvSpPr>
          <p:nvPr>
            <p:ph type="sldNum" sz="quarter" idx="12"/>
          </p:nvPr>
        </p:nvSpPr>
        <p:spPr/>
        <p:txBody>
          <a:bodyPr/>
          <a:lstStyle/>
          <a:p>
            <a:fld id="{2805C783-EE71-4505-B294-76324C8607CF}" type="slidenum">
              <a:rPr lang="en-US" smtClean="0"/>
              <a:t>12</a:t>
            </a:fld>
            <a:endParaRPr lang="en-US"/>
          </a:p>
        </p:txBody>
      </p:sp>
    </p:spTree>
    <p:extLst>
      <p:ext uri="{BB962C8B-B14F-4D97-AF65-F5344CB8AC3E}">
        <p14:creationId xmlns:p14="http://schemas.microsoft.com/office/powerpoint/2010/main" val="28487344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4114800" cy="6986528"/>
          </a:xfrm>
          <a:prstGeom prst="rect">
            <a:avLst/>
          </a:prstGeom>
        </p:spPr>
        <p:txBody>
          <a:bodyPr wrap="square">
            <a:spAutoFit/>
          </a:bodyPr>
          <a:lstStyle/>
          <a:p>
            <a:r>
              <a:rPr lang="en-US" sz="2800" dirty="0"/>
              <a:t>The Sustainable Agriculture Project started in 2008 from a </a:t>
            </a:r>
            <a:r>
              <a:rPr lang="en-US" sz="2800" dirty="0" smtClean="0"/>
              <a:t>student project in ENS401 Environmental Problem </a:t>
            </a:r>
            <a:r>
              <a:rPr lang="en-US" sz="2800" dirty="0" smtClean="0"/>
              <a:t>Solving.</a:t>
            </a:r>
          </a:p>
          <a:p>
            <a:r>
              <a:rPr lang="en-US" sz="2800" dirty="0" smtClean="0"/>
              <a:t>Two </a:t>
            </a:r>
            <a:r>
              <a:rPr lang="en-US" sz="2800" dirty="0"/>
              <a:t>unheated hoop houses have been </a:t>
            </a:r>
            <a:r>
              <a:rPr lang="en-US" sz="2800" dirty="0" smtClean="0"/>
              <a:t>added to extend growing seasons </a:t>
            </a:r>
            <a:r>
              <a:rPr lang="en-US" sz="2800" dirty="0"/>
              <a:t>to about 50 weeks a year.  </a:t>
            </a:r>
            <a:endParaRPr lang="en-US" sz="2800" dirty="0" smtClean="0"/>
          </a:p>
          <a:p>
            <a:r>
              <a:rPr lang="en-US" sz="2800" dirty="0" smtClean="0"/>
              <a:t>Interns </a:t>
            </a:r>
            <a:r>
              <a:rPr lang="en-US" sz="2800" dirty="0"/>
              <a:t>sell the produce on campus each Wednesday every </a:t>
            </a:r>
            <a:r>
              <a:rPr lang="en-US" sz="2800" dirty="0" smtClean="0"/>
              <a:t>week.</a:t>
            </a:r>
            <a:endParaRPr lang="en-US" sz="2800" dirty="0" smtClean="0"/>
          </a:p>
          <a:p>
            <a:r>
              <a:rPr lang="en-US" sz="2800" dirty="0" smtClean="0"/>
              <a:t>Proceeds </a:t>
            </a:r>
            <a:r>
              <a:rPr lang="en-US" sz="2800" dirty="0"/>
              <a:t>from sales are used to hire additional </a:t>
            </a:r>
            <a:r>
              <a:rPr lang="en-US" sz="2800" dirty="0" smtClean="0"/>
              <a:t>interns.</a:t>
            </a:r>
            <a:endParaRPr lang="en-US" sz="2800" dirty="0"/>
          </a:p>
        </p:txBody>
      </p:sp>
      <p:pic>
        <p:nvPicPr>
          <p:cNvPr id="6147" name="Picture 3" descr="\\office\dfs\Geography-Private\lioubime\MyData\My Documents\Smart and Sustainable2013\compost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43400" y="0"/>
            <a:ext cx="4808050" cy="6705600"/>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p:cNvSpPr>
            <a:spLocks noGrp="1"/>
          </p:cNvSpPr>
          <p:nvPr>
            <p:ph type="sldNum" sz="quarter" idx="12"/>
          </p:nvPr>
        </p:nvSpPr>
        <p:spPr/>
        <p:txBody>
          <a:bodyPr/>
          <a:lstStyle/>
          <a:p>
            <a:fld id="{2805C783-EE71-4505-B294-76324C8607CF}" type="slidenum">
              <a:rPr lang="en-US" smtClean="0"/>
              <a:t>13</a:t>
            </a:fld>
            <a:endParaRPr lang="en-US"/>
          </a:p>
        </p:txBody>
      </p:sp>
    </p:spTree>
    <p:extLst>
      <p:ext uri="{BB962C8B-B14F-4D97-AF65-F5344CB8AC3E}">
        <p14:creationId xmlns:p14="http://schemas.microsoft.com/office/powerpoint/2010/main" val="1100204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cap="small" dirty="0">
                <a:solidFill>
                  <a:srgbClr val="00B050"/>
                </a:solidFill>
              </a:rPr>
              <a:t>SAP highlights</a:t>
            </a:r>
            <a:endParaRPr lang="en-US" dirty="0"/>
          </a:p>
        </p:txBody>
      </p:sp>
      <p:sp>
        <p:nvSpPr>
          <p:cNvPr id="3" name="Content Placeholder 2"/>
          <p:cNvSpPr>
            <a:spLocks noGrp="1"/>
          </p:cNvSpPr>
          <p:nvPr>
            <p:ph idx="1"/>
          </p:nvPr>
        </p:nvSpPr>
        <p:spPr/>
        <p:txBody>
          <a:bodyPr>
            <a:normAutofit fontScale="85000" lnSpcReduction="20000"/>
          </a:bodyPr>
          <a:lstStyle/>
          <a:p>
            <a:pPr lvl="0"/>
            <a:r>
              <a:rPr lang="en-US" dirty="0"/>
              <a:t>Formal partnerships have been developed with Our Kitchen Table, a Grand Rapids Food Justice Non-profit organization; Baxter Community Neighborhood Center, and Grand Rapids Public School District to assist with growing techniques and education. </a:t>
            </a:r>
          </a:p>
          <a:p>
            <a:pPr lvl="0"/>
            <a:r>
              <a:rPr lang="en-US" dirty="0" smtClean="0"/>
              <a:t>2013 </a:t>
            </a:r>
            <a:r>
              <a:rPr lang="en-US" dirty="0"/>
              <a:t>will mark the </a:t>
            </a:r>
            <a:r>
              <a:rPr lang="en-US" dirty="0" smtClean="0"/>
              <a:t>fifth </a:t>
            </a:r>
            <a:r>
              <a:rPr lang="en-US" dirty="0"/>
              <a:t>year of involvement with the Upward Bound </a:t>
            </a:r>
            <a:r>
              <a:rPr lang="en-US" dirty="0" err="1"/>
              <a:t>TRiO</a:t>
            </a:r>
            <a:r>
              <a:rPr lang="en-US" dirty="0"/>
              <a:t> organization during their summer stay at GSVU. </a:t>
            </a:r>
          </a:p>
          <a:p>
            <a:pPr lvl="0"/>
            <a:r>
              <a:rPr lang="en-US" dirty="0"/>
              <a:t>The SAP Farm now has one acre under cultivation with plans to expand to 2 acres within 3 years. </a:t>
            </a:r>
          </a:p>
          <a:p>
            <a:pPr lvl="0"/>
            <a:r>
              <a:rPr lang="en-US" dirty="0"/>
              <a:t>The SAP Farm employs 2 students part-time to help at the farm. </a:t>
            </a:r>
          </a:p>
          <a:p>
            <a:endParaRPr lang="en-US" dirty="0"/>
          </a:p>
        </p:txBody>
      </p:sp>
      <p:sp>
        <p:nvSpPr>
          <p:cNvPr id="4" name="Slide Number Placeholder 3"/>
          <p:cNvSpPr>
            <a:spLocks noGrp="1"/>
          </p:cNvSpPr>
          <p:nvPr>
            <p:ph type="sldNum" sz="quarter" idx="12"/>
          </p:nvPr>
        </p:nvSpPr>
        <p:spPr/>
        <p:txBody>
          <a:bodyPr/>
          <a:lstStyle/>
          <a:p>
            <a:fld id="{2805C783-EE71-4505-B294-76324C8607CF}" type="slidenum">
              <a:rPr lang="en-US" smtClean="0"/>
              <a:t>14</a:t>
            </a:fld>
            <a:endParaRPr lang="en-US"/>
          </a:p>
        </p:txBody>
      </p:sp>
    </p:spTree>
    <p:extLst>
      <p:ext uri="{BB962C8B-B14F-4D97-AF65-F5344CB8AC3E}">
        <p14:creationId xmlns:p14="http://schemas.microsoft.com/office/powerpoint/2010/main" val="9395728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2805C783-EE71-4505-B294-76324C8607CF}" type="slidenum">
              <a:rPr lang="en-US" smtClean="0"/>
              <a:t>15</a:t>
            </a:fld>
            <a:endParaRPr lang="en-US"/>
          </a:p>
        </p:txBody>
      </p:sp>
      <p:pic>
        <p:nvPicPr>
          <p:cNvPr id="5" name="Picture 4"/>
          <p:cNvPicPr/>
          <p:nvPr/>
        </p:nvPicPr>
        <p:blipFill>
          <a:blip r:embed="rId2" cstate="print">
            <a:extLst>
              <a:ext uri="{28A0092B-C50C-407E-A947-70E740481C1C}">
                <a14:useLocalDpi xmlns:a14="http://schemas.microsoft.com/office/drawing/2010/main" val="0"/>
              </a:ext>
            </a:extLst>
          </a:blip>
          <a:stretch>
            <a:fillRect/>
          </a:stretch>
        </p:blipFill>
        <p:spPr>
          <a:xfrm>
            <a:off x="-34638" y="-20782"/>
            <a:ext cx="3844637" cy="2743200"/>
          </a:xfrm>
          <a:prstGeom prst="rect">
            <a:avLst/>
          </a:prstGeom>
        </p:spPr>
      </p:pic>
      <p:pic>
        <p:nvPicPr>
          <p:cNvPr id="6" name="Picture 5"/>
          <p:cNvPicPr/>
          <p:nvPr/>
        </p:nvPicPr>
        <p:blipFill>
          <a:blip r:embed="rId3" cstate="print">
            <a:extLst>
              <a:ext uri="{28A0092B-C50C-407E-A947-70E740481C1C}">
                <a14:useLocalDpi xmlns:a14="http://schemas.microsoft.com/office/drawing/2010/main" val="0"/>
              </a:ext>
            </a:extLst>
          </a:blip>
          <a:stretch>
            <a:fillRect/>
          </a:stretch>
        </p:blipFill>
        <p:spPr>
          <a:xfrm>
            <a:off x="3810000" y="0"/>
            <a:ext cx="4572000" cy="3165764"/>
          </a:xfrm>
          <a:prstGeom prst="rect">
            <a:avLst/>
          </a:prstGeom>
        </p:spPr>
      </p:pic>
      <p:pic>
        <p:nvPicPr>
          <p:cNvPr id="7" name="Picture 6"/>
          <p:cNvPicPr/>
          <p:nvPr/>
        </p:nvPicPr>
        <p:blipFill>
          <a:blip r:embed="rId4" cstate="print">
            <a:extLst>
              <a:ext uri="{28A0092B-C50C-407E-A947-70E740481C1C}">
                <a14:useLocalDpi xmlns:a14="http://schemas.microsoft.com/office/drawing/2010/main" val="0"/>
              </a:ext>
            </a:extLst>
          </a:blip>
          <a:stretch>
            <a:fillRect/>
          </a:stretch>
        </p:blipFill>
        <p:spPr>
          <a:xfrm>
            <a:off x="-13855" y="2722418"/>
            <a:ext cx="4281055" cy="4135582"/>
          </a:xfrm>
          <a:prstGeom prst="rect">
            <a:avLst/>
          </a:prstGeom>
        </p:spPr>
      </p:pic>
      <p:pic>
        <p:nvPicPr>
          <p:cNvPr id="8" name="Picture 7"/>
          <p:cNvPicPr/>
          <p:nvPr/>
        </p:nvPicPr>
        <p:blipFill>
          <a:blip r:embed="rId5" cstate="print">
            <a:extLst>
              <a:ext uri="{28A0092B-C50C-407E-A947-70E740481C1C}">
                <a14:useLocalDpi xmlns:a14="http://schemas.microsoft.com/office/drawing/2010/main" val="0"/>
              </a:ext>
            </a:extLst>
          </a:blip>
          <a:stretch>
            <a:fillRect/>
          </a:stretch>
        </p:blipFill>
        <p:spPr>
          <a:xfrm>
            <a:off x="4267200" y="3165764"/>
            <a:ext cx="4724400" cy="3539836"/>
          </a:xfrm>
          <a:prstGeom prst="rect">
            <a:avLst/>
          </a:prstGeom>
        </p:spPr>
      </p:pic>
    </p:spTree>
    <p:extLst>
      <p:ext uri="{BB962C8B-B14F-4D97-AF65-F5344CB8AC3E}">
        <p14:creationId xmlns:p14="http://schemas.microsoft.com/office/powerpoint/2010/main" val="20861147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solidFill>
                  <a:srgbClr val="FF0000"/>
                </a:solidFill>
              </a:rPr>
              <a:t>2. Recycling and Waste </a:t>
            </a:r>
            <a:r>
              <a:rPr lang="en-US" b="1" dirty="0" smtClean="0">
                <a:solidFill>
                  <a:srgbClr val="FF0000"/>
                </a:solidFill>
              </a:rPr>
              <a:t>Minimization</a:t>
            </a:r>
            <a:endParaRPr lang="en-US" dirty="0">
              <a:solidFill>
                <a:srgbClr val="FF0000"/>
              </a:solidFill>
            </a:endParaRPr>
          </a:p>
        </p:txBody>
      </p:sp>
      <p:sp>
        <p:nvSpPr>
          <p:cNvPr id="3" name="Content Placeholder 2"/>
          <p:cNvSpPr>
            <a:spLocks noGrp="1"/>
          </p:cNvSpPr>
          <p:nvPr>
            <p:ph idx="1"/>
          </p:nvPr>
        </p:nvSpPr>
        <p:spPr/>
        <p:txBody>
          <a:bodyPr>
            <a:normAutofit lnSpcReduction="10000"/>
          </a:bodyPr>
          <a:lstStyle/>
          <a:p>
            <a:pPr lvl="1"/>
            <a:r>
              <a:rPr lang="en-US" dirty="0" smtClean="0"/>
              <a:t>Generated </a:t>
            </a:r>
            <a:r>
              <a:rPr lang="en-US" dirty="0"/>
              <a:t>2357 tons of total waste with a landfill disposal rate of 57.4%</a:t>
            </a:r>
          </a:p>
          <a:p>
            <a:pPr lvl="1"/>
            <a:r>
              <a:rPr lang="en-US" dirty="0"/>
              <a:t>Recycled 1005 tons of paper, cardboard, glass, plastic, scrap metal, computers, batteries, pallets, food waste, and light bulbs for a recycling rate or waste diversion rate of 42.5% ($30K savings)</a:t>
            </a:r>
          </a:p>
          <a:p>
            <a:pPr lvl="1"/>
            <a:r>
              <a:rPr lang="en-US" dirty="0"/>
              <a:t>Composted 234 tons of food waste and 10,000 pizza boxes</a:t>
            </a:r>
          </a:p>
          <a:p>
            <a:pPr lvl="1"/>
            <a:r>
              <a:rPr lang="en-US" dirty="0"/>
              <a:t>“Zero Waste” football game</a:t>
            </a:r>
          </a:p>
          <a:p>
            <a:pPr lvl="1"/>
            <a:r>
              <a:rPr lang="en-US" dirty="0"/>
              <a:t>Water bottle filling stations</a:t>
            </a:r>
          </a:p>
          <a:p>
            <a:endParaRPr lang="en-US" dirty="0"/>
          </a:p>
        </p:txBody>
      </p:sp>
      <p:sp>
        <p:nvSpPr>
          <p:cNvPr id="4" name="Slide Number Placeholder 3"/>
          <p:cNvSpPr>
            <a:spLocks noGrp="1"/>
          </p:cNvSpPr>
          <p:nvPr>
            <p:ph type="sldNum" sz="quarter" idx="12"/>
          </p:nvPr>
        </p:nvSpPr>
        <p:spPr/>
        <p:txBody>
          <a:bodyPr/>
          <a:lstStyle/>
          <a:p>
            <a:fld id="{2805C783-EE71-4505-B294-76324C8607CF}" type="slidenum">
              <a:rPr lang="en-US" smtClean="0"/>
              <a:t>16</a:t>
            </a:fld>
            <a:endParaRPr lang="en-US"/>
          </a:p>
        </p:txBody>
      </p:sp>
    </p:spTree>
    <p:extLst>
      <p:ext uri="{BB962C8B-B14F-4D97-AF65-F5344CB8AC3E}">
        <p14:creationId xmlns:p14="http://schemas.microsoft.com/office/powerpoint/2010/main" val="21123685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685800"/>
            <a:ext cx="5486400" cy="5440363"/>
          </a:xfrm>
        </p:spPr>
        <p:txBody>
          <a:bodyPr>
            <a:normAutofit lnSpcReduction="10000"/>
          </a:bodyPr>
          <a:lstStyle/>
          <a:p>
            <a:r>
              <a:rPr lang="en-US" dirty="0" smtClean="0"/>
              <a:t>Eco-reps: peer-to-peer </a:t>
            </a:r>
            <a:r>
              <a:rPr lang="en-US" dirty="0"/>
              <a:t>education program called the Eco-reps.  </a:t>
            </a:r>
            <a:endParaRPr lang="en-US" dirty="0" smtClean="0"/>
          </a:p>
          <a:p>
            <a:r>
              <a:rPr lang="en-US" dirty="0" smtClean="0"/>
              <a:t>The </a:t>
            </a:r>
            <a:r>
              <a:rPr lang="en-US" dirty="0"/>
              <a:t>students worked with SCDI, Facilities, and Housing to remove the boxes and direct them to our compost dumpsters.  </a:t>
            </a:r>
            <a:endParaRPr lang="en-US" dirty="0" smtClean="0"/>
          </a:p>
          <a:p>
            <a:r>
              <a:rPr lang="en-US" dirty="0" smtClean="0"/>
              <a:t>In </a:t>
            </a:r>
            <a:r>
              <a:rPr lang="en-US" dirty="0"/>
              <a:t>15 months the students diverted over 25,000 pizza boxes.  </a:t>
            </a:r>
          </a:p>
        </p:txBody>
      </p:sp>
      <p:pic>
        <p:nvPicPr>
          <p:cNvPr id="3076" name="Picture 4" descr="\\office\dfs\Geography-Private\lioubime\MyData\My Documents\Smart and Sustainable2013\Pizza boxes - 3 Eiffel Tower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67400" y="0"/>
            <a:ext cx="3276600" cy="6946392"/>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2805C783-EE71-4505-B294-76324C8607CF}" type="slidenum">
              <a:rPr lang="en-US" smtClean="0"/>
              <a:t>17</a:t>
            </a:fld>
            <a:endParaRPr lang="en-US"/>
          </a:p>
        </p:txBody>
      </p:sp>
    </p:spTree>
    <p:extLst>
      <p:ext uri="{BB962C8B-B14F-4D97-AF65-F5344CB8AC3E}">
        <p14:creationId xmlns:p14="http://schemas.microsoft.com/office/powerpoint/2010/main" val="12813420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1563"/>
            <a:ext cx="8514615" cy="5527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0" y="5481887"/>
            <a:ext cx="9144000" cy="1200329"/>
          </a:xfrm>
          <a:prstGeom prst="rect">
            <a:avLst/>
          </a:prstGeom>
          <a:noFill/>
        </p:spPr>
        <p:txBody>
          <a:bodyPr wrap="square" rtlCol="0">
            <a:spAutoFit/>
          </a:bodyPr>
          <a:lstStyle/>
          <a:p>
            <a:r>
              <a:rPr lang="en-US" sz="2400" dirty="0" smtClean="0"/>
              <a:t>61</a:t>
            </a:r>
            <a:r>
              <a:rPr lang="en-US" sz="2400" dirty="0"/>
              <a:t>% </a:t>
            </a:r>
            <a:r>
              <a:rPr lang="en-US" sz="2400" dirty="0" smtClean="0"/>
              <a:t>of waste </a:t>
            </a:r>
            <a:r>
              <a:rPr lang="en-US" sz="2400" dirty="0"/>
              <a:t>composted or recycled.  Within the stadium, </a:t>
            </a:r>
            <a:r>
              <a:rPr lang="en-US" sz="2400" dirty="0" smtClean="0"/>
              <a:t>the </a:t>
            </a:r>
            <a:r>
              <a:rPr lang="en-US" sz="2400" dirty="0"/>
              <a:t>landfill from 15,000 fans was stuffed into one garbage </a:t>
            </a:r>
            <a:r>
              <a:rPr lang="en-US" sz="2400" dirty="0" smtClean="0"/>
              <a:t>bag</a:t>
            </a:r>
            <a:r>
              <a:rPr lang="en-US" sz="2400" dirty="0"/>
              <a:t>!</a:t>
            </a:r>
            <a:r>
              <a:rPr lang="en-US" sz="2400" dirty="0" smtClean="0"/>
              <a:t> </a:t>
            </a:r>
            <a:r>
              <a:rPr lang="en-US" sz="2400" dirty="0"/>
              <a:t> The game ranked number one in composting for all Division 2 &amp; 3 events in the country.  </a:t>
            </a:r>
          </a:p>
        </p:txBody>
      </p:sp>
      <p:sp>
        <p:nvSpPr>
          <p:cNvPr id="4" name="Slide Number Placeholder 3"/>
          <p:cNvSpPr>
            <a:spLocks noGrp="1"/>
          </p:cNvSpPr>
          <p:nvPr>
            <p:ph type="sldNum" sz="quarter" idx="12"/>
          </p:nvPr>
        </p:nvSpPr>
        <p:spPr/>
        <p:txBody>
          <a:bodyPr/>
          <a:lstStyle/>
          <a:p>
            <a:fld id="{2805C783-EE71-4505-B294-76324C8607CF}" type="slidenum">
              <a:rPr lang="en-US" smtClean="0"/>
              <a:t>18</a:t>
            </a:fld>
            <a:endParaRPr lang="en-US"/>
          </a:p>
        </p:txBody>
      </p:sp>
    </p:spTree>
    <p:extLst>
      <p:ext uri="{BB962C8B-B14F-4D97-AF65-F5344CB8AC3E}">
        <p14:creationId xmlns:p14="http://schemas.microsoft.com/office/powerpoint/2010/main" val="837544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3581400"/>
            <a:ext cx="8915400" cy="3108543"/>
          </a:xfrm>
          <a:prstGeom prst="rect">
            <a:avLst/>
          </a:prstGeom>
          <a:noFill/>
        </p:spPr>
        <p:txBody>
          <a:bodyPr wrap="square" rtlCol="0">
            <a:spAutoFit/>
          </a:bodyPr>
          <a:lstStyle/>
          <a:p>
            <a:r>
              <a:rPr lang="en-US" sz="2800" dirty="0"/>
              <a:t>The Student Environmental Coalition collaborated with the Campus Dining, Facilities, and SCDI to identify waste stream problems.  </a:t>
            </a:r>
            <a:endParaRPr lang="en-US" sz="2800" dirty="0" smtClean="0"/>
          </a:p>
          <a:p>
            <a:r>
              <a:rPr lang="en-US" sz="2800" dirty="0" smtClean="0"/>
              <a:t>The </a:t>
            </a:r>
            <a:r>
              <a:rPr lang="en-US" sz="2800" dirty="0"/>
              <a:t>effort was to find ways to improve upon our 42% diversion rate.  </a:t>
            </a:r>
            <a:endParaRPr lang="en-US" sz="2800" dirty="0" smtClean="0"/>
          </a:p>
          <a:p>
            <a:r>
              <a:rPr lang="en-US" sz="2800" dirty="0" smtClean="0"/>
              <a:t>By </a:t>
            </a:r>
            <a:r>
              <a:rPr lang="en-US" sz="2800" dirty="0"/>
              <a:t>conducting a series of waste audits, problems are identified and re-education efforts are implemented.</a:t>
            </a:r>
          </a:p>
        </p:txBody>
      </p:sp>
      <p:pic>
        <p:nvPicPr>
          <p:cNvPr id="4098" name="Picture 2" descr="\\office\dfs\Geography-Private\lioubime\MyData\My Documents\Smart and Sustainable2013\7636_DumpsterDiveRGB1_bi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 y="0"/>
            <a:ext cx="6591300" cy="3581400"/>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2805C783-EE71-4505-B294-76324C8607CF}" type="slidenum">
              <a:rPr lang="en-US" smtClean="0"/>
              <a:t>19</a:t>
            </a:fld>
            <a:endParaRPr lang="en-US"/>
          </a:p>
        </p:txBody>
      </p:sp>
    </p:spTree>
    <p:extLst>
      <p:ext uri="{BB962C8B-B14F-4D97-AF65-F5344CB8AC3E}">
        <p14:creationId xmlns:p14="http://schemas.microsoft.com/office/powerpoint/2010/main" val="35206850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sz="4000" b="1" dirty="0">
                <a:solidFill>
                  <a:srgbClr val="FF0000"/>
                </a:solidFill>
              </a:rPr>
              <a:t>3. Energy Efficiency and </a:t>
            </a:r>
            <a:r>
              <a:rPr lang="en-US" sz="4000" b="1" dirty="0" smtClean="0">
                <a:solidFill>
                  <a:srgbClr val="FF0000"/>
                </a:solidFill>
              </a:rPr>
              <a:t>Optimization</a:t>
            </a:r>
            <a:endParaRPr lang="en-US" sz="4000" dirty="0">
              <a:solidFill>
                <a:srgbClr val="FF0000"/>
              </a:solidFill>
            </a:endParaRPr>
          </a:p>
        </p:txBody>
      </p:sp>
      <p:sp>
        <p:nvSpPr>
          <p:cNvPr id="3" name="Content Placeholder 2"/>
          <p:cNvSpPr>
            <a:spLocks noGrp="1"/>
          </p:cNvSpPr>
          <p:nvPr>
            <p:ph idx="1"/>
          </p:nvPr>
        </p:nvSpPr>
        <p:spPr>
          <a:xfrm>
            <a:off x="457200" y="1492250"/>
            <a:ext cx="8229600" cy="4876800"/>
          </a:xfrm>
        </p:spPr>
        <p:txBody>
          <a:bodyPr rtlCol="0">
            <a:normAutofit/>
          </a:bodyPr>
          <a:lstStyle/>
          <a:p>
            <a:pPr marL="0" indent="0" eaLnBrk="1" fontAlgn="auto" hangingPunct="1">
              <a:spcAft>
                <a:spcPts val="0"/>
              </a:spcAft>
              <a:buFont typeface="Arial" pitchFamily="34" charset="0"/>
              <a:buNone/>
              <a:defRPr/>
            </a:pPr>
            <a:endParaRPr lang="en-US" sz="1400" b="1" dirty="0"/>
          </a:p>
          <a:p>
            <a:pPr lvl="1" indent="-182880" eaLnBrk="1" fontAlgn="auto" hangingPunct="1">
              <a:spcAft>
                <a:spcPts val="0"/>
              </a:spcAft>
              <a:buFont typeface="Arial" pitchFamily="34" charset="0"/>
              <a:buChar char="•"/>
              <a:defRPr/>
            </a:pPr>
            <a:r>
              <a:rPr lang="en-US" dirty="0" smtClean="0"/>
              <a:t>Invested $2,689,744 in energy projects and achieved $1,640,301 in annual energy cost avoidance</a:t>
            </a:r>
          </a:p>
          <a:p>
            <a:pPr lvl="1" indent="-182880" eaLnBrk="1" fontAlgn="auto" hangingPunct="1">
              <a:spcAft>
                <a:spcPts val="0"/>
              </a:spcAft>
              <a:buFont typeface="Arial" pitchFamily="34" charset="0"/>
              <a:buChar char="•"/>
              <a:defRPr/>
            </a:pPr>
            <a:r>
              <a:rPr lang="en-US" dirty="0" smtClean="0"/>
              <a:t>One time cost avoidance projects have saved $1.3mm over last 12 years</a:t>
            </a:r>
          </a:p>
          <a:p>
            <a:pPr lvl="1" indent="-182880" eaLnBrk="1" fontAlgn="auto" hangingPunct="1">
              <a:spcAft>
                <a:spcPts val="0"/>
              </a:spcAft>
              <a:buFont typeface="Arial" pitchFamily="34" charset="0"/>
              <a:buChar char="•"/>
              <a:defRPr/>
            </a:pPr>
            <a:r>
              <a:rPr lang="en-US" dirty="0" smtClean="0"/>
              <a:t>Reduced housing community energy costs by $10,760 per year since 2006</a:t>
            </a:r>
          </a:p>
          <a:p>
            <a:pPr lvl="1" indent="0" eaLnBrk="1" fontAlgn="auto" hangingPunct="1">
              <a:spcAft>
                <a:spcPts val="0"/>
              </a:spcAft>
              <a:buFont typeface="Arial" pitchFamily="34" charset="0"/>
              <a:buNone/>
              <a:defRPr/>
            </a:pPr>
            <a:endParaRPr lang="en-US" sz="1400" dirty="0" smtClean="0"/>
          </a:p>
          <a:p>
            <a:pPr lvl="1" indent="0" eaLnBrk="1" fontAlgn="auto" hangingPunct="1">
              <a:spcAft>
                <a:spcPts val="0"/>
              </a:spcAft>
              <a:buFont typeface="Arial" pitchFamily="34" charset="0"/>
              <a:buNone/>
              <a:defRPr/>
            </a:pPr>
            <a:endParaRPr lang="en-US" sz="1400" dirty="0"/>
          </a:p>
        </p:txBody>
      </p:sp>
    </p:spTree>
    <p:extLst>
      <p:ext uri="{BB962C8B-B14F-4D97-AF65-F5344CB8AC3E}">
        <p14:creationId xmlns:p14="http://schemas.microsoft.com/office/powerpoint/2010/main" val="140089195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solidFill>
                  <a:srgbClr val="FF0000"/>
                </a:solidFill>
              </a:rPr>
              <a:t>4. Water </a:t>
            </a:r>
            <a:r>
              <a:rPr lang="en-US" sz="4000" b="1" dirty="0" smtClean="0">
                <a:solidFill>
                  <a:srgbClr val="FF0000"/>
                </a:solidFill>
              </a:rPr>
              <a:t>Conservation</a:t>
            </a:r>
            <a:endParaRPr lang="en-US" sz="4000" dirty="0">
              <a:solidFill>
                <a:srgbClr val="FF0000"/>
              </a:solidFill>
            </a:endParaRPr>
          </a:p>
        </p:txBody>
      </p:sp>
      <p:sp>
        <p:nvSpPr>
          <p:cNvPr id="3" name="Content Placeholder 2"/>
          <p:cNvSpPr>
            <a:spLocks noGrp="1"/>
          </p:cNvSpPr>
          <p:nvPr>
            <p:ph idx="1"/>
          </p:nvPr>
        </p:nvSpPr>
        <p:spPr>
          <a:xfrm>
            <a:off x="457200" y="1143000"/>
            <a:ext cx="8229600" cy="4983163"/>
          </a:xfrm>
        </p:spPr>
        <p:txBody>
          <a:bodyPr>
            <a:normAutofit/>
          </a:bodyPr>
          <a:lstStyle/>
          <a:p>
            <a:pPr lvl="1" indent="0">
              <a:buNone/>
              <a:defRPr/>
            </a:pPr>
            <a:endParaRPr lang="en-US" sz="1400" dirty="0"/>
          </a:p>
          <a:p>
            <a:pPr lvl="1" indent="-182880">
              <a:buFont typeface="Arial" pitchFamily="34" charset="0"/>
              <a:buChar char="•"/>
              <a:defRPr/>
            </a:pPr>
            <a:r>
              <a:rPr lang="en-US" sz="3200" dirty="0" smtClean="0"/>
              <a:t>Going </a:t>
            </a:r>
            <a:r>
              <a:rPr lang="en-US" sz="3200" dirty="0"/>
              <a:t>tray-less in campus dining saves 2.5 gallons of water per person, or 1,482,749 gallons of water ($9K)</a:t>
            </a:r>
          </a:p>
          <a:p>
            <a:pPr lvl="1" indent="-182880">
              <a:buFont typeface="Arial" pitchFamily="34" charset="0"/>
              <a:buChar char="•"/>
              <a:defRPr/>
            </a:pPr>
            <a:r>
              <a:rPr lang="en-US" sz="3200" dirty="0" smtClean="0"/>
              <a:t>University </a:t>
            </a:r>
            <a:r>
              <a:rPr lang="en-US" sz="3200" dirty="0"/>
              <a:t>reduced water consumption by 25mm gallons from 2007-2011 ($163K savings</a:t>
            </a:r>
            <a:r>
              <a:rPr lang="en-US" sz="3200" dirty="0" smtClean="0"/>
              <a:t>)</a:t>
            </a:r>
          </a:p>
          <a:p>
            <a:pPr lvl="1" indent="-182880">
              <a:buFont typeface="Arial" pitchFamily="34" charset="0"/>
              <a:buChar char="•"/>
              <a:defRPr/>
            </a:pPr>
            <a:r>
              <a:rPr lang="en-US" sz="3200" dirty="0"/>
              <a:t>Irrigation and retention ponds accounted for 15mm gallons of water</a:t>
            </a:r>
          </a:p>
          <a:p>
            <a:pPr marL="560070" lvl="1" indent="0">
              <a:buNone/>
              <a:defRPr/>
            </a:pPr>
            <a:endParaRPr lang="en-US" sz="3200" dirty="0"/>
          </a:p>
          <a:p>
            <a:endParaRPr lang="en-US" sz="2800" dirty="0"/>
          </a:p>
        </p:txBody>
      </p:sp>
      <p:sp>
        <p:nvSpPr>
          <p:cNvPr id="4" name="Slide Number Placeholder 3"/>
          <p:cNvSpPr>
            <a:spLocks noGrp="1"/>
          </p:cNvSpPr>
          <p:nvPr>
            <p:ph type="sldNum" sz="quarter" idx="12"/>
          </p:nvPr>
        </p:nvSpPr>
        <p:spPr/>
        <p:txBody>
          <a:bodyPr/>
          <a:lstStyle/>
          <a:p>
            <a:fld id="{2805C783-EE71-4505-B294-76324C8607CF}" type="slidenum">
              <a:rPr lang="en-US" smtClean="0"/>
              <a:t>21</a:t>
            </a:fld>
            <a:endParaRPr lang="en-US"/>
          </a:p>
        </p:txBody>
      </p:sp>
    </p:spTree>
    <p:extLst>
      <p:ext uri="{BB962C8B-B14F-4D97-AF65-F5344CB8AC3E}">
        <p14:creationId xmlns:p14="http://schemas.microsoft.com/office/powerpoint/2010/main" val="35894928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855" y="0"/>
            <a:ext cx="6337737" cy="510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6330808" y="0"/>
            <a:ext cx="2813191" cy="4524315"/>
          </a:xfrm>
          <a:prstGeom prst="rect">
            <a:avLst/>
          </a:prstGeom>
        </p:spPr>
        <p:txBody>
          <a:bodyPr wrap="square">
            <a:spAutoFit/>
          </a:bodyPr>
          <a:lstStyle/>
          <a:p>
            <a:r>
              <a:rPr lang="en-US" sz="2400" dirty="0">
                <a:solidFill>
                  <a:srgbClr val="000000"/>
                </a:solidFill>
                <a:ea typeface="Times New Roman"/>
              </a:rPr>
              <a:t>A </a:t>
            </a:r>
            <a:r>
              <a:rPr lang="en-US" sz="2400" dirty="0" smtClean="0">
                <a:solidFill>
                  <a:srgbClr val="000000"/>
                </a:solidFill>
                <a:ea typeface="Times New Roman"/>
              </a:rPr>
              <a:t>Storm-water </a:t>
            </a:r>
            <a:r>
              <a:rPr lang="en-US" sz="2400" dirty="0">
                <a:solidFill>
                  <a:srgbClr val="000000"/>
                </a:solidFill>
                <a:ea typeface="Times New Roman"/>
              </a:rPr>
              <a:t>Management Plan is being implemented to take the run-off map back to the way it was before the campus was created.  </a:t>
            </a:r>
            <a:endParaRPr lang="en-US" sz="2400" dirty="0" smtClean="0">
              <a:solidFill>
                <a:srgbClr val="000000"/>
              </a:solidFill>
              <a:ea typeface="Times New Roman"/>
            </a:endParaRPr>
          </a:p>
          <a:p>
            <a:r>
              <a:rPr lang="en-US" sz="2400" dirty="0" smtClean="0">
                <a:solidFill>
                  <a:srgbClr val="000000"/>
                </a:solidFill>
                <a:ea typeface="Times New Roman"/>
              </a:rPr>
              <a:t>Wetlands </a:t>
            </a:r>
            <a:r>
              <a:rPr lang="en-US" sz="2400" dirty="0">
                <a:solidFill>
                  <a:srgbClr val="000000"/>
                </a:solidFill>
                <a:ea typeface="Times New Roman"/>
              </a:rPr>
              <a:t>have been developed and retention ponds created. </a:t>
            </a:r>
            <a:r>
              <a:rPr lang="en-US" dirty="0">
                <a:solidFill>
                  <a:srgbClr val="000000"/>
                </a:solidFill>
                <a:ea typeface="Times New Roman"/>
              </a:rPr>
              <a:t> </a:t>
            </a:r>
            <a:endParaRPr lang="en-US" sz="2000" dirty="0">
              <a:ea typeface="Calibri"/>
            </a:endParaRPr>
          </a:p>
        </p:txBody>
      </p:sp>
      <p:sp>
        <p:nvSpPr>
          <p:cNvPr id="6" name="TextBox 5"/>
          <p:cNvSpPr txBox="1"/>
          <p:nvPr/>
        </p:nvSpPr>
        <p:spPr>
          <a:xfrm>
            <a:off x="76200" y="5105400"/>
            <a:ext cx="9067799" cy="1569660"/>
          </a:xfrm>
          <a:prstGeom prst="rect">
            <a:avLst/>
          </a:prstGeom>
          <a:noFill/>
        </p:spPr>
        <p:txBody>
          <a:bodyPr wrap="square" rtlCol="0">
            <a:spAutoFit/>
          </a:bodyPr>
          <a:lstStyle/>
          <a:p>
            <a:pPr lvl="0"/>
            <a:r>
              <a:rPr lang="en-US" sz="2400" dirty="0">
                <a:solidFill>
                  <a:srgbClr val="000000"/>
                </a:solidFill>
                <a:ea typeface="Times New Roman"/>
              </a:rPr>
              <a:t>Natural Resource Management Faculty and Students work with Facilities to monitor progress and implement change.  Last year the university consumed 25 million fewer gallons of water than it did in 2005.</a:t>
            </a:r>
            <a:endParaRPr lang="en-US" sz="2400" dirty="0">
              <a:solidFill>
                <a:prstClr val="black"/>
              </a:solidFill>
              <a:ea typeface="Calibri"/>
            </a:endParaRPr>
          </a:p>
        </p:txBody>
      </p:sp>
      <p:sp>
        <p:nvSpPr>
          <p:cNvPr id="7" name="Slide Number Placeholder 6"/>
          <p:cNvSpPr>
            <a:spLocks noGrp="1"/>
          </p:cNvSpPr>
          <p:nvPr>
            <p:ph type="sldNum" sz="quarter" idx="12"/>
          </p:nvPr>
        </p:nvSpPr>
        <p:spPr/>
        <p:txBody>
          <a:bodyPr/>
          <a:lstStyle/>
          <a:p>
            <a:fld id="{2805C783-EE71-4505-B294-76324C8607CF}" type="slidenum">
              <a:rPr lang="en-US" smtClean="0"/>
              <a:t>22</a:t>
            </a:fld>
            <a:endParaRPr lang="en-US"/>
          </a:p>
        </p:txBody>
      </p:sp>
    </p:spTree>
    <p:extLst>
      <p:ext uri="{BB962C8B-B14F-4D97-AF65-F5344CB8AC3E}">
        <p14:creationId xmlns:p14="http://schemas.microsoft.com/office/powerpoint/2010/main" val="31577496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200" y="19050"/>
            <a:ext cx="8084126" cy="6063093"/>
          </a:xfrm>
          <a:prstGeom prst="rect">
            <a:avLst/>
          </a:prstGeom>
        </p:spPr>
      </p:pic>
      <p:sp>
        <p:nvSpPr>
          <p:cNvPr id="4" name="TextBox 3"/>
          <p:cNvSpPr txBox="1"/>
          <p:nvPr/>
        </p:nvSpPr>
        <p:spPr>
          <a:xfrm>
            <a:off x="457200" y="6082143"/>
            <a:ext cx="7848600" cy="830997"/>
          </a:xfrm>
          <a:prstGeom prst="rect">
            <a:avLst/>
          </a:prstGeom>
          <a:noFill/>
        </p:spPr>
        <p:txBody>
          <a:bodyPr wrap="square" rtlCol="0">
            <a:spAutoFit/>
          </a:bodyPr>
          <a:lstStyle/>
          <a:p>
            <a:r>
              <a:rPr lang="en-US" sz="2400" dirty="0" smtClean="0"/>
              <a:t>GVSU and NMC students are conducting bathymetry study  in the Traverse Bay</a:t>
            </a:r>
            <a:endParaRPr lang="en-US" sz="2400" dirty="0"/>
          </a:p>
        </p:txBody>
      </p:sp>
      <p:sp>
        <p:nvSpPr>
          <p:cNvPr id="5" name="Slide Number Placeholder 4"/>
          <p:cNvSpPr>
            <a:spLocks noGrp="1"/>
          </p:cNvSpPr>
          <p:nvPr>
            <p:ph type="sldNum" sz="quarter" idx="12"/>
          </p:nvPr>
        </p:nvSpPr>
        <p:spPr/>
        <p:txBody>
          <a:bodyPr/>
          <a:lstStyle/>
          <a:p>
            <a:r>
              <a:rPr lang="en-US" dirty="0" smtClean="0"/>
              <a:t>,</a:t>
            </a:r>
            <a:fld id="{2805C783-EE71-4505-B294-76324C8607CF}" type="slidenum">
              <a:rPr lang="en-US" smtClean="0"/>
              <a:t>23</a:t>
            </a:fld>
            <a:endParaRPr lang="en-US" dirty="0"/>
          </a:p>
        </p:txBody>
      </p:sp>
    </p:spTree>
    <p:extLst>
      <p:ext uri="{BB962C8B-B14F-4D97-AF65-F5344CB8AC3E}">
        <p14:creationId xmlns:p14="http://schemas.microsoft.com/office/powerpoint/2010/main" val="36637636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sz="4000" b="1" dirty="0">
                <a:solidFill>
                  <a:srgbClr val="FF0000"/>
                </a:solidFill>
              </a:rPr>
              <a:t>5. Alternate Transportation and </a:t>
            </a:r>
            <a:r>
              <a:rPr lang="en-US" sz="4000" b="1" dirty="0" smtClean="0">
                <a:solidFill>
                  <a:srgbClr val="FF0000"/>
                </a:solidFill>
              </a:rPr>
              <a:t>Fuel</a:t>
            </a:r>
            <a:endParaRPr lang="en-US" sz="4000" b="1" dirty="0">
              <a:solidFill>
                <a:srgbClr val="FF0000"/>
              </a:solidFill>
            </a:endParaRPr>
          </a:p>
        </p:txBody>
      </p:sp>
      <p:sp>
        <p:nvSpPr>
          <p:cNvPr id="3" name="Content Placeholder 2"/>
          <p:cNvSpPr>
            <a:spLocks noGrp="1"/>
          </p:cNvSpPr>
          <p:nvPr>
            <p:ph idx="1"/>
          </p:nvPr>
        </p:nvSpPr>
        <p:spPr>
          <a:xfrm>
            <a:off x="457200" y="1295400"/>
            <a:ext cx="8229600" cy="4876800"/>
          </a:xfrm>
        </p:spPr>
        <p:txBody>
          <a:bodyPr rtlCol="0">
            <a:noAutofit/>
          </a:bodyPr>
          <a:lstStyle/>
          <a:p>
            <a:pPr lvl="1" indent="-182880" eaLnBrk="1" fontAlgn="auto" hangingPunct="1">
              <a:spcAft>
                <a:spcPts val="0"/>
              </a:spcAft>
              <a:buFont typeface="Arial" pitchFamily="34" charset="0"/>
              <a:buChar char="•"/>
              <a:defRPr/>
            </a:pPr>
            <a:r>
              <a:rPr lang="en-US" dirty="0" smtClean="0"/>
              <a:t>Recycled 3,000 gallons of cooking oil which was used as feedstock for biodiesel fuel</a:t>
            </a:r>
          </a:p>
          <a:p>
            <a:pPr lvl="1" indent="-182880" eaLnBrk="1" fontAlgn="auto" hangingPunct="1">
              <a:spcAft>
                <a:spcPts val="0"/>
              </a:spcAft>
              <a:buFont typeface="Arial" pitchFamily="34" charset="0"/>
              <a:buChar char="•"/>
              <a:defRPr/>
            </a:pPr>
            <a:r>
              <a:rPr lang="en-US" dirty="0" smtClean="0"/>
              <a:t>Achieved 3MM bus rides</a:t>
            </a:r>
          </a:p>
          <a:p>
            <a:pPr marL="731520" lvl="2" indent="-182880" eaLnBrk="1" fontAlgn="auto" hangingPunct="1">
              <a:spcAft>
                <a:spcPts val="0"/>
              </a:spcAft>
              <a:buFont typeface="Arial" pitchFamily="34" charset="0"/>
              <a:buChar char="•"/>
              <a:defRPr/>
            </a:pPr>
            <a:r>
              <a:rPr lang="en-US" sz="2800" dirty="0" smtClean="0"/>
              <a:t>Avoided 36,737,480 passenger vehicle miles ($21.3mm savings automobile cost)</a:t>
            </a:r>
          </a:p>
          <a:p>
            <a:pPr marL="731520" lvl="2" indent="-182880" eaLnBrk="1" fontAlgn="auto" hangingPunct="1">
              <a:spcAft>
                <a:spcPts val="0"/>
              </a:spcAft>
              <a:buFont typeface="Arial" pitchFamily="34" charset="0"/>
              <a:buChar char="•"/>
              <a:defRPr/>
            </a:pPr>
            <a:r>
              <a:rPr lang="en-US" sz="2800" dirty="0" smtClean="0"/>
              <a:t>Avoided 1,836,874 gallons of fuel ($6.4mm cost savings)</a:t>
            </a:r>
          </a:p>
          <a:p>
            <a:pPr marL="731520" lvl="2" indent="-182880" eaLnBrk="1" fontAlgn="auto" hangingPunct="1">
              <a:spcAft>
                <a:spcPts val="0"/>
              </a:spcAft>
              <a:buFont typeface="Arial" pitchFamily="34" charset="0"/>
              <a:buChar char="•"/>
              <a:defRPr/>
            </a:pPr>
            <a:r>
              <a:rPr lang="en-US" sz="2800" dirty="0" smtClean="0"/>
              <a:t>Avoided 15,864 MT CO</a:t>
            </a:r>
            <a:r>
              <a:rPr lang="en-US" sz="2800" baseline="-25000" dirty="0" smtClean="0"/>
              <a:t>2</a:t>
            </a:r>
            <a:r>
              <a:rPr lang="en-US" sz="2800" dirty="0" smtClean="0"/>
              <a:t>E</a:t>
            </a:r>
          </a:p>
          <a:p>
            <a:pPr marL="731520" lvl="2" indent="-182880" eaLnBrk="1" fontAlgn="auto" hangingPunct="1">
              <a:spcAft>
                <a:spcPts val="0"/>
              </a:spcAft>
              <a:buFont typeface="Arial" pitchFamily="34" charset="0"/>
              <a:buChar char="•"/>
              <a:defRPr/>
            </a:pPr>
            <a:r>
              <a:rPr lang="en-US" sz="2800" dirty="0" smtClean="0"/>
              <a:t>Reduced parking passes by 15%</a:t>
            </a:r>
          </a:p>
          <a:p>
            <a:pPr lvl="1" indent="-182880" eaLnBrk="1" fontAlgn="auto" hangingPunct="1">
              <a:spcAft>
                <a:spcPts val="0"/>
              </a:spcAft>
              <a:buFont typeface="Arial" pitchFamily="34" charset="0"/>
              <a:buChar char="•"/>
              <a:defRPr/>
            </a:pPr>
            <a:r>
              <a:rPr lang="en-US" dirty="0"/>
              <a:t>Bike Transit</a:t>
            </a:r>
          </a:p>
          <a:p>
            <a:pPr lvl="1" indent="-182880" eaLnBrk="1" fontAlgn="auto" hangingPunct="1">
              <a:spcAft>
                <a:spcPts val="0"/>
              </a:spcAft>
              <a:buFont typeface="Arial" pitchFamily="34" charset="0"/>
              <a:buChar char="•"/>
              <a:defRPr/>
            </a:pPr>
            <a:r>
              <a:rPr lang="en-US" dirty="0" err="1"/>
              <a:t>WeCar</a:t>
            </a:r>
            <a:r>
              <a:rPr lang="en-US" dirty="0"/>
              <a:t> </a:t>
            </a:r>
            <a:r>
              <a:rPr lang="en-US" dirty="0" smtClean="0"/>
              <a:t>Services</a:t>
            </a:r>
          </a:p>
          <a:p>
            <a:pPr marL="914400" lvl="2" indent="0" eaLnBrk="1" fontAlgn="auto" hangingPunct="1">
              <a:spcAft>
                <a:spcPts val="0"/>
              </a:spcAft>
              <a:buFont typeface="Arial" pitchFamily="34" charset="0"/>
              <a:buNone/>
              <a:defRPr/>
            </a:pPr>
            <a:endParaRPr lang="en-US" sz="1200" dirty="0" smtClean="0"/>
          </a:p>
          <a:p>
            <a:pPr marL="914400" lvl="2" indent="0" eaLnBrk="1" fontAlgn="auto" hangingPunct="1">
              <a:spcAft>
                <a:spcPts val="0"/>
              </a:spcAft>
              <a:buFont typeface="Arial" pitchFamily="34" charset="0"/>
              <a:buNone/>
              <a:defRPr/>
            </a:pPr>
            <a:endParaRPr lang="en-US" sz="1200" dirty="0" smtClean="0"/>
          </a:p>
        </p:txBody>
      </p:sp>
      <p:sp>
        <p:nvSpPr>
          <p:cNvPr id="4" name="Slide Number Placeholder 3"/>
          <p:cNvSpPr>
            <a:spLocks noGrp="1"/>
          </p:cNvSpPr>
          <p:nvPr>
            <p:ph type="sldNum" sz="quarter" idx="12"/>
          </p:nvPr>
        </p:nvSpPr>
        <p:spPr/>
        <p:txBody>
          <a:bodyPr/>
          <a:lstStyle/>
          <a:p>
            <a:fld id="{2805C783-EE71-4505-B294-76324C8607CF}" type="slidenum">
              <a:rPr lang="en-US" smtClean="0"/>
              <a:t>24</a:t>
            </a:fld>
            <a:endParaRPr lang="en-US" dirty="0"/>
          </a:p>
        </p:txBody>
      </p:sp>
    </p:spTree>
    <p:extLst>
      <p:ext uri="{BB962C8B-B14F-4D97-AF65-F5344CB8AC3E}">
        <p14:creationId xmlns:p14="http://schemas.microsoft.com/office/powerpoint/2010/main" val="246033548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solidFill>
                  <a:srgbClr val="FF0000"/>
                </a:solidFill>
                <a:latin typeface="Arial" pitchFamily="34" charset="0"/>
                <a:cs typeface="Arial" pitchFamily="34" charset="0"/>
              </a:rPr>
              <a:t>6. Sustainable </a:t>
            </a:r>
            <a:r>
              <a:rPr lang="en-US" sz="4000" b="1" dirty="0" smtClean="0">
                <a:solidFill>
                  <a:srgbClr val="FF0000"/>
                </a:solidFill>
                <a:latin typeface="Arial" pitchFamily="34" charset="0"/>
                <a:cs typeface="Arial" pitchFamily="34" charset="0"/>
              </a:rPr>
              <a:t>Purchasing</a:t>
            </a:r>
            <a:endParaRPr lang="en-US" sz="4000" b="1" dirty="0">
              <a:solidFill>
                <a:srgbClr val="FF0000"/>
              </a:solidFill>
              <a:latin typeface="Arial" pitchFamily="34" charset="0"/>
              <a:cs typeface="Arial" pitchFamily="34" charset="0"/>
            </a:endParaRPr>
          </a:p>
        </p:txBody>
      </p:sp>
      <p:sp>
        <p:nvSpPr>
          <p:cNvPr id="3" name="Content Placeholder 2"/>
          <p:cNvSpPr>
            <a:spLocks noGrp="1"/>
          </p:cNvSpPr>
          <p:nvPr>
            <p:ph idx="1"/>
          </p:nvPr>
        </p:nvSpPr>
        <p:spPr/>
        <p:txBody>
          <a:bodyPr>
            <a:normAutofit fontScale="92500" lnSpcReduction="10000"/>
          </a:bodyPr>
          <a:lstStyle/>
          <a:p>
            <a:r>
              <a:rPr lang="en-US" dirty="0" smtClean="0"/>
              <a:t>Achieved </a:t>
            </a:r>
            <a:r>
              <a:rPr lang="en-US" dirty="0"/>
              <a:t>$49,437,444 in sustainable supplies:</a:t>
            </a:r>
          </a:p>
          <a:p>
            <a:r>
              <a:rPr lang="en-US" dirty="0"/>
              <a:t>$6K for the fair trade coffee and tea</a:t>
            </a:r>
          </a:p>
          <a:p>
            <a:r>
              <a:rPr lang="en-US" dirty="0"/>
              <a:t>$40K Adidas apparel (FLA member)</a:t>
            </a:r>
          </a:p>
          <a:p>
            <a:r>
              <a:rPr lang="en-US" dirty="0"/>
              <a:t>$911K apparel (Worker Rights consortium member)</a:t>
            </a:r>
          </a:p>
          <a:p>
            <a:r>
              <a:rPr lang="en-US" dirty="0"/>
              <a:t>$211K recycled paper products</a:t>
            </a:r>
          </a:p>
          <a:p>
            <a:r>
              <a:rPr lang="en-US" dirty="0"/>
              <a:t>$46.2MM LEED building and construction products</a:t>
            </a:r>
          </a:p>
          <a:p>
            <a:r>
              <a:rPr lang="en-US" dirty="0"/>
              <a:t>$2.1MM minority owned vendor purchases</a:t>
            </a:r>
          </a:p>
          <a:p>
            <a:endParaRPr lang="en-US" dirty="0"/>
          </a:p>
        </p:txBody>
      </p:sp>
      <p:sp>
        <p:nvSpPr>
          <p:cNvPr id="4" name="Slide Number Placeholder 3"/>
          <p:cNvSpPr>
            <a:spLocks noGrp="1"/>
          </p:cNvSpPr>
          <p:nvPr>
            <p:ph type="sldNum" sz="quarter" idx="12"/>
          </p:nvPr>
        </p:nvSpPr>
        <p:spPr/>
        <p:txBody>
          <a:bodyPr/>
          <a:lstStyle/>
          <a:p>
            <a:fld id="{2805C783-EE71-4505-B294-76324C8607CF}" type="slidenum">
              <a:rPr lang="en-US" smtClean="0"/>
              <a:t>25</a:t>
            </a:fld>
            <a:endParaRPr lang="en-US"/>
          </a:p>
        </p:txBody>
      </p:sp>
    </p:spTree>
    <p:extLst>
      <p:ext uri="{BB962C8B-B14F-4D97-AF65-F5344CB8AC3E}">
        <p14:creationId xmlns:p14="http://schemas.microsoft.com/office/powerpoint/2010/main" val="5393544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cap="small" dirty="0">
                <a:solidFill>
                  <a:srgbClr val="FF0000"/>
                </a:solidFill>
              </a:rPr>
              <a:t>7. Green and LEED </a:t>
            </a:r>
            <a:r>
              <a:rPr lang="en-US" sz="4000" b="1" cap="small" dirty="0" smtClean="0">
                <a:solidFill>
                  <a:srgbClr val="FF0000"/>
                </a:solidFill>
              </a:rPr>
              <a:t>Buildings</a:t>
            </a:r>
            <a:endParaRPr lang="en-US" sz="4000" b="1" cap="small" dirty="0">
              <a:solidFill>
                <a:srgbClr val="FF0000"/>
              </a:solidFill>
            </a:endParaRPr>
          </a:p>
        </p:txBody>
      </p:sp>
      <p:sp>
        <p:nvSpPr>
          <p:cNvPr id="3" name="Content Placeholder 2"/>
          <p:cNvSpPr>
            <a:spLocks noGrp="1"/>
          </p:cNvSpPr>
          <p:nvPr>
            <p:ph idx="1"/>
          </p:nvPr>
        </p:nvSpPr>
        <p:spPr/>
        <p:txBody>
          <a:bodyPr>
            <a:normAutofit/>
          </a:bodyPr>
          <a:lstStyle/>
          <a:p>
            <a:r>
              <a:rPr lang="en-US" dirty="0" smtClean="0"/>
              <a:t>15 </a:t>
            </a:r>
            <a:r>
              <a:rPr lang="en-US" dirty="0"/>
              <a:t>LEED certified buildings (957,845 square feet)</a:t>
            </a:r>
          </a:p>
          <a:p>
            <a:r>
              <a:rPr lang="en-US" dirty="0"/>
              <a:t>$32MM invested for new and remodeled facilities that created 700 trade and construction jobs</a:t>
            </a:r>
          </a:p>
          <a:p>
            <a:r>
              <a:rPr lang="en-US" dirty="0"/>
              <a:t>Estimated savings of $800K for LEED buildings in energy, operations, water, and waste cost avoidance</a:t>
            </a:r>
          </a:p>
          <a:p>
            <a:endParaRPr lang="en-US" dirty="0"/>
          </a:p>
        </p:txBody>
      </p:sp>
      <p:sp>
        <p:nvSpPr>
          <p:cNvPr id="4" name="Slide Number Placeholder 3"/>
          <p:cNvSpPr>
            <a:spLocks noGrp="1"/>
          </p:cNvSpPr>
          <p:nvPr>
            <p:ph type="sldNum" sz="quarter" idx="12"/>
          </p:nvPr>
        </p:nvSpPr>
        <p:spPr/>
        <p:txBody>
          <a:bodyPr/>
          <a:lstStyle/>
          <a:p>
            <a:fld id="{2805C783-EE71-4505-B294-76324C8607CF}" type="slidenum">
              <a:rPr lang="en-US" smtClean="0"/>
              <a:t>26</a:t>
            </a:fld>
            <a:endParaRPr lang="en-US"/>
          </a:p>
        </p:txBody>
      </p:sp>
    </p:spTree>
    <p:extLst>
      <p:ext uri="{BB962C8B-B14F-4D97-AF65-F5344CB8AC3E}">
        <p14:creationId xmlns:p14="http://schemas.microsoft.com/office/powerpoint/2010/main" val="23267389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p:cNvSpPr>
            <a:spLocks noGrp="1"/>
          </p:cNvSpPr>
          <p:nvPr>
            <p:ph type="title"/>
          </p:nvPr>
        </p:nvSpPr>
        <p:spPr>
          <a:xfrm>
            <a:off x="657225" y="119063"/>
            <a:ext cx="7696200" cy="990600"/>
          </a:xfrm>
        </p:spPr>
        <p:txBody>
          <a:bodyPr>
            <a:noAutofit/>
          </a:bodyPr>
          <a:lstStyle/>
          <a:p>
            <a:pPr algn="ctr" eaLnBrk="1" fontAlgn="auto" hangingPunct="1">
              <a:spcAft>
                <a:spcPts val="0"/>
              </a:spcAft>
              <a:defRPr/>
            </a:pPr>
            <a:r>
              <a:rPr lang="en-US" sz="3200" b="1" dirty="0" smtClean="0"/>
              <a:t>Sustainable Campus is an Integrated System</a:t>
            </a:r>
            <a:endParaRPr lang="en-US" sz="3200" b="1" dirty="0"/>
          </a:p>
        </p:txBody>
      </p:sp>
      <p:grpSp>
        <p:nvGrpSpPr>
          <p:cNvPr id="20" name="Group 19"/>
          <p:cNvGrpSpPr/>
          <p:nvPr/>
        </p:nvGrpSpPr>
        <p:grpSpPr>
          <a:xfrm>
            <a:off x="1464657" y="2082587"/>
            <a:ext cx="6080765" cy="4343402"/>
            <a:chOff x="541023" y="761999"/>
            <a:chExt cx="8214368" cy="5867403"/>
          </a:xfrm>
          <a:blipFill dpi="0" rotWithShape="1">
            <a:blip r:embed="rId2">
              <a:alphaModFix amt="65000"/>
            </a:blip>
            <a:srcRect/>
            <a:stretch>
              <a:fillRect/>
            </a:stretch>
          </a:blipFill>
        </p:grpSpPr>
        <p:sp>
          <p:nvSpPr>
            <p:cNvPr id="5" name="Oval 4"/>
            <p:cNvSpPr>
              <a:spLocks noChangeAspect="1"/>
            </p:cNvSpPr>
            <p:nvPr/>
          </p:nvSpPr>
          <p:spPr>
            <a:xfrm>
              <a:off x="541023" y="761999"/>
              <a:ext cx="8214368" cy="5867403"/>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6" name="Oval 5"/>
            <p:cNvSpPr>
              <a:spLocks noChangeAspect="1"/>
            </p:cNvSpPr>
            <p:nvPr/>
          </p:nvSpPr>
          <p:spPr>
            <a:xfrm>
              <a:off x="1981207" y="1386840"/>
              <a:ext cx="2738125" cy="2346965"/>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7" name="Oval 6"/>
            <p:cNvSpPr>
              <a:spLocks noChangeAspect="1"/>
            </p:cNvSpPr>
            <p:nvPr/>
          </p:nvSpPr>
          <p:spPr>
            <a:xfrm>
              <a:off x="4622807" y="1386840"/>
              <a:ext cx="2738125" cy="2346965"/>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8" name="Oval 7"/>
            <p:cNvSpPr>
              <a:spLocks noChangeAspect="1"/>
            </p:cNvSpPr>
            <p:nvPr/>
          </p:nvSpPr>
          <p:spPr>
            <a:xfrm>
              <a:off x="4648208" y="3596641"/>
              <a:ext cx="2738124" cy="2346966"/>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9" name="Oval 8"/>
            <p:cNvSpPr>
              <a:spLocks noChangeAspect="1"/>
            </p:cNvSpPr>
            <p:nvPr/>
          </p:nvSpPr>
          <p:spPr>
            <a:xfrm>
              <a:off x="2057407" y="3596640"/>
              <a:ext cx="2738125" cy="2346965"/>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10" name="Oval 9"/>
            <p:cNvSpPr>
              <a:spLocks noChangeAspect="1"/>
            </p:cNvSpPr>
            <p:nvPr/>
          </p:nvSpPr>
          <p:spPr>
            <a:xfrm>
              <a:off x="3429020" y="2445069"/>
              <a:ext cx="2481427" cy="2126932"/>
            </a:xfrm>
            <a:prstGeom prst="ellipse">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11" name="TextBox 11"/>
            <p:cNvSpPr txBox="1">
              <a:spLocks noChangeAspect="1" noChangeArrowheads="1"/>
            </p:cNvSpPr>
            <p:nvPr/>
          </p:nvSpPr>
          <p:spPr bwMode="auto">
            <a:xfrm>
              <a:off x="3621411" y="3009613"/>
              <a:ext cx="2053592" cy="997844"/>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fontAlgn="auto" hangingPunct="1">
                <a:spcBef>
                  <a:spcPts val="0"/>
                </a:spcBef>
                <a:spcAft>
                  <a:spcPts val="0"/>
                </a:spcAft>
                <a:defRPr/>
              </a:pPr>
              <a:r>
                <a:rPr lang="en-US" sz="1400" b="1" dirty="0" smtClean="0">
                  <a:solidFill>
                    <a:prstClr val="white"/>
                  </a:solidFill>
                  <a:latin typeface="Calibri" pitchFamily="34" charset="0"/>
                </a:rPr>
                <a:t>GVSU</a:t>
              </a:r>
            </a:p>
            <a:p>
              <a:pPr algn="ctr" eaLnBrk="1" fontAlgn="auto" hangingPunct="1">
                <a:spcBef>
                  <a:spcPts val="0"/>
                </a:spcBef>
                <a:spcAft>
                  <a:spcPts val="0"/>
                </a:spcAft>
                <a:defRPr/>
              </a:pPr>
              <a:r>
                <a:rPr lang="en-US" sz="1400" b="1" dirty="0" smtClean="0">
                  <a:solidFill>
                    <a:prstClr val="white"/>
                  </a:solidFill>
                  <a:latin typeface="Calibri" pitchFamily="34" charset="0"/>
                </a:rPr>
                <a:t> Sustainability Initiative</a:t>
              </a:r>
              <a:endParaRPr lang="en-US" sz="1400" b="1" dirty="0">
                <a:solidFill>
                  <a:prstClr val="white"/>
                </a:solidFill>
                <a:latin typeface="Calibri" pitchFamily="34" charset="0"/>
              </a:endParaRPr>
            </a:p>
          </p:txBody>
        </p:sp>
        <p:sp>
          <p:nvSpPr>
            <p:cNvPr id="12" name="TextBox 12"/>
            <p:cNvSpPr txBox="1">
              <a:spLocks noChangeAspect="1" noChangeArrowheads="1"/>
            </p:cNvSpPr>
            <p:nvPr/>
          </p:nvSpPr>
          <p:spPr bwMode="auto">
            <a:xfrm>
              <a:off x="4953803" y="1551469"/>
              <a:ext cx="2126931" cy="128888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fontAlgn="auto" hangingPunct="1">
                <a:spcBef>
                  <a:spcPts val="0"/>
                </a:spcBef>
                <a:spcAft>
                  <a:spcPts val="0"/>
                </a:spcAft>
                <a:defRPr/>
              </a:pPr>
              <a:r>
                <a:rPr lang="en-US" sz="1400" b="1" dirty="0" smtClean="0">
                  <a:solidFill>
                    <a:prstClr val="black"/>
                  </a:solidFill>
                  <a:latin typeface="Calibri" pitchFamily="34" charset="0"/>
                </a:rPr>
                <a:t>Administration</a:t>
              </a:r>
              <a:r>
                <a:rPr lang="en-US" sz="1400" b="1" dirty="0">
                  <a:solidFill>
                    <a:prstClr val="black"/>
                  </a:solidFill>
                  <a:latin typeface="Calibri" pitchFamily="34" charset="0"/>
                </a:rPr>
                <a:t>, Campus </a:t>
              </a:r>
              <a:r>
                <a:rPr lang="en-US" sz="1400" b="1" dirty="0" smtClean="0">
                  <a:solidFill>
                    <a:prstClr val="black"/>
                  </a:solidFill>
                  <a:latin typeface="Calibri" pitchFamily="34" charset="0"/>
                </a:rPr>
                <a:t>Dining,</a:t>
              </a:r>
            </a:p>
            <a:p>
              <a:pPr algn="ctr" eaLnBrk="1" fontAlgn="auto" hangingPunct="1">
                <a:spcBef>
                  <a:spcPts val="0"/>
                </a:spcBef>
                <a:spcAft>
                  <a:spcPts val="0"/>
                </a:spcAft>
                <a:defRPr/>
              </a:pPr>
              <a:r>
                <a:rPr lang="en-US" sz="1400" b="1" dirty="0" smtClean="0">
                  <a:solidFill>
                    <a:prstClr val="black"/>
                  </a:solidFill>
                  <a:latin typeface="Calibri" pitchFamily="34" charset="0"/>
                </a:rPr>
                <a:t> </a:t>
              </a:r>
              <a:r>
                <a:rPr lang="en-US" sz="1400" b="1" dirty="0">
                  <a:solidFill>
                    <a:prstClr val="black"/>
                  </a:solidFill>
                  <a:latin typeface="Calibri" pitchFamily="34" charset="0"/>
                </a:rPr>
                <a:t>and Facilities Services</a:t>
              </a:r>
            </a:p>
          </p:txBody>
        </p:sp>
        <p:sp>
          <p:nvSpPr>
            <p:cNvPr id="13" name="TextBox 13"/>
            <p:cNvSpPr txBox="1">
              <a:spLocks noChangeAspect="1" noChangeArrowheads="1"/>
            </p:cNvSpPr>
            <p:nvPr/>
          </p:nvSpPr>
          <p:spPr bwMode="auto">
            <a:xfrm>
              <a:off x="2286797" y="1738263"/>
              <a:ext cx="2126931" cy="706806"/>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fontAlgn="auto" hangingPunct="1">
                <a:spcBef>
                  <a:spcPts val="0"/>
                </a:spcBef>
                <a:spcAft>
                  <a:spcPts val="0"/>
                </a:spcAft>
                <a:defRPr/>
              </a:pPr>
              <a:r>
                <a:rPr lang="en-US" sz="1400" b="1" dirty="0" smtClean="0">
                  <a:solidFill>
                    <a:prstClr val="black"/>
                  </a:solidFill>
                  <a:latin typeface="Calibri" pitchFamily="34" charset="0"/>
                </a:rPr>
                <a:t>Education </a:t>
              </a:r>
              <a:r>
                <a:rPr lang="en-US" sz="1400" b="1" dirty="0">
                  <a:solidFill>
                    <a:prstClr val="black"/>
                  </a:solidFill>
                  <a:latin typeface="Calibri" pitchFamily="34" charset="0"/>
                </a:rPr>
                <a:t>for </a:t>
              </a:r>
              <a:r>
                <a:rPr lang="en-US" sz="1400" b="1" dirty="0" smtClean="0">
                  <a:solidFill>
                    <a:prstClr val="black"/>
                  </a:solidFill>
                  <a:latin typeface="Calibri" pitchFamily="34" charset="0"/>
                </a:rPr>
                <a:t>Sustainability</a:t>
              </a:r>
              <a:endParaRPr lang="en-US" sz="1400" b="1" dirty="0">
                <a:solidFill>
                  <a:prstClr val="black"/>
                </a:solidFill>
                <a:latin typeface="Calibri" pitchFamily="34" charset="0"/>
              </a:endParaRPr>
            </a:p>
          </p:txBody>
        </p:sp>
        <p:sp>
          <p:nvSpPr>
            <p:cNvPr id="14" name="TextBox 14"/>
            <p:cNvSpPr txBox="1">
              <a:spLocks noChangeAspect="1" noChangeArrowheads="1"/>
            </p:cNvSpPr>
            <p:nvPr/>
          </p:nvSpPr>
          <p:spPr bwMode="auto">
            <a:xfrm>
              <a:off x="2286794" y="4334428"/>
              <a:ext cx="2126933" cy="706806"/>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fontAlgn="auto" hangingPunct="1">
                <a:spcBef>
                  <a:spcPts val="0"/>
                </a:spcBef>
                <a:spcAft>
                  <a:spcPts val="0"/>
                </a:spcAft>
                <a:defRPr/>
              </a:pPr>
              <a:r>
                <a:rPr lang="en-US" sz="1400" b="1" dirty="0" smtClean="0">
                  <a:solidFill>
                    <a:prstClr val="black"/>
                  </a:solidFill>
                  <a:latin typeface="Calibri" pitchFamily="34" charset="0"/>
                </a:rPr>
                <a:t>Student </a:t>
              </a:r>
            </a:p>
            <a:p>
              <a:pPr algn="ctr" eaLnBrk="1" fontAlgn="auto" hangingPunct="1">
                <a:spcBef>
                  <a:spcPts val="0"/>
                </a:spcBef>
                <a:spcAft>
                  <a:spcPts val="0"/>
                </a:spcAft>
                <a:defRPr/>
              </a:pPr>
              <a:r>
                <a:rPr lang="en-US" sz="1400" b="1" dirty="0" smtClean="0">
                  <a:solidFill>
                    <a:prstClr val="black"/>
                  </a:solidFill>
                  <a:latin typeface="Calibri" pitchFamily="34" charset="0"/>
                </a:rPr>
                <a:t>Involvement</a:t>
              </a:r>
              <a:endParaRPr lang="en-US" sz="1400" b="1" dirty="0">
                <a:solidFill>
                  <a:prstClr val="black"/>
                </a:solidFill>
                <a:latin typeface="Calibri" pitchFamily="34" charset="0"/>
              </a:endParaRPr>
            </a:p>
          </p:txBody>
        </p:sp>
        <p:sp>
          <p:nvSpPr>
            <p:cNvPr id="15" name="TextBox 15"/>
            <p:cNvSpPr txBox="1">
              <a:spLocks noChangeAspect="1" noChangeArrowheads="1"/>
            </p:cNvSpPr>
            <p:nvPr/>
          </p:nvSpPr>
          <p:spPr bwMode="auto">
            <a:xfrm>
              <a:off x="4807115" y="4334428"/>
              <a:ext cx="2420308" cy="706806"/>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fontAlgn="auto" hangingPunct="1">
                <a:spcBef>
                  <a:spcPts val="0"/>
                </a:spcBef>
                <a:spcAft>
                  <a:spcPts val="0"/>
                </a:spcAft>
                <a:defRPr/>
              </a:pPr>
              <a:r>
                <a:rPr lang="en-US" sz="1400" b="1" dirty="0" smtClean="0">
                  <a:solidFill>
                    <a:prstClr val="black"/>
                  </a:solidFill>
                  <a:latin typeface="Calibri" pitchFamily="34" charset="0"/>
                </a:rPr>
                <a:t>Community</a:t>
              </a:r>
            </a:p>
            <a:p>
              <a:pPr algn="ctr" eaLnBrk="1" fontAlgn="auto" hangingPunct="1">
                <a:spcBef>
                  <a:spcPts val="0"/>
                </a:spcBef>
                <a:spcAft>
                  <a:spcPts val="0"/>
                </a:spcAft>
                <a:defRPr/>
              </a:pPr>
              <a:r>
                <a:rPr lang="en-US" sz="1400" b="1" dirty="0" smtClean="0">
                  <a:solidFill>
                    <a:prstClr val="black"/>
                  </a:solidFill>
                  <a:latin typeface="Calibri" pitchFamily="34" charset="0"/>
                </a:rPr>
                <a:t> </a:t>
              </a:r>
              <a:r>
                <a:rPr lang="en-US" sz="1400" b="1" dirty="0">
                  <a:solidFill>
                    <a:prstClr val="black"/>
                  </a:solidFill>
                  <a:latin typeface="Calibri" pitchFamily="34" charset="0"/>
                </a:rPr>
                <a:t>Engagement</a:t>
              </a:r>
            </a:p>
          </p:txBody>
        </p:sp>
        <p:sp>
          <p:nvSpPr>
            <p:cNvPr id="16" name="TextBox 16"/>
            <p:cNvSpPr txBox="1">
              <a:spLocks noChangeAspect="1" noChangeArrowheads="1"/>
            </p:cNvSpPr>
            <p:nvPr/>
          </p:nvSpPr>
          <p:spPr bwMode="auto">
            <a:xfrm>
              <a:off x="3693553" y="5778790"/>
              <a:ext cx="2126933" cy="706806"/>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fontAlgn="auto" hangingPunct="1">
                <a:spcBef>
                  <a:spcPts val="0"/>
                </a:spcBef>
                <a:spcAft>
                  <a:spcPts val="0"/>
                </a:spcAft>
                <a:defRPr/>
              </a:pPr>
              <a:r>
                <a:rPr lang="en-US" sz="1400" b="1" dirty="0">
                  <a:solidFill>
                    <a:prstClr val="black"/>
                  </a:solidFill>
                  <a:latin typeface="Calibri" pitchFamily="34" charset="0"/>
                </a:rPr>
                <a:t>University Resources</a:t>
              </a:r>
            </a:p>
          </p:txBody>
        </p:sp>
      </p:grpSp>
      <p:sp>
        <p:nvSpPr>
          <p:cNvPr id="25" name="Rounded Rectangular Callout 24"/>
          <p:cNvSpPr/>
          <p:nvPr/>
        </p:nvSpPr>
        <p:spPr>
          <a:xfrm>
            <a:off x="58738" y="1395413"/>
            <a:ext cx="2481262" cy="1219200"/>
          </a:xfrm>
          <a:prstGeom prst="wedgeRoundRectCallout">
            <a:avLst>
              <a:gd name="adj1" fmla="val 88305"/>
              <a:gd name="adj2" fmla="val 136806"/>
              <a:gd name="adj3" fmla="val 16667"/>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26" name="Rounded Rectangular Callout 25"/>
          <p:cNvSpPr/>
          <p:nvPr/>
        </p:nvSpPr>
        <p:spPr>
          <a:xfrm>
            <a:off x="7010400" y="923925"/>
            <a:ext cx="2133600" cy="2162175"/>
          </a:xfrm>
          <a:prstGeom prst="wedgeRoundRectCallout">
            <a:avLst>
              <a:gd name="adj1" fmla="val -112363"/>
              <a:gd name="adj2" fmla="val 80910"/>
              <a:gd name="adj3" fmla="val 16667"/>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27" name="Rounded Rectangular Callout 26"/>
          <p:cNvSpPr/>
          <p:nvPr/>
        </p:nvSpPr>
        <p:spPr>
          <a:xfrm>
            <a:off x="7391400" y="5006975"/>
            <a:ext cx="1752600" cy="1125538"/>
          </a:xfrm>
          <a:prstGeom prst="wedgeRoundRectCallout">
            <a:avLst>
              <a:gd name="adj1" fmla="val -153685"/>
              <a:gd name="adj2" fmla="val -26347"/>
              <a:gd name="adj3" fmla="val 16667"/>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28" name="Rounded Rectangular Callout 27"/>
          <p:cNvSpPr/>
          <p:nvPr/>
        </p:nvSpPr>
        <p:spPr>
          <a:xfrm>
            <a:off x="0" y="4818063"/>
            <a:ext cx="1600200" cy="1955800"/>
          </a:xfrm>
          <a:prstGeom prst="wedgeRoundRectCallout">
            <a:avLst>
              <a:gd name="adj1" fmla="val 170159"/>
              <a:gd name="adj2" fmla="val -26282"/>
              <a:gd name="adj3" fmla="val 16667"/>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29" name="TextBox 28"/>
          <p:cNvSpPr txBox="1"/>
          <p:nvPr/>
        </p:nvSpPr>
        <p:spPr>
          <a:xfrm>
            <a:off x="68263" y="1554163"/>
            <a:ext cx="2530475" cy="900112"/>
          </a:xfrm>
          <a:prstGeom prst="rect">
            <a:avLst/>
          </a:prstGeom>
          <a:noFill/>
        </p:spPr>
        <p:txBody>
          <a:bodyPr>
            <a:spAutoFit/>
          </a:bodyPr>
          <a:lstStyle/>
          <a:p>
            <a:pPr fontAlgn="auto">
              <a:spcBef>
                <a:spcPts val="0"/>
              </a:spcBef>
              <a:spcAft>
                <a:spcPts val="0"/>
              </a:spcAft>
              <a:defRPr/>
            </a:pPr>
            <a:r>
              <a:rPr lang="en-US" sz="1050" dirty="0">
                <a:solidFill>
                  <a:prstClr val="black"/>
                </a:solidFill>
                <a:latin typeface="Arial"/>
                <a:cs typeface="+mn-cs"/>
              </a:rPr>
              <a:t>-Sustainability Emphasis</a:t>
            </a:r>
          </a:p>
          <a:p>
            <a:pPr fontAlgn="auto">
              <a:spcBef>
                <a:spcPts val="0"/>
              </a:spcBef>
              <a:spcAft>
                <a:spcPts val="0"/>
              </a:spcAft>
              <a:defRPr/>
            </a:pPr>
            <a:r>
              <a:rPr lang="en-US" sz="1050" dirty="0">
                <a:solidFill>
                  <a:prstClr val="black"/>
                </a:solidFill>
                <a:latin typeface="Arial"/>
                <a:cs typeface="+mn-cs"/>
              </a:rPr>
              <a:t>-Environmental Studies Minor</a:t>
            </a:r>
          </a:p>
          <a:p>
            <a:pPr fontAlgn="auto">
              <a:spcBef>
                <a:spcPts val="0"/>
              </a:spcBef>
              <a:spcAft>
                <a:spcPts val="0"/>
              </a:spcAft>
              <a:defRPr/>
            </a:pPr>
            <a:r>
              <a:rPr lang="en-US" sz="1050" dirty="0">
                <a:solidFill>
                  <a:prstClr val="black"/>
                </a:solidFill>
                <a:latin typeface="Arial"/>
                <a:cs typeface="+mn-cs"/>
              </a:rPr>
              <a:t>-Sustainability Themes</a:t>
            </a:r>
          </a:p>
          <a:p>
            <a:pPr fontAlgn="auto">
              <a:spcBef>
                <a:spcPts val="0"/>
              </a:spcBef>
              <a:spcAft>
                <a:spcPts val="0"/>
              </a:spcAft>
              <a:defRPr/>
            </a:pPr>
            <a:r>
              <a:rPr lang="en-US" sz="1050" dirty="0">
                <a:solidFill>
                  <a:prstClr val="black"/>
                </a:solidFill>
                <a:latin typeface="Arial"/>
                <a:cs typeface="+mn-cs"/>
              </a:rPr>
              <a:t>-Sustainability Certificates</a:t>
            </a:r>
          </a:p>
          <a:p>
            <a:pPr fontAlgn="auto">
              <a:spcBef>
                <a:spcPts val="0"/>
              </a:spcBef>
              <a:spcAft>
                <a:spcPts val="0"/>
              </a:spcAft>
              <a:defRPr/>
            </a:pPr>
            <a:r>
              <a:rPr lang="en-US" sz="1050" dirty="0">
                <a:solidFill>
                  <a:prstClr val="black"/>
                </a:solidFill>
                <a:latin typeface="Arial"/>
                <a:cs typeface="+mn-cs"/>
              </a:rPr>
              <a:t>-Education for Sustainability Curriculum</a:t>
            </a:r>
          </a:p>
        </p:txBody>
      </p:sp>
      <p:sp>
        <p:nvSpPr>
          <p:cNvPr id="30" name="TextBox 29"/>
          <p:cNvSpPr txBox="1"/>
          <p:nvPr/>
        </p:nvSpPr>
        <p:spPr>
          <a:xfrm>
            <a:off x="7086600" y="1109663"/>
            <a:ext cx="2133600" cy="1939925"/>
          </a:xfrm>
          <a:prstGeom prst="rect">
            <a:avLst/>
          </a:prstGeom>
          <a:noFill/>
        </p:spPr>
        <p:txBody>
          <a:bodyPr>
            <a:spAutoFit/>
          </a:bodyPr>
          <a:lstStyle/>
          <a:p>
            <a:pPr fontAlgn="auto">
              <a:spcBef>
                <a:spcPts val="0"/>
              </a:spcBef>
              <a:spcAft>
                <a:spcPts val="0"/>
              </a:spcAft>
              <a:defRPr/>
            </a:pPr>
            <a:r>
              <a:rPr lang="en-US" sz="1000" dirty="0">
                <a:solidFill>
                  <a:prstClr val="black"/>
                </a:solidFill>
                <a:latin typeface="Arial"/>
                <a:cs typeface="+mn-cs"/>
              </a:rPr>
              <a:t>-Sustainability Guide</a:t>
            </a:r>
          </a:p>
          <a:p>
            <a:pPr fontAlgn="auto">
              <a:spcBef>
                <a:spcPts val="0"/>
              </a:spcBef>
              <a:spcAft>
                <a:spcPts val="0"/>
              </a:spcAft>
              <a:defRPr/>
            </a:pPr>
            <a:r>
              <a:rPr lang="en-US" sz="1000" dirty="0">
                <a:solidFill>
                  <a:prstClr val="black"/>
                </a:solidFill>
                <a:latin typeface="Arial"/>
                <a:cs typeface="+mn-cs"/>
              </a:rPr>
              <a:t>-</a:t>
            </a:r>
            <a:r>
              <a:rPr lang="en-US" sz="1000" dirty="0" err="1">
                <a:solidFill>
                  <a:prstClr val="black"/>
                </a:solidFill>
                <a:latin typeface="Arial"/>
                <a:cs typeface="+mn-cs"/>
              </a:rPr>
              <a:t>Talloires</a:t>
            </a:r>
            <a:r>
              <a:rPr lang="en-US" sz="1000" dirty="0">
                <a:solidFill>
                  <a:prstClr val="black"/>
                </a:solidFill>
                <a:latin typeface="Arial"/>
                <a:cs typeface="+mn-cs"/>
              </a:rPr>
              <a:t> Declaration</a:t>
            </a:r>
          </a:p>
          <a:p>
            <a:pPr fontAlgn="auto">
              <a:spcBef>
                <a:spcPts val="0"/>
              </a:spcBef>
              <a:spcAft>
                <a:spcPts val="0"/>
              </a:spcAft>
              <a:defRPr/>
            </a:pPr>
            <a:r>
              <a:rPr lang="en-US" sz="1000" dirty="0">
                <a:solidFill>
                  <a:prstClr val="black"/>
                </a:solidFill>
                <a:latin typeface="Arial"/>
                <a:cs typeface="+mn-cs"/>
              </a:rPr>
              <a:t>-ACU President’s Climate Change Agreement</a:t>
            </a:r>
          </a:p>
          <a:p>
            <a:pPr fontAlgn="auto">
              <a:spcBef>
                <a:spcPts val="0"/>
              </a:spcBef>
              <a:spcAft>
                <a:spcPts val="0"/>
              </a:spcAft>
              <a:defRPr/>
            </a:pPr>
            <a:r>
              <a:rPr lang="en-US" sz="1000" dirty="0">
                <a:solidFill>
                  <a:prstClr val="black"/>
                </a:solidFill>
                <a:latin typeface="Arial"/>
                <a:cs typeface="+mn-cs"/>
              </a:rPr>
              <a:t>-AASHE STARS Project</a:t>
            </a:r>
          </a:p>
          <a:p>
            <a:pPr fontAlgn="auto">
              <a:spcBef>
                <a:spcPts val="0"/>
              </a:spcBef>
              <a:spcAft>
                <a:spcPts val="0"/>
              </a:spcAft>
              <a:defRPr/>
            </a:pPr>
            <a:r>
              <a:rPr lang="en-US" sz="1000" dirty="0">
                <a:solidFill>
                  <a:prstClr val="black"/>
                </a:solidFill>
                <a:latin typeface="Arial"/>
                <a:cs typeface="+mn-cs"/>
              </a:rPr>
              <a:t>-Accountability Report</a:t>
            </a:r>
          </a:p>
          <a:p>
            <a:pPr fontAlgn="auto">
              <a:spcBef>
                <a:spcPts val="0"/>
              </a:spcBef>
              <a:spcAft>
                <a:spcPts val="0"/>
              </a:spcAft>
              <a:defRPr/>
            </a:pPr>
            <a:r>
              <a:rPr lang="en-US" sz="1000" dirty="0">
                <a:solidFill>
                  <a:prstClr val="black"/>
                </a:solidFill>
                <a:latin typeface="Arial"/>
                <a:cs typeface="+mn-cs"/>
              </a:rPr>
              <a:t>-2010-2015 Strategic Plan</a:t>
            </a:r>
          </a:p>
          <a:p>
            <a:pPr fontAlgn="auto">
              <a:spcBef>
                <a:spcPts val="0"/>
              </a:spcBef>
              <a:spcAft>
                <a:spcPts val="0"/>
              </a:spcAft>
              <a:defRPr/>
            </a:pPr>
            <a:r>
              <a:rPr lang="en-US" sz="1000" dirty="0">
                <a:solidFill>
                  <a:prstClr val="black"/>
                </a:solidFill>
                <a:latin typeface="Arial"/>
                <a:cs typeface="+mn-cs"/>
              </a:rPr>
              <a:t>-Campus Sustainability Reporting</a:t>
            </a:r>
          </a:p>
          <a:p>
            <a:pPr fontAlgn="auto">
              <a:spcBef>
                <a:spcPts val="0"/>
              </a:spcBef>
              <a:spcAft>
                <a:spcPts val="0"/>
              </a:spcAft>
              <a:defRPr/>
            </a:pPr>
            <a:r>
              <a:rPr lang="en-US" sz="1000" dirty="0">
                <a:solidFill>
                  <a:prstClr val="black"/>
                </a:solidFill>
                <a:latin typeface="Arial"/>
                <a:cs typeface="+mn-cs"/>
              </a:rPr>
              <a:t>-Campus Dining</a:t>
            </a:r>
          </a:p>
          <a:p>
            <a:pPr fontAlgn="auto">
              <a:spcBef>
                <a:spcPts val="0"/>
              </a:spcBef>
              <a:spcAft>
                <a:spcPts val="0"/>
              </a:spcAft>
              <a:defRPr/>
            </a:pPr>
            <a:r>
              <a:rPr lang="en-US" sz="1000" dirty="0">
                <a:solidFill>
                  <a:prstClr val="black"/>
                </a:solidFill>
                <a:latin typeface="Arial"/>
                <a:cs typeface="+mn-cs"/>
              </a:rPr>
              <a:t>-LEED Building</a:t>
            </a:r>
          </a:p>
          <a:p>
            <a:pPr fontAlgn="auto">
              <a:spcBef>
                <a:spcPts val="0"/>
              </a:spcBef>
              <a:spcAft>
                <a:spcPts val="0"/>
              </a:spcAft>
              <a:defRPr/>
            </a:pPr>
            <a:r>
              <a:rPr lang="en-US" sz="1000" dirty="0">
                <a:solidFill>
                  <a:prstClr val="black"/>
                </a:solidFill>
                <a:latin typeface="Arial"/>
                <a:cs typeface="+mn-cs"/>
              </a:rPr>
              <a:t>-Energy Projects</a:t>
            </a:r>
          </a:p>
          <a:p>
            <a:pPr fontAlgn="auto">
              <a:spcBef>
                <a:spcPts val="0"/>
              </a:spcBef>
              <a:spcAft>
                <a:spcPts val="0"/>
              </a:spcAft>
              <a:defRPr/>
            </a:pPr>
            <a:r>
              <a:rPr lang="en-US" sz="1000" dirty="0">
                <a:solidFill>
                  <a:prstClr val="black"/>
                </a:solidFill>
                <a:latin typeface="Arial"/>
                <a:cs typeface="+mn-cs"/>
              </a:rPr>
              <a:t>-Bus Ridership</a:t>
            </a:r>
          </a:p>
        </p:txBody>
      </p:sp>
      <p:sp>
        <p:nvSpPr>
          <p:cNvPr id="31" name="TextBox 30"/>
          <p:cNvSpPr txBox="1"/>
          <p:nvPr/>
        </p:nvSpPr>
        <p:spPr>
          <a:xfrm>
            <a:off x="7383463" y="5105400"/>
            <a:ext cx="1684337" cy="1169988"/>
          </a:xfrm>
          <a:prstGeom prst="rect">
            <a:avLst/>
          </a:prstGeom>
          <a:noFill/>
        </p:spPr>
        <p:txBody>
          <a:bodyPr>
            <a:spAutoFit/>
          </a:bodyPr>
          <a:lstStyle/>
          <a:p>
            <a:pPr fontAlgn="auto">
              <a:spcBef>
                <a:spcPts val="0"/>
              </a:spcBef>
              <a:spcAft>
                <a:spcPts val="0"/>
              </a:spcAft>
              <a:defRPr/>
            </a:pPr>
            <a:r>
              <a:rPr lang="en-US" sz="1000" dirty="0">
                <a:solidFill>
                  <a:prstClr val="black"/>
                </a:solidFill>
                <a:latin typeface="Arial"/>
                <a:cs typeface="+mn-cs"/>
              </a:rPr>
              <a:t>-Community </a:t>
            </a:r>
          </a:p>
          <a:p>
            <a:pPr fontAlgn="auto">
              <a:spcBef>
                <a:spcPts val="0"/>
              </a:spcBef>
              <a:spcAft>
                <a:spcPts val="0"/>
              </a:spcAft>
              <a:defRPr/>
            </a:pPr>
            <a:r>
              <a:rPr lang="en-US" sz="1000" dirty="0">
                <a:solidFill>
                  <a:prstClr val="black"/>
                </a:solidFill>
                <a:latin typeface="Arial"/>
                <a:cs typeface="+mn-cs"/>
              </a:rPr>
              <a:t>Sustainability Partnership (</a:t>
            </a:r>
            <a:r>
              <a:rPr lang="en-US" sz="1000" dirty="0">
                <a:solidFill>
                  <a:prstClr val="black"/>
                </a:solidFill>
                <a:latin typeface="Arial"/>
                <a:cs typeface="+mn-cs"/>
                <a:hlinkClick r:id="rId3"/>
              </a:rPr>
              <a:t>www.grpartners.org</a:t>
            </a:r>
            <a:r>
              <a:rPr lang="en-US" sz="1000" dirty="0">
                <a:solidFill>
                  <a:prstClr val="black"/>
                </a:solidFill>
                <a:latin typeface="Arial"/>
                <a:cs typeface="+mn-cs"/>
              </a:rPr>
              <a:t>)</a:t>
            </a:r>
          </a:p>
          <a:p>
            <a:pPr fontAlgn="auto">
              <a:spcBef>
                <a:spcPts val="0"/>
              </a:spcBef>
              <a:spcAft>
                <a:spcPts val="0"/>
              </a:spcAft>
              <a:defRPr/>
            </a:pPr>
            <a:r>
              <a:rPr lang="en-US" sz="1000" dirty="0">
                <a:solidFill>
                  <a:prstClr val="black"/>
                </a:solidFill>
                <a:latin typeface="Arial"/>
                <a:cs typeface="+mn-cs"/>
              </a:rPr>
              <a:t>-UNU RCE designation</a:t>
            </a:r>
          </a:p>
          <a:p>
            <a:pPr fontAlgn="auto">
              <a:spcBef>
                <a:spcPts val="0"/>
              </a:spcBef>
              <a:spcAft>
                <a:spcPts val="0"/>
              </a:spcAft>
              <a:defRPr/>
            </a:pPr>
            <a:r>
              <a:rPr lang="en-US" sz="1000" dirty="0">
                <a:solidFill>
                  <a:prstClr val="black"/>
                </a:solidFill>
                <a:latin typeface="Arial"/>
                <a:cs typeface="+mn-cs"/>
              </a:rPr>
              <a:t>-Seeds of Promise</a:t>
            </a:r>
          </a:p>
          <a:p>
            <a:pPr fontAlgn="auto">
              <a:spcBef>
                <a:spcPts val="0"/>
              </a:spcBef>
              <a:spcAft>
                <a:spcPts val="0"/>
              </a:spcAft>
              <a:defRPr/>
            </a:pPr>
            <a:r>
              <a:rPr lang="en-US" sz="1000" dirty="0">
                <a:solidFill>
                  <a:prstClr val="black"/>
                </a:solidFill>
                <a:latin typeface="Arial"/>
                <a:cs typeface="+mn-cs"/>
              </a:rPr>
              <a:t>(</a:t>
            </a:r>
            <a:r>
              <a:rPr lang="en-US" sz="1000" dirty="0">
                <a:solidFill>
                  <a:prstClr val="black"/>
                </a:solidFill>
                <a:latin typeface="Arial"/>
                <a:cs typeface="+mn-cs"/>
                <a:hlinkClick r:id="rId4"/>
              </a:rPr>
              <a:t>www.seedsofpromise.net</a:t>
            </a:r>
            <a:r>
              <a:rPr lang="en-US" sz="1000" dirty="0">
                <a:solidFill>
                  <a:prstClr val="black"/>
                </a:solidFill>
                <a:latin typeface="Arial"/>
                <a:cs typeface="+mn-cs"/>
              </a:rPr>
              <a:t>)</a:t>
            </a:r>
          </a:p>
          <a:p>
            <a:pPr fontAlgn="auto">
              <a:spcBef>
                <a:spcPts val="0"/>
              </a:spcBef>
              <a:spcAft>
                <a:spcPts val="0"/>
              </a:spcAft>
              <a:defRPr/>
            </a:pPr>
            <a:endParaRPr lang="en-US" sz="1000" dirty="0">
              <a:solidFill>
                <a:prstClr val="black"/>
              </a:solidFill>
              <a:latin typeface="Arial"/>
              <a:cs typeface="+mn-cs"/>
            </a:endParaRPr>
          </a:p>
        </p:txBody>
      </p:sp>
      <p:pic>
        <p:nvPicPr>
          <p:cNvPr id="92171" name="Picture 3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305550" y="6259513"/>
            <a:ext cx="1009650" cy="566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TextBox 32"/>
          <p:cNvSpPr txBox="1"/>
          <p:nvPr/>
        </p:nvSpPr>
        <p:spPr>
          <a:xfrm>
            <a:off x="0" y="4989513"/>
            <a:ext cx="1879600" cy="1784350"/>
          </a:xfrm>
          <a:prstGeom prst="rect">
            <a:avLst/>
          </a:prstGeom>
          <a:noFill/>
        </p:spPr>
        <p:txBody>
          <a:bodyPr>
            <a:spAutoFit/>
          </a:bodyPr>
          <a:lstStyle/>
          <a:p>
            <a:pPr fontAlgn="auto">
              <a:spcBef>
                <a:spcPts val="0"/>
              </a:spcBef>
              <a:spcAft>
                <a:spcPts val="0"/>
              </a:spcAft>
              <a:defRPr/>
            </a:pPr>
            <a:r>
              <a:rPr lang="en-US" sz="1000" dirty="0">
                <a:solidFill>
                  <a:prstClr val="black"/>
                </a:solidFill>
                <a:latin typeface="Arial"/>
                <a:cs typeface="+mn-cs"/>
              </a:rPr>
              <a:t>-Sustainability Guide</a:t>
            </a:r>
          </a:p>
          <a:p>
            <a:pPr fontAlgn="auto">
              <a:spcBef>
                <a:spcPts val="0"/>
              </a:spcBef>
              <a:spcAft>
                <a:spcPts val="0"/>
              </a:spcAft>
              <a:defRPr/>
            </a:pPr>
            <a:r>
              <a:rPr lang="en-US" sz="1000" dirty="0">
                <a:solidFill>
                  <a:prstClr val="black"/>
                </a:solidFill>
                <a:latin typeface="Arial"/>
                <a:cs typeface="+mn-cs"/>
              </a:rPr>
              <a:t>-Student Ambassadors</a:t>
            </a:r>
          </a:p>
          <a:p>
            <a:pPr fontAlgn="auto">
              <a:spcBef>
                <a:spcPts val="0"/>
              </a:spcBef>
              <a:spcAft>
                <a:spcPts val="0"/>
              </a:spcAft>
              <a:defRPr/>
            </a:pPr>
            <a:r>
              <a:rPr lang="en-US" sz="1000" dirty="0">
                <a:solidFill>
                  <a:prstClr val="black"/>
                </a:solidFill>
                <a:latin typeface="Arial"/>
                <a:cs typeface="+mn-cs"/>
              </a:rPr>
              <a:t>-Sustainability Pledge</a:t>
            </a:r>
          </a:p>
          <a:p>
            <a:pPr fontAlgn="auto">
              <a:spcBef>
                <a:spcPts val="0"/>
              </a:spcBef>
              <a:spcAft>
                <a:spcPts val="0"/>
              </a:spcAft>
              <a:defRPr/>
            </a:pPr>
            <a:r>
              <a:rPr lang="en-US" sz="1000" dirty="0">
                <a:solidFill>
                  <a:prstClr val="black"/>
                </a:solidFill>
                <a:latin typeface="Arial"/>
                <a:cs typeface="+mn-cs"/>
              </a:rPr>
              <a:t>-Campus Sustainability</a:t>
            </a:r>
          </a:p>
          <a:p>
            <a:pPr fontAlgn="auto">
              <a:spcBef>
                <a:spcPts val="0"/>
              </a:spcBef>
              <a:spcAft>
                <a:spcPts val="0"/>
              </a:spcAft>
              <a:defRPr/>
            </a:pPr>
            <a:r>
              <a:rPr lang="en-US" sz="1000" dirty="0">
                <a:solidFill>
                  <a:prstClr val="black"/>
                </a:solidFill>
                <a:latin typeface="Arial"/>
                <a:cs typeface="+mn-cs"/>
              </a:rPr>
              <a:t> Year Activities</a:t>
            </a:r>
          </a:p>
          <a:p>
            <a:pPr fontAlgn="auto">
              <a:spcBef>
                <a:spcPts val="0"/>
              </a:spcBef>
              <a:spcAft>
                <a:spcPts val="0"/>
              </a:spcAft>
              <a:defRPr/>
            </a:pPr>
            <a:r>
              <a:rPr lang="en-US" sz="1000" dirty="0">
                <a:solidFill>
                  <a:prstClr val="black"/>
                </a:solidFill>
                <a:latin typeface="Arial"/>
                <a:cs typeface="+mn-cs"/>
              </a:rPr>
              <a:t>-How Green Are You?</a:t>
            </a:r>
          </a:p>
          <a:p>
            <a:pPr fontAlgn="auto">
              <a:spcBef>
                <a:spcPts val="0"/>
              </a:spcBef>
              <a:spcAft>
                <a:spcPts val="0"/>
              </a:spcAft>
              <a:defRPr/>
            </a:pPr>
            <a:r>
              <a:rPr lang="en-US" sz="1000" dirty="0">
                <a:solidFill>
                  <a:prstClr val="black"/>
                </a:solidFill>
                <a:latin typeface="Arial"/>
                <a:cs typeface="+mn-cs"/>
              </a:rPr>
              <a:t>-Recyclemania</a:t>
            </a:r>
          </a:p>
          <a:p>
            <a:pPr fontAlgn="auto">
              <a:spcBef>
                <a:spcPts val="0"/>
              </a:spcBef>
              <a:spcAft>
                <a:spcPts val="0"/>
              </a:spcAft>
              <a:defRPr/>
            </a:pPr>
            <a:r>
              <a:rPr lang="en-US" sz="1000" dirty="0">
                <a:solidFill>
                  <a:prstClr val="black"/>
                </a:solidFill>
                <a:latin typeface="Arial"/>
                <a:cs typeface="+mn-cs"/>
              </a:rPr>
              <a:t>-Eco Reps</a:t>
            </a:r>
          </a:p>
          <a:p>
            <a:pPr fontAlgn="auto">
              <a:spcBef>
                <a:spcPts val="0"/>
              </a:spcBef>
              <a:spcAft>
                <a:spcPts val="0"/>
              </a:spcAft>
              <a:defRPr/>
            </a:pPr>
            <a:r>
              <a:rPr lang="en-US" sz="1000" dirty="0">
                <a:solidFill>
                  <a:prstClr val="black"/>
                </a:solidFill>
                <a:latin typeface="Arial"/>
                <a:cs typeface="+mn-cs"/>
              </a:rPr>
              <a:t>-Service Learning Projects</a:t>
            </a:r>
          </a:p>
          <a:p>
            <a:pPr fontAlgn="auto">
              <a:spcBef>
                <a:spcPts val="0"/>
              </a:spcBef>
              <a:spcAft>
                <a:spcPts val="0"/>
              </a:spcAft>
              <a:defRPr/>
            </a:pPr>
            <a:r>
              <a:rPr lang="en-US" sz="1000" dirty="0">
                <a:solidFill>
                  <a:prstClr val="black"/>
                </a:solidFill>
                <a:latin typeface="Arial"/>
                <a:cs typeface="+mn-cs"/>
              </a:rPr>
              <a:t>-Student Environmental Coalition (SEC)</a:t>
            </a:r>
          </a:p>
        </p:txBody>
      </p:sp>
      <p:sp>
        <p:nvSpPr>
          <p:cNvPr id="35" name="TextBox 34"/>
          <p:cNvSpPr txBox="1"/>
          <p:nvPr/>
        </p:nvSpPr>
        <p:spPr>
          <a:xfrm>
            <a:off x="1716088" y="6426200"/>
            <a:ext cx="2082800" cy="400050"/>
          </a:xfrm>
          <a:prstGeom prst="rect">
            <a:avLst/>
          </a:prstGeom>
          <a:noFill/>
        </p:spPr>
        <p:txBody>
          <a:bodyPr>
            <a:spAutoFit/>
          </a:bodyPr>
          <a:lstStyle/>
          <a:p>
            <a:pPr fontAlgn="auto">
              <a:spcBef>
                <a:spcPts val="0"/>
              </a:spcBef>
              <a:spcAft>
                <a:spcPts val="0"/>
              </a:spcAft>
              <a:defRPr/>
            </a:pPr>
            <a:r>
              <a:rPr lang="en-US" sz="1000" b="1" dirty="0">
                <a:solidFill>
                  <a:prstClr val="black"/>
                </a:solidFill>
                <a:latin typeface="Arial"/>
                <a:cs typeface="+mn-cs"/>
              </a:rPr>
              <a:t>Adapted:</a:t>
            </a:r>
          </a:p>
          <a:p>
            <a:pPr fontAlgn="auto">
              <a:spcBef>
                <a:spcPts val="0"/>
              </a:spcBef>
              <a:spcAft>
                <a:spcPts val="0"/>
              </a:spcAft>
              <a:defRPr/>
            </a:pPr>
            <a:r>
              <a:rPr lang="en-US" sz="1000" b="1" dirty="0">
                <a:solidFill>
                  <a:prstClr val="black"/>
                </a:solidFill>
                <a:latin typeface="Arial"/>
                <a:cs typeface="+mn-cs"/>
              </a:rPr>
              <a:t>Tony </a:t>
            </a:r>
            <a:r>
              <a:rPr lang="en-US" sz="1000" b="1" dirty="0" err="1">
                <a:solidFill>
                  <a:prstClr val="black"/>
                </a:solidFill>
                <a:latin typeface="Arial"/>
                <a:cs typeface="+mn-cs"/>
              </a:rPr>
              <a:t>Cortese</a:t>
            </a:r>
            <a:r>
              <a:rPr lang="en-US" sz="1000" b="1" dirty="0">
                <a:solidFill>
                  <a:prstClr val="black"/>
                </a:solidFill>
                <a:latin typeface="Arial"/>
                <a:cs typeface="+mn-cs"/>
              </a:rPr>
              <a:t>, </a:t>
            </a:r>
            <a:r>
              <a:rPr lang="en-US" sz="1000" b="1" i="1" dirty="0">
                <a:solidFill>
                  <a:prstClr val="black"/>
                </a:solidFill>
                <a:latin typeface="Arial"/>
                <a:cs typeface="+mn-cs"/>
              </a:rPr>
              <a:t>Second Nature</a:t>
            </a:r>
            <a:endParaRPr lang="en-US" sz="1000" b="1" dirty="0">
              <a:solidFill>
                <a:prstClr val="black"/>
              </a:solidFill>
              <a:latin typeface="Arial"/>
              <a:cs typeface="+mn-cs"/>
            </a:endParaRPr>
          </a:p>
        </p:txBody>
      </p:sp>
      <p:sp>
        <p:nvSpPr>
          <p:cNvPr id="36" name="TextBox 35"/>
          <p:cNvSpPr txBox="1"/>
          <p:nvPr/>
        </p:nvSpPr>
        <p:spPr>
          <a:xfrm>
            <a:off x="2243138" y="809625"/>
            <a:ext cx="4556125" cy="338554"/>
          </a:xfrm>
          <a:prstGeom prst="rect">
            <a:avLst/>
          </a:prstGeom>
          <a:noFill/>
        </p:spPr>
        <p:txBody>
          <a:bodyPr>
            <a:spAutoFit/>
          </a:bodyPr>
          <a:lstStyle/>
          <a:p>
            <a:pPr algn="ctr" fontAlgn="auto">
              <a:spcBef>
                <a:spcPts val="0"/>
              </a:spcBef>
              <a:spcAft>
                <a:spcPts val="0"/>
              </a:spcAft>
              <a:defRPr/>
            </a:pPr>
            <a:r>
              <a:rPr lang="en-US" sz="1600" dirty="0" smtClean="0">
                <a:solidFill>
                  <a:prstClr val="black"/>
                </a:solidFill>
                <a:latin typeface="Arial"/>
                <a:cs typeface="+mn-cs"/>
              </a:rPr>
              <a:t>www.gvsu.edu/sustainability</a:t>
            </a:r>
            <a:endParaRPr lang="en-US" sz="1600" dirty="0">
              <a:solidFill>
                <a:prstClr val="black"/>
              </a:solidFill>
              <a:latin typeface="Arial"/>
              <a:cs typeface="+mn-cs"/>
            </a:endParaRPr>
          </a:p>
        </p:txBody>
      </p:sp>
      <p:sp>
        <p:nvSpPr>
          <p:cNvPr id="2" name="Slide Number Placeholder 1"/>
          <p:cNvSpPr>
            <a:spLocks noGrp="1"/>
          </p:cNvSpPr>
          <p:nvPr>
            <p:ph type="sldNum" sz="quarter" idx="12"/>
          </p:nvPr>
        </p:nvSpPr>
        <p:spPr/>
        <p:txBody>
          <a:bodyPr/>
          <a:lstStyle/>
          <a:p>
            <a:fld id="{2805C783-EE71-4505-B294-76324C8607CF}" type="slidenum">
              <a:rPr lang="en-US" smtClean="0"/>
              <a:t>27</a:t>
            </a:fld>
            <a:endParaRPr lang="en-US"/>
          </a:p>
        </p:txBody>
      </p:sp>
    </p:spTree>
    <p:extLst>
      <p:ext uri="{BB962C8B-B14F-4D97-AF65-F5344CB8AC3E}">
        <p14:creationId xmlns:p14="http://schemas.microsoft.com/office/powerpoint/2010/main" val="45341591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Acknowledgements:</a:t>
            </a:r>
            <a:endParaRPr lang="en-US" dirty="0"/>
          </a:p>
        </p:txBody>
      </p:sp>
      <p:sp>
        <p:nvSpPr>
          <p:cNvPr id="4" name="Content Placeholder 3"/>
          <p:cNvSpPr>
            <a:spLocks noGrp="1"/>
          </p:cNvSpPr>
          <p:nvPr>
            <p:ph idx="1"/>
          </p:nvPr>
        </p:nvSpPr>
        <p:spPr/>
        <p:txBody>
          <a:bodyPr/>
          <a:lstStyle/>
          <a:p>
            <a:r>
              <a:rPr lang="en-US" dirty="0" smtClean="0"/>
              <a:t>Norman Christopher – Sustainable Community Development Initiative, GVSU</a:t>
            </a:r>
          </a:p>
          <a:p>
            <a:r>
              <a:rPr lang="en-US" dirty="0" smtClean="0"/>
              <a:t>Bart Bartels, </a:t>
            </a:r>
            <a:r>
              <a:rPr lang="en-US" dirty="0"/>
              <a:t>Zero Waste Coordinator at University of Illinois at </a:t>
            </a:r>
            <a:r>
              <a:rPr lang="en-US" dirty="0" smtClean="0"/>
              <a:t>Urbana-Champaign</a:t>
            </a:r>
          </a:p>
          <a:p>
            <a:r>
              <a:rPr lang="en-US" dirty="0" smtClean="0"/>
              <a:t>GVSU Student Environmental </a:t>
            </a:r>
            <a:r>
              <a:rPr lang="en-US" smtClean="0"/>
              <a:t>Coalition Members</a:t>
            </a:r>
          </a:p>
        </p:txBody>
      </p:sp>
      <p:sp>
        <p:nvSpPr>
          <p:cNvPr id="3" name="Slide Number Placeholder 2"/>
          <p:cNvSpPr>
            <a:spLocks noGrp="1"/>
          </p:cNvSpPr>
          <p:nvPr>
            <p:ph type="sldNum" sz="quarter" idx="12"/>
          </p:nvPr>
        </p:nvSpPr>
        <p:spPr/>
        <p:txBody>
          <a:bodyPr/>
          <a:lstStyle/>
          <a:p>
            <a:fld id="{2805C783-EE71-4505-B294-76324C8607CF}" type="slidenum">
              <a:rPr lang="en-US" smtClean="0"/>
              <a:t>28</a:t>
            </a:fld>
            <a:endParaRPr lang="en-US"/>
          </a:p>
        </p:txBody>
      </p:sp>
    </p:spTree>
    <p:extLst>
      <p:ext uri="{BB962C8B-B14F-4D97-AF65-F5344CB8AC3E}">
        <p14:creationId xmlns:p14="http://schemas.microsoft.com/office/powerpoint/2010/main" val="413362642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2112</TotalTime>
  <Words>1170</Words>
  <Application>Microsoft Office PowerPoint</Application>
  <PresentationFormat>On-screen Show (4:3)</PresentationFormat>
  <Paragraphs>192</Paragraphs>
  <Slides>28</Slides>
  <Notes>0</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Office Theme</vt:lpstr>
      <vt:lpstr>Sustainable Campus as a Living Learning Lab for Environmental Studies and Climate Change Education:    </vt:lpstr>
      <vt:lpstr>GVSU facts</vt:lpstr>
      <vt:lpstr>PowerPoint Presentation</vt:lpstr>
      <vt:lpstr>Sustainability at GVSU</vt:lpstr>
      <vt:lpstr>University-wide integration of environment and sustainability</vt:lpstr>
      <vt:lpstr>Sustainable Campus is a system</vt:lpstr>
      <vt:lpstr>Teaching and learning</vt:lpstr>
      <vt:lpstr>Campus Infrastructure</vt:lpstr>
      <vt:lpstr>Campus Community</vt:lpstr>
      <vt:lpstr>1. Sustainable Food Systems</vt:lpstr>
      <vt:lpstr>ENS401</vt:lpstr>
      <vt:lpstr>PowerPoint Presentation</vt:lpstr>
      <vt:lpstr>PowerPoint Presentation</vt:lpstr>
      <vt:lpstr>SAP highlights</vt:lpstr>
      <vt:lpstr>PowerPoint Presentation</vt:lpstr>
      <vt:lpstr>2. Recycling and Waste Minimization</vt:lpstr>
      <vt:lpstr>PowerPoint Presentation</vt:lpstr>
      <vt:lpstr>PowerPoint Presentation</vt:lpstr>
      <vt:lpstr>PowerPoint Presentation</vt:lpstr>
      <vt:lpstr>3. Energy Efficiency and Optimization</vt:lpstr>
      <vt:lpstr>4. Water Conservation</vt:lpstr>
      <vt:lpstr>PowerPoint Presentation</vt:lpstr>
      <vt:lpstr>PowerPoint Presentation</vt:lpstr>
      <vt:lpstr>5. Alternate Transportation and Fuel</vt:lpstr>
      <vt:lpstr>6. Sustainable Purchasing</vt:lpstr>
      <vt:lpstr>7. Green and LEED Buildings</vt:lpstr>
      <vt:lpstr>Sustainable Campus is an Integrated System</vt:lpstr>
      <vt:lpstr>Acknowledgements:</vt:lpstr>
    </vt:vector>
  </TitlesOfParts>
  <Company>GVSU</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Sustainable Campus as a Living Learning Lab:</dc:title>
  <dc:creator>Elena Lioubimtseva</dc:creator>
  <cp:lastModifiedBy>Elena Lioubimtseva</cp:lastModifiedBy>
  <cp:revision>70</cp:revision>
  <dcterms:created xsi:type="dcterms:W3CDTF">2013-04-01T16:14:24Z</dcterms:created>
  <dcterms:modified xsi:type="dcterms:W3CDTF">2014-07-25T23:23:54Z</dcterms:modified>
</cp:coreProperties>
</file>