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90" r:id="rId2"/>
    <p:sldId id="283" r:id="rId3"/>
    <p:sldId id="292" r:id="rId4"/>
    <p:sldId id="291" r:id="rId5"/>
    <p:sldId id="261" r:id="rId6"/>
    <p:sldId id="293" r:id="rId7"/>
    <p:sldId id="269" r:id="rId8"/>
    <p:sldId id="296" r:id="rId9"/>
    <p:sldId id="297" r:id="rId10"/>
    <p:sldId id="262" r:id="rId11"/>
    <p:sldId id="302" r:id="rId12"/>
    <p:sldId id="300" r:id="rId13"/>
    <p:sldId id="301" r:id="rId14"/>
    <p:sldId id="298" r:id="rId15"/>
    <p:sldId id="278" r:id="rId16"/>
    <p:sldId id="268" r:id="rId17"/>
    <p:sldId id="270" r:id="rId18"/>
    <p:sldId id="295" r:id="rId19"/>
    <p:sldId id="271" r:id="rId20"/>
    <p:sldId id="272" r:id="rId21"/>
    <p:sldId id="273" r:id="rId22"/>
    <p:sldId id="277" r:id="rId23"/>
    <p:sldId id="279" r:id="rId24"/>
    <p:sldId id="281" r:id="rId25"/>
    <p:sldId id="287" r:id="rId2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pPr/>
              <a:t>22/12/1436</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pPr/>
              <a:t>22/12/1436</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85853" y="1785926"/>
            <a:ext cx="7567128" cy="1754326"/>
          </a:xfrm>
          <a:prstGeom prst="rect">
            <a:avLst/>
          </a:prstGeom>
          <a:noFill/>
        </p:spPr>
        <p:txBody>
          <a:bodyPr wrap="square" lIns="91440" tIns="45720" rIns="91440" bIns="45720">
            <a:spAutoFit/>
          </a:bodyPr>
          <a:lstStyle/>
          <a:p>
            <a:pPr algn="ctr"/>
            <a:r>
              <a:rPr lang="en-AU"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By THE N AME</a:t>
            </a:r>
          </a:p>
          <a:p>
            <a:pPr algn="ctr"/>
            <a:r>
              <a:rPr lang="en-AU"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OF ALLH</a:t>
            </a:r>
            <a:endParaRPr lang="ar-SA"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Rectangle 2"/>
          <p:cNvSpPr/>
          <p:nvPr/>
        </p:nvSpPr>
        <p:spPr>
          <a:xfrm flipH="1">
            <a:off x="1403648" y="3861048"/>
            <a:ext cx="7272808" cy="1107996"/>
          </a:xfrm>
          <a:prstGeom prst="rect">
            <a:avLst/>
          </a:prstGeom>
        </p:spPr>
        <p:txBody>
          <a:bodyPr wrap="square">
            <a:spAutoFit/>
          </a:bodyPr>
          <a:lstStyle/>
          <a:p>
            <a:pPr algn="ctr"/>
            <a:r>
              <a:rPr lang="ar-EG" sz="6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بسم الله الرحمن الرحيم</a:t>
            </a:r>
            <a:r>
              <a:rPr lang="en-AU" sz="6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en-US"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oney Bee, Bee, Fly, Insect, Wings"/>
          <p:cNvPicPr>
            <a:picLocks noChangeAspect="1" noChangeArrowheads="1"/>
          </p:cNvPicPr>
          <p:nvPr/>
        </p:nvPicPr>
        <p:blipFill>
          <a:blip r:embed="rId2" cstate="print"/>
          <a:srcRect/>
          <a:stretch>
            <a:fillRect/>
          </a:stretch>
        </p:blipFill>
        <p:spPr bwMode="auto">
          <a:xfrm>
            <a:off x="1000100" y="0"/>
            <a:ext cx="6929486" cy="6858000"/>
          </a:xfrm>
          <a:prstGeom prst="rect">
            <a:avLst/>
          </a:prstGeom>
          <a:noFill/>
        </p:spPr>
      </p:pic>
      <p:sp>
        <p:nvSpPr>
          <p:cNvPr id="22529" name="Rectangle 1"/>
          <p:cNvSpPr>
            <a:spLocks noChangeArrowheads="1"/>
          </p:cNvSpPr>
          <p:nvPr/>
        </p:nvSpPr>
        <p:spPr bwMode="auto">
          <a:xfrm>
            <a:off x="0" y="714356"/>
            <a:ext cx="8358214"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AU"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ANTIOXIDANT PROPARTY OF HONEY</a:t>
            </a:r>
            <a:endParaRPr lang="en-AU" dirty="0" smtClean="0">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n-AU"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BY</a:t>
            </a:r>
            <a:endParaRPr kumimoji="0" lang="en-A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250000"/>
              </a:lnSpc>
              <a:spcBef>
                <a:spcPct val="0"/>
              </a:spcBef>
              <a:spcAft>
                <a:spcPct val="0"/>
              </a:spcAft>
              <a:buClrTx/>
              <a:buSzTx/>
              <a:buFontTx/>
              <a:buNone/>
              <a:tabLst/>
            </a:pPr>
            <a:r>
              <a:rPr kumimoji="0" lang="en-AU" sz="2000" b="0" i="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Prof.Dr</a:t>
            </a:r>
            <a:r>
              <a:rPr kumimoji="0" lang="en-AU"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EITEDAL M. </a:t>
            </a:r>
            <a:r>
              <a:rPr kumimoji="0" lang="en-AU" sz="2000" b="0" i="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Daoud</a:t>
            </a:r>
            <a:endParaRPr kumimoji="0" lang="en-A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250000"/>
              </a:lnSpc>
              <a:spcBef>
                <a:spcPct val="0"/>
              </a:spcBef>
              <a:spcAft>
                <a:spcPct val="0"/>
              </a:spcAft>
              <a:buClrTx/>
              <a:buSzTx/>
              <a:buFontTx/>
              <a:buNone/>
              <a:tabLst/>
            </a:pPr>
            <a:r>
              <a:rPr kumimoji="0" lang="en-AU"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Prof. Of </a:t>
            </a:r>
            <a:r>
              <a:rPr kumimoji="0" lang="en-AU" sz="2000" b="0" i="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Childhealth</a:t>
            </a:r>
            <a:r>
              <a:rPr kumimoji="0" lang="en-AU"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&amp;Consultant of Clinical</a:t>
            </a:r>
            <a:endParaRPr kumimoji="0" lang="en-A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250000"/>
              </a:lnSpc>
              <a:spcBef>
                <a:spcPct val="0"/>
              </a:spcBef>
              <a:spcAft>
                <a:spcPct val="0"/>
              </a:spcAft>
              <a:buClrTx/>
              <a:buSzTx/>
              <a:buFontTx/>
              <a:buNone/>
              <a:tabLst/>
            </a:pPr>
            <a:r>
              <a:rPr kumimoji="0" lang="en-AU"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Nutrition ,National Research Centre ,Egypt</a:t>
            </a:r>
            <a:endParaRPr kumimoji="0" lang="en-A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2996952"/>
            <a:ext cx="7344816" cy="3330207"/>
          </a:xfrm>
          <a:prstGeom prst="rect">
            <a:avLst/>
          </a:prstGeom>
        </p:spPr>
        <p:txBody>
          <a:bodyPr wrap="square">
            <a:spAutoFit/>
          </a:bodyPr>
          <a:lstStyle/>
          <a:p>
            <a:pPr algn="ctr">
              <a:lnSpc>
                <a:spcPct val="150000"/>
              </a:lnSpc>
            </a:pPr>
            <a:r>
              <a:rPr lang="en-AU" sz="3600" dirty="0" smtClean="0">
                <a:solidFill>
                  <a:prstClr val="black"/>
                </a:solidFill>
                <a:latin typeface="Arial Black" pitchFamily="34" charset="0"/>
              </a:rPr>
              <a:t>Honey is an aqueous solution of sugars containing a few secondary metabolites</a:t>
            </a:r>
            <a:r>
              <a:rPr lang="en-AU" sz="2800" dirty="0" smtClean="0">
                <a:solidFill>
                  <a:prstClr val="black"/>
                </a:solidFill>
              </a:rPr>
              <a:t>. </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3214678" y="0"/>
            <a:ext cx="5929322" cy="2643182"/>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2924944"/>
            <a:ext cx="7182544" cy="3539430"/>
          </a:xfrm>
          <a:prstGeom prst="rect">
            <a:avLst/>
          </a:prstGeom>
        </p:spPr>
        <p:txBody>
          <a:bodyPr wrap="square">
            <a:spAutoFit/>
          </a:bodyPr>
          <a:lstStyle/>
          <a:p>
            <a:pPr algn="l"/>
            <a:r>
              <a:rPr lang="en-US" sz="3200" b="1" dirty="0" smtClean="0"/>
              <a:t>It is the only insect-derived natural product with therapeutic, traditional, spiritual, nutritional, cosmetic, and industrial value. In addition to having excellent nutritional value, honey is a good source of physiologically active natural compounds</a:t>
            </a:r>
            <a:r>
              <a:rPr lang="en-US" dirty="0" smtClean="0"/>
              <a:t>, </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971600" y="0"/>
            <a:ext cx="8172400" cy="2643182"/>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57224" y="2071678"/>
            <a:ext cx="7286676" cy="4401205"/>
          </a:xfrm>
          <a:prstGeom prst="rect">
            <a:avLst/>
          </a:prstGeom>
        </p:spPr>
        <p:txBody>
          <a:bodyPr wrap="square">
            <a:spAutoFit/>
          </a:bodyPr>
          <a:lstStyle/>
          <a:p>
            <a:pPr algn="l"/>
            <a:r>
              <a:rPr lang="en-AU" sz="2800" dirty="0" smtClean="0">
                <a:solidFill>
                  <a:srgbClr val="FF0000"/>
                </a:solidFill>
                <a:latin typeface="Arial Black" pitchFamily="34" charset="0"/>
              </a:rPr>
              <a:t>HONEY</a:t>
            </a:r>
          </a:p>
          <a:p>
            <a:pPr algn="ctr"/>
            <a:endParaRPr lang="ar-EG" sz="2800" dirty="0" smtClean="0"/>
          </a:p>
          <a:p>
            <a:pPr algn="ctr"/>
            <a:r>
              <a:rPr lang="en-AU" sz="2800" dirty="0" smtClean="0"/>
              <a:t> </a:t>
            </a:r>
            <a:r>
              <a:rPr lang="en-AU" sz="2800" dirty="0" smtClean="0">
                <a:latin typeface="Arial Black" pitchFamily="34" charset="0"/>
              </a:rPr>
              <a:t>Honey has been used by humanity for thousands of years for nutrition and curative purposes. </a:t>
            </a:r>
            <a:r>
              <a:rPr lang="en-US" sz="2800" b="1" dirty="0" smtClean="0">
                <a:latin typeface="Arial Black" pitchFamily="34" charset="0"/>
              </a:rPr>
              <a:t>The traditional knowledge of honey and modern science are merged in “</a:t>
            </a:r>
            <a:r>
              <a:rPr lang="en-US" sz="2800" b="1" dirty="0" err="1" smtClean="0">
                <a:latin typeface="Arial Black" pitchFamily="34" charset="0"/>
              </a:rPr>
              <a:t>apitherapy</a:t>
            </a:r>
            <a:r>
              <a:rPr lang="en-US" sz="2800" b="1" dirty="0" smtClean="0">
                <a:latin typeface="Arial Black" pitchFamily="34" charset="0"/>
              </a:rPr>
              <a:t>,” which denotes the medical use of honey and bee products.</a:t>
            </a:r>
            <a:r>
              <a:rPr lang="en-US" sz="2800" dirty="0" smtClean="0"/>
              <a:t> </a:t>
            </a:r>
            <a:endParaRPr lang="en-AU" sz="2800" dirty="0"/>
          </a:p>
        </p:txBody>
      </p:sp>
      <p:pic>
        <p:nvPicPr>
          <p:cNvPr id="10242" name="Picture 2"/>
          <p:cNvPicPr>
            <a:picLocks noChangeAspect="1" noChangeArrowheads="1"/>
          </p:cNvPicPr>
          <p:nvPr/>
        </p:nvPicPr>
        <p:blipFill>
          <a:blip r:embed="rId2" cstate="print"/>
          <a:srcRect/>
          <a:stretch>
            <a:fillRect/>
          </a:stretch>
        </p:blipFill>
        <p:spPr bwMode="auto">
          <a:xfrm>
            <a:off x="3214678" y="0"/>
            <a:ext cx="5929322" cy="2643182"/>
          </a:xfrm>
          <a:prstGeom prst="rect">
            <a:avLst/>
          </a:prstGeom>
          <a:noFill/>
          <a:ln w="9525">
            <a:noFill/>
            <a:miter lim="800000"/>
            <a:headEnd/>
            <a:tailEnd/>
          </a:ln>
          <a:effectLst/>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043608" y="1668240"/>
            <a:ext cx="8100392" cy="507831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sz="2400" i="0" u="none" strike="noStrike" cap="none" normalizeH="0" baseline="0" dirty="0" smtClean="0">
                <a:ln>
                  <a:noFill/>
                </a:ln>
                <a:solidFill>
                  <a:srgbClr val="000000"/>
                </a:solidFill>
                <a:effectLst/>
                <a:latin typeface="Arial Black" pitchFamily="34" charset="0"/>
                <a:ea typeface="Calibri" pitchFamily="34" charset="0"/>
                <a:cs typeface="Arial" pitchFamily="34" charset="0"/>
              </a:rPr>
              <a:t>Carbohydrates are the main </a:t>
            </a:r>
            <a:r>
              <a:rPr lang="en-US" sz="2400" dirty="0" err="1" smtClean="0">
                <a:solidFill>
                  <a:srgbClr val="000000"/>
                </a:solidFill>
                <a:latin typeface="Arial Black" pitchFamily="34" charset="0"/>
                <a:ea typeface="Calibri" pitchFamily="34" charset="0"/>
                <a:cs typeface="Arial" pitchFamily="34" charset="0"/>
              </a:rPr>
              <a:t>componantes</a:t>
            </a:r>
            <a:r>
              <a:rPr lang="en-US" sz="2400" dirty="0" smtClean="0">
                <a:solidFill>
                  <a:srgbClr val="000000"/>
                </a:solidFill>
                <a:latin typeface="Arial Black" pitchFamily="34" charset="0"/>
                <a:ea typeface="Calibri" pitchFamily="34" charset="0"/>
                <a:cs typeface="Arial" pitchFamily="34" charset="0"/>
              </a:rPr>
              <a:t> </a:t>
            </a:r>
            <a:r>
              <a:rPr kumimoji="0" lang="en-US" sz="2400" i="0" u="none" strike="noStrike" cap="none" normalizeH="0" baseline="0" dirty="0" smtClean="0">
                <a:ln>
                  <a:noFill/>
                </a:ln>
                <a:solidFill>
                  <a:srgbClr val="000000"/>
                </a:solidFill>
                <a:effectLst/>
                <a:latin typeface="Arial Black" pitchFamily="34" charset="0"/>
                <a:ea typeface="Calibri" pitchFamily="34" charset="0"/>
                <a:cs typeface="Arial" pitchFamily="34" charset="0"/>
              </a:rPr>
              <a:t>of honey and contribute 95 to 97% of its dry weight. In addition to carbohydrates, honey contains numerous compounds, such as organic acids, proteins, amino acids, minerals, and vitamins .Pure honeys were also reported to contain </a:t>
            </a:r>
            <a:r>
              <a:rPr kumimoji="0" lang="en-US" sz="2400" i="0" u="none" strike="noStrike" cap="none" normalizeH="0" baseline="0" dirty="0" err="1" smtClean="0">
                <a:ln>
                  <a:noFill/>
                </a:ln>
                <a:solidFill>
                  <a:srgbClr val="000000"/>
                </a:solidFill>
                <a:effectLst/>
                <a:latin typeface="Arial Black" pitchFamily="34" charset="0"/>
                <a:ea typeface="Calibri" pitchFamily="34" charset="0"/>
                <a:cs typeface="Arial" pitchFamily="34" charset="0"/>
              </a:rPr>
              <a:t>polyphenols</a:t>
            </a:r>
            <a:r>
              <a:rPr kumimoji="0" lang="en-US" sz="2400" i="0" u="none" strike="noStrike" cap="none" normalizeH="0" baseline="0" dirty="0" smtClean="0">
                <a:ln>
                  <a:noFill/>
                </a:ln>
                <a:solidFill>
                  <a:srgbClr val="000000"/>
                </a:solidFill>
                <a:effectLst/>
                <a:latin typeface="Arial Black" pitchFamily="34" charset="0"/>
                <a:ea typeface="Calibri" pitchFamily="34" charset="0"/>
                <a:cs typeface="Arial" pitchFamily="34" charset="0"/>
              </a:rPr>
              <a:t>, alkaloids,, cardiac glycosides, </a:t>
            </a:r>
            <a:r>
              <a:rPr kumimoji="0" lang="en-US" sz="2400" i="0" u="none" strike="noStrike" cap="none" normalizeH="0" baseline="0" dirty="0" err="1" smtClean="0">
                <a:ln>
                  <a:noFill/>
                </a:ln>
                <a:solidFill>
                  <a:srgbClr val="000000"/>
                </a:solidFill>
                <a:effectLst/>
                <a:latin typeface="Arial Black" pitchFamily="34" charset="0"/>
                <a:ea typeface="Calibri" pitchFamily="34" charset="0"/>
                <a:cs typeface="Arial" pitchFamily="34" charset="0"/>
              </a:rPr>
              <a:t>flavonoids</a:t>
            </a:r>
            <a:r>
              <a:rPr kumimoji="0" lang="en-US" sz="2400" i="0" u="none" strike="noStrike" cap="none" normalizeH="0" baseline="0" dirty="0" smtClean="0">
                <a:ln>
                  <a:noFill/>
                </a:ln>
                <a:solidFill>
                  <a:srgbClr val="000000"/>
                </a:solidFill>
                <a:effectLst/>
                <a:latin typeface="Arial Black" pitchFamily="34" charset="0"/>
                <a:ea typeface="Calibri" pitchFamily="34" charset="0"/>
                <a:cs typeface="Arial" pitchFamily="34" charset="0"/>
              </a:rPr>
              <a:t>, reducing compounds, and volatile compounds</a:t>
            </a:r>
            <a:endParaRPr kumimoji="0" lang="en-US" sz="2400" i="0" u="none" strike="noStrike" cap="none" normalizeH="0" baseline="0" dirty="0" smtClean="0">
              <a:ln>
                <a:noFill/>
              </a:ln>
              <a:solidFill>
                <a:schemeClr val="tx1"/>
              </a:solidFill>
              <a:effectLst/>
              <a:latin typeface="Arial Black" pitchFamily="34" charset="0"/>
              <a:cs typeface="Arial" pitchFamily="34" charset="0"/>
            </a:endParaRPr>
          </a:p>
        </p:txBody>
      </p:sp>
      <p:pic>
        <p:nvPicPr>
          <p:cNvPr id="3" name="Picture 2"/>
          <p:cNvPicPr>
            <a:picLocks noChangeAspect="1" noChangeArrowheads="1"/>
          </p:cNvPicPr>
          <p:nvPr/>
        </p:nvPicPr>
        <p:blipFill>
          <a:blip r:embed="rId2" cstate="print"/>
          <a:srcRect/>
          <a:stretch>
            <a:fillRect/>
          </a:stretch>
        </p:blipFill>
        <p:spPr bwMode="auto">
          <a:xfrm>
            <a:off x="3071802" y="0"/>
            <a:ext cx="6072198" cy="184482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2492896"/>
            <a:ext cx="7786742" cy="1695208"/>
          </a:xfrm>
          <a:prstGeom prst="rect">
            <a:avLst/>
          </a:prstGeom>
        </p:spPr>
        <p:txBody>
          <a:bodyPr wrap="square">
            <a:spAutoFit/>
          </a:bodyPr>
          <a:lstStyle/>
          <a:p>
            <a:pPr algn="l">
              <a:lnSpc>
                <a:spcPct val="150000"/>
              </a:lnSpc>
            </a:pPr>
            <a:r>
              <a:rPr lang="en-AU" sz="2400" dirty="0" smtClean="0">
                <a:latin typeface="Arial Black" pitchFamily="34" charset="0"/>
              </a:rPr>
              <a:t>Honey also contains  a lot of minerals such as calcium, copper, iron, magnesium, manganese, zinc phosphorus and potassium</a:t>
            </a:r>
            <a:endParaRPr lang="en-AU" dirty="0"/>
          </a:p>
        </p:txBody>
      </p:sp>
      <p:pic>
        <p:nvPicPr>
          <p:cNvPr id="18434" name="Picture 2"/>
          <p:cNvPicPr>
            <a:picLocks noChangeAspect="1" noChangeArrowheads="1"/>
          </p:cNvPicPr>
          <p:nvPr/>
        </p:nvPicPr>
        <p:blipFill>
          <a:blip r:embed="rId2" cstate="print"/>
          <a:srcRect/>
          <a:stretch>
            <a:fillRect/>
          </a:stretch>
        </p:blipFill>
        <p:spPr bwMode="auto">
          <a:xfrm>
            <a:off x="3071802" y="0"/>
            <a:ext cx="6072198" cy="200024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692696"/>
            <a:ext cx="8100392" cy="3912866"/>
          </a:xfrm>
          <a:prstGeom prst="rect">
            <a:avLst/>
          </a:prstGeom>
        </p:spPr>
        <p:txBody>
          <a:bodyPr wrap="square">
            <a:spAutoFit/>
          </a:bodyPr>
          <a:lstStyle/>
          <a:p>
            <a:pPr algn="l">
              <a:lnSpc>
                <a:spcPct val="150000"/>
              </a:lnSpc>
            </a:pPr>
            <a:r>
              <a:rPr lang="en-US" sz="2400" dirty="0" smtClean="0">
                <a:latin typeface="Arial Black" pitchFamily="34" charset="0"/>
              </a:rPr>
              <a:t>Reactive oxygen species (ROS) are chemically reactive molecules containing oxygen. Examples include peroxides. superoxide, hydroxyl radical, and singlet oxygen. ROS are formed as a natural by product of the normal metabolism of oxygen and have important roles in cell signaling and homeostasis</a:t>
            </a:r>
            <a:r>
              <a:rPr lang="en-US"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916830"/>
            <a:ext cx="8028384" cy="3358868"/>
          </a:xfrm>
          <a:prstGeom prst="rect">
            <a:avLst/>
          </a:prstGeom>
        </p:spPr>
        <p:txBody>
          <a:bodyPr wrap="square">
            <a:spAutoFit/>
          </a:bodyPr>
          <a:lstStyle/>
          <a:p>
            <a:pPr algn="l">
              <a:lnSpc>
                <a:spcPct val="150000"/>
              </a:lnSpc>
            </a:pPr>
            <a:r>
              <a:rPr lang="en-US" sz="2400" b="1" dirty="0" smtClean="0">
                <a:latin typeface="Arial Black" pitchFamily="34" charset="0"/>
              </a:rPr>
              <a:t>Oxidative stress</a:t>
            </a:r>
            <a:r>
              <a:rPr lang="en-US" sz="2400" dirty="0" smtClean="0">
                <a:latin typeface="Arial Black" pitchFamily="34" charset="0"/>
              </a:rPr>
              <a:t> reflects an imbalance between the systemic manifestation of reactive oxygen species and a biological system's ability to readily detoxify the reactive intermediates or to repair the resulting damage.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42976" y="2276872"/>
            <a:ext cx="7500990" cy="3416320"/>
          </a:xfrm>
          <a:prstGeom prst="rect">
            <a:avLst/>
          </a:prstGeom>
        </p:spPr>
        <p:txBody>
          <a:bodyPr wrap="square">
            <a:spAutoFit/>
          </a:bodyPr>
          <a:lstStyle/>
          <a:p>
            <a:pPr algn="l">
              <a:lnSpc>
                <a:spcPct val="150000"/>
              </a:lnSpc>
            </a:pPr>
            <a:r>
              <a:rPr lang="en-AU" sz="2400" b="1" dirty="0" smtClean="0">
                <a:latin typeface="Arial Black" pitchFamily="34" charset="0"/>
              </a:rPr>
              <a:t>Honey is recognized as having different biological properties, including antioxidant effects</a:t>
            </a:r>
            <a:r>
              <a:rPr lang="en-US" sz="2400" dirty="0" smtClean="0">
                <a:latin typeface="Arial Black" pitchFamily="34" charset="0"/>
              </a:rPr>
              <a:t> or pharmacological </a:t>
            </a:r>
          </a:p>
          <a:p>
            <a:pPr algn="l">
              <a:lnSpc>
                <a:spcPct val="150000"/>
              </a:lnSpc>
            </a:pPr>
            <a:r>
              <a:rPr lang="en-US" sz="2400" dirty="0" smtClean="0">
                <a:latin typeface="Arial Black" pitchFamily="34" charset="0"/>
              </a:rPr>
              <a:t>activities—ranging from anti-inflammatory, antioxidant, antibacterial, antihypertensive to hypoglycemic effects</a:t>
            </a:r>
            <a:endParaRPr lang="en-AU" sz="2400" b="1" dirty="0">
              <a:latin typeface="Arial Black" pitchFamily="34" charset="0"/>
            </a:endParaRPr>
          </a:p>
        </p:txBody>
      </p:sp>
      <p:pic>
        <p:nvPicPr>
          <p:cNvPr id="17410" name="Picture 2"/>
          <p:cNvPicPr>
            <a:picLocks noChangeAspect="1" noChangeArrowheads="1"/>
          </p:cNvPicPr>
          <p:nvPr/>
        </p:nvPicPr>
        <p:blipFill>
          <a:blip r:embed="rId2" cstate="print"/>
          <a:srcRect/>
          <a:stretch>
            <a:fillRect/>
          </a:stretch>
        </p:blipFill>
        <p:spPr bwMode="auto">
          <a:xfrm>
            <a:off x="1000100" y="0"/>
            <a:ext cx="8143900" cy="200024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8720" y="2636912"/>
            <a:ext cx="9584356" cy="707886"/>
          </a:xfrm>
          <a:prstGeom prst="rect">
            <a:avLst/>
          </a:prstGeom>
        </p:spPr>
        <p:txBody>
          <a:bodyPr wrap="square">
            <a:spAutoFit/>
          </a:bodyPr>
          <a:lstStyle/>
          <a:p>
            <a:r>
              <a:rPr lang="en-US" sz="4000" b="1" dirty="0" smtClean="0">
                <a:latin typeface="Arial Black" pitchFamily="34" charset="0"/>
              </a:rPr>
              <a:t>Mechanism of action</a:t>
            </a:r>
            <a:r>
              <a:rPr lang="en-US"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2564904"/>
            <a:ext cx="8100392" cy="3416320"/>
          </a:xfrm>
          <a:prstGeom prst="rect">
            <a:avLst/>
          </a:prstGeom>
        </p:spPr>
        <p:txBody>
          <a:bodyPr wrap="square">
            <a:spAutoFit/>
          </a:bodyPr>
          <a:lstStyle/>
          <a:p>
            <a:pPr lvl="0" algn="l" rtl="0" eaLnBrk="0" fontAlgn="ctr" hangingPunct="0">
              <a:lnSpc>
                <a:spcPct val="150000"/>
              </a:lnSpc>
              <a:spcBef>
                <a:spcPct val="0"/>
              </a:spcBef>
              <a:spcAft>
                <a:spcPct val="0"/>
              </a:spcAft>
            </a:pPr>
            <a:r>
              <a:rPr lang="en-US" sz="2400" b="1" dirty="0" smtClean="0">
                <a:solidFill>
                  <a:srgbClr val="666666"/>
                </a:solidFill>
                <a:latin typeface="Arial Black" pitchFamily="34" charset="0"/>
                <a:ea typeface="Times New Roman" pitchFamily="18" charset="0"/>
                <a:cs typeface="Arial" pitchFamily="34" charset="0"/>
              </a:rPr>
              <a:t>Honey inhibit the formation of free radicals, a potential to exert antioxidant activity. </a:t>
            </a:r>
            <a:endParaRPr lang="en-US" sz="2400" b="1" dirty="0" smtClean="0">
              <a:latin typeface="Arial Black" pitchFamily="34" charset="0"/>
              <a:cs typeface="Arial" pitchFamily="34" charset="0"/>
            </a:endParaRPr>
          </a:p>
          <a:p>
            <a:pPr lvl="0" algn="l" rtl="0" eaLnBrk="0" fontAlgn="ctr" hangingPunct="0">
              <a:lnSpc>
                <a:spcPct val="150000"/>
              </a:lnSpc>
              <a:spcBef>
                <a:spcPct val="0"/>
              </a:spcBef>
              <a:spcAft>
                <a:spcPct val="0"/>
              </a:spcAft>
            </a:pPr>
            <a:r>
              <a:rPr lang="en-US" sz="2400" b="1" dirty="0" smtClean="0">
                <a:solidFill>
                  <a:srgbClr val="666666"/>
                </a:solidFill>
                <a:latin typeface="Arial Black" pitchFamily="34" charset="0"/>
                <a:ea typeface="Times New Roman" pitchFamily="18" charset="0"/>
                <a:cs typeface="Arial" pitchFamily="34" charset="0"/>
              </a:rPr>
              <a:t>Superoxide formed during inflammation is un-reactive, this is then converted to hydrogen </a:t>
            </a:r>
            <a:endParaRPr lang="en-US" sz="2400" b="1" dirty="0" smtClean="0">
              <a:latin typeface="Arial Black" pitchFamily="34" charset="0"/>
              <a:cs typeface="Arial" pitchFamily="34" charset="0"/>
            </a:endParaRPr>
          </a:p>
          <a:p>
            <a:pPr lvl="0" algn="l" rtl="0" eaLnBrk="0" fontAlgn="ctr" hangingPunct="0">
              <a:lnSpc>
                <a:spcPct val="150000"/>
              </a:lnSpc>
              <a:spcBef>
                <a:spcPct val="0"/>
              </a:spcBef>
              <a:spcAft>
                <a:spcPct val="0"/>
              </a:spcAft>
            </a:pPr>
            <a:r>
              <a:rPr lang="en-US" sz="2400" b="1" dirty="0" smtClean="0">
                <a:solidFill>
                  <a:srgbClr val="666666"/>
                </a:solidFill>
                <a:latin typeface="Arial Black" pitchFamily="34" charset="0"/>
                <a:ea typeface="Times New Roman" pitchFamily="18" charset="0"/>
                <a:cs typeface="Arial" pitchFamily="34" charset="0"/>
              </a:rPr>
              <a:t>peroxide a much less reactive peroxide radical generated .</a:t>
            </a:r>
            <a:endParaRPr lang="en-US" sz="2400" b="1" dirty="0" smtClean="0">
              <a:latin typeface="Arial Black" pitchFamily="34" charset="0"/>
              <a:cs typeface="Arial" pitchFamily="34" charset="0"/>
            </a:endParaRPr>
          </a:p>
        </p:txBody>
      </p:sp>
      <p:pic>
        <p:nvPicPr>
          <p:cNvPr id="3" name="Picture 2"/>
          <p:cNvPicPr>
            <a:picLocks noChangeAspect="1" noChangeArrowheads="1"/>
          </p:cNvPicPr>
          <p:nvPr/>
        </p:nvPicPr>
        <p:blipFill>
          <a:blip r:embed="rId2" cstate="print"/>
          <a:srcRect/>
          <a:stretch>
            <a:fillRect/>
          </a:stretch>
        </p:blipFill>
        <p:spPr bwMode="auto">
          <a:xfrm>
            <a:off x="4067944" y="0"/>
            <a:ext cx="4896543" cy="2276872"/>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2276871"/>
            <a:ext cx="8100392" cy="3970318"/>
          </a:xfrm>
          <a:prstGeom prst="rect">
            <a:avLst/>
          </a:prstGeom>
        </p:spPr>
        <p:txBody>
          <a:bodyPr wrap="square">
            <a:spAutoFit/>
          </a:bodyPr>
          <a:lstStyle/>
          <a:p>
            <a:pPr lvl="0" algn="l" rtl="0" eaLnBrk="0" fontAlgn="ctr" hangingPunct="0">
              <a:lnSpc>
                <a:spcPct val="150000"/>
              </a:lnSpc>
              <a:spcBef>
                <a:spcPct val="0"/>
              </a:spcBef>
              <a:spcAft>
                <a:spcPct val="0"/>
              </a:spcAft>
            </a:pPr>
            <a:r>
              <a:rPr lang="en-US" sz="2400" dirty="0" smtClean="0">
                <a:solidFill>
                  <a:srgbClr val="666666"/>
                </a:solidFill>
                <a:latin typeface="Arial Black" pitchFamily="34" charset="0"/>
                <a:ea typeface="Times New Roman" pitchFamily="18" charset="0"/>
                <a:cs typeface="Arial" pitchFamily="34" charset="0"/>
              </a:rPr>
              <a:t>Formation of the oxidant peroxide radical is then </a:t>
            </a:r>
            <a:r>
              <a:rPr lang="en-US" sz="2400" dirty="0" err="1" smtClean="0">
                <a:solidFill>
                  <a:srgbClr val="666666"/>
                </a:solidFill>
                <a:latin typeface="Arial Black" pitchFamily="34" charset="0"/>
                <a:ea typeface="Times New Roman" pitchFamily="18" charset="0"/>
                <a:cs typeface="Arial" pitchFamily="34" charset="0"/>
              </a:rPr>
              <a:t>catalysed</a:t>
            </a:r>
            <a:r>
              <a:rPr lang="en-US" sz="2400" dirty="0" smtClean="0">
                <a:solidFill>
                  <a:srgbClr val="666666"/>
                </a:solidFill>
                <a:latin typeface="Arial Black" pitchFamily="34" charset="0"/>
                <a:ea typeface="Times New Roman" pitchFamily="18" charset="0"/>
                <a:cs typeface="Arial" pitchFamily="34" charset="0"/>
              </a:rPr>
              <a:t> by metal ions (e.g.; iron and copper). Sequestration of these metal ions in complexes with organic molecules is an important antioxidant defense system .</a:t>
            </a:r>
            <a:endParaRPr lang="en-US" sz="2400" dirty="0" smtClean="0">
              <a:latin typeface="Arial Black" pitchFamily="34" charset="0"/>
              <a:cs typeface="Arial" pitchFamily="34" charset="0"/>
            </a:endParaRPr>
          </a:p>
          <a:p>
            <a:pPr lvl="0" algn="l" rtl="0" eaLnBrk="0" fontAlgn="ctr" hangingPunct="0">
              <a:lnSpc>
                <a:spcPct val="150000"/>
              </a:lnSpc>
              <a:spcBef>
                <a:spcPct val="0"/>
              </a:spcBef>
              <a:spcAft>
                <a:spcPct val="0"/>
              </a:spcAft>
            </a:pPr>
            <a:r>
              <a:rPr lang="en-US" sz="2400" dirty="0" err="1" smtClean="0">
                <a:solidFill>
                  <a:srgbClr val="666666"/>
                </a:solidFill>
                <a:latin typeface="Arial Black" pitchFamily="34" charset="0"/>
                <a:ea typeface="Times New Roman" pitchFamily="18" charset="0"/>
                <a:cs typeface="Arial" pitchFamily="34" charset="0"/>
              </a:rPr>
              <a:t>Flavonoids</a:t>
            </a:r>
            <a:r>
              <a:rPr lang="en-US" sz="2400" dirty="0" smtClean="0">
                <a:solidFill>
                  <a:srgbClr val="666666"/>
                </a:solidFill>
                <a:latin typeface="Arial Black" pitchFamily="34" charset="0"/>
                <a:ea typeface="Times New Roman" pitchFamily="18" charset="0"/>
                <a:cs typeface="Arial" pitchFamily="34" charset="0"/>
              </a:rPr>
              <a:t> and other </a:t>
            </a:r>
            <a:r>
              <a:rPr lang="en-US" sz="2400" dirty="0" err="1" smtClean="0">
                <a:solidFill>
                  <a:srgbClr val="666666"/>
                </a:solidFill>
                <a:latin typeface="Arial Black" pitchFamily="34" charset="0"/>
                <a:ea typeface="Times New Roman" pitchFamily="18" charset="0"/>
                <a:cs typeface="Arial" pitchFamily="34" charset="0"/>
              </a:rPr>
              <a:t>polyphenols</a:t>
            </a:r>
            <a:r>
              <a:rPr lang="en-US" sz="2400" dirty="0" smtClean="0">
                <a:solidFill>
                  <a:srgbClr val="666666"/>
                </a:solidFill>
                <a:latin typeface="Arial Black" pitchFamily="34" charset="0"/>
                <a:ea typeface="Times New Roman" pitchFamily="18" charset="0"/>
                <a:cs typeface="Arial" pitchFamily="34" charset="0"/>
              </a:rPr>
              <a:t>, common constituents of honey, will do this.</a:t>
            </a:r>
            <a:endParaRPr lang="en-US" sz="2400" dirty="0" smtClean="0">
              <a:latin typeface="Arial Black" pitchFamily="34" charset="0"/>
              <a:cs typeface="Arial" pitchFamily="34" charset="0"/>
            </a:endParaRPr>
          </a:p>
        </p:txBody>
      </p:sp>
      <p:pic>
        <p:nvPicPr>
          <p:cNvPr id="3" name="Picture 2"/>
          <p:cNvPicPr>
            <a:picLocks noChangeAspect="1" noChangeArrowheads="1"/>
          </p:cNvPicPr>
          <p:nvPr/>
        </p:nvPicPr>
        <p:blipFill>
          <a:blip r:embed="rId2" cstate="print"/>
          <a:srcRect/>
          <a:stretch>
            <a:fillRect/>
          </a:stretch>
        </p:blipFill>
        <p:spPr bwMode="auto">
          <a:xfrm>
            <a:off x="4067944" y="0"/>
            <a:ext cx="4896543" cy="2276872"/>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2348880"/>
            <a:ext cx="7200800" cy="3911199"/>
          </a:xfrm>
          <a:prstGeom prst="rect">
            <a:avLst/>
          </a:prstGeom>
        </p:spPr>
        <p:txBody>
          <a:bodyPr wrap="square">
            <a:spAutoFit/>
          </a:bodyPr>
          <a:lstStyle/>
          <a:p>
            <a:pPr lvl="0" algn="l">
              <a:lnSpc>
                <a:spcPct val="150000"/>
              </a:lnSpc>
            </a:pPr>
            <a:r>
              <a:rPr lang="en-US" sz="2400" dirty="0" smtClean="0">
                <a:solidFill>
                  <a:prstClr val="black"/>
                </a:solidFill>
                <a:latin typeface="Arial Black" pitchFamily="34" charset="0"/>
              </a:rPr>
              <a:t>Reactive Oxygen Species (ROS) is a phrase used to describe a number of reactive molecules and </a:t>
            </a:r>
            <a:r>
              <a:rPr lang="en-US" sz="2400" b="1" dirty="0" smtClean="0">
                <a:solidFill>
                  <a:prstClr val="black"/>
                </a:solidFill>
                <a:latin typeface="Arial Black" pitchFamily="34" charset="0"/>
              </a:rPr>
              <a:t>free radicals</a:t>
            </a:r>
            <a:r>
              <a:rPr lang="en-US" sz="2400" dirty="0" smtClean="0">
                <a:solidFill>
                  <a:prstClr val="black"/>
                </a:solidFill>
                <a:latin typeface="Arial Black" pitchFamily="34" charset="0"/>
              </a:rPr>
              <a:t> derived from molecular oxygen. </a:t>
            </a:r>
          </a:p>
          <a:p>
            <a:pPr lvl="0" algn="l">
              <a:lnSpc>
                <a:spcPct val="150000"/>
              </a:lnSpc>
            </a:pPr>
            <a:r>
              <a:rPr lang="en-US" sz="2400" b="1" dirty="0" smtClean="0">
                <a:solidFill>
                  <a:prstClr val="black"/>
                </a:solidFill>
                <a:latin typeface="Arial Black" pitchFamily="34" charset="0"/>
              </a:rPr>
              <a:t>Glutathione</a:t>
            </a:r>
            <a:r>
              <a:rPr lang="en-US" sz="2400" dirty="0" smtClean="0">
                <a:solidFill>
                  <a:prstClr val="black"/>
                </a:solidFill>
                <a:latin typeface="Arial Black" pitchFamily="34" charset="0"/>
              </a:rPr>
              <a:t> (</a:t>
            </a:r>
            <a:r>
              <a:rPr lang="en-US" sz="2400" b="1" dirty="0" smtClean="0">
                <a:solidFill>
                  <a:prstClr val="black"/>
                </a:solidFill>
                <a:latin typeface="Arial Black" pitchFamily="34" charset="0"/>
              </a:rPr>
              <a:t>GSH</a:t>
            </a:r>
            <a:r>
              <a:rPr lang="en-US" sz="2400" dirty="0" smtClean="0">
                <a:solidFill>
                  <a:prstClr val="black"/>
                </a:solidFill>
                <a:latin typeface="Arial Black" pitchFamily="34" charset="0"/>
              </a:rPr>
              <a:t>) is an important cellular </a:t>
            </a:r>
            <a:r>
              <a:rPr lang="en-US" sz="2400" b="1" dirty="0" smtClean="0">
                <a:solidFill>
                  <a:prstClr val="black"/>
                </a:solidFill>
                <a:latin typeface="Arial Black" pitchFamily="34" charset="0"/>
              </a:rPr>
              <a:t>antioxidant</a:t>
            </a:r>
            <a:r>
              <a:rPr lang="en-US" sz="2400" dirty="0" smtClean="0">
                <a:solidFill>
                  <a:prstClr val="black"/>
                </a:solidFill>
                <a:latin typeface="Arial Black" pitchFamily="34" charset="0"/>
              </a:rPr>
              <a:t> that limits cell damage by ROS</a:t>
            </a:r>
            <a:endParaRPr lang="en-US" dirty="0"/>
          </a:p>
        </p:txBody>
      </p:sp>
      <p:pic>
        <p:nvPicPr>
          <p:cNvPr id="3" name="Picture 2"/>
          <p:cNvPicPr>
            <a:picLocks noChangeAspect="1" noChangeArrowheads="1"/>
          </p:cNvPicPr>
          <p:nvPr/>
        </p:nvPicPr>
        <p:blipFill>
          <a:blip r:embed="rId2" cstate="print"/>
          <a:srcRect/>
          <a:stretch>
            <a:fillRect/>
          </a:stretch>
        </p:blipFill>
        <p:spPr bwMode="auto">
          <a:xfrm>
            <a:off x="4067944" y="0"/>
            <a:ext cx="4896543" cy="227687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2348880"/>
            <a:ext cx="8100392" cy="4524315"/>
          </a:xfrm>
          <a:prstGeom prst="rect">
            <a:avLst/>
          </a:prstGeom>
        </p:spPr>
        <p:txBody>
          <a:bodyPr wrap="square">
            <a:spAutoFit/>
          </a:bodyPr>
          <a:lstStyle/>
          <a:p>
            <a:pPr algn="l">
              <a:lnSpc>
                <a:spcPct val="150000"/>
              </a:lnSpc>
            </a:pPr>
            <a:r>
              <a:rPr lang="en-AU" sz="2400" dirty="0" smtClean="0">
                <a:latin typeface="Arial Black" pitchFamily="34" charset="0"/>
              </a:rPr>
              <a:t>The role of free radicals such as superoxide radicals, hydroxyl radicals and others have been implicated in a number of diseases including cancer, cardiovascular diseases, cataracts, macular degeneration, impaired wound healing, gastrointestinal inflammatory diseases and many other inflammatory processes. </a:t>
            </a:r>
            <a:endParaRPr lang="en-AU" sz="2400" dirty="0">
              <a:latin typeface="Arial Black"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4067944" y="0"/>
            <a:ext cx="4896543" cy="2276872"/>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28662" y="1928802"/>
            <a:ext cx="7000924" cy="2862322"/>
          </a:xfrm>
          <a:prstGeom prst="rect">
            <a:avLst/>
          </a:prstGeom>
        </p:spPr>
        <p:txBody>
          <a:bodyPr wrap="square">
            <a:spAutoFit/>
          </a:bodyPr>
          <a:lstStyle/>
          <a:p>
            <a:pPr algn="l">
              <a:lnSpc>
                <a:spcPct val="150000"/>
              </a:lnSpc>
            </a:pPr>
            <a:r>
              <a:rPr lang="en-AU" sz="2400" dirty="0" smtClean="0">
                <a:latin typeface="Arial Black" pitchFamily="34" charset="0"/>
              </a:rPr>
              <a:t>Antioxidant activity, or simply antioxidant capacity of honey is its  ability and potential of it to reduce oxidative reactions within the food</a:t>
            </a:r>
            <a:r>
              <a:rPr lang="en-AU" dirty="0" smtClean="0"/>
              <a:t> </a:t>
            </a:r>
            <a:r>
              <a:rPr lang="en-AU" sz="2400" dirty="0" smtClean="0">
                <a:latin typeface="Arial Black" pitchFamily="34" charset="0"/>
              </a:rPr>
              <a:t>systems and human health</a:t>
            </a:r>
            <a:r>
              <a:rPr lang="en-AU" dirty="0" smtClean="0"/>
              <a:t> </a:t>
            </a:r>
            <a:endParaRPr lang="en-AU" dirty="0"/>
          </a:p>
        </p:txBody>
      </p:sp>
      <p:pic>
        <p:nvPicPr>
          <p:cNvPr id="16386" name="Picture 2"/>
          <p:cNvPicPr>
            <a:picLocks noChangeAspect="1" noChangeArrowheads="1"/>
          </p:cNvPicPr>
          <p:nvPr/>
        </p:nvPicPr>
        <p:blipFill>
          <a:blip r:embed="rId2" cstate="print"/>
          <a:srcRect/>
          <a:stretch>
            <a:fillRect/>
          </a:stretch>
        </p:blipFill>
        <p:spPr bwMode="auto">
          <a:xfrm>
            <a:off x="4788024" y="0"/>
            <a:ext cx="4355976" cy="198884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71538" y="2143114"/>
            <a:ext cx="7358114" cy="3358868"/>
          </a:xfrm>
          <a:prstGeom prst="rect">
            <a:avLst/>
          </a:prstGeom>
        </p:spPr>
        <p:txBody>
          <a:bodyPr wrap="square">
            <a:spAutoFit/>
          </a:bodyPr>
          <a:lstStyle/>
          <a:p>
            <a:pPr algn="l">
              <a:lnSpc>
                <a:spcPct val="150000"/>
              </a:lnSpc>
            </a:pPr>
            <a:r>
              <a:rPr lang="en-AU" sz="2400" dirty="0" smtClean="0">
                <a:latin typeface="Arial Black" pitchFamily="34" charset="0"/>
              </a:rPr>
              <a:t>Natural honey contains many </a:t>
            </a:r>
            <a:r>
              <a:rPr lang="en-AU" sz="2400" dirty="0" err="1" smtClean="0">
                <a:latin typeface="Arial Black" pitchFamily="34" charset="0"/>
              </a:rPr>
              <a:t>flavonoids</a:t>
            </a:r>
            <a:r>
              <a:rPr lang="en-AU" sz="2400" dirty="0" smtClean="0">
                <a:latin typeface="Arial Black" pitchFamily="34" charset="0"/>
              </a:rPr>
              <a:t> ,</a:t>
            </a:r>
            <a:r>
              <a:rPr lang="en-AU" sz="2400" dirty="0" err="1" smtClean="0">
                <a:latin typeface="Arial Black" pitchFamily="34" charset="0"/>
              </a:rPr>
              <a:t>phenolic</a:t>
            </a:r>
            <a:r>
              <a:rPr lang="en-AU" sz="2400" dirty="0" smtClean="0">
                <a:latin typeface="Arial Black" pitchFamily="34" charset="0"/>
              </a:rPr>
              <a:t> acids ,ascorbic acid, </a:t>
            </a:r>
            <a:r>
              <a:rPr lang="en-AU" sz="2400" dirty="0" err="1" smtClean="0">
                <a:latin typeface="Arial Black" pitchFamily="34" charset="0"/>
              </a:rPr>
              <a:t>tocopherols</a:t>
            </a:r>
            <a:r>
              <a:rPr lang="en-AU" sz="2400" dirty="0" smtClean="0">
                <a:latin typeface="Arial Black" pitchFamily="34" charset="0"/>
              </a:rPr>
              <a:t>, </a:t>
            </a:r>
            <a:r>
              <a:rPr lang="en-AU" sz="2400" dirty="0" err="1" smtClean="0">
                <a:latin typeface="Arial Black" pitchFamily="34" charset="0"/>
              </a:rPr>
              <a:t>catalase</a:t>
            </a:r>
            <a:r>
              <a:rPr lang="en-AU" sz="2400" dirty="0" smtClean="0">
                <a:latin typeface="Arial Black" pitchFamily="34" charset="0"/>
              </a:rPr>
              <a:t>, superoxide dismutase, reduced glutathione, and peptides, most of which work together to provide a synergistic antioxidant effect . </a:t>
            </a:r>
            <a:endParaRPr lang="en-AU" sz="2400" dirty="0">
              <a:latin typeface="Arial Black" pitchFamily="34" charset="0"/>
            </a:endParaRPr>
          </a:p>
        </p:txBody>
      </p:sp>
      <p:pic>
        <p:nvPicPr>
          <p:cNvPr id="14338" name="Picture 2"/>
          <p:cNvPicPr>
            <a:picLocks noChangeAspect="1" noChangeArrowheads="1"/>
          </p:cNvPicPr>
          <p:nvPr/>
        </p:nvPicPr>
        <p:blipFill>
          <a:blip r:embed="rId2" cstate="print"/>
          <a:srcRect/>
          <a:stretch>
            <a:fillRect/>
          </a:stretch>
        </p:blipFill>
        <p:spPr bwMode="auto">
          <a:xfrm>
            <a:off x="4572000" y="0"/>
            <a:ext cx="4572000" cy="2143116"/>
          </a:xfrm>
          <a:prstGeom prst="rect">
            <a:avLst/>
          </a:prstGeom>
          <a:noFill/>
          <a:ln w="9525">
            <a:noFill/>
            <a:miter lim="800000"/>
            <a:headEnd/>
            <a:tailEnd/>
          </a:ln>
          <a:effectLst/>
        </p:spPr>
      </p:pic>
      <p:sp>
        <p:nvSpPr>
          <p:cNvPr id="4" name="Rectangle 3"/>
          <p:cNvSpPr/>
          <p:nvPr/>
        </p:nvSpPr>
        <p:spPr>
          <a:xfrm>
            <a:off x="1043609" y="836712"/>
            <a:ext cx="3312367" cy="954107"/>
          </a:xfrm>
          <a:prstGeom prst="rect">
            <a:avLst/>
          </a:prstGeom>
        </p:spPr>
        <p:txBody>
          <a:bodyPr wrap="square">
            <a:spAutoFit/>
          </a:bodyPr>
          <a:lstStyle/>
          <a:p>
            <a:pPr algn="l"/>
            <a:r>
              <a:rPr lang="en-AU" sz="2800" b="1" dirty="0" smtClean="0">
                <a:latin typeface="Arial Black" pitchFamily="34" charset="0"/>
              </a:rPr>
              <a:t>The Anti -Oxidant system</a:t>
            </a:r>
            <a:endParaRPr lang="en-US"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1043608" y="2109623"/>
            <a:ext cx="86409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ctr" latinLnBrk="0" hangingPunct="1">
              <a:lnSpc>
                <a:spcPct val="150000"/>
              </a:lnSpc>
              <a:spcBef>
                <a:spcPct val="0"/>
              </a:spcBef>
              <a:spcAft>
                <a:spcPct val="0"/>
              </a:spcAft>
              <a:buClrTx/>
              <a:buSzTx/>
              <a:buFontTx/>
              <a:buNone/>
              <a:tabLst/>
            </a:pPr>
            <a:r>
              <a:rPr kumimoji="0" lang="en-US" sz="2400" b="1" i="0" u="none" strike="noStrike" cap="none" normalizeH="0" baseline="0" dirty="0" smtClean="0">
                <a:ln>
                  <a:noFill/>
                </a:ln>
                <a:solidFill>
                  <a:srgbClr val="666666"/>
                </a:solidFill>
                <a:effectLst/>
                <a:latin typeface="Arial Black" pitchFamily="34" charset="0"/>
                <a:ea typeface="Times New Roman" pitchFamily="18" charset="0"/>
                <a:cs typeface="Arial" pitchFamily="34" charset="0"/>
              </a:rPr>
              <a:t>The anti-oxidant content of Honey is measured</a:t>
            </a:r>
          </a:p>
          <a:p>
            <a:pPr marL="0" marR="0" lvl="0" indent="0" algn="l" defTabSz="914400" rtl="0" eaLnBrk="1" fontAlgn="ctr" latinLnBrk="0" hangingPunct="1">
              <a:lnSpc>
                <a:spcPct val="150000"/>
              </a:lnSpc>
              <a:spcBef>
                <a:spcPct val="0"/>
              </a:spcBef>
              <a:spcAft>
                <a:spcPct val="0"/>
              </a:spcAft>
              <a:buClrTx/>
              <a:buSzTx/>
              <a:buFontTx/>
              <a:buNone/>
              <a:tabLst/>
            </a:pPr>
            <a:r>
              <a:rPr kumimoji="0" lang="en-US" sz="2400" b="1" i="0" u="none" strike="noStrike" cap="none" normalizeH="0" baseline="0" dirty="0" smtClean="0">
                <a:ln>
                  <a:noFill/>
                </a:ln>
                <a:solidFill>
                  <a:srgbClr val="666666"/>
                </a:solidFill>
                <a:effectLst/>
                <a:latin typeface="Arial Black" pitchFamily="34" charset="0"/>
                <a:ea typeface="Times New Roman" pitchFamily="18" charset="0"/>
                <a:cs typeface="Arial" pitchFamily="34" charset="0"/>
              </a:rPr>
              <a:t>by:</a:t>
            </a:r>
          </a:p>
          <a:p>
            <a:pPr marL="0" marR="0" lvl="0" indent="0" algn="l" defTabSz="914400" rtl="0" eaLnBrk="1" fontAlgn="ctr" latinLnBrk="0" hangingPunct="1">
              <a:lnSpc>
                <a:spcPct val="150000"/>
              </a:lnSpc>
              <a:spcBef>
                <a:spcPct val="0"/>
              </a:spcBef>
              <a:spcAft>
                <a:spcPct val="0"/>
              </a:spcAft>
              <a:buClrTx/>
              <a:buSzTx/>
              <a:buFontTx/>
              <a:buNone/>
              <a:tabLst/>
            </a:pPr>
            <a:r>
              <a:rPr kumimoji="0" lang="en-US" sz="2400" b="1" i="0" u="none" strike="noStrike" cap="none" normalizeH="0" baseline="0" dirty="0" smtClean="0">
                <a:ln>
                  <a:noFill/>
                </a:ln>
                <a:solidFill>
                  <a:srgbClr val="666666"/>
                </a:solidFill>
                <a:effectLst/>
                <a:latin typeface="Arial Black" pitchFamily="34" charset="0"/>
                <a:ea typeface="Times New Roman" pitchFamily="18" charset="0"/>
                <a:cs typeface="Arial" pitchFamily="34" charset="0"/>
              </a:rPr>
              <a:t> its capacity to scavenge</a:t>
            </a:r>
            <a:r>
              <a:rPr kumimoji="0" lang="en-US" sz="2400" b="1" i="0" u="none" strike="noStrike" cap="none" normalizeH="0" dirty="0" smtClean="0">
                <a:ln>
                  <a:noFill/>
                </a:ln>
                <a:solidFill>
                  <a:srgbClr val="666666"/>
                </a:solidFill>
                <a:effectLst/>
                <a:latin typeface="Arial Black" pitchFamily="34" charset="0"/>
                <a:ea typeface="Times New Roman" pitchFamily="18" charset="0"/>
                <a:cs typeface="Arial" pitchFamily="34" charset="0"/>
              </a:rPr>
              <a:t> </a:t>
            </a:r>
            <a:r>
              <a:rPr kumimoji="0" lang="en-US" sz="2400" b="1" i="0" u="none" strike="noStrike" cap="none" normalizeH="0" baseline="0" dirty="0" smtClean="0">
                <a:ln>
                  <a:noFill/>
                </a:ln>
                <a:solidFill>
                  <a:srgbClr val="666666"/>
                </a:solidFill>
                <a:effectLst/>
                <a:latin typeface="Arial Black" pitchFamily="34" charset="0"/>
                <a:ea typeface="Times New Roman" pitchFamily="18" charset="0"/>
                <a:cs typeface="Arial" pitchFamily="34" charset="0"/>
              </a:rPr>
              <a:t>free radicals, and</a:t>
            </a:r>
          </a:p>
          <a:p>
            <a:pPr algn="l" rtl="0" fontAlgn="ctr">
              <a:lnSpc>
                <a:spcPct val="150000"/>
              </a:lnSpc>
              <a:spcBef>
                <a:spcPct val="0"/>
              </a:spcBef>
              <a:spcAft>
                <a:spcPct val="0"/>
              </a:spcAft>
            </a:pPr>
            <a:r>
              <a:rPr kumimoji="0" lang="en-US" sz="2400" b="1" i="0" u="none" strike="noStrike" cap="none" normalizeH="0" dirty="0" smtClean="0">
                <a:ln>
                  <a:noFill/>
                </a:ln>
                <a:solidFill>
                  <a:srgbClr val="666666"/>
                </a:solidFill>
                <a:effectLst/>
                <a:latin typeface="Arial Black" pitchFamily="34" charset="0"/>
                <a:ea typeface="Times New Roman" pitchFamily="18" charset="0"/>
                <a:cs typeface="Arial" pitchFamily="34" charset="0"/>
              </a:rPr>
              <a:t> </a:t>
            </a:r>
            <a:r>
              <a:rPr lang="en-US" sz="2400" b="1" dirty="0" smtClean="0">
                <a:solidFill>
                  <a:srgbClr val="666666"/>
                </a:solidFill>
                <a:latin typeface="Arial Black" pitchFamily="34" charset="0"/>
                <a:ea typeface="Times New Roman" pitchFamily="18" charset="0"/>
                <a:cs typeface="Arial" pitchFamily="34" charset="0"/>
              </a:rPr>
              <a:t>its capacity to </a:t>
            </a:r>
            <a:r>
              <a:rPr kumimoji="0" lang="en-US" sz="2400" b="1" i="0" u="none" strike="noStrike" cap="none" normalizeH="0" baseline="0" dirty="0" smtClean="0">
                <a:ln>
                  <a:noFill/>
                </a:ln>
                <a:solidFill>
                  <a:srgbClr val="666666"/>
                </a:solidFill>
                <a:effectLst/>
                <a:latin typeface="Arial Black" pitchFamily="34" charset="0"/>
                <a:ea typeface="Times New Roman" pitchFamily="18" charset="0"/>
                <a:cs typeface="Arial" pitchFamily="34" charset="0"/>
              </a:rPr>
              <a:t>inhibit the  generation of superoxide radicals.</a:t>
            </a:r>
            <a:r>
              <a:rPr lang="en-AU" sz="2400" dirty="0" smtClean="0">
                <a:latin typeface="Arial Black" pitchFamily="34" charset="0"/>
              </a:rPr>
              <a:t> Or due to  the combined activity of these minor components through synergistic effects .</a:t>
            </a:r>
            <a:endParaRPr lang="en-AU" sz="2400" dirty="0" smtClean="0"/>
          </a:p>
          <a:p>
            <a:pPr lvl="0" algn="l" rtl="0" fontAlgn="ctr">
              <a:lnSpc>
                <a:spcPct val="150000"/>
              </a:lnSpc>
              <a:spcBef>
                <a:spcPct val="0"/>
              </a:spcBef>
              <a:spcAft>
                <a:spcPct val="0"/>
              </a:spcAft>
            </a:pPr>
            <a:endParaRPr kumimoji="0" lang="en-US" sz="2400" b="1" i="0" u="none" strike="noStrike" cap="none" normalizeH="0" baseline="0" dirty="0" smtClean="0">
              <a:ln>
                <a:noFill/>
              </a:ln>
              <a:solidFill>
                <a:schemeClr val="tx1"/>
              </a:solidFill>
              <a:effectLst/>
              <a:latin typeface="Arial Black" pitchFamily="34" charset="0"/>
              <a:cs typeface="Arial" pitchFamily="34" charset="0"/>
            </a:endParaRPr>
          </a:p>
        </p:txBody>
      </p:sp>
      <p:pic>
        <p:nvPicPr>
          <p:cNvPr id="3" name="Picture 2"/>
          <p:cNvPicPr>
            <a:picLocks noChangeAspect="1" noChangeArrowheads="1"/>
          </p:cNvPicPr>
          <p:nvPr/>
        </p:nvPicPr>
        <p:blipFill>
          <a:blip r:embed="rId2" cstate="print"/>
          <a:srcRect/>
          <a:stretch>
            <a:fillRect/>
          </a:stretch>
        </p:blipFill>
        <p:spPr bwMode="auto">
          <a:xfrm>
            <a:off x="3071802" y="0"/>
            <a:ext cx="6072198" cy="198884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00100" y="2500306"/>
            <a:ext cx="7715304" cy="3785652"/>
          </a:xfrm>
          <a:prstGeom prst="rect">
            <a:avLst/>
          </a:prstGeom>
        </p:spPr>
        <p:txBody>
          <a:bodyPr wrap="square">
            <a:spAutoFit/>
          </a:bodyPr>
          <a:lstStyle/>
          <a:p>
            <a:pPr algn="l">
              <a:lnSpc>
                <a:spcPct val="200000"/>
              </a:lnSpc>
            </a:pPr>
            <a:r>
              <a:rPr lang="en-AU" sz="2400" dirty="0" smtClean="0">
                <a:solidFill>
                  <a:prstClr val="black"/>
                </a:solidFill>
                <a:latin typeface="Arial Black" pitchFamily="34" charset="0"/>
              </a:rPr>
              <a:t>It is noticed  that the botanical origin of honey has the greatest influence on its anti-oxidant activity, while processing, handling and storage affects its anti-oxidant capacity only to  a minor degree</a:t>
            </a:r>
            <a:endParaRPr lang="en-AU" dirty="0"/>
          </a:p>
        </p:txBody>
      </p:sp>
      <p:pic>
        <p:nvPicPr>
          <p:cNvPr id="13314" name="Picture 2"/>
          <p:cNvPicPr>
            <a:picLocks noChangeAspect="1" noChangeArrowheads="1"/>
          </p:cNvPicPr>
          <p:nvPr/>
        </p:nvPicPr>
        <p:blipFill>
          <a:blip r:embed="rId2" cstate="print"/>
          <a:srcRect/>
          <a:stretch>
            <a:fillRect/>
          </a:stretch>
        </p:blipFill>
        <p:spPr bwMode="auto">
          <a:xfrm>
            <a:off x="4929190" y="0"/>
            <a:ext cx="4214810" cy="2285992"/>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2204864"/>
            <a:ext cx="6955690" cy="4420697"/>
          </a:xfrm>
          <a:prstGeom prst="rect">
            <a:avLst/>
          </a:prstGeom>
        </p:spPr>
        <p:txBody>
          <a:bodyPr wrap="square">
            <a:spAutoFit/>
          </a:bodyPr>
          <a:lstStyle/>
          <a:p>
            <a:pPr algn="l">
              <a:lnSpc>
                <a:spcPct val="200000"/>
              </a:lnSpc>
            </a:pPr>
            <a:r>
              <a:rPr lang="en-AU" sz="2400" b="1" dirty="0" smtClean="0">
                <a:latin typeface="Arial Black" pitchFamily="34" charset="0"/>
              </a:rPr>
              <a:t>So ,the antioxidant capacities, of honey is useful for the prevention of chronic inflammatory process like : atherosclerosis, diabetes mellitus , cardiovascular diseases</a:t>
            </a:r>
            <a:r>
              <a:rPr lang="en-AU" sz="2400" dirty="0" smtClean="0"/>
              <a:t> ,</a:t>
            </a:r>
            <a:r>
              <a:rPr lang="en-AU" sz="2400" dirty="0" smtClean="0">
                <a:latin typeface="Arial Black" pitchFamily="34" charset="0"/>
              </a:rPr>
              <a:t>some immunological diseases and cancer.</a:t>
            </a:r>
            <a:endParaRPr lang="en-AU" sz="2400" dirty="0">
              <a:latin typeface="Arial Black" pitchFamily="34" charset="0"/>
            </a:endParaRPr>
          </a:p>
        </p:txBody>
      </p:sp>
      <p:pic>
        <p:nvPicPr>
          <p:cNvPr id="15362" name="Picture 2"/>
          <p:cNvPicPr>
            <a:picLocks noChangeAspect="1" noChangeArrowheads="1"/>
          </p:cNvPicPr>
          <p:nvPr/>
        </p:nvPicPr>
        <p:blipFill>
          <a:blip r:embed="rId2" cstate="print"/>
          <a:srcRect/>
          <a:stretch>
            <a:fillRect/>
          </a:stretch>
        </p:blipFill>
        <p:spPr bwMode="auto">
          <a:xfrm>
            <a:off x="3707904" y="0"/>
            <a:ext cx="5436096" cy="2132856"/>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00100" y="2413338"/>
            <a:ext cx="7786742" cy="3970318"/>
          </a:xfrm>
          <a:prstGeom prst="rect">
            <a:avLst/>
          </a:prstGeom>
        </p:spPr>
        <p:txBody>
          <a:bodyPr wrap="square">
            <a:spAutoFit/>
          </a:bodyPr>
          <a:lstStyle/>
          <a:p>
            <a:pPr algn="l">
              <a:lnSpc>
                <a:spcPct val="150000"/>
              </a:lnSpc>
            </a:pPr>
            <a:r>
              <a:rPr lang="en-AU" sz="2400" b="1" dirty="0" smtClean="0">
                <a:latin typeface="Arial Black" pitchFamily="34" charset="0"/>
              </a:rPr>
              <a:t>This  ability of honey to neutralize free radicals has been demonstrated . Via a clinical trial of honey dressing on burns has been indicated that the way in which honey initiates healing in burns is the control of free radicals by the antioxidant activity of honey (</a:t>
            </a:r>
            <a:r>
              <a:rPr lang="en-AU" sz="2400" b="1" dirty="0" err="1" smtClean="0">
                <a:latin typeface="Arial Black" pitchFamily="34" charset="0"/>
              </a:rPr>
              <a:t>Subrahmanyam</a:t>
            </a:r>
            <a:r>
              <a:rPr lang="en-AU" sz="2400" b="1" dirty="0" smtClean="0">
                <a:latin typeface="Arial Black" pitchFamily="34" charset="0"/>
              </a:rPr>
              <a:t>, 2003). </a:t>
            </a:r>
            <a:endParaRPr lang="en-AU" sz="2400" b="1" dirty="0">
              <a:latin typeface="Arial Black" pitchFamily="34" charset="0"/>
            </a:endParaRPr>
          </a:p>
        </p:txBody>
      </p:sp>
      <p:pic>
        <p:nvPicPr>
          <p:cNvPr id="9218" name="Picture 2"/>
          <p:cNvPicPr>
            <a:picLocks noChangeAspect="1" noChangeArrowheads="1"/>
          </p:cNvPicPr>
          <p:nvPr/>
        </p:nvPicPr>
        <p:blipFill>
          <a:blip r:embed="rId2" cstate="print"/>
          <a:srcRect/>
          <a:stretch>
            <a:fillRect/>
          </a:stretch>
        </p:blipFill>
        <p:spPr bwMode="auto">
          <a:xfrm>
            <a:off x="4286248" y="0"/>
            <a:ext cx="4857752" cy="228599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43608" y="2274838"/>
            <a:ext cx="8100392" cy="4524315"/>
          </a:xfrm>
          <a:prstGeom prst="rect">
            <a:avLst/>
          </a:prstGeom>
        </p:spPr>
        <p:txBody>
          <a:bodyPr wrap="square">
            <a:spAutoFit/>
          </a:bodyPr>
          <a:lstStyle/>
          <a:p>
            <a:pPr algn="l">
              <a:lnSpc>
                <a:spcPct val="150000"/>
              </a:lnSpc>
            </a:pPr>
            <a:r>
              <a:rPr lang="en-AU" sz="2400" b="1" dirty="0" smtClean="0">
                <a:latin typeface="Arial Black" pitchFamily="34" charset="0"/>
              </a:rPr>
              <a:t>In humans, after honey is consumed, an increase in plasma antioxidants has been reported, and the antioxidants give protection in the blood stream and within cells (Schramm et al., 2003), demonstrating that the bioavailability and bioactivity of honey gives a high efficiency antioxidant transfer from honey to plasma</a:t>
            </a:r>
            <a:endParaRPr lang="en-AU" sz="2400" b="1" dirty="0">
              <a:latin typeface="Arial Black" pitchFamily="34" charset="0"/>
            </a:endParaRPr>
          </a:p>
        </p:txBody>
      </p:sp>
      <p:pic>
        <p:nvPicPr>
          <p:cNvPr id="2051" name="Picture 3"/>
          <p:cNvPicPr>
            <a:picLocks noChangeAspect="1" noChangeArrowheads="1"/>
          </p:cNvPicPr>
          <p:nvPr/>
        </p:nvPicPr>
        <p:blipFill>
          <a:blip r:embed="rId2" cstate="print"/>
          <a:srcRect/>
          <a:stretch>
            <a:fillRect/>
          </a:stretch>
        </p:blipFill>
        <p:spPr bwMode="auto">
          <a:xfrm>
            <a:off x="3786151" y="0"/>
            <a:ext cx="5357849" cy="2214554"/>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115616" y="2348880"/>
            <a:ext cx="5742384" cy="3139321"/>
          </a:xfrm>
          <a:prstGeom prst="rect">
            <a:avLst/>
          </a:prstGeom>
        </p:spPr>
        <p:txBody>
          <a:bodyPr wrap="square">
            <a:spAutoFit/>
          </a:bodyPr>
          <a:lstStyle/>
          <a:p>
            <a:r>
              <a:rPr lang="en-AU" dirty="0" smtClean="0"/>
              <a:t>The occurrences of human diseases, which are linked to oxidative stress, have led to the application of antioxidants to treat diseases. Small molecule dietary antioxidants such as vitamin C, vitamin E and </a:t>
            </a:r>
            <a:r>
              <a:rPr lang="en-AU" dirty="0" err="1" smtClean="0"/>
              <a:t>carotenoids</a:t>
            </a:r>
            <a:r>
              <a:rPr lang="en-AU" dirty="0" smtClean="0"/>
              <a:t> have generated particular interest as </a:t>
            </a:r>
            <a:r>
              <a:rPr lang="en-AU" dirty="0" err="1" smtClean="0"/>
              <a:t>defenses</a:t>
            </a:r>
            <a:r>
              <a:rPr lang="en-AU" dirty="0" smtClean="0"/>
              <a:t> against degenerative diseases. However, some studies have indicated that organic compounds such as </a:t>
            </a:r>
            <a:r>
              <a:rPr lang="en-AU" dirty="0" err="1" smtClean="0"/>
              <a:t>flavonoids</a:t>
            </a:r>
            <a:r>
              <a:rPr lang="en-AU" dirty="0" smtClean="0"/>
              <a:t> and </a:t>
            </a:r>
            <a:r>
              <a:rPr lang="en-AU" dirty="0" err="1" smtClean="0"/>
              <a:t>phenolics</a:t>
            </a:r>
            <a:r>
              <a:rPr lang="en-AU" dirty="0" smtClean="0"/>
              <a:t> are considerably more potent antioxidants. The use of honey in the treatment of chronic wounds, diabetic ulcers, cataracts and other eye ailments, peptic ulcers and gastric ailments have been well documented.</a:t>
            </a:r>
            <a:endParaRPr lang="en-AU" dirty="0"/>
          </a:p>
        </p:txBody>
      </p:sp>
      <p:pic>
        <p:nvPicPr>
          <p:cNvPr id="4098" name="Picture 2"/>
          <p:cNvPicPr>
            <a:picLocks noChangeAspect="1" noChangeArrowheads="1"/>
          </p:cNvPicPr>
          <p:nvPr/>
        </p:nvPicPr>
        <p:blipFill>
          <a:blip r:embed="rId2" cstate="print"/>
          <a:srcRect/>
          <a:stretch>
            <a:fillRect/>
          </a:stretch>
        </p:blipFill>
        <p:spPr bwMode="auto">
          <a:xfrm>
            <a:off x="6572250" y="0"/>
            <a:ext cx="2571750" cy="17145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59632" y="2348880"/>
            <a:ext cx="7632848" cy="3785652"/>
          </a:xfrm>
          <a:prstGeom prst="rect">
            <a:avLst/>
          </a:prstGeom>
        </p:spPr>
        <p:txBody>
          <a:bodyPr wrap="square">
            <a:spAutoFit/>
          </a:bodyPr>
          <a:lstStyle/>
          <a:p>
            <a:pPr algn="l"/>
            <a:r>
              <a:rPr lang="en-AU" sz="2400" dirty="0" smtClean="0"/>
              <a:t>honeys had revealed that in addition to C and E vitamins and </a:t>
            </a:r>
            <a:r>
              <a:rPr lang="en-AU" sz="2400" dirty="0" err="1" smtClean="0"/>
              <a:t>catalase</a:t>
            </a:r>
            <a:r>
              <a:rPr lang="en-AU" sz="2400" dirty="0" smtClean="0"/>
              <a:t>, the honeys also contain </a:t>
            </a:r>
            <a:r>
              <a:rPr lang="en-AU" sz="2400" dirty="0" err="1" smtClean="0"/>
              <a:t>flavonoid</a:t>
            </a:r>
            <a:r>
              <a:rPr lang="en-AU" sz="2400" dirty="0" smtClean="0"/>
              <a:t> and </a:t>
            </a:r>
            <a:r>
              <a:rPr lang="en-AU" sz="2400" dirty="0" err="1" smtClean="0"/>
              <a:t>phenolic</a:t>
            </a:r>
            <a:r>
              <a:rPr lang="en-AU" sz="2400" dirty="0" smtClean="0"/>
              <a:t> compounds. The antioxidant activities of these organic compounds were determined in terms of their anti radical power (ARP) as assessed by DPPH radical scavenging assay and their total antioxidant power (TAP), as measured by FRAP assay. A high correlation between the honey </a:t>
            </a:r>
            <a:r>
              <a:rPr lang="en-AU" sz="2400" dirty="0" err="1" smtClean="0"/>
              <a:t>phenolics</a:t>
            </a:r>
            <a:r>
              <a:rPr lang="en-AU" sz="2400" dirty="0" smtClean="0"/>
              <a:t> and the hydrogen peroxide level in honey is another new finding. It indicates that honey </a:t>
            </a:r>
            <a:r>
              <a:rPr lang="en-AU" sz="2400" dirty="0" err="1" smtClean="0"/>
              <a:t>phenolics</a:t>
            </a:r>
            <a:r>
              <a:rPr lang="en-AU" sz="2400" dirty="0" smtClean="0"/>
              <a:t> play a role in determining hydrogen peroxide level in honey</a:t>
            </a:r>
            <a:endParaRPr lang="en-AU" sz="2400" dirty="0"/>
          </a:p>
        </p:txBody>
      </p:sp>
      <p:pic>
        <p:nvPicPr>
          <p:cNvPr id="1027" name="Picture 3"/>
          <p:cNvPicPr>
            <a:picLocks noChangeAspect="1" noChangeArrowheads="1"/>
          </p:cNvPicPr>
          <p:nvPr/>
        </p:nvPicPr>
        <p:blipFill>
          <a:blip r:embed="rId2" cstate="print"/>
          <a:srcRect/>
          <a:stretch>
            <a:fillRect/>
          </a:stretch>
        </p:blipFill>
        <p:spPr bwMode="auto">
          <a:xfrm>
            <a:off x="3851920" y="0"/>
            <a:ext cx="5292080" cy="216024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Image result for images of animated butterfly"/>
          <p:cNvPicPr>
            <a:picLocks noChangeAspect="1" noChangeArrowheads="1"/>
          </p:cNvPicPr>
          <p:nvPr/>
        </p:nvPicPr>
        <p:blipFill>
          <a:blip r:embed="rId2" cstate="print"/>
          <a:srcRect/>
          <a:stretch>
            <a:fillRect/>
          </a:stretch>
        </p:blipFill>
        <p:spPr bwMode="auto">
          <a:xfrm>
            <a:off x="1571604" y="642918"/>
            <a:ext cx="7000924" cy="5715040"/>
          </a:xfrm>
          <a:prstGeom prst="rect">
            <a:avLst/>
          </a:prstGeom>
          <a:noFill/>
        </p:spPr>
      </p:pic>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611</TotalTime>
  <Words>883</Words>
  <Application>Microsoft Office PowerPoint</Application>
  <PresentationFormat>On-screen Show (4:3)</PresentationFormat>
  <Paragraphs>41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انقلاب</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Feng</dc:creator>
  <cp:lastModifiedBy>Nivedita-Pc</cp:lastModifiedBy>
  <cp:revision>106</cp:revision>
  <dcterms:created xsi:type="dcterms:W3CDTF">2015-09-10T07:03:20Z</dcterms:created>
  <dcterms:modified xsi:type="dcterms:W3CDTF">2015-10-05T17:37:13Z</dcterms:modified>
</cp:coreProperties>
</file>