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handoutMasterIdLst>
    <p:handoutMasterId r:id="rId61"/>
  </p:handoutMasterIdLst>
  <p:sldIdLst>
    <p:sldId id="256" r:id="rId2"/>
    <p:sldId id="259" r:id="rId3"/>
    <p:sldId id="258" r:id="rId4"/>
    <p:sldId id="265" r:id="rId5"/>
    <p:sldId id="268" r:id="rId6"/>
    <p:sldId id="279" r:id="rId7"/>
    <p:sldId id="281" r:id="rId8"/>
    <p:sldId id="282" r:id="rId9"/>
    <p:sldId id="283" r:id="rId10"/>
    <p:sldId id="291" r:id="rId11"/>
    <p:sldId id="354" r:id="rId12"/>
    <p:sldId id="294" r:id="rId13"/>
    <p:sldId id="300" r:id="rId14"/>
    <p:sldId id="301" r:id="rId15"/>
    <p:sldId id="302" r:id="rId16"/>
    <p:sldId id="303" r:id="rId17"/>
    <p:sldId id="304" r:id="rId18"/>
    <p:sldId id="305" r:id="rId19"/>
    <p:sldId id="310" r:id="rId20"/>
    <p:sldId id="311" r:id="rId21"/>
    <p:sldId id="312" r:id="rId22"/>
    <p:sldId id="313" r:id="rId23"/>
    <p:sldId id="314" r:id="rId24"/>
    <p:sldId id="381" r:id="rId25"/>
    <p:sldId id="373" r:id="rId26"/>
    <p:sldId id="374" r:id="rId27"/>
    <p:sldId id="375" r:id="rId28"/>
    <p:sldId id="377" r:id="rId29"/>
    <p:sldId id="378" r:id="rId30"/>
    <p:sldId id="379" r:id="rId31"/>
    <p:sldId id="380" r:id="rId32"/>
    <p:sldId id="376" r:id="rId33"/>
    <p:sldId id="340" r:id="rId34"/>
    <p:sldId id="341" r:id="rId35"/>
    <p:sldId id="342" r:id="rId36"/>
    <p:sldId id="355" r:id="rId37"/>
    <p:sldId id="361" r:id="rId38"/>
    <p:sldId id="362" r:id="rId39"/>
    <p:sldId id="356" r:id="rId40"/>
    <p:sldId id="357" r:id="rId41"/>
    <p:sldId id="358" r:id="rId42"/>
    <p:sldId id="359" r:id="rId43"/>
    <p:sldId id="360" r:id="rId44"/>
    <p:sldId id="363" r:id="rId45"/>
    <p:sldId id="365" r:id="rId46"/>
    <p:sldId id="366" r:id="rId47"/>
    <p:sldId id="368" r:id="rId48"/>
    <p:sldId id="372" r:id="rId49"/>
    <p:sldId id="370" r:id="rId50"/>
    <p:sldId id="343" r:id="rId51"/>
    <p:sldId id="351" r:id="rId52"/>
    <p:sldId id="345" r:id="rId53"/>
    <p:sldId id="346" r:id="rId54"/>
    <p:sldId id="347" r:id="rId55"/>
    <p:sldId id="348" r:id="rId56"/>
    <p:sldId id="344" r:id="rId57"/>
    <p:sldId id="349" r:id="rId58"/>
    <p:sldId id="352" r:id="rId59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067" autoAdjust="0"/>
  </p:normalViewPr>
  <p:slideViewPr>
    <p:cSldViewPr>
      <p:cViewPr varScale="1">
        <p:scale>
          <a:sx n="81" d="100"/>
          <a:sy n="81" d="100"/>
        </p:scale>
        <p:origin x="-123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73063973063973"/>
          <c:y val="3.9568345323741011E-2"/>
          <c:w val="0.82996632996632946"/>
          <c:h val="0.6294964028776978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Sheet1!$D$322</c:f>
              <c:strCache>
                <c:ptCount val="1"/>
                <c:pt idx="0">
                  <c:v>Intermediate-resistant PRSP</c:v>
                </c:pt>
              </c:strCache>
            </c:strRef>
          </c:tx>
          <c:spPr>
            <a:gradFill rotWithShape="0">
              <a:gsLst>
                <a:gs pos="0">
                  <a:srgbClr val="000000">
                    <a:gamma/>
                    <a:shade val="46275"/>
                    <a:invGamma/>
                  </a:srgbClr>
                </a:gs>
                <a:gs pos="50000">
                  <a:srgbClr val="9999FF"/>
                </a:gs>
                <a:gs pos="100000">
                  <a:srgbClr val="00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516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30320">
                <a:noFill/>
              </a:ln>
            </c:spPr>
            <c:txPr>
              <a:bodyPr rot="5400000" vert="horz"/>
              <a:lstStyle/>
              <a:p>
                <a:pPr algn="ctr" rtl="1">
                  <a:defRPr sz="1134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Sheet1!$C$323:$C$327</c:f>
              <c:strCache>
                <c:ptCount val="5"/>
                <c:pt idx="0">
                  <c:v>1985-1988</c:v>
                </c:pt>
                <c:pt idx="1">
                  <c:v>1995-1996</c:v>
                </c:pt>
                <c:pt idx="2">
                  <c:v>1999-2000</c:v>
                </c:pt>
                <c:pt idx="3">
                  <c:v>2000-2002</c:v>
                </c:pt>
                <c:pt idx="4">
                  <c:v>2002-2004</c:v>
                </c:pt>
              </c:strCache>
            </c:strRef>
          </c:cat>
          <c:val>
            <c:numRef>
              <c:f>Sheet1!$D$323:$D$327</c:f>
              <c:numCache>
                <c:formatCode>General</c:formatCode>
                <c:ptCount val="5"/>
                <c:pt idx="0">
                  <c:v>20.6</c:v>
                </c:pt>
                <c:pt idx="1">
                  <c:v>46</c:v>
                </c:pt>
                <c:pt idx="2">
                  <c:v>52.8</c:v>
                </c:pt>
                <c:pt idx="3">
                  <c:v>51</c:v>
                </c:pt>
                <c:pt idx="4">
                  <c:v>58</c:v>
                </c:pt>
              </c:numCache>
            </c:numRef>
          </c:val>
        </c:ser>
        <c:ser>
          <c:idx val="1"/>
          <c:order val="1"/>
          <c:tx>
            <c:strRef>
              <c:f>Sheet1!$E$322</c:f>
              <c:strCache>
                <c:ptCount val="1"/>
                <c:pt idx="0">
                  <c:v>High-level resistant PRSP</c:v>
                </c:pt>
              </c:strCache>
            </c:strRef>
          </c:tx>
          <c:spPr>
            <a:gradFill rotWithShape="0">
              <a:gsLst>
                <a:gs pos="0">
                  <a:srgbClr val="000000">
                    <a:gamma/>
                    <a:shade val="46275"/>
                    <a:invGamma/>
                  </a:srgbClr>
                </a:gs>
                <a:gs pos="50000">
                  <a:srgbClr val="993366"/>
                </a:gs>
                <a:gs pos="100000">
                  <a:srgbClr val="00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516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30320">
                <a:noFill/>
              </a:ln>
            </c:spPr>
            <c:txPr>
              <a:bodyPr rot="5400000" vert="horz"/>
              <a:lstStyle/>
              <a:p>
                <a:pPr algn="ctr" rtl="1">
                  <a:defRPr sz="1134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Sheet1!$C$323:$C$327</c:f>
              <c:strCache>
                <c:ptCount val="5"/>
                <c:pt idx="0">
                  <c:v>1985-1988</c:v>
                </c:pt>
                <c:pt idx="1">
                  <c:v>1995-1996</c:v>
                </c:pt>
                <c:pt idx="2">
                  <c:v>1999-2000</c:v>
                </c:pt>
                <c:pt idx="3">
                  <c:v>2000-2002</c:v>
                </c:pt>
                <c:pt idx="4">
                  <c:v>2002-2004</c:v>
                </c:pt>
              </c:strCache>
            </c:strRef>
          </c:cat>
          <c:val>
            <c:numRef>
              <c:f>Sheet1!$E$323:$E$327</c:f>
              <c:numCache>
                <c:formatCode>General</c:formatCode>
                <c:ptCount val="5"/>
                <c:pt idx="0">
                  <c:v>0</c:v>
                </c:pt>
                <c:pt idx="1">
                  <c:v>9</c:v>
                </c:pt>
                <c:pt idx="2">
                  <c:v>1.6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3873408"/>
        <c:axId val="23874944"/>
      </c:barChart>
      <c:catAx>
        <c:axId val="23873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3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34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3874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8749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34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%</a:t>
                </a:r>
              </a:p>
            </c:rich>
          </c:tx>
          <c:layout>
            <c:manualLayout>
              <c:xMode val="edge"/>
              <c:yMode val="edge"/>
              <c:x val="0.54040404040404044"/>
              <c:y val="0.77697841726618799"/>
            </c:manualLayout>
          </c:layout>
          <c:overlay val="0"/>
          <c:spPr>
            <a:noFill/>
            <a:ln w="3032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34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3873408"/>
        <c:crosses val="autoZero"/>
        <c:crossBetween val="between"/>
      </c:valAx>
      <c:spPr>
        <a:noFill/>
        <a:ln w="30320">
          <a:noFill/>
        </a:ln>
      </c:spPr>
    </c:plotArea>
    <c:legend>
      <c:legendPos val="b"/>
      <c:layout>
        <c:manualLayout>
          <c:xMode val="edge"/>
          <c:yMode val="edge"/>
          <c:x val="0.23400673400673408"/>
          <c:y val="0.90287769784172667"/>
          <c:w val="0.6363636363636368"/>
          <c:h val="8.6330935251798552E-2"/>
        </c:manualLayout>
      </c:layout>
      <c:overlay val="0"/>
      <c:spPr>
        <a:solidFill>
          <a:srgbClr val="FFFFFF"/>
        </a:solidFill>
        <a:ln w="3790">
          <a:solidFill>
            <a:srgbClr val="000000"/>
          </a:solidFill>
          <a:prstDash val="solid"/>
        </a:ln>
      </c:spPr>
      <c:txPr>
        <a:bodyPr/>
        <a:lstStyle/>
        <a:p>
          <a:pPr>
            <a:defRPr sz="1039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gradFill rotWithShape="0">
      <a:gsLst>
        <a:gs pos="0">
          <a:srgbClr val="DCEBF5"/>
        </a:gs>
        <a:gs pos="8000">
          <a:srgbClr val="83A7C3"/>
        </a:gs>
        <a:gs pos="13000">
          <a:srgbClr val="768FB9"/>
        </a:gs>
        <a:gs pos="21001">
          <a:srgbClr val="83A7C3"/>
        </a:gs>
        <a:gs pos="52000">
          <a:srgbClr val="FFFFFF"/>
        </a:gs>
        <a:gs pos="56000">
          <a:srgbClr val="9C6563"/>
        </a:gs>
        <a:gs pos="58000">
          <a:srgbClr val="80302D"/>
        </a:gs>
        <a:gs pos="71001">
          <a:srgbClr val="C0524E"/>
        </a:gs>
        <a:gs pos="94000">
          <a:srgbClr val="EBDAD4"/>
        </a:gs>
        <a:gs pos="100000">
          <a:srgbClr val="55261C"/>
        </a:gs>
      </a:gsLst>
      <a:lin ang="5400000" scaled="1"/>
    </a:gradFill>
    <a:ln w="3790">
      <a:solidFill>
        <a:srgbClr val="000000"/>
      </a:solidFill>
      <a:prstDash val="solid"/>
    </a:ln>
  </c:spPr>
  <c:txPr>
    <a:bodyPr/>
    <a:lstStyle/>
    <a:p>
      <a:pPr>
        <a:defRPr sz="113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163934426229511E-2"/>
          <c:y val="9.5634095634095737E-2"/>
          <c:w val="0.89110070257611262"/>
          <c:h val="0.634095634095634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Ahmed et al</c:v>
                </c:pt>
              </c:strCache>
            </c:strRef>
          </c:tx>
          <c:spPr>
            <a:solidFill>
              <a:schemeClr val="tx2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9"/>
                <c:pt idx="0">
                  <c:v>Penicillin</c:v>
                </c:pt>
                <c:pt idx="1">
                  <c:v>Macrolide</c:v>
                </c:pt>
                <c:pt idx="2">
                  <c:v>Other</c:v>
                </c:pt>
                <c:pt idx="3">
                  <c:v>Cephalosporin</c:v>
                </c:pt>
                <c:pt idx="4">
                  <c:v>Carbapenem</c:v>
                </c:pt>
                <c:pt idx="5">
                  <c:v>Fluoroquinolone</c:v>
                </c:pt>
                <c:pt idx="6">
                  <c:v>Tetracycline</c:v>
                </c:pt>
                <c:pt idx="7">
                  <c:v>TMP/SMP</c:v>
                </c:pt>
                <c:pt idx="8">
                  <c:v>Chloramphenicol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55</c:v>
                </c:pt>
                <c:pt idx="2">
                  <c:v>15</c:v>
                </c:pt>
                <c:pt idx="3">
                  <c:v>10</c:v>
                </c:pt>
                <c:pt idx="7">
                  <c:v>41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Mokaddas et al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9"/>
                <c:pt idx="0">
                  <c:v>Penicillin</c:v>
                </c:pt>
                <c:pt idx="1">
                  <c:v>Macrolide</c:v>
                </c:pt>
                <c:pt idx="2">
                  <c:v>Other</c:v>
                </c:pt>
                <c:pt idx="3">
                  <c:v>Cephalosporin</c:v>
                </c:pt>
                <c:pt idx="4">
                  <c:v>Carbapenem</c:v>
                </c:pt>
                <c:pt idx="5">
                  <c:v>Fluoroquinolone</c:v>
                </c:pt>
                <c:pt idx="6">
                  <c:v>Tetracycline</c:v>
                </c:pt>
                <c:pt idx="7">
                  <c:v>TMP/SMP</c:v>
                </c:pt>
                <c:pt idx="8">
                  <c:v>Chloramphenicol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63</c:v>
                </c:pt>
                <c:pt idx="1">
                  <c:v>42</c:v>
                </c:pt>
                <c:pt idx="2">
                  <c:v>0.1</c:v>
                </c:pt>
                <c:pt idx="3">
                  <c:v>12.8</c:v>
                </c:pt>
                <c:pt idx="4">
                  <c:v>10.200000000000001</c:v>
                </c:pt>
                <c:pt idx="5">
                  <c:v>0</c:v>
                </c:pt>
                <c:pt idx="6">
                  <c:v>34</c:v>
                </c:pt>
                <c:pt idx="7">
                  <c:v>69</c:v>
                </c:pt>
                <c:pt idx="8">
                  <c:v>10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Mokaddas et al</c:v>
                </c:pt>
              </c:strCache>
            </c:strRef>
          </c:tx>
          <c:spPr>
            <a:solidFill>
              <a:schemeClr val="hlink"/>
            </a:solidFill>
            <a:ln w="12700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9"/>
                <c:pt idx="0">
                  <c:v>Penicillin</c:v>
                </c:pt>
                <c:pt idx="1">
                  <c:v>Macrolide</c:v>
                </c:pt>
                <c:pt idx="2">
                  <c:v>Other</c:v>
                </c:pt>
                <c:pt idx="3">
                  <c:v>Cephalosporin</c:v>
                </c:pt>
                <c:pt idx="4">
                  <c:v>Carbapenem</c:v>
                </c:pt>
                <c:pt idx="5">
                  <c:v>Fluoroquinolone</c:v>
                </c:pt>
                <c:pt idx="6">
                  <c:v>Tetracycline</c:v>
                </c:pt>
                <c:pt idx="7">
                  <c:v>TMP/SMP</c:v>
                </c:pt>
                <c:pt idx="8">
                  <c:v>Chloramphenicol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53.6</c:v>
                </c:pt>
                <c:pt idx="1">
                  <c:v>37.6</c:v>
                </c:pt>
                <c:pt idx="2">
                  <c:v>0.8</c:v>
                </c:pt>
                <c:pt idx="3">
                  <c:v>19.2</c:v>
                </c:pt>
                <c:pt idx="4">
                  <c:v>14</c:v>
                </c:pt>
                <c:pt idx="5">
                  <c:v>0.4</c:v>
                </c:pt>
                <c:pt idx="6">
                  <c:v>42.42</c:v>
                </c:pt>
                <c:pt idx="7">
                  <c:v>55.2</c:v>
                </c:pt>
                <c:pt idx="8">
                  <c:v>9.6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4585728"/>
        <c:axId val="24587264"/>
      </c:barChart>
      <c:catAx>
        <c:axId val="24585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45872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58726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4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Resistant (%)</a:t>
                </a:r>
              </a:p>
            </c:rich>
          </c:tx>
          <c:layout>
            <c:manualLayout>
              <c:xMode val="edge"/>
              <c:yMode val="edge"/>
              <c:x val="4.6838407494145242E-3"/>
              <c:y val="0.2869022869022871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4585728"/>
        <c:crosses val="autoZero"/>
        <c:crossBetween val="between"/>
        <c:majorUnit val="10"/>
        <c:minorUnit val="1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33372365339578486"/>
          <c:y val="6.2370062370062374E-3"/>
          <c:w val="0.41803278688524614"/>
          <c:h val="4.9896049896049934E-2"/>
        </c:manualLayout>
      </c:layout>
      <c:overlay val="0"/>
      <c:spPr>
        <a:solidFill>
          <a:schemeClr val="bg1"/>
        </a:solidFill>
        <a:ln w="25400">
          <a:noFill/>
        </a:ln>
      </c:spPr>
      <c:txPr>
        <a:bodyPr/>
        <a:lstStyle/>
        <a:p>
          <a:pPr>
            <a:defRPr sz="1010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58689-A9BF-4FC8-8248-708A3990E33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7BDD0-AD7E-48C8-8830-E8B7351242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283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81616-8E60-449A-A3AE-14B93B9A5064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3C389-48FA-489C-A39C-09DCBC314D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86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0" y="692150"/>
            <a:ext cx="4652963" cy="3490913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420632"/>
            <a:ext cx="5026025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02756" indent="-270291"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081164" indent="-216233"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13629" indent="-216233"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46095" indent="-216233"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16A2ACD-D8A7-446A-852E-B4C443B83794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71682" name="Slide Number Placeholder 6"/>
          <p:cNvSpPr txBox="1">
            <a:spLocks noGrp="1"/>
          </p:cNvSpPr>
          <p:nvPr/>
        </p:nvSpPr>
        <p:spPr bwMode="auto">
          <a:xfrm>
            <a:off x="3884414" y="8830659"/>
            <a:ext cx="2972098" cy="464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735AF4E6-2D56-4C08-83FF-486C523FB9B9}" type="slidenum">
              <a:rPr lang="en-US" sz="1200"/>
              <a:pPr algn="r" eaLnBrk="1" hangingPunct="1"/>
              <a:t>15</a:t>
            </a:fld>
            <a:endParaRPr lang="en-US" sz="120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16233" indent="-216233"/>
            <a:r>
              <a:rPr lang="en-US" b="1" smtClean="0">
                <a:latin typeface="Calibri" pitchFamily="34" charset="0"/>
                <a:ea typeface="ＭＳ Ｐゴシック" pitchFamily="34" charset="-128"/>
              </a:rPr>
              <a:t>Key Point</a:t>
            </a:r>
          </a:p>
          <a:p>
            <a:pPr marL="216233" indent="-216233"/>
            <a:r>
              <a:rPr lang="en-US" smtClean="0">
                <a:latin typeface="Calibri" pitchFamily="34" charset="0"/>
                <a:ea typeface="ＭＳ Ｐゴシック" pitchFamily="34" charset="-128"/>
              </a:rPr>
              <a:t>Mokaddas and colleagues collected data on the most prevalent serotypes of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S. pneumoniae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in Kuwait and their susceptibility to penicillin. A total of 397 isolates (invasive and noninvasive) were examined; 97 isolates were from lower respiratory sites of infection. A majority (61%) of serotypes from the lower respiratory tract were resistant to penicillin.</a:t>
            </a:r>
            <a:endParaRPr lang="en-US" smtClean="0">
              <a:solidFill>
                <a:srgbClr val="FF0000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216233" indent="-216233"/>
            <a:r>
              <a:rPr lang="en-US" smtClean="0">
                <a:latin typeface="Calibri" pitchFamily="34" charset="0"/>
                <a:ea typeface="ＭＳ Ｐゴシック" pitchFamily="34" charset="-128"/>
              </a:rPr>
              <a:t>A total of 204 isolates came from patients aged 16 years or more. The serotype distribution for this </a:t>
            </a:r>
            <a:br>
              <a:rPr lang="en-US" smtClean="0">
                <a:latin typeface="Calibri" pitchFamily="34" charset="0"/>
                <a:ea typeface="ＭＳ Ｐゴシック" pitchFamily="34" charset="-128"/>
              </a:rPr>
            </a:br>
            <a:r>
              <a:rPr lang="en-US" smtClean="0">
                <a:latin typeface="Calibri" pitchFamily="34" charset="0"/>
                <a:ea typeface="ＭＳ Ｐゴシック" pitchFamily="34" charset="-128"/>
              </a:rPr>
              <a:t>group of patients is shown. Serotype 6A was the most common serotype, followed by serotypes 9V, 11 A, and 6 B.</a:t>
            </a:r>
            <a:r>
              <a:rPr lang="en-US" smtClean="0">
                <a:solidFill>
                  <a:srgbClr val="FF0000"/>
                </a:solidFill>
                <a:latin typeface="Calibri" pitchFamily="34" charset="0"/>
                <a:ea typeface="ＭＳ Ｐゴシック" pitchFamily="34" charset="-128"/>
              </a:rPr>
              <a:t> </a:t>
            </a:r>
          </a:p>
          <a:p>
            <a:pPr marL="216233" indent="-216233"/>
            <a:r>
              <a:rPr lang="en-US" smtClean="0">
                <a:latin typeface="Calibri" pitchFamily="34" charset="0"/>
                <a:ea typeface="ＭＳ Ｐゴシック" pitchFamily="34" charset="-128"/>
              </a:rPr>
              <a:t>The investigators also noted that their study showed that invasive diseases were more common at the extremes of age: 41% of invasive isolates were from children younger than 15 years and 43% were from patients older than 65 years.</a:t>
            </a:r>
            <a:endParaRPr lang="en-US" smtClean="0">
              <a:solidFill>
                <a:srgbClr val="FF0000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216233" indent="-216233"/>
            <a:endParaRPr lang="en-US" smtClean="0">
              <a:latin typeface="Calibri" pitchFamily="34" charset="0"/>
              <a:ea typeface="ＭＳ Ｐゴシック" pitchFamily="34" charset="-128"/>
            </a:endParaRPr>
          </a:p>
          <a:p>
            <a:pPr marL="216233" indent="-216233"/>
            <a:r>
              <a:rPr lang="en-US" b="1" smtClean="0">
                <a:latin typeface="Calibri" pitchFamily="34" charset="0"/>
                <a:ea typeface="ＭＳ Ｐゴシック" pitchFamily="34" charset="-128"/>
              </a:rPr>
              <a:t>Reference</a:t>
            </a:r>
          </a:p>
          <a:p>
            <a:pPr marL="216233" indent="-216233">
              <a:buFontTx/>
              <a:buAutoNum type="arabicPeriod"/>
            </a:pPr>
            <a:r>
              <a:rPr lang="en-US" smtClean="0">
                <a:latin typeface="Calibri" pitchFamily="34" charset="0"/>
                <a:ea typeface="ＭＳ Ｐゴシック" pitchFamily="34" charset="-128"/>
              </a:rPr>
              <a:t>Mokaddas EM, Rotimi VO, Albert MJ. Implications of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Streptococcus pneumoniae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penicillin resistance and serotype distribution in Kuwait for disease treatment and prevention.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Clin Vaccine Immunol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. 2008;15(2):203-207.</a:t>
            </a:r>
          </a:p>
          <a:p>
            <a:pPr marL="216233" indent="-216233"/>
            <a:endParaRPr lang="es-CR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71685" name="Rectangle 3"/>
          <p:cNvSpPr>
            <a:spLocks noChangeArrowheads="1"/>
          </p:cNvSpPr>
          <p:nvPr/>
        </p:nvSpPr>
        <p:spPr bwMode="auto">
          <a:xfrm>
            <a:off x="700981" y="5950128"/>
            <a:ext cx="5662910" cy="14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040" tIns="46518" rIns="93040" bIns="46518"/>
          <a:lstStyle/>
          <a:p>
            <a:pPr marL="342369" indent="-342369" defTabSz="914485">
              <a:spcBef>
                <a:spcPct val="35000"/>
              </a:spcBef>
            </a:pPr>
            <a:endParaRPr lang="en-US" sz="1200" b="1">
              <a:latin typeface="Calibri" pitchFamily="34" charset="0"/>
            </a:endParaRPr>
          </a:p>
          <a:p>
            <a:pPr marL="342369" indent="-342369" defTabSz="914485">
              <a:spcBef>
                <a:spcPct val="35000"/>
              </a:spcBef>
            </a:pPr>
            <a:endParaRPr lang="en-US" sz="1200" b="1">
              <a:latin typeface="Calibri" pitchFamily="34" charset="0"/>
            </a:endParaRPr>
          </a:p>
          <a:p>
            <a:pPr marL="342369" indent="-342369" defTabSz="914485">
              <a:spcBef>
                <a:spcPct val="35000"/>
              </a:spcBef>
            </a:pPr>
            <a:endParaRPr lang="es-C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3C389-48FA-489C-A39C-09DCBC314DF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95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02756" indent="-270291"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081164" indent="-216233"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13629" indent="-216233"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46095" indent="-216233" defTabSz="914485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378560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11026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243491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675957" indent="-216233" algn="ctr" defTabSz="91448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244C113-D52F-43E8-8B3C-7317FD2C0AF4}" type="slidenum">
              <a:rPr lang="en-US" sz="1200"/>
              <a:pPr eaLnBrk="1" hangingPunct="1"/>
              <a:t>23</a:t>
            </a:fld>
            <a:endParaRPr lang="en-US" sz="120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263" y="4416099"/>
            <a:ext cx="5427761" cy="41824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16233" indent="-216233"/>
            <a:r>
              <a:rPr lang="en-US" b="1" smtClean="0">
                <a:latin typeface="Calibri" pitchFamily="34" charset="0"/>
                <a:ea typeface="ＭＳ Ｐゴシック" pitchFamily="34" charset="-128"/>
              </a:rPr>
              <a:t>Key Points</a:t>
            </a:r>
          </a:p>
          <a:p>
            <a:pPr marL="216233" indent="-216233"/>
            <a:r>
              <a:rPr lang="en-US" smtClean="0">
                <a:latin typeface="Calibri" pitchFamily="34" charset="0"/>
                <a:ea typeface="ＭＳ Ｐゴシック" pitchFamily="34" charset="-128"/>
              </a:rPr>
              <a:t>The rate of resistance of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S. pneumoniae 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isolates to penicillin is high in Kuwait, as shown.</a:t>
            </a:r>
          </a:p>
          <a:p>
            <a:pPr marL="216233" indent="-216233"/>
            <a:r>
              <a:rPr lang="en-US" smtClean="0">
                <a:latin typeface="Calibri" pitchFamily="34" charset="0"/>
                <a:ea typeface="ＭＳ Ｐゴシック" pitchFamily="34" charset="-128"/>
              </a:rPr>
              <a:t>Ahmed and colleagues evaluated 128 strains isolated between 1995 and 1996 from various clinical samples of patients seen at 3 major hospitals in Kuwait.</a:t>
            </a:r>
            <a:r>
              <a:rPr lang="en-US" baseline="30000" smtClean="0">
                <a:latin typeface="Calibri" pitchFamily="34" charset="0"/>
                <a:ea typeface="ＭＳ Ｐゴシック" pitchFamily="34" charset="-128"/>
              </a:rPr>
              <a:t>1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 A total of 55% of the isolates were resistant to penicillin; multidrug resistance was observed in 24 of 59 penicillin-intermediate and in all (11 of 11) fully penicillin-resistant strains.</a:t>
            </a:r>
            <a:r>
              <a:rPr lang="en-US" smtClean="0">
                <a:solidFill>
                  <a:srgbClr val="FF0000"/>
                </a:solidFill>
                <a:latin typeface="Calibri" pitchFamily="34" charset="0"/>
                <a:ea typeface="ＭＳ Ｐゴシック" pitchFamily="34" charset="-128"/>
              </a:rPr>
              <a:t>  </a:t>
            </a:r>
          </a:p>
          <a:p>
            <a:pPr marL="216233" indent="-216233"/>
            <a:r>
              <a:rPr lang="en-US" smtClean="0">
                <a:latin typeface="Calibri" pitchFamily="34" charset="0"/>
                <a:ea typeface="ＭＳ Ｐゴシック" pitchFamily="34" charset="-128"/>
              </a:rPr>
              <a:t>From 2001 to 2004, Mokaddas and colleagues studied 824 consecutive isolates of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S. pneumoniae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from teaching hospitals and primary care centers serving all of Kuwait.</a:t>
            </a:r>
            <a:r>
              <a:rPr lang="en-US" baseline="30000" smtClean="0">
                <a:latin typeface="Calibri" pitchFamily="34" charset="0"/>
                <a:ea typeface="ＭＳ Ｐゴシック" pitchFamily="34" charset="-128"/>
              </a:rPr>
              <a:t>2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A total of 63% of the isolates were resistant to penicillin; of these, 55% demonstrated intermediate resistance.</a:t>
            </a:r>
            <a:r>
              <a:rPr lang="en-US" smtClean="0">
                <a:solidFill>
                  <a:srgbClr val="FF0000"/>
                </a:solidFill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The investigators concluded that  the regions should be considered hyperendemic for penicillin-resistant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S. pneumoniae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like Spain, South Africa, and France. (Mokaddas p231 col2 para3 sent1)</a:t>
            </a:r>
            <a:endParaRPr lang="en-US" smtClean="0">
              <a:solidFill>
                <a:srgbClr val="FF0000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216233" indent="-216233"/>
            <a:r>
              <a:rPr lang="en-US" smtClean="0">
                <a:latin typeface="Calibri" pitchFamily="34" charset="0"/>
                <a:ea typeface="ＭＳ Ｐゴシック" pitchFamily="34" charset="-128"/>
              </a:rPr>
              <a:t>In an earlier study (1999-2000) Mokaddas and colleagues observed penicillin resistance in 53.6% of </a:t>
            </a:r>
            <a:br>
              <a:rPr lang="en-US" smtClean="0">
                <a:latin typeface="Calibri" pitchFamily="34" charset="0"/>
                <a:ea typeface="ＭＳ Ｐゴシック" pitchFamily="34" charset="-128"/>
              </a:rPr>
            </a:b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S. pneumoniae 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isolates.</a:t>
            </a:r>
            <a:r>
              <a:rPr lang="en-US" baseline="30000" smtClean="0">
                <a:latin typeface="Calibri" pitchFamily="34" charset="0"/>
                <a:ea typeface="ＭＳ Ｐゴシック" pitchFamily="34" charset="-128"/>
              </a:rPr>
              <a:t>3 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A total of 60% of penicillin-resistant strains (intermediate and full) were resistant to 1 or more beta-lactams and approximately 40% demonstrated resistance to non―beta-lactam agents.</a:t>
            </a:r>
            <a:endParaRPr lang="en-US" smtClean="0">
              <a:solidFill>
                <a:srgbClr val="FF0000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216233" indent="-216233"/>
            <a:endParaRPr lang="en-US" smtClean="0">
              <a:solidFill>
                <a:srgbClr val="FF0000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216233" indent="-216233"/>
            <a:r>
              <a:rPr lang="en-US" b="1" smtClean="0">
                <a:latin typeface="Calibri" pitchFamily="34" charset="0"/>
                <a:ea typeface="ＭＳ Ｐゴシック" pitchFamily="34" charset="-128"/>
              </a:rPr>
              <a:t>References</a:t>
            </a:r>
          </a:p>
          <a:p>
            <a:pPr marL="216233" indent="-216233">
              <a:buFontTx/>
              <a:buAutoNum type="arabicPeriod"/>
            </a:pPr>
            <a:r>
              <a:rPr lang="en-US" smtClean="0">
                <a:latin typeface="Calibri" pitchFamily="34" charset="0"/>
                <a:ea typeface="ＭＳ Ｐゴシック" pitchFamily="34" charset="-128"/>
              </a:rPr>
              <a:t>Ahmed K, Martinez G, Wilson S, et al. The prevalence and clonal diversity of penicillin-resistant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Streptococcus pneumoniae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in Kuwait.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Epidemiol Infect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. 2000;125(3):573-581.</a:t>
            </a:r>
          </a:p>
          <a:p>
            <a:pPr marL="216233" indent="-216233">
              <a:buFontTx/>
              <a:buAutoNum type="arabicPeriod"/>
            </a:pPr>
            <a:r>
              <a:rPr lang="en-US" smtClean="0">
                <a:latin typeface="Calibri" pitchFamily="34" charset="0"/>
                <a:ea typeface="ＭＳ Ｐゴシック" pitchFamily="34" charset="-128"/>
              </a:rPr>
              <a:t>Mokaddas EM, Rotimi VO, Albert MJ. Increasing prevalence of antimicrobial resistance in Streptococcus pneumoniae in Kuwait: implications for therapy.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Microb Drug Resist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. 2007;13(4):227-233.</a:t>
            </a:r>
          </a:p>
          <a:p>
            <a:pPr marL="216233" indent="-216233">
              <a:buFontTx/>
              <a:buAutoNum type="arabicPeriod"/>
            </a:pPr>
            <a:r>
              <a:rPr lang="en-US" smtClean="0">
                <a:latin typeface="Calibri" pitchFamily="34" charset="0"/>
                <a:ea typeface="ＭＳ Ｐゴシック" pitchFamily="34" charset="-128"/>
              </a:rPr>
              <a:t>Mokaddas EM, Wilson S, Sanyal SC. Prevalence of penicillin-resistant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Streptococcus pneumoniae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 in Kuwait. </a:t>
            </a:r>
            <a:r>
              <a:rPr lang="en-US" i="1" smtClean="0">
                <a:latin typeface="Calibri" pitchFamily="34" charset="0"/>
                <a:ea typeface="ＭＳ Ｐゴシック" pitchFamily="34" charset="-128"/>
              </a:rPr>
              <a:t>J Chemother</a:t>
            </a:r>
            <a:r>
              <a:rPr lang="en-US" smtClean="0">
                <a:latin typeface="Calibri" pitchFamily="34" charset="0"/>
                <a:ea typeface="ＭＳ Ｐゴシック" pitchFamily="34" charset="-128"/>
              </a:rPr>
              <a:t>. 2001;13(2):154-160.</a:t>
            </a:r>
          </a:p>
          <a:p>
            <a:pPr marL="216233" indent="-216233">
              <a:buFontTx/>
              <a:buAutoNum type="arabicPeriod"/>
            </a:pPr>
            <a:endParaRPr lang="en-US" smtClean="0">
              <a:latin typeface="Calibri" pitchFamily="34" charset="0"/>
              <a:ea typeface="ＭＳ Ｐゴシック" pitchFamily="34" charset="-128"/>
            </a:endParaRPr>
          </a:p>
          <a:p>
            <a:pPr marL="216233" indent="-216233">
              <a:buFontTx/>
              <a:buAutoNum type="arabicPeriod"/>
            </a:pPr>
            <a:endParaRPr lang="en-US" smtClean="0">
              <a:latin typeface="Calibri" pitchFamily="34" charset="0"/>
              <a:ea typeface="ＭＳ Ｐゴシック" pitchFamily="34" charset="-128"/>
            </a:endParaRPr>
          </a:p>
          <a:p>
            <a:pPr marL="216233" indent="-216233"/>
            <a:endParaRPr lang="en-US" smtClean="0">
              <a:latin typeface="Calibri" pitchFamily="34" charset="0"/>
              <a:ea typeface="ＭＳ Ｐゴシック" pitchFamily="34" charset="-128"/>
            </a:endParaRPr>
          </a:p>
          <a:p>
            <a:pPr marL="216233" indent="-216233"/>
            <a:endParaRPr lang="en-US" smtClean="0">
              <a:latin typeface="Calibri" pitchFamily="34" charset="0"/>
              <a:ea typeface="ＭＳ Ｐゴシック" pitchFamily="34" charset="-128"/>
            </a:endParaRPr>
          </a:p>
          <a:p>
            <a:pPr marL="216233" indent="-216233">
              <a:buFontTx/>
              <a:buAutoNum type="arabicPeriod"/>
            </a:pPr>
            <a:endParaRPr lang="en-US" b="1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lvl="0"/>
            <a:endParaRPr lang="en-ZA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7CCB1-EE24-4ED0-A130-27DFF6AAF7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10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B71CD01-5BFF-4C90-9985-B7A42C8BD7E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041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DA47DADC-55EA-4839-91C8-5BCC0EC06F5C}" type="datetime1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2" r:id="rId10"/>
    <p:sldLayoutId id="2147483671" r:id="rId11"/>
    <p:sldLayoutId id="2147483673" r:id="rId12"/>
    <p:sldLayoutId id="2147483674" r:id="rId13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00200"/>
            <a:ext cx="7315200" cy="2595025"/>
          </a:xfrm>
        </p:spPr>
        <p:txBody>
          <a:bodyPr/>
          <a:lstStyle/>
          <a:p>
            <a:r>
              <a:rPr lang="en-US" dirty="0" smtClean="0"/>
              <a:t>Pneumococcal conjugate vaccines: overview of a decade from Kuwait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267200"/>
            <a:ext cx="7315200" cy="1144632"/>
          </a:xfrm>
        </p:spPr>
        <p:txBody>
          <a:bodyPr>
            <a:noAutofit/>
          </a:bodyPr>
          <a:lstStyle/>
          <a:p>
            <a:r>
              <a:rPr lang="en-US" sz="2400" b="1" dirty="0" err="1" smtClean="0"/>
              <a:t>Eiman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Mokaddas</a:t>
            </a:r>
            <a:r>
              <a:rPr lang="en-US" sz="2400" b="1" dirty="0" smtClean="0"/>
              <a:t>, MD, </a:t>
            </a:r>
            <a:r>
              <a:rPr lang="en-US" sz="2400" b="1" dirty="0" err="1" smtClean="0"/>
              <a:t>FRCPath</a:t>
            </a:r>
            <a:endParaRPr lang="en-US" sz="2400" b="1" dirty="0" smtClean="0"/>
          </a:p>
          <a:p>
            <a:r>
              <a:rPr lang="en-US" sz="2400" b="1" dirty="0" smtClean="0"/>
              <a:t>Professor of Clinical Microbiology</a:t>
            </a:r>
          </a:p>
          <a:p>
            <a:r>
              <a:rPr lang="en-US" sz="2400" b="1" dirty="0" smtClean="0"/>
              <a:t>Faculty of Medicine</a:t>
            </a:r>
          </a:p>
          <a:p>
            <a:r>
              <a:rPr lang="en-US" sz="2400" b="1" dirty="0" smtClean="0"/>
              <a:t>Kuwait University</a:t>
            </a:r>
            <a:endParaRPr lang="en-US" sz="24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6172200" y="6400800"/>
            <a:ext cx="2246489" cy="301227"/>
          </a:xfrm>
        </p:spPr>
        <p:txBody>
          <a:bodyPr/>
          <a:lstStyle/>
          <a:p>
            <a:r>
              <a:rPr lang="en-US" dirty="0" smtClean="0"/>
              <a:t>E </a:t>
            </a:r>
            <a:r>
              <a:rPr lang="en-US" dirty="0" err="1" smtClean="0"/>
              <a:t>Mokaddas</a:t>
            </a:r>
            <a:r>
              <a:rPr lang="en-US" dirty="0" smtClean="0"/>
              <a:t>, MD</a:t>
            </a:r>
            <a:endParaRPr lang="en-US" dirty="0"/>
          </a:p>
        </p:txBody>
      </p:sp>
      <p:pic>
        <p:nvPicPr>
          <p:cNvPr id="7" name="Picture 4" descr="Fig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" y="13063"/>
            <a:ext cx="2160588" cy="15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6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Burden of pneumococcal disease</a:t>
            </a:r>
          </a:p>
          <a:p>
            <a:r>
              <a:rPr lang="en-US" dirty="0" smtClean="0"/>
              <a:t>Pneumococcal vaccines:</a:t>
            </a:r>
          </a:p>
          <a:p>
            <a:r>
              <a:rPr lang="en-US" dirty="0" smtClean="0"/>
              <a:t>Impact on:</a:t>
            </a:r>
          </a:p>
          <a:p>
            <a:pPr lvl="1"/>
            <a:r>
              <a:rPr lang="en-US" dirty="0" smtClean="0"/>
              <a:t>Burden of Disease</a:t>
            </a:r>
          </a:p>
          <a:p>
            <a:pPr lvl="1"/>
            <a:r>
              <a:rPr lang="en-US" dirty="0" smtClean="0"/>
              <a:t>Serotype distribution</a:t>
            </a:r>
          </a:p>
          <a:p>
            <a:pPr lvl="1"/>
            <a:r>
              <a:rPr lang="en-US" dirty="0" smtClean="0"/>
              <a:t>Coverage of PCV’s</a:t>
            </a:r>
          </a:p>
          <a:p>
            <a:pPr lvl="1"/>
            <a:r>
              <a:rPr lang="en-US" dirty="0" smtClean="0"/>
              <a:t>Penicillin resistance</a:t>
            </a:r>
          </a:p>
          <a:p>
            <a:r>
              <a:rPr lang="en-US" dirty="0" smtClean="0"/>
              <a:t>Data from Kuwait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09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49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 Burden of Pneumococcal Disease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2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48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2">
                    <a:satMod val="200000"/>
                  </a:schemeClr>
                </a:solidFill>
                <a:latin typeface="+mj-lt"/>
              </a:rPr>
              <a:t>Pneumococcal disease burden in childhood</a:t>
            </a:r>
          </a:p>
        </p:txBody>
      </p:sp>
      <p:sp>
        <p:nvSpPr>
          <p:cNvPr id="979971" name="Freeform 3"/>
          <p:cNvSpPr>
            <a:spLocks/>
          </p:cNvSpPr>
          <p:nvPr/>
        </p:nvSpPr>
        <p:spPr bwMode="auto">
          <a:xfrm>
            <a:off x="1573213" y="4437063"/>
            <a:ext cx="5167312" cy="1328737"/>
          </a:xfrm>
          <a:custGeom>
            <a:avLst/>
            <a:gdLst/>
            <a:ahLst/>
            <a:cxnLst>
              <a:cxn ang="0">
                <a:pos x="636" y="0"/>
              </a:cxn>
              <a:cxn ang="0">
                <a:pos x="3191" y="0"/>
              </a:cxn>
              <a:cxn ang="0">
                <a:pos x="3791" y="755"/>
              </a:cxn>
              <a:cxn ang="0">
                <a:pos x="0" y="755"/>
              </a:cxn>
              <a:cxn ang="0">
                <a:pos x="636" y="0"/>
              </a:cxn>
            </a:cxnLst>
            <a:rect l="0" t="0" r="r" b="b"/>
            <a:pathLst>
              <a:path w="3791" h="755">
                <a:moveTo>
                  <a:pt x="636" y="0"/>
                </a:moveTo>
                <a:lnTo>
                  <a:pt x="3191" y="0"/>
                </a:lnTo>
                <a:lnTo>
                  <a:pt x="3791" y="755"/>
                </a:lnTo>
                <a:lnTo>
                  <a:pt x="0" y="755"/>
                </a:lnTo>
                <a:lnTo>
                  <a:pt x="636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02" name="Freeform 4"/>
          <p:cNvSpPr>
            <a:spLocks/>
          </p:cNvSpPr>
          <p:nvPr/>
        </p:nvSpPr>
        <p:spPr bwMode="auto">
          <a:xfrm>
            <a:off x="2425700" y="3687763"/>
            <a:ext cx="3486150" cy="749300"/>
          </a:xfrm>
          <a:custGeom>
            <a:avLst/>
            <a:gdLst>
              <a:gd name="T0" fmla="*/ 0 w 2564"/>
              <a:gd name="T1" fmla="*/ 2147483647 h 437"/>
              <a:gd name="T2" fmla="*/ 2147483647 w 2564"/>
              <a:gd name="T3" fmla="*/ 2147483647 h 437"/>
              <a:gd name="T4" fmla="*/ 2147483647 w 2564"/>
              <a:gd name="T5" fmla="*/ 0 h 437"/>
              <a:gd name="T6" fmla="*/ 2147483647 w 2564"/>
              <a:gd name="T7" fmla="*/ 0 h 437"/>
              <a:gd name="T8" fmla="*/ 0 w 2564"/>
              <a:gd name="T9" fmla="*/ 2147483647 h 4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4"/>
              <a:gd name="T16" fmla="*/ 0 h 437"/>
              <a:gd name="T17" fmla="*/ 2564 w 2564"/>
              <a:gd name="T18" fmla="*/ 437 h 4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4" h="437">
                <a:moveTo>
                  <a:pt x="0" y="437"/>
                </a:moveTo>
                <a:lnTo>
                  <a:pt x="2564" y="437"/>
                </a:lnTo>
                <a:lnTo>
                  <a:pt x="2200" y="0"/>
                </a:lnTo>
                <a:lnTo>
                  <a:pt x="355" y="0"/>
                </a:lnTo>
                <a:lnTo>
                  <a:pt x="0" y="437"/>
                </a:lnTo>
                <a:close/>
              </a:path>
            </a:pathLst>
          </a:custGeom>
          <a:gradFill rotWithShape="0">
            <a:gsLst>
              <a:gs pos="0">
                <a:srgbClr val="00CCFF"/>
              </a:gs>
              <a:gs pos="100000">
                <a:srgbClr val="005E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Freeform 5"/>
          <p:cNvSpPr>
            <a:spLocks/>
          </p:cNvSpPr>
          <p:nvPr/>
        </p:nvSpPr>
        <p:spPr bwMode="auto">
          <a:xfrm>
            <a:off x="2921000" y="2892425"/>
            <a:ext cx="2497138" cy="795338"/>
          </a:xfrm>
          <a:custGeom>
            <a:avLst/>
            <a:gdLst>
              <a:gd name="T0" fmla="*/ 0 w 1836"/>
              <a:gd name="T1" fmla="*/ 2147483647 h 463"/>
              <a:gd name="T2" fmla="*/ 2147483647 w 1836"/>
              <a:gd name="T3" fmla="*/ 2147483647 h 463"/>
              <a:gd name="T4" fmla="*/ 2147483647 w 1836"/>
              <a:gd name="T5" fmla="*/ 0 h 463"/>
              <a:gd name="T6" fmla="*/ 2147483647 w 1836"/>
              <a:gd name="T7" fmla="*/ 0 h 463"/>
              <a:gd name="T8" fmla="*/ 0 w 1836"/>
              <a:gd name="T9" fmla="*/ 2147483647 h 4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6"/>
              <a:gd name="T16" fmla="*/ 0 h 463"/>
              <a:gd name="T17" fmla="*/ 1836 w 1836"/>
              <a:gd name="T18" fmla="*/ 463 h 4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6" h="463">
                <a:moveTo>
                  <a:pt x="0" y="463"/>
                </a:moveTo>
                <a:lnTo>
                  <a:pt x="1836" y="463"/>
                </a:lnTo>
                <a:lnTo>
                  <a:pt x="1463" y="0"/>
                </a:lnTo>
                <a:lnTo>
                  <a:pt x="373" y="0"/>
                </a:lnTo>
                <a:lnTo>
                  <a:pt x="0" y="463"/>
                </a:lnTo>
                <a:close/>
              </a:path>
            </a:pathLst>
          </a:custGeom>
          <a:gradFill rotWithShape="0">
            <a:gsLst>
              <a:gs pos="0">
                <a:srgbClr val="FFCC00"/>
              </a:gs>
              <a:gs pos="100000">
                <a:srgbClr val="765E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Freeform 6"/>
          <p:cNvSpPr>
            <a:spLocks/>
          </p:cNvSpPr>
          <p:nvPr/>
        </p:nvSpPr>
        <p:spPr bwMode="auto">
          <a:xfrm>
            <a:off x="3427413" y="1720850"/>
            <a:ext cx="1495425" cy="1171575"/>
          </a:xfrm>
          <a:custGeom>
            <a:avLst/>
            <a:gdLst>
              <a:gd name="T0" fmla="*/ 0 w 1100"/>
              <a:gd name="T1" fmla="*/ 2147483647 h 682"/>
              <a:gd name="T2" fmla="*/ 2147483647 w 1100"/>
              <a:gd name="T3" fmla="*/ 2147483647 h 682"/>
              <a:gd name="T4" fmla="*/ 2147483647 w 1100"/>
              <a:gd name="T5" fmla="*/ 0 h 682"/>
              <a:gd name="T6" fmla="*/ 0 w 1100"/>
              <a:gd name="T7" fmla="*/ 2147483647 h 682"/>
              <a:gd name="T8" fmla="*/ 0 60000 65536"/>
              <a:gd name="T9" fmla="*/ 0 60000 65536"/>
              <a:gd name="T10" fmla="*/ 0 60000 65536"/>
              <a:gd name="T11" fmla="*/ 0 60000 65536"/>
              <a:gd name="T12" fmla="*/ 0 w 1100"/>
              <a:gd name="T13" fmla="*/ 0 h 682"/>
              <a:gd name="T14" fmla="*/ 1100 w 1100"/>
              <a:gd name="T15" fmla="*/ 682 h 68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0" h="682">
                <a:moveTo>
                  <a:pt x="0" y="682"/>
                </a:moveTo>
                <a:lnTo>
                  <a:pt x="1100" y="682"/>
                </a:lnTo>
                <a:lnTo>
                  <a:pt x="545" y="0"/>
                </a:lnTo>
                <a:lnTo>
                  <a:pt x="0" y="682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ltGray">
          <a:xfrm>
            <a:off x="1916113" y="5338763"/>
            <a:ext cx="4398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00"/>
                </a:solidFill>
              </a:rPr>
              <a:t>Otitis media</a:t>
            </a:r>
            <a:endParaRPr lang="en-US" sz="3000" baseline="30000">
              <a:solidFill>
                <a:srgbClr val="FFFF00"/>
              </a:solidFill>
            </a:endParaRPr>
          </a:p>
        </p:txBody>
      </p:sp>
      <p:sp>
        <p:nvSpPr>
          <p:cNvPr id="4106" name="Text Box 8"/>
          <p:cNvSpPr txBox="1">
            <a:spLocks noChangeArrowheads="1"/>
          </p:cNvSpPr>
          <p:nvPr/>
        </p:nvSpPr>
        <p:spPr bwMode="ltGray">
          <a:xfrm>
            <a:off x="1916113" y="4035425"/>
            <a:ext cx="4398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00"/>
                </a:solidFill>
              </a:rPr>
              <a:t>Pneumonia</a:t>
            </a:r>
            <a:endParaRPr lang="en-US" sz="3000" baseline="30000">
              <a:solidFill>
                <a:srgbClr val="FFFF00"/>
              </a:solidFill>
            </a:endParaRPr>
          </a:p>
        </p:txBody>
      </p:sp>
      <p:sp>
        <p:nvSpPr>
          <p:cNvPr id="4107" name="Text Box 9"/>
          <p:cNvSpPr txBox="1">
            <a:spLocks noChangeArrowheads="1"/>
          </p:cNvSpPr>
          <p:nvPr/>
        </p:nvSpPr>
        <p:spPr bwMode="ltGray">
          <a:xfrm>
            <a:off x="1947863" y="3297238"/>
            <a:ext cx="4398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00"/>
                </a:solidFill>
              </a:rPr>
              <a:t>Bacteremia</a:t>
            </a:r>
            <a:endParaRPr lang="en-US" sz="3000" baseline="30000">
              <a:solidFill>
                <a:srgbClr val="FFFF00"/>
              </a:solidFill>
            </a:endParaRPr>
          </a:p>
        </p:txBody>
      </p:sp>
      <p:sp>
        <p:nvSpPr>
          <p:cNvPr id="4108" name="Text Box 10"/>
          <p:cNvSpPr txBox="1">
            <a:spLocks noChangeArrowheads="1"/>
          </p:cNvSpPr>
          <p:nvPr/>
        </p:nvSpPr>
        <p:spPr bwMode="ltGray">
          <a:xfrm>
            <a:off x="1990725" y="2524125"/>
            <a:ext cx="43989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00"/>
                </a:solidFill>
              </a:rPr>
              <a:t>Meningitis</a:t>
            </a:r>
            <a:endParaRPr lang="en-US" sz="3000" baseline="30000">
              <a:solidFill>
                <a:srgbClr val="FFFF00"/>
              </a:solidFill>
            </a:endParaRPr>
          </a:p>
        </p:txBody>
      </p:sp>
      <p:sp>
        <p:nvSpPr>
          <p:cNvPr id="4109" name="AutoShape 11"/>
          <p:cNvSpPr>
            <a:spLocks noChangeArrowheads="1"/>
          </p:cNvSpPr>
          <p:nvPr/>
        </p:nvSpPr>
        <p:spPr bwMode="auto">
          <a:xfrm rot="10800000">
            <a:off x="1219200" y="2092325"/>
            <a:ext cx="420688" cy="2784475"/>
          </a:xfrm>
          <a:prstGeom prst="downArrow">
            <a:avLst>
              <a:gd name="adj1" fmla="val 50000"/>
              <a:gd name="adj2" fmla="val 165472"/>
            </a:avLst>
          </a:prstGeom>
          <a:gradFill rotWithShape="0">
            <a:gsLst>
              <a:gs pos="0">
                <a:srgbClr val="FF3399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Text Box 12"/>
          <p:cNvSpPr txBox="1">
            <a:spLocks noChangeArrowheads="1"/>
          </p:cNvSpPr>
          <p:nvPr/>
        </p:nvSpPr>
        <p:spPr bwMode="auto">
          <a:xfrm rot="-5400000">
            <a:off x="-251619" y="3436144"/>
            <a:ext cx="2392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/>
              <a:t>Disease severity</a:t>
            </a:r>
          </a:p>
        </p:txBody>
      </p:sp>
      <p:sp>
        <p:nvSpPr>
          <p:cNvPr id="4111" name="Text Box 13"/>
          <p:cNvSpPr txBox="1">
            <a:spLocks noChangeArrowheads="1"/>
          </p:cNvSpPr>
          <p:nvPr/>
        </p:nvSpPr>
        <p:spPr bwMode="auto">
          <a:xfrm>
            <a:off x="533400" y="1371600"/>
            <a:ext cx="755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/>
              <a:t>For each case of pneumococcal meningitis in a year: </a:t>
            </a:r>
            <a:endParaRPr lang="en-US" sz="3200" baseline="30000"/>
          </a:p>
        </p:txBody>
      </p:sp>
      <p:sp>
        <p:nvSpPr>
          <p:cNvPr id="4112" name="Text Box 14"/>
          <p:cNvSpPr txBox="1">
            <a:spLocks noChangeArrowheads="1"/>
          </p:cNvSpPr>
          <p:nvPr/>
        </p:nvSpPr>
        <p:spPr bwMode="auto">
          <a:xfrm>
            <a:off x="6208713" y="4648200"/>
            <a:ext cx="2706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X 1000 to 10,000</a:t>
            </a:r>
            <a:endParaRPr lang="en-US" sz="4000" baseline="30000"/>
          </a:p>
        </p:txBody>
      </p:sp>
      <p:sp>
        <p:nvSpPr>
          <p:cNvPr id="4113" name="Text Box 15"/>
          <p:cNvSpPr txBox="1">
            <a:spLocks noChangeArrowheads="1"/>
          </p:cNvSpPr>
          <p:nvPr/>
        </p:nvSpPr>
        <p:spPr bwMode="auto">
          <a:xfrm>
            <a:off x="5567363" y="3657600"/>
            <a:ext cx="2136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/>
              <a:t>X 100 to 1000</a:t>
            </a:r>
            <a:endParaRPr lang="en-US" sz="2400"/>
          </a:p>
        </p:txBody>
      </p:sp>
      <p:sp>
        <p:nvSpPr>
          <p:cNvPr id="4114" name="Text Box 16"/>
          <p:cNvSpPr txBox="1">
            <a:spLocks noChangeArrowheads="1"/>
          </p:cNvSpPr>
          <p:nvPr/>
        </p:nvSpPr>
        <p:spPr bwMode="auto">
          <a:xfrm>
            <a:off x="4997450" y="2895600"/>
            <a:ext cx="1079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/>
              <a:t>X 10</a:t>
            </a:r>
            <a:endParaRPr lang="en-US" sz="4000" b="1" baseline="30000"/>
          </a:p>
        </p:txBody>
      </p:sp>
      <p:sp>
        <p:nvSpPr>
          <p:cNvPr id="4115" name="AutoShape 17"/>
          <p:cNvSpPr>
            <a:spLocks noChangeArrowheads="1"/>
          </p:cNvSpPr>
          <p:nvPr/>
        </p:nvSpPr>
        <p:spPr bwMode="auto">
          <a:xfrm>
            <a:off x="7885113" y="1955800"/>
            <a:ext cx="420687" cy="2540000"/>
          </a:xfrm>
          <a:prstGeom prst="downArrow">
            <a:avLst>
              <a:gd name="adj1" fmla="val 50000"/>
              <a:gd name="adj2" fmla="val 150944"/>
            </a:avLst>
          </a:prstGeom>
          <a:gradFill rotWithShape="0">
            <a:gsLst>
              <a:gs pos="0">
                <a:srgbClr val="FF3399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Text Box 18"/>
          <p:cNvSpPr txBox="1">
            <a:spLocks noChangeArrowheads="1"/>
          </p:cNvSpPr>
          <p:nvPr/>
        </p:nvSpPr>
        <p:spPr bwMode="auto">
          <a:xfrm rot="5400000">
            <a:off x="7605713" y="2967037"/>
            <a:ext cx="176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/>
              <a:t>Prevalence</a:t>
            </a:r>
          </a:p>
        </p:txBody>
      </p:sp>
      <p:sp>
        <p:nvSpPr>
          <p:cNvPr id="4117" name="Rectangle 19"/>
          <p:cNvSpPr>
            <a:spLocks noChangeArrowheads="1"/>
          </p:cNvSpPr>
          <p:nvPr/>
        </p:nvSpPr>
        <p:spPr bwMode="auto">
          <a:xfrm>
            <a:off x="195263" y="1865313"/>
            <a:ext cx="1185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Invasive</a:t>
            </a:r>
          </a:p>
        </p:txBody>
      </p:sp>
      <p:sp>
        <p:nvSpPr>
          <p:cNvPr id="4118" name="Rectangle 20"/>
          <p:cNvSpPr>
            <a:spLocks noChangeArrowheads="1"/>
          </p:cNvSpPr>
          <p:nvPr/>
        </p:nvSpPr>
        <p:spPr bwMode="auto">
          <a:xfrm>
            <a:off x="227013" y="4908550"/>
            <a:ext cx="176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8" tIns="45715" rIns="91428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Non-invasive</a:t>
            </a:r>
          </a:p>
        </p:txBody>
      </p:sp>
      <p:pic>
        <p:nvPicPr>
          <p:cNvPr id="979989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3300" y="1908175"/>
            <a:ext cx="1212850" cy="8556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63500" dir="2212194" algn="ctr" rotWithShape="0">
              <a:srgbClr val="000000"/>
            </a:outerShdw>
          </a:effectLst>
        </p:spPr>
      </p:pic>
      <p:pic>
        <p:nvPicPr>
          <p:cNvPr id="979990" name="Picture 22"/>
          <p:cNvPicPr>
            <a:picLocks noChangeAspect="1" noChangeArrowheads="1"/>
          </p:cNvPicPr>
          <p:nvPr/>
        </p:nvPicPr>
        <p:blipFill>
          <a:blip r:embed="rId5">
            <a:lum bright="50000"/>
          </a:blip>
          <a:srcRect/>
          <a:stretch>
            <a:fillRect/>
          </a:stretch>
        </p:blipFill>
        <p:spPr bwMode="auto">
          <a:xfrm>
            <a:off x="5964238" y="2435225"/>
            <a:ext cx="957262" cy="9175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63500" dir="2212194" algn="ctr" rotWithShape="0">
              <a:srgbClr val="000000"/>
            </a:outerShdw>
          </a:effectLst>
        </p:spPr>
      </p:pic>
      <p:graphicFrame>
        <p:nvGraphicFramePr>
          <p:cNvPr id="4098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58975" y="3605213"/>
          <a:ext cx="914400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Bitmap Image" r:id="rId6" imgW="4543502" imgH="3009740" progId="PBrush">
                  <p:embed/>
                </p:oleObj>
              </mc:Choice>
              <mc:Fallback>
                <p:oleObj name="Bitmap Image" r:id="rId6" imgW="4543502" imgH="3009740" progId="PBrush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975" y="3605213"/>
                        <a:ext cx="914400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63500" dir="2212194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21275" y="4581525"/>
          <a:ext cx="105886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r:id="rId8" imgW="6934200" imgH="5895975" progId="">
                  <p:embed/>
                </p:oleObj>
              </mc:Choice>
              <mc:Fallback>
                <p:oleObj r:id="rId8" imgW="6934200" imgH="5895975" progId="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14905" b="14117"/>
                      <a:stretch>
                        <a:fillRect/>
                      </a:stretch>
                    </p:blipFill>
                    <p:spPr bwMode="auto">
                      <a:xfrm>
                        <a:off x="5121275" y="4581525"/>
                        <a:ext cx="1058863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63500" dir="2212194" algn="ctr" rotWithShape="0">
                          <a:srgbClr val="00000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accent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1" name="Text Box 3"/>
          <p:cNvSpPr txBox="1">
            <a:spLocks noChangeArrowheads="1"/>
          </p:cNvSpPr>
          <p:nvPr/>
        </p:nvSpPr>
        <p:spPr bwMode="auto">
          <a:xfrm>
            <a:off x="160338" y="6589713"/>
            <a:ext cx="73215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6688" indent="-166688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kumimoji="1" lang="en-US" altLang="ko-KR" sz="1000">
                <a:solidFill>
                  <a:srgbClr val="000000"/>
                </a:solidFill>
                <a:ea typeface="Gulim" pitchFamily="34" charset="-127"/>
              </a:rPr>
              <a:t>Adapted from Abramson JS, et al. Pediatrics 2000;106(2):362-6</a:t>
            </a:r>
          </a:p>
        </p:txBody>
      </p:sp>
    </p:spTree>
    <p:extLst>
      <p:ext uri="{BB962C8B-B14F-4D97-AF65-F5344CB8AC3E}">
        <p14:creationId xmlns:p14="http://schemas.microsoft.com/office/powerpoint/2010/main" val="3786477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from Kuwait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3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Ahmed K, </a:t>
            </a:r>
            <a:r>
              <a:rPr lang="en-US" sz="2800" dirty="0" err="1" smtClean="0"/>
              <a:t>Martinz</a:t>
            </a:r>
            <a:r>
              <a:rPr lang="en-US" sz="2800" dirty="0" smtClean="0"/>
              <a:t> G, Wilson R, Yoshida R, </a:t>
            </a:r>
            <a:r>
              <a:rPr lang="en-US" sz="2800" dirty="0" err="1" smtClean="0"/>
              <a:t>Dahar</a:t>
            </a:r>
            <a:r>
              <a:rPr lang="en-US" sz="2800" dirty="0" smtClean="0"/>
              <a:t> R, </a:t>
            </a:r>
            <a:r>
              <a:rPr lang="en-US" sz="2800" dirty="0" err="1" smtClean="0"/>
              <a:t>Mokaddas</a:t>
            </a:r>
            <a:r>
              <a:rPr lang="en-US" sz="2800" dirty="0" smtClean="0"/>
              <a:t> E, Kohno S, </a:t>
            </a:r>
            <a:r>
              <a:rPr lang="en-US" sz="2800" dirty="0" err="1" smtClean="0"/>
              <a:t>Rotimi</a:t>
            </a:r>
            <a:r>
              <a:rPr lang="en-US" sz="2800" dirty="0" smtClean="0"/>
              <a:t> VO, </a:t>
            </a:r>
            <a:r>
              <a:rPr lang="en-US" sz="2800" dirty="0" err="1" smtClean="0"/>
              <a:t>Nagatake</a:t>
            </a:r>
            <a:r>
              <a:rPr lang="en-US" sz="2800" dirty="0" smtClean="0"/>
              <a:t> T</a:t>
            </a:r>
          </a:p>
          <a:p>
            <a:r>
              <a:rPr lang="en-US" sz="2800" dirty="0" smtClean="0"/>
              <a:t>Epidemiology&amp; Infection 2000, 125, 573-581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/>
              <a:t>The prevalence and </a:t>
            </a:r>
            <a:r>
              <a:rPr lang="en-US" sz="3200" b="1" dirty="0" err="1" smtClean="0"/>
              <a:t>clonal</a:t>
            </a:r>
            <a:r>
              <a:rPr lang="en-US" sz="3200" b="1" dirty="0" smtClean="0"/>
              <a:t> diversity of penicillin-resistant </a:t>
            </a:r>
            <a:r>
              <a:rPr lang="en-US" sz="3200" b="1" i="1" dirty="0" smtClean="0"/>
              <a:t>Streptococcus </a:t>
            </a:r>
            <a:r>
              <a:rPr lang="en-US" sz="3200" b="1" i="1" dirty="0" err="1" smtClean="0"/>
              <a:t>pneumoniae</a:t>
            </a:r>
            <a:r>
              <a:rPr lang="en-US" sz="3200" b="1" i="1" dirty="0" smtClean="0"/>
              <a:t> </a:t>
            </a:r>
            <a:r>
              <a:rPr lang="en-US" sz="3200" b="1" dirty="0" smtClean="0"/>
              <a:t>in Kuwait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8205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Mokaddas</a:t>
            </a:r>
            <a:r>
              <a:rPr lang="en-US" sz="2800" dirty="0" smtClean="0"/>
              <a:t> E, Wilson S, </a:t>
            </a:r>
            <a:r>
              <a:rPr lang="en-US" sz="2800" dirty="0" err="1" smtClean="0"/>
              <a:t>Sanyal</a:t>
            </a:r>
            <a:r>
              <a:rPr lang="en-US" sz="2800" dirty="0" smtClean="0"/>
              <a:t> SC</a:t>
            </a:r>
          </a:p>
          <a:p>
            <a:r>
              <a:rPr lang="en-US" sz="2800" dirty="0" smtClean="0"/>
              <a:t>Journal of Chemotherapy, 2001; 13: 154-160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56263" cy="105425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Prevalence of penicillin-resistant </a:t>
            </a:r>
            <a:r>
              <a:rPr lang="en-US" sz="3200" b="1" i="1" dirty="0" smtClean="0"/>
              <a:t>Streptococcus </a:t>
            </a:r>
            <a:r>
              <a:rPr lang="en-US" sz="3200" b="1" i="1" dirty="0" err="1" smtClean="0"/>
              <a:t>pneumoniae</a:t>
            </a:r>
            <a:r>
              <a:rPr lang="en-US" sz="3200" b="1" i="1" dirty="0" smtClean="0"/>
              <a:t> </a:t>
            </a:r>
            <a:r>
              <a:rPr lang="en-US" sz="3200" b="1" dirty="0" smtClean="0"/>
              <a:t>in Kuwait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8533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2. Pneumococcal Vaccines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from Kuwait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4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638800" y="533400"/>
            <a:ext cx="29718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b="1" dirty="0"/>
              <a:t>PCV-7</a:t>
            </a:r>
          </a:p>
          <a:p>
            <a:pPr algn="ctr">
              <a:defRPr/>
            </a:pPr>
            <a:r>
              <a:rPr lang="en-US" b="1" dirty="0"/>
              <a:t>August, 2006</a:t>
            </a:r>
            <a:endParaRPr lang="ar-KW" b="1" dirty="0"/>
          </a:p>
        </p:txBody>
      </p:sp>
      <p:sp>
        <p:nvSpPr>
          <p:cNvPr id="3" name="Oval 2"/>
          <p:cNvSpPr/>
          <p:nvPr/>
        </p:nvSpPr>
        <p:spPr>
          <a:xfrm>
            <a:off x="5715000" y="3657600"/>
            <a:ext cx="29718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b="1" dirty="0"/>
              <a:t>PCV-13</a:t>
            </a:r>
          </a:p>
          <a:p>
            <a:pPr algn="ctr">
              <a:defRPr/>
            </a:pPr>
            <a:r>
              <a:rPr lang="en-US" b="1" dirty="0"/>
              <a:t>August, 2010</a:t>
            </a:r>
            <a:endParaRPr lang="ar-KW" b="1" dirty="0"/>
          </a:p>
        </p:txBody>
      </p:sp>
      <p:sp>
        <p:nvSpPr>
          <p:cNvPr id="4" name="Oval 3"/>
          <p:cNvSpPr/>
          <p:nvPr/>
        </p:nvSpPr>
        <p:spPr>
          <a:xfrm>
            <a:off x="1295400" y="3124200"/>
            <a:ext cx="2971800" cy="259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b="1" dirty="0"/>
              <a:t>Children &lt; 2 years</a:t>
            </a:r>
          </a:p>
          <a:p>
            <a:pPr algn="ctr">
              <a:defRPr/>
            </a:pPr>
            <a:r>
              <a:rPr lang="en-US" b="1" dirty="0" smtClean="0"/>
              <a:t>And </a:t>
            </a:r>
          </a:p>
          <a:p>
            <a:pPr algn="ctr"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Finished</a:t>
            </a:r>
            <a:endParaRPr lang="en-US" sz="2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b="1" dirty="0"/>
              <a:t>Catch up program for children &lt; 4 years</a:t>
            </a:r>
            <a:endParaRPr lang="ar-KW" b="1" dirty="0"/>
          </a:p>
        </p:txBody>
      </p:sp>
      <p:sp>
        <p:nvSpPr>
          <p:cNvPr id="5" name="Left Arrow 4"/>
          <p:cNvSpPr/>
          <p:nvPr/>
        </p:nvSpPr>
        <p:spPr>
          <a:xfrm>
            <a:off x="4343400" y="4038600"/>
            <a:ext cx="1219200" cy="5334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KW" dirty="0">
              <a:solidFill>
                <a:srgbClr val="FF0000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4267200" y="1066800"/>
            <a:ext cx="1219200" cy="5334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KW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219200" y="0"/>
            <a:ext cx="2971800" cy="259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b="1" dirty="0"/>
              <a:t>Children &lt; 2 years</a:t>
            </a:r>
          </a:p>
          <a:p>
            <a:pPr algn="ctr">
              <a:defRPr/>
            </a:pPr>
            <a:r>
              <a:rPr lang="en-US" b="1" dirty="0"/>
              <a:t>With Catch up program for children &lt; 4 years</a:t>
            </a:r>
            <a:endParaRPr lang="ar-KW" b="1" dirty="0"/>
          </a:p>
        </p:txBody>
      </p:sp>
    </p:spTree>
    <p:extLst>
      <p:ext uri="{BB962C8B-B14F-4D97-AF65-F5344CB8AC3E}">
        <p14:creationId xmlns:p14="http://schemas.microsoft.com/office/powerpoint/2010/main" val="391045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3. Serotype Distribution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7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from Kuwait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3FEFD-6B82-4F1E-887C-DB8F009DE26B}" type="datetime1">
              <a:rPr lang="en-US"/>
              <a:pPr/>
              <a:t>9/23/2015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E.Mokaddas, MD</a:t>
            </a:r>
          </a:p>
        </p:txBody>
      </p:sp>
      <p:pic>
        <p:nvPicPr>
          <p:cNvPr id="129028" name="Picture 4" descr="Title 1 31-1-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1484313"/>
            <a:ext cx="8064500" cy="3816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2902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BE55C1E-08FF-4407-A07E-74B9AA5D51A7}" type="slidenum">
              <a:rPr lang="en-US" sz="800">
                <a:solidFill>
                  <a:schemeClr val="hlink"/>
                </a:solidFill>
              </a:rPr>
              <a:pPr eaLnBrk="1" hangingPunct="1"/>
              <a:t>15</a:t>
            </a:fld>
            <a:endParaRPr lang="en-US" sz="800">
              <a:solidFill>
                <a:schemeClr val="hlink"/>
              </a:solidFill>
            </a:endParaRPr>
          </a:p>
        </p:txBody>
      </p:sp>
      <p:graphicFrame>
        <p:nvGraphicFramePr>
          <p:cNvPr id="70658" name="Object 5"/>
          <p:cNvGraphicFramePr>
            <a:graphicFrameLocks noChangeAspect="1"/>
          </p:cNvGraphicFramePr>
          <p:nvPr/>
        </p:nvGraphicFramePr>
        <p:xfrm>
          <a:off x="438150" y="2119313"/>
          <a:ext cx="8439150" cy="350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8" name="Chart" r:id="rId4" imgW="8439184" imgH="3505200" progId="MSGraph.Chart.8">
                  <p:embed followColorScheme="full"/>
                </p:oleObj>
              </mc:Choice>
              <mc:Fallback>
                <p:oleObj name="Chart" r:id="rId4" imgW="8439184" imgH="3505200" progId="MSGraph.Chart.8">
                  <p:embed followColorScheme="full"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2119313"/>
                        <a:ext cx="8439150" cy="350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Rectangle 3"/>
          <p:cNvSpPr>
            <a:spLocks noGrp="1" noChangeArrowheads="1"/>
          </p:cNvSpPr>
          <p:nvPr>
            <p:ph type="title"/>
          </p:nvPr>
        </p:nvSpPr>
        <p:spPr>
          <a:xfrm>
            <a:off x="692241" y="461019"/>
            <a:ext cx="7756263" cy="1054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ea typeface="ＭＳ Ｐゴシック" pitchFamily="34" charset="-128"/>
              </a:rPr>
              <a:t>Most Common Serotypes Causing Pneumococcal Disease </a:t>
            </a:r>
            <a:br>
              <a:rPr lang="en-US" sz="3600" b="1" dirty="0" smtClean="0">
                <a:ea typeface="ＭＳ Ｐゴシック" pitchFamily="34" charset="-128"/>
              </a:rPr>
            </a:br>
            <a:r>
              <a:rPr lang="en-US" sz="3600" b="1" dirty="0" smtClean="0">
                <a:ea typeface="ＭＳ Ｐゴシック" pitchFamily="34" charset="-128"/>
              </a:rPr>
              <a:t>(Kuwait)                  </a:t>
            </a:r>
          </a:p>
        </p:txBody>
      </p:sp>
      <p:sp>
        <p:nvSpPr>
          <p:cNvPr id="70660" name="Rectangle 13"/>
          <p:cNvSpPr>
            <a:spLocks noGrp="1" noChangeArrowheads="1"/>
          </p:cNvSpPr>
          <p:nvPr>
            <p:ph type="body" idx="4294967295"/>
          </p:nvPr>
        </p:nvSpPr>
        <p:spPr>
          <a:xfrm>
            <a:off x="626654" y="1724751"/>
            <a:ext cx="8118475" cy="744538"/>
          </a:xfrm>
        </p:spPr>
        <p:txBody>
          <a:bodyPr lIns="90487" tIns="44450" rIns="90487" bIns="44450">
            <a:normAutofit fontScale="92500" lnSpcReduction="20000"/>
          </a:bodyPr>
          <a:lstStyle/>
          <a:p>
            <a:pPr marL="231775" indent="-231775" eaLnBrk="1" hangingPunct="1"/>
            <a:endParaRPr lang="en-US" sz="1000" dirty="0" smtClean="0">
              <a:ea typeface="ＭＳ Ｐゴシック" pitchFamily="34" charset="-128"/>
            </a:endParaRPr>
          </a:p>
          <a:p>
            <a:pPr marL="231775" indent="-231775" algn="ctr" eaLnBrk="1" hangingPunct="1">
              <a:buFontTx/>
              <a:buNone/>
            </a:pPr>
            <a:r>
              <a:rPr lang="en-US" altLang="zh-TW" b="1" dirty="0" smtClean="0">
                <a:ea typeface="PMingLiU" pitchFamily="18" charset="-120"/>
              </a:rPr>
              <a:t>Serotypes of </a:t>
            </a:r>
            <a:r>
              <a:rPr lang="en-US" altLang="zh-TW" b="1" i="1" dirty="0" smtClean="0">
                <a:ea typeface="PMingLiU" pitchFamily="18" charset="-120"/>
              </a:rPr>
              <a:t>S. </a:t>
            </a:r>
            <a:r>
              <a:rPr lang="en-US" altLang="zh-TW" b="1" i="1" dirty="0" err="1" smtClean="0">
                <a:ea typeface="PMingLiU" pitchFamily="18" charset="-120"/>
              </a:rPr>
              <a:t>pneumoniae</a:t>
            </a:r>
            <a:r>
              <a:rPr lang="en-US" altLang="zh-TW" b="1" dirty="0" smtClean="0">
                <a:ea typeface="PMingLiU" pitchFamily="18" charset="-120"/>
              </a:rPr>
              <a:t>, 204 Isolates (Invasive and Noninvasive), </a:t>
            </a:r>
            <a:br>
              <a:rPr lang="en-US" altLang="zh-TW" b="1" dirty="0" smtClean="0">
                <a:ea typeface="PMingLiU" pitchFamily="18" charset="-120"/>
              </a:rPr>
            </a:br>
            <a:r>
              <a:rPr lang="en-US" altLang="zh-TW" b="1" dirty="0" smtClean="0">
                <a:ea typeface="PMingLiU" pitchFamily="18" charset="-120"/>
              </a:rPr>
              <a:t>2004-2005; </a:t>
            </a:r>
            <a:r>
              <a:rPr lang="en-US" b="1" dirty="0" smtClean="0">
                <a:ea typeface="ＭＳ Ｐゴシック" pitchFamily="34" charset="-128"/>
              </a:rPr>
              <a:t>Kuwait</a:t>
            </a:r>
          </a:p>
        </p:txBody>
      </p:sp>
      <p:sp>
        <p:nvSpPr>
          <p:cNvPr id="70661" name="Rectangle 64"/>
          <p:cNvSpPr>
            <a:spLocks noChangeArrowheads="1"/>
          </p:cNvSpPr>
          <p:nvPr/>
        </p:nvSpPr>
        <p:spPr bwMode="auto">
          <a:xfrm>
            <a:off x="6567488" y="3502025"/>
            <a:ext cx="198278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s-CR" sz="1800" b="1"/>
          </a:p>
        </p:txBody>
      </p:sp>
      <p:sp>
        <p:nvSpPr>
          <p:cNvPr id="719879" name="Text Box 7"/>
          <p:cNvSpPr txBox="1">
            <a:spLocks noChangeArrowheads="1"/>
          </p:cNvSpPr>
          <p:nvPr/>
        </p:nvSpPr>
        <p:spPr bwMode="auto">
          <a:xfrm>
            <a:off x="4022725" y="1331913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altLang="zh-TW" sz="1800" b="1" smtClean="0">
                <a:effectLst>
                  <a:outerShdw blurRad="38100" dist="38100" dir="2700000" algn="tl">
                    <a:srgbClr val="DDDDDD"/>
                  </a:outerShdw>
                </a:effectLst>
                <a:ea typeface="Arial" charset="0"/>
                <a:cs typeface="Arial" charset="0"/>
              </a:rPr>
              <a:t> </a:t>
            </a:r>
            <a:endParaRPr lang="en-US" sz="1800" b="1" smtClean="0">
              <a:effectLst>
                <a:outerShdw blurRad="38100" dist="38100" dir="2700000" algn="tl">
                  <a:srgbClr val="DDDDDD"/>
                </a:outerShdw>
              </a:effectLst>
              <a:ea typeface="Arial" charset="0"/>
              <a:cs typeface="Arial" charset="0"/>
            </a:endParaRPr>
          </a:p>
        </p:txBody>
      </p:sp>
      <p:sp>
        <p:nvSpPr>
          <p:cNvPr id="70663" name="Text Box 10"/>
          <p:cNvSpPr txBox="1">
            <a:spLocks noChangeArrowheads="1"/>
          </p:cNvSpPr>
          <p:nvPr/>
        </p:nvSpPr>
        <p:spPr bwMode="auto">
          <a:xfrm>
            <a:off x="450850" y="6443663"/>
            <a:ext cx="37703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/>
              <a:t>Mokaddas EM et al. </a:t>
            </a:r>
            <a:r>
              <a:rPr lang="en-US" i="1"/>
              <a:t>Clin Vaccine Immunol</a:t>
            </a:r>
            <a:r>
              <a:rPr lang="en-US"/>
              <a:t>. 2008;15(2):203-207.</a:t>
            </a:r>
          </a:p>
        </p:txBody>
      </p:sp>
      <p:sp>
        <p:nvSpPr>
          <p:cNvPr id="70664" name="Text Box 11"/>
          <p:cNvSpPr txBox="1">
            <a:spLocks noChangeArrowheads="1"/>
          </p:cNvSpPr>
          <p:nvPr/>
        </p:nvSpPr>
        <p:spPr bwMode="auto">
          <a:xfrm>
            <a:off x="622300" y="5640388"/>
            <a:ext cx="2317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70665" name="Text Box 12"/>
          <p:cNvSpPr txBox="1">
            <a:spLocks noChangeArrowheads="1"/>
          </p:cNvSpPr>
          <p:nvPr/>
        </p:nvSpPr>
        <p:spPr bwMode="auto">
          <a:xfrm>
            <a:off x="485775" y="5526088"/>
            <a:ext cx="67627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/>
            <a:r>
              <a:rPr lang="en-US" sz="1400" dirty="0"/>
              <a:t>A total of 397 isolates from patients of all ages were investigated in this study. For the total study population, the most common serotypes among the penicillin-resistant strains were 23F, 19F, 6B, 14, and 9A. </a:t>
            </a:r>
          </a:p>
        </p:txBody>
      </p:sp>
    </p:spTree>
    <p:extLst>
      <p:ext uri="{BB962C8B-B14F-4D97-AF65-F5344CB8AC3E}">
        <p14:creationId xmlns:p14="http://schemas.microsoft.com/office/powerpoint/2010/main" val="2741831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125" name="Group 85"/>
          <p:cNvGraphicFramePr>
            <a:graphicFrameLocks noGrp="1"/>
          </p:cNvGraphicFramePr>
          <p:nvPr>
            <p:ph type="tbl" idx="1"/>
          </p:nvPr>
        </p:nvGraphicFramePr>
        <p:xfrm>
          <a:off x="1219200" y="1295400"/>
          <a:ext cx="7086600" cy="5118101"/>
        </p:xfrm>
        <a:graphic>
          <a:graphicData uri="http://schemas.openxmlformats.org/drawingml/2006/table">
            <a:tbl>
              <a:tblPr/>
              <a:tblGrid>
                <a:gridCol w="985838"/>
                <a:gridCol w="985837"/>
                <a:gridCol w="2162175"/>
                <a:gridCol w="295275"/>
                <a:gridCol w="461963"/>
                <a:gridCol w="1309687"/>
                <a:gridCol w="885825"/>
              </a:tblGrid>
              <a:tr h="152400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Age (yr) and vaccine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S.pneumoniae </a:t>
                      </a: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serotype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coverage by vaccine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4513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 2, 23-valent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All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Invasive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  <a:endParaRPr kumimoji="1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Penicillin resistant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8150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&lt;2, 7-valent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All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Invasive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  <a:endParaRPr kumimoji="1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Penicillin resistant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97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&lt;5, 7-valent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All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  <a:endParaRPr kumimoji="1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Invasive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62</a:t>
                      </a:r>
                      <a:endParaRPr kumimoji="1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Penicillin resistant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1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438150">
                <a:tc gridSpan="6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Coverage calculated with </a:t>
                      </a:r>
                      <a:r>
                        <a:rPr kumimoji="1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autoagglutinating</a:t>
                      </a:r>
                      <a:r>
                        <a:rPr kumimoji="1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strains excluded</a:t>
                      </a: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                                     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Mokaddas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etal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2008</a:t>
                      </a: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4B2723-B466-49DB-A77B-F59DD5F392A9}" type="datetime1">
              <a:rPr lang="en-US"/>
              <a:pPr>
                <a:defRPr/>
              </a:pPr>
              <a:t>9/23/2015</a:t>
            </a:fld>
            <a:endParaRPr lang="en-US"/>
          </a:p>
        </p:txBody>
      </p:sp>
      <p:sp>
        <p:nvSpPr>
          <p:cNvPr id="7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295400" y="6507163"/>
            <a:ext cx="2895600" cy="2746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E.Mokaddas, MD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477000" y="2362200"/>
            <a:ext cx="533400" cy="1524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477000" y="3657600"/>
            <a:ext cx="533400" cy="1524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477000" y="4953000"/>
            <a:ext cx="533400" cy="1524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209800" y="2438400"/>
            <a:ext cx="990600" cy="1524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286000" y="3733800"/>
            <a:ext cx="914400" cy="1524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362200" y="5029200"/>
            <a:ext cx="838200" cy="1524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5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4. Penicillin Resistance in </a:t>
            </a:r>
            <a:r>
              <a:rPr lang="en-US" i="1" dirty="0" err="1" smtClean="0"/>
              <a:t>S.pneumoniae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4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ECB3A96-7A7A-4569-95DE-2A98B212DF6F}" type="datetime1">
              <a:rPr lang="en-US"/>
              <a:pPr>
                <a:defRPr/>
              </a:pPr>
              <a:t>9/23/2015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E.Mokaddas, MD</a:t>
            </a:r>
          </a:p>
        </p:txBody>
      </p:sp>
      <p:pic>
        <p:nvPicPr>
          <p:cNvPr id="102403" name="Picture 2" descr="Spread of pneumococcus first identified in Spain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0" y="-6350"/>
            <a:ext cx="914400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4" name="Rectangle 3"/>
          <p:cNvSpPr>
            <a:spLocks noChangeArrowheads="1"/>
          </p:cNvSpPr>
          <p:nvPr/>
        </p:nvSpPr>
        <p:spPr bwMode="auto">
          <a:xfrm>
            <a:off x="0" y="6524625"/>
            <a:ext cx="22685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r-TR" b="1" i="1">
                <a:latin typeface="Comic Sans MS" pitchFamily="66" charset="0"/>
              </a:rPr>
              <a:t>www.who.int</a:t>
            </a:r>
            <a:r>
              <a:rPr lang="tr-TR" i="1"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7504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from Kuwait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1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D350-7FDC-420B-A688-EC24D4964A7B}" type="datetime1">
              <a:rPr lang="en-US"/>
              <a:pPr/>
              <a:t>9/23/2015</a:t>
            </a:fld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8EC1-0C2B-4977-9BC4-D6E3896BBFC2}" type="slidenum">
              <a:rPr lang="en-US"/>
              <a:pPr/>
              <a:t>20</a:t>
            </a:fld>
            <a:endParaRPr lang="en-US"/>
          </a:p>
        </p:txBody>
      </p:sp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3200400" y="533400"/>
            <a:ext cx="2286000" cy="1371600"/>
          </a:xfrm>
          <a:prstGeom prst="downArrowCallout">
            <a:avLst>
              <a:gd name="adj1" fmla="val 41667"/>
              <a:gd name="adj2" fmla="val 41667"/>
              <a:gd name="adj3" fmla="val 16667"/>
              <a:gd name="adj4" fmla="val 66667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cs typeface="Times New Roman" pitchFamily="18" charset="0"/>
              </a:rPr>
              <a:t>In Kuwait</a:t>
            </a:r>
          </a:p>
          <a:p>
            <a:pPr algn="ctr"/>
            <a:endParaRPr lang="en-US" b="1">
              <a:cs typeface="Times New Roman" pitchFamily="18" charset="0"/>
            </a:endParaRPr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3962400" y="4343400"/>
            <a:ext cx="3810000" cy="2209800"/>
          </a:xfrm>
          <a:prstGeom prst="plus">
            <a:avLst>
              <a:gd name="adj" fmla="val 25000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r>
              <a:rPr lang="en-US" sz="1800" b="1">
                <a:cs typeface="Times New Roman" pitchFamily="18" charset="0"/>
              </a:rPr>
              <a:t>1995-1996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A study from 3 large hospitals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 128 SP isolates: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46% intermediately-resistant</a:t>
            </a:r>
          </a:p>
          <a:p>
            <a:pPr algn="ctr"/>
            <a:r>
              <a:rPr lang="en-US" sz="1800" b="1">
                <a:solidFill>
                  <a:srgbClr val="FF3300"/>
                </a:solidFill>
                <a:cs typeface="Times New Roman" pitchFamily="18" charset="0"/>
              </a:rPr>
              <a:t>9% high-level resistant</a:t>
            </a:r>
            <a:r>
              <a:rPr lang="en-US" sz="1800" b="1">
                <a:cs typeface="Times New Roman" pitchFamily="18" charset="0"/>
              </a:rPr>
              <a:t> </a:t>
            </a:r>
          </a:p>
          <a:p>
            <a:pPr algn="ctr"/>
            <a:endParaRPr lang="en-US" sz="1000" b="1">
              <a:cs typeface="Times New Roman" pitchFamily="18" charset="0"/>
            </a:endParaRPr>
          </a:p>
          <a:p>
            <a:pPr algn="ctr"/>
            <a:r>
              <a:rPr lang="en-US" sz="1000" b="1">
                <a:cs typeface="Times New Roman" pitchFamily="18" charset="0"/>
              </a:rPr>
              <a:t>                        Ahmed etal, 2000</a:t>
            </a:r>
          </a:p>
          <a:p>
            <a:pPr algn="ctr"/>
            <a:endParaRPr lang="en-US">
              <a:cs typeface="Times New Roman" pitchFamily="18" charset="0"/>
            </a:endParaRPr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990600" y="2133600"/>
            <a:ext cx="3276600" cy="2438400"/>
          </a:xfrm>
          <a:prstGeom prst="plus">
            <a:avLst>
              <a:gd name="adj" fmla="val 25000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r>
              <a:rPr lang="en-US" sz="1800" b="1">
                <a:cs typeface="Times New Roman" pitchFamily="18" charset="0"/>
              </a:rPr>
              <a:t>A study in a general Hospital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457 SP isolates: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20.6% intermediately-resistant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No high-level resistance</a:t>
            </a:r>
          </a:p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r>
              <a:rPr lang="en-US" sz="1000" b="1">
                <a:cs typeface="Times New Roman" pitchFamily="18" charset="0"/>
              </a:rPr>
              <a:t>                                     Johny et al, 1992</a:t>
            </a:r>
          </a:p>
          <a:p>
            <a:pPr algn="ctr"/>
            <a:endParaRPr lang="en-US" sz="1800" b="1">
              <a:cs typeface="Times New Roman" pitchFamily="18" charset="0"/>
            </a:endParaRP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1812925" y="2247900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1985-1988</a:t>
            </a: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4953000" y="1219200"/>
            <a:ext cx="3657600" cy="2438400"/>
          </a:xfrm>
          <a:prstGeom prst="plus">
            <a:avLst>
              <a:gd name="adj" fmla="val 25000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endParaRPr lang="en-US" sz="1800" b="1">
              <a:cs typeface="Times New Roman" pitchFamily="18" charset="0"/>
            </a:endParaRPr>
          </a:p>
          <a:p>
            <a:pPr algn="ctr"/>
            <a:r>
              <a:rPr lang="en-US" sz="1800" b="1">
                <a:cs typeface="Times New Roman" pitchFamily="18" charset="0"/>
              </a:rPr>
              <a:t>1999-2000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A study of SP from all over Kuwait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250 SP isolates</a:t>
            </a:r>
          </a:p>
          <a:p>
            <a:pPr algn="ctr"/>
            <a:r>
              <a:rPr lang="en-US" sz="1800" b="1">
                <a:cs typeface="Times New Roman" pitchFamily="18" charset="0"/>
              </a:rPr>
              <a:t>52.8 intermediately-resistant</a:t>
            </a:r>
          </a:p>
          <a:p>
            <a:pPr algn="ctr"/>
            <a:r>
              <a:rPr lang="en-US" sz="1800" b="1">
                <a:solidFill>
                  <a:srgbClr val="FF3300"/>
                </a:solidFill>
                <a:cs typeface="Times New Roman" pitchFamily="18" charset="0"/>
              </a:rPr>
              <a:t>1.6 high-level resistant</a:t>
            </a:r>
          </a:p>
          <a:p>
            <a:pPr algn="ctr"/>
            <a:endParaRPr lang="en-US" sz="1000" b="1">
              <a:cs typeface="Times New Roman" pitchFamily="18" charset="0"/>
            </a:endParaRPr>
          </a:p>
          <a:p>
            <a:pPr algn="ctr"/>
            <a:r>
              <a:rPr lang="en-US" sz="1000" b="1">
                <a:cs typeface="Times New Roman" pitchFamily="18" charset="0"/>
              </a:rPr>
              <a:t>                                              Mokad</a:t>
            </a:r>
            <a:r>
              <a:rPr lang="en-US" sz="800" b="1">
                <a:cs typeface="Times New Roman" pitchFamily="18" charset="0"/>
              </a:rPr>
              <a:t>das et al, 2001</a:t>
            </a:r>
          </a:p>
          <a:p>
            <a:pPr algn="ctr"/>
            <a:endParaRPr lang="en-US" sz="1800" b="1">
              <a:solidFill>
                <a:srgbClr val="FF3300"/>
              </a:solidFill>
              <a:cs typeface="Times New Roman" pitchFamily="18" charset="0"/>
            </a:endParaRPr>
          </a:p>
          <a:p>
            <a:pPr algn="ctr"/>
            <a:endParaRPr lang="en-US" sz="1800" b="1">
              <a:solidFill>
                <a:srgbClr val="FF3300"/>
              </a:solidFill>
              <a:cs typeface="Times New Roman" pitchFamily="18" charset="0"/>
            </a:endParaRP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1295400" y="6248400"/>
            <a:ext cx="1333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E.Mokaddas</a:t>
            </a:r>
          </a:p>
        </p:txBody>
      </p:sp>
    </p:spTree>
    <p:extLst>
      <p:ext uri="{BB962C8B-B14F-4D97-AF65-F5344CB8AC3E}">
        <p14:creationId xmlns:p14="http://schemas.microsoft.com/office/powerpoint/2010/main" val="239025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 autoUpdateAnimBg="0"/>
      <p:bldP spid="33797" grpId="0" animBg="1" autoUpdateAnimBg="0"/>
      <p:bldP spid="33798" grpId="0" animBg="1" autoUpdateAnimBg="0"/>
      <p:bldP spid="33800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FEE7B-89D4-4527-998B-93D64466D0CC}" type="datetime1">
              <a:rPr lang="en-US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8CE3F-510B-4741-B93D-D3F8DB9A8C59}" type="slidenum">
              <a:rPr lang="en-US"/>
              <a:pPr/>
              <a:t>21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PRSP in Kuwait</a:t>
            </a:r>
            <a:br>
              <a:rPr lang="en-US"/>
            </a:br>
            <a:r>
              <a:rPr lang="en-US"/>
              <a:t>over 20 years</a:t>
            </a:r>
          </a:p>
        </p:txBody>
      </p:sp>
      <p:graphicFrame>
        <p:nvGraphicFramePr>
          <p:cNvPr id="2" name="Object 4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2108200" y="2108200"/>
          <a:ext cx="6756400" cy="401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143000" y="6248400"/>
            <a:ext cx="1333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E.Mokaddas</a:t>
            </a:r>
          </a:p>
        </p:txBody>
      </p:sp>
    </p:spTree>
    <p:extLst>
      <p:ext uri="{BB962C8B-B14F-4D97-AF65-F5344CB8AC3E}">
        <p14:creationId xmlns:p14="http://schemas.microsoft.com/office/powerpoint/2010/main" val="106888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  <p:bldGraphic spid="2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3FEFD-6B82-4F1E-887C-DB8F009DE26B}" type="datetime1">
              <a:rPr lang="en-US"/>
              <a:pPr/>
              <a:t>9/23/2015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E.Mokaddas, MD</a:t>
            </a:r>
          </a:p>
        </p:txBody>
      </p:sp>
      <p:pic>
        <p:nvPicPr>
          <p:cNvPr id="129028" name="Picture 4" descr="Title 1 31-1-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1484313"/>
            <a:ext cx="8064500" cy="3816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5819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C9C1C75-54B9-41ED-AD1B-EC9A3D05E59F}" type="slidenum">
              <a:rPr lang="en-US" sz="800">
                <a:solidFill>
                  <a:schemeClr val="hlink"/>
                </a:solidFill>
              </a:rPr>
              <a:pPr eaLnBrk="1" hangingPunct="1"/>
              <a:t>23</a:t>
            </a:fld>
            <a:endParaRPr lang="en-US" sz="800">
              <a:solidFill>
                <a:schemeClr val="hlink"/>
              </a:solidFill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77880592"/>
              </p:ext>
            </p:extLst>
          </p:nvPr>
        </p:nvGraphicFramePr>
        <p:xfrm>
          <a:off x="424934" y="1502569"/>
          <a:ext cx="8128000" cy="457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466725" y="6448425"/>
            <a:ext cx="72612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/>
            <a:r>
              <a:rPr lang="en-US">
                <a:cs typeface="Arial" pitchFamily="34" charset="0"/>
              </a:rPr>
              <a:t>.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>
          <a:xfrm>
            <a:off x="610802" y="152400"/>
            <a:ext cx="7756263" cy="1054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b="1" dirty="0" smtClean="0">
                <a:ea typeface="ＭＳ Ｐゴシック" pitchFamily="34" charset="-128"/>
              </a:rPr>
              <a:t>Burden of CAP in the MENA Region: Antibiotic Resistance Among </a:t>
            </a:r>
            <a:r>
              <a:rPr lang="en-US" sz="2800" b="1" i="1" dirty="0" smtClean="0">
                <a:ea typeface="ＭＳ Ｐゴシック" pitchFamily="34" charset="-128"/>
              </a:rPr>
              <a:t>S. </a:t>
            </a:r>
            <a:r>
              <a:rPr lang="en-US" sz="2800" b="1" i="1" dirty="0" err="1" smtClean="0">
                <a:ea typeface="ＭＳ Ｐゴシック" pitchFamily="34" charset="-128"/>
              </a:rPr>
              <a:t>pneumoniae</a:t>
            </a:r>
            <a:r>
              <a:rPr lang="en-US" sz="2800" b="1" dirty="0" smtClean="0">
                <a:ea typeface="ＭＳ Ｐゴシック" pitchFamily="34" charset="-128"/>
              </a:rPr>
              <a:t> Isolates (Kuwait)</a:t>
            </a:r>
          </a:p>
        </p:txBody>
      </p:sp>
      <p:sp>
        <p:nvSpPr>
          <p:cNvPr id="80901" name="Text Box 6"/>
          <p:cNvSpPr txBox="1">
            <a:spLocks noChangeArrowheads="1"/>
          </p:cNvSpPr>
          <p:nvPr/>
        </p:nvSpPr>
        <p:spPr bwMode="auto">
          <a:xfrm>
            <a:off x="482600" y="5983288"/>
            <a:ext cx="27162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b="1"/>
              <a:t>TMP/SMX=trimethoprim/sulfamethoxazole</a:t>
            </a:r>
          </a:p>
        </p:txBody>
      </p:sp>
      <p:sp>
        <p:nvSpPr>
          <p:cNvPr id="80902" name="Text Box 8"/>
          <p:cNvSpPr txBox="1">
            <a:spLocks noChangeArrowheads="1"/>
          </p:cNvSpPr>
          <p:nvPr/>
        </p:nvSpPr>
        <p:spPr bwMode="auto">
          <a:xfrm>
            <a:off x="482600" y="5430838"/>
            <a:ext cx="15001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/>
            <a:r>
              <a:rPr lang="en-US" baseline="30000"/>
              <a:t>a </a:t>
            </a:r>
            <a:r>
              <a:rPr lang="en-US"/>
              <a:t>Erythromycin</a:t>
            </a:r>
          </a:p>
          <a:p>
            <a:pPr algn="l" eaLnBrk="1" hangingPunct="1"/>
            <a:r>
              <a:rPr lang="en-US" baseline="30000"/>
              <a:t>b</a:t>
            </a:r>
            <a:r>
              <a:rPr lang="en-US"/>
              <a:t> Amoxicillin clavulinate</a:t>
            </a:r>
          </a:p>
          <a:p>
            <a:pPr algn="l" eaLnBrk="1" hangingPunct="1"/>
            <a:r>
              <a:rPr lang="en-US" baseline="30000"/>
              <a:t>c</a:t>
            </a:r>
            <a:r>
              <a:rPr lang="en-US"/>
              <a:t> Cefotaxime</a:t>
            </a:r>
          </a:p>
        </p:txBody>
      </p:sp>
      <p:sp>
        <p:nvSpPr>
          <p:cNvPr id="661513" name="Text Box 9"/>
          <p:cNvSpPr txBox="1">
            <a:spLocks noChangeArrowheads="1"/>
          </p:cNvSpPr>
          <p:nvPr/>
        </p:nvSpPr>
        <p:spPr bwMode="auto">
          <a:xfrm rot="-2673339">
            <a:off x="3738563" y="4706938"/>
            <a:ext cx="247650" cy="244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</a:p>
        </p:txBody>
      </p:sp>
      <p:sp>
        <p:nvSpPr>
          <p:cNvPr id="661518" name="Text Box 14"/>
          <p:cNvSpPr txBox="1">
            <a:spLocks noChangeArrowheads="1"/>
          </p:cNvSpPr>
          <p:nvPr/>
        </p:nvSpPr>
        <p:spPr bwMode="auto">
          <a:xfrm>
            <a:off x="6343650" y="1385888"/>
            <a:ext cx="3048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aseline="3000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3</a:t>
            </a:r>
          </a:p>
          <a:p>
            <a:pPr eaLnBrk="1" hangingPunct="1">
              <a:defRPr/>
            </a:pPr>
            <a:endParaRPr lang="en-US" sz="1200" smtClean="0"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</a:endParaRPr>
          </a:p>
        </p:txBody>
      </p:sp>
      <p:sp>
        <p:nvSpPr>
          <p:cNvPr id="661520" name="Text Box 16"/>
          <p:cNvSpPr txBox="1">
            <a:spLocks noChangeArrowheads="1"/>
          </p:cNvSpPr>
          <p:nvPr/>
        </p:nvSpPr>
        <p:spPr bwMode="auto">
          <a:xfrm rot="-24475162">
            <a:off x="4547394" y="4690269"/>
            <a:ext cx="263525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</a:t>
            </a:r>
          </a:p>
        </p:txBody>
      </p:sp>
      <p:sp>
        <p:nvSpPr>
          <p:cNvPr id="661521" name="Text Box 17"/>
          <p:cNvSpPr txBox="1">
            <a:spLocks noChangeArrowheads="1"/>
          </p:cNvSpPr>
          <p:nvPr/>
        </p:nvSpPr>
        <p:spPr bwMode="auto">
          <a:xfrm>
            <a:off x="5500688" y="4327525"/>
            <a:ext cx="260350" cy="2746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</a:t>
            </a:r>
          </a:p>
        </p:txBody>
      </p:sp>
      <p:sp>
        <p:nvSpPr>
          <p:cNvPr id="661522" name="Text Box 18"/>
          <p:cNvSpPr txBox="1">
            <a:spLocks noChangeArrowheads="1"/>
          </p:cNvSpPr>
          <p:nvPr/>
        </p:nvSpPr>
        <p:spPr bwMode="auto">
          <a:xfrm rot="-2613998">
            <a:off x="2198688" y="4695825"/>
            <a:ext cx="18415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rPr>
              <a:t>a</a:t>
            </a:r>
          </a:p>
          <a:p>
            <a:pPr eaLnBrk="1" hangingPunct="1">
              <a:defRPr/>
            </a:pPr>
            <a:endParaRPr lang="en-US" sz="1200" smtClean="0"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</a:endParaRPr>
          </a:p>
        </p:txBody>
      </p:sp>
      <p:sp>
        <p:nvSpPr>
          <p:cNvPr id="661525" name="Text Box 21"/>
          <p:cNvSpPr txBox="1">
            <a:spLocks noChangeArrowheads="1"/>
          </p:cNvSpPr>
          <p:nvPr/>
        </p:nvSpPr>
        <p:spPr bwMode="auto">
          <a:xfrm rot="-2582864">
            <a:off x="2947988" y="4667250"/>
            <a:ext cx="263525" cy="2746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b</a:t>
            </a:r>
          </a:p>
        </p:txBody>
      </p:sp>
      <p:sp>
        <p:nvSpPr>
          <p:cNvPr id="661528" name="Text Box 24"/>
          <p:cNvSpPr txBox="1">
            <a:spLocks noChangeArrowheads="1"/>
          </p:cNvSpPr>
          <p:nvPr/>
        </p:nvSpPr>
        <p:spPr bwMode="auto">
          <a:xfrm>
            <a:off x="3925888" y="1344613"/>
            <a:ext cx="263525" cy="2143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1200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661529" name="Text Box 25"/>
          <p:cNvSpPr txBox="1">
            <a:spLocks noChangeArrowheads="1"/>
          </p:cNvSpPr>
          <p:nvPr/>
        </p:nvSpPr>
        <p:spPr bwMode="auto">
          <a:xfrm>
            <a:off x="5156200" y="1331913"/>
            <a:ext cx="241300" cy="2143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80911" name="Text Box 26"/>
          <p:cNvSpPr txBox="1">
            <a:spLocks noChangeArrowheads="1"/>
          </p:cNvSpPr>
          <p:nvPr/>
        </p:nvSpPr>
        <p:spPr bwMode="auto">
          <a:xfrm>
            <a:off x="3205163" y="1705349"/>
            <a:ext cx="785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/>
              <a:t>1995-1996</a:t>
            </a:r>
          </a:p>
        </p:txBody>
      </p:sp>
      <p:sp>
        <p:nvSpPr>
          <p:cNvPr id="80912" name="Text Box 27"/>
          <p:cNvSpPr txBox="1">
            <a:spLocks noChangeArrowheads="1"/>
          </p:cNvSpPr>
          <p:nvPr/>
        </p:nvSpPr>
        <p:spPr bwMode="auto">
          <a:xfrm>
            <a:off x="4186238" y="1660525"/>
            <a:ext cx="7858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/>
              <a:t>2001-2004</a:t>
            </a:r>
          </a:p>
        </p:txBody>
      </p:sp>
      <p:sp>
        <p:nvSpPr>
          <p:cNvPr id="80913" name="Text Box 28"/>
          <p:cNvSpPr txBox="1">
            <a:spLocks noChangeArrowheads="1"/>
          </p:cNvSpPr>
          <p:nvPr/>
        </p:nvSpPr>
        <p:spPr bwMode="auto">
          <a:xfrm>
            <a:off x="5403850" y="1660525"/>
            <a:ext cx="7858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/>
              <a:t>1999-2000</a:t>
            </a:r>
          </a:p>
        </p:txBody>
      </p:sp>
      <p:sp>
        <p:nvSpPr>
          <p:cNvPr id="661533" name="Text Box 29"/>
          <p:cNvSpPr txBox="1">
            <a:spLocks noChangeArrowheads="1"/>
          </p:cNvSpPr>
          <p:nvPr/>
        </p:nvSpPr>
        <p:spPr bwMode="auto">
          <a:xfrm>
            <a:off x="5776913" y="4344988"/>
            <a:ext cx="219075" cy="244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</a:p>
        </p:txBody>
      </p:sp>
      <p:sp>
        <p:nvSpPr>
          <p:cNvPr id="80915" name="Text Box 30"/>
          <p:cNvSpPr txBox="1">
            <a:spLocks noChangeArrowheads="1"/>
          </p:cNvSpPr>
          <p:nvPr/>
        </p:nvSpPr>
        <p:spPr bwMode="auto">
          <a:xfrm>
            <a:off x="433388" y="6202363"/>
            <a:ext cx="38528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buFontTx/>
              <a:buAutoNum type="arabicPeriod"/>
            </a:pPr>
            <a:r>
              <a:rPr lang="nl-NL"/>
              <a:t>Ahmed K et al. </a:t>
            </a:r>
            <a:r>
              <a:rPr lang="nl-NL" i="1"/>
              <a:t>Epidemiol Infect</a:t>
            </a:r>
            <a:r>
              <a:rPr lang="nl-NL"/>
              <a:t>. 2000;125(3):573-581.</a:t>
            </a:r>
          </a:p>
          <a:p>
            <a:pPr algn="l" eaLnBrk="1" hangingPunct="1">
              <a:buFontTx/>
              <a:buAutoNum type="arabicPeriod"/>
            </a:pPr>
            <a:r>
              <a:rPr lang="nl-NL"/>
              <a:t>Mokaddas EM et al. </a:t>
            </a:r>
            <a:r>
              <a:rPr lang="nl-NL" i="1"/>
              <a:t>Microb Drug Resist</a:t>
            </a:r>
            <a:r>
              <a:rPr lang="nl-NL"/>
              <a:t>. 2007;13(4):227-233.</a:t>
            </a:r>
          </a:p>
          <a:p>
            <a:pPr algn="l" eaLnBrk="1" hangingPunct="1">
              <a:buFontTx/>
              <a:buAutoNum type="arabicPeriod"/>
            </a:pPr>
            <a:r>
              <a:rPr lang="nl-NL"/>
              <a:t>Mokaddas EM et al. </a:t>
            </a:r>
            <a:r>
              <a:rPr lang="nl-NL" i="1"/>
              <a:t>J Chemother</a:t>
            </a:r>
            <a:r>
              <a:rPr lang="nl-NL"/>
              <a:t>. 2001;13(2):154-160.</a:t>
            </a:r>
            <a:endParaRPr lang="en-US"/>
          </a:p>
        </p:txBody>
      </p:sp>
      <p:sp>
        <p:nvSpPr>
          <p:cNvPr id="80916" name="Text Box 31"/>
          <p:cNvSpPr txBox="1">
            <a:spLocks noChangeArrowheads="1"/>
          </p:cNvSpPr>
          <p:nvPr/>
        </p:nvSpPr>
        <p:spPr bwMode="auto">
          <a:xfrm>
            <a:off x="1819275" y="5449888"/>
            <a:ext cx="9763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/>
            <a:r>
              <a:rPr lang="en-US" baseline="30000"/>
              <a:t>d</a:t>
            </a:r>
            <a:r>
              <a:rPr lang="en-US"/>
              <a:t> Imipenem</a:t>
            </a:r>
          </a:p>
          <a:p>
            <a:pPr algn="l" eaLnBrk="1" hangingPunct="1"/>
            <a:r>
              <a:rPr lang="en-US" baseline="30000"/>
              <a:t>e</a:t>
            </a:r>
            <a:r>
              <a:rPr lang="en-US"/>
              <a:t> Levofloxacin</a:t>
            </a:r>
          </a:p>
          <a:p>
            <a:pPr algn="l" eaLnBrk="1" hangingPunct="1"/>
            <a:r>
              <a:rPr lang="en-US" baseline="30000"/>
              <a:t>f</a:t>
            </a:r>
            <a:r>
              <a:rPr lang="en-US"/>
              <a:t> Ciprofloxacin</a:t>
            </a:r>
          </a:p>
          <a:p>
            <a:pPr algn="l" eaLnBrk="1" hangingPunct="1"/>
            <a:endParaRPr lang="en-US"/>
          </a:p>
        </p:txBody>
      </p:sp>
      <p:sp>
        <p:nvSpPr>
          <p:cNvPr id="2" name="Down Arrow 1"/>
          <p:cNvSpPr/>
          <p:nvPr/>
        </p:nvSpPr>
        <p:spPr>
          <a:xfrm>
            <a:off x="1390596" y="1827586"/>
            <a:ext cx="320397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2187021" y="2344273"/>
            <a:ext cx="320397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3765689" y="3505200"/>
            <a:ext cx="320397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from Kuwait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Review </a:t>
            </a:r>
            <a:endParaRPr lang="en-US" sz="2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68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/>
              <a:t>Review</a:t>
            </a:r>
            <a:br>
              <a:rPr lang="en-US" sz="2800" dirty="0"/>
            </a:br>
            <a:r>
              <a:rPr lang="en-US" sz="2800" dirty="0"/>
              <a:t>Impact of pneumococcal conjugate vaccines on burden of invasive pneumococcal</a:t>
            </a:r>
            <a:br>
              <a:rPr lang="en-US" sz="2800" dirty="0"/>
            </a:br>
            <a:r>
              <a:rPr lang="en-US" sz="2800" dirty="0"/>
              <a:t>disease and serotype distribution of Streptococcus pneumoniae isolates: An</a:t>
            </a:r>
            <a:br>
              <a:rPr lang="en-US" sz="2800" dirty="0"/>
            </a:br>
            <a:r>
              <a:rPr lang="en-US" sz="2800" dirty="0"/>
              <a:t>overview from Kuwait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Eiman </a:t>
            </a:r>
            <a:r>
              <a:rPr lang="en-US" dirty="0" smtClean="0"/>
              <a:t>Mokaddas, </a:t>
            </a:r>
            <a:r>
              <a:rPr lang="en-US" dirty="0"/>
              <a:t>M. John Albert</a:t>
            </a:r>
            <a:br>
              <a:rPr lang="en-US" dirty="0"/>
            </a:br>
            <a:r>
              <a:rPr lang="en-US" dirty="0" smtClean="0"/>
              <a:t>Department </a:t>
            </a:r>
            <a:r>
              <a:rPr lang="en-US" dirty="0"/>
              <a:t>of Microbiology, Faculty of Medicine, Kuwait University, </a:t>
            </a:r>
            <a:r>
              <a:rPr lang="en-US" dirty="0" err="1"/>
              <a:t>Jabriya</a:t>
            </a:r>
            <a:r>
              <a:rPr lang="en-US" dirty="0"/>
              <a:t> 35153, Kuwait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40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8" y="0"/>
            <a:ext cx="5381625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22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objective of this study was to evaluate the impact of vaccination on vaccine and </a:t>
            </a:r>
            <a:r>
              <a:rPr lang="en-US" dirty="0" smtClean="0"/>
              <a:t>non vaccine</a:t>
            </a:r>
            <a:r>
              <a:rPr lang="en-US" dirty="0"/>
              <a:t> </a:t>
            </a:r>
            <a:r>
              <a:rPr lang="en-US" dirty="0" smtClean="0"/>
              <a:t>serotype </a:t>
            </a:r>
            <a:r>
              <a:rPr lang="en-US" dirty="0"/>
              <a:t>distribution in invasive and noninvasive S. pneumoniae isolates obtained in Kuwait </a:t>
            </a:r>
            <a:r>
              <a:rPr lang="en-US" dirty="0" smtClean="0"/>
              <a:t>from August </a:t>
            </a:r>
            <a:r>
              <a:rPr lang="en-US" dirty="0"/>
              <a:t>2006 through December 2011, as compared with previously published </a:t>
            </a:r>
            <a:r>
              <a:rPr lang="en-US" dirty="0" smtClean="0"/>
              <a:t>data</a:t>
            </a:r>
          </a:p>
          <a:p>
            <a:r>
              <a:rPr lang="en-US" dirty="0"/>
              <a:t>The susceptibility </a:t>
            </a:r>
            <a:r>
              <a:rPr lang="en-US" dirty="0" smtClean="0"/>
              <a:t>of all </a:t>
            </a:r>
            <a:r>
              <a:rPr lang="en-US" dirty="0"/>
              <a:t>the isolates to penicillin was also evaluated.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66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study included all cases of noninvasive and </a:t>
            </a:r>
            <a:r>
              <a:rPr lang="en-US" dirty="0" smtClean="0"/>
              <a:t>invasive pneumococcal </a:t>
            </a:r>
            <a:r>
              <a:rPr lang="en-US" dirty="0"/>
              <a:t>diseases (IPD) in children and adults </a:t>
            </a:r>
            <a:r>
              <a:rPr lang="en-US" dirty="0" smtClean="0"/>
              <a:t>among all </a:t>
            </a:r>
            <a:r>
              <a:rPr lang="en-US" dirty="0"/>
              <a:t>age groups during this period. All isolates</a:t>
            </a:r>
          </a:p>
          <a:p>
            <a:r>
              <a:rPr lang="en-US" dirty="0"/>
              <a:t>were serotyped using the </a:t>
            </a:r>
            <a:r>
              <a:rPr lang="en-US" dirty="0" err="1"/>
              <a:t>Quellung</a:t>
            </a:r>
            <a:r>
              <a:rPr lang="en-US" dirty="0"/>
              <a:t> reaction antisera and their susceptibility to penicillin was </a:t>
            </a:r>
            <a:r>
              <a:rPr lang="en-US" dirty="0" err="1" smtClean="0"/>
              <a:t>determinedusing</a:t>
            </a:r>
            <a:r>
              <a:rPr lang="en-US" dirty="0" smtClean="0"/>
              <a:t> </a:t>
            </a:r>
            <a:r>
              <a:rPr lang="en-US" dirty="0"/>
              <a:t>the E test method.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23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total </a:t>
            </a:r>
            <a:r>
              <a:rPr lang="en-US" dirty="0"/>
              <a:t>of 395 pneumococcal isolates were included in the study. </a:t>
            </a:r>
            <a:endParaRPr lang="en-US" dirty="0" smtClean="0"/>
          </a:p>
          <a:p>
            <a:r>
              <a:rPr lang="en-US" dirty="0" smtClean="0"/>
              <a:t>After vaccine introduction</a:t>
            </a:r>
            <a:r>
              <a:rPr lang="en-US" dirty="0"/>
              <a:t>, 23% of isolates were from </a:t>
            </a:r>
            <a:r>
              <a:rPr lang="en-US" dirty="0" smtClean="0"/>
              <a:t>children ≤</a:t>
            </a:r>
            <a:r>
              <a:rPr lang="en-US" dirty="0"/>
              <a:t>5 years of age and 49% of cases in this age group </a:t>
            </a:r>
            <a:r>
              <a:rPr lang="en-US" dirty="0" smtClean="0"/>
              <a:t>were invasive</a:t>
            </a:r>
            <a:r>
              <a:rPr lang="en-US" dirty="0"/>
              <a:t>, while 46% of isolates were from adults &gt;50 years of age and 27% of cases in this age </a:t>
            </a:r>
            <a:r>
              <a:rPr lang="en-US" dirty="0" smtClean="0"/>
              <a:t>group were </a:t>
            </a:r>
            <a:r>
              <a:rPr lang="en-US" dirty="0"/>
              <a:t>invasive. Two of 13 cerebrospinal fluid isolates and only one of 266 respiratory isolates </a:t>
            </a:r>
            <a:r>
              <a:rPr lang="en-US" dirty="0" smtClean="0"/>
              <a:t>obtained were </a:t>
            </a:r>
            <a:r>
              <a:rPr lang="en-US" dirty="0"/>
              <a:t>penicillin resistant.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625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 the post-vaccine period, the predominant serotypes in </a:t>
            </a:r>
            <a:r>
              <a:rPr lang="en-US" dirty="0" smtClean="0"/>
              <a:t>children ≤</a:t>
            </a:r>
            <a:r>
              <a:rPr lang="en-US" dirty="0"/>
              <a:t>5 </a:t>
            </a:r>
            <a:r>
              <a:rPr lang="en-US" dirty="0" smtClean="0"/>
              <a:t>years were </a:t>
            </a:r>
            <a:r>
              <a:rPr lang="en-US" dirty="0"/>
              <a:t>19F, 19A, 6A, 8 and 15B for invasive isolates and 19F and 23F for noninvasive isolates and </a:t>
            </a:r>
            <a:r>
              <a:rPr lang="en-US" dirty="0" smtClean="0"/>
              <a:t>the predominant </a:t>
            </a:r>
            <a:r>
              <a:rPr lang="en-US" dirty="0"/>
              <a:t>serotypes in adults &gt;50 years of age were 14, 3, 1, 19F and 8 for invasive isolates and </a:t>
            </a:r>
            <a:r>
              <a:rPr lang="en-US" dirty="0" smtClean="0"/>
              <a:t>19F, 23F</a:t>
            </a:r>
            <a:r>
              <a:rPr lang="en-US" dirty="0"/>
              <a:t>, 6B, 14 and 19A for noninvasive isolates</a:t>
            </a:r>
            <a:r>
              <a:rPr lang="en-US" dirty="0" smtClean="0"/>
              <a:t>.</a:t>
            </a:r>
          </a:p>
          <a:p>
            <a:r>
              <a:rPr lang="en-US" dirty="0"/>
              <a:t>Among children &lt;2 years of age, coverage with PCV7, </a:t>
            </a:r>
            <a:r>
              <a:rPr lang="en-US" dirty="0" smtClean="0"/>
              <a:t>PCV10, and </a:t>
            </a:r>
            <a:r>
              <a:rPr lang="en-US" dirty="0"/>
              <a:t>PCV13 was 34.6%, 38.5% and 61.5%, respectively, in the period post-vaccine introduction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Among children </a:t>
            </a:r>
            <a:r>
              <a:rPr lang="en-US" dirty="0"/>
              <a:t>2–5 years of age, corresponding coverage rates were 42.1%, 47.4% and 63.1%, respectively. </a:t>
            </a:r>
            <a:r>
              <a:rPr lang="en-US" dirty="0" smtClean="0"/>
              <a:t>A similar </a:t>
            </a:r>
            <a:r>
              <a:rPr lang="en-US" dirty="0"/>
              <a:t>trend was noticed in adults, with coverage rates in the 51- to 65-years age group of 45.8%, </a:t>
            </a:r>
            <a:r>
              <a:rPr lang="en-US" dirty="0" smtClean="0"/>
              <a:t>62.5% and </a:t>
            </a:r>
            <a:r>
              <a:rPr lang="en-US" dirty="0"/>
              <a:t>70.8% respectively.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50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Compared with previously published findings, from the period prior to </a:t>
            </a:r>
            <a:r>
              <a:rPr lang="en-US" dirty="0" smtClean="0"/>
              <a:t>vaccine introduction</a:t>
            </a:r>
            <a:r>
              <a:rPr lang="en-US" dirty="0"/>
              <a:t>, this represented an increased incidence in some non-PCV7 serotypes that are </a:t>
            </a:r>
            <a:r>
              <a:rPr lang="en-US" dirty="0" smtClean="0"/>
              <a:t>included in </a:t>
            </a:r>
            <a:r>
              <a:rPr lang="en-US" dirty="0"/>
              <a:t>PCV13 (serotypes 1, 6A, and 3).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2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from Kuwait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10- Year Surveillance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47755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To evaluate the impact of PCV7 and PCV13 on epidemiology, serotype distribution and antimicrobial resistance of both invasive and non invasive </a:t>
            </a:r>
            <a:r>
              <a:rPr lang="en-GB" sz="2800" i="1" dirty="0" err="1" smtClean="0"/>
              <a:t>S.pneumoniae</a:t>
            </a:r>
            <a:r>
              <a:rPr lang="en-GB" sz="2800" i="1" dirty="0" smtClean="0"/>
              <a:t> </a:t>
            </a:r>
            <a:r>
              <a:rPr lang="en-GB" sz="2800" dirty="0" smtClean="0"/>
              <a:t>isolates</a:t>
            </a:r>
            <a:r>
              <a:rPr lang="en-GB" sz="2800" dirty="0"/>
              <a:t>, and to estimate the vaccine coverage rate in all age groups over the </a:t>
            </a:r>
            <a:r>
              <a:rPr lang="en-GB" sz="2800" dirty="0" smtClean="0"/>
              <a:t>10-year </a:t>
            </a:r>
            <a:r>
              <a:rPr lang="en-GB" sz="2800" dirty="0"/>
              <a:t>study </a:t>
            </a:r>
            <a:r>
              <a:rPr lang="en-GB" sz="2800" dirty="0" smtClean="0"/>
              <a:t>period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5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study included all cases of invasive pneumococcal disease (IPD) and non-invasive pneumococcal disease in children and adults among all age groups from </a:t>
            </a:r>
            <a:r>
              <a:rPr lang="en-GB" sz="2400" dirty="0" smtClean="0"/>
              <a:t>August 2003 </a:t>
            </a:r>
            <a:r>
              <a:rPr lang="en-GB" sz="2400" dirty="0"/>
              <a:t>to </a:t>
            </a:r>
            <a:r>
              <a:rPr lang="en-GB" sz="2400" dirty="0" smtClean="0"/>
              <a:t>July  2013. </a:t>
            </a:r>
            <a:r>
              <a:rPr lang="en-GB" sz="2400" dirty="0"/>
              <a:t>The isolates were serotyped using </a:t>
            </a:r>
            <a:r>
              <a:rPr lang="en-GB" sz="2400" dirty="0" err="1"/>
              <a:t>Quellung</a:t>
            </a:r>
            <a:r>
              <a:rPr lang="en-GB" sz="2400" dirty="0"/>
              <a:t> reaction antisera and their susceptibility to penicillin was determined using the </a:t>
            </a:r>
            <a:r>
              <a:rPr lang="en-GB" sz="2400" dirty="0" err="1"/>
              <a:t>Etest</a:t>
            </a:r>
            <a:r>
              <a:rPr lang="en-GB" sz="2400" dirty="0"/>
              <a:t> method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4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15200" cy="1154097"/>
          </a:xfrm>
        </p:spPr>
        <p:txBody>
          <a:bodyPr/>
          <a:lstStyle/>
          <a:p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315200" cy="3539527"/>
          </a:xfrm>
        </p:spPr>
        <p:txBody>
          <a:bodyPr>
            <a:noAutofit/>
          </a:bodyPr>
          <a:lstStyle/>
          <a:p>
            <a:r>
              <a:rPr lang="en-GB" sz="2400" dirty="0" smtClean="0"/>
              <a:t>934 </a:t>
            </a:r>
            <a:r>
              <a:rPr lang="en-GB" sz="2400" dirty="0"/>
              <a:t>pneumococcal isolates were included in the </a:t>
            </a:r>
            <a:r>
              <a:rPr lang="en-GB" sz="2400" dirty="0" smtClean="0"/>
              <a:t>study</a:t>
            </a:r>
          </a:p>
          <a:p>
            <a:r>
              <a:rPr lang="en-GB" sz="2400" dirty="0" smtClean="0"/>
              <a:t>Divided into 2 periods: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From August 2003 till </a:t>
            </a:r>
            <a:r>
              <a:rPr lang="en-GB" sz="2400" b="1" dirty="0">
                <a:solidFill>
                  <a:srgbClr val="FF0000"/>
                </a:solidFill>
              </a:rPr>
              <a:t>July </a:t>
            </a:r>
            <a:r>
              <a:rPr lang="en-GB" sz="2400" b="1" dirty="0" smtClean="0">
                <a:solidFill>
                  <a:srgbClr val="FF0000"/>
                </a:solidFill>
              </a:rPr>
              <a:t>2006 (pre-vaccination period)</a:t>
            </a:r>
            <a:endParaRPr lang="en-GB" sz="2400" b="1" dirty="0">
              <a:solidFill>
                <a:srgbClr val="FF0000"/>
              </a:solidFill>
            </a:endParaRPr>
          </a:p>
          <a:p>
            <a:pPr lvl="1"/>
            <a:r>
              <a:rPr lang="en-GB" sz="2400" dirty="0" smtClean="0"/>
              <a:t> There </a:t>
            </a:r>
            <a:r>
              <a:rPr lang="en-GB" sz="2400" dirty="0"/>
              <a:t>were </a:t>
            </a:r>
            <a:r>
              <a:rPr lang="en-GB" sz="2400" dirty="0" smtClean="0"/>
              <a:t>345 </a:t>
            </a:r>
            <a:r>
              <a:rPr lang="en-GB" sz="2400" dirty="0"/>
              <a:t>isolates </a:t>
            </a:r>
            <a:r>
              <a:rPr lang="en-GB" sz="2400" dirty="0" smtClean="0"/>
              <a:t>(63 </a:t>
            </a:r>
            <a:r>
              <a:rPr lang="en-GB" sz="2400" dirty="0"/>
              <a:t>of them </a:t>
            </a:r>
            <a:r>
              <a:rPr lang="en-GB" sz="2400" dirty="0" smtClean="0"/>
              <a:t>(18%) </a:t>
            </a:r>
            <a:r>
              <a:rPr lang="en-GB" sz="2400" dirty="0"/>
              <a:t>were invasive isolates and </a:t>
            </a:r>
            <a:r>
              <a:rPr lang="en-GB" sz="2400" dirty="0" smtClean="0"/>
              <a:t> 16 out of them </a:t>
            </a:r>
            <a:r>
              <a:rPr lang="en-GB" sz="2400" b="1" u="sng" dirty="0" smtClean="0"/>
              <a:t>(25%) </a:t>
            </a:r>
            <a:r>
              <a:rPr lang="en-GB" sz="2400" b="1" u="sng" dirty="0"/>
              <a:t>were from children ≤</a:t>
            </a:r>
            <a:r>
              <a:rPr lang="en-GB" sz="2400" b="1" u="sng" dirty="0" smtClean="0"/>
              <a:t>5 years)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From </a:t>
            </a:r>
            <a:r>
              <a:rPr lang="en-GB" sz="2400" b="1" dirty="0">
                <a:solidFill>
                  <a:srgbClr val="FF0000"/>
                </a:solidFill>
              </a:rPr>
              <a:t>August 2006 till </a:t>
            </a:r>
            <a:r>
              <a:rPr lang="en-GB" sz="2400" b="1" dirty="0" smtClean="0">
                <a:solidFill>
                  <a:srgbClr val="FF0000"/>
                </a:solidFill>
              </a:rPr>
              <a:t>July 2013 (post-vaccination period)</a:t>
            </a:r>
          </a:p>
          <a:p>
            <a:pPr lvl="1"/>
            <a:r>
              <a:rPr lang="en-GB" sz="2400" dirty="0" smtClean="0"/>
              <a:t>There </a:t>
            </a:r>
            <a:r>
              <a:rPr lang="en-GB" sz="2400" dirty="0"/>
              <a:t>were </a:t>
            </a:r>
            <a:r>
              <a:rPr lang="en-GB" sz="2400" dirty="0" smtClean="0"/>
              <a:t>598 </a:t>
            </a:r>
            <a:r>
              <a:rPr lang="en-GB" sz="2400" dirty="0"/>
              <a:t>isolates </a:t>
            </a:r>
            <a:r>
              <a:rPr lang="en-GB" sz="2400" dirty="0" smtClean="0"/>
              <a:t>( 156 of them (26%) </a:t>
            </a:r>
            <a:r>
              <a:rPr lang="en-GB" sz="2400" dirty="0"/>
              <a:t>were invasive isolates and </a:t>
            </a:r>
            <a:r>
              <a:rPr lang="en-GB" sz="2400" dirty="0" smtClean="0"/>
              <a:t>44 of them </a:t>
            </a:r>
            <a:r>
              <a:rPr lang="en-GB" sz="2400" b="1" u="sng" dirty="0" smtClean="0"/>
              <a:t>(28%) </a:t>
            </a:r>
            <a:r>
              <a:rPr lang="en-GB" sz="2400" b="1" u="sng" dirty="0"/>
              <a:t>were from children ≤</a:t>
            </a:r>
            <a:r>
              <a:rPr lang="en-GB" sz="2400" b="1" u="sng" dirty="0" smtClean="0"/>
              <a:t>5 years</a:t>
            </a:r>
            <a:r>
              <a:rPr lang="en-GB" sz="2400" b="1" u="sng" dirty="0"/>
              <a:t>).</a:t>
            </a:r>
            <a:endParaRPr lang="en-US" sz="2400" b="1" u="sn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5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315200" cy="1154097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Age distribution of Invasive pneumococci and their resistance to Penicillin</a:t>
            </a:r>
            <a:r>
              <a:rPr lang="en-US" sz="2800" b="1" dirty="0">
                <a:solidFill>
                  <a:srgbClr val="000000"/>
                </a:solidFill>
                <a:latin typeface="Calibri"/>
              </a:rPr>
              <a:t/>
            </a:r>
            <a:br>
              <a:rPr lang="en-US" sz="2800" b="1" dirty="0">
                <a:solidFill>
                  <a:srgbClr val="000000"/>
                </a:solidFill>
                <a:latin typeface="Calibri"/>
              </a:rPr>
            </a:b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092322"/>
              </p:ext>
            </p:extLst>
          </p:nvPr>
        </p:nvGraphicFramePr>
        <p:xfrm>
          <a:off x="304800" y="1447800"/>
          <a:ext cx="8153401" cy="44958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5647"/>
                <a:gridCol w="1655647"/>
                <a:gridCol w="1586661"/>
                <a:gridCol w="1629366"/>
                <a:gridCol w="1626080"/>
              </a:tblGrid>
              <a:tr h="89401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Age group (years)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Blood isolates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CSF isolates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64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Pre-vaccination </a:t>
                      </a:r>
                    </a:p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period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Post-vaccination </a:t>
                      </a:r>
                      <a:r>
                        <a:rPr lang="en-US" sz="1200" b="1" u="none" strike="noStrike" dirty="0">
                          <a:effectLst/>
                        </a:rPr>
                        <a:t>period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Pre-vaccination </a:t>
                      </a:r>
                    </a:p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period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Post-vaccination </a:t>
                      </a:r>
                      <a:r>
                        <a:rPr lang="en-US" sz="1200" b="1" u="none" strike="noStrike" dirty="0">
                          <a:effectLst/>
                        </a:rPr>
                        <a:t>period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8721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Number of isolates (number of </a:t>
                      </a:r>
                      <a:r>
                        <a:rPr lang="en-US" sz="1200" b="1" u="none" strike="noStrike" dirty="0" smtClean="0">
                          <a:effectLst/>
                        </a:rPr>
                        <a:t>resistant to penicillin)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Number of isolates (number of </a:t>
                      </a:r>
                      <a:r>
                        <a:rPr lang="en-US" sz="1200" b="1" u="none" strike="noStrike" dirty="0" smtClean="0">
                          <a:effectLst/>
                        </a:rPr>
                        <a:t>resistant to penicillin)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Number of isolates (number of </a:t>
                      </a:r>
                      <a:r>
                        <a:rPr lang="en-US" sz="1200" b="1" u="none" strike="noStrike" dirty="0" smtClean="0">
                          <a:effectLst/>
                        </a:rPr>
                        <a:t>resistant to penicillin)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Number of isolates (number of </a:t>
                      </a:r>
                      <a:r>
                        <a:rPr lang="en-US" sz="1200" b="1" u="none" strike="noStrike" dirty="0" smtClean="0">
                          <a:effectLst/>
                        </a:rPr>
                        <a:t>resistant to penicillin)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&lt;2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9(8)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18(9)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0(0)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4(3)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2-5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6(2)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21(14)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1(1)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1(0)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6-50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13(7)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40(18)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0(0)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4(2)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51-65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23(11)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25(13)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2(2)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6(3)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&gt;65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8(5)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37(10)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1(0)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0(0)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59(33)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141(64)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4(3)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15(8)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735019"/>
              </p:ext>
            </p:extLst>
          </p:nvPr>
        </p:nvGraphicFramePr>
        <p:xfrm>
          <a:off x="1371600" y="6248400"/>
          <a:ext cx="5029200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20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* </a:t>
                      </a:r>
                      <a:r>
                        <a:rPr lang="en-US" sz="1200" b="1" u="none" strike="noStrike" dirty="0" smtClean="0">
                          <a:effectLst/>
                        </a:rPr>
                        <a:t>Pre-vaccination  </a:t>
                      </a:r>
                      <a:r>
                        <a:rPr lang="en-US" sz="1200" b="1" u="none" strike="noStrike" dirty="0">
                          <a:effectLst/>
                        </a:rPr>
                        <a:t>period Three years( Aug 2003- Jul 2006)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** </a:t>
                      </a:r>
                      <a:r>
                        <a:rPr lang="en-US" sz="1200" b="1" u="none" strike="noStrike" dirty="0" smtClean="0">
                          <a:effectLst/>
                        </a:rPr>
                        <a:t>Post-vaccination </a:t>
                      </a:r>
                      <a:r>
                        <a:rPr lang="en-US" sz="1200" b="1" u="none" strike="noStrike" dirty="0">
                          <a:effectLst/>
                        </a:rPr>
                        <a:t>period Seven years (Aug 2006- Jul 2013)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84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/>
              <a:t>Age Distribution and Source Of Invasive Pneumococcal Isolates</a:t>
            </a:r>
            <a:r>
              <a:rPr lang="en-US" sz="2400" b="1" dirty="0">
                <a:solidFill>
                  <a:srgbClr val="000000"/>
                </a:solidFill>
                <a:latin typeface="Calibri"/>
              </a:rPr>
              <a:t/>
            </a:r>
            <a:br>
              <a:rPr lang="en-US" sz="2400" b="1" dirty="0">
                <a:solidFill>
                  <a:srgbClr val="000000"/>
                </a:solidFill>
                <a:latin typeface="Calibri"/>
              </a:rPr>
            </a:br>
            <a:endParaRPr lang="en-US" sz="24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2261637"/>
              </p:ext>
            </p:extLst>
          </p:nvPr>
        </p:nvGraphicFramePr>
        <p:xfrm>
          <a:off x="609605" y="1828804"/>
          <a:ext cx="7619996" cy="47776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356"/>
                <a:gridCol w="603564"/>
                <a:gridCol w="603564"/>
                <a:gridCol w="603564"/>
                <a:gridCol w="603564"/>
                <a:gridCol w="603564"/>
                <a:gridCol w="603564"/>
                <a:gridCol w="603564"/>
                <a:gridCol w="603564"/>
                <a:gridCol w="603564"/>
                <a:gridCol w="603564"/>
              </a:tblGrid>
              <a:tr h="324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Study year (Number of isolates)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</a:rPr>
                        <a:t>Blood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</a:rPr>
                        <a:t>CSF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49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&lt;2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2-5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6-50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51-65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&gt;65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&lt;2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2-5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6-50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51-65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&gt;65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sng" strike="noStrike" dirty="0" err="1">
                          <a:solidFill>
                            <a:schemeClr val="bg1"/>
                          </a:solidFill>
                          <a:effectLst/>
                        </a:rPr>
                        <a:t>Prevaccination</a:t>
                      </a:r>
                      <a:r>
                        <a:rPr lang="en-US" sz="1100" b="1" u="sng" strike="noStrike" dirty="0">
                          <a:solidFill>
                            <a:schemeClr val="bg1"/>
                          </a:solidFill>
                          <a:effectLst/>
                        </a:rPr>
                        <a:t> Period</a:t>
                      </a:r>
                      <a:endParaRPr lang="en-US" sz="1100" b="1" i="0" u="sng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2003- Jul 2004 (17)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2004- Jul 2005 (28)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2005- Jul 2006 (18)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(63)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13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23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</a:rPr>
                        <a:t>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sng" strike="noStrike" dirty="0">
                          <a:solidFill>
                            <a:schemeClr val="bg1"/>
                          </a:solidFill>
                          <a:effectLst/>
                        </a:rPr>
                        <a:t>Post Vaccination Period</a:t>
                      </a:r>
                      <a:endParaRPr lang="en-US" sz="1100" b="1" i="0" u="sng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2006- Jul 2007 (32)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2007- Jul 2008 (30)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2008- Jul 2009 (36)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2009- Jul 2010 (13)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2010- Jul 2011 (16)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2011- Jul 2012 (16)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Aug 2012- Jul 2013 (13)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  <a:tr h="291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(156)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18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40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25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37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53" marR="9053" marT="9053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00400" y="2133600"/>
            <a:ext cx="2971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16 </a:t>
            </a:r>
            <a:r>
              <a:rPr lang="en-US" b="1" dirty="0" smtClean="0"/>
              <a:t>In children &lt; 5 years (25%)</a:t>
            </a:r>
          </a:p>
        </p:txBody>
      </p:sp>
      <p:sp>
        <p:nvSpPr>
          <p:cNvPr id="10" name="Oval 9"/>
          <p:cNvSpPr/>
          <p:nvPr/>
        </p:nvSpPr>
        <p:spPr>
          <a:xfrm>
            <a:off x="3200400" y="4419600"/>
            <a:ext cx="2971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44 </a:t>
            </a:r>
            <a:r>
              <a:rPr lang="en-US" b="1" dirty="0" smtClean="0"/>
              <a:t>In children &lt; 5 years (28%)</a:t>
            </a:r>
          </a:p>
        </p:txBody>
      </p:sp>
    </p:spTree>
    <p:extLst>
      <p:ext uri="{BB962C8B-B14F-4D97-AF65-F5344CB8AC3E}">
        <p14:creationId xmlns:p14="http://schemas.microsoft.com/office/powerpoint/2010/main" val="409537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15409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/>
              <a:t>Serotypes of Invasive Pneumococci in different age sample</a:t>
            </a:r>
            <a:r>
              <a:rPr lang="en-US" sz="2400" b="1" i="1" dirty="0">
                <a:solidFill>
                  <a:srgbClr val="000000"/>
                </a:solidFill>
                <a:latin typeface="Calibri"/>
              </a:rPr>
              <a:t/>
            </a:r>
            <a:br>
              <a:rPr lang="en-US" sz="2400" b="1" i="1" dirty="0">
                <a:solidFill>
                  <a:srgbClr val="000000"/>
                </a:solidFill>
                <a:latin typeface="Calibri"/>
              </a:rPr>
            </a:br>
            <a:endParaRPr lang="en-US" sz="24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371408"/>
              </p:ext>
            </p:extLst>
          </p:nvPr>
        </p:nvGraphicFramePr>
        <p:xfrm>
          <a:off x="381000" y="1905000"/>
          <a:ext cx="8255574" cy="4735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5113"/>
                <a:gridCol w="1078838"/>
                <a:gridCol w="1327204"/>
                <a:gridCol w="1552286"/>
                <a:gridCol w="1666122"/>
                <a:gridCol w="1366011"/>
              </a:tblGrid>
              <a:tr h="2078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Study year (number of isolates)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Serotypes ( number 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78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&lt;2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2-5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6-50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51-65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&gt;65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</a:tr>
              <a:tr h="3551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sng" strike="noStrike" dirty="0" err="1">
                          <a:effectLst/>
                        </a:rPr>
                        <a:t>Prevaccination</a:t>
                      </a:r>
                      <a:r>
                        <a:rPr lang="en-US" sz="1000" b="1" u="sng" strike="noStrike" dirty="0">
                          <a:effectLst/>
                        </a:rPr>
                        <a:t> Period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</a:tr>
              <a:tr h="30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2003- Jul 2004 (17)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14(1), 33D(1)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1(1), 6B(1), 19F(2), 23A(1)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2(2), 8(1), 9V(1)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1(2), 6A(1), 8(1), 23F(1)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9N(1)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30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2004- Jul 2005 (28)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7F(1), 10A(1), 14(1), 19F(1), 23F(1)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19A(1)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>
                          <a:effectLst/>
                        </a:rPr>
                        <a:t>4(1), 5(1), 8(1), 10A(1), 19A(1), 19F(3), NT(1)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4(1), 7C(1), 19A(1), 19F(1), 22A(1), 23F(1)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>
                          <a:effectLst/>
                        </a:rPr>
                        <a:t>9V(2), 11A(1), 14(1), 18C(1), 19F(1)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30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2005- Jul 2006 (18)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19F(1), NT(1)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23F(1)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1(1), 9A(1), 9V(3), 14(3), 19A(1), 19F(1), 23F(2), NT(1)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1(1), 19F(1)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3551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sng" strike="noStrike" dirty="0">
                          <a:effectLst/>
                        </a:rPr>
                        <a:t>Post Vaccination Period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</a:tr>
              <a:tr h="30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2006- Jul 2007 (32)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8(1), 9V(1), 15F(1), 19F(2), 18C(1)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9V(1), 19F(2), 23F(1)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>
                          <a:effectLst/>
                        </a:rPr>
                        <a:t>1(1), 3(1), 6A(1), 9L(1), 9V(1), 23A(1)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1(2), 3(1), 14(2), 19F(1), 23F(1)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1(1), 3(1), 5(1), 8(4), 14(1)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30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2007- Jul 2008 (30)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5(1), 15C(1), 18C 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>
                          <a:effectLst/>
                        </a:rPr>
                        <a:t>5(1), 6A(1), 9V(1), 15C(1), 19A(1), 19F(1)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1(2), 3(1), 5(1), 9V(1),14(1), 15C(2), 15F(1)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1(1), 4(1), 14(1), 18A(1)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3(2), 6B(1), 12F(1), 15F(1), 33D(1), NT(1)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4606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2008- Jul 2009 (36)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6B(1), 6A(2), 15B(1)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15A(2), 9V(2), 15B(1), 19A(1)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3(1), 15B(1), 8(2),11A(2), 15F(1), 9V(1), 12B(1), 18C(1), 23F(1)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8(2), 19F(1), 3(1), 15A(1), 1(1)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14(2),22F(1),20(1), 6A(1), 6B(1), 9V(1), 23A(1)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30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2009- Jul 2010 (13)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19A(1), 8(1), 19F(1), 6A(1)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>
                          <a:effectLst/>
                        </a:rPr>
                        <a:t>19A(1), 8(1), 2(1), 3(1), 19C (1), 23A(1)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>
                          <a:effectLst/>
                        </a:rPr>
                        <a:t>19A(1), 8(1), 2(1), 3(1), 19C(1), 23A(1)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14(1), NT(1)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30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2010- Jul 2011 (16)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NT(1), 15B(1), 19A(1)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20(1), 19A(2), NT(1), 12B(1)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33D(1), 17F(1), 9L(1), 6A(2)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19F(1)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33A(1), NT(1)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309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2011- Jul 2012 (16)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20(1), 6A(1), 9L(1)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8(1), 12F(2), 15F(1), 19A(1), 7F(1)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20(1), 15A(1), 17F(1), 19A(1), 22F(1), 9V(1), 8(1)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158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Aug 2012- Jul 2013 (13)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23F(1)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15B(1)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15B(2), 33D(2)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12F(1), 8(1)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NT(2), 10A(1), 3(1),23A(1)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ctr"/>
                </a:tc>
              </a:tr>
              <a:tr h="18612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* PCV7 introduced in Aug 2006, PCV13 in Aug 2010 both in children &lt;2 years of age.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</a:tr>
              <a:tr h="16285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* NT : Non- </a:t>
                      </a:r>
                      <a:r>
                        <a:rPr lang="en-US" sz="1000" b="1" u="none" strike="noStrike" dirty="0" err="1">
                          <a:effectLst/>
                        </a:rPr>
                        <a:t>typeable</a:t>
                      </a:r>
                      <a:r>
                        <a:rPr lang="en-US" sz="1000" b="1" u="none" strike="noStrike" dirty="0">
                          <a:effectLst/>
                        </a:rPr>
                        <a:t>.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63" marR="6263" marT="6263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7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>
            <a:noAutofit/>
          </a:bodyPr>
          <a:lstStyle/>
          <a:p>
            <a:r>
              <a:rPr lang="en-US" sz="2400" b="1" dirty="0"/>
              <a:t>Distribution of Vaccine serotypes among the Invasive Pneumococci during 3- years Pre-vaccination period (August 2003- July 2006)*</a:t>
            </a:r>
            <a:r>
              <a:rPr lang="en-US" sz="2400" b="1" dirty="0">
                <a:solidFill>
                  <a:srgbClr val="000000"/>
                </a:solidFill>
                <a:latin typeface="Calibri"/>
              </a:rPr>
              <a:t/>
            </a:r>
            <a:br>
              <a:rPr lang="en-US" sz="2400" b="1" dirty="0">
                <a:solidFill>
                  <a:srgbClr val="000000"/>
                </a:solidFill>
                <a:latin typeface="Calibri"/>
              </a:rPr>
            </a:br>
            <a:endParaRPr lang="en-US" sz="24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55605"/>
              </p:ext>
            </p:extLst>
          </p:nvPr>
        </p:nvGraphicFramePr>
        <p:xfrm>
          <a:off x="381000" y="1295400"/>
          <a:ext cx="8534400" cy="52088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1794"/>
                <a:gridCol w="1083540"/>
                <a:gridCol w="1107890"/>
                <a:gridCol w="986142"/>
                <a:gridCol w="1010491"/>
                <a:gridCol w="1095715"/>
                <a:gridCol w="1144414"/>
                <a:gridCol w="1144414"/>
              </a:tblGrid>
              <a:tr h="16129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Vaccine Serotypes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Number of Vaccine Serotype/ Total number of Serotypes in different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4719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&lt;2y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2-5y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6-50y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51-65y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&gt;65y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All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 smtClean="0">
                          <a:effectLst/>
                          <a:latin typeface="+mj-lt"/>
                        </a:rPr>
                        <a:t>Vaccine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 smtClean="0">
                          <a:effectLst/>
                          <a:latin typeface="+mj-lt"/>
                        </a:rPr>
                        <a:t>Coverage</a:t>
                      </a:r>
                      <a:endParaRPr 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(PCV7)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2/9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3/24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6/60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  <a:latin typeface="+mj-lt"/>
                        </a:rPr>
                        <a:t>6B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19F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2/7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3/13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8/60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  <a:latin typeface="+mj-lt"/>
                        </a:rPr>
                        <a:t>18C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23F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4/24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6/60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2/60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9V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3/24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2/7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6/60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4/9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4/7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5/13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12/24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5/7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30/60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50%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+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(PCV10)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3/24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5/60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7F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5/9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5/7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6/13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15/24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6/7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37/60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62%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+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(PCV13)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6A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19A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2/13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4/60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5/9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6/7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7/13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18/24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6/7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42/60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sng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70%</a:t>
                      </a:r>
                      <a:endParaRPr lang="en-US" sz="1100" b="1" i="0" u="sng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  <a:tr h="20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55%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86%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54%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75%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86%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sng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70%</a:t>
                      </a:r>
                      <a:endParaRPr lang="en-US" sz="1100" b="1" i="0" u="sng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410" marR="6410" marT="6410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7862" y="6546521"/>
            <a:ext cx="2358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*</a:t>
            </a:r>
            <a:r>
              <a:rPr lang="en-US" sz="1400" b="1" dirty="0" smtClean="0"/>
              <a:t>No Vaccine administered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242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315200" cy="1154097"/>
          </a:xfrm>
        </p:spPr>
        <p:txBody>
          <a:bodyPr>
            <a:noAutofit/>
          </a:bodyPr>
          <a:lstStyle/>
          <a:p>
            <a:r>
              <a:rPr lang="en-US" sz="2400" b="1" dirty="0"/>
              <a:t>Distribution of Vaccine serotypes among the Invasive Pneumococci during 4 - years post-vaccination period (August 2006- July 2010)*</a:t>
            </a:r>
            <a:r>
              <a:rPr lang="en-US" sz="2400" b="1" dirty="0">
                <a:solidFill>
                  <a:srgbClr val="000000"/>
                </a:solidFill>
                <a:latin typeface="Calibri"/>
              </a:rPr>
              <a:t/>
            </a:r>
            <a:br>
              <a:rPr lang="en-US" sz="2400" b="1" dirty="0">
                <a:solidFill>
                  <a:srgbClr val="000000"/>
                </a:solidFill>
                <a:latin typeface="Calibri"/>
              </a:rPr>
            </a:br>
            <a:endParaRPr lang="en-US" sz="24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146112"/>
              </p:ext>
            </p:extLst>
          </p:nvPr>
        </p:nvGraphicFramePr>
        <p:xfrm>
          <a:off x="381000" y="1295400"/>
          <a:ext cx="8039763" cy="54446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6050"/>
                <a:gridCol w="1020740"/>
                <a:gridCol w="1043679"/>
                <a:gridCol w="928988"/>
                <a:gridCol w="951926"/>
                <a:gridCol w="1032208"/>
                <a:gridCol w="1078086"/>
                <a:gridCol w="1078086"/>
              </a:tblGrid>
              <a:tr h="20619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Vaccine Serotypes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Number of Vaccine Serotype/ Total number of Serotypes in different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3069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&lt;2y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2-5y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6-50y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51-65y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&gt;65y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All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Vaccine Coverage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(PCV7)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4/19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6/113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6B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2/23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3/113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19F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3/17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2/22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2/19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7/113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18C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2/17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0/32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2/113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23F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1/32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3/113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9V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4/22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3/32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9/113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7/17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6/22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5/32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8/19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4/23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30/113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27%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+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  <a:latin typeface="+mj-lt"/>
                        </a:rPr>
                        <a:t>(PCV10)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3/32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4/19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8/113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4/113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7F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8/17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7/22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9/32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12/19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6/23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42/113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37%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+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(PCV13)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3/32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2/19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3/23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8/113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6A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3/17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6/113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19A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3/22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4/113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11/17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10/22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14/32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14/19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10/23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59/113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sng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52%</a:t>
                      </a:r>
                      <a:endParaRPr lang="en-US" sz="1100" b="1" i="0" u="sng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61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65%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45%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44%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74%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43%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sng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52%</a:t>
                      </a:r>
                      <a:endParaRPr lang="en-US" sz="1100" b="1" i="0" u="sng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360633"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u="none" strike="noStrike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r>
                        <a:rPr lang="en-US" sz="1100" b="1" u="none" strike="noStrike" dirty="0" smtClean="0">
                          <a:effectLst/>
                          <a:latin typeface="+mj-lt"/>
                        </a:rPr>
                        <a:t>     </a:t>
                      </a:r>
                      <a:r>
                        <a:rPr lang="en-US" sz="1200" b="1" dirty="0" smtClean="0">
                          <a:latin typeface="+mj-lt"/>
                        </a:rPr>
                        <a:t>*</a:t>
                      </a:r>
                      <a:r>
                        <a:rPr lang="en-US" sz="1200" b="1" u="none" strike="noStrike" dirty="0" smtClean="0">
                          <a:effectLst/>
                          <a:latin typeface="+mj-lt"/>
                        </a:rPr>
                        <a:t>Vaccine </a:t>
                      </a:r>
                      <a:r>
                        <a:rPr lang="en-US" sz="1200" b="1" u="none" strike="noStrike" dirty="0">
                          <a:effectLst/>
                          <a:latin typeface="+mj-lt"/>
                        </a:rPr>
                        <a:t>administered was PCV7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7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315200" cy="1154097"/>
          </a:xfrm>
        </p:spPr>
        <p:txBody>
          <a:bodyPr>
            <a:noAutofit/>
          </a:bodyPr>
          <a:lstStyle/>
          <a:p>
            <a:r>
              <a:rPr lang="en-US" sz="2400" b="1" dirty="0"/>
              <a:t>Distribution of Vaccine serotypes among the Invasive Pneumococci during 3 - years post-vaccination period (August 2010- July 2013)*</a:t>
            </a:r>
            <a:r>
              <a:rPr lang="en-US" sz="2400" b="1" dirty="0">
                <a:solidFill>
                  <a:srgbClr val="000000"/>
                </a:solidFill>
                <a:latin typeface="Calibri"/>
              </a:rPr>
              <a:t/>
            </a:r>
            <a:br>
              <a:rPr lang="en-US" sz="2400" b="1" dirty="0">
                <a:solidFill>
                  <a:srgbClr val="000000"/>
                </a:solidFill>
                <a:latin typeface="Calibri"/>
              </a:rPr>
            </a:br>
            <a:endParaRPr lang="en-US" sz="24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231545"/>
              </p:ext>
            </p:extLst>
          </p:nvPr>
        </p:nvGraphicFramePr>
        <p:xfrm>
          <a:off x="685800" y="1371600"/>
          <a:ext cx="8077200" cy="5310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0270"/>
                <a:gridCol w="1025493"/>
                <a:gridCol w="1048540"/>
                <a:gridCol w="933313"/>
                <a:gridCol w="956359"/>
                <a:gridCol w="1037015"/>
                <a:gridCol w="1083105"/>
                <a:gridCol w="1083105"/>
              </a:tblGrid>
              <a:tr h="20536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Vaccine Serotypes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  <a:latin typeface="+mj-lt"/>
                        </a:rPr>
                        <a:t>Number of Vaccine Serotype/ Total number of Serotypes in different age groups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3057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&lt;2y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2-5y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6-50y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51-65y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&gt;65y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All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Vaccine Coverage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(PCV7)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6B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19F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18C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23F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9V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1/4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0/6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0/12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1/9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1/14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3/45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+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(PCV10)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0/45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7F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1/4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0/6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0/12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2/9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1/14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4/45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9%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+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(PCV13)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1/45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6A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3/12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3/45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19A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2/6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0/12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  <a:latin typeface="+mj-lt"/>
                        </a:rPr>
                        <a:t>1/14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5/45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j-lt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2/4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2/6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3/12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3/9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3/14</a:t>
                      </a:r>
                      <a:endParaRPr lang="en-US" sz="1100" b="1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13/45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sng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29%</a:t>
                      </a:r>
                      <a:endParaRPr lang="en-US" sz="1100" b="1" i="0" u="sng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458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50%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33.3%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25%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33.3%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21%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sng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29%</a:t>
                      </a:r>
                      <a:endParaRPr lang="en-US" sz="1100" b="1" i="0" u="sng" strike="noStrike" dirty="0">
                        <a:solidFill>
                          <a:srgbClr val="FF0000"/>
                        </a:solidFill>
                        <a:effectLst/>
                        <a:latin typeface="+mj-lt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  <a:tr h="20536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+mj-lt"/>
                        </a:rPr>
                        <a:t>* Vaccine administered was PCV13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43" marR="6143" marT="6143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3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1723"/>
            <a:ext cx="7315200" cy="1154097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Prevalence of Vaccine serotypes* during pre-vaccination and post-vaccination period in different age groups</a:t>
            </a:r>
            <a:endParaRPr lang="en-US" sz="24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357820"/>
              </p:ext>
            </p:extLst>
          </p:nvPr>
        </p:nvGraphicFramePr>
        <p:xfrm>
          <a:off x="381000" y="1295400"/>
          <a:ext cx="8305801" cy="45070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8531"/>
                <a:gridCol w="1021017"/>
                <a:gridCol w="1043961"/>
                <a:gridCol w="929241"/>
                <a:gridCol w="952184"/>
                <a:gridCol w="1032489"/>
                <a:gridCol w="1078378"/>
              </a:tblGrid>
              <a:tr h="437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Period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Number of Vaccine Serotypes/ Total number of Serotypes (%) in different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78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&lt;2y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</a:rPr>
                        <a:t>2-5y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</a:rPr>
                        <a:t>6-50y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</a:rPr>
                        <a:t>51-65y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&gt;65y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All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Pre- vaccination period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5/9 (55.5)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6/7(85.7)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7/13(53.9)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18/24(75.0)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6/7(85.7)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42/60(70.0)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(Aug2003- Jul 2006)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Post-vaccination period**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11/17(64.7)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10/22(45.5)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14/32(43.8)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14/19(73.7)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10/23(43.5)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59/113(52.2)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(Aug2006- Jul 2010)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[0.69]****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[0.09]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[0.74]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[1.00]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[0.08]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[0.03]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Post-vaccination periods***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2/4(50.0)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2/6(33.3)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3/12(25.0)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3/9(33.3)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3/14(21.4)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13/45(28.9)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(Aug 2010-Jul 2013)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[1.00]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[0.10]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[0.22]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[0.04]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[0.01]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[0.0001]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7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Both Post- vaccination periods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13/21(61.9)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12/28(42.9)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17/44(38.6)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17/28(60.7)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13/37(35.1)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72/158(45.6)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Aug 2006- Jul 2013)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[1.00]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[0.08]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[0.35]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[0.37]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[0.03]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[0.001]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03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7000" y="685800"/>
            <a:ext cx="1189132" cy="297918"/>
          </a:xfrm>
        </p:spPr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2000" y="5808730"/>
            <a:ext cx="6133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*Serotypes present in PCV13</a:t>
            </a:r>
          </a:p>
          <a:p>
            <a:r>
              <a:rPr lang="en-US" sz="1400" b="1" dirty="0" smtClean="0"/>
              <a:t>**Vaccine given was PCV 7</a:t>
            </a:r>
          </a:p>
          <a:p>
            <a:r>
              <a:rPr lang="en-US" sz="1400" b="1" dirty="0" smtClean="0"/>
              <a:t>*** Vaccine given was PCV 13</a:t>
            </a:r>
          </a:p>
          <a:p>
            <a:r>
              <a:rPr lang="en-US" sz="1400" b="1" dirty="0" smtClean="0"/>
              <a:t>**** Indicates P value compared with data for Pre-vaccination period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27865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315200" cy="1154097"/>
          </a:xfrm>
        </p:spPr>
        <p:txBody>
          <a:bodyPr>
            <a:noAutofit/>
          </a:bodyPr>
          <a:lstStyle/>
          <a:p>
            <a:r>
              <a:rPr lang="en-US" sz="2400" b="1" dirty="0"/>
              <a:t>Prevalence of </a:t>
            </a:r>
            <a:r>
              <a:rPr lang="en-US" sz="2400" b="1" dirty="0" smtClean="0"/>
              <a:t>Non-Vaccine </a:t>
            </a:r>
            <a:r>
              <a:rPr lang="en-US" sz="2400" b="1" dirty="0"/>
              <a:t>serotypes* during pre-vaccination and post-vaccination period in different age groups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449475"/>
              </p:ext>
            </p:extLst>
          </p:nvPr>
        </p:nvGraphicFramePr>
        <p:xfrm>
          <a:off x="533400" y="1600201"/>
          <a:ext cx="8153401" cy="419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7274"/>
                <a:gridCol w="1002283"/>
                <a:gridCol w="1024805"/>
                <a:gridCol w="912190"/>
                <a:gridCol w="934713"/>
                <a:gridCol w="1013545"/>
                <a:gridCol w="1058591"/>
              </a:tblGrid>
              <a:tr h="4352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Period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Number of Vaccine Serotypes/ Total number of Serotypes (%) in different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52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&lt;2y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2-5y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6-50y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51-65y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&gt;65y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All age groups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Pre- vaccination period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4/9(44.5)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1/7(14.3)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6/13(46.2)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6/24(25.0)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1/7(14.3)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18/60(30)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(Aug2003- Jul 2006)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Post-vaccination period**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6/17(35.3)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12/22(54.5)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18/32(56.3)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5/19(26.3)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13/23(56.5)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54/113(47.8)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(Aug2006- Jul 2010)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[0.69]****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[0.09]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[0.74]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[1.00]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[0.08]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[0.03]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Post-vaccination periods***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2/4(50.0)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3/6(50.0)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9/12(75.0)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6/9(66.7)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11/14(78.6)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32/45(71.1)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(Aug 2010-Jul 2013)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[1.0]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[0.26]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[0.22]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[0.04]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[0.20]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[0.0001]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352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Both Post- vaccination periods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8/21(38.1)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15/28(53.6)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27/44(61.4)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11/28(39.3)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24/37(64.9)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86/158(54.4)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85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Aug 2006- Jul 2013)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[1.0]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[0.10]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[0.36]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[0.37]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[0.03]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[0.001]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20615" y="5903893"/>
            <a:ext cx="609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Serotypes present in PCV13</a:t>
            </a:r>
          </a:p>
          <a:p>
            <a:r>
              <a:rPr lang="en-US" sz="1400" b="1" dirty="0"/>
              <a:t>**Vaccine given was PCV 7</a:t>
            </a:r>
          </a:p>
          <a:p>
            <a:r>
              <a:rPr lang="en-US" sz="1400" b="1" dirty="0"/>
              <a:t>*** Vaccine given was PCV 13</a:t>
            </a:r>
          </a:p>
          <a:p>
            <a:r>
              <a:rPr lang="en-US" sz="1400" b="1" dirty="0"/>
              <a:t>**** Indicates P value compared with data for Pre-vaccination period</a:t>
            </a:r>
          </a:p>
        </p:txBody>
      </p:sp>
    </p:spTree>
    <p:extLst>
      <p:ext uri="{BB962C8B-B14F-4D97-AF65-F5344CB8AC3E}">
        <p14:creationId xmlns:p14="http://schemas.microsoft.com/office/powerpoint/2010/main" val="335968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Penicillin Resistance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9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315200" cy="1154097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Age distribution of Invasive pneumococci and their resistance to Penicillin</a:t>
            </a:r>
            <a:r>
              <a:rPr lang="en-US" sz="2800" b="1" dirty="0">
                <a:solidFill>
                  <a:srgbClr val="000000"/>
                </a:solidFill>
                <a:latin typeface="Calibri"/>
              </a:rPr>
              <a:t/>
            </a:r>
            <a:br>
              <a:rPr lang="en-US" sz="2800" b="1" dirty="0">
                <a:solidFill>
                  <a:srgbClr val="000000"/>
                </a:solidFill>
                <a:latin typeface="Calibri"/>
              </a:rPr>
            </a:b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804915"/>
              </p:ext>
            </p:extLst>
          </p:nvPr>
        </p:nvGraphicFramePr>
        <p:xfrm>
          <a:off x="304800" y="1447800"/>
          <a:ext cx="8153401" cy="44958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5647"/>
                <a:gridCol w="1655647"/>
                <a:gridCol w="1586661"/>
                <a:gridCol w="1629366"/>
                <a:gridCol w="1626080"/>
              </a:tblGrid>
              <a:tr h="89401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Age group (years)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Blood isolates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CSF isolates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64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Pre-vaccination </a:t>
                      </a:r>
                    </a:p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period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Post-vaccination </a:t>
                      </a:r>
                      <a:r>
                        <a:rPr lang="en-US" sz="1200" b="1" u="none" strike="noStrike" dirty="0">
                          <a:effectLst/>
                        </a:rPr>
                        <a:t>period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Pre-vaccination </a:t>
                      </a:r>
                    </a:p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period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Post-vaccination </a:t>
                      </a:r>
                      <a:r>
                        <a:rPr lang="en-US" sz="1200" b="1" u="none" strike="noStrike" dirty="0">
                          <a:effectLst/>
                        </a:rPr>
                        <a:t>period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8721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Number of isolates (number of </a:t>
                      </a:r>
                      <a:r>
                        <a:rPr lang="en-US" sz="1200" b="1" u="none" strike="noStrike" dirty="0" smtClean="0">
                          <a:effectLst/>
                        </a:rPr>
                        <a:t>resistant to penicillin)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Number of isolates (number of </a:t>
                      </a:r>
                      <a:r>
                        <a:rPr lang="en-US" sz="1200" b="1" u="none" strike="noStrike" dirty="0" smtClean="0">
                          <a:effectLst/>
                        </a:rPr>
                        <a:t>resistant to penicillin)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Number of isolates (number of </a:t>
                      </a:r>
                      <a:r>
                        <a:rPr lang="en-US" sz="1200" b="1" u="none" strike="noStrike" dirty="0" smtClean="0">
                          <a:effectLst/>
                        </a:rPr>
                        <a:t>resistant to penicillin)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Number of isolates (number of </a:t>
                      </a:r>
                      <a:r>
                        <a:rPr lang="en-US" sz="1200" b="1" u="none" strike="noStrike" dirty="0" smtClean="0">
                          <a:effectLst/>
                        </a:rPr>
                        <a:t>resistant to penicillin)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&lt;2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9(8)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18(9)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0(0)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4(3)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2-5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6(2)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21(14)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1(1)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1(0)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6-50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13(7)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40(18)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0(0)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4(2)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51-65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23(11)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25(13)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2(2)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6(3)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&gt;65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8(5)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37(10)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1(0)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0(0)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72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59(33)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141(64)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4(3)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15(8)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45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455693"/>
              </p:ext>
            </p:extLst>
          </p:nvPr>
        </p:nvGraphicFramePr>
        <p:xfrm>
          <a:off x="1371600" y="6248400"/>
          <a:ext cx="5029200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20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* </a:t>
                      </a:r>
                      <a:r>
                        <a:rPr lang="en-US" sz="1200" b="1" u="none" strike="noStrike" dirty="0" smtClean="0">
                          <a:effectLst/>
                        </a:rPr>
                        <a:t>Pre-vaccination  </a:t>
                      </a:r>
                      <a:r>
                        <a:rPr lang="en-US" sz="1200" b="1" u="none" strike="noStrike" dirty="0">
                          <a:effectLst/>
                        </a:rPr>
                        <a:t>period Three years( Aug 2003- Jul 2006)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** </a:t>
                      </a:r>
                      <a:r>
                        <a:rPr lang="en-US" sz="1200" b="1" u="none" strike="noStrike" dirty="0" smtClean="0">
                          <a:effectLst/>
                        </a:rPr>
                        <a:t>Post-vaccination </a:t>
                      </a:r>
                      <a:r>
                        <a:rPr lang="en-US" sz="1200" b="1" u="none" strike="noStrike" dirty="0">
                          <a:effectLst/>
                        </a:rPr>
                        <a:t>period Seven years (Aug 2006- Jul 2013)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82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7162800" cy="1154097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Penicillin resistance among invasive isolates</a:t>
            </a:r>
            <a:br>
              <a:rPr lang="en-US" sz="2400" b="1" dirty="0" smtClean="0"/>
            </a:br>
            <a:r>
              <a:rPr lang="en-US" sz="2400" b="1" dirty="0" smtClean="0"/>
              <a:t>(Pre-vaccination period)</a:t>
            </a:r>
            <a:endParaRPr lang="en-US" sz="24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609600" y="2770188"/>
          <a:ext cx="76200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Age Group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r>
                        <a:rPr lang="en-US" baseline="0" dirty="0" smtClean="0"/>
                        <a:t> of invasive isolates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r>
                        <a:rPr lang="en-US" baseline="0" dirty="0" smtClean="0"/>
                        <a:t> of resistant isolates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resistance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&lt;2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89%</a:t>
                      </a:r>
                      <a:endParaRPr lang="en-US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2-5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43%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6-50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54%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51-65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52%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&gt;65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56%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55%</a:t>
                      </a:r>
                      <a:endParaRPr lang="en-US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7162800" cy="1154097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Penicillin resistance among invasive isolates</a:t>
            </a:r>
            <a:br>
              <a:rPr lang="en-US" sz="2400" b="1" dirty="0" smtClean="0"/>
            </a:br>
            <a:r>
              <a:rPr lang="en-US" sz="2400" b="1" dirty="0" smtClean="0"/>
              <a:t>(Post –vaccination period)</a:t>
            </a:r>
            <a:endParaRPr lang="en-US" sz="24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887016"/>
              </p:ext>
            </p:extLst>
          </p:nvPr>
        </p:nvGraphicFramePr>
        <p:xfrm>
          <a:off x="609600" y="2770188"/>
          <a:ext cx="76200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Age Group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r>
                        <a:rPr lang="en-US" baseline="0" dirty="0" smtClean="0"/>
                        <a:t> of invasive isolates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r>
                        <a:rPr lang="en-US" baseline="0" dirty="0" smtClean="0"/>
                        <a:t> of resistant isolates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resistance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&lt;2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55%</a:t>
                      </a:r>
                      <a:endParaRPr lang="en-US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0.10</a:t>
                      </a:r>
                      <a:endParaRPr lang="en-US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2-5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64%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0.40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6-50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45%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0.75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51-65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52%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1.00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&gt;65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0.12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46%</a:t>
                      </a:r>
                      <a:endParaRPr lang="en-US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0.30</a:t>
                      </a:r>
                      <a:endParaRPr lang="en-US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>
            <a:normAutofit/>
          </a:bodyPr>
          <a:lstStyle/>
          <a:p>
            <a:r>
              <a:rPr lang="en-US" sz="2800" b="1" dirty="0"/>
              <a:t>Common resistant invasive serotypes </a:t>
            </a:r>
            <a:br>
              <a:rPr lang="en-US" sz="2800" b="1" dirty="0"/>
            </a:br>
            <a:r>
              <a:rPr lang="en-US" sz="2800" b="1" dirty="0"/>
              <a:t>( pre-vaccination period)</a:t>
            </a: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769346"/>
              </p:ext>
            </p:extLst>
          </p:nvPr>
        </p:nvGraphicFramePr>
        <p:xfrm>
          <a:off x="304799" y="2057400"/>
          <a:ext cx="7924801" cy="20494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8137"/>
                <a:gridCol w="1331664"/>
                <a:gridCol w="1185662"/>
                <a:gridCol w="1321827"/>
                <a:gridCol w="1220149"/>
                <a:gridCol w="1395775"/>
                <a:gridCol w="591587"/>
              </a:tblGrid>
              <a:tr h="296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August 2006-July 2010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&lt;2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2-5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6-50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51-65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&gt; 65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</a:tr>
              <a:tr h="11589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Serotype</a:t>
                      </a:r>
                    </a:p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( </a:t>
                      </a:r>
                      <a:r>
                        <a:rPr lang="en-US" sz="1200" b="1" u="none" strike="noStrike" dirty="0">
                          <a:effectLst/>
                        </a:rPr>
                        <a:t>No)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7F(1)</a:t>
                      </a:r>
                      <a:r>
                        <a:rPr lang="en-US" sz="1200" b="1" u="none" strike="noStrike" dirty="0" smtClean="0">
                          <a:effectLst/>
                        </a:rPr>
                        <a:t>, </a:t>
                      </a:r>
                      <a:r>
                        <a:rPr lang="en-US" sz="12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14(2), 19F(2), 23F(1), </a:t>
                      </a:r>
                      <a:r>
                        <a:rPr lang="en-US" sz="1200" b="1" u="none" strike="noStrike" dirty="0" smtClean="0">
                          <a:effectLst/>
                        </a:rPr>
                        <a:t>33D(1), NT(1) </a:t>
                      </a: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6B(1), 19F(1), 23F(1)</a:t>
                      </a:r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8(1),</a:t>
                      </a:r>
                      <a:r>
                        <a:rPr lang="en-US" sz="12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9V(1</a:t>
                      </a:r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), </a:t>
                      </a:r>
                      <a:r>
                        <a:rPr lang="en-US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19A(1), </a:t>
                      </a:r>
                      <a:r>
                        <a:rPr lang="en-US" sz="12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19F(3</a:t>
                      </a:r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),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NT(1) 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9A(1), </a:t>
                      </a:r>
                      <a:r>
                        <a:rPr lang="en-US" sz="12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9V(3), 14(1), </a:t>
                      </a:r>
                      <a:r>
                        <a:rPr lang="en-US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19A(2)</a:t>
                      </a:r>
                      <a:r>
                        <a:rPr lang="en-US" sz="12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, </a:t>
                      </a:r>
                      <a:r>
                        <a:rPr lang="en-US" sz="12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19F(1), </a:t>
                      </a:r>
                      <a:r>
                        <a:rPr lang="en-US" sz="1200" b="1" u="none" strike="noStrike" dirty="0" smtClean="0">
                          <a:solidFill>
                            <a:schemeClr val="bg2"/>
                          </a:solidFill>
                          <a:effectLst/>
                        </a:rPr>
                        <a:t>22A(2), </a:t>
                      </a:r>
                      <a:r>
                        <a:rPr lang="en-US" sz="12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23F(3)</a:t>
                      </a:r>
                      <a:endParaRPr lang="en-US" sz="12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9V(2)</a:t>
                      </a:r>
                      <a:r>
                        <a:rPr lang="en-US" sz="1200" b="1" u="none" strike="noStrike" dirty="0" smtClean="0">
                          <a:effectLst/>
                        </a:rPr>
                        <a:t>,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9N(1), </a:t>
                      </a:r>
                      <a:r>
                        <a:rPr lang="en-US" sz="1200" b="1" u="none" strike="noStrike" baseline="0" dirty="0" smtClean="0">
                          <a:solidFill>
                            <a:srgbClr val="00B050"/>
                          </a:solidFill>
                          <a:effectLst/>
                        </a:rPr>
                        <a:t>19F(2)</a:t>
                      </a:r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54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</a:tr>
              <a:tr h="29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10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Common resistant </a:t>
            </a:r>
            <a:r>
              <a:rPr lang="en-US" sz="2800" b="1" dirty="0" smtClean="0"/>
              <a:t>invasive serotypes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>( </a:t>
            </a:r>
            <a:r>
              <a:rPr lang="en-US" sz="2800" b="1" dirty="0" smtClean="0"/>
              <a:t>post-vaccination </a:t>
            </a:r>
            <a:r>
              <a:rPr lang="en-US" sz="2800" b="1" dirty="0"/>
              <a:t>period</a:t>
            </a:r>
            <a:r>
              <a:rPr lang="en-US" sz="2800" b="1" dirty="0" smtClean="0"/>
              <a:t>)</a:t>
            </a:r>
            <a:br>
              <a:rPr lang="en-US" sz="2800" b="1" dirty="0" smtClean="0"/>
            </a:br>
            <a:r>
              <a:rPr lang="en-US" sz="2800" b="1" dirty="0" smtClean="0"/>
              <a:t>A. August 2006-July 2010</a:t>
            </a:r>
            <a:br>
              <a:rPr lang="en-US" sz="2800" b="1" dirty="0" smtClean="0"/>
            </a:br>
            <a:r>
              <a:rPr lang="en-US" sz="2800" b="1" dirty="0" smtClean="0"/>
              <a:t>B. August  2010-July 2013 </a:t>
            </a: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8304753"/>
              </p:ext>
            </p:extLst>
          </p:nvPr>
        </p:nvGraphicFramePr>
        <p:xfrm>
          <a:off x="304799" y="2057400"/>
          <a:ext cx="7924801" cy="441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8137"/>
                <a:gridCol w="1331664"/>
                <a:gridCol w="1185662"/>
                <a:gridCol w="1321827"/>
                <a:gridCol w="1220149"/>
                <a:gridCol w="1395775"/>
                <a:gridCol w="591587"/>
              </a:tblGrid>
              <a:tr h="296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August 2006-July 2010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&lt;2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2-5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6-50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51-65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&gt; 65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</a:tr>
              <a:tr h="21344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Serotype</a:t>
                      </a:r>
                    </a:p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( </a:t>
                      </a:r>
                      <a:r>
                        <a:rPr lang="en-US" sz="1200" b="1" u="none" strike="noStrike" dirty="0">
                          <a:effectLst/>
                        </a:rPr>
                        <a:t>No)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8(1), </a:t>
                      </a:r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9V(1), </a:t>
                      </a:r>
                      <a:r>
                        <a:rPr lang="en-US" sz="1200" b="1" u="none" strike="noStrike" dirty="0">
                          <a:effectLst/>
                        </a:rPr>
                        <a:t>15B(2)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15F(1), 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19A(1),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19F(2)</a:t>
                      </a:r>
                      <a:r>
                        <a:rPr lang="en-US" sz="1200" b="1" u="none" strike="noStrike" dirty="0">
                          <a:effectLst/>
                        </a:rPr>
                        <a:t>, 15C(1), 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6A(1)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9V(2), </a:t>
                      </a:r>
                      <a:r>
                        <a:rPr lang="en-US" sz="1200" b="1" u="none" strike="noStrike" dirty="0">
                          <a:effectLst/>
                        </a:rPr>
                        <a:t>15B(1), 15C(1)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19A(1), </a:t>
                      </a:r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19F(3), </a:t>
                      </a:r>
                      <a:r>
                        <a:rPr lang="en-US" sz="1200" b="1" u="none" strike="noStrike" dirty="0">
                          <a:effectLst/>
                        </a:rPr>
                        <a:t>23F(1)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6A(1), </a:t>
                      </a:r>
                      <a:r>
                        <a:rPr lang="en-US" sz="1200" b="1" u="none" strike="noStrike" dirty="0">
                          <a:effectLst/>
                        </a:rPr>
                        <a:t>15A(1)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9V(3), 14(1), </a:t>
                      </a:r>
                      <a:r>
                        <a:rPr lang="en-US" sz="1200" b="1" u="none" strike="noStrike" dirty="0">
                          <a:effectLst/>
                        </a:rPr>
                        <a:t>15B(1)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15F(1), 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19A(1), </a:t>
                      </a:r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19F(1),</a:t>
                      </a:r>
                      <a:endParaRPr lang="en-US" sz="12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23F(1), </a:t>
                      </a:r>
                      <a:r>
                        <a:rPr lang="en-US" sz="1200" b="1" u="none" strike="noStrike" dirty="0">
                          <a:effectLst/>
                        </a:rPr>
                        <a:t>15C(2), 9L(1),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12B(1), 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1(1), </a:t>
                      </a:r>
                      <a:r>
                        <a:rPr lang="en-US" sz="1200" b="1" u="none" strike="noStrike" dirty="0">
                          <a:effectLst/>
                        </a:rPr>
                        <a:t>11A(1)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14(4</a:t>
                      </a:r>
                      <a:r>
                        <a:rPr lang="en-US" sz="1200" b="1" u="none" strike="noStrike" dirty="0">
                          <a:effectLst/>
                        </a:rPr>
                        <a:t>), 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19A(2),</a:t>
                      </a:r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19F(1), </a:t>
                      </a:r>
                      <a:endParaRPr lang="en-US" sz="12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15A(1), 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1(1)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6B(2), 9V(1), 14(2), </a:t>
                      </a:r>
                      <a:endParaRPr lang="en-US" sz="12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15F(1), 23A(1), </a:t>
                      </a:r>
                      <a:r>
                        <a:rPr lang="en-US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23F(1)</a:t>
                      </a:r>
                      <a:endParaRPr lang="en-US" sz="12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6A(1)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54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</a:tr>
              <a:tr h="296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August 2010-July 2013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83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Serotype</a:t>
                      </a:r>
                    </a:p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( </a:t>
                      </a:r>
                      <a:r>
                        <a:rPr lang="en-US" sz="1200" b="1" u="none" strike="noStrike" dirty="0">
                          <a:effectLst/>
                        </a:rPr>
                        <a:t>No)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&lt;2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2-5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6-50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51-65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&gt; 65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</a:tr>
              <a:tr h="800993">
                <a:tc vMerge="1"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9A(1), </a:t>
                      </a:r>
                      <a:r>
                        <a:rPr lang="en-US" sz="12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23F(1)</a:t>
                      </a:r>
                      <a:endParaRPr lang="en-US" sz="1200" b="1" i="0" u="none" strike="noStrike" dirty="0">
                        <a:solidFill>
                          <a:srgbClr val="00B0F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19A(1)</a:t>
                      </a:r>
                      <a:r>
                        <a:rPr lang="en-US" sz="1200" b="1" u="none" strike="noStrike" dirty="0">
                          <a:effectLst/>
                        </a:rPr>
                        <a:t>, 20(1)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33D(2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, 6A(1),</a:t>
                      </a:r>
                      <a:r>
                        <a:rPr lang="en-US" sz="1200" b="1" u="none" strike="noStrike" dirty="0">
                          <a:effectLst/>
                        </a:rPr>
                        <a:t> 9L(2)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8(1), 15F(1), </a:t>
                      </a:r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19A(1), 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19F(1), </a:t>
                      </a:r>
                      <a:r>
                        <a:rPr lang="en-US" sz="1200" b="1" u="none" strike="noStrike" dirty="0">
                          <a:effectLst/>
                        </a:rPr>
                        <a:t>12F(2)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19A(1</a:t>
                      </a:r>
                      <a:r>
                        <a:rPr lang="en-US" sz="1200" b="1" u="none" strike="noStrike" dirty="0">
                          <a:effectLst/>
                        </a:rPr>
                        <a:t>), 15A(1), 10A(1)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18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</a:tr>
              <a:tr h="29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15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12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72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46" marR="8546" marT="8546" marB="0" anchor="b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5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Conclusion</a:t>
            </a:r>
            <a:br>
              <a:rPr lang="en-US" sz="5400" b="1" dirty="0" smtClean="0"/>
            </a:b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14400"/>
            <a:ext cx="7315200" cy="2595025"/>
          </a:xfrm>
        </p:spPr>
        <p:txBody>
          <a:bodyPr/>
          <a:lstStyle/>
          <a:p>
            <a:r>
              <a:rPr lang="en-US" dirty="0" smtClean="0"/>
              <a:t>Pneumococci are multiple and very adaptable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43400"/>
            <a:ext cx="8001000" cy="1144632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The most clever bacteria</a:t>
            </a:r>
            <a:endParaRPr lang="en-US" sz="4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1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05000"/>
            <a:ext cx="8077200" cy="167335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Surveillance for Invasive and non-invasive PD only tells part of the 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0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26" y="1981200"/>
            <a:ext cx="8610600" cy="1673352"/>
          </a:xfrm>
        </p:spPr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Need for: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/>
            </a:r>
            <a:br>
              <a:rPr lang="en-US" sz="3600" b="1" dirty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1. D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isease burden studies</a:t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22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876800"/>
            <a:ext cx="8610600" cy="1673352"/>
          </a:xfrm>
        </p:spPr>
        <p:txBody>
          <a:bodyPr>
            <a:no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 for: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Surveillance system for </a:t>
            </a:r>
            <a:b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pneumococcal disease and </a:t>
            </a:r>
            <a:b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serotype distribution:</a:t>
            </a:r>
            <a:b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  <a:t>a. Before</a:t>
            </a:r>
            <a:br>
              <a:rPr lang="en-US" sz="3200" b="1" dirty="0" smtClean="0"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  <a:t>b. During</a:t>
            </a:r>
            <a:br>
              <a:rPr lang="en-US" sz="3200" b="1" dirty="0" smtClean="0"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  <a:t>c. After</a:t>
            </a:r>
            <a:br>
              <a:rPr lang="en-US" sz="3200" b="1" dirty="0" smtClean="0"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Introduction of PCV’s</a:t>
            </a:r>
            <a:b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 it to continue!!!</a:t>
            </a:r>
            <a:b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83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b="1" dirty="0" smtClean="0"/>
              <a:t>Need for: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3. </a:t>
            </a:r>
            <a:r>
              <a:rPr lang="en-US" b="1" dirty="0" smtClean="0"/>
              <a:t>More broad-spectrum Vaccine  cover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5517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1"/>
          <p:cNvSpPr/>
          <p:nvPr/>
        </p:nvSpPr>
        <p:spPr>
          <a:xfrm>
            <a:off x="457200" y="718457"/>
            <a:ext cx="8153400" cy="5486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Squeezing the </a:t>
            </a:r>
            <a:r>
              <a:rPr lang="en-US" sz="4400" b="1" dirty="0" err="1" smtClean="0"/>
              <a:t>Baloon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7638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47800"/>
            <a:ext cx="7315200" cy="2595025"/>
          </a:xfrm>
        </p:spPr>
        <p:txBody>
          <a:bodyPr/>
          <a:lstStyle/>
          <a:p>
            <a:pPr algn="ctr"/>
            <a:r>
              <a:rPr lang="en-US" dirty="0" smtClean="0"/>
              <a:t>4. Need for more new indications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effectLst/>
              </a:rPr>
              <a:t>Adults above 50 years???</a:t>
            </a:r>
            <a:endParaRPr lang="en-US" sz="40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229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4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219200" y="2514600"/>
            <a:ext cx="55626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Thank You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31970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2495</TotalTime>
  <Words>3899</Words>
  <Application>Microsoft Office PowerPoint</Application>
  <PresentationFormat>On-screen Show (4:3)</PresentationFormat>
  <Paragraphs>1528</Paragraphs>
  <Slides>58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Perspective</vt:lpstr>
      <vt:lpstr>Bitmap Image</vt:lpstr>
      <vt:lpstr>Chart</vt:lpstr>
      <vt:lpstr>Pneumococcal conjugate vaccines: overview of a decade from Kuwait</vt:lpstr>
      <vt:lpstr>Outline</vt:lpstr>
      <vt:lpstr>Introduction</vt:lpstr>
      <vt:lpstr>1. Burden of Pneumococcal Disease</vt:lpstr>
      <vt:lpstr>Pneumococcal disease burden in childhood</vt:lpstr>
      <vt:lpstr>Data from Kuwait</vt:lpstr>
      <vt:lpstr>The prevalence and clonal diversity of penicillin-resistant Streptococcus pneumoniae in Kuwait</vt:lpstr>
      <vt:lpstr>Prevalence of penicillin-resistant Streptococcus pneumoniae in Kuwait</vt:lpstr>
      <vt:lpstr>2. Pneumococcal Vaccines</vt:lpstr>
      <vt:lpstr>Data from Kuwait</vt:lpstr>
      <vt:lpstr>PowerPoint Presentation</vt:lpstr>
      <vt:lpstr>3. Serotype Distribution</vt:lpstr>
      <vt:lpstr>Data from Kuwait</vt:lpstr>
      <vt:lpstr>PowerPoint Presentation</vt:lpstr>
      <vt:lpstr>Most Common Serotypes Causing Pneumococcal Disease  (Kuwait)                  </vt:lpstr>
      <vt:lpstr>PowerPoint Presentation</vt:lpstr>
      <vt:lpstr>4. Penicillin Resistance in S.pneumoniae</vt:lpstr>
      <vt:lpstr>PowerPoint Presentation</vt:lpstr>
      <vt:lpstr>Data from Kuwait</vt:lpstr>
      <vt:lpstr>PowerPoint Presentation</vt:lpstr>
      <vt:lpstr>PRSP in Kuwait over 20 years</vt:lpstr>
      <vt:lpstr>PowerPoint Presentation</vt:lpstr>
      <vt:lpstr>Burden of CAP in the MENA Region: Antibiotic Resistance Among S. pneumoniae Isolates (Kuwait)</vt:lpstr>
      <vt:lpstr>Data from Kuwait</vt:lpstr>
      <vt:lpstr>Review Impact of pneumococcal conjugate vaccines on burden of invasive pneumococcal disease and serotype distribution of Streptococcus pneumoniae isolates: An overview from Kuwait </vt:lpstr>
      <vt:lpstr>PowerPoint Presentation</vt:lpstr>
      <vt:lpstr>Objectives</vt:lpstr>
      <vt:lpstr>Methods</vt:lpstr>
      <vt:lpstr>Results</vt:lpstr>
      <vt:lpstr>Results</vt:lpstr>
      <vt:lpstr>Conclusion</vt:lpstr>
      <vt:lpstr>Data from Kuwait</vt:lpstr>
      <vt:lpstr>Objectives</vt:lpstr>
      <vt:lpstr>Methods</vt:lpstr>
      <vt:lpstr>Results</vt:lpstr>
      <vt:lpstr>Age distribution of Invasive pneumococci and their resistance to Penicillin </vt:lpstr>
      <vt:lpstr>Age Distribution and Source Of Invasive Pneumococcal Isolates </vt:lpstr>
      <vt:lpstr>Serotypes of Invasive Pneumococci in different age sample </vt:lpstr>
      <vt:lpstr>Distribution of Vaccine serotypes among the Invasive Pneumococci during 3- years Pre-vaccination period (August 2003- July 2006)* </vt:lpstr>
      <vt:lpstr>Distribution of Vaccine serotypes among the Invasive Pneumococci during 4 - years post-vaccination period (August 2006- July 2010)* </vt:lpstr>
      <vt:lpstr>Distribution of Vaccine serotypes among the Invasive Pneumococci during 3 - years post-vaccination period (August 2010- July 2013)* </vt:lpstr>
      <vt:lpstr>Prevalence of Vaccine serotypes* during pre-vaccination and post-vaccination period in different age groups</vt:lpstr>
      <vt:lpstr>Prevalence of Non-Vaccine serotypes* during pre-vaccination and post-vaccination period in different age groups</vt:lpstr>
      <vt:lpstr>Penicillin Resistance</vt:lpstr>
      <vt:lpstr>Age distribution of Invasive pneumococci and their resistance to Penicillin </vt:lpstr>
      <vt:lpstr>Penicillin resistance among invasive isolates (Pre-vaccination period)</vt:lpstr>
      <vt:lpstr>Penicillin resistance among invasive isolates (Post –vaccination period)</vt:lpstr>
      <vt:lpstr>Common resistant invasive serotypes  ( pre-vaccination period)</vt:lpstr>
      <vt:lpstr>Common resistant invasive serotypes  ( post-vaccination period) A. August 2006-July 2010 B. August  2010-July 2013 </vt:lpstr>
      <vt:lpstr>Conclusion </vt:lpstr>
      <vt:lpstr>Pneumococci are multiple and very adaptable</vt:lpstr>
      <vt:lpstr>Surveillance for Invasive and non-invasive PD only tells part of the story</vt:lpstr>
      <vt:lpstr>Need for: 1. Disease burden studies </vt:lpstr>
      <vt:lpstr>Need for: 2. Surveillance system for      pneumococcal disease and      serotype distribution: a. Before b. During c. After Introduction of PCV’s  Need it to continue!!!  </vt:lpstr>
      <vt:lpstr>Need for:  3. More broad-spectrum Vaccine  cover</vt:lpstr>
      <vt:lpstr>PowerPoint Presentation</vt:lpstr>
      <vt:lpstr>4. Need for more new indications</vt:lpstr>
      <vt:lpstr>PowerPoint Presentation</vt:lpstr>
    </vt:vector>
  </TitlesOfParts>
  <Company>KU-TSA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Renu</dc:creator>
  <cp:lastModifiedBy>Eiman Mokaddas</cp:lastModifiedBy>
  <cp:revision>78</cp:revision>
  <cp:lastPrinted>2014-12-02T12:34:32Z</cp:lastPrinted>
  <dcterms:created xsi:type="dcterms:W3CDTF">2013-02-13T11:30:45Z</dcterms:created>
  <dcterms:modified xsi:type="dcterms:W3CDTF">2015-09-23T10:50:31Z</dcterms:modified>
</cp:coreProperties>
</file>