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13004800" cy="9753600"/>
  <p:notesSz cx="6858000" cy="9144000"/>
  <p:defaultTextStyle>
    <a:lvl1pPr algn="ctr" defTabSz="584200">
      <a:defRPr sz="3600">
        <a:latin typeface="Helvetica Light"/>
        <a:ea typeface="Helvetica Light"/>
        <a:cs typeface="Helvetica Light"/>
        <a:sym typeface="Helvetica Light"/>
      </a:defRPr>
    </a:lvl1pPr>
    <a:lvl2pPr algn="ctr" defTabSz="584200">
      <a:defRPr sz="3600">
        <a:latin typeface="Helvetica Light"/>
        <a:ea typeface="Helvetica Light"/>
        <a:cs typeface="Helvetica Light"/>
        <a:sym typeface="Helvetica Light"/>
      </a:defRPr>
    </a:lvl2pPr>
    <a:lvl3pPr algn="ctr" defTabSz="584200">
      <a:defRPr sz="3600">
        <a:latin typeface="Helvetica Light"/>
        <a:ea typeface="Helvetica Light"/>
        <a:cs typeface="Helvetica Light"/>
        <a:sym typeface="Helvetica Light"/>
      </a:defRPr>
    </a:lvl3pPr>
    <a:lvl4pPr algn="ctr" defTabSz="584200">
      <a:defRPr sz="3600">
        <a:latin typeface="Helvetica Light"/>
        <a:ea typeface="Helvetica Light"/>
        <a:cs typeface="Helvetica Light"/>
        <a:sym typeface="Helvetica Light"/>
      </a:defRPr>
    </a:lvl4pPr>
    <a:lvl5pPr algn="ctr" defTabSz="584200">
      <a:defRPr sz="3600">
        <a:latin typeface="Helvetica Light"/>
        <a:ea typeface="Helvetica Light"/>
        <a:cs typeface="Helvetica Light"/>
        <a:sym typeface="Helvetica Light"/>
      </a:defRPr>
    </a:lvl5pPr>
    <a:lvl6pPr algn="ctr" defTabSz="584200">
      <a:defRPr sz="3600">
        <a:latin typeface="Helvetica Light"/>
        <a:ea typeface="Helvetica Light"/>
        <a:cs typeface="Helvetica Light"/>
        <a:sym typeface="Helvetica Light"/>
      </a:defRPr>
    </a:lvl6pPr>
    <a:lvl7pPr algn="ctr" defTabSz="584200">
      <a:defRPr sz="3600">
        <a:latin typeface="Helvetica Light"/>
        <a:ea typeface="Helvetica Light"/>
        <a:cs typeface="Helvetica Light"/>
        <a:sym typeface="Helvetica Light"/>
      </a:defRPr>
    </a:lvl7pPr>
    <a:lvl8pPr algn="ctr" defTabSz="584200">
      <a:defRPr sz="3600">
        <a:latin typeface="Helvetica Light"/>
        <a:ea typeface="Helvetica Light"/>
        <a:cs typeface="Helvetica Light"/>
        <a:sym typeface="Helvetica Light"/>
      </a:defRPr>
    </a:lvl8pPr>
    <a:lvl9pPr algn="ctr" defTabSz="584200">
      <a:defRPr sz="3600">
        <a:latin typeface="Helvetica Light"/>
        <a:ea typeface="Helvetica Light"/>
        <a:cs typeface="Helvetica Light"/>
        <a:sym typeface="Helvetica Light"/>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n" i="on">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Light"/>
          <a:ea typeface="Helvetica Light"/>
          <a:cs typeface="Helvetica Light"/>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EEE7283C-3CF3-47DC-8721-378D4A62B228}" styleName="">
    <a:tblBg/>
    <a:wholeTbl>
      <a:tcTxStyle b="on" i="on">
        <a:font>
          <a:latin typeface="Helvetica Light"/>
          <a:ea typeface="Helvetica Light"/>
          <a:cs typeface="Helvetica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CF821DB8-F4EB-4A41-A1BA-3FCAFE7338EE}" styleName="">
    <a:tblBg/>
    <a:wholeTbl>
      <a:tcTxStyle b="on" i="on">
        <a:font>
          <a:latin typeface="Helvetica Light"/>
          <a:ea typeface="Helvetica Light"/>
          <a:cs typeface="Helvetica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33BA23B1-9221-436E-865A-0063620EA4FD}" styleName="">
    <a:tblBg/>
    <a:wholeTbl>
      <a:tcTxStyle b="on" i="on">
        <a:font>
          <a:latin typeface="Helvetica Light"/>
          <a:ea typeface="Helvetica Light"/>
          <a:cs typeface="Helvetica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
          <a:latin typeface="Helvetica Light"/>
          <a:ea typeface="Helvetica Light"/>
          <a:cs typeface="Helvetica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2708684C-4D16-4618-839F-0558EEFCDFE6}" styleName="">
    <a:tblBg/>
    <a:wholeTbl>
      <a:tcTxStyle b="on" i="on">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
          <a:latin typeface="Helvetica Light"/>
          <a:ea typeface="Helvetica Light"/>
          <a:cs typeface="Helvetica Light"/>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1434" y="-108"/>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42717746"/>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0"/>
            <a:ext cx="10464800" cy="4940300"/>
          </a:xfrm>
          <a:prstGeom prst="rect">
            <a:avLst/>
          </a:prstGeom>
        </p:spPr>
        <p:txBody>
          <a:bodyPr anchor="b"/>
          <a:lstStyle/>
          <a:p>
            <a:pPr lvl="0">
              <a:defRPr sz="1800"/>
            </a:pPr>
            <a:r>
              <a:rPr sz="8000"/>
              <a:t>Title Text</a:t>
            </a:r>
          </a:p>
        </p:txBody>
      </p:sp>
      <p:sp>
        <p:nvSpPr>
          <p:cNvPr id="6" name="Shape 6"/>
          <p:cNvSpPr>
            <a:spLocks noGrp="1"/>
          </p:cNvSpPr>
          <p:nvPr>
            <p:ph type="body" idx="1"/>
          </p:nvPr>
        </p:nvSpPr>
        <p:spPr>
          <a:xfrm>
            <a:off x="1270000" y="5029200"/>
            <a:ext cx="10464800" cy="35687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1270000" y="4279900"/>
            <a:ext cx="10464800" cy="3860800"/>
          </a:xfrm>
          <a:prstGeom prst="rect">
            <a:avLst/>
          </a:prstGeom>
        </p:spPr>
        <p:txBody>
          <a:bodyPr anchor="b"/>
          <a:lstStyle/>
          <a:p>
            <a:pPr lvl="0">
              <a:defRPr sz="1800"/>
            </a:pPr>
            <a:r>
              <a:rPr sz="8000"/>
              <a:t>Title Text</a:t>
            </a:r>
          </a:p>
        </p:txBody>
      </p:sp>
      <p:sp>
        <p:nvSpPr>
          <p:cNvPr id="9" name="Shape 9"/>
          <p:cNvSpPr>
            <a:spLocks noGrp="1"/>
          </p:cNvSpPr>
          <p:nvPr>
            <p:ph type="body" idx="1"/>
          </p:nvPr>
        </p:nvSpPr>
        <p:spPr>
          <a:xfrm>
            <a:off x="1270000" y="8191500"/>
            <a:ext cx="10464800" cy="1562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952500" y="0"/>
            <a:ext cx="5334000" cy="4622800"/>
          </a:xfrm>
          <a:prstGeom prst="rect">
            <a:avLst/>
          </a:prstGeom>
        </p:spPr>
        <p:txBody>
          <a:bodyPr anchor="b"/>
          <a:lstStyle>
            <a:lvl1pPr>
              <a:defRPr sz="6000"/>
            </a:lvl1pPr>
          </a:lstStyle>
          <a:p>
            <a:pPr lvl="0">
              <a:defRPr sz="1800"/>
            </a:pPr>
            <a:r>
              <a:rPr sz="6000"/>
              <a:t>Title Text</a:t>
            </a:r>
          </a:p>
        </p:txBody>
      </p:sp>
      <p:sp>
        <p:nvSpPr>
          <p:cNvPr id="14" name="Shape 14"/>
          <p:cNvSpPr>
            <a:spLocks noGrp="1"/>
          </p:cNvSpPr>
          <p:nvPr>
            <p:ph type="body" idx="1"/>
          </p:nvPr>
        </p:nvSpPr>
        <p:spPr>
          <a:xfrm>
            <a:off x="952500" y="4762500"/>
            <a:ext cx="5334000" cy="4991100"/>
          </a:xfrm>
          <a:prstGeom prst="rect">
            <a:avLst/>
          </a:prstGeom>
        </p:spPr>
        <p:txBody>
          <a:bodyPr anchor="t"/>
          <a:lstStyle>
            <a:lvl1pPr marL="0" indent="0" algn="ctr">
              <a:spcBef>
                <a:spcPts val="0"/>
              </a:spcBef>
              <a:buSzTx/>
              <a:buNone/>
              <a:defRPr sz="3200"/>
            </a:lvl1pPr>
            <a:lvl2pPr marL="0" indent="0" algn="ctr">
              <a:spcBef>
                <a:spcPts val="0"/>
              </a:spcBef>
              <a:buSzTx/>
              <a:buNone/>
              <a:defRPr sz="3200"/>
            </a:lvl2pPr>
            <a:lvl3pPr marL="0" indent="0" algn="ctr">
              <a:spcBef>
                <a:spcPts val="0"/>
              </a:spcBef>
              <a:buSzTx/>
              <a:buNone/>
              <a:defRPr sz="3200"/>
            </a:lvl3pPr>
            <a:lvl4pPr marL="0" indent="0" algn="ctr">
              <a:spcBef>
                <a:spcPts val="0"/>
              </a:spcBef>
              <a:buSzTx/>
              <a:buNone/>
              <a:defRPr sz="3200"/>
            </a:lvl4pPr>
            <a:lvl5pPr marL="0" indent="0" algn="ctr">
              <a:spcBef>
                <a:spcPts val="0"/>
              </a:spcBef>
              <a:buSzTx/>
              <a:buNone/>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xfrm>
            <a:off x="952500" y="93506"/>
            <a:ext cx="11099800" cy="2860988"/>
          </a:xfrm>
          <a:prstGeom prst="rect">
            <a:avLst/>
          </a:prstGeom>
        </p:spPr>
        <p:txBody>
          <a:bodyPr/>
          <a:lstStyle/>
          <a:p>
            <a:pPr lvl="0">
              <a:defRPr sz="1800"/>
            </a:pPr>
            <a:r>
              <a:rPr sz="8000"/>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Title Text</a:t>
            </a:r>
          </a:p>
        </p:txBody>
      </p:sp>
      <p:sp>
        <p:nvSpPr>
          <p:cNvPr id="19" name="Shape 19"/>
          <p:cNvSpPr>
            <a:spLocks noGrp="1"/>
          </p:cNvSpPr>
          <p:nvPr>
            <p:ph type="body" idx="1"/>
          </p:nvPr>
        </p:nvSpPr>
        <p:spPr>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Title Text</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8000"/>
              <a:t>Title Text</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ctr" defTabSz="584200">
        <a:defRPr sz="8000">
          <a:latin typeface="Helvetica Light"/>
          <a:ea typeface="Helvetica Light"/>
          <a:cs typeface="Helvetica Light"/>
          <a:sym typeface="Helvetica Light"/>
        </a:defRPr>
      </a:lvl1pPr>
      <a:lvl2pPr algn="ctr" defTabSz="584200">
        <a:defRPr sz="8000">
          <a:latin typeface="Helvetica Light"/>
          <a:ea typeface="Helvetica Light"/>
          <a:cs typeface="Helvetica Light"/>
          <a:sym typeface="Helvetica Light"/>
        </a:defRPr>
      </a:lvl2pPr>
      <a:lvl3pPr algn="ctr" defTabSz="584200">
        <a:defRPr sz="8000">
          <a:latin typeface="Helvetica Light"/>
          <a:ea typeface="Helvetica Light"/>
          <a:cs typeface="Helvetica Light"/>
          <a:sym typeface="Helvetica Light"/>
        </a:defRPr>
      </a:lvl3pPr>
      <a:lvl4pPr algn="ctr" defTabSz="584200">
        <a:defRPr sz="8000">
          <a:latin typeface="Helvetica Light"/>
          <a:ea typeface="Helvetica Light"/>
          <a:cs typeface="Helvetica Light"/>
          <a:sym typeface="Helvetica Light"/>
        </a:defRPr>
      </a:lvl4pPr>
      <a:lvl5pPr algn="ctr" defTabSz="584200">
        <a:defRPr sz="8000">
          <a:latin typeface="Helvetica Light"/>
          <a:ea typeface="Helvetica Light"/>
          <a:cs typeface="Helvetica Light"/>
          <a:sym typeface="Helvetica Light"/>
        </a:defRPr>
      </a:lvl5pPr>
      <a:lvl6pPr algn="ctr" defTabSz="584200">
        <a:defRPr sz="8000">
          <a:latin typeface="Helvetica Light"/>
          <a:ea typeface="Helvetica Light"/>
          <a:cs typeface="Helvetica Light"/>
          <a:sym typeface="Helvetica Light"/>
        </a:defRPr>
      </a:lvl6pPr>
      <a:lvl7pPr algn="ctr" defTabSz="584200">
        <a:defRPr sz="8000">
          <a:latin typeface="Helvetica Light"/>
          <a:ea typeface="Helvetica Light"/>
          <a:cs typeface="Helvetica Light"/>
          <a:sym typeface="Helvetica Light"/>
        </a:defRPr>
      </a:lvl7pPr>
      <a:lvl8pPr algn="ctr" defTabSz="584200">
        <a:defRPr sz="8000">
          <a:latin typeface="Helvetica Light"/>
          <a:ea typeface="Helvetica Light"/>
          <a:cs typeface="Helvetica Light"/>
          <a:sym typeface="Helvetica Light"/>
        </a:defRPr>
      </a:lvl8pPr>
      <a:lvl9pPr algn="ctr" defTabSz="584200">
        <a:defRPr sz="8000">
          <a:latin typeface="Helvetica Light"/>
          <a:ea typeface="Helvetica Light"/>
          <a:cs typeface="Helvetica Light"/>
          <a:sym typeface="Helvetica Light"/>
        </a:defRPr>
      </a:lvl9pPr>
    </p:titleStyle>
    <p:bodyStyle>
      <a:lvl1pPr marL="444500" indent="-444500" defTabSz="584200">
        <a:spcBef>
          <a:spcPts val="4200"/>
        </a:spcBef>
        <a:buSzPct val="75000"/>
        <a:buChar char="•"/>
        <a:defRPr sz="3600">
          <a:latin typeface="Helvetica Light"/>
          <a:ea typeface="Helvetica Light"/>
          <a:cs typeface="Helvetica Light"/>
          <a:sym typeface="Helvetica Light"/>
        </a:defRPr>
      </a:lvl1pPr>
      <a:lvl2pPr marL="889000" indent="-444500" defTabSz="584200">
        <a:spcBef>
          <a:spcPts val="4200"/>
        </a:spcBef>
        <a:buSzPct val="75000"/>
        <a:buChar char="•"/>
        <a:defRPr sz="3600">
          <a:latin typeface="Helvetica Light"/>
          <a:ea typeface="Helvetica Light"/>
          <a:cs typeface="Helvetica Light"/>
          <a:sym typeface="Helvetica Light"/>
        </a:defRPr>
      </a:lvl2pPr>
      <a:lvl3pPr marL="1333500" indent="-444500" defTabSz="584200">
        <a:spcBef>
          <a:spcPts val="4200"/>
        </a:spcBef>
        <a:buSzPct val="75000"/>
        <a:buChar char="•"/>
        <a:defRPr sz="3600">
          <a:latin typeface="Helvetica Light"/>
          <a:ea typeface="Helvetica Light"/>
          <a:cs typeface="Helvetica Light"/>
          <a:sym typeface="Helvetica Light"/>
        </a:defRPr>
      </a:lvl3pPr>
      <a:lvl4pPr marL="1778000" indent="-444500" defTabSz="584200">
        <a:spcBef>
          <a:spcPts val="4200"/>
        </a:spcBef>
        <a:buSzPct val="75000"/>
        <a:buChar char="•"/>
        <a:defRPr sz="3600">
          <a:latin typeface="Helvetica Light"/>
          <a:ea typeface="Helvetica Light"/>
          <a:cs typeface="Helvetica Light"/>
          <a:sym typeface="Helvetica Light"/>
        </a:defRPr>
      </a:lvl4pPr>
      <a:lvl5pPr marL="2222500" indent="-444500" defTabSz="584200">
        <a:spcBef>
          <a:spcPts val="4200"/>
        </a:spcBef>
        <a:buSzPct val="75000"/>
        <a:buChar char="•"/>
        <a:defRPr sz="3600">
          <a:latin typeface="Helvetica Light"/>
          <a:ea typeface="Helvetica Light"/>
          <a:cs typeface="Helvetica Light"/>
          <a:sym typeface="Helvetica Light"/>
        </a:defRPr>
      </a:lvl5pPr>
      <a:lvl6pPr marL="2667000" indent="-444500" defTabSz="584200">
        <a:spcBef>
          <a:spcPts val="4200"/>
        </a:spcBef>
        <a:buSzPct val="75000"/>
        <a:buChar char="•"/>
        <a:defRPr sz="3600">
          <a:latin typeface="Helvetica Light"/>
          <a:ea typeface="Helvetica Light"/>
          <a:cs typeface="Helvetica Light"/>
          <a:sym typeface="Helvetica Light"/>
        </a:defRPr>
      </a:lvl6pPr>
      <a:lvl7pPr marL="3111500" indent="-444500" defTabSz="584200">
        <a:spcBef>
          <a:spcPts val="4200"/>
        </a:spcBef>
        <a:buSzPct val="75000"/>
        <a:buChar char="•"/>
        <a:defRPr sz="3600">
          <a:latin typeface="Helvetica Light"/>
          <a:ea typeface="Helvetica Light"/>
          <a:cs typeface="Helvetica Light"/>
          <a:sym typeface="Helvetica Light"/>
        </a:defRPr>
      </a:lvl7pPr>
      <a:lvl8pPr marL="3556000" indent="-444500" defTabSz="584200">
        <a:spcBef>
          <a:spcPts val="4200"/>
        </a:spcBef>
        <a:buSzPct val="75000"/>
        <a:buChar char="•"/>
        <a:defRPr sz="3600">
          <a:latin typeface="Helvetica Light"/>
          <a:ea typeface="Helvetica Light"/>
          <a:cs typeface="Helvetica Light"/>
          <a:sym typeface="Helvetica Light"/>
        </a:defRPr>
      </a:lvl8pPr>
      <a:lvl9pPr marL="4000500" indent="-444500" defTabSz="584200">
        <a:spcBef>
          <a:spcPts val="4200"/>
        </a:spcBef>
        <a:buSzPct val="75000"/>
        <a:buChar char="•"/>
        <a:defRPr sz="3600">
          <a:latin typeface="Helvetica Light"/>
          <a:ea typeface="Helvetica Light"/>
          <a:cs typeface="Helvetica Light"/>
          <a:sym typeface="Helvetica Light"/>
        </a:defRPr>
      </a:lvl9pPr>
    </p:bodyStyle>
    <p:otherStyle>
      <a:lvl1pPr algn="r" defTabSz="584200">
        <a:defRPr sz="1200">
          <a:solidFill>
            <a:schemeClr val="tx1"/>
          </a:solidFill>
          <a:latin typeface="+mn-lt"/>
          <a:ea typeface="+mn-ea"/>
          <a:cs typeface="+mn-cs"/>
          <a:sym typeface="Helvetica Light"/>
        </a:defRPr>
      </a:lvl1pPr>
      <a:lvl2pPr algn="r" defTabSz="584200">
        <a:defRPr sz="1200">
          <a:solidFill>
            <a:schemeClr val="tx1"/>
          </a:solidFill>
          <a:latin typeface="+mn-lt"/>
          <a:ea typeface="+mn-ea"/>
          <a:cs typeface="+mn-cs"/>
          <a:sym typeface="Helvetica Light"/>
        </a:defRPr>
      </a:lvl2pPr>
      <a:lvl3pPr algn="r" defTabSz="584200">
        <a:defRPr sz="1200">
          <a:solidFill>
            <a:schemeClr val="tx1"/>
          </a:solidFill>
          <a:latin typeface="+mn-lt"/>
          <a:ea typeface="+mn-ea"/>
          <a:cs typeface="+mn-cs"/>
          <a:sym typeface="Helvetica Light"/>
        </a:defRPr>
      </a:lvl3pPr>
      <a:lvl4pPr algn="r" defTabSz="584200">
        <a:defRPr sz="1200">
          <a:solidFill>
            <a:schemeClr val="tx1"/>
          </a:solidFill>
          <a:latin typeface="+mn-lt"/>
          <a:ea typeface="+mn-ea"/>
          <a:cs typeface="+mn-cs"/>
          <a:sym typeface="Helvetica Light"/>
        </a:defRPr>
      </a:lvl4pPr>
      <a:lvl5pPr algn="r" defTabSz="584200">
        <a:defRPr sz="1200">
          <a:solidFill>
            <a:schemeClr val="tx1"/>
          </a:solidFill>
          <a:latin typeface="+mn-lt"/>
          <a:ea typeface="+mn-ea"/>
          <a:cs typeface="+mn-cs"/>
          <a:sym typeface="Helvetica Light"/>
        </a:defRPr>
      </a:lvl5pPr>
      <a:lvl6pPr algn="r" defTabSz="584200">
        <a:defRPr sz="1200">
          <a:solidFill>
            <a:schemeClr val="tx1"/>
          </a:solidFill>
          <a:latin typeface="+mn-lt"/>
          <a:ea typeface="+mn-ea"/>
          <a:cs typeface="+mn-cs"/>
          <a:sym typeface="Helvetica Light"/>
        </a:defRPr>
      </a:lvl6pPr>
      <a:lvl7pPr algn="r" defTabSz="584200">
        <a:defRPr sz="1200">
          <a:solidFill>
            <a:schemeClr val="tx1"/>
          </a:solidFill>
          <a:latin typeface="+mn-lt"/>
          <a:ea typeface="+mn-ea"/>
          <a:cs typeface="+mn-cs"/>
          <a:sym typeface="Helvetica Light"/>
        </a:defRPr>
      </a:lvl7pPr>
      <a:lvl8pPr algn="r" defTabSz="584200">
        <a:defRPr sz="1200">
          <a:solidFill>
            <a:schemeClr val="tx1"/>
          </a:solidFill>
          <a:latin typeface="+mn-lt"/>
          <a:ea typeface="+mn-ea"/>
          <a:cs typeface="+mn-cs"/>
          <a:sym typeface="Helvetica Light"/>
        </a:defRPr>
      </a:lvl8pPr>
      <a:lvl9pPr algn="r" defTabSz="584200">
        <a:defRPr sz="12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webmd.com/multiple-sclerosis/"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shutterstock.com/s/gulf/search.html"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forums.wdwmagic.com/threads/tafi-brainstorming-series.907735/page-2"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hweb.bumc.bu.edu/otlt/MPH-Modules/PH/Ph709_Defenses/PH709_Defenses_print.html"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dx.doi.org/10.1093/brain/awv080" TargetMode="External"/><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regimmune.com/technology/" TargetMode="External"/><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studyblue.com/notes/note/n/t-cell-activation-may-1/deck/2687823" TargetMode="Externa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askabiologist.asu.edu/b-cell" TargetMode="External"/><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dx.doi.org/10.1016/j.it.2012.07.004" TargetMode="External"/><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dx.doi.org/10.3389/fimmu.2015.00014" TargetMode="External"/><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hyperlink" Target="http://dx.doi.org/10.3389/fimmu.2015.00014"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dx.doi.org/10.3389/fimmu.2015.00014" TargetMode="External"/><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hyperlink" Target="http://dx.doi.org/10.5115/acb.2012.45.3.141" TargetMode="External"/><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dx.doi.org/10.5115/acb.2012.45.3.141" TargetMode="External"/><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www.impe-qn.org.vn/impe-qn/vn/portal/InfoDetail.jsp?area=58&amp;cat=1101&amp;ID=5650" TargetMode="External"/><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www.impe-qn.org.vn/impe-qn/vn/portal/InfoDetail.jsp?area=58&amp;cat=1101&amp;ID=5650" TargetMode="External"/><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https://liferaftgroup.org/2013/10/immunotherapeutic-approaches-cancer/" TargetMode="External"/><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primaryeyecare.net/services/multiple-sclerosis/" TargetMode="External"/><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s://en.m.wikipedia.org/wiki/CD154" TargetMode="External"/><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dx.doi.org/10.1172/JCI42213" TargetMode="External"/><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dx.doi.org/10.1016/S1474-4422(06)70577-4" TargetMode="External"/><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dx.doi.org/10.1016/S1474-4422(06)70577-4" TargetMode="External"/><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hyperlink" Target="http://neurosciencenews.com/how-early-social-deprivation-impairs-long-term-cognitive-function-oligodendrocytes-myelin/" TargetMode="External"/><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neurosciencenews.com/how-early-social-deprivation-impairs-long-term-cognitive-function-oligodendrocytes-myelin/" TargetMode="External"/><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neurosciencenews.com/how-early-social-deprivation-impairs-long-term-cognitive-function-oligodendrocytes-myelin/" TargetMode="External"/><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neurosciencenews.com/how-early-social-deprivation-impairs-long-term-cognitive-function-oligodendrocytes-myelin/" TargetMode="External"/><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8" Type="http://schemas.openxmlformats.org/officeDocument/2006/relationships/hyperlink" Target="http://dx.doi.org/10.1016/j.jneuroim.2012.09.006" TargetMode="External"/><Relationship Id="rId3" Type="http://schemas.openxmlformats.org/officeDocument/2006/relationships/hyperlink" Target="http://dx.doi.org/10.1097/65.2.124" TargetMode="External"/><Relationship Id="rId7" Type="http://schemas.openxmlformats.org/officeDocument/2006/relationships/hyperlink" Target="http://www.nature.com/nature/journal/v476/n7359/full/nature10251.html" TargetMode="External"/><Relationship Id="rId2" Type="http://schemas.openxmlformats.org/officeDocument/2006/relationships/hyperlink" Target="http://dx.doi.org/10.1016/j.pathog.2016.04.001" TargetMode="External"/><Relationship Id="rId1" Type="http://schemas.openxmlformats.org/officeDocument/2006/relationships/slideLayout" Target="../slideLayouts/slideLayout6.xml"/><Relationship Id="rId6" Type="http://schemas.openxmlformats.org/officeDocument/2006/relationships/hyperlink" Target="http://www.ncbi.nlm.nih.gov/pubmed/27382982" TargetMode="External"/><Relationship Id="rId5" Type="http://schemas.openxmlformats.org/officeDocument/2006/relationships/hyperlink" Target="http://www.ncbi.nlm.nih.gov/pubmed/15327033" TargetMode="External"/><Relationship Id="rId4" Type="http://schemas.openxmlformats.org/officeDocument/2006/relationships/hyperlink" Target="http://www.ncbi.nlm.nih.gov/pubmed/17660530"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394383" y="1082474"/>
            <a:ext cx="12345473" cy="4748672"/>
          </a:xfrm>
          <a:prstGeom prst="rect">
            <a:avLst/>
          </a:prstGeom>
        </p:spPr>
        <p:txBody>
          <a:bodyPr/>
          <a:lstStyle/>
          <a:p>
            <a:pPr lvl="0" defTabSz="438150">
              <a:defRPr sz="1800"/>
            </a:pPr>
            <a:r>
              <a:rPr sz="4000" b="1" i="1">
                <a:solidFill>
                  <a:srgbClr val="000033"/>
                </a:solidFill>
                <a:uFill>
                  <a:solidFill>
                    <a:srgbClr val="000033"/>
                  </a:solidFill>
                </a:uFill>
                <a:latin typeface="Cambria"/>
                <a:ea typeface="Cambria"/>
                <a:cs typeface="Cambria"/>
                <a:sym typeface="Cambria"/>
              </a:rPr>
              <a:t>2</a:t>
            </a:r>
            <a:r>
              <a:rPr sz="4000" b="1" i="1" baseline="31999">
                <a:solidFill>
                  <a:srgbClr val="000033"/>
                </a:solidFill>
                <a:uFill>
                  <a:solidFill>
                    <a:srgbClr val="000033"/>
                  </a:solidFill>
                </a:uFill>
                <a:latin typeface="Cambria"/>
                <a:ea typeface="Cambria"/>
                <a:cs typeface="Cambria"/>
                <a:sym typeface="Cambria"/>
              </a:rPr>
              <a:t>nd</a:t>
            </a:r>
            <a:r>
              <a:rPr sz="4000" b="1" i="1">
                <a:solidFill>
                  <a:srgbClr val="000033"/>
                </a:solidFill>
                <a:uFill>
                  <a:solidFill>
                    <a:srgbClr val="000033"/>
                  </a:solidFill>
                </a:uFill>
                <a:latin typeface="Cambria"/>
                <a:ea typeface="Cambria"/>
                <a:cs typeface="Cambria"/>
                <a:sym typeface="Cambria"/>
              </a:rPr>
              <a:t> World Bio Summit &amp; Expo, Dubai 2016. </a:t>
            </a:r>
            <a:endParaRPr sz="1600"/>
          </a:p>
          <a:p>
            <a:pPr lvl="0" defTabSz="438150">
              <a:defRPr sz="1800"/>
            </a:pPr>
            <a:endParaRPr sz="4500" b="1" i="1">
              <a:solidFill>
                <a:srgbClr val="000033"/>
              </a:solidFill>
              <a:uFill>
                <a:solidFill>
                  <a:srgbClr val="000033"/>
                </a:solidFill>
              </a:uFill>
              <a:latin typeface="Cambria"/>
              <a:ea typeface="Cambria"/>
              <a:cs typeface="Cambria"/>
              <a:sym typeface="Cambria"/>
            </a:endParaRPr>
          </a:p>
          <a:p>
            <a:pPr lvl="0" defTabSz="438150">
              <a:defRPr sz="1800"/>
            </a:pPr>
            <a:r>
              <a:rPr sz="4000" b="1" i="1">
                <a:solidFill>
                  <a:srgbClr val="000033"/>
                </a:solidFill>
                <a:uFill>
                  <a:solidFill>
                    <a:srgbClr val="000033"/>
                  </a:solidFill>
                </a:uFill>
                <a:latin typeface="Cambria"/>
                <a:ea typeface="Cambria"/>
                <a:cs typeface="Cambria"/>
                <a:sym typeface="Cambria"/>
              </a:rPr>
              <a:t>"Recent advances in Bio Science"</a:t>
            </a:r>
            <a:endParaRPr sz="1600"/>
          </a:p>
          <a:p>
            <a:pPr lvl="0" defTabSz="438150">
              <a:defRPr sz="1800"/>
            </a:pPr>
            <a:endParaRPr sz="4500" b="1" i="1">
              <a:solidFill>
                <a:srgbClr val="000033"/>
              </a:solidFill>
              <a:uFill>
                <a:solidFill>
                  <a:srgbClr val="000033"/>
                </a:solidFill>
              </a:uFill>
              <a:latin typeface="Cambria"/>
              <a:ea typeface="Cambria"/>
              <a:cs typeface="Cambria"/>
              <a:sym typeface="Cambria"/>
            </a:endParaRPr>
          </a:p>
          <a:p>
            <a:pPr lvl="0" defTabSz="438150">
              <a:defRPr sz="1800"/>
            </a:pPr>
            <a:endParaRPr sz="4500"/>
          </a:p>
          <a:p>
            <a:pPr lvl="0" defTabSz="438150">
              <a:defRPr sz="1800"/>
            </a:pPr>
            <a:r>
              <a:rPr sz="4000" b="1">
                <a:solidFill>
                  <a:srgbClr val="000033"/>
                </a:solidFill>
                <a:uFill>
                  <a:solidFill>
                    <a:srgbClr val="000033"/>
                  </a:solidFill>
                </a:uFill>
                <a:latin typeface="Cambria"/>
                <a:ea typeface="Cambria"/>
                <a:cs typeface="Cambria"/>
                <a:sym typeface="Cambria"/>
              </a:rPr>
              <a:t>Molecular Basis of multiple sclerosis explains the disease pathophysiology</a:t>
            </a:r>
          </a:p>
        </p:txBody>
      </p:sp>
      <p:sp>
        <p:nvSpPr>
          <p:cNvPr id="33" name="Shape 33"/>
          <p:cNvSpPr>
            <a:spLocks noGrp="1"/>
          </p:cNvSpPr>
          <p:nvPr>
            <p:ph type="body" idx="1"/>
          </p:nvPr>
        </p:nvSpPr>
        <p:spPr>
          <a:xfrm>
            <a:off x="1270000" y="7214431"/>
            <a:ext cx="10464800" cy="856196"/>
          </a:xfrm>
          <a:prstGeom prst="rect">
            <a:avLst/>
          </a:prstGeom>
        </p:spPr>
        <p:txBody>
          <a:bodyPr/>
          <a:lstStyle>
            <a:lvl1pPr>
              <a:defRPr>
                <a:latin typeface="Cambria"/>
                <a:ea typeface="Cambria"/>
                <a:cs typeface="Cambria"/>
                <a:sym typeface="Cambria"/>
              </a:defRPr>
            </a:lvl1pPr>
          </a:lstStyle>
          <a:p>
            <a:pPr lvl="0">
              <a:defRPr sz="1800"/>
            </a:pPr>
            <a:r>
              <a:rPr sz="3200"/>
              <a:t>Eiman MA Mohammed </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2.jpeg"/>
          <p:cNvPicPr/>
          <p:nvPr/>
        </p:nvPicPr>
        <p:blipFill>
          <a:blip r:embed="rId2">
            <a:extLst/>
          </a:blip>
          <a:stretch>
            <a:fillRect/>
          </a:stretch>
        </p:blipFill>
        <p:spPr>
          <a:xfrm>
            <a:off x="5810041" y="3006503"/>
            <a:ext cx="6879092" cy="4674436"/>
          </a:xfrm>
          <a:prstGeom prst="rect">
            <a:avLst/>
          </a:prstGeom>
          <a:ln w="12700">
            <a:miter lim="400000"/>
          </a:ln>
        </p:spPr>
      </p:pic>
      <p:sp>
        <p:nvSpPr>
          <p:cNvPr id="36" name="Shape 36"/>
          <p:cNvSpPr>
            <a:spLocks noGrp="1"/>
          </p:cNvSpPr>
          <p:nvPr>
            <p:ph type="title"/>
          </p:nvPr>
        </p:nvSpPr>
        <p:spPr>
          <a:xfrm>
            <a:off x="952500" y="444500"/>
            <a:ext cx="11099800" cy="971208"/>
          </a:xfrm>
          <a:prstGeom prst="rect">
            <a:avLst/>
          </a:prstGeom>
        </p:spPr>
        <p:txBody>
          <a:bodyPr>
            <a:normAutofit fontScale="90000"/>
          </a:bodyPr>
          <a:lstStyle>
            <a:lvl1pPr defTabSz="490727">
              <a:defRPr sz="6719">
                <a:latin typeface="Cambria"/>
                <a:ea typeface="Cambria"/>
                <a:cs typeface="Cambria"/>
                <a:sym typeface="Cambria"/>
              </a:defRPr>
            </a:lvl1pPr>
          </a:lstStyle>
          <a:p>
            <a:pPr lvl="0">
              <a:defRPr sz="1800"/>
            </a:pPr>
            <a:r>
              <a:rPr sz="6719"/>
              <a:t>Multiple sclerosis (MS)</a:t>
            </a:r>
          </a:p>
        </p:txBody>
      </p:sp>
      <p:sp>
        <p:nvSpPr>
          <p:cNvPr id="37" name="Shape 37"/>
          <p:cNvSpPr>
            <a:spLocks noGrp="1"/>
          </p:cNvSpPr>
          <p:nvPr>
            <p:ph type="body" idx="1"/>
          </p:nvPr>
        </p:nvSpPr>
        <p:spPr>
          <a:xfrm>
            <a:off x="239306" y="2006813"/>
            <a:ext cx="5328959" cy="7625572"/>
          </a:xfrm>
          <a:prstGeom prst="rect">
            <a:avLst/>
          </a:prstGeom>
        </p:spPr>
        <p:txBody>
          <a:bodyPr>
            <a:normAutofit fontScale="92500"/>
          </a:bodyPr>
          <a:lstStyle/>
          <a:p>
            <a:pPr marL="360126" lvl="0" indent="-360126" algn="just" defTabSz="457200">
              <a:lnSpc>
                <a:spcPct val="200000"/>
              </a:lnSpc>
              <a:spcBef>
                <a:spcPts val="1200"/>
              </a:spcBef>
              <a:buFont typeface="Times New Roman"/>
              <a:defRPr sz="1800"/>
            </a:pPr>
            <a:r>
              <a:rPr sz="2500">
                <a:uFill>
                  <a:solidFill/>
                </a:uFill>
                <a:latin typeface="Cambria"/>
                <a:ea typeface="Cambria"/>
                <a:cs typeface="Cambria"/>
                <a:sym typeface="Cambria"/>
              </a:rPr>
              <a:t>Complex, multifactorial autoimmune disorder CNS that causes inflammation, demyelination and neurodegeneration.</a:t>
            </a:r>
          </a:p>
          <a:p>
            <a:pPr marL="360126" lvl="0" indent="-360126" algn="just" defTabSz="457200">
              <a:lnSpc>
                <a:spcPct val="200000"/>
              </a:lnSpc>
              <a:spcBef>
                <a:spcPts val="1200"/>
              </a:spcBef>
              <a:buFont typeface="Times New Roman"/>
              <a:defRPr sz="1800"/>
            </a:pPr>
            <a:r>
              <a:rPr sz="2500">
                <a:uFill>
                  <a:solidFill/>
                </a:uFill>
                <a:latin typeface="Cambria"/>
                <a:ea typeface="Cambria"/>
                <a:cs typeface="Cambria"/>
                <a:sym typeface="Cambria"/>
              </a:rPr>
              <a:t>Considering the AGCs, data compiled based on Kurtzke's classification system have shown that Dubai (U.A.E), Saudi Arabia, Qatar and Kuwait are considered hotspots  of MS (≥30/100,000) </a:t>
            </a:r>
            <a:r>
              <a:rPr sz="2500">
                <a:solidFill>
                  <a:srgbClr val="A6AAA9"/>
                </a:solidFill>
                <a:uFill>
                  <a:solidFill/>
                </a:uFill>
                <a:latin typeface="Cambria"/>
                <a:ea typeface="Cambria"/>
                <a:cs typeface="Cambria"/>
                <a:sym typeface="Cambria"/>
              </a:rPr>
              <a:t>[Mohammed, 2016]</a:t>
            </a:r>
            <a:r>
              <a:rPr sz="2500">
                <a:uFill>
                  <a:solidFill/>
                </a:uFill>
                <a:latin typeface="Cambria"/>
                <a:ea typeface="Cambria"/>
                <a:cs typeface="Cambria"/>
                <a:sym typeface="Cambria"/>
              </a:rPr>
              <a:t>.</a:t>
            </a:r>
          </a:p>
        </p:txBody>
      </p:sp>
      <p:sp>
        <p:nvSpPr>
          <p:cNvPr id="38" name="Shape 38"/>
          <p:cNvSpPr/>
          <p:nvPr/>
        </p:nvSpPr>
        <p:spPr>
          <a:xfrm>
            <a:off x="7424328" y="7840574"/>
            <a:ext cx="5201106" cy="34642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latin typeface="Cambria"/>
                <a:ea typeface="Cambria"/>
                <a:cs typeface="Cambria"/>
                <a:sym typeface="Cambria"/>
              </a:rPr>
              <a:t>Reference: </a:t>
            </a:r>
            <a:r>
              <a:rPr sz="1700">
                <a:latin typeface="Cambria"/>
                <a:ea typeface="Cambria"/>
                <a:cs typeface="Cambria"/>
                <a:sym typeface="Cambria"/>
                <a:hlinkClick r:id="rId3"/>
              </a:rPr>
              <a:t>http://www.webmd.com/multiple-sclerosis/</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3.jpeg"/>
          <p:cNvPicPr/>
          <p:nvPr/>
        </p:nvPicPr>
        <p:blipFill>
          <a:blip r:embed="rId2" cstate="email">
            <a:extLst>
              <a:ext uri="{28A0092B-C50C-407E-A947-70E740481C1C}">
                <a14:useLocalDpi xmlns:a14="http://schemas.microsoft.com/office/drawing/2010/main"/>
              </a:ext>
            </a:extLst>
          </a:blip>
          <a:srcRect/>
          <a:stretch>
            <a:fillRect/>
          </a:stretch>
        </p:blipFill>
        <p:spPr>
          <a:xfrm>
            <a:off x="7211597" y="2877575"/>
            <a:ext cx="5039411" cy="5738452"/>
          </a:xfrm>
          <a:prstGeom prst="rect">
            <a:avLst/>
          </a:prstGeom>
          <a:ln w="12700">
            <a:miter lim="400000"/>
          </a:ln>
        </p:spPr>
      </p:pic>
      <p:sp>
        <p:nvSpPr>
          <p:cNvPr id="41" name="Shape 41"/>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The Aim </a:t>
            </a:r>
          </a:p>
        </p:txBody>
      </p:sp>
      <p:sp>
        <p:nvSpPr>
          <p:cNvPr id="42" name="Shape 42"/>
          <p:cNvSpPr>
            <a:spLocks noGrp="1"/>
          </p:cNvSpPr>
          <p:nvPr>
            <p:ph type="body" idx="1"/>
          </p:nvPr>
        </p:nvSpPr>
        <p:spPr>
          <a:xfrm>
            <a:off x="130182" y="2512350"/>
            <a:ext cx="6476480" cy="6948551"/>
          </a:xfrm>
          <a:prstGeom prst="rect">
            <a:avLst/>
          </a:prstGeom>
        </p:spPr>
        <p:txBody>
          <a:bodyPr/>
          <a:lstStyle/>
          <a:p>
            <a:pPr marL="555625" lvl="0" indent="-555625" algn="just" defTabSz="457200">
              <a:lnSpc>
                <a:spcPct val="200000"/>
              </a:lnSpc>
              <a:spcBef>
                <a:spcPts val="1200"/>
              </a:spcBef>
              <a:buFont typeface="Times New Roman"/>
              <a:defRPr sz="1800"/>
            </a:pPr>
            <a:r>
              <a:rPr sz="3000">
                <a:uFill>
                  <a:solidFill/>
                </a:uFill>
                <a:latin typeface="Cambria"/>
                <a:ea typeface="Cambria"/>
                <a:cs typeface="Cambria"/>
                <a:sym typeface="Cambria"/>
              </a:rPr>
              <a:t>AGC share common geographical, ethnical and latitudinal factors</a:t>
            </a:r>
            <a:endParaRPr sz="3000"/>
          </a:p>
          <a:p>
            <a:pPr marL="555625" lvl="0" indent="-555625" algn="just" defTabSz="457200">
              <a:lnSpc>
                <a:spcPct val="200000"/>
              </a:lnSpc>
              <a:spcBef>
                <a:spcPts val="1200"/>
              </a:spcBef>
              <a:buFont typeface="Times New Roman"/>
              <a:defRPr sz="1800"/>
            </a:pPr>
            <a:r>
              <a:rPr sz="3000">
                <a:uFill>
                  <a:solidFill/>
                </a:uFill>
                <a:latin typeface="Cambria"/>
                <a:ea typeface="Cambria"/>
                <a:cs typeface="Cambria"/>
                <a:sym typeface="Cambria"/>
              </a:rPr>
              <a:t>Exploring the molecular basis of MS in relation to  disease pathophysiology would facilitate the search for susceptibility factors within the AGCs. </a:t>
            </a:r>
          </a:p>
        </p:txBody>
      </p:sp>
      <p:sp>
        <p:nvSpPr>
          <p:cNvPr id="43" name="Shape 43"/>
          <p:cNvSpPr/>
          <p:nvPr/>
        </p:nvSpPr>
        <p:spPr>
          <a:xfrm>
            <a:off x="6991350" y="8706955"/>
            <a:ext cx="5560041" cy="32156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600">
                <a:solidFill>
                  <a:srgbClr val="A6AAA9"/>
                </a:solidFill>
                <a:latin typeface="Cambria"/>
                <a:ea typeface="Cambria"/>
                <a:cs typeface="Cambria"/>
                <a:sym typeface="Cambria"/>
              </a:rPr>
              <a:t>Reference: </a:t>
            </a:r>
            <a:r>
              <a:rPr sz="1600">
                <a:latin typeface="Cambria"/>
                <a:ea typeface="Cambria"/>
                <a:cs typeface="Cambria"/>
                <a:sym typeface="Cambria"/>
                <a:hlinkClick r:id="rId3"/>
              </a:rPr>
              <a:t>http://www.shutterstock.com/s/gulf/search.html</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4.png"/>
          <p:cNvPicPr/>
          <p:nvPr/>
        </p:nvPicPr>
        <p:blipFill>
          <a:blip r:embed="rId2" cstate="email">
            <a:extLst>
              <a:ext uri="{28A0092B-C50C-407E-A947-70E740481C1C}">
                <a14:useLocalDpi xmlns:a14="http://schemas.microsoft.com/office/drawing/2010/main"/>
              </a:ext>
            </a:extLst>
          </a:blip>
          <a:srcRect/>
          <a:stretch>
            <a:fillRect/>
          </a:stretch>
        </p:blipFill>
        <p:spPr>
          <a:xfrm>
            <a:off x="392111" y="360957"/>
            <a:ext cx="12220687" cy="903176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lvl1pPr>
              <a:defRPr sz="7200" b="1">
                <a:latin typeface="Cambria"/>
                <a:ea typeface="Cambria"/>
                <a:cs typeface="Cambria"/>
                <a:sym typeface="Cambria"/>
              </a:defRPr>
            </a:lvl1pPr>
          </a:lstStyle>
          <a:p>
            <a:pPr lvl="0">
              <a:defRPr sz="1800" b="0"/>
            </a:pPr>
            <a:r>
              <a:rPr sz="7200" b="1"/>
              <a:t>Molecular pathophysiology of MS</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5.jpeg"/>
          <p:cNvPicPr/>
          <p:nvPr/>
        </p:nvPicPr>
        <p:blipFill>
          <a:blip r:embed="rId2" cstate="email">
            <a:extLst>
              <a:ext uri="{28A0092B-C50C-407E-A947-70E740481C1C}">
                <a14:useLocalDpi xmlns:a14="http://schemas.microsoft.com/office/drawing/2010/main"/>
              </a:ext>
            </a:extLst>
          </a:blip>
          <a:srcRect/>
          <a:stretch>
            <a:fillRect/>
          </a:stretch>
        </p:blipFill>
        <p:spPr>
          <a:xfrm>
            <a:off x="263128" y="391350"/>
            <a:ext cx="12478520" cy="7551935"/>
          </a:xfrm>
          <a:prstGeom prst="rect">
            <a:avLst/>
          </a:prstGeom>
          <a:ln w="12700">
            <a:miter lim="400000"/>
          </a:ln>
        </p:spPr>
      </p:pic>
      <p:sp>
        <p:nvSpPr>
          <p:cNvPr id="50" name="Shape 50"/>
          <p:cNvSpPr>
            <a:spLocks noGrp="1"/>
          </p:cNvSpPr>
          <p:nvPr>
            <p:ph type="title"/>
          </p:nvPr>
        </p:nvSpPr>
        <p:spPr>
          <a:xfrm>
            <a:off x="263128" y="7845179"/>
            <a:ext cx="11334622" cy="1422402"/>
          </a:xfrm>
          <a:prstGeom prst="rect">
            <a:avLst/>
          </a:prstGeom>
        </p:spPr>
        <p:txBody>
          <a:bodyPr/>
          <a:lstStyle>
            <a:lvl1pPr defTabSz="502412">
              <a:defRPr sz="5100" b="1" i="1">
                <a:latin typeface="Cambria"/>
                <a:ea typeface="Cambria"/>
                <a:cs typeface="Cambria"/>
                <a:sym typeface="Cambria"/>
              </a:defRPr>
            </a:lvl1pPr>
          </a:lstStyle>
          <a:p>
            <a:pPr lvl="0">
              <a:defRPr sz="1800" b="0" i="0"/>
            </a:pPr>
            <a:r>
              <a:rPr sz="5100" b="1" i="1"/>
              <a:t>Immune triggering in the peripherally</a:t>
            </a:r>
          </a:p>
        </p:txBody>
      </p:sp>
      <p:sp>
        <p:nvSpPr>
          <p:cNvPr id="51" name="Shape 51"/>
          <p:cNvSpPr/>
          <p:nvPr/>
        </p:nvSpPr>
        <p:spPr>
          <a:xfrm>
            <a:off x="4381501" y="7958975"/>
            <a:ext cx="8478006" cy="34642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latin typeface="Cambria"/>
                <a:ea typeface="Cambria"/>
                <a:cs typeface="Cambria"/>
                <a:sym typeface="Cambria"/>
              </a:rPr>
              <a:t>Ref: </a:t>
            </a:r>
            <a:r>
              <a:rPr sz="1700">
                <a:latin typeface="Cambria"/>
                <a:ea typeface="Cambria"/>
                <a:cs typeface="Cambria"/>
                <a:sym typeface="Cambria"/>
                <a:hlinkClick r:id="rId3"/>
              </a:rPr>
              <a:t>http://forums.wdwmagic.com/threads/tafi-brainstorming-series.907735/page-2</a:t>
            </a:r>
            <a:r>
              <a:rPr sz="1700">
                <a:solidFill>
                  <a:srgbClr val="A6AAA9"/>
                </a:solidFill>
                <a:latin typeface="Cambria"/>
                <a:ea typeface="Cambria"/>
                <a:cs typeface="Cambria"/>
                <a:sym typeface="Cambria"/>
              </a:rPr>
              <a:t> </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image6.jpeg"/>
          <p:cNvPicPr/>
          <p:nvPr/>
        </p:nvPicPr>
        <p:blipFill>
          <a:blip r:embed="rId2" cstate="email">
            <a:extLst>
              <a:ext uri="{28A0092B-C50C-407E-A947-70E740481C1C}">
                <a14:useLocalDpi xmlns:a14="http://schemas.microsoft.com/office/drawing/2010/main"/>
              </a:ext>
            </a:extLst>
          </a:blip>
          <a:stretch>
            <a:fillRect/>
          </a:stretch>
        </p:blipFill>
        <p:spPr>
          <a:xfrm>
            <a:off x="5818587" y="3151519"/>
            <a:ext cx="7188984" cy="4873115"/>
          </a:xfrm>
          <a:prstGeom prst="rect">
            <a:avLst/>
          </a:prstGeom>
          <a:ln w="12700">
            <a:miter lim="400000"/>
          </a:ln>
        </p:spPr>
      </p:pic>
      <p:sp>
        <p:nvSpPr>
          <p:cNvPr id="54" name="Shape 54"/>
          <p:cNvSpPr>
            <a:spLocks noGrp="1"/>
          </p:cNvSpPr>
          <p:nvPr>
            <p:ph type="title"/>
          </p:nvPr>
        </p:nvSpPr>
        <p:spPr>
          <a:xfrm>
            <a:off x="952500" y="444499"/>
            <a:ext cx="11099800" cy="1306228"/>
          </a:xfrm>
          <a:prstGeom prst="rect">
            <a:avLst/>
          </a:prstGeom>
        </p:spPr>
        <p:txBody>
          <a:bodyPr>
            <a:normAutofit fontScale="90000"/>
          </a:bodyPr>
          <a:lstStyle>
            <a:lvl1pPr defTabSz="457200">
              <a:lnSpc>
                <a:spcPct val="200000"/>
              </a:lnSpc>
              <a:spcBef>
                <a:spcPts val="1200"/>
              </a:spcBef>
              <a:defRPr sz="5200" b="1">
                <a:uFill>
                  <a:solidFill/>
                </a:uFill>
                <a:latin typeface="Cambria"/>
                <a:ea typeface="Cambria"/>
                <a:cs typeface="Cambria"/>
                <a:sym typeface="Cambria"/>
              </a:defRPr>
            </a:lvl1pPr>
          </a:lstStyle>
          <a:p>
            <a:pPr lvl="0">
              <a:defRPr sz="1800" b="0">
                <a:uFillTx/>
              </a:defRPr>
            </a:pPr>
            <a:r>
              <a:rPr sz="5200" b="1">
                <a:uFill>
                  <a:solidFill/>
                </a:uFill>
              </a:rPr>
              <a:t>Dendritic cells (DC)</a:t>
            </a:r>
          </a:p>
        </p:txBody>
      </p:sp>
      <p:sp>
        <p:nvSpPr>
          <p:cNvPr id="55" name="Shape 55"/>
          <p:cNvSpPr>
            <a:spLocks noGrp="1"/>
          </p:cNvSpPr>
          <p:nvPr>
            <p:ph type="body" idx="1"/>
          </p:nvPr>
        </p:nvSpPr>
        <p:spPr>
          <a:xfrm>
            <a:off x="221551" y="2227868"/>
            <a:ext cx="5410141" cy="7215415"/>
          </a:xfrm>
          <a:prstGeom prst="rect">
            <a:avLst/>
          </a:prstGeom>
        </p:spPr>
        <p:txBody>
          <a:bodyPr>
            <a:normAutofit fontScale="92500"/>
          </a:bodyPr>
          <a:lstStyle/>
          <a:p>
            <a:pPr marL="457533" lvl="0" indent="-457533" algn="just" defTabSz="457200">
              <a:lnSpc>
                <a:spcPct val="200000"/>
              </a:lnSpc>
              <a:spcBef>
                <a:spcPts val="1200"/>
              </a:spcBef>
              <a:buFont typeface="Times New Roman"/>
              <a:defRPr sz="1800"/>
            </a:pPr>
            <a:r>
              <a:rPr sz="2900">
                <a:uFill>
                  <a:solidFill/>
                </a:uFill>
                <a:latin typeface="Cambria"/>
                <a:ea typeface="Cambria"/>
                <a:cs typeface="Cambria"/>
                <a:sym typeface="Cambria"/>
              </a:rPr>
              <a:t>Immature DC presents processed antigens to naive T cells.</a:t>
            </a:r>
            <a:endParaRPr sz="2900"/>
          </a:p>
          <a:p>
            <a:pPr marL="457533" lvl="0" indent="-457533" algn="just" defTabSz="457200">
              <a:lnSpc>
                <a:spcPct val="200000"/>
              </a:lnSpc>
              <a:spcBef>
                <a:spcPts val="1200"/>
              </a:spcBef>
              <a:buFont typeface="Times New Roman"/>
              <a:defRPr sz="1800"/>
            </a:pPr>
            <a:r>
              <a:rPr sz="2900">
                <a:uFill>
                  <a:solidFill/>
                </a:uFill>
                <a:latin typeface="Cambria"/>
                <a:ea typeface="Cambria"/>
                <a:cs typeface="Cambria"/>
                <a:sym typeface="Cambria"/>
              </a:rPr>
              <a:t>Mature DC express major histocompatibility complex (MHC) class I and II and B7 molecules to induce T cells polarization and B cells activation </a:t>
            </a:r>
            <a:r>
              <a:rPr sz="2900">
                <a:solidFill>
                  <a:srgbClr val="A6AAA9"/>
                </a:solidFill>
                <a:uFill>
                  <a:solidFill/>
                </a:uFill>
                <a:latin typeface="Cambria"/>
                <a:ea typeface="Cambria"/>
                <a:cs typeface="Cambria"/>
                <a:sym typeface="Cambria"/>
              </a:rPr>
              <a:t>[Boppana, 2011]</a:t>
            </a:r>
            <a:r>
              <a:rPr sz="2900">
                <a:uFill>
                  <a:solidFill/>
                </a:uFill>
                <a:latin typeface="Cambria"/>
                <a:ea typeface="Cambria"/>
                <a:cs typeface="Cambria"/>
                <a:sym typeface="Cambria"/>
              </a:rPr>
              <a:t>.</a:t>
            </a:r>
          </a:p>
        </p:txBody>
      </p:sp>
      <p:sp>
        <p:nvSpPr>
          <p:cNvPr id="56" name="Shape 56"/>
          <p:cNvSpPr/>
          <p:nvPr/>
        </p:nvSpPr>
        <p:spPr>
          <a:xfrm>
            <a:off x="6210301" y="8207978"/>
            <a:ext cx="6405557" cy="52530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500">
                <a:solidFill>
                  <a:srgbClr val="A6AAA9"/>
                </a:solidFill>
                <a:latin typeface="Cambria"/>
                <a:ea typeface="Cambria"/>
                <a:cs typeface="Cambria"/>
                <a:sym typeface="Cambria"/>
              </a:rPr>
              <a:t>Ref: </a:t>
            </a:r>
            <a:r>
              <a:rPr sz="1500">
                <a:latin typeface="Cambria"/>
                <a:ea typeface="Cambria"/>
                <a:cs typeface="Cambria"/>
                <a:sym typeface="Cambria"/>
                <a:hlinkClick r:id="rId3"/>
              </a:rPr>
              <a:t>http://sphweb.bumc.bu.edu/otlt/MPH-Modules/PH/Ph709_Defenses/PH709_Defenses_print.html</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p:cNvSpPr>
          <p:nvPr>
            <p:ph type="title"/>
          </p:nvPr>
        </p:nvSpPr>
        <p:spPr>
          <a:xfrm>
            <a:off x="952500" y="-12344"/>
            <a:ext cx="11099800" cy="1306228"/>
          </a:xfrm>
          <a:prstGeom prst="rect">
            <a:avLst/>
          </a:prstGeom>
        </p:spPr>
        <p:txBody>
          <a:bodyPr/>
          <a:lstStyle>
            <a:lvl1pPr defTabSz="362204">
              <a:defRPr sz="4400">
                <a:latin typeface="Cambria"/>
                <a:ea typeface="Cambria"/>
                <a:cs typeface="Cambria"/>
                <a:sym typeface="Cambria"/>
              </a:defRPr>
            </a:lvl1pPr>
          </a:lstStyle>
          <a:p>
            <a:pPr lvl="0">
              <a:defRPr sz="1800"/>
            </a:pPr>
            <a:r>
              <a:rPr sz="4400"/>
              <a:t>Major Histocompatibility Complex (MHC) </a:t>
            </a:r>
          </a:p>
        </p:txBody>
      </p:sp>
      <p:sp>
        <p:nvSpPr>
          <p:cNvPr id="59" name="Shape 59"/>
          <p:cNvSpPr>
            <a:spLocks noGrp="1"/>
          </p:cNvSpPr>
          <p:nvPr>
            <p:ph type="body" idx="1"/>
          </p:nvPr>
        </p:nvSpPr>
        <p:spPr>
          <a:xfrm>
            <a:off x="466181" y="1120023"/>
            <a:ext cx="12072439" cy="8936192"/>
          </a:xfrm>
          <a:prstGeom prst="rect">
            <a:avLst/>
          </a:prstGeom>
        </p:spPr>
        <p:txBody>
          <a:bodyPr/>
          <a:lstStyle/>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HLA-DRB1*15:01 (OR=5.8)</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HLA-A*02:01 (OR=0.63)</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HLA-B*38:01 (OR= 0.36)</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HLA-DRB1*13:03 (OR=1.96)</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HLA-DRB1*02/HLA-DQB1*06:02 (OR=4.6)</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HLA-C*05</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HLA-DRB1*03:01 (OR=2.01)</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HLA-DPB1*03:01 (OR=1.33)</a:t>
            </a:r>
            <a:endParaRPr sz="2400" dirty="0"/>
          </a:p>
          <a:p>
            <a:pPr marL="385046" lvl="0" indent="-385046" algn="just" defTabSz="452627">
              <a:lnSpc>
                <a:spcPct val="200000"/>
              </a:lnSpc>
              <a:spcBef>
                <a:spcPts val="1100"/>
              </a:spcBef>
              <a:buFont typeface="Times New Roman"/>
              <a:defRPr sz="1800"/>
            </a:pPr>
            <a:r>
              <a:rPr sz="2400" dirty="0">
                <a:uFill>
                  <a:solidFill/>
                </a:uFill>
                <a:latin typeface="Cambria"/>
                <a:ea typeface="Cambria"/>
                <a:cs typeface="Cambria"/>
                <a:sym typeface="Cambria"/>
              </a:rPr>
              <a:t>HLA-DRB1*08:01 (OR=1.63)</a:t>
            </a:r>
            <a:endParaRPr sz="2400" dirty="0"/>
          </a:p>
          <a:p>
            <a:pPr marL="0" lvl="0" indent="0" algn="ctr" defTabSz="452627">
              <a:lnSpc>
                <a:spcPct val="200000"/>
              </a:lnSpc>
              <a:spcBef>
                <a:spcPts val="1100"/>
              </a:spcBef>
              <a:buSzTx/>
              <a:buNone/>
              <a:defRPr sz="1800"/>
            </a:pPr>
            <a:r>
              <a:rPr sz="2400" dirty="0">
                <a:solidFill>
                  <a:srgbClr val="A6AAA9"/>
                </a:solidFill>
                <a:uFill>
                  <a:solidFill/>
                </a:uFill>
                <a:latin typeface="Cambria"/>
                <a:ea typeface="Cambria"/>
                <a:cs typeface="Cambria"/>
                <a:sym typeface="Cambria"/>
              </a:rPr>
              <a:t> [</a:t>
            </a:r>
            <a:r>
              <a:rPr sz="2400" dirty="0" err="1">
                <a:solidFill>
                  <a:srgbClr val="A6AAA9"/>
                </a:solidFill>
                <a:uFill>
                  <a:solidFill/>
                </a:uFill>
                <a:latin typeface="Cambria"/>
                <a:ea typeface="Cambria"/>
                <a:cs typeface="Cambria"/>
                <a:sym typeface="Cambria"/>
              </a:rPr>
              <a:t>Andlauer</a:t>
            </a:r>
            <a:r>
              <a:rPr sz="2400" dirty="0">
                <a:solidFill>
                  <a:srgbClr val="A6AAA9"/>
                </a:solidFill>
                <a:uFill>
                  <a:solidFill/>
                </a:uFill>
                <a:latin typeface="Cambria"/>
                <a:ea typeface="Cambria"/>
                <a:cs typeface="Cambria"/>
                <a:sym typeface="Cambria"/>
              </a:rPr>
              <a:t> , 2016; IMSGC, 2007; Field, 2010; </a:t>
            </a:r>
            <a:r>
              <a:rPr sz="2400" dirty="0" err="1">
                <a:solidFill>
                  <a:srgbClr val="A6AAA9"/>
                </a:solidFill>
                <a:uFill>
                  <a:solidFill/>
                </a:uFill>
                <a:latin typeface="Cambria"/>
                <a:ea typeface="Cambria"/>
                <a:cs typeface="Cambria"/>
                <a:sym typeface="Cambria"/>
              </a:rPr>
              <a:t>Brynedal</a:t>
            </a:r>
            <a:r>
              <a:rPr sz="2400" dirty="0">
                <a:solidFill>
                  <a:srgbClr val="A6AAA9"/>
                </a:solidFill>
                <a:uFill>
                  <a:solidFill/>
                </a:uFill>
                <a:latin typeface="Cambria"/>
                <a:ea typeface="Cambria"/>
                <a:cs typeface="Cambria"/>
                <a:sym typeface="Cambria"/>
              </a:rPr>
              <a:t>, 2007; Yeo, 2007; Haines, 1996].</a:t>
            </a:r>
          </a:p>
        </p:txBody>
      </p:sp>
      <p:sp>
        <p:nvSpPr>
          <p:cNvPr id="60" name="Shape 60"/>
          <p:cNvSpPr/>
          <p:nvPr/>
        </p:nvSpPr>
        <p:spPr>
          <a:xfrm>
            <a:off x="418029" y="1514377"/>
            <a:ext cx="4164669" cy="696777"/>
          </a:xfrm>
          <a:prstGeom prst="rect">
            <a:avLst/>
          </a:prstGeom>
          <a:ln w="25400">
            <a:solidFill>
              <a:srgbClr val="C82506"/>
            </a:solidFill>
            <a:miter lim="400000"/>
          </a:ln>
        </p:spPr>
        <p:txBody>
          <a:bodyPr lIns="0" tIns="0" rIns="0" bIns="0" anchor="ctr"/>
          <a:lstStyle/>
          <a:p>
            <a:pPr lvl="0">
              <a:defRPr sz="2400"/>
            </a:pPr>
            <a:endParaRPr/>
          </a:p>
        </p:txBody>
      </p:sp>
      <p:sp>
        <p:nvSpPr>
          <p:cNvPr id="61" name="Shape 61"/>
          <p:cNvSpPr/>
          <p:nvPr/>
        </p:nvSpPr>
        <p:spPr>
          <a:xfrm>
            <a:off x="4695316" y="1237976"/>
            <a:ext cx="6544184" cy="1056700"/>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just" defTabSz="457200">
              <a:lnSpc>
                <a:spcPct val="200000"/>
              </a:lnSpc>
              <a:spcBef>
                <a:spcPts val="1200"/>
              </a:spcBef>
              <a:defRPr sz="3100" b="1">
                <a:solidFill>
                  <a:srgbClr val="C82506"/>
                </a:solidFill>
                <a:uFill>
                  <a:solidFill/>
                </a:uFill>
                <a:latin typeface="Cambria"/>
                <a:ea typeface="Cambria"/>
                <a:cs typeface="Cambria"/>
                <a:sym typeface="Cambria"/>
              </a:defRPr>
            </a:lvl1pPr>
          </a:lstStyle>
          <a:p>
            <a:pPr lvl="0">
              <a:defRPr sz="1800" b="0">
                <a:solidFill>
                  <a:srgbClr val="000000"/>
                </a:solidFill>
                <a:uFillTx/>
              </a:defRPr>
            </a:pPr>
            <a:r>
              <a:rPr sz="3100" b="1" dirty="0">
                <a:solidFill>
                  <a:srgbClr val="C82506"/>
                </a:solidFill>
                <a:uFill>
                  <a:solidFill/>
                </a:uFill>
              </a:rPr>
              <a:t>The most common risk allele.</a:t>
            </a:r>
          </a:p>
        </p:txBody>
      </p:sp>
      <p:sp>
        <p:nvSpPr>
          <p:cNvPr id="62" name="Shape 62"/>
          <p:cNvSpPr/>
          <p:nvPr/>
        </p:nvSpPr>
        <p:spPr>
          <a:xfrm>
            <a:off x="4458965" y="1986715"/>
            <a:ext cx="8303940" cy="182614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just" defTabSz="457200">
              <a:lnSpc>
                <a:spcPct val="200000"/>
              </a:lnSpc>
              <a:spcBef>
                <a:spcPts val="1200"/>
              </a:spcBef>
              <a:defRPr sz="1800"/>
            </a:pPr>
            <a:r>
              <a:rPr sz="2800" b="1" dirty="0">
                <a:solidFill>
                  <a:srgbClr val="164F86"/>
                </a:solidFill>
                <a:uFill>
                  <a:solidFill/>
                </a:uFill>
                <a:latin typeface="Cambria"/>
                <a:ea typeface="Cambria"/>
                <a:cs typeface="Cambria"/>
                <a:sym typeface="Cambria"/>
              </a:rPr>
              <a:t>Protective allele: Negative selection of pathogenic T cells in the thymus </a:t>
            </a:r>
            <a:r>
              <a:rPr sz="2800" b="1" dirty="0">
                <a:solidFill>
                  <a:srgbClr val="A6AAA9"/>
                </a:solidFill>
                <a:uFill>
                  <a:solidFill/>
                </a:uFill>
                <a:latin typeface="Cambria"/>
                <a:ea typeface="Cambria"/>
                <a:cs typeface="Cambria"/>
                <a:sym typeface="Cambria"/>
              </a:rPr>
              <a:t>[Fugger, 2009</a:t>
            </a:r>
            <a:r>
              <a:rPr sz="2800" b="1" dirty="0">
                <a:solidFill>
                  <a:srgbClr val="164F86"/>
                </a:solidFill>
                <a:uFill>
                  <a:solidFill/>
                </a:uFill>
                <a:latin typeface="Cambria"/>
                <a:ea typeface="Cambria"/>
                <a:cs typeface="Cambria"/>
                <a:sym typeface="Cambria"/>
              </a:rPr>
              <a:t>].</a:t>
            </a:r>
          </a:p>
        </p:txBody>
      </p:sp>
      <p:sp>
        <p:nvSpPr>
          <p:cNvPr id="63" name="Shape 63"/>
          <p:cNvSpPr/>
          <p:nvPr/>
        </p:nvSpPr>
        <p:spPr>
          <a:xfrm>
            <a:off x="418029" y="2320462"/>
            <a:ext cx="3922725" cy="656298"/>
          </a:xfrm>
          <a:prstGeom prst="rect">
            <a:avLst/>
          </a:prstGeom>
          <a:ln w="25400">
            <a:solidFill>
              <a:srgbClr val="164F86"/>
            </a:solidFill>
            <a:miter lim="400000"/>
          </a:ln>
        </p:spPr>
        <p:txBody>
          <a:bodyPr lIns="0" tIns="0" rIns="0" bIns="0" anchor="ctr"/>
          <a:lstStyle/>
          <a:p>
            <a:pPr lvl="0">
              <a:defRPr sz="2400">
                <a:solidFill>
                  <a:srgbClr val="164F86"/>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6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63"/>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1" animBg="1" advAuto="0"/>
      <p:bldP spid="61" grpId="2" animBg="1" advAuto="0"/>
      <p:bldP spid="62" grpId="4" animBg="1" advAuto="0"/>
      <p:bldP spid="63" grpId="3"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952500" y="444500"/>
            <a:ext cx="11099800" cy="1412823"/>
          </a:xfrm>
          <a:prstGeom prst="rect">
            <a:avLst/>
          </a:prstGeom>
        </p:spPr>
        <p:txBody>
          <a:bodyPr/>
          <a:lstStyle>
            <a:lvl1pPr>
              <a:defRPr sz="4300" b="1">
                <a:latin typeface="Cambria"/>
                <a:ea typeface="Cambria"/>
                <a:cs typeface="Cambria"/>
                <a:sym typeface="Cambria"/>
              </a:defRPr>
            </a:lvl1pPr>
          </a:lstStyle>
          <a:p>
            <a:pPr lvl="0">
              <a:defRPr sz="1800" b="0"/>
            </a:pPr>
            <a:r>
              <a:rPr sz="4300" b="1"/>
              <a:t>Susceptible HLA alleles in Kuwaiti population</a:t>
            </a:r>
          </a:p>
        </p:txBody>
      </p:sp>
      <p:sp>
        <p:nvSpPr>
          <p:cNvPr id="66" name="Shape 66"/>
          <p:cNvSpPr>
            <a:spLocks noGrp="1"/>
          </p:cNvSpPr>
          <p:nvPr>
            <p:ph type="body" idx="1"/>
          </p:nvPr>
        </p:nvSpPr>
        <p:spPr>
          <a:xfrm>
            <a:off x="252007" y="2710096"/>
            <a:ext cx="12264751" cy="6286501"/>
          </a:xfrm>
          <a:prstGeom prst="rect">
            <a:avLst/>
          </a:prstGeom>
        </p:spPr>
        <p:txBody>
          <a:bodyPr>
            <a:normAutofit fontScale="92500" lnSpcReduction="20000"/>
          </a:bodyPr>
          <a:lstStyle/>
          <a:p>
            <a:pPr marL="1045267" lvl="0" indent="-1045267" algn="just" defTabSz="393192">
              <a:lnSpc>
                <a:spcPct val="200000"/>
              </a:lnSpc>
              <a:spcBef>
                <a:spcPts val="1000"/>
              </a:spcBef>
              <a:buFont typeface="Times New Roman"/>
              <a:defRPr sz="1800"/>
            </a:pPr>
            <a:r>
              <a:rPr sz="3870">
                <a:uFill>
                  <a:solidFill/>
                </a:uFill>
                <a:latin typeface="Cambria"/>
                <a:ea typeface="Cambria"/>
                <a:cs typeface="Cambria"/>
                <a:sym typeface="Cambria"/>
              </a:rPr>
              <a:t>Trend for association between HLA Class II antigens (DR4, DQ6, DQ7 and DQ8) and MS.</a:t>
            </a:r>
            <a:endParaRPr sz="3870"/>
          </a:p>
          <a:p>
            <a:pPr marL="1045267" lvl="0" indent="-1045267" algn="just" defTabSz="393192">
              <a:lnSpc>
                <a:spcPct val="200000"/>
              </a:lnSpc>
              <a:spcBef>
                <a:spcPts val="1000"/>
              </a:spcBef>
              <a:buFont typeface="Times New Roman"/>
              <a:defRPr sz="1800"/>
            </a:pPr>
            <a:endParaRPr sz="3870">
              <a:uFill>
                <a:solidFill/>
              </a:uFill>
              <a:latin typeface="Cambria"/>
              <a:ea typeface="Cambria"/>
              <a:cs typeface="Cambria"/>
              <a:sym typeface="Cambria"/>
            </a:endParaRPr>
          </a:p>
          <a:p>
            <a:pPr marL="1045267" lvl="0" indent="-1045267" algn="just" defTabSz="393192">
              <a:lnSpc>
                <a:spcPct val="200000"/>
              </a:lnSpc>
              <a:spcBef>
                <a:spcPts val="1000"/>
              </a:spcBef>
              <a:buFont typeface="Times New Roman"/>
              <a:defRPr sz="1800"/>
            </a:pPr>
            <a:r>
              <a:rPr sz="3870">
                <a:uFill>
                  <a:solidFill/>
                </a:uFill>
                <a:latin typeface="Cambria"/>
                <a:ea typeface="Cambria"/>
                <a:cs typeface="Cambria"/>
                <a:sym typeface="Cambria"/>
              </a:rPr>
              <a:t>However, the study was performed on a small number of subjects and with low resolution methodology </a:t>
            </a:r>
            <a:r>
              <a:rPr sz="3870">
                <a:solidFill>
                  <a:srgbClr val="A6AAA9"/>
                </a:solidFill>
                <a:uFill>
                  <a:solidFill/>
                </a:uFill>
                <a:latin typeface="Cambria"/>
                <a:ea typeface="Cambria"/>
                <a:cs typeface="Cambria"/>
                <a:sym typeface="Cambria"/>
              </a:rPr>
              <a:t>[Al-Shammari, 2004]</a:t>
            </a:r>
            <a:r>
              <a:rPr sz="3870">
                <a:uFill>
                  <a:solidFill/>
                </a:uFill>
                <a:latin typeface="Cambria"/>
                <a:ea typeface="Cambria"/>
                <a:cs typeface="Cambria"/>
                <a:sym typeface="Cambria"/>
              </a:rPr>
              <a:t>.</a:t>
            </a: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68"/>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Epigenetic of HLA Loci</a:t>
            </a:r>
          </a:p>
        </p:txBody>
      </p:sp>
      <p:sp>
        <p:nvSpPr>
          <p:cNvPr id="69" name="Shape 69"/>
          <p:cNvSpPr>
            <a:spLocks noGrp="1"/>
          </p:cNvSpPr>
          <p:nvPr>
            <p:ph type="body" idx="1"/>
          </p:nvPr>
        </p:nvSpPr>
        <p:spPr>
          <a:xfrm>
            <a:off x="160638" y="2618728"/>
            <a:ext cx="12576927" cy="6286501"/>
          </a:xfrm>
          <a:prstGeom prst="rect">
            <a:avLst/>
          </a:prstGeom>
        </p:spPr>
        <p:txBody>
          <a:bodyPr/>
          <a:lstStyle/>
          <a:p>
            <a:pPr marL="1002867" lvl="0" indent="-1002867" algn="just" defTabSz="457200">
              <a:lnSpc>
                <a:spcPct val="200000"/>
              </a:lnSpc>
              <a:spcBef>
                <a:spcPts val="1200"/>
              </a:spcBef>
              <a:buFont typeface="Times New Roman"/>
              <a:defRPr sz="1800"/>
            </a:pPr>
            <a:r>
              <a:rPr sz="4300">
                <a:uFill>
                  <a:solidFill/>
                </a:uFill>
                <a:latin typeface="Cambria"/>
                <a:ea typeface="Cambria"/>
                <a:cs typeface="Cambria"/>
                <a:sym typeface="Cambria"/>
              </a:rPr>
              <a:t>19 differently methylated CpG sites in the MHC regions and 10 sites in the HLA-DRB1 region alone </a:t>
            </a:r>
            <a:r>
              <a:rPr sz="4300">
                <a:solidFill>
                  <a:srgbClr val="A6AAA9"/>
                </a:solidFill>
                <a:uFill>
                  <a:solidFill/>
                </a:uFill>
                <a:latin typeface="Cambria"/>
                <a:ea typeface="Cambria"/>
                <a:cs typeface="Cambria"/>
                <a:sym typeface="Cambria"/>
              </a:rPr>
              <a:t>[Graves, 2014; Aslani, 2016]</a:t>
            </a:r>
            <a:r>
              <a:rPr sz="4300">
                <a:uFill>
                  <a:solidFill/>
                </a:uFill>
                <a:latin typeface="Cambria"/>
                <a:ea typeface="Cambria"/>
                <a:cs typeface="Cambria"/>
                <a:sym typeface="Cambria"/>
              </a:rPr>
              <a:t>.</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body" idx="1"/>
          </p:nvPr>
        </p:nvSpPr>
        <p:spPr>
          <a:xfrm>
            <a:off x="77921" y="6447403"/>
            <a:ext cx="5652989" cy="3210281"/>
          </a:xfrm>
          <a:prstGeom prst="rect">
            <a:avLst/>
          </a:prstGeom>
          <a:solidFill>
            <a:srgbClr val="0365C0"/>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3200" b="1">
                <a:solidFill>
                  <a:srgbClr val="FFFFFF"/>
                </a:solidFill>
                <a:latin typeface="Cambria"/>
                <a:ea typeface="Cambria"/>
                <a:cs typeface="Cambria"/>
                <a:sym typeface="Cambria"/>
              </a:rPr>
              <a:t>CLEC16A regulates the pathway of MHC class II endosome formation and trafficking in DCs</a:t>
            </a:r>
            <a:r>
              <a:rPr sz="3200" b="1">
                <a:solidFill>
                  <a:srgbClr val="A6AAA9"/>
                </a:solidFill>
                <a:latin typeface="Cambria"/>
                <a:ea typeface="Cambria"/>
                <a:cs typeface="Cambria"/>
                <a:sym typeface="Cambria"/>
              </a:rPr>
              <a:t> [Andlauer, 2016; IMSGC, 2011,van Luijn, 2015]</a:t>
            </a:r>
            <a:r>
              <a:rPr sz="3200" b="1">
                <a:solidFill>
                  <a:srgbClr val="FFFFFF"/>
                </a:solidFill>
                <a:latin typeface="Cambria"/>
                <a:ea typeface="Cambria"/>
                <a:cs typeface="Cambria"/>
                <a:sym typeface="Cambria"/>
              </a:rPr>
              <a:t>.</a:t>
            </a:r>
          </a:p>
        </p:txBody>
      </p:sp>
      <p:pic>
        <p:nvPicPr>
          <p:cNvPr id="72" name="image7.jpeg"/>
          <p:cNvPicPr/>
          <p:nvPr/>
        </p:nvPicPr>
        <p:blipFill>
          <a:blip r:embed="rId2" cstate="email">
            <a:extLst>
              <a:ext uri="{28A0092B-C50C-407E-A947-70E740481C1C}">
                <a14:useLocalDpi xmlns:a14="http://schemas.microsoft.com/office/drawing/2010/main"/>
              </a:ext>
            </a:extLst>
          </a:blip>
          <a:stretch>
            <a:fillRect/>
          </a:stretch>
        </p:blipFill>
        <p:spPr>
          <a:xfrm>
            <a:off x="1213776" y="175283"/>
            <a:ext cx="9145042" cy="5858541"/>
          </a:xfrm>
          <a:prstGeom prst="rect">
            <a:avLst/>
          </a:prstGeom>
          <a:ln w="12700">
            <a:miter lim="400000"/>
          </a:ln>
        </p:spPr>
      </p:pic>
      <p:sp>
        <p:nvSpPr>
          <p:cNvPr id="73" name="Shape 73"/>
          <p:cNvSpPr/>
          <p:nvPr/>
        </p:nvSpPr>
        <p:spPr>
          <a:xfrm>
            <a:off x="2554179" y="6062813"/>
            <a:ext cx="6709609"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 van Luijn, 2015; DOI: </a:t>
            </a:r>
            <a:r>
              <a:rPr sz="1700">
                <a:hlinkClick r:id="rId3"/>
              </a:rPr>
              <a:t>http://dx.doi.org/10.1093/brain/awv080</a:t>
            </a:r>
          </a:p>
        </p:txBody>
      </p:sp>
      <p:graphicFrame>
        <p:nvGraphicFramePr>
          <p:cNvPr id="74" name="Table 74"/>
          <p:cNvGraphicFramePr/>
          <p:nvPr/>
        </p:nvGraphicFramePr>
        <p:xfrm>
          <a:off x="5834800" y="6923536"/>
          <a:ext cx="7050495" cy="2258012"/>
        </p:xfrm>
        <a:graphic>
          <a:graphicData uri="http://schemas.openxmlformats.org/drawingml/2006/table">
            <a:tbl>
              <a:tblPr>
                <a:tableStyleId>{4C3C2611-4C71-4FC5-86AE-919BDF0F9419}</a:tableStyleId>
              </a:tblPr>
              <a:tblGrid>
                <a:gridCol w="2350165"/>
                <a:gridCol w="2350165"/>
                <a:gridCol w="2350165"/>
              </a:tblGrid>
              <a:tr h="1129006">
                <a:tc>
                  <a:txBody>
                    <a:bodyPr/>
                    <a:lstStyle/>
                    <a:p>
                      <a:pPr lvl="0" algn="ctr" defTabSz="457200">
                        <a:defRPr sz="1800" b="0" i="0"/>
                      </a:pPr>
                      <a:r>
                        <a:rPr sz="3200" b="1">
                          <a:latin typeface="+mj-lt"/>
                          <a:ea typeface="+mj-ea"/>
                          <a:cs typeface="+mj-cs"/>
                          <a:sym typeface="Helvetica"/>
                        </a:rPr>
                        <a:t>SNP associated</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3200" b="1" i="1">
                          <a:latin typeface="+mj-lt"/>
                          <a:ea typeface="+mj-ea"/>
                          <a:cs typeface="+mj-cs"/>
                          <a:sym typeface="Helvetica"/>
                        </a:rPr>
                        <a:t>p-value</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3200" b="1">
                          <a:latin typeface="+mj-lt"/>
                          <a:ea typeface="+mj-ea"/>
                          <a:cs typeface="+mj-cs"/>
                          <a:sym typeface="Helvetica"/>
                        </a:rPr>
                        <a:t>OR</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1129006">
                <a:tc>
                  <a:txBody>
                    <a:bodyPr/>
                    <a:lstStyle/>
                    <a:p>
                      <a:pPr lvl="0" algn="ctr" defTabSz="457200">
                        <a:defRPr sz="1800" b="0" i="0"/>
                      </a:pPr>
                      <a:r>
                        <a:rPr sz="3200" b="1">
                          <a:solidFill>
                            <a:srgbClr val="C82506"/>
                          </a:solidFill>
                          <a:latin typeface="+mj-lt"/>
                          <a:ea typeface="+mj-ea"/>
                          <a:cs typeface="+mj-cs"/>
                          <a:sym typeface="Helvetica"/>
                        </a:rPr>
                        <a:t>rs7200786</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3200" b="1">
                          <a:solidFill>
                            <a:srgbClr val="C82506"/>
                          </a:solidFill>
                          <a:latin typeface="+mj-lt"/>
                          <a:ea typeface="+mj-ea"/>
                          <a:cs typeface="+mj-cs"/>
                          <a:sym typeface="Helvetica"/>
                        </a:rPr>
                        <a:t>6.30 × 10−14</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3200" b="1">
                          <a:solidFill>
                            <a:srgbClr val="C82506"/>
                          </a:solidFill>
                          <a:latin typeface="+mj-lt"/>
                          <a:ea typeface="+mj-ea"/>
                          <a:cs typeface="+mj-cs"/>
                          <a:sym typeface="Helvetica"/>
                        </a:rPr>
                        <a:t>1.15</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bl>
          </a:graphicData>
        </a:graphic>
      </p:graphicFrame>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image8.png"/>
          <p:cNvPicPr/>
          <p:nvPr/>
        </p:nvPicPr>
        <p:blipFill>
          <a:blip r:embed="rId2" cstate="email">
            <a:extLst>
              <a:ext uri="{28A0092B-C50C-407E-A947-70E740481C1C}">
                <a14:useLocalDpi xmlns:a14="http://schemas.microsoft.com/office/drawing/2010/main"/>
              </a:ext>
            </a:extLst>
          </a:blip>
          <a:srcRect/>
          <a:stretch>
            <a:fillRect/>
          </a:stretch>
        </p:blipFill>
        <p:spPr>
          <a:xfrm>
            <a:off x="1622623" y="6037165"/>
            <a:ext cx="9759623" cy="3298497"/>
          </a:xfrm>
          <a:prstGeom prst="rect">
            <a:avLst/>
          </a:prstGeom>
          <a:ln w="12700">
            <a:miter lim="400000"/>
          </a:ln>
        </p:spPr>
      </p:pic>
      <p:sp>
        <p:nvSpPr>
          <p:cNvPr id="77" name="Shape 77"/>
          <p:cNvSpPr>
            <a:spLocks noGrp="1"/>
          </p:cNvSpPr>
          <p:nvPr>
            <p:ph type="title"/>
          </p:nvPr>
        </p:nvSpPr>
        <p:spPr>
          <a:xfrm>
            <a:off x="952500" y="196573"/>
            <a:ext cx="11099800" cy="815721"/>
          </a:xfrm>
          <a:prstGeom prst="rect">
            <a:avLst/>
          </a:prstGeom>
        </p:spPr>
        <p:txBody>
          <a:bodyPr>
            <a:normAutofit fontScale="90000"/>
          </a:bodyPr>
          <a:lstStyle>
            <a:lvl1pPr defTabSz="419981">
              <a:defRPr sz="5733">
                <a:latin typeface="Cambria"/>
                <a:ea typeface="Cambria"/>
                <a:cs typeface="Cambria"/>
                <a:sym typeface="Cambria"/>
              </a:defRPr>
            </a:lvl1pPr>
          </a:lstStyle>
          <a:p>
            <a:pPr lvl="0">
              <a:defRPr sz="1800"/>
            </a:pPr>
            <a:r>
              <a:rPr sz="5733"/>
              <a:t>Smoking &amp; HLA</a:t>
            </a:r>
          </a:p>
        </p:txBody>
      </p:sp>
      <p:sp>
        <p:nvSpPr>
          <p:cNvPr id="78" name="Shape 78"/>
          <p:cNvSpPr>
            <a:spLocks noGrp="1"/>
          </p:cNvSpPr>
          <p:nvPr>
            <p:ph type="body" idx="1"/>
          </p:nvPr>
        </p:nvSpPr>
        <p:spPr>
          <a:xfrm>
            <a:off x="323894" y="1610122"/>
            <a:ext cx="12506854" cy="5095835"/>
          </a:xfrm>
          <a:prstGeom prst="rect">
            <a:avLst/>
          </a:prstGeom>
        </p:spPr>
        <p:txBody>
          <a:bodyPr>
            <a:normAutofit fontScale="92500"/>
          </a:bodyPr>
          <a:lstStyle/>
          <a:p>
            <a:pPr marL="439579" lvl="0" indent="-439579" algn="just" defTabSz="212597">
              <a:lnSpc>
                <a:spcPct val="180000"/>
              </a:lnSpc>
              <a:spcBef>
                <a:spcPts val="500"/>
              </a:spcBef>
              <a:buFont typeface="Trebuchet MS"/>
              <a:defRPr sz="1800"/>
            </a:pPr>
            <a:r>
              <a:rPr sz="2625">
                <a:uFill>
                  <a:solidFill/>
                </a:uFill>
                <a:latin typeface="Calibri"/>
                <a:ea typeface="Calibri"/>
                <a:cs typeface="Calibri"/>
                <a:sym typeface="Calibri"/>
              </a:rPr>
              <a:t>S</a:t>
            </a:r>
            <a:r>
              <a:rPr sz="2625">
                <a:uFill>
                  <a:solidFill/>
                </a:uFill>
                <a:latin typeface="Cambria"/>
                <a:ea typeface="Cambria"/>
                <a:cs typeface="Cambria"/>
                <a:sym typeface="Cambria"/>
              </a:rPr>
              <a:t>moking increases the susceptibility of MS if associated with HLA-DRB1*15 presence and HLA-A*02 absence (from OR=4.9 to OR=13.5)</a:t>
            </a:r>
            <a:r>
              <a:rPr sz="2625">
                <a:solidFill>
                  <a:srgbClr val="A6AAA9"/>
                </a:solidFill>
                <a:uFill>
                  <a:solidFill/>
                </a:uFill>
                <a:latin typeface="Cambria"/>
                <a:ea typeface="Cambria"/>
                <a:cs typeface="Cambria"/>
                <a:sym typeface="Cambria"/>
              </a:rPr>
              <a:t> [Hedström, 2011]</a:t>
            </a:r>
            <a:r>
              <a:rPr sz="2625">
                <a:uFill>
                  <a:solidFill/>
                </a:uFill>
                <a:latin typeface="Cambria"/>
                <a:ea typeface="Cambria"/>
                <a:cs typeface="Cambria"/>
                <a:sym typeface="Cambria"/>
              </a:rPr>
              <a:t>. </a:t>
            </a:r>
            <a:endParaRPr sz="2625"/>
          </a:p>
          <a:p>
            <a:pPr marL="439579" lvl="0" indent="-439579" algn="just" defTabSz="212597">
              <a:lnSpc>
                <a:spcPct val="180000"/>
              </a:lnSpc>
              <a:spcBef>
                <a:spcPts val="500"/>
              </a:spcBef>
              <a:buFont typeface="Times New Roman"/>
              <a:defRPr sz="1800"/>
            </a:pPr>
            <a:r>
              <a:rPr sz="2625">
                <a:uFill>
                  <a:solidFill/>
                </a:uFill>
                <a:latin typeface="Cambria"/>
                <a:ea typeface="Cambria"/>
                <a:cs typeface="Cambria"/>
                <a:sym typeface="Cambria"/>
              </a:rPr>
              <a:t>In the brain of Lewis rats, cigarette smoke can up-regulate expression of MHC class II, induce inflammation and pro-oxidant markers. </a:t>
            </a:r>
            <a:endParaRPr sz="2625"/>
          </a:p>
          <a:p>
            <a:pPr marL="439579" lvl="0" indent="-439579" algn="just" defTabSz="212597">
              <a:lnSpc>
                <a:spcPct val="180000"/>
              </a:lnSpc>
              <a:spcBef>
                <a:spcPts val="500"/>
              </a:spcBef>
              <a:buFont typeface="Times New Roman"/>
              <a:defRPr sz="1800"/>
            </a:pPr>
            <a:r>
              <a:rPr sz="2625">
                <a:uFill>
                  <a:solidFill/>
                </a:uFill>
                <a:latin typeface="Cambria"/>
                <a:ea typeface="Cambria"/>
                <a:cs typeface="Cambria"/>
                <a:sym typeface="Cambria"/>
              </a:rPr>
              <a:t>Also, it raises the Th1, Th17 and Treg cell-associated cytokine responses </a:t>
            </a:r>
            <a:r>
              <a:rPr sz="2625">
                <a:solidFill>
                  <a:srgbClr val="A6AAA9"/>
                </a:solidFill>
                <a:uFill>
                  <a:solidFill/>
                </a:uFill>
                <a:latin typeface="Cambria"/>
                <a:ea typeface="Cambria"/>
                <a:cs typeface="Cambria"/>
                <a:sym typeface="Cambria"/>
              </a:rPr>
              <a:t>[Khanna, 2013]</a:t>
            </a:r>
            <a:r>
              <a:rPr sz="2625">
                <a:uFill>
                  <a:solidFill/>
                </a:uFill>
                <a:latin typeface="Cambria"/>
                <a:ea typeface="Cambria"/>
                <a:cs typeface="Cambria"/>
                <a:sym typeface="Cambria"/>
              </a:rPr>
              <a:t>. </a:t>
            </a:r>
            <a:endParaRPr sz="2625"/>
          </a:p>
          <a:p>
            <a:pPr marL="439579" lvl="0" indent="-439579" algn="just" defTabSz="212597">
              <a:lnSpc>
                <a:spcPct val="180000"/>
              </a:lnSpc>
              <a:spcBef>
                <a:spcPts val="500"/>
              </a:spcBef>
              <a:buFont typeface="Times New Roman"/>
              <a:defRPr sz="1800"/>
            </a:pPr>
            <a:r>
              <a:rPr sz="2625">
                <a:uFill>
                  <a:solidFill/>
                </a:uFill>
                <a:latin typeface="Cambria"/>
                <a:ea typeface="Cambria"/>
                <a:cs typeface="Cambria"/>
                <a:sym typeface="Cambria"/>
              </a:rPr>
              <a:t>Smoking was for long time a raising concern in AGCs </a:t>
            </a:r>
            <a:r>
              <a:rPr sz="2625">
                <a:solidFill>
                  <a:srgbClr val="A6AAA9"/>
                </a:solidFill>
                <a:uFill>
                  <a:solidFill/>
                </a:uFill>
                <a:latin typeface="Cambria"/>
                <a:ea typeface="Cambria"/>
                <a:cs typeface="Cambria"/>
                <a:sym typeface="Cambria"/>
              </a:rPr>
              <a:t>[Aden, 2011; Waheedi, 2011; Almutairi, 2014]</a:t>
            </a:r>
            <a:r>
              <a:rPr sz="2625">
                <a:uFill>
                  <a:solidFill/>
                </a:uFill>
                <a:latin typeface="Cambria"/>
                <a:ea typeface="Cambria"/>
                <a:cs typeface="Cambria"/>
                <a:sym typeface="Cambria"/>
              </a:rPr>
              <a:t>. </a:t>
            </a:r>
          </a:p>
        </p:txBody>
      </p:sp>
      <p:sp>
        <p:nvSpPr>
          <p:cNvPr id="79" name="Shape 79"/>
          <p:cNvSpPr/>
          <p:nvPr/>
        </p:nvSpPr>
        <p:spPr>
          <a:xfrm>
            <a:off x="2145850" y="9312383"/>
            <a:ext cx="8464488" cy="330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500">
                <a:solidFill>
                  <a:srgbClr val="A6AAA9"/>
                </a:solidFill>
              </a:defRPr>
            </a:lvl1pPr>
          </a:lstStyle>
          <a:p>
            <a:pPr lvl="0">
              <a:defRPr sz="1800">
                <a:solidFill>
                  <a:srgbClr val="000000"/>
                </a:solidFill>
              </a:defRPr>
            </a:pPr>
            <a:r>
              <a:rPr sz="1500">
                <a:solidFill>
                  <a:srgbClr val="A6AAA9"/>
                </a:solidFill>
              </a:rPr>
              <a:t>Ref: Annu Rev Immunol 2008;26:651–75; with permission. Modified from Figures on Pages 660–2. </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p:cNvSpPr>
          <p:nvPr>
            <p:ph type="title"/>
          </p:nvPr>
        </p:nvSpPr>
        <p:spPr>
          <a:xfrm>
            <a:off x="952500" y="444500"/>
            <a:ext cx="11099800" cy="1344297"/>
          </a:xfrm>
          <a:prstGeom prst="rect">
            <a:avLst/>
          </a:prstGeom>
        </p:spPr>
        <p:txBody>
          <a:bodyPr>
            <a:normAutofit fontScale="90000"/>
          </a:bodyPr>
          <a:lstStyle>
            <a:lvl1pPr defTabSz="457200">
              <a:lnSpc>
                <a:spcPct val="200000"/>
              </a:lnSpc>
              <a:spcBef>
                <a:spcPts val="1200"/>
              </a:spcBef>
              <a:defRPr sz="5800" b="1">
                <a:uFill>
                  <a:solidFill/>
                </a:uFill>
                <a:latin typeface="Cambria"/>
                <a:ea typeface="Cambria"/>
                <a:cs typeface="Cambria"/>
                <a:sym typeface="Cambria"/>
              </a:defRPr>
            </a:lvl1pPr>
          </a:lstStyle>
          <a:p>
            <a:pPr lvl="0">
              <a:defRPr sz="1800" b="0">
                <a:uFillTx/>
              </a:defRPr>
            </a:pPr>
            <a:r>
              <a:rPr sz="5800" b="1">
                <a:uFill>
                  <a:solidFill/>
                </a:uFill>
              </a:rPr>
              <a:t>DC trigger immune responses </a:t>
            </a:r>
          </a:p>
        </p:txBody>
      </p:sp>
      <p:sp>
        <p:nvSpPr>
          <p:cNvPr id="82" name="Shape 82"/>
          <p:cNvSpPr>
            <a:spLocks noGrp="1"/>
          </p:cNvSpPr>
          <p:nvPr>
            <p:ph type="body" idx="1"/>
          </p:nvPr>
        </p:nvSpPr>
        <p:spPr>
          <a:xfrm>
            <a:off x="209830" y="1894127"/>
            <a:ext cx="6342557" cy="7542821"/>
          </a:xfrm>
          <a:prstGeom prst="rect">
            <a:avLst/>
          </a:prstGeom>
        </p:spPr>
        <p:txBody>
          <a:bodyPr>
            <a:normAutofit fontScale="92500"/>
          </a:bodyPr>
          <a:lstStyle/>
          <a:p>
            <a:pPr marL="298702" lvl="0" indent="-298702" algn="just" defTabSz="230428">
              <a:lnSpc>
                <a:spcPct val="200000"/>
              </a:lnSpc>
              <a:spcBef>
                <a:spcPts val="500"/>
              </a:spcBef>
              <a:buFont typeface="Times New Roman"/>
              <a:defRPr sz="1800"/>
            </a:pPr>
            <a:r>
              <a:rPr sz="2520">
                <a:uFill>
                  <a:solidFill/>
                </a:uFill>
                <a:latin typeface="Cambria"/>
                <a:ea typeface="Cambria"/>
                <a:cs typeface="Cambria"/>
                <a:sym typeface="Cambria"/>
              </a:rPr>
              <a:t>DCs secret INF-γ and IL-12 which mediate T-bet activation and promote Th1 differentiation. </a:t>
            </a:r>
            <a:endParaRPr sz="2520"/>
          </a:p>
          <a:p>
            <a:pPr marL="298702" lvl="0" indent="-298702" algn="just" defTabSz="230428">
              <a:lnSpc>
                <a:spcPct val="200000"/>
              </a:lnSpc>
              <a:spcBef>
                <a:spcPts val="500"/>
              </a:spcBef>
              <a:buFont typeface="Times New Roman"/>
              <a:defRPr sz="1800"/>
            </a:pPr>
            <a:r>
              <a:rPr sz="2520">
                <a:uFill>
                  <a:solidFill/>
                </a:uFill>
                <a:latin typeface="Cambria"/>
                <a:ea typeface="Cambria"/>
                <a:cs typeface="Cambria"/>
                <a:sym typeface="Cambria"/>
              </a:rPr>
              <a:t>Secret IL-4 promoting Th2 cells differentiation by activating the transacting T cell–specific transcription factor GATA-3 (GATA-3).  </a:t>
            </a:r>
            <a:endParaRPr sz="2520"/>
          </a:p>
          <a:p>
            <a:pPr marL="298702" lvl="0" indent="-298702" algn="just" defTabSz="230428">
              <a:lnSpc>
                <a:spcPct val="200000"/>
              </a:lnSpc>
              <a:spcBef>
                <a:spcPts val="500"/>
              </a:spcBef>
              <a:buFont typeface="Times New Roman"/>
              <a:defRPr sz="1800"/>
            </a:pPr>
            <a:r>
              <a:rPr sz="2520">
                <a:uFill>
                  <a:solidFill/>
                </a:uFill>
                <a:latin typeface="Cambria"/>
                <a:ea typeface="Cambria"/>
                <a:cs typeface="Cambria"/>
                <a:sym typeface="Cambria"/>
              </a:rPr>
              <a:t>IL-1β and IL-23 stimulating Th17 cells differentiation. </a:t>
            </a:r>
            <a:endParaRPr sz="2520"/>
          </a:p>
          <a:p>
            <a:pPr marL="298702" lvl="0" indent="-298702" algn="just" defTabSz="230428">
              <a:lnSpc>
                <a:spcPct val="200000"/>
              </a:lnSpc>
              <a:spcBef>
                <a:spcPts val="500"/>
              </a:spcBef>
              <a:buFont typeface="Times New Roman"/>
              <a:defRPr sz="1800"/>
            </a:pPr>
            <a:r>
              <a:rPr sz="2520">
                <a:uFill>
                  <a:solidFill/>
                </a:uFill>
                <a:latin typeface="Cambria"/>
                <a:ea typeface="Cambria"/>
                <a:cs typeface="Cambria"/>
                <a:sym typeface="Cambria"/>
              </a:rPr>
              <a:t>TGF-β cytokine triggering FoxP3+ Treg cells differentiation  </a:t>
            </a:r>
            <a:r>
              <a:rPr sz="2520">
                <a:solidFill>
                  <a:srgbClr val="A6AAA9"/>
                </a:solidFill>
                <a:uFill>
                  <a:solidFill/>
                </a:uFill>
                <a:latin typeface="Cambria"/>
                <a:ea typeface="Cambria"/>
                <a:cs typeface="Cambria"/>
                <a:sym typeface="Cambria"/>
              </a:rPr>
              <a:t>[Boppana, 2011].</a:t>
            </a:r>
          </a:p>
        </p:txBody>
      </p:sp>
      <p:sp>
        <p:nvSpPr>
          <p:cNvPr id="83" name="Shape 83"/>
          <p:cNvSpPr/>
          <p:nvPr/>
        </p:nvSpPr>
        <p:spPr>
          <a:xfrm>
            <a:off x="9111175" y="8901955"/>
            <a:ext cx="2088356"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just" defTabSz="457200">
              <a:lnSpc>
                <a:spcPct val="200000"/>
              </a:lnSpc>
              <a:spcBef>
                <a:spcPts val="1200"/>
              </a:spcBef>
              <a:defRPr sz="1800"/>
            </a:pPr>
            <a:r>
              <a:rPr sz="1700">
                <a:solidFill>
                  <a:srgbClr val="A6AAA9"/>
                </a:solidFill>
                <a:uFill>
                  <a:solidFill/>
                </a:uFill>
                <a:latin typeface="Calibri"/>
                <a:ea typeface="Calibri"/>
                <a:cs typeface="Calibri"/>
                <a:sym typeface="Calibri"/>
              </a:rPr>
              <a:t>Ref: </a:t>
            </a:r>
            <a:r>
              <a:rPr sz="1700">
                <a:solidFill>
                  <a:srgbClr val="A6AAA9"/>
                </a:solidFill>
                <a:uFill>
                  <a:solidFill/>
                </a:uFill>
                <a:latin typeface="Cambria"/>
                <a:ea typeface="Cambria"/>
                <a:cs typeface="Cambria"/>
                <a:sym typeface="Cambria"/>
              </a:rPr>
              <a:t>Fletcher, 2010.</a:t>
            </a:r>
          </a:p>
        </p:txBody>
      </p:sp>
      <p:pic>
        <p:nvPicPr>
          <p:cNvPr id="84" name="image9.png"/>
          <p:cNvPicPr/>
          <p:nvPr/>
        </p:nvPicPr>
        <p:blipFill>
          <a:blip r:embed="rId2" cstate="email">
            <a:extLst>
              <a:ext uri="{28A0092B-C50C-407E-A947-70E740481C1C}">
                <a14:useLocalDpi xmlns:a14="http://schemas.microsoft.com/office/drawing/2010/main"/>
              </a:ext>
            </a:extLst>
          </a:blip>
          <a:srcRect/>
          <a:stretch>
            <a:fillRect/>
          </a:stretch>
        </p:blipFill>
        <p:spPr>
          <a:xfrm>
            <a:off x="6642048" y="3012554"/>
            <a:ext cx="5935821" cy="5093315"/>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p:nvPr/>
        </p:nvSpPr>
        <p:spPr>
          <a:xfrm>
            <a:off x="4314896" y="2527899"/>
            <a:ext cx="6447918" cy="322373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158" y="8252"/>
                  <a:pt x="12358" y="1052"/>
                  <a:pt x="21600" y="0"/>
                </a:cubicBezTo>
              </a:path>
            </a:pathLst>
          </a:custGeom>
          <a:ln w="25400">
            <a:solidFill/>
            <a:miter lim="400000"/>
          </a:ln>
        </p:spPr>
        <p:txBody>
          <a:bodyPr lIns="0" tIns="0" rIns="0" bIns="0"/>
          <a:lstStyle/>
          <a:p>
            <a:pPr lvl="0"/>
            <a:endParaRPr/>
          </a:p>
        </p:txBody>
      </p:sp>
      <p:grpSp>
        <p:nvGrpSpPr>
          <p:cNvPr id="89" name="Group 89"/>
          <p:cNvGrpSpPr/>
          <p:nvPr/>
        </p:nvGrpSpPr>
        <p:grpSpPr>
          <a:xfrm>
            <a:off x="5595127" y="961867"/>
            <a:ext cx="1279128" cy="1279079"/>
            <a:chOff x="-16" y="-16"/>
            <a:chExt cx="1279127" cy="1279078"/>
          </a:xfrm>
        </p:grpSpPr>
        <p:sp>
          <p:nvSpPr>
            <p:cNvPr id="87" name="Shape 87"/>
            <p:cNvSpPr/>
            <p:nvPr/>
          </p:nvSpPr>
          <p:spPr>
            <a:xfrm>
              <a:off x="-17" y="-17"/>
              <a:ext cx="1279080" cy="127908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3971A"/>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88" name="Shape 88"/>
            <p:cNvSpPr/>
            <p:nvPr/>
          </p:nvSpPr>
          <p:spPr>
            <a:xfrm>
              <a:off x="-1" y="303929"/>
              <a:ext cx="1279113" cy="67125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500">
                  <a:solidFill>
                    <a:srgbClr val="FFFFFF"/>
                  </a:solidFill>
                </a:defRPr>
              </a:lvl1pPr>
            </a:lstStyle>
            <a:p>
              <a:pPr lvl="0">
                <a:defRPr sz="1800">
                  <a:solidFill>
                    <a:srgbClr val="000000"/>
                  </a:solidFill>
                </a:defRPr>
              </a:pPr>
              <a:r>
                <a:rPr sz="3500">
                  <a:solidFill>
                    <a:srgbClr val="FFFFFF"/>
                  </a:solidFill>
                </a:rPr>
                <a:t>Vit D</a:t>
              </a:r>
            </a:p>
          </p:txBody>
        </p:sp>
      </p:grpSp>
      <p:grpSp>
        <p:nvGrpSpPr>
          <p:cNvPr id="92" name="Group 92"/>
          <p:cNvGrpSpPr/>
          <p:nvPr/>
        </p:nvGrpSpPr>
        <p:grpSpPr>
          <a:xfrm>
            <a:off x="5696470" y="2218751"/>
            <a:ext cx="2102967" cy="686754"/>
            <a:chOff x="0" y="0"/>
            <a:chExt cx="2102966" cy="686752"/>
          </a:xfrm>
        </p:grpSpPr>
        <p:sp>
          <p:nvSpPr>
            <p:cNvPr id="90" name="Shape 90"/>
            <p:cNvSpPr/>
            <p:nvPr/>
          </p:nvSpPr>
          <p:spPr>
            <a:xfrm>
              <a:off x="-1" y="0"/>
              <a:ext cx="2102968" cy="686753"/>
            </a:xfrm>
            <a:prstGeom prst="rect">
              <a:avLst/>
            </a:prstGeom>
            <a:solidFill>
              <a:srgbClr val="0365C0"/>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91" name="Shape 91"/>
            <p:cNvSpPr/>
            <p:nvPr/>
          </p:nvSpPr>
          <p:spPr>
            <a:xfrm>
              <a:off x="-1" y="76676"/>
              <a:ext cx="2102968" cy="533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3500">
                  <a:solidFill>
                    <a:srgbClr val="FFFFFF"/>
                  </a:solidFill>
                </a:defRPr>
              </a:lvl1pPr>
            </a:lstStyle>
            <a:p>
              <a:pPr lvl="0">
                <a:defRPr sz="1800">
                  <a:solidFill>
                    <a:srgbClr val="000000"/>
                  </a:solidFill>
                </a:defRPr>
              </a:pPr>
              <a:r>
                <a:rPr sz="3500">
                  <a:solidFill>
                    <a:srgbClr val="FFFFFF"/>
                  </a:solidFill>
                </a:rPr>
                <a:t>VDR</a:t>
              </a:r>
            </a:p>
          </p:txBody>
        </p:sp>
      </p:grpSp>
      <p:sp>
        <p:nvSpPr>
          <p:cNvPr id="93" name="Shape 93"/>
          <p:cNvSpPr/>
          <p:nvPr/>
        </p:nvSpPr>
        <p:spPr>
          <a:xfrm flipH="1" flipV="1">
            <a:off x="7043740" y="3002998"/>
            <a:ext cx="2604347" cy="1180519"/>
          </a:xfrm>
          <a:prstGeom prst="line">
            <a:avLst/>
          </a:prstGeom>
          <a:ln w="38100" cap="rnd">
            <a:solidFill/>
            <a:custDash>
              <a:ds d="100000" sp="200000"/>
            </a:custDash>
            <a:miter lim="400000"/>
          </a:ln>
        </p:spPr>
        <p:txBody>
          <a:bodyPr lIns="0" tIns="0" rIns="0" bIns="0"/>
          <a:lstStyle/>
          <a:p>
            <a:pPr lvl="0" algn="l" defTabSz="457200">
              <a:defRPr sz="1200">
                <a:latin typeface="+mj-lt"/>
                <a:ea typeface="+mj-ea"/>
                <a:cs typeface="+mj-cs"/>
                <a:sym typeface="Helvetica"/>
              </a:defRPr>
            </a:pPr>
            <a:endParaRPr/>
          </a:p>
        </p:txBody>
      </p:sp>
      <p:grpSp>
        <p:nvGrpSpPr>
          <p:cNvPr id="96" name="Group 96"/>
          <p:cNvGrpSpPr/>
          <p:nvPr/>
        </p:nvGrpSpPr>
        <p:grpSpPr>
          <a:xfrm>
            <a:off x="9624166" y="4320691"/>
            <a:ext cx="1350413" cy="721867"/>
            <a:chOff x="0" y="0"/>
            <a:chExt cx="1350412" cy="721866"/>
          </a:xfrm>
        </p:grpSpPr>
        <p:sp>
          <p:nvSpPr>
            <p:cNvPr id="94" name="Shape 94"/>
            <p:cNvSpPr/>
            <p:nvPr/>
          </p:nvSpPr>
          <p:spPr>
            <a:xfrm>
              <a:off x="-1" y="0"/>
              <a:ext cx="1350414" cy="721867"/>
            </a:xfrm>
            <a:prstGeom prst="rect">
              <a:avLst/>
            </a:prstGeom>
            <a:solidFill>
              <a:srgbClr val="0365C0"/>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95" name="Shape 95"/>
            <p:cNvSpPr/>
            <p:nvPr/>
          </p:nvSpPr>
          <p:spPr>
            <a:xfrm>
              <a:off x="-1" y="59067"/>
              <a:ext cx="1350414" cy="603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500">
                  <a:solidFill>
                    <a:srgbClr val="FFFFFF"/>
                  </a:solidFill>
                </a:defRPr>
              </a:lvl1pPr>
            </a:lstStyle>
            <a:p>
              <a:pPr lvl="0">
                <a:defRPr sz="1800">
                  <a:solidFill>
                    <a:srgbClr val="000000"/>
                  </a:solidFill>
                </a:defRPr>
              </a:pPr>
              <a:r>
                <a:rPr sz="3500">
                  <a:solidFill>
                    <a:srgbClr val="FFFFFF"/>
                  </a:solidFill>
                </a:rPr>
                <a:t>VDR</a:t>
              </a:r>
            </a:p>
          </p:txBody>
        </p:sp>
      </p:grpSp>
      <p:grpSp>
        <p:nvGrpSpPr>
          <p:cNvPr id="99" name="Group 99"/>
          <p:cNvGrpSpPr/>
          <p:nvPr/>
        </p:nvGrpSpPr>
        <p:grpSpPr>
          <a:xfrm>
            <a:off x="9597230" y="3544889"/>
            <a:ext cx="849697" cy="848306"/>
            <a:chOff x="0" y="0"/>
            <a:chExt cx="849696" cy="848305"/>
          </a:xfrm>
        </p:grpSpPr>
        <p:sp>
          <p:nvSpPr>
            <p:cNvPr id="97" name="Shape 97"/>
            <p:cNvSpPr/>
            <p:nvPr/>
          </p:nvSpPr>
          <p:spPr>
            <a:xfrm>
              <a:off x="0" y="38317"/>
              <a:ext cx="849665" cy="771633"/>
            </a:xfrm>
            <a:custGeom>
              <a:avLst/>
              <a:gdLst/>
              <a:ahLst/>
              <a:cxnLst>
                <a:cxn ang="0">
                  <a:pos x="wd2" y="hd2"/>
                </a:cxn>
                <a:cxn ang="5400000">
                  <a:pos x="wd2" y="hd2"/>
                </a:cxn>
                <a:cxn ang="10800000">
                  <a:pos x="wd2" y="hd2"/>
                </a:cxn>
                <a:cxn ang="16200000">
                  <a:pos x="wd2" y="hd2"/>
                </a:cxn>
              </a:cxnLst>
              <a:rect l="0" t="0" r="r" b="b"/>
              <a:pathLst>
                <a:path w="19679" h="19679" extrusionOk="0">
                  <a:moveTo>
                    <a:pt x="16796" y="16796"/>
                  </a:moveTo>
                  <a:cubicBezTo>
                    <a:pt x="20639" y="12954"/>
                    <a:pt x="20639" y="6724"/>
                    <a:pt x="16796" y="2882"/>
                  </a:cubicBezTo>
                  <a:cubicBezTo>
                    <a:pt x="12954" y="-961"/>
                    <a:pt x="6724" y="-961"/>
                    <a:pt x="2882" y="2882"/>
                  </a:cubicBezTo>
                  <a:cubicBezTo>
                    <a:pt x="-961" y="6724"/>
                    <a:pt x="-961" y="12954"/>
                    <a:pt x="2882" y="16796"/>
                  </a:cubicBezTo>
                  <a:cubicBezTo>
                    <a:pt x="6724" y="20639"/>
                    <a:pt x="12954" y="20639"/>
                    <a:pt x="16796" y="16796"/>
                  </a:cubicBezTo>
                  <a:close/>
                </a:path>
              </a:pathLst>
            </a:custGeom>
            <a:solidFill>
              <a:srgbClr val="C3971A"/>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98" name="Shape 98"/>
            <p:cNvSpPr/>
            <p:nvPr/>
          </p:nvSpPr>
          <p:spPr>
            <a:xfrm>
              <a:off x="10" y="-1"/>
              <a:ext cx="849687" cy="8483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400">
                  <a:solidFill>
                    <a:srgbClr val="FFFFFF"/>
                  </a:solidFill>
                </a:defRPr>
              </a:lvl1pPr>
            </a:lstStyle>
            <a:p>
              <a:pPr lvl="0">
                <a:defRPr sz="1800">
                  <a:solidFill>
                    <a:srgbClr val="000000"/>
                  </a:solidFill>
                </a:defRPr>
              </a:pPr>
              <a:r>
                <a:rPr sz="2400">
                  <a:solidFill>
                    <a:srgbClr val="FFFFFF"/>
                  </a:solidFill>
                </a:rPr>
                <a:t> D</a:t>
              </a:r>
            </a:p>
          </p:txBody>
        </p:sp>
      </p:grpSp>
      <p:grpSp>
        <p:nvGrpSpPr>
          <p:cNvPr id="102" name="Group 102"/>
          <p:cNvGrpSpPr/>
          <p:nvPr/>
        </p:nvGrpSpPr>
        <p:grpSpPr>
          <a:xfrm>
            <a:off x="10894962" y="4267161"/>
            <a:ext cx="1115431" cy="830384"/>
            <a:chOff x="0" y="0"/>
            <a:chExt cx="1115429" cy="830382"/>
          </a:xfrm>
        </p:grpSpPr>
        <p:sp>
          <p:nvSpPr>
            <p:cNvPr id="100" name="Shape 100"/>
            <p:cNvSpPr/>
            <p:nvPr/>
          </p:nvSpPr>
          <p:spPr>
            <a:xfrm>
              <a:off x="0" y="0"/>
              <a:ext cx="1115430" cy="830383"/>
            </a:xfrm>
            <a:custGeom>
              <a:avLst/>
              <a:gdLst/>
              <a:ahLst/>
              <a:cxnLst>
                <a:cxn ang="0">
                  <a:pos x="wd2" y="hd2"/>
                </a:cxn>
                <a:cxn ang="5400000">
                  <a:pos x="wd2" y="hd2"/>
                </a:cxn>
                <a:cxn ang="10800000">
                  <a:pos x="wd2" y="hd2"/>
                </a:cxn>
                <a:cxn ang="16200000">
                  <a:pos x="wd2" y="hd2"/>
                </a:cxn>
              </a:cxnLst>
              <a:rect l="0" t="0" r="r" b="b"/>
              <a:pathLst>
                <a:path w="21600" h="21600" extrusionOk="0">
                  <a:moveTo>
                    <a:pt x="0" y="2901"/>
                  </a:moveTo>
                  <a:lnTo>
                    <a:pt x="0" y="18699"/>
                  </a:lnTo>
                  <a:cubicBezTo>
                    <a:pt x="0" y="20301"/>
                    <a:pt x="967" y="21600"/>
                    <a:pt x="2160" y="21600"/>
                  </a:cubicBezTo>
                  <a:lnTo>
                    <a:pt x="19440" y="21600"/>
                  </a:lnTo>
                  <a:cubicBezTo>
                    <a:pt x="20633" y="21600"/>
                    <a:pt x="21600" y="20301"/>
                    <a:pt x="21600" y="18699"/>
                  </a:cubicBezTo>
                  <a:lnTo>
                    <a:pt x="21600" y="2901"/>
                  </a:lnTo>
                  <a:cubicBezTo>
                    <a:pt x="21600" y="1299"/>
                    <a:pt x="20633" y="0"/>
                    <a:pt x="19440" y="0"/>
                  </a:cubicBezTo>
                  <a:lnTo>
                    <a:pt x="2160" y="0"/>
                  </a:lnTo>
                  <a:cubicBezTo>
                    <a:pt x="967" y="0"/>
                    <a:pt x="0" y="1299"/>
                    <a:pt x="0" y="2901"/>
                  </a:cubicBezTo>
                  <a:close/>
                </a:path>
              </a:pathLst>
            </a:cu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01" name="Shape 101"/>
            <p:cNvSpPr/>
            <p:nvPr/>
          </p:nvSpPr>
          <p:spPr>
            <a:xfrm>
              <a:off x="-1" y="97069"/>
              <a:ext cx="1115431" cy="6362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defRPr sz="3500">
                  <a:solidFill>
                    <a:srgbClr val="FFFFFF"/>
                  </a:solidFill>
                </a:defRPr>
              </a:lvl1pPr>
            </a:lstStyle>
            <a:p>
              <a:pPr lvl="0">
                <a:defRPr sz="1800">
                  <a:solidFill>
                    <a:srgbClr val="000000"/>
                  </a:solidFill>
                </a:defRPr>
              </a:pPr>
              <a:r>
                <a:rPr sz="3500">
                  <a:solidFill>
                    <a:srgbClr val="FFFFFF"/>
                  </a:solidFill>
                </a:rPr>
                <a:t>RXR</a:t>
              </a:r>
            </a:p>
          </p:txBody>
        </p:sp>
      </p:grpSp>
      <p:sp>
        <p:nvSpPr>
          <p:cNvPr id="103" name="Shape 103"/>
          <p:cNvSpPr/>
          <p:nvPr/>
        </p:nvSpPr>
        <p:spPr>
          <a:xfrm flipV="1">
            <a:off x="10117811" y="5179732"/>
            <a:ext cx="363123" cy="678693"/>
          </a:xfrm>
          <a:prstGeom prst="line">
            <a:avLst/>
          </a:prstGeom>
          <a:ln w="38100" cap="rnd">
            <a:solidFill/>
            <a:custDash>
              <a:ds d="100000" sp="200000"/>
            </a:custDash>
            <a:miter lim="400000"/>
          </a:ln>
        </p:spPr>
        <p:txBody>
          <a:bodyPr lIns="0" tIns="0" rIns="0" bIns="0"/>
          <a:lstStyle/>
          <a:p>
            <a:pPr lvl="0" algn="l" defTabSz="457200">
              <a:defRPr sz="1200">
                <a:latin typeface="+mj-lt"/>
                <a:ea typeface="+mj-ea"/>
                <a:cs typeface="+mj-cs"/>
                <a:sym typeface="Helvetica"/>
              </a:defRPr>
            </a:pPr>
            <a:endParaRPr/>
          </a:p>
        </p:txBody>
      </p:sp>
      <p:sp>
        <p:nvSpPr>
          <p:cNvPr id="104" name="Shape 104"/>
          <p:cNvSpPr/>
          <p:nvPr/>
        </p:nvSpPr>
        <p:spPr>
          <a:xfrm>
            <a:off x="1213539" y="418990"/>
            <a:ext cx="8790583" cy="3197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550" y="8235"/>
                  <a:pt x="12750" y="1035"/>
                  <a:pt x="21600" y="0"/>
                </a:cubicBezTo>
              </a:path>
            </a:pathLst>
          </a:custGeom>
          <a:ln w="25400">
            <a:solidFill/>
            <a:miter lim="400000"/>
          </a:ln>
        </p:spPr>
        <p:txBody>
          <a:bodyPr lIns="0" tIns="0" rIns="0" bIns="0"/>
          <a:lstStyle/>
          <a:p>
            <a:pPr lvl="0"/>
            <a:endParaRPr/>
          </a:p>
        </p:txBody>
      </p:sp>
      <p:sp>
        <p:nvSpPr>
          <p:cNvPr id="105" name="Shape 105"/>
          <p:cNvSpPr/>
          <p:nvPr/>
        </p:nvSpPr>
        <p:spPr>
          <a:xfrm>
            <a:off x="9974611" y="24594"/>
            <a:ext cx="2238122" cy="635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500"/>
            </a:lvl1pPr>
          </a:lstStyle>
          <a:p>
            <a:pPr lvl="0">
              <a:defRPr sz="1800"/>
            </a:pPr>
            <a:r>
              <a:rPr sz="3500"/>
              <a:t>Cytoplasm</a:t>
            </a:r>
          </a:p>
        </p:txBody>
      </p:sp>
      <p:sp>
        <p:nvSpPr>
          <p:cNvPr id="106" name="Shape 106"/>
          <p:cNvSpPr/>
          <p:nvPr/>
        </p:nvSpPr>
        <p:spPr>
          <a:xfrm>
            <a:off x="10759468" y="2244628"/>
            <a:ext cx="2338623" cy="635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500"/>
            </a:lvl1pPr>
          </a:lstStyle>
          <a:p>
            <a:pPr lvl="0">
              <a:defRPr sz="1800"/>
            </a:pPr>
            <a:r>
              <a:rPr sz="3500"/>
              <a:t>Nucleus</a:t>
            </a:r>
          </a:p>
        </p:txBody>
      </p:sp>
      <p:pic>
        <p:nvPicPr>
          <p:cNvPr id="107" name="image11.gif"/>
          <p:cNvPicPr/>
          <p:nvPr/>
        </p:nvPicPr>
        <p:blipFill>
          <a:blip r:embed="rId3" cstate="email">
            <a:extLst>
              <a:ext uri="{28A0092B-C50C-407E-A947-70E740481C1C}">
                <a14:useLocalDpi xmlns:a14="http://schemas.microsoft.com/office/drawing/2010/main"/>
              </a:ext>
            </a:extLst>
          </a:blip>
          <a:stretch>
            <a:fillRect/>
          </a:stretch>
        </p:blipFill>
        <p:spPr>
          <a:xfrm>
            <a:off x="8269161" y="5203880"/>
            <a:ext cx="3505835" cy="2629377"/>
          </a:xfrm>
          <a:prstGeom prst="rect">
            <a:avLst/>
          </a:prstGeom>
          <a:ln w="12700">
            <a:miter lim="400000"/>
          </a:ln>
        </p:spPr>
      </p:pic>
      <p:sp>
        <p:nvSpPr>
          <p:cNvPr id="108" name="Shape 108"/>
          <p:cNvSpPr/>
          <p:nvPr/>
        </p:nvSpPr>
        <p:spPr>
          <a:xfrm>
            <a:off x="3860322" y="6057223"/>
            <a:ext cx="5284155" cy="233690"/>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09" name="Shape 109"/>
          <p:cNvSpPr/>
          <p:nvPr/>
        </p:nvSpPr>
        <p:spPr>
          <a:xfrm>
            <a:off x="101454" y="5103167"/>
            <a:ext cx="3539281" cy="1391898"/>
          </a:xfrm>
          <a:prstGeom prst="rect">
            <a:avLst/>
          </a:prstGeom>
          <a:solidFill>
            <a:srgbClr val="164F86"/>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lvl1pPr>
              <a:defRPr sz="3300">
                <a:solidFill>
                  <a:srgbClr val="FFFFFF"/>
                </a:solidFill>
                <a:latin typeface="Cambria"/>
                <a:ea typeface="Cambria"/>
                <a:cs typeface="Cambria"/>
                <a:sym typeface="Cambria"/>
              </a:defRPr>
            </a:lvl1pPr>
          </a:lstStyle>
          <a:p>
            <a:pPr lvl="0">
              <a:defRPr sz="1800">
                <a:solidFill>
                  <a:srgbClr val="000000"/>
                </a:solidFill>
              </a:defRPr>
            </a:pPr>
            <a:r>
              <a:rPr sz="3000">
                <a:solidFill>
                  <a:srgbClr val="FFFFFF"/>
                </a:solidFill>
              </a:rPr>
              <a:t>DC maturation, differentiation &amp; prolifration</a:t>
            </a:r>
          </a:p>
        </p:txBody>
      </p:sp>
      <p:sp>
        <p:nvSpPr>
          <p:cNvPr id="110" name="Shape 110"/>
          <p:cNvSpPr/>
          <p:nvPr/>
        </p:nvSpPr>
        <p:spPr>
          <a:xfrm>
            <a:off x="139525" y="8409628"/>
            <a:ext cx="3501211" cy="923330"/>
          </a:xfrm>
          <a:prstGeom prst="rect">
            <a:avLst/>
          </a:prstGeom>
          <a:solidFill>
            <a:srgbClr val="164F86"/>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lvl1pPr>
              <a:defRPr sz="3500">
                <a:solidFill>
                  <a:srgbClr val="FFFFFF"/>
                </a:solidFill>
                <a:latin typeface="Cambria"/>
                <a:ea typeface="Cambria"/>
                <a:cs typeface="Cambria"/>
                <a:sym typeface="Cambria"/>
              </a:defRPr>
            </a:lvl1pPr>
          </a:lstStyle>
          <a:p>
            <a:pPr lvl="0">
              <a:defRPr sz="1800">
                <a:solidFill>
                  <a:srgbClr val="000000"/>
                </a:solidFill>
              </a:defRPr>
            </a:pPr>
            <a:r>
              <a:rPr sz="3000" dirty="0">
                <a:solidFill>
                  <a:srgbClr val="FFFFFF"/>
                </a:solidFill>
              </a:rPr>
              <a:t>Up-regulates </a:t>
            </a:r>
            <a:r>
              <a:rPr sz="3000" dirty="0" err="1">
                <a:solidFill>
                  <a:srgbClr val="FFFFFF"/>
                </a:solidFill>
              </a:rPr>
              <a:t>Treg</a:t>
            </a:r>
            <a:r>
              <a:rPr sz="3000" dirty="0">
                <a:solidFill>
                  <a:srgbClr val="FFFFFF"/>
                </a:solidFill>
              </a:rPr>
              <a:t> cells</a:t>
            </a:r>
          </a:p>
        </p:txBody>
      </p:sp>
      <p:sp>
        <p:nvSpPr>
          <p:cNvPr id="111" name="Shape 111"/>
          <p:cNvSpPr/>
          <p:nvPr/>
        </p:nvSpPr>
        <p:spPr>
          <a:xfrm>
            <a:off x="93841" y="6728788"/>
            <a:ext cx="3554508" cy="1391897"/>
          </a:xfrm>
          <a:prstGeom prst="rect">
            <a:avLst/>
          </a:prstGeom>
          <a:solidFill>
            <a:srgbClr val="164F86"/>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lvl1pPr>
              <a:defRPr sz="3300">
                <a:solidFill>
                  <a:srgbClr val="FFFFFF"/>
                </a:solidFill>
                <a:latin typeface="Cambria"/>
                <a:ea typeface="Cambria"/>
                <a:cs typeface="Cambria"/>
                <a:sym typeface="Cambria"/>
              </a:defRPr>
            </a:lvl1pPr>
          </a:lstStyle>
          <a:p>
            <a:pPr lvl="0">
              <a:defRPr sz="1800">
                <a:solidFill>
                  <a:srgbClr val="000000"/>
                </a:solidFill>
              </a:defRPr>
            </a:pPr>
            <a:r>
              <a:rPr sz="3000" dirty="0">
                <a:solidFill>
                  <a:srgbClr val="FFFFFF"/>
                </a:solidFill>
              </a:rPr>
              <a:t>Down-regulates inflammatory cytokines</a:t>
            </a:r>
          </a:p>
        </p:txBody>
      </p:sp>
      <p:sp>
        <p:nvSpPr>
          <p:cNvPr id="112" name="Shape 112"/>
          <p:cNvSpPr/>
          <p:nvPr/>
        </p:nvSpPr>
        <p:spPr>
          <a:xfrm flipV="1">
            <a:off x="3885605" y="6384602"/>
            <a:ext cx="5233591" cy="766959"/>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13" name="Shape 113"/>
          <p:cNvSpPr/>
          <p:nvPr/>
        </p:nvSpPr>
        <p:spPr>
          <a:xfrm flipV="1">
            <a:off x="3726495" y="6471187"/>
            <a:ext cx="5448736" cy="1907099"/>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14" name="Shape 114"/>
          <p:cNvSpPr/>
          <p:nvPr/>
        </p:nvSpPr>
        <p:spPr>
          <a:xfrm>
            <a:off x="9426719" y="8680836"/>
            <a:ext cx="3333907" cy="923330"/>
          </a:xfrm>
          <a:prstGeom prst="rect">
            <a:avLst/>
          </a:prstGeom>
          <a:solidFill>
            <a:srgbClr val="164F86"/>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p>
            <a:pPr lvl="0">
              <a:defRPr sz="1800"/>
            </a:pPr>
            <a:r>
              <a:rPr sz="3000" dirty="0">
                <a:solidFill>
                  <a:srgbClr val="FFFFFF"/>
                </a:solidFill>
                <a:latin typeface="Cambria"/>
                <a:ea typeface="Cambria"/>
                <a:cs typeface="Cambria"/>
                <a:sym typeface="Cambria"/>
              </a:rPr>
              <a:t>Down-regulate </a:t>
            </a:r>
            <a:r>
              <a:rPr sz="3000" i="1" dirty="0">
                <a:solidFill>
                  <a:srgbClr val="FFFFFF"/>
                </a:solidFill>
                <a:latin typeface="Cambria"/>
                <a:ea typeface="Cambria"/>
                <a:cs typeface="Cambria"/>
                <a:sym typeface="Cambria"/>
              </a:rPr>
              <a:t>CLEC16A</a:t>
            </a:r>
          </a:p>
        </p:txBody>
      </p:sp>
      <p:sp>
        <p:nvSpPr>
          <p:cNvPr id="115" name="Shape 115"/>
          <p:cNvSpPr/>
          <p:nvPr/>
        </p:nvSpPr>
        <p:spPr>
          <a:xfrm>
            <a:off x="4013232" y="8664547"/>
            <a:ext cx="4978336" cy="997118"/>
          </a:xfrm>
          <a:prstGeom prst="rect">
            <a:avLst/>
          </a:prstGeom>
          <a:solidFill>
            <a:srgbClr val="164F86"/>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lvl1pPr>
              <a:defRPr sz="3500">
                <a:solidFill>
                  <a:srgbClr val="FFFFFF"/>
                </a:solidFill>
                <a:latin typeface="Cambria"/>
                <a:ea typeface="Cambria"/>
                <a:cs typeface="Cambria"/>
                <a:sym typeface="Cambria"/>
              </a:defRPr>
            </a:lvl1pPr>
          </a:lstStyle>
          <a:p>
            <a:pPr lvl="0">
              <a:defRPr sz="1800">
                <a:solidFill>
                  <a:srgbClr val="000000"/>
                </a:solidFill>
              </a:defRPr>
            </a:pPr>
            <a:r>
              <a:rPr sz="3200">
                <a:solidFill>
                  <a:srgbClr val="FFFFFF"/>
                </a:solidFill>
              </a:rPr>
              <a:t>Regulates the transcription of HLA-DRB1*15 allele</a:t>
            </a:r>
          </a:p>
        </p:txBody>
      </p:sp>
      <p:sp>
        <p:nvSpPr>
          <p:cNvPr id="116" name="Shape 116"/>
          <p:cNvSpPr/>
          <p:nvPr/>
        </p:nvSpPr>
        <p:spPr>
          <a:xfrm flipV="1">
            <a:off x="7145946" y="6598188"/>
            <a:ext cx="2156284" cy="1653098"/>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17" name="Shape 117"/>
          <p:cNvSpPr/>
          <p:nvPr/>
        </p:nvSpPr>
        <p:spPr>
          <a:xfrm flipH="1" flipV="1">
            <a:off x="9429229" y="6725187"/>
            <a:ext cx="659092" cy="1744829"/>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18" name="Shape 118"/>
          <p:cNvSpPr/>
          <p:nvPr/>
        </p:nvSpPr>
        <p:spPr>
          <a:xfrm>
            <a:off x="282347" y="569299"/>
            <a:ext cx="2465698" cy="121414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8000">
                <a:latin typeface="Cambria"/>
                <a:ea typeface="Cambria"/>
                <a:cs typeface="Cambria"/>
                <a:sym typeface="Cambria"/>
              </a:defRPr>
            </a:lvl1pPr>
          </a:lstStyle>
          <a:p>
            <a:pPr lvl="0">
              <a:defRPr sz="1800"/>
            </a:pPr>
            <a:r>
              <a:rPr sz="8000"/>
              <a:t>VDR </a:t>
            </a: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122"/>
          <p:cNvGrpSpPr/>
          <p:nvPr/>
        </p:nvGrpSpPr>
        <p:grpSpPr>
          <a:xfrm>
            <a:off x="7540522" y="893895"/>
            <a:ext cx="902228" cy="902193"/>
            <a:chOff x="-11" y="-11"/>
            <a:chExt cx="902226" cy="902192"/>
          </a:xfrm>
        </p:grpSpPr>
        <p:sp>
          <p:nvSpPr>
            <p:cNvPr id="120" name="Shape 120"/>
            <p:cNvSpPr/>
            <p:nvPr/>
          </p:nvSpPr>
          <p:spPr>
            <a:xfrm>
              <a:off x="-12" y="-12"/>
              <a:ext cx="902193" cy="90219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3971A"/>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21" name="Shape 121"/>
            <p:cNvSpPr/>
            <p:nvPr/>
          </p:nvSpPr>
          <p:spPr>
            <a:xfrm>
              <a:off x="0" y="266957"/>
              <a:ext cx="902215" cy="368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Vit D</a:t>
              </a:r>
            </a:p>
          </p:txBody>
        </p:sp>
      </p:grpSp>
      <p:grpSp>
        <p:nvGrpSpPr>
          <p:cNvPr id="125" name="Group 125"/>
          <p:cNvGrpSpPr/>
          <p:nvPr/>
        </p:nvGrpSpPr>
        <p:grpSpPr>
          <a:xfrm>
            <a:off x="7523843" y="1746680"/>
            <a:ext cx="1304281" cy="425931"/>
            <a:chOff x="0" y="0"/>
            <a:chExt cx="1304279" cy="425930"/>
          </a:xfrm>
        </p:grpSpPr>
        <p:sp>
          <p:nvSpPr>
            <p:cNvPr id="123" name="Shape 123"/>
            <p:cNvSpPr/>
            <p:nvPr/>
          </p:nvSpPr>
          <p:spPr>
            <a:xfrm>
              <a:off x="0" y="-1"/>
              <a:ext cx="1304280" cy="425932"/>
            </a:xfrm>
            <a:prstGeom prst="rect">
              <a:avLst/>
            </a:prstGeom>
            <a:solidFill>
              <a:srgbClr val="0365C0"/>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24" name="Shape 124"/>
            <p:cNvSpPr/>
            <p:nvPr/>
          </p:nvSpPr>
          <p:spPr>
            <a:xfrm>
              <a:off x="0" y="28814"/>
              <a:ext cx="1304280" cy="368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VDR</a:t>
              </a:r>
            </a:p>
          </p:txBody>
        </p:sp>
      </p:grpSp>
      <p:grpSp>
        <p:nvGrpSpPr>
          <p:cNvPr id="128" name="Group 128"/>
          <p:cNvGrpSpPr/>
          <p:nvPr/>
        </p:nvGrpSpPr>
        <p:grpSpPr>
          <a:xfrm>
            <a:off x="8808712" y="1705368"/>
            <a:ext cx="1258387" cy="508555"/>
            <a:chOff x="0" y="0"/>
            <a:chExt cx="1258385" cy="508553"/>
          </a:xfrm>
        </p:grpSpPr>
        <p:sp>
          <p:nvSpPr>
            <p:cNvPr id="126" name="Shape 126"/>
            <p:cNvSpPr/>
            <p:nvPr/>
          </p:nvSpPr>
          <p:spPr>
            <a:xfrm>
              <a:off x="0" y="0"/>
              <a:ext cx="1258386" cy="508554"/>
            </a:xfrm>
            <a:prstGeom prst="roundRect">
              <a:avLst>
                <a:gd name="adj" fmla="val 13433"/>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27" name="Shape 127"/>
            <p:cNvSpPr/>
            <p:nvPr/>
          </p:nvSpPr>
          <p:spPr>
            <a:xfrm>
              <a:off x="20009" y="19326"/>
              <a:ext cx="1218368" cy="4699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RXR</a:t>
              </a:r>
            </a:p>
          </p:txBody>
        </p:sp>
      </p:grpSp>
      <p:pic>
        <p:nvPicPr>
          <p:cNvPr id="129" name="image11.gif"/>
          <p:cNvPicPr/>
          <p:nvPr/>
        </p:nvPicPr>
        <p:blipFill>
          <a:blip r:embed="rId3" cstate="email">
            <a:extLst>
              <a:ext uri="{28A0092B-C50C-407E-A947-70E740481C1C}">
                <a14:useLocalDpi xmlns:a14="http://schemas.microsoft.com/office/drawing/2010/main"/>
              </a:ext>
            </a:extLst>
          </a:blip>
          <a:stretch>
            <a:fillRect/>
          </a:stretch>
        </p:blipFill>
        <p:spPr>
          <a:xfrm>
            <a:off x="7964599" y="2919665"/>
            <a:ext cx="2700574" cy="2025431"/>
          </a:xfrm>
          <a:prstGeom prst="rect">
            <a:avLst/>
          </a:prstGeom>
          <a:ln w="12700">
            <a:miter lim="400000"/>
          </a:ln>
        </p:spPr>
      </p:pic>
      <p:sp>
        <p:nvSpPr>
          <p:cNvPr id="130" name="Shape 130"/>
          <p:cNvSpPr/>
          <p:nvPr/>
        </p:nvSpPr>
        <p:spPr>
          <a:xfrm flipH="1">
            <a:off x="8816157" y="2251386"/>
            <a:ext cx="310367" cy="842705"/>
          </a:xfrm>
          <a:prstGeom prst="line">
            <a:avLst/>
          </a:prstGeom>
          <a:ln w="38100" cap="rnd">
            <a:solidFill/>
            <a:custDash>
              <a:ds d="100000" sp="200000"/>
            </a:custDash>
            <a:miter lim="400000"/>
          </a:ln>
        </p:spPr>
        <p:txBody>
          <a:bodyPr lIns="0" tIns="0" rIns="0" bIns="0"/>
          <a:lstStyle/>
          <a:p>
            <a:pPr lvl="0" algn="l" defTabSz="457200">
              <a:defRPr sz="1200">
                <a:latin typeface="+mj-lt"/>
                <a:ea typeface="+mj-ea"/>
                <a:cs typeface="+mj-cs"/>
                <a:sym typeface="Helvetica"/>
              </a:defRPr>
            </a:pPr>
            <a:endParaRPr/>
          </a:p>
        </p:txBody>
      </p:sp>
      <p:sp>
        <p:nvSpPr>
          <p:cNvPr id="131" name="Shape 131"/>
          <p:cNvSpPr/>
          <p:nvPr/>
        </p:nvSpPr>
        <p:spPr>
          <a:xfrm>
            <a:off x="9391122" y="3076655"/>
            <a:ext cx="1410221" cy="61557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C82506"/>
                </a:solidFill>
                <a:latin typeface="Cambria"/>
                <a:ea typeface="Cambria"/>
                <a:cs typeface="Cambria"/>
                <a:sym typeface="Cambria"/>
              </a:defRPr>
            </a:lvl1pPr>
          </a:lstStyle>
          <a:p>
            <a:pPr lvl="0">
              <a:defRPr sz="1800">
                <a:solidFill>
                  <a:srgbClr val="000000"/>
                </a:solidFill>
              </a:defRPr>
            </a:pPr>
            <a:r>
              <a:rPr sz="3600">
                <a:solidFill>
                  <a:srgbClr val="C82506"/>
                </a:solidFill>
              </a:rPr>
              <a:t>CAMP</a:t>
            </a:r>
          </a:p>
        </p:txBody>
      </p:sp>
      <p:sp>
        <p:nvSpPr>
          <p:cNvPr id="132" name="Shape 132"/>
          <p:cNvSpPr/>
          <p:nvPr/>
        </p:nvSpPr>
        <p:spPr>
          <a:xfrm flipV="1">
            <a:off x="9264941" y="4274546"/>
            <a:ext cx="1" cy="1204508"/>
          </a:xfrm>
          <a:prstGeom prst="line">
            <a:avLst/>
          </a:prstGeom>
          <a:ln w="38100" cap="rnd">
            <a:solidFill>
              <a:srgbClr val="861001"/>
            </a:solidFill>
            <a:custDash>
              <a:ds d="100000" sp="200000"/>
            </a:custDash>
            <a:miter lim="400000"/>
          </a:ln>
        </p:spPr>
        <p:txBody>
          <a:bodyPr lIns="0" tIns="0" rIns="0" bIns="0"/>
          <a:lstStyle/>
          <a:p>
            <a:pPr lvl="0" algn="l" defTabSz="457200">
              <a:defRPr sz="1200">
                <a:latin typeface="+mj-lt"/>
                <a:ea typeface="+mj-ea"/>
                <a:cs typeface="+mj-cs"/>
                <a:sym typeface="Helvetica"/>
              </a:defRPr>
            </a:pPr>
            <a:endParaRPr/>
          </a:p>
        </p:txBody>
      </p:sp>
      <p:sp>
        <p:nvSpPr>
          <p:cNvPr id="133" name="Shape 133"/>
          <p:cNvSpPr/>
          <p:nvPr/>
        </p:nvSpPr>
        <p:spPr>
          <a:xfrm>
            <a:off x="8663585" y="5553242"/>
            <a:ext cx="1217415" cy="565857"/>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400">
                <a:solidFill>
                  <a:srgbClr val="164F86"/>
                </a:solidFill>
                <a:latin typeface="Cambria"/>
                <a:ea typeface="Cambria"/>
                <a:cs typeface="Cambria"/>
                <a:sym typeface="Cambria"/>
              </a:defRPr>
            </a:lvl1pPr>
          </a:lstStyle>
          <a:p>
            <a:pPr lvl="0">
              <a:defRPr sz="1800">
                <a:solidFill>
                  <a:srgbClr val="000000"/>
                </a:solidFill>
              </a:defRPr>
            </a:pPr>
            <a:r>
              <a:rPr sz="3400">
                <a:solidFill>
                  <a:srgbClr val="164F86"/>
                </a:solidFill>
              </a:rPr>
              <a:t>LL-37</a:t>
            </a:r>
          </a:p>
        </p:txBody>
      </p:sp>
      <p:grpSp>
        <p:nvGrpSpPr>
          <p:cNvPr id="136" name="Group 136"/>
          <p:cNvGrpSpPr/>
          <p:nvPr/>
        </p:nvGrpSpPr>
        <p:grpSpPr>
          <a:xfrm>
            <a:off x="8750702" y="7427738"/>
            <a:ext cx="1128369" cy="473560"/>
            <a:chOff x="0" y="0"/>
            <a:chExt cx="1128368" cy="473558"/>
          </a:xfrm>
        </p:grpSpPr>
        <p:sp>
          <p:nvSpPr>
            <p:cNvPr id="134" name="Shape 134"/>
            <p:cNvSpPr/>
            <p:nvPr/>
          </p:nvSpPr>
          <p:spPr>
            <a:xfrm>
              <a:off x="0" y="0"/>
              <a:ext cx="1128369" cy="473559"/>
            </a:xfrm>
            <a:prstGeom prst="roundRect">
              <a:avLst>
                <a:gd name="adj" fmla="val 23827"/>
              </a:avLst>
            </a:prstGeom>
            <a:blipFill rotWithShape="1">
              <a:blip r:embed="rId4"/>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0" tIns="0" rIns="0" bIns="0" numCol="1" anchor="ctr">
              <a:noAutofit/>
            </a:bodyPr>
            <a:lstStyle/>
            <a:p>
              <a:pPr lvl="0">
                <a:defRPr sz="1800"/>
              </a:pPr>
              <a:endParaRPr/>
            </a:p>
          </p:txBody>
        </p:sp>
        <p:sp>
          <p:nvSpPr>
            <p:cNvPr id="135" name="Shape 135"/>
            <p:cNvSpPr/>
            <p:nvPr/>
          </p:nvSpPr>
          <p:spPr>
            <a:xfrm>
              <a:off x="33048" y="1829"/>
              <a:ext cx="1062272" cy="4699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TLRs</a:t>
              </a:r>
            </a:p>
          </p:txBody>
        </p:sp>
      </p:grpSp>
      <p:sp>
        <p:nvSpPr>
          <p:cNvPr id="137" name="Shape 137"/>
          <p:cNvSpPr/>
          <p:nvPr/>
        </p:nvSpPr>
        <p:spPr>
          <a:xfrm flipV="1">
            <a:off x="9314884" y="6170933"/>
            <a:ext cx="2" cy="871302"/>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38" name="Shape 138"/>
          <p:cNvSpPr/>
          <p:nvPr/>
        </p:nvSpPr>
        <p:spPr>
          <a:xfrm>
            <a:off x="9080721" y="7055969"/>
            <a:ext cx="468328" cy="2"/>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graphicFrame>
        <p:nvGraphicFramePr>
          <p:cNvPr id="139" name="Table 139"/>
          <p:cNvGraphicFramePr/>
          <p:nvPr/>
        </p:nvGraphicFramePr>
        <p:xfrm>
          <a:off x="672772" y="4229100"/>
          <a:ext cx="7167477" cy="2274690"/>
        </p:xfrm>
        <a:graphic>
          <a:graphicData uri="http://schemas.openxmlformats.org/drawingml/2006/table">
            <a:tbl>
              <a:tblPr>
                <a:tableStyleId>{4C3C2611-4C71-4FC5-86AE-919BDF0F9419}</a:tableStyleId>
              </a:tblPr>
              <a:tblGrid>
                <a:gridCol w="2389159"/>
                <a:gridCol w="2389159"/>
                <a:gridCol w="2389159"/>
              </a:tblGrid>
              <a:tr h="1290843">
                <a:tc>
                  <a:txBody>
                    <a:bodyPr/>
                    <a:lstStyle/>
                    <a:p>
                      <a:pPr lvl="0" algn="ctr" defTabSz="457200">
                        <a:defRPr sz="1800" b="0" i="0"/>
                      </a:pPr>
                      <a:r>
                        <a:rPr sz="2300" b="1">
                          <a:latin typeface="+mj-lt"/>
                          <a:ea typeface="+mj-ea"/>
                          <a:cs typeface="+mj-cs"/>
                          <a:sym typeface="Helvetica"/>
                        </a:rPr>
                        <a:t>VDR associated SNP</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300" b="1" i="1">
                          <a:latin typeface="+mj-lt"/>
                          <a:ea typeface="+mj-ea"/>
                          <a:cs typeface="+mj-cs"/>
                          <a:sym typeface="Helvetica"/>
                        </a:rPr>
                        <a:t>p-value</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300" b="1">
                          <a:latin typeface="+mj-lt"/>
                          <a:ea typeface="+mj-ea"/>
                          <a:cs typeface="+mj-cs"/>
                          <a:sym typeface="Helvetica"/>
                        </a:rPr>
                        <a:t>OR</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983847">
                <a:tc>
                  <a:txBody>
                    <a:bodyPr/>
                    <a:lstStyle/>
                    <a:p>
                      <a:pPr lvl="0" algn="ctr" defTabSz="457200">
                        <a:defRPr sz="1800" b="0" i="0"/>
                      </a:pPr>
                      <a:r>
                        <a:rPr sz="2300" b="1">
                          <a:solidFill>
                            <a:srgbClr val="C82506"/>
                          </a:solidFill>
                          <a:latin typeface="+mj-lt"/>
                          <a:ea typeface="+mj-ea"/>
                          <a:cs typeface="+mj-cs"/>
                          <a:sym typeface="Helvetica"/>
                        </a:rPr>
                        <a:t>rs731236</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marL="463705" lvl="0" indent="-463705" algn="ctr" defTabSz="457200">
                        <a:lnSpc>
                          <a:spcPct val="200000"/>
                        </a:lnSpc>
                        <a:spcBef>
                          <a:spcPts val="1200"/>
                        </a:spcBef>
                        <a:buClr>
                          <a:srgbClr val="C82506"/>
                        </a:buClr>
                        <a:buSzPct val="75000"/>
                        <a:buFont typeface="Times New Roman"/>
                        <a:buChar char="•"/>
                        <a:defRPr sz="1800" b="0" i="0"/>
                      </a:pPr>
                      <a:r>
                        <a:rPr sz="2600" b="1">
                          <a:solidFill>
                            <a:srgbClr val="C82506"/>
                          </a:solidFill>
                          <a:uFill>
                            <a:solidFill/>
                          </a:uFill>
                          <a:latin typeface="Cambria"/>
                          <a:ea typeface="Cambria"/>
                          <a:cs typeface="Cambria"/>
                          <a:sym typeface="Cambria"/>
                        </a:rPr>
                        <a:t>0.004</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300" b="1">
                          <a:solidFill>
                            <a:srgbClr val="C82506"/>
                          </a:solidFill>
                          <a:latin typeface="+mj-lt"/>
                          <a:ea typeface="+mj-ea"/>
                          <a:cs typeface="+mj-cs"/>
                          <a:sym typeface="Helvetica"/>
                        </a:rPr>
                        <a:t>0.53</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bl>
          </a:graphicData>
        </a:graphic>
      </p:graphicFrame>
      <p:sp>
        <p:nvSpPr>
          <p:cNvPr id="140" name="Shape 140"/>
          <p:cNvSpPr/>
          <p:nvPr/>
        </p:nvSpPr>
        <p:spPr>
          <a:xfrm>
            <a:off x="735970" y="7047214"/>
            <a:ext cx="7041082" cy="1447801"/>
          </a:xfrm>
          <a:prstGeom prst="rect">
            <a:avLst/>
          </a:prstGeom>
          <a:solidFill>
            <a:srgbClr val="164F86"/>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p>
            <a:pPr lvl="0">
              <a:defRPr sz="1800"/>
            </a:pPr>
            <a:r>
              <a:rPr sz="3200">
                <a:solidFill>
                  <a:srgbClr val="FFFFFF"/>
                </a:solidFill>
              </a:rPr>
              <a:t>Lay in the Taq1 region and may result in mis-regulated VDR expression </a:t>
            </a:r>
            <a:r>
              <a:rPr sz="3200">
                <a:solidFill>
                  <a:srgbClr val="A6AAA9"/>
                </a:solidFill>
              </a:rPr>
              <a:t>[Agliardi, 2011]</a:t>
            </a:r>
            <a:r>
              <a:rPr sz="3200">
                <a:solidFill>
                  <a:srgbClr val="FFFFFF"/>
                </a:solidFill>
              </a:rPr>
              <a: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2" animBg="1" advAuto="0"/>
      <p:bldP spid="140"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p:cNvSpPr>
          <p:nvPr>
            <p:ph type="title"/>
          </p:nvPr>
        </p:nvSpPr>
        <p:spPr>
          <a:prstGeom prst="rect">
            <a:avLst/>
          </a:prstGeom>
        </p:spPr>
        <p:txBody>
          <a:bodyPr/>
          <a:lstStyle>
            <a:lvl1pPr>
              <a:defRPr>
                <a:solidFill>
                  <a:srgbClr val="C82506"/>
                </a:solidFill>
                <a:latin typeface="Cambria"/>
                <a:ea typeface="Cambria"/>
                <a:cs typeface="Cambria"/>
                <a:sym typeface="Cambria"/>
              </a:defRPr>
            </a:lvl1pPr>
          </a:lstStyle>
          <a:p>
            <a:pPr lvl="0">
              <a:defRPr sz="1800">
                <a:solidFill>
                  <a:srgbClr val="000000"/>
                </a:solidFill>
              </a:defRPr>
            </a:pPr>
            <a:r>
              <a:rPr sz="8000">
                <a:solidFill>
                  <a:srgbClr val="C82506"/>
                </a:solidFill>
              </a:rPr>
              <a:t>1. Immune Triggering !!  </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image13.png"/>
          <p:cNvPicPr/>
          <p:nvPr/>
        </p:nvPicPr>
        <p:blipFill>
          <a:blip r:embed="rId2">
            <a:extLst/>
          </a:blip>
          <a:stretch>
            <a:fillRect/>
          </a:stretch>
        </p:blipFill>
        <p:spPr>
          <a:xfrm>
            <a:off x="6389289" y="2300201"/>
            <a:ext cx="5991898" cy="5153031"/>
          </a:xfrm>
          <a:prstGeom prst="rect">
            <a:avLst/>
          </a:prstGeom>
          <a:ln w="12700">
            <a:miter lim="400000"/>
          </a:ln>
        </p:spPr>
      </p:pic>
      <p:sp>
        <p:nvSpPr>
          <p:cNvPr id="145" name="Shape 145"/>
          <p:cNvSpPr>
            <a:spLocks noGrp="1"/>
          </p:cNvSpPr>
          <p:nvPr>
            <p:ph type="title"/>
          </p:nvPr>
        </p:nvSpPr>
        <p:spPr>
          <a:xfrm>
            <a:off x="556568" y="2157809"/>
            <a:ext cx="5334003" cy="3987803"/>
          </a:xfrm>
          <a:prstGeom prst="rect">
            <a:avLst/>
          </a:prstGeom>
        </p:spPr>
        <p:txBody>
          <a:bodyPr/>
          <a:lstStyle>
            <a:lvl1pPr>
              <a:defRPr b="1">
                <a:latin typeface="Cambria"/>
                <a:ea typeface="Cambria"/>
                <a:cs typeface="Cambria"/>
                <a:sym typeface="Cambria"/>
              </a:defRPr>
            </a:lvl1pPr>
          </a:lstStyle>
          <a:p>
            <a:pPr lvl="0">
              <a:defRPr sz="1800" b="0"/>
            </a:pPr>
            <a:r>
              <a:rPr sz="6000" b="1"/>
              <a:t>Regulatory traffic ??</a:t>
            </a:r>
          </a:p>
        </p:txBody>
      </p:sp>
      <p:sp>
        <p:nvSpPr>
          <p:cNvPr id="146" name="Shape 146"/>
          <p:cNvSpPr/>
          <p:nvPr/>
        </p:nvSpPr>
        <p:spPr>
          <a:xfrm>
            <a:off x="7658186" y="7749205"/>
            <a:ext cx="4480161" cy="34643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latin typeface="Cambria"/>
                <a:ea typeface="Cambria"/>
                <a:cs typeface="Cambria"/>
                <a:sym typeface="Cambria"/>
              </a:defRPr>
            </a:lvl1pPr>
          </a:lstStyle>
          <a:p>
            <a:pPr lvl="0">
              <a:defRPr sz="1800">
                <a:solidFill>
                  <a:srgbClr val="000000"/>
                </a:solidFill>
              </a:defRPr>
            </a:pPr>
            <a:r>
              <a:rPr sz="1700">
                <a:solidFill>
                  <a:srgbClr val="A6AAA9"/>
                </a:solidFill>
              </a:rPr>
              <a:t>Ref: Sci Transl Med. 2014 Jun 18;6(241):241ra78.</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image14.jpeg"/>
          <p:cNvPicPr/>
          <p:nvPr/>
        </p:nvPicPr>
        <p:blipFill>
          <a:blip r:embed="rId2">
            <a:extLst/>
          </a:blip>
          <a:stretch>
            <a:fillRect/>
          </a:stretch>
        </p:blipFill>
        <p:spPr>
          <a:xfrm>
            <a:off x="5271630" y="2829809"/>
            <a:ext cx="7435527" cy="5342748"/>
          </a:xfrm>
          <a:prstGeom prst="rect">
            <a:avLst/>
          </a:prstGeom>
          <a:ln w="12700">
            <a:miter lim="400000"/>
          </a:ln>
        </p:spPr>
      </p:pic>
      <p:sp>
        <p:nvSpPr>
          <p:cNvPr id="149" name="Shape 149"/>
          <p:cNvSpPr>
            <a:spLocks noGrp="1"/>
          </p:cNvSpPr>
          <p:nvPr>
            <p:ph type="title"/>
          </p:nvPr>
        </p:nvSpPr>
        <p:spPr>
          <a:xfrm>
            <a:off x="484234" y="-95949"/>
            <a:ext cx="4593683" cy="3723658"/>
          </a:xfrm>
          <a:prstGeom prst="rect">
            <a:avLst/>
          </a:prstGeom>
        </p:spPr>
        <p:txBody>
          <a:bodyPr/>
          <a:lstStyle>
            <a:lvl1pPr>
              <a:defRPr sz="6900" b="1">
                <a:latin typeface="Cambria"/>
                <a:ea typeface="Cambria"/>
                <a:cs typeface="Cambria"/>
                <a:sym typeface="Cambria"/>
              </a:defRPr>
            </a:lvl1pPr>
          </a:lstStyle>
          <a:p>
            <a:pPr lvl="0">
              <a:defRPr sz="1800" b="0"/>
            </a:pPr>
            <a:r>
              <a:rPr sz="6900" b="1"/>
              <a:t>Regulatory T cells (Treg)</a:t>
            </a:r>
          </a:p>
        </p:txBody>
      </p:sp>
      <p:sp>
        <p:nvSpPr>
          <p:cNvPr id="150" name="Shape 150"/>
          <p:cNvSpPr>
            <a:spLocks noGrp="1"/>
          </p:cNvSpPr>
          <p:nvPr>
            <p:ph type="body" idx="1"/>
          </p:nvPr>
        </p:nvSpPr>
        <p:spPr>
          <a:xfrm>
            <a:off x="373832" y="4110233"/>
            <a:ext cx="4388102" cy="5381263"/>
          </a:xfrm>
          <a:prstGeom prst="rect">
            <a:avLst/>
          </a:prstGeom>
        </p:spPr>
        <p:txBody>
          <a:bodyPr>
            <a:normAutofit fontScale="92500"/>
          </a:bodyPr>
          <a:lstStyle/>
          <a:p>
            <a:pPr marL="594208" lvl="0" indent="-594208" algn="just" defTabSz="402336">
              <a:lnSpc>
                <a:spcPct val="200000"/>
              </a:lnSpc>
              <a:spcBef>
                <a:spcPts val="1000"/>
              </a:spcBef>
              <a:buSzPct val="75000"/>
              <a:buFont typeface="Times New Roman"/>
              <a:buChar char="•"/>
              <a:defRPr sz="1800"/>
            </a:pPr>
            <a:r>
              <a:rPr sz="3080">
                <a:uFill>
                  <a:solidFill/>
                </a:uFill>
                <a:latin typeface="Cambria"/>
                <a:ea typeface="Cambria"/>
                <a:cs typeface="Cambria"/>
                <a:sym typeface="Cambria"/>
              </a:rPr>
              <a:t>Naturally occurring FoxP3+ Tregs arises from the thymus </a:t>
            </a:r>
            <a:endParaRPr sz="3080"/>
          </a:p>
          <a:p>
            <a:pPr marL="594208" lvl="0" indent="-594208" algn="just" defTabSz="402336">
              <a:lnSpc>
                <a:spcPct val="200000"/>
              </a:lnSpc>
              <a:spcBef>
                <a:spcPts val="1000"/>
              </a:spcBef>
              <a:buSzPct val="75000"/>
              <a:buFont typeface="Times New Roman"/>
              <a:buChar char="•"/>
              <a:defRPr sz="1800"/>
            </a:pPr>
            <a:r>
              <a:rPr sz="3080">
                <a:uFill>
                  <a:solidFill/>
                </a:uFill>
                <a:latin typeface="Cambria"/>
                <a:ea typeface="Cambria"/>
                <a:cs typeface="Cambria"/>
                <a:sym typeface="Cambria"/>
              </a:rPr>
              <a:t>Adaptive Tregs arises from immune responses extrathymically</a:t>
            </a:r>
          </a:p>
        </p:txBody>
      </p:sp>
      <p:sp>
        <p:nvSpPr>
          <p:cNvPr id="151" name="Shape 151"/>
          <p:cNvSpPr/>
          <p:nvPr/>
        </p:nvSpPr>
        <p:spPr>
          <a:xfrm>
            <a:off x="5520814" y="8368972"/>
            <a:ext cx="6937086"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Ref:http://</a:t>
            </a:r>
            <a:r>
              <a:rPr sz="1700">
                <a:hlinkClick r:id="rId3"/>
              </a:rPr>
              <a:t>www.regimmune.com/technology/</a:t>
            </a:r>
            <a:r>
              <a:rPr sz="1700">
                <a:solidFill>
                  <a:srgbClr val="A6AAA9"/>
                </a:solidFill>
              </a:rPr>
              <a:t> </a:t>
            </a: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body" idx="1"/>
          </p:nvPr>
        </p:nvSpPr>
        <p:spPr>
          <a:xfrm>
            <a:off x="69270" y="799496"/>
            <a:ext cx="12547759" cy="8154608"/>
          </a:xfrm>
          <a:prstGeom prst="rect">
            <a:avLst/>
          </a:prstGeom>
        </p:spPr>
        <p:txBody>
          <a:bodyPr>
            <a:normAutofit fontScale="92500"/>
          </a:bodyPr>
          <a:lstStyle/>
          <a:p>
            <a:pPr marL="855660" lvl="0" indent="-855660" algn="just" defTabSz="452627">
              <a:lnSpc>
                <a:spcPct val="200000"/>
              </a:lnSpc>
              <a:spcBef>
                <a:spcPts val="1100"/>
              </a:spcBef>
              <a:buFont typeface="Times New Roman"/>
              <a:defRPr sz="1800"/>
            </a:pPr>
            <a:r>
              <a:rPr sz="3500">
                <a:uFill>
                  <a:solidFill/>
                </a:uFill>
                <a:latin typeface="Cambria"/>
                <a:ea typeface="Cambria"/>
                <a:cs typeface="Cambria"/>
                <a:sym typeface="Cambria"/>
              </a:rPr>
              <a:t>In MS, significant down-regulation of Treg cells is actually reported</a:t>
            </a:r>
            <a:endParaRPr sz="3500"/>
          </a:p>
          <a:p>
            <a:pPr marL="855660" lvl="0" indent="-855660" algn="just" defTabSz="452627">
              <a:lnSpc>
                <a:spcPct val="200000"/>
              </a:lnSpc>
              <a:spcBef>
                <a:spcPts val="1100"/>
              </a:spcBef>
              <a:buFont typeface="Times New Roman"/>
              <a:defRPr sz="1800"/>
            </a:pPr>
            <a:r>
              <a:rPr sz="3500">
                <a:uFill>
                  <a:solidFill/>
                </a:uFill>
                <a:latin typeface="Cambria"/>
                <a:ea typeface="Cambria"/>
                <a:cs typeface="Cambria"/>
                <a:sym typeface="Cambria"/>
              </a:rPr>
              <a:t>In EAE, appearances of those cells in CNS show disease recovery. </a:t>
            </a:r>
            <a:endParaRPr sz="3500"/>
          </a:p>
          <a:p>
            <a:pPr marL="855660" lvl="0" indent="-855660" algn="just" defTabSz="452627">
              <a:lnSpc>
                <a:spcPct val="200000"/>
              </a:lnSpc>
              <a:spcBef>
                <a:spcPts val="1100"/>
              </a:spcBef>
              <a:buFont typeface="Times New Roman"/>
              <a:defRPr sz="1800"/>
            </a:pPr>
            <a:r>
              <a:rPr sz="3500">
                <a:uFill>
                  <a:solidFill/>
                </a:uFill>
                <a:latin typeface="Cambria"/>
                <a:ea typeface="Cambria"/>
                <a:cs typeface="Cambria"/>
                <a:sym typeface="Cambria"/>
              </a:rPr>
              <a:t>Some researchers have suggested that most Treg cells in MS are memory Treg cells which had diminished suppression of mean Ca(2+) influx and lost their inherent suppressive activity </a:t>
            </a:r>
            <a:r>
              <a:rPr sz="3500">
                <a:solidFill>
                  <a:srgbClr val="A6AAA9"/>
                </a:solidFill>
                <a:uFill>
                  <a:solidFill/>
                </a:uFill>
                <a:latin typeface="Cambria"/>
                <a:ea typeface="Cambria"/>
                <a:cs typeface="Cambria"/>
                <a:sym typeface="Cambria"/>
              </a:rPr>
              <a:t>[Viglietta, 2004; Schwarz, 2013; Boppana, 2011]</a:t>
            </a:r>
            <a:r>
              <a:rPr sz="3500">
                <a:uFill>
                  <a:solidFill/>
                </a:uFill>
                <a:latin typeface="Cambria"/>
                <a:ea typeface="Cambria"/>
                <a:cs typeface="Cambria"/>
                <a:sym typeface="Cambria"/>
              </a:rPr>
              <a:t>.</a:t>
            </a: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body" idx="1"/>
          </p:nvPr>
        </p:nvSpPr>
        <p:spPr>
          <a:xfrm>
            <a:off x="99725" y="763664"/>
            <a:ext cx="12584542" cy="8226271"/>
          </a:xfrm>
          <a:prstGeom prst="rect">
            <a:avLst/>
          </a:prstGeom>
        </p:spPr>
        <p:txBody>
          <a:bodyPr/>
          <a:lstStyle/>
          <a:p>
            <a:pPr marL="648229" lvl="0" indent="-648229" algn="just" defTabSz="457200">
              <a:lnSpc>
                <a:spcPct val="200000"/>
              </a:lnSpc>
              <a:spcBef>
                <a:spcPts val="1200"/>
              </a:spcBef>
              <a:buFont typeface="Times New Roman"/>
              <a:defRPr sz="1800"/>
            </a:pPr>
            <a:r>
              <a:rPr sz="3500">
                <a:uFill>
                  <a:solidFill/>
                </a:uFill>
                <a:latin typeface="Cambria"/>
                <a:ea typeface="Cambria"/>
                <a:cs typeface="Cambria"/>
                <a:sym typeface="Cambria"/>
              </a:rPr>
              <a:t>miR-223, which modulates the NF-ĸB pathway, was found to be highly up-regulated in the blood and Treg cells of MS cases </a:t>
            </a:r>
            <a:r>
              <a:rPr sz="3500">
                <a:solidFill>
                  <a:srgbClr val="A6AAA9"/>
                </a:solidFill>
                <a:uFill>
                  <a:solidFill/>
                </a:uFill>
                <a:latin typeface="Cambria"/>
                <a:ea typeface="Cambria"/>
                <a:cs typeface="Cambria"/>
                <a:sym typeface="Cambria"/>
              </a:rPr>
              <a:t>[van den Elsen, 2014; Ma, 2014]</a:t>
            </a:r>
            <a:r>
              <a:rPr sz="3500">
                <a:uFill>
                  <a:solidFill/>
                </a:uFill>
                <a:latin typeface="Cambria"/>
                <a:ea typeface="Cambria"/>
                <a:cs typeface="Cambria"/>
                <a:sym typeface="Cambria"/>
              </a:rPr>
              <a:t>. </a:t>
            </a:r>
            <a:endParaRPr sz="3500"/>
          </a:p>
          <a:p>
            <a:pPr marL="648229" lvl="0" indent="-648229" algn="just" defTabSz="457200">
              <a:lnSpc>
                <a:spcPct val="200000"/>
              </a:lnSpc>
              <a:spcBef>
                <a:spcPts val="1200"/>
              </a:spcBef>
              <a:buFont typeface="Times New Roman"/>
              <a:defRPr sz="1800"/>
            </a:pPr>
            <a:r>
              <a:rPr sz="3500">
                <a:uFill>
                  <a:solidFill/>
                </a:uFill>
                <a:latin typeface="Cambria"/>
                <a:ea typeface="Cambria"/>
                <a:cs typeface="Cambria"/>
                <a:sym typeface="Cambria"/>
              </a:rPr>
              <a:t>Elevation of miR-223 has been previously correlated with lower Tregs in maternal and cord blood of pregnant women </a:t>
            </a:r>
            <a:r>
              <a:rPr sz="3500">
                <a:solidFill>
                  <a:srgbClr val="A6AAA9"/>
                </a:solidFill>
                <a:uFill>
                  <a:solidFill/>
                </a:uFill>
                <a:latin typeface="Cambria"/>
                <a:ea typeface="Cambria"/>
                <a:cs typeface="Cambria"/>
                <a:sym typeface="Cambria"/>
              </a:rPr>
              <a:t>[Herberth, 2014]</a:t>
            </a:r>
            <a:r>
              <a:rPr sz="3500">
                <a:uFill>
                  <a:solidFill/>
                </a:uFill>
                <a:latin typeface="Cambria"/>
                <a:ea typeface="Cambria"/>
                <a:cs typeface="Cambria"/>
                <a:sym typeface="Cambria"/>
              </a:rPr>
              <a:t>. </a:t>
            </a: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body" idx="1"/>
          </p:nvPr>
        </p:nvSpPr>
        <p:spPr>
          <a:xfrm>
            <a:off x="223973" y="935724"/>
            <a:ext cx="7003442" cy="8355711"/>
          </a:xfrm>
          <a:prstGeom prst="rect">
            <a:avLst/>
          </a:prstGeom>
        </p:spPr>
        <p:txBody>
          <a:bodyPr>
            <a:normAutofit fontScale="92500" lnSpcReduction="10000"/>
          </a:bodyPr>
          <a:lstStyle/>
          <a:p>
            <a:pPr marL="674156" lvl="0" indent="-674156" algn="just" defTabSz="438911">
              <a:lnSpc>
                <a:spcPct val="200000"/>
              </a:lnSpc>
              <a:spcBef>
                <a:spcPts val="1100"/>
              </a:spcBef>
              <a:buFont typeface="Times New Roman"/>
              <a:defRPr sz="1800"/>
            </a:pPr>
            <a:r>
              <a:rPr sz="3359">
                <a:uFill>
                  <a:solidFill/>
                </a:uFill>
                <a:latin typeface="Cambria"/>
                <a:ea typeface="Cambria"/>
                <a:cs typeface="Cambria"/>
                <a:sym typeface="Cambria"/>
              </a:rPr>
              <a:t>UVR induce prostaglandin E2 (PGE2) production. </a:t>
            </a:r>
            <a:endParaRPr sz="3359"/>
          </a:p>
          <a:p>
            <a:pPr marL="674156" lvl="0" indent="-674156" algn="just" defTabSz="438911">
              <a:lnSpc>
                <a:spcPct val="200000"/>
              </a:lnSpc>
              <a:spcBef>
                <a:spcPts val="1100"/>
              </a:spcBef>
              <a:buFont typeface="Times New Roman"/>
              <a:defRPr sz="1800"/>
            </a:pPr>
            <a:r>
              <a:rPr sz="3359">
                <a:uFill>
                  <a:solidFill/>
                </a:uFill>
                <a:latin typeface="Cambria"/>
                <a:ea typeface="Cambria"/>
                <a:cs typeface="Cambria"/>
                <a:sym typeface="Cambria"/>
              </a:rPr>
              <a:t>PGE2 in turn bind prostaglandin E receptor subtype 4, thereby signaling an increased receptor activator of NF-κB ligand (RANKL) expression in the epidermis and an elevated influx of Treg cells into the draining lymph nodes </a:t>
            </a:r>
            <a:r>
              <a:rPr sz="3359">
                <a:solidFill>
                  <a:srgbClr val="A6AAA9"/>
                </a:solidFill>
                <a:uFill>
                  <a:solidFill/>
                </a:uFill>
                <a:latin typeface="Cambria"/>
                <a:ea typeface="Cambria"/>
                <a:cs typeface="Cambria"/>
                <a:sym typeface="Cambria"/>
              </a:rPr>
              <a:t>[Hart, 2013]</a:t>
            </a:r>
            <a:r>
              <a:rPr sz="3359">
                <a:uFill>
                  <a:solidFill/>
                </a:uFill>
                <a:latin typeface="Cambria"/>
                <a:ea typeface="Cambria"/>
                <a:cs typeface="Cambria"/>
                <a:sym typeface="Cambria"/>
              </a:rPr>
              <a:t>. </a:t>
            </a:r>
          </a:p>
        </p:txBody>
      </p:sp>
      <p:pic>
        <p:nvPicPr>
          <p:cNvPr id="158" name="image15.png"/>
          <p:cNvPicPr/>
          <p:nvPr/>
        </p:nvPicPr>
        <p:blipFill>
          <a:blip r:embed="rId2" cstate="email">
            <a:extLst>
              <a:ext uri="{28A0092B-C50C-407E-A947-70E740481C1C}">
                <a14:useLocalDpi xmlns:a14="http://schemas.microsoft.com/office/drawing/2010/main"/>
              </a:ext>
            </a:extLst>
          </a:blip>
          <a:stretch>
            <a:fillRect/>
          </a:stretch>
        </p:blipFill>
        <p:spPr>
          <a:xfrm>
            <a:off x="9650810" y="563439"/>
            <a:ext cx="1964427" cy="1964428"/>
          </a:xfrm>
          <a:prstGeom prst="rect">
            <a:avLst/>
          </a:prstGeom>
          <a:ln w="12700">
            <a:miter lim="400000"/>
          </a:ln>
        </p:spPr>
      </p:pic>
      <p:sp>
        <p:nvSpPr>
          <p:cNvPr id="159" name="Shape 159"/>
          <p:cNvSpPr/>
          <p:nvPr/>
        </p:nvSpPr>
        <p:spPr>
          <a:xfrm flipV="1">
            <a:off x="10633022" y="2766964"/>
            <a:ext cx="2" cy="532734"/>
          </a:xfrm>
          <a:prstGeom prst="line">
            <a:avLst/>
          </a:prstGeom>
          <a:ln w="38100" cap="rnd">
            <a:solidFill>
              <a:srgbClr val="C3971A"/>
            </a:solidFill>
            <a:custDash>
              <a:ds d="100000" sp="200000"/>
            </a:custDash>
            <a:miter lim="400000"/>
          </a:ln>
        </p:spPr>
        <p:txBody>
          <a:bodyPr lIns="0" tIns="0" rIns="0" bIns="0"/>
          <a:lstStyle/>
          <a:p>
            <a:pPr lvl="0" algn="l" defTabSz="457200">
              <a:defRPr sz="1200">
                <a:latin typeface="+mj-lt"/>
                <a:ea typeface="+mj-ea"/>
                <a:cs typeface="+mj-cs"/>
                <a:sym typeface="Helvetica"/>
              </a:defRPr>
            </a:pPr>
            <a:endParaRPr/>
          </a:p>
        </p:txBody>
      </p:sp>
      <p:sp>
        <p:nvSpPr>
          <p:cNvPr id="160" name="Shape 160"/>
          <p:cNvSpPr/>
          <p:nvPr/>
        </p:nvSpPr>
        <p:spPr>
          <a:xfrm>
            <a:off x="10214368" y="3538796"/>
            <a:ext cx="828447" cy="431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200">
                <a:solidFill>
                  <a:srgbClr val="C82506"/>
                </a:solidFill>
              </a:defRPr>
            </a:lvl1pPr>
          </a:lstStyle>
          <a:p>
            <a:pPr lvl="0">
              <a:defRPr sz="1800">
                <a:solidFill>
                  <a:srgbClr val="000000"/>
                </a:solidFill>
              </a:defRPr>
            </a:pPr>
            <a:r>
              <a:rPr sz="2200">
                <a:solidFill>
                  <a:srgbClr val="C82506"/>
                </a:solidFill>
              </a:rPr>
              <a:t>PGE2</a:t>
            </a:r>
          </a:p>
        </p:txBody>
      </p:sp>
      <p:sp>
        <p:nvSpPr>
          <p:cNvPr id="161" name="Shape 161"/>
          <p:cNvSpPr/>
          <p:nvPr/>
        </p:nvSpPr>
        <p:spPr>
          <a:xfrm>
            <a:off x="10559885" y="4726311"/>
            <a:ext cx="137411" cy="1136120"/>
          </a:xfrm>
          <a:prstGeom prst="roundRect">
            <a:avLst>
              <a:gd name="adj" fmla="val 50000"/>
            </a:avLst>
          </a:prstGeom>
          <a:solidFill>
            <a:srgbClr val="861001"/>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162" name="Shape 162"/>
          <p:cNvSpPr/>
          <p:nvPr/>
        </p:nvSpPr>
        <p:spPr>
          <a:xfrm>
            <a:off x="10745182" y="4726311"/>
            <a:ext cx="137411" cy="1136120"/>
          </a:xfrm>
          <a:prstGeom prst="roundRect">
            <a:avLst>
              <a:gd name="adj" fmla="val 50000"/>
            </a:avLst>
          </a:prstGeom>
          <a:solidFill>
            <a:srgbClr val="861001"/>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163" name="Shape 163"/>
          <p:cNvSpPr/>
          <p:nvPr/>
        </p:nvSpPr>
        <p:spPr>
          <a:xfrm>
            <a:off x="10374590" y="4726311"/>
            <a:ext cx="137411" cy="1136120"/>
          </a:xfrm>
          <a:prstGeom prst="roundRect">
            <a:avLst>
              <a:gd name="adj" fmla="val 50000"/>
            </a:avLst>
          </a:prstGeom>
          <a:solidFill>
            <a:srgbClr val="861001"/>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164" name="Shape 164"/>
          <p:cNvSpPr/>
          <p:nvPr/>
        </p:nvSpPr>
        <p:spPr>
          <a:xfrm>
            <a:off x="10930477" y="4726311"/>
            <a:ext cx="137411" cy="1136120"/>
          </a:xfrm>
          <a:prstGeom prst="roundRect">
            <a:avLst>
              <a:gd name="adj" fmla="val 50000"/>
            </a:avLst>
          </a:prstGeom>
          <a:solidFill>
            <a:srgbClr val="861001"/>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sp>
        <p:nvSpPr>
          <p:cNvPr id="165" name="Shape 165"/>
          <p:cNvSpPr/>
          <p:nvPr/>
        </p:nvSpPr>
        <p:spPr>
          <a:xfrm>
            <a:off x="10454898" y="5110989"/>
            <a:ext cx="728268" cy="366963"/>
          </a:xfrm>
          <a:custGeom>
            <a:avLst/>
            <a:gdLst/>
            <a:ahLst/>
            <a:cxnLst>
              <a:cxn ang="0">
                <a:pos x="wd2" y="hd2"/>
              </a:cxn>
              <a:cxn ang="5400000">
                <a:pos x="wd2" y="hd2"/>
              </a:cxn>
              <a:cxn ang="10800000">
                <a:pos x="wd2" y="hd2"/>
              </a:cxn>
              <a:cxn ang="16200000">
                <a:pos x="wd2" y="hd2"/>
              </a:cxn>
            </a:cxnLst>
            <a:rect l="0" t="0" r="r" b="b"/>
            <a:pathLst>
              <a:path w="16211" h="21600" extrusionOk="0">
                <a:moveTo>
                  <a:pt x="16211" y="21600"/>
                </a:moveTo>
                <a:cubicBezTo>
                  <a:pt x="-4835" y="10871"/>
                  <a:pt x="-5389" y="3671"/>
                  <a:pt x="14549" y="0"/>
                </a:cubicBezTo>
              </a:path>
            </a:pathLst>
          </a:custGeom>
          <a:ln w="25400">
            <a:solidFill>
              <a:srgbClr val="570706"/>
            </a:solidFill>
            <a:miter lim="400000"/>
          </a:ln>
        </p:spPr>
        <p:txBody>
          <a:bodyPr lIns="0" tIns="0" rIns="0" bIns="0"/>
          <a:lstStyle/>
          <a:p>
            <a:pPr lvl="0"/>
            <a:endParaRPr/>
          </a:p>
        </p:txBody>
      </p:sp>
      <p:sp>
        <p:nvSpPr>
          <p:cNvPr id="166" name="Shape 166"/>
          <p:cNvSpPr/>
          <p:nvPr/>
        </p:nvSpPr>
        <p:spPr>
          <a:xfrm>
            <a:off x="10420808" y="5327144"/>
            <a:ext cx="666713" cy="403401"/>
          </a:xfrm>
          <a:custGeom>
            <a:avLst/>
            <a:gdLst/>
            <a:ahLst/>
            <a:cxnLst>
              <a:cxn ang="0">
                <a:pos x="wd2" y="hd2"/>
              </a:cxn>
              <a:cxn ang="5400000">
                <a:pos x="wd2" y="hd2"/>
              </a:cxn>
              <a:cxn ang="10800000">
                <a:pos x="wd2" y="hd2"/>
              </a:cxn>
              <a:cxn ang="16200000">
                <a:pos x="wd2" y="hd2"/>
              </a:cxn>
            </a:cxnLst>
            <a:rect l="0" t="0" r="r" b="b"/>
            <a:pathLst>
              <a:path w="16220" h="17645" extrusionOk="0">
                <a:moveTo>
                  <a:pt x="2216" y="0"/>
                </a:moveTo>
                <a:cubicBezTo>
                  <a:pt x="21600" y="16794"/>
                  <a:pt x="20861" y="21600"/>
                  <a:pt x="0" y="14418"/>
                </a:cubicBezTo>
              </a:path>
            </a:pathLst>
          </a:custGeom>
          <a:ln w="25400">
            <a:solidFill>
              <a:srgbClr val="570706"/>
            </a:solidFill>
            <a:miter lim="400000"/>
          </a:ln>
        </p:spPr>
        <p:txBody>
          <a:bodyPr lIns="0" tIns="0" rIns="0" bIns="0"/>
          <a:lstStyle/>
          <a:p>
            <a:pPr lvl="0"/>
            <a:endParaRPr/>
          </a:p>
        </p:txBody>
      </p:sp>
      <p:sp>
        <p:nvSpPr>
          <p:cNvPr id="167" name="Shape 167"/>
          <p:cNvSpPr/>
          <p:nvPr/>
        </p:nvSpPr>
        <p:spPr>
          <a:xfrm>
            <a:off x="10491813" y="4717820"/>
            <a:ext cx="662739" cy="324663"/>
          </a:xfrm>
          <a:custGeom>
            <a:avLst/>
            <a:gdLst/>
            <a:ahLst/>
            <a:cxnLst>
              <a:cxn ang="0">
                <a:pos x="wd2" y="hd2"/>
              </a:cxn>
              <a:cxn ang="5400000">
                <a:pos x="wd2" y="hd2"/>
              </a:cxn>
              <a:cxn ang="10800000">
                <a:pos x="wd2" y="hd2"/>
              </a:cxn>
              <a:cxn ang="16200000">
                <a:pos x="wd2" y="hd2"/>
              </a:cxn>
            </a:cxnLst>
            <a:rect l="0" t="0" r="r" b="b"/>
            <a:pathLst>
              <a:path w="16202" h="17070" extrusionOk="0">
                <a:moveTo>
                  <a:pt x="708" y="0"/>
                </a:moveTo>
                <a:cubicBezTo>
                  <a:pt x="21600" y="17623"/>
                  <a:pt x="21364" y="21600"/>
                  <a:pt x="0" y="11932"/>
                </a:cubicBezTo>
              </a:path>
            </a:pathLst>
          </a:custGeom>
          <a:ln w="25400">
            <a:solidFill>
              <a:srgbClr val="570706"/>
            </a:solidFill>
            <a:miter lim="400000"/>
          </a:ln>
        </p:spPr>
        <p:txBody>
          <a:bodyPr lIns="0" tIns="0" rIns="0" bIns="0"/>
          <a:lstStyle/>
          <a:p>
            <a:pPr lvl="0"/>
            <a:endParaRPr/>
          </a:p>
        </p:txBody>
      </p:sp>
      <p:sp>
        <p:nvSpPr>
          <p:cNvPr id="168" name="Shape 168"/>
          <p:cNvSpPr/>
          <p:nvPr/>
        </p:nvSpPr>
        <p:spPr>
          <a:xfrm flipV="1">
            <a:off x="8793488" y="5113578"/>
            <a:ext cx="3670206" cy="2"/>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69" name="Shape 169"/>
          <p:cNvSpPr/>
          <p:nvPr/>
        </p:nvSpPr>
        <p:spPr>
          <a:xfrm flipV="1">
            <a:off x="8793488" y="5540407"/>
            <a:ext cx="3670206" cy="2"/>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70" name="Shape 170"/>
          <p:cNvSpPr/>
          <p:nvPr/>
        </p:nvSpPr>
        <p:spPr>
          <a:xfrm flipV="1">
            <a:off x="10693404" y="4030895"/>
            <a:ext cx="2" cy="635117"/>
          </a:xfrm>
          <a:prstGeom prst="line">
            <a:avLst/>
          </a:prstGeom>
          <a:ln w="25400">
            <a:solidFill>
              <a:srgbClr val="570706"/>
            </a:solidFill>
            <a:miter lim="400000"/>
          </a:ln>
        </p:spPr>
        <p:txBody>
          <a:bodyPr lIns="0" tIns="0" rIns="0" bIns="0"/>
          <a:lstStyle/>
          <a:p>
            <a:pPr lvl="0" algn="l" defTabSz="457200">
              <a:defRPr sz="1200">
                <a:latin typeface="+mj-lt"/>
                <a:ea typeface="+mj-ea"/>
                <a:cs typeface="+mj-cs"/>
                <a:sym typeface="Helvetica"/>
              </a:defRPr>
            </a:pPr>
            <a:endParaRPr/>
          </a:p>
        </p:txBody>
      </p:sp>
      <p:sp>
        <p:nvSpPr>
          <p:cNvPr id="171" name="Shape 171"/>
          <p:cNvSpPr/>
          <p:nvPr/>
        </p:nvSpPr>
        <p:spPr>
          <a:xfrm>
            <a:off x="10346597" y="6025422"/>
            <a:ext cx="701397" cy="495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600">
                <a:solidFill>
                  <a:srgbClr val="570706"/>
                </a:solidFill>
              </a:defRPr>
            </a:lvl1pPr>
          </a:lstStyle>
          <a:p>
            <a:pPr lvl="0">
              <a:defRPr sz="1800">
                <a:solidFill>
                  <a:srgbClr val="000000"/>
                </a:solidFill>
              </a:defRPr>
            </a:pPr>
            <a:r>
              <a:rPr sz="2600">
                <a:solidFill>
                  <a:srgbClr val="570706"/>
                </a:solidFill>
              </a:rPr>
              <a:t>PE4</a:t>
            </a:r>
          </a:p>
        </p:txBody>
      </p:sp>
      <p:sp>
        <p:nvSpPr>
          <p:cNvPr id="172" name="Shape 172"/>
          <p:cNvSpPr/>
          <p:nvPr/>
        </p:nvSpPr>
        <p:spPr>
          <a:xfrm flipV="1">
            <a:off x="10697296" y="6658317"/>
            <a:ext cx="2" cy="682181"/>
          </a:xfrm>
          <a:prstGeom prst="line">
            <a:avLst/>
          </a:prstGeom>
          <a:ln w="25400">
            <a:solidFill>
              <a:srgbClr val="164F86"/>
            </a:solidFill>
            <a:miter lim="400000"/>
          </a:ln>
        </p:spPr>
        <p:txBody>
          <a:bodyPr lIns="0" tIns="0" rIns="0" bIns="0"/>
          <a:lstStyle/>
          <a:p>
            <a:pPr lvl="0" algn="l" defTabSz="457200">
              <a:defRPr sz="1200">
                <a:latin typeface="+mj-lt"/>
                <a:ea typeface="+mj-ea"/>
                <a:cs typeface="+mj-cs"/>
                <a:sym typeface="Helvetica"/>
              </a:defRPr>
            </a:pPr>
            <a:endParaRPr/>
          </a:p>
        </p:txBody>
      </p:sp>
      <p:sp>
        <p:nvSpPr>
          <p:cNvPr id="173" name="Shape 173"/>
          <p:cNvSpPr/>
          <p:nvPr/>
        </p:nvSpPr>
        <p:spPr>
          <a:xfrm>
            <a:off x="9890566" y="7419868"/>
            <a:ext cx="1613460"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3600"/>
              <a:t>RANKL</a:t>
            </a:r>
          </a:p>
        </p:txBody>
      </p:sp>
      <p:sp>
        <p:nvSpPr>
          <p:cNvPr id="174" name="Shape 174"/>
          <p:cNvSpPr/>
          <p:nvPr/>
        </p:nvSpPr>
        <p:spPr>
          <a:xfrm>
            <a:off x="9907351" y="8146923"/>
            <a:ext cx="1209239" cy="12092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1A7F9"/>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grpSp>
        <p:nvGrpSpPr>
          <p:cNvPr id="177" name="Group 177"/>
          <p:cNvGrpSpPr/>
          <p:nvPr/>
        </p:nvGrpSpPr>
        <p:grpSpPr>
          <a:xfrm>
            <a:off x="10085334" y="8320147"/>
            <a:ext cx="858081" cy="858048"/>
            <a:chOff x="-10" y="-10"/>
            <a:chExt cx="858079" cy="858047"/>
          </a:xfrm>
        </p:grpSpPr>
        <p:sp>
          <p:nvSpPr>
            <p:cNvPr id="175" name="Shape 175"/>
            <p:cNvSpPr/>
            <p:nvPr/>
          </p:nvSpPr>
          <p:spPr>
            <a:xfrm>
              <a:off x="-11" y="-11"/>
              <a:ext cx="858048" cy="8580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65C0"/>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76" name="Shape 176"/>
            <p:cNvSpPr/>
            <p:nvPr/>
          </p:nvSpPr>
          <p:spPr>
            <a:xfrm>
              <a:off x="-1" y="244884"/>
              <a:ext cx="858071" cy="368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Treg</a:t>
              </a:r>
            </a:p>
          </p:txBody>
        </p:sp>
      </p:grpSp>
      <p:sp>
        <p:nvSpPr>
          <p:cNvPr id="178" name="Shape 178"/>
          <p:cNvSpPr/>
          <p:nvPr/>
        </p:nvSpPr>
        <p:spPr>
          <a:xfrm>
            <a:off x="11206915" y="8146924"/>
            <a:ext cx="1188421" cy="11884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1A7F9"/>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grpSp>
        <p:nvGrpSpPr>
          <p:cNvPr id="181" name="Group 181"/>
          <p:cNvGrpSpPr/>
          <p:nvPr/>
        </p:nvGrpSpPr>
        <p:grpSpPr>
          <a:xfrm>
            <a:off x="11372110" y="8322526"/>
            <a:ext cx="858081" cy="858049"/>
            <a:chOff x="-10" y="-10"/>
            <a:chExt cx="858079" cy="858047"/>
          </a:xfrm>
        </p:grpSpPr>
        <p:sp>
          <p:nvSpPr>
            <p:cNvPr id="179" name="Shape 179"/>
            <p:cNvSpPr/>
            <p:nvPr/>
          </p:nvSpPr>
          <p:spPr>
            <a:xfrm>
              <a:off x="-11" y="-11"/>
              <a:ext cx="858048" cy="8580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65C0"/>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80" name="Shape 180"/>
            <p:cNvSpPr/>
            <p:nvPr/>
          </p:nvSpPr>
          <p:spPr>
            <a:xfrm>
              <a:off x="-1" y="244884"/>
              <a:ext cx="858071" cy="368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Treg</a:t>
              </a:r>
            </a:p>
          </p:txBody>
        </p:sp>
      </p:grpSp>
      <p:sp>
        <p:nvSpPr>
          <p:cNvPr id="182" name="Shape 182"/>
          <p:cNvSpPr/>
          <p:nvPr/>
        </p:nvSpPr>
        <p:spPr>
          <a:xfrm>
            <a:off x="8612546" y="8146923"/>
            <a:ext cx="1209238" cy="12092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1A7F9"/>
          </a:solidFill>
          <a:ln w="12700">
            <a:miter lim="400000"/>
          </a:ln>
          <a:effectLst>
            <a:outerShdw blurRad="38100" dist="25400" dir="5400000" rotWithShape="0">
              <a:srgbClr val="000000">
                <a:alpha val="50000"/>
              </a:srgbClr>
            </a:outerShdw>
          </a:effectLst>
        </p:spPr>
        <p:txBody>
          <a:bodyPr lIns="0" tIns="0" rIns="0" bIns="0" anchor="ctr"/>
          <a:lstStyle/>
          <a:p>
            <a:pPr lvl="0">
              <a:defRPr sz="2400">
                <a:solidFill>
                  <a:srgbClr val="FFFFFF"/>
                </a:solidFill>
              </a:defRPr>
            </a:pPr>
            <a:endParaRPr/>
          </a:p>
        </p:txBody>
      </p:sp>
      <p:grpSp>
        <p:nvGrpSpPr>
          <p:cNvPr id="185" name="Group 185"/>
          <p:cNvGrpSpPr/>
          <p:nvPr/>
        </p:nvGrpSpPr>
        <p:grpSpPr>
          <a:xfrm>
            <a:off x="8788151" y="8322526"/>
            <a:ext cx="858081" cy="858049"/>
            <a:chOff x="-10" y="-10"/>
            <a:chExt cx="858079" cy="858047"/>
          </a:xfrm>
        </p:grpSpPr>
        <p:sp>
          <p:nvSpPr>
            <p:cNvPr id="183" name="Shape 183"/>
            <p:cNvSpPr/>
            <p:nvPr/>
          </p:nvSpPr>
          <p:spPr>
            <a:xfrm>
              <a:off x="-11" y="-11"/>
              <a:ext cx="858048" cy="8580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65C0"/>
            </a:soli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184" name="Shape 184"/>
            <p:cNvSpPr/>
            <p:nvPr/>
          </p:nvSpPr>
          <p:spPr>
            <a:xfrm>
              <a:off x="-1" y="244884"/>
              <a:ext cx="858071" cy="368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400">
                  <a:solidFill>
                    <a:srgbClr val="FFFFFF"/>
                  </a:solidFill>
                </a:defRPr>
              </a:lvl1pPr>
            </a:lstStyle>
            <a:p>
              <a:pPr lvl="0">
                <a:defRPr sz="1800">
                  <a:solidFill>
                    <a:srgbClr val="000000"/>
                  </a:solidFill>
                </a:defRPr>
              </a:pPr>
              <a:r>
                <a:rPr sz="2400">
                  <a:solidFill>
                    <a:srgbClr val="FFFFFF"/>
                  </a:solidFill>
                </a:rPr>
                <a:t>Treg</a:t>
              </a:r>
            </a:p>
          </p:txBody>
        </p:sp>
      </p:gr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body" idx="1"/>
          </p:nvPr>
        </p:nvSpPr>
        <p:spPr>
          <a:xfrm>
            <a:off x="312919" y="305117"/>
            <a:ext cx="6280108" cy="9143366"/>
          </a:xfrm>
          <a:prstGeom prst="rect">
            <a:avLst/>
          </a:prstGeom>
        </p:spPr>
        <p:txBody>
          <a:bodyPr/>
          <a:lstStyle/>
          <a:p>
            <a:pPr marL="624219" lvl="0" indent="-624219" algn="just" defTabSz="457200">
              <a:lnSpc>
                <a:spcPct val="200000"/>
              </a:lnSpc>
              <a:spcBef>
                <a:spcPts val="1200"/>
              </a:spcBef>
              <a:buFont typeface="Times New Roman"/>
              <a:defRPr sz="1800"/>
            </a:pPr>
            <a:r>
              <a:rPr sz="3500">
                <a:uFill>
                  <a:solidFill/>
                </a:uFill>
                <a:latin typeface="Cambria"/>
                <a:ea typeface="Cambria"/>
                <a:cs typeface="Cambria"/>
                <a:sym typeface="Cambria"/>
              </a:rPr>
              <a:t>UVR mediate the conversion of cis-urocanic acid.</a:t>
            </a:r>
            <a:endParaRPr sz="3500"/>
          </a:p>
          <a:p>
            <a:pPr marL="624219" lvl="0" indent="-624219" algn="just" defTabSz="457200">
              <a:lnSpc>
                <a:spcPct val="200000"/>
              </a:lnSpc>
              <a:spcBef>
                <a:spcPts val="1200"/>
              </a:spcBef>
              <a:buFont typeface="Times New Roman"/>
              <a:defRPr sz="1800"/>
            </a:pPr>
            <a:r>
              <a:rPr sz="3500">
                <a:uFill>
                  <a:solidFill/>
                </a:uFill>
                <a:latin typeface="Cambria"/>
                <a:ea typeface="Cambria"/>
                <a:cs typeface="Cambria"/>
                <a:sym typeface="Cambria"/>
              </a:rPr>
              <a:t>cis-urocanic acid increases anti-inflammatory IL-10 and CD4+CD25+FoxP3+ Treg cell and reduce IFN-γ and antigen presentation capacity </a:t>
            </a:r>
            <a:r>
              <a:rPr sz="3500">
                <a:solidFill>
                  <a:srgbClr val="BFBFBF"/>
                </a:solidFill>
                <a:uFill>
                  <a:solidFill/>
                </a:uFill>
                <a:latin typeface="Cambria"/>
                <a:ea typeface="Cambria"/>
                <a:cs typeface="Cambria"/>
                <a:sym typeface="Cambria"/>
              </a:rPr>
              <a:t>[Correale, 2013].</a:t>
            </a:r>
          </a:p>
        </p:txBody>
      </p:sp>
      <p:pic>
        <p:nvPicPr>
          <p:cNvPr id="188" name="image15.png"/>
          <p:cNvPicPr/>
          <p:nvPr/>
        </p:nvPicPr>
        <p:blipFill>
          <a:blip r:embed="rId2" cstate="email">
            <a:extLst>
              <a:ext uri="{28A0092B-C50C-407E-A947-70E740481C1C}">
                <a14:useLocalDpi xmlns:a14="http://schemas.microsoft.com/office/drawing/2010/main"/>
              </a:ext>
            </a:extLst>
          </a:blip>
          <a:stretch>
            <a:fillRect/>
          </a:stretch>
        </p:blipFill>
        <p:spPr>
          <a:xfrm>
            <a:off x="9650810" y="563439"/>
            <a:ext cx="1964427" cy="1964428"/>
          </a:xfrm>
          <a:prstGeom prst="rect">
            <a:avLst/>
          </a:prstGeom>
          <a:ln w="12700">
            <a:miter lim="400000"/>
          </a:ln>
        </p:spPr>
      </p:pic>
      <p:sp>
        <p:nvSpPr>
          <p:cNvPr id="189" name="Shape 189"/>
          <p:cNvSpPr/>
          <p:nvPr/>
        </p:nvSpPr>
        <p:spPr>
          <a:xfrm flipV="1">
            <a:off x="10633022" y="2766964"/>
            <a:ext cx="2" cy="532734"/>
          </a:xfrm>
          <a:prstGeom prst="line">
            <a:avLst/>
          </a:prstGeom>
          <a:ln w="38100" cap="rnd">
            <a:solidFill>
              <a:srgbClr val="C3971A"/>
            </a:solidFill>
            <a:custDash>
              <a:ds d="100000" sp="200000"/>
            </a:custDash>
            <a:miter lim="400000"/>
          </a:ln>
        </p:spPr>
        <p:txBody>
          <a:bodyPr lIns="0" tIns="0" rIns="0" bIns="0"/>
          <a:lstStyle/>
          <a:p>
            <a:pPr lvl="0" algn="l" defTabSz="457200">
              <a:defRPr sz="1200">
                <a:latin typeface="+mj-lt"/>
                <a:ea typeface="+mj-ea"/>
                <a:cs typeface="+mj-cs"/>
                <a:sym typeface="Helvetica"/>
              </a:defRPr>
            </a:pPr>
            <a:endParaRPr/>
          </a:p>
        </p:txBody>
      </p:sp>
      <p:sp>
        <p:nvSpPr>
          <p:cNvPr id="190" name="Shape 190"/>
          <p:cNvSpPr/>
          <p:nvPr/>
        </p:nvSpPr>
        <p:spPr>
          <a:xfrm>
            <a:off x="9494773" y="3538796"/>
            <a:ext cx="2267637" cy="431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200">
                <a:solidFill>
                  <a:srgbClr val="0B5D18"/>
                </a:solidFill>
              </a:defRPr>
            </a:lvl1pPr>
          </a:lstStyle>
          <a:p>
            <a:pPr lvl="0">
              <a:defRPr sz="1800">
                <a:solidFill>
                  <a:srgbClr val="000000"/>
                </a:solidFill>
              </a:defRPr>
            </a:pPr>
            <a:r>
              <a:rPr sz="2200">
                <a:solidFill>
                  <a:srgbClr val="0B5D18"/>
                </a:solidFill>
              </a:rPr>
              <a:t>cis-urocanic acid</a:t>
            </a:r>
          </a:p>
        </p:txBody>
      </p:sp>
      <p:sp>
        <p:nvSpPr>
          <p:cNvPr id="191" name="Shape 191"/>
          <p:cNvSpPr/>
          <p:nvPr/>
        </p:nvSpPr>
        <p:spPr>
          <a:xfrm flipV="1">
            <a:off x="9616255" y="3926987"/>
            <a:ext cx="2" cy="1625519"/>
          </a:xfrm>
          <a:prstGeom prst="line">
            <a:avLst/>
          </a:prstGeom>
          <a:ln w="25400">
            <a:solidFill>
              <a:srgbClr val="0B5D18"/>
            </a:solidFill>
            <a:prstDash val="sysDot"/>
            <a:miter lim="400000"/>
          </a:ln>
        </p:spPr>
        <p:txBody>
          <a:bodyPr lIns="0" tIns="0" rIns="0" bIns="0"/>
          <a:lstStyle/>
          <a:p>
            <a:pPr lvl="0" algn="l" defTabSz="457200">
              <a:defRPr sz="1200">
                <a:latin typeface="+mj-lt"/>
                <a:ea typeface="+mj-ea"/>
                <a:cs typeface="+mj-cs"/>
                <a:sym typeface="Helvetica"/>
              </a:defRPr>
            </a:pPr>
            <a:endParaRPr/>
          </a:p>
        </p:txBody>
      </p:sp>
      <p:sp>
        <p:nvSpPr>
          <p:cNvPr id="192" name="Shape 192"/>
          <p:cNvSpPr/>
          <p:nvPr/>
        </p:nvSpPr>
        <p:spPr>
          <a:xfrm>
            <a:off x="8292224" y="6213271"/>
            <a:ext cx="2648063" cy="154998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2300">
                <a:latin typeface="Cambria"/>
                <a:ea typeface="Cambria"/>
                <a:cs typeface="Cambria"/>
                <a:sym typeface="Cambria"/>
              </a:rPr>
              <a:t>IL10</a:t>
            </a:r>
          </a:p>
          <a:p>
            <a:pPr lvl="0" defTabSz="457200">
              <a:lnSpc>
                <a:spcPct val="200000"/>
              </a:lnSpc>
              <a:spcBef>
                <a:spcPts val="1200"/>
              </a:spcBef>
              <a:defRPr sz="1800"/>
            </a:pPr>
            <a:r>
              <a:rPr sz="2300">
                <a:uFill>
                  <a:solidFill/>
                </a:uFill>
                <a:latin typeface="Cambria"/>
                <a:ea typeface="Cambria"/>
                <a:cs typeface="Cambria"/>
                <a:sym typeface="Cambria"/>
              </a:rPr>
              <a:t>CD4+CD25+FoxP3+ Treg cell</a:t>
            </a:r>
          </a:p>
        </p:txBody>
      </p:sp>
      <p:sp>
        <p:nvSpPr>
          <p:cNvPr id="193" name="Shape 193"/>
          <p:cNvSpPr/>
          <p:nvPr/>
        </p:nvSpPr>
        <p:spPr>
          <a:xfrm flipV="1">
            <a:off x="11546709" y="3926987"/>
            <a:ext cx="2" cy="1625519"/>
          </a:xfrm>
          <a:prstGeom prst="line">
            <a:avLst/>
          </a:prstGeom>
          <a:ln w="25400">
            <a:solidFill>
              <a:srgbClr val="0B5D18"/>
            </a:solidFill>
            <a:miter lim="400000"/>
          </a:ln>
        </p:spPr>
        <p:txBody>
          <a:bodyPr lIns="0" tIns="0" rIns="0" bIns="0"/>
          <a:lstStyle/>
          <a:p>
            <a:pPr lvl="0" algn="l" defTabSz="457200">
              <a:defRPr sz="1200">
                <a:latin typeface="+mj-lt"/>
                <a:ea typeface="+mj-ea"/>
                <a:cs typeface="+mj-cs"/>
                <a:sym typeface="Helvetica"/>
              </a:defRPr>
            </a:pPr>
            <a:endParaRPr/>
          </a:p>
        </p:txBody>
      </p:sp>
      <p:sp>
        <p:nvSpPr>
          <p:cNvPr id="194" name="Shape 194"/>
          <p:cNvSpPr/>
          <p:nvPr/>
        </p:nvSpPr>
        <p:spPr>
          <a:xfrm flipV="1">
            <a:off x="11421236" y="5578355"/>
            <a:ext cx="250947" cy="2"/>
          </a:xfrm>
          <a:prstGeom prst="line">
            <a:avLst/>
          </a:prstGeom>
          <a:ln w="25400">
            <a:solidFill>
              <a:srgbClr val="0B5D18"/>
            </a:solidFill>
            <a:miter lim="400000"/>
          </a:ln>
        </p:spPr>
        <p:txBody>
          <a:bodyPr lIns="0" tIns="0" rIns="0" bIns="0"/>
          <a:lstStyle/>
          <a:p>
            <a:pPr lvl="0" algn="l" defTabSz="457200">
              <a:defRPr sz="1200">
                <a:latin typeface="+mj-lt"/>
                <a:ea typeface="+mj-ea"/>
                <a:cs typeface="+mj-cs"/>
                <a:sym typeface="Helvetica"/>
              </a:defRPr>
            </a:pPr>
            <a:endParaRPr/>
          </a:p>
        </p:txBody>
      </p:sp>
      <p:sp>
        <p:nvSpPr>
          <p:cNvPr id="195" name="Shape 195"/>
          <p:cNvSpPr/>
          <p:nvPr/>
        </p:nvSpPr>
        <p:spPr>
          <a:xfrm>
            <a:off x="11284023" y="5719663"/>
            <a:ext cx="947895" cy="121978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lgn="just" defTabSz="457200">
              <a:lnSpc>
                <a:spcPct val="200000"/>
              </a:lnSpc>
              <a:spcBef>
                <a:spcPts val="1200"/>
              </a:spcBef>
              <a:defRPr sz="1800"/>
            </a:pPr>
            <a:r>
              <a:rPr sz="2300">
                <a:uFill>
                  <a:solidFill/>
                </a:uFill>
                <a:latin typeface="Cambria"/>
                <a:ea typeface="Cambria"/>
                <a:cs typeface="Cambria"/>
                <a:sym typeface="Cambria"/>
              </a:rPr>
              <a:t>IFN-γ </a:t>
            </a:r>
          </a:p>
          <a:p>
            <a:pPr lvl="0" algn="just" defTabSz="457200">
              <a:lnSpc>
                <a:spcPct val="200000"/>
              </a:lnSpc>
              <a:spcBef>
                <a:spcPts val="1200"/>
              </a:spcBef>
              <a:defRPr sz="1800"/>
            </a:pPr>
            <a:r>
              <a:rPr sz="2300">
                <a:uFill>
                  <a:solidFill/>
                </a:uFill>
                <a:latin typeface="Cambria"/>
                <a:ea typeface="Cambria"/>
                <a:cs typeface="Cambria"/>
                <a:sym typeface="Cambria"/>
              </a:rPr>
              <a:t>APC</a:t>
            </a: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p:cNvSpPr>
          <p:nvPr>
            <p:ph type="body" idx="1"/>
          </p:nvPr>
        </p:nvSpPr>
        <p:spPr>
          <a:xfrm>
            <a:off x="130181" y="6965309"/>
            <a:ext cx="6136067" cy="2672427"/>
          </a:xfrm>
          <a:prstGeom prst="rect">
            <a:avLst/>
          </a:prstGeom>
          <a:solidFill>
            <a:srgbClr val="861001"/>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3500">
                <a:solidFill>
                  <a:srgbClr val="FFFFFF"/>
                </a:solidFill>
                <a:latin typeface="Cambria"/>
                <a:ea typeface="Cambria"/>
                <a:cs typeface="Cambria"/>
                <a:sym typeface="Cambria"/>
              </a:rPr>
              <a:t>The soluble form of the receptor functions in inhibiting the pro-inflammatory role of IL-2 </a:t>
            </a:r>
            <a:r>
              <a:rPr sz="3500">
                <a:solidFill>
                  <a:srgbClr val="A6AAA9"/>
                </a:solidFill>
                <a:latin typeface="Cambria"/>
                <a:ea typeface="Cambria"/>
                <a:cs typeface="Cambria"/>
                <a:sym typeface="Cambria"/>
              </a:rPr>
              <a:t>[IMSGC, 2007; IMSGC, 2011; Fugger, 2009]</a:t>
            </a:r>
            <a:r>
              <a:rPr sz="3500">
                <a:solidFill>
                  <a:srgbClr val="FFFFFF"/>
                </a:solidFill>
                <a:latin typeface="Cambria"/>
                <a:ea typeface="Cambria"/>
                <a:cs typeface="Cambria"/>
                <a:sym typeface="Cambria"/>
              </a:rPr>
              <a:t>.</a:t>
            </a:r>
          </a:p>
        </p:txBody>
      </p:sp>
      <p:pic>
        <p:nvPicPr>
          <p:cNvPr id="198" name="image16.jpeg"/>
          <p:cNvPicPr/>
          <p:nvPr/>
        </p:nvPicPr>
        <p:blipFill>
          <a:blip r:embed="rId2">
            <a:extLst/>
          </a:blip>
          <a:stretch>
            <a:fillRect/>
          </a:stretch>
        </p:blipFill>
        <p:spPr>
          <a:xfrm>
            <a:off x="1449971" y="87993"/>
            <a:ext cx="8821065" cy="5247014"/>
          </a:xfrm>
          <a:prstGeom prst="rect">
            <a:avLst/>
          </a:prstGeom>
          <a:ln w="25400">
            <a:solidFill/>
            <a:miter lim="400000"/>
          </a:ln>
        </p:spPr>
      </p:pic>
      <p:sp>
        <p:nvSpPr>
          <p:cNvPr id="199" name="Shape 199"/>
          <p:cNvSpPr/>
          <p:nvPr/>
        </p:nvSpPr>
        <p:spPr>
          <a:xfrm>
            <a:off x="4300147" y="-38846"/>
            <a:ext cx="1202483" cy="18815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63500">
            <a:solidFill>
              <a:srgbClr val="C82506"/>
            </a:solidFill>
            <a:miter lim="400000"/>
          </a:ln>
        </p:spPr>
        <p:txBody>
          <a:bodyPr lIns="0" tIns="0" rIns="0" bIns="0" anchor="ctr"/>
          <a:lstStyle/>
          <a:p>
            <a:pPr lvl="0">
              <a:defRPr sz="2400"/>
            </a:pPr>
            <a:endParaRPr/>
          </a:p>
        </p:txBody>
      </p:sp>
      <p:graphicFrame>
        <p:nvGraphicFramePr>
          <p:cNvPr id="200" name="Table 200"/>
          <p:cNvGraphicFramePr/>
          <p:nvPr/>
        </p:nvGraphicFramePr>
        <p:xfrm>
          <a:off x="6418515" y="5475230"/>
          <a:ext cx="5784585" cy="4067736"/>
        </p:xfrm>
        <a:graphic>
          <a:graphicData uri="http://schemas.openxmlformats.org/drawingml/2006/table">
            <a:tbl>
              <a:tblPr>
                <a:tableStyleId>{4C3C2611-4C71-4FC5-86AE-919BDF0F9419}</a:tableStyleId>
              </a:tblPr>
              <a:tblGrid>
                <a:gridCol w="1928195"/>
                <a:gridCol w="1928195"/>
                <a:gridCol w="1928195"/>
              </a:tblGrid>
              <a:tr h="808654">
                <a:tc>
                  <a:txBody>
                    <a:bodyPr/>
                    <a:lstStyle/>
                    <a:p>
                      <a:pPr lvl="0" algn="ctr" defTabSz="457200">
                        <a:defRPr sz="1800" b="0" i="0"/>
                      </a:pPr>
                      <a:r>
                        <a:rPr sz="2400">
                          <a:latin typeface="Times New Roman Bold"/>
                          <a:ea typeface="Times New Roman Bold"/>
                          <a:cs typeface="Times New Roman Bold"/>
                          <a:sym typeface="Times New Roman Bold"/>
                        </a:rPr>
                        <a:t>SNP associated</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b="1" i="1">
                          <a:latin typeface="Times New Roman"/>
                          <a:ea typeface="Times New Roman"/>
                          <a:cs typeface="Times New Roman"/>
                          <a:sym typeface="Times New Roman"/>
                        </a:rPr>
                        <a:t>p-value</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latin typeface="Times New Roman Bold"/>
                          <a:ea typeface="Times New Roman Bold"/>
                          <a:cs typeface="Times New Roman Bold"/>
                          <a:sym typeface="Times New Roman Bold"/>
                        </a:rPr>
                        <a:t>OR</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808654">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rs2104286</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2.16 × 10−7</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1.19</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808654">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rs12722489</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2.96 × 10−8</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1.25</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808654">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rs3118470</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2.00 × 10−09</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1.12</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808654">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rs7090512</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4.60 × 10−20</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1.21 </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bl>
          </a:graphicData>
        </a:graphic>
      </p:graphicFrame>
      <p:sp>
        <p:nvSpPr>
          <p:cNvPr id="201" name="Shape 201"/>
          <p:cNvSpPr/>
          <p:nvPr/>
        </p:nvSpPr>
        <p:spPr>
          <a:xfrm>
            <a:off x="371845" y="5781896"/>
            <a:ext cx="5652739" cy="997118"/>
          </a:xfrm>
          <a:prstGeom prst="rect">
            <a:avLst/>
          </a:prstGeom>
          <a:solidFill>
            <a:srgbClr val="0365C0"/>
          </a:soli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lvl1pPr>
              <a:defRPr sz="3500">
                <a:solidFill>
                  <a:srgbClr val="FFFFFF"/>
                </a:solidFill>
                <a:latin typeface="Cambria"/>
                <a:ea typeface="Cambria"/>
                <a:cs typeface="Cambria"/>
                <a:sym typeface="Cambria"/>
              </a:defRPr>
            </a:lvl1pPr>
          </a:lstStyle>
          <a:p>
            <a:pPr lvl="0">
              <a:defRPr sz="1800">
                <a:solidFill>
                  <a:srgbClr val="000000"/>
                </a:solidFill>
              </a:defRPr>
            </a:pPr>
            <a:r>
              <a:rPr sz="3500">
                <a:solidFill>
                  <a:srgbClr val="FFFFFF"/>
                </a:solidFill>
              </a:rPr>
              <a:t>decreased serum IL-2RA in both HC and MS</a:t>
            </a:r>
          </a:p>
        </p:txBody>
      </p:sp>
      <p:sp>
        <p:nvSpPr>
          <p:cNvPr id="202" name="Shape 202"/>
          <p:cNvSpPr/>
          <p:nvPr/>
        </p:nvSpPr>
        <p:spPr>
          <a:xfrm>
            <a:off x="6210435" y="6203741"/>
            <a:ext cx="2415081" cy="1059815"/>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63500">
            <a:solidFill>
              <a:srgbClr val="0365C0"/>
            </a:solidFill>
            <a:miter lim="400000"/>
          </a:ln>
        </p:spPr>
        <p:txBody>
          <a:bodyPr lIns="0" tIns="0" rIns="0" bIns="0" anchor="ctr"/>
          <a:lstStyle/>
          <a:p>
            <a:pPr lvl="0">
              <a:defRPr sz="2400"/>
            </a:pPr>
            <a:endParaRPr/>
          </a:p>
        </p:txBody>
      </p:sp>
      <p:sp>
        <p:nvSpPr>
          <p:cNvPr id="203" name="Shape 203"/>
          <p:cNvSpPr/>
          <p:nvPr/>
        </p:nvSpPr>
        <p:spPr>
          <a:xfrm>
            <a:off x="1062603" y="5031921"/>
            <a:ext cx="7319524"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300">
                <a:solidFill>
                  <a:srgbClr val="A6AAA9"/>
                </a:solidFill>
              </a:defRPr>
            </a:lvl1pPr>
          </a:lstStyle>
          <a:p>
            <a:pPr lvl="0">
              <a:defRPr sz="1800">
                <a:solidFill>
                  <a:srgbClr val="000000"/>
                </a:solidFill>
              </a:defRPr>
            </a:pPr>
            <a:r>
              <a:rPr sz="1300">
                <a:solidFill>
                  <a:srgbClr val="A6AAA9"/>
                </a:solidFill>
              </a:rPr>
              <a:t>Ref: Trends Mol Med. 2010 Feb;16(2):58-68. doi: 10.1016/j.molmed.2009.12.003.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9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20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20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5" nodeType="clickEffect">
                                  <p:stCondLst>
                                    <p:cond delay="0"/>
                                  </p:stCondLst>
                                  <p:iterate>
                                    <p:tmAbs val="0"/>
                                  </p:iterate>
                                  <p:childTnLst>
                                    <p:set>
                                      <p:cBhvr>
                                        <p:cTn id="20" fill="hold"/>
                                        <p:tgtEl>
                                          <p:spTgt spid="197">
                                            <p:bg/>
                                          </p:spTgt>
                                        </p:tgtEl>
                                        <p:attrNameLst>
                                          <p:attrName>style.visibility</p:attrName>
                                        </p:attrNameLst>
                                      </p:cBhvr>
                                      <p:to>
                                        <p:strVal val="visible"/>
                                      </p:to>
                                    </p:set>
                                  </p:childTnLst>
                                </p:cTn>
                              </p:par>
                              <p:par>
                                <p:cTn id="21" presetID="1" presetClass="entr" presetSubtype="0" fill="hold" grpId="5">
                                  <p:stCondLst>
                                    <p:cond delay="0"/>
                                  </p:stCondLst>
                                  <p:iterate>
                                    <p:tmAbs val="0"/>
                                  </p:iterate>
                                  <p:childTnLst>
                                    <p:set>
                                      <p:cBhvr>
                                        <p:cTn id="22" fill="hold"/>
                                        <p:tgtEl>
                                          <p:spTgt spid="19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5" build="p" animBg="1" advAuto="0"/>
      <p:bldP spid="199" grpId="2" animBg="1" advAuto="0"/>
      <p:bldP spid="200" grpId="1" animBg="1" advAuto="0"/>
      <p:bldP spid="201" grpId="4" animBg="1" advAuto="0"/>
      <p:bldP spid="202" grpId="3"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p:nvPr/>
        </p:nvSpPr>
        <p:spPr>
          <a:xfrm>
            <a:off x="4130897" y="5461753"/>
            <a:ext cx="7852510"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300">
                <a:solidFill>
                  <a:srgbClr val="A6AAA9"/>
                </a:solidFill>
              </a:rPr>
              <a:t>Ref: </a:t>
            </a:r>
            <a:r>
              <a:rPr sz="1300">
                <a:hlinkClick r:id="rId2"/>
              </a:rPr>
              <a:t>https://www.studyblue.com/notes/note/n/t-cell-activation-may-1/deck/2687823</a:t>
            </a:r>
          </a:p>
        </p:txBody>
      </p:sp>
      <p:graphicFrame>
        <p:nvGraphicFramePr>
          <p:cNvPr id="206" name="Table 206"/>
          <p:cNvGraphicFramePr/>
          <p:nvPr/>
        </p:nvGraphicFramePr>
        <p:xfrm>
          <a:off x="5328561" y="6041406"/>
          <a:ext cx="6958293" cy="3183356"/>
        </p:xfrm>
        <a:graphic>
          <a:graphicData uri="http://schemas.openxmlformats.org/drawingml/2006/table">
            <a:tbl>
              <a:tblPr>
                <a:tableStyleId>{4C3C2611-4C71-4FC5-86AE-919BDF0F9419}</a:tableStyleId>
              </a:tblPr>
              <a:tblGrid>
                <a:gridCol w="2319431"/>
                <a:gridCol w="2319431"/>
                <a:gridCol w="2319431"/>
              </a:tblGrid>
              <a:tr h="795839">
                <a:tc>
                  <a:txBody>
                    <a:bodyPr/>
                    <a:lstStyle/>
                    <a:p>
                      <a:pPr lvl="0" algn="ctr" defTabSz="457200">
                        <a:defRPr sz="1800" b="0" i="0"/>
                      </a:pPr>
                      <a:r>
                        <a:rPr sz="2400">
                          <a:latin typeface="Times New Roman Bold"/>
                          <a:ea typeface="Times New Roman Bold"/>
                          <a:cs typeface="Times New Roman Bold"/>
                          <a:sym typeface="Times New Roman Bold"/>
                        </a:rPr>
                        <a:t>SNP associated</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b="1" i="1">
                          <a:latin typeface="Times New Roman"/>
                          <a:ea typeface="Times New Roman"/>
                          <a:cs typeface="Times New Roman"/>
                          <a:sym typeface="Times New Roman"/>
                        </a:rPr>
                        <a:t>p-value</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latin typeface="Times New Roman Bold"/>
                          <a:ea typeface="Times New Roman Bold"/>
                          <a:cs typeface="Times New Roman Bold"/>
                          <a:sym typeface="Times New Roman Bold"/>
                        </a:rPr>
                        <a:t>OR</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795839">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rs12044852</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9.71 × 10−4</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1.48</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795839">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rs1335532</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2.00 × 10−9</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1.18</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795839">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rs2300747</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1.1 × 10−6</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457200">
                        <a:defRPr sz="1800" b="0" i="0"/>
                      </a:pPr>
                      <a:r>
                        <a:rPr sz="2400">
                          <a:solidFill>
                            <a:srgbClr val="C82506"/>
                          </a:solidFill>
                          <a:latin typeface="Times New Roman Bold"/>
                          <a:ea typeface="Times New Roman Bold"/>
                          <a:cs typeface="Times New Roman Bold"/>
                          <a:sym typeface="Times New Roman Bold"/>
                        </a:rPr>
                        <a:t>0.82</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bl>
          </a:graphicData>
        </a:graphic>
      </p:graphicFrame>
      <p:pic>
        <p:nvPicPr>
          <p:cNvPr id="207" name="image17.png"/>
          <p:cNvPicPr/>
          <p:nvPr/>
        </p:nvPicPr>
        <p:blipFill>
          <a:blip r:embed="rId3">
            <a:extLst/>
          </a:blip>
          <a:stretch>
            <a:fillRect/>
          </a:stretch>
        </p:blipFill>
        <p:spPr>
          <a:xfrm>
            <a:off x="4955764" y="31806"/>
            <a:ext cx="5610912" cy="5356920"/>
          </a:xfrm>
          <a:prstGeom prst="rect">
            <a:avLst/>
          </a:prstGeom>
          <a:ln w="12700">
            <a:miter lim="400000"/>
          </a:ln>
        </p:spPr>
      </p:pic>
      <p:sp>
        <p:nvSpPr>
          <p:cNvPr id="208" name="Shape 208"/>
          <p:cNvSpPr/>
          <p:nvPr/>
        </p:nvSpPr>
        <p:spPr>
          <a:xfrm>
            <a:off x="5129999" y="3426070"/>
            <a:ext cx="1282905"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C82506"/>
                </a:solidFill>
              </a:defRPr>
            </a:lvl1pPr>
          </a:lstStyle>
          <a:p>
            <a:pPr lvl="0">
              <a:defRPr sz="1800">
                <a:solidFill>
                  <a:srgbClr val="000000"/>
                </a:solidFill>
              </a:defRPr>
            </a:pPr>
            <a:r>
              <a:rPr sz="3600">
                <a:solidFill>
                  <a:srgbClr val="C82506"/>
                </a:solidFill>
              </a:rPr>
              <a:t>CD58</a:t>
            </a:r>
          </a:p>
        </p:txBody>
      </p:sp>
      <p:sp>
        <p:nvSpPr>
          <p:cNvPr id="209" name="Shape 209"/>
          <p:cNvSpPr/>
          <p:nvPr/>
        </p:nvSpPr>
        <p:spPr>
          <a:xfrm>
            <a:off x="4941752" y="271948"/>
            <a:ext cx="1659314" cy="414557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63500">
            <a:solidFill>
              <a:srgbClr val="C82506"/>
            </a:solidFill>
            <a:miter lim="400000"/>
          </a:ln>
        </p:spPr>
        <p:txBody>
          <a:bodyPr lIns="0" tIns="0" rIns="0" bIns="0" anchor="ctr"/>
          <a:lstStyle/>
          <a:p>
            <a:pPr lvl="0">
              <a:defRPr sz="2400"/>
            </a:pPr>
            <a:endParaRPr/>
          </a:p>
        </p:txBody>
      </p:sp>
      <p:grpSp>
        <p:nvGrpSpPr>
          <p:cNvPr id="212" name="Group 212"/>
          <p:cNvGrpSpPr/>
          <p:nvPr/>
        </p:nvGrpSpPr>
        <p:grpSpPr>
          <a:xfrm>
            <a:off x="37325" y="147814"/>
            <a:ext cx="4850180" cy="5603193"/>
            <a:chOff x="0" y="-376507"/>
            <a:chExt cx="4850178" cy="5603192"/>
          </a:xfrm>
        </p:grpSpPr>
        <p:sp>
          <p:nvSpPr>
            <p:cNvPr id="210" name="Shape 210"/>
            <p:cNvSpPr/>
            <p:nvPr/>
          </p:nvSpPr>
          <p:spPr>
            <a:xfrm>
              <a:off x="-1" y="-1"/>
              <a:ext cx="4850180" cy="4850178"/>
            </a:xfrm>
            <a:prstGeom prst="rect">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211" name="Shape 211"/>
            <p:cNvSpPr/>
            <p:nvPr/>
          </p:nvSpPr>
          <p:spPr>
            <a:xfrm>
              <a:off x="-1" y="-376508"/>
              <a:ext cx="4850180" cy="56031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3000" dirty="0">
                  <a:solidFill>
                    <a:srgbClr val="FFFFFF"/>
                  </a:solidFill>
                  <a:latin typeface="Cambria"/>
                  <a:ea typeface="Cambria"/>
                  <a:cs typeface="Cambria"/>
                  <a:sym typeface="Cambria"/>
                </a:rPr>
                <a:t>Enhance the expression of FoxP3 in </a:t>
              </a:r>
              <a:r>
                <a:rPr sz="3000" dirty="0" err="1">
                  <a:solidFill>
                    <a:srgbClr val="FFFFFF"/>
                  </a:solidFill>
                  <a:latin typeface="Cambria"/>
                  <a:ea typeface="Cambria"/>
                  <a:cs typeface="Cambria"/>
                  <a:sym typeface="Cambria"/>
                </a:rPr>
                <a:t>Tregs</a:t>
              </a:r>
              <a:r>
                <a:rPr sz="3000" dirty="0">
                  <a:solidFill>
                    <a:srgbClr val="FFFFFF"/>
                  </a:solidFill>
                  <a:latin typeface="Cambria"/>
                  <a:ea typeface="Cambria"/>
                  <a:cs typeface="Cambria"/>
                  <a:sym typeface="Cambria"/>
                </a:rPr>
                <a:t> by binding to CD2.</a:t>
              </a:r>
              <a:endParaRPr sz="3000" dirty="0"/>
            </a:p>
            <a:p>
              <a:pPr lvl="0">
                <a:defRPr sz="1800"/>
              </a:pPr>
              <a:endParaRPr sz="3000" dirty="0">
                <a:solidFill>
                  <a:srgbClr val="FFFFFF"/>
                </a:solidFill>
                <a:latin typeface="Cambria"/>
                <a:ea typeface="Cambria"/>
                <a:cs typeface="Cambria"/>
                <a:sym typeface="Cambria"/>
              </a:endParaRPr>
            </a:p>
            <a:p>
              <a:pPr lvl="0">
                <a:defRPr sz="1800"/>
              </a:pPr>
              <a:r>
                <a:rPr sz="3000" dirty="0">
                  <a:solidFill>
                    <a:srgbClr val="FFFFFF"/>
                  </a:solidFill>
                  <a:latin typeface="Cambria"/>
                  <a:ea typeface="Cambria"/>
                  <a:cs typeface="Cambria"/>
                  <a:sym typeface="Cambria"/>
                </a:rPr>
                <a:t>Patient express higher level of CD58 in remission phase</a:t>
              </a:r>
              <a:r>
                <a:rPr sz="3000" dirty="0">
                  <a:solidFill>
                    <a:srgbClr val="A6AAA9"/>
                  </a:solidFill>
                  <a:latin typeface="Cambria"/>
                  <a:ea typeface="Cambria"/>
                  <a:cs typeface="Cambria"/>
                  <a:sym typeface="Cambria"/>
                </a:rPr>
                <a:t> [</a:t>
              </a:r>
              <a:r>
                <a:rPr sz="3000" dirty="0" err="1">
                  <a:solidFill>
                    <a:srgbClr val="A6AAA9"/>
                  </a:solidFill>
                  <a:latin typeface="Cambria"/>
                  <a:ea typeface="Cambria"/>
                  <a:cs typeface="Cambria"/>
                  <a:sym typeface="Cambria"/>
                </a:rPr>
                <a:t>Andlauer</a:t>
              </a:r>
              <a:r>
                <a:rPr sz="3000" dirty="0">
                  <a:solidFill>
                    <a:srgbClr val="A6AAA9"/>
                  </a:solidFill>
                  <a:latin typeface="Cambria"/>
                  <a:ea typeface="Cambria"/>
                  <a:cs typeface="Cambria"/>
                  <a:sym typeface="Cambria"/>
                </a:rPr>
                <a:t> , 2016 IMSGC, 2007; IMSGC, 2011; Hecker, 2015; Fugger, 2009; </a:t>
              </a:r>
              <a:r>
                <a:rPr sz="3000" dirty="0">
                  <a:solidFill>
                    <a:srgbClr val="FFFFFF"/>
                  </a:solidFill>
                  <a:latin typeface="Cambria"/>
                  <a:ea typeface="Cambria"/>
                  <a:cs typeface="Cambria"/>
                  <a:sym typeface="Cambria"/>
                </a:rPr>
                <a:t> </a:t>
              </a:r>
              <a:r>
                <a:rPr sz="3000" dirty="0">
                  <a:solidFill>
                    <a:srgbClr val="A6AAA9"/>
                  </a:solidFill>
                  <a:latin typeface="Cambria"/>
                  <a:ea typeface="Cambria"/>
                  <a:cs typeface="Cambria"/>
                  <a:sym typeface="Cambria"/>
                </a:rPr>
                <a:t>De </a:t>
              </a:r>
              <a:r>
                <a:rPr sz="3000" dirty="0" err="1">
                  <a:solidFill>
                    <a:srgbClr val="A6AAA9"/>
                  </a:solidFill>
                  <a:latin typeface="Cambria"/>
                  <a:ea typeface="Cambria"/>
                  <a:cs typeface="Cambria"/>
                  <a:sym typeface="Cambria"/>
                </a:rPr>
                <a:t>Jager</a:t>
              </a:r>
              <a:r>
                <a:rPr sz="3000" dirty="0">
                  <a:solidFill>
                    <a:srgbClr val="A6AAA9"/>
                  </a:solidFill>
                  <a:latin typeface="Cambria"/>
                  <a:ea typeface="Cambria"/>
                  <a:cs typeface="Cambria"/>
                  <a:sym typeface="Cambria"/>
                </a:rPr>
                <a:t>, 2009]. </a:t>
              </a:r>
            </a:p>
          </p:txBody>
        </p:sp>
      </p:grpSp>
      <p:grpSp>
        <p:nvGrpSpPr>
          <p:cNvPr id="215" name="Group 215"/>
          <p:cNvGrpSpPr/>
          <p:nvPr/>
        </p:nvGrpSpPr>
        <p:grpSpPr>
          <a:xfrm>
            <a:off x="83010" y="6094379"/>
            <a:ext cx="5102496" cy="3077412"/>
            <a:chOff x="0" y="0"/>
            <a:chExt cx="5102494" cy="3077410"/>
          </a:xfrm>
        </p:grpSpPr>
        <p:sp>
          <p:nvSpPr>
            <p:cNvPr id="213" name="Shape 213"/>
            <p:cNvSpPr/>
            <p:nvPr/>
          </p:nvSpPr>
          <p:spPr>
            <a:xfrm>
              <a:off x="-1" y="0"/>
              <a:ext cx="5102496" cy="3077411"/>
            </a:xfrm>
            <a:prstGeom prst="rect">
              <a:avLst/>
            </a:prstGeom>
            <a:blipFill rotWithShape="1">
              <a:blip r:embed="rId5"/>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214" name="Shape 214"/>
            <p:cNvSpPr/>
            <p:nvPr/>
          </p:nvSpPr>
          <p:spPr>
            <a:xfrm>
              <a:off x="-1" y="79384"/>
              <a:ext cx="5102496" cy="29186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3500">
                  <a:solidFill>
                    <a:srgbClr val="FFFFFF"/>
                  </a:solidFill>
                  <a:latin typeface="Cambria"/>
                  <a:ea typeface="Cambria"/>
                  <a:cs typeface="Cambria"/>
                  <a:sym typeface="Cambria"/>
                </a:rPr>
                <a:t>rs2300747 AA was reported with lower CD58 expression in the relapsing phases of the disease </a:t>
              </a:r>
              <a:r>
                <a:rPr sz="3500">
                  <a:solidFill>
                    <a:srgbClr val="A6AAA9"/>
                  </a:solidFill>
                  <a:latin typeface="Cambria"/>
                  <a:ea typeface="Cambria"/>
                  <a:cs typeface="Cambria"/>
                  <a:sym typeface="Cambria"/>
                </a:rPr>
                <a:t>[De</a:t>
              </a:r>
              <a:r>
                <a:rPr sz="3500">
                  <a:solidFill>
                    <a:srgbClr val="FFFFFF"/>
                  </a:solidFill>
                  <a:latin typeface="Cambria"/>
                  <a:ea typeface="Cambria"/>
                  <a:cs typeface="Cambria"/>
                  <a:sym typeface="Cambria"/>
                </a:rPr>
                <a:t> </a:t>
              </a:r>
              <a:r>
                <a:rPr sz="3500">
                  <a:solidFill>
                    <a:srgbClr val="A6AAA9"/>
                  </a:solidFill>
                  <a:latin typeface="Cambria"/>
                  <a:ea typeface="Cambria"/>
                  <a:cs typeface="Cambria"/>
                  <a:sym typeface="Cambria"/>
                </a:rPr>
                <a:t>Jager, 2009]. </a:t>
              </a:r>
            </a:p>
          </p:txBody>
        </p:sp>
      </p:grpSp>
      <p:sp>
        <p:nvSpPr>
          <p:cNvPr id="216" name="Shape 216"/>
          <p:cNvSpPr/>
          <p:nvPr/>
        </p:nvSpPr>
        <p:spPr>
          <a:xfrm>
            <a:off x="5142148" y="6680867"/>
            <a:ext cx="2217862" cy="978211"/>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63500">
            <a:solidFill>
              <a:srgbClr val="0365C0"/>
            </a:solidFill>
            <a:miter lim="400000"/>
          </a:ln>
        </p:spPr>
        <p:txBody>
          <a:bodyPr lIns="0" tIns="0" rIns="0" bIns="0" anchor="ctr"/>
          <a:lstStyle/>
          <a:p>
            <a:pPr lvl="0">
              <a:defRPr sz="24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2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20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216"/>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3" animBg="1" advAuto="0"/>
      <p:bldP spid="209" grpId="1" animBg="1" advAuto="0"/>
      <p:bldP spid="212" grpId="2" animBg="1" advAuto="0"/>
      <p:bldP spid="215" grpId="5" animBg="1" advAuto="0"/>
      <p:bldP spid="216" grpId="4"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image18.png"/>
          <p:cNvPicPr/>
          <p:nvPr/>
        </p:nvPicPr>
        <p:blipFill>
          <a:blip r:embed="rId2" cstate="email">
            <a:extLst>
              <a:ext uri="{28A0092B-C50C-407E-A947-70E740481C1C}">
                <a14:useLocalDpi xmlns:a14="http://schemas.microsoft.com/office/drawing/2010/main"/>
              </a:ext>
            </a:extLst>
          </a:blip>
          <a:srcRect/>
          <a:stretch>
            <a:fillRect/>
          </a:stretch>
        </p:blipFill>
        <p:spPr>
          <a:xfrm>
            <a:off x="3038625" y="324635"/>
            <a:ext cx="9758031" cy="8578431"/>
          </a:xfrm>
          <a:prstGeom prst="rect">
            <a:avLst/>
          </a:prstGeom>
          <a:ln w="12700">
            <a:miter lim="400000"/>
          </a:ln>
        </p:spPr>
      </p:pic>
      <p:sp>
        <p:nvSpPr>
          <p:cNvPr id="219" name="Shape 219"/>
          <p:cNvSpPr/>
          <p:nvPr/>
        </p:nvSpPr>
        <p:spPr>
          <a:xfrm>
            <a:off x="5932737" y="9119734"/>
            <a:ext cx="4702703" cy="34643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latin typeface="Cambria"/>
                <a:ea typeface="Cambria"/>
                <a:cs typeface="Cambria"/>
                <a:sym typeface="Cambria"/>
              </a:defRPr>
            </a:lvl1pPr>
          </a:lstStyle>
          <a:p>
            <a:pPr lvl="0">
              <a:defRPr sz="1800">
                <a:solidFill>
                  <a:srgbClr val="000000"/>
                </a:solidFill>
              </a:defRPr>
            </a:pPr>
            <a:r>
              <a:rPr sz="1700">
                <a:solidFill>
                  <a:srgbClr val="A6AAA9"/>
                </a:solidFill>
              </a:rPr>
              <a:t>Ref: Hecker, 2015  doi:10.1016/j.mrrev.2014.10.002.</a:t>
            </a:r>
          </a:p>
        </p:txBody>
      </p:sp>
      <p:grpSp>
        <p:nvGrpSpPr>
          <p:cNvPr id="222" name="Group 222"/>
          <p:cNvGrpSpPr/>
          <p:nvPr/>
        </p:nvGrpSpPr>
        <p:grpSpPr>
          <a:xfrm>
            <a:off x="326659" y="574116"/>
            <a:ext cx="2773005" cy="8437352"/>
            <a:chOff x="0" y="0"/>
            <a:chExt cx="2773003" cy="8437350"/>
          </a:xfrm>
        </p:grpSpPr>
        <p:sp>
          <p:nvSpPr>
            <p:cNvPr id="220" name="Shape 220"/>
            <p:cNvSpPr/>
            <p:nvPr/>
          </p:nvSpPr>
          <p:spPr>
            <a:xfrm>
              <a:off x="-1" y="-1"/>
              <a:ext cx="2773005" cy="8437352"/>
            </a:xfrm>
            <a:prstGeom prst="rect">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221" name="Shape 221"/>
            <p:cNvSpPr/>
            <p:nvPr/>
          </p:nvSpPr>
          <p:spPr>
            <a:xfrm>
              <a:off x="-1" y="545925"/>
              <a:ext cx="2773005" cy="73455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lvl="0">
                <a:defRPr sz="1800"/>
              </a:pPr>
              <a:r>
                <a:rPr sz="3800">
                  <a:solidFill>
                    <a:srgbClr val="FFFFFF"/>
                  </a:solidFill>
                  <a:latin typeface="Cambria"/>
                  <a:ea typeface="Cambria"/>
                  <a:cs typeface="Cambria"/>
                  <a:sym typeface="Cambria"/>
                </a:rPr>
                <a:t>hsa-mir-548ac, present in the first intron of CD58 and function as a post-transcription regulator of gene expression</a:t>
              </a:r>
              <a:r>
                <a:rPr sz="3800">
                  <a:solidFill>
                    <a:srgbClr val="FFFFFF"/>
                  </a:solidFill>
                  <a:latin typeface="Times New Roman"/>
                  <a:ea typeface="Times New Roman"/>
                  <a:cs typeface="Times New Roman"/>
                  <a:sym typeface="Times New Roman"/>
                </a:rPr>
                <a:t> </a:t>
              </a:r>
              <a:r>
                <a:rPr sz="3800">
                  <a:solidFill>
                    <a:srgbClr val="A6AAA9"/>
                  </a:solidFill>
                  <a:latin typeface="Cambria"/>
                  <a:ea typeface="Cambria"/>
                  <a:cs typeface="Cambria"/>
                  <a:sym typeface="Cambria"/>
                </a:rPr>
                <a:t>[Hecker, 2015]. </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1"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p:cNvSpPr>
          <p:nvPr>
            <p:ph type="title"/>
          </p:nvPr>
        </p:nvSpPr>
        <p:spPr>
          <a:xfrm>
            <a:off x="952500" y="2755900"/>
            <a:ext cx="11387171" cy="2487833"/>
          </a:xfrm>
          <a:prstGeom prst="rect">
            <a:avLst/>
          </a:prstGeom>
        </p:spPr>
        <p:txBody>
          <a:bodyPr/>
          <a:lstStyle>
            <a:lvl1pPr>
              <a:defRPr>
                <a:solidFill>
                  <a:srgbClr val="C82506"/>
                </a:solidFill>
                <a:latin typeface="Cambria"/>
                <a:ea typeface="Cambria"/>
                <a:cs typeface="Cambria"/>
                <a:sym typeface="Cambria"/>
              </a:defRPr>
            </a:lvl1pPr>
          </a:lstStyle>
          <a:p>
            <a:pPr lvl="0">
              <a:defRPr sz="1800">
                <a:solidFill>
                  <a:srgbClr val="000000"/>
                </a:solidFill>
              </a:defRPr>
            </a:pPr>
            <a:r>
              <a:rPr sz="6000">
                <a:solidFill>
                  <a:srgbClr val="C82506"/>
                </a:solidFill>
              </a:rPr>
              <a:t>2. Treg cells !!</a:t>
            </a: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image19.gif"/>
          <p:cNvPicPr/>
          <p:nvPr/>
        </p:nvPicPr>
        <p:blipFill>
          <a:blip r:embed="rId2">
            <a:extLst/>
          </a:blip>
          <a:stretch>
            <a:fillRect/>
          </a:stretch>
        </p:blipFill>
        <p:spPr>
          <a:xfrm>
            <a:off x="6705276" y="2949699"/>
            <a:ext cx="5788640" cy="4420416"/>
          </a:xfrm>
          <a:prstGeom prst="rect">
            <a:avLst/>
          </a:prstGeom>
          <a:ln w="12700">
            <a:miter lim="400000"/>
          </a:ln>
        </p:spPr>
      </p:pic>
      <p:sp>
        <p:nvSpPr>
          <p:cNvPr id="227" name="Shape 227"/>
          <p:cNvSpPr>
            <a:spLocks noGrp="1"/>
          </p:cNvSpPr>
          <p:nvPr>
            <p:ph type="title"/>
          </p:nvPr>
        </p:nvSpPr>
        <p:spPr>
          <a:xfrm>
            <a:off x="952500" y="3002969"/>
            <a:ext cx="4983754" cy="3165485"/>
          </a:xfrm>
          <a:prstGeom prst="rect">
            <a:avLst/>
          </a:prstGeom>
        </p:spPr>
        <p:txBody>
          <a:bodyPr>
            <a:normAutofit fontScale="90000"/>
          </a:bodyPr>
          <a:lstStyle>
            <a:lvl1pPr algn="just" defTabSz="457200">
              <a:lnSpc>
                <a:spcPct val="200000"/>
              </a:lnSpc>
              <a:spcBef>
                <a:spcPts val="1200"/>
              </a:spcBef>
              <a:defRPr sz="5400" b="1">
                <a:uFill>
                  <a:solidFill/>
                </a:uFill>
                <a:latin typeface="Cambria"/>
                <a:ea typeface="Cambria"/>
                <a:cs typeface="Cambria"/>
                <a:sym typeface="Cambria"/>
              </a:defRPr>
            </a:lvl1pPr>
          </a:lstStyle>
          <a:p>
            <a:pPr lvl="0">
              <a:defRPr sz="1800" b="0">
                <a:uFillTx/>
              </a:defRPr>
            </a:pPr>
            <a:r>
              <a:rPr sz="5400" b="1">
                <a:uFill>
                  <a:solidFill/>
                </a:uFill>
              </a:rPr>
              <a:t>Activation of T- and B-cells:</a:t>
            </a:r>
          </a:p>
        </p:txBody>
      </p:sp>
      <p:sp>
        <p:nvSpPr>
          <p:cNvPr id="228" name="Shape 228"/>
          <p:cNvSpPr/>
          <p:nvPr/>
        </p:nvSpPr>
        <p:spPr>
          <a:xfrm>
            <a:off x="7634736" y="8231920"/>
            <a:ext cx="3929902"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https://askabiologist.asu.edu/b-cell</a:t>
            </a: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image20.png"/>
          <p:cNvPicPr/>
          <p:nvPr/>
        </p:nvPicPr>
        <p:blipFill>
          <a:blip r:embed="rId2" cstate="email">
            <a:extLst>
              <a:ext uri="{28A0092B-C50C-407E-A947-70E740481C1C}">
                <a14:useLocalDpi xmlns:a14="http://schemas.microsoft.com/office/drawing/2010/main"/>
              </a:ext>
            </a:extLst>
          </a:blip>
          <a:srcRect/>
          <a:stretch>
            <a:fillRect/>
          </a:stretch>
        </p:blipFill>
        <p:spPr>
          <a:xfrm>
            <a:off x="4434083" y="967183"/>
            <a:ext cx="8311796" cy="7819103"/>
          </a:xfrm>
          <a:prstGeom prst="rect">
            <a:avLst/>
          </a:prstGeom>
          <a:ln w="12700">
            <a:miter lim="400000"/>
          </a:ln>
        </p:spPr>
      </p:pic>
      <p:grpSp>
        <p:nvGrpSpPr>
          <p:cNvPr id="233" name="Group 233"/>
          <p:cNvGrpSpPr/>
          <p:nvPr/>
        </p:nvGrpSpPr>
        <p:grpSpPr>
          <a:xfrm>
            <a:off x="10029" y="193822"/>
            <a:ext cx="4560097" cy="2241012"/>
            <a:chOff x="0" y="-17640"/>
            <a:chExt cx="4560095" cy="2241011"/>
          </a:xfrm>
        </p:grpSpPr>
        <p:sp>
          <p:nvSpPr>
            <p:cNvPr id="231" name="Shape 231"/>
            <p:cNvSpPr/>
            <p:nvPr/>
          </p:nvSpPr>
          <p:spPr>
            <a:xfrm>
              <a:off x="-1" y="-1"/>
              <a:ext cx="4560097" cy="2223372"/>
            </a:xfrm>
            <a:prstGeom prst="rect">
              <a:avLst/>
            </a:prstGeom>
            <a:solidFill>
              <a:srgbClr val="00882B"/>
            </a:solidFill>
            <a:ln w="25400" cap="flat">
              <a:solidFill>
                <a:srgbClr val="00631F"/>
              </a:solidFill>
              <a:prstDash val="solid"/>
              <a:bevel/>
            </a:ln>
            <a:effectLst>
              <a:outerShdw blurRad="38100" dist="25400" dir="5400000" rotWithShape="0">
                <a:srgbClr val="000000">
                  <a:alpha val="50000"/>
                </a:srgbClr>
              </a:outerShdw>
            </a:effectLst>
          </p:spPr>
          <p:txBody>
            <a:bodyPr wrap="square" lIns="50800" tIns="50800" rIns="50800" bIns="50800" numCol="1" anchor="ctr">
              <a:noAutofit/>
            </a:bodyPr>
            <a:lstStyle/>
            <a:p>
              <a:pPr lvl="0">
                <a:defRPr b="1">
                  <a:solidFill>
                    <a:srgbClr val="FFFFFF"/>
                  </a:solidFill>
                </a:defRPr>
              </a:pPr>
              <a:endParaRPr/>
            </a:p>
          </p:txBody>
        </p:sp>
        <p:sp>
          <p:nvSpPr>
            <p:cNvPr id="232" name="Shape 232"/>
            <p:cNvSpPr/>
            <p:nvPr/>
          </p:nvSpPr>
          <p:spPr>
            <a:xfrm>
              <a:off x="-1" y="-17641"/>
              <a:ext cx="4361765" cy="21949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2700" b="1" i="1" dirty="0">
                  <a:solidFill>
                    <a:srgbClr val="FFFFFF"/>
                  </a:solidFill>
                  <a:latin typeface="Cambria"/>
                  <a:ea typeface="Cambria"/>
                  <a:cs typeface="Cambria"/>
                  <a:sym typeface="Cambria"/>
                </a:rPr>
                <a:t>L3MBTL3</a:t>
              </a:r>
              <a:r>
                <a:rPr sz="2700" b="1" dirty="0">
                  <a:solidFill>
                    <a:srgbClr val="FFFFFF"/>
                  </a:solidFill>
                  <a:latin typeface="Cambria"/>
                  <a:ea typeface="Cambria"/>
                  <a:cs typeface="Cambria"/>
                  <a:sym typeface="Cambria"/>
                </a:rPr>
                <a:t> encodes a </a:t>
              </a:r>
              <a:r>
                <a:rPr sz="2700" b="1" dirty="0" err="1">
                  <a:solidFill>
                    <a:srgbClr val="FFFFFF"/>
                  </a:solidFill>
                  <a:latin typeface="Cambria"/>
                  <a:ea typeface="Cambria"/>
                  <a:cs typeface="Cambria"/>
                  <a:sym typeface="Cambria"/>
                </a:rPr>
                <a:t>Polycomb</a:t>
              </a:r>
              <a:r>
                <a:rPr sz="2700" b="1" dirty="0">
                  <a:solidFill>
                    <a:srgbClr val="FFFFFF"/>
                  </a:solidFill>
                  <a:latin typeface="Cambria"/>
                  <a:ea typeface="Cambria"/>
                  <a:cs typeface="Cambria"/>
                  <a:sym typeface="Cambria"/>
                </a:rPr>
                <a:t> group protein that regulates the transcriptional inhibition state of several genes</a:t>
              </a:r>
            </a:p>
          </p:txBody>
        </p:sp>
      </p:grpSp>
      <p:sp>
        <p:nvSpPr>
          <p:cNvPr id="234" name="Shape 234"/>
          <p:cNvSpPr/>
          <p:nvPr/>
        </p:nvSpPr>
        <p:spPr>
          <a:xfrm>
            <a:off x="9235054" y="4579104"/>
            <a:ext cx="3557161" cy="2984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00882B"/>
            </a:solidFill>
            <a:miter lim="400000"/>
          </a:ln>
        </p:spPr>
        <p:txBody>
          <a:bodyPr lIns="0" tIns="0" rIns="0" bIns="0" anchor="ctr"/>
          <a:lstStyle/>
          <a:p>
            <a:pPr lvl="0">
              <a:defRPr sz="2400"/>
            </a:pPr>
            <a:endParaRPr/>
          </a:p>
        </p:txBody>
      </p:sp>
      <p:sp>
        <p:nvSpPr>
          <p:cNvPr id="235" name="Shape 235"/>
          <p:cNvSpPr/>
          <p:nvPr/>
        </p:nvSpPr>
        <p:spPr>
          <a:xfrm>
            <a:off x="7582635" y="8917184"/>
            <a:ext cx="2014653"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Andlauer, 2016</a:t>
            </a:r>
          </a:p>
        </p:txBody>
      </p:sp>
      <p:sp>
        <p:nvSpPr>
          <p:cNvPr id="236" name="Shape 236"/>
          <p:cNvSpPr/>
          <p:nvPr/>
        </p:nvSpPr>
        <p:spPr>
          <a:xfrm>
            <a:off x="9143686" y="7553641"/>
            <a:ext cx="3557160" cy="2984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773F9B"/>
            </a:solidFill>
            <a:miter lim="400000"/>
          </a:ln>
        </p:spPr>
        <p:txBody>
          <a:bodyPr lIns="0" tIns="0" rIns="0" bIns="0" anchor="ctr"/>
          <a:lstStyle/>
          <a:p>
            <a:pPr lvl="0">
              <a:defRPr sz="2400"/>
            </a:pPr>
            <a:endParaRPr/>
          </a:p>
        </p:txBody>
      </p:sp>
      <p:grpSp>
        <p:nvGrpSpPr>
          <p:cNvPr id="239" name="Group 239"/>
          <p:cNvGrpSpPr/>
          <p:nvPr/>
        </p:nvGrpSpPr>
        <p:grpSpPr>
          <a:xfrm>
            <a:off x="13502" y="2657360"/>
            <a:ext cx="4544004" cy="1870028"/>
            <a:chOff x="0" y="0"/>
            <a:chExt cx="4544002" cy="1870026"/>
          </a:xfrm>
        </p:grpSpPr>
        <p:sp>
          <p:nvSpPr>
            <p:cNvPr id="237" name="Shape 237"/>
            <p:cNvSpPr/>
            <p:nvPr/>
          </p:nvSpPr>
          <p:spPr>
            <a:xfrm>
              <a:off x="-1" y="0"/>
              <a:ext cx="4544004" cy="1870027"/>
            </a:xfrm>
            <a:prstGeom prst="rect">
              <a:avLst/>
            </a:prstGeom>
            <a:blipFill rotWithShape="1">
              <a:blip r:embed="rId3"/>
              <a:srcRect/>
              <a:tile tx="0" ty="0" sx="100000" sy="100000" flip="none" algn="tl"/>
            </a:blipFill>
            <a:ln w="12700" cap="flat">
              <a:noFill/>
              <a:miter lim="400000"/>
            </a:ln>
            <a:effectLst>
              <a:outerShdw blurRad="25400" dist="25400" dir="2388334" rotWithShape="0">
                <a:srgbClr val="000000">
                  <a:alpha val="79310"/>
                </a:srgbClr>
              </a:outerShdw>
            </a:effectLst>
          </p:spPr>
          <p:txBody>
            <a:bodyPr wrap="square" lIns="0" tIns="0" rIns="0" bIns="0" numCol="1" anchor="ctr">
              <a:noAutofit/>
            </a:bodyPr>
            <a:lstStyle/>
            <a:p>
              <a:pPr lvl="0">
                <a:defRPr sz="1800"/>
              </a:pPr>
              <a:endParaRPr/>
            </a:p>
          </p:txBody>
        </p:sp>
        <p:sp>
          <p:nvSpPr>
            <p:cNvPr id="238" name="Shape 238"/>
            <p:cNvSpPr/>
            <p:nvPr/>
          </p:nvSpPr>
          <p:spPr>
            <a:xfrm>
              <a:off x="-1" y="9215"/>
              <a:ext cx="4544004" cy="1813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3000" b="1" i="1">
                  <a:solidFill>
                    <a:srgbClr val="FFFFFF"/>
                  </a:solidFill>
                  <a:latin typeface="Cambria"/>
                  <a:ea typeface="Cambria"/>
                  <a:cs typeface="Cambria"/>
                  <a:sym typeface="Cambria"/>
                </a:rPr>
                <a:t>MAZ </a:t>
              </a:r>
              <a:r>
                <a:rPr sz="3000" b="1">
                  <a:solidFill>
                    <a:srgbClr val="FFFFFF"/>
                  </a:solidFill>
                  <a:latin typeface="Cambria"/>
                  <a:ea typeface="Cambria"/>
                  <a:cs typeface="Cambria"/>
                  <a:sym typeface="Cambria"/>
                </a:rPr>
                <a:t>regulates cell cycle progression, apoptosis, and cellular transformation. </a:t>
              </a:r>
            </a:p>
          </p:txBody>
        </p:sp>
      </p:grpSp>
      <p:sp>
        <p:nvSpPr>
          <p:cNvPr id="240" name="Shape 240"/>
          <p:cNvSpPr/>
          <p:nvPr/>
        </p:nvSpPr>
        <p:spPr>
          <a:xfrm>
            <a:off x="9128459" y="8264304"/>
            <a:ext cx="3557160" cy="2984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C82506"/>
            </a:solidFill>
            <a:miter lim="400000"/>
          </a:ln>
        </p:spPr>
        <p:txBody>
          <a:bodyPr lIns="0" tIns="0" rIns="0" bIns="0" anchor="ctr"/>
          <a:lstStyle/>
          <a:p>
            <a:pPr lvl="0">
              <a:defRPr sz="2400"/>
            </a:pPr>
            <a:endParaRPr/>
          </a:p>
        </p:txBody>
      </p:sp>
      <p:grpSp>
        <p:nvGrpSpPr>
          <p:cNvPr id="243" name="Group 243"/>
          <p:cNvGrpSpPr/>
          <p:nvPr/>
        </p:nvGrpSpPr>
        <p:grpSpPr>
          <a:xfrm>
            <a:off x="8600" y="4749879"/>
            <a:ext cx="4562955" cy="2097015"/>
            <a:chOff x="0" y="0"/>
            <a:chExt cx="4562954" cy="2097014"/>
          </a:xfrm>
        </p:grpSpPr>
        <p:sp>
          <p:nvSpPr>
            <p:cNvPr id="241" name="Shape 241"/>
            <p:cNvSpPr/>
            <p:nvPr/>
          </p:nvSpPr>
          <p:spPr>
            <a:xfrm>
              <a:off x="-1" y="-1"/>
              <a:ext cx="4562956" cy="2097016"/>
            </a:xfrm>
            <a:prstGeom prst="rect">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sz="2700"/>
            </a:p>
          </p:txBody>
        </p:sp>
        <p:sp>
          <p:nvSpPr>
            <p:cNvPr id="242" name="Shape 242"/>
            <p:cNvSpPr/>
            <p:nvPr/>
          </p:nvSpPr>
          <p:spPr>
            <a:xfrm>
              <a:off x="-1" y="7717"/>
              <a:ext cx="4562956" cy="20507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2700" b="1" i="1">
                  <a:solidFill>
                    <a:srgbClr val="FFFFFF"/>
                  </a:solidFill>
                  <a:latin typeface="Cambria"/>
                  <a:ea typeface="Cambria"/>
                  <a:cs typeface="Cambria"/>
                  <a:sym typeface="Cambria"/>
                </a:rPr>
                <a:t>ERG</a:t>
              </a:r>
              <a:r>
                <a:rPr sz="2700" b="1">
                  <a:solidFill>
                    <a:srgbClr val="FFFFFF"/>
                  </a:solidFill>
                  <a:latin typeface="Cambria"/>
                  <a:ea typeface="Cambria"/>
                  <a:cs typeface="Cambria"/>
                  <a:sym typeface="Cambria"/>
                </a:rPr>
                <a:t> encodes a member of the erythroblast transformation-specific (ETS) family of transcriptions factors.</a:t>
              </a:r>
            </a:p>
          </p:txBody>
        </p:sp>
      </p:grpSp>
      <p:grpSp>
        <p:nvGrpSpPr>
          <p:cNvPr id="246" name="Group 246"/>
          <p:cNvGrpSpPr/>
          <p:nvPr/>
        </p:nvGrpSpPr>
        <p:grpSpPr>
          <a:xfrm>
            <a:off x="-35680" y="7069385"/>
            <a:ext cx="4651514" cy="1906869"/>
            <a:chOff x="0" y="0"/>
            <a:chExt cx="4651512" cy="1906868"/>
          </a:xfrm>
        </p:grpSpPr>
        <p:sp>
          <p:nvSpPr>
            <p:cNvPr id="244" name="Shape 244"/>
            <p:cNvSpPr/>
            <p:nvPr/>
          </p:nvSpPr>
          <p:spPr>
            <a:xfrm>
              <a:off x="-1" y="0"/>
              <a:ext cx="4651514" cy="1906869"/>
            </a:xfrm>
            <a:prstGeom prst="rect">
              <a:avLst/>
            </a:prstGeom>
            <a:blipFill rotWithShape="1">
              <a:blip r:embed="rId5"/>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245" name="Shape 245"/>
            <p:cNvSpPr/>
            <p:nvPr/>
          </p:nvSpPr>
          <p:spPr>
            <a:xfrm>
              <a:off x="-1" y="309706"/>
              <a:ext cx="4651514" cy="1287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2800" b="1" i="1">
                  <a:solidFill>
                    <a:srgbClr val="FFFFFF"/>
                  </a:solidFill>
                  <a:latin typeface="Cambria"/>
                  <a:ea typeface="Cambria"/>
                  <a:cs typeface="Cambria"/>
                  <a:sym typeface="Cambria"/>
                </a:rPr>
                <a:t>SHMT1</a:t>
              </a:r>
              <a:r>
                <a:rPr sz="2800" b="1">
                  <a:solidFill>
                    <a:srgbClr val="FFFFFF"/>
                  </a:solidFill>
                  <a:latin typeface="Cambria"/>
                  <a:ea typeface="Cambria"/>
                  <a:cs typeface="Cambria"/>
                  <a:sym typeface="Cambria"/>
                </a:rPr>
                <a:t> plays a critical role in nucleotide and methionine synthesis </a:t>
              </a:r>
              <a:r>
                <a:rPr sz="2800" b="1">
                  <a:solidFill>
                    <a:srgbClr val="A7A7A7"/>
                  </a:solidFill>
                  <a:latin typeface="Cambria"/>
                  <a:ea typeface="Cambria"/>
                  <a:cs typeface="Cambria"/>
                  <a:sym typeface="Cambria"/>
                </a:rPr>
                <a:t>[Andlauer, 2016].</a:t>
              </a:r>
              <a:r>
                <a:rPr sz="2800" b="1">
                  <a:solidFill>
                    <a:srgbClr val="FFFFFF"/>
                  </a:solidFill>
                  <a:latin typeface="Cambria"/>
                  <a:ea typeface="Cambria"/>
                  <a:cs typeface="Cambria"/>
                  <a:sym typeface="Cambria"/>
                </a:rPr>
                <a:t> </a:t>
              </a:r>
            </a:p>
          </p:txBody>
        </p:sp>
      </p:grpSp>
      <p:sp>
        <p:nvSpPr>
          <p:cNvPr id="247" name="Shape 247"/>
          <p:cNvSpPr/>
          <p:nvPr/>
        </p:nvSpPr>
        <p:spPr>
          <a:xfrm>
            <a:off x="9174143" y="7817634"/>
            <a:ext cx="3557160" cy="2984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rgbClr val="0365C0"/>
            </a:solidFill>
            <a:miter lim="400000"/>
          </a:ln>
        </p:spPr>
        <p:txBody>
          <a:bodyPr lIns="0" tIns="0" rIns="0" bIns="0" anchor="ctr"/>
          <a:lstStyle/>
          <a:p>
            <a:pPr lvl="0">
              <a:defRPr sz="2400"/>
            </a:pPr>
            <a:endParaRP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9" name="Table 249"/>
          <p:cNvGraphicFramePr/>
          <p:nvPr/>
        </p:nvGraphicFramePr>
        <p:xfrm>
          <a:off x="1053401" y="1475519"/>
          <a:ext cx="11195384" cy="6555080"/>
        </p:xfrm>
        <a:graphic>
          <a:graphicData uri="http://schemas.openxmlformats.org/drawingml/2006/table">
            <a:tbl>
              <a:tblPr>
                <a:tableStyleId>{4C3C2611-4C71-4FC5-86AE-919BDF0F9419}</a:tableStyleId>
              </a:tblPr>
              <a:tblGrid>
                <a:gridCol w="2798846"/>
                <a:gridCol w="2798846"/>
                <a:gridCol w="2798846"/>
                <a:gridCol w="2798846"/>
              </a:tblGrid>
              <a:tr h="751949">
                <a:tc>
                  <a:txBody>
                    <a:bodyPr/>
                    <a:lstStyle/>
                    <a:p>
                      <a:pPr lvl="0" algn="ctr" defTabSz="914400">
                        <a:defRPr sz="1800" b="0" i="0"/>
                      </a:pPr>
                      <a:r>
                        <a:rPr sz="2600">
                          <a:latin typeface="Times New Roman Bold"/>
                          <a:ea typeface="Times New Roman Bold"/>
                          <a:cs typeface="Times New Roman Bold"/>
                          <a:sym typeface="Times New Roman Bold"/>
                        </a:rPr>
                        <a:t>MicroRNA</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Function</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Levels in MS</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References</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3412411">
                <a:tc>
                  <a:txBody>
                    <a:bodyPr/>
                    <a:lstStyle/>
                    <a:p>
                      <a:pPr lvl="0" algn="ctr" defTabSz="914400">
                        <a:defRPr sz="1800" b="0" i="0"/>
                      </a:pPr>
                      <a:r>
                        <a:rPr sz="2600" b="1" i="1">
                          <a:solidFill>
                            <a:srgbClr val="C82506"/>
                          </a:solidFill>
                          <a:latin typeface="Times New Roman"/>
                          <a:ea typeface="Times New Roman"/>
                          <a:cs typeface="Times New Roman"/>
                          <a:sym typeface="Times New Roman"/>
                        </a:rPr>
                        <a:t>miR-20a and miR-17</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repress transcription of genes involved in T-cell activation in the Jurkat T-cell line</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down-regulated</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solidFill>
                            <a:srgbClr val="BFBFBF"/>
                          </a:solidFill>
                          <a:latin typeface="Times New Roman Bold"/>
                          <a:ea typeface="Times New Roman Bold"/>
                          <a:cs typeface="Times New Roman Bold"/>
                          <a:sym typeface="Times New Roman Bold"/>
                        </a:rPr>
                        <a:t>Reddycherla, 2015</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1195360">
                <a:tc>
                  <a:txBody>
                    <a:bodyPr/>
                    <a:lstStyle/>
                    <a:p>
                      <a:pPr lvl="0" algn="ctr" defTabSz="914400">
                        <a:defRPr sz="1800" b="0" i="0"/>
                      </a:pPr>
                      <a:r>
                        <a:rPr sz="2600" b="1" i="1">
                          <a:solidFill>
                            <a:srgbClr val="C82506"/>
                          </a:solidFill>
                          <a:latin typeface="Times New Roman"/>
                          <a:ea typeface="Times New Roman"/>
                          <a:cs typeface="Times New Roman"/>
                          <a:sym typeface="Times New Roman"/>
                        </a:rPr>
                        <a:t>hsa-miR-146a</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regulator of T-cell activation</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elevated</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solidFill>
                            <a:srgbClr val="BFBFBF"/>
                          </a:solidFill>
                          <a:latin typeface="Times New Roman Bold"/>
                          <a:ea typeface="Times New Roman Bold"/>
                          <a:cs typeface="Times New Roman Bold"/>
                          <a:sym typeface="Times New Roman Bold"/>
                        </a:rPr>
                        <a:t>Koch, 2013</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r h="1195360">
                <a:tc>
                  <a:txBody>
                    <a:bodyPr/>
                    <a:lstStyle/>
                    <a:p>
                      <a:pPr lvl="0" algn="ctr" defTabSz="914400">
                        <a:defRPr sz="1800" b="0" i="0"/>
                      </a:pPr>
                      <a:r>
                        <a:rPr sz="2600" b="1" i="1">
                          <a:solidFill>
                            <a:srgbClr val="C82506"/>
                          </a:solidFill>
                          <a:latin typeface="Times New Roman"/>
                          <a:ea typeface="Times New Roman"/>
                          <a:cs typeface="Times New Roman"/>
                          <a:sym typeface="Times New Roman"/>
                        </a:rPr>
                        <a:t>hsa-miR142-3p</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immune modulator</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latin typeface="Times New Roman Bold"/>
                          <a:ea typeface="Times New Roman Bold"/>
                          <a:cs typeface="Times New Roman Bold"/>
                          <a:sym typeface="Times New Roman Bold"/>
                        </a:rPr>
                        <a:t>elevated</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c>
                  <a:txBody>
                    <a:bodyPr/>
                    <a:lstStyle/>
                    <a:p>
                      <a:pPr lvl="0" algn="ctr" defTabSz="914400">
                        <a:defRPr sz="1800" b="0" i="0"/>
                      </a:pPr>
                      <a:r>
                        <a:rPr sz="2600">
                          <a:solidFill>
                            <a:srgbClr val="BFBFBF"/>
                          </a:solidFill>
                          <a:latin typeface="Times New Roman Bold"/>
                          <a:ea typeface="Times New Roman Bold"/>
                          <a:cs typeface="Times New Roman Bold"/>
                          <a:sym typeface="Times New Roman Bold"/>
                        </a:rPr>
                        <a:t>Koch, 2013</a:t>
                      </a:r>
                    </a:p>
                  </a:txBody>
                  <a:tcPr marL="50800" marR="50800" marT="50800" marB="5080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noFill/>
                  </a:tcPr>
                </a:tc>
              </a:tr>
            </a:tbl>
          </a:graphicData>
        </a:graphic>
      </p:graphicFrame>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p:cNvSpPr>
          <p:nvPr>
            <p:ph type="title"/>
          </p:nvPr>
        </p:nvSpPr>
        <p:spPr>
          <a:prstGeom prst="rect">
            <a:avLst/>
          </a:prstGeom>
        </p:spPr>
        <p:txBody>
          <a:bodyPr/>
          <a:lstStyle>
            <a:lvl1pPr>
              <a:defRPr>
                <a:solidFill>
                  <a:srgbClr val="C82506"/>
                </a:solidFill>
                <a:latin typeface="Cambria"/>
                <a:ea typeface="Cambria"/>
                <a:cs typeface="Cambria"/>
                <a:sym typeface="Cambria"/>
              </a:defRPr>
            </a:lvl1pPr>
          </a:lstStyle>
          <a:p>
            <a:pPr lvl="0">
              <a:defRPr sz="1800">
                <a:solidFill>
                  <a:srgbClr val="000000"/>
                </a:solidFill>
              </a:defRPr>
            </a:pPr>
            <a:r>
              <a:rPr sz="8000">
                <a:solidFill>
                  <a:srgbClr val="C82506"/>
                </a:solidFill>
              </a:rPr>
              <a:t>3. Activation problem!! </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image22.png"/>
          <p:cNvPicPr/>
          <p:nvPr/>
        </p:nvPicPr>
        <p:blipFill>
          <a:blip r:embed="rId2" cstate="email">
            <a:extLst>
              <a:ext uri="{28A0092B-C50C-407E-A947-70E740481C1C}">
                <a14:useLocalDpi xmlns:a14="http://schemas.microsoft.com/office/drawing/2010/main"/>
              </a:ext>
            </a:extLst>
          </a:blip>
          <a:srcRect/>
          <a:stretch>
            <a:fillRect/>
          </a:stretch>
        </p:blipFill>
        <p:spPr>
          <a:xfrm>
            <a:off x="4226083" y="1537492"/>
            <a:ext cx="8546339" cy="6424484"/>
          </a:xfrm>
          <a:prstGeom prst="rect">
            <a:avLst/>
          </a:prstGeom>
          <a:ln w="12700">
            <a:miter lim="400000"/>
          </a:ln>
        </p:spPr>
      </p:pic>
      <p:sp>
        <p:nvSpPr>
          <p:cNvPr id="254" name="Shape 254"/>
          <p:cNvSpPr>
            <a:spLocks noGrp="1"/>
          </p:cNvSpPr>
          <p:nvPr>
            <p:ph type="title"/>
          </p:nvPr>
        </p:nvSpPr>
        <p:spPr>
          <a:xfrm>
            <a:off x="571796" y="1436230"/>
            <a:ext cx="3460946" cy="5469802"/>
          </a:xfrm>
          <a:prstGeom prst="rect">
            <a:avLst/>
          </a:prstGeom>
        </p:spPr>
        <p:txBody>
          <a:bodyPr/>
          <a:lstStyle>
            <a:lvl1pPr algn="just" defTabSz="402336">
              <a:lnSpc>
                <a:spcPct val="200000"/>
              </a:lnSpc>
              <a:spcBef>
                <a:spcPts val="1000"/>
              </a:spcBef>
              <a:defRPr sz="5300" b="1">
                <a:uFill>
                  <a:solidFill/>
                </a:uFill>
                <a:latin typeface="Cambria"/>
                <a:ea typeface="Cambria"/>
                <a:cs typeface="Cambria"/>
                <a:sym typeface="Cambria"/>
              </a:defRPr>
            </a:lvl1pPr>
          </a:lstStyle>
          <a:p>
            <a:pPr lvl="0">
              <a:defRPr sz="1800" b="0">
                <a:uFillTx/>
              </a:defRPr>
            </a:pPr>
            <a:r>
              <a:rPr sz="5300" b="1">
                <a:uFill>
                  <a:solidFill/>
                </a:uFill>
              </a:rPr>
              <a:t>Migration into the CNS</a:t>
            </a:r>
          </a:p>
        </p:txBody>
      </p:sp>
      <p:sp>
        <p:nvSpPr>
          <p:cNvPr id="255" name="Shape 255"/>
          <p:cNvSpPr/>
          <p:nvPr/>
        </p:nvSpPr>
        <p:spPr>
          <a:xfrm>
            <a:off x="5324804" y="8094867"/>
            <a:ext cx="6348866"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Fletcher, 2010</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 name="image23.png"/>
          <p:cNvPicPr/>
          <p:nvPr/>
        </p:nvPicPr>
        <p:blipFill>
          <a:blip r:embed="rId2" cstate="email">
            <a:extLst>
              <a:ext uri="{28A0092B-C50C-407E-A947-70E740481C1C}">
                <a14:useLocalDpi xmlns:a14="http://schemas.microsoft.com/office/drawing/2010/main"/>
              </a:ext>
            </a:extLst>
          </a:blip>
          <a:srcRect l="2283" t="665"/>
          <a:stretch>
            <a:fillRect/>
          </a:stretch>
        </p:blipFill>
        <p:spPr>
          <a:xfrm>
            <a:off x="1371119" y="2311717"/>
            <a:ext cx="10890733" cy="6529121"/>
          </a:xfrm>
          <a:prstGeom prst="rect">
            <a:avLst/>
          </a:prstGeom>
          <a:ln w="12700">
            <a:miter lim="400000"/>
          </a:ln>
        </p:spPr>
      </p:pic>
      <p:sp>
        <p:nvSpPr>
          <p:cNvPr id="258" name="Shape 258"/>
          <p:cNvSpPr>
            <a:spLocks noGrp="1"/>
          </p:cNvSpPr>
          <p:nvPr>
            <p:ph type="title"/>
          </p:nvPr>
        </p:nvSpPr>
        <p:spPr>
          <a:xfrm>
            <a:off x="952500" y="444500"/>
            <a:ext cx="11099800" cy="1648860"/>
          </a:xfrm>
          <a:prstGeom prst="rect">
            <a:avLst/>
          </a:prstGeom>
        </p:spPr>
        <p:txBody>
          <a:bodyPr/>
          <a:lstStyle>
            <a:lvl1pPr defTabSz="508254">
              <a:defRPr sz="6200">
                <a:latin typeface="Cambria"/>
                <a:ea typeface="Cambria"/>
                <a:cs typeface="Cambria"/>
                <a:sym typeface="Cambria"/>
              </a:defRPr>
            </a:lvl1pPr>
          </a:lstStyle>
          <a:p>
            <a:pPr lvl="0">
              <a:defRPr sz="1800"/>
            </a:pPr>
            <a:r>
              <a:rPr sz="6200"/>
              <a:t>sphingosine 1 phosphate (S1P)</a:t>
            </a:r>
          </a:p>
        </p:txBody>
      </p:sp>
      <p:sp>
        <p:nvSpPr>
          <p:cNvPr id="259" name="Shape 259"/>
          <p:cNvSpPr/>
          <p:nvPr/>
        </p:nvSpPr>
        <p:spPr>
          <a:xfrm>
            <a:off x="10194470" y="3781118"/>
            <a:ext cx="1059842" cy="432516"/>
          </a:xfrm>
          <a:prstGeom prst="rect">
            <a:avLst/>
          </a:prstGeom>
          <a:solidFill>
            <a:srgbClr val="F5D328"/>
          </a:solidFill>
          <a:ln w="12700">
            <a:miter lim="400000"/>
          </a:ln>
          <a:effectLst>
            <a:outerShdw blurRad="38100" dist="25400" dir="5400000" rotWithShape="0">
              <a:srgbClr val="000000">
                <a:alpha val="50000"/>
              </a:srgbClr>
            </a:outerShdw>
          </a:effectLst>
        </p:spPr>
        <p:txBody>
          <a:bodyPr lIns="0" tIns="0" rIns="0" bIns="0" anchor="ctr"/>
          <a:lstStyle/>
          <a:p>
            <a:pPr lvl="0">
              <a:defRPr sz="2400"/>
            </a:pPr>
            <a:endParaRPr/>
          </a:p>
        </p:txBody>
      </p:sp>
      <p:sp>
        <p:nvSpPr>
          <p:cNvPr id="260" name="Shape 260"/>
          <p:cNvSpPr/>
          <p:nvPr/>
        </p:nvSpPr>
        <p:spPr>
          <a:xfrm>
            <a:off x="2621938" y="8845871"/>
            <a:ext cx="6877693" cy="60042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latin typeface="Cambria"/>
                <a:ea typeface="Cambria"/>
                <a:cs typeface="Cambria"/>
                <a:sym typeface="Cambria"/>
              </a:rPr>
              <a:t>Ref: Brinkmann V. Pharmacol Ther. 2007 Jul;115(1):84-105; </a:t>
            </a:r>
          </a:p>
          <a:p>
            <a:pPr lvl="0">
              <a:defRPr sz="1800"/>
            </a:pPr>
            <a:r>
              <a:rPr sz="1700">
                <a:solidFill>
                  <a:srgbClr val="A6AAA9"/>
                </a:solidFill>
                <a:latin typeface="Cambria"/>
                <a:ea typeface="Cambria"/>
                <a:cs typeface="Cambria"/>
                <a:sym typeface="Cambria"/>
              </a:rPr>
              <a:t>Chun, 2010; Cavanillas, 2011.</a:t>
            </a: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image24.jpeg"/>
          <p:cNvPicPr/>
          <p:nvPr/>
        </p:nvPicPr>
        <p:blipFill>
          <a:blip r:embed="rId2" cstate="email">
            <a:extLst>
              <a:ext uri="{28A0092B-C50C-407E-A947-70E740481C1C}">
                <a14:useLocalDpi xmlns:a14="http://schemas.microsoft.com/office/drawing/2010/main"/>
              </a:ext>
            </a:extLst>
          </a:blip>
          <a:srcRect/>
          <a:stretch>
            <a:fillRect/>
          </a:stretch>
        </p:blipFill>
        <p:spPr>
          <a:xfrm>
            <a:off x="344090" y="1462640"/>
            <a:ext cx="12316769" cy="7429981"/>
          </a:xfrm>
          <a:prstGeom prst="rect">
            <a:avLst/>
          </a:prstGeom>
          <a:ln w="12700">
            <a:miter lim="400000"/>
          </a:ln>
        </p:spPr>
      </p:pic>
      <p:sp>
        <p:nvSpPr>
          <p:cNvPr id="263" name="Shape 263"/>
          <p:cNvSpPr>
            <a:spLocks noGrp="1"/>
          </p:cNvSpPr>
          <p:nvPr>
            <p:ph type="title"/>
          </p:nvPr>
        </p:nvSpPr>
        <p:spPr>
          <a:xfrm>
            <a:off x="845902" y="-12344"/>
            <a:ext cx="11099803" cy="1823983"/>
          </a:xfrm>
          <a:prstGeom prst="rect">
            <a:avLst/>
          </a:prstGeom>
        </p:spPr>
        <p:txBody>
          <a:bodyPr/>
          <a:lstStyle>
            <a:lvl1pPr>
              <a:defRPr>
                <a:latin typeface="Cambria"/>
                <a:ea typeface="Cambria"/>
                <a:cs typeface="Cambria"/>
                <a:sym typeface="Cambria"/>
              </a:defRPr>
            </a:lvl1pPr>
          </a:lstStyle>
          <a:p>
            <a:pPr lvl="0">
              <a:defRPr sz="1800"/>
            </a:pPr>
            <a:r>
              <a:rPr sz="8000"/>
              <a:t>ICAM-1 and VCAM-1</a:t>
            </a:r>
          </a:p>
        </p:txBody>
      </p:sp>
      <p:sp>
        <p:nvSpPr>
          <p:cNvPr id="264" name="Shape 264"/>
          <p:cNvSpPr/>
          <p:nvPr/>
        </p:nvSpPr>
        <p:spPr>
          <a:xfrm>
            <a:off x="5555998" y="8912001"/>
            <a:ext cx="4689719" cy="75283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latin typeface="Cambria"/>
                <a:ea typeface="Cambria"/>
                <a:cs typeface="Cambria"/>
                <a:sym typeface="Cambria"/>
              </a:rPr>
              <a:t>Ref:DOI: </a:t>
            </a:r>
            <a:r>
              <a:rPr sz="1700">
                <a:latin typeface="Cambria"/>
                <a:ea typeface="Cambria"/>
                <a:cs typeface="Cambria"/>
                <a:sym typeface="Cambria"/>
                <a:hlinkClick r:id="rId3"/>
              </a:rPr>
              <a:t>http://dx.doi.org/10.1016/j.it.2012.07.004</a:t>
            </a:r>
            <a:r>
              <a:rPr sz="1700">
                <a:solidFill>
                  <a:srgbClr val="A6AAA9"/>
                </a:solidFill>
                <a:latin typeface="Cambria"/>
                <a:ea typeface="Cambria"/>
                <a:cs typeface="Cambria"/>
                <a:sym typeface="Cambria"/>
              </a:rPr>
              <a:t> </a:t>
            </a:r>
          </a:p>
          <a:p>
            <a:pPr lvl="0" defTabSz="457200">
              <a:lnSpc>
                <a:spcPct val="200000"/>
              </a:lnSpc>
              <a:spcBef>
                <a:spcPts val="1200"/>
              </a:spcBef>
              <a:defRPr sz="1800"/>
            </a:pPr>
            <a:r>
              <a:rPr sz="1700">
                <a:solidFill>
                  <a:srgbClr val="A6AAA9"/>
                </a:solidFill>
                <a:uFill>
                  <a:solidFill/>
                </a:uFill>
                <a:latin typeface="Cambria"/>
                <a:ea typeface="Cambria"/>
                <a:cs typeface="Cambria"/>
                <a:sym typeface="Cambria"/>
              </a:rPr>
              <a:t>Fletcher, 2010; Mycko, 1998; IMSGC, 2011</a:t>
            </a:r>
          </a:p>
        </p:txBody>
      </p:sp>
      <p:grpSp>
        <p:nvGrpSpPr>
          <p:cNvPr id="267" name="Group 267"/>
          <p:cNvGrpSpPr/>
          <p:nvPr/>
        </p:nvGrpSpPr>
        <p:grpSpPr>
          <a:xfrm>
            <a:off x="208114" y="7168778"/>
            <a:ext cx="4390146" cy="1060775"/>
            <a:chOff x="0" y="0"/>
            <a:chExt cx="4390144" cy="1060774"/>
          </a:xfrm>
        </p:grpSpPr>
        <p:sp>
          <p:nvSpPr>
            <p:cNvPr id="265" name="Shape 265"/>
            <p:cNvSpPr/>
            <p:nvPr/>
          </p:nvSpPr>
          <p:spPr>
            <a:xfrm>
              <a:off x="-1" y="-1"/>
              <a:ext cx="4386277" cy="1060776"/>
            </a:xfrm>
            <a:prstGeom prst="rect">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266" name="Shape 266"/>
            <p:cNvSpPr/>
            <p:nvPr/>
          </p:nvSpPr>
          <p:spPr>
            <a:xfrm>
              <a:off x="-1" y="19086"/>
              <a:ext cx="4390146" cy="102260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3000" b="1" i="1">
                  <a:solidFill>
                    <a:srgbClr val="FFFFFF"/>
                  </a:solidFill>
                </a:rPr>
                <a:t>ICAM1: </a:t>
              </a:r>
              <a:endParaRPr sz="3000" b="1"/>
            </a:p>
            <a:p>
              <a:pPr lvl="0">
                <a:defRPr sz="1800"/>
              </a:pPr>
              <a:r>
                <a:rPr sz="3000" b="1">
                  <a:solidFill>
                    <a:srgbClr val="FFFFFF"/>
                  </a:solidFill>
                </a:rPr>
                <a:t>K469; </a:t>
              </a:r>
              <a:r>
                <a:rPr sz="3000" b="1" i="1">
                  <a:solidFill>
                    <a:srgbClr val="FFFFFF"/>
                  </a:solidFill>
                </a:rPr>
                <a:t>p =</a:t>
              </a:r>
              <a:r>
                <a:rPr sz="3000" b="1">
                  <a:solidFill>
                    <a:srgbClr val="FFFFFF"/>
                  </a:solidFill>
                </a:rPr>
                <a:t> 0.02</a:t>
              </a:r>
            </a:p>
          </p:txBody>
        </p:sp>
      </p:grpSp>
      <p:grpSp>
        <p:nvGrpSpPr>
          <p:cNvPr id="270" name="Group 270"/>
          <p:cNvGrpSpPr/>
          <p:nvPr/>
        </p:nvGrpSpPr>
        <p:grpSpPr>
          <a:xfrm>
            <a:off x="143922" y="8270254"/>
            <a:ext cx="5268451" cy="1427200"/>
            <a:chOff x="0" y="0"/>
            <a:chExt cx="5268449" cy="1427199"/>
          </a:xfrm>
        </p:grpSpPr>
        <p:sp>
          <p:nvSpPr>
            <p:cNvPr id="268" name="Shape 268"/>
            <p:cNvSpPr/>
            <p:nvPr/>
          </p:nvSpPr>
          <p:spPr>
            <a:xfrm>
              <a:off x="0" y="12611"/>
              <a:ext cx="5268450" cy="1401978"/>
            </a:xfrm>
            <a:prstGeom prst="rect">
              <a:avLst/>
            </a:prstGeom>
            <a:blipFill rotWithShape="1">
              <a:blip r:embed="rId5"/>
              <a:srcRect/>
              <a:tile tx="0" ty="0" sx="100000" sy="100000" flip="none" algn="tl"/>
            </a:blipFill>
            <a:ln w="12700" cap="flat">
              <a:noFill/>
              <a:miter lim="400000"/>
            </a:ln>
            <a:effectLst>
              <a:outerShdw blurRad="50800" dist="12700" rotWithShape="0">
                <a:srgbClr val="000000">
                  <a:alpha val="50000"/>
                </a:srgbClr>
              </a:outerShdw>
            </a:effectLst>
          </p:spPr>
          <p:txBody>
            <a:bodyPr wrap="square" lIns="0" tIns="0" rIns="0" bIns="0" numCol="1" anchor="ctr">
              <a:noAutofit/>
            </a:bodyPr>
            <a:lstStyle/>
            <a:p>
              <a:pPr lvl="0">
                <a:defRPr sz="1800"/>
              </a:pPr>
              <a:endParaRPr/>
            </a:p>
          </p:txBody>
        </p:sp>
        <p:sp>
          <p:nvSpPr>
            <p:cNvPr id="269" name="Shape 269"/>
            <p:cNvSpPr/>
            <p:nvPr/>
          </p:nvSpPr>
          <p:spPr>
            <a:xfrm>
              <a:off x="0" y="0"/>
              <a:ext cx="5268450" cy="1427200"/>
            </a:xfrm>
            <a:prstGeom prst="rect">
              <a:avLst/>
            </a:prstGeom>
            <a:solidFill>
              <a:srgbClr val="00882B"/>
            </a:solidFill>
            <a:ln w="25400" cap="flat">
              <a:solidFill>
                <a:srgbClr val="00631F"/>
              </a:solidFill>
              <a:prstDash val="solid"/>
              <a:bevel/>
            </a:ln>
            <a:effectLst>
              <a:outerShdw blurRad="381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2900" b="1" i="1">
                  <a:solidFill>
                    <a:srgbClr val="FFFFFF"/>
                  </a:solidFill>
                </a:rPr>
                <a:t>VCAM1:</a:t>
              </a:r>
              <a:endParaRPr sz="2900" b="1">
                <a:solidFill>
                  <a:srgbClr val="FFFFFF"/>
                </a:solidFill>
              </a:endParaRPr>
            </a:p>
            <a:p>
              <a:pPr lvl="0">
                <a:defRPr sz="1800"/>
              </a:pPr>
              <a:r>
                <a:rPr sz="2900" b="1" i="1">
                  <a:solidFill>
                    <a:srgbClr val="FFFFFF"/>
                  </a:solidFill>
                </a:rPr>
                <a:t> </a:t>
              </a:r>
              <a:r>
                <a:rPr sz="2900" b="1">
                  <a:solidFill>
                    <a:srgbClr val="FFFFFF"/>
                  </a:solidFill>
                </a:rPr>
                <a:t>rs11581062 </a:t>
              </a:r>
              <a:r>
                <a:rPr sz="2900" b="1" i="1">
                  <a:solidFill>
                    <a:srgbClr val="FFFFFF"/>
                  </a:solidFill>
                </a:rPr>
                <a:t>p </a:t>
              </a:r>
              <a:r>
                <a:rPr sz="2900" b="1">
                  <a:solidFill>
                    <a:srgbClr val="FFFFFF"/>
                  </a:solidFill>
                </a:rPr>
                <a:t>= 2.50 × 10</a:t>
              </a:r>
              <a:r>
                <a:rPr sz="2900" b="1" baseline="31999">
                  <a:solidFill>
                    <a:srgbClr val="FFFFFF"/>
                  </a:solidFill>
                </a:rPr>
                <a:t>−10</a:t>
              </a:r>
              <a:endParaRPr sz="2900" b="1">
                <a:solidFill>
                  <a:srgbClr val="FFFFFF"/>
                </a:solidFill>
              </a:endParaRPr>
            </a:p>
            <a:p>
              <a:pPr lvl="0">
                <a:defRPr sz="1800"/>
              </a:pPr>
              <a:r>
                <a:rPr sz="2900" b="1">
                  <a:solidFill>
                    <a:srgbClr val="FFFFFF"/>
                  </a:solidFill>
                </a:rPr>
                <a:t>rs12048904 </a:t>
              </a:r>
              <a:r>
                <a:rPr sz="2900" b="1" i="1">
                  <a:solidFill>
                    <a:srgbClr val="FFFFFF"/>
                  </a:solidFill>
                </a:rPr>
                <a:t>p</a:t>
              </a:r>
              <a:r>
                <a:rPr sz="2900" b="1">
                  <a:solidFill>
                    <a:srgbClr val="FFFFFF"/>
                  </a:solidFill>
                </a:rPr>
                <a:t>=4.00 × 10</a:t>
              </a:r>
              <a:r>
                <a:rPr sz="2900" b="1" baseline="31999">
                  <a:solidFill>
                    <a:srgbClr val="FFFFFF"/>
                  </a:solidFill>
                </a:rPr>
                <a:t>−08</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6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1" animBg="1" advAuto="0"/>
      <p:bldP spid="270" grpId="2"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eNOS</a:t>
            </a:r>
          </a:p>
        </p:txBody>
      </p:sp>
      <p:sp>
        <p:nvSpPr>
          <p:cNvPr id="273" name="Shape 273"/>
          <p:cNvSpPr>
            <a:spLocks noGrp="1"/>
          </p:cNvSpPr>
          <p:nvPr>
            <p:ph type="body" idx="1"/>
          </p:nvPr>
        </p:nvSpPr>
        <p:spPr>
          <a:xfrm>
            <a:off x="96899" y="2612377"/>
            <a:ext cx="12491212" cy="6096151"/>
          </a:xfrm>
          <a:prstGeom prst="rect">
            <a:avLst/>
          </a:prstGeom>
        </p:spPr>
        <p:txBody>
          <a:bodyPr>
            <a:normAutofit fontScale="92500"/>
          </a:bodyPr>
          <a:lstStyle/>
          <a:p>
            <a:pPr marL="608470" lvl="0" indent="-608470" algn="just" defTabSz="402336">
              <a:lnSpc>
                <a:spcPct val="200000"/>
              </a:lnSpc>
              <a:spcBef>
                <a:spcPts val="1000"/>
              </a:spcBef>
              <a:buFont typeface="Times New Roman"/>
              <a:defRPr sz="1800"/>
            </a:pPr>
            <a:r>
              <a:rPr sz="3696">
                <a:uFill>
                  <a:solidFill/>
                </a:uFill>
                <a:latin typeface="Cambria"/>
                <a:ea typeface="Cambria"/>
                <a:cs typeface="Cambria"/>
                <a:sym typeface="Cambria"/>
              </a:rPr>
              <a:t>Endothelial nitric oxide synthase (eNOS) is encoded by </a:t>
            </a:r>
            <a:r>
              <a:rPr sz="3696" i="1">
                <a:uFill>
                  <a:solidFill/>
                </a:uFill>
                <a:latin typeface="Cambria"/>
                <a:ea typeface="Cambria"/>
                <a:cs typeface="Cambria"/>
                <a:sym typeface="Cambria"/>
              </a:rPr>
              <a:t>NOS3</a:t>
            </a:r>
            <a:r>
              <a:rPr sz="3696">
                <a:uFill>
                  <a:solidFill/>
                </a:uFill>
                <a:latin typeface="Cambria"/>
                <a:ea typeface="Cambria"/>
                <a:cs typeface="Cambria"/>
                <a:sym typeface="Cambria"/>
              </a:rPr>
              <a:t>.</a:t>
            </a:r>
            <a:endParaRPr sz="3696"/>
          </a:p>
          <a:p>
            <a:pPr marL="608470" lvl="0" indent="-608470" algn="just" defTabSz="402336">
              <a:lnSpc>
                <a:spcPct val="200000"/>
              </a:lnSpc>
              <a:spcBef>
                <a:spcPts val="1000"/>
              </a:spcBef>
              <a:buFont typeface="Times New Roman"/>
              <a:defRPr sz="1800"/>
            </a:pPr>
            <a:r>
              <a:rPr sz="3696">
                <a:uFill>
                  <a:solidFill/>
                </a:uFill>
                <a:latin typeface="Cambria"/>
                <a:ea typeface="Cambria"/>
                <a:cs typeface="Cambria"/>
                <a:sym typeface="Cambria"/>
              </a:rPr>
              <a:t>It functions as a vasodilator that modulates BBB permeability and CBF.</a:t>
            </a:r>
            <a:endParaRPr sz="3696"/>
          </a:p>
          <a:p>
            <a:pPr marL="608470" lvl="0" indent="-608470" algn="just" defTabSz="402336">
              <a:lnSpc>
                <a:spcPct val="200000"/>
              </a:lnSpc>
              <a:spcBef>
                <a:spcPts val="1000"/>
              </a:spcBef>
              <a:buFont typeface="Times New Roman"/>
              <a:defRPr sz="1800"/>
            </a:pPr>
            <a:r>
              <a:rPr sz="3696" i="1">
                <a:uFill>
                  <a:solidFill/>
                </a:uFill>
                <a:latin typeface="Cambria"/>
                <a:ea typeface="Cambria"/>
                <a:cs typeface="Cambria"/>
                <a:sym typeface="Cambria"/>
              </a:rPr>
              <a:t>NOS3 was </a:t>
            </a:r>
            <a:r>
              <a:rPr sz="3696">
                <a:uFill>
                  <a:solidFill/>
                </a:uFill>
                <a:latin typeface="Cambria"/>
                <a:ea typeface="Cambria"/>
                <a:cs typeface="Cambria"/>
                <a:sym typeface="Cambria"/>
              </a:rPr>
              <a:t>associated with MS in Kuwaiti population (eNOS-27VNTR; </a:t>
            </a:r>
            <a:r>
              <a:rPr sz="3696" i="1">
                <a:uFill>
                  <a:solidFill/>
                </a:uFill>
                <a:latin typeface="Cambria"/>
                <a:ea typeface="Cambria"/>
                <a:cs typeface="Cambria"/>
                <a:sym typeface="Cambria"/>
              </a:rPr>
              <a:t>p</a:t>
            </a:r>
            <a:r>
              <a:rPr sz="3696">
                <a:uFill>
                  <a:solidFill/>
                </a:uFill>
                <a:latin typeface="Cambria"/>
                <a:ea typeface="Cambria"/>
                <a:cs typeface="Cambria"/>
                <a:sym typeface="Cambria"/>
              </a:rPr>
              <a:t> = 0.002, OR= 2.6) </a:t>
            </a:r>
            <a:r>
              <a:rPr sz="3696">
                <a:solidFill>
                  <a:srgbClr val="A6AAA9"/>
                </a:solidFill>
                <a:uFill>
                  <a:solidFill/>
                </a:uFill>
                <a:latin typeface="Cambria"/>
                <a:ea typeface="Cambria"/>
                <a:cs typeface="Cambria"/>
                <a:sym typeface="Cambria"/>
              </a:rPr>
              <a:t>[Alfadhli, 2013]</a:t>
            </a:r>
            <a:r>
              <a:rPr sz="3696">
                <a:uFill>
                  <a:solidFill/>
                </a:uFill>
                <a:latin typeface="Cambria"/>
                <a:ea typeface="Cambria"/>
                <a:cs typeface="Cambria"/>
                <a:sym typeface="Cambria"/>
              </a:rPr>
              <a:t>. </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p:cNvSpPr>
          <p:nvPr>
            <p:ph type="title"/>
          </p:nvPr>
        </p:nvSpPr>
        <p:spPr>
          <a:xfrm>
            <a:off x="3282399" y="257133"/>
            <a:ext cx="8769901" cy="1542264"/>
          </a:xfrm>
          <a:prstGeom prst="rect">
            <a:avLst/>
          </a:prstGeom>
        </p:spPr>
        <p:txBody>
          <a:bodyPr/>
          <a:lstStyle>
            <a:lvl1pPr>
              <a:defRPr>
                <a:latin typeface="Cambria"/>
                <a:ea typeface="Cambria"/>
                <a:cs typeface="Cambria"/>
                <a:sym typeface="Cambria"/>
              </a:defRPr>
            </a:lvl1pPr>
          </a:lstStyle>
          <a:p>
            <a:pPr lvl="0">
              <a:defRPr sz="1800"/>
            </a:pPr>
            <a:r>
              <a:rPr sz="8000"/>
              <a:t>MMPs</a:t>
            </a:r>
          </a:p>
        </p:txBody>
      </p:sp>
      <p:sp>
        <p:nvSpPr>
          <p:cNvPr id="276" name="Shape 276"/>
          <p:cNvSpPr/>
          <p:nvPr/>
        </p:nvSpPr>
        <p:spPr>
          <a:xfrm>
            <a:off x="6600503" y="9282658"/>
            <a:ext cx="4722470"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 http:/​/​dx.​doi.​org/​10.​1212/​WNL.​53.​1.​20.</a:t>
            </a:r>
          </a:p>
        </p:txBody>
      </p:sp>
      <p:pic>
        <p:nvPicPr>
          <p:cNvPr id="277" name="image25.jpeg"/>
          <p:cNvPicPr/>
          <p:nvPr/>
        </p:nvPicPr>
        <p:blipFill>
          <a:blip r:embed="rId2" cstate="email">
            <a:extLst>
              <a:ext uri="{28A0092B-C50C-407E-A947-70E740481C1C}">
                <a14:useLocalDpi xmlns:a14="http://schemas.microsoft.com/office/drawing/2010/main"/>
              </a:ext>
            </a:extLst>
          </a:blip>
          <a:stretch>
            <a:fillRect/>
          </a:stretch>
        </p:blipFill>
        <p:spPr>
          <a:xfrm>
            <a:off x="5070356" y="1781851"/>
            <a:ext cx="7782764" cy="7472669"/>
          </a:xfrm>
          <a:prstGeom prst="rect">
            <a:avLst/>
          </a:prstGeom>
          <a:ln w="12700">
            <a:miter lim="400000"/>
          </a:ln>
        </p:spPr>
      </p:pic>
      <p:grpSp>
        <p:nvGrpSpPr>
          <p:cNvPr id="280" name="Group 280"/>
          <p:cNvGrpSpPr/>
          <p:nvPr/>
        </p:nvGrpSpPr>
        <p:grpSpPr>
          <a:xfrm>
            <a:off x="6016" y="508256"/>
            <a:ext cx="5093379" cy="9098559"/>
            <a:chOff x="0" y="0"/>
            <a:chExt cx="5093378" cy="9098557"/>
          </a:xfrm>
        </p:grpSpPr>
        <p:sp>
          <p:nvSpPr>
            <p:cNvPr id="278" name="Shape 278"/>
            <p:cNvSpPr/>
            <p:nvPr/>
          </p:nvSpPr>
          <p:spPr>
            <a:xfrm>
              <a:off x="0" y="0"/>
              <a:ext cx="5093379" cy="9098558"/>
            </a:xfrm>
            <a:prstGeom prst="rect">
              <a:avLst/>
            </a:pr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1800"/>
              </a:pPr>
              <a:endParaRPr/>
            </a:p>
          </p:txBody>
        </p:sp>
        <p:sp>
          <p:nvSpPr>
            <p:cNvPr id="279" name="Shape 279"/>
            <p:cNvSpPr/>
            <p:nvPr/>
          </p:nvSpPr>
          <p:spPr>
            <a:xfrm>
              <a:off x="0" y="328402"/>
              <a:ext cx="5093379" cy="844175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3000" b="1"/>
                <a:t>MMP-2 and MMP-9 were associated with MS. </a:t>
              </a:r>
            </a:p>
            <a:p>
              <a:pPr lvl="0">
                <a:defRPr sz="1800"/>
              </a:pPr>
              <a:endParaRPr sz="3000" b="1"/>
            </a:p>
            <a:p>
              <a:pPr lvl="0">
                <a:defRPr sz="1800"/>
              </a:pPr>
              <a:r>
                <a:rPr sz="3000" b="1"/>
                <a:t>They first tunnel the brain endothelial tight junctions and then cleave the receptor transmembrane β-dystroglycan, which anchors  astrocytes’ end feet to the basement membrane.</a:t>
              </a:r>
            </a:p>
            <a:p>
              <a:pPr lvl="0">
                <a:defRPr sz="1800"/>
              </a:pPr>
              <a:endParaRPr sz="3000" b="1"/>
            </a:p>
            <a:p>
              <a:pPr lvl="0">
                <a:defRPr sz="1800"/>
              </a:pPr>
              <a:endParaRPr sz="3000" b="1"/>
            </a:p>
            <a:p>
              <a:pPr lvl="0">
                <a:defRPr sz="1800"/>
              </a:pPr>
              <a:r>
                <a:rPr sz="3000" b="1">
                  <a:solidFill>
                    <a:srgbClr val="53585F"/>
                  </a:solidFill>
                </a:rPr>
                <a:t>[Rempe, 2016; Benesová, 2008; Gašparović, 2015; Rahimi, 2016; Aksoy, 2016].</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1"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p:cNvSpPr>
          <p:nvPr>
            <p:ph type="title"/>
          </p:nvPr>
        </p:nvSpPr>
        <p:spPr>
          <a:prstGeom prst="rect">
            <a:avLst/>
          </a:prstGeom>
        </p:spPr>
        <p:txBody>
          <a:bodyPr/>
          <a:lstStyle>
            <a:lvl1pPr>
              <a:defRPr>
                <a:solidFill>
                  <a:srgbClr val="C82506"/>
                </a:solidFill>
                <a:latin typeface="Cambria"/>
                <a:ea typeface="Cambria"/>
                <a:cs typeface="Cambria"/>
                <a:sym typeface="Cambria"/>
              </a:defRPr>
            </a:lvl1pPr>
          </a:lstStyle>
          <a:p>
            <a:pPr lvl="0">
              <a:defRPr sz="1800">
                <a:solidFill>
                  <a:srgbClr val="000000"/>
                </a:solidFill>
              </a:defRPr>
            </a:pPr>
            <a:r>
              <a:rPr sz="8000">
                <a:solidFill>
                  <a:srgbClr val="C82506"/>
                </a:solidFill>
              </a:rPr>
              <a:t>4. Infiltration dilemma!! </a:t>
            </a: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image26.jpeg"/>
          <p:cNvPicPr/>
          <p:nvPr/>
        </p:nvPicPr>
        <p:blipFill>
          <a:blip r:embed="rId2" cstate="email">
            <a:extLst>
              <a:ext uri="{28A0092B-C50C-407E-A947-70E740481C1C}">
                <a14:useLocalDpi xmlns:a14="http://schemas.microsoft.com/office/drawing/2010/main"/>
              </a:ext>
            </a:extLst>
          </a:blip>
          <a:srcRect/>
          <a:stretch>
            <a:fillRect/>
          </a:stretch>
        </p:blipFill>
        <p:spPr>
          <a:xfrm>
            <a:off x="2510828" y="105567"/>
            <a:ext cx="8277177" cy="9542583"/>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 name="image27.jpeg"/>
          <p:cNvPicPr/>
          <p:nvPr/>
        </p:nvPicPr>
        <p:blipFill>
          <a:blip r:embed="rId2" cstate="email">
            <a:extLst>
              <a:ext uri="{28A0092B-C50C-407E-A947-70E740481C1C}">
                <a14:useLocalDpi xmlns:a14="http://schemas.microsoft.com/office/drawing/2010/main"/>
              </a:ext>
            </a:extLst>
          </a:blip>
          <a:stretch>
            <a:fillRect/>
          </a:stretch>
        </p:blipFill>
        <p:spPr>
          <a:xfrm>
            <a:off x="4977507" y="2694712"/>
            <a:ext cx="7711783" cy="6042906"/>
          </a:xfrm>
          <a:prstGeom prst="rect">
            <a:avLst/>
          </a:prstGeom>
          <a:ln w="12700">
            <a:miter lim="400000"/>
          </a:ln>
        </p:spPr>
      </p:pic>
      <p:sp>
        <p:nvSpPr>
          <p:cNvPr id="287" name="Shape 287"/>
          <p:cNvSpPr>
            <a:spLocks noGrp="1"/>
          </p:cNvSpPr>
          <p:nvPr>
            <p:ph type="title"/>
          </p:nvPr>
        </p:nvSpPr>
        <p:spPr>
          <a:xfrm>
            <a:off x="5924475" y="444500"/>
            <a:ext cx="6127825" cy="2159000"/>
          </a:xfrm>
          <a:prstGeom prst="rect">
            <a:avLst/>
          </a:prstGeom>
        </p:spPr>
        <p:txBody>
          <a:bodyPr/>
          <a:lstStyle>
            <a:lvl1pPr>
              <a:defRPr>
                <a:latin typeface="Cambria"/>
                <a:ea typeface="Cambria"/>
                <a:cs typeface="Cambria"/>
                <a:sym typeface="Cambria"/>
              </a:defRPr>
            </a:lvl1pPr>
          </a:lstStyle>
          <a:p>
            <a:pPr lvl="0">
              <a:defRPr sz="1800"/>
            </a:pPr>
            <a:r>
              <a:rPr sz="8000"/>
              <a:t>Th17 cells</a:t>
            </a:r>
          </a:p>
        </p:txBody>
      </p:sp>
      <p:sp>
        <p:nvSpPr>
          <p:cNvPr id="288" name="Shape 288"/>
          <p:cNvSpPr>
            <a:spLocks noGrp="1"/>
          </p:cNvSpPr>
          <p:nvPr>
            <p:ph type="body" idx="1"/>
          </p:nvPr>
        </p:nvSpPr>
        <p:spPr>
          <a:xfrm>
            <a:off x="252007" y="273599"/>
            <a:ext cx="4976308" cy="5284368"/>
          </a:xfrm>
          <a:prstGeom prst="rect">
            <a:avLst/>
          </a:prstGeom>
          <a:solidFill>
            <a:srgbClr val="861001"/>
          </a:solidFill>
          <a:effectLst>
            <a:outerShdw blurRad="38100" dist="25400" dir="5400000" rotWithShape="0">
              <a:srgbClr val="000000">
                <a:alpha val="50000"/>
              </a:srgbClr>
            </a:outerShdw>
          </a:effectLst>
        </p:spPr>
        <p:txBody>
          <a:bodyPr>
            <a:normAutofit fontScale="92500"/>
          </a:bodyPr>
          <a:lstStyle/>
          <a:p>
            <a:pPr marL="0" lvl="0" indent="0" algn="ctr" defTabSz="543305">
              <a:spcBef>
                <a:spcPts val="0"/>
              </a:spcBef>
              <a:buSzTx/>
              <a:buNone/>
              <a:defRPr sz="1800"/>
            </a:pPr>
            <a:r>
              <a:rPr sz="3255" b="1" u="sng">
                <a:solidFill>
                  <a:srgbClr val="FFFFFF"/>
                </a:solidFill>
                <a:latin typeface="Cambria"/>
                <a:ea typeface="Cambria"/>
                <a:cs typeface="Cambria"/>
                <a:sym typeface="Cambria"/>
              </a:rPr>
              <a:t>IL-17:</a:t>
            </a:r>
            <a:endParaRPr sz="3255">
              <a:solidFill>
                <a:srgbClr val="FFFFFF"/>
              </a:solidFill>
            </a:endParaRPr>
          </a:p>
          <a:p>
            <a:pPr marL="0" lvl="0" indent="0" algn="ctr" defTabSz="543305">
              <a:spcBef>
                <a:spcPts val="0"/>
              </a:spcBef>
              <a:buSzTx/>
              <a:buNone/>
              <a:defRPr sz="1800"/>
            </a:pPr>
            <a:r>
              <a:rPr sz="3255">
                <a:solidFill>
                  <a:srgbClr val="FFFFFF"/>
                </a:solidFill>
                <a:latin typeface="Cambria"/>
                <a:ea typeface="Cambria"/>
                <a:cs typeface="Cambria"/>
                <a:sym typeface="Cambria"/>
              </a:rPr>
              <a:t>induction of pro-inflammatory cytokines and chemokines </a:t>
            </a:r>
            <a:endParaRPr sz="3255">
              <a:solidFill>
                <a:srgbClr val="FFFFFF"/>
              </a:solidFill>
            </a:endParaRPr>
          </a:p>
          <a:p>
            <a:pPr marL="0" lvl="0" indent="0" algn="ctr" defTabSz="543305">
              <a:spcBef>
                <a:spcPts val="0"/>
              </a:spcBef>
              <a:buSzTx/>
              <a:buNone/>
              <a:defRPr sz="1800"/>
            </a:pPr>
            <a:r>
              <a:rPr sz="3255">
                <a:solidFill>
                  <a:srgbClr val="FFFFFF"/>
                </a:solidFill>
                <a:latin typeface="Cambria"/>
                <a:ea typeface="Cambria"/>
                <a:cs typeface="Cambria"/>
                <a:sym typeface="Cambria"/>
              </a:rPr>
              <a:t>enhancing DC maturation and </a:t>
            </a:r>
            <a:endParaRPr sz="3255">
              <a:solidFill>
                <a:srgbClr val="FFFFFF"/>
              </a:solidFill>
            </a:endParaRPr>
          </a:p>
          <a:p>
            <a:pPr marL="0" lvl="0" indent="0" algn="ctr" defTabSz="543305">
              <a:spcBef>
                <a:spcPts val="0"/>
              </a:spcBef>
              <a:buSzTx/>
              <a:buNone/>
              <a:defRPr sz="1800"/>
            </a:pPr>
            <a:r>
              <a:rPr sz="3255">
                <a:solidFill>
                  <a:srgbClr val="FFFFFF"/>
                </a:solidFill>
                <a:latin typeface="Cambria"/>
                <a:ea typeface="Cambria"/>
                <a:cs typeface="Cambria"/>
                <a:sym typeface="Cambria"/>
              </a:rPr>
              <a:t>promoting neutrophil functions</a:t>
            </a:r>
            <a:endParaRPr sz="3255">
              <a:solidFill>
                <a:srgbClr val="FFFFFF"/>
              </a:solidFill>
            </a:endParaRPr>
          </a:p>
          <a:p>
            <a:pPr marL="0" lvl="0" indent="0" algn="ctr" defTabSz="543305">
              <a:spcBef>
                <a:spcPts val="0"/>
              </a:spcBef>
              <a:buSzTx/>
              <a:buNone/>
              <a:defRPr sz="1800"/>
            </a:pPr>
            <a:r>
              <a:rPr sz="3255">
                <a:solidFill>
                  <a:srgbClr val="FFFFFF"/>
                </a:solidFill>
                <a:latin typeface="Cambria"/>
                <a:ea typeface="Cambria"/>
                <a:cs typeface="Cambria"/>
                <a:sym typeface="Cambria"/>
              </a:rPr>
              <a:t>increases BBB permeability upon binding to IL-17R </a:t>
            </a:r>
            <a:r>
              <a:rPr sz="3255">
                <a:solidFill>
                  <a:srgbClr val="A6AAA9"/>
                </a:solidFill>
                <a:latin typeface="Cambria"/>
                <a:ea typeface="Cambria"/>
                <a:cs typeface="Cambria"/>
                <a:sym typeface="Cambria"/>
              </a:rPr>
              <a:t>[Starnes, 2002Reza Dorosty-Motlagh, 2016]. </a:t>
            </a:r>
          </a:p>
        </p:txBody>
      </p:sp>
      <p:grpSp>
        <p:nvGrpSpPr>
          <p:cNvPr id="291" name="Group 291"/>
          <p:cNvGrpSpPr/>
          <p:nvPr/>
        </p:nvGrpSpPr>
        <p:grpSpPr>
          <a:xfrm>
            <a:off x="561127" y="5709406"/>
            <a:ext cx="4358067" cy="3953958"/>
            <a:chOff x="-161853" y="0"/>
            <a:chExt cx="4358066" cy="3953956"/>
          </a:xfrm>
        </p:grpSpPr>
        <p:sp>
          <p:nvSpPr>
            <p:cNvPr id="289" name="Shape 289"/>
            <p:cNvSpPr/>
            <p:nvPr/>
          </p:nvSpPr>
          <p:spPr>
            <a:xfrm>
              <a:off x="0" y="-1"/>
              <a:ext cx="4196213" cy="3953958"/>
            </a:xfrm>
            <a:prstGeom prst="rect">
              <a:avLst/>
            </a:prstGeom>
            <a:solidFill>
              <a:srgbClr val="86100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lvl="0">
                <a:defRPr sz="3400" b="1">
                  <a:solidFill>
                    <a:srgbClr val="FFFFFF"/>
                  </a:solidFill>
                </a:defRPr>
              </a:pPr>
              <a:endParaRPr/>
            </a:p>
          </p:txBody>
        </p:sp>
        <p:sp>
          <p:nvSpPr>
            <p:cNvPr id="290" name="Shape 290"/>
            <p:cNvSpPr/>
            <p:nvPr/>
          </p:nvSpPr>
          <p:spPr>
            <a:xfrm>
              <a:off x="-161854" y="97955"/>
              <a:ext cx="4196213" cy="37580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marL="493888" lvl="0" indent="-493888">
                <a:buClr>
                  <a:srgbClr val="FFFFFF"/>
                </a:buClr>
                <a:buSzPct val="75000"/>
                <a:buFont typeface="Times New Roman"/>
                <a:buChar char="•"/>
                <a:defRPr sz="1800"/>
              </a:pPr>
              <a:r>
                <a:rPr sz="3000">
                  <a:solidFill>
                    <a:srgbClr val="FFFFFF"/>
                  </a:solidFill>
                  <a:latin typeface="Cambria"/>
                  <a:ea typeface="Cambria"/>
                  <a:cs typeface="Cambria"/>
                  <a:sym typeface="Cambria"/>
                </a:rPr>
                <a:t>vitamin D = suppress the production of IL-17A by recruiting histone deacetylase, which results in decreased disease severity </a:t>
              </a:r>
              <a:r>
                <a:rPr sz="3000">
                  <a:solidFill>
                    <a:srgbClr val="A6AAA9"/>
                  </a:solidFill>
                  <a:latin typeface="Cambria"/>
                  <a:ea typeface="Cambria"/>
                  <a:cs typeface="Cambria"/>
                  <a:sym typeface="Cambria"/>
                </a:rPr>
                <a:t>[Aslani, 2016]. </a:t>
              </a:r>
            </a:p>
          </p:txBody>
        </p:sp>
      </p:grpSp>
      <p:sp>
        <p:nvSpPr>
          <p:cNvPr id="292" name="Shape 292"/>
          <p:cNvSpPr/>
          <p:nvPr/>
        </p:nvSpPr>
        <p:spPr>
          <a:xfrm>
            <a:off x="7258039" y="9112189"/>
            <a:ext cx="3150718"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 10.1042/CS20100033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1" animBg="1" advAuto="0"/>
      <p:bldP spid="291" grpId="2"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 name="image27.jpeg"/>
          <p:cNvPicPr/>
          <p:nvPr/>
        </p:nvPicPr>
        <p:blipFill>
          <a:blip r:embed="rId2" cstate="email">
            <a:extLst>
              <a:ext uri="{28A0092B-C50C-407E-A947-70E740481C1C}">
                <a14:useLocalDpi xmlns:a14="http://schemas.microsoft.com/office/drawing/2010/main"/>
              </a:ext>
            </a:extLst>
          </a:blip>
          <a:stretch>
            <a:fillRect/>
          </a:stretch>
        </p:blipFill>
        <p:spPr>
          <a:xfrm>
            <a:off x="5086812" y="2633800"/>
            <a:ext cx="7711783" cy="6042906"/>
          </a:xfrm>
          <a:prstGeom prst="rect">
            <a:avLst/>
          </a:prstGeom>
          <a:ln w="12700">
            <a:miter lim="400000"/>
          </a:ln>
        </p:spPr>
      </p:pic>
      <p:sp>
        <p:nvSpPr>
          <p:cNvPr id="295" name="Shape 295"/>
          <p:cNvSpPr>
            <a:spLocks noGrp="1"/>
          </p:cNvSpPr>
          <p:nvPr>
            <p:ph type="title"/>
          </p:nvPr>
        </p:nvSpPr>
        <p:spPr>
          <a:xfrm>
            <a:off x="5254438" y="414043"/>
            <a:ext cx="7376530" cy="2159001"/>
          </a:xfrm>
          <a:prstGeom prst="rect">
            <a:avLst/>
          </a:prstGeom>
        </p:spPr>
        <p:txBody>
          <a:bodyPr/>
          <a:lstStyle>
            <a:lvl1pPr>
              <a:defRPr>
                <a:latin typeface="Cambria"/>
                <a:ea typeface="Cambria"/>
                <a:cs typeface="Cambria"/>
                <a:sym typeface="Cambria"/>
              </a:defRPr>
            </a:lvl1pPr>
          </a:lstStyle>
          <a:p>
            <a:pPr lvl="0">
              <a:defRPr sz="1800"/>
            </a:pPr>
            <a:r>
              <a:rPr sz="8000"/>
              <a:t>Th17 cells</a:t>
            </a:r>
          </a:p>
        </p:txBody>
      </p:sp>
      <p:sp>
        <p:nvSpPr>
          <p:cNvPr id="296" name="Shape 296"/>
          <p:cNvSpPr>
            <a:spLocks noGrp="1"/>
          </p:cNvSpPr>
          <p:nvPr>
            <p:ph type="body" idx="1"/>
          </p:nvPr>
        </p:nvSpPr>
        <p:spPr>
          <a:xfrm>
            <a:off x="130182" y="1324339"/>
            <a:ext cx="5189000" cy="4620548"/>
          </a:xfrm>
          <a:prstGeom prst="rect">
            <a:avLst/>
          </a:prstGeom>
          <a:solidFill>
            <a:srgbClr val="164F86"/>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3300" b="1" u="sng">
                <a:solidFill>
                  <a:srgbClr val="FFFFFF"/>
                </a:solidFill>
                <a:latin typeface="Cambria"/>
                <a:ea typeface="Cambria"/>
                <a:cs typeface="Cambria"/>
                <a:sym typeface="Cambria"/>
              </a:rPr>
              <a:t>IL-23:</a:t>
            </a:r>
            <a:endParaRPr sz="3300" b="1">
              <a:solidFill>
                <a:srgbClr val="FFFFFF"/>
              </a:solidFill>
              <a:latin typeface="Cambria"/>
              <a:ea typeface="Cambria"/>
              <a:cs typeface="Cambria"/>
              <a:sym typeface="Cambria"/>
            </a:endParaRPr>
          </a:p>
          <a:p>
            <a:pPr marL="0" lvl="0" indent="0" algn="ctr">
              <a:spcBef>
                <a:spcPts val="0"/>
              </a:spcBef>
              <a:buSzTx/>
              <a:buNone/>
              <a:defRPr sz="1800"/>
            </a:pPr>
            <a:endParaRPr sz="3300" b="1" u="sng">
              <a:solidFill>
                <a:srgbClr val="FFFFFF"/>
              </a:solidFill>
              <a:latin typeface="Cambria"/>
              <a:ea typeface="Cambria"/>
              <a:cs typeface="Cambria"/>
              <a:sym typeface="Cambria"/>
            </a:endParaRPr>
          </a:p>
          <a:p>
            <a:pPr marL="0" lvl="0" indent="0" algn="ctr">
              <a:spcBef>
                <a:spcPts val="0"/>
              </a:spcBef>
              <a:buSzTx/>
              <a:buNone/>
              <a:defRPr sz="1800"/>
            </a:pPr>
            <a:r>
              <a:rPr sz="3300" b="1">
                <a:solidFill>
                  <a:srgbClr val="FFFFFF"/>
                </a:solidFill>
                <a:latin typeface="Cambria"/>
                <a:ea typeface="Cambria"/>
                <a:cs typeface="Cambria"/>
                <a:sym typeface="Cambria"/>
              </a:rPr>
              <a:t> C2370A in the 3'-UTR of the </a:t>
            </a:r>
            <a:r>
              <a:rPr sz="3300" b="1" i="1">
                <a:solidFill>
                  <a:srgbClr val="FFFFFF"/>
                </a:solidFill>
                <a:latin typeface="Cambria"/>
                <a:ea typeface="Cambria"/>
                <a:cs typeface="Cambria"/>
                <a:sym typeface="Cambria"/>
              </a:rPr>
              <a:t>IL-23</a:t>
            </a:r>
            <a:r>
              <a:rPr sz="3300" b="1">
                <a:solidFill>
                  <a:srgbClr val="FFFFFF"/>
                </a:solidFill>
                <a:latin typeface="Cambria"/>
                <a:ea typeface="Cambria"/>
                <a:cs typeface="Cambria"/>
                <a:sym typeface="Cambria"/>
              </a:rPr>
              <a:t> gene has been associated with MS in the Hungarian population (</a:t>
            </a:r>
            <a:r>
              <a:rPr sz="3300" b="1" i="1">
                <a:solidFill>
                  <a:srgbClr val="FFFFFF"/>
                </a:solidFill>
                <a:latin typeface="Cambria"/>
                <a:ea typeface="Cambria"/>
                <a:cs typeface="Cambria"/>
                <a:sym typeface="Cambria"/>
              </a:rPr>
              <a:t>p</a:t>
            </a:r>
            <a:r>
              <a:rPr sz="3300" b="1">
                <a:solidFill>
                  <a:srgbClr val="FFFFFF"/>
                </a:solidFill>
                <a:latin typeface="Cambria"/>
                <a:ea typeface="Cambria"/>
                <a:cs typeface="Cambria"/>
                <a:sym typeface="Cambria"/>
              </a:rPr>
              <a:t> &lt;0.05, OR=2.072)</a:t>
            </a:r>
          </a:p>
          <a:p>
            <a:pPr marL="0" lvl="0" indent="0" algn="ctr">
              <a:spcBef>
                <a:spcPts val="0"/>
              </a:spcBef>
              <a:buSzTx/>
              <a:buNone/>
              <a:defRPr sz="1800"/>
            </a:pPr>
            <a:r>
              <a:rPr sz="3300" b="1">
                <a:solidFill>
                  <a:srgbClr val="A6AAA9"/>
                </a:solidFill>
                <a:latin typeface="Cambria"/>
                <a:ea typeface="Cambria"/>
                <a:cs typeface="Cambria"/>
                <a:sym typeface="Cambria"/>
              </a:rPr>
              <a:t> [Illes, 2008; Fletcher, 2010]. </a:t>
            </a:r>
          </a:p>
        </p:txBody>
      </p:sp>
      <p:grpSp>
        <p:nvGrpSpPr>
          <p:cNvPr id="299" name="Group 299"/>
          <p:cNvGrpSpPr/>
          <p:nvPr/>
        </p:nvGrpSpPr>
        <p:grpSpPr>
          <a:xfrm>
            <a:off x="82657" y="6010121"/>
            <a:ext cx="5284049" cy="3695160"/>
            <a:chOff x="0" y="0"/>
            <a:chExt cx="5284047" cy="3695159"/>
          </a:xfrm>
        </p:grpSpPr>
        <p:sp>
          <p:nvSpPr>
            <p:cNvPr id="297" name="Shape 297"/>
            <p:cNvSpPr/>
            <p:nvPr/>
          </p:nvSpPr>
          <p:spPr>
            <a:xfrm>
              <a:off x="-1" y="0"/>
              <a:ext cx="5284049" cy="3695160"/>
            </a:xfrm>
            <a:prstGeom prst="rect">
              <a:avLst/>
            </a:prstGeom>
            <a:solidFill>
              <a:srgbClr val="5F327C"/>
            </a:solidFill>
            <a:ln w="12700" cap="flat">
              <a:noFill/>
              <a:miter lim="400000"/>
            </a:ln>
            <a:effectLst>
              <a:outerShdw blurRad="25400" dist="25400" dir="2388334" rotWithShape="0">
                <a:srgbClr val="000000">
                  <a:alpha val="79310"/>
                </a:srgbClr>
              </a:outerShdw>
            </a:effectLst>
          </p:spPr>
          <p:txBody>
            <a:bodyPr wrap="square" lIns="0" tIns="0" rIns="0" bIns="0" numCol="1" anchor="ctr">
              <a:noAutofit/>
            </a:bodyPr>
            <a:lstStyle/>
            <a:p>
              <a:pPr lvl="0">
                <a:defRPr sz="3000" b="1"/>
              </a:pPr>
              <a:endParaRPr/>
            </a:p>
          </p:txBody>
        </p:sp>
        <p:sp>
          <p:nvSpPr>
            <p:cNvPr id="298" name="Shape 298"/>
            <p:cNvSpPr/>
            <p:nvPr/>
          </p:nvSpPr>
          <p:spPr>
            <a:xfrm>
              <a:off x="-1" y="327033"/>
              <a:ext cx="5284049" cy="30410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3000" b="1" u="sng">
                  <a:solidFill>
                    <a:srgbClr val="FFFFFF"/>
                  </a:solidFill>
                  <a:latin typeface="Cambria"/>
                  <a:ea typeface="Cambria"/>
                  <a:cs typeface="Cambria"/>
                  <a:sym typeface="Cambria"/>
                </a:rPr>
                <a:t>TGFB1:</a:t>
              </a:r>
              <a:endParaRPr sz="3000" b="1"/>
            </a:p>
            <a:p>
              <a:pPr lvl="0">
                <a:defRPr sz="1800"/>
              </a:pPr>
              <a:r>
                <a:rPr sz="3000" b="1">
                  <a:solidFill>
                    <a:srgbClr val="FFFFFF"/>
                  </a:solidFill>
                  <a:latin typeface="Cambria"/>
                  <a:ea typeface="Cambria"/>
                  <a:cs typeface="Cambria"/>
                  <a:sym typeface="Cambria"/>
                </a:rPr>
                <a:t> T+869C (Leu10Pro) have been associated with MS susceptibility, especially in men (</a:t>
              </a:r>
              <a:r>
                <a:rPr sz="3000" b="1" i="1">
                  <a:solidFill>
                    <a:srgbClr val="FFFFFF"/>
                  </a:solidFill>
                  <a:latin typeface="Cambria"/>
                  <a:ea typeface="Cambria"/>
                  <a:cs typeface="Cambria"/>
                  <a:sym typeface="Cambria"/>
                </a:rPr>
                <a:t>p </a:t>
              </a:r>
              <a:r>
                <a:rPr sz="3000" b="1">
                  <a:solidFill>
                    <a:srgbClr val="FFFFFF"/>
                  </a:solidFill>
                  <a:latin typeface="Cambria"/>
                  <a:ea typeface="Cambria"/>
                  <a:cs typeface="Cambria"/>
                  <a:sym typeface="Cambria"/>
                </a:rPr>
                <a:t>= 0.031, 0.004, respectively). </a:t>
              </a:r>
              <a:endParaRPr sz="3000" b="1"/>
            </a:p>
            <a:p>
              <a:pPr lvl="0">
                <a:defRPr sz="1800"/>
              </a:pPr>
              <a:r>
                <a:rPr sz="3000" b="1">
                  <a:solidFill>
                    <a:srgbClr val="FFFFFF"/>
                  </a:solidFill>
                  <a:latin typeface="Cambria"/>
                  <a:ea typeface="Cambria"/>
                  <a:cs typeface="Cambria"/>
                  <a:sym typeface="Cambria"/>
                </a:rPr>
                <a:t>T+869C = raised serum TGF-β levels </a:t>
              </a:r>
              <a:r>
                <a:rPr sz="3000" b="1">
                  <a:solidFill>
                    <a:srgbClr val="A6AAA9"/>
                  </a:solidFill>
                  <a:latin typeface="Cambria"/>
                  <a:ea typeface="Cambria"/>
                  <a:cs typeface="Cambria"/>
                  <a:sym typeface="Cambria"/>
                </a:rPr>
                <a:t>[Schrijver, 2004].</a:t>
              </a:r>
              <a:r>
                <a:rPr sz="3000" b="1">
                  <a:solidFill>
                    <a:srgbClr val="FFFFFF"/>
                  </a:solidFill>
                  <a:latin typeface="Cambria"/>
                  <a:ea typeface="Cambria"/>
                  <a:cs typeface="Cambria"/>
                  <a:sym typeface="Cambria"/>
                </a:rPr>
                <a:t> </a:t>
              </a:r>
            </a:p>
          </p:txBody>
        </p:sp>
      </p:grpSp>
      <p:sp>
        <p:nvSpPr>
          <p:cNvPr id="300" name="Shape 300"/>
          <p:cNvSpPr/>
          <p:nvPr/>
        </p:nvSpPr>
        <p:spPr>
          <a:xfrm>
            <a:off x="7180799" y="9066505"/>
            <a:ext cx="3150719"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 10.1042/CS20100033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1" animBg="1" advAuto="0"/>
      <p:bldP spid="299" grpId="2"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image27.jpeg"/>
          <p:cNvPicPr/>
          <p:nvPr/>
        </p:nvPicPr>
        <p:blipFill>
          <a:blip r:embed="rId2" cstate="email">
            <a:extLst>
              <a:ext uri="{28A0092B-C50C-407E-A947-70E740481C1C}">
                <a14:useLocalDpi xmlns:a14="http://schemas.microsoft.com/office/drawing/2010/main"/>
              </a:ext>
            </a:extLst>
          </a:blip>
          <a:stretch>
            <a:fillRect/>
          </a:stretch>
        </p:blipFill>
        <p:spPr>
          <a:xfrm>
            <a:off x="4980216" y="2851620"/>
            <a:ext cx="7711783" cy="6042906"/>
          </a:xfrm>
          <a:prstGeom prst="rect">
            <a:avLst/>
          </a:prstGeom>
          <a:ln w="12700">
            <a:miter lim="400000"/>
          </a:ln>
        </p:spPr>
      </p:pic>
      <p:sp>
        <p:nvSpPr>
          <p:cNvPr id="303" name="Shape 303"/>
          <p:cNvSpPr>
            <a:spLocks noGrp="1"/>
          </p:cNvSpPr>
          <p:nvPr>
            <p:ph type="title"/>
          </p:nvPr>
        </p:nvSpPr>
        <p:spPr>
          <a:xfrm>
            <a:off x="5208754" y="490184"/>
            <a:ext cx="7254705" cy="2159001"/>
          </a:xfrm>
          <a:prstGeom prst="rect">
            <a:avLst/>
          </a:prstGeom>
        </p:spPr>
        <p:txBody>
          <a:bodyPr/>
          <a:lstStyle>
            <a:lvl1pPr>
              <a:defRPr>
                <a:latin typeface="Cambria"/>
                <a:ea typeface="Cambria"/>
                <a:cs typeface="Cambria"/>
                <a:sym typeface="Cambria"/>
              </a:defRPr>
            </a:lvl1pPr>
          </a:lstStyle>
          <a:p>
            <a:pPr lvl="0">
              <a:defRPr sz="1800"/>
            </a:pPr>
            <a:r>
              <a:rPr sz="8000"/>
              <a:t>Th17 cells</a:t>
            </a:r>
          </a:p>
        </p:txBody>
      </p:sp>
      <p:sp>
        <p:nvSpPr>
          <p:cNvPr id="304" name="Shape 304"/>
          <p:cNvSpPr>
            <a:spLocks noGrp="1"/>
          </p:cNvSpPr>
          <p:nvPr>
            <p:ph type="body" idx="1"/>
          </p:nvPr>
        </p:nvSpPr>
        <p:spPr>
          <a:xfrm>
            <a:off x="252007" y="326897"/>
            <a:ext cx="4352160" cy="9099806"/>
          </a:xfrm>
          <a:prstGeom prst="rect">
            <a:avLst/>
          </a:prstGeom>
          <a:gradFill>
            <a:gsLst>
              <a:gs pos="0">
                <a:srgbClr val="FBFBFB"/>
              </a:gs>
              <a:gs pos="100000">
                <a:srgbClr val="BEBEBE"/>
              </a:gs>
            </a:gsLst>
            <a:lin ang="5400000"/>
          </a:gradFill>
          <a:effectLst>
            <a:outerShdw blurRad="38100" dist="25400" dir="5400000" rotWithShape="0">
              <a:srgbClr val="000000">
                <a:alpha val="50000"/>
              </a:srgbClr>
            </a:outerShdw>
          </a:effectLst>
        </p:spPr>
        <p:txBody>
          <a:bodyPr>
            <a:normAutofit lnSpcReduction="10000"/>
          </a:bodyPr>
          <a:lstStyle/>
          <a:p>
            <a:pPr marL="0" lvl="0" indent="0" algn="ctr" defTabSz="560831">
              <a:spcBef>
                <a:spcPts val="0"/>
              </a:spcBef>
              <a:buSzTx/>
              <a:buNone/>
              <a:defRPr sz="1800"/>
            </a:pPr>
            <a:r>
              <a:rPr sz="2976" b="1" u="sng">
                <a:latin typeface="Cambria"/>
                <a:ea typeface="Cambria"/>
                <a:cs typeface="Cambria"/>
                <a:sym typeface="Cambria"/>
              </a:rPr>
              <a:t>Cigarette smoking</a:t>
            </a:r>
            <a:r>
              <a:rPr sz="2976" b="1">
                <a:latin typeface="Cambria"/>
                <a:ea typeface="Cambria"/>
                <a:cs typeface="Cambria"/>
                <a:sym typeface="Cambria"/>
              </a:rPr>
              <a:t> </a:t>
            </a:r>
            <a:endParaRPr sz="2976" b="1"/>
          </a:p>
          <a:p>
            <a:pPr marL="0" lvl="0" indent="0" algn="ctr" defTabSz="560831">
              <a:spcBef>
                <a:spcPts val="0"/>
              </a:spcBef>
              <a:buSzTx/>
              <a:buNone/>
              <a:defRPr sz="1800"/>
            </a:pPr>
            <a:endParaRPr sz="2976" b="1">
              <a:latin typeface="Cambria"/>
              <a:ea typeface="Cambria"/>
              <a:cs typeface="Cambria"/>
              <a:sym typeface="Cambria"/>
            </a:endParaRPr>
          </a:p>
          <a:p>
            <a:pPr marL="489937" lvl="0" indent="-489937" algn="ctr" defTabSz="560831">
              <a:spcBef>
                <a:spcPts val="0"/>
              </a:spcBef>
              <a:buFont typeface="Times New Roman"/>
              <a:defRPr sz="1800"/>
            </a:pPr>
            <a:r>
              <a:rPr sz="2976" b="1">
                <a:latin typeface="Cambria"/>
                <a:ea typeface="Cambria"/>
                <a:cs typeface="Cambria"/>
                <a:sym typeface="Cambria"/>
              </a:rPr>
              <a:t>Significantly higher gene expressions of inflammatory cytokines </a:t>
            </a:r>
            <a:r>
              <a:rPr sz="2976" b="1">
                <a:solidFill>
                  <a:srgbClr val="A6AAA9"/>
                </a:solidFill>
                <a:latin typeface="Cambria"/>
                <a:ea typeface="Cambria"/>
                <a:cs typeface="Cambria"/>
                <a:sym typeface="Cambria"/>
              </a:rPr>
              <a:t>[Khanna, 2013]. </a:t>
            </a:r>
            <a:endParaRPr sz="2976" b="1">
              <a:latin typeface="Cambria"/>
              <a:ea typeface="Cambria"/>
              <a:cs typeface="Cambria"/>
              <a:sym typeface="Cambria"/>
            </a:endParaRPr>
          </a:p>
          <a:p>
            <a:pPr marL="489937" lvl="0" indent="-489937" algn="ctr" defTabSz="560831">
              <a:spcBef>
                <a:spcPts val="0"/>
              </a:spcBef>
              <a:buFont typeface="Times New Roman"/>
              <a:defRPr sz="1800"/>
            </a:pPr>
            <a:endParaRPr sz="2976" b="1">
              <a:latin typeface="Cambria"/>
              <a:ea typeface="Cambria"/>
              <a:cs typeface="Cambria"/>
              <a:sym typeface="Cambria"/>
            </a:endParaRPr>
          </a:p>
          <a:p>
            <a:pPr marL="489937" lvl="0" indent="-489937" algn="ctr" defTabSz="560831">
              <a:spcBef>
                <a:spcPts val="0"/>
              </a:spcBef>
              <a:buFont typeface="Times New Roman"/>
              <a:defRPr sz="1800"/>
            </a:pPr>
            <a:r>
              <a:rPr sz="2976" b="1">
                <a:latin typeface="Cambria"/>
                <a:ea typeface="Cambria"/>
                <a:cs typeface="Cambria"/>
                <a:sym typeface="Cambria"/>
              </a:rPr>
              <a:t>Smoking thought to cause hypermethylation of vital genes and induce imbalance in their expression </a:t>
            </a:r>
            <a:r>
              <a:rPr sz="2976" b="1">
                <a:solidFill>
                  <a:srgbClr val="A6AAA9"/>
                </a:solidFill>
                <a:latin typeface="Cambria"/>
                <a:ea typeface="Cambria"/>
                <a:cs typeface="Cambria"/>
                <a:sym typeface="Cambria"/>
              </a:rPr>
              <a:t>[Burrell, 2011; Koch, 2013]. </a:t>
            </a:r>
            <a:endParaRPr sz="2976" b="1">
              <a:latin typeface="Cambria"/>
              <a:ea typeface="Cambria"/>
              <a:cs typeface="Cambria"/>
              <a:sym typeface="Cambria"/>
            </a:endParaRPr>
          </a:p>
          <a:p>
            <a:pPr marL="489937" lvl="0" indent="-489937" algn="ctr" defTabSz="560831">
              <a:spcBef>
                <a:spcPts val="0"/>
              </a:spcBef>
              <a:buFont typeface="Times New Roman"/>
              <a:defRPr sz="1800"/>
            </a:pPr>
            <a:endParaRPr sz="2976" b="1">
              <a:latin typeface="Cambria"/>
              <a:ea typeface="Cambria"/>
              <a:cs typeface="Cambria"/>
              <a:sym typeface="Cambria"/>
            </a:endParaRPr>
          </a:p>
          <a:p>
            <a:pPr marL="489937" lvl="0" indent="-489937" algn="ctr" defTabSz="560831">
              <a:spcBef>
                <a:spcPts val="0"/>
              </a:spcBef>
              <a:buFont typeface="Times New Roman"/>
              <a:defRPr sz="1800"/>
            </a:pPr>
            <a:r>
              <a:rPr sz="2976" b="1">
                <a:latin typeface="Cambria"/>
                <a:ea typeface="Cambria"/>
                <a:cs typeface="Cambria"/>
                <a:sym typeface="Cambria"/>
              </a:rPr>
              <a:t>Smoking thought to affect histone acetylation and miRNA expression patterns </a:t>
            </a:r>
            <a:r>
              <a:rPr sz="2976" b="1">
                <a:solidFill>
                  <a:srgbClr val="A6AAA9"/>
                </a:solidFill>
                <a:latin typeface="Cambria"/>
                <a:ea typeface="Cambria"/>
                <a:cs typeface="Cambria"/>
                <a:sym typeface="Cambria"/>
              </a:rPr>
              <a:t>[Aslani, 2016]. </a:t>
            </a:r>
          </a:p>
        </p:txBody>
      </p:sp>
      <p:sp>
        <p:nvSpPr>
          <p:cNvPr id="305" name="Shape 305"/>
          <p:cNvSpPr/>
          <p:nvPr/>
        </p:nvSpPr>
        <p:spPr>
          <a:xfrm>
            <a:off x="6982834" y="9096962"/>
            <a:ext cx="3150718"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 10.1042/CS20100033</a:t>
            </a:r>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 name="image27.jpeg"/>
          <p:cNvPicPr/>
          <p:nvPr/>
        </p:nvPicPr>
        <p:blipFill>
          <a:blip r:embed="rId2" cstate="email">
            <a:extLst>
              <a:ext uri="{28A0092B-C50C-407E-A947-70E740481C1C}">
                <a14:useLocalDpi xmlns:a14="http://schemas.microsoft.com/office/drawing/2010/main"/>
              </a:ext>
            </a:extLst>
          </a:blip>
          <a:stretch>
            <a:fillRect/>
          </a:stretch>
        </p:blipFill>
        <p:spPr>
          <a:xfrm>
            <a:off x="4947051" y="2828778"/>
            <a:ext cx="7711783" cy="6042906"/>
          </a:xfrm>
          <a:prstGeom prst="rect">
            <a:avLst/>
          </a:prstGeom>
          <a:ln w="12700">
            <a:miter lim="400000"/>
          </a:ln>
        </p:spPr>
      </p:pic>
      <p:sp>
        <p:nvSpPr>
          <p:cNvPr id="308" name="Shape 308"/>
          <p:cNvSpPr>
            <a:spLocks noGrp="1"/>
          </p:cNvSpPr>
          <p:nvPr>
            <p:ph type="title"/>
          </p:nvPr>
        </p:nvSpPr>
        <p:spPr>
          <a:xfrm>
            <a:off x="5553586" y="444500"/>
            <a:ext cx="6498714" cy="2159000"/>
          </a:xfrm>
          <a:prstGeom prst="rect">
            <a:avLst/>
          </a:prstGeom>
        </p:spPr>
        <p:txBody>
          <a:bodyPr/>
          <a:lstStyle>
            <a:lvl1pPr>
              <a:defRPr>
                <a:latin typeface="Cambria"/>
                <a:ea typeface="Cambria"/>
                <a:cs typeface="Cambria"/>
                <a:sym typeface="Cambria"/>
              </a:defRPr>
            </a:lvl1pPr>
          </a:lstStyle>
          <a:p>
            <a:pPr lvl="0">
              <a:defRPr sz="1800"/>
            </a:pPr>
            <a:r>
              <a:rPr sz="8000"/>
              <a:t>Th17 cells</a:t>
            </a:r>
          </a:p>
        </p:txBody>
      </p:sp>
      <p:sp>
        <p:nvSpPr>
          <p:cNvPr id="309" name="Shape 309"/>
          <p:cNvSpPr>
            <a:spLocks noGrp="1"/>
          </p:cNvSpPr>
          <p:nvPr>
            <p:ph type="body" idx="1"/>
          </p:nvPr>
        </p:nvSpPr>
        <p:spPr>
          <a:xfrm>
            <a:off x="160638" y="281213"/>
            <a:ext cx="4249371" cy="9191174"/>
          </a:xfrm>
          <a:prstGeom prst="rect">
            <a:avLst/>
          </a:prstGeom>
          <a:solidFill>
            <a:srgbClr val="B2550D"/>
          </a:solidFill>
          <a:effectLst>
            <a:outerShdw blurRad="38100" dist="25400" dir="5400000" rotWithShape="0">
              <a:srgbClr val="000000">
                <a:alpha val="50000"/>
              </a:srgbClr>
            </a:outerShdw>
          </a:effectLst>
        </p:spPr>
        <p:txBody>
          <a:bodyPr>
            <a:normAutofit lnSpcReduction="10000"/>
          </a:bodyPr>
          <a:lstStyle/>
          <a:p>
            <a:pPr marL="0" lvl="0" indent="0" algn="ctr" defTabSz="578358">
              <a:spcBef>
                <a:spcPts val="0"/>
              </a:spcBef>
              <a:buSzTx/>
              <a:buNone/>
              <a:defRPr sz="1800"/>
            </a:pPr>
            <a:r>
              <a:rPr sz="3168" b="1" u="sng">
                <a:solidFill>
                  <a:srgbClr val="FFFFFF"/>
                </a:solidFill>
                <a:latin typeface="Cambria"/>
                <a:ea typeface="Cambria"/>
                <a:cs typeface="Cambria"/>
                <a:sym typeface="Cambria"/>
              </a:rPr>
              <a:t>Recruitment of Th17 cells to the CNS</a:t>
            </a:r>
            <a:endParaRPr sz="3168" b="1"/>
          </a:p>
          <a:p>
            <a:pPr marL="521546" lvl="0" indent="-521546" algn="ctr" defTabSz="578358">
              <a:spcBef>
                <a:spcPts val="0"/>
              </a:spcBef>
              <a:buClr>
                <a:srgbClr val="FFFFFF"/>
              </a:buClr>
              <a:buFont typeface="Times New Roman"/>
              <a:defRPr sz="1800"/>
            </a:pPr>
            <a:r>
              <a:rPr sz="3168" b="1">
                <a:solidFill>
                  <a:srgbClr val="FFFFFF"/>
                </a:solidFill>
                <a:latin typeface="Cambria"/>
                <a:ea typeface="Cambria"/>
                <a:cs typeface="Cambria"/>
                <a:sym typeface="Cambria"/>
              </a:rPr>
              <a:t> A function of CCR6.</a:t>
            </a:r>
            <a:endParaRPr sz="3168" b="1"/>
          </a:p>
          <a:p>
            <a:pPr marL="521546" lvl="0" indent="-521546" algn="ctr" defTabSz="578358">
              <a:spcBef>
                <a:spcPts val="0"/>
              </a:spcBef>
              <a:buClr>
                <a:srgbClr val="FFFFFF"/>
              </a:buClr>
              <a:buFont typeface="Times New Roman"/>
              <a:defRPr sz="1800"/>
            </a:pPr>
            <a:r>
              <a:rPr sz="3168" b="1">
                <a:solidFill>
                  <a:srgbClr val="FFFFFF"/>
                </a:solidFill>
                <a:latin typeface="Cambria"/>
                <a:ea typeface="Cambria"/>
                <a:cs typeface="Cambria"/>
                <a:sym typeface="Cambria"/>
              </a:rPr>
              <a:t>The expression of CCR6 in Th17 cells is mediated by TGF-β and two nuclear receptors: RORα and RORγ </a:t>
            </a:r>
            <a:r>
              <a:rPr sz="3168" b="1">
                <a:solidFill>
                  <a:srgbClr val="A6AAA9"/>
                </a:solidFill>
                <a:latin typeface="Cambria"/>
                <a:ea typeface="Cambria"/>
                <a:cs typeface="Cambria"/>
                <a:sym typeface="Cambria"/>
              </a:rPr>
              <a:t>[Fletcher, 2010].</a:t>
            </a:r>
            <a:endParaRPr sz="3168" b="1"/>
          </a:p>
          <a:p>
            <a:pPr marL="0" lvl="0" indent="0" algn="ctr" defTabSz="578358">
              <a:spcBef>
                <a:spcPts val="0"/>
              </a:spcBef>
              <a:buSzTx/>
              <a:buNone/>
              <a:defRPr sz="1800"/>
            </a:pPr>
            <a:endParaRPr sz="3168" b="1">
              <a:solidFill>
                <a:srgbClr val="FFFFFF"/>
              </a:solidFill>
              <a:latin typeface="Cambria"/>
              <a:ea typeface="Cambria"/>
              <a:cs typeface="Cambria"/>
              <a:sym typeface="Cambria"/>
            </a:endParaRPr>
          </a:p>
          <a:p>
            <a:pPr marL="0" lvl="0" indent="0" algn="ctr" defTabSz="578358">
              <a:spcBef>
                <a:spcPts val="0"/>
              </a:spcBef>
              <a:buSzTx/>
              <a:buNone/>
              <a:defRPr sz="1800"/>
            </a:pPr>
            <a:r>
              <a:rPr sz="3168" b="1" u="sng">
                <a:solidFill>
                  <a:srgbClr val="FFFFFF"/>
                </a:solidFill>
                <a:latin typeface="Cambria"/>
                <a:ea typeface="Cambria"/>
                <a:cs typeface="Cambria"/>
                <a:sym typeface="Cambria"/>
              </a:rPr>
              <a:t>RORγ suppression</a:t>
            </a:r>
            <a:endParaRPr sz="3168" b="1"/>
          </a:p>
          <a:p>
            <a:pPr marL="521546" lvl="0" indent="-521546" algn="ctr" defTabSz="578358">
              <a:spcBef>
                <a:spcPts val="0"/>
              </a:spcBef>
              <a:buClr>
                <a:srgbClr val="FFFFFF"/>
              </a:buClr>
              <a:buFont typeface="Times New Roman"/>
              <a:defRPr sz="1800"/>
            </a:pPr>
            <a:r>
              <a:rPr sz="3168" b="1">
                <a:solidFill>
                  <a:srgbClr val="FFFFFF"/>
                </a:solidFill>
                <a:latin typeface="Cambria"/>
                <a:ea typeface="Cambria"/>
                <a:cs typeface="Cambria"/>
                <a:sym typeface="Cambria"/>
              </a:rPr>
              <a:t> Mediated by PPAR-γ molecules </a:t>
            </a:r>
            <a:r>
              <a:rPr sz="3168" b="1">
                <a:solidFill>
                  <a:srgbClr val="A6AAA9"/>
                </a:solidFill>
                <a:latin typeface="Cambria"/>
                <a:ea typeface="Cambria"/>
                <a:cs typeface="Cambria"/>
                <a:sym typeface="Cambria"/>
              </a:rPr>
              <a:t>[Boppana, 2011].</a:t>
            </a:r>
            <a:endParaRPr sz="3168" b="1"/>
          </a:p>
          <a:p>
            <a:pPr marL="521546" lvl="0" indent="-521546" algn="ctr" defTabSz="578358">
              <a:spcBef>
                <a:spcPts val="0"/>
              </a:spcBef>
              <a:buClr>
                <a:srgbClr val="FFFFFF"/>
              </a:buClr>
              <a:buFont typeface="Times New Roman"/>
              <a:defRPr sz="1800"/>
            </a:pPr>
            <a:r>
              <a:rPr sz="3168" b="1">
                <a:solidFill>
                  <a:srgbClr val="FFFFFF"/>
                </a:solidFill>
                <a:latin typeface="Cambria"/>
                <a:ea typeface="Cambria"/>
                <a:cs typeface="Cambria"/>
                <a:sym typeface="Cambria"/>
              </a:rPr>
              <a:t>Association between Pro12Ala in </a:t>
            </a:r>
            <a:r>
              <a:rPr sz="3168" b="1" i="1">
                <a:solidFill>
                  <a:srgbClr val="FFFFFF"/>
                </a:solidFill>
                <a:latin typeface="Cambria"/>
                <a:ea typeface="Cambria"/>
                <a:cs typeface="Cambria"/>
                <a:sym typeface="Cambria"/>
              </a:rPr>
              <a:t>PPARG </a:t>
            </a:r>
            <a:r>
              <a:rPr sz="3168" b="1">
                <a:solidFill>
                  <a:srgbClr val="FFFFFF"/>
                </a:solidFill>
                <a:latin typeface="Cambria"/>
                <a:ea typeface="Cambria"/>
                <a:cs typeface="Cambria"/>
                <a:sym typeface="Cambria"/>
              </a:rPr>
              <a:t>and the delayed onset of MS (</a:t>
            </a:r>
            <a:r>
              <a:rPr sz="3168" b="1" i="1">
                <a:solidFill>
                  <a:srgbClr val="FFFFFF"/>
                </a:solidFill>
                <a:latin typeface="Cambria"/>
                <a:ea typeface="Cambria"/>
                <a:cs typeface="Cambria"/>
                <a:sym typeface="Cambria"/>
              </a:rPr>
              <a:t>p</a:t>
            </a:r>
            <a:r>
              <a:rPr sz="3168" b="1">
                <a:solidFill>
                  <a:srgbClr val="FFFFFF"/>
                </a:solidFill>
                <a:latin typeface="Cambria"/>
                <a:ea typeface="Cambria"/>
                <a:cs typeface="Cambria"/>
                <a:sym typeface="Cambria"/>
              </a:rPr>
              <a:t> = 0.006) </a:t>
            </a:r>
            <a:r>
              <a:rPr sz="3168" b="1">
                <a:solidFill>
                  <a:srgbClr val="A6AAA9"/>
                </a:solidFill>
                <a:latin typeface="Cambria"/>
                <a:ea typeface="Cambria"/>
                <a:cs typeface="Cambria"/>
                <a:sym typeface="Cambria"/>
              </a:rPr>
              <a:t>[Klotz, 2009].</a:t>
            </a:r>
          </a:p>
        </p:txBody>
      </p:sp>
      <p:sp>
        <p:nvSpPr>
          <p:cNvPr id="310" name="Shape 310"/>
          <p:cNvSpPr/>
          <p:nvPr/>
        </p:nvSpPr>
        <p:spPr>
          <a:xfrm>
            <a:off x="7227582" y="9096962"/>
            <a:ext cx="3150719"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 10.1042/CS20100033</a:t>
            </a:r>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image27.jpeg"/>
          <p:cNvPicPr/>
          <p:nvPr/>
        </p:nvPicPr>
        <p:blipFill>
          <a:blip r:embed="rId2" cstate="email">
            <a:extLst>
              <a:ext uri="{28A0092B-C50C-407E-A947-70E740481C1C}">
                <a14:useLocalDpi xmlns:a14="http://schemas.microsoft.com/office/drawing/2010/main"/>
              </a:ext>
            </a:extLst>
          </a:blip>
          <a:stretch>
            <a:fillRect/>
          </a:stretch>
        </p:blipFill>
        <p:spPr>
          <a:xfrm>
            <a:off x="5067777" y="2828778"/>
            <a:ext cx="7711783" cy="6042906"/>
          </a:xfrm>
          <a:prstGeom prst="rect">
            <a:avLst/>
          </a:prstGeom>
          <a:ln w="12700">
            <a:miter lim="400000"/>
          </a:ln>
        </p:spPr>
      </p:pic>
      <p:sp>
        <p:nvSpPr>
          <p:cNvPr id="313" name="Shape 313"/>
          <p:cNvSpPr>
            <a:spLocks noGrp="1"/>
          </p:cNvSpPr>
          <p:nvPr>
            <p:ph type="title"/>
          </p:nvPr>
        </p:nvSpPr>
        <p:spPr>
          <a:xfrm>
            <a:off x="5795036" y="444500"/>
            <a:ext cx="6257264" cy="2159000"/>
          </a:xfrm>
          <a:prstGeom prst="rect">
            <a:avLst/>
          </a:prstGeom>
        </p:spPr>
        <p:txBody>
          <a:bodyPr/>
          <a:lstStyle>
            <a:lvl1pPr>
              <a:defRPr>
                <a:latin typeface="Cambria"/>
                <a:ea typeface="Cambria"/>
                <a:cs typeface="Cambria"/>
                <a:sym typeface="Cambria"/>
              </a:defRPr>
            </a:lvl1pPr>
          </a:lstStyle>
          <a:p>
            <a:pPr lvl="0">
              <a:defRPr sz="1800"/>
            </a:pPr>
            <a:r>
              <a:rPr sz="8000"/>
              <a:t>Th17 cells</a:t>
            </a:r>
          </a:p>
        </p:txBody>
      </p:sp>
      <p:sp>
        <p:nvSpPr>
          <p:cNvPr id="314" name="Shape 314"/>
          <p:cNvSpPr>
            <a:spLocks noGrp="1"/>
          </p:cNvSpPr>
          <p:nvPr>
            <p:ph type="body" idx="1"/>
          </p:nvPr>
        </p:nvSpPr>
        <p:spPr>
          <a:xfrm>
            <a:off x="145410" y="281214"/>
            <a:ext cx="4249371" cy="9294051"/>
          </a:xfrm>
          <a:prstGeom prst="rect">
            <a:avLst/>
          </a:prstGeom>
          <a:solidFill>
            <a:srgbClr val="164F86"/>
          </a:solidFill>
          <a:effectLst>
            <a:outerShdw blurRad="38100" dist="25400" dir="5400000" rotWithShape="0">
              <a:srgbClr val="000000">
                <a:alpha val="50000"/>
              </a:srgbClr>
            </a:outerShdw>
          </a:effectLst>
        </p:spPr>
        <p:txBody>
          <a:bodyPr>
            <a:normAutofit lnSpcReduction="10000"/>
          </a:bodyPr>
          <a:lstStyle/>
          <a:p>
            <a:pPr marL="0" lvl="0" indent="0" algn="ctr" defTabSz="566674">
              <a:spcBef>
                <a:spcPts val="0"/>
              </a:spcBef>
              <a:buSzTx/>
              <a:buNone/>
              <a:defRPr sz="1800"/>
            </a:pPr>
            <a:r>
              <a:rPr sz="3395" b="1" u="sng">
                <a:solidFill>
                  <a:srgbClr val="FFFFFF"/>
                </a:solidFill>
                <a:latin typeface="Cambria"/>
                <a:ea typeface="Cambria"/>
                <a:cs typeface="Cambria"/>
                <a:sym typeface="Cambria"/>
              </a:rPr>
              <a:t>Epigenetics:</a:t>
            </a:r>
            <a:endParaRPr sz="3395" b="1">
              <a:solidFill>
                <a:srgbClr val="FFFFFF"/>
              </a:solidFill>
              <a:latin typeface="Cambria"/>
              <a:ea typeface="Cambria"/>
              <a:cs typeface="Cambria"/>
              <a:sym typeface="Cambria"/>
            </a:endParaRPr>
          </a:p>
          <a:p>
            <a:pPr marL="0" lvl="0" indent="0" algn="ctr" defTabSz="566674">
              <a:spcBef>
                <a:spcPts val="0"/>
              </a:spcBef>
              <a:buSzTx/>
              <a:buNone/>
              <a:defRPr sz="1800"/>
            </a:pPr>
            <a:endParaRPr sz="3395" b="1" u="sng">
              <a:solidFill>
                <a:srgbClr val="FFFFFF"/>
              </a:solidFill>
              <a:latin typeface="Cambria"/>
              <a:ea typeface="Cambria"/>
              <a:cs typeface="Cambria"/>
              <a:sym typeface="Cambria"/>
            </a:endParaRPr>
          </a:p>
          <a:p>
            <a:pPr marL="0" lvl="0" indent="0" algn="ctr" defTabSz="566674">
              <a:spcBef>
                <a:spcPts val="0"/>
              </a:spcBef>
              <a:buSzTx/>
              <a:buNone/>
              <a:defRPr sz="1800"/>
            </a:pPr>
            <a:r>
              <a:rPr sz="3395" b="1">
                <a:solidFill>
                  <a:srgbClr val="FFFFFF"/>
                </a:solidFill>
                <a:latin typeface="Cambria"/>
                <a:ea typeface="Cambria"/>
                <a:cs typeface="Cambria"/>
                <a:sym typeface="Cambria"/>
              </a:rPr>
              <a:t>hsa-miR-326 and hsa-miR-155 =induce Th17 differentiation ... up-regulated in RRMS cases </a:t>
            </a:r>
            <a:r>
              <a:rPr sz="3395" b="1">
                <a:solidFill>
                  <a:srgbClr val="A6AAA9"/>
                </a:solidFill>
                <a:latin typeface="Cambria"/>
                <a:ea typeface="Cambria"/>
                <a:cs typeface="Cambria"/>
                <a:sym typeface="Cambria"/>
              </a:rPr>
              <a:t>[Koch, 2013].</a:t>
            </a:r>
            <a:r>
              <a:rPr sz="3395" b="1">
                <a:solidFill>
                  <a:srgbClr val="FFFFFF"/>
                </a:solidFill>
                <a:latin typeface="Cambria"/>
                <a:ea typeface="Cambria"/>
                <a:cs typeface="Cambria"/>
                <a:sym typeface="Cambria"/>
              </a:rPr>
              <a:t> </a:t>
            </a:r>
          </a:p>
          <a:p>
            <a:pPr marL="0" lvl="0" indent="0" algn="ctr" defTabSz="566674">
              <a:spcBef>
                <a:spcPts val="0"/>
              </a:spcBef>
              <a:buSzTx/>
              <a:buNone/>
              <a:defRPr sz="1800"/>
            </a:pPr>
            <a:endParaRPr sz="3395" b="1">
              <a:solidFill>
                <a:srgbClr val="FFFFFF"/>
              </a:solidFill>
              <a:latin typeface="Cambria"/>
              <a:ea typeface="Cambria"/>
              <a:cs typeface="Cambria"/>
              <a:sym typeface="Cambria"/>
            </a:endParaRPr>
          </a:p>
          <a:p>
            <a:pPr marL="0" lvl="0" indent="0" algn="ctr" defTabSz="566674">
              <a:spcBef>
                <a:spcPts val="0"/>
              </a:spcBef>
              <a:buSzTx/>
              <a:buNone/>
              <a:defRPr sz="1800"/>
            </a:pPr>
            <a:r>
              <a:rPr sz="3395" b="1">
                <a:solidFill>
                  <a:srgbClr val="FFFFFF"/>
                </a:solidFill>
                <a:latin typeface="Cambria"/>
                <a:ea typeface="Cambria"/>
                <a:cs typeface="Cambria"/>
                <a:sym typeface="Cambria"/>
              </a:rPr>
              <a:t>miR-20b, = negatively regulates Th17 differentiation by targeting RORγt and STAT3.. down-regulated in MS patients and correlated with EAE pathogenesis </a:t>
            </a:r>
            <a:r>
              <a:rPr sz="3395" b="1">
                <a:solidFill>
                  <a:srgbClr val="A6AAA9"/>
                </a:solidFill>
                <a:latin typeface="Cambria"/>
                <a:ea typeface="Cambria"/>
                <a:cs typeface="Cambria"/>
                <a:sym typeface="Cambria"/>
              </a:rPr>
              <a:t>[Zhu, 2014]. </a:t>
            </a:r>
          </a:p>
        </p:txBody>
      </p:sp>
      <p:sp>
        <p:nvSpPr>
          <p:cNvPr id="315" name="Shape 315"/>
          <p:cNvSpPr/>
          <p:nvPr/>
        </p:nvSpPr>
        <p:spPr>
          <a:xfrm>
            <a:off x="7150343" y="9234014"/>
            <a:ext cx="3150719"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 10.1042/CS20100033</a:t>
            </a:r>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p:cNvSpPr>
          <p:nvPr>
            <p:ph type="title"/>
          </p:nvPr>
        </p:nvSpPr>
        <p:spPr>
          <a:xfrm>
            <a:off x="5345807" y="411736"/>
            <a:ext cx="7186179" cy="2159001"/>
          </a:xfrm>
          <a:prstGeom prst="rect">
            <a:avLst/>
          </a:prstGeom>
        </p:spPr>
        <p:txBody>
          <a:bodyPr/>
          <a:lstStyle/>
          <a:p>
            <a:pPr lvl="0" defTabSz="467359">
              <a:defRPr sz="1800"/>
            </a:pPr>
            <a:r>
              <a:rPr sz="6400">
                <a:latin typeface="Cambria"/>
                <a:ea typeface="Cambria"/>
                <a:cs typeface="Cambria"/>
                <a:sym typeface="Cambria"/>
              </a:rPr>
              <a:t>Gamma-Delta T cells </a:t>
            </a:r>
            <a:r>
              <a:rPr sz="6400" b="1">
                <a:latin typeface="Cambria"/>
                <a:ea typeface="Cambria"/>
                <a:cs typeface="Cambria"/>
                <a:sym typeface="Cambria"/>
              </a:rPr>
              <a:t>(γδ T-cells)</a:t>
            </a:r>
          </a:p>
        </p:txBody>
      </p:sp>
      <p:sp>
        <p:nvSpPr>
          <p:cNvPr id="318" name="Shape 318"/>
          <p:cNvSpPr>
            <a:spLocks noGrp="1"/>
          </p:cNvSpPr>
          <p:nvPr>
            <p:ph type="body" idx="1"/>
          </p:nvPr>
        </p:nvSpPr>
        <p:spPr>
          <a:xfrm>
            <a:off x="191094" y="252022"/>
            <a:ext cx="4686537" cy="9249556"/>
          </a:xfrm>
          <a:prstGeom prst="rect">
            <a:avLst/>
          </a:prstGeom>
          <a:gradFill>
            <a:gsLst>
              <a:gs pos="0">
                <a:srgbClr val="FBFBFB"/>
              </a:gs>
              <a:gs pos="100000">
                <a:srgbClr val="BEBEBE"/>
              </a:gs>
            </a:gsLst>
            <a:lin ang="5400000"/>
          </a:gradFill>
          <a:effectLst>
            <a:outerShdw blurRad="38100" dist="25400" dir="5400000" rotWithShape="0">
              <a:srgbClr val="000000">
                <a:alpha val="50000"/>
              </a:srgbClr>
            </a:outerShdw>
          </a:effectLst>
        </p:spPr>
        <p:txBody>
          <a:bodyPr>
            <a:normAutofit fontScale="92500"/>
          </a:bodyPr>
          <a:lstStyle/>
          <a:p>
            <a:pPr marL="576203" lvl="0" indent="-576203" algn="ctr">
              <a:spcBef>
                <a:spcPts val="0"/>
              </a:spcBef>
              <a:buFont typeface="Times New Roman"/>
              <a:defRPr sz="1800"/>
            </a:pPr>
            <a:r>
              <a:rPr sz="3500" b="1">
                <a:latin typeface="Cambria"/>
                <a:ea typeface="Cambria"/>
                <a:cs typeface="Cambria"/>
                <a:sym typeface="Cambria"/>
              </a:rPr>
              <a:t>TCR γ-chain expression is affected by signal transduction of (IL7R) </a:t>
            </a:r>
            <a:r>
              <a:rPr sz="3500" b="1">
                <a:solidFill>
                  <a:srgbClr val="A6AAA9"/>
                </a:solidFill>
                <a:latin typeface="Cambria"/>
                <a:ea typeface="Cambria"/>
                <a:cs typeface="Cambria"/>
                <a:sym typeface="Cambria"/>
              </a:rPr>
              <a:t>[Schlissel, 2000].</a:t>
            </a:r>
            <a:r>
              <a:rPr sz="3500" b="1">
                <a:latin typeface="Cambria"/>
                <a:ea typeface="Cambria"/>
                <a:cs typeface="Cambria"/>
                <a:sym typeface="Cambria"/>
              </a:rPr>
              <a:t> </a:t>
            </a:r>
            <a:endParaRPr sz="3500" b="1"/>
          </a:p>
          <a:p>
            <a:pPr marL="0" lvl="0" indent="0" algn="ctr">
              <a:spcBef>
                <a:spcPts val="0"/>
              </a:spcBef>
              <a:buSzTx/>
              <a:buNone/>
              <a:defRPr sz="1800"/>
            </a:pPr>
            <a:endParaRPr sz="3500" b="1">
              <a:latin typeface="Cambria"/>
              <a:ea typeface="Cambria"/>
              <a:cs typeface="Cambria"/>
              <a:sym typeface="Cambria"/>
            </a:endParaRPr>
          </a:p>
          <a:p>
            <a:pPr marL="576203" lvl="0" indent="-576203" algn="ctr">
              <a:spcBef>
                <a:spcPts val="0"/>
              </a:spcBef>
              <a:buFont typeface="Times New Roman"/>
              <a:defRPr sz="1800"/>
            </a:pPr>
            <a:r>
              <a:rPr sz="3500" b="1" i="1">
                <a:latin typeface="Cambria"/>
                <a:ea typeface="Cambria"/>
                <a:cs typeface="Cambria"/>
                <a:sym typeface="Cambria"/>
              </a:rPr>
              <a:t>IL7R </a:t>
            </a:r>
            <a:r>
              <a:rPr sz="3500" b="1">
                <a:latin typeface="Cambria"/>
                <a:ea typeface="Cambria"/>
                <a:cs typeface="Cambria"/>
                <a:sym typeface="Cambria"/>
              </a:rPr>
              <a:t>(rs6897932; </a:t>
            </a:r>
            <a:r>
              <a:rPr sz="3500" b="1" i="1">
                <a:latin typeface="Cambria"/>
                <a:ea typeface="Cambria"/>
                <a:cs typeface="Cambria"/>
                <a:sym typeface="Cambria"/>
              </a:rPr>
              <a:t>p </a:t>
            </a:r>
            <a:r>
              <a:rPr sz="3500" b="1">
                <a:latin typeface="Cambria"/>
                <a:ea typeface="Cambria"/>
                <a:cs typeface="Cambria"/>
                <a:sym typeface="Cambria"/>
              </a:rPr>
              <a:t>= 2.94x10</a:t>
            </a:r>
            <a:r>
              <a:rPr sz="3500" b="1" baseline="31999">
                <a:latin typeface="Cambria"/>
                <a:ea typeface="Cambria"/>
                <a:cs typeface="Cambria"/>
                <a:sym typeface="Cambria"/>
              </a:rPr>
              <a:t>-7</a:t>
            </a:r>
            <a:r>
              <a:rPr sz="3500" b="1">
                <a:latin typeface="Cambria"/>
                <a:ea typeface="Cambria"/>
                <a:cs typeface="Cambria"/>
                <a:sym typeface="Cambria"/>
              </a:rPr>
              <a:t>, OR = 1.18) </a:t>
            </a:r>
            <a:r>
              <a:rPr sz="3500" b="1">
                <a:solidFill>
                  <a:srgbClr val="A6AAA9"/>
                </a:solidFill>
                <a:latin typeface="Cambria"/>
                <a:ea typeface="Cambria"/>
                <a:cs typeface="Cambria"/>
                <a:sym typeface="Cambria"/>
              </a:rPr>
              <a:t>[IMSGC, 2007].</a:t>
            </a:r>
            <a:endParaRPr sz="3500" b="1">
              <a:latin typeface="Cambria"/>
              <a:ea typeface="Cambria"/>
              <a:cs typeface="Cambria"/>
              <a:sym typeface="Cambria"/>
            </a:endParaRPr>
          </a:p>
          <a:p>
            <a:pPr marL="0" lvl="0" indent="0" algn="ctr">
              <a:spcBef>
                <a:spcPts val="0"/>
              </a:spcBef>
              <a:buSzTx/>
              <a:buNone/>
              <a:defRPr sz="1800"/>
            </a:pPr>
            <a:endParaRPr sz="3500" b="1">
              <a:latin typeface="Cambria"/>
              <a:ea typeface="Cambria"/>
              <a:cs typeface="Cambria"/>
              <a:sym typeface="Cambria"/>
            </a:endParaRPr>
          </a:p>
          <a:p>
            <a:pPr marL="576203" lvl="0" indent="-576203" algn="ctr">
              <a:spcBef>
                <a:spcPts val="0"/>
              </a:spcBef>
              <a:buFont typeface="Times New Roman"/>
              <a:defRPr sz="1800"/>
            </a:pPr>
            <a:r>
              <a:rPr sz="3500" b="1">
                <a:latin typeface="Cambria"/>
                <a:ea typeface="Cambria"/>
                <a:cs typeface="Cambria"/>
                <a:sym typeface="Cambria"/>
              </a:rPr>
              <a:t>This SNP affects the slicing region of exon 6 of the </a:t>
            </a:r>
            <a:r>
              <a:rPr sz="3500" b="1" i="1">
                <a:latin typeface="Cambria"/>
                <a:ea typeface="Cambria"/>
                <a:cs typeface="Cambria"/>
                <a:sym typeface="Cambria"/>
              </a:rPr>
              <a:t>IL7R, </a:t>
            </a:r>
            <a:r>
              <a:rPr sz="3500" b="1">
                <a:latin typeface="Cambria"/>
                <a:ea typeface="Cambria"/>
                <a:cs typeface="Cambria"/>
                <a:sym typeface="Cambria"/>
              </a:rPr>
              <a:t>resulting in increased genetic expression of soluble IL7R </a:t>
            </a:r>
            <a:r>
              <a:rPr sz="3500" b="1">
                <a:solidFill>
                  <a:srgbClr val="A6AAA9"/>
                </a:solidFill>
                <a:latin typeface="Cambria"/>
                <a:ea typeface="Cambria"/>
                <a:cs typeface="Cambria"/>
                <a:sym typeface="Cambria"/>
              </a:rPr>
              <a:t>[Fugger, 2009]. </a:t>
            </a:r>
          </a:p>
        </p:txBody>
      </p:sp>
      <p:pic>
        <p:nvPicPr>
          <p:cNvPr id="319" name="image29.jpeg"/>
          <p:cNvPicPr/>
          <p:nvPr/>
        </p:nvPicPr>
        <p:blipFill>
          <a:blip r:embed="rId2">
            <a:extLst/>
          </a:blip>
          <a:stretch>
            <a:fillRect/>
          </a:stretch>
        </p:blipFill>
        <p:spPr>
          <a:xfrm>
            <a:off x="5581727" y="2544161"/>
            <a:ext cx="6836048" cy="6702302"/>
          </a:xfrm>
          <a:prstGeom prst="rect">
            <a:avLst/>
          </a:prstGeom>
          <a:ln w="12700">
            <a:miter lim="400000"/>
          </a:ln>
        </p:spPr>
      </p:pic>
      <p:sp>
        <p:nvSpPr>
          <p:cNvPr id="320" name="Shape 320"/>
          <p:cNvSpPr/>
          <p:nvPr/>
        </p:nvSpPr>
        <p:spPr>
          <a:xfrm>
            <a:off x="8013028" y="9341712"/>
            <a:ext cx="3603029"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700">
                <a:solidFill>
                  <a:srgbClr val="A6AAA9"/>
                </a:solidFill>
              </a:defRPr>
            </a:lvl1pPr>
          </a:lstStyle>
          <a:p>
            <a:pPr lvl="0">
              <a:defRPr sz="1800">
                <a:solidFill>
                  <a:srgbClr val="000000"/>
                </a:solidFill>
              </a:defRPr>
            </a:pPr>
            <a:r>
              <a:rPr sz="1700">
                <a:solidFill>
                  <a:srgbClr val="A6AAA9"/>
                </a:solidFill>
              </a:rPr>
              <a:t>Ref: doi:10.1038/nrclinonc.2009.169</a:t>
            </a:r>
          </a:p>
        </p:txBody>
      </p:sp>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hape 322"/>
          <p:cNvSpPr>
            <a:spLocks noGrp="1"/>
          </p:cNvSpPr>
          <p:nvPr>
            <p:ph type="body" idx="1"/>
          </p:nvPr>
        </p:nvSpPr>
        <p:spPr>
          <a:xfrm>
            <a:off x="130181" y="608753"/>
            <a:ext cx="3625116" cy="8536093"/>
          </a:xfrm>
          <a:prstGeom prst="rect">
            <a:avLst/>
          </a:prstGeom>
          <a:solidFill>
            <a:srgbClr val="164F86"/>
          </a:solidFill>
          <a:effectLst>
            <a:outerShdw blurRad="38100" dist="25400" dir="5400000" rotWithShape="0">
              <a:srgbClr val="000000">
                <a:alpha val="50000"/>
              </a:srgbClr>
            </a:outerShdw>
          </a:effectLst>
        </p:spPr>
        <p:txBody>
          <a:bodyPr>
            <a:normAutofit lnSpcReduction="10000"/>
          </a:bodyPr>
          <a:lstStyle/>
          <a:p>
            <a:pPr marL="0" lvl="0" indent="0" algn="ctr">
              <a:spcBef>
                <a:spcPts val="0"/>
              </a:spcBef>
              <a:buSzTx/>
              <a:buNone/>
              <a:defRPr sz="1800"/>
            </a:pPr>
            <a:r>
              <a:rPr sz="3000" b="1">
                <a:solidFill>
                  <a:srgbClr val="FFFFFF"/>
                </a:solidFill>
                <a:latin typeface="Cambria"/>
                <a:ea typeface="Cambria"/>
                <a:cs typeface="Cambria"/>
                <a:sym typeface="Cambria"/>
              </a:rPr>
              <a:t>IL-17 produced by γδ T-cells promotes further IL-17 production by CD4</a:t>
            </a:r>
            <a:r>
              <a:rPr sz="3000" b="1" baseline="31999">
                <a:solidFill>
                  <a:srgbClr val="FFFFFF"/>
                </a:solidFill>
                <a:latin typeface="Cambria"/>
                <a:ea typeface="Cambria"/>
                <a:cs typeface="Cambria"/>
                <a:sym typeface="Cambria"/>
              </a:rPr>
              <a:t>+</a:t>
            </a:r>
            <a:r>
              <a:rPr sz="3000" b="1">
                <a:solidFill>
                  <a:srgbClr val="FFFFFF"/>
                </a:solidFill>
                <a:latin typeface="Cambria"/>
                <a:ea typeface="Cambria"/>
                <a:cs typeface="Cambria"/>
                <a:sym typeface="Cambria"/>
              </a:rPr>
              <a:t> T cells mediates neurotoxicity </a:t>
            </a:r>
            <a:r>
              <a:rPr sz="3000" b="1">
                <a:solidFill>
                  <a:srgbClr val="A6AAA9"/>
                </a:solidFill>
                <a:latin typeface="Cambria"/>
                <a:ea typeface="Cambria"/>
                <a:cs typeface="Cambria"/>
                <a:sym typeface="Cambria"/>
              </a:rPr>
              <a:t>[Fletcher, 2010]. </a:t>
            </a:r>
            <a:endParaRPr sz="3000" b="1">
              <a:solidFill>
                <a:srgbClr val="FFFFFF"/>
              </a:solidFill>
              <a:latin typeface="Cambria"/>
              <a:ea typeface="Cambria"/>
              <a:cs typeface="Cambria"/>
              <a:sym typeface="Cambria"/>
            </a:endParaRPr>
          </a:p>
          <a:p>
            <a:pPr marL="0" lvl="0" indent="0" algn="ctr">
              <a:spcBef>
                <a:spcPts val="0"/>
              </a:spcBef>
              <a:buSzTx/>
              <a:buNone/>
              <a:defRPr sz="1800"/>
            </a:pPr>
            <a:r>
              <a:rPr sz="3000" b="1">
                <a:solidFill>
                  <a:srgbClr val="FFFFFF"/>
                </a:solidFill>
                <a:latin typeface="Cambria"/>
                <a:ea typeface="Cambria"/>
                <a:cs typeface="Cambria"/>
                <a:sym typeface="Cambria"/>
              </a:rPr>
              <a:t>Ligands specific for microglia TLR-2, TLR-4, TLR-7, or TLR-9, can stimulate MyD88</a:t>
            </a:r>
          </a:p>
          <a:p>
            <a:pPr marL="0" lvl="0" indent="0" algn="ctr">
              <a:spcBef>
                <a:spcPts val="0"/>
              </a:spcBef>
              <a:buSzTx/>
              <a:buNone/>
              <a:defRPr sz="1800"/>
            </a:pPr>
            <a:r>
              <a:rPr sz="3000" b="1">
                <a:solidFill>
                  <a:srgbClr val="FFFFFF"/>
                </a:solidFill>
                <a:latin typeface="Cambria"/>
                <a:ea typeface="Cambria"/>
                <a:cs typeface="Cambria"/>
                <a:sym typeface="Cambria"/>
              </a:rPr>
              <a:t>This in turn can induce production of IL-1β and IL-23 </a:t>
            </a:r>
          </a:p>
          <a:p>
            <a:pPr marL="0" lvl="0" indent="0" algn="ctr">
              <a:spcBef>
                <a:spcPts val="0"/>
              </a:spcBef>
              <a:buSzTx/>
              <a:buNone/>
              <a:defRPr sz="1800"/>
            </a:pPr>
            <a:r>
              <a:rPr sz="3000" b="1">
                <a:solidFill>
                  <a:srgbClr val="FFFFFF"/>
                </a:solidFill>
                <a:latin typeface="Cambria"/>
                <a:ea typeface="Cambria"/>
                <a:cs typeface="Cambria"/>
                <a:sym typeface="Cambria"/>
              </a:rPr>
              <a:t>That, in turn, induce γδ T-cell IL-17 secretion </a:t>
            </a:r>
            <a:r>
              <a:rPr sz="3000" b="1">
                <a:solidFill>
                  <a:srgbClr val="A6AAA9"/>
                </a:solidFill>
                <a:latin typeface="Cambria"/>
                <a:ea typeface="Cambria"/>
                <a:cs typeface="Cambria"/>
                <a:sym typeface="Cambria"/>
              </a:rPr>
              <a:t>[Derkow, 2015]. </a:t>
            </a:r>
          </a:p>
        </p:txBody>
      </p:sp>
      <p:pic>
        <p:nvPicPr>
          <p:cNvPr id="323" name="image30.jpeg"/>
          <p:cNvPicPr/>
          <p:nvPr/>
        </p:nvPicPr>
        <p:blipFill>
          <a:blip r:embed="rId2" cstate="email">
            <a:extLst>
              <a:ext uri="{28A0092B-C50C-407E-A947-70E740481C1C}">
                <a14:useLocalDpi xmlns:a14="http://schemas.microsoft.com/office/drawing/2010/main"/>
              </a:ext>
            </a:extLst>
          </a:blip>
          <a:srcRect/>
          <a:stretch>
            <a:fillRect/>
          </a:stretch>
        </p:blipFill>
        <p:spPr>
          <a:xfrm>
            <a:off x="3880785" y="2461360"/>
            <a:ext cx="9123419" cy="6593784"/>
          </a:xfrm>
          <a:prstGeom prst="rect">
            <a:avLst/>
          </a:prstGeom>
          <a:ln w="12700">
            <a:miter lim="400000"/>
          </a:ln>
        </p:spPr>
      </p:pic>
      <p:sp>
        <p:nvSpPr>
          <p:cNvPr id="324" name="Shape 324"/>
          <p:cNvSpPr/>
          <p:nvPr/>
        </p:nvSpPr>
        <p:spPr>
          <a:xfrm>
            <a:off x="6349685" y="9343571"/>
            <a:ext cx="4782491"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http://dx.doi.org/10.3389/fimmu.2015.00014</a:t>
            </a:r>
          </a:p>
        </p:txBody>
      </p:sp>
      <p:sp>
        <p:nvSpPr>
          <p:cNvPr id="325" name="Shape 325"/>
          <p:cNvSpPr/>
          <p:nvPr/>
        </p:nvSpPr>
        <p:spPr>
          <a:xfrm>
            <a:off x="4862315" y="414043"/>
            <a:ext cx="7391758" cy="175891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lnSpcReduction="10000"/>
          </a:bodyPr>
          <a:lstStyle/>
          <a:p>
            <a:pPr lvl="0" defTabSz="443991">
              <a:defRPr sz="1800"/>
            </a:pPr>
            <a:r>
              <a:rPr sz="6080">
                <a:latin typeface="Cambria"/>
                <a:ea typeface="Cambria"/>
                <a:cs typeface="Cambria"/>
                <a:sym typeface="Cambria"/>
              </a:rPr>
              <a:t>Gamma-Delta T cells </a:t>
            </a:r>
            <a:r>
              <a:rPr sz="6080" b="1">
                <a:latin typeface="Cambria"/>
                <a:ea typeface="Cambria"/>
                <a:cs typeface="Cambria"/>
                <a:sym typeface="Cambria"/>
              </a:rPr>
              <a:t>(γδ T-cells)</a:t>
            </a: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p:cNvSpPr>
          <p:nvPr>
            <p:ph type="body" idx="1"/>
          </p:nvPr>
        </p:nvSpPr>
        <p:spPr>
          <a:xfrm>
            <a:off x="191093" y="517249"/>
            <a:ext cx="3719824" cy="9177958"/>
          </a:xfrm>
          <a:prstGeom prst="rect">
            <a:avLst/>
          </a:prstGeom>
          <a:blipFill>
            <a:blip r:embed="rId2"/>
          </a:blipFill>
          <a:effectLst>
            <a:outerShdw blurRad="25400" dist="25400" dir="2388334" rotWithShape="0">
              <a:srgbClr val="000000">
                <a:alpha val="79310"/>
              </a:srgbClr>
            </a:outerShdw>
          </a:effectLst>
        </p:spPr>
        <p:txBody>
          <a:bodyPr/>
          <a:lstStyle/>
          <a:p>
            <a:pPr marL="576203" lvl="0" indent="-576203" algn="ctr">
              <a:spcBef>
                <a:spcPts val="0"/>
              </a:spcBef>
              <a:buClr>
                <a:srgbClr val="FFFFFF"/>
              </a:buClr>
              <a:buFont typeface="Times New Roman"/>
              <a:defRPr sz="1800"/>
            </a:pPr>
            <a:r>
              <a:rPr sz="3500" b="1">
                <a:solidFill>
                  <a:srgbClr val="FFFFFF"/>
                </a:solidFill>
                <a:latin typeface="Cambria"/>
                <a:ea typeface="Cambria"/>
                <a:cs typeface="Cambria"/>
                <a:sym typeface="Cambria"/>
              </a:rPr>
              <a:t>TLRs are down-regulated by LL-37, a member of the cathelicidin family. </a:t>
            </a:r>
            <a:endParaRPr sz="3500" b="1"/>
          </a:p>
          <a:p>
            <a:pPr marL="576203" lvl="0" indent="-576203" algn="ctr">
              <a:spcBef>
                <a:spcPts val="0"/>
              </a:spcBef>
              <a:buClr>
                <a:srgbClr val="FFFFFF"/>
              </a:buClr>
              <a:buFont typeface="Times New Roman"/>
              <a:defRPr sz="1800"/>
            </a:pPr>
            <a:r>
              <a:rPr sz="3500" b="1">
                <a:solidFill>
                  <a:srgbClr val="FFFFFF"/>
                </a:solidFill>
                <a:latin typeface="Cambria"/>
                <a:ea typeface="Cambria"/>
                <a:cs typeface="Cambria"/>
                <a:sym typeface="Cambria"/>
              </a:rPr>
              <a:t>LL-37 is a vitamin D-dependent immunomodulator </a:t>
            </a:r>
            <a:r>
              <a:rPr sz="3500" b="1">
                <a:solidFill>
                  <a:srgbClr val="A6AAA9"/>
                </a:solidFill>
                <a:latin typeface="Cambria"/>
                <a:ea typeface="Cambria"/>
                <a:cs typeface="Cambria"/>
                <a:sym typeface="Cambria"/>
              </a:rPr>
              <a:t>[Grant, 2008]. </a:t>
            </a:r>
          </a:p>
        </p:txBody>
      </p:sp>
      <p:pic>
        <p:nvPicPr>
          <p:cNvPr id="328" name="image30.jpeg"/>
          <p:cNvPicPr/>
          <p:nvPr/>
        </p:nvPicPr>
        <p:blipFill>
          <a:blip r:embed="rId3" cstate="email">
            <a:extLst>
              <a:ext uri="{28A0092B-C50C-407E-A947-70E740481C1C}">
                <a14:useLocalDpi xmlns:a14="http://schemas.microsoft.com/office/drawing/2010/main"/>
              </a:ext>
            </a:extLst>
          </a:blip>
          <a:stretch>
            <a:fillRect/>
          </a:stretch>
        </p:blipFill>
        <p:spPr>
          <a:xfrm>
            <a:off x="4147277" y="3035006"/>
            <a:ext cx="8605664" cy="6228696"/>
          </a:xfrm>
          <a:prstGeom prst="rect">
            <a:avLst/>
          </a:prstGeom>
          <a:ln w="12700">
            <a:miter lim="400000"/>
          </a:ln>
        </p:spPr>
      </p:pic>
      <p:sp>
        <p:nvSpPr>
          <p:cNvPr id="329" name="Shape 329"/>
          <p:cNvSpPr/>
          <p:nvPr/>
        </p:nvSpPr>
        <p:spPr>
          <a:xfrm>
            <a:off x="6166948" y="9206518"/>
            <a:ext cx="4782491"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4"/>
              </a:rPr>
              <a:t>http://dx.doi.org/10.3389/fimmu.2015.00014</a:t>
            </a:r>
          </a:p>
        </p:txBody>
      </p:sp>
      <p:sp>
        <p:nvSpPr>
          <p:cNvPr id="330" name="Shape 330"/>
          <p:cNvSpPr/>
          <p:nvPr/>
        </p:nvSpPr>
        <p:spPr>
          <a:xfrm>
            <a:off x="5064087" y="444500"/>
            <a:ext cx="6988213"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defTabSz="467359">
              <a:defRPr sz="1800"/>
            </a:pPr>
            <a:r>
              <a:rPr sz="6400">
                <a:latin typeface="Cambria"/>
                <a:ea typeface="Cambria"/>
                <a:cs typeface="Cambria"/>
                <a:sym typeface="Cambria"/>
              </a:rPr>
              <a:t>Gamma-Delta T cells </a:t>
            </a:r>
            <a:r>
              <a:rPr sz="6400" b="1">
                <a:latin typeface="Cambria"/>
                <a:ea typeface="Cambria"/>
                <a:cs typeface="Cambria"/>
                <a:sym typeface="Cambria"/>
              </a:rPr>
              <a:t>(γδ T-cells)</a:t>
            </a:r>
          </a:p>
        </p:txBody>
      </p:sp>
    </p:spTree>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image30.jpeg"/>
          <p:cNvPicPr/>
          <p:nvPr/>
        </p:nvPicPr>
        <p:blipFill>
          <a:blip r:embed="rId2" cstate="email">
            <a:extLst>
              <a:ext uri="{28A0092B-C50C-407E-A947-70E740481C1C}">
                <a14:useLocalDpi xmlns:a14="http://schemas.microsoft.com/office/drawing/2010/main"/>
              </a:ext>
            </a:extLst>
          </a:blip>
          <a:stretch>
            <a:fillRect/>
          </a:stretch>
        </p:blipFill>
        <p:spPr>
          <a:xfrm>
            <a:off x="5266543" y="3440062"/>
            <a:ext cx="7486398" cy="5418583"/>
          </a:xfrm>
          <a:prstGeom prst="rect">
            <a:avLst/>
          </a:prstGeom>
          <a:ln w="12700">
            <a:miter lim="400000"/>
          </a:ln>
        </p:spPr>
      </p:pic>
      <p:sp>
        <p:nvSpPr>
          <p:cNvPr id="333" name="Shape 333"/>
          <p:cNvSpPr/>
          <p:nvPr/>
        </p:nvSpPr>
        <p:spPr>
          <a:xfrm>
            <a:off x="6166948" y="9206518"/>
            <a:ext cx="4782491"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http://dx.doi.org/10.3389/fimmu.2015.00014</a:t>
            </a:r>
          </a:p>
        </p:txBody>
      </p:sp>
      <p:sp>
        <p:nvSpPr>
          <p:cNvPr id="334" name="Shape 334"/>
          <p:cNvSpPr/>
          <p:nvPr/>
        </p:nvSpPr>
        <p:spPr>
          <a:xfrm>
            <a:off x="5223982" y="444500"/>
            <a:ext cx="6828318"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defTabSz="467359">
              <a:defRPr sz="1800"/>
            </a:pPr>
            <a:r>
              <a:rPr sz="6400">
                <a:latin typeface="Cambria"/>
                <a:ea typeface="Cambria"/>
                <a:cs typeface="Cambria"/>
                <a:sym typeface="Cambria"/>
              </a:rPr>
              <a:t>Gamma-Delta T cells </a:t>
            </a:r>
            <a:r>
              <a:rPr sz="6400" b="1">
                <a:latin typeface="Cambria"/>
                <a:ea typeface="Cambria"/>
                <a:cs typeface="Cambria"/>
                <a:sym typeface="Cambria"/>
              </a:rPr>
              <a:t>(γδ T-cells)</a:t>
            </a:r>
          </a:p>
        </p:txBody>
      </p:sp>
      <p:grpSp>
        <p:nvGrpSpPr>
          <p:cNvPr id="337" name="Group 337"/>
          <p:cNvGrpSpPr/>
          <p:nvPr/>
        </p:nvGrpSpPr>
        <p:grpSpPr>
          <a:xfrm>
            <a:off x="133054" y="872621"/>
            <a:ext cx="5002013" cy="8472816"/>
            <a:chOff x="0" y="0"/>
            <a:chExt cx="5002012" cy="8472814"/>
          </a:xfrm>
        </p:grpSpPr>
        <p:sp>
          <p:nvSpPr>
            <p:cNvPr id="335" name="Shape 335"/>
            <p:cNvSpPr/>
            <p:nvPr/>
          </p:nvSpPr>
          <p:spPr>
            <a:xfrm>
              <a:off x="0" y="0"/>
              <a:ext cx="5002013" cy="8472815"/>
            </a:xfrm>
            <a:prstGeom prst="rect">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2600"/>
              </a:pPr>
              <a:endParaRPr sz="2900"/>
            </a:p>
          </p:txBody>
        </p:sp>
        <p:sp>
          <p:nvSpPr>
            <p:cNvPr id="336" name="Shape 336"/>
            <p:cNvSpPr/>
            <p:nvPr/>
          </p:nvSpPr>
          <p:spPr>
            <a:xfrm>
              <a:off x="0" y="96212"/>
              <a:ext cx="5002013" cy="83677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lvl="0">
                <a:defRPr sz="1800"/>
              </a:pPr>
              <a:r>
                <a:rPr sz="2900" b="1" u="sng">
                  <a:solidFill>
                    <a:srgbClr val="FFFFFF"/>
                  </a:solidFill>
                  <a:latin typeface="Cambria"/>
                  <a:ea typeface="Cambria"/>
                  <a:cs typeface="Cambria"/>
                  <a:sym typeface="Cambria"/>
                </a:rPr>
                <a:t>Vitamin D supplementation in EAE:</a:t>
              </a:r>
              <a:endParaRPr sz="2900" b="1"/>
            </a:p>
            <a:p>
              <a:pPr lvl="0">
                <a:defRPr sz="1800"/>
              </a:pPr>
              <a:endParaRPr sz="2900" b="1" u="sng">
                <a:solidFill>
                  <a:srgbClr val="FFFFFF"/>
                </a:solidFill>
                <a:latin typeface="Cambria"/>
                <a:ea typeface="Cambria"/>
                <a:cs typeface="Cambria"/>
                <a:sym typeface="Cambria"/>
              </a:endParaRPr>
            </a:p>
            <a:p>
              <a:pPr marL="510351" lvl="0" indent="-510351">
                <a:buClr>
                  <a:srgbClr val="FFFFFF"/>
                </a:buClr>
                <a:buSzPct val="75000"/>
                <a:buFont typeface="Times New Roman"/>
                <a:buChar char="•"/>
                <a:defRPr sz="1800"/>
              </a:pPr>
              <a:r>
                <a:rPr sz="2900" b="1">
                  <a:solidFill>
                    <a:srgbClr val="FFFFFF"/>
                  </a:solidFill>
                  <a:latin typeface="Cambria"/>
                  <a:ea typeface="Cambria"/>
                  <a:cs typeface="Cambria"/>
                  <a:sym typeface="Cambria"/>
                </a:rPr>
                <a:t> MyD88 gene suppression </a:t>
              </a:r>
              <a:endParaRPr sz="2900" b="1"/>
            </a:p>
            <a:p>
              <a:pPr marL="510351" lvl="0" indent="-510351">
                <a:buClr>
                  <a:srgbClr val="FFFFFF"/>
                </a:buClr>
                <a:buSzPct val="75000"/>
                <a:buFont typeface="Times New Roman"/>
                <a:buChar char="•"/>
                <a:defRPr sz="1800"/>
              </a:pPr>
              <a:endParaRPr sz="2900" b="1">
                <a:solidFill>
                  <a:srgbClr val="FFFFFF"/>
                </a:solidFill>
                <a:latin typeface="Cambria"/>
                <a:ea typeface="Cambria"/>
                <a:cs typeface="Cambria"/>
                <a:sym typeface="Cambria"/>
              </a:endParaRPr>
            </a:p>
            <a:p>
              <a:pPr marL="510351" lvl="0" indent="-510351">
                <a:buClr>
                  <a:srgbClr val="FFFFFF"/>
                </a:buClr>
                <a:buSzPct val="75000"/>
                <a:buFont typeface="Times New Roman"/>
                <a:buChar char="•"/>
                <a:defRPr sz="1800"/>
              </a:pPr>
              <a:r>
                <a:rPr sz="2900" b="1">
                  <a:solidFill>
                    <a:srgbClr val="FFFFFF"/>
                  </a:solidFill>
                  <a:latin typeface="Cambria"/>
                  <a:ea typeface="Cambria"/>
                  <a:cs typeface="Cambria"/>
                  <a:sym typeface="Cambria"/>
                </a:rPr>
                <a:t> profound decrease in the expression of several TLRs. </a:t>
              </a:r>
              <a:endParaRPr sz="2900" b="1"/>
            </a:p>
            <a:p>
              <a:pPr marL="510351" lvl="0" indent="-510351">
                <a:buClr>
                  <a:srgbClr val="FFFFFF"/>
                </a:buClr>
                <a:buSzPct val="75000"/>
                <a:buFont typeface="Times New Roman"/>
                <a:buChar char="•"/>
                <a:defRPr sz="1800"/>
              </a:pPr>
              <a:endParaRPr sz="2900" b="1">
                <a:solidFill>
                  <a:srgbClr val="FFFFFF"/>
                </a:solidFill>
                <a:latin typeface="Cambria"/>
                <a:ea typeface="Cambria"/>
                <a:cs typeface="Cambria"/>
                <a:sym typeface="Cambria"/>
              </a:endParaRPr>
            </a:p>
            <a:p>
              <a:pPr marL="510351" lvl="0" indent="-510351">
                <a:buClr>
                  <a:srgbClr val="FFFFFF"/>
                </a:buClr>
                <a:buSzPct val="75000"/>
                <a:buFont typeface="Times New Roman"/>
                <a:buChar char="•"/>
                <a:defRPr sz="1800"/>
              </a:pPr>
              <a:r>
                <a:rPr sz="2900" b="1">
                  <a:solidFill>
                    <a:srgbClr val="FFFFFF"/>
                  </a:solidFill>
                  <a:latin typeface="Cambria"/>
                  <a:ea typeface="Cambria"/>
                  <a:cs typeface="Cambria"/>
                  <a:sym typeface="Cambria"/>
                </a:rPr>
                <a:t>reduced  IL-1β. </a:t>
              </a:r>
              <a:endParaRPr sz="2900" b="1"/>
            </a:p>
            <a:p>
              <a:pPr marL="510351" lvl="0" indent="-510351">
                <a:buClr>
                  <a:srgbClr val="FFFFFF"/>
                </a:buClr>
                <a:buSzPct val="75000"/>
                <a:buFont typeface="Times New Roman"/>
                <a:buChar char="•"/>
                <a:defRPr sz="1800"/>
              </a:pPr>
              <a:endParaRPr sz="2900" b="1">
                <a:solidFill>
                  <a:srgbClr val="FFFFFF"/>
                </a:solidFill>
                <a:latin typeface="Cambria"/>
                <a:ea typeface="Cambria"/>
                <a:cs typeface="Cambria"/>
                <a:sym typeface="Cambria"/>
              </a:endParaRPr>
            </a:p>
            <a:p>
              <a:pPr marL="510351" lvl="0" indent="-510351">
                <a:buClr>
                  <a:srgbClr val="FFFFFF"/>
                </a:buClr>
                <a:buSzPct val="75000"/>
                <a:buFont typeface="Times New Roman"/>
                <a:buChar char="•"/>
                <a:defRPr sz="1800"/>
              </a:pPr>
              <a:r>
                <a:rPr sz="2900" b="1">
                  <a:solidFill>
                    <a:srgbClr val="FFFFFF"/>
                  </a:solidFill>
                  <a:latin typeface="Cambria"/>
                  <a:ea typeface="Cambria"/>
                  <a:cs typeface="Cambria"/>
                  <a:sym typeface="Cambria"/>
                </a:rPr>
                <a:t> effective reduction in inflammatory cytokine expression in the spinal cord </a:t>
              </a:r>
              <a:endParaRPr sz="2900" b="1"/>
            </a:p>
            <a:p>
              <a:pPr marL="510351" lvl="0" indent="-510351">
                <a:buClr>
                  <a:srgbClr val="FFFFFF"/>
                </a:buClr>
                <a:buSzPct val="75000"/>
                <a:buFont typeface="Times New Roman"/>
                <a:buChar char="•"/>
                <a:defRPr sz="1800"/>
              </a:pPr>
              <a:endParaRPr sz="2900" b="1">
                <a:solidFill>
                  <a:srgbClr val="FFFFFF"/>
                </a:solidFill>
                <a:latin typeface="Cambria"/>
                <a:ea typeface="Cambria"/>
                <a:cs typeface="Cambria"/>
                <a:sym typeface="Cambria"/>
              </a:endParaRPr>
            </a:p>
            <a:p>
              <a:pPr marL="510351" lvl="0" indent="-510351">
                <a:buClr>
                  <a:srgbClr val="FFFFFF"/>
                </a:buClr>
                <a:buSzPct val="75000"/>
                <a:buFont typeface="Times New Roman"/>
                <a:buChar char="•"/>
                <a:defRPr sz="1800"/>
              </a:pPr>
              <a:r>
                <a:rPr sz="2900" b="1">
                  <a:solidFill>
                    <a:srgbClr val="FFFFFF"/>
                  </a:solidFill>
                  <a:latin typeface="Cambria"/>
                  <a:ea typeface="Cambria"/>
                  <a:cs typeface="Cambria"/>
                  <a:sym typeface="Cambria"/>
                </a:rPr>
                <a:t> EAE recovery </a:t>
              </a:r>
              <a:r>
                <a:rPr sz="2900" b="1">
                  <a:solidFill>
                    <a:srgbClr val="A6AAA9"/>
                  </a:solidFill>
                  <a:latin typeface="Cambria"/>
                  <a:ea typeface="Cambria"/>
                  <a:cs typeface="Cambria"/>
                  <a:sym typeface="Cambria"/>
                </a:rPr>
                <a:t>[Li, 2013]. </a:t>
              </a:r>
            </a:p>
          </p:txBody>
        </p:sp>
      </p:grpSp>
    </p:spTree>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 name="image31.jpeg"/>
          <p:cNvPicPr/>
          <p:nvPr/>
        </p:nvPicPr>
        <p:blipFill>
          <a:blip r:embed="rId2">
            <a:extLst/>
          </a:blip>
          <a:stretch>
            <a:fillRect/>
          </a:stretch>
        </p:blipFill>
        <p:spPr>
          <a:xfrm>
            <a:off x="1834087" y="2557833"/>
            <a:ext cx="9776600" cy="6153589"/>
          </a:xfrm>
          <a:prstGeom prst="rect">
            <a:avLst/>
          </a:prstGeom>
          <a:ln w="12700">
            <a:miter lim="400000"/>
          </a:ln>
        </p:spPr>
      </p:pic>
      <p:sp>
        <p:nvSpPr>
          <p:cNvPr id="340" name="Shape 340"/>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Macrophages</a:t>
            </a:r>
          </a:p>
        </p:txBody>
      </p:sp>
      <p:sp>
        <p:nvSpPr>
          <p:cNvPr id="341" name="Shape 341"/>
          <p:cNvSpPr/>
          <p:nvPr/>
        </p:nvSpPr>
        <p:spPr>
          <a:xfrm>
            <a:off x="3992359" y="9027052"/>
            <a:ext cx="4806887"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http://dx.doi.org/10.5115/acb.2012.45.3.141</a:t>
            </a:r>
          </a:p>
        </p:txBody>
      </p:sp>
    </p:spTree>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 name="image31.jpeg"/>
          <p:cNvPicPr/>
          <p:nvPr/>
        </p:nvPicPr>
        <p:blipFill>
          <a:blip r:embed="rId2" cstate="email">
            <a:extLst>
              <a:ext uri="{28A0092B-C50C-407E-A947-70E740481C1C}">
                <a14:useLocalDpi xmlns:a14="http://schemas.microsoft.com/office/drawing/2010/main"/>
              </a:ext>
            </a:extLst>
          </a:blip>
          <a:srcRect/>
          <a:stretch>
            <a:fillRect/>
          </a:stretch>
        </p:blipFill>
        <p:spPr>
          <a:xfrm>
            <a:off x="6698795" y="2174912"/>
            <a:ext cx="5373189" cy="6807766"/>
          </a:xfrm>
          <a:prstGeom prst="rect">
            <a:avLst/>
          </a:prstGeom>
          <a:ln w="12700">
            <a:miter lim="400000"/>
          </a:ln>
        </p:spPr>
      </p:pic>
      <p:sp>
        <p:nvSpPr>
          <p:cNvPr id="344" name="Shape 344"/>
          <p:cNvSpPr>
            <a:spLocks noGrp="1"/>
          </p:cNvSpPr>
          <p:nvPr>
            <p:ph type="title"/>
          </p:nvPr>
        </p:nvSpPr>
        <p:spPr>
          <a:xfrm>
            <a:off x="5010789" y="-12344"/>
            <a:ext cx="7330845" cy="2159001"/>
          </a:xfrm>
          <a:prstGeom prst="rect">
            <a:avLst/>
          </a:prstGeom>
        </p:spPr>
        <p:txBody>
          <a:bodyPr/>
          <a:lstStyle>
            <a:lvl1pPr>
              <a:defRPr>
                <a:latin typeface="Cambria"/>
                <a:ea typeface="Cambria"/>
                <a:cs typeface="Cambria"/>
                <a:sym typeface="Cambria"/>
              </a:defRPr>
            </a:lvl1pPr>
          </a:lstStyle>
          <a:p>
            <a:pPr lvl="0">
              <a:defRPr sz="1800"/>
            </a:pPr>
            <a:r>
              <a:rPr sz="8000"/>
              <a:t>Macrophages</a:t>
            </a:r>
          </a:p>
        </p:txBody>
      </p:sp>
      <p:sp>
        <p:nvSpPr>
          <p:cNvPr id="345" name="Shape 345"/>
          <p:cNvSpPr/>
          <p:nvPr/>
        </p:nvSpPr>
        <p:spPr>
          <a:xfrm>
            <a:off x="7357770" y="9148877"/>
            <a:ext cx="4806887"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http://dx.doi.org/10.5115/acb.2012.45.3.141</a:t>
            </a:r>
          </a:p>
        </p:txBody>
      </p:sp>
      <p:grpSp>
        <p:nvGrpSpPr>
          <p:cNvPr id="348" name="Group 348"/>
          <p:cNvGrpSpPr/>
          <p:nvPr/>
        </p:nvGrpSpPr>
        <p:grpSpPr>
          <a:xfrm>
            <a:off x="344583" y="2220759"/>
            <a:ext cx="5438938" cy="7157520"/>
            <a:chOff x="0" y="0"/>
            <a:chExt cx="5438937" cy="7157518"/>
          </a:xfrm>
        </p:grpSpPr>
        <p:sp>
          <p:nvSpPr>
            <p:cNvPr id="346" name="Shape 346"/>
            <p:cNvSpPr/>
            <p:nvPr/>
          </p:nvSpPr>
          <p:spPr>
            <a:xfrm>
              <a:off x="0" y="-1"/>
              <a:ext cx="5438938" cy="7157520"/>
            </a:xfrm>
            <a:prstGeom prst="rect">
              <a:avLst/>
            </a:pr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2400"/>
              </a:pPr>
              <a:endParaRPr/>
            </a:p>
          </p:txBody>
        </p:sp>
        <p:sp>
          <p:nvSpPr>
            <p:cNvPr id="347" name="Shape 347"/>
            <p:cNvSpPr/>
            <p:nvPr/>
          </p:nvSpPr>
          <p:spPr>
            <a:xfrm>
              <a:off x="0" y="91539"/>
              <a:ext cx="5438938" cy="69609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marL="493888" lvl="0" indent="-493888">
                <a:buSzPct val="75000"/>
                <a:buFont typeface="Times New Roman"/>
                <a:buChar char="•"/>
                <a:defRPr sz="1800"/>
              </a:pPr>
              <a:r>
                <a:rPr sz="3000">
                  <a:latin typeface="Cambria"/>
                  <a:ea typeface="Cambria"/>
                  <a:cs typeface="Cambria"/>
                  <a:sym typeface="Cambria"/>
                </a:rPr>
                <a:t>Obese people have decreased serum levels of adiponectin</a:t>
              </a:r>
              <a:endParaRPr sz="3000"/>
            </a:p>
            <a:p>
              <a:pPr marL="493888" lvl="0" indent="-493888">
                <a:buSzPct val="75000"/>
                <a:buFont typeface="Times New Roman"/>
                <a:buChar char="•"/>
                <a:defRPr sz="1800"/>
              </a:pPr>
              <a:endParaRPr sz="3000">
                <a:latin typeface="Cambria"/>
                <a:ea typeface="Cambria"/>
                <a:cs typeface="Cambria"/>
                <a:sym typeface="Cambria"/>
              </a:endParaRPr>
            </a:p>
            <a:p>
              <a:pPr marL="493888" lvl="0" indent="-493888">
                <a:buSzPct val="75000"/>
                <a:buFont typeface="Times New Roman"/>
                <a:buChar char="•"/>
                <a:defRPr sz="1800"/>
              </a:pPr>
              <a:r>
                <a:rPr sz="3000">
                  <a:latin typeface="Cambria"/>
                  <a:ea typeface="Cambria"/>
                  <a:cs typeface="Cambria"/>
                  <a:sym typeface="Cambria"/>
                </a:rPr>
                <a:t>Adipokine (ADPKO)-knockout EAE had greater levels of TNF-α, INF-γ, and IL-6, and had higher inflammation, demyelination, and axonal injury rates </a:t>
              </a:r>
              <a:endParaRPr sz="3000"/>
            </a:p>
            <a:p>
              <a:pPr marL="493888" lvl="0" indent="-493888">
                <a:buSzPct val="75000"/>
                <a:buFont typeface="Times New Roman"/>
                <a:buChar char="•"/>
                <a:defRPr sz="1800"/>
              </a:pPr>
              <a:endParaRPr sz="3000">
                <a:latin typeface="Cambria"/>
                <a:ea typeface="Cambria"/>
                <a:cs typeface="Cambria"/>
                <a:sym typeface="Cambria"/>
              </a:endParaRPr>
            </a:p>
            <a:p>
              <a:pPr marL="493888" lvl="0" indent="-493888">
                <a:buSzPct val="75000"/>
                <a:buFont typeface="Times New Roman"/>
                <a:buChar char="•"/>
                <a:defRPr sz="1800"/>
              </a:pPr>
              <a:r>
                <a:rPr sz="3000">
                  <a:latin typeface="Cambria"/>
                  <a:ea typeface="Cambria"/>
                  <a:cs typeface="Cambria"/>
                  <a:sym typeface="Cambria"/>
                </a:rPr>
                <a:t>Indicating a possible inhibitory role for adipokine on the induction of these particular cytokines</a:t>
              </a:r>
              <a:r>
                <a:rPr sz="3000">
                  <a:solidFill>
                    <a:srgbClr val="A6AAA9"/>
                  </a:solidFill>
                  <a:latin typeface="Cambria"/>
                  <a:ea typeface="Cambria"/>
                  <a:cs typeface="Cambria"/>
                  <a:sym typeface="Cambria"/>
                </a:rPr>
                <a:t>[Piccio, 2013].</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1"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image32.jpeg"/>
          <p:cNvPicPr/>
          <p:nvPr/>
        </p:nvPicPr>
        <p:blipFill>
          <a:blip r:embed="rId2">
            <a:extLst/>
          </a:blip>
          <a:stretch>
            <a:fillRect/>
          </a:stretch>
        </p:blipFill>
        <p:spPr>
          <a:xfrm>
            <a:off x="5545735" y="2905231"/>
            <a:ext cx="6190963" cy="6190964"/>
          </a:xfrm>
          <a:prstGeom prst="rect">
            <a:avLst/>
          </a:prstGeom>
          <a:ln w="12700">
            <a:miter lim="400000"/>
          </a:ln>
        </p:spPr>
      </p:pic>
      <p:sp>
        <p:nvSpPr>
          <p:cNvPr id="351" name="Shape 351"/>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Macrophages</a:t>
            </a:r>
          </a:p>
        </p:txBody>
      </p:sp>
      <p:sp>
        <p:nvSpPr>
          <p:cNvPr id="352" name="Shape 352"/>
          <p:cNvSpPr>
            <a:spLocks noGrp="1"/>
          </p:cNvSpPr>
          <p:nvPr>
            <p:ph type="body" idx="1"/>
          </p:nvPr>
        </p:nvSpPr>
        <p:spPr>
          <a:xfrm>
            <a:off x="175908" y="2868911"/>
            <a:ext cx="5190685" cy="6150236"/>
          </a:xfrm>
          <a:prstGeom prst="rect">
            <a:avLst/>
          </a:prstGeom>
          <a:solidFill>
            <a:srgbClr val="B0971C"/>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3600" b="1">
                <a:latin typeface="Cambria"/>
                <a:ea typeface="Cambria"/>
                <a:cs typeface="Cambria"/>
                <a:sym typeface="Cambria"/>
              </a:rPr>
              <a:t>CD40, rs6074022 C, has been shown to enhance CD40 translation, and is associated with MS susceptibility </a:t>
            </a:r>
            <a:r>
              <a:rPr sz="3600" b="1">
                <a:solidFill>
                  <a:srgbClr val="A6AAA9"/>
                </a:solidFill>
                <a:latin typeface="Cambria"/>
                <a:ea typeface="Cambria"/>
                <a:cs typeface="Cambria"/>
                <a:sym typeface="Cambria"/>
              </a:rPr>
              <a:t>[Rawji, 2013; Boppana, 2011; AZNgene, 2011; Sokolova1, 2013]</a:t>
            </a:r>
          </a:p>
        </p:txBody>
      </p:sp>
      <p:sp>
        <p:nvSpPr>
          <p:cNvPr id="353" name="Shape 353"/>
          <p:cNvSpPr/>
          <p:nvPr/>
        </p:nvSpPr>
        <p:spPr>
          <a:xfrm>
            <a:off x="5746232" y="9064290"/>
            <a:ext cx="6080766"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 </a:t>
            </a:r>
            <a:r>
              <a:rPr sz="1700">
                <a:hlinkClick r:id="rId3"/>
              </a:rPr>
              <a:t>http://www.impe-qn.org.vn/impe-qn/vn/portal/InfoDetail.jsp?area=58&amp;cat=1101&amp;ID=5650</a:t>
            </a:r>
          </a:p>
        </p:txBody>
      </p:sp>
      <p:sp>
        <p:nvSpPr>
          <p:cNvPr id="354" name="Shape 354"/>
          <p:cNvSpPr/>
          <p:nvPr/>
        </p:nvSpPr>
        <p:spPr>
          <a:xfrm>
            <a:off x="6311284" y="6254191"/>
            <a:ext cx="1638468" cy="5725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76200">
            <a:solidFill>
              <a:srgbClr val="A37512"/>
            </a:solidFill>
            <a:miter lim="400000"/>
          </a:ln>
        </p:spPr>
        <p:txBody>
          <a:bodyPr lIns="0" tIns="0" rIns="0" bIns="0" anchor="ctr"/>
          <a:lstStyle/>
          <a:p>
            <a:pPr lvl="0">
              <a:defRPr sz="24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5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352">
                                            <p:bg/>
                                          </p:spTgt>
                                        </p:tgtEl>
                                        <p:attrNameLst>
                                          <p:attrName>style.visibility</p:attrName>
                                        </p:attrNameLst>
                                      </p:cBhvr>
                                      <p:to>
                                        <p:strVal val="visible"/>
                                      </p:to>
                                    </p:set>
                                  </p:childTnLst>
                                </p:cTn>
                              </p:par>
                              <p:par>
                                <p:cTn id="10" presetID="1" presetClass="entr" presetSubtype="0" fill="hold" grpId="2">
                                  <p:stCondLst>
                                    <p:cond delay="0"/>
                                  </p:stCondLst>
                                  <p:iterate>
                                    <p:tmAbs val="0"/>
                                  </p:iterate>
                                  <p:childTnLst>
                                    <p:set>
                                      <p:cBhvr>
                                        <p:cTn id="11" fill="hold"/>
                                        <p:tgtEl>
                                          <p:spTgt spid="35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 grpId="2" build="p" animBg="1" advAuto="0"/>
      <p:bldP spid="354" grpId="1" animBg="1"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image32.jpeg"/>
          <p:cNvPicPr/>
          <p:nvPr/>
        </p:nvPicPr>
        <p:blipFill>
          <a:blip r:embed="rId2">
            <a:extLst/>
          </a:blip>
          <a:stretch>
            <a:fillRect/>
          </a:stretch>
        </p:blipFill>
        <p:spPr>
          <a:xfrm>
            <a:off x="5545735" y="2905231"/>
            <a:ext cx="6190963" cy="6190964"/>
          </a:xfrm>
          <a:prstGeom prst="rect">
            <a:avLst/>
          </a:prstGeom>
          <a:ln w="12700">
            <a:miter lim="400000"/>
          </a:ln>
        </p:spPr>
      </p:pic>
      <p:sp>
        <p:nvSpPr>
          <p:cNvPr id="357" name="Shape 357"/>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Macrophages</a:t>
            </a:r>
          </a:p>
        </p:txBody>
      </p:sp>
      <p:sp>
        <p:nvSpPr>
          <p:cNvPr id="358" name="Shape 358"/>
          <p:cNvSpPr>
            <a:spLocks noGrp="1"/>
          </p:cNvSpPr>
          <p:nvPr>
            <p:ph type="body" idx="1"/>
          </p:nvPr>
        </p:nvSpPr>
        <p:spPr>
          <a:xfrm>
            <a:off x="373831" y="2909777"/>
            <a:ext cx="4972535" cy="6181872"/>
          </a:xfrm>
          <a:prstGeom prst="rect">
            <a:avLst/>
          </a:prstGeom>
          <a:solidFill>
            <a:srgbClr val="A01E05"/>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3500" b="1">
                <a:solidFill>
                  <a:srgbClr val="FFFFFF"/>
                </a:solidFill>
                <a:latin typeface="Cambria"/>
                <a:ea typeface="Cambria"/>
                <a:cs typeface="Cambria"/>
                <a:sym typeface="Cambria"/>
              </a:rPr>
              <a:t>CD58, which strengthens the adhesion between macrophages and T-cells through binding CD2, has been associated with MS  (</a:t>
            </a:r>
            <a:r>
              <a:rPr sz="3500" b="1" i="1">
                <a:solidFill>
                  <a:srgbClr val="FFFFFF"/>
                </a:solidFill>
                <a:latin typeface="Cambria"/>
                <a:ea typeface="Cambria"/>
                <a:cs typeface="Cambria"/>
                <a:sym typeface="Cambria"/>
              </a:rPr>
              <a:t>p =</a:t>
            </a:r>
            <a:r>
              <a:rPr sz="3500" b="1">
                <a:solidFill>
                  <a:srgbClr val="FFFFFF"/>
                </a:solidFill>
                <a:latin typeface="Cambria"/>
                <a:ea typeface="Cambria"/>
                <a:cs typeface="Cambria"/>
                <a:sym typeface="Cambria"/>
              </a:rPr>
              <a:t> 2x10</a:t>
            </a:r>
            <a:r>
              <a:rPr sz="3500" b="1" baseline="31999">
                <a:solidFill>
                  <a:srgbClr val="FFFFFF"/>
                </a:solidFill>
                <a:latin typeface="Cambria"/>
                <a:ea typeface="Cambria"/>
                <a:cs typeface="Cambria"/>
                <a:sym typeface="Cambria"/>
              </a:rPr>
              <a:t>-9</a:t>
            </a:r>
            <a:r>
              <a:rPr sz="3500" b="1">
                <a:solidFill>
                  <a:srgbClr val="FFFFFF"/>
                </a:solidFill>
                <a:latin typeface="Cambria"/>
                <a:ea typeface="Cambria"/>
                <a:cs typeface="Cambria"/>
                <a:sym typeface="Cambria"/>
              </a:rPr>
              <a:t>, OR &gt; 1.18) </a:t>
            </a:r>
            <a:r>
              <a:rPr sz="3500" b="1">
                <a:solidFill>
                  <a:srgbClr val="A6AAA9"/>
                </a:solidFill>
                <a:latin typeface="Cambria"/>
                <a:ea typeface="Cambria"/>
                <a:cs typeface="Cambria"/>
                <a:sym typeface="Cambria"/>
              </a:rPr>
              <a:t>[IMSGC, 2007; IMSGC, 2011]. </a:t>
            </a:r>
          </a:p>
        </p:txBody>
      </p:sp>
      <p:sp>
        <p:nvSpPr>
          <p:cNvPr id="359" name="Shape 359"/>
          <p:cNvSpPr/>
          <p:nvPr/>
        </p:nvSpPr>
        <p:spPr>
          <a:xfrm>
            <a:off x="5746232" y="9064290"/>
            <a:ext cx="6080766"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 </a:t>
            </a:r>
            <a:r>
              <a:rPr sz="1700">
                <a:hlinkClick r:id="rId3"/>
              </a:rPr>
              <a:t>http://www.impe-qn.org.vn/impe-qn/vn/portal/InfoDetail.jsp?area=58&amp;cat=1101&amp;ID=5650</a:t>
            </a:r>
          </a:p>
        </p:txBody>
      </p:sp>
      <p:sp>
        <p:nvSpPr>
          <p:cNvPr id="360" name="Shape 360"/>
          <p:cNvSpPr/>
          <p:nvPr/>
        </p:nvSpPr>
        <p:spPr>
          <a:xfrm>
            <a:off x="5664080" y="4396363"/>
            <a:ext cx="2316102" cy="6182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76200">
            <a:solidFill>
              <a:srgbClr val="C82506"/>
            </a:solidFill>
            <a:miter lim="400000"/>
          </a:ln>
        </p:spPr>
        <p:txBody>
          <a:bodyPr lIns="0" tIns="0" rIns="0" bIns="0" anchor="ctr"/>
          <a:lstStyle/>
          <a:p>
            <a:pPr lvl="0">
              <a:defRPr sz="2400">
                <a:solidFill>
                  <a:srgbClr val="C82506"/>
                </a:solidFill>
              </a:defRPr>
            </a:pPr>
            <a:endParaRPr/>
          </a:p>
        </p:txBody>
      </p:sp>
      <p:sp>
        <p:nvSpPr>
          <p:cNvPr id="361" name="Shape 361"/>
          <p:cNvSpPr/>
          <p:nvPr/>
        </p:nvSpPr>
        <p:spPr>
          <a:xfrm>
            <a:off x="5870973" y="4457833"/>
            <a:ext cx="958292" cy="4953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600"/>
            </a:lvl1pPr>
          </a:lstStyle>
          <a:p>
            <a:pPr lvl="0">
              <a:defRPr sz="1800"/>
            </a:pPr>
            <a:r>
              <a:rPr sz="2600"/>
              <a:t>CD58</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6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358">
                                            <p:bg/>
                                          </p:spTgt>
                                        </p:tgtEl>
                                        <p:attrNameLst>
                                          <p:attrName>style.visibility</p:attrName>
                                        </p:attrNameLst>
                                      </p:cBhvr>
                                      <p:to>
                                        <p:strVal val="visible"/>
                                      </p:to>
                                    </p:set>
                                  </p:childTnLst>
                                </p:cTn>
                              </p:par>
                              <p:par>
                                <p:cTn id="10" presetID="1" presetClass="entr" presetSubtype="0" fill="hold" grpId="2">
                                  <p:stCondLst>
                                    <p:cond delay="0"/>
                                  </p:stCondLst>
                                  <p:iterate>
                                    <p:tmAbs val="0"/>
                                  </p:iterate>
                                  <p:childTnLst>
                                    <p:set>
                                      <p:cBhvr>
                                        <p:cTn id="11" fill="hold"/>
                                        <p:tgtEl>
                                          <p:spTgt spid="35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 grpId="2" build="p" animBg="1" advAuto="0"/>
      <p:bldP spid="360" grpId="1"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image34.png"/>
          <p:cNvPicPr/>
          <p:nvPr/>
        </p:nvPicPr>
        <p:blipFill>
          <a:blip r:embed="rId2" cstate="email">
            <a:extLst>
              <a:ext uri="{28A0092B-C50C-407E-A947-70E740481C1C}">
                <a14:useLocalDpi xmlns:a14="http://schemas.microsoft.com/office/drawing/2010/main"/>
              </a:ext>
            </a:extLst>
          </a:blip>
          <a:srcRect/>
          <a:stretch>
            <a:fillRect/>
          </a:stretch>
        </p:blipFill>
        <p:spPr>
          <a:xfrm>
            <a:off x="5648325" y="1288082"/>
            <a:ext cx="7313927" cy="7490301"/>
          </a:xfrm>
          <a:prstGeom prst="rect">
            <a:avLst/>
          </a:prstGeom>
          <a:ln w="12700">
            <a:miter lim="400000"/>
          </a:ln>
        </p:spPr>
      </p:pic>
      <p:sp>
        <p:nvSpPr>
          <p:cNvPr id="364" name="Shape 364"/>
          <p:cNvSpPr>
            <a:spLocks noGrp="1"/>
          </p:cNvSpPr>
          <p:nvPr>
            <p:ph type="body" idx="1"/>
          </p:nvPr>
        </p:nvSpPr>
        <p:spPr>
          <a:xfrm>
            <a:off x="221550" y="469922"/>
            <a:ext cx="5334003" cy="9126543"/>
          </a:xfrm>
          <a:prstGeom prst="rect">
            <a:avLst/>
          </a:prstGeom>
        </p:spPr>
        <p:txBody>
          <a:bodyPr>
            <a:normAutofit fontScale="92500"/>
          </a:bodyPr>
          <a:lstStyle/>
          <a:p>
            <a:pPr marL="399258" lvl="0" indent="-399258" algn="just" defTabSz="369600">
              <a:lnSpc>
                <a:spcPct val="180000"/>
              </a:lnSpc>
              <a:spcBef>
                <a:spcPts val="900"/>
              </a:spcBef>
              <a:buFont typeface="Times New Roman"/>
              <a:defRPr sz="1800"/>
            </a:pPr>
            <a:r>
              <a:rPr sz="2820">
                <a:uFill>
                  <a:solidFill/>
                </a:uFill>
                <a:latin typeface="Cambria"/>
                <a:ea typeface="Cambria"/>
                <a:cs typeface="Cambria"/>
                <a:sym typeface="Cambria"/>
              </a:rPr>
              <a:t>miR34a, miR155 and miR-326 are up-regulated in MS active lesion targets. </a:t>
            </a:r>
            <a:endParaRPr sz="2820"/>
          </a:p>
          <a:p>
            <a:pPr marL="399258" lvl="0" indent="-399258" algn="just" defTabSz="369600">
              <a:lnSpc>
                <a:spcPct val="180000"/>
              </a:lnSpc>
              <a:spcBef>
                <a:spcPts val="900"/>
              </a:spcBef>
              <a:buFont typeface="Times New Roman"/>
              <a:defRPr sz="1800"/>
            </a:pPr>
            <a:r>
              <a:rPr sz="2820">
                <a:uFill>
                  <a:solidFill/>
                </a:uFill>
                <a:latin typeface="Cambria"/>
                <a:ea typeface="Cambria"/>
                <a:cs typeface="Cambria"/>
                <a:sym typeface="Cambria"/>
              </a:rPr>
              <a:t>Such molecules target CD47, a known inhibitor of macrophage and DC cytokine synthesis. </a:t>
            </a:r>
            <a:endParaRPr sz="2820"/>
          </a:p>
          <a:p>
            <a:pPr marL="399258" lvl="0" indent="-399258" algn="just" defTabSz="369600">
              <a:lnSpc>
                <a:spcPct val="180000"/>
              </a:lnSpc>
              <a:spcBef>
                <a:spcPts val="900"/>
              </a:spcBef>
              <a:buFont typeface="Times New Roman"/>
              <a:defRPr sz="1800"/>
            </a:pPr>
            <a:r>
              <a:rPr sz="2820">
                <a:uFill>
                  <a:solidFill/>
                </a:uFill>
                <a:latin typeface="Cambria"/>
                <a:ea typeface="Cambria"/>
                <a:cs typeface="Cambria"/>
                <a:sym typeface="Cambria"/>
              </a:rPr>
              <a:t>Consequently, releases macrophages from their inhibitory status and enhances phagocytic activity towards myelin sheaths </a:t>
            </a:r>
            <a:r>
              <a:rPr sz="2820">
                <a:solidFill>
                  <a:srgbClr val="A6AAA9"/>
                </a:solidFill>
                <a:uFill>
                  <a:solidFill/>
                </a:uFill>
                <a:latin typeface="Cambria"/>
                <a:ea typeface="Cambria"/>
                <a:cs typeface="Cambria"/>
                <a:sym typeface="Cambria"/>
              </a:rPr>
              <a:t>[van den Elsen, 2014; Brown, 2001; Aslani, 2016].</a:t>
            </a:r>
            <a:r>
              <a:rPr sz="2820">
                <a:uFill>
                  <a:solidFill/>
                </a:uFill>
                <a:latin typeface="Cambria"/>
                <a:ea typeface="Cambria"/>
                <a:cs typeface="Cambria"/>
                <a:sym typeface="Cambria"/>
              </a:rPr>
              <a:t> </a:t>
            </a:r>
          </a:p>
        </p:txBody>
      </p:sp>
      <p:sp>
        <p:nvSpPr>
          <p:cNvPr id="365" name="Shape 365"/>
          <p:cNvSpPr/>
          <p:nvPr/>
        </p:nvSpPr>
        <p:spPr>
          <a:xfrm>
            <a:off x="6698866" y="9003377"/>
            <a:ext cx="5372869" cy="60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 </a:t>
            </a:r>
            <a:r>
              <a:rPr sz="1700">
                <a:hlinkClick r:id="rId3"/>
              </a:rPr>
              <a:t>https://liferaftgroup.org/2013/10/immunotherapeutic-approaches-cancer/</a:t>
            </a:r>
          </a:p>
        </p:txBody>
      </p:sp>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Shape 367"/>
          <p:cNvSpPr>
            <a:spLocks noGrp="1"/>
          </p:cNvSpPr>
          <p:nvPr>
            <p:ph type="title"/>
          </p:nvPr>
        </p:nvSpPr>
        <p:spPr>
          <a:prstGeom prst="rect">
            <a:avLst/>
          </a:prstGeom>
        </p:spPr>
        <p:txBody>
          <a:bodyPr/>
          <a:lstStyle>
            <a:lvl1pPr>
              <a:defRPr>
                <a:solidFill>
                  <a:srgbClr val="C82506"/>
                </a:solidFill>
              </a:defRPr>
            </a:lvl1pPr>
          </a:lstStyle>
          <a:p>
            <a:pPr lvl="0">
              <a:defRPr sz="1800">
                <a:solidFill>
                  <a:srgbClr val="000000"/>
                </a:solidFill>
              </a:defRPr>
            </a:pPr>
            <a:r>
              <a:rPr sz="8000">
                <a:solidFill>
                  <a:srgbClr val="C82506"/>
                </a:solidFill>
              </a:rPr>
              <a:t>5. Hypersensitivity of Inflammatory cells!!</a:t>
            </a:r>
          </a:p>
        </p:txBody>
      </p:sp>
    </p:spTree>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 name="image35.jpeg"/>
          <p:cNvPicPr/>
          <p:nvPr/>
        </p:nvPicPr>
        <p:blipFill>
          <a:blip r:embed="rId2">
            <a:extLst/>
          </a:blip>
          <a:stretch>
            <a:fillRect/>
          </a:stretch>
        </p:blipFill>
        <p:spPr>
          <a:xfrm>
            <a:off x="413864" y="3915381"/>
            <a:ext cx="12439124" cy="3392490"/>
          </a:xfrm>
          <a:prstGeom prst="rect">
            <a:avLst/>
          </a:prstGeom>
          <a:ln w="12700">
            <a:miter lim="400000"/>
          </a:ln>
        </p:spPr>
      </p:pic>
      <p:sp>
        <p:nvSpPr>
          <p:cNvPr id="370" name="Shape 370"/>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Neurodegeneration</a:t>
            </a:r>
          </a:p>
        </p:txBody>
      </p:sp>
      <p:sp>
        <p:nvSpPr>
          <p:cNvPr id="371" name="Shape 371"/>
          <p:cNvSpPr/>
          <p:nvPr/>
        </p:nvSpPr>
        <p:spPr>
          <a:xfrm>
            <a:off x="3758847" y="7607566"/>
            <a:ext cx="5749291"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https://primaryeyecare.net/services/multiple-sclerosis/</a:t>
            </a:r>
          </a:p>
        </p:txBody>
      </p:sp>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 name="image36.png"/>
          <p:cNvPicPr/>
          <p:nvPr/>
        </p:nvPicPr>
        <p:blipFill>
          <a:blip r:embed="rId2" cstate="email">
            <a:extLst>
              <a:ext uri="{28A0092B-C50C-407E-A947-70E740481C1C}">
                <a14:useLocalDpi xmlns:a14="http://schemas.microsoft.com/office/drawing/2010/main"/>
              </a:ext>
            </a:extLst>
          </a:blip>
          <a:stretch>
            <a:fillRect/>
          </a:stretch>
        </p:blipFill>
        <p:spPr>
          <a:xfrm>
            <a:off x="6193437" y="2709820"/>
            <a:ext cx="6794633" cy="5095975"/>
          </a:xfrm>
          <a:prstGeom prst="rect">
            <a:avLst/>
          </a:prstGeom>
          <a:ln w="12700">
            <a:miter lim="400000"/>
          </a:ln>
        </p:spPr>
      </p:pic>
      <p:sp>
        <p:nvSpPr>
          <p:cNvPr id="374" name="Shape 374"/>
          <p:cNvSpPr>
            <a:spLocks noGrp="1"/>
          </p:cNvSpPr>
          <p:nvPr>
            <p:ph type="title"/>
          </p:nvPr>
        </p:nvSpPr>
        <p:spPr>
          <a:xfrm>
            <a:off x="7417685" y="47891"/>
            <a:ext cx="3934978" cy="2159001"/>
          </a:xfrm>
          <a:prstGeom prst="rect">
            <a:avLst/>
          </a:prstGeom>
        </p:spPr>
        <p:txBody>
          <a:bodyPr/>
          <a:lstStyle>
            <a:lvl1pPr>
              <a:defRPr>
                <a:latin typeface="Cambria"/>
                <a:ea typeface="Cambria"/>
                <a:cs typeface="Cambria"/>
                <a:sym typeface="Cambria"/>
              </a:defRPr>
            </a:lvl1pPr>
          </a:lstStyle>
          <a:p>
            <a:pPr lvl="0">
              <a:defRPr sz="1800"/>
            </a:pPr>
            <a:r>
              <a:rPr sz="8000"/>
              <a:t>B cells</a:t>
            </a:r>
          </a:p>
        </p:txBody>
      </p:sp>
      <p:sp>
        <p:nvSpPr>
          <p:cNvPr id="375" name="Shape 375"/>
          <p:cNvSpPr>
            <a:spLocks noGrp="1"/>
          </p:cNvSpPr>
          <p:nvPr>
            <p:ph type="body" idx="1"/>
          </p:nvPr>
        </p:nvSpPr>
        <p:spPr>
          <a:xfrm>
            <a:off x="160637" y="287597"/>
            <a:ext cx="5882214" cy="9352340"/>
          </a:xfrm>
          <a:prstGeom prst="rect">
            <a:avLst/>
          </a:prstGeom>
        </p:spPr>
        <p:txBody>
          <a:bodyPr>
            <a:normAutofit fontScale="92500"/>
          </a:bodyPr>
          <a:lstStyle/>
          <a:p>
            <a:pPr marL="294325" lvl="0" indent="-294325" algn="just" defTabSz="213695">
              <a:lnSpc>
                <a:spcPct val="200000"/>
              </a:lnSpc>
              <a:spcBef>
                <a:spcPts val="400"/>
              </a:spcBef>
              <a:buFont typeface="Times New Roman"/>
              <a:defRPr sz="1800"/>
            </a:pPr>
            <a:r>
              <a:rPr sz="2214" b="1" u="sng">
                <a:uFill>
                  <a:solidFill/>
                </a:uFill>
                <a:latin typeface="Cambria"/>
                <a:ea typeface="Cambria"/>
                <a:cs typeface="Cambria"/>
                <a:sym typeface="Cambria"/>
              </a:rPr>
              <a:t>Activation of naive B-cells:</a:t>
            </a:r>
            <a:r>
              <a:rPr sz="2214" b="1">
                <a:uFill>
                  <a:solidFill/>
                </a:uFill>
                <a:latin typeface="Cambria"/>
                <a:ea typeface="Cambria"/>
                <a:cs typeface="Cambria"/>
                <a:sym typeface="Cambria"/>
              </a:rPr>
              <a:t>	</a:t>
            </a:r>
            <a:endParaRPr sz="2214" b="1"/>
          </a:p>
          <a:p>
            <a:pPr marL="420464" lvl="0" indent="-420464" algn="just" defTabSz="213695">
              <a:lnSpc>
                <a:spcPct val="200000"/>
              </a:lnSpc>
              <a:spcBef>
                <a:spcPts val="400"/>
              </a:spcBef>
              <a:buSzPct val="100000"/>
              <a:buFont typeface="Times New Roman"/>
              <a:buAutoNum type="alphaUcPeriod"/>
              <a:defRPr sz="1800"/>
            </a:pPr>
            <a:r>
              <a:rPr sz="2214" b="1">
                <a:uFill>
                  <a:solidFill/>
                </a:uFill>
                <a:latin typeface="Cambria"/>
                <a:ea typeface="Cambria"/>
                <a:cs typeface="Cambria"/>
                <a:sym typeface="Cambria"/>
              </a:rPr>
              <a:t>antigen-specific Ig receptors on B-cells,</a:t>
            </a:r>
            <a:endParaRPr sz="2214" b="1"/>
          </a:p>
          <a:p>
            <a:pPr marL="420464" lvl="0" indent="-420464" algn="just" defTabSz="213695">
              <a:lnSpc>
                <a:spcPct val="200000"/>
              </a:lnSpc>
              <a:spcBef>
                <a:spcPts val="400"/>
              </a:spcBef>
              <a:buSzPct val="100000"/>
              <a:buFont typeface="Times New Roman"/>
              <a:buAutoNum type="alphaUcPeriod"/>
              <a:defRPr sz="1800"/>
            </a:pPr>
            <a:r>
              <a:rPr sz="2214" b="1">
                <a:uFill>
                  <a:solidFill/>
                </a:uFill>
                <a:latin typeface="Cambria"/>
                <a:ea typeface="Cambria"/>
                <a:cs typeface="Cambria"/>
                <a:sym typeface="Cambria"/>
              </a:rPr>
              <a:t>CD4</a:t>
            </a:r>
            <a:r>
              <a:rPr sz="2214" b="1" baseline="31999">
                <a:uFill>
                  <a:solidFill/>
                </a:uFill>
                <a:latin typeface="Cambria"/>
                <a:ea typeface="Cambria"/>
                <a:cs typeface="Cambria"/>
                <a:sym typeface="Cambria"/>
              </a:rPr>
              <a:t>+</a:t>
            </a:r>
            <a:r>
              <a:rPr sz="2214" b="1">
                <a:uFill>
                  <a:solidFill/>
                </a:uFill>
                <a:latin typeface="Cambria"/>
                <a:ea typeface="Cambria"/>
                <a:cs typeface="Cambria"/>
                <a:sym typeface="Cambria"/>
              </a:rPr>
              <a:t> T-cell antigen presentation mediated by CD40-CD40L. </a:t>
            </a:r>
          </a:p>
          <a:p>
            <a:pPr marL="294325" lvl="0" indent="-294325" algn="just" defTabSz="213695">
              <a:lnSpc>
                <a:spcPct val="200000"/>
              </a:lnSpc>
              <a:spcBef>
                <a:spcPts val="400"/>
              </a:spcBef>
              <a:buFont typeface="Times New Roman"/>
              <a:defRPr sz="1800"/>
            </a:pPr>
            <a:endParaRPr sz="2214" b="1">
              <a:uFill>
                <a:solidFill/>
              </a:uFill>
              <a:latin typeface="Cambria"/>
              <a:ea typeface="Cambria"/>
              <a:cs typeface="Cambria"/>
              <a:sym typeface="Cambria"/>
            </a:endParaRPr>
          </a:p>
          <a:p>
            <a:pPr marL="294325" lvl="0" indent="-294325" algn="just" defTabSz="213695">
              <a:lnSpc>
                <a:spcPct val="200000"/>
              </a:lnSpc>
              <a:spcBef>
                <a:spcPts val="400"/>
              </a:spcBef>
              <a:buFont typeface="Times New Roman"/>
              <a:defRPr sz="1800"/>
            </a:pPr>
            <a:r>
              <a:rPr sz="2214" b="1">
                <a:uFill>
                  <a:solidFill/>
                </a:uFill>
                <a:latin typeface="Cambria"/>
                <a:ea typeface="Cambria"/>
                <a:cs typeface="Cambria"/>
                <a:sym typeface="Cambria"/>
              </a:rPr>
              <a:t>Polymorphisms in the </a:t>
            </a:r>
            <a:r>
              <a:rPr sz="2214" b="1" i="1">
                <a:uFill>
                  <a:solidFill/>
                </a:uFill>
                <a:latin typeface="Cambria"/>
                <a:ea typeface="Cambria"/>
                <a:cs typeface="Cambria"/>
                <a:sym typeface="Cambria"/>
              </a:rPr>
              <a:t>CD40</a:t>
            </a:r>
            <a:r>
              <a:rPr sz="2214" b="1">
                <a:uFill>
                  <a:solidFill/>
                </a:uFill>
                <a:latin typeface="Cambria"/>
                <a:ea typeface="Cambria"/>
                <a:cs typeface="Cambria"/>
                <a:sym typeface="Cambria"/>
              </a:rPr>
              <a:t> gene may enhance CD40 translation, thereby  enhancing activation of those cells </a:t>
            </a:r>
            <a:r>
              <a:rPr sz="2214" b="1">
                <a:solidFill>
                  <a:srgbClr val="A6AAA9"/>
                </a:solidFill>
                <a:uFill>
                  <a:solidFill/>
                </a:uFill>
                <a:latin typeface="Cambria"/>
                <a:ea typeface="Cambria"/>
                <a:cs typeface="Cambria"/>
                <a:sym typeface="Cambria"/>
              </a:rPr>
              <a:t>[AZNgene, 2011].</a:t>
            </a:r>
            <a:r>
              <a:rPr sz="2214" b="1">
                <a:uFill>
                  <a:solidFill/>
                </a:uFill>
                <a:latin typeface="Cambria"/>
                <a:ea typeface="Cambria"/>
                <a:cs typeface="Cambria"/>
                <a:sym typeface="Cambria"/>
              </a:rPr>
              <a:t> </a:t>
            </a:r>
          </a:p>
          <a:p>
            <a:pPr marL="294325" lvl="0" indent="-294325" algn="just" defTabSz="213695">
              <a:lnSpc>
                <a:spcPct val="200000"/>
              </a:lnSpc>
              <a:spcBef>
                <a:spcPts val="400"/>
              </a:spcBef>
              <a:buFont typeface="Times New Roman"/>
              <a:defRPr sz="1800"/>
            </a:pPr>
            <a:r>
              <a:rPr sz="2214" b="1">
                <a:uFill>
                  <a:solidFill/>
                </a:uFill>
                <a:latin typeface="Cambria"/>
                <a:ea typeface="Cambria"/>
                <a:cs typeface="Cambria"/>
                <a:sym typeface="Cambria"/>
              </a:rPr>
              <a:t>More so, Owens </a:t>
            </a:r>
            <a:r>
              <a:rPr sz="2214" b="1" i="1">
                <a:uFill>
                  <a:solidFill/>
                </a:uFill>
                <a:latin typeface="Cambria"/>
                <a:ea typeface="Cambria"/>
                <a:cs typeface="Cambria"/>
                <a:sym typeface="Cambria"/>
              </a:rPr>
              <a:t>et al.</a:t>
            </a:r>
            <a:r>
              <a:rPr sz="2214" b="1">
                <a:uFill>
                  <a:solidFill/>
                </a:uFill>
                <a:latin typeface="Cambria"/>
                <a:ea typeface="Cambria"/>
                <a:cs typeface="Cambria"/>
                <a:sym typeface="Cambria"/>
              </a:rPr>
              <a:t> found a significant over-representation of the H and L chains of Ig receptors on B-cells of MS patients. Effectively, this may increase the possibility of Ig recombination and antigen identification </a:t>
            </a:r>
            <a:r>
              <a:rPr sz="2214" b="1">
                <a:solidFill>
                  <a:srgbClr val="A6AAA9"/>
                </a:solidFill>
                <a:uFill>
                  <a:solidFill/>
                </a:uFill>
                <a:latin typeface="Cambria"/>
                <a:ea typeface="Cambria"/>
                <a:cs typeface="Cambria"/>
                <a:sym typeface="Cambria"/>
              </a:rPr>
              <a:t>[Owens, 2003]. </a:t>
            </a:r>
          </a:p>
        </p:txBody>
      </p:sp>
      <p:sp>
        <p:nvSpPr>
          <p:cNvPr id="376" name="Shape 376"/>
          <p:cNvSpPr/>
          <p:nvPr/>
        </p:nvSpPr>
        <p:spPr>
          <a:xfrm>
            <a:off x="7282479" y="7531426"/>
            <a:ext cx="4205390"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https://en.m.wikipedia.org/wiki/CD154</a:t>
            </a:r>
          </a:p>
        </p:txBody>
      </p:sp>
      <p:sp>
        <p:nvSpPr>
          <p:cNvPr id="377" name="Shape 377"/>
          <p:cNvSpPr/>
          <p:nvPr/>
        </p:nvSpPr>
        <p:spPr>
          <a:xfrm>
            <a:off x="8413663" y="3939513"/>
            <a:ext cx="2354182" cy="1082658"/>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88900">
            <a:solidFill>
              <a:srgbClr val="C82506"/>
            </a:solidFill>
            <a:miter lim="400000"/>
          </a:ln>
        </p:spPr>
        <p:txBody>
          <a:bodyPr lIns="0" tIns="0" rIns="0" bIns="0" anchor="ctr"/>
          <a:lstStyle/>
          <a:p>
            <a:pPr lvl="0">
              <a:defRPr sz="2400"/>
            </a:pPr>
            <a:endParaRPr/>
          </a:p>
        </p:txBody>
      </p:sp>
      <p:sp>
        <p:nvSpPr>
          <p:cNvPr id="378" name="Shape 378"/>
          <p:cNvSpPr/>
          <p:nvPr/>
        </p:nvSpPr>
        <p:spPr>
          <a:xfrm>
            <a:off x="10554505" y="2208673"/>
            <a:ext cx="2437930" cy="239986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88900">
            <a:solidFill>
              <a:srgbClr val="C82506"/>
            </a:solidFill>
            <a:miter lim="400000"/>
          </a:ln>
        </p:spPr>
        <p:txBody>
          <a:bodyPr lIns="0" tIns="0" rIns="0" bIns="0" anchor="ctr"/>
          <a:lstStyle/>
          <a:p>
            <a:pPr lvl="0">
              <a:defRPr sz="2400"/>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7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 grpId="2" animBg="1" advAuto="0"/>
      <p:bldP spid="378" grpId="1"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image37.jpeg"/>
          <p:cNvPicPr/>
          <p:nvPr/>
        </p:nvPicPr>
        <p:blipFill>
          <a:blip r:embed="rId2" cstate="email">
            <a:extLst>
              <a:ext uri="{28A0092B-C50C-407E-A947-70E740481C1C}">
                <a14:useLocalDpi xmlns:a14="http://schemas.microsoft.com/office/drawing/2010/main"/>
              </a:ext>
            </a:extLst>
          </a:blip>
          <a:srcRect/>
          <a:stretch>
            <a:fillRect/>
          </a:stretch>
        </p:blipFill>
        <p:spPr>
          <a:xfrm>
            <a:off x="5071722" y="2351224"/>
            <a:ext cx="7612696" cy="6791163"/>
          </a:xfrm>
          <a:prstGeom prst="rect">
            <a:avLst/>
          </a:prstGeom>
          <a:ln w="12700">
            <a:miter lim="400000"/>
          </a:ln>
        </p:spPr>
      </p:pic>
      <p:sp>
        <p:nvSpPr>
          <p:cNvPr id="381" name="Shape 381"/>
          <p:cNvSpPr>
            <a:spLocks noGrp="1"/>
          </p:cNvSpPr>
          <p:nvPr>
            <p:ph type="title"/>
          </p:nvPr>
        </p:nvSpPr>
        <p:spPr>
          <a:xfrm>
            <a:off x="5330746" y="414043"/>
            <a:ext cx="7094810" cy="2159001"/>
          </a:xfrm>
          <a:prstGeom prst="rect">
            <a:avLst/>
          </a:prstGeom>
        </p:spPr>
        <p:txBody>
          <a:bodyPr/>
          <a:lstStyle>
            <a:lvl1pPr>
              <a:defRPr>
                <a:latin typeface="Cambria"/>
                <a:ea typeface="Cambria"/>
                <a:cs typeface="Cambria"/>
                <a:sym typeface="Cambria"/>
              </a:defRPr>
            </a:lvl1pPr>
          </a:lstStyle>
          <a:p>
            <a:pPr lvl="0">
              <a:defRPr sz="1800"/>
            </a:pPr>
            <a:r>
              <a:rPr sz="8000"/>
              <a:t>B cells</a:t>
            </a:r>
          </a:p>
        </p:txBody>
      </p:sp>
      <p:sp>
        <p:nvSpPr>
          <p:cNvPr id="382" name="Shape 382"/>
          <p:cNvSpPr>
            <a:spLocks noGrp="1"/>
          </p:cNvSpPr>
          <p:nvPr>
            <p:ph type="body" idx="1"/>
          </p:nvPr>
        </p:nvSpPr>
        <p:spPr>
          <a:xfrm>
            <a:off x="130181" y="253390"/>
            <a:ext cx="4632064" cy="9246820"/>
          </a:xfrm>
          <a:prstGeom prst="rect">
            <a:avLst/>
          </a:prstGeom>
        </p:spPr>
        <p:txBody>
          <a:bodyPr>
            <a:normAutofit fontScale="92500"/>
          </a:bodyPr>
          <a:lstStyle/>
          <a:p>
            <a:pPr marL="402549" lvl="0" indent="-402549" algn="just" defTabSz="264993">
              <a:lnSpc>
                <a:spcPct val="200000"/>
              </a:lnSpc>
              <a:spcBef>
                <a:spcPts val="600"/>
              </a:spcBef>
              <a:buFont typeface="Times New Roman"/>
              <a:defRPr sz="1800"/>
            </a:pPr>
            <a:r>
              <a:rPr sz="2520" b="1">
                <a:uFill>
                  <a:solidFill/>
                </a:uFill>
                <a:latin typeface="Cambria"/>
                <a:ea typeface="Cambria"/>
                <a:cs typeface="Cambria"/>
                <a:sym typeface="Cambria"/>
              </a:rPr>
              <a:t>CSF from MS cases had significantly higher levels of CXCL13, and the levels correlated with B-cell number and increased disease activity </a:t>
            </a:r>
            <a:r>
              <a:rPr sz="2520" b="1">
                <a:solidFill>
                  <a:srgbClr val="A6AAA9"/>
                </a:solidFill>
                <a:uFill>
                  <a:solidFill/>
                </a:uFill>
                <a:latin typeface="Cambria"/>
                <a:ea typeface="Cambria"/>
                <a:cs typeface="Cambria"/>
                <a:sym typeface="Cambria"/>
              </a:rPr>
              <a:t>[Boppana, 2011]. </a:t>
            </a:r>
            <a:endParaRPr sz="2520" b="1"/>
          </a:p>
          <a:p>
            <a:pPr marL="402549" lvl="0" indent="-402549" algn="just" defTabSz="264993">
              <a:lnSpc>
                <a:spcPct val="200000"/>
              </a:lnSpc>
              <a:spcBef>
                <a:spcPts val="600"/>
              </a:spcBef>
              <a:buFont typeface="Times New Roman"/>
              <a:defRPr sz="1800"/>
            </a:pPr>
            <a:r>
              <a:rPr sz="2520" b="1">
                <a:uFill>
                  <a:solidFill/>
                </a:uFill>
                <a:latin typeface="Cambria"/>
                <a:ea typeface="Cambria"/>
                <a:cs typeface="Cambria"/>
                <a:sym typeface="Cambria"/>
              </a:rPr>
              <a:t>Additionally, associations were identified between rs630923, located in the </a:t>
            </a:r>
            <a:r>
              <a:rPr sz="2520" b="1" i="1">
                <a:uFill>
                  <a:solidFill/>
                </a:uFill>
                <a:latin typeface="Cambria"/>
                <a:ea typeface="Cambria"/>
                <a:cs typeface="Cambria"/>
                <a:sym typeface="Cambria"/>
              </a:rPr>
              <a:t>CXCR5</a:t>
            </a:r>
            <a:r>
              <a:rPr sz="2520" b="1">
                <a:uFill>
                  <a:solidFill/>
                </a:uFill>
                <a:latin typeface="Cambria"/>
                <a:ea typeface="Cambria"/>
                <a:cs typeface="Cambria"/>
                <a:sym typeface="Cambria"/>
              </a:rPr>
              <a:t> locus, and MS (</a:t>
            </a:r>
            <a:r>
              <a:rPr sz="2520" b="1" i="1">
                <a:uFill>
                  <a:solidFill/>
                </a:uFill>
                <a:latin typeface="Cambria"/>
                <a:ea typeface="Cambria"/>
                <a:cs typeface="Cambria"/>
                <a:sym typeface="Cambria"/>
              </a:rPr>
              <a:t>p = </a:t>
            </a:r>
            <a:r>
              <a:rPr sz="2520" b="1">
                <a:uFill>
                  <a:solidFill/>
                </a:uFill>
                <a:latin typeface="Cambria"/>
                <a:ea typeface="Cambria"/>
                <a:cs typeface="Cambria"/>
                <a:sym typeface="Cambria"/>
              </a:rPr>
              <a:t>2.80 × 10−07, OR = 1.13) </a:t>
            </a:r>
            <a:r>
              <a:rPr sz="2520" b="1">
                <a:solidFill>
                  <a:srgbClr val="A6AAA9"/>
                </a:solidFill>
                <a:uFill>
                  <a:solidFill/>
                </a:uFill>
                <a:latin typeface="Cambria"/>
                <a:ea typeface="Cambria"/>
                <a:cs typeface="Cambria"/>
                <a:sym typeface="Cambria"/>
              </a:rPr>
              <a:t>[IMSGC, 2011, IMSGC, 2013]. </a:t>
            </a:r>
          </a:p>
        </p:txBody>
      </p:sp>
      <p:sp>
        <p:nvSpPr>
          <p:cNvPr id="383" name="Shape 383"/>
          <p:cNvSpPr/>
          <p:nvPr/>
        </p:nvSpPr>
        <p:spPr>
          <a:xfrm>
            <a:off x="6781737" y="9297887"/>
            <a:ext cx="3918459" cy="35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pPr>
            <a:r>
              <a:rPr sz="1700">
                <a:solidFill>
                  <a:srgbClr val="A6AAA9"/>
                </a:solidFill>
              </a:rPr>
              <a:t>Ref: </a:t>
            </a:r>
            <a:r>
              <a:rPr sz="1700">
                <a:hlinkClick r:id="rId3"/>
              </a:rPr>
              <a:t>http://dx.doi.org/10.1172/JCI42213</a:t>
            </a:r>
          </a:p>
        </p:txBody>
      </p:sp>
    </p:spTree>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hape 385"/>
          <p:cNvSpPr>
            <a:spLocks noGrp="1"/>
          </p:cNvSpPr>
          <p:nvPr>
            <p:ph type="title"/>
          </p:nvPr>
        </p:nvSpPr>
        <p:spPr>
          <a:xfrm>
            <a:off x="5027161" y="383587"/>
            <a:ext cx="7192649" cy="1153947"/>
          </a:xfrm>
          <a:prstGeom prst="rect">
            <a:avLst/>
          </a:prstGeom>
        </p:spPr>
        <p:txBody>
          <a:bodyPr/>
          <a:lstStyle>
            <a:lvl1pPr defTabSz="494233">
              <a:defRPr sz="6750">
                <a:latin typeface="Cambria"/>
                <a:ea typeface="Cambria"/>
                <a:cs typeface="Cambria"/>
                <a:sym typeface="Cambria"/>
              </a:defRPr>
            </a:lvl1pPr>
          </a:lstStyle>
          <a:p>
            <a:pPr lvl="0">
              <a:defRPr sz="1800"/>
            </a:pPr>
            <a:r>
              <a:rPr sz="6750"/>
              <a:t>Activation of B cells</a:t>
            </a:r>
          </a:p>
        </p:txBody>
      </p:sp>
      <p:sp>
        <p:nvSpPr>
          <p:cNvPr id="386" name="Shape 386"/>
          <p:cNvSpPr>
            <a:spLocks noGrp="1"/>
          </p:cNvSpPr>
          <p:nvPr>
            <p:ph type="body" idx="1"/>
          </p:nvPr>
        </p:nvSpPr>
        <p:spPr>
          <a:xfrm>
            <a:off x="99725" y="469207"/>
            <a:ext cx="4253179" cy="9028379"/>
          </a:xfrm>
          <a:prstGeom prst="rect">
            <a:avLst/>
          </a:prstGeom>
        </p:spPr>
        <p:txBody>
          <a:bodyPr>
            <a:normAutofit fontScale="92500"/>
          </a:bodyPr>
          <a:lstStyle/>
          <a:p>
            <a:pPr marL="535044" lvl="0" indent="-535044" algn="just" defTabSz="457200">
              <a:lnSpc>
                <a:spcPct val="200000"/>
              </a:lnSpc>
              <a:spcBef>
                <a:spcPts val="1200"/>
              </a:spcBef>
              <a:buFont typeface="Times New Roman"/>
              <a:defRPr sz="1800"/>
            </a:pPr>
            <a:r>
              <a:rPr sz="3000" b="1">
                <a:uFill>
                  <a:solidFill/>
                </a:uFill>
                <a:latin typeface="Cambria"/>
                <a:ea typeface="Cambria"/>
                <a:cs typeface="Cambria"/>
                <a:sym typeface="Cambria"/>
              </a:rPr>
              <a:t>Infected cells can secrete BAFF which induces B-cell survival and differentiation. </a:t>
            </a:r>
            <a:endParaRPr sz="3000" b="1"/>
          </a:p>
          <a:p>
            <a:pPr marL="535044" lvl="0" indent="-535044" algn="just" defTabSz="457200">
              <a:lnSpc>
                <a:spcPct val="200000"/>
              </a:lnSpc>
              <a:spcBef>
                <a:spcPts val="1200"/>
              </a:spcBef>
              <a:buFont typeface="Times New Roman"/>
              <a:defRPr sz="1800"/>
            </a:pPr>
            <a:r>
              <a:rPr sz="3000" b="1">
                <a:uFill>
                  <a:solidFill/>
                </a:uFill>
                <a:latin typeface="Cambria"/>
                <a:ea typeface="Cambria"/>
                <a:cs typeface="Cambria"/>
                <a:sym typeface="Cambria"/>
              </a:rPr>
              <a:t>Also produce large numbers of small RNAs called EBERs that induce apoptotic resistance in B-cells.</a:t>
            </a:r>
          </a:p>
        </p:txBody>
      </p:sp>
      <p:pic>
        <p:nvPicPr>
          <p:cNvPr id="387" name="image38.jpeg"/>
          <p:cNvPicPr/>
          <p:nvPr/>
        </p:nvPicPr>
        <p:blipFill>
          <a:blip r:embed="rId2">
            <a:extLst/>
          </a:blip>
          <a:stretch>
            <a:fillRect/>
          </a:stretch>
        </p:blipFill>
        <p:spPr>
          <a:xfrm>
            <a:off x="4654246" y="1815028"/>
            <a:ext cx="7938478" cy="7340602"/>
          </a:xfrm>
          <a:prstGeom prst="rect">
            <a:avLst/>
          </a:prstGeom>
          <a:ln w="12700">
            <a:miter lim="400000"/>
          </a:ln>
        </p:spPr>
      </p:pic>
      <p:sp>
        <p:nvSpPr>
          <p:cNvPr id="388" name="Shape 388"/>
          <p:cNvSpPr/>
          <p:nvPr/>
        </p:nvSpPr>
        <p:spPr>
          <a:xfrm>
            <a:off x="5708182" y="9206518"/>
            <a:ext cx="5570585"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 </a:t>
            </a:r>
            <a:r>
              <a:rPr sz="1700">
                <a:hlinkClick r:id="rId3"/>
              </a:rPr>
              <a:t>http://dx.doi.org/10.1016/S1474-4422(06)70577-4</a:t>
            </a:r>
          </a:p>
        </p:txBody>
      </p:sp>
    </p:spTree>
  </p:cSld>
  <p:clrMapOvr>
    <a:masterClrMapping/>
  </p:clrMapOvr>
  <p:transition spd="med"/>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hape 390"/>
          <p:cNvSpPr>
            <a:spLocks noGrp="1"/>
          </p:cNvSpPr>
          <p:nvPr>
            <p:ph type="body" idx="1"/>
          </p:nvPr>
        </p:nvSpPr>
        <p:spPr>
          <a:xfrm>
            <a:off x="145409" y="361071"/>
            <a:ext cx="6341021" cy="9313178"/>
          </a:xfrm>
          <a:prstGeom prst="rect">
            <a:avLst/>
          </a:prstGeom>
        </p:spPr>
        <p:txBody>
          <a:bodyPr>
            <a:normAutofit fontScale="92500"/>
          </a:bodyPr>
          <a:lstStyle/>
          <a:p>
            <a:pPr marL="356640" lvl="0" indent="-356640" algn="just" defTabSz="270890">
              <a:lnSpc>
                <a:spcPct val="200000"/>
              </a:lnSpc>
              <a:spcBef>
                <a:spcPts val="700"/>
              </a:spcBef>
              <a:buFont typeface="Times New Roman"/>
              <a:defRPr sz="1800"/>
            </a:pPr>
            <a:r>
              <a:rPr sz="2370" b="1">
                <a:uFill>
                  <a:solidFill/>
                </a:uFill>
                <a:latin typeface="Cambria"/>
                <a:ea typeface="Cambria"/>
                <a:cs typeface="Cambria"/>
                <a:sym typeface="Cambria"/>
              </a:rPr>
              <a:t>The pentapeptide sequence of the EBV nuclear antigen is homologous to the MBP epitope. </a:t>
            </a:r>
            <a:endParaRPr sz="2370" b="1"/>
          </a:p>
          <a:p>
            <a:pPr marL="356640" lvl="0" indent="-356640" algn="just" defTabSz="270890">
              <a:lnSpc>
                <a:spcPct val="200000"/>
              </a:lnSpc>
              <a:spcBef>
                <a:spcPts val="700"/>
              </a:spcBef>
              <a:buFont typeface="Times New Roman"/>
              <a:defRPr sz="1800"/>
            </a:pPr>
            <a:r>
              <a:rPr sz="2370" b="1">
                <a:uFill>
                  <a:solidFill/>
                </a:uFill>
                <a:latin typeface="Cambria"/>
                <a:ea typeface="Cambria"/>
                <a:cs typeface="Cambria"/>
                <a:sym typeface="Cambria"/>
              </a:rPr>
              <a:t>Also, the α-B crystalline surface antigen of  EBV is similar to that of an abnormal auto-antigen expressed in the MS brain </a:t>
            </a:r>
            <a:r>
              <a:rPr sz="2370" b="1">
                <a:solidFill>
                  <a:srgbClr val="A6AAA9"/>
                </a:solidFill>
                <a:uFill>
                  <a:solidFill/>
                </a:uFill>
                <a:latin typeface="Cambria"/>
                <a:ea typeface="Cambria"/>
                <a:cs typeface="Cambria"/>
                <a:sym typeface="Cambria"/>
              </a:rPr>
              <a:t>[Milo, 2010; Zuvicha, 2009; Oksenberg, 2008; van Noort, 2006]. </a:t>
            </a:r>
            <a:endParaRPr sz="2370" b="1"/>
          </a:p>
          <a:p>
            <a:pPr marL="356640" lvl="0" indent="-356640" algn="just" defTabSz="270890">
              <a:lnSpc>
                <a:spcPct val="200000"/>
              </a:lnSpc>
              <a:spcBef>
                <a:spcPts val="700"/>
              </a:spcBef>
              <a:buFont typeface="Times New Roman"/>
              <a:defRPr sz="1800"/>
            </a:pPr>
            <a:r>
              <a:rPr sz="2370" b="1">
                <a:uFill>
                  <a:solidFill/>
                </a:uFill>
                <a:latin typeface="Cambria"/>
                <a:ea typeface="Cambria"/>
                <a:cs typeface="Cambria"/>
                <a:sym typeface="Cambria"/>
              </a:rPr>
              <a:t>Two SNPs in the gene encoding α-B crystalline (CRYAB–249*G and CRYAB– 652*A) were associated with more inflammatory responses on MRI, MS early age of onset and slower disease progression </a:t>
            </a:r>
            <a:r>
              <a:rPr sz="2370" b="1">
                <a:solidFill>
                  <a:srgbClr val="A6AAA9"/>
                </a:solidFill>
                <a:uFill>
                  <a:solidFill/>
                </a:uFill>
                <a:latin typeface="Cambria"/>
                <a:ea typeface="Cambria"/>
                <a:cs typeface="Cambria"/>
                <a:sym typeface="Cambria"/>
              </a:rPr>
              <a:t>[van Noort, 2006; van Veen 2003; Stoevring 2007].</a:t>
            </a:r>
          </a:p>
        </p:txBody>
      </p:sp>
      <p:pic>
        <p:nvPicPr>
          <p:cNvPr id="391" name="image38.jpeg"/>
          <p:cNvPicPr/>
          <p:nvPr/>
        </p:nvPicPr>
        <p:blipFill>
          <a:blip r:embed="rId2" cstate="email">
            <a:extLst>
              <a:ext uri="{28A0092B-C50C-407E-A947-70E740481C1C}">
                <a14:useLocalDpi xmlns:a14="http://schemas.microsoft.com/office/drawing/2010/main"/>
              </a:ext>
            </a:extLst>
          </a:blip>
          <a:srcRect/>
          <a:stretch>
            <a:fillRect/>
          </a:stretch>
        </p:blipFill>
        <p:spPr>
          <a:xfrm>
            <a:off x="6761359" y="2491141"/>
            <a:ext cx="5967993" cy="5312162"/>
          </a:xfrm>
          <a:prstGeom prst="rect">
            <a:avLst/>
          </a:prstGeom>
          <a:ln w="12700">
            <a:miter lim="400000"/>
          </a:ln>
        </p:spPr>
      </p:pic>
      <p:sp>
        <p:nvSpPr>
          <p:cNvPr id="392" name="Shape 392"/>
          <p:cNvSpPr/>
          <p:nvPr/>
        </p:nvSpPr>
        <p:spPr>
          <a:xfrm>
            <a:off x="7146671" y="7912128"/>
            <a:ext cx="5570583" cy="355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 </a:t>
            </a:r>
            <a:r>
              <a:rPr sz="1700">
                <a:hlinkClick r:id="rId3"/>
              </a:rPr>
              <a:t>http://dx.doi.org/10.1016/S1474-4422(06)70577-4</a:t>
            </a:r>
          </a:p>
        </p:txBody>
      </p:sp>
    </p:spTree>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Shape 394"/>
          <p:cNvSpPr>
            <a:spLocks noGrp="1"/>
          </p:cNvSpPr>
          <p:nvPr>
            <p:ph type="body" idx="1"/>
          </p:nvPr>
        </p:nvSpPr>
        <p:spPr>
          <a:xfrm>
            <a:off x="146380" y="746114"/>
            <a:ext cx="12712041" cy="8261372"/>
          </a:xfrm>
          <a:prstGeom prst="rect">
            <a:avLst/>
          </a:prstGeom>
        </p:spPr>
        <p:txBody>
          <a:bodyPr>
            <a:normAutofit fontScale="92500"/>
          </a:bodyPr>
          <a:lstStyle/>
          <a:p>
            <a:pPr marL="514466" lvl="0" indent="-514466" algn="just" defTabSz="457200">
              <a:lnSpc>
                <a:spcPct val="200000"/>
              </a:lnSpc>
              <a:spcBef>
                <a:spcPts val="1200"/>
              </a:spcBef>
              <a:buFont typeface="Times New Roman"/>
              <a:defRPr sz="1800"/>
            </a:pPr>
            <a:r>
              <a:rPr sz="3000">
                <a:uFill>
                  <a:solidFill/>
                </a:uFill>
                <a:latin typeface="Cambria"/>
                <a:ea typeface="Cambria"/>
                <a:cs typeface="Cambria"/>
                <a:sym typeface="Cambria"/>
              </a:rPr>
              <a:t>Hypomethylation in PAD2 gene promoter was illustrated in MS white matters. </a:t>
            </a:r>
            <a:endParaRPr sz="3000"/>
          </a:p>
          <a:p>
            <a:pPr marL="514466" lvl="0" indent="-514466" algn="just" defTabSz="457200">
              <a:lnSpc>
                <a:spcPct val="200000"/>
              </a:lnSpc>
              <a:spcBef>
                <a:spcPts val="1200"/>
              </a:spcBef>
              <a:buFont typeface="Times New Roman"/>
              <a:defRPr sz="1800"/>
            </a:pPr>
            <a:endParaRPr sz="3000">
              <a:uFill>
                <a:solidFill/>
              </a:uFill>
              <a:latin typeface="Cambria"/>
              <a:ea typeface="Cambria"/>
              <a:cs typeface="Cambria"/>
              <a:sym typeface="Cambria"/>
            </a:endParaRPr>
          </a:p>
          <a:p>
            <a:pPr marL="514466" lvl="0" indent="-514466" algn="just" defTabSz="457200">
              <a:lnSpc>
                <a:spcPct val="200000"/>
              </a:lnSpc>
              <a:spcBef>
                <a:spcPts val="1200"/>
              </a:spcBef>
              <a:buFont typeface="Times New Roman"/>
              <a:defRPr sz="1800"/>
            </a:pPr>
            <a:r>
              <a:rPr sz="3000">
                <a:uFill>
                  <a:solidFill/>
                </a:uFill>
                <a:latin typeface="Cambria"/>
                <a:ea typeface="Cambria"/>
                <a:cs typeface="Cambria"/>
                <a:sym typeface="Cambria"/>
              </a:rPr>
              <a:t>This results in increased citrullination of MBP and myelin instability in MS, and may induce production of anti-MBP in CNS </a:t>
            </a:r>
            <a:r>
              <a:rPr sz="3000">
                <a:solidFill>
                  <a:srgbClr val="A6AAA9"/>
                </a:solidFill>
                <a:uFill>
                  <a:solidFill/>
                </a:uFill>
                <a:latin typeface="Cambria"/>
                <a:ea typeface="Cambria"/>
                <a:cs typeface="Cambria"/>
                <a:sym typeface="Cambria"/>
              </a:rPr>
              <a:t>[van den Elsen, 2014].</a:t>
            </a:r>
            <a:endParaRPr sz="3000"/>
          </a:p>
          <a:p>
            <a:pPr marL="514466" lvl="0" indent="-514466" algn="just" defTabSz="457200">
              <a:lnSpc>
                <a:spcPct val="200000"/>
              </a:lnSpc>
              <a:spcBef>
                <a:spcPts val="1200"/>
              </a:spcBef>
              <a:buClr>
                <a:srgbClr val="A6AAA9"/>
              </a:buClr>
              <a:buFont typeface="Times New Roman"/>
              <a:defRPr sz="1800"/>
            </a:pPr>
            <a:endParaRPr sz="3000">
              <a:solidFill>
                <a:srgbClr val="A6AAA9"/>
              </a:solidFill>
              <a:uFill>
                <a:solidFill/>
              </a:uFill>
              <a:latin typeface="Cambria"/>
              <a:ea typeface="Cambria"/>
              <a:cs typeface="Cambria"/>
              <a:sym typeface="Cambria"/>
            </a:endParaRPr>
          </a:p>
          <a:p>
            <a:pPr marL="514466" lvl="0" indent="-514466" algn="just" defTabSz="457200">
              <a:lnSpc>
                <a:spcPct val="200000"/>
              </a:lnSpc>
              <a:spcBef>
                <a:spcPts val="1200"/>
              </a:spcBef>
              <a:buFont typeface="Times New Roman"/>
              <a:defRPr sz="1800"/>
            </a:pPr>
            <a:r>
              <a:rPr sz="3000">
                <a:uFill>
                  <a:solidFill/>
                </a:uFill>
                <a:latin typeface="Cambria"/>
                <a:ea typeface="Cambria"/>
                <a:cs typeface="Cambria"/>
                <a:sym typeface="Cambria"/>
              </a:rPr>
              <a:t>In Kuwait and the United Arab Emirates (UAE), significant number of patients infected with EBV were found within the MS populations </a:t>
            </a:r>
            <a:r>
              <a:rPr sz="3000">
                <a:solidFill>
                  <a:srgbClr val="A6AAA9"/>
                </a:solidFill>
                <a:uFill>
                  <a:solidFill/>
                </a:uFill>
                <a:latin typeface="Cambria"/>
                <a:ea typeface="Cambria"/>
                <a:cs typeface="Cambria"/>
                <a:sym typeface="Cambria"/>
              </a:rPr>
              <a:t>[Al-Salam, 2011; Al-Temaimi, 2015]. </a:t>
            </a:r>
          </a:p>
        </p:txBody>
      </p:sp>
    </p:spTree>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image39.jpeg"/>
          <p:cNvPicPr/>
          <p:nvPr/>
        </p:nvPicPr>
        <p:blipFill>
          <a:blip r:embed="rId2" cstate="email">
            <a:extLst>
              <a:ext uri="{28A0092B-C50C-407E-A947-70E740481C1C}">
                <a14:useLocalDpi xmlns:a14="http://schemas.microsoft.com/office/drawing/2010/main"/>
              </a:ext>
            </a:extLst>
          </a:blip>
          <a:srcRect/>
          <a:stretch>
            <a:fillRect/>
          </a:stretch>
        </p:blipFill>
        <p:spPr>
          <a:xfrm>
            <a:off x="4700978" y="2500646"/>
            <a:ext cx="8234430" cy="6212495"/>
          </a:xfrm>
          <a:prstGeom prst="rect">
            <a:avLst/>
          </a:prstGeom>
          <a:ln w="12700">
            <a:miter lim="400000"/>
          </a:ln>
        </p:spPr>
      </p:pic>
      <p:sp>
        <p:nvSpPr>
          <p:cNvPr id="397" name="Shape 397"/>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Oligodendrocytes</a:t>
            </a:r>
          </a:p>
        </p:txBody>
      </p:sp>
      <p:sp>
        <p:nvSpPr>
          <p:cNvPr id="398" name="Shape 398"/>
          <p:cNvSpPr>
            <a:spLocks noGrp="1"/>
          </p:cNvSpPr>
          <p:nvPr>
            <p:ph type="body" idx="1"/>
          </p:nvPr>
        </p:nvSpPr>
        <p:spPr>
          <a:xfrm>
            <a:off x="480427" y="2603500"/>
            <a:ext cx="3696982" cy="6918467"/>
          </a:xfrm>
          <a:prstGeom prst="rect">
            <a:avLst/>
          </a:prstGeom>
          <a:solidFill>
            <a:srgbClr val="164F86"/>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4100" b="1" u="sng">
                <a:solidFill>
                  <a:srgbClr val="FFFFFF"/>
                </a:solidFill>
                <a:latin typeface="Cambria"/>
                <a:ea typeface="Cambria"/>
                <a:cs typeface="Cambria"/>
                <a:sym typeface="Cambria"/>
              </a:rPr>
              <a:t>Demyelination:</a:t>
            </a:r>
            <a:r>
              <a:rPr sz="4100" b="1">
                <a:solidFill>
                  <a:srgbClr val="FFFFFF"/>
                </a:solidFill>
                <a:latin typeface="Cambria"/>
                <a:ea typeface="Cambria"/>
                <a:cs typeface="Cambria"/>
                <a:sym typeface="Cambria"/>
              </a:rPr>
              <a:t> </a:t>
            </a:r>
          </a:p>
          <a:p>
            <a:pPr marL="0" lvl="0" indent="0" algn="ctr">
              <a:spcBef>
                <a:spcPts val="0"/>
              </a:spcBef>
              <a:buSzTx/>
              <a:buNone/>
              <a:defRPr sz="1800"/>
            </a:pPr>
            <a:endParaRPr sz="4100" b="1">
              <a:solidFill>
                <a:srgbClr val="FFFFFF"/>
              </a:solidFill>
              <a:latin typeface="Cambria"/>
              <a:ea typeface="Cambria"/>
              <a:cs typeface="Cambria"/>
              <a:sym typeface="Cambria"/>
            </a:endParaRPr>
          </a:p>
          <a:p>
            <a:pPr marL="0" lvl="0" indent="0" algn="ctr">
              <a:spcBef>
                <a:spcPts val="0"/>
              </a:spcBef>
              <a:buSzTx/>
              <a:buNone/>
              <a:defRPr sz="1800"/>
            </a:pPr>
            <a:r>
              <a:rPr sz="4100" b="1">
                <a:solidFill>
                  <a:srgbClr val="FFFFFF"/>
                </a:solidFill>
                <a:latin typeface="Cambria"/>
                <a:ea typeface="Cambria"/>
                <a:cs typeface="Cambria"/>
                <a:sym typeface="Cambria"/>
              </a:rPr>
              <a:t>MOG- derived T-cell activation </a:t>
            </a:r>
            <a:r>
              <a:rPr sz="4100" b="1">
                <a:solidFill>
                  <a:srgbClr val="A6AAA9"/>
                </a:solidFill>
                <a:latin typeface="Cambria"/>
                <a:ea typeface="Cambria"/>
                <a:cs typeface="Cambria"/>
                <a:sym typeface="Cambria"/>
              </a:rPr>
              <a:t>[Lalive, 2014]</a:t>
            </a:r>
          </a:p>
        </p:txBody>
      </p:sp>
      <p:sp>
        <p:nvSpPr>
          <p:cNvPr id="399" name="Shape 399"/>
          <p:cNvSpPr/>
          <p:nvPr/>
        </p:nvSpPr>
        <p:spPr>
          <a:xfrm>
            <a:off x="7119740" y="8663184"/>
            <a:ext cx="4531120" cy="863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Ref:http://</a:t>
            </a:r>
            <a:r>
              <a:rPr sz="1700">
                <a:hlinkClick r:id="rId3"/>
              </a:rPr>
              <a:t>neurosciencenews.com/how-early-social-deprivation-impairs-long-term-cognitive-function-oligodendrocytes-myelin/</a:t>
            </a:r>
            <a:r>
              <a:rPr sz="1700">
                <a:solidFill>
                  <a:srgbClr val="A6AAA9"/>
                </a:solidFill>
              </a:rPr>
              <a:t> </a:t>
            </a:r>
          </a:p>
        </p:txBody>
      </p:sp>
    </p:spTree>
  </p:cSld>
  <p:clrMapOvr>
    <a:masterClrMapping/>
  </p:clrMapOvr>
  <p:transition spd="med"/>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 name="image39.jpeg"/>
          <p:cNvPicPr/>
          <p:nvPr/>
        </p:nvPicPr>
        <p:blipFill>
          <a:blip r:embed="rId2" cstate="email">
            <a:extLst>
              <a:ext uri="{28A0092B-C50C-407E-A947-70E740481C1C}">
                <a14:useLocalDpi xmlns:a14="http://schemas.microsoft.com/office/drawing/2010/main"/>
              </a:ext>
            </a:extLst>
          </a:blip>
          <a:srcRect/>
          <a:stretch>
            <a:fillRect/>
          </a:stretch>
        </p:blipFill>
        <p:spPr>
          <a:xfrm>
            <a:off x="4700978" y="2500646"/>
            <a:ext cx="8234430" cy="6212495"/>
          </a:xfrm>
          <a:prstGeom prst="rect">
            <a:avLst/>
          </a:prstGeom>
          <a:ln w="12700">
            <a:miter lim="400000"/>
          </a:ln>
        </p:spPr>
      </p:pic>
      <p:sp>
        <p:nvSpPr>
          <p:cNvPr id="402" name="Shape 402"/>
          <p:cNvSpPr>
            <a:spLocks noGrp="1"/>
          </p:cNvSpPr>
          <p:nvPr>
            <p:ph type="title"/>
          </p:nvPr>
        </p:nvSpPr>
        <p:spPr>
          <a:xfrm>
            <a:off x="1869796" y="444500"/>
            <a:ext cx="10182504" cy="1980579"/>
          </a:xfrm>
          <a:prstGeom prst="rect">
            <a:avLst/>
          </a:prstGeom>
        </p:spPr>
        <p:txBody>
          <a:bodyPr/>
          <a:lstStyle>
            <a:lvl1pPr>
              <a:defRPr>
                <a:latin typeface="Cambria"/>
                <a:ea typeface="Cambria"/>
                <a:cs typeface="Cambria"/>
                <a:sym typeface="Cambria"/>
              </a:defRPr>
            </a:lvl1pPr>
          </a:lstStyle>
          <a:p>
            <a:pPr lvl="0">
              <a:defRPr sz="1800"/>
            </a:pPr>
            <a:r>
              <a:rPr sz="8000"/>
              <a:t>Oligodendrocytes</a:t>
            </a:r>
          </a:p>
        </p:txBody>
      </p:sp>
      <p:sp>
        <p:nvSpPr>
          <p:cNvPr id="403" name="Shape 403"/>
          <p:cNvSpPr>
            <a:spLocks noGrp="1"/>
          </p:cNvSpPr>
          <p:nvPr>
            <p:ph type="body" idx="1"/>
          </p:nvPr>
        </p:nvSpPr>
        <p:spPr>
          <a:xfrm>
            <a:off x="221550" y="2040060"/>
            <a:ext cx="4430158" cy="7542198"/>
          </a:xfrm>
          <a:prstGeom prst="rect">
            <a:avLst/>
          </a:prstGeom>
          <a:solidFill>
            <a:srgbClr val="164F86"/>
          </a:solidFill>
          <a:effectLst>
            <a:outerShdw blurRad="38100" dist="25400" dir="5400000" rotWithShape="0">
              <a:srgbClr val="000000">
                <a:alpha val="50000"/>
              </a:srgbClr>
            </a:outerShdw>
          </a:effectLst>
        </p:spPr>
        <p:txBody>
          <a:bodyPr>
            <a:normAutofit fontScale="92500"/>
          </a:bodyPr>
          <a:lstStyle/>
          <a:p>
            <a:pPr marL="0" lvl="0" indent="0" algn="ctr">
              <a:spcBef>
                <a:spcPts val="0"/>
              </a:spcBef>
              <a:buSzTx/>
              <a:buNone/>
              <a:defRPr sz="1800"/>
            </a:pPr>
            <a:r>
              <a:rPr sz="3500" b="1" u="sng">
                <a:solidFill>
                  <a:srgbClr val="FFFFFF"/>
                </a:solidFill>
                <a:latin typeface="Cambria"/>
                <a:ea typeface="Cambria"/>
                <a:cs typeface="Cambria"/>
                <a:sym typeface="Cambria"/>
              </a:rPr>
              <a:t>Remyelination:</a:t>
            </a:r>
            <a:r>
              <a:rPr sz="3500" b="1">
                <a:solidFill>
                  <a:srgbClr val="FFFFFF"/>
                </a:solidFill>
                <a:latin typeface="Cambria"/>
                <a:ea typeface="Cambria"/>
                <a:cs typeface="Cambria"/>
                <a:sym typeface="Cambria"/>
              </a:rPr>
              <a:t> </a:t>
            </a:r>
          </a:p>
          <a:p>
            <a:pPr marL="0" lvl="0" indent="0" algn="ctr">
              <a:spcBef>
                <a:spcPts val="0"/>
              </a:spcBef>
              <a:buSzTx/>
              <a:buNone/>
              <a:defRPr sz="1800"/>
            </a:pPr>
            <a:endParaRPr sz="3500" b="1">
              <a:solidFill>
                <a:srgbClr val="FFFFFF"/>
              </a:solidFill>
              <a:latin typeface="Cambria"/>
              <a:ea typeface="Cambria"/>
              <a:cs typeface="Cambria"/>
              <a:sym typeface="Cambria"/>
            </a:endParaRPr>
          </a:p>
          <a:p>
            <a:pPr marL="0" lvl="0" indent="0" algn="ctr">
              <a:spcBef>
                <a:spcPts val="0"/>
              </a:spcBef>
              <a:buSzTx/>
              <a:buNone/>
              <a:defRPr sz="1800"/>
            </a:pPr>
            <a:r>
              <a:rPr sz="3500" b="1">
                <a:solidFill>
                  <a:srgbClr val="FFFFFF"/>
                </a:solidFill>
                <a:latin typeface="Cambria"/>
                <a:ea typeface="Cambria"/>
                <a:cs typeface="Cambria"/>
                <a:sym typeface="Cambria"/>
              </a:rPr>
              <a:t>stress proteins; Hsp65 or α-B crystallin</a:t>
            </a:r>
          </a:p>
          <a:p>
            <a:pPr marL="0" lvl="0" indent="0" algn="ctr">
              <a:spcBef>
                <a:spcPts val="0"/>
              </a:spcBef>
              <a:buSzTx/>
              <a:buNone/>
              <a:defRPr sz="1800"/>
            </a:pPr>
            <a:endParaRPr sz="3500" b="1">
              <a:solidFill>
                <a:srgbClr val="FFFFFF"/>
              </a:solidFill>
              <a:latin typeface="Cambria"/>
              <a:ea typeface="Cambria"/>
              <a:cs typeface="Cambria"/>
              <a:sym typeface="Cambria"/>
            </a:endParaRPr>
          </a:p>
          <a:p>
            <a:pPr marL="0" lvl="0" indent="0" algn="ctr">
              <a:spcBef>
                <a:spcPts val="0"/>
              </a:spcBef>
              <a:buSzTx/>
              <a:buNone/>
              <a:defRPr sz="1800"/>
            </a:pPr>
            <a:r>
              <a:rPr sz="3500" b="1">
                <a:solidFill>
                  <a:srgbClr val="FFFFFF"/>
                </a:solidFill>
                <a:latin typeface="Cambria"/>
                <a:ea typeface="Cambria"/>
                <a:cs typeface="Cambria"/>
                <a:sym typeface="Cambria"/>
              </a:rPr>
              <a:t>insufficient GF (up-regulated miR-155, miR-338 and miR-491 expression which suppress essential neurosteroid production </a:t>
            </a:r>
            <a:r>
              <a:rPr sz="3500" b="1">
                <a:solidFill>
                  <a:srgbClr val="A6AAA9"/>
                </a:solidFill>
                <a:latin typeface="Cambria"/>
                <a:ea typeface="Cambria"/>
                <a:cs typeface="Cambria"/>
                <a:sym typeface="Cambria"/>
              </a:rPr>
              <a:t>[Noorbakhsh, 2011; Aslani, 2016]. </a:t>
            </a:r>
          </a:p>
        </p:txBody>
      </p:sp>
      <p:sp>
        <p:nvSpPr>
          <p:cNvPr id="404" name="Shape 404"/>
          <p:cNvSpPr/>
          <p:nvPr/>
        </p:nvSpPr>
        <p:spPr>
          <a:xfrm>
            <a:off x="7119740" y="8663184"/>
            <a:ext cx="4531120" cy="863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Ref:http://</a:t>
            </a:r>
            <a:r>
              <a:rPr sz="1700">
                <a:hlinkClick r:id="rId3"/>
              </a:rPr>
              <a:t>neurosciencenews.com/how-early-social-deprivation-impairs-long-term-cognitive-function-oligodendrocytes-myelin/</a:t>
            </a:r>
            <a:r>
              <a:rPr sz="1700">
                <a:solidFill>
                  <a:srgbClr val="A6AAA9"/>
                </a:solidFill>
              </a:rPr>
              <a:t> </a:t>
            </a:r>
          </a:p>
        </p:txBody>
      </p:sp>
    </p:spTree>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 name="image39.jpeg"/>
          <p:cNvPicPr/>
          <p:nvPr/>
        </p:nvPicPr>
        <p:blipFill>
          <a:blip r:embed="rId2" cstate="email">
            <a:extLst>
              <a:ext uri="{28A0092B-C50C-407E-A947-70E740481C1C}">
                <a14:useLocalDpi xmlns:a14="http://schemas.microsoft.com/office/drawing/2010/main"/>
              </a:ext>
            </a:extLst>
          </a:blip>
          <a:srcRect/>
          <a:stretch>
            <a:fillRect/>
          </a:stretch>
        </p:blipFill>
        <p:spPr>
          <a:xfrm>
            <a:off x="4700978" y="2500646"/>
            <a:ext cx="8234430" cy="6212495"/>
          </a:xfrm>
          <a:prstGeom prst="rect">
            <a:avLst/>
          </a:prstGeom>
          <a:ln w="12700">
            <a:miter lim="400000"/>
          </a:ln>
        </p:spPr>
      </p:pic>
      <p:sp>
        <p:nvSpPr>
          <p:cNvPr id="407" name="Shape 407"/>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Oligodendrocytes</a:t>
            </a:r>
          </a:p>
        </p:txBody>
      </p:sp>
      <p:sp>
        <p:nvSpPr>
          <p:cNvPr id="408" name="Shape 408"/>
          <p:cNvSpPr>
            <a:spLocks noGrp="1"/>
          </p:cNvSpPr>
          <p:nvPr>
            <p:ph type="body" idx="1"/>
          </p:nvPr>
        </p:nvSpPr>
        <p:spPr>
          <a:xfrm>
            <a:off x="480427" y="2603500"/>
            <a:ext cx="3696982" cy="6994608"/>
          </a:xfrm>
          <a:prstGeom prst="rect">
            <a:avLst/>
          </a:prstGeom>
          <a:solidFill>
            <a:srgbClr val="164F86"/>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4100" b="1" u="sng">
                <a:solidFill>
                  <a:srgbClr val="FFFFFF"/>
                </a:solidFill>
                <a:latin typeface="Cambria"/>
                <a:ea typeface="Cambria"/>
                <a:cs typeface="Cambria"/>
                <a:sym typeface="Cambria"/>
              </a:rPr>
              <a:t>Remyelination:</a:t>
            </a:r>
            <a:r>
              <a:rPr sz="4100" b="1">
                <a:solidFill>
                  <a:srgbClr val="FFFFFF"/>
                </a:solidFill>
                <a:latin typeface="Cambria"/>
                <a:ea typeface="Cambria"/>
                <a:cs typeface="Cambria"/>
                <a:sym typeface="Cambria"/>
              </a:rPr>
              <a:t> </a:t>
            </a:r>
          </a:p>
          <a:p>
            <a:pPr marL="0" lvl="0" indent="0" algn="ctr">
              <a:spcBef>
                <a:spcPts val="0"/>
              </a:spcBef>
              <a:buSzTx/>
              <a:buNone/>
              <a:defRPr sz="1800"/>
            </a:pPr>
            <a:endParaRPr sz="4100" b="1">
              <a:solidFill>
                <a:srgbClr val="FFFFFF"/>
              </a:solidFill>
              <a:latin typeface="Cambria"/>
              <a:ea typeface="Cambria"/>
              <a:cs typeface="Cambria"/>
              <a:sym typeface="Cambria"/>
            </a:endParaRPr>
          </a:p>
          <a:p>
            <a:pPr marL="0" lvl="0" indent="0" algn="ctr">
              <a:spcBef>
                <a:spcPts val="0"/>
              </a:spcBef>
              <a:buSzTx/>
              <a:buNone/>
              <a:defRPr sz="1800"/>
            </a:pPr>
            <a:r>
              <a:rPr sz="4100" b="1">
                <a:solidFill>
                  <a:srgbClr val="FFFFFF"/>
                </a:solidFill>
                <a:latin typeface="Cambria"/>
                <a:ea typeface="Cambria"/>
                <a:cs typeface="Cambria"/>
                <a:sym typeface="Cambria"/>
              </a:rPr>
              <a:t>GF receptor </a:t>
            </a:r>
            <a:r>
              <a:rPr sz="4100" b="1" i="1">
                <a:solidFill>
                  <a:srgbClr val="FFFFFF"/>
                </a:solidFill>
                <a:latin typeface="Cambria"/>
                <a:ea typeface="Cambria"/>
                <a:cs typeface="Cambria"/>
                <a:sym typeface="Cambria"/>
              </a:rPr>
              <a:t>ALK (rs7577363; p =</a:t>
            </a:r>
            <a:r>
              <a:rPr sz="4100" b="1">
                <a:solidFill>
                  <a:srgbClr val="FFFFFF"/>
                </a:solidFill>
                <a:latin typeface="Cambria"/>
                <a:ea typeface="Cambria"/>
                <a:cs typeface="Cambria"/>
                <a:sym typeface="Cambria"/>
              </a:rPr>
              <a:t>1.14x10</a:t>
            </a:r>
            <a:r>
              <a:rPr sz="4100" b="1" baseline="31999">
                <a:solidFill>
                  <a:srgbClr val="FFFFFF"/>
                </a:solidFill>
                <a:latin typeface="Cambria"/>
                <a:ea typeface="Cambria"/>
                <a:cs typeface="Cambria"/>
                <a:sym typeface="Cambria"/>
              </a:rPr>
              <a:t>-4</a:t>
            </a:r>
            <a:r>
              <a:rPr sz="4100" b="1">
                <a:solidFill>
                  <a:srgbClr val="FFFFFF"/>
                </a:solidFill>
                <a:latin typeface="Cambria"/>
                <a:ea typeface="Cambria"/>
                <a:cs typeface="Cambria"/>
                <a:sym typeface="Cambria"/>
              </a:rPr>
              <a:t>, OR = 2.1) </a:t>
            </a:r>
            <a:r>
              <a:rPr sz="4100" b="1">
                <a:solidFill>
                  <a:srgbClr val="A6AAA9"/>
                </a:solidFill>
                <a:latin typeface="Cambria"/>
                <a:ea typeface="Cambria"/>
                <a:cs typeface="Cambria"/>
                <a:sym typeface="Cambria"/>
              </a:rPr>
              <a:t>[Gouzi, 2005; IMSGC, 2007]. </a:t>
            </a:r>
          </a:p>
        </p:txBody>
      </p:sp>
      <p:sp>
        <p:nvSpPr>
          <p:cNvPr id="409" name="Shape 409"/>
          <p:cNvSpPr/>
          <p:nvPr/>
        </p:nvSpPr>
        <p:spPr>
          <a:xfrm>
            <a:off x="7119740" y="8663184"/>
            <a:ext cx="4531120" cy="863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Ref:http://</a:t>
            </a:r>
            <a:r>
              <a:rPr sz="1700">
                <a:hlinkClick r:id="rId3"/>
              </a:rPr>
              <a:t>neurosciencenews.com/how-early-social-deprivation-impairs-long-term-cognitive-function-oligodendrocytes-myelin/</a:t>
            </a:r>
            <a:r>
              <a:rPr sz="1700">
                <a:solidFill>
                  <a:srgbClr val="A6AAA9"/>
                </a:solidFill>
              </a:rPr>
              <a:t> </a:t>
            </a:r>
          </a:p>
        </p:txBody>
      </p:sp>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 name="image39.jpeg"/>
          <p:cNvPicPr/>
          <p:nvPr/>
        </p:nvPicPr>
        <p:blipFill>
          <a:blip r:embed="rId2" cstate="email">
            <a:extLst>
              <a:ext uri="{28A0092B-C50C-407E-A947-70E740481C1C}">
                <a14:useLocalDpi xmlns:a14="http://schemas.microsoft.com/office/drawing/2010/main"/>
              </a:ext>
            </a:extLst>
          </a:blip>
          <a:srcRect/>
          <a:stretch>
            <a:fillRect/>
          </a:stretch>
        </p:blipFill>
        <p:spPr>
          <a:xfrm>
            <a:off x="4700978" y="2500646"/>
            <a:ext cx="8234430" cy="6212495"/>
          </a:xfrm>
          <a:prstGeom prst="rect">
            <a:avLst/>
          </a:prstGeom>
          <a:ln w="12700">
            <a:miter lim="400000"/>
          </a:ln>
        </p:spPr>
      </p:pic>
      <p:sp>
        <p:nvSpPr>
          <p:cNvPr id="412" name="Shape 412"/>
          <p:cNvSpPr>
            <a:spLocks noGrp="1"/>
          </p:cNvSpPr>
          <p:nvPr>
            <p:ph type="title"/>
          </p:nvPr>
        </p:nvSpPr>
        <p:spPr>
          <a:prstGeom prst="rect">
            <a:avLst/>
          </a:prstGeom>
        </p:spPr>
        <p:txBody>
          <a:bodyPr/>
          <a:lstStyle>
            <a:lvl1pPr>
              <a:defRPr>
                <a:latin typeface="Cambria"/>
                <a:ea typeface="Cambria"/>
                <a:cs typeface="Cambria"/>
                <a:sym typeface="Cambria"/>
              </a:defRPr>
            </a:lvl1pPr>
          </a:lstStyle>
          <a:p>
            <a:pPr lvl="0">
              <a:defRPr sz="1800"/>
            </a:pPr>
            <a:r>
              <a:rPr sz="8000"/>
              <a:t>Oligodendrocytes</a:t>
            </a:r>
          </a:p>
        </p:txBody>
      </p:sp>
      <p:sp>
        <p:nvSpPr>
          <p:cNvPr id="413" name="Shape 413"/>
          <p:cNvSpPr>
            <a:spLocks noGrp="1"/>
          </p:cNvSpPr>
          <p:nvPr>
            <p:ph type="body" idx="1"/>
          </p:nvPr>
        </p:nvSpPr>
        <p:spPr>
          <a:xfrm>
            <a:off x="130181" y="2155367"/>
            <a:ext cx="4473614" cy="7497136"/>
          </a:xfrm>
          <a:prstGeom prst="rect">
            <a:avLst/>
          </a:prstGeom>
          <a:solidFill>
            <a:srgbClr val="164F86"/>
          </a:solidFill>
          <a:effectLst>
            <a:outerShdw blurRad="38100" dist="25400" dir="5400000" rotWithShape="0">
              <a:srgbClr val="000000">
                <a:alpha val="50000"/>
              </a:srgbClr>
            </a:outerShdw>
          </a:effectLst>
        </p:spPr>
        <p:txBody>
          <a:bodyPr/>
          <a:lstStyle/>
          <a:p>
            <a:pPr marL="0" lvl="0" indent="0" algn="ctr">
              <a:spcBef>
                <a:spcPts val="0"/>
              </a:spcBef>
              <a:buSzTx/>
              <a:buNone/>
              <a:defRPr sz="1800"/>
            </a:pPr>
            <a:r>
              <a:rPr sz="3700" b="1" u="sng">
                <a:solidFill>
                  <a:srgbClr val="FFFFFF"/>
                </a:solidFill>
                <a:latin typeface="Cambria"/>
                <a:ea typeface="Cambria"/>
                <a:cs typeface="Cambria"/>
                <a:sym typeface="Cambria"/>
              </a:rPr>
              <a:t>Remyelination:</a:t>
            </a:r>
            <a:r>
              <a:rPr sz="3700" b="1">
                <a:solidFill>
                  <a:srgbClr val="FFFFFF"/>
                </a:solidFill>
                <a:latin typeface="Cambria"/>
                <a:ea typeface="Cambria"/>
                <a:cs typeface="Cambria"/>
                <a:sym typeface="Cambria"/>
              </a:rPr>
              <a:t> </a:t>
            </a:r>
          </a:p>
          <a:p>
            <a:pPr marL="0" lvl="0" indent="0" algn="ctr">
              <a:spcBef>
                <a:spcPts val="0"/>
              </a:spcBef>
              <a:buSzTx/>
              <a:buNone/>
              <a:defRPr sz="1800"/>
            </a:pPr>
            <a:r>
              <a:rPr sz="3700" b="1">
                <a:solidFill>
                  <a:srgbClr val="FFFFFF"/>
                </a:solidFill>
                <a:latin typeface="Cambria"/>
                <a:ea typeface="Cambria"/>
                <a:cs typeface="Cambria"/>
                <a:sym typeface="Cambria"/>
              </a:rPr>
              <a:t>high levels of histone acetylation (increased levels of transcriptional inhibitors of oligodendrocytes differentiation example:TCF7L2)</a:t>
            </a:r>
            <a:r>
              <a:rPr sz="3700" b="1">
                <a:solidFill>
                  <a:srgbClr val="A6AAA9"/>
                </a:solidFill>
                <a:latin typeface="Cambria"/>
                <a:ea typeface="Cambria"/>
                <a:cs typeface="Cambria"/>
                <a:sym typeface="Cambria"/>
              </a:rPr>
              <a:t>[Burrell, 2011; van den Elsen, 2014; Aslani, 2016], Lucchinetti, 1996]</a:t>
            </a:r>
          </a:p>
        </p:txBody>
      </p:sp>
      <p:sp>
        <p:nvSpPr>
          <p:cNvPr id="414" name="Shape 414"/>
          <p:cNvSpPr/>
          <p:nvPr/>
        </p:nvSpPr>
        <p:spPr>
          <a:xfrm>
            <a:off x="7119740" y="8663184"/>
            <a:ext cx="4531120" cy="863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1700">
                <a:solidFill>
                  <a:srgbClr val="A6AAA9"/>
                </a:solidFill>
              </a:rPr>
              <a:t>Ref:http://</a:t>
            </a:r>
            <a:r>
              <a:rPr sz="1700">
                <a:hlinkClick r:id="rId3"/>
              </a:rPr>
              <a:t>neurosciencenews.com/how-early-social-deprivation-impairs-long-term-cognitive-function-oligodendrocytes-myelin/</a:t>
            </a:r>
            <a:r>
              <a:rPr sz="1700">
                <a:solidFill>
                  <a:srgbClr val="A6AAA9"/>
                </a:solidFill>
              </a:rPr>
              <a:t> </a:t>
            </a:r>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Shape 416"/>
          <p:cNvSpPr>
            <a:spLocks noGrp="1"/>
          </p:cNvSpPr>
          <p:nvPr>
            <p:ph type="title"/>
          </p:nvPr>
        </p:nvSpPr>
        <p:spPr>
          <a:prstGeom prst="rect">
            <a:avLst/>
          </a:prstGeom>
        </p:spPr>
        <p:txBody>
          <a:bodyPr/>
          <a:lstStyle>
            <a:lvl1pPr>
              <a:defRPr>
                <a:solidFill>
                  <a:srgbClr val="C82506"/>
                </a:solidFill>
              </a:defRPr>
            </a:lvl1pPr>
          </a:lstStyle>
          <a:p>
            <a:pPr lvl="0">
              <a:defRPr sz="1800">
                <a:solidFill>
                  <a:srgbClr val="000000"/>
                </a:solidFill>
              </a:defRPr>
            </a:pPr>
            <a:r>
              <a:rPr sz="8000">
                <a:solidFill>
                  <a:srgbClr val="C82506"/>
                </a:solidFill>
              </a:rPr>
              <a:t>6. CNS is prone for destruction!! </a:t>
            </a:r>
          </a:p>
        </p:txBody>
      </p:sp>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Shape 418"/>
          <p:cNvSpPr>
            <a:spLocks noGrp="1"/>
          </p:cNvSpPr>
          <p:nvPr>
            <p:ph type="title"/>
          </p:nvPr>
        </p:nvSpPr>
        <p:spPr>
          <a:xfrm>
            <a:off x="-90627" y="124709"/>
            <a:ext cx="5084703" cy="2318897"/>
          </a:xfrm>
          <a:prstGeom prst="rect">
            <a:avLst/>
          </a:prstGeom>
        </p:spPr>
        <p:txBody>
          <a:bodyPr/>
          <a:lstStyle>
            <a:lvl1pPr>
              <a:defRPr>
                <a:latin typeface="Cambria"/>
                <a:ea typeface="Cambria"/>
                <a:cs typeface="Cambria"/>
                <a:sym typeface="Cambria"/>
              </a:defRPr>
            </a:lvl1pPr>
          </a:lstStyle>
          <a:p>
            <a:pPr lvl="0">
              <a:defRPr sz="1800"/>
            </a:pPr>
            <a:r>
              <a:rPr sz="8000"/>
              <a:t>Conclusion</a:t>
            </a:r>
          </a:p>
        </p:txBody>
      </p:sp>
      <p:pic>
        <p:nvPicPr>
          <p:cNvPr id="419" name="image40.jpeg"/>
          <p:cNvPicPr/>
          <p:nvPr/>
        </p:nvPicPr>
        <p:blipFill>
          <a:blip r:embed="rId2">
            <a:extLst/>
          </a:blip>
          <a:stretch>
            <a:fillRect/>
          </a:stretch>
        </p:blipFill>
        <p:spPr>
          <a:xfrm>
            <a:off x="4963817" y="309940"/>
            <a:ext cx="7973547" cy="9133719"/>
          </a:xfrm>
          <a:prstGeom prst="rect">
            <a:avLst/>
          </a:prstGeom>
          <a:ln w="12700">
            <a:miter lim="400000"/>
          </a:ln>
        </p:spPr>
      </p:pic>
      <p:grpSp>
        <p:nvGrpSpPr>
          <p:cNvPr id="422" name="Group 422"/>
          <p:cNvGrpSpPr/>
          <p:nvPr/>
        </p:nvGrpSpPr>
        <p:grpSpPr>
          <a:xfrm>
            <a:off x="40504" y="1716558"/>
            <a:ext cx="4822440" cy="8155715"/>
            <a:chOff x="0" y="-84526"/>
            <a:chExt cx="4822438" cy="8155713"/>
          </a:xfrm>
        </p:grpSpPr>
        <p:sp>
          <p:nvSpPr>
            <p:cNvPr id="420" name="Shape 420"/>
            <p:cNvSpPr/>
            <p:nvPr/>
          </p:nvSpPr>
          <p:spPr>
            <a:xfrm>
              <a:off x="0" y="-1"/>
              <a:ext cx="4822440" cy="8054055"/>
            </a:xfrm>
            <a:prstGeom prst="rect">
              <a:avLst/>
            </a:pr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p:spPr>
          <p:txBody>
            <a:bodyPr wrap="square" lIns="0" tIns="0" rIns="0" bIns="0" numCol="1" anchor="ctr">
              <a:noAutofit/>
            </a:bodyPr>
            <a:lstStyle/>
            <a:p>
              <a:pPr lvl="0" defTabSz="457200">
                <a:spcBef>
                  <a:spcPts val="1200"/>
                </a:spcBef>
                <a:defRPr sz="1800"/>
              </a:pPr>
              <a:endParaRPr/>
            </a:p>
          </p:txBody>
        </p:sp>
        <p:sp>
          <p:nvSpPr>
            <p:cNvPr id="421" name="Shape 421"/>
            <p:cNvSpPr/>
            <p:nvPr/>
          </p:nvSpPr>
          <p:spPr>
            <a:xfrm>
              <a:off x="0" y="-84527"/>
              <a:ext cx="4822440" cy="81557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marL="425978" lvl="0" indent="-425978">
                <a:buSzPct val="75000"/>
                <a:buFont typeface="Times New Roman"/>
                <a:buChar char="•"/>
                <a:defRPr sz="1800"/>
              </a:pPr>
              <a:r>
                <a:rPr sz="2700">
                  <a:latin typeface="Cambria"/>
                  <a:ea typeface="Cambria"/>
                  <a:cs typeface="Cambria"/>
                  <a:sym typeface="Cambria"/>
                </a:rPr>
                <a:t>MS is definitely a complex disease.</a:t>
              </a:r>
              <a:endParaRPr sz="2700"/>
            </a:p>
            <a:p>
              <a:pPr marL="425978" lvl="0" indent="-425978">
                <a:buSzPct val="75000"/>
                <a:buFont typeface="Times New Roman"/>
                <a:buChar char="•"/>
                <a:defRPr sz="1800"/>
              </a:pPr>
              <a:r>
                <a:rPr sz="2700">
                  <a:latin typeface="Cambria"/>
                  <a:ea typeface="Cambria"/>
                  <a:cs typeface="Cambria"/>
                  <a:sym typeface="Cambria"/>
                </a:rPr>
                <a:t>One must consider molecular, environmental and immunological variables to elucidate the pathogenesis of such a disease. </a:t>
              </a:r>
              <a:endParaRPr sz="2700"/>
            </a:p>
            <a:p>
              <a:pPr marL="425978" lvl="0" indent="-425978">
                <a:buSzPct val="75000"/>
                <a:buFont typeface="Times New Roman"/>
                <a:buChar char="•"/>
                <a:defRPr sz="1800"/>
              </a:pPr>
              <a:r>
                <a:rPr sz="2700">
                  <a:latin typeface="Cambria"/>
                  <a:ea typeface="Cambria"/>
                  <a:cs typeface="Cambria"/>
                  <a:sym typeface="Cambria"/>
                </a:rPr>
                <a:t>In AGCs, obesity, vitamin D deficiency and smoking are shockingly popular, providing insight into the rise in the number of  MS cases in these countries </a:t>
              </a:r>
              <a:r>
                <a:rPr sz="2700">
                  <a:solidFill>
                    <a:srgbClr val="A6AAA9"/>
                  </a:solidFill>
                  <a:latin typeface="Cambria"/>
                  <a:ea typeface="Cambria"/>
                  <a:cs typeface="Cambria"/>
                  <a:sym typeface="Cambria"/>
                </a:rPr>
                <a:t>[Mohammed, 2016].</a:t>
              </a:r>
              <a:endParaRPr sz="2700"/>
            </a:p>
            <a:p>
              <a:pPr marL="425978" lvl="0" indent="-425978" defTabSz="457200">
                <a:spcBef>
                  <a:spcPts val="1200"/>
                </a:spcBef>
                <a:buSzPct val="75000"/>
                <a:buFont typeface="Times New Roman"/>
                <a:buChar char="•"/>
                <a:defRPr sz="1800"/>
              </a:pPr>
              <a:r>
                <a:rPr sz="2700">
                  <a:uFill>
                    <a:solidFill/>
                  </a:uFill>
                  <a:latin typeface="Cambria"/>
                  <a:ea typeface="Cambria"/>
                  <a:cs typeface="Cambria"/>
                  <a:sym typeface="Cambria"/>
                </a:rPr>
                <a:t>More studies must be done on the genetics </a:t>
              </a:r>
              <a:r>
                <a:rPr sz="2700">
                  <a:uFill>
                    <a:solidFill/>
                  </a:uFill>
                  <a:latin typeface="Calibri"/>
                  <a:ea typeface="Calibri"/>
                  <a:cs typeface="Calibri"/>
                  <a:sym typeface="Calibri"/>
                </a:rPr>
                <a:t>of MS in AGCs.</a:t>
              </a:r>
            </a:p>
          </p:txBody>
        </p:sp>
      </p:grpSp>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Shape 424"/>
          <p:cNvSpPr/>
          <p:nvPr/>
        </p:nvSpPr>
        <p:spPr>
          <a:xfrm>
            <a:off x="-123980" y="8283116"/>
            <a:ext cx="6450360" cy="147112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9800">
                <a:latin typeface="Cambria"/>
                <a:ea typeface="Cambria"/>
                <a:cs typeface="Cambria"/>
                <a:sym typeface="Cambria"/>
              </a:defRPr>
            </a:lvl1pPr>
          </a:lstStyle>
          <a:p>
            <a:pPr lvl="0">
              <a:defRPr sz="1800"/>
            </a:pPr>
            <a:r>
              <a:rPr sz="9800"/>
              <a:t>Thank you </a:t>
            </a:r>
          </a:p>
        </p:txBody>
      </p:sp>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Shape 426"/>
          <p:cNvSpPr>
            <a:spLocks noGrp="1"/>
          </p:cNvSpPr>
          <p:nvPr>
            <p:ph type="title"/>
          </p:nvPr>
        </p:nvSpPr>
        <p:spPr>
          <a:xfrm>
            <a:off x="952500" y="139937"/>
            <a:ext cx="11099800" cy="681875"/>
          </a:xfrm>
          <a:prstGeom prst="rect">
            <a:avLst/>
          </a:prstGeom>
        </p:spPr>
        <p:txBody>
          <a:bodyPr/>
          <a:lstStyle>
            <a:lvl1pPr defTabSz="274574">
              <a:defRPr sz="3700"/>
            </a:lvl1pPr>
          </a:lstStyle>
          <a:p>
            <a:pPr lvl="0">
              <a:defRPr sz="1800"/>
            </a:pPr>
            <a:r>
              <a:rPr sz="3700"/>
              <a:t>References</a:t>
            </a:r>
          </a:p>
        </p:txBody>
      </p:sp>
      <p:sp>
        <p:nvSpPr>
          <p:cNvPr id="427" name="Shape 427"/>
          <p:cNvSpPr>
            <a:spLocks noGrp="1"/>
          </p:cNvSpPr>
          <p:nvPr>
            <p:ph type="body" idx="1"/>
          </p:nvPr>
        </p:nvSpPr>
        <p:spPr>
          <a:xfrm>
            <a:off x="130181" y="770341"/>
            <a:ext cx="12744438" cy="8705438"/>
          </a:xfrm>
          <a:prstGeom prst="rect">
            <a:avLst/>
          </a:prstGeom>
        </p:spPr>
        <p:txBody>
          <a:bodyPr/>
          <a:lstStyle/>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Mohammed, EMA. (2016) Multiple sclerosis is prominent in the Gulf states: Review. Pathogenesis. 3(2): 19–38. </a:t>
            </a:r>
            <a:r>
              <a:rPr sz="700">
                <a:latin typeface="Cambria"/>
                <a:ea typeface="Cambria"/>
                <a:cs typeface="Cambria"/>
                <a:sym typeface="Cambria"/>
                <a:hlinkClick r:id="rId2"/>
              </a:rPr>
              <a:t>doi:10.1016/j.pathog.2016.04.001</a:t>
            </a:r>
            <a:r>
              <a:rPr sz="700">
                <a:uFill>
                  <a:solidFill/>
                </a:uFill>
                <a:latin typeface="Cambria"/>
                <a:ea typeface="Cambria"/>
                <a:cs typeface="Cambria"/>
                <a:sym typeface="Cambria"/>
              </a:rPr>
              <a:t>.</a:t>
            </a:r>
            <a:endParaRPr sz="800" b="1">
              <a:uFill>
                <a:solidFill/>
              </a:uFill>
              <a:latin typeface="Cambria"/>
              <a:ea typeface="Cambria"/>
              <a:cs typeface="Cambria"/>
              <a:sym typeface="Cambria"/>
            </a:endParaRPr>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Fletcher JM, Lalor SJ, Sweeney CM, Tubridy N, Mills KH. (2010) T cells in multiple sclerosis and experimental autoimmune encephalomyelitis. Clin Exp Immunol. 162(1):1-11. doi:10.1111/j.1365-2249.2010.04143.x.</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Boppana S, Huang H, Ito K, Dhib-Jalbut S. (2011) Immunologic aspects of multiple sclerosis. Mt Sinai J Med. 78(2):207-20. doi: 10.1002/msj.20249.</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Serafini B, Rosicarelli B, Magliozzi R, Stigliano E, Capello E, et al. (2006) Dendritic cells in multiple sclerosis lesions: maturation stage, myelin uptake, and interaction with proliferating T cells. J Neuropathol Exp Neurol. 65(2):124-41. </a:t>
            </a:r>
            <a:r>
              <a:rPr sz="700">
                <a:latin typeface="Cambria"/>
                <a:ea typeface="Cambria"/>
                <a:cs typeface="Cambria"/>
                <a:sym typeface="Cambria"/>
                <a:hlinkClick r:id="rId3"/>
              </a:rPr>
              <a:t>http://dx.doi.org/10.1097/65.2.124</a:t>
            </a:r>
            <a:r>
              <a:rPr sz="700">
                <a:uFill>
                  <a:solidFill/>
                </a:uFill>
                <a:latin typeface="Cambria"/>
                <a:ea typeface="Cambria"/>
                <a:cs typeface="Cambria"/>
                <a:sym typeface="Cambria"/>
              </a:rPr>
              <a:t>.</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Andlauer TF, Buck D, Antony G, Bayas A, Bechmann L, Berthele A, et al. (2016) Novel multiple sclerosis susceptibility loci implicated in epigenetic regulation. Sci Adv.;2(6):e1501678. doi: 10.1126/sciadv.1501678. eCollection 2016.</a:t>
            </a:r>
            <a:endParaRPr sz="1600"/>
          </a:p>
          <a:p>
            <a:pPr marL="164176" marR="182879" lvl="0" indent="-72736" algn="just" defTabSz="182879">
              <a:lnSpc>
                <a:spcPct val="120000"/>
              </a:lnSpc>
              <a:spcBef>
                <a:spcPts val="200"/>
              </a:spcBef>
              <a:buSzPct val="100000"/>
              <a:buFont typeface="Times New Roman"/>
              <a:buAutoNum type="arabicPeriod"/>
              <a:defRPr sz="1800"/>
            </a:pPr>
            <a:r>
              <a:rPr sz="700">
                <a:uFill>
                  <a:solidFill/>
                </a:uFill>
                <a:latin typeface="Cambria"/>
                <a:ea typeface="Cambria"/>
                <a:cs typeface="Cambria"/>
                <a:sym typeface="Cambria"/>
              </a:rPr>
              <a:t>International Multiple Sclerosis Genetics Consortium (IMSGC), Hafler DA, Compston A, Sawcer S, Lander ES, Daly MJ, et al. (2007) Risk alleles for multiple sclerosis identified by a genomewide study. N Engl J Med. 357(9):851-62. </a:t>
            </a:r>
            <a:r>
              <a:rPr sz="700">
                <a:latin typeface="Cambria"/>
                <a:ea typeface="Cambria"/>
                <a:cs typeface="Cambria"/>
                <a:sym typeface="Cambria"/>
                <a:hlinkClick r:id="rId4"/>
              </a:rPr>
              <a:t>http://www.ncbi.nlm.nih.gov/pubmed/17660530</a:t>
            </a:r>
            <a:r>
              <a:rPr sz="700">
                <a:uFill>
                  <a:solidFill/>
                </a:uFill>
                <a:latin typeface="Cambria"/>
                <a:ea typeface="Cambria"/>
                <a:cs typeface="Cambria"/>
                <a:sym typeface="Cambria"/>
              </a:rPr>
              <a:t>. </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Field J, Browning SR, Johnson LJ, Danoy P, Varney MD, et al. (2010) A polymorphism in the HLA-DPB1 gene is associated with susceptibility to multiple sclerosis. PLoS ONE; 5:e13454.</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Brynedal B, Duvefelt K, Jonasdottir G, Roos IM, Akesson E, et al. (2007) HLA-A confers an HLA-DRB1 independent influence on the risk of multiple sclerosis. PLoS ONE; 2:e664.</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Yeo TW, De Jäger PL, Gregory SG, Gregory SG, Barcellos LF, et al. (2007) A second major histocompatibility complex susceptibility locus for multiple sclerosis. Ann Neurol;61:228–236.</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Haines L, Ter-Minassian M, Bazyk A, Gusella JF, Kim DJ, et al. (1996) The multiple sclerosis genetics group. A complete genomic screen for multiple sclerosis underscores a role for the major histocompatability complex. Nat Genet 13:469–471.</a:t>
            </a:r>
            <a:endParaRPr sz="1600"/>
          </a:p>
          <a:p>
            <a:pPr marL="164176" lvl="0" indent="-72736" algn="just" defTabSz="182879">
              <a:lnSpc>
                <a:spcPct val="120000"/>
              </a:lnSpc>
              <a:spcBef>
                <a:spcPts val="400"/>
              </a:spcBef>
              <a:buSzPct val="100000"/>
              <a:buFont typeface="Times New Roman"/>
              <a:buAutoNum type="arabicPeriod"/>
              <a:defRPr sz="1800"/>
            </a:pPr>
            <a:r>
              <a:rPr sz="700">
                <a:uFill>
                  <a:solidFill/>
                </a:uFill>
                <a:latin typeface="Cambria"/>
                <a:ea typeface="Cambria"/>
                <a:cs typeface="Cambria"/>
                <a:sym typeface="Cambria"/>
              </a:rPr>
              <a:t>Fugger L, Friese MA, Bell JI. (2009) From genes to function: the next challenge to understanding multiple sclerosis. Nat Rev Immunol. 9(6):408-417. doi: 10.1038/nri2554.</a:t>
            </a:r>
            <a:endParaRPr sz="1600"/>
          </a:p>
          <a:p>
            <a:pPr marL="164176" lvl="0" indent="-72736" algn="just" defTabSz="182879">
              <a:lnSpc>
                <a:spcPct val="120000"/>
              </a:lnSpc>
              <a:spcBef>
                <a:spcPts val="400"/>
              </a:spcBef>
              <a:buClr>
                <a:srgbClr val="2F4A8B"/>
              </a:buClr>
              <a:buSzPct val="100000"/>
              <a:buFont typeface="Times New Roman"/>
              <a:buAutoNum type="arabicPeriod" startAt="12"/>
              <a:defRPr sz="1800"/>
            </a:pPr>
            <a:r>
              <a:rPr sz="700" u="sng">
                <a:solidFill>
                  <a:srgbClr val="2F4A8B"/>
                </a:solidFill>
                <a:uFill>
                  <a:solidFill/>
                </a:uFill>
                <a:latin typeface="Cambria"/>
                <a:ea typeface="Cambria"/>
                <a:cs typeface="Cambria"/>
                <a:sym typeface="Cambria"/>
              </a:rPr>
              <a:t>Al-Shammri S</a:t>
            </a:r>
            <a:r>
              <a:rPr sz="700">
                <a:uFill>
                  <a:solidFill/>
                </a:uFill>
                <a:latin typeface="Cambria"/>
                <a:ea typeface="Cambria"/>
                <a:cs typeface="Cambria"/>
                <a:sym typeface="Cambria"/>
              </a:rPr>
              <a:t>, </a:t>
            </a:r>
            <a:r>
              <a:rPr sz="700" u="sng">
                <a:solidFill>
                  <a:srgbClr val="2F4A8B"/>
                </a:solidFill>
                <a:uFill>
                  <a:solidFill/>
                </a:uFill>
                <a:latin typeface="Cambria"/>
                <a:ea typeface="Cambria"/>
                <a:cs typeface="Cambria"/>
                <a:sym typeface="Cambria"/>
              </a:rPr>
              <a:t>Nelson RF</a:t>
            </a:r>
            <a:r>
              <a:rPr sz="700">
                <a:uFill>
                  <a:solidFill/>
                </a:uFill>
                <a:latin typeface="Cambria"/>
                <a:ea typeface="Cambria"/>
                <a:cs typeface="Cambria"/>
                <a:sym typeface="Cambria"/>
              </a:rPr>
              <a:t>, </a:t>
            </a:r>
            <a:r>
              <a:rPr sz="700" u="sng">
                <a:solidFill>
                  <a:srgbClr val="2F4A8B"/>
                </a:solidFill>
                <a:uFill>
                  <a:solidFill/>
                </a:uFill>
                <a:latin typeface="Cambria"/>
                <a:ea typeface="Cambria"/>
                <a:cs typeface="Cambria"/>
                <a:sym typeface="Cambria"/>
              </a:rPr>
              <a:t>Al-Muzairi I</a:t>
            </a:r>
            <a:r>
              <a:rPr sz="700">
                <a:uFill>
                  <a:solidFill/>
                </a:uFill>
                <a:latin typeface="Cambria"/>
                <a:ea typeface="Cambria"/>
                <a:cs typeface="Cambria"/>
                <a:sym typeface="Cambria"/>
              </a:rPr>
              <a:t>, </a:t>
            </a:r>
            <a:r>
              <a:rPr sz="700" u="sng">
                <a:solidFill>
                  <a:srgbClr val="2F4A8B"/>
                </a:solidFill>
                <a:uFill>
                  <a:solidFill/>
                </a:uFill>
                <a:latin typeface="Cambria"/>
                <a:ea typeface="Cambria"/>
                <a:cs typeface="Cambria"/>
                <a:sym typeface="Cambria"/>
              </a:rPr>
              <a:t>Akanji AO</a:t>
            </a:r>
            <a:r>
              <a:rPr sz="700">
                <a:uFill>
                  <a:solidFill/>
                </a:uFill>
                <a:latin typeface="Cambria"/>
                <a:ea typeface="Cambria"/>
                <a:cs typeface="Cambria"/>
                <a:sym typeface="Cambria"/>
              </a:rPr>
              <a:t>. (2004) HLA determinants of susceptibility to multiple sclerosis in an Arabian Gulf population. </a:t>
            </a:r>
            <a:r>
              <a:rPr sz="700" u="sng">
                <a:solidFill>
                  <a:srgbClr val="2F4A8B"/>
                </a:solidFill>
                <a:uFill>
                  <a:solidFill/>
                </a:uFill>
                <a:latin typeface="Cambria"/>
                <a:ea typeface="Cambria"/>
                <a:cs typeface="Cambria"/>
                <a:sym typeface="Cambria"/>
              </a:rPr>
              <a:t>Mult Scler.</a:t>
            </a:r>
            <a:r>
              <a:rPr sz="700">
                <a:uFill>
                  <a:solidFill/>
                </a:uFill>
                <a:latin typeface="Cambria"/>
                <a:ea typeface="Cambria"/>
                <a:cs typeface="Cambria"/>
                <a:sym typeface="Cambria"/>
              </a:rPr>
              <a:t> 10(4):381-386. </a:t>
            </a:r>
            <a:r>
              <a:rPr sz="700">
                <a:latin typeface="Cambria"/>
                <a:ea typeface="Cambria"/>
                <a:cs typeface="Cambria"/>
                <a:sym typeface="Cambria"/>
                <a:hlinkClick r:id="rId5"/>
              </a:rPr>
              <a:t>http://www.ncbi.nlm.nih.gov/pubmed/15327033</a:t>
            </a:r>
            <a:r>
              <a:rPr sz="700">
                <a:uFill>
                  <a:solidFill/>
                </a:uFill>
                <a:latin typeface="Cambria"/>
                <a:ea typeface="Cambria"/>
                <a:cs typeface="Cambria"/>
                <a:sym typeface="Cambria"/>
              </a:rPr>
              <a:t>. </a:t>
            </a:r>
            <a:endParaRPr sz="1600"/>
          </a:p>
          <a:p>
            <a:pPr marL="164176" lvl="0" indent="-72736" algn="just" defTabSz="182879">
              <a:lnSpc>
                <a:spcPct val="120000"/>
              </a:lnSpc>
              <a:spcBef>
                <a:spcPts val="400"/>
              </a:spcBef>
              <a:buSzPct val="100000"/>
              <a:buFont typeface="Times New Roman"/>
              <a:buAutoNum type="arabicPeriod" startAt="13"/>
              <a:defRPr sz="1800"/>
            </a:pPr>
            <a:r>
              <a:rPr sz="700">
                <a:uFill>
                  <a:solidFill/>
                </a:uFill>
                <a:latin typeface="Cambria"/>
                <a:ea typeface="Cambria"/>
                <a:cs typeface="Cambria"/>
                <a:sym typeface="Cambria"/>
              </a:rPr>
              <a:t>Graves M, Benton M, Lea RA, Boyle M, Tajouri L, et al. (2014). Methylation differences at the HLA-DRB1 locus in CD4? T-Cells are associated with multiple sclerosis. Multiple Sclerosis Journal; 20(8): 1033–1041.</a:t>
            </a:r>
            <a:endParaRPr sz="1600"/>
          </a:p>
          <a:p>
            <a:pPr marL="164176" lvl="0" indent="-72736" algn="just" defTabSz="182879">
              <a:lnSpc>
                <a:spcPct val="120000"/>
              </a:lnSpc>
              <a:spcBef>
                <a:spcPts val="400"/>
              </a:spcBef>
              <a:buSzPct val="100000"/>
              <a:buFont typeface="Times New Roman"/>
              <a:buAutoNum type="arabicPeriod" startAt="13"/>
              <a:defRPr sz="1800"/>
            </a:pPr>
            <a:r>
              <a:rPr sz="700">
                <a:uFill>
                  <a:solidFill/>
                </a:uFill>
                <a:latin typeface="Cambria"/>
                <a:ea typeface="Cambria"/>
                <a:cs typeface="Cambria"/>
                <a:sym typeface="Cambria"/>
              </a:rPr>
              <a:t>Aslani S, Jafari N, Javan MR, Karami J, Ahmadi M, et al. (2016) Epigenetic Modifications and Therapy in Multiple Sclerosis. Neuromolecular Med. 2016 Jul 6. [Epub ahead of print]. </a:t>
            </a:r>
            <a:r>
              <a:rPr sz="700">
                <a:latin typeface="Cambria"/>
                <a:ea typeface="Cambria"/>
                <a:cs typeface="Cambria"/>
                <a:sym typeface="Cambria"/>
                <a:hlinkClick r:id="rId6"/>
              </a:rPr>
              <a:t>http://www.ncbi.nlm.nih.gov/pubmed/27382982</a:t>
            </a:r>
            <a:r>
              <a:rPr sz="700">
                <a:uFill>
                  <a:solidFill/>
                </a:uFill>
                <a:latin typeface="Cambria"/>
                <a:ea typeface="Cambria"/>
                <a:cs typeface="Cambria"/>
                <a:sym typeface="Cambria"/>
              </a:rPr>
              <a:t>. </a:t>
            </a:r>
            <a:endParaRPr sz="1600"/>
          </a:p>
          <a:p>
            <a:pPr marL="164176" lvl="0" indent="-72736" algn="just" defTabSz="182879">
              <a:lnSpc>
                <a:spcPct val="120000"/>
              </a:lnSpc>
              <a:spcBef>
                <a:spcPts val="400"/>
              </a:spcBef>
              <a:buSzPct val="100000"/>
              <a:buFont typeface="Times New Roman"/>
              <a:buAutoNum type="arabicPeriod" startAt="13"/>
              <a:defRPr sz="1800"/>
            </a:pPr>
            <a:r>
              <a:rPr sz="700">
                <a:uFill>
                  <a:solidFill/>
                </a:uFill>
                <a:latin typeface="Cambria"/>
                <a:ea typeface="Cambria"/>
                <a:cs typeface="Cambria"/>
                <a:sym typeface="Cambria"/>
              </a:rPr>
              <a:t>International Multiple Sclerosis Genetics Consortium (IMSGC), Wellcome Trust Case Control Consortium 2, Sawcer S, Hellenthal G, Pirinen M, et al. (2011) Genetic risk and a primary role for cell-mediated immune mechanisms in multiple sclerosis. Nature. 476(7359):214–219. </a:t>
            </a:r>
            <a:r>
              <a:rPr sz="700">
                <a:latin typeface="Cambria"/>
                <a:ea typeface="Cambria"/>
                <a:cs typeface="Cambria"/>
                <a:sym typeface="Cambria"/>
                <a:hlinkClick r:id="rId7"/>
              </a:rPr>
              <a:t>http://www.nature.com/nature/journal/v476/n7359/full/nature10251.html</a:t>
            </a:r>
            <a:r>
              <a:rPr sz="700">
                <a:uFill>
                  <a:solidFill/>
                </a:uFill>
                <a:latin typeface="Cambria"/>
                <a:ea typeface="Cambria"/>
                <a:cs typeface="Cambria"/>
                <a:sym typeface="Cambria"/>
              </a:rPr>
              <a:t>. </a:t>
            </a:r>
            <a:endParaRPr sz="1600"/>
          </a:p>
          <a:p>
            <a:pPr marL="164176" lvl="0" indent="-72736" algn="just" defTabSz="182879">
              <a:lnSpc>
                <a:spcPct val="120000"/>
              </a:lnSpc>
              <a:spcBef>
                <a:spcPts val="400"/>
              </a:spcBef>
              <a:buSzPct val="100000"/>
              <a:buFont typeface="Times New Roman"/>
              <a:buAutoNum type="arabicPeriod" startAt="13"/>
              <a:defRPr sz="1800"/>
            </a:pPr>
            <a:r>
              <a:rPr sz="700">
                <a:uFill>
                  <a:solidFill/>
                </a:uFill>
                <a:latin typeface="Cambria"/>
                <a:ea typeface="Cambria"/>
                <a:cs typeface="Cambria"/>
                <a:sym typeface="Cambria"/>
              </a:rPr>
              <a:t>van Luijn MM, Kreft KL, Jongsma ML, Mes SW, Wierenga-Wolf AF, et al. (2015) Multiple sclerosis-associated CLEC16A controls HLA class II expression via late endosome biogenesis. Brain. 138(Pt 6):1531-47. doi: 10.1093/brain/awv080.</a:t>
            </a:r>
            <a:endParaRPr sz="1600"/>
          </a:p>
          <a:p>
            <a:pPr marL="164176" lvl="0" indent="-72736" algn="just" defTabSz="182879">
              <a:lnSpc>
                <a:spcPct val="120000"/>
              </a:lnSpc>
              <a:spcBef>
                <a:spcPts val="400"/>
              </a:spcBef>
              <a:buSzPct val="100000"/>
              <a:buFont typeface="Times New Roman"/>
              <a:buAutoNum type="arabicPeriod" startAt="13"/>
              <a:defRPr sz="1800"/>
            </a:pPr>
            <a:r>
              <a:rPr sz="700">
                <a:uFill>
                  <a:solidFill/>
                </a:uFill>
                <a:latin typeface="Cambria"/>
                <a:ea typeface="Cambria"/>
                <a:cs typeface="Cambria"/>
                <a:sym typeface="Cambria"/>
              </a:rPr>
              <a:t>Hedström AK, Sundqvist E, Bäärnhielm M, Nordin N, Hillert J, et al. (2011) Smoking and two human leukocyte antigen genes interact to increase the risk for multiple sclerosis. Brain. 134(3):653–664.</a:t>
            </a:r>
            <a:endParaRPr sz="1600"/>
          </a:p>
          <a:p>
            <a:pPr marL="0" lvl="0" indent="182879" algn="just" defTabSz="182879">
              <a:lnSpc>
                <a:spcPct val="120000"/>
              </a:lnSpc>
              <a:spcBef>
                <a:spcPts val="400"/>
              </a:spcBef>
              <a:buSzTx/>
              <a:buNone/>
              <a:defRPr sz="1800"/>
            </a:pPr>
            <a:endParaRPr sz="800">
              <a:uFill>
                <a:solidFill/>
              </a:uFill>
              <a:latin typeface="Cambria"/>
              <a:ea typeface="Cambria"/>
              <a:cs typeface="Cambria"/>
              <a:sym typeface="Cambria"/>
            </a:endParaRPr>
          </a:p>
          <a:p>
            <a:pPr marL="164176" marR="182879" lvl="0" indent="-72736" algn="just" defTabSz="182879">
              <a:lnSpc>
                <a:spcPct val="120000"/>
              </a:lnSpc>
              <a:spcBef>
                <a:spcPts val="200"/>
              </a:spcBef>
              <a:buSzPct val="100000"/>
              <a:buFont typeface="Times New Roman"/>
              <a:buAutoNum type="arabicPeriod" startAt="18"/>
              <a:defRPr sz="1800"/>
            </a:pPr>
            <a:r>
              <a:rPr sz="700">
                <a:uFill>
                  <a:solidFill/>
                </a:uFill>
                <a:latin typeface="Cambria"/>
                <a:ea typeface="Cambria"/>
                <a:cs typeface="Cambria"/>
                <a:sym typeface="Cambria"/>
              </a:rPr>
              <a:t>Khanna A, Guo M, Mehra M, Royal W</a:t>
            </a:r>
            <a:r>
              <a:rPr sz="700" baseline="31999">
                <a:uFill>
                  <a:solidFill/>
                </a:uFill>
                <a:latin typeface="Cambria"/>
                <a:ea typeface="Cambria"/>
                <a:cs typeface="Cambria"/>
                <a:sym typeface="Cambria"/>
              </a:rPr>
              <a:t>3rd</a:t>
            </a:r>
            <a:r>
              <a:rPr sz="700">
                <a:uFill>
                  <a:solidFill/>
                </a:uFill>
                <a:latin typeface="Cambria"/>
                <a:ea typeface="Cambria"/>
                <a:cs typeface="Cambria"/>
                <a:sym typeface="Cambria"/>
              </a:rPr>
              <a:t>. (2013) Inflammation and oxidative stress induced by cigarette smoke in Lewis rat brains. J Neuroimmunol. 254(1–2):69–75. </a:t>
            </a:r>
            <a:r>
              <a:rPr sz="700">
                <a:solidFill>
                  <a:srgbClr val="333333"/>
                </a:solidFill>
                <a:uFill>
                  <a:solidFill>
                    <a:srgbClr val="333333"/>
                  </a:solidFill>
                </a:uFill>
                <a:latin typeface="Cambria"/>
                <a:ea typeface="Cambria"/>
                <a:cs typeface="Cambria"/>
                <a:sym typeface="Cambria"/>
              </a:rPr>
              <a:t>DOI: </a:t>
            </a:r>
            <a:r>
              <a:rPr sz="700">
                <a:latin typeface="Cambria"/>
                <a:ea typeface="Cambria"/>
                <a:cs typeface="Cambria"/>
                <a:sym typeface="Cambria"/>
                <a:hlinkClick r:id="rId8"/>
              </a:rPr>
              <a:t>http://dx.doi.org/10.1016/j.jneuroim.2012.09.006</a:t>
            </a:r>
            <a:r>
              <a:rPr sz="700">
                <a:solidFill>
                  <a:srgbClr val="333333"/>
                </a:solidFill>
                <a:uFill>
                  <a:solidFill>
                    <a:srgbClr val="333333"/>
                  </a:solidFill>
                </a:uFill>
                <a:latin typeface="Cambria"/>
                <a:ea typeface="Cambria"/>
                <a:cs typeface="Cambria"/>
                <a:sym typeface="Cambria"/>
              </a:rPr>
              <a:t>. </a:t>
            </a:r>
            <a:endParaRPr sz="800">
              <a:uFill>
                <a:solidFill/>
              </a:uFill>
              <a:latin typeface="Cambria"/>
              <a:ea typeface="Cambria"/>
              <a:cs typeface="Cambria"/>
              <a:sym typeface="Cambria"/>
            </a:endParaRPr>
          </a:p>
          <a:p>
            <a:pPr marL="0" marR="182879" lvl="0" indent="182879" algn="just" defTabSz="182879">
              <a:lnSpc>
                <a:spcPct val="120000"/>
              </a:lnSpc>
              <a:spcBef>
                <a:spcPts val="400"/>
              </a:spcBef>
              <a:buSzTx/>
              <a:buNone/>
              <a:defRPr sz="1800"/>
            </a:pPr>
            <a:endParaRPr sz="800">
              <a:solidFill>
                <a:srgbClr val="0069AC"/>
              </a:solidFill>
              <a:uFill>
                <a:solidFill>
                  <a:srgbClr val="0069AC"/>
                </a:solidFill>
              </a:uFill>
              <a:latin typeface="Cambria"/>
              <a:ea typeface="Cambria"/>
              <a:cs typeface="Cambria"/>
              <a:sym typeface="Cambria"/>
            </a:endParaRPr>
          </a:p>
          <a:p>
            <a:pPr marL="164176" marR="182879" lvl="0" indent="-72736" algn="just" defTabSz="182879">
              <a:lnSpc>
                <a:spcPct val="120000"/>
              </a:lnSpc>
              <a:spcBef>
                <a:spcPts val="200"/>
              </a:spcBef>
              <a:buSzPct val="100000"/>
              <a:buFont typeface="Times New Roman"/>
              <a:buAutoNum type="arabicPeriod" startAt="19"/>
              <a:defRPr sz="1800"/>
            </a:pPr>
            <a:r>
              <a:rPr sz="700">
                <a:uFill>
                  <a:solidFill/>
                </a:uFill>
                <a:latin typeface="Cambria"/>
                <a:ea typeface="Cambria"/>
                <a:cs typeface="Cambria"/>
                <a:sym typeface="Cambria"/>
              </a:rPr>
              <a:t> Aden B, Karrar S, Shafey O, Al Hosni F. (2013) Cigarette, water-pipe, and medwakh smoking prevalence among applicants to Abu Dhabi’s pre-marital screening program, 2011. Int J Prev Med. 4(11):1290–5.</a:t>
            </a:r>
            <a:endParaRPr sz="1600"/>
          </a:p>
          <a:p>
            <a:pPr marL="0" marR="182879" lvl="0" indent="182879" algn="just" defTabSz="182879">
              <a:lnSpc>
                <a:spcPct val="120000"/>
              </a:lnSpc>
              <a:spcBef>
                <a:spcPts val="400"/>
              </a:spcBef>
              <a:buSzTx/>
              <a:buNone/>
              <a:defRPr sz="1800"/>
            </a:pPr>
            <a:endParaRPr sz="800">
              <a:uFill>
                <a:solidFill/>
              </a:uFill>
              <a:latin typeface="Cambria"/>
              <a:ea typeface="Cambria"/>
              <a:cs typeface="Cambria"/>
              <a:sym typeface="Cambria"/>
            </a:endParaRPr>
          </a:p>
          <a:p>
            <a:pPr marL="164176" marR="182879" lvl="0" indent="-72736" algn="just" defTabSz="182879">
              <a:lnSpc>
                <a:spcPct val="120000"/>
              </a:lnSpc>
              <a:spcBef>
                <a:spcPts val="200"/>
              </a:spcBef>
              <a:buSzPct val="100000"/>
              <a:buFont typeface="Times New Roman"/>
              <a:buAutoNum type="arabicPeriod" startAt="20"/>
              <a:defRPr sz="1800"/>
            </a:pPr>
            <a:r>
              <a:rPr sz="700">
                <a:uFill>
                  <a:solidFill/>
                </a:uFill>
                <a:latin typeface="Cambria"/>
                <a:ea typeface="Cambria"/>
                <a:cs typeface="Cambria"/>
                <a:sym typeface="Cambria"/>
              </a:rPr>
              <a:t>Waheedi M, Al-Tmimy AM, Enlund H. (2011) Preparedness for the smoking cessation role among health sciences students in Kuwait. Med Princ Pract. 20(3):237–43. DOI:10.1159/000321273. </a:t>
            </a:r>
            <a:endParaRPr sz="800">
              <a:uFill>
                <a:solidFill/>
              </a:uFill>
              <a:latin typeface="Cambria"/>
              <a:ea typeface="Cambria"/>
              <a:cs typeface="Cambria"/>
              <a:sym typeface="Cambria"/>
            </a:endParaRPr>
          </a:p>
          <a:p>
            <a:pPr marL="0" marR="182879" lvl="0" indent="182879" algn="just" defTabSz="182879">
              <a:lnSpc>
                <a:spcPct val="120000"/>
              </a:lnSpc>
              <a:spcBef>
                <a:spcPts val="400"/>
              </a:spcBef>
              <a:buSzTx/>
              <a:buNone/>
              <a:defRPr sz="1800"/>
            </a:pPr>
            <a:endParaRPr sz="800">
              <a:uFill>
                <a:solidFill/>
              </a:uFill>
              <a:latin typeface="Cambria"/>
              <a:ea typeface="Cambria"/>
              <a:cs typeface="Cambria"/>
              <a:sym typeface="Cambria"/>
            </a:endParaRPr>
          </a:p>
          <a:p>
            <a:pPr marL="164176" marR="182879" lvl="0" indent="-72736" algn="just" defTabSz="182879">
              <a:lnSpc>
                <a:spcPct val="120000"/>
              </a:lnSpc>
              <a:spcBef>
                <a:spcPts val="200"/>
              </a:spcBef>
              <a:buSzPct val="100000"/>
              <a:buFont typeface="Times New Roman"/>
              <a:buAutoNum type="arabicPeriod" startAt="21"/>
              <a:defRPr sz="1800"/>
            </a:pPr>
            <a:r>
              <a:rPr sz="700">
                <a:uFill>
                  <a:solidFill/>
                </a:uFill>
                <a:latin typeface="Cambria"/>
                <a:ea typeface="Cambria"/>
                <a:cs typeface="Cambria"/>
                <a:sym typeface="Cambria"/>
              </a:rPr>
              <a:t>Almutairi KM. (2014) Smoking among Saudi students: a review of risk factors and early intentions of smoking. J Community Health 39(5):901–7.</a:t>
            </a:r>
            <a:endParaRPr sz="1600"/>
          </a:p>
          <a:p>
            <a:pPr marL="0" marR="182879" lvl="0" indent="182879" algn="just" defTabSz="182879">
              <a:lnSpc>
                <a:spcPct val="120000"/>
              </a:lnSpc>
              <a:spcBef>
                <a:spcPts val="400"/>
              </a:spcBef>
              <a:buSzTx/>
              <a:buNone/>
              <a:defRPr sz="1800"/>
            </a:pPr>
            <a:endParaRPr sz="800">
              <a:uFill>
                <a:solidFill/>
              </a:uFill>
              <a:latin typeface="Cambria"/>
              <a:ea typeface="Cambria"/>
              <a:cs typeface="Cambria"/>
              <a:sym typeface="Cambria"/>
            </a:endParaRPr>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Pierrot-Deseilligny C, Souberbielle JC. (2013) Contribution of vitamin D insufficiency to the pathogenesis of multiple sclerosis. Ther Adv Neurol Disord; 6(2):81–116.</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Mahon B, Gordon S, Cruz J, Cosman F, Cantorna M. (2003) Cytokine profile in patients with multiple sclerosis following vitamin D supplementation. J Neuroimmunol. 134:128–132.</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Correale J, Ysrraelit M, Gaitan M. (2009) Immunomodulatory aspects of vitamin D in multiple sclerosis. Brain;132:1146–1160. </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Kickler K, Ni Choileain S, Williams A, Richards A, Astier A. (2012) Calcitriol modulates the CD46 pathway in T cells. PLoS ONE. 7: e48486.</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Agliardi C, Guerini FR, Saresella M, Caputo D, Leone MA, et al. (2011) Vitamin D receptor (VDR) gene SNPs influence VDR expression and modulate protection from multiple sclerosis in HLA-DRB1*15-positive individuals. Brain Behav Immun. 25(7):1460–1467.</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Ramagopalan SV, Maugeri NJ, Handunnetthi L, Lincoln MR, Orton SM, et al. (2009) Expression of the multiple sclerosis-associated MHC class II Allele HLA-DRB1*1501 is regulated by vitamin D. PLoS Genet. 5(2) e1000369. </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Ramagopalan SV, Heger A, Berlanga AJ, Maugeri NJ, Lincoln MR, Burrell A, et al.(2010) A ChIP-seq defined genome-wide map of vitamin D receptor binding: associations with disease and evolution. Genome Res;20(10):1352–1360.</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Handel AE, Ramagopalan SV. (2012) Vitamin D and multiple sclerosis: an interaction between genes and environment. Mult Scler. 18(1): 2–4.</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Grant WB. (2008) Hypothesis – ultraviolet-B irradiance and vitamin D reduce the risk of viral infections and thus their sequelae, including autoimmune diseases and some cancers. Photochem Photobiol; 84(2):356–365. </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Reza Dorosty-Motlagh A, Mohammadzadeh Honarvar N, Sedighiyan M, Abdolahi M. (2016) The Molecular Mechanisms of Vitamin A Deficiency in Multiple Sclerosis. J Mol Neurosci. [Epub ahead of print].</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Abbas AK, Lichtman AH, Pillai S. (2012) Cellular and Molecular Immunology. Seven Edition. Saunders. Elsevier. ISBN: 978-1-4377-1528-6.</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Chaudhry A, Samstein RM, Treuting P, Liang Y, Pils MC, Heinrich JM, Jack RS, Wunderlich FT, Brüning JC, Müller W, Rudensky AY. (2011) Interleukin-10 signaling in regulatory T cells is required for suppression of Th17 cell-mediated inflammation. Immunity.;34(4):566-78. doi: 10.1016/j.immuni.2011.03.018.</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Viglietta V, Baecher-Allan C, Weiner HL, Hafler DA. (2004) Loss of functional suppression by CD4+CD25+ regulatory T cells in patients with multiple sclerosis. J Exp Med. 199(7):971-9.</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Schwarz A, Schumacher M, Pfaff D, Schumacher K, Jarius S, et al. (2013) Fine-tuning of regulatory T cell function: the role of calcium signals and naive regulatory T cells for regulatory T cell deficiency in multiple sclerosis.J Immunol. 190(10):4965-70. doi: 10.4049/jimmunol.1203224.</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van den Elsen PJ, van Eggermond MC, Puentes F, van der Valk P, Baker D, Amor S. (2014) The epigenetics of multiple sclerosis and other related disorders. Mult Scler Relat Disord. (2):163-75. doi: 10.1016/j.msard.2013.08.007. </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Ma X, Zhou J, Zhong Y, Jiang L, Mu P, et al. (2014) Expression, regulation and function of microRNAs in multiple sclerosis. Int J Med Sci. 11(8):810-8. doi:10.7150/ijms.8647.eCollection2014.</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Herberth G, Bauer M, Gasch M, Hinz D, Röder S, et al; Lifestyle and Environmental Factors and Their Influence on Newborns Allergy Risk study group. (2014) Maternal and cord blood miR-223 expression associates with prenatal tobacco smoke exposure and low regulatory T-cell numbers. J Allergy Clin Immunol. 133(2):543-50. doi: 10.1016/j.jaci.2013.06.036.</a:t>
            </a:r>
            <a:endParaRPr sz="1600"/>
          </a:p>
          <a:p>
            <a:pPr marL="164176" lvl="0" indent="-72736" algn="just" defTabSz="182879">
              <a:lnSpc>
                <a:spcPct val="120000"/>
              </a:lnSpc>
              <a:spcBef>
                <a:spcPts val="400"/>
              </a:spcBef>
              <a:buSzPct val="100000"/>
              <a:buFont typeface="Times New Roman"/>
              <a:buAutoNum type="arabicPeriod" startAt="22"/>
              <a:defRPr sz="1800"/>
            </a:pPr>
            <a:r>
              <a:rPr sz="700">
                <a:uFill>
                  <a:solidFill/>
                </a:uFill>
                <a:latin typeface="Cambria"/>
                <a:ea typeface="Cambria"/>
                <a:cs typeface="Cambria"/>
                <a:sym typeface="Cambria"/>
              </a:rPr>
              <a:t>Hart PH, Gorman S. (2013) Exposure to UV wavelengths in sunlight suppresses immunity. To what extent is UV-induced vitamin D3 the mediator responsible? Clin Biochem Rev; 34(1):3–13.</a:t>
            </a:r>
          </a:p>
        </p:txBody>
      </p:sp>
    </p:spTree>
  </p:cSld>
  <p:clrMapOvr>
    <a:masterClrMapping/>
  </p:clrMapOvr>
  <p:transition spd="med"/>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p:cNvSpPr>
          <p:nvPr>
            <p:ph type="body" idx="1"/>
          </p:nvPr>
        </p:nvSpPr>
        <p:spPr>
          <a:xfrm>
            <a:off x="145409" y="158348"/>
            <a:ext cx="12257139" cy="9436904"/>
          </a:xfrm>
          <a:prstGeom prst="rect">
            <a:avLst/>
          </a:prstGeom>
        </p:spPr>
        <p:txBody>
          <a:bodyPr/>
          <a:lstStyle/>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Correale J, Farez MF (2013) Modulation of multiple sclerosis by sunlight exposure: role of cis-urocanic acid. J Neuroimmunol; 261(1–2): 134–140.</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Hecker M, Fitzner B, Blaschke J, Blaschke P, Zettl UK. (2015) Susceptibility variants in the CD58 gene locus point to a role of microRNA-548ac in the pathogenesis of multiple sclerosis. Mutat Res Rev Mutat Res.;763:161-7. doi: 10.1016/j.mrrev.2014.10.002.</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De Jager PL, Baecher-Allan C, Maier LM, Arthur AT, Ottoboni L, Barcellos L. (2009) The role of the CD58 locus in multiple sclerosis.Proc Natl Acad Sci U S A.;106(13):5264-9. doi: 10.1073/pnas.0813310106.</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Reddycherla AV, Meinert I, Reinhold A, Reinhold D, Schraven B, et al. (2015) miR-20a inhibits TCR-mediated signaling and cytokine production in human naïve CD4+ T cells. PLoS One. Doi:10(4):e0125311. doi: 10.1371/journal.pone.0125311. eCollection 2015.</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Koch MW, Metz LM, Kovalchuk O. (2013) Epigenetics and miRNAs in the diagnosis and treatment of multiple sclerosis. Trends Mol Med. 19(1):23-30. doi: 10.1016/j.molmed.2012.10.008. </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Keller A, Leidinger P, Lange J, Borries A, Schroers H, et al. (2009) Multiple sclerosis: microRNA expression profiles accurately differentiate patients with relapsing-remitting disease from healthy controls. PLoS One. 4(10):e7440. doi: 10.1371/journal.pone.0007440.</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Götte M, Mohr C, Koo CY, Stock C, Vaske AK, et al. (2010) miR-145-dependent targeting of junctional adhesion molecule A and modulation of fascin expression are associated with reduced breast cancer cell motility and invasiveness. Oncogene. 29(50):6569-80. doi: 10.1038/onc.2010.386. </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Chun J, Hartung HP. (2010) Mechanism of action of oral fingolimod (FTY720) in multiple sclerosis. Clin Neuropharmacol; 33(2):91–101.</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Cavanillas ML, Fernández O, Comabella M, Alcina A, Fedetz M, et al. (2011) Replication of top markers of a genome-wide association study in multiple sclerosis in Spain. Genes Immun. 12: 110–115.</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Leussink VI, Zettl UK, Jander S, Pepinsky RB, Lobb RR, et al. (2002) Blockade of signaling via the very late antigen (VLA-4) and its counterligand vascular cell adhesion molecule-1 (VCAM-1) causes increased T cell apoptosis in experimental autoimmune neuritis. Acta Neuropathol.;103(2):131-6.</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Mycko MP, Kwinkowski M, Tronczynska E, Szymanska B, Selmaj KW. (1998) Multiple sclerosis: the increased frequency of the ICAM-1 exon 6 gene point mutation genetic type K469. Ann Neurol. 44: 70–75.</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Alfadhli S, Mohammed EM,  Alshubaili A. (2013) Association analysis of nitric oxide synthases: NOS1, NOS2A and NOS3 genes, with multiple sclerosis. Ann Hum Biol; 4:368–375. </a:t>
            </a:r>
            <a:endParaRPr sz="1600"/>
          </a:p>
          <a:p>
            <a:pPr marL="164176" lvl="0" indent="-72736" algn="just" defTabSz="182879">
              <a:lnSpc>
                <a:spcPct val="150000"/>
              </a:lnSpc>
              <a:spcBef>
                <a:spcPts val="400"/>
              </a:spcBef>
              <a:buSzPct val="100000"/>
              <a:buFont typeface="Times New Roman"/>
              <a:buAutoNum type="arabicPeriod"/>
              <a:tabLst>
                <a:tab pos="927100" algn="r"/>
              </a:tabLst>
              <a:defRPr sz="1800"/>
            </a:pPr>
            <a:r>
              <a:rPr sz="700">
                <a:uFill>
                  <a:solidFill/>
                </a:uFill>
                <a:latin typeface="Cambria"/>
                <a:ea typeface="Cambria"/>
                <a:cs typeface="Cambria"/>
                <a:sym typeface="Cambria"/>
              </a:rPr>
              <a:t>Rempe RG, Hartz AM, Bauer B. (2016) Matrix metalloproteinases in the brain and blood-brain barrier: versatile breakers and makers. J Cereb Blood Flow Metab. pii: 0271678X16655551. [Epub ahead of print]</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Benesová Y, Vasků A, Stourac P, Hladíková M, Beránek M, et al. (2008) Matrix metalloproteinase-9 and matrix metalloproteinase-2 gene polymorphisms in multiple sclerosis. J Neuroimmunol. 205(1-2):105-9. doi: 10.1016/j.jneuroim.2008.08.007.</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Gašparović I, Čizmarević NS, Lovrečić L, Perković O, Lavtar P, et al. (2015) MMP-2 -1575G/A polymorphism modifies the onset of optic neuritis as a first presenting symptom in MS? J Neuroimmunol. 286:13-5. doi: 10.1016/j.jneuroim.2015.06.014.</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Rahimi Z, Abdan Z, Rahimi Z, Razazian N, Shiri H, Vaisi-Raygani A, Shakiba E, Vessal M, Moradi MT. (2016) Functional Promoter Polymorphisms of MMP-2 C-735T and MMP-9 C-1562T and Their Synergism with MMP-7 A-181G in Multiple Sclerosis. Immunol Invest.:1-10. [Epub ahead of print]</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Aksoy D, Ateş Ö, Kurt S, Çevik B, Sümbül O. (2016) Analysis of MMP2-1306C/T and TIMP2G-418C polymorphisms with relapsing remitting multiple sclerosis. J Investig Med. pii: jim-2016-000111. [Epub ahead of print]</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Starnes T, Broxmeyer HE, Robertson MJ, Hromas R (2002). Cutting edge: IL-17D, a novel member of the IL-17 family, stimulates cytokine production and inhibits hemopoiesis. Journal of Immunology. 169 (2): 642–6. doi:10.4049/jimmunol.169.2.642.</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Oliveira SR, Simão AN, Kallaur AP, de Almeida ER, Morimoto HK, et al. (2014) Disability in patients with multiple sclerosis: influence of insulin resistance, adiposity, and oxidative stress. Nutrition. 30(3):268-73. doi: 10.1016/j.nut.2013.08.001.</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Martínez A, Rubio A, Urcelay E, Fernández-Arquero M, De Las Heras V, et al. (2004) TNF-376A marks susceptibility to MS in the Spanish population: a replication study. Neurology. 62:809–810.</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Heggarty S, Sawcer S, Hawkins S, McDonnell G, Droogan A, Vandenbroeck K, et al. (2003) A genome wide scan for association with multiple sclerosis in a N. Irish case control population. J Neuroimmunol. 143:93–96.</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Illes Z, Safrany E, Peterfalvi A, Magyari L, Farago B, Pozsonyi E, Rozsa C, Komoly S, Melegh B. (2008) 3'UTR C2370A allele of the IL-23 receptor gene is associated with relapsing-remitting multiple sclerosis. Neurosci Lett.;431(1):36-8. doi: 10.1016/j.neulet.2007.11.015.</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Schrijver HM, Crusius JB, García-González MA, Polman CH, Peña AS, Barkhof F, Uitdehaag BM. (2004) Gender-related association between the TGFB1+869 polymorphism and multiple sclerosis. J Interferon Cytokine Res.;24(9):536-42.</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Burrell AM, Handel AE, Ramagopalan SV, Ebers GC, Morahan JM. (2011) Epigenetic mechanisms in multiple sclerosis and the major histocompatibility complex (MHC). Discov Med. 11:187–196.</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Reboldi A, Coisne C, Baumjohann D, Benvenuto F, Bottinelli D, Lira S, Uccelli A, Lanzavecchia A, Engelhardt B, Sallusto F. (2009) C-C chemokine receptor 6-regulated entry of TH-17 cells into the CNS through the choroid plexus is required for the initiation of EAE. Nat Immunol.;10(5):514-23. doi: 10.1038/ni.1716.</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Yamazaki T, Yang XO, Chung Y, Fukunaga A, Nurieva R, et al. (2008) CCR6 regulates the migration of inflammatory and regulatory T cells. J Immunol. 181(12):8391-401.</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Szalardy L, Zadori D, Tanczos E, Simu M, Bencsik K, et al. (2013) Elevated levels of PPAR-gamma in the cerebrospinal fluid of patients with multiple sclerosis. Neurosci Lett. 554:131-4. doi: 10.1016/j.neulet.2013.08.069.</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Klotz L, Schmidt S, Heun R, Klockgether T, Kölsch H. (2009) Association of the PPARgamma gene polymorphism Pro12Ala with delayed onset of multiple sclerosis. Neurosci Lett. 449(1):81-3. doi: 10.1016/j.neulet.2008.10.066.</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Zhu E, Wang X, Zheng B, Wang Q, Hao J, et al. (2014) miR-20b suppresses Th17 differentiation and the pathogenesis of experimental autoimmune encephalomyelitis by targeting RORγt and STAT3. J Immunol. 192(12):5599-609. doi: 10.4049/jimmunol.1303488. Epub 2014 May 19.</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Guerau-de-Arellano M, Smith KM, Godlewski J, Liu Y, Winger R, et al. (2011). Micro-RNA dysregu- lation in multiple sclerosis favours pro-inflammatory T-cell- mediated autoimmunity. Brain. 134(12): 3578–3589.</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Soleimani M, Jameie SB, Mehdizadeh M, Keradi M, Masoumipoor M, et al. (2014) Vitamin D3 influence the Th1/Th2 ratio in C57BL/6 induced model of experimental autoimmune encephalomyelitis. Iran J Basic Med Sci. 17(10):785-92.</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Planas R, Metz I, Ortiz Y, Vilarrasa N, Jelčić I, et al. (2015) Central role of Th2/Tc2 lymphocytes in pattern II multiple sclerosis lesions. Ann Clin Transl Neurol. 2(9):875-93. doi: 10.1002/acn3.218.</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Schlissel MS, Durum SD, Muegge K. (2000) The interleukin 7 receptor is required for T cell receptor gamma locus accessibility to the V(D)J recombinase. J Exp Med. 191(6):1045-50.</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Derkow K, Krüger C, Dembny P, Lehnardt S. (2015) Microglia Induce Neurotoxic IL-17+ γδ T Cells Dependent on TLR2, TLR4, and TLR9 Activation. PLoS One. 10(8):e0135898. doi: 10.1371/journal.pone.0135898. eCollection 2015.</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Luz A, Fainstein N, Einstein O, Ben-Hur T. (2015) The role of CNS TLR2 activation in mediating innate versus adaptive neuroinflammation. Exp Neurol. 273:234-42. doi: 10.1016/j.expneurol.2015.08.021. </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Li B, Baylink DJ, Deb C, Zannetti C, Rajaallah F, et al. (2013) 1,25-Dihydroxyvitamin D3 suppresses TLR8 expression and TLR8-mediated inflammatory responses in monocytes in vitro and experimental autoimmune encephalomyelitis in vivo. PLoS One. 8(3):e58808. doi: 10.1371/journal.pone.0058808.</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Hedström AK, Lima Bomfim I, Barcellos L, Gianfrancesco M, Schaefer C, Kockum I, et al. (2014a) Interaction between adolescent obesity and HLA risk genes in the etiology of multiple sclerosis. Neurology; 82(10):865–872.</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Hedström AK, Ryner M, Fink K, Fogdell-Hahn A, Alfredsson L, Olsson T, et al. (2014b) Smoking and risk of treatment-induced neutralizing antibodies to interferon β-1a. Mult Scler; 20(4):445–450. </a:t>
            </a:r>
            <a:endParaRPr sz="1600"/>
          </a:p>
          <a:p>
            <a:pPr marL="164176" lvl="0" indent="-72736" algn="just" defTabSz="182879">
              <a:lnSpc>
                <a:spcPct val="150000"/>
              </a:lnSpc>
              <a:spcBef>
                <a:spcPts val="400"/>
              </a:spcBef>
              <a:buSzPct val="100000"/>
              <a:buFont typeface="Times New Roman"/>
              <a:buAutoNum type="arabicPeriod"/>
              <a:defRPr sz="1800"/>
            </a:pPr>
            <a:r>
              <a:rPr sz="700">
                <a:uFill>
                  <a:solidFill/>
                </a:uFill>
                <a:latin typeface="Cambria"/>
                <a:ea typeface="Cambria"/>
                <a:cs typeface="Cambria"/>
                <a:sym typeface="Cambria"/>
              </a:rPr>
              <a:t>Morrison BA, Ucisik-Akkaya E, Flores H, Alaez C, Gorodezky C, et al. (2010) Multiple sclerosis risk markers in HLA-DRA, HLA-C, and IFNG genes are associated with sex-specific childhood leukemia risk. Autoimmunity. 43(8):690-7. doi: 10.3109/08916930903567492.</a:t>
            </a:r>
            <a:endParaRPr sz="1600"/>
          </a:p>
          <a:p>
            <a:pPr marL="164176" lvl="0" indent="-72736" algn="just" defTabSz="182879">
              <a:lnSpc>
                <a:spcPct val="150000"/>
              </a:lnSpc>
              <a:spcBef>
                <a:spcPts val="400"/>
              </a:spcBef>
              <a:buSzPct val="100000"/>
              <a:buFont typeface="Times New Roman"/>
              <a:buAutoNum type="arabicPeriod"/>
              <a:tabLst>
                <a:tab pos="1828800" algn="r"/>
              </a:tabLst>
              <a:defRPr sz="1800"/>
            </a:pPr>
            <a:r>
              <a:rPr sz="700">
                <a:uFill>
                  <a:solidFill/>
                </a:uFill>
                <a:latin typeface="Cambria"/>
                <a:ea typeface="Cambria"/>
                <a:cs typeface="Cambria"/>
                <a:sym typeface="Cambria"/>
              </a:rPr>
              <a:t>Wang W, Erbe AK, Alderson KA, Phillips E, Gallenberger M, et al. (2016) Human NK cells maintain licensing status and are subject to killer immunoglobulin-like receptor (KIR) and KIR-ligand inhibition following ex vivo expansion. Cancer Immunol Immunother. [Epub ahead of print]</a:t>
            </a:r>
          </a:p>
        </p:txBody>
      </p:sp>
    </p:spTree>
  </p:cSld>
  <p:clrMapOvr>
    <a:masterClrMapping/>
  </p:clrMapOvr>
  <p:transition spd="med"/>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Shape 431"/>
          <p:cNvSpPr>
            <a:spLocks noGrp="1"/>
          </p:cNvSpPr>
          <p:nvPr>
            <p:ph type="body" idx="1"/>
          </p:nvPr>
        </p:nvSpPr>
        <p:spPr>
          <a:xfrm>
            <a:off x="99725" y="283979"/>
            <a:ext cx="12394191" cy="9185642"/>
          </a:xfrm>
          <a:prstGeom prst="rect">
            <a:avLst/>
          </a:prstGeom>
        </p:spPr>
        <p:txBody>
          <a:bodyPr/>
          <a:lstStyle/>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Littera R, Chessa L, Onali S, Figorilli F, Lai S, et al. (2016) Exploring the Role of Killer Cell Immunoglobulin-Like Receptors and Their HLA Class I Ligands in Autoimmune Hepatitis. PLoS One. 11(1):e0146086. doi: 10.1371/journal.pone.0146086. eCollection 2016.</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Rajagopalan S, Long EO. (2005) Understanding how combinations of HLA and KIR genes influence disease. J Exp Med. 201(7):1025-9.</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Rawji KS, Yong VW. (2013) The benefits and detriments of macrophages/microglia in models of multiple sclerosis. Clin Dev Immunol. 2013:948976. doi: 10.1155/2013/948976.</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Australia and New Zealand Multiple Sclerosis Genetics Consortium (ANZgene). (2009) Genome-wide association study identifies new multiple sclerosis susceptibility loci on chromosomes 12 and 20. Nat Genet. 41(7):824-8. doi: 10.1038/ng.396.</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Sokolova EA, Malkova NA, Korobko DS, Rozhdestvenskii AS, Kakulya AV, Khanokh EV, et al. (2013) Association of SNPs of CD40 gene with multiple sclerosis in Russians. PLoS One; 8(4):e61032. doi: 10.1371/journal.pone.0061032.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Alatab S, Maghbooli Z, Hossein-Nezhad A, Khosrofar M, Mokhtari F. (2011) Cytokine profile, Foxp3 and nuclear factor-kB ligand levels in multiple sclerosis subtypes. Minerva Med. 102(6):461-8.</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Sharief MK, Hentges R. (1991) Association between tumor necrosis factor-alpha and disease progression in patients with multiple sclerosis. N Engl J Med. 325(7):467-72.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Kallaur AP, Oliveira SR, Simão AN, Alfieri DF, Flauzino T, et al. (2016) Cytokine Profile in Patients with Progressive Multiple Sclerosis and Its Association with Disease Progression and Disability. Mol Neurobiol. [Epub ahead of print]</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Piccio L, Cantoni C, Henderson JG, Hawiger D, Ramsbottom M, et al. (2013) Lack of adiponectin leads to increased lymphocyte activation and increased disease severity in a mouse model of multiple sclerosis. Eur J Immunol. 43(8):2089–2100.</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Smotkin-Tangorra M, Purushothaman R, Gupta A, Nejati G, Anhalt H, et al. (2007) Prevalence of vitamin D insufficiency in obese children and adolescents. J Pediatr Endocrinol Metab. 20(7):817–823.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Harel Z, Flanagan P, Forcier M, Harel D. (2011) Low vitamin D status among obese adolescents: prevalence and response to treatment. J Adolesc Health; 48(5):448–452.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Kumar J, Muntner P, Kaskel FJ, Hailpern SM, Melamed ML. (2009) Prevalence and associations of 25-hydroxyvitamin D deficiency in US children: NHANES 2001–2004. Pediatrics; 124(3): e362–70.</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Chen C, Gault A, Shen L, Nabavi N (1994). Molecular cloning and expression of early T cell costimulatory molecule-1 and its characterization as B7-2 molecule. J. Immunol. 152(10): 4929–36.</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Manna I, Liguori M, Valentino P, Condino F, La Russa A, et al. (2008) Preliminary evidences of a NOS2A protective effect from relapsing-remitting multiple sclerosis. J Neurol Sci. 264(1-2):112-7.</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Warpeha KM, Xu W, Liu L, Charles IG, Patterson CC, et al. (1999) Genotyping and functional analysis of a polymorphic (CCTTT)(n) repeat of NOS2A in diabetic retinopathy. FASEB J. 13(13):1825-32.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Brown EJ, Frazier WA. (2001) Integrin-associated protein (CD47) and its ligands. Trends Cell Biol. 11(3):130-5.</a:t>
            </a:r>
            <a:endParaRPr sz="800" b="1">
              <a:uFill>
                <a:solidFill/>
              </a:uFill>
              <a:latin typeface="Cambria"/>
              <a:ea typeface="Cambria"/>
              <a:cs typeface="Cambria"/>
              <a:sym typeface="Cambria"/>
            </a:endParaRP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Fischer MT, Sharma R, Lim JL, Haider L, Frischer JM, et al. (2012) NADPH oxidase expression in active multiple sclerosis lesions in relation to oxidative tissue damage and mitochondrial injury. Brain. 135(Pt 3):886-99. doi: 10.1093/brain/aws012.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Broadwater L, Pandit A, Clements R, Azzam S, Vadnal J, et al. (2011) Analysis of the mitochondrial proteome in multiple sclerosis cortex. Biochim Biophys Acta. 1812(5):630-41. doi: 10.1016/j.bbadis.2011.01.012.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Vyshkina T, Sylvester A, Sadiq S, Bonilla E, Canter JA, et al. (2008) Association of common mitochondrial DNA variants with multiple sclerosis and systemic lupus erythematosus. Clin Immunol. 129: 31–35.</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Vogler S, Goedde R, Miterski B, Gold R, Kroner A, et al. (2005) Association of a common polymorphism in the promoter of UCP2 with susceptibility to multiple sclerosis. J Mol Med (Berl). 83(10):806-11.</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Owens GP, Ritchie AM, Burgoon MP, Williamson RA, Corboy JR, et al. (2003) Single-cell repertoire analysis demonstrates that clonal expansion is a prominent feature of the B cell response in multiple sclerosis cerebrospinal fluid. J Immunol. 171(5):2725-33.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International Multiple Sclerosis Genetics Consortium (IMSGC), Lill CM, Schjeide BM, Graetz C, Ban M, et al. (2013) MANBA, CXCR5, SOX8, RPS6KB1 and ZBTB46 are genetic risk loci for multiple sclerosis. Brain. 136(Pt 6):1778-82. doi: 10.1093/brain/awt101.</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Milo R, Kahana E. (2010) Multiple sclerosis: geoepidemiology, genetics and the environment. Nat Rev Neurol. 9(1):35–43.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Zuvicha R, McCauleyb J, Pericak-Vanceb M, Hainesa J. (2009) Genetics and pathogenesis of multiple sclerosis. Semin Immunol; 328–333.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Oksenberg J, Baranzini S, Sawcer S, Hauser S.(2008) The genetics of multiple sclerosis: SNPs to pathways to pathogenesis. Nature. 9:516–526. </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van Noort JM, Verbeek R, Meilof JF, Polman CH, Amor S. (2006) Autoantibodies against alpha B-crystallin, a candidate autoantigen in multiple sclerosis, are part of a normal human immune repertoire. Mult Scler. 12(3):287-93.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Al-Salam S, Dhaheri SA, Awwad A, Daoud S, Shams A, et al. (2011) Prevalence of Epstein-Barr virus in tonsils and adenoids of United Arab Emirates nationals. Int J Pediatr Otorhinolaryngol. 75(9):1160–1166.</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Al-Temaimi R, Alroughani R, Jacob S, Al-Mulla F. (2015) Gender influence in EBV antibody response in multiple sclerosis patients from Kuwait. J Neuroimmunol. 285:57–61.</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van Veen T, van Winsen L, Crusius JB, Kalkers NF, Barkhof F, et al. (2003) [Alpha]B-crystallin genotype has impact on the multiple sclerosis phenotype. Neurology. 61(9):1245-9.</a:t>
            </a:r>
          </a:p>
          <a:p>
            <a:pPr marL="165330" lvl="0" indent="-73890" algn="just" defTabSz="182879">
              <a:lnSpc>
                <a:spcPct val="150000"/>
              </a:lnSpc>
              <a:spcBef>
                <a:spcPts val="400"/>
              </a:spcBef>
              <a:buSzPct val="100000"/>
              <a:buFont typeface="Times New Roman"/>
              <a:buAutoNum type="arabicPeriod"/>
              <a:tabLst>
                <a:tab pos="609600" algn="r"/>
              </a:tabLst>
              <a:defRPr sz="1800"/>
            </a:pPr>
            <a:r>
              <a:rPr sz="800">
                <a:uFill>
                  <a:solidFill/>
                </a:uFill>
                <a:latin typeface="Cambria"/>
                <a:ea typeface="Cambria"/>
                <a:cs typeface="Cambria"/>
                <a:sym typeface="Cambria"/>
              </a:rPr>
              <a:t>Stoevring B, Frederiksen JL, Christiansen M. (2007) CRYAB promoter polymorphisms: influence on multiple sclerosis susceptibility and clinical presentation. Clin Chim Acta. 375(1-2):57-62.</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Michael-Titus A, Revest P, Shortland P. (2010) Systems of the Body. The Nervous System. Basic Science and Clinical Conditions. Second Edition. Churchill Livingstone. Elsevier. ISBN: 978-0-7020-3373-5. </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Lucchinetti CF, Brück W, Rodriguez M, Lassmann H. (1996) Distinct patterns of multiple sclerosis pathology indicates heterogeneity on pathogenesis. Brain Pathol. 6(3):259–274.</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Lalive PH, Benkhoucha M, Tran NL, Kreutzfeldt M, Merkler D, et al. (2014) TLR7 signaling exacerbates CNS autoimmunity through downregulation of Foxp3+ Treg cells.Eur J Immunol. 44(1):46-57. doi: 10.1002/eji.201242985.</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Gouzi JY, Moog-Lutz C, Vigny M, Brunet-de Carvalho N. (2005) Role of the subcellular localization of ALK tyrosine kinase domain in neuronal differentiation of PC12 cells. J Cell Sci. 118(Pt 24):5811-23.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Bernardinelli L, Murgia SB, Bitti PP, Foco L, Ferrai R, et al. (2007) Association between the ACCN1 gene and multiple sclerosis in Central East Sardinia. PLoS ONE. 2:e480.</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Noorbakhsh F, Ellestad KK, Maingat F, Warren KG, Han MH, et al. (2011). Impaired neurosteroid synthesis in multiple sclerosis. Brain. 134(9): 2703–2721.</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Witte ME, Nijland PG, Drexhage JA, Gerritsen W, Geerts D, et al. (2013) Reduced expression of PGC-1α partly underlies mitochondrial changes and correlates with neuronal loss in multiple sclerosis cortex. Acta Neuropathol. 125(2):231-43. doi: 10.1007/s00401-012-1052-y.</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Yamazaki S, Ema H, Karlsson G, Yamaguchi T, Miyoshi H, et al. (2011) Nonmyelinating Schwann cells maintain hematopoietic stem cell hibernation in the bone marrow niche. Cell. 147(5):1146-58. doi: 10.1016/j.cell.2011.09.053.</a:t>
            </a:r>
          </a:p>
          <a:p>
            <a:pPr marL="165330" lvl="0" indent="-73890" algn="just" defTabSz="182879">
              <a:lnSpc>
                <a:spcPct val="150000"/>
              </a:lnSpc>
              <a:spcBef>
                <a:spcPts val="400"/>
              </a:spcBef>
              <a:buSzPct val="100000"/>
              <a:buFont typeface="Times New Roman"/>
              <a:buAutoNum type="arabicPeriod"/>
              <a:defRPr sz="1800"/>
            </a:pPr>
            <a:r>
              <a:rPr sz="800">
                <a:uFill>
                  <a:solidFill/>
                </a:uFill>
                <a:latin typeface="Cambria"/>
                <a:ea typeface="Cambria"/>
                <a:cs typeface="Cambria"/>
                <a:sym typeface="Cambria"/>
              </a:rPr>
              <a:t>De Jäger PL, Jia X., Wang J., de Bakker PI, Ottoboni L, et al. (2009) Meta-analysis of genome scans and replication identify CD6, IRF8 and TNFRSF1A as new multiple sclerosis susceptibility loci. Nat Genet. 41:776–782.</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5400" dir="5400000" rotWithShape="0">
            <a:srgbClr val="000000">
              <a:alpha val="50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7737</Words>
  <Application>Microsoft Office PowerPoint</Application>
  <PresentationFormat>Custom</PresentationFormat>
  <Paragraphs>475</Paragraphs>
  <Slides>68</Slides>
  <Notes>0</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Default</vt:lpstr>
      <vt:lpstr>2nd World Bio Summit &amp; Expo, Dubai 2016.   "Recent advances in Bio Science"   Molecular Basis of multiple sclerosis explains the disease pathophysiology</vt:lpstr>
      <vt:lpstr>Multiple sclerosis (MS)</vt:lpstr>
      <vt:lpstr>The Aim </vt:lpstr>
      <vt:lpstr>PowerPoint Presentation</vt:lpstr>
      <vt:lpstr>Molecular pathophysiology of MS</vt:lpstr>
      <vt:lpstr>Immune triggering in the peripherally</vt:lpstr>
      <vt:lpstr>Dendritic cells (DC)</vt:lpstr>
      <vt:lpstr>Major Histocompatibility Complex (MHC) </vt:lpstr>
      <vt:lpstr>Susceptible HLA alleles in Kuwaiti population</vt:lpstr>
      <vt:lpstr>Epigenetic of HLA Loci</vt:lpstr>
      <vt:lpstr>PowerPoint Presentation</vt:lpstr>
      <vt:lpstr>Smoking &amp; HLA</vt:lpstr>
      <vt:lpstr>DC trigger immune responses </vt:lpstr>
      <vt:lpstr>PowerPoint Presentation</vt:lpstr>
      <vt:lpstr>PowerPoint Presentation</vt:lpstr>
      <vt:lpstr>1. Immune Triggering !!  </vt:lpstr>
      <vt:lpstr>Regulatory traffic ??</vt:lpstr>
      <vt:lpstr>Regulatory T cells (Treg)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Treg cells !!</vt:lpstr>
      <vt:lpstr>Activation of T- and B-cells:</vt:lpstr>
      <vt:lpstr>PowerPoint Presentation</vt:lpstr>
      <vt:lpstr>PowerPoint Presentation</vt:lpstr>
      <vt:lpstr>3. Activation problem!! </vt:lpstr>
      <vt:lpstr>Migration into the CNS</vt:lpstr>
      <vt:lpstr>sphingosine 1 phosphate (S1P)</vt:lpstr>
      <vt:lpstr>ICAM-1 and VCAM-1</vt:lpstr>
      <vt:lpstr>eNOS</vt:lpstr>
      <vt:lpstr>MMPs</vt:lpstr>
      <vt:lpstr>4. Infiltration dilemma!! </vt:lpstr>
      <vt:lpstr>PowerPoint Presentation</vt:lpstr>
      <vt:lpstr>Th17 cells</vt:lpstr>
      <vt:lpstr>Th17 cells</vt:lpstr>
      <vt:lpstr>Th17 cells</vt:lpstr>
      <vt:lpstr>Th17 cells</vt:lpstr>
      <vt:lpstr>Th17 cells</vt:lpstr>
      <vt:lpstr>Gamma-Delta T cells (γδ T-cells)</vt:lpstr>
      <vt:lpstr>PowerPoint Presentation</vt:lpstr>
      <vt:lpstr>PowerPoint Presentation</vt:lpstr>
      <vt:lpstr>PowerPoint Presentation</vt:lpstr>
      <vt:lpstr>Macrophages</vt:lpstr>
      <vt:lpstr>Macrophages</vt:lpstr>
      <vt:lpstr>Macrophages</vt:lpstr>
      <vt:lpstr>Macrophages</vt:lpstr>
      <vt:lpstr>PowerPoint Presentation</vt:lpstr>
      <vt:lpstr>5. Hypersensitivity of Inflammatory cells!!</vt:lpstr>
      <vt:lpstr>Neurodegeneration</vt:lpstr>
      <vt:lpstr>B cells</vt:lpstr>
      <vt:lpstr>B cells</vt:lpstr>
      <vt:lpstr>Activation of B cells</vt:lpstr>
      <vt:lpstr>PowerPoint Presentation</vt:lpstr>
      <vt:lpstr>PowerPoint Presentation</vt:lpstr>
      <vt:lpstr>Oligodendrocytes</vt:lpstr>
      <vt:lpstr>Oligodendrocytes</vt:lpstr>
      <vt:lpstr>Oligodendrocytes</vt:lpstr>
      <vt:lpstr>Oligodendrocytes</vt:lpstr>
      <vt:lpstr>6. CNS is prone for destruction!! </vt:lpstr>
      <vt:lpstr>Conclusion</vt:lpstr>
      <vt:lpstr>PowerPoint Presentation</vt:lpstr>
      <vt:lpstr>References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World Bio Summit &amp; Expo, Dubai 2016.   "Recent advances in Bio Science"   Molecular Basis of multiple sclerosis explains the disease pathophysiology</dc:title>
  <dc:creator>Abdul Hakeem</dc:creator>
  <cp:lastModifiedBy>Abdul Hakeem</cp:lastModifiedBy>
  <cp:revision>2</cp:revision>
  <dcterms:modified xsi:type="dcterms:W3CDTF">2016-10-18T10:16:40Z</dcterms:modified>
</cp:coreProperties>
</file>