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301" r:id="rId4"/>
    <p:sldId id="290" r:id="rId5"/>
    <p:sldId id="293" r:id="rId6"/>
    <p:sldId id="258" r:id="rId7"/>
    <p:sldId id="296" r:id="rId8"/>
    <p:sldId id="294" r:id="rId9"/>
    <p:sldId id="260" r:id="rId10"/>
    <p:sldId id="259" r:id="rId11"/>
    <p:sldId id="261" r:id="rId12"/>
    <p:sldId id="295" r:id="rId13"/>
    <p:sldId id="262" r:id="rId14"/>
    <p:sldId id="297" r:id="rId15"/>
    <p:sldId id="263" r:id="rId16"/>
    <p:sldId id="264" r:id="rId17"/>
    <p:sldId id="265" r:id="rId18"/>
    <p:sldId id="266" r:id="rId19"/>
    <p:sldId id="267" r:id="rId20"/>
    <p:sldId id="268" r:id="rId21"/>
    <p:sldId id="269" r:id="rId22"/>
    <p:sldId id="270" r:id="rId23"/>
    <p:sldId id="298" r:id="rId24"/>
    <p:sldId id="272" r:id="rId25"/>
    <p:sldId id="273" r:id="rId26"/>
    <p:sldId id="274" r:id="rId27"/>
    <p:sldId id="276" r:id="rId28"/>
    <p:sldId id="275" r:id="rId29"/>
    <p:sldId id="277" r:id="rId30"/>
    <p:sldId id="278" r:id="rId31"/>
    <p:sldId id="280" r:id="rId32"/>
    <p:sldId id="281" r:id="rId33"/>
    <p:sldId id="282" r:id="rId34"/>
    <p:sldId id="299" r:id="rId35"/>
    <p:sldId id="284" r:id="rId36"/>
    <p:sldId id="283" r:id="rId37"/>
    <p:sldId id="285" r:id="rId38"/>
    <p:sldId id="286" r:id="rId39"/>
    <p:sldId id="279" r:id="rId40"/>
    <p:sldId id="287" r:id="rId41"/>
    <p:sldId id="288" r:id="rId42"/>
    <p:sldId id="300" r:id="rId43"/>
    <p:sldId id="289" r:id="rId44"/>
    <p:sldId id="271" r:id="rId45"/>
    <p:sldId id="292" r:id="rId46"/>
    <p:sldId id="30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2" d="100"/>
          <a:sy n="42" d="100"/>
        </p:scale>
        <p:origin x="-2196" y="-6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6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C6B91DE-0011-48FE-9C38-B3632BABBF84}" type="datetimeFigureOut">
              <a:rPr lang="en-US" smtClean="0"/>
              <a:pPr/>
              <a:t>8/14/2015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BFCD542-FB76-41DA-84E1-230F4FC82D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6B91DE-0011-48FE-9C38-B3632BABBF84}"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C6B91DE-0011-48FE-9C38-B3632BABBF84}"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CD542-FB76-41DA-84E1-230F4FC82D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6B91DE-0011-48FE-9C38-B3632BABBF84}" type="datetimeFigureOut">
              <a:rPr lang="en-US" smtClean="0"/>
              <a:pPr/>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C6B91DE-0011-48FE-9C38-B3632BABBF84}" type="datetimeFigureOut">
              <a:rPr lang="en-US" smtClean="0"/>
              <a:pPr/>
              <a:t>8/14/2015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6B91DE-0011-48FE-9C38-B3632BABBF84}" type="datetimeFigureOut">
              <a:rPr lang="en-US" smtClean="0"/>
              <a:pPr/>
              <a:t>8/14/2015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B91DE-0011-48FE-9C38-B3632BABBF84}" type="datetimeFigureOut">
              <a:rPr lang="en-US" smtClean="0"/>
              <a:pPr/>
              <a:t>8/14/2015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6B91DE-0011-48FE-9C38-B3632BABBF84}" type="datetimeFigureOut">
              <a:rPr lang="en-US" smtClean="0"/>
              <a:pPr/>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C6B91DE-0011-48FE-9C38-B3632BABBF84}" type="datetimeFigureOut">
              <a:rPr lang="en-US" smtClean="0"/>
              <a:pPr/>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BFCD542-FB76-41DA-84E1-230F4FC82D1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6B91DE-0011-48FE-9C38-B3632BABBF84}"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6B91DE-0011-48FE-9C38-B3632BABBF84}" type="datetimeFigureOut">
              <a:rPr lang="en-US" smtClean="0"/>
              <a:pPr/>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FCD542-FB76-41DA-84E1-230F4FC82D1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24301910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202964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40716182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642719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31962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013874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202935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176646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2404974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023740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7624913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50563307"/>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339123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94799182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808881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73774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446572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40030957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300562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5504500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8553986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43029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C6B91DE-0011-48FE-9C38-B3632BABBF84}" type="datetimeFigureOut">
              <a:rPr lang="en-US" smtClean="0"/>
              <a:pPr/>
              <a:t>8/14/2015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BFCD542-FB76-41DA-84E1-230F4FC82D1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37330970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41731121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7992" y="6096000"/>
            <a:ext cx="3599807" cy="457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2400" b="1" dirty="0">
                <a:solidFill>
                  <a:schemeClr val="bg1"/>
                </a:solidFill>
              </a:rPr>
              <a:t>Ehab Sayed Ramadan</a:t>
            </a:r>
            <a:endParaRPr lang="en-US" sz="24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dirty="0" smtClean="0">
                <a:solidFill>
                  <a:schemeClr val="tx1"/>
                </a:solidFill>
                <a:latin typeface="Times New Roman" pitchFamily="18" charset="0"/>
                <a:cs typeface="Times New Roman" pitchFamily="18" charset="0"/>
              </a:rPr>
              <a:t>Addiction Therapy 2015</a:t>
            </a:r>
            <a:r>
              <a:rPr sz="4800" b="1" dirty="0" smtClean="0">
                <a:solidFill>
                  <a:schemeClr val="tx1"/>
                </a:solidFill>
              </a:rPr>
              <a:t/>
            </a:r>
            <a:br>
              <a:rPr sz="4800" b="1" dirty="0" smtClean="0">
                <a:solidFill>
                  <a:schemeClr val="tx1"/>
                </a:solidFill>
              </a:rPr>
            </a:br>
            <a:r>
              <a:rPr lang="en-US" sz="2400" b="1" dirty="0" smtClean="0">
                <a:solidFill>
                  <a:schemeClr val="tx1"/>
                </a:solidFill>
                <a:latin typeface="Perpetua"/>
                <a:ea typeface="+mn-ea"/>
                <a:cs typeface="+mn-cs"/>
              </a:rPr>
              <a:t>Florida</a:t>
            </a:r>
            <a:r>
              <a:rPr sz="2400" b="1" dirty="0" smtClean="0">
                <a:solidFill>
                  <a:schemeClr val="tx1"/>
                </a:solidFill>
                <a:latin typeface="Perpetua"/>
                <a:ea typeface="+mn-ea"/>
                <a:cs typeface="+mn-cs"/>
              </a:rPr>
              <a:t>,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August 03-08,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7" name="Picture 3" descr="C:\Users\addictiontherapy\Documents\Documents final\Addiction Therapy 2015 Updates\Addiction Therapy-2015 Book Proceedings\Addiction Photos\Photos given for logo\Group Photo (4) 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535" y="3505200"/>
            <a:ext cx="5110632"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1" name="Picture 7" descr="C:\Users\addictiontherapy\Pictures\Eha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505200"/>
            <a:ext cx="2209800" cy="24790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08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33400"/>
            <a:ext cx="9121140" cy="2667000"/>
          </a:xfrm>
        </p:spPr>
        <p:txBody>
          <a:bodyPr>
            <a:noAutofit/>
          </a:bodyPr>
          <a:lstStyle/>
          <a:p>
            <a:pPr algn="ctr"/>
            <a:r>
              <a:rPr lang="en-US" sz="4000" dirty="0" smtClean="0">
                <a:solidFill>
                  <a:srgbClr val="FFFF00"/>
                </a:solidFill>
              </a:rPr>
              <a:t>Detoxification Methods of Benzodiazepines Mono-Dependence: Application and Comparison</a:t>
            </a:r>
            <a:br>
              <a:rPr lang="en-US" sz="4000" dirty="0" smtClean="0">
                <a:solidFill>
                  <a:srgbClr val="FFFF00"/>
                </a:solidFill>
              </a:rPr>
            </a:br>
            <a:endParaRPr lang="en-US" sz="4000" dirty="0">
              <a:solidFill>
                <a:srgbClr val="FFFF00"/>
              </a:solidFill>
            </a:endParaRPr>
          </a:p>
        </p:txBody>
      </p:sp>
      <p:sp>
        <p:nvSpPr>
          <p:cNvPr id="3" name="Subtitle 2"/>
          <p:cNvSpPr>
            <a:spLocks noGrp="1"/>
          </p:cNvSpPr>
          <p:nvPr>
            <p:ph type="subTitle" idx="1"/>
          </p:nvPr>
        </p:nvSpPr>
        <p:spPr>
          <a:xfrm>
            <a:off x="0" y="2895600"/>
            <a:ext cx="9144000" cy="3962400"/>
          </a:xfrm>
        </p:spPr>
        <p:txBody>
          <a:bodyPr>
            <a:normAutofit/>
          </a:bodyPr>
          <a:lstStyle/>
          <a:p>
            <a:pPr algn="ctr"/>
            <a:endParaRPr lang="en-US" sz="3200" dirty="0" smtClean="0"/>
          </a:p>
          <a:p>
            <a:pPr algn="ctr"/>
            <a:r>
              <a:rPr lang="en-US" sz="4000" b="1" dirty="0" err="1" smtClean="0">
                <a:solidFill>
                  <a:srgbClr val="FF0000"/>
                </a:solidFill>
              </a:rPr>
              <a:t>Ehab</a:t>
            </a:r>
            <a:r>
              <a:rPr lang="en-US" sz="4000" b="1" dirty="0" smtClean="0">
                <a:solidFill>
                  <a:srgbClr val="FF0000"/>
                </a:solidFill>
              </a:rPr>
              <a:t> Ramadan </a:t>
            </a:r>
          </a:p>
          <a:p>
            <a:pPr algn="ctr"/>
            <a:r>
              <a:rPr lang="en-US" sz="2400" dirty="0" smtClean="0"/>
              <a:t>Professor of psychiatry</a:t>
            </a:r>
          </a:p>
          <a:p>
            <a:pPr algn="ctr"/>
            <a:r>
              <a:rPr lang="en-US" sz="2400" dirty="0" smtClean="0"/>
              <a:t>Neuropsychiatry department </a:t>
            </a:r>
          </a:p>
          <a:p>
            <a:pPr algn="ctr"/>
            <a:r>
              <a:rPr lang="en-US" sz="2400" dirty="0" smtClean="0"/>
              <a:t>Faculty of Medicine </a:t>
            </a:r>
          </a:p>
          <a:p>
            <a:pPr algn="ctr"/>
            <a:r>
              <a:rPr lang="en-US" sz="2400" dirty="0" smtClean="0"/>
              <a:t>Tanta University - Egypt</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90600"/>
            <a:ext cx="7851648" cy="2849880"/>
          </a:xfrm>
        </p:spPr>
        <p:txBody>
          <a:bodyPr>
            <a:normAutofit/>
          </a:bodyPr>
          <a:lstStyle/>
          <a:p>
            <a:pPr algn="ctr"/>
            <a:r>
              <a:rPr lang="en-US" sz="8800" dirty="0" smtClean="0">
                <a:solidFill>
                  <a:srgbClr val="FFFF00"/>
                </a:solidFill>
              </a:rPr>
              <a:t/>
            </a:r>
            <a:br>
              <a:rPr lang="en-US" sz="8800" dirty="0" smtClean="0">
                <a:solidFill>
                  <a:srgbClr val="FFFF00"/>
                </a:solidFill>
              </a:rPr>
            </a:br>
            <a:r>
              <a:rPr lang="en-US" sz="8800" dirty="0" smtClean="0">
                <a:solidFill>
                  <a:srgbClr val="FFFF00"/>
                </a:solidFill>
              </a:rPr>
              <a:t>Introduction</a:t>
            </a:r>
            <a:endParaRPr lang="ar-EG" sz="8000" dirty="0"/>
          </a:p>
        </p:txBody>
      </p:sp>
    </p:spTree>
    <p:extLst>
      <p:ext uri="{BB962C8B-B14F-4D97-AF65-F5344CB8AC3E}">
        <p14:creationId xmlns:p14="http://schemas.microsoft.com/office/powerpoint/2010/main" val="3456864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fontScale="92500"/>
          </a:bodyPr>
          <a:lstStyle/>
          <a:p>
            <a:pPr algn="ctr"/>
            <a:endParaRPr lang="en-US" sz="2800" b="1" dirty="0" smtClean="0">
              <a:solidFill>
                <a:srgbClr val="FFFF00"/>
              </a:solidFill>
            </a:endParaRPr>
          </a:p>
          <a:p>
            <a:pPr algn="just"/>
            <a:endParaRPr lang="en-US" dirty="0" smtClean="0"/>
          </a:p>
          <a:p>
            <a:pPr algn="just"/>
            <a:r>
              <a:rPr lang="en-US" sz="3000" dirty="0" smtClean="0">
                <a:solidFill>
                  <a:srgbClr val="FFFF00"/>
                </a:solidFill>
                <a:latin typeface="Times New Roman" pitchFamily="18" charset="0"/>
                <a:cs typeface="Times New Roman" pitchFamily="18" charset="0"/>
              </a:rPr>
              <a:t>	</a:t>
            </a:r>
            <a:r>
              <a:rPr lang="en-US" sz="3200" b="1" dirty="0" smtClean="0">
                <a:solidFill>
                  <a:srgbClr val="FFFF00"/>
                </a:solidFill>
                <a:latin typeface="Times New Roman" pitchFamily="18" charset="0"/>
                <a:cs typeface="Times New Roman" pitchFamily="18" charset="0"/>
              </a:rPr>
              <a:t>Benzodiazepines are psychoactive drugs that increase the effect of the neurotransmitter </a:t>
            </a:r>
            <a:r>
              <a:rPr lang="en-US" sz="3200" b="1" dirty="0" err="1" smtClean="0">
                <a:solidFill>
                  <a:srgbClr val="FFFF00"/>
                </a:solidFill>
                <a:latin typeface="Times New Roman" pitchFamily="18" charset="0"/>
                <a:cs typeface="Times New Roman" pitchFamily="18" charset="0"/>
              </a:rPr>
              <a:t>gama-aminobutyric</a:t>
            </a:r>
            <a:r>
              <a:rPr lang="en-US" sz="3200" b="1" dirty="0" smtClean="0">
                <a:solidFill>
                  <a:srgbClr val="FFFF00"/>
                </a:solidFill>
                <a:latin typeface="Times New Roman" pitchFamily="18" charset="0"/>
                <a:cs typeface="Times New Roman" pitchFamily="18" charset="0"/>
              </a:rPr>
              <a:t> acid  (GABA) at the GABA-A receptors which produces sedative, hypnotic, anxiolytic, anticonvulsant and muscle relaxant effects.</a:t>
            </a:r>
          </a:p>
          <a:p>
            <a:pPr algn="just"/>
            <a:endParaRPr lang="en-US" sz="3200" b="1" dirty="0" smtClean="0">
              <a:solidFill>
                <a:srgbClr val="FFFF00"/>
              </a:solidFill>
              <a:latin typeface="Times New Roman" pitchFamily="18" charset="0"/>
              <a:cs typeface="Times New Roman" pitchFamily="18" charset="0"/>
            </a:endParaRPr>
          </a:p>
          <a:p>
            <a:pPr algn="just"/>
            <a:r>
              <a:rPr lang="en-US" sz="3200" b="1" dirty="0" smtClean="0">
                <a:solidFill>
                  <a:srgbClr val="FFFF00"/>
                </a:solidFill>
                <a:latin typeface="Times New Roman" pitchFamily="18" charset="0"/>
                <a:cs typeface="Times New Roman" pitchFamily="18" charset="0"/>
              </a:rPr>
              <a:t>	Recent guidelines recommend benzodiazepines to be used for short term periods, when strictly indicated and do not prefer their longer use because of their dangerous side effects (dependency, cognitive impairments, unwanted sedation, reduced coordination, falls, traffic accidents, etc.)</a:t>
            </a:r>
            <a:endParaRPr lang="en-US" sz="32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9200"/>
            <a:ext cx="9166860" cy="6858000"/>
          </a:xfrm>
        </p:spPr>
        <p:txBody>
          <a:bodyPr>
            <a:normAutofit/>
          </a:bodyPr>
          <a:lstStyle/>
          <a:p>
            <a:pPr marR="45720" lvl="0" algn="ctr">
              <a:spcBef>
                <a:spcPct val="20000"/>
              </a:spcBef>
            </a:pPr>
            <a:r>
              <a:rPr lang="en-US" sz="3600" dirty="0" smtClean="0">
                <a:solidFill>
                  <a:srgbClr val="FFFF00"/>
                </a:solidFill>
                <a:effectLst/>
                <a:latin typeface="+mn-lt"/>
                <a:ea typeface="+mn-ea"/>
                <a:cs typeface="Times New Roman" pitchFamily="18" charset="0"/>
              </a:rPr>
              <a:t>Management </a:t>
            </a:r>
            <a:r>
              <a:rPr lang="en-US" sz="3600" dirty="0">
                <a:solidFill>
                  <a:srgbClr val="FFFF00"/>
                </a:solidFill>
                <a:effectLst/>
                <a:latin typeface="+mn-lt"/>
                <a:ea typeface="+mn-ea"/>
                <a:cs typeface="Times New Roman" pitchFamily="18" charset="0"/>
              </a:rPr>
              <a:t>of benzodiazepine dependence involves not only short-term interventions such as </a:t>
            </a:r>
            <a:r>
              <a:rPr lang="en-US" sz="3600" u="sng" dirty="0">
                <a:solidFill>
                  <a:srgbClr val="FF0000"/>
                </a:solidFill>
                <a:effectLst/>
                <a:latin typeface="+mn-lt"/>
                <a:ea typeface="+mn-ea"/>
                <a:cs typeface="Times New Roman" pitchFamily="18" charset="0"/>
              </a:rPr>
              <a:t>detoxification</a:t>
            </a:r>
            <a:r>
              <a:rPr lang="en-US" sz="3600" dirty="0">
                <a:solidFill>
                  <a:srgbClr val="FF0000"/>
                </a:solidFill>
                <a:effectLst/>
                <a:latin typeface="+mn-lt"/>
                <a:ea typeface="+mn-ea"/>
                <a:cs typeface="Times New Roman" pitchFamily="18" charset="0"/>
              </a:rPr>
              <a:t> </a:t>
            </a:r>
            <a:r>
              <a:rPr lang="en-US" sz="3600" dirty="0">
                <a:solidFill>
                  <a:srgbClr val="FFFF00"/>
                </a:solidFill>
                <a:effectLst/>
                <a:latin typeface="+mn-lt"/>
                <a:ea typeface="+mn-ea"/>
                <a:cs typeface="Times New Roman" pitchFamily="18" charset="0"/>
              </a:rPr>
              <a:t>but also </a:t>
            </a:r>
            <a:r>
              <a:rPr lang="en-US" sz="3600" u="sng" dirty="0">
                <a:solidFill>
                  <a:srgbClr val="FF0000"/>
                </a:solidFill>
                <a:effectLst/>
                <a:latin typeface="+mn-lt"/>
                <a:ea typeface="+mn-ea"/>
                <a:cs typeface="Times New Roman" pitchFamily="18" charset="0"/>
              </a:rPr>
              <a:t>psychological</a:t>
            </a:r>
            <a:r>
              <a:rPr lang="en-US" sz="3600" u="sng" dirty="0">
                <a:solidFill>
                  <a:srgbClr val="FFFF00"/>
                </a:solidFill>
                <a:effectLst/>
                <a:latin typeface="+mn-lt"/>
                <a:ea typeface="+mn-ea"/>
                <a:cs typeface="Times New Roman" pitchFamily="18" charset="0"/>
              </a:rPr>
              <a:t> </a:t>
            </a:r>
            <a:r>
              <a:rPr lang="en-US" sz="3600" u="sng" dirty="0">
                <a:solidFill>
                  <a:srgbClr val="FF0000"/>
                </a:solidFill>
                <a:effectLst/>
                <a:latin typeface="+mn-lt"/>
                <a:ea typeface="+mn-ea"/>
                <a:cs typeface="Times New Roman" pitchFamily="18" charset="0"/>
              </a:rPr>
              <a:t>interventions</a:t>
            </a:r>
            <a:r>
              <a:rPr lang="en-US" sz="3600" u="sng" dirty="0">
                <a:solidFill>
                  <a:srgbClr val="FFFF00"/>
                </a:solidFill>
                <a:effectLst/>
                <a:latin typeface="+mn-lt"/>
                <a:ea typeface="+mn-ea"/>
                <a:cs typeface="Times New Roman" pitchFamily="18" charset="0"/>
              </a:rPr>
              <a:t> </a:t>
            </a:r>
            <a:r>
              <a:rPr lang="en-US" sz="3600" dirty="0">
                <a:solidFill>
                  <a:srgbClr val="FFFF00"/>
                </a:solidFill>
                <a:effectLst/>
                <a:latin typeface="+mn-lt"/>
                <a:ea typeface="+mn-ea"/>
                <a:cs typeface="Times New Roman" pitchFamily="18" charset="0"/>
              </a:rPr>
              <a:t>and </a:t>
            </a:r>
            <a:r>
              <a:rPr lang="en-US" sz="3600" u="sng" dirty="0">
                <a:solidFill>
                  <a:srgbClr val="FF0000"/>
                </a:solidFill>
                <a:effectLst/>
                <a:latin typeface="+mn-lt"/>
                <a:ea typeface="+mn-ea"/>
                <a:cs typeface="Times New Roman" pitchFamily="18" charset="0"/>
              </a:rPr>
              <a:t>rehabilitation</a:t>
            </a:r>
            <a:r>
              <a:rPr lang="en-US" sz="3600" u="sng" dirty="0">
                <a:solidFill>
                  <a:srgbClr val="FFFF00"/>
                </a:solidFill>
                <a:effectLst/>
                <a:latin typeface="+mn-lt"/>
                <a:ea typeface="+mn-ea"/>
                <a:cs typeface="Times New Roman" pitchFamily="18" charset="0"/>
              </a:rPr>
              <a:t> </a:t>
            </a:r>
            <a:r>
              <a:rPr lang="en-US" sz="3600" u="sng" dirty="0">
                <a:solidFill>
                  <a:srgbClr val="FF0000"/>
                </a:solidFill>
                <a:effectLst/>
                <a:latin typeface="+mn-lt"/>
                <a:ea typeface="+mn-ea"/>
                <a:cs typeface="Times New Roman" pitchFamily="18" charset="0"/>
              </a:rPr>
              <a:t>programs</a:t>
            </a:r>
            <a:r>
              <a:rPr lang="en-US" sz="3600" dirty="0">
                <a:solidFill>
                  <a:srgbClr val="FFFF00"/>
                </a:solidFill>
                <a:effectLst/>
                <a:latin typeface="+mn-lt"/>
                <a:ea typeface="+mn-ea"/>
                <a:cs typeface="Times New Roman" pitchFamily="18" charset="0"/>
              </a:rPr>
              <a:t>. </a:t>
            </a:r>
            <a:br>
              <a:rPr lang="en-US" sz="3600" dirty="0">
                <a:solidFill>
                  <a:srgbClr val="FFFF00"/>
                </a:solidFill>
                <a:effectLst/>
                <a:latin typeface="+mn-lt"/>
                <a:ea typeface="+mn-ea"/>
                <a:cs typeface="Times New Roman" pitchFamily="18" charset="0"/>
              </a:rPr>
            </a:br>
            <a:endParaRPr lang="ar-EG" sz="3600" dirty="0">
              <a:latin typeface="+mn-lt"/>
            </a:endParaRPr>
          </a:p>
        </p:txBody>
      </p:sp>
    </p:spTree>
    <p:extLst>
      <p:ext uri="{BB962C8B-B14F-4D97-AF65-F5344CB8AC3E}">
        <p14:creationId xmlns:p14="http://schemas.microsoft.com/office/powerpoint/2010/main" val="2857947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8000"/>
          </a:xfrm>
        </p:spPr>
        <p:txBody>
          <a:bodyPr>
            <a:normAutofit/>
          </a:bodyPr>
          <a:lstStyle/>
          <a:p>
            <a:pPr marR="45720" lvl="0" algn="l">
              <a:spcBef>
                <a:spcPct val="20000"/>
              </a:spcBef>
            </a:pPr>
            <a:r>
              <a:rPr lang="en-US" sz="3600" dirty="0" smtClean="0">
                <a:solidFill>
                  <a:prstClr val="white"/>
                </a:solidFill>
                <a:effectLst/>
                <a:cs typeface="Times New Roman" pitchFamily="18" charset="0"/>
              </a:rPr>
              <a:t>	</a:t>
            </a:r>
            <a:r>
              <a:rPr lang="en-US" sz="3600" dirty="0" smtClean="0">
                <a:solidFill>
                  <a:srgbClr val="FFFF00"/>
                </a:solidFill>
                <a:effectLst/>
                <a:cs typeface="Times New Roman" pitchFamily="18" charset="0"/>
              </a:rPr>
              <a:t>Detoxification </a:t>
            </a:r>
            <a:r>
              <a:rPr lang="en-US" sz="3600" dirty="0">
                <a:solidFill>
                  <a:srgbClr val="FFFF00"/>
                </a:solidFill>
                <a:effectLst/>
                <a:cs typeface="Times New Roman" pitchFamily="18" charset="0"/>
              </a:rPr>
              <a:t>aims to get rid of  the drug of  dependency  in  a  controlled  and   </a:t>
            </a:r>
            <a:r>
              <a:rPr lang="en-US" sz="3600" dirty="0" smtClean="0">
                <a:solidFill>
                  <a:srgbClr val="FFFF00"/>
                </a:solidFill>
                <a:effectLst/>
                <a:cs typeface="Times New Roman" pitchFamily="18" charset="0"/>
              </a:rPr>
              <a:t>human </a:t>
            </a:r>
            <a:r>
              <a:rPr lang="en-US" sz="3600" dirty="0">
                <a:solidFill>
                  <a:srgbClr val="FFFF00"/>
                </a:solidFill>
                <a:effectLst/>
                <a:cs typeface="Times New Roman" pitchFamily="18" charset="0"/>
              </a:rPr>
              <a:t>fashion    and    enhancement   of    treatment  retention   and   detoxiﬁcation   success   rates  while  reducing  degree  of discomfort. </a:t>
            </a:r>
            <a:r>
              <a:rPr lang="en-US" sz="3600" dirty="0" smtClean="0">
                <a:solidFill>
                  <a:srgbClr val="FFFF00"/>
                </a:solidFill>
                <a:effectLst/>
                <a:cs typeface="Times New Roman" pitchFamily="18" charset="0"/>
              </a:rPr>
              <a:t/>
            </a:r>
            <a:br>
              <a:rPr lang="en-US" sz="3600" dirty="0" smtClean="0">
                <a:solidFill>
                  <a:srgbClr val="FFFF00"/>
                </a:solidFill>
                <a:effectLst/>
                <a:cs typeface="Times New Roman" pitchFamily="18" charset="0"/>
              </a:rPr>
            </a:br>
            <a:r>
              <a:rPr lang="en-US" sz="3600" dirty="0" smtClean="0">
                <a:solidFill>
                  <a:srgbClr val="FFFF00"/>
                </a:solidFill>
                <a:effectLst/>
                <a:cs typeface="Times New Roman" pitchFamily="18" charset="0"/>
              </a:rPr>
              <a:t/>
            </a:r>
            <a:br>
              <a:rPr lang="en-US" sz="3600" dirty="0" smtClean="0">
                <a:solidFill>
                  <a:srgbClr val="FFFF00"/>
                </a:solidFill>
                <a:effectLst/>
                <a:cs typeface="Times New Roman" pitchFamily="18" charset="0"/>
              </a:rPr>
            </a:br>
            <a:r>
              <a:rPr lang="en-US" sz="3600" dirty="0" smtClean="0">
                <a:solidFill>
                  <a:srgbClr val="FFFF00"/>
                </a:solidFill>
                <a:effectLst/>
                <a:cs typeface="Times New Roman" pitchFamily="18" charset="0"/>
              </a:rPr>
              <a:t> </a:t>
            </a:r>
            <a:r>
              <a:rPr lang="en-US" sz="3600" dirty="0">
                <a:solidFill>
                  <a:srgbClr val="FFFF00"/>
                </a:solidFill>
                <a:effectLst/>
                <a:cs typeface="Times New Roman" pitchFamily="18" charset="0"/>
              </a:rPr>
              <a:t>Although   detoxiﬁcation    is   viewed   as   an   ineffective stand-alone treatment for drug dependence, it is a  must for  starting  long-term  abstinence-based treatments.</a:t>
            </a:r>
            <a:r>
              <a:rPr lang="en-US" sz="3600" i="1" dirty="0">
                <a:solidFill>
                  <a:srgbClr val="FFFF00"/>
                </a:solidFill>
                <a:effectLst/>
                <a:cs typeface="Times New Roman" pitchFamily="18" charset="0"/>
              </a:rPr>
              <a:t/>
            </a:r>
            <a:br>
              <a:rPr lang="en-US" sz="3600" i="1" dirty="0">
                <a:solidFill>
                  <a:srgbClr val="FFFF00"/>
                </a:solidFill>
                <a:effectLst/>
                <a:cs typeface="Times New Roman" pitchFamily="18" charset="0"/>
              </a:rPr>
            </a:br>
            <a:endParaRPr lang="ar-EG" sz="3600" dirty="0">
              <a:latin typeface="+mn-lt"/>
            </a:endParaRPr>
          </a:p>
        </p:txBody>
      </p:sp>
    </p:spTree>
    <p:extLst>
      <p:ext uri="{BB962C8B-B14F-4D97-AF65-F5344CB8AC3E}">
        <p14:creationId xmlns:p14="http://schemas.microsoft.com/office/powerpoint/2010/main" val="1862644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a:bodyPr>
          <a:lstStyle/>
          <a:p>
            <a:pPr algn="ctr"/>
            <a:endParaRPr lang="en-US" sz="2800" b="1" dirty="0" smtClean="0">
              <a:solidFill>
                <a:srgbClr val="FFFF00"/>
              </a:solidFill>
            </a:endParaRPr>
          </a:p>
          <a:p>
            <a:pPr algn="l">
              <a:lnSpc>
                <a:spcPct val="150000"/>
              </a:lnSpc>
            </a:pPr>
            <a:r>
              <a:rPr lang="en-US" dirty="0" smtClean="0"/>
              <a:t>	</a:t>
            </a:r>
          </a:p>
          <a:p>
            <a:pPr algn="l">
              <a:lnSpc>
                <a:spcPct val="150000"/>
              </a:lnSpc>
            </a:pPr>
            <a:r>
              <a:rPr lang="en-US" sz="3200" b="1" u="sng" dirty="0" smtClean="0">
                <a:solidFill>
                  <a:srgbClr val="FFFF00"/>
                </a:solidFill>
              </a:rPr>
              <a:t>Generally, detoxification can be achieved by one of the two approaches of detoxification: </a:t>
            </a:r>
          </a:p>
          <a:p>
            <a:pPr algn="l">
              <a:lnSpc>
                <a:spcPct val="150000"/>
              </a:lnSpc>
            </a:pPr>
            <a:endParaRPr lang="en-US" sz="3200" b="1" dirty="0" smtClean="0">
              <a:solidFill>
                <a:srgbClr val="FFFF00"/>
              </a:solidFill>
            </a:endParaRPr>
          </a:p>
          <a:p>
            <a:pPr algn="l">
              <a:lnSpc>
                <a:spcPct val="150000"/>
              </a:lnSpc>
            </a:pPr>
            <a:r>
              <a:rPr lang="en-US" sz="3200" b="1" i="1" dirty="0" smtClean="0">
                <a:solidFill>
                  <a:srgbClr val="FFFF00"/>
                </a:solidFill>
              </a:rPr>
              <a:t>- abrupt discontinuation of drug use or</a:t>
            </a:r>
          </a:p>
          <a:p>
            <a:pPr algn="l">
              <a:lnSpc>
                <a:spcPct val="150000"/>
              </a:lnSpc>
            </a:pPr>
            <a:r>
              <a:rPr lang="en-US" sz="3200" b="1" i="1" dirty="0" smtClean="0">
                <a:solidFill>
                  <a:srgbClr val="FFFF00"/>
                </a:solidFill>
              </a:rPr>
              <a:t>- gradual tapering of the drug.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a:bodyPr>
          <a:lstStyle/>
          <a:p>
            <a:pPr algn="ctr"/>
            <a:endParaRPr lang="en-US" sz="2800" b="1" dirty="0" smtClean="0">
              <a:solidFill>
                <a:srgbClr val="FFFF00"/>
              </a:solidFill>
            </a:endParaRPr>
          </a:p>
          <a:p>
            <a:pPr algn="just"/>
            <a:endParaRPr lang="en-US" dirty="0" smtClean="0"/>
          </a:p>
          <a:p>
            <a:pPr algn="just"/>
            <a:endParaRPr lang="en-US" sz="3200" b="1" dirty="0">
              <a:solidFill>
                <a:srgbClr val="FFFF00"/>
              </a:solidFill>
              <a:latin typeface="Times New Roman" pitchFamily="18" charset="0"/>
              <a:cs typeface="Times New Roman" pitchFamily="18" charset="0"/>
            </a:endParaRPr>
          </a:p>
          <a:p>
            <a:pPr algn="just"/>
            <a:r>
              <a:rPr lang="en-US" sz="3200" b="1" dirty="0">
                <a:solidFill>
                  <a:srgbClr val="FFFF00"/>
                </a:solidFill>
              </a:rPr>
              <a:t>	Benzodiazepine dependence is usually treated with </a:t>
            </a:r>
            <a:r>
              <a:rPr lang="en-US" sz="3200" b="1" dirty="0">
                <a:solidFill>
                  <a:srgbClr val="C00000"/>
                </a:solidFill>
              </a:rPr>
              <a:t>tapering</a:t>
            </a:r>
            <a:r>
              <a:rPr lang="en-US" sz="3200" b="1" dirty="0">
                <a:solidFill>
                  <a:srgbClr val="FFFF00"/>
                </a:solidFill>
              </a:rPr>
              <a:t> of the medication or by </a:t>
            </a:r>
            <a:r>
              <a:rPr lang="en-US" sz="3200" b="1" dirty="0">
                <a:solidFill>
                  <a:srgbClr val="C00000"/>
                </a:solidFill>
              </a:rPr>
              <a:t>substitution</a:t>
            </a:r>
            <a:r>
              <a:rPr lang="en-US" sz="3200" b="1" dirty="0">
                <a:solidFill>
                  <a:srgbClr val="FFFF00"/>
                </a:solidFill>
              </a:rPr>
              <a:t> by an equivalent dose of a long half-life benzodiazepine drug before tapering, especially when patients are difficult to be treated or have low compliance to treatment. However, there is no obvious evidence suggesting the optimum rate of tapering.</a:t>
            </a:r>
            <a:endParaRPr lang="en-US" sz="3200" b="1" i="1" dirty="0">
              <a:solidFill>
                <a:srgbClr val="FFFF00"/>
              </a:solidFill>
            </a:endParaRPr>
          </a:p>
          <a:p>
            <a:pPr algn="just"/>
            <a:endParaRPr lang="en-US" sz="3200" b="1" dirty="0" smtClean="0">
              <a:solidFill>
                <a:srgbClr val="FFFF00"/>
              </a:solidFill>
              <a:latin typeface="Times New Roman" pitchFamily="18" charset="0"/>
              <a:cs typeface="Times New Roman" pitchFamily="18" charset="0"/>
            </a:endParaRPr>
          </a:p>
          <a:p>
            <a:pPr algn="just"/>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fontScale="92500" lnSpcReduction="20000"/>
          </a:bodyPr>
          <a:lstStyle/>
          <a:p>
            <a:pPr algn="ctr">
              <a:lnSpc>
                <a:spcPct val="150000"/>
              </a:lnSpc>
            </a:pPr>
            <a:endParaRPr lang="en-US" sz="2800" b="1" dirty="0" smtClean="0">
              <a:solidFill>
                <a:srgbClr val="FFFF00"/>
              </a:solidFill>
            </a:endParaRPr>
          </a:p>
          <a:p>
            <a:pPr algn="ctr">
              <a:lnSpc>
                <a:spcPct val="150000"/>
              </a:lnSpc>
            </a:pPr>
            <a:endParaRPr lang="en-US" sz="2800" b="1" dirty="0" smtClean="0">
              <a:solidFill>
                <a:srgbClr val="FFFF00"/>
              </a:solidFill>
            </a:endParaRPr>
          </a:p>
          <a:p>
            <a:pPr algn="just">
              <a:lnSpc>
                <a:spcPct val="150000"/>
              </a:lnSpc>
            </a:pPr>
            <a:r>
              <a:rPr lang="en-US" sz="3200" b="1" dirty="0" smtClean="0">
                <a:solidFill>
                  <a:srgbClr val="FFFF00"/>
                </a:solidFill>
              </a:rPr>
              <a:t>	</a:t>
            </a:r>
            <a:r>
              <a:rPr lang="en-US" sz="3500" b="1" dirty="0" err="1" smtClean="0">
                <a:solidFill>
                  <a:srgbClr val="FF0000"/>
                </a:solidFill>
              </a:rPr>
              <a:t>Flumazenil</a:t>
            </a:r>
            <a:r>
              <a:rPr lang="en-US" sz="3500" b="1" dirty="0" smtClean="0">
                <a:solidFill>
                  <a:srgbClr val="FF0000"/>
                </a:solidFill>
              </a:rPr>
              <a:t> </a:t>
            </a:r>
            <a:r>
              <a:rPr lang="en-US" sz="3200" b="1" dirty="0" smtClean="0">
                <a:solidFill>
                  <a:srgbClr val="FFFF00"/>
                </a:solidFill>
              </a:rPr>
              <a:t>is a medication commonly used in the treatment of acute benzodiazepine toxicity. It is usually known as a benzodiazepine antagonist. Nonetheless, in chronic benzodiazepines’ users, it works as a partial agonist. Flumazenil has been shown to reduce the physical signs of benzodiazepines discontinuation and to reverse anxiety in benzodiazepines’ dependent patients </a:t>
            </a:r>
            <a:r>
              <a:rPr lang="en-US" sz="3200" b="1" i="1" dirty="0" smtClean="0">
                <a:solidFill>
                  <a:srgbClr val="FFFF00"/>
                </a:solidFill>
              </a:rPr>
              <a:t>.</a:t>
            </a:r>
          </a:p>
          <a:p>
            <a:pPr algn="l">
              <a:lnSpc>
                <a:spcPct val="150000"/>
              </a:lnSpc>
            </a:pPr>
            <a:endParaRPr lang="en-US" i="1"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057400"/>
            <a:ext cx="7851648" cy="1828800"/>
          </a:xfrm>
        </p:spPr>
        <p:txBody>
          <a:bodyPr/>
          <a:lstStyle/>
          <a:p>
            <a:pPr algn="ctr"/>
            <a:r>
              <a:rPr lang="en-US" dirty="0">
                <a:solidFill>
                  <a:srgbClr val="FFFF00"/>
                </a:solidFill>
              </a:rPr>
              <a:t>Aim of the work</a:t>
            </a:r>
            <a:br>
              <a:rPr lang="en-US" dirty="0">
                <a:solidFill>
                  <a:srgbClr val="FFFF00"/>
                </a:solidFill>
              </a:rPr>
            </a:br>
            <a:endParaRPr lang="ar-EG" dirty="0"/>
          </a:p>
        </p:txBody>
      </p:sp>
    </p:spTree>
    <p:extLst>
      <p:ext uri="{BB962C8B-B14F-4D97-AF65-F5344CB8AC3E}">
        <p14:creationId xmlns:p14="http://schemas.microsoft.com/office/powerpoint/2010/main" val="4056539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28600" y="1219200"/>
            <a:ext cx="8686800" cy="4800600"/>
          </a:xfrm>
        </p:spPr>
        <p:txBody>
          <a:bodyPr>
            <a:normAutofit/>
          </a:bodyPr>
          <a:lstStyle/>
          <a:p>
            <a:pPr algn="ctr"/>
            <a:endParaRPr lang="en-US" dirty="0" smtClean="0"/>
          </a:p>
          <a:p>
            <a:pPr algn="just"/>
            <a:r>
              <a:rPr lang="en-US" sz="3900" b="1" dirty="0" smtClean="0">
                <a:solidFill>
                  <a:srgbClr val="FFFF00"/>
                </a:solidFill>
              </a:rPr>
              <a:t>	This study aimed to compare three different methods of detoxification of benzodiazepines and to show its differential effect on the control of withdrawal syndrome and relapse  rate. </a:t>
            </a:r>
          </a:p>
          <a:p>
            <a:pPr algn="l"/>
            <a:endParaRPr lang="en-US" i="1"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57400"/>
            <a:ext cx="7851648" cy="1828800"/>
          </a:xfrm>
        </p:spPr>
        <p:txBody>
          <a:bodyPr/>
          <a:lstStyle/>
          <a:p>
            <a:pPr algn="ctr"/>
            <a:r>
              <a:rPr lang="en-US" dirty="0">
                <a:solidFill>
                  <a:srgbClr val="FFFF00"/>
                </a:solidFill>
              </a:rPr>
              <a:t>Patients and methods</a:t>
            </a:r>
            <a:r>
              <a:rPr lang="en-US" dirty="0"/>
              <a:t/>
            </a:r>
            <a:br>
              <a:rPr lang="en-US" dirty="0"/>
            </a:br>
            <a:endParaRPr lang="ar-EG" dirty="0"/>
          </a:p>
        </p:txBody>
      </p:sp>
    </p:spTree>
    <p:extLst>
      <p:ext uri="{BB962C8B-B14F-4D97-AF65-F5344CB8AC3E}">
        <p14:creationId xmlns:p14="http://schemas.microsoft.com/office/powerpoint/2010/main" val="20987439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2400" y="1676400"/>
            <a:ext cx="8991600" cy="3962400"/>
          </a:xfrm>
        </p:spPr>
        <p:txBody>
          <a:bodyPr>
            <a:normAutofit fontScale="92500" lnSpcReduction="20000"/>
          </a:bodyPr>
          <a:lstStyle/>
          <a:p>
            <a:pPr algn="just">
              <a:lnSpc>
                <a:spcPct val="160000"/>
              </a:lnSpc>
            </a:pPr>
            <a:r>
              <a:rPr lang="en-US" sz="3200" b="1" dirty="0" smtClean="0">
                <a:solidFill>
                  <a:srgbClr val="FFFF00"/>
                </a:solidFill>
              </a:rPr>
              <a:t>	The study was conducted on 45 Egyptian long-term benzodiazepine dependence male patients coming seeking treatment for benzodiazepine dependence at the “center of Psychiatry, Neurology and Neurosurgery”, Faculty of Medicine, Tanta University.</a:t>
            </a:r>
          </a:p>
          <a:p>
            <a:pPr algn="just">
              <a:lnSpc>
                <a:spcPct val="160000"/>
              </a:lnSpc>
            </a:pPr>
            <a:endParaRPr lang="en-US" i="1"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76200" y="457200"/>
            <a:ext cx="9220200" cy="5867400"/>
          </a:xfrm>
        </p:spPr>
        <p:txBody>
          <a:bodyPr>
            <a:normAutofit/>
          </a:bodyPr>
          <a:lstStyle/>
          <a:p>
            <a:pPr algn="ctr">
              <a:lnSpc>
                <a:spcPct val="160000"/>
              </a:lnSpc>
            </a:pPr>
            <a:r>
              <a:rPr lang="en-US" sz="3600" b="1" dirty="0" smtClean="0">
                <a:solidFill>
                  <a:srgbClr val="FFFF00"/>
                </a:solidFill>
              </a:rPr>
              <a:t>Medications used in the study </a:t>
            </a:r>
            <a:endParaRPr lang="en-US" sz="3600" b="1" dirty="0" smtClean="0"/>
          </a:p>
          <a:p>
            <a:pPr algn="l"/>
            <a:endParaRPr lang="en-US" b="1" dirty="0" smtClean="0">
              <a:solidFill>
                <a:srgbClr val="FFC000"/>
              </a:solidFill>
            </a:endParaRPr>
          </a:p>
          <a:p>
            <a:pPr algn="l"/>
            <a:r>
              <a:rPr lang="en-US" sz="3200" b="1" dirty="0" err="1" smtClean="0">
                <a:solidFill>
                  <a:srgbClr val="FF0000"/>
                </a:solidFill>
              </a:rPr>
              <a:t>Oxepam</a:t>
            </a:r>
            <a:r>
              <a:rPr lang="en-US" sz="3200" b="1" baseline="30000" dirty="0" smtClean="0"/>
              <a:t>® </a:t>
            </a:r>
            <a:r>
              <a:rPr lang="en-US" sz="3200" b="1" dirty="0" smtClean="0">
                <a:solidFill>
                  <a:srgbClr val="FFFF00"/>
                </a:solidFill>
              </a:rPr>
              <a:t>(</a:t>
            </a:r>
            <a:r>
              <a:rPr lang="en-US" sz="3200" b="1" dirty="0" err="1" smtClean="0">
                <a:solidFill>
                  <a:srgbClr val="FFFF00"/>
                </a:solidFill>
              </a:rPr>
              <a:t>oxazepam</a:t>
            </a:r>
            <a:r>
              <a:rPr lang="en-US" sz="3200" b="1" dirty="0" smtClean="0">
                <a:solidFill>
                  <a:srgbClr val="FFFF00"/>
                </a:solidFill>
              </a:rPr>
              <a:t> capsules) </a:t>
            </a:r>
          </a:p>
          <a:p>
            <a:pPr algn="l"/>
            <a:r>
              <a:rPr lang="en-US" sz="3200" b="1" dirty="0" smtClean="0">
                <a:solidFill>
                  <a:srgbClr val="FF0000"/>
                </a:solidFill>
              </a:rPr>
              <a:t>Seroquel</a:t>
            </a:r>
            <a:r>
              <a:rPr lang="en-US" sz="3200" b="1" baseline="30000" dirty="0" smtClean="0"/>
              <a:t>® </a:t>
            </a:r>
            <a:r>
              <a:rPr lang="en-US" sz="3200" b="1" dirty="0" smtClean="0">
                <a:solidFill>
                  <a:srgbClr val="FFFF00"/>
                </a:solidFill>
              </a:rPr>
              <a:t>(100 mg of </a:t>
            </a:r>
            <a:r>
              <a:rPr lang="en-US" sz="3200" b="1" dirty="0" err="1" smtClean="0">
                <a:solidFill>
                  <a:srgbClr val="FFFF00"/>
                </a:solidFill>
              </a:rPr>
              <a:t>quetiapine</a:t>
            </a:r>
            <a:r>
              <a:rPr lang="en-US" sz="3200" b="1" dirty="0" smtClean="0">
                <a:solidFill>
                  <a:srgbClr val="FFFF00"/>
                </a:solidFill>
              </a:rPr>
              <a:t> </a:t>
            </a:r>
            <a:r>
              <a:rPr lang="en-US" sz="3200" b="1" dirty="0" err="1" smtClean="0">
                <a:solidFill>
                  <a:srgbClr val="FFFF00"/>
                </a:solidFill>
              </a:rPr>
              <a:t>fumarate</a:t>
            </a:r>
            <a:r>
              <a:rPr lang="en-US" sz="3200" b="1" dirty="0" smtClean="0">
                <a:solidFill>
                  <a:srgbClr val="FFFF00"/>
                </a:solidFill>
              </a:rPr>
              <a:t> tablets)</a:t>
            </a:r>
          </a:p>
          <a:p>
            <a:pPr algn="l"/>
            <a:r>
              <a:rPr lang="en-US" sz="3200" b="1" dirty="0" err="1" smtClean="0">
                <a:solidFill>
                  <a:srgbClr val="FF0000"/>
                </a:solidFill>
              </a:rPr>
              <a:t>Anexate</a:t>
            </a:r>
            <a:r>
              <a:rPr lang="en-US" sz="3200" b="1" baseline="30000" dirty="0" smtClean="0"/>
              <a:t>® </a:t>
            </a:r>
            <a:r>
              <a:rPr lang="en-US" sz="3200" b="1" dirty="0" smtClean="0">
                <a:solidFill>
                  <a:srgbClr val="FFFF00"/>
                </a:solidFill>
              </a:rPr>
              <a:t>(0.5 mg of flumazenil in 5 ml aqueous solution ampoules)</a:t>
            </a:r>
          </a:p>
          <a:p>
            <a:pPr algn="l"/>
            <a:r>
              <a:rPr lang="en-US" sz="3200" b="1" dirty="0" err="1" smtClean="0">
                <a:solidFill>
                  <a:srgbClr val="FF0000"/>
                </a:solidFill>
              </a:rPr>
              <a:t>Tegretol</a:t>
            </a:r>
            <a:r>
              <a:rPr lang="en-US" sz="3200" b="1" baseline="30000" dirty="0" smtClean="0"/>
              <a:t>® </a:t>
            </a:r>
            <a:r>
              <a:rPr lang="en-US" sz="2800" b="1" dirty="0" smtClean="0">
                <a:solidFill>
                  <a:srgbClr val="FFFF00"/>
                </a:solidFill>
              </a:rPr>
              <a:t>(200 mg carbamazepine tablets)</a:t>
            </a:r>
            <a:r>
              <a:rPr lang="en-US" sz="2800" b="1" dirty="0" smtClean="0"/>
              <a:t>.</a:t>
            </a:r>
            <a:endParaRPr lang="en-US" sz="3200" b="1" dirty="0" smtClean="0"/>
          </a:p>
          <a:p>
            <a:pPr algn="l"/>
            <a:r>
              <a:rPr lang="en-US" sz="3200" b="1" dirty="0" err="1" smtClean="0">
                <a:solidFill>
                  <a:srgbClr val="FF0000"/>
                </a:solidFill>
              </a:rPr>
              <a:t>Tryptizol</a:t>
            </a:r>
            <a:r>
              <a:rPr lang="en-US" sz="3200" b="1" baseline="30000" dirty="0" smtClean="0">
                <a:solidFill>
                  <a:srgbClr val="FF0000"/>
                </a:solidFill>
              </a:rPr>
              <a:t> </a:t>
            </a:r>
            <a:r>
              <a:rPr lang="en-US" sz="3200" b="1" dirty="0" smtClean="0">
                <a:solidFill>
                  <a:srgbClr val="FFFF00"/>
                </a:solidFill>
              </a:rPr>
              <a:t>(25 mg of amitriptyline hydrochloride tablets)</a:t>
            </a:r>
          </a:p>
          <a:p>
            <a:pPr algn="l">
              <a:lnSpc>
                <a:spcPct val="160000"/>
              </a:lnSpc>
            </a:pPr>
            <a:endParaRPr lang="en-US" i="1"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7315200"/>
          </a:xfrm>
        </p:spPr>
        <p:txBody>
          <a:bodyPr>
            <a:normAutofit/>
          </a:bodyPr>
          <a:lstStyle/>
          <a:p>
            <a:pPr algn="l"/>
            <a:r>
              <a:rPr lang="en-US" sz="2800" b="1" dirty="0" smtClean="0">
                <a:solidFill>
                  <a:srgbClr val="FF0000"/>
                </a:solidFill>
              </a:rPr>
              <a:t>Study design</a:t>
            </a:r>
            <a:r>
              <a:rPr lang="en-US" sz="2800" b="1" dirty="0" smtClean="0">
                <a:solidFill>
                  <a:srgbClr val="FFFF00"/>
                </a:solidFill>
              </a:rPr>
              <a:t>:  </a:t>
            </a:r>
            <a:r>
              <a:rPr lang="en-US" sz="2800" b="1" dirty="0">
                <a:solidFill>
                  <a:srgbClr val="FFFF00"/>
                </a:solidFill>
              </a:rPr>
              <a:t>G</a:t>
            </a:r>
            <a:r>
              <a:rPr lang="en-US" sz="2800" b="1" dirty="0" smtClean="0">
                <a:solidFill>
                  <a:srgbClr val="FFFF00"/>
                </a:solidFill>
              </a:rPr>
              <a:t>rouping and phasing  of  the studied benzodiazepines dependent patients (n=45) in 45 days</a:t>
            </a:r>
            <a:endParaRPr lang="en-US" sz="2800" i="1"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627707719"/>
              </p:ext>
            </p:extLst>
          </p:nvPr>
        </p:nvGraphicFramePr>
        <p:xfrm>
          <a:off x="1" y="2286000"/>
          <a:ext cx="9143999" cy="5099850"/>
        </p:xfrm>
        <a:graphic>
          <a:graphicData uri="http://schemas.openxmlformats.org/drawingml/2006/table">
            <a:tbl>
              <a:tblPr firstRow="1" bandRow="1">
                <a:tableStyleId>{5C22544A-7EE6-4342-B048-85BDC9FD1C3A}</a:tableStyleId>
              </a:tblPr>
              <a:tblGrid>
                <a:gridCol w="1186626"/>
                <a:gridCol w="2792061"/>
                <a:gridCol w="2582656"/>
                <a:gridCol w="2582656"/>
              </a:tblGrid>
              <a:tr h="748862">
                <a:tc>
                  <a:txBody>
                    <a:bodyPr/>
                    <a:lstStyle/>
                    <a:p>
                      <a:endParaRPr lang="en-US" sz="2000" b="1" dirty="0"/>
                    </a:p>
                  </a:txBody>
                  <a:tcPr/>
                </a:tc>
                <a:tc>
                  <a:txBody>
                    <a:bodyPr/>
                    <a:lstStyle/>
                    <a:p>
                      <a:pPr algn="ctr" rtl="0">
                        <a:lnSpc>
                          <a:spcPct val="115000"/>
                        </a:lnSpc>
                        <a:spcAft>
                          <a:spcPts val="0"/>
                        </a:spcAft>
                      </a:pPr>
                      <a:r>
                        <a:rPr lang="en-US" sz="2000" b="1" dirty="0">
                          <a:latin typeface="Times New Roman"/>
                          <a:ea typeface="Times New Roman"/>
                          <a:cs typeface="Arial"/>
                        </a:rPr>
                        <a:t>Pretreatment phase</a:t>
                      </a:r>
                    </a:p>
                    <a:p>
                      <a:pPr algn="ctr" rtl="0">
                        <a:lnSpc>
                          <a:spcPct val="115000"/>
                        </a:lnSpc>
                        <a:spcAft>
                          <a:spcPts val="0"/>
                        </a:spcAft>
                      </a:pPr>
                      <a:r>
                        <a:rPr lang="en-US" sz="2000" b="1" dirty="0">
                          <a:latin typeface="Times New Roman"/>
                          <a:ea typeface="Times New Roman"/>
                          <a:cs typeface="Arial"/>
                        </a:rPr>
                        <a:t>(7 days)</a:t>
                      </a:r>
                    </a:p>
                  </a:txBody>
                  <a:tcPr marL="68580" marR="68580" marT="0" marB="0"/>
                </a:tc>
                <a:tc>
                  <a:txBody>
                    <a:bodyPr/>
                    <a:lstStyle/>
                    <a:p>
                      <a:pPr algn="ctr" rtl="0">
                        <a:lnSpc>
                          <a:spcPct val="115000"/>
                        </a:lnSpc>
                        <a:spcAft>
                          <a:spcPts val="0"/>
                        </a:spcAft>
                      </a:pPr>
                      <a:r>
                        <a:rPr lang="en-US" sz="2000" b="1" dirty="0">
                          <a:latin typeface="Times New Roman"/>
                          <a:ea typeface="Times New Roman"/>
                          <a:cs typeface="Arial"/>
                        </a:rPr>
                        <a:t>Detoxification phase</a:t>
                      </a:r>
                    </a:p>
                    <a:p>
                      <a:pPr algn="ctr" rtl="0">
                        <a:lnSpc>
                          <a:spcPct val="115000"/>
                        </a:lnSpc>
                        <a:spcAft>
                          <a:spcPts val="0"/>
                        </a:spcAft>
                      </a:pPr>
                      <a:r>
                        <a:rPr lang="en-US" sz="2000" b="1" dirty="0">
                          <a:latin typeface="Times New Roman"/>
                          <a:ea typeface="Times New Roman"/>
                          <a:cs typeface="Arial"/>
                        </a:rPr>
                        <a:t>(8 days)</a:t>
                      </a:r>
                    </a:p>
                  </a:txBody>
                  <a:tcPr marL="68580" marR="68580" marT="0" marB="0"/>
                </a:tc>
                <a:tc>
                  <a:txBody>
                    <a:bodyPr/>
                    <a:lstStyle/>
                    <a:p>
                      <a:pPr algn="ctr" rtl="0">
                        <a:lnSpc>
                          <a:spcPct val="115000"/>
                        </a:lnSpc>
                        <a:spcAft>
                          <a:spcPts val="0"/>
                        </a:spcAft>
                      </a:pPr>
                      <a:r>
                        <a:rPr lang="en-US" sz="2000" b="1" dirty="0" smtClean="0">
                          <a:latin typeface="Times New Roman"/>
                          <a:ea typeface="Times New Roman"/>
                          <a:cs typeface="Arial"/>
                        </a:rPr>
                        <a:t>Follow up phase</a:t>
                      </a:r>
                      <a:r>
                        <a:rPr lang="en-US" sz="2000" b="1" baseline="0" dirty="0" smtClean="0">
                          <a:latin typeface="Times New Roman"/>
                          <a:ea typeface="Times New Roman"/>
                          <a:cs typeface="Arial"/>
                        </a:rPr>
                        <a:t> 30 day</a:t>
                      </a:r>
                      <a:endParaRPr lang="en-US" sz="2000" b="1" dirty="0">
                        <a:latin typeface="Times New Roman"/>
                        <a:ea typeface="Times New Roman"/>
                        <a:cs typeface="Arial"/>
                      </a:endParaRPr>
                    </a:p>
                  </a:txBody>
                  <a:tcPr marL="68580" marR="68580" marT="0" marB="0"/>
                </a:tc>
              </a:tr>
              <a:tr h="1198179">
                <a:tc>
                  <a:txBody>
                    <a:bodyPr/>
                    <a:lstStyle/>
                    <a:p>
                      <a:r>
                        <a:rPr lang="en-US" sz="2000" b="1" dirty="0" smtClean="0"/>
                        <a:t>Group A</a:t>
                      </a:r>
                      <a:endParaRPr lang="en-US" sz="2000" b="1" dirty="0"/>
                    </a:p>
                  </a:txBody>
                  <a:tcPr/>
                </a:tc>
                <a:tc>
                  <a:txBody>
                    <a:bodyPr/>
                    <a:lstStyle/>
                    <a:p>
                      <a:pPr algn="ctr" rtl="0">
                        <a:lnSpc>
                          <a:spcPct val="115000"/>
                        </a:lnSpc>
                        <a:spcAft>
                          <a:spcPts val="0"/>
                        </a:spcAft>
                      </a:pPr>
                      <a:r>
                        <a:rPr lang="en-US" sz="2400" dirty="0" err="1">
                          <a:latin typeface="Times New Roman"/>
                          <a:ea typeface="Times New Roman"/>
                          <a:cs typeface="Arial"/>
                        </a:rPr>
                        <a:t>Oxazepam</a:t>
                      </a:r>
                      <a:endParaRPr lang="en-US" sz="2400" dirty="0">
                        <a:latin typeface="Times New Roman"/>
                        <a:ea typeface="Times New Roman"/>
                        <a:cs typeface="Arial"/>
                      </a:endParaRPr>
                    </a:p>
                  </a:txBody>
                  <a:tcPr marL="68580" marR="68580" marT="0" marB="0"/>
                </a:tc>
                <a:tc>
                  <a:txBody>
                    <a:bodyPr/>
                    <a:lstStyle/>
                    <a:p>
                      <a:pPr algn="ctr" rtl="0">
                        <a:lnSpc>
                          <a:spcPct val="115000"/>
                        </a:lnSpc>
                        <a:spcAft>
                          <a:spcPts val="0"/>
                        </a:spcAft>
                      </a:pPr>
                      <a:r>
                        <a:rPr lang="en-US" sz="2400" dirty="0" err="1">
                          <a:latin typeface="Times New Roman"/>
                          <a:ea typeface="Times New Roman"/>
                          <a:cs typeface="Arial"/>
                        </a:rPr>
                        <a:t>Flumazenil</a:t>
                      </a:r>
                      <a:r>
                        <a:rPr lang="en-US" sz="2400" dirty="0">
                          <a:latin typeface="Times New Roman"/>
                          <a:ea typeface="Times New Roman"/>
                          <a:cs typeface="Arial"/>
                        </a:rPr>
                        <a:t>  (8 days) + </a:t>
                      </a:r>
                      <a:r>
                        <a:rPr lang="en-US" sz="2400" dirty="0" err="1">
                          <a:latin typeface="Times New Roman"/>
                          <a:ea typeface="Times New Roman"/>
                          <a:cs typeface="Arial"/>
                        </a:rPr>
                        <a:t>Oxazepam</a:t>
                      </a:r>
                      <a:r>
                        <a:rPr lang="en-US" sz="2400" dirty="0">
                          <a:latin typeface="Times New Roman"/>
                          <a:ea typeface="Times New Roman"/>
                          <a:cs typeface="Arial"/>
                        </a:rPr>
                        <a:t> (3 days)</a:t>
                      </a:r>
                    </a:p>
                  </a:txBody>
                  <a:tcPr marL="68580" marR="68580" marT="0" marB="0"/>
                </a:tc>
                <a:tc rowSpan="2">
                  <a:txBody>
                    <a:bodyPr/>
                    <a:lstStyle/>
                    <a:p>
                      <a:pPr algn="ctr" rtl="0">
                        <a:lnSpc>
                          <a:spcPct val="115000"/>
                        </a:lnSpc>
                        <a:spcAft>
                          <a:spcPts val="0"/>
                        </a:spcAft>
                      </a:pPr>
                      <a:r>
                        <a:rPr lang="en-US" sz="2400" dirty="0" smtClean="0">
                          <a:latin typeface="Times New Roman"/>
                          <a:ea typeface="Times New Roman"/>
                          <a:cs typeface="Arial"/>
                        </a:rPr>
                        <a:t>Benzodiazepine free</a:t>
                      </a:r>
                      <a:endParaRPr lang="en-US" sz="2400" dirty="0">
                        <a:latin typeface="Times New Roman"/>
                        <a:ea typeface="Times New Roman"/>
                        <a:cs typeface="Arial"/>
                      </a:endParaRPr>
                    </a:p>
                  </a:txBody>
                  <a:tcPr marL="68580" marR="68580" marT="0" marB="0"/>
                </a:tc>
              </a:tr>
              <a:tr h="599090">
                <a:tc>
                  <a:txBody>
                    <a:bodyPr/>
                    <a:lstStyle/>
                    <a:p>
                      <a:r>
                        <a:rPr lang="en-US" sz="2000" b="1" dirty="0" smtClean="0"/>
                        <a:t>Group B</a:t>
                      </a:r>
                      <a:endParaRPr lang="en-US" sz="2000" b="1" dirty="0"/>
                    </a:p>
                  </a:txBody>
                  <a:tcPr/>
                </a:tc>
                <a:tc>
                  <a:txBody>
                    <a:bodyPr/>
                    <a:lstStyle/>
                    <a:p>
                      <a:pPr algn="ctr" rtl="0">
                        <a:lnSpc>
                          <a:spcPct val="115000"/>
                        </a:lnSpc>
                        <a:spcAft>
                          <a:spcPts val="0"/>
                        </a:spcAft>
                      </a:pPr>
                      <a:r>
                        <a:rPr lang="en-US" sz="2400" dirty="0" err="1">
                          <a:latin typeface="Times New Roman"/>
                          <a:ea typeface="Times New Roman"/>
                          <a:cs typeface="Arial"/>
                        </a:rPr>
                        <a:t>Oxazepam</a:t>
                      </a:r>
                      <a:endParaRPr lang="en-US" sz="2400" dirty="0">
                        <a:latin typeface="Times New Roman"/>
                        <a:ea typeface="Times New Roman"/>
                        <a:cs typeface="Arial"/>
                      </a:endParaRPr>
                    </a:p>
                  </a:txBody>
                  <a:tcPr marL="68580" marR="68580" marT="0" marB="0"/>
                </a:tc>
                <a:tc>
                  <a:txBody>
                    <a:bodyPr/>
                    <a:lstStyle/>
                    <a:p>
                      <a:pPr algn="ctr" rtl="0">
                        <a:lnSpc>
                          <a:spcPct val="115000"/>
                        </a:lnSpc>
                        <a:spcAft>
                          <a:spcPts val="0"/>
                        </a:spcAft>
                      </a:pPr>
                      <a:r>
                        <a:rPr lang="en-US" sz="2400" dirty="0" err="1">
                          <a:latin typeface="Times New Roman"/>
                          <a:ea typeface="Times New Roman"/>
                          <a:cs typeface="Arial"/>
                        </a:rPr>
                        <a:t>Oxazepam</a:t>
                      </a:r>
                      <a:r>
                        <a:rPr lang="en-US" sz="2400" dirty="0">
                          <a:latin typeface="Times New Roman"/>
                          <a:ea typeface="Times New Roman"/>
                          <a:cs typeface="Arial"/>
                        </a:rPr>
                        <a:t> tapering</a:t>
                      </a:r>
                    </a:p>
                  </a:txBody>
                  <a:tcPr marL="68580" marR="68580" marT="0" marB="0"/>
                </a:tc>
                <a:tc vMerge="1">
                  <a:txBody>
                    <a:bodyPr/>
                    <a:lstStyle/>
                    <a:p>
                      <a:pPr algn="ctr" rtl="0">
                        <a:lnSpc>
                          <a:spcPct val="115000"/>
                        </a:lnSpc>
                        <a:spcAft>
                          <a:spcPts val="0"/>
                        </a:spcAft>
                      </a:pPr>
                      <a:endParaRPr lang="en-US" sz="1800" dirty="0">
                        <a:latin typeface="Times New Roman"/>
                        <a:ea typeface="Times New Roman"/>
                        <a:cs typeface="Arial"/>
                      </a:endParaRPr>
                    </a:p>
                  </a:txBody>
                  <a:tcPr marL="68580" marR="68580" marT="0" marB="0"/>
                </a:tc>
              </a:tr>
              <a:tr h="1797269">
                <a:tc>
                  <a:txBody>
                    <a:bodyPr/>
                    <a:lstStyle/>
                    <a:p>
                      <a:r>
                        <a:rPr lang="en-US" sz="2000" b="1" dirty="0" smtClean="0"/>
                        <a:t>Group C</a:t>
                      </a:r>
                      <a:endParaRPr lang="en-US" sz="2000" b="1" dirty="0"/>
                    </a:p>
                  </a:txBody>
                  <a:tcPr/>
                </a:tc>
                <a:tc>
                  <a:txBody>
                    <a:bodyPr/>
                    <a:lstStyle/>
                    <a:p>
                      <a:pPr algn="ctr" rtl="0">
                        <a:lnSpc>
                          <a:spcPct val="115000"/>
                        </a:lnSpc>
                        <a:spcAft>
                          <a:spcPts val="0"/>
                        </a:spcAft>
                      </a:pPr>
                      <a:r>
                        <a:rPr lang="en-US" sz="2400" dirty="0" err="1">
                          <a:latin typeface="Times New Roman"/>
                          <a:ea typeface="Times New Roman"/>
                          <a:cs typeface="Arial"/>
                        </a:rPr>
                        <a:t>Oxazepam</a:t>
                      </a:r>
                      <a:r>
                        <a:rPr lang="en-US" sz="2400" dirty="0">
                          <a:latin typeface="Times New Roman"/>
                          <a:ea typeface="Times New Roman"/>
                          <a:cs typeface="Arial"/>
                        </a:rPr>
                        <a:t> + </a:t>
                      </a:r>
                      <a:r>
                        <a:rPr lang="en-US" sz="2400" dirty="0" err="1">
                          <a:latin typeface="Times New Roman"/>
                          <a:ea typeface="Times New Roman"/>
                          <a:cs typeface="Arial"/>
                        </a:rPr>
                        <a:t>Quetiapine</a:t>
                      </a:r>
                      <a:r>
                        <a:rPr lang="en-US" sz="2400" dirty="0">
                          <a:latin typeface="Times New Roman"/>
                          <a:ea typeface="Times New Roman"/>
                          <a:cs typeface="Arial"/>
                        </a:rPr>
                        <a:t> (100 mg)  + Amitriptyline (25 mg)  </a:t>
                      </a:r>
                    </a:p>
                  </a:txBody>
                  <a:tcPr marL="68580" marR="68580" marT="0" marB="0"/>
                </a:tc>
                <a:tc>
                  <a:txBody>
                    <a:bodyPr/>
                    <a:lstStyle/>
                    <a:p>
                      <a:pPr algn="ctr" rtl="0">
                        <a:lnSpc>
                          <a:spcPct val="115000"/>
                        </a:lnSpc>
                        <a:spcAft>
                          <a:spcPts val="0"/>
                        </a:spcAft>
                      </a:pPr>
                      <a:r>
                        <a:rPr lang="en-US" sz="2400" dirty="0" err="1" smtClean="0">
                          <a:latin typeface="Times New Roman"/>
                          <a:ea typeface="Times New Roman"/>
                          <a:cs typeface="Arial"/>
                        </a:rPr>
                        <a:t>Quetiapine</a:t>
                      </a:r>
                      <a:r>
                        <a:rPr lang="en-US" sz="2400" dirty="0" smtClean="0">
                          <a:latin typeface="Times New Roman"/>
                          <a:ea typeface="Times New Roman"/>
                          <a:cs typeface="Arial"/>
                        </a:rPr>
                        <a:t> (100 mg)  + Amitriptyline (25 mg) + </a:t>
                      </a:r>
                      <a:r>
                        <a:rPr lang="en-US" sz="2400" dirty="0" err="1" smtClean="0">
                          <a:latin typeface="Times New Roman"/>
                          <a:ea typeface="Times New Roman"/>
                          <a:cs typeface="Arial"/>
                        </a:rPr>
                        <a:t>carbemazepine</a:t>
                      </a:r>
                      <a:r>
                        <a:rPr lang="en-US" sz="2400" dirty="0" smtClean="0">
                          <a:latin typeface="Times New Roman"/>
                          <a:ea typeface="Times New Roman"/>
                          <a:cs typeface="Arial"/>
                        </a:rPr>
                        <a:t> (600mg)</a:t>
                      </a:r>
                      <a:endParaRPr lang="en-US" sz="2400" dirty="0">
                        <a:latin typeface="Times New Roman"/>
                        <a:ea typeface="Times New Roman"/>
                        <a:cs typeface="Arial"/>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2400" dirty="0" smtClean="0">
                          <a:latin typeface="Times New Roman"/>
                          <a:ea typeface="Times New Roman"/>
                          <a:cs typeface="Arial"/>
                        </a:rPr>
                        <a:t>Benzodiazepine free</a:t>
                      </a:r>
                    </a:p>
                    <a:p>
                      <a:pPr algn="ctr" rtl="0">
                        <a:lnSpc>
                          <a:spcPct val="115000"/>
                        </a:lnSpc>
                        <a:spcAft>
                          <a:spcPts val="0"/>
                        </a:spcAft>
                      </a:pPr>
                      <a:r>
                        <a:rPr lang="en-US" sz="2400" dirty="0" smtClean="0">
                          <a:latin typeface="Times New Roman"/>
                          <a:ea typeface="Times New Roman"/>
                          <a:cs typeface="Arial"/>
                        </a:rPr>
                        <a:t>Carbamazepine 600mg/d for 2 weeks then tapered</a:t>
                      </a:r>
                      <a:endParaRPr lang="en-US" sz="2400" dirty="0">
                        <a:latin typeface="Times New Roman"/>
                        <a:ea typeface="Times New Roman"/>
                        <a:cs typeface="Arial"/>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lnSpcReduction="10000"/>
          </a:bodyPr>
          <a:lstStyle/>
          <a:p>
            <a:pPr algn="ctr">
              <a:lnSpc>
                <a:spcPct val="160000"/>
              </a:lnSpc>
            </a:pPr>
            <a:r>
              <a:rPr lang="en-US" sz="4000" b="1" dirty="0" smtClean="0">
                <a:solidFill>
                  <a:srgbClr val="FFFF00"/>
                </a:solidFill>
              </a:rPr>
              <a:t>Data obtained</a:t>
            </a:r>
            <a:endParaRPr lang="en-US" sz="4000" b="1" dirty="0" smtClean="0">
              <a:solidFill>
                <a:srgbClr val="FF0000"/>
              </a:solidFill>
            </a:endParaRPr>
          </a:p>
          <a:p>
            <a:pPr algn="l">
              <a:lnSpc>
                <a:spcPct val="150000"/>
              </a:lnSpc>
            </a:pPr>
            <a:r>
              <a:rPr lang="en-US" sz="3600" b="1" dirty="0" smtClean="0">
                <a:solidFill>
                  <a:srgbClr val="FF0000"/>
                </a:solidFill>
              </a:rPr>
              <a:t> - Socio-demographic data </a:t>
            </a:r>
            <a:endParaRPr lang="en-US" sz="2800" b="1" dirty="0" smtClean="0">
              <a:solidFill>
                <a:srgbClr val="FFFF00"/>
              </a:solidFill>
            </a:endParaRPr>
          </a:p>
          <a:p>
            <a:pPr algn="l">
              <a:lnSpc>
                <a:spcPct val="150000"/>
              </a:lnSpc>
            </a:pPr>
            <a:r>
              <a:rPr lang="en-US" sz="3600" b="1" dirty="0" smtClean="0">
                <a:solidFill>
                  <a:srgbClr val="FF0000"/>
                </a:solidFill>
              </a:rPr>
              <a:t> - Pattern of benzodiazepine use </a:t>
            </a:r>
          </a:p>
          <a:p>
            <a:pPr algn="l">
              <a:lnSpc>
                <a:spcPct val="150000"/>
              </a:lnSpc>
            </a:pPr>
            <a:r>
              <a:rPr lang="en-US" sz="3200" dirty="0" smtClean="0">
                <a:solidFill>
                  <a:srgbClr val="FFFF00"/>
                </a:solidFill>
              </a:rPr>
              <a:t>name of the drug(s), route of intake, age of onset of intake, duration  of   intake, regularity of  use, daily dose , motives for intake, drugs currently used and history of previous relapses. </a:t>
            </a:r>
          </a:p>
          <a:p>
            <a:pPr algn="l">
              <a:lnSpc>
                <a:spcPct val="150000"/>
              </a:lnSpc>
            </a:pPr>
            <a:r>
              <a:rPr lang="en-US" sz="3600" b="1" dirty="0">
                <a:solidFill>
                  <a:srgbClr val="FF0000"/>
                </a:solidFill>
              </a:rPr>
              <a:t> </a:t>
            </a:r>
            <a:r>
              <a:rPr lang="en-US" sz="3600" b="1" dirty="0" smtClean="0">
                <a:solidFill>
                  <a:srgbClr val="FF0000"/>
                </a:solidFill>
              </a:rPr>
              <a:t>- physical examination </a:t>
            </a:r>
            <a:endParaRPr lang="en-US" sz="3600" b="1"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a:bodyPr>
          <a:lstStyle/>
          <a:p>
            <a:pPr algn="ctr">
              <a:lnSpc>
                <a:spcPct val="150000"/>
              </a:lnSpc>
            </a:pPr>
            <a:endParaRPr lang="en-US" sz="2800" b="1" dirty="0" smtClean="0">
              <a:solidFill>
                <a:srgbClr val="FFFF00"/>
              </a:solidFill>
            </a:endParaRPr>
          </a:p>
          <a:p>
            <a:pPr algn="ctr">
              <a:lnSpc>
                <a:spcPct val="150000"/>
              </a:lnSpc>
            </a:pPr>
            <a:endParaRPr lang="en-US" sz="2800" b="1" dirty="0">
              <a:solidFill>
                <a:srgbClr val="FFFF00"/>
              </a:solidFill>
            </a:endParaRPr>
          </a:p>
          <a:p>
            <a:pPr algn="l">
              <a:lnSpc>
                <a:spcPct val="150000"/>
              </a:lnSpc>
            </a:pPr>
            <a:r>
              <a:rPr lang="en-US" sz="3600" b="1" dirty="0" smtClean="0">
                <a:solidFill>
                  <a:srgbClr val="FF0000"/>
                </a:solidFill>
              </a:rPr>
              <a:t>- Psychiatric and psychometric </a:t>
            </a:r>
            <a:r>
              <a:rPr lang="en-US" sz="3600" b="1" dirty="0" err="1" smtClean="0">
                <a:solidFill>
                  <a:srgbClr val="FF0000"/>
                </a:solidFill>
              </a:rPr>
              <a:t>evalution</a:t>
            </a:r>
            <a:r>
              <a:rPr lang="en-US" sz="3600" b="1" dirty="0" smtClean="0">
                <a:solidFill>
                  <a:srgbClr val="FF0000"/>
                </a:solidFill>
              </a:rPr>
              <a:t>. </a:t>
            </a:r>
          </a:p>
          <a:p>
            <a:pPr algn="ctr">
              <a:lnSpc>
                <a:spcPct val="150000"/>
              </a:lnSpc>
            </a:pPr>
            <a:r>
              <a:rPr lang="en-US" sz="3200" b="1" i="1" dirty="0" smtClean="0">
                <a:solidFill>
                  <a:srgbClr val="FFFF00"/>
                </a:solidFill>
              </a:rPr>
              <a:t>Were  done at </a:t>
            </a:r>
            <a:r>
              <a:rPr lang="en-US" sz="3200" b="1" i="1" dirty="0">
                <a:solidFill>
                  <a:srgbClr val="FFFF00"/>
                </a:solidFill>
              </a:rPr>
              <a:t>the end of pre-treatment phase (base line) and </a:t>
            </a:r>
            <a:r>
              <a:rPr lang="en-US" sz="3200" b="1" i="1" dirty="0" smtClean="0">
                <a:solidFill>
                  <a:srgbClr val="FFFF00"/>
                </a:solidFill>
              </a:rPr>
              <a:t>on daily basis of </a:t>
            </a:r>
            <a:r>
              <a:rPr lang="en-US" sz="3200" b="1" i="1" dirty="0">
                <a:solidFill>
                  <a:srgbClr val="FFFF00"/>
                </a:solidFill>
              </a:rPr>
              <a:t>the detoxification </a:t>
            </a:r>
            <a:r>
              <a:rPr lang="en-US" sz="3200" b="1" i="1" dirty="0" smtClean="0">
                <a:solidFill>
                  <a:srgbClr val="FFFF00"/>
                </a:solidFill>
              </a:rPr>
              <a:t>phase</a:t>
            </a:r>
            <a:endParaRPr lang="en-US" sz="3200" b="1" i="1" dirty="0">
              <a:solidFill>
                <a:srgbClr val="FFFF00"/>
              </a:solidFill>
            </a:endParaRPr>
          </a:p>
          <a:p>
            <a:pPr algn="ctr">
              <a:lnSpc>
                <a:spcPct val="150000"/>
              </a:lnSpc>
            </a:pPr>
            <a:endParaRPr lang="en-US" sz="3600" i="1" dirty="0">
              <a:solidFill>
                <a:srgbClr val="FFFF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a:bodyPr>
          <a:lstStyle/>
          <a:p>
            <a:pPr marL="571500" indent="-571500" algn="l">
              <a:lnSpc>
                <a:spcPct val="120000"/>
              </a:lnSpc>
              <a:buFont typeface="Wingdings" pitchFamily="2" charset="2"/>
              <a:buChar char="Ø"/>
            </a:pPr>
            <a:endParaRPr lang="en-US" sz="3600" dirty="0" smtClean="0">
              <a:solidFill>
                <a:srgbClr val="FFFF00"/>
              </a:solidFill>
            </a:endParaRPr>
          </a:p>
          <a:p>
            <a:pPr marL="571500" indent="-571500" algn="l">
              <a:lnSpc>
                <a:spcPct val="120000"/>
              </a:lnSpc>
              <a:buFont typeface="Wingdings" pitchFamily="2" charset="2"/>
              <a:buChar char="Ø"/>
            </a:pPr>
            <a:r>
              <a:rPr lang="en-US" sz="3600" dirty="0" err="1" smtClean="0">
                <a:solidFill>
                  <a:srgbClr val="FFFF00"/>
                </a:solidFill>
              </a:rPr>
              <a:t>Tyrer</a:t>
            </a:r>
            <a:r>
              <a:rPr lang="en-US" sz="3600" dirty="0" smtClean="0">
                <a:solidFill>
                  <a:srgbClr val="FFFF00"/>
                </a:solidFill>
              </a:rPr>
              <a:t> Benzodiazepine Withdrawal Symptom Questionnaire (BWSQ).</a:t>
            </a:r>
          </a:p>
          <a:p>
            <a:pPr lvl="0" algn="l">
              <a:lnSpc>
                <a:spcPct val="150000"/>
              </a:lnSpc>
              <a:buFont typeface="Wingdings" pitchFamily="2" charset="2"/>
              <a:buChar char="Ø"/>
            </a:pPr>
            <a:r>
              <a:rPr lang="en-US" sz="3600" dirty="0" smtClean="0">
                <a:solidFill>
                  <a:srgbClr val="FFFF00"/>
                </a:solidFill>
              </a:rPr>
              <a:t>Visual Analogue Scale (VAS): </a:t>
            </a:r>
          </a:p>
          <a:p>
            <a:pPr lvl="0" algn="l">
              <a:lnSpc>
                <a:spcPct val="150000"/>
              </a:lnSpc>
              <a:buFont typeface="Wingdings" pitchFamily="2" charset="2"/>
              <a:buChar char="Ø"/>
            </a:pPr>
            <a:r>
              <a:rPr lang="en-US" sz="3600" dirty="0" smtClean="0">
                <a:solidFill>
                  <a:srgbClr val="FFFF00"/>
                </a:solidFill>
              </a:rPr>
              <a:t>Hamilton Anxiety Rating Scale (HAM-A).</a:t>
            </a:r>
          </a:p>
          <a:p>
            <a:pPr algn="l">
              <a:lnSpc>
                <a:spcPct val="150000"/>
              </a:lnSpc>
              <a:buFont typeface="Wingdings" pitchFamily="2" charset="2"/>
              <a:buChar char="Ø"/>
            </a:pPr>
            <a:r>
              <a:rPr lang="en-US" sz="3600" dirty="0" smtClean="0">
                <a:solidFill>
                  <a:srgbClr val="FFFF00"/>
                </a:solidFill>
              </a:rPr>
              <a:t>Hamilton Depression Rating Scale (HAM-D)</a:t>
            </a:r>
          </a:p>
          <a:p>
            <a:pPr lvl="0" algn="l">
              <a:lnSpc>
                <a:spcPct val="150000"/>
              </a:lnSpc>
            </a:pPr>
            <a:endParaRPr lang="en-US" dirty="0" smtClean="0"/>
          </a:p>
          <a:p>
            <a:pPr algn="l">
              <a:lnSpc>
                <a:spcPct val="150000"/>
              </a:lnSpc>
            </a:pPr>
            <a:endParaRPr lang="en-US" b="1" dirty="0" smtClean="0"/>
          </a:p>
          <a:p>
            <a:pPr algn="l">
              <a:lnSpc>
                <a:spcPct val="150000"/>
              </a:lnSpc>
            </a:pPr>
            <a:endParaRPr lang="en-US" dirty="0" smtClean="0"/>
          </a:p>
          <a:p>
            <a:pPr lvl="0" algn="l">
              <a:lnSpc>
                <a:spcPct val="150000"/>
              </a:lnSpc>
            </a:pPr>
            <a:endParaRPr lang="en-US" dirty="0" smtClean="0"/>
          </a:p>
          <a:p>
            <a:pPr algn="l">
              <a:lnSpc>
                <a:spcPct val="150000"/>
              </a:lnSpc>
            </a:pPr>
            <a:endParaRPr lang="en-US"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linds(horizont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linds(horizont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linds(horizontal)">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a:bodyPr>
          <a:lstStyle/>
          <a:p>
            <a:pPr algn="ctr">
              <a:lnSpc>
                <a:spcPct val="160000"/>
              </a:lnSpc>
            </a:pPr>
            <a:r>
              <a:rPr lang="en-US" sz="4000" b="1" dirty="0" smtClean="0">
                <a:solidFill>
                  <a:srgbClr val="FFFF00"/>
                </a:solidFill>
              </a:rPr>
              <a:t>Investigations </a:t>
            </a:r>
          </a:p>
          <a:p>
            <a:pPr algn="just">
              <a:lnSpc>
                <a:spcPct val="150000"/>
              </a:lnSpc>
              <a:buFont typeface="Arial" pitchFamily="34" charset="0"/>
              <a:buChar char="•"/>
            </a:pPr>
            <a:r>
              <a:rPr lang="en-US" sz="3200" b="1" u="sng" dirty="0" smtClean="0">
                <a:solidFill>
                  <a:srgbClr val="FF0000"/>
                </a:solidFill>
              </a:rPr>
              <a:t>Biochemical investigations:</a:t>
            </a:r>
            <a:r>
              <a:rPr lang="en-US" sz="3200" b="1" dirty="0" smtClean="0">
                <a:solidFill>
                  <a:srgbClr val="FFC000"/>
                </a:solidFill>
              </a:rPr>
              <a:t> </a:t>
            </a:r>
          </a:p>
          <a:p>
            <a:pPr algn="just">
              <a:lnSpc>
                <a:spcPct val="150000"/>
              </a:lnSpc>
            </a:pPr>
            <a:r>
              <a:rPr lang="en-US" sz="2800" b="1" dirty="0" err="1" smtClean="0">
                <a:solidFill>
                  <a:srgbClr val="FFFF00"/>
                </a:solidFill>
              </a:rPr>
              <a:t>Routin</a:t>
            </a:r>
            <a:r>
              <a:rPr lang="en-US" sz="2800" b="1" dirty="0" smtClean="0">
                <a:solidFill>
                  <a:srgbClr val="FFFF00"/>
                </a:solidFill>
              </a:rPr>
              <a:t> investigation e.g. liver function tests, kidney function tests and Complete blood count.</a:t>
            </a:r>
            <a:r>
              <a:rPr lang="en-US" sz="2800" dirty="0" smtClean="0">
                <a:solidFill>
                  <a:srgbClr val="FFFF00"/>
                </a:solidFill>
              </a:rPr>
              <a:t> </a:t>
            </a:r>
            <a:r>
              <a:rPr lang="en-US" sz="2800" b="1" dirty="0" smtClean="0">
                <a:solidFill>
                  <a:srgbClr val="FFFF00"/>
                </a:solidFill>
              </a:rPr>
              <a:t>Performed immediately on admission before </a:t>
            </a:r>
            <a:r>
              <a:rPr lang="en-US" sz="2800" b="1" dirty="0" err="1" smtClean="0">
                <a:solidFill>
                  <a:srgbClr val="FFFF00"/>
                </a:solidFill>
              </a:rPr>
              <a:t>oxazepam</a:t>
            </a:r>
            <a:r>
              <a:rPr lang="en-US" sz="2800" b="1" dirty="0" smtClean="0">
                <a:solidFill>
                  <a:srgbClr val="FFFF00"/>
                </a:solidFill>
              </a:rPr>
              <a:t> replacement’s doses and after stoppage of treatment.  </a:t>
            </a:r>
          </a:p>
          <a:p>
            <a:pPr algn="just">
              <a:lnSpc>
                <a:spcPct val="150000"/>
              </a:lnSpc>
              <a:buFont typeface="Arial" pitchFamily="34" charset="0"/>
              <a:buChar char="•"/>
            </a:pPr>
            <a:r>
              <a:rPr lang="en-US" sz="3200" b="1" u="sng" dirty="0" smtClean="0">
                <a:solidFill>
                  <a:srgbClr val="FF0000"/>
                </a:solidFill>
              </a:rPr>
              <a:t>Toxicological analysis</a:t>
            </a:r>
            <a:r>
              <a:rPr lang="en-US" sz="3200" b="1" dirty="0" smtClean="0">
                <a:solidFill>
                  <a:srgbClr val="FF0000"/>
                </a:solidFill>
              </a:rPr>
              <a:t> </a:t>
            </a:r>
          </a:p>
          <a:p>
            <a:pPr lvl="0" algn="just">
              <a:lnSpc>
                <a:spcPct val="150000"/>
              </a:lnSpc>
              <a:buFont typeface="Arial" pitchFamily="34" charset="0"/>
              <a:buChar char="•"/>
            </a:pPr>
            <a:endParaRPr lang="en-US" dirty="0" smtClean="0"/>
          </a:p>
          <a:p>
            <a:pPr algn="just">
              <a:lnSpc>
                <a:spcPct val="150000"/>
              </a:lnSpc>
            </a:pPr>
            <a:endParaRPr lang="en-US" b="1" dirty="0" smtClean="0"/>
          </a:p>
          <a:p>
            <a:pPr algn="just">
              <a:lnSpc>
                <a:spcPct val="150000"/>
              </a:lnSpc>
            </a:pPr>
            <a:endParaRPr lang="en-US" dirty="0" smtClean="0"/>
          </a:p>
          <a:p>
            <a:pPr lvl="0" algn="just">
              <a:lnSpc>
                <a:spcPct val="150000"/>
              </a:lnSpc>
            </a:pPr>
            <a:endParaRPr lang="en-US" dirty="0" smtClean="0"/>
          </a:p>
          <a:p>
            <a:pPr algn="just">
              <a:lnSpc>
                <a:spcPct val="150000"/>
              </a:lnSpc>
            </a:pPr>
            <a:endParaRPr lang="en-US" i="1"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rmAutofit fontScale="85000" lnSpcReduction="20000"/>
          </a:bodyPr>
          <a:lstStyle/>
          <a:p>
            <a:pPr algn="l">
              <a:lnSpc>
                <a:spcPct val="160000"/>
              </a:lnSpc>
            </a:pPr>
            <a:r>
              <a:rPr lang="en-US" sz="3500" b="1" u="sng" dirty="0" smtClean="0">
                <a:solidFill>
                  <a:srgbClr val="FF0000"/>
                </a:solidFill>
              </a:rPr>
              <a:t>Toxicological analysis:  </a:t>
            </a:r>
          </a:p>
          <a:p>
            <a:pPr algn="l">
              <a:lnSpc>
                <a:spcPct val="160000"/>
              </a:lnSpc>
            </a:pPr>
            <a:r>
              <a:rPr lang="en-US" sz="2800" b="1" u="sng" dirty="0" smtClean="0">
                <a:solidFill>
                  <a:srgbClr val="FFFF00"/>
                </a:solidFill>
              </a:rPr>
              <a:t>(</a:t>
            </a:r>
            <a:r>
              <a:rPr lang="en-US" sz="2800" b="1" dirty="0" smtClean="0">
                <a:solidFill>
                  <a:srgbClr val="FFFF00"/>
                </a:solidFill>
              </a:rPr>
              <a:t>on admission, before starting detoxification phase, at the end of detoxification phase and on day 15 and 30 of the follow up phase) </a:t>
            </a:r>
          </a:p>
          <a:p>
            <a:pPr algn="l">
              <a:lnSpc>
                <a:spcPct val="160000"/>
              </a:lnSpc>
            </a:pPr>
            <a:r>
              <a:rPr lang="en-US" sz="2800" b="1" dirty="0" smtClean="0">
                <a:solidFill>
                  <a:srgbClr val="FFFF00"/>
                </a:solidFill>
              </a:rPr>
              <a:t> </a:t>
            </a:r>
            <a:endParaRPr lang="en-US" sz="3000" b="1" dirty="0" smtClean="0">
              <a:solidFill>
                <a:srgbClr val="FFFF00"/>
              </a:solidFill>
            </a:endParaRPr>
          </a:p>
          <a:p>
            <a:pPr algn="l">
              <a:lnSpc>
                <a:spcPct val="150000"/>
              </a:lnSpc>
              <a:buFont typeface="Wingdings" pitchFamily="2" charset="2"/>
              <a:buChar char="Ø"/>
            </a:pPr>
            <a:r>
              <a:rPr lang="en-US" sz="3000" b="1" i="1" dirty="0" smtClean="0">
                <a:solidFill>
                  <a:srgbClr val="FF0000"/>
                </a:solidFill>
              </a:rPr>
              <a:t>Rapid screening test</a:t>
            </a:r>
            <a:r>
              <a:rPr lang="en-US" sz="3000" b="1" dirty="0" smtClean="0">
                <a:solidFill>
                  <a:srgbClr val="FF0000"/>
                </a:solidFill>
              </a:rPr>
              <a:t>: </a:t>
            </a:r>
            <a:r>
              <a:rPr lang="en-US" sz="3000" b="1" dirty="0" smtClean="0">
                <a:solidFill>
                  <a:srgbClr val="FFFF00"/>
                </a:solidFill>
              </a:rPr>
              <a:t>(Quick Profile</a:t>
            </a:r>
            <a:r>
              <a:rPr lang="en-US" sz="3000" b="1" i="1" dirty="0" smtClean="0">
                <a:solidFill>
                  <a:srgbClr val="FFFF00"/>
                </a:solidFill>
              </a:rPr>
              <a:t>™ </a:t>
            </a:r>
            <a:r>
              <a:rPr lang="en-US" sz="3000" b="1" dirty="0" smtClean="0">
                <a:solidFill>
                  <a:srgbClr val="FFFF00"/>
                </a:solidFill>
              </a:rPr>
              <a:t>Drugs</a:t>
            </a:r>
            <a:r>
              <a:rPr lang="en-US" sz="3000" b="1" i="1" dirty="0" smtClean="0">
                <a:solidFill>
                  <a:srgbClr val="FFFF00"/>
                </a:solidFill>
              </a:rPr>
              <a:t> </a:t>
            </a:r>
            <a:r>
              <a:rPr lang="en-US" sz="3000" b="1" dirty="0" smtClean="0">
                <a:solidFill>
                  <a:srgbClr val="FFFF00"/>
                </a:solidFill>
              </a:rPr>
              <a:t>of</a:t>
            </a:r>
            <a:r>
              <a:rPr lang="en-US" sz="3000" b="1" i="1" dirty="0" smtClean="0">
                <a:solidFill>
                  <a:srgbClr val="FFFF00"/>
                </a:solidFill>
              </a:rPr>
              <a:t> </a:t>
            </a:r>
            <a:r>
              <a:rPr lang="en-US" sz="3000" b="1" dirty="0" smtClean="0">
                <a:solidFill>
                  <a:srgbClr val="FFFF00"/>
                </a:solidFill>
              </a:rPr>
              <a:t>Abuse</a:t>
            </a:r>
            <a:r>
              <a:rPr lang="en-US" sz="3000" b="1" i="1" dirty="0" smtClean="0">
                <a:solidFill>
                  <a:srgbClr val="FFFF00"/>
                </a:solidFill>
              </a:rPr>
              <a:t>/ </a:t>
            </a:r>
            <a:r>
              <a:rPr lang="en-US" sz="3000" b="1" dirty="0" smtClean="0">
                <a:solidFill>
                  <a:srgbClr val="FFFF00"/>
                </a:solidFill>
              </a:rPr>
              <a:t>Alcohol</a:t>
            </a:r>
            <a:r>
              <a:rPr lang="en-US" sz="3000" b="1" i="1" dirty="0" smtClean="0">
                <a:solidFill>
                  <a:srgbClr val="FFFF00"/>
                </a:solidFill>
              </a:rPr>
              <a:t> </a:t>
            </a:r>
            <a:r>
              <a:rPr lang="en-US" sz="3000" b="1" dirty="0" smtClean="0">
                <a:solidFill>
                  <a:srgbClr val="FFFF00"/>
                </a:solidFill>
              </a:rPr>
              <a:t>Test Device).</a:t>
            </a:r>
            <a:r>
              <a:rPr lang="en-US" sz="3000" dirty="0" smtClean="0">
                <a:solidFill>
                  <a:srgbClr val="FFFF00"/>
                </a:solidFill>
              </a:rPr>
              <a:t> It is a specific immunochemical reaction  based one step in vitro test.</a:t>
            </a:r>
          </a:p>
          <a:p>
            <a:pPr lvl="0" algn="l">
              <a:lnSpc>
                <a:spcPct val="150000"/>
              </a:lnSpc>
              <a:buFont typeface="Wingdings" pitchFamily="2" charset="2"/>
              <a:buChar char="Ø"/>
            </a:pPr>
            <a:r>
              <a:rPr lang="en-US" sz="3000" b="1" i="1" dirty="0" smtClean="0">
                <a:solidFill>
                  <a:srgbClr val="FF0000"/>
                </a:solidFill>
              </a:rPr>
              <a:t>Viva-E analyzer : </a:t>
            </a:r>
            <a:r>
              <a:rPr lang="en-US" sz="3000" dirty="0" smtClean="0">
                <a:solidFill>
                  <a:srgbClr val="FFFF00"/>
                </a:solidFill>
              </a:rPr>
              <a:t>a homogeneous enzyme immunoassay technique used for semi-quantitative analysis of benzodiazepine and benzodiazepine metabolites in human urine. </a:t>
            </a:r>
          </a:p>
          <a:p>
            <a:pPr algn="l">
              <a:lnSpc>
                <a:spcPct val="150000"/>
              </a:lnSpc>
            </a:pPr>
            <a:endParaRPr lang="en-US" b="1" dirty="0" smtClean="0"/>
          </a:p>
          <a:p>
            <a:pPr algn="l">
              <a:lnSpc>
                <a:spcPct val="150000"/>
              </a:lnSpc>
            </a:pPr>
            <a:endParaRPr lang="en-US" dirty="0" smtClean="0"/>
          </a:p>
          <a:p>
            <a:pPr lvl="0" algn="l">
              <a:lnSpc>
                <a:spcPct val="150000"/>
              </a:lnSpc>
            </a:pPr>
            <a:endParaRPr lang="en-US" dirty="0" smtClean="0"/>
          </a:p>
          <a:p>
            <a:pPr algn="l">
              <a:lnSpc>
                <a:spcPct val="150000"/>
              </a:lnSpc>
            </a:pPr>
            <a:endParaRPr lang="en-US" i="1"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981200"/>
            <a:ext cx="7851648" cy="1828800"/>
          </a:xfrm>
        </p:spPr>
        <p:txBody>
          <a:bodyPr/>
          <a:lstStyle/>
          <a:p>
            <a:pPr algn="ctr"/>
            <a:r>
              <a:rPr lang="en-US" sz="6000" dirty="0">
                <a:solidFill>
                  <a:srgbClr val="FFFF00"/>
                </a:solidFill>
              </a:rPr>
              <a:t>RESULTS</a:t>
            </a:r>
            <a:br>
              <a:rPr lang="en-US" sz="6000" dirty="0">
                <a:solidFill>
                  <a:srgbClr val="FFFF00"/>
                </a:solidFill>
              </a:rPr>
            </a:br>
            <a:endParaRPr lang="ar-EG" dirty="0"/>
          </a:p>
        </p:txBody>
      </p:sp>
    </p:spTree>
    <p:extLst>
      <p:ext uri="{BB962C8B-B14F-4D97-AF65-F5344CB8AC3E}">
        <p14:creationId xmlns:p14="http://schemas.microsoft.com/office/powerpoint/2010/main" val="1494288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ctr"/>
            <a:endParaRPr lang="en-US" sz="2800" dirty="0" smtClean="0">
              <a:solidFill>
                <a:srgbClr val="FFFF00"/>
              </a:solidFill>
            </a:endParaRPr>
          </a:p>
          <a:p>
            <a:pPr algn="l"/>
            <a:endParaRPr lang="en-US" sz="2800" dirty="0" smtClean="0"/>
          </a:p>
          <a:p>
            <a:pPr algn="just">
              <a:buFont typeface="Arial" pitchFamily="34" charset="0"/>
              <a:buChar char="•"/>
            </a:pPr>
            <a:r>
              <a:rPr lang="en-US" sz="3600" b="1" dirty="0" smtClean="0">
                <a:solidFill>
                  <a:srgbClr val="FFFF00"/>
                </a:solidFill>
              </a:rPr>
              <a:t>The ages of the patients ranged from 22 to 60 years with no significant differences between the studied groups(p &gt; 0.05).</a:t>
            </a:r>
          </a:p>
          <a:p>
            <a:pPr algn="just">
              <a:buFont typeface="Arial" pitchFamily="34" charset="0"/>
              <a:buChar char="•"/>
            </a:pPr>
            <a:endParaRPr lang="en-US" sz="2800" dirty="0" smtClean="0"/>
          </a:p>
          <a:p>
            <a:pPr algn="just">
              <a:buFont typeface="Arial" pitchFamily="34" charset="0"/>
              <a:buChar char="•"/>
            </a:pPr>
            <a:r>
              <a:rPr lang="en-US" sz="3600" b="1" dirty="0" smtClean="0">
                <a:solidFill>
                  <a:srgbClr val="FFFF00"/>
                </a:solidFill>
              </a:rPr>
              <a:t>All patients were current cigarette smokers whereas the majority of patients were caffeine users (86.67%, 93.33% and 86.67% in group A, B and C respectively).</a:t>
            </a:r>
          </a:p>
          <a:p>
            <a:pPr algn="l">
              <a:lnSpc>
                <a:spcPct val="150000"/>
              </a:lnSpc>
            </a:pPr>
            <a:endParaRPr lang="en-US" sz="1800" dirty="0" smtClean="0"/>
          </a:p>
          <a:p>
            <a:pPr lvl="0" algn="l">
              <a:lnSpc>
                <a:spcPct val="150000"/>
              </a:lnSpc>
            </a:pPr>
            <a:endParaRPr lang="en-US" sz="2000" dirty="0" smtClean="0"/>
          </a:p>
          <a:p>
            <a:pPr algn="l">
              <a:lnSpc>
                <a:spcPct val="150000"/>
              </a:lnSpc>
            </a:pPr>
            <a:endParaRPr lang="en-US" sz="2000" i="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l">
              <a:lnSpc>
                <a:spcPct val="150000"/>
              </a:lnSpc>
              <a:buFont typeface="Arial" pitchFamily="34" charset="0"/>
              <a:buChar char="•"/>
            </a:pPr>
            <a:r>
              <a:rPr lang="en-US" sz="3200" b="1" i="1" u="sng" dirty="0" smtClean="0">
                <a:solidFill>
                  <a:srgbClr val="FF0000"/>
                </a:solidFill>
              </a:rPr>
              <a:t>Clonazepam</a:t>
            </a:r>
            <a:r>
              <a:rPr lang="en-US" sz="3200" b="1" u="sng" dirty="0" smtClean="0">
                <a:solidFill>
                  <a:srgbClr val="FF0000"/>
                </a:solidFill>
              </a:rPr>
              <a:t> </a:t>
            </a:r>
            <a:r>
              <a:rPr lang="en-US" sz="3200" b="1" dirty="0" smtClean="0">
                <a:solidFill>
                  <a:srgbClr val="FFFF00"/>
                </a:solidFill>
              </a:rPr>
              <a:t>was used among 53.33%, 60.00% and 46.67% of the studied patients in group A, B and C respectively. </a:t>
            </a:r>
          </a:p>
          <a:p>
            <a:pPr algn="l">
              <a:lnSpc>
                <a:spcPct val="150000"/>
              </a:lnSpc>
              <a:buFont typeface="Arial" pitchFamily="34" charset="0"/>
              <a:buChar char="•"/>
            </a:pPr>
            <a:r>
              <a:rPr lang="en-US" sz="3200" b="1" i="1" u="sng" dirty="0" smtClean="0">
                <a:solidFill>
                  <a:srgbClr val="FF0000"/>
                </a:solidFill>
              </a:rPr>
              <a:t>Alprazolam</a:t>
            </a:r>
            <a:r>
              <a:rPr lang="en-US" sz="3200" b="1" dirty="0" smtClean="0">
                <a:solidFill>
                  <a:srgbClr val="FF0000"/>
                </a:solidFill>
              </a:rPr>
              <a:t> </a:t>
            </a:r>
            <a:r>
              <a:rPr lang="en-US" sz="3200" b="1" dirty="0" smtClean="0">
                <a:solidFill>
                  <a:srgbClr val="FFFF00"/>
                </a:solidFill>
              </a:rPr>
              <a:t>was used among 26.67%, 26.67% and 33.33% of patients in group A, B and C respectively.</a:t>
            </a:r>
          </a:p>
          <a:p>
            <a:pPr algn="l">
              <a:lnSpc>
                <a:spcPct val="150000"/>
              </a:lnSpc>
              <a:buFont typeface="Arial" pitchFamily="34" charset="0"/>
              <a:buChar char="•"/>
            </a:pPr>
            <a:r>
              <a:rPr lang="en-US" sz="3200" b="1" i="1" u="sng" dirty="0" err="1" smtClean="0">
                <a:solidFill>
                  <a:srgbClr val="FF0000"/>
                </a:solidFill>
              </a:rPr>
              <a:t>Lorazepam</a:t>
            </a:r>
            <a:r>
              <a:rPr lang="en-US" sz="3200" b="1" dirty="0" smtClean="0">
                <a:solidFill>
                  <a:srgbClr val="FF0000"/>
                </a:solidFill>
              </a:rPr>
              <a:t> </a:t>
            </a:r>
            <a:r>
              <a:rPr lang="en-US" sz="3200" b="1" dirty="0" smtClean="0">
                <a:solidFill>
                  <a:srgbClr val="FFFF00"/>
                </a:solidFill>
              </a:rPr>
              <a:t>was used among 20.00%, 13.33% and 20.00% of the studied patients in the studied groups respectively .</a:t>
            </a:r>
          </a:p>
          <a:p>
            <a:pPr algn="l">
              <a:lnSpc>
                <a:spcPct val="150000"/>
              </a:lnSpc>
            </a:pPr>
            <a:endParaRPr lang="en-US" sz="32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p>
          <a:p>
            <a:pPr algn="l">
              <a:buFont typeface="Arial" pitchFamily="34" charset="0"/>
              <a:buChar char="•"/>
            </a:pPr>
            <a:r>
              <a:rPr lang="en-US" sz="3600" b="1" dirty="0" smtClean="0">
                <a:solidFill>
                  <a:srgbClr val="FFFF00"/>
                </a:solidFill>
              </a:rPr>
              <a:t>Duration of benzodiazepine intake in the studied patients ranged from 2 to 7 years with mean duration 3.47 ± 1.06, 3.33 ± 1.05 and 3.6 ± 1.45 years in group A, B and C respectively.</a:t>
            </a:r>
          </a:p>
          <a:p>
            <a:pPr algn="l">
              <a:buFont typeface="Arial" pitchFamily="34" charset="0"/>
              <a:buChar char="•"/>
            </a:pPr>
            <a:endParaRPr lang="en-US" sz="3600" dirty="0" smtClean="0">
              <a:solidFill>
                <a:srgbClr val="FFFF00"/>
              </a:solidFill>
            </a:endParaRPr>
          </a:p>
          <a:p>
            <a:pPr algn="l">
              <a:buFont typeface="Arial" pitchFamily="34" charset="0"/>
              <a:buChar char="•"/>
            </a:pPr>
            <a:r>
              <a:rPr lang="en-US" sz="3600" b="1" dirty="0" smtClean="0">
                <a:solidFill>
                  <a:srgbClr val="FFFF00"/>
                </a:solidFill>
              </a:rPr>
              <a:t>The studied patients were switched to equivalent doses of </a:t>
            </a:r>
            <a:r>
              <a:rPr lang="en-US" sz="3600" b="1" dirty="0" err="1" smtClean="0">
                <a:solidFill>
                  <a:srgbClr val="FFFF00"/>
                </a:solidFill>
              </a:rPr>
              <a:t>oxazepam</a:t>
            </a:r>
            <a:r>
              <a:rPr lang="en-US" sz="3600" b="1" dirty="0" smtClean="0">
                <a:solidFill>
                  <a:srgbClr val="FFFF00"/>
                </a:solidFill>
              </a:rPr>
              <a:t>. Doses varied from 80 to 480 mg/d. </a:t>
            </a:r>
          </a:p>
          <a:p>
            <a:pPr lvl="0" algn="l">
              <a:lnSpc>
                <a:spcPct val="150000"/>
              </a:lnSpc>
            </a:pPr>
            <a:endParaRPr lang="en-US" sz="2000" dirty="0" smtClean="0"/>
          </a:p>
          <a:p>
            <a:pPr algn="l">
              <a:lnSpc>
                <a:spcPct val="150000"/>
              </a:lnSpc>
            </a:pPr>
            <a:endParaRPr lang="en-US" sz="2000" i="1"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33400" y="990600"/>
            <a:ext cx="8153400" cy="5867400"/>
          </a:xfrm>
        </p:spPr>
        <p:txBody>
          <a:bodyPr>
            <a:noAutofit/>
          </a:bodyPr>
          <a:lstStyle/>
          <a:p>
            <a:pPr algn="ctr"/>
            <a:r>
              <a:rPr lang="en-US" sz="2800" b="1" dirty="0" smtClean="0">
                <a:solidFill>
                  <a:srgbClr val="FFFF00"/>
                </a:solidFill>
              </a:rPr>
              <a:t>RESULTS</a:t>
            </a: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1025" name="Rectangle 1"/>
          <p:cNvSpPr>
            <a:spLocks noChangeArrowheads="1"/>
          </p:cNvSpPr>
          <p:nvPr/>
        </p:nvSpPr>
        <p:spPr bwMode="auto">
          <a:xfrm>
            <a:off x="228600" y="3962400"/>
            <a:ext cx="8763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2400" dirty="0" smtClean="0"/>
              <a:t>Fig. (1): Mean scores of </a:t>
            </a:r>
            <a:r>
              <a:rPr lang="en-US" sz="2400" dirty="0" err="1" smtClean="0"/>
              <a:t>Tyrer</a:t>
            </a:r>
            <a:r>
              <a:rPr lang="en-US" sz="2400" dirty="0" smtClean="0"/>
              <a:t> Benzodiazepine Withdrawal Symptom Questionnaire (BWSQ) in the studied groups of benzodiazepine dependent patients (n=45) during the detoxification phase (8 days) </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5657671"/>
            <a:ext cx="9144000" cy="830997"/>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Group A showed</a:t>
            </a:r>
            <a:r>
              <a:rPr kumimoji="0" lang="en-US" sz="2400" i="0" u="none" strike="noStrike" cap="none" normalizeH="0" dirty="0" smtClean="0">
                <a:ln>
                  <a:noFill/>
                </a:ln>
                <a:solidFill>
                  <a:schemeClr val="bg1"/>
                </a:solidFill>
                <a:effectLst/>
                <a:latin typeface="Arial" pitchFamily="34" charset="0"/>
                <a:ea typeface="Times New Roman" pitchFamily="18" charset="0"/>
                <a:cs typeface="Arial" pitchFamily="34" charset="0"/>
              </a:rPr>
              <a:t> </a:t>
            </a:r>
            <a:r>
              <a:rPr kumimoji="0" lang="en-US" sz="240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significant change from the fourth day to the end of detoxification phase as compared with group C (p &lt; 0.05).</a:t>
            </a:r>
            <a:endParaRPr kumimoji="0" lang="en-US" sz="3600" i="0" u="none" strike="noStrike" cap="none" normalizeH="0" baseline="0" dirty="0" smtClean="0">
              <a:ln>
                <a:noFill/>
              </a:ln>
              <a:solidFill>
                <a:schemeClr val="bg1"/>
              </a:solidFill>
              <a:effectLst/>
              <a:latin typeface="Arial" pitchFamily="34" charset="0"/>
              <a:cs typeface="Arial" pitchFamily="34" charset="0"/>
            </a:endParaRPr>
          </a:p>
        </p:txBody>
      </p:sp>
      <p:pic>
        <p:nvPicPr>
          <p:cNvPr id="8" name="Chart 12"/>
          <p:cNvPicPr/>
          <p:nvPr/>
        </p:nvPicPr>
        <p:blipFill>
          <a:blip r:embed="rId2" cstate="print"/>
          <a:srcRect b="-14"/>
          <a:stretch>
            <a:fillRect/>
          </a:stretch>
        </p:blipFill>
        <p:spPr bwMode="auto">
          <a:xfrm>
            <a:off x="1905000" y="1066800"/>
            <a:ext cx="50292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pic>
        <p:nvPicPr>
          <p:cNvPr id="5" name="Chart 11"/>
          <p:cNvPicPr/>
          <p:nvPr/>
        </p:nvPicPr>
        <p:blipFill>
          <a:blip r:embed="rId2" cstate="print"/>
          <a:srcRect/>
          <a:stretch>
            <a:fillRect/>
          </a:stretch>
        </p:blipFill>
        <p:spPr bwMode="auto">
          <a:xfrm>
            <a:off x="2057400" y="1447800"/>
            <a:ext cx="5105400" cy="2895600"/>
          </a:xfrm>
          <a:prstGeom prst="rect">
            <a:avLst/>
          </a:prstGeom>
          <a:noFill/>
          <a:ln w="9525">
            <a:noFill/>
            <a:miter lim="800000"/>
            <a:headEnd/>
            <a:tailEnd/>
          </a:ln>
        </p:spPr>
      </p:pic>
      <p:sp>
        <p:nvSpPr>
          <p:cNvPr id="1025" name="Rectangle 1"/>
          <p:cNvSpPr>
            <a:spLocks noChangeArrowheads="1"/>
          </p:cNvSpPr>
          <p:nvPr/>
        </p:nvSpPr>
        <p:spPr bwMode="auto">
          <a:xfrm>
            <a:off x="0" y="4419600"/>
            <a:ext cx="85344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2400" dirty="0" smtClean="0"/>
              <a:t>Figure (2): Mean scores of Hamilton Anxiety Rating Scale (HAM-A) in the studied groups of benzodiazepine dependent patients (n=45) during the detoxification phase (8 days). </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5715000"/>
            <a:ext cx="9144000" cy="1200329"/>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fontAlgn="base">
              <a:spcBef>
                <a:spcPct val="0"/>
              </a:spcBef>
              <a:spcAft>
                <a:spcPct val="0"/>
              </a:spcAft>
            </a:pPr>
            <a:r>
              <a:rPr kumimoji="0" lang="en-US" sz="240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Group A showed</a:t>
            </a:r>
            <a:r>
              <a:rPr kumimoji="0" lang="en-US" sz="2400" i="0" u="none" strike="noStrike" cap="none" normalizeH="0" dirty="0" smtClean="0">
                <a:ln>
                  <a:noFill/>
                </a:ln>
                <a:solidFill>
                  <a:schemeClr val="bg1"/>
                </a:solidFill>
                <a:effectLst/>
                <a:latin typeface="Arial" pitchFamily="34" charset="0"/>
                <a:ea typeface="Times New Roman" pitchFamily="18" charset="0"/>
                <a:cs typeface="Arial" pitchFamily="34" charset="0"/>
              </a:rPr>
              <a:t> </a:t>
            </a:r>
            <a:r>
              <a:rPr kumimoji="0" lang="en-US" sz="240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time dependent </a:t>
            </a:r>
            <a:r>
              <a:rPr lang="en-US" sz="2400" dirty="0" smtClean="0">
                <a:solidFill>
                  <a:schemeClr val="bg1"/>
                </a:solidFill>
                <a:latin typeface="Arial" pitchFamily="34" charset="0"/>
                <a:ea typeface="Times New Roman" pitchFamily="18" charset="0"/>
                <a:cs typeface="Arial" pitchFamily="34" charset="0"/>
              </a:rPr>
              <a:t>significant change in their values on the last three days of detoxification phase when compared with group C (p &lt; 0.05).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1025" name="Rectangle 1"/>
          <p:cNvSpPr>
            <a:spLocks noChangeArrowheads="1"/>
          </p:cNvSpPr>
          <p:nvPr/>
        </p:nvSpPr>
        <p:spPr bwMode="auto">
          <a:xfrm>
            <a:off x="0" y="4267200"/>
            <a:ext cx="85344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2400" dirty="0" smtClean="0"/>
              <a:t>Figure (3): Mean scores of Hamilton Depression Rating Scale (HAM-D) in the studied groups of benzodiazepine dependent patients (n=45) during the detoxification phase (8 days)</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5486400"/>
            <a:ext cx="9144000" cy="1200329"/>
          </a:xfrm>
          <a:prstGeom prst="rect">
            <a:avLst/>
          </a:prstGeom>
          <a:solidFill>
            <a:srgbClr val="FFFF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400"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There was significant difference</a:t>
            </a:r>
            <a:r>
              <a:rPr kumimoji="0" lang="en-US" sz="2400" i="0" u="none" strike="noStrike" cap="none" normalizeH="0" dirty="0" smtClean="0">
                <a:ln>
                  <a:noFill/>
                </a:ln>
                <a:solidFill>
                  <a:schemeClr val="bg1"/>
                </a:solidFill>
                <a:effectLst/>
                <a:latin typeface="Arial" pitchFamily="34" charset="0"/>
                <a:ea typeface="Times New Roman" pitchFamily="18" charset="0"/>
                <a:cs typeface="Arial" pitchFamily="34" charset="0"/>
              </a:rPr>
              <a:t> between all the studied groups except between group A and B in  the 1</a:t>
            </a:r>
            <a:r>
              <a:rPr kumimoji="0" lang="en-US" sz="2400" i="0" u="none" strike="noStrike" cap="none" normalizeH="0" baseline="30000" dirty="0" smtClean="0">
                <a:ln>
                  <a:noFill/>
                </a:ln>
                <a:solidFill>
                  <a:schemeClr val="bg1"/>
                </a:solidFill>
                <a:effectLst/>
                <a:latin typeface="Arial" pitchFamily="34" charset="0"/>
                <a:ea typeface="Times New Roman" pitchFamily="18" charset="0"/>
                <a:cs typeface="Arial" pitchFamily="34" charset="0"/>
              </a:rPr>
              <a:t>st</a:t>
            </a:r>
            <a:r>
              <a:rPr kumimoji="0" lang="en-US" sz="2400" i="0" u="none" strike="noStrike" cap="none" normalizeH="0" dirty="0" smtClean="0">
                <a:ln>
                  <a:noFill/>
                </a:ln>
                <a:solidFill>
                  <a:schemeClr val="bg1"/>
                </a:solidFill>
                <a:effectLst/>
                <a:latin typeface="Arial" pitchFamily="34" charset="0"/>
                <a:ea typeface="Times New Roman" pitchFamily="18" charset="0"/>
                <a:cs typeface="Arial" pitchFamily="34" charset="0"/>
              </a:rPr>
              <a:t> three days of detoxifications</a:t>
            </a:r>
            <a:endParaRPr kumimoji="0" lang="en-US" sz="3600" i="0" u="none" strike="noStrike" cap="none" normalizeH="0" baseline="0" dirty="0" smtClean="0">
              <a:ln>
                <a:noFill/>
              </a:ln>
              <a:solidFill>
                <a:schemeClr val="bg1"/>
              </a:solidFill>
              <a:effectLst/>
              <a:latin typeface="Arial" pitchFamily="34" charset="0"/>
              <a:cs typeface="Arial" pitchFamily="34" charset="0"/>
            </a:endParaRPr>
          </a:p>
        </p:txBody>
      </p:sp>
      <p:pic>
        <p:nvPicPr>
          <p:cNvPr id="7" name="Chart 13"/>
          <p:cNvPicPr/>
          <p:nvPr/>
        </p:nvPicPr>
        <p:blipFill>
          <a:blip r:embed="rId2" cstate="print"/>
          <a:srcRect/>
          <a:stretch>
            <a:fillRect/>
          </a:stretch>
        </p:blipFill>
        <p:spPr bwMode="auto">
          <a:xfrm>
            <a:off x="1600200" y="1524000"/>
            <a:ext cx="55626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1025" name="Rectangle 1"/>
          <p:cNvSpPr>
            <a:spLocks noChangeArrowheads="1"/>
          </p:cNvSpPr>
          <p:nvPr/>
        </p:nvSpPr>
        <p:spPr bwMode="auto">
          <a:xfrm>
            <a:off x="0" y="4419600"/>
            <a:ext cx="85344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dirty="0" smtClean="0"/>
              <a:t>Figure (4): Mean scores of Visual Analogue Scale (VAS) in the studied groups of benzodiazepine dependent patients (n=45) during the detoxification phase (8 days).</a:t>
            </a:r>
            <a:endParaRPr lang="en-US" sz="2400" dirty="0"/>
          </a:p>
        </p:txBody>
      </p:sp>
      <p:pic>
        <p:nvPicPr>
          <p:cNvPr id="8" name="Chart 9"/>
          <p:cNvPicPr/>
          <p:nvPr/>
        </p:nvPicPr>
        <p:blipFill>
          <a:blip r:embed="rId2" cstate="print"/>
          <a:srcRect/>
          <a:stretch>
            <a:fillRect/>
          </a:stretch>
        </p:blipFill>
        <p:spPr bwMode="auto">
          <a:xfrm>
            <a:off x="2057400" y="1447800"/>
            <a:ext cx="4709400" cy="27490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pic>
        <p:nvPicPr>
          <p:cNvPr id="6" name="Picture 5"/>
          <p:cNvPicPr/>
          <p:nvPr/>
        </p:nvPicPr>
        <p:blipFill>
          <a:blip r:embed="rId2"/>
          <a:srcRect/>
          <a:stretch>
            <a:fillRect/>
          </a:stretch>
        </p:blipFill>
        <p:spPr bwMode="auto">
          <a:xfrm>
            <a:off x="2133600" y="1447801"/>
            <a:ext cx="4571999" cy="2971800"/>
          </a:xfrm>
          <a:prstGeom prst="rect">
            <a:avLst/>
          </a:prstGeom>
          <a:noFill/>
          <a:ln w="19050" cmpd="sng">
            <a:solidFill>
              <a:srgbClr val="000000"/>
            </a:solidFill>
            <a:miter lim="800000"/>
            <a:headEnd/>
            <a:tailEnd/>
          </a:ln>
          <a:effectLst/>
        </p:spPr>
      </p:pic>
      <p:sp>
        <p:nvSpPr>
          <p:cNvPr id="33793" name="Rectangle 1"/>
          <p:cNvSpPr>
            <a:spLocks noChangeArrowheads="1"/>
          </p:cNvSpPr>
          <p:nvPr/>
        </p:nvSpPr>
        <p:spPr bwMode="auto">
          <a:xfrm>
            <a:off x="0" y="4724400"/>
            <a:ext cx="8915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Figure (5): Mean systolic blood pressure (SBP) values in the studied groups of benzodiazepine dependent patients (n=45) during the detoxification phase (8 days). Group A: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Flumazenil</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group; Group B: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Oxazepam</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tapering group; Group C: Abrupt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oxazepam</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discontinuation group.</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33793" name="Rectangle 1"/>
          <p:cNvSpPr>
            <a:spLocks noChangeArrowheads="1"/>
          </p:cNvSpPr>
          <p:nvPr/>
        </p:nvSpPr>
        <p:spPr bwMode="auto">
          <a:xfrm>
            <a:off x="0" y="4724400"/>
            <a:ext cx="8915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2400" dirty="0" smtClean="0"/>
              <a:t>Figure (6): Mean heart rates in the studied groups of benzodiazepine dependent patients (n=45) during the detoxification phase (8 days). Group A: </a:t>
            </a:r>
            <a:r>
              <a:rPr lang="en-US" sz="2400" dirty="0" err="1" smtClean="0"/>
              <a:t>Flumazenil</a:t>
            </a:r>
            <a:r>
              <a:rPr lang="en-US" sz="2400" dirty="0" smtClean="0"/>
              <a:t> group; Group B: </a:t>
            </a:r>
            <a:r>
              <a:rPr lang="en-US" sz="2400" dirty="0" err="1" smtClean="0"/>
              <a:t>Oxazepam</a:t>
            </a:r>
            <a:r>
              <a:rPr lang="en-US" sz="2400" dirty="0" smtClean="0"/>
              <a:t> tapering group; Group C: Abrupt </a:t>
            </a:r>
            <a:r>
              <a:rPr lang="en-US" sz="2400" dirty="0" err="1" smtClean="0"/>
              <a:t>oxazepam</a:t>
            </a:r>
            <a:r>
              <a:rPr lang="en-US" sz="2400" dirty="0" smtClean="0"/>
              <a:t> discontinuation group</a:t>
            </a:r>
            <a:endParaRPr lang="en-US" sz="2400" dirty="0"/>
          </a:p>
        </p:txBody>
      </p:sp>
      <p:pic>
        <p:nvPicPr>
          <p:cNvPr id="7" name="Picture 6"/>
          <p:cNvPicPr/>
          <p:nvPr/>
        </p:nvPicPr>
        <p:blipFill>
          <a:blip r:embed="rId2"/>
          <a:srcRect/>
          <a:stretch>
            <a:fillRect/>
          </a:stretch>
        </p:blipFill>
        <p:spPr bwMode="auto">
          <a:xfrm>
            <a:off x="2209800" y="1524000"/>
            <a:ext cx="4800600" cy="3048000"/>
          </a:xfrm>
          <a:prstGeom prst="rect">
            <a:avLst/>
          </a:prstGeom>
          <a:noFill/>
          <a:ln w="19050" cmpd="sng">
            <a:solidFill>
              <a:srgbClr val="000000"/>
            </a:solid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38914" name="Rectangle 2"/>
          <p:cNvSpPr>
            <a:spLocks noChangeArrowheads="1"/>
          </p:cNvSpPr>
          <p:nvPr/>
        </p:nvSpPr>
        <p:spPr bwMode="auto">
          <a:xfrm>
            <a:off x="0" y="984647"/>
            <a:ext cx="91440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1" u="sng" strike="noStrike" cap="none" normalizeH="0" baseline="0" dirty="0" smtClean="0">
                <a:ln>
                  <a:noFill/>
                </a:ln>
                <a:solidFill>
                  <a:srgbClr val="FF0000"/>
                </a:solidFill>
                <a:effectLst/>
                <a:latin typeface="Arial" pitchFamily="34" charset="0"/>
                <a:ea typeface="Times New Roman" pitchFamily="18" charset="0"/>
                <a:cs typeface="Arial" pitchFamily="34" charset="0"/>
              </a:rPr>
              <a:t>Outcomes (relapse rate)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rgbClr val="FFFF00"/>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800" b="1" i="0" u="none" strike="noStrike" cap="none" normalizeH="0" baseline="0" dirty="0" smtClean="0">
                <a:ln>
                  <a:noFill/>
                </a:ln>
                <a:solidFill>
                  <a:srgbClr val="FFFF00"/>
                </a:solidFill>
                <a:effectLst/>
                <a:ea typeface="Times New Roman" pitchFamily="18" charset="0"/>
                <a:cs typeface="Arial" pitchFamily="34" charset="0"/>
              </a:rPr>
              <a:t>After 15 days from the end of detoxification phase relapse rates were 33.33%, 60% and 40% in group A, B and C respectively;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endParaRPr kumimoji="0" lang="en-US" sz="2800" b="1" i="0" u="none" strike="noStrike" cap="none" normalizeH="0" baseline="0" dirty="0" smtClean="0">
              <a:ln>
                <a:noFill/>
              </a:ln>
              <a:solidFill>
                <a:srgbClr val="FFFF00"/>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800" b="1" i="0" u="none" strike="noStrike" cap="none" normalizeH="0" baseline="0" dirty="0" smtClean="0">
                <a:ln>
                  <a:noFill/>
                </a:ln>
                <a:solidFill>
                  <a:srgbClr val="FFFF00"/>
                </a:solidFill>
                <a:effectLst/>
                <a:ea typeface="Times New Roman" pitchFamily="18" charset="0"/>
                <a:cs typeface="Arial" pitchFamily="34" charset="0"/>
              </a:rPr>
              <a:t>while, they were 53.33%, 80% and 66.67% respectively after 30 days from the end of detoxification phase.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endParaRPr lang="en-US" sz="2800" b="1" dirty="0" smtClean="0">
              <a:solidFill>
                <a:srgbClr val="FFFF00"/>
              </a:solidFill>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800" b="1" i="0" u="none" strike="noStrike" cap="none" normalizeH="0" baseline="0" dirty="0" smtClean="0">
                <a:ln>
                  <a:noFill/>
                </a:ln>
                <a:solidFill>
                  <a:srgbClr val="FFFF00"/>
                </a:solidFill>
                <a:effectLst/>
                <a:ea typeface="Times New Roman" pitchFamily="18" charset="0"/>
                <a:cs typeface="Arial" pitchFamily="34" charset="0"/>
              </a:rPr>
              <a:t>There were no significant difference between the three studied groups (A, B and C) in the mean ages, age of onset, dose and duration of benzodiazepines intake of the relapsed patients (p &gt; 0.05)</a:t>
            </a:r>
            <a:r>
              <a:rPr kumimoji="0" lang="en-US" sz="2800" b="1" i="0" u="none" strike="noStrike" cap="none" normalizeH="0" baseline="0" dirty="0" smtClean="0">
                <a:ln>
                  <a:noFill/>
                </a:ln>
                <a:solidFill>
                  <a:srgbClr val="FFFF00"/>
                </a:solidFill>
                <a:effectLst/>
                <a:cs typeface="Arial"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8914">
                                            <p:txEl>
                                              <p:pRg st="2" end="2"/>
                                            </p:txEl>
                                          </p:spTgt>
                                        </p:tgtEl>
                                        <p:attrNameLst>
                                          <p:attrName>style.visibility</p:attrName>
                                        </p:attrNameLst>
                                      </p:cBhvr>
                                      <p:to>
                                        <p:strVal val="visible"/>
                                      </p:to>
                                    </p:set>
                                    <p:animEffect transition="in" filter="blinds(horizontal)">
                                      <p:cBhvr>
                                        <p:cTn id="7" dur="500"/>
                                        <p:tgtEl>
                                          <p:spTgt spid="389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8914">
                                            <p:txEl>
                                              <p:pRg st="4" end="4"/>
                                            </p:txEl>
                                          </p:spTgt>
                                        </p:tgtEl>
                                        <p:attrNameLst>
                                          <p:attrName>style.visibility</p:attrName>
                                        </p:attrNameLst>
                                      </p:cBhvr>
                                      <p:to>
                                        <p:strVal val="visible"/>
                                      </p:to>
                                    </p:set>
                                    <p:animEffect transition="in" filter="blinds(horizontal)">
                                      <p:cBhvr>
                                        <p:cTn id="12" dur="500"/>
                                        <p:tgtEl>
                                          <p:spTgt spid="3891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8914">
                                            <p:txEl>
                                              <p:pRg st="6" end="6"/>
                                            </p:txEl>
                                          </p:spTgt>
                                        </p:tgtEl>
                                        <p:attrNameLst>
                                          <p:attrName>style.visibility</p:attrName>
                                        </p:attrNameLst>
                                      </p:cBhvr>
                                      <p:to>
                                        <p:strVal val="visible"/>
                                      </p:to>
                                    </p:set>
                                    <p:animEffect transition="in" filter="blinds(horizontal)">
                                      <p:cBhvr>
                                        <p:cTn id="17" dur="500"/>
                                        <p:tgtEl>
                                          <p:spTgt spid="389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6000" dirty="0">
                <a:solidFill>
                  <a:srgbClr val="FFFF00"/>
                </a:solidFill>
              </a:rPr>
              <a:t>Discussion</a:t>
            </a:r>
            <a:endParaRPr lang="ar-EG" dirty="0"/>
          </a:p>
        </p:txBody>
      </p:sp>
    </p:spTree>
    <p:extLst>
      <p:ext uri="{BB962C8B-B14F-4D97-AF65-F5344CB8AC3E}">
        <p14:creationId xmlns:p14="http://schemas.microsoft.com/office/powerpoint/2010/main" val="31244991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33400" y="990600"/>
            <a:ext cx="8153400" cy="58674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5" name="Rectangle 4"/>
          <p:cNvSpPr/>
          <p:nvPr/>
        </p:nvSpPr>
        <p:spPr>
          <a:xfrm>
            <a:off x="381000" y="1905000"/>
            <a:ext cx="8153400" cy="4448013"/>
          </a:xfrm>
          <a:prstGeom prst="rect">
            <a:avLst/>
          </a:prstGeom>
        </p:spPr>
        <p:txBody>
          <a:bodyPr wrap="square">
            <a:spAutoFit/>
          </a:bodyPr>
          <a:lstStyle/>
          <a:p>
            <a:pPr algn="just">
              <a:lnSpc>
                <a:spcPct val="150000"/>
              </a:lnSpc>
            </a:pPr>
            <a:r>
              <a:rPr lang="en-US" sz="3200" b="1" dirty="0" smtClean="0">
                <a:solidFill>
                  <a:srgbClr val="FFFF00"/>
                </a:solidFill>
              </a:rPr>
              <a:t>	The common management of benzodiazepine dependence involves either gradual tapering of the drug or sudden cessation with switching to a longer half-life benzodiazepine or adjunctive medications</a:t>
            </a:r>
            <a:endParaRPr lang="en-US" sz="3200" b="1" i="1" dirty="0">
              <a:solidFill>
                <a:srgbClr val="FFFF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33400" y="228600"/>
            <a:ext cx="8153400" cy="66294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5" name="Rectangle 4"/>
          <p:cNvSpPr/>
          <p:nvPr/>
        </p:nvSpPr>
        <p:spPr>
          <a:xfrm>
            <a:off x="381000" y="1905000"/>
            <a:ext cx="8153400" cy="4448013"/>
          </a:xfrm>
          <a:prstGeom prst="rect">
            <a:avLst/>
          </a:prstGeom>
        </p:spPr>
        <p:txBody>
          <a:bodyPr wrap="square">
            <a:spAutoFit/>
          </a:bodyPr>
          <a:lstStyle/>
          <a:p>
            <a:pPr algn="just">
              <a:lnSpc>
                <a:spcPct val="150000"/>
              </a:lnSpc>
            </a:pPr>
            <a:r>
              <a:rPr lang="en-US" sz="3200" b="1" dirty="0" smtClean="0">
                <a:solidFill>
                  <a:srgbClr val="FFFF00"/>
                </a:solidFill>
              </a:rPr>
              <a:t>	Initially, flumazenil was considered  as a 'pure' antagonist,  later on subsequent work in both animals and humans has shown that flumazenil is a mixed agonist/antagonist, partly dose dependent</a:t>
            </a:r>
            <a:endParaRPr lang="en-US" sz="3200" b="1" i="1" dirty="0">
              <a:solidFill>
                <a:srgbClr val="FFFF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33400" y="990600"/>
            <a:ext cx="8153400" cy="58674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5" name="Rectangle 4"/>
          <p:cNvSpPr/>
          <p:nvPr/>
        </p:nvSpPr>
        <p:spPr>
          <a:xfrm>
            <a:off x="0" y="53340"/>
            <a:ext cx="9144000" cy="6945748"/>
          </a:xfrm>
          <a:prstGeom prst="rect">
            <a:avLst/>
          </a:prstGeom>
        </p:spPr>
        <p:txBody>
          <a:bodyPr wrap="square">
            <a:spAutoFit/>
          </a:bodyPr>
          <a:lstStyle/>
          <a:p>
            <a:pPr algn="just">
              <a:lnSpc>
                <a:spcPct val="150000"/>
              </a:lnSpc>
            </a:pPr>
            <a:r>
              <a:rPr lang="en-US" sz="3000" b="1" dirty="0" smtClean="0">
                <a:solidFill>
                  <a:srgbClr val="FFFF00"/>
                </a:solidFill>
              </a:rPr>
              <a:t>	This study  agrees with the results of other studies which reported that flumazenil infusion was effective in reducing withdrawal syndrome in benzodiazepine dependent patients and was capable to reduce anxiety level and craving during detoxification period as well as inhibited the cardiovascular changes associated with the withdrawal syndrome </a:t>
            </a:r>
            <a:r>
              <a:rPr lang="en-US" sz="3000" b="1" i="1" dirty="0" smtClean="0">
                <a:solidFill>
                  <a:srgbClr val="FFFF00"/>
                </a:solidFill>
              </a:rPr>
              <a:t>(</a:t>
            </a:r>
            <a:r>
              <a:rPr lang="en-US" sz="3000" b="1" i="1" dirty="0" err="1" smtClean="0">
                <a:solidFill>
                  <a:srgbClr val="FFFF00"/>
                </a:solidFill>
              </a:rPr>
              <a:t>Gerra</a:t>
            </a:r>
            <a:r>
              <a:rPr lang="en-US" sz="3000" b="1" i="1" dirty="0" smtClean="0">
                <a:solidFill>
                  <a:srgbClr val="FFFF00"/>
                </a:solidFill>
              </a:rPr>
              <a:t> et al., 1993; Saxon et al., 1997; </a:t>
            </a:r>
            <a:r>
              <a:rPr lang="en-US" sz="3000" b="1" i="1" dirty="0" err="1" smtClean="0">
                <a:solidFill>
                  <a:srgbClr val="FFFF00"/>
                </a:solidFill>
              </a:rPr>
              <a:t>Gerra</a:t>
            </a:r>
            <a:r>
              <a:rPr lang="en-US" sz="3000" b="1" i="1" dirty="0" smtClean="0">
                <a:solidFill>
                  <a:srgbClr val="FFFF00"/>
                </a:solidFill>
              </a:rPr>
              <a:t> et al., 2002; Hood et al., 2009 and </a:t>
            </a:r>
            <a:r>
              <a:rPr lang="en-US" sz="3000" b="1" i="1" dirty="0" err="1" smtClean="0">
                <a:solidFill>
                  <a:srgbClr val="FFFF00"/>
                </a:solidFill>
              </a:rPr>
              <a:t>Lugoboni</a:t>
            </a:r>
            <a:r>
              <a:rPr lang="en-US" sz="3000" b="1" i="1" dirty="0" smtClean="0">
                <a:solidFill>
                  <a:srgbClr val="FFFF00"/>
                </a:solidFill>
              </a:rPr>
              <a:t> et al., 2011)</a:t>
            </a:r>
            <a:endParaRPr lang="en-US" sz="3000" b="1" i="1" dirty="0">
              <a:solidFill>
                <a:srgbClr val="FFFF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33400" y="990600"/>
            <a:ext cx="8153400" cy="58674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5" name="Rectangle 4"/>
          <p:cNvSpPr/>
          <p:nvPr/>
        </p:nvSpPr>
        <p:spPr>
          <a:xfrm>
            <a:off x="0" y="193996"/>
            <a:ext cx="9144000" cy="6001643"/>
          </a:xfrm>
          <a:prstGeom prst="rect">
            <a:avLst/>
          </a:prstGeom>
        </p:spPr>
        <p:txBody>
          <a:bodyPr wrap="square">
            <a:spAutoFit/>
          </a:bodyPr>
          <a:lstStyle/>
          <a:p>
            <a:pPr algn="just">
              <a:lnSpc>
                <a:spcPct val="150000"/>
              </a:lnSpc>
            </a:pPr>
            <a:r>
              <a:rPr lang="en-US" sz="3200" b="1" dirty="0" smtClean="0">
                <a:solidFill>
                  <a:srgbClr val="FFFF00"/>
                </a:solidFill>
              </a:rPr>
              <a:t>	Flumazenil effect may be due to tolerance reversal and attenuation of withdrawal symptoms, anxiety and craving mediated by normalization and up-regulation of benzodiazepine receptors facilitating coupling of the GABA-A receptors and benzodiazepines receptors complexes (</a:t>
            </a:r>
            <a:r>
              <a:rPr lang="en-US" sz="3200" b="1" dirty="0" err="1" smtClean="0">
                <a:solidFill>
                  <a:srgbClr val="FFFF00"/>
                </a:solidFill>
              </a:rPr>
              <a:t>Lader</a:t>
            </a:r>
            <a:r>
              <a:rPr lang="en-US" sz="3200" b="1" dirty="0" smtClean="0">
                <a:solidFill>
                  <a:srgbClr val="FFFF00"/>
                </a:solidFill>
              </a:rPr>
              <a:t> &amp; Morton, 1992 and </a:t>
            </a:r>
            <a:r>
              <a:rPr lang="en-US" sz="3200" b="1" dirty="0" err="1" smtClean="0">
                <a:solidFill>
                  <a:srgbClr val="FFFF00"/>
                </a:solidFill>
              </a:rPr>
              <a:t>Quaglio</a:t>
            </a:r>
            <a:r>
              <a:rPr lang="en-US" sz="3200" b="1" dirty="0" smtClean="0">
                <a:solidFill>
                  <a:srgbClr val="FFFF00"/>
                </a:solidFill>
              </a:rPr>
              <a:t> et al., 2012</a:t>
            </a:r>
            <a:endParaRPr lang="en-US" sz="3200" b="1" i="1" dirty="0">
              <a:solidFill>
                <a:srgbClr val="FFFF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33400" y="990600"/>
            <a:ext cx="8153400" cy="58674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6" name="Rectangle 5"/>
          <p:cNvSpPr/>
          <p:nvPr/>
        </p:nvSpPr>
        <p:spPr>
          <a:xfrm>
            <a:off x="0" y="0"/>
            <a:ext cx="9144000" cy="6945748"/>
          </a:xfrm>
          <a:prstGeom prst="rect">
            <a:avLst/>
          </a:prstGeom>
        </p:spPr>
        <p:txBody>
          <a:bodyPr wrap="square">
            <a:spAutoFit/>
          </a:bodyPr>
          <a:lstStyle/>
          <a:p>
            <a:pPr algn="just">
              <a:lnSpc>
                <a:spcPct val="150000"/>
              </a:lnSpc>
            </a:pPr>
            <a:r>
              <a:rPr lang="en-US" sz="3000" dirty="0" smtClean="0">
                <a:solidFill>
                  <a:srgbClr val="FFFF00"/>
                </a:solidFill>
              </a:rPr>
              <a:t>	Also </a:t>
            </a:r>
            <a:r>
              <a:rPr lang="en-US" sz="3000" dirty="0" err="1" smtClean="0">
                <a:solidFill>
                  <a:srgbClr val="FFFF00"/>
                </a:solidFill>
              </a:rPr>
              <a:t>flumazenil</a:t>
            </a:r>
            <a:r>
              <a:rPr lang="en-US" sz="3000" dirty="0" smtClean="0">
                <a:solidFill>
                  <a:srgbClr val="FFFF00"/>
                </a:solidFill>
              </a:rPr>
              <a:t> can reset the benzodiazepine receptor set point that is shifted in the inverse agonist direction by chronic use of benzodiazepines and to increase receptor sensitivity which allows </a:t>
            </a:r>
            <a:r>
              <a:rPr lang="en-US" sz="3000" dirty="0" err="1" smtClean="0">
                <a:solidFill>
                  <a:srgbClr val="FFFF00"/>
                </a:solidFill>
              </a:rPr>
              <a:t>flumazenil</a:t>
            </a:r>
            <a:r>
              <a:rPr lang="en-US" sz="3000" dirty="0" smtClean="0">
                <a:solidFill>
                  <a:srgbClr val="FFFF00"/>
                </a:solidFill>
              </a:rPr>
              <a:t> to exert its weak partial agonist activity with possible enhanced efficacy. Finally, the capability of </a:t>
            </a:r>
            <a:r>
              <a:rPr lang="en-US" sz="3000" dirty="0" err="1" smtClean="0">
                <a:solidFill>
                  <a:srgbClr val="FFFF00"/>
                </a:solidFill>
              </a:rPr>
              <a:t>flumazenil</a:t>
            </a:r>
            <a:r>
              <a:rPr lang="en-US" sz="3000" dirty="0" smtClean="0">
                <a:solidFill>
                  <a:srgbClr val="FFFF00"/>
                </a:solidFill>
              </a:rPr>
              <a:t> to attenuate the urge to take benzodiazepines can be explained by its partial agonist activity </a:t>
            </a:r>
            <a:r>
              <a:rPr lang="en-US" sz="3000" i="1" dirty="0" smtClean="0">
                <a:solidFill>
                  <a:srgbClr val="FFFF00"/>
                </a:solidFill>
              </a:rPr>
              <a:t>(</a:t>
            </a:r>
            <a:r>
              <a:rPr lang="en-US" sz="3000" b="1" i="1" dirty="0" err="1" smtClean="0">
                <a:solidFill>
                  <a:srgbClr val="FFFF00"/>
                </a:solidFill>
              </a:rPr>
              <a:t>Quaglio</a:t>
            </a:r>
            <a:r>
              <a:rPr lang="en-US" sz="3000" b="1" i="1" dirty="0" smtClean="0">
                <a:solidFill>
                  <a:srgbClr val="FFFF00"/>
                </a:solidFill>
              </a:rPr>
              <a:t> et al., 2005; </a:t>
            </a:r>
            <a:r>
              <a:rPr lang="en-US" sz="3000" b="1" i="1" dirty="0" err="1" smtClean="0">
                <a:solidFill>
                  <a:srgbClr val="FFFF00"/>
                </a:solidFill>
              </a:rPr>
              <a:t>Jazvinscak</a:t>
            </a:r>
            <a:r>
              <a:rPr lang="en-US" sz="3000" b="1" i="1" dirty="0" smtClean="0">
                <a:solidFill>
                  <a:srgbClr val="FFFF00"/>
                </a:solidFill>
              </a:rPr>
              <a:t>, et al., 2008 and </a:t>
            </a:r>
            <a:r>
              <a:rPr lang="en-US" sz="3000" b="1" i="1" dirty="0" err="1" smtClean="0">
                <a:solidFill>
                  <a:srgbClr val="FFFF00"/>
                </a:solidFill>
              </a:rPr>
              <a:t>Quaglio</a:t>
            </a:r>
            <a:r>
              <a:rPr lang="en-US" sz="3000" b="1" i="1" dirty="0" smtClean="0">
                <a:solidFill>
                  <a:srgbClr val="FFFF00"/>
                </a:solidFill>
              </a:rPr>
              <a:t> et al., 2012)</a:t>
            </a:r>
            <a:r>
              <a:rPr lang="en-US" sz="3000" i="1" dirty="0" smtClean="0">
                <a:solidFill>
                  <a:srgbClr val="FFFF00"/>
                </a:solidFill>
              </a:rPr>
              <a:t>.</a:t>
            </a:r>
            <a:endParaRPr lang="en-US" sz="3000" i="1" dirty="0">
              <a:solidFill>
                <a:srgbClr val="FFFF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81000" y="990600"/>
            <a:ext cx="8153400" cy="58674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6" name="Rectangle 5"/>
          <p:cNvSpPr/>
          <p:nvPr/>
        </p:nvSpPr>
        <p:spPr>
          <a:xfrm>
            <a:off x="381000" y="533400"/>
            <a:ext cx="8458200" cy="5186676"/>
          </a:xfrm>
          <a:prstGeom prst="rect">
            <a:avLst/>
          </a:prstGeom>
        </p:spPr>
        <p:txBody>
          <a:bodyPr wrap="square">
            <a:spAutoFit/>
          </a:bodyPr>
          <a:lstStyle/>
          <a:p>
            <a:pPr algn="just">
              <a:lnSpc>
                <a:spcPct val="150000"/>
              </a:lnSpc>
            </a:pPr>
            <a:r>
              <a:rPr lang="en-US" sz="3200" b="1" dirty="0" smtClean="0">
                <a:solidFill>
                  <a:srgbClr val="FFFF00"/>
                </a:solidFill>
              </a:rPr>
              <a:t> 	Similarly, the effectiveness of low-dose </a:t>
            </a:r>
            <a:r>
              <a:rPr lang="en-US" sz="3200" b="1" dirty="0" err="1" smtClean="0">
                <a:solidFill>
                  <a:srgbClr val="FFFF00"/>
                </a:solidFill>
              </a:rPr>
              <a:t>oxazepam</a:t>
            </a:r>
            <a:r>
              <a:rPr lang="en-US" sz="3200" b="1" dirty="0" smtClean="0">
                <a:solidFill>
                  <a:srgbClr val="FFFF00"/>
                </a:solidFill>
              </a:rPr>
              <a:t> administered in group A patients together with </a:t>
            </a:r>
            <a:r>
              <a:rPr lang="en-US" sz="3200" b="1" dirty="0" err="1" smtClean="0">
                <a:solidFill>
                  <a:srgbClr val="FFFF00"/>
                </a:solidFill>
              </a:rPr>
              <a:t>flumazenil</a:t>
            </a:r>
            <a:r>
              <a:rPr lang="en-US" sz="3200" b="1" dirty="0" smtClean="0">
                <a:solidFill>
                  <a:srgbClr val="FFFF00"/>
                </a:solidFill>
              </a:rPr>
              <a:t>, on the first three nights during the detoxification phase, could have been enhanced by receptor up-regulation </a:t>
            </a:r>
            <a:r>
              <a:rPr lang="en-US" sz="3200" b="1" i="1" dirty="0" smtClean="0">
                <a:solidFill>
                  <a:srgbClr val="FFFF00"/>
                </a:solidFill>
              </a:rPr>
              <a:t>(</a:t>
            </a:r>
            <a:r>
              <a:rPr lang="en-US" sz="3200" b="1" i="1" dirty="0" err="1" smtClean="0">
                <a:solidFill>
                  <a:srgbClr val="FFFF00"/>
                </a:solidFill>
              </a:rPr>
              <a:t>Lader</a:t>
            </a:r>
            <a:r>
              <a:rPr lang="en-US" sz="3200" b="1" i="1" dirty="0" smtClean="0">
                <a:solidFill>
                  <a:srgbClr val="FFFF00"/>
                </a:solidFill>
              </a:rPr>
              <a:t> &amp; Morton, 1992 and </a:t>
            </a:r>
            <a:r>
              <a:rPr lang="en-US" sz="3200" b="1" i="1" dirty="0" err="1" smtClean="0">
                <a:solidFill>
                  <a:srgbClr val="FFFF00"/>
                </a:solidFill>
              </a:rPr>
              <a:t>Gerra</a:t>
            </a:r>
            <a:r>
              <a:rPr lang="en-US" sz="3200" b="1" i="1" dirty="0" smtClean="0">
                <a:solidFill>
                  <a:srgbClr val="FFFF00"/>
                </a:solidFill>
              </a:rPr>
              <a:t>, et al., 2002).</a:t>
            </a:r>
            <a:endParaRPr lang="en-US" sz="3200" b="1" i="1" dirty="0">
              <a:solidFill>
                <a:srgbClr val="FFFF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6" name="Rectangle 5"/>
          <p:cNvSpPr/>
          <p:nvPr/>
        </p:nvSpPr>
        <p:spPr>
          <a:xfrm>
            <a:off x="0" y="29200"/>
            <a:ext cx="9144000" cy="6324808"/>
          </a:xfrm>
          <a:prstGeom prst="rect">
            <a:avLst/>
          </a:prstGeom>
        </p:spPr>
        <p:txBody>
          <a:bodyPr wrap="square">
            <a:spAutoFit/>
          </a:bodyPr>
          <a:lstStyle/>
          <a:p>
            <a:pPr algn="just">
              <a:lnSpc>
                <a:spcPct val="150000"/>
              </a:lnSpc>
            </a:pPr>
            <a:r>
              <a:rPr lang="en-US" sz="2400" b="1" dirty="0" smtClean="0"/>
              <a:t>	 </a:t>
            </a:r>
            <a:r>
              <a:rPr lang="en-US" sz="2700" b="1" dirty="0" smtClean="0">
                <a:solidFill>
                  <a:srgbClr val="FFFF00"/>
                </a:solidFill>
              </a:rPr>
              <a:t>The high relapse rates found in benzodiazepines’ dependent patients treated with </a:t>
            </a:r>
            <a:r>
              <a:rPr lang="en-US" sz="2700" b="1" dirty="0" err="1" smtClean="0">
                <a:solidFill>
                  <a:srgbClr val="FFFF00"/>
                </a:solidFill>
              </a:rPr>
              <a:t>oxazepam</a:t>
            </a:r>
            <a:r>
              <a:rPr lang="en-US" sz="2700" b="1" dirty="0" smtClean="0">
                <a:solidFill>
                  <a:srgbClr val="FFFF00"/>
                </a:solidFill>
              </a:rPr>
              <a:t> tapering could be attributed to high craving scores especially on the last days of detoxification phase and more consistent withdrawal symptoms </a:t>
            </a:r>
            <a:r>
              <a:rPr lang="en-US" sz="2700" b="1" i="1" dirty="0" smtClean="0">
                <a:solidFill>
                  <a:srgbClr val="FFFF00"/>
                </a:solidFill>
              </a:rPr>
              <a:t>(</a:t>
            </a:r>
            <a:r>
              <a:rPr lang="en-US" sz="2700" b="1" i="1" dirty="0" err="1" smtClean="0">
                <a:solidFill>
                  <a:srgbClr val="FFFF00"/>
                </a:solidFill>
              </a:rPr>
              <a:t>Gerra</a:t>
            </a:r>
            <a:r>
              <a:rPr lang="en-US" sz="2700" b="1" i="1" dirty="0" smtClean="0">
                <a:solidFill>
                  <a:srgbClr val="FFFF00"/>
                </a:solidFill>
              </a:rPr>
              <a:t> et al., 2002). </a:t>
            </a:r>
          </a:p>
          <a:p>
            <a:pPr algn="just">
              <a:lnSpc>
                <a:spcPct val="150000"/>
              </a:lnSpc>
            </a:pPr>
            <a:endParaRPr lang="en-US" sz="2700" b="1" i="1" dirty="0" smtClean="0">
              <a:solidFill>
                <a:srgbClr val="FFFF00"/>
              </a:solidFill>
            </a:endParaRPr>
          </a:p>
          <a:p>
            <a:pPr algn="just">
              <a:lnSpc>
                <a:spcPct val="150000"/>
              </a:lnSpc>
            </a:pPr>
            <a:r>
              <a:rPr lang="en-US" sz="2700" b="1" dirty="0" smtClean="0">
                <a:solidFill>
                  <a:srgbClr val="FFFF00"/>
                </a:solidFill>
              </a:rPr>
              <a:t>	This coincides also with the observation of other studies showed that early stages of withdrawal are more tolerable than the later and final stages </a:t>
            </a:r>
            <a:r>
              <a:rPr lang="en-US" sz="2700" b="1" i="1" dirty="0" smtClean="0">
                <a:solidFill>
                  <a:srgbClr val="FFFF00"/>
                </a:solidFill>
              </a:rPr>
              <a:t>(</a:t>
            </a:r>
            <a:r>
              <a:rPr lang="en-US" sz="2700" b="1" i="1" dirty="0" err="1" smtClean="0">
                <a:solidFill>
                  <a:srgbClr val="FFFF00"/>
                </a:solidFill>
              </a:rPr>
              <a:t>Michelini</a:t>
            </a:r>
            <a:r>
              <a:rPr lang="en-US" sz="2700" b="1" i="1" dirty="0" smtClean="0">
                <a:solidFill>
                  <a:srgbClr val="FFFF00"/>
                </a:solidFill>
              </a:rPr>
              <a:t> et al., 1996; Curran et al., 2003 and </a:t>
            </a:r>
            <a:r>
              <a:rPr lang="en-US" sz="2700" b="1" i="1" dirty="0" err="1" smtClean="0">
                <a:solidFill>
                  <a:srgbClr val="FFFF00"/>
                </a:solidFill>
              </a:rPr>
              <a:t>Lader</a:t>
            </a:r>
            <a:r>
              <a:rPr lang="en-US" sz="2700" b="1" i="1" dirty="0" smtClean="0">
                <a:solidFill>
                  <a:srgbClr val="FFFF00"/>
                </a:solidFill>
              </a:rPr>
              <a:t>, 2011)</a:t>
            </a:r>
            <a:endParaRPr lang="en-US" sz="2700" b="1" i="1" dirty="0">
              <a:solidFill>
                <a:srgbClr val="FFFF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6000" dirty="0">
                <a:solidFill>
                  <a:srgbClr val="FFFF00"/>
                </a:solidFill>
              </a:rPr>
              <a:t>Conclusion</a:t>
            </a:r>
            <a:endParaRPr lang="ar-EG" dirty="0"/>
          </a:p>
        </p:txBody>
      </p:sp>
    </p:spTree>
    <p:extLst>
      <p:ext uri="{BB962C8B-B14F-4D97-AF65-F5344CB8AC3E}">
        <p14:creationId xmlns:p14="http://schemas.microsoft.com/office/powerpoint/2010/main" val="2737727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81000" y="990600"/>
            <a:ext cx="8153400" cy="5867400"/>
          </a:xfrm>
        </p:spPr>
        <p:txBody>
          <a:bodyPr>
            <a:noAutofit/>
          </a:bodyPr>
          <a:lstStyle/>
          <a:p>
            <a:pPr algn="ctr"/>
            <a:endParaRPr lang="en-US" sz="2800" b="1" dirty="0" smtClean="0">
              <a:solidFill>
                <a:srgbClr val="FFFF00"/>
              </a:solidFill>
            </a:endParaRPr>
          </a:p>
          <a:p>
            <a:pPr algn="l"/>
            <a:endParaRPr lang="en-US" sz="2800" dirty="0" smtClean="0">
              <a:solidFill>
                <a:srgbClr val="FFFF00"/>
              </a:solidFill>
            </a:endParaRPr>
          </a:p>
          <a:p>
            <a:pPr lvl="0" algn="l">
              <a:lnSpc>
                <a:spcPct val="150000"/>
              </a:lnSpc>
            </a:pPr>
            <a:endParaRPr lang="en-US" sz="2000" dirty="0" smtClean="0"/>
          </a:p>
          <a:p>
            <a:pPr algn="l">
              <a:lnSpc>
                <a:spcPct val="150000"/>
              </a:lnSpc>
            </a:pPr>
            <a:endParaRPr lang="en-US" sz="2000" i="1" dirty="0">
              <a:solidFill>
                <a:srgbClr val="FF0000"/>
              </a:solidFill>
            </a:endParaRPr>
          </a:p>
        </p:txBody>
      </p:sp>
      <p:sp>
        <p:nvSpPr>
          <p:cNvPr id="6" name="Rectangle 5"/>
          <p:cNvSpPr/>
          <p:nvPr/>
        </p:nvSpPr>
        <p:spPr>
          <a:xfrm>
            <a:off x="381000" y="1720840"/>
            <a:ext cx="8458200" cy="4467057"/>
          </a:xfrm>
          <a:prstGeom prst="rect">
            <a:avLst/>
          </a:prstGeom>
          <a:solidFill>
            <a:schemeClr val="accent1">
              <a:lumMod val="50000"/>
            </a:schemeClr>
          </a:solidFill>
        </p:spPr>
        <p:txBody>
          <a:bodyPr wrap="square">
            <a:spAutoFit/>
          </a:bodyPr>
          <a:lstStyle/>
          <a:p>
            <a:pPr algn="just">
              <a:lnSpc>
                <a:spcPct val="150000"/>
              </a:lnSpc>
            </a:pPr>
            <a:r>
              <a:rPr lang="en-US" sz="2400" b="1" dirty="0" smtClean="0"/>
              <a:t> </a:t>
            </a:r>
            <a:r>
              <a:rPr lang="en-US" sz="2400" b="1" dirty="0" err="1" smtClean="0"/>
              <a:t>Flumazenil</a:t>
            </a:r>
            <a:r>
              <a:rPr lang="en-US" sz="2400" b="1" dirty="0" smtClean="0"/>
              <a:t> infusion with low doses of </a:t>
            </a:r>
            <a:r>
              <a:rPr lang="en-US" sz="2400" b="1" dirty="0" err="1" smtClean="0"/>
              <a:t>oxazepam</a:t>
            </a:r>
            <a:r>
              <a:rPr lang="en-US" sz="2400" b="1" dirty="0" smtClean="0"/>
              <a:t> appeared to be more effective in controlling withdrawal symptoms after benzodiazepine discontinuation with less incidence of relapse than </a:t>
            </a:r>
            <a:r>
              <a:rPr lang="en-US" sz="2400" b="1" dirty="0" err="1" smtClean="0"/>
              <a:t>oxazepam</a:t>
            </a:r>
            <a:r>
              <a:rPr lang="en-US" sz="2400" b="1" dirty="0" smtClean="0"/>
              <a:t> tapering or abrupt </a:t>
            </a:r>
            <a:r>
              <a:rPr lang="en-US" sz="2400" b="1" dirty="0" err="1" smtClean="0"/>
              <a:t>oxazepam</a:t>
            </a:r>
            <a:r>
              <a:rPr lang="en-US" sz="2400" b="1" dirty="0" smtClean="0"/>
              <a:t> discontinuation with symptomatic treatment. On the other side, </a:t>
            </a:r>
            <a:r>
              <a:rPr lang="en-US" sz="2400" b="1" dirty="0" err="1" smtClean="0"/>
              <a:t>oxazepam</a:t>
            </a:r>
            <a:r>
              <a:rPr lang="en-US" sz="2400" b="1" dirty="0" smtClean="0"/>
              <a:t> tapering over 8 days proved to be the worst of the detoxification methods regarding severity of withdrawal and incidence of relapse.</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85" decel="100000"/>
                                        <p:tgtEl>
                                          <p:spTgt spid="6"/>
                                        </p:tgtEl>
                                      </p:cBhvr>
                                    </p:animEffect>
                                    <p:animScale>
                                      <p:cBhvr>
                                        <p:cTn id="8" dur="385" decel="100000"/>
                                        <p:tgtEl>
                                          <p:spTgt spid="6"/>
                                        </p:tgtEl>
                                      </p:cBhvr>
                                      <p:from x="10000" y="10000"/>
                                      <p:to x="200000" y="450000"/>
                                    </p:animScale>
                                    <p:animScale>
                                      <p:cBhvr>
                                        <p:cTn id="9" dur="615" accel="100000" fill="hold">
                                          <p:stCondLst>
                                            <p:cond delay="385"/>
                                          </p:stCondLst>
                                        </p:cTn>
                                        <p:tgtEl>
                                          <p:spTgt spid="6"/>
                                        </p:tgtEl>
                                      </p:cBhvr>
                                      <p:from x="200000" y="450000"/>
                                      <p:to x="100000" y="100000"/>
                                    </p:animScale>
                                    <p:set>
                                      <p:cBhvr>
                                        <p:cTn id="10" dur="385" fill="hold"/>
                                        <p:tgtEl>
                                          <p:spTgt spid="6"/>
                                        </p:tgtEl>
                                        <p:attrNameLst>
                                          <p:attrName>ppt_x</p:attrName>
                                        </p:attrNameLst>
                                      </p:cBhvr>
                                      <p:to>
                                        <p:strVal val="(0.5)"/>
                                      </p:to>
                                    </p:set>
                                    <p:anim from="(0.5)" to="(#ppt_x)" calcmode="lin" valueType="num">
                                      <p:cBhvr>
                                        <p:cTn id="11" dur="615" accel="100000" fill="hold">
                                          <p:stCondLst>
                                            <p:cond delay="385"/>
                                          </p:stCondLst>
                                        </p:cTn>
                                        <p:tgtEl>
                                          <p:spTgt spid="6"/>
                                        </p:tgtEl>
                                        <p:attrNameLst>
                                          <p:attrName>ppt_x</p:attrName>
                                        </p:attrNameLst>
                                      </p:cBhvr>
                                    </p:anim>
                                    <p:set>
                                      <p:cBhvr>
                                        <p:cTn id="12" dur="385" fill="hold"/>
                                        <p:tgtEl>
                                          <p:spTgt spid="6"/>
                                        </p:tgtEl>
                                        <p:attrNameLst>
                                          <p:attrName>ppt_y</p:attrName>
                                        </p:attrNameLst>
                                      </p:cBhvr>
                                      <p:to>
                                        <p:strVal val="(#ppt_y+0.4)"/>
                                      </p:to>
                                    </p:set>
                                    <p:anim from="(#ppt_y+0.4)" to="(#ppt_y)" calcmode="lin" valueType="num">
                                      <p:cBhvr>
                                        <p:cTn id="13" dur="615" accel="100000" fill="hold">
                                          <p:stCondLst>
                                            <p:cond delay="385"/>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0" y="0"/>
            <a:ext cx="9144000" cy="6858000"/>
          </a:xfrm>
        </p:spPr>
        <p:txBody>
          <a:bodyPr>
            <a:noAutofit/>
          </a:bodyPr>
          <a:lstStyle/>
          <a:p>
            <a:pPr algn="just"/>
            <a:endParaRPr lang="en-US" sz="3200" b="1" i="1" u="sng" dirty="0" smtClean="0">
              <a:solidFill>
                <a:srgbClr val="FF0000"/>
              </a:solidFill>
            </a:endParaRPr>
          </a:p>
          <a:p>
            <a:pPr algn="just"/>
            <a:r>
              <a:rPr lang="en-US" sz="3200" b="1" u="sng" dirty="0" smtClean="0">
                <a:solidFill>
                  <a:srgbClr val="FF0000"/>
                </a:solidFill>
              </a:rPr>
              <a:t>Statistical methods</a:t>
            </a:r>
          </a:p>
          <a:p>
            <a:pPr algn="just"/>
            <a:endParaRPr lang="en-US" sz="2400" b="1" i="1" u="sng" dirty="0" smtClean="0">
              <a:solidFill>
                <a:srgbClr val="FFFF00"/>
              </a:solidFill>
            </a:endParaRPr>
          </a:p>
          <a:p>
            <a:pPr algn="just">
              <a:lnSpc>
                <a:spcPct val="150000"/>
              </a:lnSpc>
              <a:buFont typeface="Wingdings" pitchFamily="2" charset="2"/>
              <a:buChar char="Ø"/>
            </a:pPr>
            <a:r>
              <a:rPr lang="en-US" sz="2400" dirty="0" smtClean="0">
                <a:solidFill>
                  <a:srgbClr val="FFFF00"/>
                </a:solidFill>
              </a:rPr>
              <a:t>Analysis of variance </a:t>
            </a:r>
            <a:r>
              <a:rPr lang="en-US" sz="2400" b="1" dirty="0" smtClean="0">
                <a:solidFill>
                  <a:srgbClr val="FFFF00"/>
                </a:solidFill>
              </a:rPr>
              <a:t>[ANOVA] </a:t>
            </a:r>
            <a:r>
              <a:rPr lang="en-US" sz="2400" dirty="0" smtClean="0">
                <a:solidFill>
                  <a:srgbClr val="FFFF00"/>
                </a:solidFill>
              </a:rPr>
              <a:t>and </a:t>
            </a:r>
            <a:r>
              <a:rPr lang="en-US" sz="2400" b="1" dirty="0" smtClean="0">
                <a:solidFill>
                  <a:srgbClr val="FFFF00"/>
                </a:solidFill>
              </a:rPr>
              <a:t>student t-tests </a:t>
            </a:r>
            <a:r>
              <a:rPr lang="en-US" sz="2400" dirty="0" smtClean="0">
                <a:solidFill>
                  <a:srgbClr val="FFFF00"/>
                </a:solidFill>
              </a:rPr>
              <a:t>were used. </a:t>
            </a:r>
          </a:p>
          <a:p>
            <a:pPr algn="just">
              <a:lnSpc>
                <a:spcPct val="150000"/>
              </a:lnSpc>
            </a:pPr>
            <a:endParaRPr lang="en-US" sz="2400" dirty="0" smtClean="0">
              <a:solidFill>
                <a:srgbClr val="FFFF00"/>
              </a:solidFill>
            </a:endParaRPr>
          </a:p>
          <a:p>
            <a:pPr algn="just">
              <a:lnSpc>
                <a:spcPct val="150000"/>
              </a:lnSpc>
              <a:buFont typeface="Wingdings" pitchFamily="2" charset="2"/>
              <a:buChar char="Ø"/>
            </a:pPr>
            <a:r>
              <a:rPr lang="en-US" sz="2400" b="1" dirty="0" smtClean="0">
                <a:solidFill>
                  <a:srgbClr val="FFFF00"/>
                </a:solidFill>
              </a:rPr>
              <a:t>Pearson correlations </a:t>
            </a:r>
            <a:r>
              <a:rPr lang="en-US" sz="2400" dirty="0" smtClean="0">
                <a:solidFill>
                  <a:srgbClr val="FFFF00"/>
                </a:solidFill>
              </a:rPr>
              <a:t>coefficient were done between scores of different psychometric scales and ages, age of onset, dose and duration of benzodiazepine intake of the studied patients. </a:t>
            </a:r>
          </a:p>
          <a:p>
            <a:pPr algn="just">
              <a:lnSpc>
                <a:spcPct val="150000"/>
              </a:lnSpc>
            </a:pPr>
            <a:endParaRPr lang="en-US" sz="2400" dirty="0" smtClean="0">
              <a:solidFill>
                <a:srgbClr val="FFFF00"/>
              </a:solidFill>
            </a:endParaRPr>
          </a:p>
          <a:p>
            <a:pPr algn="just">
              <a:lnSpc>
                <a:spcPct val="150000"/>
              </a:lnSpc>
              <a:buFont typeface="Wingdings" pitchFamily="2" charset="2"/>
              <a:buChar char="Ø"/>
            </a:pPr>
            <a:r>
              <a:rPr lang="en-US" sz="2400" b="1" dirty="0" err="1" smtClean="0">
                <a:solidFill>
                  <a:srgbClr val="FFFF00"/>
                </a:solidFill>
              </a:rPr>
              <a:t>Tukey's</a:t>
            </a:r>
            <a:r>
              <a:rPr lang="en-US" sz="2400" b="1" dirty="0" smtClean="0">
                <a:solidFill>
                  <a:srgbClr val="FFFF00"/>
                </a:solidFill>
              </a:rPr>
              <a:t> post </a:t>
            </a:r>
            <a:r>
              <a:rPr lang="en-US" sz="2400" dirty="0" smtClean="0">
                <a:solidFill>
                  <a:srgbClr val="FFFF00"/>
                </a:solidFill>
              </a:rPr>
              <a:t>hoc tests were used to make a quick comparison of several groups that have different numbers. </a:t>
            </a:r>
            <a:endParaRPr lang="en-US" sz="2400" b="1" dirty="0" smtClean="0">
              <a:solidFill>
                <a:srgbClr val="FFFF00"/>
              </a:solidFill>
            </a:endParaRPr>
          </a:p>
          <a:p>
            <a:pPr algn="just">
              <a:lnSpc>
                <a:spcPct val="150000"/>
              </a:lnSpc>
            </a:pPr>
            <a:endParaRPr lang="en-US" sz="1800" dirty="0" smtClean="0"/>
          </a:p>
          <a:p>
            <a:pPr lvl="0" algn="just">
              <a:lnSpc>
                <a:spcPct val="150000"/>
              </a:lnSpc>
            </a:pPr>
            <a:endParaRPr lang="en-US" sz="2000" dirty="0" smtClean="0"/>
          </a:p>
          <a:p>
            <a:pPr algn="just">
              <a:lnSpc>
                <a:spcPct val="150000"/>
              </a:lnSpc>
            </a:pPr>
            <a:endParaRPr lang="en-US" sz="2000" i="1" dirty="0">
              <a:solidFill>
                <a:srgbClr val="FF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87701" y="1905000"/>
            <a:ext cx="8956299" cy="2215991"/>
          </a:xfrm>
          <a:prstGeom prst="rect">
            <a:avLst/>
          </a:prstGeom>
          <a:noFill/>
          <a:scene3d>
            <a:camera prst="isometricRightUp"/>
            <a:lightRig rig="threePt" dir="t"/>
          </a:scene3d>
        </p:spPr>
        <p:txBody>
          <a:bodyPr wrap="none" lIns="91440" tIns="45720" rIns="91440" bIns="45720">
            <a:spAutoFit/>
          </a:bodyPr>
          <a:lstStyle/>
          <a:p>
            <a:pPr algn="ctr"/>
            <a:r>
              <a:rPr lang="en-US" sz="13800" b="1" cap="none" spc="0" dirty="0" smtClean="0">
                <a:ln w="10541" cmpd="sng">
                  <a:solidFill>
                    <a:srgbClr val="7D7D7D">
                      <a:tint val="100000"/>
                      <a:shade val="100000"/>
                      <a:satMod val="110000"/>
                    </a:srgbClr>
                  </a:solidFill>
                  <a:prstDash val="solid"/>
                </a:ln>
                <a:solidFill>
                  <a:srgbClr val="C00000"/>
                </a:solidFill>
                <a:effectLst/>
              </a:rPr>
              <a:t>Thank you</a:t>
            </a:r>
            <a:endParaRPr lang="en-US" sz="13800" b="1" cap="none" spc="0" dirty="0">
              <a:ln w="10541" cmpd="sng">
                <a:solidFill>
                  <a:srgbClr val="7D7D7D">
                    <a:tint val="100000"/>
                    <a:shade val="100000"/>
                    <a:satMod val="110000"/>
                  </a:srgbClr>
                </a:solidFill>
                <a:prstDash val="solid"/>
              </a:ln>
              <a:solidFill>
                <a:srgbClr val="C00000"/>
              </a:solidFill>
              <a:effectLs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2016 </a:t>
            </a:r>
          </a:p>
          <a:p>
            <a:r>
              <a:rPr lang="en-US" sz="2800" b="1" dirty="0" smtClean="0">
                <a:solidFill>
                  <a:schemeClr val="bg1"/>
                </a:solidFill>
              </a:rPr>
              <a:t>Website: </a:t>
            </a:r>
            <a:r>
              <a:rPr lang="en-US" sz="2800" b="1" dirty="0">
                <a:solidFill>
                  <a:schemeClr val="bg1"/>
                </a:solidFill>
              </a:rPr>
              <a:t>addictiontherapy.conferenceseries.com</a:t>
            </a:r>
            <a:endParaRPr lang="en-US" sz="2800" b="1" dirty="0" smtClean="0">
              <a:solidFill>
                <a:schemeClr val="bg1"/>
              </a:solidFill>
            </a:endParaRPr>
          </a:p>
        </p:txBody>
      </p:sp>
      <p:sp>
        <p:nvSpPr>
          <p:cNvPr id="2" name="Title 1"/>
          <p:cNvSpPr>
            <a:spLocks noGrp="1"/>
          </p:cNvSpPr>
          <p:nvPr>
            <p:ph type="ctrTitle"/>
          </p:nvPr>
        </p:nvSpPr>
        <p:spPr>
          <a:xfrm>
            <a:off x="0" y="1371600"/>
            <a:ext cx="91440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dirty="0" smtClean="0">
                <a:solidFill>
                  <a:schemeClr val="tx1"/>
                </a:solidFill>
                <a:latin typeface="Times New Roman" pitchFamily="18" charset="0"/>
                <a:cs typeface="Times New Roman" pitchFamily="18" charset="0"/>
              </a:rPr>
              <a:t/>
            </a:r>
            <a:br>
              <a:rPr sz="4800" b="1" dirty="0" smtClean="0">
                <a:solidFill>
                  <a:schemeClr val="tx1"/>
                </a:solidFill>
                <a:latin typeface="Times New Roman" pitchFamily="18" charset="0"/>
                <a:cs typeface="Times New Roman" pitchFamily="18" charset="0"/>
              </a:rPr>
            </a:br>
            <a:r>
              <a:rPr sz="4800" b="1" dirty="0" smtClean="0">
                <a:solidFill>
                  <a:schemeClr val="tx1"/>
                </a:solidFill>
                <a:latin typeface="Times New Roman" pitchFamily="18" charset="0"/>
                <a:cs typeface="Times New Roman" pitchFamily="18" charset="0"/>
              </a:rPr>
              <a:t>Addiction Therapy 2016</a:t>
            </a:r>
            <a:r>
              <a:rPr sz="4800" b="1" dirty="0" smtClean="0">
                <a:solidFill>
                  <a:schemeClr val="tx1"/>
                </a:solidFill>
              </a:rPr>
              <a:t/>
            </a:r>
            <a:br>
              <a:rPr sz="4800" b="1" dirty="0" smtClean="0">
                <a:solidFill>
                  <a:schemeClr val="tx1"/>
                </a:solidFill>
              </a:rPr>
            </a:br>
            <a:r>
              <a:rPr sz="2400" b="1" dirty="0" smtClean="0">
                <a:solidFill>
                  <a:schemeClr val="tx1"/>
                </a:solidFill>
                <a:latin typeface="Perpetua"/>
                <a:ea typeface="+mn-ea"/>
                <a:cs typeface="+mn-cs"/>
              </a:rPr>
              <a:t>Miami,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October 06-08, 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val="16780238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2110</TotalTime>
  <Words>1155</Words>
  <Application>Microsoft Office PowerPoint</Application>
  <PresentationFormat>On-screen Show (4:3)</PresentationFormat>
  <Paragraphs>179</Paragraphs>
  <Slides>44</Slides>
  <Notes>0</Notes>
  <HiddenSlides>0</HiddenSlides>
  <MMClips>0</MMClips>
  <ScaleCrop>false</ScaleCrop>
  <HeadingPairs>
    <vt:vector size="4" baseType="variant">
      <vt:variant>
        <vt:lpstr>Theme</vt:lpstr>
      </vt:variant>
      <vt:variant>
        <vt:i4>3</vt:i4>
      </vt:variant>
      <vt:variant>
        <vt:lpstr>Slide Titles</vt:lpstr>
      </vt:variant>
      <vt:variant>
        <vt:i4>44</vt:i4>
      </vt:variant>
    </vt:vector>
  </HeadingPairs>
  <TitlesOfParts>
    <vt:vector size="47" baseType="lpstr">
      <vt:lpstr>Flow</vt:lpstr>
      <vt:lpstr>Equity</vt:lpstr>
      <vt:lpstr>1_Equity</vt:lpstr>
      <vt:lpstr>Addiction Therapy 2015 Florida,  USA August 03-08, 2015</vt:lpstr>
      <vt:lpstr>Detoxification Methods of Benzodiazepines Mono-Dependence: Application and Comparison </vt:lpstr>
      <vt:lpstr> Introduction</vt:lpstr>
      <vt:lpstr>PowerPoint Presentation</vt:lpstr>
      <vt:lpstr>Management of benzodiazepine dependence involves not only short-term interventions such as detoxification but also psychological interventions and rehabilitation programs.  </vt:lpstr>
      <vt:lpstr> Detoxification aims to get rid of  the drug of  dependency  in  a  controlled  and   human fashion    and    enhancement   of    treatment  retention   and   detoxiﬁcation   success   rates  while  reducing  degree  of discomfort.    Although   detoxiﬁcation    is   viewed   as   an   ineffective stand-alone treatment for drug dependence, it is a  must for  starting  long-term  abstinence-based treatments. </vt:lpstr>
      <vt:lpstr>PowerPoint Presentation</vt:lpstr>
      <vt:lpstr>PowerPoint Presentation</vt:lpstr>
      <vt:lpstr>PowerPoint Presentation</vt:lpstr>
      <vt:lpstr>Aim of the work </vt:lpstr>
      <vt:lpstr>PowerPoint Presentation</vt:lpstr>
      <vt:lpstr>Patients and methods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lpstr>PowerPoint Presentation</vt:lpstr>
      <vt:lpstr>Meet the eminent gathering once again at Addiction Therapy 2016 Miami, USA October 06-08, 2016</vt:lpstr>
    </vt:vector>
  </TitlesOfParts>
  <Company>CtrlSoft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Detoxification Methods of Benzodiazepines Mono-Dependence: Application and Comparison</dc:title>
  <dc:creator>toshiba</dc:creator>
  <cp:lastModifiedBy>Addiction Therapy</cp:lastModifiedBy>
  <cp:revision>124</cp:revision>
  <dcterms:created xsi:type="dcterms:W3CDTF">2015-04-28T18:14:07Z</dcterms:created>
  <dcterms:modified xsi:type="dcterms:W3CDTF">2015-08-14T12:50:27Z</dcterms:modified>
</cp:coreProperties>
</file>