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55"/>
  </p:notesMasterIdLst>
  <p:handoutMasterIdLst>
    <p:handoutMasterId r:id="rId56"/>
  </p:handoutMasterIdLst>
  <p:sldIdLst>
    <p:sldId id="256" r:id="rId2"/>
    <p:sldId id="366" r:id="rId3"/>
    <p:sldId id="367" r:id="rId4"/>
    <p:sldId id="368" r:id="rId5"/>
    <p:sldId id="370" r:id="rId6"/>
    <p:sldId id="364" r:id="rId7"/>
    <p:sldId id="289" r:id="rId8"/>
    <p:sldId id="381" r:id="rId9"/>
    <p:sldId id="290" r:id="rId10"/>
    <p:sldId id="291" r:id="rId11"/>
    <p:sldId id="292" r:id="rId12"/>
    <p:sldId id="293" r:id="rId13"/>
    <p:sldId id="294" r:id="rId14"/>
    <p:sldId id="372" r:id="rId15"/>
    <p:sldId id="384" r:id="rId16"/>
    <p:sldId id="385" r:id="rId17"/>
    <p:sldId id="396" r:id="rId18"/>
    <p:sldId id="386" r:id="rId19"/>
    <p:sldId id="397" r:id="rId20"/>
    <p:sldId id="320" r:id="rId21"/>
    <p:sldId id="309" r:id="rId22"/>
    <p:sldId id="315" r:id="rId23"/>
    <p:sldId id="398" r:id="rId24"/>
    <p:sldId id="382" r:id="rId25"/>
    <p:sldId id="328" r:id="rId26"/>
    <p:sldId id="329" r:id="rId27"/>
    <p:sldId id="356" r:id="rId28"/>
    <p:sldId id="357" r:id="rId29"/>
    <p:sldId id="332" r:id="rId30"/>
    <p:sldId id="374" r:id="rId31"/>
    <p:sldId id="376" r:id="rId32"/>
    <p:sldId id="377" r:id="rId33"/>
    <p:sldId id="378" r:id="rId34"/>
    <p:sldId id="379" r:id="rId35"/>
    <p:sldId id="380" r:id="rId36"/>
    <p:sldId id="400" r:id="rId37"/>
    <p:sldId id="340" r:id="rId38"/>
    <p:sldId id="341" r:id="rId39"/>
    <p:sldId id="387" r:id="rId40"/>
    <p:sldId id="344" r:id="rId41"/>
    <p:sldId id="305" r:id="rId42"/>
    <p:sldId id="270" r:id="rId43"/>
    <p:sldId id="273" r:id="rId44"/>
    <p:sldId id="277" r:id="rId45"/>
    <p:sldId id="389" r:id="rId46"/>
    <p:sldId id="278" r:id="rId47"/>
    <p:sldId id="280" r:id="rId48"/>
    <p:sldId id="281" r:id="rId49"/>
    <p:sldId id="282" r:id="rId50"/>
    <p:sldId id="390" r:id="rId51"/>
    <p:sldId id="401" r:id="rId52"/>
    <p:sldId id="399" r:id="rId53"/>
    <p:sldId id="395" r:id="rId5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8DC4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26" d="100"/>
          <a:sy n="126" d="100"/>
        </p:scale>
        <p:origin x="-1920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notesMaster" Target="notesMasters/notesMaster1.xml"/><Relationship Id="rId56" Type="http://schemas.openxmlformats.org/officeDocument/2006/relationships/handoutMaster" Target="handoutMasters/handoutMaster1.xml"/><Relationship Id="rId57" Type="http://schemas.openxmlformats.org/officeDocument/2006/relationships/printerSettings" Target="printerSettings/printerSettings1.bin"/><Relationship Id="rId58" Type="http://schemas.openxmlformats.org/officeDocument/2006/relationships/presProps" Target="presProps.xml"/><Relationship Id="rId59" Type="http://schemas.openxmlformats.org/officeDocument/2006/relationships/viewProps" Target="viewProps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60" Type="http://schemas.openxmlformats.org/officeDocument/2006/relationships/theme" Target="theme/theme1.xml"/><Relationship Id="rId61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CEC1F08-9C6F-974C-A2A6-8B3AC86F75A1}" type="doc">
      <dgm:prSet loTypeId="urn:microsoft.com/office/officeart/2005/8/layout/cycle1" loCatId="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CDA9732-6FC7-9B43-BEF9-16FCE27916FF}">
      <dgm:prSet phldrT="[Text]" custT="1"/>
      <dgm:spPr/>
      <dgm:t>
        <a:bodyPr/>
        <a:lstStyle/>
        <a:p>
          <a:pPr algn="l"/>
          <a:r>
            <a:rPr lang="en-US" sz="1600" b="1" dirty="0" smtClean="0"/>
            <a:t>Patient</a:t>
          </a:r>
          <a:endParaRPr lang="en-US" sz="900" b="0" dirty="0" smtClean="0"/>
        </a:p>
      </dgm:t>
    </dgm:pt>
    <dgm:pt modelId="{F3DB24B5-34D4-8640-8290-5052CA1CA597}" type="parTrans" cxnId="{58E056D6-D628-6040-A0AD-36F3CD9AC801}">
      <dgm:prSet/>
      <dgm:spPr/>
      <dgm:t>
        <a:bodyPr/>
        <a:lstStyle/>
        <a:p>
          <a:endParaRPr lang="en-US"/>
        </a:p>
      </dgm:t>
    </dgm:pt>
    <dgm:pt modelId="{33BDA94F-8387-8D43-BF57-2067D7843D0E}" type="sibTrans" cxnId="{58E056D6-D628-6040-A0AD-36F3CD9AC801}">
      <dgm:prSet/>
      <dgm:spPr/>
      <dgm:t>
        <a:bodyPr/>
        <a:lstStyle/>
        <a:p>
          <a:endParaRPr lang="en-US"/>
        </a:p>
      </dgm:t>
    </dgm:pt>
    <dgm:pt modelId="{5D7AC564-FECF-2847-99BC-862CB16F703C}">
      <dgm:prSet phldrT="[Text]" custT="1"/>
      <dgm:spPr/>
      <dgm:t>
        <a:bodyPr/>
        <a:lstStyle/>
        <a:p>
          <a:pPr algn="ctr"/>
          <a:r>
            <a:rPr lang="en-US" sz="1800" b="1" dirty="0" smtClean="0"/>
            <a:t>Processing</a:t>
          </a:r>
          <a:br>
            <a:rPr lang="en-US" sz="1800" b="1" dirty="0" smtClean="0"/>
          </a:br>
          <a:endParaRPr lang="en-US" sz="1800" dirty="0"/>
        </a:p>
      </dgm:t>
    </dgm:pt>
    <dgm:pt modelId="{450275F9-9D19-2548-9711-C473A6445B59}" type="parTrans" cxnId="{2590A70D-23B4-834E-86A7-594ADB8F03A3}">
      <dgm:prSet/>
      <dgm:spPr/>
      <dgm:t>
        <a:bodyPr/>
        <a:lstStyle/>
        <a:p>
          <a:endParaRPr lang="en-US"/>
        </a:p>
      </dgm:t>
    </dgm:pt>
    <dgm:pt modelId="{584ACCE1-02D3-CF4A-8538-B7D93F779561}" type="sibTrans" cxnId="{2590A70D-23B4-834E-86A7-594ADB8F03A3}">
      <dgm:prSet/>
      <dgm:spPr/>
      <dgm:t>
        <a:bodyPr/>
        <a:lstStyle/>
        <a:p>
          <a:endParaRPr lang="en-US"/>
        </a:p>
      </dgm:t>
    </dgm:pt>
    <dgm:pt modelId="{65DEC610-F28F-BD46-A553-006B7C1FC190}">
      <dgm:prSet phldrT="[Text]" custT="1"/>
      <dgm:spPr/>
      <dgm:t>
        <a:bodyPr/>
        <a:lstStyle/>
        <a:p>
          <a:pPr algn="l"/>
          <a:r>
            <a:rPr lang="en-US" sz="1600" b="1" i="0" dirty="0" smtClean="0"/>
            <a:t>IT Technology</a:t>
          </a:r>
          <a:r>
            <a:rPr lang="en-US" sz="800" dirty="0" smtClean="0"/>
            <a:t/>
          </a:r>
          <a:br>
            <a:rPr lang="en-US" sz="800" dirty="0" smtClean="0"/>
          </a:br>
          <a:r>
            <a:rPr lang="en-US" sz="1400" b="1" dirty="0" smtClean="0"/>
            <a:t>Disease Pathways</a:t>
          </a:r>
        </a:p>
      </dgm:t>
    </dgm:pt>
    <dgm:pt modelId="{9C3677FD-F440-4145-BDCA-02D2CBB4E720}" type="parTrans" cxnId="{6CF2A6BB-8D18-D540-BA71-0AB67741A7AC}">
      <dgm:prSet/>
      <dgm:spPr/>
      <dgm:t>
        <a:bodyPr/>
        <a:lstStyle/>
        <a:p>
          <a:endParaRPr lang="en-US"/>
        </a:p>
      </dgm:t>
    </dgm:pt>
    <dgm:pt modelId="{F6E6DAB8-7A78-B144-90C8-592CD179DAB8}" type="sibTrans" cxnId="{6CF2A6BB-8D18-D540-BA71-0AB67741A7AC}">
      <dgm:prSet/>
      <dgm:spPr/>
      <dgm:t>
        <a:bodyPr/>
        <a:lstStyle/>
        <a:p>
          <a:endParaRPr lang="en-US"/>
        </a:p>
      </dgm:t>
    </dgm:pt>
    <dgm:pt modelId="{4A8623BC-E839-4D47-B173-AEF152AE49B7}">
      <dgm:prSet phldrT="[Text]" custT="1"/>
      <dgm:spPr/>
      <dgm:t>
        <a:bodyPr/>
        <a:lstStyle/>
        <a:p>
          <a:pPr algn="ctr"/>
          <a:r>
            <a:rPr lang="en-US" sz="1600" b="1" dirty="0" smtClean="0"/>
            <a:t>Panel of Top </a:t>
          </a:r>
          <a:br>
            <a:rPr lang="en-US" sz="1600" b="1" dirty="0" smtClean="0"/>
          </a:br>
          <a:r>
            <a:rPr lang="en-US" sz="1600" b="1" dirty="0" smtClean="0"/>
            <a:t>Medical – Scientific</a:t>
          </a:r>
          <a:br>
            <a:rPr lang="en-US" sz="1600" b="1" dirty="0" smtClean="0"/>
          </a:br>
          <a:r>
            <a:rPr lang="en-US" sz="1600" b="1" dirty="0" smtClean="0"/>
            <a:t>Expertise</a:t>
          </a:r>
          <a:br>
            <a:rPr lang="en-US" sz="1600" b="1" dirty="0" smtClean="0"/>
          </a:br>
          <a:r>
            <a:rPr lang="en-US" sz="1600" b="1" dirty="0" smtClean="0"/>
            <a:t>Across Institutions</a:t>
          </a:r>
          <a:br>
            <a:rPr lang="en-US" sz="1600" b="1" dirty="0" smtClean="0"/>
          </a:br>
          <a:r>
            <a:rPr lang="en-US" sz="800" dirty="0" smtClean="0"/>
            <a:t>-</a:t>
          </a:r>
          <a:endParaRPr lang="en-US" sz="1000" dirty="0"/>
        </a:p>
      </dgm:t>
    </dgm:pt>
    <dgm:pt modelId="{A0FC34EC-B640-3143-81E6-60729F5E597D}" type="parTrans" cxnId="{5922F0E7-CDB4-F64B-AAA0-61D42AF63782}">
      <dgm:prSet/>
      <dgm:spPr/>
      <dgm:t>
        <a:bodyPr/>
        <a:lstStyle/>
        <a:p>
          <a:endParaRPr lang="en-US"/>
        </a:p>
      </dgm:t>
    </dgm:pt>
    <dgm:pt modelId="{38942961-7EC8-C44F-AA70-F31DD61A41A0}" type="sibTrans" cxnId="{5922F0E7-CDB4-F64B-AAA0-61D42AF63782}">
      <dgm:prSet/>
      <dgm:spPr/>
      <dgm:t>
        <a:bodyPr/>
        <a:lstStyle/>
        <a:p>
          <a:endParaRPr lang="en-US"/>
        </a:p>
      </dgm:t>
    </dgm:pt>
    <dgm:pt modelId="{B3BF5325-808F-804E-8004-59337C67AAA5}">
      <dgm:prSet phldrT="[Text]" custT="1"/>
      <dgm:spPr/>
      <dgm:t>
        <a:bodyPr/>
        <a:lstStyle/>
        <a:p>
          <a:r>
            <a:rPr lang="en-US" sz="1600" b="1" dirty="0" smtClean="0"/>
            <a:t>High Quality Tissue</a:t>
          </a:r>
          <a:br>
            <a:rPr lang="en-US" sz="1600" b="1" dirty="0" smtClean="0"/>
          </a:br>
          <a:r>
            <a:rPr lang="en-US" sz="1600" b="1" dirty="0" smtClean="0"/>
            <a:t>Procurement/storage</a:t>
          </a:r>
          <a:endParaRPr lang="en-US" sz="1600" b="1" dirty="0"/>
        </a:p>
      </dgm:t>
    </dgm:pt>
    <dgm:pt modelId="{5AC990EC-C141-7B40-9D81-E9D9229B7980}" type="parTrans" cxnId="{2B216B23-6792-0043-A01F-AC5DA2960418}">
      <dgm:prSet/>
      <dgm:spPr/>
      <dgm:t>
        <a:bodyPr/>
        <a:lstStyle/>
        <a:p>
          <a:endParaRPr lang="en-US"/>
        </a:p>
      </dgm:t>
    </dgm:pt>
    <dgm:pt modelId="{BF3A6DCC-75D6-7E42-A0C7-6EC388413DEA}" type="sibTrans" cxnId="{2B216B23-6792-0043-A01F-AC5DA2960418}">
      <dgm:prSet/>
      <dgm:spPr/>
      <dgm:t>
        <a:bodyPr/>
        <a:lstStyle/>
        <a:p>
          <a:endParaRPr lang="en-US"/>
        </a:p>
      </dgm:t>
    </dgm:pt>
    <dgm:pt modelId="{A9573C80-D416-5144-9624-8BD9B7B97628}">
      <dgm:prSet phldrT="[Text]" custT="1"/>
      <dgm:spPr/>
      <dgm:t>
        <a:bodyPr/>
        <a:lstStyle/>
        <a:p>
          <a:r>
            <a:rPr lang="en-US" sz="1600" b="1" dirty="0" smtClean="0"/>
            <a:t>Tailor made Treatment</a:t>
          </a:r>
          <a:br>
            <a:rPr lang="en-US" sz="1600" b="1" dirty="0" smtClean="0"/>
          </a:br>
          <a:r>
            <a:rPr lang="en-US" sz="800" dirty="0" smtClean="0"/>
            <a:t/>
          </a:r>
          <a:br>
            <a:rPr lang="en-US" sz="800" dirty="0" smtClean="0"/>
          </a:br>
          <a:endParaRPr lang="en-US" sz="800" dirty="0"/>
        </a:p>
      </dgm:t>
    </dgm:pt>
    <dgm:pt modelId="{9E0A2D38-755F-D741-A327-1B5F6C0602B6}" type="parTrans" cxnId="{A0962754-0ECF-F744-A1D0-626E7738418C}">
      <dgm:prSet/>
      <dgm:spPr/>
      <dgm:t>
        <a:bodyPr/>
        <a:lstStyle/>
        <a:p>
          <a:endParaRPr lang="en-US"/>
        </a:p>
      </dgm:t>
    </dgm:pt>
    <dgm:pt modelId="{BC54D537-3C3F-964F-A315-563AC23D7A0A}" type="sibTrans" cxnId="{A0962754-0ECF-F744-A1D0-626E7738418C}">
      <dgm:prSet/>
      <dgm:spPr/>
      <dgm:t>
        <a:bodyPr/>
        <a:lstStyle/>
        <a:p>
          <a:endParaRPr lang="en-US"/>
        </a:p>
      </dgm:t>
    </dgm:pt>
    <dgm:pt modelId="{5DC6C48A-E97D-9247-9476-E01DD213CEC8}" type="pres">
      <dgm:prSet presAssocID="{DCEC1F08-9C6F-974C-A2A6-8B3AC86F75A1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BA2BA16-ED51-C84E-AA0D-0936D280B09F}" type="pres">
      <dgm:prSet presAssocID="{1CDA9732-6FC7-9B43-BEF9-16FCE27916FF}" presName="dummy" presStyleCnt="0"/>
      <dgm:spPr/>
      <dgm:t>
        <a:bodyPr/>
        <a:lstStyle/>
        <a:p>
          <a:endParaRPr lang="en-US"/>
        </a:p>
      </dgm:t>
    </dgm:pt>
    <dgm:pt modelId="{BAC041BF-0370-6D47-BD09-8BEA791D5258}" type="pres">
      <dgm:prSet presAssocID="{1CDA9732-6FC7-9B43-BEF9-16FCE27916FF}" presName="node" presStyleLbl="revTx" presStyleIdx="0" presStyleCnt="6" custScaleX="86740" custScaleY="78598" custRadScaleRad="102498" custRadScaleInc="3843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8AF3AA9-C5D0-1945-B45E-C71AC3A82AF5}" type="pres">
      <dgm:prSet presAssocID="{33BDA94F-8387-8D43-BF57-2067D7843D0E}" presName="sibTrans" presStyleLbl="node1" presStyleIdx="0" presStyleCnt="6"/>
      <dgm:spPr/>
      <dgm:t>
        <a:bodyPr/>
        <a:lstStyle/>
        <a:p>
          <a:endParaRPr lang="en-US"/>
        </a:p>
      </dgm:t>
    </dgm:pt>
    <dgm:pt modelId="{D3B8C834-AF12-3449-9B98-89B5B87294C0}" type="pres">
      <dgm:prSet presAssocID="{B3BF5325-808F-804E-8004-59337C67AAA5}" presName="dummy" presStyleCnt="0"/>
      <dgm:spPr/>
      <dgm:t>
        <a:bodyPr/>
        <a:lstStyle/>
        <a:p>
          <a:endParaRPr lang="en-US"/>
        </a:p>
      </dgm:t>
    </dgm:pt>
    <dgm:pt modelId="{CAFC39A0-D11D-9A4E-936F-1A0A630618CA}" type="pres">
      <dgm:prSet presAssocID="{B3BF5325-808F-804E-8004-59337C67AAA5}" presName="node" presStyleLbl="revTx" presStyleIdx="1" presStyleCnt="6" custScaleX="162018" custScaleY="9784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F6711DE-C93C-554C-BC32-F775F816171A}" type="pres">
      <dgm:prSet presAssocID="{BF3A6DCC-75D6-7E42-A0C7-6EC388413DEA}" presName="sibTrans" presStyleLbl="node1" presStyleIdx="1" presStyleCnt="6"/>
      <dgm:spPr/>
      <dgm:t>
        <a:bodyPr/>
        <a:lstStyle/>
        <a:p>
          <a:endParaRPr lang="en-US"/>
        </a:p>
      </dgm:t>
    </dgm:pt>
    <dgm:pt modelId="{DF65EEC5-9B4D-7D4A-9D6A-A3F1F1D85BC8}" type="pres">
      <dgm:prSet presAssocID="{5D7AC564-FECF-2847-99BC-862CB16F703C}" presName="dummy" presStyleCnt="0"/>
      <dgm:spPr/>
      <dgm:t>
        <a:bodyPr/>
        <a:lstStyle/>
        <a:p>
          <a:endParaRPr lang="en-US"/>
        </a:p>
      </dgm:t>
    </dgm:pt>
    <dgm:pt modelId="{813CE7E6-A513-3843-AD09-07962EDA2529}" type="pres">
      <dgm:prSet presAssocID="{5D7AC564-FECF-2847-99BC-862CB16F703C}" presName="node" presStyleLbl="revTx" presStyleIdx="2" presStyleCnt="6" custScaleX="139675" custScaleY="55319" custRadScaleRad="101082" custRadScaleInc="-6165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27F3483-FC3A-6B44-AF08-7F9A42624016}" type="pres">
      <dgm:prSet presAssocID="{584ACCE1-02D3-CF4A-8538-B7D93F779561}" presName="sibTrans" presStyleLbl="node1" presStyleIdx="2" presStyleCnt="6" custLinFactNeighborX="1450" custLinFactNeighborY="-602"/>
      <dgm:spPr/>
      <dgm:t>
        <a:bodyPr/>
        <a:lstStyle/>
        <a:p>
          <a:endParaRPr lang="en-US"/>
        </a:p>
      </dgm:t>
    </dgm:pt>
    <dgm:pt modelId="{2DCAAA6A-22FD-5943-89A0-7FF44DDAEA7C}" type="pres">
      <dgm:prSet presAssocID="{65DEC610-F28F-BD46-A553-006B7C1FC190}" presName="dummy" presStyleCnt="0"/>
      <dgm:spPr/>
      <dgm:t>
        <a:bodyPr/>
        <a:lstStyle/>
        <a:p>
          <a:endParaRPr lang="en-US"/>
        </a:p>
      </dgm:t>
    </dgm:pt>
    <dgm:pt modelId="{A96E0633-7D13-3649-A6B6-5296430E7DA5}" type="pres">
      <dgm:prSet presAssocID="{65DEC610-F28F-BD46-A553-006B7C1FC190}" presName="node" presStyleLbl="revTx" presStyleIdx="3" presStyleCnt="6" custScaleX="14811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D8290CB-6559-A24D-946F-A8BDBB3573A1}" type="pres">
      <dgm:prSet presAssocID="{F6E6DAB8-7A78-B144-90C8-592CD179DAB8}" presName="sibTrans" presStyleLbl="node1" presStyleIdx="3" presStyleCnt="6"/>
      <dgm:spPr/>
      <dgm:t>
        <a:bodyPr/>
        <a:lstStyle/>
        <a:p>
          <a:endParaRPr lang="en-US"/>
        </a:p>
      </dgm:t>
    </dgm:pt>
    <dgm:pt modelId="{7E597B63-735A-CC47-855E-2613C1E57339}" type="pres">
      <dgm:prSet presAssocID="{4A8623BC-E839-4D47-B173-AEF152AE49B7}" presName="dummy" presStyleCnt="0"/>
      <dgm:spPr/>
      <dgm:t>
        <a:bodyPr/>
        <a:lstStyle/>
        <a:p>
          <a:endParaRPr lang="en-US"/>
        </a:p>
      </dgm:t>
    </dgm:pt>
    <dgm:pt modelId="{FA2ECFC7-147F-2A4B-88C5-D51F6F0F5D08}" type="pres">
      <dgm:prSet presAssocID="{4A8623BC-E839-4D47-B173-AEF152AE49B7}" presName="node" presStyleLbl="revTx" presStyleIdx="4" presStyleCnt="6" custScaleX="29138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96A7B7E-12E3-DE4C-9B38-FF219D5F155A}" type="pres">
      <dgm:prSet presAssocID="{38942961-7EC8-C44F-AA70-F31DD61A41A0}" presName="sibTrans" presStyleLbl="node1" presStyleIdx="4" presStyleCnt="6"/>
      <dgm:spPr/>
      <dgm:t>
        <a:bodyPr/>
        <a:lstStyle/>
        <a:p>
          <a:endParaRPr lang="en-US"/>
        </a:p>
      </dgm:t>
    </dgm:pt>
    <dgm:pt modelId="{D2E94819-7CFC-7548-9F42-2395D8B26DDF}" type="pres">
      <dgm:prSet presAssocID="{A9573C80-D416-5144-9624-8BD9B7B97628}" presName="dummy" presStyleCnt="0"/>
      <dgm:spPr/>
      <dgm:t>
        <a:bodyPr/>
        <a:lstStyle/>
        <a:p>
          <a:endParaRPr lang="en-US"/>
        </a:p>
      </dgm:t>
    </dgm:pt>
    <dgm:pt modelId="{14A33931-8086-2A41-A951-82418029CE9F}" type="pres">
      <dgm:prSet presAssocID="{A9573C80-D416-5144-9624-8BD9B7B97628}" presName="node" presStyleLbl="revTx" presStyleIdx="5" presStyleCnt="6" custScaleX="145854" custScaleY="70949" custRadScaleRad="99023" custRadScaleInc="-2657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891A05B-EBB8-6446-8DF3-46BE26AA3F90}" type="pres">
      <dgm:prSet presAssocID="{BC54D537-3C3F-964F-A315-563AC23D7A0A}" presName="sibTrans" presStyleLbl="node1" presStyleIdx="5" presStyleCnt="6"/>
      <dgm:spPr/>
      <dgm:t>
        <a:bodyPr/>
        <a:lstStyle/>
        <a:p>
          <a:endParaRPr lang="en-US"/>
        </a:p>
      </dgm:t>
    </dgm:pt>
  </dgm:ptLst>
  <dgm:cxnLst>
    <dgm:cxn modelId="{2590A70D-23B4-834E-86A7-594ADB8F03A3}" srcId="{DCEC1F08-9C6F-974C-A2A6-8B3AC86F75A1}" destId="{5D7AC564-FECF-2847-99BC-862CB16F703C}" srcOrd="2" destOrd="0" parTransId="{450275F9-9D19-2548-9711-C473A6445B59}" sibTransId="{584ACCE1-02D3-CF4A-8538-B7D93F779561}"/>
    <dgm:cxn modelId="{2FA28756-FBA8-9948-B851-A6D474AB4581}" type="presOf" srcId="{5D7AC564-FECF-2847-99BC-862CB16F703C}" destId="{813CE7E6-A513-3843-AD09-07962EDA2529}" srcOrd="0" destOrd="0" presId="urn:microsoft.com/office/officeart/2005/8/layout/cycle1"/>
    <dgm:cxn modelId="{6CF2A6BB-8D18-D540-BA71-0AB67741A7AC}" srcId="{DCEC1F08-9C6F-974C-A2A6-8B3AC86F75A1}" destId="{65DEC610-F28F-BD46-A553-006B7C1FC190}" srcOrd="3" destOrd="0" parTransId="{9C3677FD-F440-4145-BDCA-02D2CBB4E720}" sibTransId="{F6E6DAB8-7A78-B144-90C8-592CD179DAB8}"/>
    <dgm:cxn modelId="{46A25B95-25F2-CE4F-A389-3510459CA4CB}" type="presOf" srcId="{BC54D537-3C3F-964F-A315-563AC23D7A0A}" destId="{3891A05B-EBB8-6446-8DF3-46BE26AA3F90}" srcOrd="0" destOrd="0" presId="urn:microsoft.com/office/officeart/2005/8/layout/cycle1"/>
    <dgm:cxn modelId="{15323A61-579D-DB40-9AF5-E716036B1DA3}" type="presOf" srcId="{BF3A6DCC-75D6-7E42-A0C7-6EC388413DEA}" destId="{2F6711DE-C93C-554C-BC32-F775F816171A}" srcOrd="0" destOrd="0" presId="urn:microsoft.com/office/officeart/2005/8/layout/cycle1"/>
    <dgm:cxn modelId="{DF777EF0-D7D8-FC46-9E84-FD874BB5AA46}" type="presOf" srcId="{584ACCE1-02D3-CF4A-8538-B7D93F779561}" destId="{E27F3483-FC3A-6B44-AF08-7F9A42624016}" srcOrd="0" destOrd="0" presId="urn:microsoft.com/office/officeart/2005/8/layout/cycle1"/>
    <dgm:cxn modelId="{A0962754-0ECF-F744-A1D0-626E7738418C}" srcId="{DCEC1F08-9C6F-974C-A2A6-8B3AC86F75A1}" destId="{A9573C80-D416-5144-9624-8BD9B7B97628}" srcOrd="5" destOrd="0" parTransId="{9E0A2D38-755F-D741-A327-1B5F6C0602B6}" sibTransId="{BC54D537-3C3F-964F-A315-563AC23D7A0A}"/>
    <dgm:cxn modelId="{F3D35780-881C-254E-AA1D-03E46352E226}" type="presOf" srcId="{65DEC610-F28F-BD46-A553-006B7C1FC190}" destId="{A96E0633-7D13-3649-A6B6-5296430E7DA5}" srcOrd="0" destOrd="0" presId="urn:microsoft.com/office/officeart/2005/8/layout/cycle1"/>
    <dgm:cxn modelId="{58E056D6-D628-6040-A0AD-36F3CD9AC801}" srcId="{DCEC1F08-9C6F-974C-A2A6-8B3AC86F75A1}" destId="{1CDA9732-6FC7-9B43-BEF9-16FCE27916FF}" srcOrd="0" destOrd="0" parTransId="{F3DB24B5-34D4-8640-8290-5052CA1CA597}" sibTransId="{33BDA94F-8387-8D43-BF57-2067D7843D0E}"/>
    <dgm:cxn modelId="{14E88275-1792-3643-AF8C-03BB42689282}" type="presOf" srcId="{1CDA9732-6FC7-9B43-BEF9-16FCE27916FF}" destId="{BAC041BF-0370-6D47-BD09-8BEA791D5258}" srcOrd="0" destOrd="0" presId="urn:microsoft.com/office/officeart/2005/8/layout/cycle1"/>
    <dgm:cxn modelId="{C771840D-344B-D141-A1FC-4A034960EFB1}" type="presOf" srcId="{B3BF5325-808F-804E-8004-59337C67AAA5}" destId="{CAFC39A0-D11D-9A4E-936F-1A0A630618CA}" srcOrd="0" destOrd="0" presId="urn:microsoft.com/office/officeart/2005/8/layout/cycle1"/>
    <dgm:cxn modelId="{F3873A2C-F2DF-484C-A5E1-66F0C6966FB4}" type="presOf" srcId="{4A8623BC-E839-4D47-B173-AEF152AE49B7}" destId="{FA2ECFC7-147F-2A4B-88C5-D51F6F0F5D08}" srcOrd="0" destOrd="0" presId="urn:microsoft.com/office/officeart/2005/8/layout/cycle1"/>
    <dgm:cxn modelId="{917885CB-BE46-B94F-9124-BEA59E2FC3FC}" type="presOf" srcId="{33BDA94F-8387-8D43-BF57-2067D7843D0E}" destId="{A8AF3AA9-C5D0-1945-B45E-C71AC3A82AF5}" srcOrd="0" destOrd="0" presId="urn:microsoft.com/office/officeart/2005/8/layout/cycle1"/>
    <dgm:cxn modelId="{EC3B8BF3-BDB4-3747-A99F-94B245FFF9FC}" type="presOf" srcId="{38942961-7EC8-C44F-AA70-F31DD61A41A0}" destId="{A96A7B7E-12E3-DE4C-9B38-FF219D5F155A}" srcOrd="0" destOrd="0" presId="urn:microsoft.com/office/officeart/2005/8/layout/cycle1"/>
    <dgm:cxn modelId="{5922F0E7-CDB4-F64B-AAA0-61D42AF63782}" srcId="{DCEC1F08-9C6F-974C-A2A6-8B3AC86F75A1}" destId="{4A8623BC-E839-4D47-B173-AEF152AE49B7}" srcOrd="4" destOrd="0" parTransId="{A0FC34EC-B640-3143-81E6-60729F5E597D}" sibTransId="{38942961-7EC8-C44F-AA70-F31DD61A41A0}"/>
    <dgm:cxn modelId="{C6A2831E-9291-4A42-9455-B23F1BDB7273}" type="presOf" srcId="{DCEC1F08-9C6F-974C-A2A6-8B3AC86F75A1}" destId="{5DC6C48A-E97D-9247-9476-E01DD213CEC8}" srcOrd="0" destOrd="0" presId="urn:microsoft.com/office/officeart/2005/8/layout/cycle1"/>
    <dgm:cxn modelId="{2B216B23-6792-0043-A01F-AC5DA2960418}" srcId="{DCEC1F08-9C6F-974C-A2A6-8B3AC86F75A1}" destId="{B3BF5325-808F-804E-8004-59337C67AAA5}" srcOrd="1" destOrd="0" parTransId="{5AC990EC-C141-7B40-9D81-E9D9229B7980}" sibTransId="{BF3A6DCC-75D6-7E42-A0C7-6EC388413DEA}"/>
    <dgm:cxn modelId="{A7B2803B-0CFA-1C4E-A530-082622194C64}" type="presOf" srcId="{F6E6DAB8-7A78-B144-90C8-592CD179DAB8}" destId="{7D8290CB-6559-A24D-946F-A8BDBB3573A1}" srcOrd="0" destOrd="0" presId="urn:microsoft.com/office/officeart/2005/8/layout/cycle1"/>
    <dgm:cxn modelId="{7ACFC3EC-B8F6-1340-A38D-0BA5631C04CF}" type="presOf" srcId="{A9573C80-D416-5144-9624-8BD9B7B97628}" destId="{14A33931-8086-2A41-A951-82418029CE9F}" srcOrd="0" destOrd="0" presId="urn:microsoft.com/office/officeart/2005/8/layout/cycle1"/>
    <dgm:cxn modelId="{4B04758D-0597-9240-9840-72BE81C6AC21}" type="presParOf" srcId="{5DC6C48A-E97D-9247-9476-E01DD213CEC8}" destId="{7BA2BA16-ED51-C84E-AA0D-0936D280B09F}" srcOrd="0" destOrd="0" presId="urn:microsoft.com/office/officeart/2005/8/layout/cycle1"/>
    <dgm:cxn modelId="{27F79304-5172-634A-8365-A4F07C00A9E5}" type="presParOf" srcId="{5DC6C48A-E97D-9247-9476-E01DD213CEC8}" destId="{BAC041BF-0370-6D47-BD09-8BEA791D5258}" srcOrd="1" destOrd="0" presId="urn:microsoft.com/office/officeart/2005/8/layout/cycle1"/>
    <dgm:cxn modelId="{B678949B-8187-C04B-95F2-04124D578CA6}" type="presParOf" srcId="{5DC6C48A-E97D-9247-9476-E01DD213CEC8}" destId="{A8AF3AA9-C5D0-1945-B45E-C71AC3A82AF5}" srcOrd="2" destOrd="0" presId="urn:microsoft.com/office/officeart/2005/8/layout/cycle1"/>
    <dgm:cxn modelId="{477E6E8A-4AE1-2B4A-AA76-C5AE8BA0CFCE}" type="presParOf" srcId="{5DC6C48A-E97D-9247-9476-E01DD213CEC8}" destId="{D3B8C834-AF12-3449-9B98-89B5B87294C0}" srcOrd="3" destOrd="0" presId="urn:microsoft.com/office/officeart/2005/8/layout/cycle1"/>
    <dgm:cxn modelId="{9B48FD6A-FB01-D749-AE96-907669055EFF}" type="presParOf" srcId="{5DC6C48A-E97D-9247-9476-E01DD213CEC8}" destId="{CAFC39A0-D11D-9A4E-936F-1A0A630618CA}" srcOrd="4" destOrd="0" presId="urn:microsoft.com/office/officeart/2005/8/layout/cycle1"/>
    <dgm:cxn modelId="{5134F70B-CB6D-ED48-9DB9-2B92133C4D8A}" type="presParOf" srcId="{5DC6C48A-E97D-9247-9476-E01DD213CEC8}" destId="{2F6711DE-C93C-554C-BC32-F775F816171A}" srcOrd="5" destOrd="0" presId="urn:microsoft.com/office/officeart/2005/8/layout/cycle1"/>
    <dgm:cxn modelId="{FE0D6CB5-4075-FE42-9E30-FA32FCF916E5}" type="presParOf" srcId="{5DC6C48A-E97D-9247-9476-E01DD213CEC8}" destId="{DF65EEC5-9B4D-7D4A-9D6A-A3F1F1D85BC8}" srcOrd="6" destOrd="0" presId="urn:microsoft.com/office/officeart/2005/8/layout/cycle1"/>
    <dgm:cxn modelId="{B99730F6-CB82-964D-8729-A1EA6C179CCC}" type="presParOf" srcId="{5DC6C48A-E97D-9247-9476-E01DD213CEC8}" destId="{813CE7E6-A513-3843-AD09-07962EDA2529}" srcOrd="7" destOrd="0" presId="urn:microsoft.com/office/officeart/2005/8/layout/cycle1"/>
    <dgm:cxn modelId="{DBD652D5-721C-0943-A2C7-2681C11E12F3}" type="presParOf" srcId="{5DC6C48A-E97D-9247-9476-E01DD213CEC8}" destId="{E27F3483-FC3A-6B44-AF08-7F9A42624016}" srcOrd="8" destOrd="0" presId="urn:microsoft.com/office/officeart/2005/8/layout/cycle1"/>
    <dgm:cxn modelId="{324AABA3-F71D-2141-98E2-A9448F3682C7}" type="presParOf" srcId="{5DC6C48A-E97D-9247-9476-E01DD213CEC8}" destId="{2DCAAA6A-22FD-5943-89A0-7FF44DDAEA7C}" srcOrd="9" destOrd="0" presId="urn:microsoft.com/office/officeart/2005/8/layout/cycle1"/>
    <dgm:cxn modelId="{8B1BC11D-5E00-6B4C-9ADF-AD9731D301D4}" type="presParOf" srcId="{5DC6C48A-E97D-9247-9476-E01DD213CEC8}" destId="{A96E0633-7D13-3649-A6B6-5296430E7DA5}" srcOrd="10" destOrd="0" presId="urn:microsoft.com/office/officeart/2005/8/layout/cycle1"/>
    <dgm:cxn modelId="{4AE68865-3703-C84E-B5A9-E97DD74D7CF1}" type="presParOf" srcId="{5DC6C48A-E97D-9247-9476-E01DD213CEC8}" destId="{7D8290CB-6559-A24D-946F-A8BDBB3573A1}" srcOrd="11" destOrd="0" presId="urn:microsoft.com/office/officeart/2005/8/layout/cycle1"/>
    <dgm:cxn modelId="{208E5B3F-F47A-B448-B450-8C1698441E3F}" type="presParOf" srcId="{5DC6C48A-E97D-9247-9476-E01DD213CEC8}" destId="{7E597B63-735A-CC47-855E-2613C1E57339}" srcOrd="12" destOrd="0" presId="urn:microsoft.com/office/officeart/2005/8/layout/cycle1"/>
    <dgm:cxn modelId="{6207074D-AC21-2C41-9F00-4CB8D05FD528}" type="presParOf" srcId="{5DC6C48A-E97D-9247-9476-E01DD213CEC8}" destId="{FA2ECFC7-147F-2A4B-88C5-D51F6F0F5D08}" srcOrd="13" destOrd="0" presId="urn:microsoft.com/office/officeart/2005/8/layout/cycle1"/>
    <dgm:cxn modelId="{9E81F7CE-FFEB-0648-99A8-AEE8C1ACE54D}" type="presParOf" srcId="{5DC6C48A-E97D-9247-9476-E01DD213CEC8}" destId="{A96A7B7E-12E3-DE4C-9B38-FF219D5F155A}" srcOrd="14" destOrd="0" presId="urn:microsoft.com/office/officeart/2005/8/layout/cycle1"/>
    <dgm:cxn modelId="{D6A4F27C-9B92-FE44-93F0-F6C9052176C7}" type="presParOf" srcId="{5DC6C48A-E97D-9247-9476-E01DD213CEC8}" destId="{D2E94819-7CFC-7548-9F42-2395D8B26DDF}" srcOrd="15" destOrd="0" presId="urn:microsoft.com/office/officeart/2005/8/layout/cycle1"/>
    <dgm:cxn modelId="{4BA18FA5-9F4C-5543-BDA9-23D805DF0282}" type="presParOf" srcId="{5DC6C48A-E97D-9247-9476-E01DD213CEC8}" destId="{14A33931-8086-2A41-A951-82418029CE9F}" srcOrd="16" destOrd="0" presId="urn:microsoft.com/office/officeart/2005/8/layout/cycle1"/>
    <dgm:cxn modelId="{4D76638A-3A0F-5641-9763-ED62B893E7E7}" type="presParOf" srcId="{5DC6C48A-E97D-9247-9476-E01DD213CEC8}" destId="{3891A05B-EBB8-6446-8DF3-46BE26AA3F90}" srcOrd="17" destOrd="0" presId="urn:microsoft.com/office/officeart/2005/8/layout/cycle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AC041BF-0370-6D47-BD09-8BEA791D5258}">
      <dsp:nvSpPr>
        <dsp:cNvPr id="0" name=""/>
        <dsp:cNvSpPr/>
      </dsp:nvSpPr>
      <dsp:spPr>
        <a:xfrm>
          <a:off x="4602591" y="236134"/>
          <a:ext cx="844202" cy="7649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/>
            <a:t>Patient</a:t>
          </a:r>
          <a:endParaRPr lang="en-US" sz="900" b="0" kern="1200" dirty="0" smtClean="0"/>
        </a:p>
      </dsp:txBody>
      <dsp:txXfrm>
        <a:off x="4602591" y="236134"/>
        <a:ext cx="844202" cy="764960"/>
      </dsp:txXfrm>
    </dsp:sp>
    <dsp:sp modelId="{A8AF3AA9-C5D0-1945-B45E-C71AC3A82AF5}">
      <dsp:nvSpPr>
        <dsp:cNvPr id="0" name=""/>
        <dsp:cNvSpPr/>
      </dsp:nvSpPr>
      <dsp:spPr>
        <a:xfrm>
          <a:off x="1264999" y="-119187"/>
          <a:ext cx="4751811" cy="4751811"/>
        </a:xfrm>
        <a:prstGeom prst="circularArrow">
          <a:avLst>
            <a:gd name="adj1" fmla="val 3994"/>
            <a:gd name="adj2" fmla="val 250571"/>
            <a:gd name="adj3" fmla="val 20786454"/>
            <a:gd name="adj4" fmla="val 19479096"/>
            <a:gd name="adj5" fmla="val 466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CAFC39A0-D11D-9A4E-936F-1A0A630618CA}">
      <dsp:nvSpPr>
        <dsp:cNvPr id="0" name=""/>
        <dsp:cNvSpPr/>
      </dsp:nvSpPr>
      <dsp:spPr>
        <a:xfrm>
          <a:off x="5046618" y="1902888"/>
          <a:ext cx="1576850" cy="95225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/>
            <a:t>High Quality Tissue</a:t>
          </a:r>
          <a:br>
            <a:rPr lang="en-US" sz="1600" b="1" kern="1200" dirty="0" smtClean="0"/>
          </a:br>
          <a:r>
            <a:rPr lang="en-US" sz="1600" b="1" kern="1200" dirty="0" smtClean="0"/>
            <a:t>Procurement/storage</a:t>
          </a:r>
          <a:endParaRPr lang="en-US" sz="1600" b="1" kern="1200" dirty="0"/>
        </a:p>
      </dsp:txBody>
      <dsp:txXfrm>
        <a:off x="5046618" y="1902888"/>
        <a:ext cx="1576850" cy="952253"/>
      </dsp:txXfrm>
    </dsp:sp>
    <dsp:sp modelId="{2F6711DE-C93C-554C-BC32-F775F816171A}">
      <dsp:nvSpPr>
        <dsp:cNvPr id="0" name=""/>
        <dsp:cNvSpPr/>
      </dsp:nvSpPr>
      <dsp:spPr>
        <a:xfrm>
          <a:off x="1277523" y="56537"/>
          <a:ext cx="4751811" cy="4751811"/>
        </a:xfrm>
        <a:prstGeom prst="circularArrow">
          <a:avLst>
            <a:gd name="adj1" fmla="val 3994"/>
            <a:gd name="adj2" fmla="val 250571"/>
            <a:gd name="adj3" fmla="val 1955640"/>
            <a:gd name="adj4" fmla="val 673860"/>
            <a:gd name="adj5" fmla="val 466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813CE7E6-A513-3843-AD09-07962EDA2529}">
      <dsp:nvSpPr>
        <dsp:cNvPr id="0" name=""/>
        <dsp:cNvSpPr/>
      </dsp:nvSpPr>
      <dsp:spPr>
        <a:xfrm>
          <a:off x="4462376" y="3731601"/>
          <a:ext cx="1359396" cy="53839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/>
            <a:t>Processing</a:t>
          </a:r>
          <a:br>
            <a:rPr lang="en-US" sz="1800" b="1" kern="1200" dirty="0" smtClean="0"/>
          </a:br>
          <a:endParaRPr lang="en-US" sz="1800" kern="1200" dirty="0"/>
        </a:p>
      </dsp:txBody>
      <dsp:txXfrm>
        <a:off x="4462376" y="3731601"/>
        <a:ext cx="1359396" cy="538395"/>
      </dsp:txXfrm>
    </dsp:sp>
    <dsp:sp modelId="{E27F3483-FC3A-6B44-AF08-7F9A42624016}">
      <dsp:nvSpPr>
        <dsp:cNvPr id="0" name=""/>
        <dsp:cNvSpPr/>
      </dsp:nvSpPr>
      <dsp:spPr>
        <a:xfrm>
          <a:off x="1393514" y="-19093"/>
          <a:ext cx="4751811" cy="4751811"/>
        </a:xfrm>
        <a:prstGeom prst="circularArrow">
          <a:avLst>
            <a:gd name="adj1" fmla="val 3994"/>
            <a:gd name="adj2" fmla="val 250571"/>
            <a:gd name="adj3" fmla="val 5786933"/>
            <a:gd name="adj4" fmla="val 3616032"/>
            <a:gd name="adj5" fmla="val 466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A96E0633-7D13-3649-A6B6-5296430E7DA5}">
      <dsp:nvSpPr>
        <dsp:cNvPr id="0" name=""/>
        <dsp:cNvSpPr/>
      </dsp:nvSpPr>
      <dsp:spPr>
        <a:xfrm>
          <a:off x="1858816" y="3771926"/>
          <a:ext cx="1441538" cy="97325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i="0" kern="1200" dirty="0" smtClean="0"/>
            <a:t>IT Technology</a:t>
          </a:r>
          <a:r>
            <a:rPr lang="en-US" sz="800" kern="1200" dirty="0" smtClean="0"/>
            <a:t/>
          </a:r>
          <a:br>
            <a:rPr lang="en-US" sz="800" kern="1200" dirty="0" smtClean="0"/>
          </a:br>
          <a:r>
            <a:rPr lang="en-US" sz="1400" b="1" kern="1200" dirty="0" smtClean="0"/>
            <a:t>Disease Pathways</a:t>
          </a:r>
        </a:p>
      </dsp:txBody>
      <dsp:txXfrm>
        <a:off x="1858816" y="3771926"/>
        <a:ext cx="1441538" cy="973256"/>
      </dsp:txXfrm>
    </dsp:sp>
    <dsp:sp modelId="{7D8290CB-6559-A24D-946F-A8BDBB3573A1}">
      <dsp:nvSpPr>
        <dsp:cNvPr id="0" name=""/>
        <dsp:cNvSpPr/>
      </dsp:nvSpPr>
      <dsp:spPr>
        <a:xfrm>
          <a:off x="1288833" y="3109"/>
          <a:ext cx="4751811" cy="4751811"/>
        </a:xfrm>
        <a:prstGeom prst="circularArrow">
          <a:avLst>
            <a:gd name="adj1" fmla="val 3994"/>
            <a:gd name="adj2" fmla="val 250571"/>
            <a:gd name="adj3" fmla="val 9772005"/>
            <a:gd name="adj4" fmla="val 8404411"/>
            <a:gd name="adj5" fmla="val 466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FA2ECFC7-147F-2A4B-88C5-D51F6F0F5D08}">
      <dsp:nvSpPr>
        <dsp:cNvPr id="0" name=""/>
        <dsp:cNvSpPr/>
      </dsp:nvSpPr>
      <dsp:spPr>
        <a:xfrm>
          <a:off x="76461" y="1892387"/>
          <a:ext cx="2835943" cy="97325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/>
            <a:t>Panel of Top </a:t>
          </a:r>
          <a:br>
            <a:rPr lang="en-US" sz="1600" b="1" kern="1200" dirty="0" smtClean="0"/>
          </a:br>
          <a:r>
            <a:rPr lang="en-US" sz="1600" b="1" kern="1200" dirty="0" smtClean="0"/>
            <a:t>Medical – Scientific</a:t>
          </a:r>
          <a:br>
            <a:rPr lang="en-US" sz="1600" b="1" kern="1200" dirty="0" smtClean="0"/>
          </a:br>
          <a:r>
            <a:rPr lang="en-US" sz="1600" b="1" kern="1200" dirty="0" smtClean="0"/>
            <a:t>Expertise</a:t>
          </a:r>
          <a:br>
            <a:rPr lang="en-US" sz="1600" b="1" kern="1200" dirty="0" smtClean="0"/>
          </a:br>
          <a:r>
            <a:rPr lang="en-US" sz="1600" b="1" kern="1200" dirty="0" smtClean="0"/>
            <a:t>Across Institutions</a:t>
          </a:r>
          <a:br>
            <a:rPr lang="en-US" sz="1600" b="1" kern="1200" dirty="0" smtClean="0"/>
          </a:br>
          <a:r>
            <a:rPr lang="en-US" sz="800" kern="1200" dirty="0" smtClean="0"/>
            <a:t>-</a:t>
          </a:r>
          <a:endParaRPr lang="en-US" sz="1000" kern="1200" dirty="0"/>
        </a:p>
      </dsp:txBody>
      <dsp:txXfrm>
        <a:off x="76461" y="1892387"/>
        <a:ext cx="2835943" cy="973256"/>
      </dsp:txXfrm>
    </dsp:sp>
    <dsp:sp modelId="{A96A7B7E-12E3-DE4C-9B38-FF219D5F155A}">
      <dsp:nvSpPr>
        <dsp:cNvPr id="0" name=""/>
        <dsp:cNvSpPr/>
      </dsp:nvSpPr>
      <dsp:spPr>
        <a:xfrm>
          <a:off x="1278220" y="47129"/>
          <a:ext cx="4751811" cy="4751811"/>
        </a:xfrm>
        <a:prstGeom prst="circularArrow">
          <a:avLst>
            <a:gd name="adj1" fmla="val 3994"/>
            <a:gd name="adj2" fmla="val 250571"/>
            <a:gd name="adj3" fmla="val 13069843"/>
            <a:gd name="adj4" fmla="val 11649150"/>
            <a:gd name="adj5" fmla="val 466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14A33931-8086-2A41-A951-82418029CE9F}">
      <dsp:nvSpPr>
        <dsp:cNvPr id="0" name=""/>
        <dsp:cNvSpPr/>
      </dsp:nvSpPr>
      <dsp:spPr>
        <a:xfrm>
          <a:off x="1712656" y="280107"/>
          <a:ext cx="1419533" cy="69051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/>
            <a:t>Tailor made Treatment</a:t>
          </a:r>
          <a:br>
            <a:rPr lang="en-US" sz="1600" b="1" kern="1200" dirty="0" smtClean="0"/>
          </a:br>
          <a:r>
            <a:rPr lang="en-US" sz="800" kern="1200" dirty="0" smtClean="0"/>
            <a:t/>
          </a:r>
          <a:br>
            <a:rPr lang="en-US" sz="800" kern="1200" dirty="0" smtClean="0"/>
          </a:br>
          <a:endParaRPr lang="en-US" sz="800" kern="1200" dirty="0"/>
        </a:p>
      </dsp:txBody>
      <dsp:txXfrm>
        <a:off x="1712656" y="280107"/>
        <a:ext cx="1419533" cy="690515"/>
      </dsp:txXfrm>
    </dsp:sp>
    <dsp:sp modelId="{3891A05B-EBB8-6446-8DF3-46BE26AA3F90}">
      <dsp:nvSpPr>
        <dsp:cNvPr id="0" name=""/>
        <dsp:cNvSpPr/>
      </dsp:nvSpPr>
      <dsp:spPr>
        <a:xfrm>
          <a:off x="1401432" y="-6764"/>
          <a:ext cx="4751811" cy="4751811"/>
        </a:xfrm>
        <a:prstGeom prst="circularArrow">
          <a:avLst>
            <a:gd name="adj1" fmla="val 3994"/>
            <a:gd name="adj2" fmla="val 250571"/>
            <a:gd name="adj3" fmla="val 17290371"/>
            <a:gd name="adj4" fmla="val 15162409"/>
            <a:gd name="adj5" fmla="val 466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1">
  <dgm:title val=""/>
  <dgm:desc val=""/>
  <dgm:catLst>
    <dgm:cat type="cycle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alg type="cycle">
          <dgm:param type="stAng" val="0"/>
          <dgm:param type="spanAng" val="360"/>
        </dgm:alg>
      </dgm:if>
      <dgm:else name="Name2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hoose name="Name3">
      <dgm:if name="Name4" func="var" arg="dir" op="equ" val="norm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if>
      <dgm:else name="Name5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 fact="-1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else>
    </dgm:choose>
    <dgm:ruleLst>
      <dgm:rule type="diam" val="INF" fact="NaN" max="NaN"/>
    </dgm:ruleLst>
    <dgm:forEach name="nodesForEach" axis="ch" ptType="node">
      <dgm:choose name="Name6">
        <dgm:if name="Name7" axis="par ch" ptType="doc node" func="cnt" op="gt" val="1">
          <dgm:layoutNode name="dummy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</dgm:if>
        <dgm:else name="Name8"/>
      </dgm:choose>
      <dgm:layoutNode name="node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Name11" axis="followSib" ptType="sibTrans" hideLastTrans="0" cnt="1">
            <dgm:layoutNode name="sibTrans" styleLbl="node1">
              <dgm:alg type="conn"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begPad"/>
                <dgm:constr type="endPad"/>
              </dgm:constrLst>
              <dgm:ruleLst/>
            </dgm:layoutNode>
          </dgm:forEach>
        </dgm:if>
        <dgm:else name="Name12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69F5C5A-8A06-D346-846B-F665EFAF1579}" type="datetimeFigureOut">
              <a:rPr lang="en-US" smtClean="0"/>
              <a:t>9/29/14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0B94F81-EBD4-7549-AE6D-DDF40CD9EB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711910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2DE2E6-7814-1C4F-970E-1D51EE39C0FA}" type="datetimeFigureOut">
              <a:rPr lang="en-US" smtClean="0"/>
              <a:t>9/29/14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382B9C9-5AD0-EB4E-96B3-FAEF78C989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741239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C12F6416-3CD4-CA45-86A2-3C301881ACB4}" type="slidenum">
              <a:rPr lang="en-US"/>
              <a:pPr/>
              <a:t>32</a:t>
            </a:fld>
            <a:endParaRPr lang="en-US"/>
          </a:p>
        </p:txBody>
      </p:sp>
      <p:sp>
        <p:nvSpPr>
          <p:cNvPr id="27651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92EBFB-1D3D-A242-8A22-CFB5DAEF1C39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45929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1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5E63E-BAD3-EB47-A103-90B5168F4A9B}" type="datetime1">
              <a:rPr lang="en-US" smtClean="0"/>
              <a:t>9/29/14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Effie Liakopoulou 30.09.14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55F5B-601D-7148-80F8-BEF66C62C1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17800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76D21C-E0A3-9D46-96AB-D79630AA5535}" type="datetime1">
              <a:rPr lang="en-US" smtClean="0"/>
              <a:t>9/29/14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Effie Liakopoulou 30.09.14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55F5B-601D-7148-80F8-BEF66C62C1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92979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90FFAF-CDB3-854E-AFE1-81B8A46BA1B0}" type="datetime1">
              <a:rPr lang="en-US" smtClean="0"/>
              <a:t>9/29/14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Effie Liakopoulou 30.09.14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55F5B-601D-7148-80F8-BEF66C62C1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10718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8013" y="1600202"/>
            <a:ext cx="5395912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56325" y="1600202"/>
            <a:ext cx="5397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B56F49-8743-1B48-82CF-6AA5EA411FE6}" type="datetime1">
              <a:rPr lang="en-US" smtClean="0"/>
              <a:t>9/29/14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Effie Liakopoulou 30.09.14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55F5B-601D-7148-80F8-BEF66C62C1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38541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89CB0-C844-8546-9248-6C2D2169E028}" type="datetime1">
              <a:rPr lang="en-US" smtClean="0"/>
              <a:t>9/29/14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Effie Liakopoulou 30.09.14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55F5B-601D-7148-80F8-BEF66C62C1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82741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1DDC5-D744-0A41-914E-B7DB01ACBA22}" type="datetime1">
              <a:rPr lang="en-US" smtClean="0"/>
              <a:t>9/29/14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Effie Liakopoulou 30.09.14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55F5B-601D-7148-80F8-BEF66C62C1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53141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6C192-6197-1F47-8493-5077516B2AC0}" type="datetime1">
              <a:rPr lang="en-US" smtClean="0"/>
              <a:t>9/29/14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Effie Liakopoulou 30.09.14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55F5B-601D-7148-80F8-BEF66C62C1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85355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CD1FAE-0E8D-4843-9830-225525A6F2D8}" type="datetime1">
              <a:rPr lang="en-US" smtClean="0"/>
              <a:t>9/29/14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Effie Liakopoulou 30.09.14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55F5B-601D-7148-80F8-BEF66C62C1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53596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05195-2A38-D342-A812-5751D94DA893}" type="datetime1">
              <a:rPr lang="en-US" smtClean="0"/>
              <a:t>9/29/14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Effie Liakopoulou 30.09.14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55F5B-601D-7148-80F8-BEF66C62C1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56462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7BC7F3-0CB3-F34F-ADBC-7657CF7A14A9}" type="datetime1">
              <a:rPr lang="en-US" smtClean="0"/>
              <a:t>9/29/14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Effie Liakopoulou 30.09.14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55F5B-601D-7148-80F8-BEF66C62C1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98516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18563" y="274640"/>
            <a:ext cx="2735262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8013" y="274640"/>
            <a:ext cx="805815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A9175-86F1-694F-A374-DAE433AAE7E5}" type="datetime1">
              <a:rPr lang="en-US" smtClean="0"/>
              <a:t>9/29/14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Effie Liakopoulou 30.09.14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55F5B-601D-7148-80F8-BEF66C62C1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389528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6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5600"/>
              <a:t>Title Text</a:t>
            </a:r>
          </a:p>
        </p:txBody>
      </p:sp>
    </p:spTree>
    <p:extLst>
      <p:ext uri="{BB962C8B-B14F-4D97-AF65-F5344CB8AC3E}">
        <p14:creationId xmlns:p14="http://schemas.microsoft.com/office/powerpoint/2010/main" val="2011925129"/>
      </p:ext>
    </p:extLst>
  </p:cSld>
  <p:clrMapOvr>
    <a:masterClrMapping/>
  </p:clrMapOvr>
  <p:transition xmlns:p14="http://schemas.microsoft.com/office/powerpoint/2010/main" spd="med"/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10">
          <a:fgClr>
            <a:schemeClr val="accent3"/>
          </a:fgClr>
          <a:bgClr>
            <a:schemeClr val="accent3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32CB84-D846-AA4B-BD39-906059F33308}" type="datetime1">
              <a:rPr lang="en-US" smtClean="0"/>
              <a:t>9/29/14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1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Effie Liakopoulou 30.09.14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E55F5B-601D-7148-80F8-BEF66C62C1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86715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4" Type="http://schemas.openxmlformats.org/officeDocument/2006/relationships/image" Target="../media/image6.jpeg"/><Relationship Id="rId5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Relationship Id="rId3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Relationship Id="rId3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emf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emf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png"/><Relationship Id="rId3" Type="http://schemas.openxmlformats.org/officeDocument/2006/relationships/image" Target="../media/image24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emf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em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4" Type="http://schemas.openxmlformats.org/officeDocument/2006/relationships/image" Target="../media/image29.png"/><Relationship Id="rId5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4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1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4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5.jpe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6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7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emf"/><Relationship Id="rId4" Type="http://schemas.openxmlformats.org/officeDocument/2006/relationships/image" Target="../media/image40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8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1.png"/><Relationship Id="rId3" Type="http://schemas.openxmlformats.org/officeDocument/2006/relationships/image" Target="../media/image42.pn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3.png"/></Relationships>
</file>

<file path=ppt/slides/_rels/slide39.xml.rels><?xml version="1.0" encoding="UTF-8" standalone="yes"?>
<Relationships xmlns="http://schemas.openxmlformats.org/package/2006/relationships"><Relationship Id="rId11" Type="http://schemas.openxmlformats.org/officeDocument/2006/relationships/image" Target="../media/image53.png"/><Relationship Id="rId12" Type="http://schemas.openxmlformats.org/officeDocument/2006/relationships/image" Target="../media/image54.png"/><Relationship Id="rId13" Type="http://schemas.openxmlformats.org/officeDocument/2006/relationships/image" Target="../media/image55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4.png"/><Relationship Id="rId3" Type="http://schemas.openxmlformats.org/officeDocument/2006/relationships/image" Target="../media/image45.png"/><Relationship Id="rId4" Type="http://schemas.openxmlformats.org/officeDocument/2006/relationships/image" Target="../media/image46.png"/><Relationship Id="rId5" Type="http://schemas.openxmlformats.org/officeDocument/2006/relationships/image" Target="../media/image47.png"/><Relationship Id="rId6" Type="http://schemas.openxmlformats.org/officeDocument/2006/relationships/image" Target="../media/image48.png"/><Relationship Id="rId7" Type="http://schemas.openxmlformats.org/officeDocument/2006/relationships/image" Target="../media/image49.png"/><Relationship Id="rId8" Type="http://schemas.openxmlformats.org/officeDocument/2006/relationships/image" Target="../media/image50.png"/><Relationship Id="rId9" Type="http://schemas.openxmlformats.org/officeDocument/2006/relationships/image" Target="../media/image51.png"/><Relationship Id="rId10" Type="http://schemas.openxmlformats.org/officeDocument/2006/relationships/image" Target="../media/image52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4" Type="http://schemas.openxmlformats.org/officeDocument/2006/relationships/diagramQuickStyle" Target="../diagrams/quickStyle1.xml"/><Relationship Id="rId5" Type="http://schemas.openxmlformats.org/officeDocument/2006/relationships/diagramColors" Target="../diagrams/colors1.xml"/><Relationship Id="rId6" Type="http://schemas.microsoft.com/office/2007/relationships/diagramDrawing" Target="../diagrams/drawing1.xml"/><Relationship Id="rId1" Type="http://schemas.openxmlformats.org/officeDocument/2006/relationships/slideLayout" Target="../slideLayouts/slideLayout1.xml"/><Relationship Id="rId2" Type="http://schemas.openxmlformats.org/officeDocument/2006/relationships/diagramData" Target="../diagrams/data1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56.pn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7.png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8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4" Type="http://schemas.openxmlformats.org/officeDocument/2006/relationships/image" Target="../media/image61.png"/><Relationship Id="rId5" Type="http://schemas.openxmlformats.org/officeDocument/2006/relationships/image" Target="../media/image62.png"/><Relationship Id="rId6" Type="http://schemas.openxmlformats.org/officeDocument/2006/relationships/image" Target="../media/image56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9.png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4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4.png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Treating Cancer in the Era</a:t>
            </a:r>
            <a:b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of </a:t>
            </a:r>
            <a:r>
              <a:rPr lang="en-US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Omics</a:t>
            </a:r>
            <a:endParaRPr lang="en-US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571" y="3886200"/>
            <a:ext cx="7296175" cy="17526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bg1">
                    <a:lumMod val="95000"/>
                  </a:schemeClr>
                </a:solidFill>
              </a:rPr>
              <a:t>Effie Liakopoulou MD, PhD, </a:t>
            </a:r>
            <a:r>
              <a:rPr lang="en-US" dirty="0" err="1" smtClean="0">
                <a:solidFill>
                  <a:schemeClr val="bg1">
                    <a:lumMod val="95000"/>
                  </a:schemeClr>
                </a:solidFill>
              </a:rPr>
              <a:t>FRCPath</a:t>
            </a:r>
            <a:r>
              <a:rPr lang="en-US" dirty="0" smtClean="0">
                <a:solidFill>
                  <a:schemeClr val="bg1">
                    <a:lumMod val="95000"/>
                  </a:schemeClr>
                </a:solidFill>
              </a:rPr>
              <a:t>, CMM</a:t>
            </a:r>
          </a:p>
        </p:txBody>
      </p:sp>
    </p:spTree>
    <p:extLst>
      <p:ext uri="{BB962C8B-B14F-4D97-AF65-F5344CB8AC3E}">
        <p14:creationId xmlns:p14="http://schemas.microsoft.com/office/powerpoint/2010/main" val="1651475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Transforming Lives</a:t>
            </a:r>
            <a:endParaRPr lang="en-US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7293" y="1600200"/>
            <a:ext cx="8229600" cy="4876800"/>
          </a:xfrm>
        </p:spPr>
        <p:txBody>
          <a:bodyPr/>
          <a:lstStyle/>
          <a:p>
            <a:pPr marL="0" indent="0">
              <a:buNone/>
            </a:pPr>
            <a:r>
              <a:rPr lang="en-US" b="1" dirty="0" smtClean="0">
                <a:solidFill>
                  <a:schemeClr val="bg1">
                    <a:lumMod val="95000"/>
                  </a:schemeClr>
                </a:solidFill>
              </a:rPr>
              <a:t>Stem Cell Transplantation </a:t>
            </a:r>
            <a:endParaRPr lang="en-US" b="1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2736258" y="2665889"/>
            <a:ext cx="8229600" cy="28621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Aim of treatment for Cancer</a:t>
            </a:r>
          </a:p>
          <a:p>
            <a:pPr>
              <a:buClr>
                <a:schemeClr val="tx2">
                  <a:lumMod val="60000"/>
                  <a:lumOff val="40000"/>
                </a:schemeClr>
              </a:buClr>
              <a:buSzPct val="150000"/>
            </a:pPr>
            <a:r>
              <a:rPr lang="en-US" dirty="0" smtClean="0"/>
              <a:t> </a:t>
            </a:r>
            <a:r>
              <a:rPr lang="en-US" dirty="0" smtClean="0">
                <a:solidFill>
                  <a:srgbClr val="F2F2F2"/>
                </a:solidFill>
              </a:rPr>
              <a:t>To cure the disease</a:t>
            </a:r>
          </a:p>
          <a:p>
            <a:pPr>
              <a:buClr>
                <a:schemeClr val="tx2">
                  <a:lumMod val="60000"/>
                  <a:lumOff val="40000"/>
                </a:schemeClr>
              </a:buClr>
              <a:buSzPct val="150000"/>
            </a:pPr>
            <a:r>
              <a:rPr lang="en-US" dirty="0" smtClean="0">
                <a:solidFill>
                  <a:srgbClr val="F2F2F2"/>
                </a:solidFill>
              </a:rPr>
              <a:t> Prolong survival</a:t>
            </a:r>
          </a:p>
          <a:p>
            <a:pPr>
              <a:buClr>
                <a:schemeClr val="tx2">
                  <a:lumMod val="60000"/>
                  <a:lumOff val="40000"/>
                </a:schemeClr>
              </a:buClr>
              <a:buSzPct val="150000"/>
            </a:pPr>
            <a:r>
              <a:rPr lang="en-US" dirty="0" smtClean="0">
                <a:solidFill>
                  <a:srgbClr val="F2F2F2"/>
                </a:solidFill>
              </a:rPr>
              <a:t> Improve quality of life</a:t>
            </a:r>
            <a:br>
              <a:rPr lang="en-US" dirty="0" smtClean="0">
                <a:solidFill>
                  <a:srgbClr val="F2F2F2"/>
                </a:solidFill>
              </a:rPr>
            </a:br>
            <a:endParaRPr lang="en-US" dirty="0" smtClean="0">
              <a:solidFill>
                <a:srgbClr val="F2F2F2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Effie Liakopoulou 30.09.14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84198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ChangeArrowheads="1"/>
          </p:cNvSpPr>
          <p:nvPr/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n-GB" sz="4400" dirty="0" smtClean="0">
                <a:solidFill>
                  <a:srgbClr val="558ED5"/>
                </a:solidFill>
              </a:rPr>
              <a:t>Removal of T </a:t>
            </a:r>
            <a:r>
              <a:rPr lang="en-GB" sz="4400" dirty="0">
                <a:solidFill>
                  <a:srgbClr val="558ED5"/>
                </a:solidFill>
              </a:rPr>
              <a:t>cells</a:t>
            </a:r>
          </a:p>
        </p:txBody>
      </p:sp>
      <p:grpSp>
        <p:nvGrpSpPr>
          <p:cNvPr id="55299" name="Group 3"/>
          <p:cNvGrpSpPr>
            <a:grpSpLocks/>
          </p:cNvGrpSpPr>
          <p:nvPr/>
        </p:nvGrpSpPr>
        <p:grpSpPr bwMode="auto">
          <a:xfrm>
            <a:off x="1023938" y="1539875"/>
            <a:ext cx="7202488" cy="4953000"/>
            <a:chOff x="461" y="970"/>
            <a:chExt cx="4537" cy="3120"/>
          </a:xfrm>
        </p:grpSpPr>
        <p:grpSp>
          <p:nvGrpSpPr>
            <p:cNvPr id="55300" name="Group 4"/>
            <p:cNvGrpSpPr>
              <a:grpSpLocks/>
            </p:cNvGrpSpPr>
            <p:nvPr/>
          </p:nvGrpSpPr>
          <p:grpSpPr bwMode="auto">
            <a:xfrm>
              <a:off x="461" y="970"/>
              <a:ext cx="1961" cy="3120"/>
              <a:chOff x="461" y="970"/>
              <a:chExt cx="1961" cy="3120"/>
            </a:xfrm>
          </p:grpSpPr>
          <p:pic>
            <p:nvPicPr>
              <p:cNvPr id="55301" name="Picture 5" descr="thumbs_up"/>
              <p:cNvPicPr>
                <a:picLocks noChangeAspect="1" noChangeArrowheads="1"/>
              </p:cNvPicPr>
              <p:nvPr/>
            </p:nvPicPr>
            <p:blipFill>
              <a:blip r:embed="rId2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6" y="970"/>
                <a:ext cx="1253" cy="136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grpSp>
            <p:nvGrpSpPr>
              <p:cNvPr id="55302" name="Group 6"/>
              <p:cNvGrpSpPr>
                <a:grpSpLocks/>
              </p:cNvGrpSpPr>
              <p:nvPr/>
            </p:nvGrpSpPr>
            <p:grpSpPr bwMode="auto">
              <a:xfrm>
                <a:off x="461" y="2650"/>
                <a:ext cx="1961" cy="1440"/>
                <a:chOff x="461" y="2650"/>
                <a:chExt cx="1961" cy="1440"/>
              </a:xfrm>
            </p:grpSpPr>
            <p:sp>
              <p:nvSpPr>
                <p:cNvPr id="55303" name="Text Box 7"/>
                <p:cNvSpPr txBox="1">
                  <a:spLocks noChangeArrowheads="1"/>
                </p:cNvSpPr>
                <p:nvPr/>
              </p:nvSpPr>
              <p:spPr bwMode="auto">
                <a:xfrm>
                  <a:off x="593" y="2937"/>
                  <a:ext cx="1829" cy="85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pPr marL="457200" indent="-457200">
                    <a:lnSpc>
                      <a:spcPct val="150000"/>
                    </a:lnSpc>
                    <a:buClr>
                      <a:schemeClr val="tx2"/>
                    </a:buClr>
                    <a:buFont typeface="Arial"/>
                    <a:buChar char="•"/>
                  </a:pPr>
                  <a:r>
                    <a:rPr lang="en-GB" sz="2800" dirty="0" err="1">
                      <a:solidFill>
                        <a:srgbClr val="5C697C"/>
                      </a:solidFill>
                      <a:latin typeface="+mj-lt"/>
                    </a:rPr>
                    <a:t>GvHD</a:t>
                  </a:r>
                  <a:endParaRPr lang="en-GB" sz="2800" dirty="0">
                    <a:solidFill>
                      <a:srgbClr val="5C697C"/>
                    </a:solidFill>
                    <a:latin typeface="+mj-lt"/>
                  </a:endParaRPr>
                </a:p>
                <a:p>
                  <a:pPr marL="457200" indent="-457200">
                    <a:lnSpc>
                      <a:spcPct val="150000"/>
                    </a:lnSpc>
                    <a:buClr>
                      <a:schemeClr val="tx2"/>
                    </a:buClr>
                    <a:buFont typeface="Arial"/>
                    <a:buChar char="•"/>
                  </a:pPr>
                  <a:r>
                    <a:rPr lang="en-GB" sz="2800" dirty="0">
                      <a:solidFill>
                        <a:srgbClr val="5C697C"/>
                      </a:solidFill>
                      <a:latin typeface="+mj-lt"/>
                    </a:rPr>
                    <a:t>Early </a:t>
                  </a:r>
                  <a:r>
                    <a:rPr lang="en-GB" sz="2800" dirty="0" smtClean="0">
                      <a:solidFill>
                        <a:srgbClr val="5C697C"/>
                      </a:solidFill>
                      <a:latin typeface="+mj-lt"/>
                    </a:rPr>
                    <a:t>mortality</a:t>
                  </a:r>
                  <a:endParaRPr lang="en-GB" sz="2800" dirty="0">
                    <a:solidFill>
                      <a:srgbClr val="5C697C"/>
                    </a:solidFill>
                    <a:latin typeface="+mj-lt"/>
                  </a:endParaRPr>
                </a:p>
              </p:txBody>
            </p:sp>
            <p:sp>
              <p:nvSpPr>
                <p:cNvPr id="55304" name="Rectangle 8"/>
                <p:cNvSpPr>
                  <a:spLocks noChangeArrowheads="1"/>
                </p:cNvSpPr>
                <p:nvPr/>
              </p:nvSpPr>
              <p:spPr bwMode="auto">
                <a:xfrm>
                  <a:off x="461" y="2650"/>
                  <a:ext cx="1802" cy="1440"/>
                </a:xfrm>
                <a:prstGeom prst="rect">
                  <a:avLst/>
                </a:prstGeom>
                <a:noFill/>
                <a:ln w="38100">
                  <a:solidFill>
                    <a:schemeClr val="bg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</p:grpSp>
        <p:grpSp>
          <p:nvGrpSpPr>
            <p:cNvPr id="55305" name="Group 9"/>
            <p:cNvGrpSpPr>
              <a:grpSpLocks/>
            </p:cNvGrpSpPr>
            <p:nvPr/>
          </p:nvGrpSpPr>
          <p:grpSpPr bwMode="auto">
            <a:xfrm>
              <a:off x="3131" y="1018"/>
              <a:ext cx="1867" cy="3051"/>
              <a:chOff x="3131" y="1018"/>
              <a:chExt cx="1867" cy="3051"/>
            </a:xfrm>
          </p:grpSpPr>
          <p:pic>
            <p:nvPicPr>
              <p:cNvPr id="55306" name="Picture 10" descr="thumbs_down"/>
              <p:cNvPicPr>
                <a:picLocks noChangeAspect="1" noChangeArrowheads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13" y="1018"/>
                <a:ext cx="1238" cy="139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grpSp>
            <p:nvGrpSpPr>
              <p:cNvPr id="55307" name="Group 11"/>
              <p:cNvGrpSpPr>
                <a:grpSpLocks/>
              </p:cNvGrpSpPr>
              <p:nvPr/>
            </p:nvGrpSpPr>
            <p:grpSpPr bwMode="auto">
              <a:xfrm>
                <a:off x="3131" y="2629"/>
                <a:ext cx="1867" cy="1440"/>
                <a:chOff x="3131" y="2629"/>
                <a:chExt cx="1867" cy="1440"/>
              </a:xfrm>
            </p:grpSpPr>
            <p:sp>
              <p:nvSpPr>
                <p:cNvPr id="55308" name="Text Box 12"/>
                <p:cNvSpPr txBox="1">
                  <a:spLocks noChangeArrowheads="1"/>
                </p:cNvSpPr>
                <p:nvPr/>
              </p:nvSpPr>
              <p:spPr bwMode="auto">
                <a:xfrm>
                  <a:off x="3363" y="2714"/>
                  <a:ext cx="1635" cy="125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pPr marL="457200" indent="-457200">
                    <a:lnSpc>
                      <a:spcPct val="150000"/>
                    </a:lnSpc>
                    <a:buClr>
                      <a:schemeClr val="tx2"/>
                    </a:buClr>
                    <a:buFont typeface="Arial"/>
                    <a:buChar char="•"/>
                  </a:pPr>
                  <a:r>
                    <a:rPr lang="en-GB" sz="2800" dirty="0">
                      <a:solidFill>
                        <a:srgbClr val="5C697C"/>
                      </a:solidFill>
                    </a:rPr>
                    <a:t>Infection</a:t>
                  </a:r>
                </a:p>
                <a:p>
                  <a:pPr marL="457200" indent="-457200">
                    <a:lnSpc>
                      <a:spcPct val="150000"/>
                    </a:lnSpc>
                    <a:buClr>
                      <a:schemeClr val="tx2"/>
                    </a:buClr>
                    <a:buFont typeface="Arial"/>
                    <a:buChar char="•"/>
                  </a:pPr>
                  <a:r>
                    <a:rPr lang="en-GB" sz="2800" dirty="0">
                      <a:solidFill>
                        <a:srgbClr val="5C697C"/>
                      </a:solidFill>
                    </a:rPr>
                    <a:t>Engraftment</a:t>
                  </a:r>
                </a:p>
                <a:p>
                  <a:pPr marL="457200" indent="-457200">
                    <a:lnSpc>
                      <a:spcPct val="150000"/>
                    </a:lnSpc>
                    <a:buClr>
                      <a:schemeClr val="tx2"/>
                    </a:buClr>
                    <a:buFont typeface="Arial"/>
                    <a:buChar char="•"/>
                  </a:pPr>
                  <a:r>
                    <a:rPr lang="en-GB" sz="2800" dirty="0">
                      <a:solidFill>
                        <a:srgbClr val="5C697C"/>
                      </a:solidFill>
                    </a:rPr>
                    <a:t>Relapse</a:t>
                  </a:r>
                </a:p>
              </p:txBody>
            </p:sp>
            <p:sp>
              <p:nvSpPr>
                <p:cNvPr id="55309" name="Rectangle 13"/>
                <p:cNvSpPr>
                  <a:spLocks noChangeArrowheads="1"/>
                </p:cNvSpPr>
                <p:nvPr/>
              </p:nvSpPr>
              <p:spPr bwMode="auto">
                <a:xfrm>
                  <a:off x="3131" y="2629"/>
                  <a:ext cx="1802" cy="1440"/>
                </a:xfrm>
                <a:prstGeom prst="rect">
                  <a:avLst/>
                </a:prstGeom>
                <a:noFill/>
                <a:ln w="38100">
                  <a:solidFill>
                    <a:schemeClr val="bg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</p:grpSp>
      </p:grpSp>
      <p:sp>
        <p:nvSpPr>
          <p:cNvPr id="2" name="Oval 1"/>
          <p:cNvSpPr/>
          <p:nvPr/>
        </p:nvSpPr>
        <p:spPr>
          <a:xfrm>
            <a:off x="5934128" y="5677426"/>
            <a:ext cx="2189110" cy="782112"/>
          </a:xfrm>
          <a:prstGeom prst="ellipse">
            <a:avLst/>
          </a:prstGeom>
          <a:gradFill flip="none" rotWithShape="1">
            <a:gsLst>
              <a:gs pos="0">
                <a:schemeClr val="accent1">
                  <a:shade val="70000"/>
                  <a:satMod val="150000"/>
                  <a:alpha val="0"/>
                </a:schemeClr>
              </a:gs>
              <a:gs pos="34000">
                <a:schemeClr val="accent1">
                  <a:shade val="70000"/>
                  <a:satMod val="140000"/>
                  <a:alpha val="0"/>
                </a:schemeClr>
              </a:gs>
              <a:gs pos="70000">
                <a:schemeClr val="accent1">
                  <a:tint val="100000"/>
                  <a:shade val="90000"/>
                  <a:satMod val="140000"/>
                  <a:alpha val="0"/>
                </a:schemeClr>
              </a:gs>
              <a:gs pos="100000">
                <a:schemeClr val="accent1">
                  <a:tint val="100000"/>
                  <a:shade val="100000"/>
                  <a:satMod val="100000"/>
                  <a:alpha val="0"/>
                </a:schemeClr>
              </a:gs>
            </a:gsLst>
            <a:path path="circle">
              <a:fillToRect l="100000" t="100000" r="100000" b="100000"/>
            </a:path>
            <a:tileRect/>
          </a:gra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Effie Liakopoulou 30.09.14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42686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913" y="394859"/>
            <a:ext cx="6488112" cy="64631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59899" y="1195248"/>
            <a:ext cx="6463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5C697C"/>
                </a:solidFill>
                <a:latin typeface="+mj-lt"/>
              </a:rPr>
              <a:t>Pre </a:t>
            </a:r>
            <a:br>
              <a:rPr lang="en-US" b="1" dirty="0" smtClean="0">
                <a:solidFill>
                  <a:srgbClr val="5C697C"/>
                </a:solidFill>
                <a:latin typeface="+mj-lt"/>
              </a:rPr>
            </a:br>
            <a:r>
              <a:rPr lang="en-US" b="1" dirty="0" smtClean="0">
                <a:solidFill>
                  <a:srgbClr val="5C697C"/>
                </a:solidFill>
                <a:latin typeface="+mj-lt"/>
              </a:rPr>
              <a:t>SCT</a:t>
            </a:r>
            <a:endParaRPr lang="en-US" b="1" dirty="0">
              <a:solidFill>
                <a:srgbClr val="5C697C"/>
              </a:solidFill>
              <a:latin typeface="+mj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742413" y="1195248"/>
            <a:ext cx="14015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5C697C"/>
                </a:solidFill>
                <a:latin typeface="+mj-lt"/>
              </a:rPr>
              <a:t>Day +276</a:t>
            </a:r>
            <a:br>
              <a:rPr lang="en-US" b="1" dirty="0" smtClean="0">
                <a:solidFill>
                  <a:srgbClr val="5C697C"/>
                </a:solidFill>
                <a:latin typeface="+mj-lt"/>
              </a:rPr>
            </a:br>
            <a:r>
              <a:rPr lang="en-US" b="1" dirty="0" smtClean="0">
                <a:solidFill>
                  <a:srgbClr val="5C697C"/>
                </a:solidFill>
                <a:latin typeface="+mj-lt"/>
              </a:rPr>
              <a:t>Post SCT</a:t>
            </a:r>
            <a:endParaRPr lang="en-US" b="1" dirty="0">
              <a:solidFill>
                <a:srgbClr val="5C697C"/>
              </a:solidFill>
              <a:latin typeface="+mj-lt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Effie Liakopoulou 30.09.14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49970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3" descr="c_gvh_ski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2837" y="423863"/>
            <a:ext cx="3763963" cy="3019425"/>
          </a:xfrm>
          <a:prstGeom prst="rect">
            <a:avLst/>
          </a:prstGeom>
          <a:noFill/>
          <a:ln w="1905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c_gvh_mouth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1" t="2333" r="1529" b="3320"/>
          <a:stretch>
            <a:fillRect/>
          </a:stretch>
        </p:blipFill>
        <p:spPr bwMode="auto">
          <a:xfrm>
            <a:off x="4922837" y="3549650"/>
            <a:ext cx="3763963" cy="2832100"/>
          </a:xfrm>
          <a:prstGeom prst="rect">
            <a:avLst/>
          </a:prstGeom>
          <a:noFill/>
          <a:ln w="1905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3" descr="jaundic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449" y="423863"/>
            <a:ext cx="3315704" cy="3019425"/>
          </a:xfrm>
          <a:prstGeom prst="rect">
            <a:avLst/>
          </a:prstGeom>
          <a:noFill/>
          <a:ln w="1905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5" descr="a_gvh_skin"/>
          <p:cNvPicPr>
            <a:picLocks noChangeAspect="1" noChangeArrowheads="1"/>
          </p:cNvPicPr>
          <p:nvPr/>
        </p:nvPicPr>
        <p:blipFill>
          <a:blip r:embed="rId5">
            <a:lum bright="-6000" contrast="3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500" y="3550329"/>
            <a:ext cx="3800475" cy="2851150"/>
          </a:xfrm>
          <a:prstGeom prst="rect">
            <a:avLst/>
          </a:prstGeom>
          <a:noFill/>
          <a:ln w="1905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Effie Liakopoulou 30.09.14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32409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TextBox 3"/>
          <p:cNvSpPr txBox="1">
            <a:spLocks noChangeArrowheads="1"/>
          </p:cNvSpPr>
          <p:nvPr/>
        </p:nvSpPr>
        <p:spPr bwMode="auto">
          <a:xfrm>
            <a:off x="1897779" y="880405"/>
            <a:ext cx="525463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800" b="1" dirty="0" smtClean="0">
                <a:solidFill>
                  <a:srgbClr val="558ED5"/>
                </a:solidFill>
              </a:rPr>
              <a:t>2011:</a:t>
            </a:r>
            <a:r>
              <a:rPr lang="en-US" sz="2800" b="1" dirty="0" smtClean="0">
                <a:solidFill>
                  <a:srgbClr val="F2F2F2"/>
                </a:solidFill>
              </a:rPr>
              <a:t> 40 Years War on Cancer</a:t>
            </a:r>
            <a:endParaRPr lang="en-US" sz="2800" b="1" dirty="0">
              <a:solidFill>
                <a:srgbClr val="F2F2F2"/>
              </a:solidFill>
            </a:endParaRPr>
          </a:p>
        </p:txBody>
      </p:sp>
      <p:pic>
        <p:nvPicPr>
          <p:cNvPr id="27651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4100" y="1905086"/>
            <a:ext cx="5490530" cy="35077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Effie Liakopoulou 30.09.14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07679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2012: </a:t>
            </a:r>
            <a:r>
              <a:rPr lang="en-US" dirty="0" smtClean="0">
                <a:solidFill>
                  <a:schemeClr val="bg1">
                    <a:lumMod val="95000"/>
                  </a:schemeClr>
                </a:solidFill>
              </a:rPr>
              <a:t>50 </a:t>
            </a:r>
            <a:r>
              <a:rPr lang="en-US" dirty="0" smtClean="0">
                <a:solidFill>
                  <a:schemeClr val="bg1">
                    <a:lumMod val="95000"/>
                  </a:schemeClr>
                </a:solidFill>
              </a:rPr>
              <a:t>Years Genetic Revolution</a:t>
            </a:r>
            <a:endParaRPr lang="en-US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3000" y="1729023"/>
            <a:ext cx="2974440" cy="3739295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06240" y="2133600"/>
            <a:ext cx="4480560" cy="2809558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Effie Liakopoulou 30.09.14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4588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558ED5"/>
                </a:solidFill>
              </a:rPr>
              <a:t>2012:</a:t>
            </a:r>
            <a:r>
              <a:rPr lang="en-US" dirty="0" smtClean="0">
                <a:solidFill>
                  <a:srgbClr val="595959"/>
                </a:solidFill>
              </a:rPr>
              <a:t> </a:t>
            </a:r>
            <a:r>
              <a:rPr lang="en-US" dirty="0" smtClean="0">
                <a:solidFill>
                  <a:schemeClr val="bg1">
                    <a:lumMod val="95000"/>
                  </a:schemeClr>
                </a:solidFill>
              </a:rPr>
              <a:t>National Science Award</a:t>
            </a:r>
            <a:endParaRPr lang="en-US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4694" y="1921537"/>
            <a:ext cx="3889936" cy="3783651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Effie Liakopoulou 30.09.14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70629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558ED5"/>
                </a:solidFill>
              </a:rPr>
              <a:t>Watson, Crick &amp; Wilkins Achievement</a:t>
            </a:r>
            <a:endParaRPr lang="en-US" dirty="0">
              <a:solidFill>
                <a:srgbClr val="558ED5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222651" y="3303954"/>
            <a:ext cx="231565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rgbClr val="FF0000"/>
                </a:solidFill>
              </a:rPr>
              <a:t>Molecular Structure </a:t>
            </a:r>
          </a:p>
          <a:p>
            <a:pPr algn="ctr"/>
            <a:r>
              <a:rPr lang="en-US" sz="2000" b="1" dirty="0">
                <a:solidFill>
                  <a:srgbClr val="FF0000"/>
                </a:solidFill>
              </a:rPr>
              <a:t>o</a:t>
            </a:r>
            <a:r>
              <a:rPr lang="en-US" sz="2000" b="1" dirty="0" smtClean="0">
                <a:solidFill>
                  <a:srgbClr val="FF0000"/>
                </a:solidFill>
              </a:rPr>
              <a:t>f DNA</a:t>
            </a:r>
            <a:endParaRPr lang="en-US" sz="2000" b="1" dirty="0">
              <a:solidFill>
                <a:srgbClr val="FF0000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2960" y="1696945"/>
            <a:ext cx="2646680" cy="4576855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Effie Liakopoulou 30.09.14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24363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914163" y="1467901"/>
            <a:ext cx="2315658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rgbClr val="FF0000"/>
                </a:solidFill>
              </a:rPr>
              <a:t>DNA</a:t>
            </a:r>
          </a:p>
          <a:p>
            <a:pPr algn="ctr"/>
            <a:r>
              <a:rPr lang="en-US" sz="2000" b="1" dirty="0" smtClean="0">
                <a:solidFill>
                  <a:srgbClr val="FF0000"/>
                </a:solidFill>
              </a:rPr>
              <a:t>Molecular Structure </a:t>
            </a:r>
          </a:p>
          <a:p>
            <a:pPr algn="ctr"/>
            <a:endParaRPr lang="en-US" sz="2000" b="1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798582" y="1437661"/>
            <a:ext cx="192079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rgbClr val="FF0000"/>
                </a:solidFill>
              </a:rPr>
              <a:t>Structure of </a:t>
            </a:r>
            <a:br>
              <a:rPr lang="en-US" sz="2000" b="1" dirty="0" smtClean="0">
                <a:solidFill>
                  <a:srgbClr val="FF0000"/>
                </a:solidFill>
              </a:rPr>
            </a:br>
            <a:r>
              <a:rPr lang="en-US" sz="2000" b="1" dirty="0" smtClean="0">
                <a:solidFill>
                  <a:srgbClr val="FF0000"/>
                </a:solidFill>
              </a:rPr>
              <a:t>Human Genome</a:t>
            </a:r>
            <a:endParaRPr lang="en-US" sz="2000" b="1" dirty="0">
              <a:solidFill>
                <a:srgbClr val="FF0000"/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34009" y="2537630"/>
            <a:ext cx="2620702" cy="291486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1818" y="2561834"/>
            <a:ext cx="1982383" cy="2826139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Effie Liakopoulou 30.09.14</a:t>
            </a:r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2267813" y="457615"/>
            <a:ext cx="460244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 smtClean="0">
                <a:solidFill>
                  <a:srgbClr val="558ED5"/>
                </a:solidFill>
              </a:rPr>
              <a:t>Hood’s Achievement</a:t>
            </a:r>
            <a:endParaRPr lang="en-US" sz="4000" b="1" dirty="0">
              <a:solidFill>
                <a:srgbClr val="558ED5"/>
              </a:solidFill>
            </a:endParaRPr>
          </a:p>
        </p:txBody>
      </p:sp>
      <p:cxnSp>
        <p:nvCxnSpPr>
          <p:cNvPr id="16" name="Straight Arrow Connector 15"/>
          <p:cNvCxnSpPr/>
          <p:nvPr/>
        </p:nvCxnSpPr>
        <p:spPr>
          <a:xfrm>
            <a:off x="3235298" y="4119199"/>
            <a:ext cx="2106471" cy="0"/>
          </a:xfrm>
          <a:prstGeom prst="straightConnector1">
            <a:avLst/>
          </a:prstGeom>
          <a:ln w="57150" cmpd="sng"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397303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2498629" y="5675142"/>
            <a:ext cx="199285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rgbClr val="595959"/>
                </a:solidFill>
              </a:rPr>
              <a:t>Enc</a:t>
            </a:r>
            <a:r>
              <a:rPr lang="en-US" sz="2000" b="1" dirty="0" smtClean="0">
                <a:solidFill>
                  <a:srgbClr val="FF0000"/>
                </a:solidFill>
              </a:rPr>
              <a:t>yclopedia</a:t>
            </a:r>
          </a:p>
          <a:p>
            <a:pPr algn="ctr"/>
            <a:r>
              <a:rPr lang="en-US" sz="2000" b="1" dirty="0">
                <a:solidFill>
                  <a:srgbClr val="595959"/>
                </a:solidFill>
              </a:rPr>
              <a:t>o</a:t>
            </a:r>
            <a:r>
              <a:rPr lang="en-US" sz="2000" b="1" dirty="0" smtClean="0">
                <a:solidFill>
                  <a:srgbClr val="FF0000"/>
                </a:solidFill>
              </a:rPr>
              <a:t>f </a:t>
            </a:r>
            <a:r>
              <a:rPr lang="en-US" sz="2000" b="1" dirty="0" smtClean="0">
                <a:solidFill>
                  <a:srgbClr val="595959"/>
                </a:solidFill>
              </a:rPr>
              <a:t>D</a:t>
            </a:r>
            <a:r>
              <a:rPr lang="en-US" sz="2000" b="1" dirty="0" smtClean="0">
                <a:solidFill>
                  <a:srgbClr val="FF0000"/>
                </a:solidFill>
              </a:rPr>
              <a:t>NA </a:t>
            </a:r>
            <a:r>
              <a:rPr lang="en-US" sz="2000" b="1" dirty="0" smtClean="0">
                <a:solidFill>
                  <a:srgbClr val="595959"/>
                </a:solidFill>
              </a:rPr>
              <a:t>E</a:t>
            </a:r>
            <a:r>
              <a:rPr lang="en-US" sz="2000" b="1" dirty="0" smtClean="0">
                <a:solidFill>
                  <a:srgbClr val="FF0000"/>
                </a:solidFill>
              </a:rPr>
              <a:t>lements</a:t>
            </a:r>
            <a:endParaRPr lang="en-US" sz="2000" b="1" dirty="0">
              <a:solidFill>
                <a:srgbClr val="FF00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512" y="1102787"/>
            <a:ext cx="7849931" cy="4167543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4890425" y="5844896"/>
            <a:ext cx="15459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7F7F7F"/>
                </a:solidFill>
              </a:rPr>
              <a:t>ENCODE</a:t>
            </a:r>
            <a:endParaRPr lang="en-US" b="1" dirty="0">
              <a:solidFill>
                <a:srgbClr val="7F7F7F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Effie Liakopoulou 30.09.14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83219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22245"/>
            <a:ext cx="8229600" cy="1143000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ENCODE in </a:t>
            </a:r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Numbers</a:t>
            </a:r>
            <a:endParaRPr lang="en-US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74800" y="1885808"/>
            <a:ext cx="8229600" cy="4972192"/>
          </a:xfrm>
        </p:spPr>
        <p:txBody>
          <a:bodyPr>
            <a:normAutofit fontScale="92500" lnSpcReduction="20000"/>
          </a:bodyPr>
          <a:lstStyle/>
          <a:p>
            <a:endParaRPr lang="en-US" dirty="0"/>
          </a:p>
          <a:p>
            <a:pPr>
              <a:buClr>
                <a:schemeClr val="tx2">
                  <a:lumMod val="60000"/>
                  <a:lumOff val="40000"/>
                </a:schemeClr>
              </a:buClr>
              <a:buSzPct val="150000"/>
            </a:pPr>
            <a:r>
              <a:rPr lang="en-US" dirty="0" smtClean="0"/>
              <a:t> </a:t>
            </a:r>
            <a:r>
              <a:rPr lang="en-US" dirty="0" smtClean="0">
                <a:solidFill>
                  <a:schemeClr val="bg1">
                    <a:lumMod val="95000"/>
                  </a:schemeClr>
                </a:solidFill>
              </a:rPr>
              <a:t>30 Km (22miles) long </a:t>
            </a:r>
            <a:br>
              <a:rPr lang="en-US" dirty="0" smtClean="0">
                <a:solidFill>
                  <a:schemeClr val="bg1">
                    <a:lumMod val="95000"/>
                  </a:schemeClr>
                </a:solidFill>
              </a:rPr>
            </a:br>
            <a:endParaRPr lang="en-US" dirty="0" smtClean="0">
              <a:solidFill>
                <a:schemeClr val="bg1">
                  <a:lumMod val="95000"/>
                </a:schemeClr>
              </a:solidFill>
            </a:endParaRPr>
          </a:p>
          <a:p>
            <a:pPr>
              <a:buClr>
                <a:schemeClr val="tx2">
                  <a:lumMod val="60000"/>
                  <a:lumOff val="40000"/>
                </a:schemeClr>
              </a:buClr>
              <a:buSzPct val="150000"/>
            </a:pPr>
            <a:r>
              <a:rPr lang="en-US" dirty="0" smtClean="0">
                <a:solidFill>
                  <a:schemeClr val="bg1">
                    <a:lumMod val="95000"/>
                  </a:schemeClr>
                </a:solidFill>
              </a:rPr>
              <a:t> 16 m  (48 </a:t>
            </a:r>
            <a:r>
              <a:rPr lang="en-US" dirty="0" err="1" smtClean="0">
                <a:solidFill>
                  <a:schemeClr val="bg1">
                    <a:lumMod val="95000"/>
                  </a:schemeClr>
                </a:solidFill>
              </a:rPr>
              <a:t>ft</a:t>
            </a:r>
            <a:r>
              <a:rPr lang="en-US" dirty="0" smtClean="0">
                <a:solidFill>
                  <a:schemeClr val="bg1">
                    <a:lumMod val="95000"/>
                  </a:schemeClr>
                </a:solidFill>
              </a:rPr>
              <a:t>) wide</a:t>
            </a:r>
            <a:br>
              <a:rPr lang="en-US" dirty="0" smtClean="0">
                <a:solidFill>
                  <a:schemeClr val="bg1">
                    <a:lumMod val="95000"/>
                  </a:schemeClr>
                </a:solidFill>
              </a:rPr>
            </a:br>
            <a:r>
              <a:rPr lang="en-US" dirty="0" smtClean="0">
                <a:solidFill>
                  <a:schemeClr val="bg1">
                    <a:lumMod val="95000"/>
                  </a:schemeClr>
                </a:solidFill>
              </a:rPr>
              <a:t/>
            </a:r>
            <a:br>
              <a:rPr lang="en-US" dirty="0" smtClean="0">
                <a:solidFill>
                  <a:schemeClr val="bg1">
                    <a:lumMod val="95000"/>
                  </a:schemeClr>
                </a:solidFill>
              </a:rPr>
            </a:br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paper to print the data </a:t>
            </a:r>
            <a:r>
              <a:rPr lang="en-US" dirty="0" smtClean="0">
                <a:solidFill>
                  <a:schemeClr val="bg1">
                    <a:lumMod val="95000"/>
                  </a:schemeClr>
                </a:solidFill>
              </a:rPr>
              <a:t>generated 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!! </a:t>
            </a:r>
            <a:endParaRPr lang="en-US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marL="0" indent="0">
              <a:buClr>
                <a:schemeClr val="tx2">
                  <a:lumMod val="60000"/>
                  <a:lumOff val="40000"/>
                </a:schemeClr>
              </a:buClr>
              <a:buSzPct val="150000"/>
              <a:buNone/>
            </a:pPr>
            <a:endParaRPr lang="en-US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marL="0" indent="0">
              <a:buClr>
                <a:schemeClr val="tx2">
                  <a:lumMod val="60000"/>
                  <a:lumOff val="40000"/>
                </a:schemeClr>
              </a:buClr>
              <a:buSzPct val="150000"/>
              <a:buNone/>
            </a:pPr>
            <a:r>
              <a:rPr lang="en-US" sz="33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There is No Junk!</a:t>
            </a:r>
            <a:endParaRPr lang="en-US" sz="3300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marL="0" indent="0">
              <a:buClr>
                <a:srgbClr val="FF0000"/>
              </a:buClr>
              <a:buSzPct val="150000"/>
              <a:buNone/>
            </a:pPr>
            <a:r>
              <a:rPr lang="en-US" dirty="0"/>
              <a:t/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endParaRPr lang="en-US" dirty="0"/>
          </a:p>
          <a:p>
            <a:endParaRPr lang="en-US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Effie Liakopoulou 30.09.14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69926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40479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558ED5"/>
                </a:solidFill>
              </a:rPr>
              <a:t>Genetic Revolution</a:t>
            </a:r>
            <a:br>
              <a:rPr lang="en-US" dirty="0" smtClean="0">
                <a:solidFill>
                  <a:srgbClr val="558ED5"/>
                </a:solidFill>
              </a:rPr>
            </a:br>
            <a:r>
              <a:rPr lang="en-US" dirty="0" smtClean="0">
                <a:solidFill>
                  <a:srgbClr val="558ED5"/>
                </a:solidFill>
              </a:rPr>
              <a:t/>
            </a:r>
            <a:br>
              <a:rPr lang="en-US" dirty="0" smtClean="0">
                <a:solidFill>
                  <a:srgbClr val="558ED5"/>
                </a:solidFill>
              </a:rPr>
            </a:br>
            <a:r>
              <a:rPr lang="en-US" dirty="0" smtClean="0">
                <a:solidFill>
                  <a:schemeClr val="bg1">
                    <a:lumMod val="95000"/>
                  </a:schemeClr>
                </a:solidFill>
              </a:rPr>
              <a:t>Will </a:t>
            </a:r>
            <a:r>
              <a:rPr lang="en-US" dirty="0" smtClean="0">
                <a:solidFill>
                  <a:schemeClr val="bg1">
                    <a:lumMod val="95000"/>
                  </a:schemeClr>
                </a:solidFill>
              </a:rPr>
              <a:t>we need another 50 Years to make sense of the data?</a:t>
            </a:r>
            <a:br>
              <a:rPr lang="en-US" dirty="0" smtClean="0">
                <a:solidFill>
                  <a:schemeClr val="bg1">
                    <a:lumMod val="95000"/>
                  </a:schemeClr>
                </a:solidFill>
              </a:rPr>
            </a:br>
            <a:endParaRPr lang="en-US" sz="27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Effie Liakopoulou 30.09.14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39622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9119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558ED5"/>
                </a:solidFill>
              </a:rPr>
              <a:t>Genetic Revolution</a:t>
            </a:r>
            <a:br>
              <a:rPr lang="en-US" dirty="0" smtClean="0">
                <a:solidFill>
                  <a:srgbClr val="558ED5"/>
                </a:solidFill>
              </a:rPr>
            </a:br>
            <a:r>
              <a:rPr lang="en-US" dirty="0" smtClean="0">
                <a:solidFill>
                  <a:schemeClr val="bg1">
                    <a:lumMod val="95000"/>
                  </a:schemeClr>
                </a:solidFill>
              </a:rPr>
              <a:t>Will we need another 50 Years to make sense of the data?</a:t>
            </a:r>
            <a:br>
              <a:rPr lang="en-US" dirty="0" smtClean="0">
                <a:solidFill>
                  <a:schemeClr val="bg1">
                    <a:lumMod val="95000"/>
                  </a:schemeClr>
                </a:solidFill>
              </a:rPr>
            </a:br>
            <a:endParaRPr lang="en-US" sz="27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80720" y="2570480"/>
            <a:ext cx="8006080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chemeClr val="tx2">
                  <a:lumMod val="60000"/>
                  <a:lumOff val="40000"/>
                </a:schemeClr>
              </a:buClr>
              <a:buSzPct val="150000"/>
              <a:buFont typeface="Arial"/>
              <a:buChar char="•"/>
            </a:pPr>
            <a:r>
              <a:rPr lang="en-US" sz="2400" dirty="0" smtClean="0">
                <a:solidFill>
                  <a:schemeClr val="bg1">
                    <a:lumMod val="95000"/>
                  </a:schemeClr>
                </a:solidFill>
              </a:rPr>
              <a:t>From Fragmented data</a:t>
            </a:r>
            <a:r>
              <a:rPr lang="en-US" dirty="0" smtClean="0">
                <a:solidFill>
                  <a:schemeClr val="bg1">
                    <a:lumMod val="95000"/>
                  </a:schemeClr>
                </a:solidFill>
              </a:rPr>
              <a:t>                                          </a:t>
            </a:r>
            <a:r>
              <a:rPr lang="en-US" sz="2400" dirty="0" smtClean="0">
                <a:solidFill>
                  <a:schemeClr val="bg1">
                    <a:lumMod val="95000"/>
                  </a:schemeClr>
                </a:solidFill>
              </a:rPr>
              <a:t>Global information</a:t>
            </a:r>
          </a:p>
          <a:p>
            <a:pPr marL="285750" indent="-285750">
              <a:buClr>
                <a:schemeClr val="tx2">
                  <a:lumMod val="60000"/>
                  <a:lumOff val="40000"/>
                </a:schemeClr>
              </a:buClr>
              <a:buSzPct val="150000"/>
              <a:buFont typeface="Arial"/>
              <a:buChar char="•"/>
            </a:pPr>
            <a:endParaRPr lang="en-US" dirty="0">
              <a:solidFill>
                <a:schemeClr val="bg1">
                  <a:lumMod val="95000"/>
                </a:schemeClr>
              </a:solidFill>
            </a:endParaRPr>
          </a:p>
          <a:p>
            <a:pPr marL="285750" indent="-285750">
              <a:buClr>
                <a:schemeClr val="tx2">
                  <a:lumMod val="60000"/>
                  <a:lumOff val="40000"/>
                </a:schemeClr>
              </a:buClr>
              <a:buSzPct val="150000"/>
              <a:buFont typeface="Arial"/>
              <a:buChar char="•"/>
            </a:pPr>
            <a:r>
              <a:rPr lang="en-US" sz="2400" dirty="0" smtClean="0">
                <a:solidFill>
                  <a:schemeClr val="bg1">
                    <a:lumMod val="95000"/>
                  </a:schemeClr>
                </a:solidFill>
              </a:rPr>
              <a:t>From Biological Mechanisms</a:t>
            </a:r>
            <a:r>
              <a:rPr lang="en-US" dirty="0" smtClean="0">
                <a:solidFill>
                  <a:schemeClr val="bg1">
                    <a:lumMod val="95000"/>
                  </a:schemeClr>
                </a:solidFill>
              </a:rPr>
              <a:t>                                              </a:t>
            </a:r>
            <a:r>
              <a:rPr lang="en-US" sz="2400" dirty="0" smtClean="0">
                <a:solidFill>
                  <a:schemeClr val="bg1">
                    <a:lumMod val="95000"/>
                  </a:schemeClr>
                </a:solidFill>
              </a:rPr>
              <a:t>Medicines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  <a:p>
            <a:pPr>
              <a:buClr>
                <a:srgbClr val="FF0000"/>
              </a:buClr>
              <a:buSzPct val="150000"/>
            </a:pPr>
            <a:r>
              <a:rPr lang="en-US" sz="24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From Sublime insight</a:t>
            </a:r>
            <a:r>
              <a:rPr lang="en-US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                                    </a:t>
            </a:r>
            <a:r>
              <a:rPr lang="en-US" sz="24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Infinite </a:t>
            </a:r>
            <a:r>
              <a:rPr lang="en-US" sz="24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Library of </a:t>
            </a:r>
            <a:r>
              <a:rPr lang="en-US" sz="24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Life</a:t>
            </a:r>
          </a:p>
          <a:p>
            <a:pPr>
              <a:buClr>
                <a:srgbClr val="FF0000"/>
              </a:buClr>
              <a:buSzPct val="150000"/>
            </a:pPr>
            <a:endParaRPr lang="en-US" sz="2400" b="1" dirty="0"/>
          </a:p>
          <a:p>
            <a:pPr algn="ctr">
              <a:buClr>
                <a:srgbClr val="FF0000"/>
              </a:buClr>
              <a:buSzPct val="150000"/>
            </a:pPr>
            <a:r>
              <a:rPr lang="en-US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NEED</a:t>
            </a:r>
          </a:p>
          <a:p>
            <a:pPr algn="ctr">
              <a:buClr>
                <a:srgbClr val="FF0000"/>
              </a:buClr>
              <a:buSzPct val="150000"/>
            </a:pPr>
            <a:r>
              <a:rPr lang="en-US" sz="24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f</a:t>
            </a:r>
            <a:r>
              <a:rPr lang="en-US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or technological applications  </a:t>
            </a:r>
          </a:p>
          <a:p>
            <a:pPr algn="ctr">
              <a:buClr>
                <a:srgbClr val="FF0000"/>
              </a:buClr>
              <a:buSzPct val="150000"/>
            </a:pPr>
            <a:r>
              <a:rPr lang="en-US" sz="24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t</a:t>
            </a:r>
            <a:r>
              <a:rPr lang="en-US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o facilitate progress</a:t>
            </a:r>
          </a:p>
          <a:p>
            <a:pPr algn="ctr"/>
            <a:endParaRPr lang="en-US" dirty="0">
              <a:solidFill>
                <a:srgbClr val="D20000"/>
              </a:solidFill>
            </a:endParaRPr>
          </a:p>
          <a:p>
            <a:endParaRPr lang="en-US" dirty="0"/>
          </a:p>
        </p:txBody>
      </p:sp>
      <p:sp>
        <p:nvSpPr>
          <p:cNvPr id="5" name="Notched Right Arrow 4"/>
          <p:cNvSpPr/>
          <p:nvPr/>
        </p:nvSpPr>
        <p:spPr>
          <a:xfrm>
            <a:off x="4196080" y="2748280"/>
            <a:ext cx="1656080" cy="213360"/>
          </a:xfrm>
          <a:prstGeom prst="notchedRightArrow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Notched Right Arrow 5"/>
          <p:cNvSpPr/>
          <p:nvPr/>
        </p:nvSpPr>
        <p:spPr>
          <a:xfrm>
            <a:off x="4836160" y="3362960"/>
            <a:ext cx="1930400" cy="213360"/>
          </a:xfrm>
          <a:prstGeom prst="notchedRightArrow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Notched Right Arrow 6"/>
          <p:cNvSpPr/>
          <p:nvPr/>
        </p:nvSpPr>
        <p:spPr>
          <a:xfrm>
            <a:off x="3728720" y="4282440"/>
            <a:ext cx="1656080" cy="213360"/>
          </a:xfrm>
          <a:prstGeom prst="notchedRightArrow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Effie Liakopoulou 30.09.14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91456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997325" y="2387600"/>
            <a:ext cx="1773238" cy="1773238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chemeClr val="tx1"/>
              </a:solidFill>
            </a:endParaRPr>
          </a:p>
        </p:txBody>
      </p:sp>
      <p:sp>
        <p:nvSpPr>
          <p:cNvPr id="17410" name="TextBox 4"/>
          <p:cNvSpPr txBox="1">
            <a:spLocks noChangeArrowheads="1"/>
          </p:cNvSpPr>
          <p:nvPr/>
        </p:nvSpPr>
        <p:spPr bwMode="auto">
          <a:xfrm>
            <a:off x="2303463" y="204788"/>
            <a:ext cx="4596130" cy="584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3200" b="1" dirty="0">
                <a:solidFill>
                  <a:srgbClr val="558ED5"/>
                </a:solidFill>
              </a:rPr>
              <a:t>Cancer as a Black Box</a:t>
            </a:r>
          </a:p>
        </p:txBody>
      </p:sp>
      <p:sp>
        <p:nvSpPr>
          <p:cNvPr id="7" name="Rectangle 6"/>
          <p:cNvSpPr/>
          <p:nvPr/>
        </p:nvSpPr>
        <p:spPr>
          <a:xfrm>
            <a:off x="711200" y="1811338"/>
            <a:ext cx="431800" cy="441325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chemeClr val="tx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11200" y="2405063"/>
            <a:ext cx="431800" cy="439737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711200" y="2997200"/>
            <a:ext cx="431800" cy="439738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chemeClr val="tx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711200" y="3589338"/>
            <a:ext cx="431800" cy="441325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711200" y="4183063"/>
            <a:ext cx="431800" cy="439737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chemeClr val="tx1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711200" y="4775200"/>
            <a:ext cx="431800" cy="439738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chemeClr val="tx1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711200" y="5367338"/>
            <a:ext cx="431800" cy="441325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chemeClr val="tx1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422400" y="1236663"/>
            <a:ext cx="431800" cy="439737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chemeClr val="tx1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1422400" y="1828800"/>
            <a:ext cx="431800" cy="439738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chemeClr val="tx1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1422400" y="2420938"/>
            <a:ext cx="431800" cy="441325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chemeClr val="tx1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1422400" y="3014663"/>
            <a:ext cx="431800" cy="439737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chemeClr val="tx1"/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1422400" y="3606800"/>
            <a:ext cx="431800" cy="439738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chemeClr val="tx1"/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1422400" y="4198938"/>
            <a:ext cx="431800" cy="441325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chemeClr val="tx1"/>
              </a:solidFill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1422400" y="4792663"/>
            <a:ext cx="431800" cy="439737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chemeClr val="tx1"/>
              </a:solidFill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2151063" y="1219200"/>
            <a:ext cx="431800" cy="439738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chemeClr val="tx1"/>
              </a:solidFill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2151063" y="1811338"/>
            <a:ext cx="431800" cy="441325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chemeClr val="tx1"/>
              </a:solidFill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2151063" y="2405063"/>
            <a:ext cx="431800" cy="439737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chemeClr val="tx1"/>
              </a:solidFill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2151063" y="2997200"/>
            <a:ext cx="431800" cy="439738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chemeClr val="tx1"/>
              </a:solidFill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2151063" y="3589338"/>
            <a:ext cx="431800" cy="441325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chemeClr val="tx1"/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2151063" y="4183063"/>
            <a:ext cx="431800" cy="439737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chemeClr val="tx1"/>
              </a:solidFill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2151063" y="4775200"/>
            <a:ext cx="431800" cy="439738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chemeClr val="tx1"/>
              </a:solidFill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2819400" y="1219200"/>
            <a:ext cx="431800" cy="439738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chemeClr val="tx1"/>
              </a:solidFill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2819400" y="1811338"/>
            <a:ext cx="431800" cy="441325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chemeClr val="tx1"/>
              </a:solidFill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2819400" y="2405063"/>
            <a:ext cx="431800" cy="439737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chemeClr val="tx1"/>
              </a:solidFill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2819400" y="2992438"/>
            <a:ext cx="431800" cy="441325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chemeClr val="tx1"/>
              </a:solidFill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2819400" y="3581400"/>
            <a:ext cx="431800" cy="439738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chemeClr val="tx1"/>
              </a:solidFill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2819400" y="4170363"/>
            <a:ext cx="431800" cy="439737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chemeClr val="tx1"/>
              </a:solidFill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2819400" y="4757738"/>
            <a:ext cx="431800" cy="441325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chemeClr val="tx1"/>
              </a:solidFill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1422400" y="5367338"/>
            <a:ext cx="431800" cy="441325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chemeClr val="tx1"/>
              </a:solidFill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2133600" y="5367338"/>
            <a:ext cx="431800" cy="441325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chemeClr val="tx1"/>
              </a:solidFill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2844800" y="5367338"/>
            <a:ext cx="431800" cy="441325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3" name="Group 2"/>
          <p:cNvGrpSpPr>
            <a:grpSpLocks/>
          </p:cNvGrpSpPr>
          <p:nvPr/>
        </p:nvGrpSpPr>
        <p:grpSpPr bwMode="auto">
          <a:xfrm>
            <a:off x="406400" y="1096963"/>
            <a:ext cx="8596313" cy="2400300"/>
            <a:chOff x="406400" y="1097514"/>
            <a:chExt cx="8595652" cy="2399241"/>
          </a:xfrm>
        </p:grpSpPr>
        <p:grpSp>
          <p:nvGrpSpPr>
            <p:cNvPr id="17452" name="Group 46"/>
            <p:cNvGrpSpPr>
              <a:grpSpLocks/>
            </p:cNvGrpSpPr>
            <p:nvPr/>
          </p:nvGrpSpPr>
          <p:grpSpPr bwMode="auto">
            <a:xfrm>
              <a:off x="3793067" y="1728810"/>
              <a:ext cx="5208985" cy="369332"/>
              <a:chOff x="3793067" y="2338398"/>
              <a:chExt cx="5208985" cy="369332"/>
            </a:xfrm>
          </p:grpSpPr>
          <p:cxnSp>
            <p:nvCxnSpPr>
              <p:cNvPr id="42" name="Straight Arrow Connector 41"/>
              <p:cNvCxnSpPr/>
              <p:nvPr/>
            </p:nvCxnSpPr>
            <p:spPr>
              <a:xfrm>
                <a:off x="3792278" y="2524303"/>
                <a:ext cx="2133436" cy="0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7457" name="TextBox 43"/>
              <p:cNvSpPr txBox="1">
                <a:spLocks noChangeArrowheads="1"/>
              </p:cNvSpPr>
              <p:nvPr/>
            </p:nvSpPr>
            <p:spPr bwMode="auto">
              <a:xfrm>
                <a:off x="6366933" y="2338398"/>
                <a:ext cx="2635119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eaLnBrk="1" hangingPunct="1"/>
                <a:r>
                  <a:rPr lang="en-US" sz="1800"/>
                  <a:t>Experimental Treatment</a:t>
                </a:r>
              </a:p>
            </p:txBody>
          </p:sp>
        </p:grpSp>
        <p:grpSp>
          <p:nvGrpSpPr>
            <p:cNvPr id="17453" name="Group 1"/>
            <p:cNvGrpSpPr>
              <a:grpSpLocks/>
            </p:cNvGrpSpPr>
            <p:nvPr/>
          </p:nvGrpSpPr>
          <p:grpSpPr bwMode="auto">
            <a:xfrm>
              <a:off x="406400" y="1097514"/>
              <a:ext cx="4028251" cy="2399241"/>
              <a:chOff x="406400" y="1097514"/>
              <a:chExt cx="4028251" cy="2399241"/>
            </a:xfrm>
          </p:grpSpPr>
          <p:sp>
            <p:nvSpPr>
              <p:cNvPr id="38" name="Rectangle 37"/>
              <p:cNvSpPr/>
              <p:nvPr/>
            </p:nvSpPr>
            <p:spPr>
              <a:xfrm>
                <a:off x="406400" y="1134010"/>
                <a:ext cx="2996969" cy="2362745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/>
              </a:p>
            </p:txBody>
          </p:sp>
          <p:sp>
            <p:nvSpPr>
              <p:cNvPr id="17455" name="TextBox 48"/>
              <p:cNvSpPr txBox="1">
                <a:spLocks noChangeArrowheads="1"/>
              </p:cNvSpPr>
              <p:nvPr/>
            </p:nvSpPr>
            <p:spPr bwMode="auto">
              <a:xfrm>
                <a:off x="3403600" y="1097514"/>
                <a:ext cx="1031051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eaLnBrk="1" hangingPunct="1"/>
                <a:r>
                  <a:rPr lang="en-US" sz="1800" dirty="0">
                    <a:solidFill>
                      <a:srgbClr val="558ED5"/>
                    </a:solidFill>
                  </a:rPr>
                  <a:t>Group A</a:t>
                </a:r>
              </a:p>
            </p:txBody>
          </p:sp>
        </p:grpSp>
      </p:grpSp>
      <p:grpSp>
        <p:nvGrpSpPr>
          <p:cNvPr id="6" name="Group 5"/>
          <p:cNvGrpSpPr>
            <a:grpSpLocks/>
          </p:cNvGrpSpPr>
          <p:nvPr/>
        </p:nvGrpSpPr>
        <p:grpSpPr bwMode="auto">
          <a:xfrm>
            <a:off x="406400" y="3576638"/>
            <a:ext cx="8185150" cy="2362200"/>
            <a:chOff x="406400" y="3577189"/>
            <a:chExt cx="8185383" cy="2362202"/>
          </a:xfrm>
        </p:grpSpPr>
        <p:sp>
          <p:nvSpPr>
            <p:cNvPr id="39" name="Rectangle 38"/>
            <p:cNvSpPr/>
            <p:nvPr/>
          </p:nvSpPr>
          <p:spPr>
            <a:xfrm>
              <a:off x="406400" y="3577189"/>
              <a:ext cx="2997285" cy="2362202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grpSp>
          <p:nvGrpSpPr>
            <p:cNvPr id="17448" name="Group 47"/>
            <p:cNvGrpSpPr>
              <a:grpSpLocks/>
            </p:cNvGrpSpPr>
            <p:nvPr/>
          </p:nvGrpSpPr>
          <p:grpSpPr bwMode="auto">
            <a:xfrm>
              <a:off x="3806637" y="4455078"/>
              <a:ext cx="4785146" cy="369332"/>
              <a:chOff x="3806637" y="4692140"/>
              <a:chExt cx="4785146" cy="369332"/>
            </a:xfrm>
          </p:grpSpPr>
          <p:cxnSp>
            <p:nvCxnSpPr>
              <p:cNvPr id="43" name="Straight Arrow Connector 42"/>
              <p:cNvCxnSpPr/>
              <p:nvPr/>
            </p:nvCxnSpPr>
            <p:spPr>
              <a:xfrm>
                <a:off x="3806922" y="4893752"/>
                <a:ext cx="2133661" cy="0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7451" name="TextBox 44"/>
              <p:cNvSpPr txBox="1">
                <a:spLocks noChangeArrowheads="1"/>
              </p:cNvSpPr>
              <p:nvPr/>
            </p:nvSpPr>
            <p:spPr bwMode="auto">
              <a:xfrm>
                <a:off x="6366933" y="4692140"/>
                <a:ext cx="2224850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eaLnBrk="1" hangingPunct="1"/>
                <a:r>
                  <a:rPr lang="en-US" sz="1800"/>
                  <a:t>Standard Treatment</a:t>
                </a:r>
              </a:p>
            </p:txBody>
          </p:sp>
        </p:grpSp>
        <p:sp>
          <p:nvSpPr>
            <p:cNvPr id="17449" name="TextBox 49"/>
            <p:cNvSpPr txBox="1">
              <a:spLocks noChangeArrowheads="1"/>
            </p:cNvSpPr>
            <p:nvPr/>
          </p:nvSpPr>
          <p:spPr bwMode="auto">
            <a:xfrm>
              <a:off x="3435584" y="5533040"/>
              <a:ext cx="104431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sz="1800" dirty="0">
                  <a:solidFill>
                    <a:srgbClr val="558ED5"/>
                  </a:solidFill>
                </a:rPr>
                <a:t>Group B</a:t>
              </a:r>
            </a:p>
          </p:txBody>
        </p:sp>
      </p:grpSp>
      <p:sp>
        <p:nvSpPr>
          <p:cNvPr id="41" name="TextBox 40"/>
          <p:cNvSpPr txBox="1">
            <a:spLocks noChangeArrowheads="1"/>
          </p:cNvSpPr>
          <p:nvPr/>
        </p:nvSpPr>
        <p:spPr bwMode="auto">
          <a:xfrm>
            <a:off x="6638925" y="2420938"/>
            <a:ext cx="2589213" cy="1754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/>
              <a:t>&gt;20K genes</a:t>
            </a:r>
          </a:p>
          <a:p>
            <a:pPr eaLnBrk="1" hangingPunct="1"/>
            <a:r>
              <a:rPr lang="en-US" sz="1800"/>
              <a:t>&gt;100K mRNA isoforms,</a:t>
            </a:r>
          </a:p>
          <a:p>
            <a:pPr eaLnBrk="1" hangingPunct="1"/>
            <a:r>
              <a:rPr lang="en-US" sz="1800"/>
              <a:t>miRNAs, proteins </a:t>
            </a:r>
          </a:p>
          <a:p>
            <a:pPr eaLnBrk="1" hangingPunct="1"/>
            <a:r>
              <a:rPr lang="en-US" sz="1800"/>
              <a:t>and post-translational</a:t>
            </a:r>
          </a:p>
          <a:p>
            <a:pPr eaLnBrk="1" hangingPunct="1"/>
            <a:r>
              <a:rPr lang="en-US" sz="1800"/>
              <a:t>modifications.</a:t>
            </a:r>
          </a:p>
          <a:p>
            <a:pPr eaLnBrk="1" hangingPunct="1"/>
            <a:endParaRPr lang="en-US" sz="1800"/>
          </a:p>
        </p:txBody>
      </p:sp>
      <p:sp>
        <p:nvSpPr>
          <p:cNvPr id="46" name="Rectangle 45"/>
          <p:cNvSpPr/>
          <p:nvPr/>
        </p:nvSpPr>
        <p:spPr>
          <a:xfrm>
            <a:off x="6568373" y="2373551"/>
            <a:ext cx="2505075" cy="1633538"/>
          </a:xfrm>
          <a:prstGeom prst="rect">
            <a:avLst/>
          </a:prstGeom>
          <a:solidFill>
            <a:srgbClr val="FFFFFF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1" name="TextBox 50"/>
          <p:cNvSpPr txBox="1">
            <a:spLocks noChangeArrowheads="1"/>
          </p:cNvSpPr>
          <p:nvPr/>
        </p:nvSpPr>
        <p:spPr bwMode="auto">
          <a:xfrm>
            <a:off x="6830426" y="3014663"/>
            <a:ext cx="18002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 dirty="0">
                <a:solidFill>
                  <a:srgbClr val="558ED5"/>
                </a:solidFill>
              </a:rPr>
              <a:t>Pick the Winner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Effie Liakopoulou 30.09.14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75712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0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2" presetID="0" presetClass="path" presetSubtype="0" accel="50000" decel="5000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2.96296E-6 L -0.43507 -0.2669 " pathEditMode="relative" rAng="0" ptsTypes="AA">
                                      <p:cBhvr>
                                        <p:cTn id="2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753" y="-133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401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402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4030"/>
                            </p:stCondLst>
                            <p:childTnLst>
                              <p:par>
                                <p:cTn id="3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4040"/>
                            </p:stCondLst>
                            <p:childTnLst>
                              <p:par>
                                <p:cTn id="3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4050"/>
                            </p:stCondLst>
                            <p:childTnLst>
                              <p:par>
                                <p:cTn id="4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4060"/>
                            </p:stCondLst>
                            <p:childTnLst>
                              <p:par>
                                <p:cTn id="4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4070"/>
                            </p:stCondLst>
                            <p:childTnLst>
                              <p:par>
                                <p:cTn id="4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4080"/>
                            </p:stCondLst>
                            <p:childTnLst>
                              <p:par>
                                <p:cTn id="4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4090"/>
                            </p:stCondLst>
                            <p:childTnLst>
                              <p:par>
                                <p:cTn id="5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4100"/>
                            </p:stCondLst>
                            <p:childTnLst>
                              <p:par>
                                <p:cTn id="5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4110"/>
                            </p:stCondLst>
                            <p:childTnLst>
                              <p:par>
                                <p:cTn id="5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4120"/>
                            </p:stCondLst>
                            <p:childTnLst>
                              <p:par>
                                <p:cTn id="6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 nodeType="afterGroup">
                            <p:stCondLst>
                              <p:cond delay="4130"/>
                            </p:stCondLst>
                            <p:childTnLst>
                              <p:par>
                                <p:cTn id="6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 nodeType="afterGroup">
                            <p:stCondLst>
                              <p:cond delay="4140"/>
                            </p:stCondLst>
                            <p:childTnLst>
                              <p:par>
                                <p:cTn id="6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 nodeType="afterGroup">
                            <p:stCondLst>
                              <p:cond delay="4150"/>
                            </p:stCondLst>
                            <p:childTnLst>
                              <p:par>
                                <p:cTn id="7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 nodeType="afterGroup">
                            <p:stCondLst>
                              <p:cond delay="4160"/>
                            </p:stCondLst>
                            <p:childTnLst>
                              <p:par>
                                <p:cTn id="7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 nodeType="afterGroup">
                            <p:stCondLst>
                              <p:cond delay="4170"/>
                            </p:stCondLst>
                            <p:childTnLst>
                              <p:par>
                                <p:cTn id="7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 nodeType="afterGroup">
                            <p:stCondLst>
                              <p:cond delay="4180"/>
                            </p:stCondLst>
                            <p:childTnLst>
                              <p:par>
                                <p:cTn id="7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 nodeType="afterGroup">
                            <p:stCondLst>
                              <p:cond delay="4190"/>
                            </p:stCondLst>
                            <p:childTnLst>
                              <p:par>
                                <p:cTn id="8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 nodeType="afterGroup">
                            <p:stCondLst>
                              <p:cond delay="4200"/>
                            </p:stCondLst>
                            <p:childTnLst>
                              <p:par>
                                <p:cTn id="8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 nodeType="afterGroup">
                            <p:stCondLst>
                              <p:cond delay="4210"/>
                            </p:stCondLst>
                            <p:childTnLst>
                              <p:par>
                                <p:cTn id="8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 nodeType="afterGroup">
                            <p:stCondLst>
                              <p:cond delay="4220"/>
                            </p:stCondLst>
                            <p:childTnLst>
                              <p:par>
                                <p:cTn id="9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 nodeType="afterGroup">
                            <p:stCondLst>
                              <p:cond delay="4230"/>
                            </p:stCondLst>
                            <p:childTnLst>
                              <p:par>
                                <p:cTn id="9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 nodeType="afterGroup">
                            <p:stCondLst>
                              <p:cond delay="4240"/>
                            </p:stCondLst>
                            <p:childTnLst>
                              <p:par>
                                <p:cTn id="9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 nodeType="afterGroup">
                            <p:stCondLst>
                              <p:cond delay="4250"/>
                            </p:stCondLst>
                            <p:childTnLst>
                              <p:par>
                                <p:cTn id="10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 nodeType="afterGroup">
                            <p:stCondLst>
                              <p:cond delay="4260"/>
                            </p:stCondLst>
                            <p:childTnLst>
                              <p:par>
                                <p:cTn id="10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 nodeType="afterGroup">
                            <p:stCondLst>
                              <p:cond delay="4270"/>
                            </p:stCondLst>
                            <p:childTnLst>
                              <p:par>
                                <p:cTn id="10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 nodeType="afterGroup">
                            <p:stCondLst>
                              <p:cond delay="4280"/>
                            </p:stCondLst>
                            <p:childTnLst>
                              <p:par>
                                <p:cTn id="10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 nodeType="afterGroup">
                            <p:stCondLst>
                              <p:cond delay="4290"/>
                            </p:stCondLst>
                            <p:childTnLst>
                              <p:par>
                                <p:cTn id="1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 nodeType="afterGroup">
                            <p:stCondLst>
                              <p:cond delay="4300"/>
                            </p:stCondLst>
                            <p:childTnLst>
                              <p:par>
                                <p:cTn id="11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 nodeType="clickPar">
                      <p:stCondLst>
                        <p:cond delay="indefinite"/>
                      </p:stCondLst>
                      <p:childTnLst>
                        <p:par>
                          <p:cTn id="1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 nodeType="clickPar">
                      <p:stCondLst>
                        <p:cond delay="indefinite"/>
                      </p:stCondLst>
                      <p:childTnLst>
                        <p:par>
                          <p:cTn id="1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 nodeType="clickPar">
                      <p:stCondLst>
                        <p:cond delay="indefinite"/>
                      </p:stCondLst>
                      <p:childTnLst>
                        <p:par>
                          <p:cTn id="1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4" grpId="2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41" grpId="0"/>
      <p:bldP spid="46" grpId="0" animBg="1"/>
      <p:bldP spid="5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29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948"/>
          <a:stretch>
            <a:fillRect/>
          </a:stretch>
        </p:blipFill>
        <p:spPr bwMode="auto">
          <a:xfrm>
            <a:off x="1824299" y="0"/>
            <a:ext cx="5456238" cy="678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Effie Liakopoulou 30.09.14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51688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571500" y="2524730"/>
            <a:ext cx="786130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4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Calibri" charset="0"/>
              </a:rPr>
              <a:t>Can we do better?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Effie Liakopoulou 30.09.14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43582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1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0779"/>
          <a:stretch>
            <a:fillRect/>
          </a:stretch>
        </p:blipFill>
        <p:spPr bwMode="auto">
          <a:xfrm>
            <a:off x="0" y="0"/>
            <a:ext cx="9144000" cy="3568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6322" name="TextBox 4"/>
          <p:cNvSpPr txBox="1">
            <a:spLocks noChangeArrowheads="1"/>
          </p:cNvSpPr>
          <p:nvPr/>
        </p:nvSpPr>
        <p:spPr bwMode="auto">
          <a:xfrm>
            <a:off x="6019800" y="4775200"/>
            <a:ext cx="293846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/>
              <a:t>www.personaloncology.org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Effie Liakopoulou 30.09.14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77846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rcRect l="-55630" r="-55630"/>
          <a:stretch>
            <a:fillRect/>
          </a:stretch>
        </p:blipFill>
        <p:spPr/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Effie Liakopoulou 30.09.14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0903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1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00" y="711200"/>
            <a:ext cx="7239000" cy="543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Effie Liakopoulou 30.09.14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54619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7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35100"/>
            <a:ext cx="9144000" cy="542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58" name="TextBox 4"/>
          <p:cNvSpPr txBox="1">
            <a:spLocks noChangeArrowheads="1"/>
          </p:cNvSpPr>
          <p:nvPr/>
        </p:nvSpPr>
        <p:spPr bwMode="auto">
          <a:xfrm>
            <a:off x="557213" y="323850"/>
            <a:ext cx="828992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3600" dirty="0">
                <a:solidFill>
                  <a:srgbClr val="558ED5"/>
                </a:solidFill>
                <a:latin typeface="Calibri" charset="0"/>
              </a:rPr>
              <a:t>How Many Different Kinds of Lung Cancer ?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Effie Liakopoulou 30.09.14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57613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TextBox 5"/>
          <p:cNvSpPr txBox="1">
            <a:spLocks noChangeArrowheads="1"/>
          </p:cNvSpPr>
          <p:nvPr/>
        </p:nvSpPr>
        <p:spPr bwMode="auto">
          <a:xfrm>
            <a:off x="355600" y="239713"/>
            <a:ext cx="843280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3600" dirty="0">
                <a:solidFill>
                  <a:srgbClr val="558ED5"/>
                </a:solidFill>
                <a:latin typeface="Calibri" charset="0"/>
              </a:rPr>
              <a:t>How Many Different Kinds of Lung Cancer ?</a:t>
            </a:r>
          </a:p>
        </p:txBody>
      </p:sp>
      <p:pic>
        <p:nvPicPr>
          <p:cNvPr id="25602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800" y="1695450"/>
            <a:ext cx="8788400" cy="3573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Effie Liakopoulou 30.09.14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39745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TextBox 3"/>
          <p:cNvSpPr txBox="1">
            <a:spLocks noChangeArrowheads="1"/>
          </p:cNvSpPr>
          <p:nvPr/>
        </p:nvSpPr>
        <p:spPr bwMode="auto">
          <a:xfrm>
            <a:off x="2304776" y="1676400"/>
            <a:ext cx="4639236" cy="17543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3600" b="1" dirty="0" smtClean="0">
                <a:solidFill>
                  <a:srgbClr val="558ED5"/>
                </a:solidFill>
                <a:latin typeface="Calibri" charset="0"/>
              </a:rPr>
              <a:t>Transforming Medicine</a:t>
            </a:r>
          </a:p>
          <a:p>
            <a:pPr algn="ctr" eaLnBrk="1" hangingPunct="1"/>
            <a:endParaRPr lang="en-US" sz="3600" dirty="0">
              <a:solidFill>
                <a:srgbClr val="558ED5"/>
              </a:solidFill>
              <a:latin typeface="Calibri" charset="0"/>
            </a:endParaRPr>
          </a:p>
          <a:p>
            <a:pPr algn="ctr" eaLnBrk="1" hangingPunct="1"/>
            <a:r>
              <a:rPr lang="en-US" sz="3600" dirty="0">
                <a:solidFill>
                  <a:srgbClr val="F2F2F2"/>
                </a:solidFill>
                <a:latin typeface="Calibri" charset="0"/>
              </a:rPr>
              <a:t>4</a:t>
            </a:r>
            <a:r>
              <a:rPr lang="en-US" sz="3600" dirty="0" smtClean="0">
                <a:solidFill>
                  <a:srgbClr val="F2F2F2"/>
                </a:solidFill>
                <a:latin typeface="Calibri" charset="0"/>
              </a:rPr>
              <a:t> Main Drivers</a:t>
            </a:r>
            <a:endParaRPr lang="en-US" sz="3600" dirty="0">
              <a:solidFill>
                <a:srgbClr val="F2F2F2"/>
              </a:solidFill>
              <a:latin typeface="Calibri" charset="0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Effie Liakopoulou 30.09.14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28869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558ED5"/>
                </a:solidFill>
              </a:rPr>
              <a:t>Transforming Medicine #1</a:t>
            </a:r>
            <a:br>
              <a:rPr lang="en-US" dirty="0" smtClean="0">
                <a:solidFill>
                  <a:srgbClr val="558ED5"/>
                </a:solidFill>
              </a:rPr>
            </a:br>
            <a:r>
              <a:rPr lang="en-US" dirty="0" smtClean="0">
                <a:solidFill>
                  <a:schemeClr val="bg1">
                    <a:lumMod val="95000"/>
                  </a:schemeClr>
                </a:solidFill>
              </a:rPr>
              <a:t>The </a:t>
            </a:r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Shrinking Cost of DNA Sequencing</a:t>
            </a:r>
          </a:p>
        </p:txBody>
      </p:sp>
      <p:pic>
        <p:nvPicPr>
          <p:cNvPr id="4" name="Content Placeholder 5"/>
          <p:cNvPicPr>
            <a:picLocks noGrp="1" noChangeAspect="1"/>
          </p:cNvPicPr>
          <p:nvPr>
            <p:ph idx="1"/>
          </p:nvPr>
        </p:nvPicPr>
        <p:blipFill>
          <a:blip r:embed="rId2"/>
          <a:srcRect t="-4220" b="-4220"/>
          <a:stretch>
            <a:fillRect/>
          </a:stretch>
        </p:blipFill>
        <p:spPr>
          <a:xfrm>
            <a:off x="297106" y="1856324"/>
            <a:ext cx="8229600" cy="4876800"/>
          </a:xfrm>
        </p:spPr>
      </p:pic>
      <p:sp>
        <p:nvSpPr>
          <p:cNvPr id="5" name="TextBox 4"/>
          <p:cNvSpPr txBox="1"/>
          <p:nvPr/>
        </p:nvSpPr>
        <p:spPr>
          <a:xfrm>
            <a:off x="441085" y="1625491"/>
            <a:ext cx="41334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Towards the $1000 Genome</a:t>
            </a:r>
            <a:endParaRPr lang="en-US" sz="2400" i="1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Effie Liakopoulou 30.09.14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959456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5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0850" y="1206500"/>
            <a:ext cx="5016500" cy="538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986" name="TextBox 5"/>
          <p:cNvSpPr txBox="1">
            <a:spLocks noChangeArrowheads="1"/>
          </p:cNvSpPr>
          <p:nvPr/>
        </p:nvSpPr>
        <p:spPr bwMode="auto">
          <a:xfrm>
            <a:off x="1980427" y="139700"/>
            <a:ext cx="4639211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3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Calibri" charset="0"/>
              </a:rPr>
              <a:t>Transforming Medicine 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Calibri" charset="0"/>
              </a:rPr>
              <a:t>#1</a:t>
            </a:r>
          </a:p>
          <a:p>
            <a:pPr algn="ctr" eaLnBrk="1" hangingPunct="1"/>
            <a:r>
              <a:rPr lang="en-US" sz="3200" dirty="0" smtClean="0">
                <a:solidFill>
                  <a:schemeClr val="bg1">
                    <a:lumMod val="95000"/>
                  </a:schemeClr>
                </a:solidFill>
                <a:latin typeface="Calibri" charset="0"/>
              </a:rPr>
              <a:t>Moore’s Law put to shame</a:t>
            </a:r>
            <a:endParaRPr lang="en-US" sz="3200" dirty="0">
              <a:solidFill>
                <a:schemeClr val="bg1">
                  <a:lumMod val="95000"/>
                </a:schemeClr>
              </a:solidFill>
              <a:latin typeface="Calibri" charset="0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Effie Liakopoulou 30.09.14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60122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TextBox 5"/>
          <p:cNvSpPr txBox="1">
            <a:spLocks noChangeArrowheads="1"/>
          </p:cNvSpPr>
          <p:nvPr/>
        </p:nvSpPr>
        <p:spPr bwMode="auto">
          <a:xfrm>
            <a:off x="612775" y="273450"/>
            <a:ext cx="81407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3600" dirty="0">
                <a:solidFill>
                  <a:schemeClr val="tx2">
                    <a:lumMod val="60000"/>
                    <a:lumOff val="40000"/>
                  </a:schemeClr>
                </a:solidFill>
                <a:latin typeface="Calibri" charset="0"/>
              </a:rPr>
              <a:t>Every Cancer is Different</a:t>
            </a: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3754438" y="1871663"/>
            <a:ext cx="1741487" cy="1014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6000">
                <a:latin typeface="Calibri" charset="0"/>
              </a:rPr>
              <a:t>AML</a:t>
            </a:r>
          </a:p>
        </p:txBody>
      </p:sp>
      <p:grpSp>
        <p:nvGrpSpPr>
          <p:cNvPr id="2" name="Group 10"/>
          <p:cNvGrpSpPr>
            <a:grpSpLocks/>
          </p:cNvGrpSpPr>
          <p:nvPr/>
        </p:nvGrpSpPr>
        <p:grpSpPr bwMode="auto">
          <a:xfrm>
            <a:off x="-4763" y="1494123"/>
            <a:ext cx="9156701" cy="4110037"/>
            <a:chOff x="0" y="1144944"/>
            <a:chExt cx="9157588" cy="4110909"/>
          </a:xfrm>
        </p:grpSpPr>
        <p:pic>
          <p:nvPicPr>
            <p:cNvPr id="43012" name="Picture 4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137" t="97778" r="30811"/>
            <a:stretch>
              <a:fillRect/>
            </a:stretch>
          </p:blipFill>
          <p:spPr bwMode="auto">
            <a:xfrm>
              <a:off x="5715888" y="5005950"/>
              <a:ext cx="3441700" cy="2499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3013" name="Picture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1284643"/>
              <a:ext cx="4955476" cy="36673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3014" name="Picture 4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282" r="3494" b="50185"/>
            <a:stretch>
              <a:fillRect/>
            </a:stretch>
          </p:blipFill>
          <p:spPr bwMode="auto">
            <a:xfrm>
              <a:off x="4899428" y="1144944"/>
              <a:ext cx="4202112" cy="38197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Effie Liakopoulou 30.09.14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91670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727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558ED5"/>
                </a:solidFill>
              </a:rPr>
              <a:t>Clonal Evolution from MDS to </a:t>
            </a:r>
            <a:r>
              <a:rPr lang="en-US" dirty="0" err="1" smtClean="0">
                <a:solidFill>
                  <a:srgbClr val="558ED5"/>
                </a:solidFill>
              </a:rPr>
              <a:t>sAML</a:t>
            </a:r>
            <a:endParaRPr lang="en-US" dirty="0">
              <a:solidFill>
                <a:srgbClr val="558ED5"/>
              </a:solidFill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rcRect t="-20599" b="-20599"/>
          <a:stretch>
            <a:fillRect/>
          </a:stretch>
        </p:blipFill>
        <p:spPr>
          <a:xfrm>
            <a:off x="457200" y="1696247"/>
            <a:ext cx="8229600" cy="4876800"/>
          </a:xfrm>
        </p:spPr>
      </p:pic>
      <p:sp>
        <p:nvSpPr>
          <p:cNvPr id="6" name="TextBox 5"/>
          <p:cNvSpPr txBox="1"/>
          <p:nvPr/>
        </p:nvSpPr>
        <p:spPr>
          <a:xfrm>
            <a:off x="4876369" y="6157660"/>
            <a:ext cx="392444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i="1" dirty="0" smtClean="0">
                <a:solidFill>
                  <a:schemeClr val="accent1">
                    <a:lumMod val="50000"/>
                  </a:schemeClr>
                </a:solidFill>
              </a:rPr>
              <a:t>M.J Walter et al, NEJM, March 22, 2012</a:t>
            </a:r>
            <a:endParaRPr lang="en-US" sz="1600" i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Effie Liakopoulou 30.09.14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145441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55258"/>
            <a:ext cx="8229600" cy="990600"/>
          </a:xfrm>
        </p:spPr>
        <p:txBody>
          <a:bodyPr/>
          <a:lstStyle/>
          <a:p>
            <a:r>
              <a:rPr lang="en-US" dirty="0" smtClean="0">
                <a:solidFill>
                  <a:srgbClr val="558ED5"/>
                </a:solidFill>
              </a:rPr>
              <a:t>One Size </a:t>
            </a:r>
            <a:r>
              <a:rPr lang="en-US" b="1" dirty="0" smtClean="0">
                <a:solidFill>
                  <a:schemeClr val="bg1">
                    <a:lumMod val="85000"/>
                  </a:schemeClr>
                </a:solidFill>
              </a:rPr>
              <a:t>Does Not</a:t>
            </a:r>
            <a:r>
              <a:rPr lang="en-US" dirty="0" smtClean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US" dirty="0">
                <a:solidFill>
                  <a:srgbClr val="558ED5"/>
                </a:solidFill>
              </a:rPr>
              <a:t>F</a:t>
            </a:r>
            <a:r>
              <a:rPr lang="en-US" dirty="0" smtClean="0">
                <a:solidFill>
                  <a:srgbClr val="558ED5"/>
                </a:solidFill>
              </a:rPr>
              <a:t>it </a:t>
            </a:r>
            <a:r>
              <a:rPr lang="en-US" dirty="0" smtClean="0">
                <a:solidFill>
                  <a:srgbClr val="558ED5"/>
                </a:solidFill>
              </a:rPr>
              <a:t>All</a:t>
            </a:r>
            <a:endParaRPr lang="en-US" dirty="0">
              <a:solidFill>
                <a:srgbClr val="558ED5"/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rcRect l="-29895" r="-29895"/>
          <a:stretch>
            <a:fillRect/>
          </a:stretch>
        </p:blipFill>
        <p:spPr>
          <a:xfrm>
            <a:off x="-216126" y="1025071"/>
            <a:ext cx="9360126" cy="5641409"/>
          </a:xfr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Effie Liakopoulou 30.09.14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929664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1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4800" y="1888260"/>
            <a:ext cx="3403600" cy="238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6082" name="TextBox 4"/>
          <p:cNvSpPr txBox="1">
            <a:spLocks noChangeArrowheads="1"/>
          </p:cNvSpPr>
          <p:nvPr/>
        </p:nvSpPr>
        <p:spPr bwMode="auto">
          <a:xfrm>
            <a:off x="2236578" y="240280"/>
            <a:ext cx="4566074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3200" dirty="0" smtClean="0">
                <a:solidFill>
                  <a:srgbClr val="558ED5"/>
                </a:solidFill>
                <a:latin typeface="Calibri" charset="0"/>
              </a:rPr>
              <a:t>Transforming Medicine </a:t>
            </a:r>
            <a:r>
              <a:rPr lang="en-US" sz="3200" dirty="0">
                <a:solidFill>
                  <a:srgbClr val="558ED5"/>
                </a:solidFill>
                <a:latin typeface="Calibri" charset="0"/>
              </a:rPr>
              <a:t>#2</a:t>
            </a:r>
          </a:p>
          <a:p>
            <a:pPr algn="ctr" eaLnBrk="1" hangingPunct="1"/>
            <a:r>
              <a:rPr lang="en-US" sz="3200" dirty="0">
                <a:solidFill>
                  <a:schemeClr val="bg1">
                    <a:lumMod val="95000"/>
                  </a:schemeClr>
                </a:solidFill>
                <a:latin typeface="Calibri" charset="0"/>
              </a:rPr>
              <a:t>Targeted Therapies</a:t>
            </a:r>
          </a:p>
        </p:txBody>
      </p:sp>
      <p:grpSp>
        <p:nvGrpSpPr>
          <p:cNvPr id="2" name="Group 11"/>
          <p:cNvGrpSpPr>
            <a:grpSpLocks/>
          </p:cNvGrpSpPr>
          <p:nvPr/>
        </p:nvGrpSpPr>
        <p:grpSpPr bwMode="auto">
          <a:xfrm>
            <a:off x="0" y="1518373"/>
            <a:ext cx="2908300" cy="3125787"/>
            <a:chOff x="0" y="1649968"/>
            <a:chExt cx="2907582" cy="3124927"/>
          </a:xfrm>
        </p:grpSpPr>
        <p:pic>
          <p:nvPicPr>
            <p:cNvPr id="46090" name="Picture 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2019300"/>
              <a:ext cx="2907582" cy="27555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6091" name="TextBox 8"/>
            <p:cNvSpPr txBox="1">
              <a:spLocks noChangeArrowheads="1"/>
            </p:cNvSpPr>
            <p:nvPr/>
          </p:nvSpPr>
          <p:spPr bwMode="auto">
            <a:xfrm>
              <a:off x="996389" y="1649968"/>
              <a:ext cx="834032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>
                  <a:latin typeface="Calibri" charset="0"/>
                </a:rPr>
                <a:t>EGFR</a:t>
              </a:r>
            </a:p>
          </p:txBody>
        </p:sp>
      </p:grpSp>
      <p:grpSp>
        <p:nvGrpSpPr>
          <p:cNvPr id="3" name="Group 13"/>
          <p:cNvGrpSpPr>
            <a:grpSpLocks/>
          </p:cNvGrpSpPr>
          <p:nvPr/>
        </p:nvGrpSpPr>
        <p:grpSpPr bwMode="auto">
          <a:xfrm>
            <a:off x="2844800" y="4275860"/>
            <a:ext cx="4757738" cy="2133600"/>
            <a:chOff x="2844800" y="4406899"/>
            <a:chExt cx="4757251" cy="2133608"/>
          </a:xfrm>
        </p:grpSpPr>
        <p:pic>
          <p:nvPicPr>
            <p:cNvPr id="46088" name="Picture 6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44800" y="4406899"/>
              <a:ext cx="3182331" cy="21336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6089" name="TextBox 9"/>
            <p:cNvSpPr txBox="1">
              <a:spLocks noChangeArrowheads="1"/>
            </p:cNvSpPr>
            <p:nvPr/>
          </p:nvSpPr>
          <p:spPr bwMode="auto">
            <a:xfrm>
              <a:off x="6027131" y="5702300"/>
              <a:ext cx="157492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>
                  <a:latin typeface="Calibri" charset="0"/>
                </a:rPr>
                <a:t>Other RTKs</a:t>
              </a:r>
            </a:p>
          </p:txBody>
        </p:sp>
      </p:grpSp>
      <p:grpSp>
        <p:nvGrpSpPr>
          <p:cNvPr id="4" name="Group 12"/>
          <p:cNvGrpSpPr>
            <a:grpSpLocks/>
          </p:cNvGrpSpPr>
          <p:nvPr/>
        </p:nvGrpSpPr>
        <p:grpSpPr bwMode="auto">
          <a:xfrm>
            <a:off x="6027738" y="1426298"/>
            <a:ext cx="3116262" cy="3217862"/>
            <a:chOff x="6027131" y="1557635"/>
            <a:chExt cx="3116869" cy="3217260"/>
          </a:xfrm>
        </p:grpSpPr>
        <p:pic>
          <p:nvPicPr>
            <p:cNvPr id="46086" name="Picture 7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27131" y="2019300"/>
              <a:ext cx="3116869" cy="27555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6087" name="TextBox 10"/>
            <p:cNvSpPr txBox="1">
              <a:spLocks noChangeArrowheads="1"/>
            </p:cNvSpPr>
            <p:nvPr/>
          </p:nvSpPr>
          <p:spPr bwMode="auto">
            <a:xfrm>
              <a:off x="6505011" y="1557635"/>
              <a:ext cx="219408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>
                  <a:latin typeface="Calibri" charset="0"/>
                </a:rPr>
                <a:t>PI3K/AKT/mTOR</a:t>
              </a:r>
            </a:p>
          </p:txBody>
        </p:sp>
      </p:grp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Effie Liakopoulou 30.09.14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38995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solidFill>
                  <a:srgbClr val="558ED5"/>
                </a:solidFill>
                <a:latin typeface="Calibri" charset="0"/>
                <a:ea typeface="ＭＳ Ｐゴシック" charset="0"/>
                <a:cs typeface="ＭＳ Ｐゴシック" charset="0"/>
              </a:rPr>
              <a:t>Some Rationally Designed Cancer Therapies</a:t>
            </a:r>
          </a:p>
        </p:txBody>
      </p:sp>
      <p:sp>
        <p:nvSpPr>
          <p:cNvPr id="29698" name="Content Placeholder 2"/>
          <p:cNvSpPr>
            <a:spLocks noGrp="1"/>
          </p:cNvSpPr>
          <p:nvPr>
            <p:ph idx="1"/>
          </p:nvPr>
        </p:nvSpPr>
        <p:spPr>
          <a:xfrm>
            <a:off x="648701" y="2043722"/>
            <a:ext cx="8229600" cy="4525963"/>
          </a:xfrm>
        </p:spPr>
        <p:txBody>
          <a:bodyPr/>
          <a:lstStyle/>
          <a:p>
            <a:pPr>
              <a:buClr>
                <a:schemeClr val="tx2">
                  <a:lumMod val="60000"/>
                  <a:lumOff val="40000"/>
                </a:schemeClr>
              </a:buClr>
              <a:buSzPct val="130000"/>
            </a:pPr>
            <a:r>
              <a:rPr lang="en-US" dirty="0">
                <a:solidFill>
                  <a:schemeClr val="bg1">
                    <a:lumMod val="95000"/>
                  </a:schemeClr>
                </a:solidFill>
                <a:latin typeface="Calibri" charset="0"/>
                <a:ea typeface="ＭＳ Ｐゴシック" charset="0"/>
                <a:cs typeface="ＭＳ Ｐゴシック" charset="0"/>
              </a:rPr>
              <a:t>Chronic </a:t>
            </a:r>
            <a:r>
              <a:rPr lang="en-US" dirty="0" err="1">
                <a:solidFill>
                  <a:schemeClr val="bg1">
                    <a:lumMod val="95000"/>
                  </a:schemeClr>
                </a:solidFill>
                <a:latin typeface="Calibri" charset="0"/>
                <a:ea typeface="ＭＳ Ｐゴシック" charset="0"/>
                <a:cs typeface="ＭＳ Ｐゴシック" charset="0"/>
              </a:rPr>
              <a:t>myelogenous</a:t>
            </a:r>
            <a:r>
              <a:rPr lang="en-US" dirty="0">
                <a:solidFill>
                  <a:schemeClr val="bg1">
                    <a:lumMod val="95000"/>
                  </a:schemeClr>
                </a:solidFill>
                <a:latin typeface="Calibri" charset="0"/>
                <a:ea typeface="ＭＳ Ｐゴシック" charset="0"/>
                <a:cs typeface="ＭＳ Ｐゴシック" charset="0"/>
              </a:rPr>
              <a:t> leukemia (</a:t>
            </a:r>
            <a:r>
              <a:rPr lang="en-US" dirty="0" err="1">
                <a:solidFill>
                  <a:schemeClr val="bg1">
                    <a:lumMod val="95000"/>
                  </a:schemeClr>
                </a:solidFill>
                <a:latin typeface="Calibri" charset="0"/>
                <a:ea typeface="ＭＳ Ｐゴシック" charset="0"/>
                <a:cs typeface="ＭＳ Ｐゴシック" charset="0"/>
              </a:rPr>
              <a:t>Bcr-Abl</a:t>
            </a:r>
            <a:r>
              <a:rPr lang="en-US" dirty="0">
                <a:solidFill>
                  <a:schemeClr val="bg1">
                    <a:lumMod val="95000"/>
                  </a:schemeClr>
                </a:solidFill>
                <a:latin typeface="Calibri" charset="0"/>
                <a:ea typeface="ＭＳ Ｐゴシック" charset="0"/>
                <a:cs typeface="ＭＳ Ｐゴシック" charset="0"/>
              </a:rPr>
              <a:t>)</a:t>
            </a:r>
          </a:p>
          <a:p>
            <a:pPr>
              <a:buClr>
                <a:schemeClr val="tx2">
                  <a:lumMod val="60000"/>
                  <a:lumOff val="40000"/>
                </a:schemeClr>
              </a:buClr>
              <a:buSzPct val="130000"/>
            </a:pPr>
            <a:r>
              <a:rPr lang="en-US" dirty="0">
                <a:solidFill>
                  <a:schemeClr val="bg1">
                    <a:lumMod val="95000"/>
                  </a:schemeClr>
                </a:solidFill>
                <a:latin typeface="Calibri" charset="0"/>
                <a:ea typeface="ＭＳ Ｐゴシック" charset="0"/>
                <a:cs typeface="ＭＳ Ｐゴシック" charset="0"/>
              </a:rPr>
              <a:t>c-Kit – positive gastrointestinal stromal tumor</a:t>
            </a:r>
          </a:p>
          <a:p>
            <a:pPr>
              <a:buClr>
                <a:schemeClr val="tx2">
                  <a:lumMod val="60000"/>
                  <a:lumOff val="40000"/>
                </a:schemeClr>
              </a:buClr>
              <a:buSzPct val="130000"/>
            </a:pPr>
            <a:r>
              <a:rPr lang="en-US" dirty="0">
                <a:solidFill>
                  <a:schemeClr val="bg1">
                    <a:lumMod val="95000"/>
                  </a:schemeClr>
                </a:solidFill>
                <a:latin typeface="Calibri" charset="0"/>
                <a:ea typeface="ＭＳ Ｐゴシック" charset="0"/>
                <a:cs typeface="ＭＳ Ｐゴシック" charset="0"/>
              </a:rPr>
              <a:t>Her2 – positive breast cancer </a:t>
            </a:r>
            <a:endParaRPr lang="en-US" dirty="0" smtClean="0">
              <a:solidFill>
                <a:schemeClr val="bg1">
                  <a:lumMod val="95000"/>
                </a:schemeClr>
              </a:solidFill>
              <a:latin typeface="Calibri" charset="0"/>
              <a:ea typeface="ＭＳ Ｐゴシック" charset="0"/>
              <a:cs typeface="ＭＳ Ｐゴシック" charset="0"/>
            </a:endParaRPr>
          </a:p>
          <a:p>
            <a:pPr>
              <a:buClr>
                <a:schemeClr val="tx2">
                  <a:lumMod val="60000"/>
                  <a:lumOff val="40000"/>
                </a:schemeClr>
              </a:buClr>
              <a:buSzPct val="130000"/>
            </a:pPr>
            <a:r>
              <a:rPr lang="en-US" dirty="0" smtClean="0">
                <a:solidFill>
                  <a:schemeClr val="bg1">
                    <a:lumMod val="95000"/>
                  </a:schemeClr>
                </a:solidFill>
                <a:latin typeface="Calibri" charset="0"/>
                <a:ea typeface="ＭＳ Ｐゴシック" charset="0"/>
                <a:cs typeface="ＭＳ Ｐゴシック" charset="0"/>
              </a:rPr>
              <a:t>EGFR </a:t>
            </a:r>
            <a:r>
              <a:rPr lang="en-US" dirty="0">
                <a:solidFill>
                  <a:schemeClr val="bg1">
                    <a:lumMod val="95000"/>
                  </a:schemeClr>
                </a:solidFill>
                <a:latin typeface="Calibri" charset="0"/>
                <a:ea typeface="ＭＳ Ｐゴシック" charset="0"/>
                <a:cs typeface="ＭＳ Ｐゴシック" charset="0"/>
              </a:rPr>
              <a:t>- mutated lung and colorectal cancer</a:t>
            </a:r>
          </a:p>
          <a:p>
            <a:pPr>
              <a:buClr>
                <a:schemeClr val="tx2">
                  <a:lumMod val="60000"/>
                  <a:lumOff val="40000"/>
                </a:schemeClr>
              </a:buClr>
              <a:buSzPct val="130000"/>
            </a:pPr>
            <a:r>
              <a:rPr lang="en-US" dirty="0" err="1">
                <a:solidFill>
                  <a:schemeClr val="bg1">
                    <a:lumMod val="95000"/>
                  </a:schemeClr>
                </a:solidFill>
                <a:latin typeface="Calibri" charset="0"/>
                <a:ea typeface="ＭＳ Ｐゴシック" charset="0"/>
                <a:cs typeface="ＭＳ Ｐゴシック" charset="0"/>
              </a:rPr>
              <a:t>Alk</a:t>
            </a:r>
            <a:r>
              <a:rPr lang="en-US" dirty="0">
                <a:solidFill>
                  <a:schemeClr val="bg1">
                    <a:lumMod val="95000"/>
                  </a:schemeClr>
                </a:solidFill>
                <a:latin typeface="Calibri" charset="0"/>
                <a:ea typeface="ＭＳ Ｐゴシック" charset="0"/>
                <a:cs typeface="ＭＳ Ｐゴシック" charset="0"/>
              </a:rPr>
              <a:t> – mutated lung cancer</a:t>
            </a:r>
          </a:p>
          <a:p>
            <a:pPr>
              <a:buClr>
                <a:schemeClr val="tx2">
                  <a:lumMod val="60000"/>
                  <a:lumOff val="40000"/>
                </a:schemeClr>
              </a:buClr>
              <a:buSzPct val="130000"/>
            </a:pPr>
            <a:r>
              <a:rPr lang="en-US" dirty="0">
                <a:solidFill>
                  <a:schemeClr val="bg1">
                    <a:lumMod val="95000"/>
                  </a:schemeClr>
                </a:solidFill>
                <a:latin typeface="Calibri" charset="0"/>
                <a:ea typeface="ＭＳ Ｐゴシック" charset="0"/>
                <a:cs typeface="ＭＳ Ｐゴシック" charset="0"/>
              </a:rPr>
              <a:t>BRAF - mutated melanoma</a:t>
            </a:r>
          </a:p>
          <a:p>
            <a:endParaRPr lang="en-US" dirty="0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Effie Liakopoulou 30.09.14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92735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1144" y="55881"/>
            <a:ext cx="8229600" cy="9906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Transforming 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Medicine #3:</a:t>
            </a:r>
            <a:r>
              <a:rPr lang="en-US" dirty="0" smtClean="0"/>
              <a:t>  </a:t>
            </a:r>
            <a:br>
              <a:rPr lang="en-US" dirty="0" smtClean="0"/>
            </a:br>
            <a:r>
              <a:rPr lang="en-US" dirty="0" smtClean="0"/>
              <a:t> </a:t>
            </a:r>
            <a:r>
              <a:rPr lang="en-US" dirty="0" smtClean="0">
                <a:solidFill>
                  <a:srgbClr val="F2F2F2"/>
                </a:solidFill>
              </a:rPr>
              <a:t>Systems </a:t>
            </a:r>
            <a:r>
              <a:rPr lang="en-US" dirty="0" smtClean="0">
                <a:solidFill>
                  <a:srgbClr val="F2F2F2"/>
                </a:solidFill>
              </a:rPr>
              <a:t>Biology </a:t>
            </a:r>
            <a:endParaRPr lang="en-US" dirty="0">
              <a:solidFill>
                <a:srgbClr val="F2F2F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92395"/>
            <a:ext cx="8229600" cy="48768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>
                <a:solidFill>
                  <a:srgbClr val="57576E"/>
                </a:solidFill>
                <a:latin typeface="+mj-lt"/>
              </a:rPr>
              <a:t>The Network of Networks</a:t>
            </a:r>
            <a:br>
              <a:rPr lang="en-US" dirty="0" smtClean="0">
                <a:solidFill>
                  <a:srgbClr val="57576E"/>
                </a:solidFill>
                <a:latin typeface="+mj-lt"/>
              </a:rPr>
            </a:br>
            <a:endParaRPr lang="en-US" dirty="0">
              <a:solidFill>
                <a:srgbClr val="57576E"/>
              </a:solidFill>
              <a:latin typeface="+mj-lt"/>
            </a:endParaRPr>
          </a:p>
        </p:txBody>
      </p:sp>
      <p:grpSp>
        <p:nvGrpSpPr>
          <p:cNvPr id="11" name="Group 11"/>
          <p:cNvGrpSpPr>
            <a:grpSpLocks/>
          </p:cNvGrpSpPr>
          <p:nvPr/>
        </p:nvGrpSpPr>
        <p:grpSpPr bwMode="auto">
          <a:xfrm>
            <a:off x="1607905" y="398983"/>
            <a:ext cx="5471664" cy="6072285"/>
            <a:chOff x="652" y="51"/>
            <a:chExt cx="3497" cy="4853"/>
          </a:xfrm>
        </p:grpSpPr>
        <p:pic>
          <p:nvPicPr>
            <p:cNvPr id="12" name="Picture 2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652" y="1031"/>
              <a:ext cx="2200" cy="3873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</p:pic>
        <p:pic>
          <p:nvPicPr>
            <p:cNvPr id="13" name="Picture 3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2289" y="1463"/>
              <a:ext cx="688" cy="377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</p:pic>
        <p:pic>
          <p:nvPicPr>
            <p:cNvPr id="14" name="Picture 4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3165" y="1032"/>
              <a:ext cx="984" cy="1240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</p:pic>
        <p:sp>
          <p:nvSpPr>
            <p:cNvPr id="15" name="Rectangle 10"/>
            <p:cNvSpPr>
              <a:spLocks/>
            </p:cNvSpPr>
            <p:nvPr/>
          </p:nvSpPr>
          <p:spPr bwMode="auto">
            <a:xfrm>
              <a:off x="1074" y="51"/>
              <a:ext cx="1594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wrap="square" lIns="0" tIns="0" rIns="0" bIns="0" anchor="ctr">
              <a:prstTxWarp prst="textNoShape">
                <a:avLst/>
              </a:prstTxWarp>
              <a:spAutoFit/>
            </a:bodyPr>
            <a:lstStyle/>
            <a:p>
              <a:endParaRPr lang="en-US" sz="1500" dirty="0">
                <a:solidFill>
                  <a:srgbClr val="5183C9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Humanist 521 Bold BT" charset="0"/>
                <a:ea typeface="ＭＳ Ｐゴシック" charset="-128"/>
                <a:sym typeface="Humanist 521 Bold BT" charset="0"/>
              </a:endParaRPr>
            </a:p>
          </p:txBody>
        </p:sp>
      </p:grpSp>
      <p:sp>
        <p:nvSpPr>
          <p:cNvPr id="16" name="TextBox 15"/>
          <p:cNvSpPr txBox="1"/>
          <p:nvPr/>
        </p:nvSpPr>
        <p:spPr>
          <a:xfrm>
            <a:off x="5388139" y="4230231"/>
            <a:ext cx="3358637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chemeClr val="tx2"/>
                </a:solidFill>
              </a:rPr>
              <a:t>Networks organize, </a:t>
            </a:r>
          </a:p>
          <a:p>
            <a:r>
              <a:rPr lang="en-US" sz="2800" dirty="0" smtClean="0">
                <a:solidFill>
                  <a:schemeClr val="tx2"/>
                </a:solidFill>
              </a:rPr>
              <a:t>integrate and model</a:t>
            </a:r>
          </a:p>
          <a:p>
            <a:r>
              <a:rPr lang="en-US" sz="2800" dirty="0" smtClean="0">
                <a:solidFill>
                  <a:schemeClr val="tx2"/>
                </a:solidFill>
              </a:rPr>
              <a:t>data to enormously </a:t>
            </a:r>
          </a:p>
          <a:p>
            <a:r>
              <a:rPr lang="en-US" sz="2800" dirty="0" smtClean="0">
                <a:solidFill>
                  <a:schemeClr val="tx2"/>
                </a:solidFill>
              </a:rPr>
              <a:t>increase the signal </a:t>
            </a:r>
            <a:br>
              <a:rPr lang="en-US" sz="2800" dirty="0" smtClean="0">
                <a:solidFill>
                  <a:schemeClr val="tx2"/>
                </a:solidFill>
              </a:rPr>
            </a:br>
            <a:r>
              <a:rPr lang="en-US" sz="2800" dirty="0" smtClean="0">
                <a:solidFill>
                  <a:schemeClr val="tx2"/>
                </a:solidFill>
              </a:rPr>
              <a:t>to</a:t>
            </a:r>
            <a:r>
              <a:rPr lang="en-US" sz="2800" dirty="0">
                <a:solidFill>
                  <a:schemeClr val="tx2"/>
                </a:solidFill>
              </a:rPr>
              <a:t> </a:t>
            </a:r>
            <a:r>
              <a:rPr lang="en-US" sz="2800" dirty="0" smtClean="0">
                <a:solidFill>
                  <a:schemeClr val="tx2"/>
                </a:solidFill>
              </a:rPr>
              <a:t>noise</a:t>
            </a:r>
            <a:endParaRPr lang="en-US" sz="2800" dirty="0">
              <a:solidFill>
                <a:schemeClr val="tx2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Effie Liakopoulou 30.09.14</a:t>
            </a:r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6928390" y="6447801"/>
            <a:ext cx="224321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i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Courtesy Dr. Leroy Hood</a:t>
            </a:r>
            <a:endParaRPr lang="en-US" sz="1600" i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20905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Text Box 3"/>
          <p:cNvSpPr txBox="1">
            <a:spLocks noChangeArrowheads="1"/>
          </p:cNvSpPr>
          <p:nvPr/>
        </p:nvSpPr>
        <p:spPr bwMode="auto">
          <a:xfrm>
            <a:off x="381000" y="3200400"/>
            <a:ext cx="1828800" cy="376238"/>
          </a:xfrm>
          <a:prstGeom prst="rect">
            <a:avLst/>
          </a:prstGeom>
          <a:solidFill>
            <a:srgbClr val="003F72"/>
          </a:solidFill>
          <a:ln w="9525">
            <a:solidFill>
              <a:srgbClr val="C9DD03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dirty="0">
                <a:solidFill>
                  <a:schemeClr val="bg1"/>
                </a:solidFill>
              </a:rPr>
              <a:t>Radio Waves</a:t>
            </a:r>
          </a:p>
        </p:txBody>
      </p:sp>
      <p:sp>
        <p:nvSpPr>
          <p:cNvPr id="26628" name="Text Box 4"/>
          <p:cNvSpPr txBox="1">
            <a:spLocks noChangeArrowheads="1"/>
          </p:cNvSpPr>
          <p:nvPr/>
        </p:nvSpPr>
        <p:spPr bwMode="auto">
          <a:xfrm>
            <a:off x="6934200" y="3124200"/>
            <a:ext cx="1828800" cy="376237"/>
          </a:xfrm>
          <a:prstGeom prst="rect">
            <a:avLst/>
          </a:prstGeom>
          <a:solidFill>
            <a:srgbClr val="003F72"/>
          </a:solidFill>
          <a:ln w="9525">
            <a:solidFill>
              <a:srgbClr val="C9DD03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dirty="0">
                <a:solidFill>
                  <a:schemeClr val="bg1"/>
                </a:solidFill>
              </a:rPr>
              <a:t>Sound Waves</a:t>
            </a:r>
          </a:p>
        </p:txBody>
      </p:sp>
      <p:sp>
        <p:nvSpPr>
          <p:cNvPr id="26629" name="Line 5"/>
          <p:cNvSpPr>
            <a:spLocks noChangeShapeType="1"/>
          </p:cNvSpPr>
          <p:nvPr/>
        </p:nvSpPr>
        <p:spPr bwMode="auto">
          <a:xfrm>
            <a:off x="6248400" y="3341687"/>
            <a:ext cx="609600" cy="0"/>
          </a:xfrm>
          <a:prstGeom prst="line">
            <a:avLst/>
          </a:prstGeom>
          <a:noFill/>
          <a:ln w="76200">
            <a:solidFill>
              <a:srgbClr val="C9DD03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630" name="Line 6"/>
          <p:cNvSpPr>
            <a:spLocks noChangeShapeType="1"/>
          </p:cNvSpPr>
          <p:nvPr/>
        </p:nvSpPr>
        <p:spPr bwMode="auto">
          <a:xfrm>
            <a:off x="2286000" y="3352800"/>
            <a:ext cx="609600" cy="0"/>
          </a:xfrm>
          <a:prstGeom prst="line">
            <a:avLst/>
          </a:prstGeom>
          <a:noFill/>
          <a:ln w="76200">
            <a:solidFill>
              <a:srgbClr val="C9DD03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5529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0" y="1971675"/>
            <a:ext cx="3048000" cy="2914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Effie Liakopoulou 30.09.14</a:t>
            </a:r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6928390" y="6447801"/>
            <a:ext cx="224321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i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Courtesy Dr. Leroy Hood</a:t>
            </a:r>
            <a:endParaRPr lang="en-US" sz="1600" i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12119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radio7"/>
          <p:cNvPicPr>
            <a:picLocks noGrp="1" noChangeAspect="1" noChangeArrowheads="1"/>
          </p:cNvPicPr>
          <p:nvPr>
            <p:ph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023938" y="1428750"/>
            <a:ext cx="7096125" cy="4502150"/>
          </a:xfrm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Effie Liakopoulou 30.09.14</a:t>
            </a:r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6928390" y="6447801"/>
            <a:ext cx="224321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i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Courtesy Dr. Leroy Hood</a:t>
            </a:r>
            <a:endParaRPr lang="en-US" sz="1600" i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89880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48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00200" y="1833563"/>
            <a:ext cx="5353050" cy="3586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Effie Liakopoulou 30.09.14</a:t>
            </a:r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6928390" y="6447801"/>
            <a:ext cx="224321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i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Courtesy Dr. Leroy Hood</a:t>
            </a:r>
            <a:endParaRPr lang="en-US" sz="1600" i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10987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huma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3854450" y="1335088"/>
            <a:ext cx="1290638" cy="3016250"/>
          </a:xfrm>
          <a:prstGeom prst="rect">
            <a:avLst/>
          </a:prstGeom>
        </p:spPr>
      </p:pic>
      <p:sp>
        <p:nvSpPr>
          <p:cNvPr id="5" name="Line 5"/>
          <p:cNvSpPr>
            <a:spLocks noChangeShapeType="1"/>
          </p:cNvSpPr>
          <p:nvPr/>
        </p:nvSpPr>
        <p:spPr bwMode="auto">
          <a:xfrm>
            <a:off x="3124200" y="2438400"/>
            <a:ext cx="457200" cy="0"/>
          </a:xfrm>
          <a:prstGeom prst="line">
            <a:avLst/>
          </a:prstGeom>
          <a:noFill/>
          <a:ln w="57150">
            <a:solidFill>
              <a:srgbClr val="C9DD03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5943600" y="2209800"/>
            <a:ext cx="2593975" cy="406400"/>
          </a:xfrm>
          <a:prstGeom prst="rect">
            <a:avLst/>
          </a:prstGeom>
          <a:solidFill>
            <a:srgbClr val="003F72"/>
          </a:solidFill>
          <a:ln w="9525">
            <a:solidFill>
              <a:srgbClr val="C9DD03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2000">
                <a:solidFill>
                  <a:schemeClr val="bg1"/>
                </a:solidFill>
              </a:rPr>
              <a:t>Disease</a:t>
            </a:r>
          </a:p>
        </p:txBody>
      </p:sp>
      <p:sp>
        <p:nvSpPr>
          <p:cNvPr id="7" name="Line 7"/>
          <p:cNvSpPr>
            <a:spLocks noChangeShapeType="1"/>
          </p:cNvSpPr>
          <p:nvPr/>
        </p:nvSpPr>
        <p:spPr bwMode="auto">
          <a:xfrm>
            <a:off x="5257800" y="2438400"/>
            <a:ext cx="457200" cy="0"/>
          </a:xfrm>
          <a:prstGeom prst="line">
            <a:avLst/>
          </a:prstGeom>
          <a:noFill/>
          <a:ln w="57150">
            <a:solidFill>
              <a:srgbClr val="C9DD03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AutoShape 8"/>
          <p:cNvSpPr>
            <a:spLocks noChangeArrowheads="1"/>
          </p:cNvSpPr>
          <p:nvPr/>
        </p:nvSpPr>
        <p:spPr bwMode="auto">
          <a:xfrm>
            <a:off x="3421063" y="4622800"/>
            <a:ext cx="2127250" cy="1019175"/>
          </a:xfrm>
          <a:prstGeom prst="roundRect">
            <a:avLst>
              <a:gd name="adj" fmla="val 48755"/>
            </a:avLst>
          </a:prstGeom>
          <a:solidFill>
            <a:schemeClr val="bg1"/>
          </a:solidFill>
          <a:ln w="9525">
            <a:solidFill>
              <a:srgbClr val="E98300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600" dirty="0" smtClean="0">
                <a:solidFill>
                  <a:srgbClr val="E36E15"/>
                </a:solidFill>
                <a:latin typeface="Arial" pitchFamily="34" charset="0"/>
                <a:cs typeface="Arial" pitchFamily="34" charset="0"/>
              </a:rPr>
              <a:t> “networks of </a:t>
            </a:r>
          </a:p>
          <a:p>
            <a:pPr algn="ctr"/>
            <a:r>
              <a:rPr lang="en-US" sz="1600" dirty="0" smtClean="0">
                <a:solidFill>
                  <a:srgbClr val="E36E15"/>
                </a:solidFill>
                <a:latin typeface="Arial" pitchFamily="34" charset="0"/>
                <a:cs typeface="Arial" pitchFamily="34" charset="0"/>
              </a:rPr>
              <a:t>networks”</a:t>
            </a:r>
            <a:endParaRPr lang="en-US" sz="1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ext Box 9"/>
          <p:cNvSpPr txBox="1">
            <a:spLocks noChangeArrowheads="1"/>
          </p:cNvSpPr>
          <p:nvPr/>
        </p:nvSpPr>
        <p:spPr bwMode="auto">
          <a:xfrm>
            <a:off x="269875" y="2259013"/>
            <a:ext cx="2593975" cy="400050"/>
          </a:xfrm>
          <a:prstGeom prst="rect">
            <a:avLst/>
          </a:prstGeom>
          <a:solidFill>
            <a:srgbClr val="003F72"/>
          </a:solidFill>
          <a:ln w="9525">
            <a:solidFill>
              <a:srgbClr val="C9DD03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2000" dirty="0">
                <a:solidFill>
                  <a:schemeClr val="bg1"/>
                </a:solidFill>
              </a:rPr>
              <a:t>Health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Effie Liakopoulou 30.09.14</a:t>
            </a:r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6928390" y="6447801"/>
            <a:ext cx="224321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i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Courtesy Dr. Leroy Hood</a:t>
            </a:r>
            <a:endParaRPr lang="en-US" sz="1600" i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43418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3302" r="-43302"/>
          <a:stretch>
            <a:fillRect/>
          </a:stretch>
        </p:blipFill>
        <p:spPr bwMode="auto"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3457" y="392109"/>
            <a:ext cx="4102100" cy="10922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18500" y="6102350"/>
            <a:ext cx="736600" cy="7493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405557" y="885764"/>
            <a:ext cx="39293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558ED5"/>
                </a:solidFill>
                <a:latin typeface="+mj-lt"/>
              </a:rPr>
              <a:t>1 </a:t>
            </a:r>
            <a:r>
              <a:rPr lang="en-US" dirty="0" smtClean="0">
                <a:solidFill>
                  <a:srgbClr val="558ED5"/>
                </a:solidFill>
                <a:latin typeface="+mj-lt"/>
              </a:rPr>
              <a:t>Patient, 400 days, 3 billion data points </a:t>
            </a:r>
            <a:endParaRPr lang="en-US" dirty="0">
              <a:solidFill>
                <a:srgbClr val="558ED5"/>
              </a:solidFill>
              <a:latin typeface="+mj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275660" y="6477000"/>
            <a:ext cx="18430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>
                <a:solidFill>
                  <a:srgbClr val="4C5A6A"/>
                </a:solidFill>
              </a:rPr>
              <a:t>March 16, 2012</a:t>
            </a:r>
            <a:endParaRPr lang="en-US" i="1" dirty="0">
              <a:solidFill>
                <a:srgbClr val="4C5A6A"/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Effie Liakopoulou 30.09.14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027434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TextBox 3"/>
          <p:cNvSpPr txBox="1">
            <a:spLocks noChangeArrowheads="1"/>
          </p:cNvSpPr>
          <p:nvPr/>
        </p:nvSpPr>
        <p:spPr bwMode="auto">
          <a:xfrm>
            <a:off x="1555981" y="381000"/>
            <a:ext cx="5798683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4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Calibri" charset="0"/>
              </a:rPr>
              <a:t>Transforming Medicine #4:</a:t>
            </a:r>
            <a:endParaRPr lang="en-US" sz="4000" dirty="0">
              <a:solidFill>
                <a:schemeClr val="tx2">
                  <a:lumMod val="60000"/>
                  <a:lumOff val="40000"/>
                </a:schemeClr>
              </a:solidFill>
              <a:latin typeface="Calibri" charset="0"/>
            </a:endParaRPr>
          </a:p>
          <a:p>
            <a:pPr algn="ctr" eaLnBrk="1" hangingPunct="1"/>
            <a:r>
              <a:rPr lang="en-US" sz="4000" dirty="0">
                <a:solidFill>
                  <a:schemeClr val="bg1">
                    <a:lumMod val="95000"/>
                  </a:schemeClr>
                </a:solidFill>
                <a:latin typeface="Calibri" charset="0"/>
              </a:rPr>
              <a:t>The Internet</a:t>
            </a:r>
          </a:p>
        </p:txBody>
      </p:sp>
      <p:pic>
        <p:nvPicPr>
          <p:cNvPr id="54274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7550" y="1866900"/>
            <a:ext cx="2762250" cy="955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275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3194050"/>
            <a:ext cx="7302500" cy="208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Effie Liakopoulou 30.09.14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21290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7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625" y="533400"/>
            <a:ext cx="8588375" cy="542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Effie Liakopoulou 30.09.14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33465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5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5200" y="920750"/>
            <a:ext cx="1485900" cy="148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7346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73" t="4892" r="3732" b="13660"/>
          <a:stretch>
            <a:fillRect/>
          </a:stretch>
        </p:blipFill>
        <p:spPr bwMode="auto">
          <a:xfrm>
            <a:off x="2697163" y="2895600"/>
            <a:ext cx="1489075" cy="147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7347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37" t="14529" r="18124" b="26434"/>
          <a:stretch>
            <a:fillRect/>
          </a:stretch>
        </p:blipFill>
        <p:spPr bwMode="auto">
          <a:xfrm>
            <a:off x="1006475" y="2898775"/>
            <a:ext cx="1439863" cy="1463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7348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03" t="11966" r="13799" b="16731"/>
          <a:stretch>
            <a:fillRect/>
          </a:stretch>
        </p:blipFill>
        <p:spPr bwMode="auto">
          <a:xfrm>
            <a:off x="4365625" y="920750"/>
            <a:ext cx="1460500" cy="154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7349" name="Picture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119" t="17094" r="12569" b="24216"/>
          <a:stretch>
            <a:fillRect/>
          </a:stretch>
        </p:blipFill>
        <p:spPr bwMode="auto">
          <a:xfrm>
            <a:off x="6108700" y="920750"/>
            <a:ext cx="1462088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7350" name="Picture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7588" y="2887663"/>
            <a:ext cx="1485900" cy="148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7351" name="Picture 10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33" r="703"/>
          <a:stretch>
            <a:fillRect/>
          </a:stretch>
        </p:blipFill>
        <p:spPr bwMode="auto">
          <a:xfrm>
            <a:off x="4381500" y="4830763"/>
            <a:ext cx="1427163" cy="162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7352" name="Picture 11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99" t="9599" r="16800"/>
          <a:stretch>
            <a:fillRect/>
          </a:stretch>
        </p:blipFill>
        <p:spPr bwMode="auto">
          <a:xfrm>
            <a:off x="2773363" y="4805363"/>
            <a:ext cx="1344612" cy="165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7353" name="Picture 13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7" t="4607" r="15768" b="9483"/>
          <a:stretch>
            <a:fillRect/>
          </a:stretch>
        </p:blipFill>
        <p:spPr bwMode="auto">
          <a:xfrm>
            <a:off x="2736850" y="920750"/>
            <a:ext cx="1409700" cy="1462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7354" name="Picture 14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7588" y="4900613"/>
            <a:ext cx="1485900" cy="148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1171575" y="4379913"/>
            <a:ext cx="1074738" cy="338137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1600" dirty="0">
                <a:solidFill>
                  <a:srgbClr val="F2F2F2"/>
                </a:solidFill>
                <a:effectLst>
                  <a:outerShdw blurRad="38100" dist="38100" dir="2700000" algn="tl">
                    <a:srgbClr val="4E4E74"/>
                  </a:outerShdw>
                </a:effectLst>
              </a:rPr>
              <a:t>Lee Hood 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773363" y="4379913"/>
            <a:ext cx="1336675" cy="338137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1600" dirty="0" smtClean="0">
                <a:solidFill>
                  <a:srgbClr val="F2F2F2"/>
                </a:solidFill>
                <a:effectLst>
                  <a:outerShdw blurRad="38100" dist="38100" dir="2700000" algn="tl">
                    <a:srgbClr val="4E4E74"/>
                  </a:outerShdw>
                </a:effectLst>
              </a:rPr>
              <a:t>Brian </a:t>
            </a:r>
            <a:r>
              <a:rPr lang="en-US" sz="1600" dirty="0" err="1" smtClean="0">
                <a:solidFill>
                  <a:srgbClr val="F2F2F2"/>
                </a:solidFill>
                <a:effectLst>
                  <a:outerShdw blurRad="38100" dist="38100" dir="2700000" algn="tl">
                    <a:srgbClr val="4E4E74"/>
                  </a:outerShdw>
                </a:effectLst>
              </a:rPr>
              <a:t>Druker</a:t>
            </a:r>
            <a:endParaRPr lang="en-US" sz="1600" dirty="0">
              <a:solidFill>
                <a:srgbClr val="F2F2F2"/>
              </a:solidFill>
              <a:effectLst>
                <a:outerShdw blurRad="38100" dist="38100" dir="2700000" algn="tl">
                  <a:srgbClr val="4E4E74"/>
                </a:outerShdw>
              </a:effectLst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007100" y="2427288"/>
            <a:ext cx="1824038" cy="338137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1600" dirty="0" smtClean="0">
                <a:solidFill>
                  <a:srgbClr val="F2F2F2"/>
                </a:solidFill>
                <a:effectLst>
                  <a:outerShdw blurRad="38100" dist="38100" dir="2700000" algn="tl">
                    <a:srgbClr val="4E4E74"/>
                  </a:outerShdw>
                </a:effectLst>
              </a:rPr>
              <a:t>Marty </a:t>
            </a:r>
            <a:r>
              <a:rPr lang="en-US" sz="1600" dirty="0" err="1" smtClean="0">
                <a:solidFill>
                  <a:srgbClr val="F2F2F2"/>
                </a:solidFill>
                <a:effectLst>
                  <a:outerShdw blurRad="38100" dist="38100" dir="2700000" algn="tl">
                    <a:srgbClr val="4E4E74"/>
                  </a:outerShdw>
                </a:effectLst>
              </a:rPr>
              <a:t>Tenenbaum</a:t>
            </a:r>
            <a:endParaRPr lang="en-US" sz="1600" dirty="0">
              <a:solidFill>
                <a:srgbClr val="F2F2F2"/>
              </a:solidFill>
              <a:effectLst>
                <a:outerShdw blurRad="38100" dist="38100" dir="2700000" algn="tl">
                  <a:srgbClr val="4E4E74"/>
                </a:outerShdw>
              </a:effectLst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484688" y="4379913"/>
            <a:ext cx="1222375" cy="338137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1600" dirty="0" smtClean="0">
                <a:solidFill>
                  <a:srgbClr val="F2F2F2"/>
                </a:solidFill>
                <a:effectLst>
                  <a:outerShdw blurRad="38100" dist="38100" dir="2700000" algn="tl">
                    <a:srgbClr val="4E4E74"/>
                  </a:outerShdw>
                </a:effectLst>
              </a:rPr>
              <a:t>Mike </a:t>
            </a:r>
            <a:r>
              <a:rPr lang="en-US" sz="1600" dirty="0" err="1" smtClean="0">
                <a:solidFill>
                  <a:srgbClr val="F2F2F2"/>
                </a:solidFill>
                <a:effectLst>
                  <a:outerShdw blurRad="38100" dist="38100" dir="2700000" algn="tl">
                    <a:srgbClr val="4E4E74"/>
                  </a:outerShdw>
                </a:effectLst>
              </a:rPr>
              <a:t>Bisesi</a:t>
            </a:r>
            <a:endParaRPr lang="en-US" sz="1600" dirty="0">
              <a:solidFill>
                <a:srgbClr val="F2F2F2"/>
              </a:solidFill>
              <a:effectLst>
                <a:outerShdw blurRad="38100" dist="38100" dir="2700000" algn="tl">
                  <a:srgbClr val="4E4E74"/>
                </a:outerShdw>
              </a:effectLst>
            </a:endParaRPr>
          </a:p>
        </p:txBody>
      </p:sp>
      <p:sp>
        <p:nvSpPr>
          <p:cNvPr id="57359" name="TextBox 21"/>
          <p:cNvSpPr txBox="1">
            <a:spLocks noChangeArrowheads="1"/>
          </p:cNvSpPr>
          <p:nvPr/>
        </p:nvSpPr>
        <p:spPr bwMode="auto">
          <a:xfrm>
            <a:off x="6035675" y="4379913"/>
            <a:ext cx="160972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600" dirty="0" err="1">
                <a:solidFill>
                  <a:srgbClr val="F2F2F2"/>
                </a:solidFill>
              </a:rPr>
              <a:t>Houda</a:t>
            </a:r>
            <a:r>
              <a:rPr lang="en-US" sz="1600" dirty="0">
                <a:solidFill>
                  <a:srgbClr val="F2F2F2"/>
                </a:solidFill>
              </a:rPr>
              <a:t> </a:t>
            </a:r>
            <a:r>
              <a:rPr lang="en-US" sz="1600" dirty="0" err="1">
                <a:solidFill>
                  <a:srgbClr val="F2F2F2"/>
                </a:solidFill>
              </a:rPr>
              <a:t>Hachad</a:t>
            </a:r>
            <a:endParaRPr lang="en-US" sz="1600" dirty="0">
              <a:solidFill>
                <a:srgbClr val="F2F2F2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870200" y="2427288"/>
            <a:ext cx="1143000" cy="338137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1600" dirty="0" smtClean="0">
                <a:solidFill>
                  <a:srgbClr val="F2F2F2"/>
                </a:solidFill>
                <a:effectLst>
                  <a:outerShdw blurRad="38100" dist="38100" dir="2700000" algn="tl">
                    <a:srgbClr val="4E4E74"/>
                  </a:outerShdw>
                </a:effectLst>
              </a:rPr>
              <a:t>Greg Foltz</a:t>
            </a:r>
            <a:endParaRPr lang="en-US" sz="1600" dirty="0">
              <a:solidFill>
                <a:srgbClr val="F2F2F2"/>
              </a:solidFill>
              <a:effectLst>
                <a:outerShdw blurRad="38100" dist="38100" dir="2700000" algn="tl">
                  <a:srgbClr val="4E4E74"/>
                </a:outerShdw>
              </a:effectLst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217988" y="2427288"/>
            <a:ext cx="1755775" cy="338137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1600" dirty="0" smtClean="0">
                <a:solidFill>
                  <a:srgbClr val="F2F2F2"/>
                </a:solidFill>
                <a:effectLst>
                  <a:outerShdw blurRad="38100" dist="38100" dir="2700000" algn="tl">
                    <a:srgbClr val="4E4E74"/>
                  </a:outerShdw>
                </a:effectLst>
              </a:rPr>
              <a:t>Effie </a:t>
            </a:r>
            <a:r>
              <a:rPr lang="en-US" sz="1600" dirty="0" err="1" smtClean="0">
                <a:solidFill>
                  <a:srgbClr val="F2F2F2"/>
                </a:solidFill>
                <a:effectLst>
                  <a:outerShdw blurRad="38100" dist="38100" dir="2700000" algn="tl">
                    <a:srgbClr val="4E4E74"/>
                  </a:outerShdw>
                </a:effectLst>
              </a:rPr>
              <a:t>Liakopoulou</a:t>
            </a:r>
            <a:endParaRPr lang="en-US" sz="1600" dirty="0">
              <a:solidFill>
                <a:srgbClr val="F2F2F2"/>
              </a:solidFill>
              <a:effectLst>
                <a:outerShdw blurRad="38100" dist="38100" dir="2700000" algn="tl">
                  <a:srgbClr val="4E4E74"/>
                </a:outerShdw>
              </a:effectLst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905125" y="6489700"/>
            <a:ext cx="1108075" cy="339725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1600" dirty="0" err="1" smtClean="0">
                <a:solidFill>
                  <a:srgbClr val="F2F2F2"/>
                </a:solidFill>
                <a:effectLst>
                  <a:outerShdw blurRad="38100" dist="38100" dir="2700000" algn="tl">
                    <a:srgbClr val="4E4E74"/>
                  </a:outerShdw>
                </a:effectLst>
              </a:rPr>
              <a:t>Sibel</a:t>
            </a:r>
            <a:r>
              <a:rPr lang="en-US" sz="1600" dirty="0" smtClean="0">
                <a:solidFill>
                  <a:srgbClr val="F2F2F2"/>
                </a:solidFill>
                <a:effectLst>
                  <a:outerShdw blurRad="38100" dist="38100" dir="2700000" algn="tl">
                    <a:srgbClr val="4E4E74"/>
                  </a:outerShdw>
                </a:effectLst>
              </a:rPr>
              <a:t> Blau</a:t>
            </a:r>
            <a:endParaRPr lang="en-US" sz="1600" dirty="0">
              <a:solidFill>
                <a:srgbClr val="F2F2F2"/>
              </a:solidFill>
              <a:effectLst>
                <a:outerShdw blurRad="38100" dist="38100" dir="2700000" algn="tl">
                  <a:srgbClr val="4E4E74"/>
                </a:outerShdw>
              </a:effectLst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150938" y="6491288"/>
            <a:ext cx="1320800" cy="338137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1600" dirty="0" smtClean="0">
                <a:solidFill>
                  <a:srgbClr val="F2F2F2"/>
                </a:solidFill>
                <a:effectLst>
                  <a:outerShdw blurRad="38100" dist="38100" dir="2700000" algn="tl">
                    <a:srgbClr val="4E4E74"/>
                  </a:outerShdw>
                </a:effectLst>
              </a:rPr>
              <a:t>Bruce </a:t>
            </a:r>
            <a:r>
              <a:rPr lang="en-US" sz="1600" dirty="0" err="1" smtClean="0">
                <a:solidFill>
                  <a:srgbClr val="F2F2F2"/>
                </a:solidFill>
                <a:effectLst>
                  <a:outerShdw blurRad="38100" dist="38100" dir="2700000" algn="tl">
                    <a:srgbClr val="4E4E74"/>
                  </a:outerShdw>
                </a:effectLst>
              </a:rPr>
              <a:t>Avolio</a:t>
            </a:r>
            <a:endParaRPr lang="en-US" sz="1600" dirty="0">
              <a:solidFill>
                <a:srgbClr val="F2F2F2"/>
              </a:solidFill>
              <a:effectLst>
                <a:outerShdw blurRad="38100" dist="38100" dir="2700000" algn="tl">
                  <a:srgbClr val="4E4E74"/>
                </a:outerShdw>
              </a:effectLst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4421188" y="6491288"/>
            <a:ext cx="1347787" cy="338137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1600" dirty="0" smtClean="0">
                <a:solidFill>
                  <a:srgbClr val="F2F2F2"/>
                </a:solidFill>
                <a:effectLst>
                  <a:outerShdw blurRad="38100" dist="38100" dir="2700000" algn="tl">
                    <a:srgbClr val="4E4E74"/>
                  </a:outerShdw>
                </a:effectLst>
              </a:rPr>
              <a:t>David Beatty</a:t>
            </a:r>
            <a:endParaRPr lang="en-US" sz="1600" dirty="0">
              <a:solidFill>
                <a:srgbClr val="F2F2F2"/>
              </a:solidFill>
              <a:effectLst>
                <a:outerShdw blurRad="38100" dist="38100" dir="2700000" algn="tl">
                  <a:srgbClr val="4E4E74"/>
                </a:outerShdw>
              </a:effectLst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6178550" y="6489700"/>
            <a:ext cx="1323975" cy="339725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1600" dirty="0" smtClean="0">
                <a:solidFill>
                  <a:srgbClr val="F2F2F2"/>
                </a:solidFill>
                <a:effectLst>
                  <a:outerShdw blurRad="38100" dist="38100" dir="2700000" algn="tl">
                    <a:srgbClr val="4E4E74"/>
                  </a:outerShdw>
                </a:effectLst>
              </a:rPr>
              <a:t>Robin Jones</a:t>
            </a:r>
            <a:endParaRPr lang="en-US" sz="1600" dirty="0">
              <a:solidFill>
                <a:srgbClr val="F2F2F2"/>
              </a:solidFill>
              <a:effectLst>
                <a:outerShdw blurRad="38100" dist="38100" dir="2700000" algn="tl">
                  <a:srgbClr val="4E4E74"/>
                </a:outerShdw>
              </a:effectLst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1165225" y="2427288"/>
            <a:ext cx="1085850" cy="338137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1600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4E4E74"/>
                  </a:outerShdw>
                </a:effectLst>
              </a:rPr>
              <a:t>Tony Blau</a:t>
            </a:r>
            <a:endParaRPr lang="en-US" sz="1600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4E4E74"/>
                </a:outerShdw>
              </a:effectLst>
            </a:endParaRPr>
          </a:p>
        </p:txBody>
      </p:sp>
      <p:sp>
        <p:nvSpPr>
          <p:cNvPr id="57367" name="TextBox 3"/>
          <p:cNvSpPr txBox="1">
            <a:spLocks noChangeArrowheads="1"/>
          </p:cNvSpPr>
          <p:nvPr/>
        </p:nvSpPr>
        <p:spPr bwMode="auto">
          <a:xfrm>
            <a:off x="690563" y="109538"/>
            <a:ext cx="714692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40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Partners in Personal Oncology</a:t>
            </a:r>
          </a:p>
        </p:txBody>
      </p:sp>
      <p:pic>
        <p:nvPicPr>
          <p:cNvPr id="57368" name="Picture 1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537" t="5276" r="20120" b="52090"/>
          <a:stretch>
            <a:fillRect/>
          </a:stretch>
        </p:blipFill>
        <p:spPr bwMode="auto">
          <a:xfrm>
            <a:off x="1071563" y="4760913"/>
            <a:ext cx="1374775" cy="1652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7369" name="Picture 4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9138" y="2887663"/>
            <a:ext cx="1177925" cy="1495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Effie Liakopoulou 30.09.14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9620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/>
        </p:nvGraphicFramePr>
        <p:xfrm>
          <a:off x="917201" y="684455"/>
          <a:ext cx="6699931" cy="47580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6" name="TextBox 15"/>
          <p:cNvSpPr txBox="1"/>
          <p:nvPr/>
        </p:nvSpPr>
        <p:spPr>
          <a:xfrm>
            <a:off x="3309938" y="2374126"/>
            <a:ext cx="2589919" cy="120032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Partners </a:t>
            </a:r>
            <a:br>
              <a:rPr lang="en-US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rPr>
            </a:br>
            <a:r>
              <a:rPr lang="en-US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in </a:t>
            </a:r>
            <a:br>
              <a:rPr lang="en-US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rPr>
            </a:br>
            <a:r>
              <a:rPr lang="en-US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Personal Oncology</a:t>
            </a:r>
            <a:br>
              <a:rPr lang="en-US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rPr>
            </a:br>
            <a:r>
              <a:rPr lang="en-US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</a:rPr>
              <a:t>Network</a:t>
            </a:r>
            <a:endParaRPr lang="en-US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solidFill>
                <a:schemeClr val="accent1">
                  <a:lumMod val="75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8371" name="TextBox 16"/>
          <p:cNvSpPr txBox="1">
            <a:spLocks noChangeArrowheads="1"/>
          </p:cNvSpPr>
          <p:nvPr/>
        </p:nvSpPr>
        <p:spPr bwMode="auto">
          <a:xfrm>
            <a:off x="4960927" y="5827349"/>
            <a:ext cx="4183073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400" i="1" dirty="0" smtClean="0"/>
              <a:t>How to Deconstruct Cancer One Patient at a time</a:t>
            </a:r>
            <a:br>
              <a:rPr lang="en-US" sz="1400" i="1" dirty="0" smtClean="0"/>
            </a:br>
            <a:r>
              <a:rPr lang="en-US" sz="1400" i="1" dirty="0" smtClean="0"/>
              <a:t>                                        T. Blau &amp; E. Liakopoulou</a:t>
            </a:r>
            <a:br>
              <a:rPr lang="en-US" sz="1400" i="1" dirty="0" smtClean="0"/>
            </a:br>
            <a:r>
              <a:rPr lang="en-US" sz="1400" i="1" dirty="0" smtClean="0"/>
              <a:t>Trends in Genetics 2013 &amp;</a:t>
            </a:r>
            <a:br>
              <a:rPr lang="en-US" sz="1400" i="1" dirty="0" smtClean="0"/>
            </a:br>
            <a:r>
              <a:rPr lang="en-US" sz="1400" i="1" dirty="0" smtClean="0"/>
              <a:t>Cell Press Reviews: Cancer Therapeutics, 2014</a:t>
            </a:r>
            <a:endParaRPr lang="en-US" sz="1400" i="1" dirty="0"/>
          </a:p>
        </p:txBody>
      </p:sp>
      <p:sp>
        <p:nvSpPr>
          <p:cNvPr id="58372" name="TextBox 11"/>
          <p:cNvSpPr txBox="1">
            <a:spLocks noChangeArrowheads="1"/>
          </p:cNvSpPr>
          <p:nvPr/>
        </p:nvSpPr>
        <p:spPr bwMode="auto">
          <a:xfrm>
            <a:off x="2755900" y="96838"/>
            <a:ext cx="394210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0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Partners in Personal Oncology</a:t>
            </a:r>
          </a:p>
        </p:txBody>
      </p:sp>
    </p:spTree>
    <p:extLst>
      <p:ext uri="{BB962C8B-B14F-4D97-AF65-F5344CB8AC3E}">
        <p14:creationId xmlns:p14="http://schemas.microsoft.com/office/powerpoint/2010/main" val="13994371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4131" y="533400"/>
            <a:ext cx="8919869" cy="9906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558ED5"/>
                </a:solidFill>
              </a:rPr>
              <a:t>Fundamental Idea of Personalized Medicine</a:t>
            </a:r>
            <a:endParaRPr lang="en-US" dirty="0">
              <a:solidFill>
                <a:srgbClr val="558ED5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574" y="2133793"/>
            <a:ext cx="8229600" cy="3778414"/>
          </a:xfrm>
        </p:spPr>
        <p:txBody>
          <a:bodyPr>
            <a:normAutofit fontScale="92500" lnSpcReduction="10000"/>
          </a:bodyPr>
          <a:lstStyle/>
          <a:p>
            <a:pPr>
              <a:buClr>
                <a:schemeClr val="tx2">
                  <a:lumMod val="60000"/>
                  <a:lumOff val="40000"/>
                </a:schemeClr>
              </a:buClr>
              <a:buSzPct val="150000"/>
            </a:pPr>
            <a:r>
              <a:rPr lang="en-US" sz="3200" baseline="30000" dirty="0" smtClean="0">
                <a:latin typeface="+mj-lt"/>
              </a:rPr>
              <a:t> </a:t>
            </a:r>
            <a:r>
              <a:rPr lang="en-US" sz="3200" baseline="30000" dirty="0" smtClean="0">
                <a:solidFill>
                  <a:schemeClr val="bg1">
                    <a:lumMod val="95000"/>
                  </a:schemeClr>
                </a:solidFill>
                <a:latin typeface="+mj-lt"/>
              </a:rPr>
              <a:t>Coupling </a:t>
            </a:r>
            <a:r>
              <a:rPr lang="en-US" sz="3200" baseline="30000" dirty="0">
                <a:solidFill>
                  <a:schemeClr val="bg1">
                    <a:lumMod val="95000"/>
                  </a:schemeClr>
                </a:solidFill>
                <a:latin typeface="+mj-lt"/>
              </a:rPr>
              <a:t>established clinical–pathological </a:t>
            </a:r>
            <a:r>
              <a:rPr lang="en-US" sz="3200" baseline="30000" dirty="0" smtClean="0">
                <a:solidFill>
                  <a:schemeClr val="bg1">
                    <a:lumMod val="95000"/>
                  </a:schemeClr>
                </a:solidFill>
                <a:latin typeface="+mj-lt"/>
              </a:rPr>
              <a:t>indexes</a:t>
            </a:r>
            <a:br>
              <a:rPr lang="en-US" sz="3200" baseline="30000" dirty="0" smtClean="0">
                <a:solidFill>
                  <a:schemeClr val="bg1">
                    <a:lumMod val="95000"/>
                  </a:schemeClr>
                </a:solidFill>
                <a:latin typeface="+mj-lt"/>
              </a:rPr>
            </a:br>
            <a:r>
              <a:rPr lang="en-US" sz="3200" baseline="30000" dirty="0" smtClean="0">
                <a:solidFill>
                  <a:schemeClr val="bg1">
                    <a:lumMod val="95000"/>
                  </a:schemeClr>
                </a:solidFill>
                <a:latin typeface="+mj-lt"/>
              </a:rPr>
              <a:t> </a:t>
            </a:r>
          </a:p>
          <a:p>
            <a:pPr marL="0" indent="0">
              <a:buClr>
                <a:schemeClr val="tx2">
                  <a:lumMod val="60000"/>
                  <a:lumOff val="40000"/>
                </a:schemeClr>
              </a:buClr>
              <a:buSzPct val="150000"/>
              <a:buNone/>
            </a:pPr>
            <a:r>
              <a:rPr lang="en-US" sz="3200" baseline="30000" dirty="0" smtClean="0">
                <a:solidFill>
                  <a:schemeClr val="bg1">
                    <a:lumMod val="95000"/>
                  </a:schemeClr>
                </a:solidFill>
                <a:latin typeface="+mj-lt"/>
              </a:rPr>
              <a:t>   with</a:t>
            </a:r>
            <a:br>
              <a:rPr lang="en-US" sz="3200" baseline="30000" dirty="0" smtClean="0">
                <a:solidFill>
                  <a:schemeClr val="bg1">
                    <a:lumMod val="95000"/>
                  </a:schemeClr>
                </a:solidFill>
                <a:latin typeface="+mj-lt"/>
              </a:rPr>
            </a:br>
            <a:endParaRPr lang="en-US" sz="3200" baseline="30000" dirty="0" smtClean="0">
              <a:solidFill>
                <a:schemeClr val="bg1">
                  <a:lumMod val="95000"/>
                </a:schemeClr>
              </a:solidFill>
              <a:latin typeface="+mj-lt"/>
            </a:endParaRPr>
          </a:p>
          <a:p>
            <a:pPr>
              <a:buClr>
                <a:schemeClr val="tx2">
                  <a:lumMod val="60000"/>
                  <a:lumOff val="40000"/>
                </a:schemeClr>
              </a:buClr>
              <a:buSzPct val="150000"/>
            </a:pPr>
            <a:r>
              <a:rPr lang="en-US" sz="3200" baseline="30000" dirty="0" smtClean="0">
                <a:solidFill>
                  <a:schemeClr val="bg1">
                    <a:lumMod val="95000"/>
                  </a:schemeClr>
                </a:solidFill>
                <a:latin typeface="+mj-lt"/>
              </a:rPr>
              <a:t> State</a:t>
            </a:r>
            <a:r>
              <a:rPr lang="en-US" sz="3200" baseline="30000" dirty="0">
                <a:solidFill>
                  <a:schemeClr val="bg1">
                    <a:lumMod val="95000"/>
                  </a:schemeClr>
                </a:solidFill>
                <a:latin typeface="+mj-lt"/>
              </a:rPr>
              <a:t>-of-the-art molecular </a:t>
            </a:r>
            <a:r>
              <a:rPr lang="en-US" sz="3200" baseline="30000" dirty="0" smtClean="0">
                <a:solidFill>
                  <a:schemeClr val="bg1">
                    <a:lumMod val="95000"/>
                  </a:schemeClr>
                </a:solidFill>
                <a:latin typeface="+mj-lt"/>
              </a:rPr>
              <a:t>profiling</a:t>
            </a:r>
            <a:br>
              <a:rPr lang="en-US" sz="3200" baseline="30000" dirty="0" smtClean="0">
                <a:solidFill>
                  <a:schemeClr val="bg1">
                    <a:lumMod val="95000"/>
                  </a:schemeClr>
                </a:solidFill>
                <a:latin typeface="+mj-lt"/>
              </a:rPr>
            </a:br>
            <a:r>
              <a:rPr lang="en-US" sz="3200" baseline="30000" dirty="0" smtClean="0">
                <a:latin typeface="+mj-lt"/>
              </a:rPr>
              <a:t/>
            </a:r>
            <a:br>
              <a:rPr lang="en-US" sz="3200" baseline="30000" dirty="0" smtClean="0">
                <a:latin typeface="+mj-lt"/>
              </a:rPr>
            </a:br>
            <a:r>
              <a:rPr lang="en-US" sz="3200" baseline="30000" dirty="0" smtClean="0">
                <a:solidFill>
                  <a:srgbClr val="558ED5"/>
                </a:solidFill>
                <a:latin typeface="+mj-lt"/>
              </a:rPr>
              <a:t>to create</a:t>
            </a:r>
            <a:br>
              <a:rPr lang="en-US" sz="3200" baseline="30000" dirty="0" smtClean="0">
                <a:solidFill>
                  <a:srgbClr val="558ED5"/>
                </a:solidFill>
                <a:latin typeface="+mj-lt"/>
              </a:rPr>
            </a:br>
            <a:endParaRPr lang="en-US" sz="3200" baseline="30000" dirty="0" smtClean="0">
              <a:solidFill>
                <a:srgbClr val="558ED5"/>
              </a:solidFill>
              <a:latin typeface="+mj-lt"/>
            </a:endParaRPr>
          </a:p>
          <a:p>
            <a:pPr>
              <a:buClr>
                <a:schemeClr val="tx2">
                  <a:lumMod val="60000"/>
                  <a:lumOff val="40000"/>
                </a:schemeClr>
              </a:buClr>
              <a:buSzPct val="150000"/>
            </a:pPr>
            <a:r>
              <a:rPr lang="en-US" sz="3200" baseline="30000" dirty="0">
                <a:latin typeface="+mj-lt"/>
              </a:rPr>
              <a:t> </a:t>
            </a:r>
            <a:r>
              <a:rPr lang="en-US" sz="3200" baseline="30000" dirty="0" smtClean="0">
                <a:solidFill>
                  <a:srgbClr val="F2F2F2"/>
                </a:solidFill>
                <a:latin typeface="+mj-lt"/>
              </a:rPr>
              <a:t>Diagnostic</a:t>
            </a:r>
            <a:r>
              <a:rPr lang="en-US" sz="3200" baseline="30000" dirty="0">
                <a:solidFill>
                  <a:srgbClr val="F2F2F2"/>
                </a:solidFill>
                <a:latin typeface="+mj-lt"/>
              </a:rPr>
              <a:t>, prognostic, and therapeutic strategies precisely tailored to patient’s requirements </a:t>
            </a:r>
            <a:br>
              <a:rPr lang="en-US" sz="3200" baseline="30000" dirty="0">
                <a:solidFill>
                  <a:srgbClr val="F2F2F2"/>
                </a:solidFill>
                <a:latin typeface="+mj-lt"/>
              </a:rPr>
            </a:br>
            <a:r>
              <a:rPr lang="en-US" baseline="30000" dirty="0">
                <a:solidFill>
                  <a:srgbClr val="F2F2F2"/>
                </a:solidFill>
              </a:rPr>
              <a:t/>
            </a:r>
            <a:br>
              <a:rPr lang="en-US" baseline="30000" dirty="0">
                <a:solidFill>
                  <a:srgbClr val="F2F2F2"/>
                </a:solidFill>
              </a:rPr>
            </a:br>
            <a:endParaRPr lang="en-US" dirty="0">
              <a:solidFill>
                <a:srgbClr val="F2F2F2"/>
              </a:solidFill>
            </a:endParaRPr>
          </a:p>
          <a:p>
            <a:endParaRPr lang="en-US" baseline="30000" dirty="0" smtClean="0"/>
          </a:p>
          <a:p>
            <a:pPr marL="0" indent="0">
              <a:buNone/>
            </a:pPr>
            <a:endParaRPr lang="en-US" baseline="30000" dirty="0" smtClean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Effie Liakopoulou 30.09.14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426953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86037" y="18707"/>
            <a:ext cx="5269855" cy="122421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810323" y="1318792"/>
            <a:ext cx="352024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Two Clinical Trials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85819" y="2075590"/>
            <a:ext cx="5723291" cy="17543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rgbClr val="F2F2F2"/>
                </a:solidFill>
              </a:rPr>
              <a:t>Triple Negative Breast </a:t>
            </a:r>
            <a:r>
              <a:rPr lang="en-US" sz="3600" dirty="0" smtClean="0">
                <a:solidFill>
                  <a:srgbClr val="F2F2F2"/>
                </a:solidFill>
              </a:rPr>
              <a:t>Cancer</a:t>
            </a:r>
          </a:p>
          <a:p>
            <a:endParaRPr lang="en-US" sz="3600" dirty="0"/>
          </a:p>
          <a:p>
            <a:r>
              <a:rPr lang="en-US" sz="3600" dirty="0" smtClean="0">
                <a:solidFill>
                  <a:srgbClr val="F2F2F2"/>
                </a:solidFill>
              </a:rPr>
              <a:t>AML (Pam Becker)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35671" y="4250266"/>
            <a:ext cx="8340745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Clr>
                <a:schemeClr val="tx2">
                  <a:lumMod val="60000"/>
                  <a:lumOff val="40000"/>
                </a:schemeClr>
              </a:buClr>
              <a:buSzPct val="130000"/>
              <a:buFont typeface="Arial"/>
              <a:buChar char="•"/>
            </a:pPr>
            <a:r>
              <a:rPr lang="en-US" sz="2800" dirty="0">
                <a:solidFill>
                  <a:srgbClr val="F2F2F2"/>
                </a:solidFill>
              </a:rPr>
              <a:t>E</a:t>
            </a:r>
            <a:r>
              <a:rPr lang="en-US" sz="2800" dirty="0" smtClean="0">
                <a:solidFill>
                  <a:srgbClr val="F2F2F2"/>
                </a:solidFill>
              </a:rPr>
              <a:t>nroll </a:t>
            </a:r>
            <a:r>
              <a:rPr lang="en-US" sz="2800" dirty="0">
                <a:solidFill>
                  <a:srgbClr val="F2F2F2"/>
                </a:solidFill>
              </a:rPr>
              <a:t>patients with </a:t>
            </a:r>
            <a:r>
              <a:rPr lang="en-US" sz="2800" dirty="0" smtClean="0">
                <a:solidFill>
                  <a:srgbClr val="F2F2F2"/>
                </a:solidFill>
              </a:rPr>
              <a:t>cancers not generally considered </a:t>
            </a:r>
            <a:r>
              <a:rPr lang="en-US" sz="2800" dirty="0" smtClean="0">
                <a:solidFill>
                  <a:srgbClr val="F2F2F2"/>
                </a:solidFill>
              </a:rPr>
              <a:t/>
            </a:r>
            <a:br>
              <a:rPr lang="en-US" sz="2800" dirty="0" smtClean="0">
                <a:solidFill>
                  <a:srgbClr val="F2F2F2"/>
                </a:solidFill>
              </a:rPr>
            </a:br>
            <a:r>
              <a:rPr lang="en-US" sz="2800" dirty="0" smtClean="0">
                <a:solidFill>
                  <a:srgbClr val="F2F2F2"/>
                </a:solidFill>
              </a:rPr>
              <a:t>curable.</a:t>
            </a:r>
            <a:endParaRPr lang="en-US" sz="2800" dirty="0">
              <a:solidFill>
                <a:srgbClr val="F2F2F2"/>
              </a:solidFill>
            </a:endParaRPr>
          </a:p>
          <a:p>
            <a:pPr marL="457200" indent="-457200">
              <a:buClr>
                <a:schemeClr val="tx2">
                  <a:lumMod val="60000"/>
                  <a:lumOff val="40000"/>
                </a:schemeClr>
              </a:buClr>
              <a:buSzPct val="130000"/>
              <a:buFont typeface="Arial"/>
              <a:buChar char="•"/>
            </a:pPr>
            <a:r>
              <a:rPr lang="en-US" sz="2800" dirty="0" smtClean="0">
                <a:solidFill>
                  <a:srgbClr val="F2F2F2"/>
                </a:solidFill>
              </a:rPr>
              <a:t>S</a:t>
            </a:r>
            <a:r>
              <a:rPr lang="en-US" sz="2800" dirty="0" smtClean="0">
                <a:solidFill>
                  <a:srgbClr val="F2F2F2"/>
                </a:solidFill>
              </a:rPr>
              <a:t>eek </a:t>
            </a:r>
            <a:r>
              <a:rPr lang="en-US" sz="2800" dirty="0">
                <a:solidFill>
                  <a:srgbClr val="F2F2F2"/>
                </a:solidFill>
              </a:rPr>
              <a:t>to better match patients to </a:t>
            </a:r>
            <a:r>
              <a:rPr lang="en-US" sz="2800" dirty="0" smtClean="0">
                <a:solidFill>
                  <a:srgbClr val="F2F2F2"/>
                </a:solidFill>
              </a:rPr>
              <a:t>drugs.</a:t>
            </a:r>
          </a:p>
          <a:p>
            <a:pPr marL="457200" indent="-457200">
              <a:buClr>
                <a:schemeClr val="tx2">
                  <a:lumMod val="60000"/>
                  <a:lumOff val="40000"/>
                </a:schemeClr>
              </a:buClr>
              <a:buSzPct val="130000"/>
              <a:buFont typeface="Arial"/>
              <a:buChar char="•"/>
            </a:pPr>
            <a:r>
              <a:rPr lang="en-US" sz="2800" dirty="0" smtClean="0">
                <a:solidFill>
                  <a:srgbClr val="F2F2F2"/>
                </a:solidFill>
              </a:rPr>
              <a:t>To </a:t>
            </a:r>
            <a:r>
              <a:rPr lang="en-US" sz="2800" dirty="0">
                <a:solidFill>
                  <a:srgbClr val="F2F2F2"/>
                </a:solidFill>
              </a:rPr>
              <a:t>do this, </a:t>
            </a:r>
            <a:r>
              <a:rPr lang="en-US" sz="2800" dirty="0" smtClean="0">
                <a:solidFill>
                  <a:srgbClr val="F2F2F2"/>
                </a:solidFill>
              </a:rPr>
              <a:t>both use </a:t>
            </a:r>
            <a:r>
              <a:rPr lang="en-US" sz="2800" dirty="0">
                <a:solidFill>
                  <a:srgbClr val="F2F2F2"/>
                </a:solidFill>
              </a:rPr>
              <a:t>HTS and </a:t>
            </a:r>
            <a:r>
              <a:rPr lang="en-US" sz="2800" dirty="0" err="1" smtClean="0">
                <a:solidFill>
                  <a:srgbClr val="F2F2F2"/>
                </a:solidFill>
              </a:rPr>
              <a:t>Omics</a:t>
            </a:r>
            <a:r>
              <a:rPr lang="en-US" sz="2800" dirty="0" smtClean="0">
                <a:solidFill>
                  <a:srgbClr val="F2F2F2"/>
                </a:solidFill>
              </a:rPr>
              <a:t>.</a:t>
            </a:r>
            <a:endParaRPr lang="en-US" sz="2800" b="1" dirty="0">
              <a:solidFill>
                <a:srgbClr val="F2F2F2"/>
              </a:solidFill>
            </a:endParaRPr>
          </a:p>
          <a:p>
            <a:pPr marL="457200" indent="-457200">
              <a:buClr>
                <a:schemeClr val="tx2">
                  <a:lumMod val="60000"/>
                  <a:lumOff val="40000"/>
                </a:schemeClr>
              </a:buClr>
              <a:buSzPct val="130000"/>
              <a:buFont typeface="Arial"/>
              <a:buChar char="•"/>
            </a:pPr>
            <a:r>
              <a:rPr lang="en-US" sz="2800" dirty="0" smtClean="0">
                <a:solidFill>
                  <a:srgbClr val="F2F2F2"/>
                </a:solidFill>
              </a:rPr>
              <a:t>Both </a:t>
            </a:r>
            <a:r>
              <a:rPr lang="en-US" sz="2800" dirty="0">
                <a:solidFill>
                  <a:srgbClr val="F2F2F2"/>
                </a:solidFill>
              </a:rPr>
              <a:t>represent grass roots efforts</a:t>
            </a:r>
            <a:r>
              <a:rPr lang="en-US" sz="2800" dirty="0" smtClean="0">
                <a:solidFill>
                  <a:srgbClr val="F2F2F2"/>
                </a:solidFill>
              </a:rPr>
              <a:t>.</a:t>
            </a:r>
            <a:endParaRPr lang="en-US" sz="2800" dirty="0">
              <a:solidFill>
                <a:srgbClr val="F2F2F2"/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Effie Liakopoulou 30.09.14</a:t>
            </a:r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6928390" y="6447801"/>
            <a:ext cx="21198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i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Courtesy Dr. Tony Blau</a:t>
            </a:r>
            <a:endParaRPr lang="en-US" sz="1600" i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798450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156868" y="1350436"/>
            <a:ext cx="59868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8975315" cy="66171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Protocol 8132: </a:t>
            </a:r>
            <a:r>
              <a:rPr lang="en-US" sz="3200" b="1" dirty="0">
                <a:solidFill>
                  <a:schemeClr val="bg1">
                    <a:lumMod val="95000"/>
                  </a:schemeClr>
                </a:solidFill>
              </a:rPr>
              <a:t>ITOMIC-001: Intensive Trial of </a:t>
            </a:r>
            <a:r>
              <a:rPr lang="en-US" sz="3200" b="1" dirty="0" err="1">
                <a:solidFill>
                  <a:schemeClr val="bg1">
                    <a:lumMod val="95000"/>
                  </a:schemeClr>
                </a:solidFill>
              </a:rPr>
              <a:t>OMics</a:t>
            </a:r>
            <a:r>
              <a:rPr lang="en-US" sz="3200" b="1" dirty="0">
                <a:solidFill>
                  <a:schemeClr val="bg1">
                    <a:lumMod val="95000"/>
                  </a:schemeClr>
                </a:solidFill>
              </a:rPr>
              <a:t> In </a:t>
            </a:r>
            <a:r>
              <a:rPr lang="en-US" sz="3200" b="1" dirty="0" smtClean="0">
                <a:solidFill>
                  <a:schemeClr val="bg1">
                    <a:lumMod val="95000"/>
                  </a:schemeClr>
                </a:solidFill>
              </a:rPr>
              <a:t>Cancer </a:t>
            </a:r>
          </a:p>
          <a:p>
            <a:r>
              <a:rPr lang="en-US" sz="24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October </a:t>
            </a:r>
            <a:r>
              <a:rPr lang="en-US" sz="24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28, 2013: Trial Launch  </a:t>
            </a:r>
          </a:p>
          <a:p>
            <a:r>
              <a:rPr lang="en-US" sz="2400" dirty="0" smtClean="0">
                <a:solidFill>
                  <a:schemeClr val="bg1">
                    <a:lumMod val="95000"/>
                  </a:schemeClr>
                </a:solidFill>
              </a:rPr>
              <a:t>Highlights:</a:t>
            </a:r>
            <a:endParaRPr lang="en-US" sz="2400" dirty="0">
              <a:solidFill>
                <a:schemeClr val="bg1">
                  <a:lumMod val="95000"/>
                </a:schemeClr>
              </a:solidFill>
            </a:endParaRPr>
          </a:p>
          <a:p>
            <a:pPr indent="-342900">
              <a:buAutoNum type="arabicParenR"/>
            </a:pPr>
            <a:r>
              <a:rPr lang="en-US" sz="2400" dirty="0" smtClean="0">
                <a:solidFill>
                  <a:schemeClr val="bg1">
                    <a:lumMod val="95000"/>
                  </a:schemeClr>
                </a:solidFill>
              </a:rPr>
              <a:t>Multiple samplings 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</a:rPr>
              <a:t>from multiple different sites of </a:t>
            </a:r>
            <a:r>
              <a:rPr lang="en-US" sz="2400" dirty="0" smtClean="0">
                <a:solidFill>
                  <a:schemeClr val="bg1">
                    <a:lumMod val="95000"/>
                  </a:schemeClr>
                </a:solidFill>
              </a:rPr>
              <a:t>disease.</a:t>
            </a:r>
          </a:p>
          <a:p>
            <a:pPr indent="-342900">
              <a:buAutoNum type="arabicParenR"/>
            </a:pPr>
            <a:r>
              <a:rPr lang="en-US" sz="2400" dirty="0" smtClean="0">
                <a:solidFill>
                  <a:schemeClr val="bg1">
                    <a:lumMod val="95000"/>
                  </a:schemeClr>
                </a:solidFill>
              </a:rPr>
              <a:t>Standardized 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</a:rPr>
              <a:t>protocols for tissue acquisition, handling, and </a:t>
            </a:r>
            <a:r>
              <a:rPr lang="en-US" sz="2400" dirty="0" smtClean="0">
                <a:solidFill>
                  <a:schemeClr val="bg1">
                    <a:lumMod val="95000"/>
                  </a:schemeClr>
                </a:solidFill>
              </a:rPr>
              <a:t>storage. </a:t>
            </a:r>
          </a:p>
          <a:p>
            <a:r>
              <a:rPr lang="en-US" sz="2400" dirty="0" smtClean="0">
                <a:solidFill>
                  <a:schemeClr val="bg1">
                    <a:lumMod val="95000"/>
                  </a:schemeClr>
                </a:solidFill>
              </a:rPr>
              <a:t>3) </a:t>
            </a:r>
            <a:r>
              <a:rPr lang="en-US" sz="2400" dirty="0" smtClean="0">
                <a:solidFill>
                  <a:schemeClr val="bg1">
                    <a:lumMod val="95000"/>
                  </a:schemeClr>
                </a:solidFill>
              </a:rPr>
              <a:t>Coordinate </a:t>
            </a:r>
            <a:r>
              <a:rPr lang="en-US" sz="2400" dirty="0" smtClean="0">
                <a:solidFill>
                  <a:schemeClr val="bg1">
                    <a:lumMod val="95000"/>
                  </a:schemeClr>
                </a:solidFill>
              </a:rPr>
              <a:t>analyses across 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</a:rPr>
              <a:t>multiple different labs, platforms </a:t>
            </a:r>
            <a:r>
              <a:rPr lang="en-US" sz="2400" dirty="0" smtClean="0">
                <a:solidFill>
                  <a:schemeClr val="bg1">
                    <a:lumMod val="95000"/>
                  </a:schemeClr>
                </a:solidFill>
              </a:rPr>
              <a:t>&amp; </a:t>
            </a:r>
            <a:r>
              <a:rPr lang="en-US" sz="2400" dirty="0" smtClean="0">
                <a:solidFill>
                  <a:schemeClr val="bg1">
                    <a:lumMod val="95000"/>
                  </a:schemeClr>
                </a:solidFill>
              </a:rPr>
              <a:t>institutions. </a:t>
            </a:r>
          </a:p>
          <a:p>
            <a:pPr indent="-342900">
              <a:buAutoNum type="arabicParenR"/>
            </a:pPr>
            <a:r>
              <a:rPr lang="en-US" sz="2400" dirty="0" smtClean="0">
                <a:solidFill>
                  <a:schemeClr val="bg1">
                    <a:lumMod val="95000"/>
                  </a:schemeClr>
                </a:solidFill>
              </a:rPr>
              <a:t>Convene ITOMIC 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</a:rPr>
              <a:t>tumor </a:t>
            </a:r>
            <a:r>
              <a:rPr lang="en-US" sz="2400" dirty="0" smtClean="0">
                <a:solidFill>
                  <a:schemeClr val="bg1">
                    <a:lumMod val="95000"/>
                  </a:schemeClr>
                </a:solidFill>
              </a:rPr>
              <a:t>board (X4).</a:t>
            </a:r>
          </a:p>
          <a:p>
            <a:pPr indent="-342900">
              <a:buAutoNum type="arabicParenR"/>
            </a:pPr>
            <a:r>
              <a:rPr lang="en-US" sz="2400" dirty="0" smtClean="0">
                <a:solidFill>
                  <a:schemeClr val="bg1">
                    <a:lumMod val="95000"/>
                  </a:schemeClr>
                </a:solidFill>
              </a:rPr>
              <a:t>Respond rapidly to 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</a:rPr>
              <a:t>a change in a patient’s clinical </a:t>
            </a:r>
            <a:r>
              <a:rPr lang="en-US" sz="2400" dirty="0" smtClean="0">
                <a:solidFill>
                  <a:schemeClr val="bg1">
                    <a:lumMod val="95000"/>
                  </a:schemeClr>
                </a:solidFill>
              </a:rPr>
              <a:t>status. </a:t>
            </a:r>
          </a:p>
          <a:p>
            <a:pPr indent="-342900">
              <a:buAutoNum type="arabicParenR"/>
            </a:pPr>
            <a:r>
              <a:rPr lang="en-US" sz="2400" dirty="0" smtClean="0">
                <a:solidFill>
                  <a:schemeClr val="bg1">
                    <a:lumMod val="95000"/>
                  </a:schemeClr>
                </a:solidFill>
              </a:rPr>
              <a:t>Obtain data 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</a:rPr>
              <a:t>from all patients examined thus </a:t>
            </a:r>
            <a:r>
              <a:rPr lang="en-US" sz="2400" dirty="0" smtClean="0">
                <a:solidFill>
                  <a:schemeClr val="bg1">
                    <a:lumMod val="95000"/>
                  </a:schemeClr>
                </a:solidFill>
              </a:rPr>
              <a:t>far.  </a:t>
            </a:r>
          </a:p>
          <a:p>
            <a:pPr indent="-342900">
              <a:buAutoNum type="arabicParenR"/>
            </a:pPr>
            <a:r>
              <a:rPr lang="en-US" sz="2400" dirty="0" smtClean="0">
                <a:solidFill>
                  <a:schemeClr val="bg1">
                    <a:lumMod val="95000"/>
                  </a:schemeClr>
                </a:solidFill>
              </a:rPr>
              <a:t>Prepare reports. </a:t>
            </a:r>
          </a:p>
          <a:p>
            <a:pPr indent="-342900">
              <a:buAutoNum type="arabicParenR"/>
            </a:pPr>
            <a:r>
              <a:rPr lang="en-US" sz="2400" dirty="0" smtClean="0">
                <a:solidFill>
                  <a:schemeClr val="bg1">
                    <a:lumMod val="95000"/>
                  </a:schemeClr>
                </a:solidFill>
              </a:rPr>
              <a:t>Assist with accessing drugs. </a:t>
            </a:r>
          </a:p>
          <a:p>
            <a:pPr indent="-342900">
              <a:buAutoNum type="arabicParenR"/>
            </a:pPr>
            <a:r>
              <a:rPr lang="en-US" sz="2400" dirty="0" smtClean="0">
                <a:solidFill>
                  <a:schemeClr val="bg1">
                    <a:lumMod val="95000"/>
                  </a:schemeClr>
                </a:solidFill>
              </a:rPr>
              <a:t> Perform </a:t>
            </a:r>
            <a:r>
              <a:rPr lang="en-US" sz="2400" dirty="0" smtClean="0">
                <a:solidFill>
                  <a:schemeClr val="bg1">
                    <a:lumMod val="95000"/>
                  </a:schemeClr>
                </a:solidFill>
              </a:rPr>
              <a:t>repeated biopsies. </a:t>
            </a:r>
          </a:p>
          <a:p>
            <a:pPr indent="-342900">
              <a:buAutoNum type="arabicParenR"/>
            </a:pPr>
            <a:r>
              <a:rPr lang="en-US" sz="2400" dirty="0" smtClean="0">
                <a:solidFill>
                  <a:schemeClr val="bg1">
                    <a:lumMod val="95000"/>
                  </a:schemeClr>
                </a:solidFill>
              </a:rPr>
              <a:t>Culture 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</a:rPr>
              <a:t>tumor </a:t>
            </a:r>
            <a:r>
              <a:rPr lang="en-US" sz="2400" dirty="0" smtClean="0">
                <a:solidFill>
                  <a:schemeClr val="bg1">
                    <a:lumMod val="95000"/>
                  </a:schemeClr>
                </a:solidFill>
              </a:rPr>
              <a:t>cells, test in drug screen (1 patient). </a:t>
            </a:r>
          </a:p>
          <a:p>
            <a:pPr indent="-342900">
              <a:buAutoNum type="arabicParenR"/>
            </a:pPr>
            <a:r>
              <a:rPr lang="en-US" sz="2400" dirty="0">
                <a:solidFill>
                  <a:schemeClr val="bg1">
                    <a:lumMod val="95000"/>
                  </a:schemeClr>
                </a:solidFill>
              </a:rPr>
              <a:t>S</a:t>
            </a:r>
            <a:r>
              <a:rPr lang="en-US" sz="2400" dirty="0" smtClean="0">
                <a:solidFill>
                  <a:schemeClr val="bg1">
                    <a:lumMod val="95000"/>
                  </a:schemeClr>
                </a:solidFill>
              </a:rPr>
              <a:t>erially 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</a:rPr>
              <a:t>monitor circulating tumor cells (CTCs) </a:t>
            </a:r>
            <a:r>
              <a:rPr lang="en-US" sz="2400" dirty="0" smtClean="0">
                <a:solidFill>
                  <a:schemeClr val="bg1">
                    <a:lumMod val="95000"/>
                  </a:schemeClr>
                </a:solidFill>
              </a:rPr>
              <a:t>(1 patient).</a:t>
            </a:r>
          </a:p>
          <a:p>
            <a:pPr indent="-342900">
              <a:buAutoNum type="arabicParenR"/>
            </a:pPr>
            <a:r>
              <a:rPr lang="en-US" sz="2400" dirty="0" smtClean="0">
                <a:solidFill>
                  <a:schemeClr val="bg1">
                    <a:lumMod val="95000"/>
                  </a:schemeClr>
                </a:solidFill>
                <a:effectLst/>
              </a:rPr>
              <a:t>Patient Surveys </a:t>
            </a:r>
            <a:endParaRPr lang="en-US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Effie Liakopoulou 30.09.14</a:t>
            </a:r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6928390" y="6447801"/>
            <a:ext cx="21198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i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Courtesy Dr. Tony Blau</a:t>
            </a:r>
            <a:endParaRPr lang="en-US" sz="1600" i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404878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64209"/>
            <a:ext cx="8229600" cy="1143000"/>
          </a:xfrm>
        </p:spPr>
        <p:txBody>
          <a:bodyPr/>
          <a:lstStyle/>
          <a:p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AML - A Practical Approach</a:t>
            </a:r>
            <a:endParaRPr lang="en-US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325962"/>
            <a:ext cx="8229600" cy="4525963"/>
          </a:xfrm>
        </p:spPr>
        <p:txBody>
          <a:bodyPr/>
          <a:lstStyle/>
          <a:p>
            <a:pPr>
              <a:buClr>
                <a:schemeClr val="tx2">
                  <a:lumMod val="60000"/>
                  <a:lumOff val="40000"/>
                </a:schemeClr>
              </a:buClr>
              <a:buSzPct val="130000"/>
            </a:pPr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E</a:t>
            </a:r>
            <a:r>
              <a:rPr lang="en-US" dirty="0" smtClean="0">
                <a:solidFill>
                  <a:schemeClr val="bg1">
                    <a:lumMod val="95000"/>
                  </a:schemeClr>
                </a:solidFill>
              </a:rPr>
              <a:t>xamining </a:t>
            </a:r>
            <a:r>
              <a:rPr lang="en-US" dirty="0" smtClean="0">
                <a:solidFill>
                  <a:schemeClr val="bg1">
                    <a:lumMod val="95000"/>
                  </a:schemeClr>
                </a:solidFill>
              </a:rPr>
              <a:t>the relationship between gene expression and </a:t>
            </a:r>
            <a:r>
              <a:rPr lang="en-US" dirty="0" smtClean="0">
                <a:solidFill>
                  <a:schemeClr val="bg1">
                    <a:lumMod val="95000"/>
                  </a:schemeClr>
                </a:solidFill>
              </a:rPr>
              <a:t>sensitivity to chemotherapy.</a:t>
            </a:r>
            <a:br>
              <a:rPr lang="en-US" dirty="0" smtClean="0">
                <a:solidFill>
                  <a:schemeClr val="bg1">
                    <a:lumMod val="95000"/>
                  </a:schemeClr>
                </a:solidFill>
              </a:rPr>
            </a:br>
            <a:r>
              <a:rPr lang="en-US" dirty="0" smtClean="0">
                <a:solidFill>
                  <a:schemeClr val="bg1">
                    <a:lumMod val="95000"/>
                  </a:schemeClr>
                </a:solidFill>
              </a:rPr>
              <a:t> </a:t>
            </a:r>
            <a:endParaRPr lang="en-US" dirty="0">
              <a:solidFill>
                <a:schemeClr val="bg1">
                  <a:lumMod val="95000"/>
                </a:schemeClr>
              </a:solidFill>
            </a:endParaRPr>
          </a:p>
          <a:p>
            <a:pPr>
              <a:buClr>
                <a:schemeClr val="tx2">
                  <a:lumMod val="60000"/>
                  <a:lumOff val="40000"/>
                </a:schemeClr>
              </a:buClr>
              <a:buSzPct val="130000"/>
            </a:pPr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I</a:t>
            </a:r>
            <a:r>
              <a:rPr lang="en-US" dirty="0" smtClean="0">
                <a:solidFill>
                  <a:schemeClr val="bg1">
                    <a:lumMod val="95000"/>
                  </a:schemeClr>
                </a:solidFill>
              </a:rPr>
              <a:t>mmediately </a:t>
            </a:r>
            <a:r>
              <a:rPr lang="en-US" dirty="0" smtClean="0">
                <a:solidFill>
                  <a:schemeClr val="bg1">
                    <a:lumMod val="95000"/>
                  </a:schemeClr>
                </a:solidFill>
              </a:rPr>
              <a:t>address drug sensitivity, </a:t>
            </a:r>
            <a:r>
              <a:rPr lang="en-US" dirty="0" smtClean="0">
                <a:solidFill>
                  <a:schemeClr val="bg1">
                    <a:lumMod val="95000"/>
                  </a:schemeClr>
                </a:solidFill>
              </a:rPr>
              <a:t>with treatment </a:t>
            </a:r>
            <a:r>
              <a:rPr lang="en-US" dirty="0" smtClean="0">
                <a:solidFill>
                  <a:schemeClr val="bg1">
                    <a:lumMod val="95000"/>
                  </a:schemeClr>
                </a:solidFill>
              </a:rPr>
              <a:t>based on high throughput drug sensitivity </a:t>
            </a:r>
            <a:r>
              <a:rPr lang="en-US" dirty="0" smtClean="0">
                <a:solidFill>
                  <a:schemeClr val="bg1">
                    <a:lumMod val="95000"/>
                  </a:schemeClr>
                </a:solidFill>
              </a:rPr>
              <a:t>testing.</a:t>
            </a:r>
            <a:endParaRPr lang="en-US" dirty="0" smtClean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Effie Liakopoulou 30.09.14</a:t>
            </a:r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6928390" y="6447801"/>
            <a:ext cx="21198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i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Courtesy Dr. Tony Blau</a:t>
            </a:r>
            <a:endParaRPr lang="en-US" sz="1600" i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38166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458"/>
          <a:stretch>
            <a:fillRect/>
          </a:stretch>
        </p:blipFill>
        <p:spPr bwMode="auto">
          <a:xfrm>
            <a:off x="14288" y="508000"/>
            <a:ext cx="9066212" cy="474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Effie Liakopoulou 30.09.14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28103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558ED5"/>
                </a:solidFill>
              </a:rPr>
              <a:t>AML Trial </a:t>
            </a:r>
            <a:endParaRPr lang="en-US" dirty="0">
              <a:solidFill>
                <a:srgbClr val="558ED5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387673" y="1762667"/>
            <a:ext cx="7409250" cy="35394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chemeClr val="bg1">
                    <a:lumMod val="95000"/>
                  </a:schemeClr>
                </a:solidFill>
              </a:rPr>
              <a:t>HTS </a:t>
            </a:r>
            <a:r>
              <a:rPr lang="en-US" sz="2800" dirty="0" smtClean="0">
                <a:solidFill>
                  <a:schemeClr val="bg1">
                    <a:lumMod val="95000"/>
                  </a:schemeClr>
                </a:solidFill>
              </a:rPr>
              <a:t>Screen</a:t>
            </a:r>
            <a:endParaRPr lang="en-US" sz="2800" dirty="0" smtClean="0">
              <a:solidFill>
                <a:schemeClr val="bg1">
                  <a:lumMod val="95000"/>
                </a:schemeClr>
              </a:solidFill>
            </a:endParaRPr>
          </a:p>
          <a:p>
            <a:endParaRPr lang="en-US" sz="2800" dirty="0" smtClean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en-US" sz="2800" dirty="0" smtClean="0">
                <a:solidFill>
                  <a:schemeClr val="bg1">
                    <a:lumMod val="95000"/>
                  </a:schemeClr>
                </a:solidFill>
              </a:rPr>
              <a:t>160 </a:t>
            </a:r>
            <a:r>
              <a:rPr lang="en-US" sz="2800" dirty="0" smtClean="0">
                <a:solidFill>
                  <a:schemeClr val="bg1">
                    <a:lumMod val="95000"/>
                  </a:schemeClr>
                </a:solidFill>
              </a:rPr>
              <a:t>Drugs - 45 </a:t>
            </a:r>
            <a:r>
              <a:rPr lang="en-US" sz="2800" dirty="0">
                <a:solidFill>
                  <a:schemeClr val="bg1">
                    <a:lumMod val="95000"/>
                  </a:schemeClr>
                </a:solidFill>
              </a:rPr>
              <a:t>FDA Approved, 115 </a:t>
            </a:r>
            <a:r>
              <a:rPr lang="en-US" sz="2800" dirty="0" smtClean="0">
                <a:solidFill>
                  <a:schemeClr val="bg1">
                    <a:lumMod val="95000"/>
                  </a:schemeClr>
                </a:solidFill>
              </a:rPr>
              <a:t>Investigational</a:t>
            </a:r>
            <a:endParaRPr lang="en-US" sz="2800" dirty="0" smtClean="0">
              <a:solidFill>
                <a:schemeClr val="bg1">
                  <a:lumMod val="95000"/>
                </a:schemeClr>
              </a:solidFill>
            </a:endParaRPr>
          </a:p>
          <a:p>
            <a:endParaRPr lang="en-US" sz="2800" dirty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en-US" sz="2800" dirty="0" smtClean="0">
                <a:solidFill>
                  <a:schemeClr val="bg1">
                    <a:lumMod val="95000"/>
                  </a:schemeClr>
                </a:solidFill>
              </a:rPr>
              <a:t>Ability to use cryopreserved cells</a:t>
            </a:r>
          </a:p>
          <a:p>
            <a:endParaRPr lang="en-US" sz="2800" dirty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en-US" sz="2800" dirty="0" smtClean="0">
                <a:solidFill>
                  <a:schemeClr val="bg1">
                    <a:lumMod val="95000"/>
                  </a:schemeClr>
                </a:solidFill>
              </a:rPr>
              <a:t>Use of adherent culture conditions</a:t>
            </a:r>
            <a:endParaRPr lang="en-US" sz="2800" dirty="0">
              <a:solidFill>
                <a:schemeClr val="bg1">
                  <a:lumMod val="95000"/>
                </a:schemeClr>
              </a:solidFill>
            </a:endParaRPr>
          </a:p>
          <a:p>
            <a:endParaRPr lang="en-US" sz="280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Effie Liakopoulou 30.09.14</a:t>
            </a:r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6928390" y="6447801"/>
            <a:ext cx="21198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i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Courtesy Dr. Tony Blau</a:t>
            </a:r>
            <a:endParaRPr lang="en-US" sz="1600" i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627060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3784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14 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AML cell lines, 30 patient samples</a:t>
            </a:r>
            <a:endParaRPr lang="en-US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4" name="Content Placeholder 3" descr="Macintosh HD:Users:brig.mecham:Dropbox:TNBC drug screen 2013:Photos:AML genomics:HTS-from-Tim-Apr-19:class_cluster2.png"/>
          <p:cNvPicPr>
            <a:picLocks noGrp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81" r="12698"/>
          <a:stretch/>
        </p:blipFill>
        <p:spPr bwMode="auto">
          <a:xfrm>
            <a:off x="995888" y="1447800"/>
            <a:ext cx="4267200" cy="54102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5263088" y="2514602"/>
            <a:ext cx="18288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Sensitive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Resistant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5200653" y="3517828"/>
            <a:ext cx="382895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>
                    <a:lumMod val="95000"/>
                  </a:schemeClr>
                </a:solidFill>
                <a:latin typeface="Arial"/>
                <a:cs typeface="Arial"/>
              </a:rPr>
              <a:t>Each patient exhibits unique result. </a:t>
            </a:r>
            <a:br>
              <a:rPr lang="en-US" dirty="0" smtClean="0">
                <a:solidFill>
                  <a:schemeClr val="bg1">
                    <a:lumMod val="95000"/>
                  </a:schemeClr>
                </a:solidFill>
                <a:latin typeface="Arial"/>
                <a:cs typeface="Arial"/>
              </a:rPr>
            </a:br>
            <a:r>
              <a:rPr lang="en-US" dirty="0" smtClean="0">
                <a:solidFill>
                  <a:schemeClr val="bg1">
                    <a:lumMod val="95000"/>
                  </a:schemeClr>
                </a:solidFill>
                <a:latin typeface="Arial"/>
                <a:cs typeface="Arial"/>
              </a:rPr>
              <a:t>Clustering of similar drugs. </a:t>
            </a:r>
          </a:p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Effie Liakopoulou 30.09.14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488848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25842" y="2137816"/>
            <a:ext cx="5130114" cy="434340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4837762" y="3301983"/>
            <a:ext cx="1792163" cy="694266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2533466" y="3301983"/>
            <a:ext cx="1792163" cy="694266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4099377" y="5827161"/>
            <a:ext cx="1260354" cy="65405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4703" y="5488496"/>
            <a:ext cx="916537" cy="130810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5381148" y="2479463"/>
            <a:ext cx="1602206" cy="1645042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5"/>
          <a:srcRect l="74666" t="65000" r="13978" b="11295"/>
          <a:stretch/>
        </p:blipFill>
        <p:spPr>
          <a:xfrm>
            <a:off x="2670885" y="2319849"/>
            <a:ext cx="1093452" cy="2045169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15280" y="1"/>
            <a:ext cx="5364585" cy="1102695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3787014" y="1102696"/>
            <a:ext cx="19639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AML Trial </a:t>
            </a:r>
            <a:endParaRPr lang="en-US" sz="36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360076" y="5034895"/>
            <a:ext cx="10972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Best </a:t>
            </a:r>
            <a:r>
              <a:rPr lang="en-US" dirty="0" smtClean="0"/>
              <a:t>Drug 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446784" y="1768484"/>
            <a:ext cx="22646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Collect Leukemia Cells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246539" y="4978164"/>
            <a:ext cx="5470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HTS</a:t>
            </a:r>
            <a:endParaRPr lang="en-US" dirty="0" smtClean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Effie Liakopoulou 30.09.14</a:t>
            </a:r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6928390" y="6447801"/>
            <a:ext cx="21198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i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Courtesy Dr. Tony Blau</a:t>
            </a:r>
            <a:endParaRPr lang="en-US" sz="1600" i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629297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295400"/>
            <a:ext cx="8686800" cy="2438400"/>
          </a:xfrm>
        </p:spPr>
        <p:txBody>
          <a:bodyPr>
            <a:noAutofit/>
          </a:bodyPr>
          <a:lstStyle/>
          <a:p>
            <a:pPr algn="l"/>
            <a:r>
              <a:rPr lang="en-US" sz="2800" b="1" dirty="0" smtClean="0">
                <a:solidFill>
                  <a:srgbClr val="558ED5"/>
                </a:solidFill>
              </a:rPr>
              <a:t>AML Trial</a:t>
            </a:r>
            <a:r>
              <a:rPr lang="en-US" sz="2800" b="1" dirty="0" smtClean="0">
                <a:solidFill>
                  <a:srgbClr val="558ED5"/>
                </a:solidFill>
              </a:rPr>
              <a:t/>
            </a:r>
            <a:br>
              <a:rPr lang="en-US" sz="2800" b="1" dirty="0" smtClean="0">
                <a:solidFill>
                  <a:srgbClr val="558ED5"/>
                </a:solidFill>
              </a:rPr>
            </a:br>
            <a:r>
              <a:rPr lang="en-US" sz="2800" b="1" dirty="0">
                <a:solidFill>
                  <a:srgbClr val="558ED5"/>
                </a:solidFill>
              </a:rPr>
              <a:t/>
            </a:r>
            <a:br>
              <a:rPr lang="en-US" sz="2800" b="1" dirty="0">
                <a:solidFill>
                  <a:srgbClr val="558ED5"/>
                </a:solidFill>
              </a:rPr>
            </a:b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Primary Objective: 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</a:rPr>
              <a:t>Demonstrate feasibility of the assay as a potential means to predict response</a:t>
            </a:r>
            <a:br>
              <a:rPr lang="en-US" sz="2400" dirty="0">
                <a:solidFill>
                  <a:schemeClr val="bg1">
                    <a:lumMod val="95000"/>
                  </a:schemeClr>
                </a:solidFill>
              </a:rPr>
            </a:br>
            <a:r>
              <a:rPr lang="en-US" sz="2400" dirty="0" smtClean="0">
                <a:solidFill>
                  <a:schemeClr val="bg1">
                    <a:lumMod val="95000"/>
                  </a:schemeClr>
                </a:solidFill>
              </a:rPr>
              <a:t/>
            </a:r>
            <a:br>
              <a:rPr lang="en-US" sz="2400" dirty="0" smtClean="0">
                <a:solidFill>
                  <a:schemeClr val="bg1">
                    <a:lumMod val="95000"/>
                  </a:schemeClr>
                </a:solidFill>
              </a:rPr>
            </a:br>
            <a:r>
              <a:rPr lang="en-US" sz="2400" dirty="0" smtClean="0">
                <a:solidFill>
                  <a:srgbClr val="558ED5"/>
                </a:solidFill>
              </a:rPr>
              <a:t>Secondary </a:t>
            </a:r>
            <a:r>
              <a:rPr lang="en-US" sz="2400" dirty="0">
                <a:solidFill>
                  <a:srgbClr val="558ED5"/>
                </a:solidFill>
              </a:rPr>
              <a:t>Objective: </a:t>
            </a:r>
            <a:r>
              <a:rPr lang="en-US" sz="2400" dirty="0" err="1">
                <a:solidFill>
                  <a:schemeClr val="bg1">
                    <a:lumMod val="95000"/>
                  </a:schemeClr>
                </a:solidFill>
              </a:rPr>
              <a:t>Cytoreduction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</a:rPr>
              <a:t> with chosen drugs</a:t>
            </a:r>
            <a:br>
              <a:rPr lang="en-US" sz="2400" dirty="0">
                <a:solidFill>
                  <a:schemeClr val="bg1">
                    <a:lumMod val="95000"/>
                  </a:schemeClr>
                </a:solidFill>
              </a:rPr>
            </a:br>
            <a:r>
              <a:rPr lang="en-US" sz="3200" dirty="0">
                <a:solidFill>
                  <a:schemeClr val="bg1">
                    <a:lumMod val="95000"/>
                  </a:schemeClr>
                </a:solidFill>
              </a:rPr>
              <a:t/>
            </a:r>
            <a:br>
              <a:rPr lang="en-US" sz="3200" dirty="0">
                <a:solidFill>
                  <a:schemeClr val="bg1">
                    <a:lumMod val="95000"/>
                  </a:schemeClr>
                </a:solidFill>
              </a:rPr>
            </a:br>
            <a:r>
              <a:rPr lang="en-US" sz="3200" dirty="0">
                <a:solidFill>
                  <a:schemeClr val="bg1">
                    <a:lumMod val="95000"/>
                  </a:schemeClr>
                </a:solidFill>
              </a:rPr>
              <a:t/>
            </a:r>
            <a:br>
              <a:rPr lang="en-US" sz="3200" dirty="0">
                <a:solidFill>
                  <a:schemeClr val="bg1">
                    <a:lumMod val="95000"/>
                  </a:schemeClr>
                </a:solidFill>
              </a:rPr>
            </a:br>
            <a:endParaRPr lang="en-US" sz="32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3733802"/>
            <a:ext cx="8229600" cy="2620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u="sng" dirty="0" smtClean="0">
                <a:solidFill>
                  <a:srgbClr val="558ED5"/>
                </a:solidFill>
              </a:rPr>
              <a:t>Subjects:</a:t>
            </a:r>
            <a:r>
              <a:rPr lang="en-US" sz="2400" dirty="0" smtClean="0"/>
              <a:t> </a:t>
            </a:r>
            <a:r>
              <a:rPr lang="en-US" sz="2400" dirty="0" smtClean="0">
                <a:solidFill>
                  <a:schemeClr val="bg1">
                    <a:lumMod val="95000"/>
                  </a:schemeClr>
                </a:solidFill>
              </a:rPr>
              <a:t>Multiply relapsed or refractory AML </a:t>
            </a:r>
            <a:r>
              <a:rPr lang="en-US" sz="2400" dirty="0" smtClean="0">
                <a:solidFill>
                  <a:schemeClr val="bg1">
                    <a:lumMod val="95000"/>
                  </a:schemeClr>
                </a:solidFill>
              </a:rPr>
              <a:t>patients</a:t>
            </a:r>
            <a:br>
              <a:rPr lang="en-US" sz="2400" dirty="0" smtClean="0">
                <a:solidFill>
                  <a:schemeClr val="bg1">
                    <a:lumMod val="95000"/>
                  </a:schemeClr>
                </a:solidFill>
              </a:rPr>
            </a:br>
            <a:r>
              <a:rPr lang="en-US" sz="2400" dirty="0" smtClean="0">
                <a:solidFill>
                  <a:schemeClr val="bg1">
                    <a:lumMod val="95000"/>
                  </a:schemeClr>
                </a:solidFill>
              </a:rPr>
              <a:t>Declines in blast count in all 11 patients treated.</a:t>
            </a:r>
          </a:p>
          <a:p>
            <a:pPr marL="0" indent="0">
              <a:buNone/>
            </a:pPr>
            <a:r>
              <a:rPr lang="en-US" sz="2400" dirty="0" smtClean="0">
                <a:solidFill>
                  <a:schemeClr val="bg1">
                    <a:lumMod val="95000"/>
                  </a:schemeClr>
                </a:solidFill>
              </a:rPr>
              <a:t/>
            </a:r>
            <a:br>
              <a:rPr lang="en-US" sz="2400" dirty="0" smtClean="0">
                <a:solidFill>
                  <a:schemeClr val="bg1">
                    <a:lumMod val="95000"/>
                  </a:schemeClr>
                </a:solidFill>
              </a:rPr>
            </a:br>
            <a:r>
              <a:rPr lang="en-US" sz="2400" u="sng" dirty="0" smtClean="0">
                <a:solidFill>
                  <a:srgbClr val="558ED5"/>
                </a:solidFill>
              </a:rPr>
              <a:t>Actual</a:t>
            </a:r>
            <a:r>
              <a:rPr lang="en-US" sz="2400" dirty="0" smtClean="0">
                <a:solidFill>
                  <a:srgbClr val="558ED5"/>
                </a:solidFill>
              </a:rPr>
              <a:t>:</a:t>
            </a:r>
            <a:r>
              <a:rPr lang="en-US" sz="2400" dirty="0" smtClean="0"/>
              <a:t> </a:t>
            </a:r>
            <a:r>
              <a:rPr lang="en-US" sz="2400" dirty="0" smtClean="0"/>
              <a:t>    </a:t>
            </a:r>
            <a:r>
              <a:rPr lang="en-US" sz="2400" dirty="0" smtClean="0">
                <a:solidFill>
                  <a:srgbClr val="F2F2F2"/>
                </a:solidFill>
              </a:rPr>
              <a:t>Drug </a:t>
            </a:r>
            <a:r>
              <a:rPr lang="en-US" sz="2400" dirty="0" smtClean="0">
                <a:solidFill>
                  <a:srgbClr val="F2F2F2"/>
                </a:solidFill>
              </a:rPr>
              <a:t>sensitivity test results 5-7d (mean 5.2d)</a:t>
            </a:r>
            <a:r>
              <a:rPr lang="en-US" sz="2400" dirty="0" smtClean="0">
                <a:solidFill>
                  <a:srgbClr val="F2F2F2"/>
                </a:solidFill>
              </a:rPr>
              <a:t>.</a:t>
            </a:r>
            <a:br>
              <a:rPr lang="en-US" sz="2400" dirty="0" smtClean="0">
                <a:solidFill>
                  <a:srgbClr val="F2F2F2"/>
                </a:solidFill>
              </a:rPr>
            </a:br>
            <a:r>
              <a:rPr lang="en-US" sz="2400" dirty="0" smtClean="0">
                <a:solidFill>
                  <a:srgbClr val="F2F2F2"/>
                </a:solidFill>
              </a:rPr>
              <a:t>                  All </a:t>
            </a:r>
            <a:r>
              <a:rPr lang="en-US" sz="2400" dirty="0" err="1" smtClean="0">
                <a:solidFill>
                  <a:srgbClr val="F2F2F2"/>
                </a:solidFill>
              </a:rPr>
              <a:t>pts</a:t>
            </a:r>
            <a:r>
              <a:rPr lang="en-US" sz="2400" dirty="0" smtClean="0">
                <a:solidFill>
                  <a:srgbClr val="F2F2F2"/>
                </a:solidFill>
              </a:rPr>
              <a:t> treated within 7-21 days.</a:t>
            </a:r>
          </a:p>
          <a:p>
            <a:pPr marL="0" indent="0">
              <a:buNone/>
            </a:pPr>
            <a:endParaRPr lang="en-US" sz="24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Effie Liakopoulou 30.09.14</a:t>
            </a:r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6928390" y="6447801"/>
            <a:ext cx="21198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i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Courtesy Dr. Tony Blau</a:t>
            </a:r>
            <a:endParaRPr lang="en-US" sz="1600" i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110374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81932" y="1557613"/>
            <a:ext cx="7273219" cy="46063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baseline="30000" dirty="0" smtClean="0">
                <a:solidFill>
                  <a:schemeClr val="bg1"/>
                </a:solidFill>
              </a:rPr>
              <a:t>Recent biotechnological advances have led to an </a:t>
            </a:r>
            <a:r>
              <a:rPr lang="en-US" sz="3600" baseline="30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explosion of dis- ease-relevant molecular information</a:t>
            </a:r>
            <a:r>
              <a:rPr lang="en-US" sz="3600" baseline="30000" dirty="0" smtClean="0">
                <a:solidFill>
                  <a:schemeClr val="bg1"/>
                </a:solidFill>
              </a:rPr>
              <a:t>, with the potential for greatly advancing patient care. </a:t>
            </a:r>
            <a:r>
              <a:rPr lang="en-US" sz="3600" baseline="30000" dirty="0" smtClean="0"/>
              <a:t/>
            </a:r>
            <a:br>
              <a:rPr lang="en-US" sz="3600" baseline="30000" dirty="0" smtClean="0"/>
            </a:br>
            <a:r>
              <a:rPr lang="en-US" sz="3600" baseline="30000" dirty="0" smtClean="0"/>
              <a:t/>
            </a:r>
            <a:br>
              <a:rPr lang="en-US" sz="3600" baseline="30000" dirty="0" smtClean="0"/>
            </a:br>
            <a:r>
              <a:rPr lang="en-US" sz="4000" u="sng" baseline="30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Personalized Medicine</a:t>
            </a:r>
            <a:br>
              <a:rPr lang="en-US" sz="4000" u="sng" baseline="30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r>
              <a:rPr lang="en-US" sz="1400" dirty="0" smtClean="0"/>
              <a:t> </a:t>
            </a:r>
            <a:r>
              <a:rPr lang="en-US" sz="2800" dirty="0">
                <a:solidFill>
                  <a:srgbClr val="F2F2F2"/>
                </a:solidFill>
              </a:rPr>
              <a:t>N</a:t>
            </a:r>
            <a:r>
              <a:rPr lang="en-US" sz="2800" dirty="0" smtClean="0">
                <a:solidFill>
                  <a:srgbClr val="F2F2F2"/>
                </a:solidFill>
              </a:rPr>
              <a:t>o longer a blip on the horizon </a:t>
            </a:r>
            <a:endParaRPr lang="en-US" sz="2800" dirty="0" smtClean="0">
              <a:solidFill>
                <a:srgbClr val="F2F2F2"/>
              </a:solidFill>
            </a:endParaRPr>
          </a:p>
          <a:p>
            <a:endParaRPr lang="en-US" sz="2800" baseline="30000" dirty="0"/>
          </a:p>
          <a:p>
            <a:r>
              <a:rPr lang="en-US" sz="4000" baseline="30000" dirty="0" smtClean="0">
                <a:solidFill>
                  <a:schemeClr val="bg1">
                    <a:lumMod val="95000"/>
                  </a:schemeClr>
                </a:solidFill>
              </a:rPr>
              <a:t>Brings </a:t>
            </a:r>
            <a:r>
              <a:rPr lang="en-US" sz="4000" baseline="30000" dirty="0">
                <a:solidFill>
                  <a:schemeClr val="bg1">
                    <a:lumMod val="95000"/>
                  </a:schemeClr>
                </a:solidFill>
              </a:rPr>
              <a:t>new </a:t>
            </a:r>
            <a:r>
              <a:rPr lang="en-US" sz="4000" baseline="30000" dirty="0" smtClean="0">
                <a:solidFill>
                  <a:schemeClr val="bg1">
                    <a:lumMod val="95000"/>
                  </a:schemeClr>
                </a:solidFill>
              </a:rPr>
              <a:t>challenges</a:t>
            </a:r>
            <a:r>
              <a:rPr lang="en-US" sz="4000" baseline="30000" dirty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en-US" sz="4000" baseline="30000" dirty="0" smtClean="0">
                <a:solidFill>
                  <a:schemeClr val="bg1">
                    <a:lumMod val="95000"/>
                  </a:schemeClr>
                </a:solidFill>
              </a:rPr>
              <a:t>and</a:t>
            </a:r>
            <a:r>
              <a:rPr lang="en-US" sz="4000" dirty="0" smtClean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en-US" sz="4000" baseline="30000" dirty="0" smtClean="0">
                <a:solidFill>
                  <a:schemeClr val="bg1">
                    <a:lumMod val="95000"/>
                  </a:schemeClr>
                </a:solidFill>
              </a:rPr>
              <a:t>success is based:</a:t>
            </a:r>
            <a:br>
              <a:rPr lang="en-US" sz="4000" baseline="30000" dirty="0" smtClean="0">
                <a:solidFill>
                  <a:schemeClr val="bg1">
                    <a:lumMod val="95000"/>
                  </a:schemeClr>
                </a:solidFill>
              </a:rPr>
            </a:br>
            <a:r>
              <a:rPr lang="en-US" sz="2800" baseline="30000" dirty="0" smtClean="0">
                <a:solidFill>
                  <a:srgbClr val="F2F2F2"/>
                </a:solidFill>
              </a:rPr>
              <a:t>-</a:t>
            </a:r>
            <a:r>
              <a:rPr lang="en-US" sz="2800" dirty="0" smtClean="0">
                <a:solidFill>
                  <a:srgbClr val="F2F2F2"/>
                </a:solidFill>
              </a:rPr>
              <a:t> </a:t>
            </a:r>
            <a:r>
              <a:rPr lang="en-US" sz="2800" baseline="30000" dirty="0" smtClean="0">
                <a:solidFill>
                  <a:srgbClr val="F2F2F2"/>
                </a:solidFill>
              </a:rPr>
              <a:t>establishing </a:t>
            </a:r>
            <a:r>
              <a:rPr lang="en-US" sz="2800" baseline="30000" dirty="0">
                <a:solidFill>
                  <a:srgbClr val="F2F2F2"/>
                </a:solidFill>
              </a:rPr>
              <a:t>frameworks for regulating, </a:t>
            </a:r>
            <a:r>
              <a:rPr lang="en-US" sz="2800" baseline="30000" dirty="0" smtClean="0">
                <a:solidFill>
                  <a:srgbClr val="F2F2F2"/>
                </a:solidFill>
              </a:rPr>
              <a:t/>
            </a:r>
            <a:br>
              <a:rPr lang="en-US" sz="2800" baseline="30000" dirty="0" smtClean="0">
                <a:solidFill>
                  <a:srgbClr val="F2F2F2"/>
                </a:solidFill>
              </a:rPr>
            </a:br>
            <a:r>
              <a:rPr lang="en-US" sz="2800" baseline="30000" dirty="0" smtClean="0">
                <a:solidFill>
                  <a:srgbClr val="F2F2F2"/>
                </a:solidFill>
              </a:rPr>
              <a:t>- compiling</a:t>
            </a:r>
            <a:r>
              <a:rPr lang="en-US" sz="2800" baseline="30000" dirty="0">
                <a:solidFill>
                  <a:srgbClr val="F2F2F2"/>
                </a:solidFill>
              </a:rPr>
              <a:t>, and </a:t>
            </a:r>
            <a:r>
              <a:rPr lang="en-US" sz="2800" baseline="30000" dirty="0" smtClean="0">
                <a:solidFill>
                  <a:srgbClr val="F2F2F2"/>
                </a:solidFill>
              </a:rPr>
              <a:t/>
            </a:r>
            <a:br>
              <a:rPr lang="en-US" sz="2800" baseline="30000" dirty="0" smtClean="0">
                <a:solidFill>
                  <a:srgbClr val="F2F2F2"/>
                </a:solidFill>
              </a:rPr>
            </a:br>
            <a:r>
              <a:rPr lang="en-US" sz="2800" baseline="30000" dirty="0" smtClean="0">
                <a:solidFill>
                  <a:srgbClr val="F2F2F2"/>
                </a:solidFill>
              </a:rPr>
              <a:t>- interpreting </a:t>
            </a:r>
            <a:r>
              <a:rPr lang="en-US" sz="2800" baseline="30000" dirty="0">
                <a:solidFill>
                  <a:srgbClr val="F2F2F2"/>
                </a:solidFill>
              </a:rPr>
              <a:t>the in- flux of information that can keep pace with </a:t>
            </a:r>
            <a:r>
              <a:rPr lang="en-US" sz="2800" baseline="30000" dirty="0" smtClean="0">
                <a:solidFill>
                  <a:srgbClr val="F2F2F2"/>
                </a:solidFill>
              </a:rPr>
              <a:t/>
            </a:r>
            <a:br>
              <a:rPr lang="en-US" sz="2800" baseline="30000" dirty="0" smtClean="0">
                <a:solidFill>
                  <a:srgbClr val="F2F2F2"/>
                </a:solidFill>
              </a:rPr>
            </a:br>
            <a:r>
              <a:rPr lang="en-US" sz="2800" baseline="30000" dirty="0" smtClean="0">
                <a:solidFill>
                  <a:srgbClr val="F2F2F2"/>
                </a:solidFill>
              </a:rPr>
              <a:t> rapid </a:t>
            </a:r>
            <a:r>
              <a:rPr lang="en-US" sz="2800" baseline="30000" dirty="0">
                <a:solidFill>
                  <a:srgbClr val="F2F2F2"/>
                </a:solidFill>
              </a:rPr>
              <a:t>scientific </a:t>
            </a:r>
            <a:r>
              <a:rPr lang="en-US" sz="2800" baseline="30000" dirty="0" smtClean="0">
                <a:solidFill>
                  <a:srgbClr val="F2F2F2"/>
                </a:solidFill>
              </a:rPr>
              <a:t>developments</a:t>
            </a:r>
            <a:endParaRPr lang="en-US" sz="2800" dirty="0">
              <a:solidFill>
                <a:srgbClr val="F2F2F2"/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Effie Liakopoulou 30.09.14</a:t>
            </a:r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1995604" y="360568"/>
            <a:ext cx="449323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Take Home Message</a:t>
            </a:r>
            <a:endParaRPr lang="en-US" sz="40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215424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Shape 86"/>
          <p:cNvSpPr/>
          <p:nvPr/>
        </p:nvSpPr>
        <p:spPr>
          <a:xfrm>
            <a:off x="388538" y="1608870"/>
            <a:ext cx="8339706" cy="39501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35717" tIns="35717" rIns="35717" bIns="35717" anchor="ctr">
            <a:spAutoFit/>
          </a:bodyPr>
          <a:lstStyle>
            <a:lvl1pPr>
              <a:defRPr sz="2600"/>
            </a:lvl1pPr>
          </a:lstStyle>
          <a:p>
            <a:pPr lvl="0" algn="l">
              <a:defRPr sz="1800"/>
            </a:pPr>
            <a:r>
              <a:rPr lang="en-US" sz="2800" dirty="0" smtClean="0">
                <a:solidFill>
                  <a:srgbClr val="558ED5"/>
                </a:solidFill>
                <a:latin typeface="Calibri" pitchFamily="34" charset="0"/>
                <a:cs typeface="Calibri" pitchFamily="34" charset="0"/>
              </a:rPr>
              <a:t>2</a:t>
            </a:r>
            <a:r>
              <a:rPr lang="en-US" sz="2800" baseline="30000" dirty="0" smtClean="0">
                <a:solidFill>
                  <a:srgbClr val="558ED5"/>
                </a:solidFill>
                <a:latin typeface="Calibri" pitchFamily="34" charset="0"/>
                <a:cs typeface="Calibri" pitchFamily="34" charset="0"/>
              </a:rPr>
              <a:t>nd</a:t>
            </a:r>
            <a:r>
              <a:rPr lang="en-US" sz="2800" dirty="0" smtClean="0">
                <a:solidFill>
                  <a:srgbClr val="558ED5"/>
                </a:solidFill>
                <a:latin typeface="Calibri" pitchFamily="34" charset="0"/>
                <a:cs typeface="Calibri" pitchFamily="34" charset="0"/>
              </a:rPr>
              <a:t> international Conference on </a:t>
            </a:r>
            <a:br>
              <a:rPr lang="en-US" sz="2800" dirty="0" smtClean="0">
                <a:solidFill>
                  <a:srgbClr val="558ED5"/>
                </a:solidFill>
                <a:latin typeface="Calibri" pitchFamily="34" charset="0"/>
                <a:cs typeface="Calibri" pitchFamily="34" charset="0"/>
              </a:rPr>
            </a:br>
            <a:r>
              <a:rPr lang="en-US" sz="2800" dirty="0" smtClean="0">
                <a:solidFill>
                  <a:srgbClr val="558ED5"/>
                </a:solidFill>
                <a:latin typeface="Calibri" pitchFamily="34" charset="0"/>
                <a:cs typeface="Calibri" pitchFamily="34" charset="0"/>
              </a:rPr>
              <a:t>Hematology and Blood Disorders</a:t>
            </a:r>
            <a:r>
              <a:rPr lang="en-US" sz="2800" dirty="0" smtClean="0">
                <a:solidFill>
                  <a:srgbClr val="F2F2F2"/>
                </a:solidFill>
                <a:latin typeface="Calibri" pitchFamily="34" charset="0"/>
                <a:cs typeface="Calibri" pitchFamily="34" charset="0"/>
              </a:rPr>
              <a:t/>
            </a:r>
            <a:br>
              <a:rPr lang="en-US" sz="2800" dirty="0" smtClean="0">
                <a:solidFill>
                  <a:srgbClr val="F2F2F2"/>
                </a:solidFill>
                <a:latin typeface="Calibri" pitchFamily="34" charset="0"/>
                <a:cs typeface="Calibri" pitchFamily="34" charset="0"/>
              </a:rPr>
            </a:br>
            <a:endParaRPr lang="en-US" sz="2800" dirty="0" smtClean="0">
              <a:solidFill>
                <a:srgbClr val="F2F2F2"/>
              </a:solidFill>
              <a:latin typeface="Calibri" pitchFamily="34" charset="0"/>
              <a:cs typeface="Calibri" pitchFamily="34" charset="0"/>
            </a:endParaRPr>
          </a:p>
          <a:p>
            <a:pPr lvl="0" algn="l">
              <a:defRPr sz="1800"/>
            </a:pPr>
            <a:r>
              <a:rPr lang="en-US" sz="2800" dirty="0" smtClean="0">
                <a:solidFill>
                  <a:srgbClr val="F2F2F2"/>
                </a:solidFill>
                <a:latin typeface="Calibri" pitchFamily="34" charset="0"/>
                <a:cs typeface="Calibri" pitchFamily="34" charset="0"/>
              </a:rPr>
              <a:t>Session 4 : 10.20, 1 October 2014</a:t>
            </a:r>
            <a:br>
              <a:rPr lang="en-US" sz="2800" dirty="0" smtClean="0">
                <a:solidFill>
                  <a:srgbClr val="F2F2F2"/>
                </a:solidFill>
                <a:latin typeface="Calibri" pitchFamily="34" charset="0"/>
                <a:cs typeface="Calibri" pitchFamily="34" charset="0"/>
              </a:rPr>
            </a:br>
            <a:endParaRPr lang="en-US" sz="2800" dirty="0" smtClean="0">
              <a:solidFill>
                <a:srgbClr val="F2F2F2"/>
              </a:solidFill>
              <a:latin typeface="Calibri" pitchFamily="34" charset="0"/>
              <a:cs typeface="Calibri" pitchFamily="34" charset="0"/>
            </a:endParaRPr>
          </a:p>
          <a:p>
            <a:pPr lvl="0" algn="l">
              <a:defRPr sz="1800"/>
            </a:pPr>
            <a:r>
              <a:rPr lang="en-US" sz="2800" i="1" dirty="0" smtClean="0">
                <a:solidFill>
                  <a:srgbClr val="F2F2F2"/>
                </a:solidFill>
                <a:latin typeface="Calibri" pitchFamily="34" charset="0"/>
                <a:cs typeface="Calibri" pitchFamily="34" charset="0"/>
              </a:rPr>
              <a:t>Whole genome methodology for in </a:t>
            </a:r>
            <a:r>
              <a:rPr lang="en-US" sz="2800" i="1" dirty="0" err="1" smtClean="0">
                <a:solidFill>
                  <a:srgbClr val="F2F2F2"/>
                </a:solidFill>
                <a:latin typeface="Calibri" pitchFamily="34" charset="0"/>
                <a:cs typeface="Calibri" pitchFamily="34" charset="0"/>
              </a:rPr>
              <a:t>silico</a:t>
            </a:r>
            <a:r>
              <a:rPr lang="en-US" sz="2800" i="1" dirty="0" smtClean="0">
                <a:solidFill>
                  <a:srgbClr val="F2F2F2"/>
                </a:solidFill>
                <a:latin typeface="Calibri" pitchFamily="34" charset="0"/>
                <a:cs typeface="Calibri" pitchFamily="34" charset="0"/>
              </a:rPr>
              <a:t> quantification of intra tumor heterogeneity: Model for clinical applications in the treatment of patients with hematological malignancies</a:t>
            </a:r>
            <a:endParaRPr sz="2800" i="1" dirty="0">
              <a:solidFill>
                <a:srgbClr val="F2F2F2"/>
              </a:solidFill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7117070"/>
      </p:ext>
    </p:extLst>
  </p:cSld>
  <p:clrMapOvr>
    <a:masterClrMapping/>
  </p:clrMapOvr>
  <p:transition xmlns:p14="http://schemas.microsoft.com/office/powerpoint/2010/main" spd="med"/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Effie Liakopoulou 30.09.14</a:t>
            </a:r>
            <a:endParaRPr lang="en-US"/>
          </a:p>
        </p:txBody>
      </p:sp>
      <p:pic>
        <p:nvPicPr>
          <p:cNvPr id="5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8300" y="661603"/>
            <a:ext cx="2372373" cy="23723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7" t="4607" r="15768" b="9483"/>
          <a:stretch>
            <a:fillRect/>
          </a:stretch>
        </p:blipFill>
        <p:spPr bwMode="auto">
          <a:xfrm>
            <a:off x="5497036" y="624779"/>
            <a:ext cx="2424908" cy="25150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6194800" y="3354614"/>
            <a:ext cx="1143000" cy="338137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1600" dirty="0" smtClean="0">
                <a:solidFill>
                  <a:srgbClr val="F2F2F2"/>
                </a:solidFill>
                <a:effectLst>
                  <a:outerShdw blurRad="38100" dist="38100" dir="2700000" algn="tl">
                    <a:srgbClr val="4E4E74"/>
                  </a:outerShdw>
                </a:effectLst>
              </a:rPr>
              <a:t>Greg Foltz</a:t>
            </a:r>
            <a:endParaRPr lang="en-US" sz="1600" dirty="0">
              <a:solidFill>
                <a:srgbClr val="F2F2F2"/>
              </a:solidFill>
              <a:effectLst>
                <a:outerShdw blurRad="38100" dist="38100" dir="2700000" algn="tl">
                  <a:srgbClr val="4E4E74"/>
                </a:out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222092" y="3366985"/>
            <a:ext cx="1085850" cy="338137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1600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4E4E74"/>
                  </a:outerShdw>
                </a:effectLst>
              </a:rPr>
              <a:t>Tony Blau</a:t>
            </a:r>
            <a:endParaRPr lang="en-US" sz="1600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4E4E74"/>
                </a:outerShdw>
              </a:effectLst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40844" y="3783469"/>
            <a:ext cx="2338514" cy="2274618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4148362" y="6187283"/>
            <a:ext cx="1085850" cy="338137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160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4E4E74"/>
                  </a:outerShdw>
                </a:effectLst>
              </a:rPr>
              <a:t>Tony Blau</a:t>
            </a:r>
            <a:endParaRPr lang="en-US" sz="1600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4E4E74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8174620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Effie Liakopoulou 30.09.14</a:t>
            </a:r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3285699" y="2691289"/>
            <a:ext cx="252060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i="1" dirty="0" smtClean="0">
                <a:solidFill>
                  <a:srgbClr val="558ED5"/>
                </a:solidFill>
              </a:rPr>
              <a:t>Thank you</a:t>
            </a:r>
            <a:endParaRPr lang="en-US" sz="4000" b="1" i="1" dirty="0">
              <a:solidFill>
                <a:srgbClr val="558ED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02272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885</TotalTime>
  <Words>861</Words>
  <Application>Microsoft Macintosh PowerPoint</Application>
  <PresentationFormat>On-screen Show (4:3)</PresentationFormat>
  <Paragraphs>259</Paragraphs>
  <Slides>53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53</vt:i4>
      </vt:variant>
    </vt:vector>
  </HeadingPairs>
  <TitlesOfParts>
    <vt:vector size="54" baseType="lpstr">
      <vt:lpstr>Office Theme</vt:lpstr>
      <vt:lpstr>Treating Cancer in the Era of Omics</vt:lpstr>
      <vt:lpstr>Transforming Lives</vt:lpstr>
      <vt:lpstr>PowerPoint Presentation</vt:lpstr>
      <vt:lpstr>PowerPoint Presentation</vt:lpstr>
      <vt:lpstr>PowerPoint Presentation</vt:lpstr>
      <vt:lpstr>PowerPoint Presentation</vt:lpstr>
      <vt:lpstr>2012: 50 Years Genetic Revolution</vt:lpstr>
      <vt:lpstr>2012: National Science Award</vt:lpstr>
      <vt:lpstr>Watson, Crick &amp; Wilkins Achievement</vt:lpstr>
      <vt:lpstr>PowerPoint Presentation</vt:lpstr>
      <vt:lpstr>PowerPoint Presentation</vt:lpstr>
      <vt:lpstr>ENCODE in Numbers</vt:lpstr>
      <vt:lpstr>Genetic Revolution  Will we need another 50 Years to make sense of the data? </vt:lpstr>
      <vt:lpstr>Genetic Revolution Will we need another 50 Years to make sense of the data?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Transforming Medicine #1 The Shrinking Cost of DNA Sequencing</vt:lpstr>
      <vt:lpstr>PowerPoint Presentation</vt:lpstr>
      <vt:lpstr>PowerPoint Presentation</vt:lpstr>
      <vt:lpstr>Clonal Evolution from MDS to sAML</vt:lpstr>
      <vt:lpstr>One Size Does Not Fit All</vt:lpstr>
      <vt:lpstr>PowerPoint Presentation</vt:lpstr>
      <vt:lpstr>Some Rationally Designed Cancer Therapies</vt:lpstr>
      <vt:lpstr>Transforming Medicine #3:    Systems Biology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Fundamental Idea of Personalized Medicine</vt:lpstr>
      <vt:lpstr>PowerPoint Presentation</vt:lpstr>
      <vt:lpstr>PowerPoint Presentation</vt:lpstr>
      <vt:lpstr>AML - A Practical Approach</vt:lpstr>
      <vt:lpstr>PowerPoint Presentation</vt:lpstr>
      <vt:lpstr>AML Trial </vt:lpstr>
      <vt:lpstr>14 AML cell lines, 30 patient samples</vt:lpstr>
      <vt:lpstr>PowerPoint Presentation</vt:lpstr>
      <vt:lpstr>AML Trial  Primary Objective: Demonstrate feasibility of the assay as a potential means to predict response  Secondary Objective: Cytoreduction with chosen drugs   </vt:lpstr>
      <vt:lpstr>PowerPoint Presentation</vt:lpstr>
      <vt:lpstr>PowerPoint Presentation</vt:lpstr>
      <vt:lpstr>PowerPoint Presentation</vt:lpstr>
      <vt:lpstr>PowerPoint Presentation</vt:lpstr>
    </vt:vector>
  </TitlesOfParts>
  <Company>UW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Effie Liakopoulou</dc:creator>
  <cp:lastModifiedBy>Effie Liakopoulou</cp:lastModifiedBy>
  <cp:revision>33</cp:revision>
  <dcterms:created xsi:type="dcterms:W3CDTF">2014-09-29T20:29:46Z</dcterms:created>
  <dcterms:modified xsi:type="dcterms:W3CDTF">2014-09-30T11:15:33Z</dcterms:modified>
</cp:coreProperties>
</file>