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 id="2147483663" r:id="rId3"/>
  </p:sldMasterIdLst>
  <p:notesMasterIdLst>
    <p:notesMasterId r:id="rId33"/>
  </p:notesMasterIdLst>
  <p:handoutMasterIdLst>
    <p:handoutMasterId r:id="rId34"/>
  </p:handoutMasterIdLst>
  <p:sldIdLst>
    <p:sldId id="331" r:id="rId4"/>
    <p:sldId id="332" r:id="rId5"/>
    <p:sldId id="327" r:id="rId6"/>
    <p:sldId id="307" r:id="rId7"/>
    <p:sldId id="329" r:id="rId8"/>
    <p:sldId id="330" r:id="rId9"/>
    <p:sldId id="328" r:id="rId10"/>
    <p:sldId id="310" r:id="rId11"/>
    <p:sldId id="292" r:id="rId12"/>
    <p:sldId id="293" r:id="rId13"/>
    <p:sldId id="309" r:id="rId14"/>
    <p:sldId id="308" r:id="rId15"/>
    <p:sldId id="295" r:id="rId16"/>
    <p:sldId id="311" r:id="rId17"/>
    <p:sldId id="312" r:id="rId18"/>
    <p:sldId id="313" r:id="rId19"/>
    <p:sldId id="314" r:id="rId20"/>
    <p:sldId id="315" r:id="rId21"/>
    <p:sldId id="316" r:id="rId22"/>
    <p:sldId id="317" r:id="rId23"/>
    <p:sldId id="323" r:id="rId24"/>
    <p:sldId id="324" r:id="rId25"/>
    <p:sldId id="297" r:id="rId26"/>
    <p:sldId id="325" r:id="rId27"/>
    <p:sldId id="299" r:id="rId28"/>
    <p:sldId id="300" r:id="rId29"/>
    <p:sldId id="301" r:id="rId30"/>
    <p:sldId id="296" r:id="rId31"/>
    <p:sldId id="326" r:id="rId32"/>
  </p:sldIdLst>
  <p:sldSz cx="9144000" cy="6858000" type="screen4x3"/>
  <p:notesSz cx="7099300" cy="10234613"/>
  <p:defaultTextStyle>
    <a:defPPr>
      <a:defRPr lang="en-GB"/>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3FCA2"/>
    <a:srgbClr val="CC3300"/>
    <a:srgbClr val="EFAF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4" autoAdjust="0"/>
    <p:restoredTop sz="94591" autoAdjust="0"/>
  </p:normalViewPr>
  <p:slideViewPr>
    <p:cSldViewPr>
      <p:cViewPr varScale="1">
        <p:scale>
          <a:sx n="70" d="100"/>
          <a:sy n="70" d="100"/>
        </p:scale>
        <p:origin x="-136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4906" tIns="47453" rIns="94906" bIns="47453" numCol="1" anchor="t" anchorCtr="0" compatLnSpc="1">
            <a:prstTxWarp prst="textNoShape">
              <a:avLst/>
            </a:prstTxWarp>
          </a:bodyPr>
          <a:lstStyle>
            <a:lvl1pPr defTabSz="949325">
              <a:defRPr sz="1200"/>
            </a:lvl1pPr>
          </a:lstStyle>
          <a:p>
            <a:endParaRPr lang="en-GB"/>
          </a:p>
        </p:txBody>
      </p:sp>
      <p:sp>
        <p:nvSpPr>
          <p:cNvPr id="77827"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4906" tIns="47453" rIns="94906" bIns="47453" numCol="1" anchor="t" anchorCtr="0" compatLnSpc="1">
            <a:prstTxWarp prst="textNoShape">
              <a:avLst/>
            </a:prstTxWarp>
          </a:bodyPr>
          <a:lstStyle>
            <a:lvl1pPr algn="r" defTabSz="949325">
              <a:defRPr sz="1200"/>
            </a:lvl1pPr>
          </a:lstStyle>
          <a:p>
            <a:endParaRPr lang="en-GB"/>
          </a:p>
        </p:txBody>
      </p:sp>
      <p:sp>
        <p:nvSpPr>
          <p:cNvPr id="77828"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4906" tIns="47453" rIns="94906" bIns="47453" numCol="1" anchor="b" anchorCtr="0" compatLnSpc="1">
            <a:prstTxWarp prst="textNoShape">
              <a:avLst/>
            </a:prstTxWarp>
          </a:bodyPr>
          <a:lstStyle>
            <a:lvl1pPr defTabSz="949325">
              <a:defRPr sz="1200"/>
            </a:lvl1pPr>
          </a:lstStyle>
          <a:p>
            <a:endParaRPr lang="en-GB"/>
          </a:p>
        </p:txBody>
      </p:sp>
      <p:sp>
        <p:nvSpPr>
          <p:cNvPr id="77829"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4906" tIns="47453" rIns="94906" bIns="47453" numCol="1" anchor="b" anchorCtr="0" compatLnSpc="1">
            <a:prstTxWarp prst="textNoShape">
              <a:avLst/>
            </a:prstTxWarp>
          </a:bodyPr>
          <a:lstStyle>
            <a:lvl1pPr algn="r" defTabSz="949325">
              <a:defRPr sz="1200"/>
            </a:lvl1pPr>
          </a:lstStyle>
          <a:p>
            <a:fld id="{EB3C0796-BF8A-45A6-9A8F-0884E9F48359}" type="slidenum">
              <a:rPr lang="en-GB"/>
              <a:pPr/>
              <a:t>‹#›</a:t>
            </a:fld>
            <a:endParaRPr lang="en-GB"/>
          </a:p>
        </p:txBody>
      </p:sp>
    </p:spTree>
    <p:extLst>
      <p:ext uri="{BB962C8B-B14F-4D97-AF65-F5344CB8AC3E}">
        <p14:creationId xmlns:p14="http://schemas.microsoft.com/office/powerpoint/2010/main" val="408945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4906" tIns="47453" rIns="94906" bIns="47453" numCol="1" anchor="t" anchorCtr="0" compatLnSpc="1">
            <a:prstTxWarp prst="textNoShape">
              <a:avLst/>
            </a:prstTxWarp>
          </a:bodyPr>
          <a:lstStyle>
            <a:lvl1pPr defTabSz="949325">
              <a:defRPr sz="1200"/>
            </a:lvl1pPr>
          </a:lstStyle>
          <a:p>
            <a:endParaRPr lang="en-GB"/>
          </a:p>
        </p:txBody>
      </p:sp>
      <p:sp>
        <p:nvSpPr>
          <p:cNvPr id="44035"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4906" tIns="47453" rIns="94906" bIns="47453" numCol="1" anchor="t" anchorCtr="0" compatLnSpc="1">
            <a:prstTxWarp prst="textNoShape">
              <a:avLst/>
            </a:prstTxWarp>
          </a:bodyPr>
          <a:lstStyle>
            <a:lvl1pPr algn="r" defTabSz="949325">
              <a:defRPr sz="1200"/>
            </a:lvl1pPr>
          </a:lstStyle>
          <a:p>
            <a:endParaRPr lang="en-GB"/>
          </a:p>
        </p:txBody>
      </p:sp>
      <p:sp>
        <p:nvSpPr>
          <p:cNvPr id="44036" name="Rectangle 4"/>
          <p:cNvSpPr>
            <a:spLocks noGrp="1" noRot="1" noChangeAspect="1" noChangeArrowheads="1" noTextEdit="1"/>
          </p:cNvSpPr>
          <p:nvPr>
            <p:ph type="sldImg" idx="2"/>
          </p:nvPr>
        </p:nvSpPr>
        <p:spPr bwMode="auto">
          <a:xfrm>
            <a:off x="992188" y="768350"/>
            <a:ext cx="5116512" cy="3836988"/>
          </a:xfrm>
          <a:prstGeom prst="rect">
            <a:avLst/>
          </a:prstGeom>
          <a:noFill/>
          <a:ln w="9525">
            <a:solidFill>
              <a:srgbClr val="000000"/>
            </a:solidFill>
            <a:miter lim="800000"/>
            <a:headEnd/>
            <a:tailEnd/>
          </a:ln>
          <a:effectLst/>
        </p:spPr>
      </p:sp>
      <p:sp>
        <p:nvSpPr>
          <p:cNvPr id="44037"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4906" tIns="47453" rIns="94906" bIns="47453" numCol="1" anchor="t" anchorCtr="0" compatLnSpc="1">
            <a:prstTxWarp prst="textNoShape">
              <a:avLst/>
            </a:prstTxWarp>
          </a:bodyPr>
          <a:lstStyle/>
          <a:p>
            <a:pPr lvl="0"/>
            <a:r>
              <a:rPr lang="en-GB" smtClean="0"/>
              <a:t>Klik om de opmaakprofielen van de modeltekst te bewerken</a:t>
            </a:r>
          </a:p>
          <a:p>
            <a:pPr lvl="1"/>
            <a:r>
              <a:rPr lang="en-GB" smtClean="0"/>
              <a:t>Tweede niveau</a:t>
            </a:r>
          </a:p>
          <a:p>
            <a:pPr lvl="2"/>
            <a:r>
              <a:rPr lang="en-GB" smtClean="0"/>
              <a:t>Derde niveau</a:t>
            </a:r>
          </a:p>
          <a:p>
            <a:pPr lvl="3"/>
            <a:r>
              <a:rPr lang="en-GB" smtClean="0"/>
              <a:t>Vierde niveau</a:t>
            </a:r>
          </a:p>
          <a:p>
            <a:pPr lvl="4"/>
            <a:r>
              <a:rPr lang="en-GB" smtClean="0"/>
              <a:t>Vijfde niveau</a:t>
            </a:r>
          </a:p>
        </p:txBody>
      </p:sp>
      <p:sp>
        <p:nvSpPr>
          <p:cNvPr id="44038"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4906" tIns="47453" rIns="94906" bIns="47453" numCol="1" anchor="b" anchorCtr="0" compatLnSpc="1">
            <a:prstTxWarp prst="textNoShape">
              <a:avLst/>
            </a:prstTxWarp>
          </a:bodyPr>
          <a:lstStyle>
            <a:lvl1pPr defTabSz="949325">
              <a:defRPr sz="1200"/>
            </a:lvl1pPr>
          </a:lstStyle>
          <a:p>
            <a:endParaRPr lang="en-GB"/>
          </a:p>
        </p:txBody>
      </p:sp>
      <p:sp>
        <p:nvSpPr>
          <p:cNvPr id="44039"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4906" tIns="47453" rIns="94906" bIns="47453" numCol="1" anchor="b" anchorCtr="0" compatLnSpc="1">
            <a:prstTxWarp prst="textNoShape">
              <a:avLst/>
            </a:prstTxWarp>
          </a:bodyPr>
          <a:lstStyle>
            <a:lvl1pPr algn="r" defTabSz="949325">
              <a:defRPr sz="1200"/>
            </a:lvl1pPr>
          </a:lstStyle>
          <a:p>
            <a:fld id="{9836CCA4-3A3A-4875-840B-46D66FA63034}" type="slidenum">
              <a:rPr lang="en-GB"/>
              <a:pPr/>
              <a:t>‹#›</a:t>
            </a:fld>
            <a:endParaRPr lang="en-GB"/>
          </a:p>
        </p:txBody>
      </p:sp>
    </p:spTree>
    <p:extLst>
      <p:ext uri="{BB962C8B-B14F-4D97-AF65-F5344CB8AC3E}">
        <p14:creationId xmlns:p14="http://schemas.microsoft.com/office/powerpoint/2010/main" val="39408042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p:txBody>
          <a:bodyPr/>
          <a:lstStyle>
            <a:lvl1pPr>
              <a:defRPr/>
            </a:lvl1pPr>
          </a:lstStyle>
          <a:p>
            <a:endParaRPr lang="en-GB"/>
          </a:p>
        </p:txBody>
      </p:sp>
      <p:sp>
        <p:nvSpPr>
          <p:cNvPr id="5" name="Tijdelijke aanduiding voor voettekst 4"/>
          <p:cNvSpPr>
            <a:spLocks noGrp="1"/>
          </p:cNvSpPr>
          <p:nvPr>
            <p:ph type="ftr" sz="quarter" idx="11"/>
          </p:nvPr>
        </p:nvSpPr>
        <p:spPr/>
        <p:txBody>
          <a:bodyPr/>
          <a:lstStyle>
            <a:lvl1pPr>
              <a:defRPr/>
            </a:lvl1pPr>
          </a:lstStyle>
          <a:p>
            <a:endParaRPr lang="en-GB"/>
          </a:p>
        </p:txBody>
      </p:sp>
      <p:sp>
        <p:nvSpPr>
          <p:cNvPr id="6" name="Tijdelijke aanduiding voor dianummer 5"/>
          <p:cNvSpPr>
            <a:spLocks noGrp="1"/>
          </p:cNvSpPr>
          <p:nvPr>
            <p:ph type="sldNum" sz="quarter" idx="12"/>
          </p:nvPr>
        </p:nvSpPr>
        <p:spPr/>
        <p:txBody>
          <a:bodyPr/>
          <a:lstStyle>
            <a:lvl1pPr>
              <a:defRPr/>
            </a:lvl1pPr>
          </a:lstStyle>
          <a:p>
            <a:fld id="{4CFFAB21-5099-4E92-99B2-E36205957267}" type="slidenum">
              <a:rPr lang="en-GB"/>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endParaRPr lang="en-GB"/>
          </a:p>
        </p:txBody>
      </p:sp>
      <p:sp>
        <p:nvSpPr>
          <p:cNvPr id="5" name="Tijdelijke aanduiding voor voettekst 4"/>
          <p:cNvSpPr>
            <a:spLocks noGrp="1"/>
          </p:cNvSpPr>
          <p:nvPr>
            <p:ph type="ftr" sz="quarter" idx="11"/>
          </p:nvPr>
        </p:nvSpPr>
        <p:spPr/>
        <p:txBody>
          <a:bodyPr/>
          <a:lstStyle>
            <a:lvl1pPr>
              <a:defRPr/>
            </a:lvl1pPr>
          </a:lstStyle>
          <a:p>
            <a:endParaRPr lang="en-GB"/>
          </a:p>
        </p:txBody>
      </p:sp>
      <p:sp>
        <p:nvSpPr>
          <p:cNvPr id="6" name="Tijdelijke aanduiding voor dianummer 5"/>
          <p:cNvSpPr>
            <a:spLocks noGrp="1"/>
          </p:cNvSpPr>
          <p:nvPr>
            <p:ph type="sldNum" sz="quarter" idx="12"/>
          </p:nvPr>
        </p:nvSpPr>
        <p:spPr/>
        <p:txBody>
          <a:bodyPr/>
          <a:lstStyle>
            <a:lvl1pPr>
              <a:defRPr/>
            </a:lvl1pPr>
          </a:lstStyle>
          <a:p>
            <a:fld id="{307493C0-EAAD-4C33-A613-AFC7FECD799B}"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lvl1pPr>
              <a:defRPr/>
            </a:lvl1pPr>
          </a:lstStyle>
          <a:p>
            <a:endParaRPr lang="en-GB"/>
          </a:p>
        </p:txBody>
      </p:sp>
      <p:sp>
        <p:nvSpPr>
          <p:cNvPr id="5" name="Tijdelijke aanduiding voor voettekst 4"/>
          <p:cNvSpPr>
            <a:spLocks noGrp="1"/>
          </p:cNvSpPr>
          <p:nvPr>
            <p:ph type="ftr" sz="quarter" idx="11"/>
          </p:nvPr>
        </p:nvSpPr>
        <p:spPr/>
        <p:txBody>
          <a:bodyPr/>
          <a:lstStyle>
            <a:lvl1pPr>
              <a:defRPr/>
            </a:lvl1pPr>
          </a:lstStyle>
          <a:p>
            <a:endParaRPr lang="en-GB"/>
          </a:p>
        </p:txBody>
      </p:sp>
      <p:sp>
        <p:nvSpPr>
          <p:cNvPr id="6" name="Tijdelijke aanduiding voor dianummer 5"/>
          <p:cNvSpPr>
            <a:spLocks noGrp="1"/>
          </p:cNvSpPr>
          <p:nvPr>
            <p:ph type="sldNum" sz="quarter" idx="12"/>
          </p:nvPr>
        </p:nvSpPr>
        <p:spPr/>
        <p:txBody>
          <a:bodyPr/>
          <a:lstStyle>
            <a:lvl1pPr>
              <a:defRPr/>
            </a:lvl1pPr>
          </a:lstStyle>
          <a:p>
            <a:fld id="{88301419-0F89-4636-9181-870D64CDEBD2}"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lvl1pPr>
              <a:defRPr/>
            </a:lvl1pPr>
          </a:lstStyle>
          <a:p>
            <a:endParaRPr lang="en-GB"/>
          </a:p>
        </p:txBody>
      </p:sp>
      <p:sp>
        <p:nvSpPr>
          <p:cNvPr id="6" name="Tijdelijke aanduiding voor voettekst 5"/>
          <p:cNvSpPr>
            <a:spLocks noGrp="1"/>
          </p:cNvSpPr>
          <p:nvPr>
            <p:ph type="ftr" sz="quarter" idx="11"/>
          </p:nvPr>
        </p:nvSpPr>
        <p:spPr/>
        <p:txBody>
          <a:bodyPr/>
          <a:lstStyle>
            <a:lvl1pPr>
              <a:defRPr/>
            </a:lvl1pPr>
          </a:lstStyle>
          <a:p>
            <a:endParaRPr lang="en-GB"/>
          </a:p>
        </p:txBody>
      </p:sp>
      <p:sp>
        <p:nvSpPr>
          <p:cNvPr id="7" name="Tijdelijke aanduiding voor dianummer 6"/>
          <p:cNvSpPr>
            <a:spLocks noGrp="1"/>
          </p:cNvSpPr>
          <p:nvPr>
            <p:ph type="sldNum" sz="quarter" idx="12"/>
          </p:nvPr>
        </p:nvSpPr>
        <p:spPr/>
        <p:txBody>
          <a:bodyPr/>
          <a:lstStyle>
            <a:lvl1pPr>
              <a:defRPr/>
            </a:lvl1pPr>
          </a:lstStyle>
          <a:p>
            <a:fld id="{368F363C-B2EB-42F3-A466-1B91A6B4E75E}"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lvl1pPr>
              <a:defRPr/>
            </a:lvl1pPr>
          </a:lstStyle>
          <a:p>
            <a:endParaRPr lang="en-GB"/>
          </a:p>
        </p:txBody>
      </p:sp>
      <p:sp>
        <p:nvSpPr>
          <p:cNvPr id="8" name="Tijdelijke aanduiding voor voettekst 7"/>
          <p:cNvSpPr>
            <a:spLocks noGrp="1"/>
          </p:cNvSpPr>
          <p:nvPr>
            <p:ph type="ftr" sz="quarter" idx="11"/>
          </p:nvPr>
        </p:nvSpPr>
        <p:spPr/>
        <p:txBody>
          <a:bodyPr/>
          <a:lstStyle>
            <a:lvl1pPr>
              <a:defRPr/>
            </a:lvl1pPr>
          </a:lstStyle>
          <a:p>
            <a:endParaRPr lang="en-GB"/>
          </a:p>
        </p:txBody>
      </p:sp>
      <p:sp>
        <p:nvSpPr>
          <p:cNvPr id="9" name="Tijdelijke aanduiding voor dianummer 8"/>
          <p:cNvSpPr>
            <a:spLocks noGrp="1"/>
          </p:cNvSpPr>
          <p:nvPr>
            <p:ph type="sldNum" sz="quarter" idx="12"/>
          </p:nvPr>
        </p:nvSpPr>
        <p:spPr/>
        <p:txBody>
          <a:bodyPr/>
          <a:lstStyle>
            <a:lvl1pPr>
              <a:defRPr/>
            </a:lvl1pPr>
          </a:lstStyle>
          <a:p>
            <a:fld id="{B85F3E39-C8B6-4D07-B3D1-D59A7D9FD0A8}"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lvl1pPr>
              <a:defRPr/>
            </a:lvl1pPr>
          </a:lstStyle>
          <a:p>
            <a:endParaRPr lang="en-GB"/>
          </a:p>
        </p:txBody>
      </p:sp>
      <p:sp>
        <p:nvSpPr>
          <p:cNvPr id="4" name="Tijdelijke aanduiding voor voettekst 3"/>
          <p:cNvSpPr>
            <a:spLocks noGrp="1"/>
          </p:cNvSpPr>
          <p:nvPr>
            <p:ph type="ftr" sz="quarter" idx="11"/>
          </p:nvPr>
        </p:nvSpPr>
        <p:spPr/>
        <p:txBody>
          <a:bodyPr/>
          <a:lstStyle>
            <a:lvl1pPr>
              <a:defRPr/>
            </a:lvl1pPr>
          </a:lstStyle>
          <a:p>
            <a:endParaRPr lang="en-GB"/>
          </a:p>
        </p:txBody>
      </p:sp>
      <p:sp>
        <p:nvSpPr>
          <p:cNvPr id="5" name="Tijdelijke aanduiding voor dianummer 4"/>
          <p:cNvSpPr>
            <a:spLocks noGrp="1"/>
          </p:cNvSpPr>
          <p:nvPr>
            <p:ph type="sldNum" sz="quarter" idx="12"/>
          </p:nvPr>
        </p:nvSpPr>
        <p:spPr/>
        <p:txBody>
          <a:bodyPr/>
          <a:lstStyle>
            <a:lvl1pPr>
              <a:defRPr/>
            </a:lvl1pPr>
          </a:lstStyle>
          <a:p>
            <a:fld id="{57B83CF9-B88E-41C5-B5BB-EAE90A93A35F}"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lvl1pPr>
              <a:defRPr/>
            </a:lvl1pPr>
          </a:lstStyle>
          <a:p>
            <a:endParaRPr lang="en-GB"/>
          </a:p>
        </p:txBody>
      </p:sp>
      <p:sp>
        <p:nvSpPr>
          <p:cNvPr id="3" name="Tijdelijke aanduiding voor voettekst 2"/>
          <p:cNvSpPr>
            <a:spLocks noGrp="1"/>
          </p:cNvSpPr>
          <p:nvPr>
            <p:ph type="ftr" sz="quarter" idx="11"/>
          </p:nvPr>
        </p:nvSpPr>
        <p:spPr/>
        <p:txBody>
          <a:bodyPr/>
          <a:lstStyle>
            <a:lvl1pPr>
              <a:defRPr/>
            </a:lvl1pPr>
          </a:lstStyle>
          <a:p>
            <a:endParaRPr lang="en-GB"/>
          </a:p>
        </p:txBody>
      </p:sp>
      <p:sp>
        <p:nvSpPr>
          <p:cNvPr id="4" name="Tijdelijke aanduiding voor dianummer 3"/>
          <p:cNvSpPr>
            <a:spLocks noGrp="1"/>
          </p:cNvSpPr>
          <p:nvPr>
            <p:ph type="sldNum" sz="quarter" idx="12"/>
          </p:nvPr>
        </p:nvSpPr>
        <p:spPr/>
        <p:txBody>
          <a:bodyPr/>
          <a:lstStyle>
            <a:lvl1pPr>
              <a:defRPr/>
            </a:lvl1pPr>
          </a:lstStyle>
          <a:p>
            <a:fld id="{74A0CEB9-37B6-41B0-A536-8DF9EDDB35EB}"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lvl1pPr>
              <a:defRPr/>
            </a:lvl1pPr>
          </a:lstStyle>
          <a:p>
            <a:endParaRPr lang="en-GB"/>
          </a:p>
        </p:txBody>
      </p:sp>
      <p:sp>
        <p:nvSpPr>
          <p:cNvPr id="6" name="Tijdelijke aanduiding voor voettekst 5"/>
          <p:cNvSpPr>
            <a:spLocks noGrp="1"/>
          </p:cNvSpPr>
          <p:nvPr>
            <p:ph type="ftr" sz="quarter" idx="11"/>
          </p:nvPr>
        </p:nvSpPr>
        <p:spPr/>
        <p:txBody>
          <a:bodyPr/>
          <a:lstStyle>
            <a:lvl1pPr>
              <a:defRPr/>
            </a:lvl1pPr>
          </a:lstStyle>
          <a:p>
            <a:endParaRPr lang="en-GB"/>
          </a:p>
        </p:txBody>
      </p:sp>
      <p:sp>
        <p:nvSpPr>
          <p:cNvPr id="7" name="Tijdelijke aanduiding voor dianummer 6"/>
          <p:cNvSpPr>
            <a:spLocks noGrp="1"/>
          </p:cNvSpPr>
          <p:nvPr>
            <p:ph type="sldNum" sz="quarter" idx="12"/>
          </p:nvPr>
        </p:nvSpPr>
        <p:spPr/>
        <p:txBody>
          <a:bodyPr/>
          <a:lstStyle>
            <a:lvl1pPr>
              <a:defRPr/>
            </a:lvl1pPr>
          </a:lstStyle>
          <a:p>
            <a:fld id="{770FAB09-1AD5-4B6D-89B4-FFE57DCA089C}"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lvl1pPr>
              <a:defRPr/>
            </a:lvl1pPr>
          </a:lstStyle>
          <a:p>
            <a:endParaRPr lang="en-GB"/>
          </a:p>
        </p:txBody>
      </p:sp>
      <p:sp>
        <p:nvSpPr>
          <p:cNvPr id="6" name="Tijdelijke aanduiding voor voettekst 5"/>
          <p:cNvSpPr>
            <a:spLocks noGrp="1"/>
          </p:cNvSpPr>
          <p:nvPr>
            <p:ph type="ftr" sz="quarter" idx="11"/>
          </p:nvPr>
        </p:nvSpPr>
        <p:spPr/>
        <p:txBody>
          <a:bodyPr/>
          <a:lstStyle>
            <a:lvl1pPr>
              <a:defRPr/>
            </a:lvl1pPr>
          </a:lstStyle>
          <a:p>
            <a:endParaRPr lang="en-GB"/>
          </a:p>
        </p:txBody>
      </p:sp>
      <p:sp>
        <p:nvSpPr>
          <p:cNvPr id="7" name="Tijdelijke aanduiding voor dianummer 6"/>
          <p:cNvSpPr>
            <a:spLocks noGrp="1"/>
          </p:cNvSpPr>
          <p:nvPr>
            <p:ph type="sldNum" sz="quarter" idx="12"/>
          </p:nvPr>
        </p:nvSpPr>
        <p:spPr/>
        <p:txBody>
          <a:bodyPr/>
          <a:lstStyle>
            <a:lvl1pPr>
              <a:defRPr/>
            </a:lvl1pPr>
          </a:lstStyle>
          <a:p>
            <a:fld id="{A20E1C8C-0162-4685-9557-18C968E1385A}"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endParaRPr lang="en-GB"/>
          </a:p>
        </p:txBody>
      </p:sp>
      <p:sp>
        <p:nvSpPr>
          <p:cNvPr id="5" name="Tijdelijke aanduiding voor voettekst 4"/>
          <p:cNvSpPr>
            <a:spLocks noGrp="1"/>
          </p:cNvSpPr>
          <p:nvPr>
            <p:ph type="ftr" sz="quarter" idx="11"/>
          </p:nvPr>
        </p:nvSpPr>
        <p:spPr/>
        <p:txBody>
          <a:bodyPr/>
          <a:lstStyle>
            <a:lvl1pPr>
              <a:defRPr/>
            </a:lvl1pPr>
          </a:lstStyle>
          <a:p>
            <a:endParaRPr lang="en-GB"/>
          </a:p>
        </p:txBody>
      </p:sp>
      <p:sp>
        <p:nvSpPr>
          <p:cNvPr id="6" name="Tijdelijke aanduiding voor dianummer 5"/>
          <p:cNvSpPr>
            <a:spLocks noGrp="1"/>
          </p:cNvSpPr>
          <p:nvPr>
            <p:ph type="sldNum" sz="quarter" idx="12"/>
          </p:nvPr>
        </p:nvSpPr>
        <p:spPr/>
        <p:txBody>
          <a:bodyPr/>
          <a:lstStyle>
            <a:lvl1pPr>
              <a:defRPr/>
            </a:lvl1pPr>
          </a:lstStyle>
          <a:p>
            <a:fld id="{DA6001AE-3B86-4A95-AB0B-B9BF6B6DEC40}"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lvl1pPr>
              <a:defRPr/>
            </a:lvl1pPr>
          </a:lstStyle>
          <a:p>
            <a:endParaRPr lang="en-GB"/>
          </a:p>
        </p:txBody>
      </p:sp>
      <p:sp>
        <p:nvSpPr>
          <p:cNvPr id="5" name="Tijdelijke aanduiding voor voettekst 4"/>
          <p:cNvSpPr>
            <a:spLocks noGrp="1"/>
          </p:cNvSpPr>
          <p:nvPr>
            <p:ph type="ftr" sz="quarter" idx="11"/>
          </p:nvPr>
        </p:nvSpPr>
        <p:spPr/>
        <p:txBody>
          <a:bodyPr/>
          <a:lstStyle>
            <a:lvl1pPr>
              <a:defRPr/>
            </a:lvl1pPr>
          </a:lstStyle>
          <a:p>
            <a:endParaRPr lang="en-GB"/>
          </a:p>
        </p:txBody>
      </p:sp>
      <p:sp>
        <p:nvSpPr>
          <p:cNvPr id="6" name="Tijdelijke aanduiding voor dianummer 5"/>
          <p:cNvSpPr>
            <a:spLocks noGrp="1"/>
          </p:cNvSpPr>
          <p:nvPr>
            <p:ph type="sldNum" sz="quarter" idx="12"/>
          </p:nvPr>
        </p:nvSpPr>
        <p:spPr/>
        <p:txBody>
          <a:bodyPr/>
          <a:lstStyle>
            <a:lvl1pPr>
              <a:defRPr/>
            </a:lvl1pPr>
          </a:lstStyle>
          <a:p>
            <a:fld id="{B925ACCA-07E4-4599-8251-7DF08CE70875}" type="slidenum">
              <a:rPr lang="en-GB"/>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nl-NL" smtClean="0"/>
              <a:t>Klik om de stijl te bewerken</a:t>
            </a:r>
            <a:endParaRPr lang="nl-NL"/>
          </a:p>
        </p:txBody>
      </p:sp>
      <p:sp>
        <p:nvSpPr>
          <p:cNvPr id="3" name="Tijdelijke aanduiding voor tabel 2"/>
          <p:cNvSpPr>
            <a:spLocks noGrp="1"/>
          </p:cNvSpPr>
          <p:nvPr>
            <p:ph type="tbl" idx="1"/>
          </p:nvPr>
        </p:nvSpPr>
        <p:spPr>
          <a:xfrm>
            <a:off x="457200" y="1600200"/>
            <a:ext cx="8229600" cy="4525963"/>
          </a:xfrm>
        </p:spPr>
        <p:txBody>
          <a:bodyPr/>
          <a:lstStyle/>
          <a:p>
            <a:endParaRPr lang="nl-NL"/>
          </a:p>
        </p:txBody>
      </p:sp>
      <p:sp>
        <p:nvSpPr>
          <p:cNvPr id="4" name="Tijdelijke aanduiding voor datum 3"/>
          <p:cNvSpPr>
            <a:spLocks noGrp="1"/>
          </p:cNvSpPr>
          <p:nvPr>
            <p:ph type="dt" sz="half" idx="10"/>
          </p:nvPr>
        </p:nvSpPr>
        <p:spPr>
          <a:xfrm>
            <a:off x="457200" y="6245225"/>
            <a:ext cx="2133600" cy="476250"/>
          </a:xfrm>
        </p:spPr>
        <p:txBody>
          <a:bodyPr/>
          <a:lstStyle>
            <a:lvl1pPr>
              <a:defRPr/>
            </a:lvl1pPr>
          </a:lstStyle>
          <a:p>
            <a:endParaRPr lang="en-GB"/>
          </a:p>
        </p:txBody>
      </p:sp>
      <p:sp>
        <p:nvSpPr>
          <p:cNvPr id="5" name="Tijdelijke aanduiding voor voettekst 4"/>
          <p:cNvSpPr>
            <a:spLocks noGrp="1"/>
          </p:cNvSpPr>
          <p:nvPr>
            <p:ph type="ftr" sz="quarter" idx="11"/>
          </p:nvPr>
        </p:nvSpPr>
        <p:spPr>
          <a:xfrm>
            <a:off x="3124200" y="6245225"/>
            <a:ext cx="2895600" cy="476250"/>
          </a:xfrm>
        </p:spPr>
        <p:txBody>
          <a:bodyPr/>
          <a:lstStyle>
            <a:lvl1pPr>
              <a:defRPr/>
            </a:lvl1pPr>
          </a:lstStyle>
          <a:p>
            <a:endParaRPr lang="en-GB"/>
          </a:p>
        </p:txBody>
      </p:sp>
      <p:sp>
        <p:nvSpPr>
          <p:cNvPr id="6" name="Tijdelijke aanduiding voor dianummer 5"/>
          <p:cNvSpPr>
            <a:spLocks noGrp="1"/>
          </p:cNvSpPr>
          <p:nvPr>
            <p:ph type="sldNum" sz="quarter" idx="12"/>
          </p:nvPr>
        </p:nvSpPr>
        <p:spPr>
          <a:xfrm>
            <a:off x="6553200" y="6245225"/>
            <a:ext cx="2133600" cy="476250"/>
          </a:xfrm>
        </p:spPr>
        <p:txBody>
          <a:bodyPr/>
          <a:lstStyle>
            <a:lvl1pPr>
              <a:defRPr/>
            </a:lvl1pPr>
          </a:lstStyle>
          <a:p>
            <a:fld id="{D569A58F-49B9-4B99-9D1E-AC44A3186578}"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457200" y="1600200"/>
            <a:ext cx="4038600" cy="4525963"/>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a:xfrm>
            <a:off x="457200" y="6245225"/>
            <a:ext cx="2133600" cy="476250"/>
          </a:xfrm>
        </p:spPr>
        <p:txBody>
          <a:bodyPr/>
          <a:lstStyle>
            <a:lvl1pPr>
              <a:defRPr/>
            </a:lvl1pPr>
          </a:lstStyle>
          <a:p>
            <a:endParaRPr lang="en-GB"/>
          </a:p>
        </p:txBody>
      </p:sp>
      <p:sp>
        <p:nvSpPr>
          <p:cNvPr id="6" name="Tijdelijke aanduiding voor voettekst 5"/>
          <p:cNvSpPr>
            <a:spLocks noGrp="1"/>
          </p:cNvSpPr>
          <p:nvPr>
            <p:ph type="ftr" sz="quarter" idx="11"/>
          </p:nvPr>
        </p:nvSpPr>
        <p:spPr>
          <a:xfrm>
            <a:off x="3124200" y="6245225"/>
            <a:ext cx="2895600" cy="476250"/>
          </a:xfrm>
        </p:spPr>
        <p:txBody>
          <a:bodyPr/>
          <a:lstStyle>
            <a:lvl1pPr>
              <a:defRPr/>
            </a:lvl1pPr>
          </a:lstStyle>
          <a:p>
            <a:endParaRPr lang="en-GB"/>
          </a:p>
        </p:txBody>
      </p:sp>
      <p:sp>
        <p:nvSpPr>
          <p:cNvPr id="7" name="Tijdelijke aanduiding voor dianummer 6"/>
          <p:cNvSpPr>
            <a:spLocks noGrp="1"/>
          </p:cNvSpPr>
          <p:nvPr>
            <p:ph type="sldNum" sz="quarter" idx="12"/>
          </p:nvPr>
        </p:nvSpPr>
        <p:spPr>
          <a:xfrm>
            <a:off x="6553200" y="6245225"/>
            <a:ext cx="2133600" cy="476250"/>
          </a:xfrm>
        </p:spPr>
        <p:txBody>
          <a:bodyPr/>
          <a:lstStyle>
            <a:lvl1pPr>
              <a:defRPr/>
            </a:lvl1pPr>
          </a:lstStyle>
          <a:p>
            <a:fld id="{03ACC848-37C0-48E8-B13A-4BB0B287582C}" type="slidenum">
              <a:rPr lang="en-GB"/>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el, tekst en 2 inhoudselementen">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nl-NL" smtClean="0"/>
              <a:t>Klik om de stijl te bewerken</a:t>
            </a:r>
            <a:endParaRPr lang="nl-NL"/>
          </a:p>
        </p:txBody>
      </p:sp>
      <p:sp>
        <p:nvSpPr>
          <p:cNvPr id="3" name="Tijdelijke aanduiding voor tekst 2"/>
          <p:cNvSpPr>
            <a:spLocks noGrp="1"/>
          </p:cNvSpPr>
          <p:nvPr>
            <p:ph type="body" sz="half" idx="1"/>
          </p:nvPr>
        </p:nvSpPr>
        <p:spPr>
          <a:xfrm>
            <a:off x="457200" y="1600200"/>
            <a:ext cx="4038600" cy="4525963"/>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quarter" idx="2"/>
          </p:nvPr>
        </p:nvSpPr>
        <p:spPr>
          <a:xfrm>
            <a:off x="4648200" y="1600200"/>
            <a:ext cx="4038600" cy="21859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inhoud 4"/>
          <p:cNvSpPr>
            <a:spLocks noGrp="1"/>
          </p:cNvSpPr>
          <p:nvPr>
            <p:ph sz="quarter" idx="3"/>
          </p:nvPr>
        </p:nvSpPr>
        <p:spPr>
          <a:xfrm>
            <a:off x="4648200" y="3938588"/>
            <a:ext cx="4038600" cy="2187575"/>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datum 5"/>
          <p:cNvSpPr>
            <a:spLocks noGrp="1"/>
          </p:cNvSpPr>
          <p:nvPr>
            <p:ph type="dt" sz="half" idx="10"/>
          </p:nvPr>
        </p:nvSpPr>
        <p:spPr>
          <a:xfrm>
            <a:off x="457200" y="6245225"/>
            <a:ext cx="2133600" cy="476250"/>
          </a:xfrm>
        </p:spPr>
        <p:txBody>
          <a:bodyPr/>
          <a:lstStyle>
            <a:lvl1pPr>
              <a:defRPr/>
            </a:lvl1pPr>
          </a:lstStyle>
          <a:p>
            <a:endParaRPr lang="en-GB"/>
          </a:p>
        </p:txBody>
      </p:sp>
      <p:sp>
        <p:nvSpPr>
          <p:cNvPr id="7" name="Tijdelijke aanduiding voor voettekst 6"/>
          <p:cNvSpPr>
            <a:spLocks noGrp="1"/>
          </p:cNvSpPr>
          <p:nvPr>
            <p:ph type="ftr" sz="quarter" idx="11"/>
          </p:nvPr>
        </p:nvSpPr>
        <p:spPr>
          <a:xfrm>
            <a:off x="3124200" y="6245225"/>
            <a:ext cx="2895600" cy="476250"/>
          </a:xfrm>
        </p:spPr>
        <p:txBody>
          <a:bodyPr/>
          <a:lstStyle>
            <a:lvl1pPr>
              <a:defRPr/>
            </a:lvl1pPr>
          </a:lstStyle>
          <a:p>
            <a:endParaRPr lang="en-GB"/>
          </a:p>
        </p:txBody>
      </p:sp>
      <p:sp>
        <p:nvSpPr>
          <p:cNvPr id="8" name="Tijdelijke aanduiding voor dianummer 7"/>
          <p:cNvSpPr>
            <a:spLocks noGrp="1"/>
          </p:cNvSpPr>
          <p:nvPr>
            <p:ph type="sldNum" sz="quarter" idx="12"/>
          </p:nvPr>
        </p:nvSpPr>
        <p:spPr>
          <a:xfrm>
            <a:off x="6553200" y="6245225"/>
            <a:ext cx="2133600" cy="476250"/>
          </a:xfrm>
        </p:spPr>
        <p:txBody>
          <a:bodyPr/>
          <a:lstStyle>
            <a:lvl1pPr>
              <a:defRPr/>
            </a:lvl1pPr>
          </a:lstStyle>
          <a:p>
            <a:fld id="{E95CAEE1-90C6-4D79-B379-987DDB379561}" type="slidenum">
              <a:rPr lang="en-GB"/>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p:txBody>
          <a:bodyPr/>
          <a:lstStyle/>
          <a:p>
            <a:fld id="{F1AAC0CD-9E02-494B-A63E-F9A024923F54}" type="datetimeFigureOut">
              <a:rPr lang="nl-NL" smtClean="0"/>
              <a:pPr/>
              <a:t>30-10-2014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A8DB9FB-E252-48B3-9334-4465BC488D03}" type="slidenum">
              <a:rPr lang="nl-NL" smtClean="0"/>
              <a:pPr/>
              <a:t>‹#›</a:t>
            </a:fld>
            <a:endParaRPr lang="nl-NL"/>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F1AAC0CD-9E02-494B-A63E-F9A024923F54}" type="datetimeFigureOut">
              <a:rPr lang="nl-NL" smtClean="0"/>
              <a:pPr/>
              <a:t>30-10-2014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A8DB9FB-E252-48B3-9334-4465BC488D03}" type="slidenum">
              <a:rPr lang="nl-NL" smtClean="0"/>
              <a:pPr/>
              <a:t>‹#›</a:t>
            </a:fld>
            <a:endParaRPr lang="nl-NL"/>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F1AAC0CD-9E02-494B-A63E-F9A024923F54}" type="datetimeFigureOut">
              <a:rPr lang="nl-NL" smtClean="0"/>
              <a:pPr/>
              <a:t>30-10-2014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A8DB9FB-E252-48B3-9334-4465BC488D03}" type="slidenum">
              <a:rPr lang="nl-NL" smtClean="0"/>
              <a:pPr/>
              <a:t>‹#›</a:t>
            </a:fld>
            <a:endParaRPr lang="nl-NL"/>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F1AAC0CD-9E02-494B-A63E-F9A024923F54}" type="datetimeFigureOut">
              <a:rPr lang="nl-NL" smtClean="0"/>
              <a:pPr/>
              <a:t>30-10-2014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A8DB9FB-E252-48B3-9334-4465BC488D03}" type="slidenum">
              <a:rPr lang="nl-NL" smtClean="0"/>
              <a:pPr/>
              <a:t>‹#›</a:t>
            </a:fld>
            <a:endParaRPr lang="nl-NL"/>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F1AAC0CD-9E02-494B-A63E-F9A024923F54}" type="datetimeFigureOut">
              <a:rPr lang="nl-NL" smtClean="0"/>
              <a:pPr/>
              <a:t>30-10-2014</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8A8DB9FB-E252-48B3-9334-4465BC488D03}" type="slidenum">
              <a:rPr lang="nl-NL" smtClean="0"/>
              <a:pPr/>
              <a:t>‹#›</a:t>
            </a:fld>
            <a:endParaRPr lang="nl-NL"/>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F1AAC0CD-9E02-494B-A63E-F9A024923F54}" type="datetimeFigureOut">
              <a:rPr lang="nl-NL" smtClean="0"/>
              <a:pPr/>
              <a:t>30-10-2014</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8A8DB9FB-E252-48B3-9334-4465BC488D03}" type="slidenum">
              <a:rPr lang="nl-NL" smtClean="0"/>
              <a:pPr/>
              <a:t>‹#›</a:t>
            </a:fld>
            <a:endParaRPr lang="nl-NL"/>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F1AAC0CD-9E02-494B-A63E-F9A024923F54}" type="datetimeFigureOut">
              <a:rPr lang="nl-NL" smtClean="0"/>
              <a:pPr/>
              <a:t>30-10-2014</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8A8DB9FB-E252-48B3-9334-4465BC488D03}" type="slidenum">
              <a:rPr lang="nl-NL" smtClean="0"/>
              <a:pPr/>
              <a:t>‹#›</a:t>
            </a:fld>
            <a:endParaRPr lang="nl-NL"/>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F1AAC0CD-9E02-494B-A63E-F9A024923F54}" type="datetimeFigureOut">
              <a:rPr lang="nl-NL" smtClean="0"/>
              <a:pPr/>
              <a:t>30-10-2014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A8DB9FB-E252-48B3-9334-4465BC488D03}" type="slidenum">
              <a:rPr lang="nl-NL" smtClean="0"/>
              <a:pPr/>
              <a:t>‹#›</a:t>
            </a:fld>
            <a:endParaRPr lang="nl-NL"/>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F1AAC0CD-9E02-494B-A63E-F9A024923F54}" type="datetimeFigureOut">
              <a:rPr lang="nl-NL" smtClean="0"/>
              <a:pPr/>
              <a:t>30-10-2014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A8DB9FB-E252-48B3-9334-4465BC488D03}" type="slidenum">
              <a:rPr lang="nl-NL" smtClean="0"/>
              <a:pPr/>
              <a:t>‹#›</a:t>
            </a:fld>
            <a:endParaRPr lang="nl-NL"/>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F1AAC0CD-9E02-494B-A63E-F9A024923F54}" type="datetimeFigureOut">
              <a:rPr lang="nl-NL" smtClean="0"/>
              <a:pPr/>
              <a:t>30-10-2014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A8DB9FB-E252-48B3-9334-4465BC488D03}" type="slidenum">
              <a:rPr lang="nl-NL" smtClean="0"/>
              <a:pPr/>
              <a:t>‹#›</a:t>
            </a:fld>
            <a:endParaRPr lang="nl-NL"/>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F1AAC0CD-9E02-494B-A63E-F9A024923F54}" type="datetimeFigureOut">
              <a:rPr lang="nl-NL" smtClean="0"/>
              <a:pPr/>
              <a:t>30-10-2014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A8DB9FB-E252-48B3-9334-4465BC488D03}" type="slidenum">
              <a:rPr lang="nl-NL" smtClean="0"/>
              <a:pPr/>
              <a:t>‹#›</a:t>
            </a:fld>
            <a:endParaRPr lang="nl-NL"/>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p:txBody>
          <a:bodyPr/>
          <a:lstStyle/>
          <a:p>
            <a:fld id="{27C2F524-23E6-4F6F-970D-8CC03A5BE56D}" type="datetimeFigureOut">
              <a:rPr lang="nl-NL" smtClean="0"/>
              <a:pPr/>
              <a:t>30-10-2014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4A3F154-9D60-41C9-9F12-8BE4E075BB3F}" type="slidenum">
              <a:rPr lang="nl-NL" smtClean="0"/>
              <a:pPr/>
              <a:t>‹#›</a:t>
            </a:fld>
            <a:endParaRPr lang="nl-NL"/>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27C2F524-23E6-4F6F-970D-8CC03A5BE56D}" type="datetimeFigureOut">
              <a:rPr lang="nl-NL" smtClean="0"/>
              <a:pPr/>
              <a:t>30-10-2014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4A3F154-9D60-41C9-9F12-8BE4E075BB3F}" type="slidenum">
              <a:rPr lang="nl-NL" smtClean="0"/>
              <a:pPr/>
              <a:t>‹#›</a:t>
            </a:fld>
            <a:endParaRPr lang="nl-NL"/>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27C2F524-23E6-4F6F-970D-8CC03A5BE56D}" type="datetimeFigureOut">
              <a:rPr lang="nl-NL" smtClean="0"/>
              <a:pPr/>
              <a:t>30-10-2014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4A3F154-9D60-41C9-9F12-8BE4E075BB3F}" type="slidenum">
              <a:rPr lang="nl-NL" smtClean="0"/>
              <a:pPr/>
              <a:t>‹#›</a:t>
            </a:fld>
            <a:endParaRPr lang="nl-NL"/>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27C2F524-23E6-4F6F-970D-8CC03A5BE56D}" type="datetimeFigureOut">
              <a:rPr lang="nl-NL" smtClean="0"/>
              <a:pPr/>
              <a:t>30-10-2014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4A3F154-9D60-41C9-9F12-8BE4E075BB3F}" type="slidenum">
              <a:rPr lang="nl-NL" smtClean="0"/>
              <a:pPr/>
              <a:t>‹#›</a:t>
            </a:fld>
            <a:endParaRPr lang="nl-NL"/>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27C2F524-23E6-4F6F-970D-8CC03A5BE56D}" type="datetimeFigureOut">
              <a:rPr lang="nl-NL" smtClean="0"/>
              <a:pPr/>
              <a:t>30-10-2014</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A4A3F154-9D60-41C9-9F12-8BE4E075BB3F}" type="slidenum">
              <a:rPr lang="nl-NL" smtClean="0"/>
              <a:pPr/>
              <a:t>‹#›</a:t>
            </a:fld>
            <a:endParaRPr lang="nl-NL"/>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27C2F524-23E6-4F6F-970D-8CC03A5BE56D}" type="datetimeFigureOut">
              <a:rPr lang="nl-NL" smtClean="0"/>
              <a:pPr/>
              <a:t>30-10-2014</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A4A3F154-9D60-41C9-9F12-8BE4E075BB3F}" type="slidenum">
              <a:rPr lang="nl-NL" smtClean="0"/>
              <a:pPr/>
              <a:t>‹#›</a:t>
            </a:fld>
            <a:endParaRPr lang="nl-NL"/>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7C2F524-23E6-4F6F-970D-8CC03A5BE56D}" type="datetimeFigureOut">
              <a:rPr lang="nl-NL" smtClean="0"/>
              <a:pPr/>
              <a:t>30-10-2014</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A4A3F154-9D60-41C9-9F12-8BE4E075BB3F}" type="slidenum">
              <a:rPr lang="nl-NL" smtClean="0"/>
              <a:pPr/>
              <a:t>‹#›</a:t>
            </a:fld>
            <a:endParaRPr lang="nl-NL"/>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27C2F524-23E6-4F6F-970D-8CC03A5BE56D}" type="datetimeFigureOut">
              <a:rPr lang="nl-NL" smtClean="0"/>
              <a:pPr/>
              <a:t>30-10-2014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4A3F154-9D60-41C9-9F12-8BE4E075BB3F}" type="slidenum">
              <a:rPr lang="nl-NL" smtClean="0"/>
              <a:pPr/>
              <a:t>‹#›</a:t>
            </a:fld>
            <a:endParaRPr lang="nl-NL"/>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27C2F524-23E6-4F6F-970D-8CC03A5BE56D}" type="datetimeFigureOut">
              <a:rPr lang="nl-NL" smtClean="0"/>
              <a:pPr/>
              <a:t>30-10-2014</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A4A3F154-9D60-41C9-9F12-8BE4E075BB3F}" type="slidenum">
              <a:rPr lang="nl-NL" smtClean="0"/>
              <a:pPr/>
              <a:t>‹#›</a:t>
            </a:fld>
            <a:endParaRPr lang="nl-NL"/>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27C2F524-23E6-4F6F-970D-8CC03A5BE56D}" type="datetimeFigureOut">
              <a:rPr lang="nl-NL" smtClean="0"/>
              <a:pPr/>
              <a:t>30-10-2014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4A3F154-9D60-41C9-9F12-8BE4E075BB3F}" type="slidenum">
              <a:rPr lang="nl-NL" smtClean="0"/>
              <a:pPr/>
              <a:t>‹#›</a:t>
            </a:fld>
            <a:endParaRPr lang="nl-NL"/>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27C2F524-23E6-4F6F-970D-8CC03A5BE56D}" type="datetimeFigureOut">
              <a:rPr lang="nl-NL" smtClean="0"/>
              <a:pPr/>
              <a:t>30-10-2014</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A4A3F154-9D60-41C9-9F12-8BE4E075BB3F}" type="slidenum">
              <a:rPr lang="nl-NL" smtClean="0"/>
              <a:pPr/>
              <a:t>‹#›</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Klik om het opmaakprofiel te bewerken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Klik om de opmaakprofielen van de modeltekst te bewerken</a:t>
            </a:r>
          </a:p>
          <a:p>
            <a:pPr lvl="1"/>
            <a:r>
              <a:rPr lang="en-GB" smtClean="0"/>
              <a:t>Tweede niveau</a:t>
            </a:r>
          </a:p>
          <a:p>
            <a:pPr lvl="2"/>
            <a:r>
              <a:rPr lang="en-GB" smtClean="0"/>
              <a:t>Derde niveau</a:t>
            </a:r>
          </a:p>
          <a:p>
            <a:pPr lvl="3"/>
            <a:r>
              <a:rPr lang="en-GB" smtClean="0"/>
              <a:t>Vierde niveau</a:t>
            </a:r>
          </a:p>
          <a:p>
            <a:pPr lvl="4"/>
            <a:r>
              <a:rPr lang="en-GB" smtClean="0"/>
              <a:t>Vijfde niveau</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AB6C954-FE4E-4362-AC28-C3CFCFE13091}"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AAC0CD-9E02-494B-A63E-F9A024923F54}" type="datetimeFigureOut">
              <a:rPr lang="nl-NL" smtClean="0"/>
              <a:pPr/>
              <a:t>30-10-2014</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8DB9FB-E252-48B3-9334-4465BC488D03}" type="slidenum">
              <a:rPr lang="nl-NL" smtClean="0"/>
              <a:pPr/>
              <a:t>‹#›</a:t>
            </a:fld>
            <a:endParaRPr lang="nl-NL"/>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2F524-23E6-4F6F-970D-8CC03A5BE56D}" type="datetimeFigureOut">
              <a:rPr lang="nl-NL" smtClean="0"/>
              <a:pPr/>
              <a:t>30-10-2014</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A3F154-9D60-41C9-9F12-8BE4E075BB3F}" type="slidenum">
              <a:rPr lang="nl-NL" smtClean="0"/>
              <a:pPr/>
              <a:t>‹#›</a:t>
            </a:fld>
            <a:endParaRPr lang="nl-NL"/>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mailto:e.r.van.den.heuvel@umcg.nl"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datashaper.or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15.xml"/><Relationship Id="rId7"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3.wmf"/><Relationship Id="rId4" Type="http://schemas.openxmlformats.org/officeDocument/2006/relationships/oleObject" Target="../embeddings/oleObject3.bin"/><Relationship Id="rId9" Type="http://schemas.openxmlformats.org/officeDocument/2006/relationships/image" Target="../media/image5.w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6.wmf"/><Relationship Id="rId4" Type="http://schemas.openxmlformats.org/officeDocument/2006/relationships/oleObject" Target="../embeddings/oleObject6.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7.wmf"/><Relationship Id="rId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9.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image" Target="../media/image8.wmf"/><Relationship Id="rId4" Type="http://schemas.openxmlformats.org/officeDocument/2006/relationships/oleObject" Target="../embeddings/oleObject8.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11.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1.bin"/><Relationship Id="rId5" Type="http://schemas.openxmlformats.org/officeDocument/2006/relationships/image" Target="../media/image10.wmf"/><Relationship Id="rId4" Type="http://schemas.openxmlformats.org/officeDocument/2006/relationships/oleObject" Target="../embeddings/oleObject10.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eaLnBrk="1" hangingPunct="1">
              <a:defRPr/>
            </a:pPr>
            <a:r>
              <a:rPr lang="en-US" sz="3600" dirty="0" smtClean="0">
                <a:solidFill>
                  <a:schemeClr val="accent4">
                    <a:lumMod val="50000"/>
                  </a:schemeClr>
                </a:solidFill>
                <a:effectLst>
                  <a:outerShdw blurRad="38100" dist="38100" dir="2700000" algn="tl">
                    <a:srgbClr val="000000">
                      <a:alpha val="43137"/>
                    </a:srgbClr>
                  </a:outerShdw>
                </a:effectLst>
                <a:latin typeface="Baskerville Old Face" pitchFamily="18" charset="0"/>
              </a:rPr>
              <a:t>About OMICS Group</a:t>
            </a:r>
            <a:endParaRPr lang="en-US" sz="3600" dirty="0">
              <a:solidFill>
                <a:schemeClr val="accent4">
                  <a:lumMod val="50000"/>
                </a:schemeClr>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lnSpcReduction="10000"/>
          </a:bodyPr>
          <a:lstStyle/>
          <a:p>
            <a:pPr algn="just" eaLnBrk="1" hangingPunct="1">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2230781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eaLnBrk="1" hangingPunct="1">
              <a:defRPr/>
            </a:pPr>
            <a:r>
              <a:rPr lang="en-US" sz="3600" dirty="0" smtClean="0">
                <a:solidFill>
                  <a:schemeClr val="accent4">
                    <a:lumMod val="50000"/>
                  </a:schemeClr>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eaLnBrk="1" hangingPunct="1">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eaLnBrk="1" hangingPunct="1">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dirty="0"/>
          </a:p>
        </p:txBody>
      </p:sp>
    </p:spTree>
    <p:extLst>
      <p:ext uri="{BB962C8B-B14F-4D97-AF65-F5344CB8AC3E}">
        <p14:creationId xmlns:p14="http://schemas.microsoft.com/office/powerpoint/2010/main" val="2681623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00113" y="1417638"/>
            <a:ext cx="7434262" cy="935037"/>
          </a:xfrm>
          <a:noFill/>
        </p:spPr>
        <p:txBody>
          <a:bodyPr/>
          <a:lstStyle/>
          <a:p>
            <a:pPr algn="l"/>
            <a:r>
              <a:rPr lang="en-US" sz="4000" b="1" dirty="0">
                <a:solidFill>
                  <a:schemeClr val="accent2"/>
                </a:solidFill>
              </a:rPr>
              <a:t>Harmonization </a:t>
            </a:r>
            <a:r>
              <a:rPr lang="en-US" sz="4000" b="1" dirty="0" smtClean="0">
                <a:solidFill>
                  <a:schemeClr val="accent2"/>
                </a:solidFill>
              </a:rPr>
              <a:t>of multiple observational studies:</a:t>
            </a:r>
            <a:br>
              <a:rPr lang="en-US" sz="4000" b="1" dirty="0" smtClean="0">
                <a:solidFill>
                  <a:schemeClr val="accent2"/>
                </a:solidFill>
              </a:rPr>
            </a:br>
            <a:r>
              <a:rPr lang="en-US" sz="3200" b="1" i="1" dirty="0" smtClean="0">
                <a:solidFill>
                  <a:schemeClr val="accent2"/>
                </a:solidFill>
              </a:rPr>
              <a:t>Non-identical ordered scales</a:t>
            </a:r>
            <a:endParaRPr lang="en-GB" sz="4000" b="1" i="1" dirty="0">
              <a:solidFill>
                <a:schemeClr val="accent2"/>
              </a:solidFill>
            </a:endParaRPr>
          </a:p>
        </p:txBody>
      </p:sp>
      <p:sp>
        <p:nvSpPr>
          <p:cNvPr id="3075" name="Rectangle 3"/>
          <p:cNvSpPr>
            <a:spLocks noGrp="1" noChangeArrowheads="1"/>
          </p:cNvSpPr>
          <p:nvPr>
            <p:ph type="subTitle" idx="1"/>
          </p:nvPr>
        </p:nvSpPr>
        <p:spPr>
          <a:xfrm>
            <a:off x="1042988" y="4005263"/>
            <a:ext cx="7194550" cy="2374900"/>
          </a:xfrm>
        </p:spPr>
        <p:txBody>
          <a:bodyPr/>
          <a:lstStyle/>
          <a:p>
            <a:pPr algn="l" eaLnBrk="1" hangingPunct="1">
              <a:lnSpc>
                <a:spcPct val="80000"/>
              </a:lnSpc>
            </a:pPr>
            <a:r>
              <a:rPr lang="en-GB" altLang="nl-NL" sz="2800" smtClean="0">
                <a:solidFill>
                  <a:schemeClr val="accent2"/>
                </a:solidFill>
              </a:rPr>
              <a:t>Edwin R. van den Heuvel</a:t>
            </a:r>
          </a:p>
          <a:p>
            <a:pPr algn="l" eaLnBrk="1" hangingPunct="1">
              <a:lnSpc>
                <a:spcPct val="80000"/>
              </a:lnSpc>
            </a:pPr>
            <a:r>
              <a:rPr lang="en-GB" altLang="nl-NL" sz="2000" i="1" smtClean="0">
                <a:solidFill>
                  <a:schemeClr val="accent2"/>
                </a:solidFill>
              </a:rPr>
              <a:t>Professor of Statistics</a:t>
            </a:r>
          </a:p>
          <a:p>
            <a:pPr algn="l" eaLnBrk="1" hangingPunct="1">
              <a:lnSpc>
                <a:spcPct val="80000"/>
              </a:lnSpc>
            </a:pPr>
            <a:r>
              <a:rPr lang="en-GB" altLang="nl-NL" sz="2000" smtClean="0">
                <a:solidFill>
                  <a:srgbClr val="7030A0"/>
                </a:solidFill>
                <a:hlinkClick r:id="rId2"/>
              </a:rPr>
              <a:t>e.r.v.d.heuvel@tue.nl</a:t>
            </a:r>
            <a:endParaRPr lang="en-GB" altLang="nl-NL" sz="2000" smtClean="0">
              <a:solidFill>
                <a:srgbClr val="7030A0"/>
              </a:solidFill>
            </a:endParaRPr>
          </a:p>
          <a:p>
            <a:pPr algn="l" eaLnBrk="1" hangingPunct="1">
              <a:lnSpc>
                <a:spcPct val="80000"/>
              </a:lnSpc>
            </a:pPr>
            <a:endParaRPr lang="en-GB" altLang="nl-NL" sz="2400" smtClean="0">
              <a:solidFill>
                <a:schemeClr val="accent2"/>
              </a:solidFill>
            </a:endParaRPr>
          </a:p>
          <a:p>
            <a:pPr algn="l" eaLnBrk="1" hangingPunct="1">
              <a:lnSpc>
                <a:spcPct val="80000"/>
              </a:lnSpc>
            </a:pPr>
            <a:r>
              <a:rPr lang="en-GB" altLang="nl-NL" sz="2400" smtClean="0">
                <a:solidFill>
                  <a:schemeClr val="accent2"/>
                </a:solidFill>
              </a:rPr>
              <a:t>Department of Mathematics and Computer Science</a:t>
            </a:r>
          </a:p>
          <a:p>
            <a:pPr algn="l" eaLnBrk="1" hangingPunct="1">
              <a:lnSpc>
                <a:spcPct val="80000"/>
              </a:lnSpc>
            </a:pPr>
            <a:r>
              <a:rPr lang="en-GB" altLang="nl-NL" sz="2400" smtClean="0">
                <a:solidFill>
                  <a:schemeClr val="accent2"/>
                </a:solidFill>
              </a:rPr>
              <a:t>Eindhoven University of Technology</a:t>
            </a:r>
          </a:p>
        </p:txBody>
      </p:sp>
      <p:sp>
        <p:nvSpPr>
          <p:cNvPr id="3076" name="Rectangle 6"/>
          <p:cNvSpPr>
            <a:spLocks noChangeArrowheads="1"/>
          </p:cNvSpPr>
          <p:nvPr/>
        </p:nvSpPr>
        <p:spPr bwMode="auto">
          <a:xfrm>
            <a:off x="900113" y="695325"/>
            <a:ext cx="7434262" cy="2449513"/>
          </a:xfrm>
          <a:prstGeom prst="rect">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nl-NL" altLang="nl-NL" sz="1600"/>
          </a:p>
        </p:txBody>
      </p:sp>
      <p:sp>
        <p:nvSpPr>
          <p:cNvPr id="7" name="Rectangle 3"/>
          <p:cNvSpPr txBox="1">
            <a:spLocks noChangeArrowheads="1"/>
          </p:cNvSpPr>
          <p:nvPr/>
        </p:nvSpPr>
        <p:spPr bwMode="auto">
          <a:xfrm>
            <a:off x="2058988" y="3213100"/>
            <a:ext cx="6400800" cy="431800"/>
          </a:xfrm>
          <a:prstGeom prst="rect">
            <a:avLst/>
          </a:prstGeom>
          <a:noFill/>
          <a:ln w="9525">
            <a:noFill/>
            <a:miter lim="800000"/>
            <a:headEnd/>
            <a:tailEnd/>
          </a:ln>
        </p:spPr>
        <p:txBody>
          <a:bodyPr/>
          <a:lstStyle/>
          <a:p>
            <a:pPr algn="r">
              <a:lnSpc>
                <a:spcPct val="80000"/>
              </a:lnSpc>
              <a:spcBef>
                <a:spcPct val="20000"/>
              </a:spcBef>
              <a:defRPr/>
            </a:pPr>
            <a:r>
              <a:rPr lang="en-GB" sz="2000" kern="0" dirty="0">
                <a:solidFill>
                  <a:schemeClr val="accent2"/>
                </a:solidFill>
                <a:latin typeface="+mn-lt"/>
              </a:rPr>
              <a:t>October 2014</a:t>
            </a:r>
          </a:p>
        </p:txBody>
      </p:sp>
    </p:spTree>
    <p:extLst>
      <p:ext uri="{BB962C8B-B14F-4D97-AF65-F5344CB8AC3E}">
        <p14:creationId xmlns:p14="http://schemas.microsoft.com/office/powerpoint/2010/main" val="13844938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Content</a:t>
            </a:r>
            <a:endParaRPr lang="en-GB" sz="4000" dirty="0">
              <a:solidFill>
                <a:schemeClr val="accent2"/>
              </a:solidFill>
            </a:endParaRPr>
          </a:p>
        </p:txBody>
      </p:sp>
      <p:sp>
        <p:nvSpPr>
          <p:cNvPr id="5123" name="Rectangle 3"/>
          <p:cNvSpPr>
            <a:spLocks noGrp="1" noChangeArrowheads="1"/>
          </p:cNvSpPr>
          <p:nvPr>
            <p:ph type="body" idx="1"/>
          </p:nvPr>
        </p:nvSpPr>
        <p:spPr>
          <a:xfrm>
            <a:off x="457200" y="1528464"/>
            <a:ext cx="8229600" cy="5068888"/>
          </a:xfrm>
        </p:spPr>
        <p:txBody>
          <a:bodyPr/>
          <a:lstStyle/>
          <a:p>
            <a:r>
              <a:rPr lang="en-US" sz="3600" dirty="0" smtClean="0"/>
              <a:t>Introduction</a:t>
            </a:r>
          </a:p>
          <a:p>
            <a:r>
              <a:rPr lang="en-US" sz="3600" dirty="0" smtClean="0"/>
              <a:t>Content Equivalence</a:t>
            </a:r>
          </a:p>
          <a:p>
            <a:r>
              <a:rPr lang="en-US" sz="3600" dirty="0" smtClean="0"/>
              <a:t>Motivating Example</a:t>
            </a:r>
          </a:p>
          <a:p>
            <a:r>
              <a:rPr lang="en-US" sz="3600" dirty="0" smtClean="0">
                <a:solidFill>
                  <a:schemeClr val="tx1"/>
                </a:solidFill>
              </a:rPr>
              <a:t>Principles</a:t>
            </a:r>
          </a:p>
          <a:p>
            <a:r>
              <a:rPr lang="en-US" sz="3600" dirty="0" smtClean="0">
                <a:solidFill>
                  <a:schemeClr val="tx1"/>
                </a:solidFill>
              </a:rPr>
              <a:t>General Model</a:t>
            </a:r>
          </a:p>
          <a:p>
            <a:r>
              <a:rPr lang="en-US" sz="3600" dirty="0" smtClean="0"/>
              <a:t>Analysis Motivating Example</a:t>
            </a:r>
            <a:endParaRPr lang="en-US" sz="3600" dirty="0" smtClean="0">
              <a:solidFill>
                <a:schemeClr val="tx1"/>
              </a:solidFill>
            </a:endParaRPr>
          </a:p>
          <a:p>
            <a:endParaRPr lang="en-US" dirty="0" smtClean="0">
              <a:solidFill>
                <a:schemeClr val="tx1"/>
              </a:solidFill>
            </a:endParaRPr>
          </a:p>
          <a:p>
            <a:endParaRPr lang="en-US" dirty="0" smtClean="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Introduction</a:t>
            </a:r>
            <a:endParaRPr lang="en-GB" sz="6000" dirty="0">
              <a:solidFill>
                <a:schemeClr val="accent2"/>
              </a:solidFill>
            </a:endParaRPr>
          </a:p>
        </p:txBody>
      </p:sp>
      <p:sp>
        <p:nvSpPr>
          <p:cNvPr id="5123" name="Rectangle 3"/>
          <p:cNvSpPr>
            <a:spLocks noGrp="1" noChangeArrowheads="1"/>
          </p:cNvSpPr>
          <p:nvPr>
            <p:ph type="body" idx="1"/>
          </p:nvPr>
        </p:nvSpPr>
        <p:spPr>
          <a:xfrm>
            <a:off x="457200" y="1556792"/>
            <a:ext cx="8219256" cy="5068888"/>
          </a:xfrm>
        </p:spPr>
        <p:txBody>
          <a:bodyPr/>
          <a:lstStyle/>
          <a:p>
            <a:r>
              <a:rPr lang="en-US" sz="2800" dirty="0" smtClean="0"/>
              <a:t>Epidemiology is concerned with finding associations between risk factors and health outcomes</a:t>
            </a:r>
          </a:p>
          <a:p>
            <a:r>
              <a:rPr lang="en-US" sz="2800" dirty="0" smtClean="0"/>
              <a:t>For some diseases or some risk factors large cohort studies are required </a:t>
            </a:r>
          </a:p>
          <a:p>
            <a:r>
              <a:rPr lang="en-US" sz="2800" dirty="0" smtClean="0"/>
              <a:t>Such research can only be performed by combining several already existing population studies, e.g.</a:t>
            </a:r>
          </a:p>
          <a:p>
            <a:pPr lvl="1"/>
            <a:r>
              <a:rPr lang="nl-NL" sz="2400" dirty="0" err="1" smtClean="0"/>
              <a:t>LifeLines</a:t>
            </a:r>
            <a:r>
              <a:rPr lang="nl-NL" sz="2400" dirty="0" smtClean="0"/>
              <a:t> in the Netherlands</a:t>
            </a:r>
          </a:p>
          <a:p>
            <a:pPr lvl="1"/>
            <a:r>
              <a:rPr lang="nl-NL" sz="2400" dirty="0" smtClean="0"/>
              <a:t>HUNT in Norway</a:t>
            </a:r>
          </a:p>
          <a:p>
            <a:pPr lvl="1"/>
            <a:r>
              <a:rPr lang="nl-NL" sz="2400" dirty="0" smtClean="0"/>
              <a:t>CORA in Germany</a:t>
            </a:r>
            <a:endParaRPr lang="en-US" sz="2400" dirty="0" smtClean="0"/>
          </a:p>
          <a:p>
            <a:endParaRPr lang="en-US" sz="2800" dirty="0" smtClean="0"/>
          </a:p>
          <a:p>
            <a:endParaRPr lang="en-US" sz="2800" dirty="0" smtClean="0"/>
          </a:p>
          <a:p>
            <a:endParaRPr lang="en-US" sz="2800" dirty="0" smtClean="0"/>
          </a:p>
          <a:p>
            <a:pPr lvl="1">
              <a:buNone/>
            </a:pPr>
            <a:endParaRPr lang="en-US" sz="2400" dirty="0" smtClean="0"/>
          </a:p>
          <a:p>
            <a:pPr lvl="1"/>
            <a:endParaRPr lang="en-US" sz="2400" dirty="0" smtClean="0"/>
          </a:p>
        </p:txBody>
      </p:sp>
    </p:spTree>
    <p:extLst>
      <p:ext uri="{BB962C8B-B14F-4D97-AF65-F5344CB8AC3E}">
        <p14:creationId xmlns:p14="http://schemas.microsoft.com/office/powerpoint/2010/main" val="26371260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Introduction</a:t>
            </a:r>
            <a:endParaRPr lang="en-GB" sz="6000" dirty="0">
              <a:solidFill>
                <a:schemeClr val="accent2"/>
              </a:solidFill>
            </a:endParaRPr>
          </a:p>
        </p:txBody>
      </p:sp>
      <p:sp>
        <p:nvSpPr>
          <p:cNvPr id="5123" name="Rectangle 3"/>
          <p:cNvSpPr>
            <a:spLocks noGrp="1" noChangeArrowheads="1"/>
          </p:cNvSpPr>
          <p:nvPr>
            <p:ph type="body" idx="1"/>
          </p:nvPr>
        </p:nvSpPr>
        <p:spPr>
          <a:xfrm>
            <a:off x="457200" y="1556792"/>
            <a:ext cx="8219256" cy="5068888"/>
          </a:xfrm>
        </p:spPr>
        <p:txBody>
          <a:bodyPr/>
          <a:lstStyle/>
          <a:p>
            <a:r>
              <a:rPr lang="en-US" sz="2800" dirty="0" smtClean="0"/>
              <a:t>Multiple cohort studies may not measure the same characteristic with the same instruments</a:t>
            </a:r>
          </a:p>
          <a:p>
            <a:pPr lvl="1"/>
            <a:r>
              <a:rPr lang="en-US" sz="2400" dirty="0" smtClean="0"/>
              <a:t>Physical Activity</a:t>
            </a:r>
          </a:p>
          <a:p>
            <a:pPr lvl="1"/>
            <a:r>
              <a:rPr lang="en-US" sz="2400" dirty="0" smtClean="0"/>
              <a:t>Memory</a:t>
            </a:r>
          </a:p>
          <a:p>
            <a:pPr lvl="1"/>
            <a:r>
              <a:rPr lang="en-US" sz="2400" dirty="0" smtClean="0"/>
              <a:t>Quality of Life</a:t>
            </a:r>
          </a:p>
          <a:p>
            <a:pPr lvl="1"/>
            <a:r>
              <a:rPr lang="en-US" sz="2400" dirty="0" smtClean="0"/>
              <a:t>Gene expression</a:t>
            </a:r>
          </a:p>
          <a:p>
            <a:pPr lvl="1"/>
            <a:r>
              <a:rPr lang="en-US" sz="2400" dirty="0" smtClean="0"/>
              <a:t>Income</a:t>
            </a:r>
          </a:p>
          <a:p>
            <a:r>
              <a:rPr lang="en-US" sz="2800" dirty="0" smtClean="0"/>
              <a:t>Combining individual participants data is a therefore challenge, variables can not just simply pooled</a:t>
            </a:r>
          </a:p>
          <a:p>
            <a:pPr marL="0" indent="0">
              <a:buNone/>
            </a:pPr>
            <a:endParaRPr lang="en-US" sz="2800" dirty="0" smtClean="0"/>
          </a:p>
          <a:p>
            <a:pPr lvl="1">
              <a:buNone/>
            </a:pPr>
            <a:endParaRPr lang="en-US" sz="2400" dirty="0" smtClean="0"/>
          </a:p>
          <a:p>
            <a:pPr lvl="1"/>
            <a:endParaRPr lang="en-US" sz="2400" dirty="0" smtClean="0"/>
          </a:p>
        </p:txBody>
      </p:sp>
    </p:spTree>
    <p:extLst>
      <p:ext uri="{BB962C8B-B14F-4D97-AF65-F5344CB8AC3E}">
        <p14:creationId xmlns:p14="http://schemas.microsoft.com/office/powerpoint/2010/main" val="26371260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Introduction</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r>
              <a:rPr lang="en-US" sz="2800" dirty="0" smtClean="0"/>
              <a:t>Example Smoking</a:t>
            </a:r>
          </a:p>
          <a:p>
            <a:pPr lvl="1"/>
            <a:r>
              <a:rPr lang="en-US" sz="2400" dirty="0" smtClean="0"/>
              <a:t>Study 1: Have you ever smoked (Yes/No)?</a:t>
            </a:r>
          </a:p>
          <a:p>
            <a:pPr lvl="1"/>
            <a:r>
              <a:rPr lang="en-US" sz="2400" dirty="0" smtClean="0"/>
              <a:t>Study 2: Have you smoked the last year (Yes/No)?</a:t>
            </a:r>
            <a:endParaRPr lang="en-US" sz="1050" dirty="0" smtClean="0"/>
          </a:p>
          <a:p>
            <a:r>
              <a:rPr lang="en-US" sz="2800" dirty="0" smtClean="0"/>
              <a:t>Examples Income</a:t>
            </a:r>
          </a:p>
          <a:p>
            <a:pPr lvl="1"/>
            <a:r>
              <a:rPr lang="en-US" sz="2400" dirty="0" smtClean="0"/>
              <a:t>Study 1: What is your gross income per months?</a:t>
            </a:r>
          </a:p>
          <a:p>
            <a:pPr lvl="1"/>
            <a:r>
              <a:rPr lang="en-US" sz="2400" dirty="0" smtClean="0"/>
              <a:t>Study 2: Indicate your yearly salary category:</a:t>
            </a:r>
          </a:p>
          <a:p>
            <a:pPr lvl="1">
              <a:buNone/>
            </a:pPr>
            <a:r>
              <a:rPr lang="en-US" sz="2400" dirty="0" smtClean="0"/>
              <a:t>			  &lt;15000, [15000-30000], ….., ≥100000</a:t>
            </a:r>
            <a:endParaRPr lang="en-US" sz="1050" dirty="0" smtClean="0"/>
          </a:p>
          <a:p>
            <a:r>
              <a:rPr lang="en-US" sz="2800" dirty="0" smtClean="0"/>
              <a:t>Variables from different studies </a:t>
            </a:r>
          </a:p>
          <a:p>
            <a:pPr lvl="1"/>
            <a:r>
              <a:rPr lang="en-US" sz="2400" dirty="0" smtClean="0"/>
              <a:t>May not contain the exact same information</a:t>
            </a:r>
          </a:p>
          <a:p>
            <a:pPr lvl="1"/>
            <a:r>
              <a:rPr lang="en-US" sz="2400" dirty="0" smtClean="0"/>
              <a:t>Require some form of manipulation to make them equivalent</a:t>
            </a:r>
          </a:p>
          <a:p>
            <a:pPr>
              <a:buNone/>
            </a:pPr>
            <a:endParaRPr lang="en-US" sz="2800" dirty="0" smtClean="0"/>
          </a:p>
          <a:p>
            <a:pPr lvl="1">
              <a:buNone/>
            </a:pPr>
            <a:endParaRPr lang="nl-NL" sz="2400" dirty="0" smtClean="0"/>
          </a:p>
          <a:p>
            <a:pPr lvl="1"/>
            <a:endParaRPr lang="en-US" sz="2400" dirty="0" smtClean="0"/>
          </a:p>
        </p:txBody>
      </p:sp>
    </p:spTree>
    <p:extLst>
      <p:ext uri="{BB962C8B-B14F-4D97-AF65-F5344CB8AC3E}">
        <p14:creationId xmlns:p14="http://schemas.microsoft.com/office/powerpoint/2010/main" val="13367076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Content Equivalence</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pPr eaLnBrk="1" hangingPunct="1">
              <a:buFontTx/>
              <a:buNone/>
            </a:pPr>
            <a:r>
              <a:rPr lang="en-US" sz="2800" dirty="0" smtClean="0"/>
              <a:t>Retrospective harmonization:</a:t>
            </a:r>
          </a:p>
          <a:p>
            <a:r>
              <a:rPr lang="en-US" sz="2400" dirty="0" smtClean="0"/>
              <a:t>Core variables are </a:t>
            </a:r>
          </a:p>
          <a:p>
            <a:pPr lvl="1"/>
            <a:r>
              <a:rPr lang="en-US" sz="2000" dirty="0" smtClean="0"/>
              <a:t>The primary units of interest used in a statistical analysis</a:t>
            </a:r>
          </a:p>
          <a:p>
            <a:pPr lvl="1"/>
            <a:r>
              <a:rPr lang="en-US" sz="2000" dirty="0" smtClean="0"/>
              <a:t>Depends strongly on the research question</a:t>
            </a:r>
            <a:endParaRPr lang="en-US" sz="2400" dirty="0" smtClean="0"/>
          </a:p>
          <a:p>
            <a:r>
              <a:rPr lang="en-US" sz="2400" dirty="0" smtClean="0"/>
              <a:t>A study can be viewed </a:t>
            </a:r>
            <a:r>
              <a:rPr lang="en-US" sz="2400" b="1" i="1" dirty="0" smtClean="0">
                <a:solidFill>
                  <a:srgbClr val="7030A0"/>
                </a:solidFill>
              </a:rPr>
              <a:t>harmonized</a:t>
            </a:r>
            <a:r>
              <a:rPr lang="en-US" sz="2400" dirty="0" smtClean="0"/>
              <a:t> if the assessment items in that study can be used to generate a ‘valid’ equivalent to the required core variable</a:t>
            </a:r>
          </a:p>
          <a:p>
            <a:r>
              <a:rPr lang="en-US" sz="2400" dirty="0" smtClean="0"/>
              <a:t>The goal is to achieve comparability or </a:t>
            </a:r>
            <a:r>
              <a:rPr lang="en-US" sz="2400" b="1" i="1" dirty="0" smtClean="0">
                <a:solidFill>
                  <a:srgbClr val="7030A0"/>
                </a:solidFill>
              </a:rPr>
              <a:t>content equivalence</a:t>
            </a:r>
            <a:r>
              <a:rPr lang="en-US" sz="2400" dirty="0" smtClean="0"/>
              <a:t> </a:t>
            </a:r>
          </a:p>
          <a:p>
            <a:r>
              <a:rPr lang="en-US" sz="2400" dirty="0" smtClean="0"/>
              <a:t>Heterogeneity between studies that would be caused by groups of individuals should not be eliminated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Content Equivalence</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pPr>
              <a:buNone/>
            </a:pPr>
            <a:r>
              <a:rPr lang="en-US" sz="2800" dirty="0" err="1" smtClean="0"/>
              <a:t>DataShaper</a:t>
            </a:r>
            <a:r>
              <a:rPr lang="en-US" sz="2800" dirty="0" smtClean="0"/>
              <a:t>:</a:t>
            </a:r>
            <a:endParaRPr lang="en-US" sz="2400" dirty="0" smtClean="0"/>
          </a:p>
          <a:p>
            <a:r>
              <a:rPr lang="en-US" sz="2400" dirty="0" smtClean="0"/>
              <a:t>Provides an overview and algorithms for core variables that can be harmonized from different studies (</a:t>
            </a:r>
            <a:r>
              <a:rPr lang="en-US" sz="2400" dirty="0" smtClean="0">
                <a:hlinkClick r:id="rId3"/>
              </a:rPr>
              <a:t>http://www.datashaper.org/</a:t>
            </a:r>
            <a:r>
              <a:rPr lang="en-US" sz="2400" dirty="0" smtClean="0"/>
              <a:t>)</a:t>
            </a:r>
          </a:p>
          <a:p>
            <a:r>
              <a:rPr lang="en-US" sz="2400" dirty="0" smtClean="0"/>
              <a:t>Example smoking: </a:t>
            </a:r>
          </a:p>
          <a:p>
            <a:pPr lvl="1"/>
            <a:r>
              <a:rPr lang="en-US" sz="2000" dirty="0" smtClean="0"/>
              <a:t>The core variable could be “smoked last year”</a:t>
            </a:r>
          </a:p>
          <a:p>
            <a:pPr lvl="1"/>
            <a:r>
              <a:rPr lang="en-US" sz="2000" dirty="0" smtClean="0"/>
              <a:t>Study 2 provide direct information</a:t>
            </a:r>
          </a:p>
          <a:p>
            <a:pPr lvl="1"/>
            <a:r>
              <a:rPr lang="en-US" sz="2000" dirty="0" smtClean="0"/>
              <a:t>Study 1 requires an additional item or question: if and when individuals stopped smoking</a:t>
            </a:r>
          </a:p>
          <a:p>
            <a:r>
              <a:rPr lang="en-US" sz="2400" dirty="0" smtClean="0"/>
              <a:t>Example income</a:t>
            </a:r>
          </a:p>
          <a:p>
            <a:pPr lvl="1"/>
            <a:r>
              <a:rPr lang="en-US" sz="2000" dirty="0" smtClean="0"/>
              <a:t>Income variable in study 1 will most likely be reduced to a categorical variable that matches the categories from the income variable in study 2</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Content Equivalence</a:t>
            </a:r>
            <a:endParaRPr lang="en-GB" sz="6000" dirty="0">
              <a:solidFill>
                <a:schemeClr val="accent2"/>
              </a:solidFill>
            </a:endParaRPr>
          </a:p>
        </p:txBody>
      </p:sp>
      <p:sp>
        <p:nvSpPr>
          <p:cNvPr id="5123" name="Rectangle 3"/>
          <p:cNvSpPr>
            <a:spLocks noGrp="1" noChangeArrowheads="1"/>
          </p:cNvSpPr>
          <p:nvPr>
            <p:ph type="body" idx="1"/>
          </p:nvPr>
        </p:nvSpPr>
        <p:spPr>
          <a:xfrm>
            <a:off x="457200" y="1556792"/>
            <a:ext cx="8329642" cy="5068888"/>
          </a:xfrm>
        </p:spPr>
        <p:txBody>
          <a:bodyPr/>
          <a:lstStyle/>
          <a:p>
            <a:r>
              <a:rPr lang="en-US" sz="2400" dirty="0" smtClean="0"/>
              <a:t>Complex constructs can not be harmonized with the deterministic algorithms</a:t>
            </a:r>
          </a:p>
          <a:p>
            <a:pPr lvl="1"/>
            <a:r>
              <a:rPr lang="en-US" sz="2000" dirty="0" smtClean="0"/>
              <a:t>Cognition (e.g. memory) </a:t>
            </a:r>
          </a:p>
          <a:p>
            <a:pPr lvl="1"/>
            <a:r>
              <a:rPr lang="en-US" sz="2000" dirty="0" smtClean="0"/>
              <a:t>Physical activity</a:t>
            </a:r>
          </a:p>
          <a:p>
            <a:pPr lvl="1"/>
            <a:r>
              <a:rPr lang="en-US" sz="2000" dirty="0" smtClean="0"/>
              <a:t>Etc.</a:t>
            </a:r>
          </a:p>
          <a:p>
            <a:r>
              <a:rPr lang="en-US" sz="2400" dirty="0" smtClean="0"/>
              <a:t>Complex constructs are typically formulated from items of questionnaires: </a:t>
            </a:r>
            <a:r>
              <a:rPr lang="en-US" sz="2400" b="1" i="1" dirty="0" smtClean="0">
                <a:solidFill>
                  <a:srgbClr val="7030A0"/>
                </a:solidFill>
              </a:rPr>
              <a:t>ordered scales</a:t>
            </a:r>
          </a:p>
          <a:p>
            <a:r>
              <a:rPr lang="en-US" sz="2400" dirty="0" smtClean="0"/>
              <a:t>Currently, pooling individual data from different studies is performed on the basis of linear scaling methods:</a:t>
            </a:r>
          </a:p>
          <a:p>
            <a:pPr lvl="1"/>
            <a:r>
              <a:rPr lang="en-US" sz="2000" dirty="0" smtClean="0"/>
              <a:t>Z-scores:	 scales are standardized within studies with the same mean and standard deviations</a:t>
            </a:r>
          </a:p>
          <a:p>
            <a:pPr lvl="1"/>
            <a:r>
              <a:rPr lang="en-US" sz="2000" dirty="0" smtClean="0"/>
              <a:t>C-scores: scales are standardized within studies with respect to a reference or control group available in all studies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Content Equivalence</a:t>
            </a:r>
            <a:endParaRPr lang="en-GB" sz="6000" dirty="0">
              <a:solidFill>
                <a:schemeClr val="accent2"/>
              </a:solidFill>
            </a:endParaRPr>
          </a:p>
        </p:txBody>
      </p:sp>
      <p:sp>
        <p:nvSpPr>
          <p:cNvPr id="5123" name="Rectangle 3"/>
          <p:cNvSpPr>
            <a:spLocks noGrp="1" noChangeArrowheads="1"/>
          </p:cNvSpPr>
          <p:nvPr>
            <p:ph type="body" idx="1"/>
          </p:nvPr>
        </p:nvSpPr>
        <p:spPr>
          <a:xfrm>
            <a:off x="457200" y="1556792"/>
            <a:ext cx="8329642" cy="5068888"/>
          </a:xfrm>
        </p:spPr>
        <p:txBody>
          <a:bodyPr/>
          <a:lstStyle/>
          <a:p>
            <a:r>
              <a:rPr lang="en-US" sz="2400" dirty="0" smtClean="0"/>
              <a:t>There is only limited statistical literature on harmonizing constructs or scales</a:t>
            </a:r>
          </a:p>
          <a:p>
            <a:r>
              <a:rPr lang="en-US" sz="2400" dirty="0" smtClean="0"/>
              <a:t>Two publications provided a latent variable model for combining the items from questionnaires </a:t>
            </a:r>
          </a:p>
          <a:p>
            <a:pPr lvl="1"/>
            <a:r>
              <a:rPr lang="en-US" sz="2000" dirty="0" smtClean="0"/>
              <a:t>Van </a:t>
            </a:r>
            <a:r>
              <a:rPr lang="en-US" sz="2000" dirty="0" err="1" smtClean="0"/>
              <a:t>Buuren</a:t>
            </a:r>
            <a:r>
              <a:rPr lang="en-US" sz="2000" dirty="0" smtClean="0"/>
              <a:t> </a:t>
            </a:r>
            <a:r>
              <a:rPr lang="en-US" sz="2000" i="1" dirty="0" smtClean="0"/>
              <a:t>et al </a:t>
            </a:r>
            <a:r>
              <a:rPr lang="en-US" sz="2000" dirty="0" smtClean="0"/>
              <a:t>(2005)</a:t>
            </a:r>
          </a:p>
          <a:p>
            <a:pPr lvl="1"/>
            <a:r>
              <a:rPr lang="en-US" sz="2000" dirty="0" smtClean="0"/>
              <a:t>Bauer and </a:t>
            </a:r>
            <a:r>
              <a:rPr lang="en-US" sz="2000" dirty="0" err="1" smtClean="0"/>
              <a:t>Hussong</a:t>
            </a:r>
            <a:r>
              <a:rPr lang="en-US" sz="2000" dirty="0" smtClean="0"/>
              <a:t> (2009)</a:t>
            </a:r>
          </a:p>
          <a:p>
            <a:r>
              <a:rPr lang="en-US" sz="2400" dirty="0" smtClean="0"/>
              <a:t>They use bridge items to connect the different studies with each other</a:t>
            </a:r>
          </a:p>
          <a:p>
            <a:r>
              <a:rPr lang="en-US" sz="2400" dirty="0" smtClean="0"/>
              <a:t>They essentially assume that the observed items provide adequate information on the same construct</a:t>
            </a:r>
          </a:p>
          <a:p>
            <a:r>
              <a:rPr lang="en-US" sz="2400" dirty="0" smtClean="0"/>
              <a:t>The current literature does not describe </a:t>
            </a:r>
            <a:r>
              <a:rPr lang="en-US" sz="2400" b="1" i="1" dirty="0" smtClean="0">
                <a:solidFill>
                  <a:srgbClr val="7030A0"/>
                </a:solidFill>
              </a:rPr>
              <a:t>concepts</a:t>
            </a:r>
            <a:r>
              <a:rPr lang="en-US" sz="2400" dirty="0" smtClean="0"/>
              <a:t> and </a:t>
            </a:r>
            <a:r>
              <a:rPr lang="en-US" sz="2400" b="1" i="1" dirty="0" smtClean="0">
                <a:solidFill>
                  <a:srgbClr val="7030A0"/>
                </a:solidFill>
              </a:rPr>
              <a:t>criteria</a:t>
            </a:r>
            <a:r>
              <a:rPr lang="en-US" sz="2400" dirty="0" smtClean="0"/>
              <a:t> for harmonization of complex constructs</a:t>
            </a:r>
          </a:p>
          <a:p>
            <a:endParaRPr lang="en-US" sz="24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Motivating Example</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r>
              <a:rPr lang="en-US" sz="2400" dirty="0" smtClean="0"/>
              <a:t>Three Canadian studies: </a:t>
            </a:r>
          </a:p>
          <a:p>
            <a:pPr lvl="1"/>
            <a:r>
              <a:rPr lang="en-US" sz="2000" dirty="0" smtClean="0"/>
              <a:t>CCHS: Canadian Community Health Survey</a:t>
            </a:r>
          </a:p>
          <a:p>
            <a:pPr lvl="1">
              <a:buNone/>
            </a:pPr>
            <a:r>
              <a:rPr lang="en-US" sz="2000" dirty="0" smtClean="0"/>
              <a:t>	10,263 older adults (≥ 65 years) across Canada</a:t>
            </a:r>
          </a:p>
          <a:p>
            <a:pPr lvl="1"/>
            <a:r>
              <a:rPr lang="en-US" sz="2000" dirty="0" smtClean="0"/>
              <a:t>CSHA: Canadian Study of Healthy Aging</a:t>
            </a:r>
          </a:p>
          <a:p>
            <a:pPr lvl="1">
              <a:buNone/>
            </a:pPr>
            <a:r>
              <a:rPr lang="en-US" sz="2000" dirty="0" smtClean="0"/>
              <a:t>	130,000 participants (≥ 45 years) from 10 Canadian provinces</a:t>
            </a:r>
          </a:p>
          <a:p>
            <a:pPr lvl="1"/>
            <a:r>
              <a:rPr lang="en-US" sz="2000" dirty="0" err="1" smtClean="0"/>
              <a:t>NuAge</a:t>
            </a:r>
            <a:r>
              <a:rPr lang="en-US" sz="2000" dirty="0" smtClean="0"/>
              <a:t>: Quebec Longitudinal Study on Nutrition and Aging</a:t>
            </a:r>
          </a:p>
          <a:p>
            <a:pPr lvl="1">
              <a:buNone/>
            </a:pPr>
            <a:r>
              <a:rPr lang="en-US" sz="2000" dirty="0" smtClean="0"/>
              <a:t>	1,793 older adults (68-82 years) living in Quebec</a:t>
            </a:r>
          </a:p>
          <a:p>
            <a:r>
              <a:rPr lang="en-US" sz="2400" dirty="0" smtClean="0"/>
              <a:t>Measurements of memory on individuals</a:t>
            </a:r>
          </a:p>
          <a:p>
            <a:pPr lvl="1"/>
            <a:r>
              <a:rPr lang="en-US" sz="2000" dirty="0" smtClean="0"/>
              <a:t>Health Utility Index (HUI): an indirect measure of memory</a:t>
            </a:r>
          </a:p>
          <a:p>
            <a:pPr lvl="1"/>
            <a:r>
              <a:rPr lang="en-US" sz="2000" dirty="0" smtClean="0"/>
              <a:t>Rey Auditory Verbal Learning Test (RAVLT): short-term memory</a:t>
            </a:r>
          </a:p>
          <a:p>
            <a:pPr lvl="1"/>
            <a:r>
              <a:rPr lang="en-US" sz="2000" dirty="0" err="1" smtClean="0"/>
              <a:t>Buschke</a:t>
            </a:r>
            <a:r>
              <a:rPr lang="en-US" sz="2000" dirty="0" smtClean="0"/>
              <a:t> Cued Recall Procedure (BCRP): free and cued memory</a:t>
            </a:r>
          </a:p>
          <a:p>
            <a:r>
              <a:rPr lang="en-US" sz="2400" dirty="0" smtClean="0"/>
              <a:t>Memory was only observed on subsets of participants in the Canadian studies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Motivating Example</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r>
              <a:rPr lang="en-US" sz="2400" dirty="0" smtClean="0"/>
              <a:t>Rey Auditory Verbal Learning Test</a:t>
            </a:r>
          </a:p>
          <a:p>
            <a:pPr lvl="1"/>
            <a:r>
              <a:rPr lang="en-US" sz="2000" dirty="0" smtClean="0"/>
              <a:t>Participants are read a list of 15-item words</a:t>
            </a:r>
          </a:p>
          <a:p>
            <a:pPr lvl="1"/>
            <a:r>
              <a:rPr lang="en-US" sz="2000" dirty="0" smtClean="0"/>
              <a:t>They should listen carefully and are then asked to recall them</a:t>
            </a:r>
          </a:p>
          <a:p>
            <a:pPr lvl="1"/>
            <a:r>
              <a:rPr lang="en-US" sz="2000" dirty="0" smtClean="0"/>
              <a:t>The number of correct words are counted</a:t>
            </a:r>
          </a:p>
          <a:p>
            <a:r>
              <a:rPr lang="en-US" sz="2400" dirty="0" smtClean="0"/>
              <a:t>BUSCHKE Cued Recall Procedure:</a:t>
            </a:r>
          </a:p>
          <a:p>
            <a:pPr lvl="1"/>
            <a:r>
              <a:rPr lang="en-US" sz="2000" dirty="0" smtClean="0"/>
              <a:t>Participants are shown a picture sheet with four images of objects belonging to four different categories</a:t>
            </a:r>
          </a:p>
          <a:p>
            <a:pPr lvl="1"/>
            <a:r>
              <a:rPr lang="en-US" sz="2000" dirty="0" smtClean="0"/>
              <a:t>Participants need to point out and name the objects</a:t>
            </a:r>
          </a:p>
          <a:p>
            <a:pPr lvl="1"/>
            <a:r>
              <a:rPr lang="en-US" sz="2000" dirty="0" smtClean="0"/>
              <a:t>The sheet is taken away and the examiner ensures that the words are properly encoded</a:t>
            </a:r>
          </a:p>
          <a:p>
            <a:pPr lvl="1"/>
            <a:r>
              <a:rPr lang="en-US" sz="2000" dirty="0" smtClean="0"/>
              <a:t>After a distraction activity the participants are asked to recall the words: both free recall and cued recall</a:t>
            </a:r>
          </a:p>
          <a:p>
            <a:pPr lvl="1"/>
            <a:r>
              <a:rPr lang="en-US" sz="2000" dirty="0" smtClean="0"/>
              <a:t>CSHA used 12 words and </a:t>
            </a:r>
            <a:r>
              <a:rPr lang="en-US" sz="2000" dirty="0" err="1" smtClean="0"/>
              <a:t>NuAge</a:t>
            </a:r>
            <a:r>
              <a:rPr lang="en-US" sz="2000" dirty="0" smtClean="0"/>
              <a:t> used 16 words</a:t>
            </a:r>
          </a:p>
          <a:p>
            <a:r>
              <a:rPr lang="en-US" sz="2400" b="1" i="1" dirty="0" smtClean="0">
                <a:solidFill>
                  <a:srgbClr val="7030A0"/>
                </a:solidFill>
              </a:rPr>
              <a:t>Can we harmonize memory from the three studies?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Principles</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pPr>
              <a:buNone/>
            </a:pPr>
            <a:r>
              <a:rPr lang="en-US" sz="2800" dirty="0" smtClean="0"/>
              <a:t>Length measurements:</a:t>
            </a:r>
          </a:p>
          <a:p>
            <a:r>
              <a:rPr lang="en-US" sz="2400" dirty="0" smtClean="0"/>
              <a:t>USA measures length in inches and Europe measures length in centimeters</a:t>
            </a:r>
          </a:p>
          <a:p>
            <a:r>
              <a:rPr lang="en-US" sz="2400" dirty="0" smtClean="0"/>
              <a:t>Harmonization of length requires a change from one unit to the other unit</a:t>
            </a:r>
          </a:p>
          <a:p>
            <a:r>
              <a:rPr lang="en-US" sz="2400" dirty="0" smtClean="0"/>
              <a:t>The relation is linear: 1 inch = 2.54 cm</a:t>
            </a:r>
          </a:p>
          <a:p>
            <a:r>
              <a:rPr lang="en-US" sz="2400" dirty="0" smtClean="0"/>
              <a:t>This relation has varied many times in the past until it was settled only in 1959 </a:t>
            </a:r>
            <a:r>
              <a:rPr lang="nl-NL" sz="2400" dirty="0" smtClean="0"/>
              <a:t>(</a:t>
            </a:r>
            <a:r>
              <a:rPr lang="nl-NL" sz="2400" dirty="0" err="1" smtClean="0"/>
              <a:t>Astin</a:t>
            </a:r>
            <a:r>
              <a:rPr lang="nl-NL" sz="2400" dirty="0" smtClean="0"/>
              <a:t> </a:t>
            </a:r>
            <a:r>
              <a:rPr lang="nl-NL" sz="2400" i="1" dirty="0" smtClean="0"/>
              <a:t>et al</a:t>
            </a:r>
            <a:r>
              <a:rPr lang="nl-NL" sz="2400" dirty="0" smtClean="0"/>
              <a:t>., 1959)</a:t>
            </a:r>
            <a:endParaRPr lang="en-US" sz="2400" dirty="0" smtClean="0"/>
          </a:p>
          <a:p>
            <a:pPr>
              <a:buNone/>
            </a:pPr>
            <a:endParaRPr lang="en-US" sz="2400" u="sng" dirty="0" smtClean="0"/>
          </a:p>
          <a:p>
            <a:pPr>
              <a:buNone/>
            </a:pPr>
            <a:r>
              <a:rPr lang="en-US" sz="2400" dirty="0" smtClean="0"/>
              <a:t>	</a:t>
            </a:r>
            <a:r>
              <a:rPr lang="en-US" sz="2400" u="sng" dirty="0" smtClean="0"/>
              <a:t>Principle 1:</a:t>
            </a:r>
            <a:r>
              <a:rPr lang="en-US" sz="2400" dirty="0" smtClean="0"/>
              <a:t> Existence of calibration model</a:t>
            </a:r>
          </a:p>
          <a:p>
            <a:pPr>
              <a:buNone/>
            </a:pPr>
            <a:r>
              <a:rPr lang="en-US" sz="2400" dirty="0" smtClean="0"/>
              <a:t>	There exist a one-to-one mathematical relationship between the different true variables</a:t>
            </a:r>
          </a:p>
          <a:p>
            <a:endParaRPr lang="en-US" sz="2400" b="1" i="1" dirty="0" smtClean="0">
              <a:solidFill>
                <a:srgbClr val="7030A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Principles</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pPr eaLnBrk="1" hangingPunct="1">
              <a:buFontTx/>
              <a:buNone/>
            </a:pPr>
            <a:r>
              <a:rPr lang="en-US" sz="2800" dirty="0" smtClean="0"/>
              <a:t>Measurement error:</a:t>
            </a:r>
          </a:p>
          <a:p>
            <a:r>
              <a:rPr lang="en-US" sz="2400" dirty="0" smtClean="0"/>
              <a:t>Measurements are not without noise</a:t>
            </a:r>
          </a:p>
          <a:p>
            <a:r>
              <a:rPr lang="en-US" sz="2400" dirty="0" smtClean="0"/>
              <a:t>Measurement errors for length are relative small:</a:t>
            </a:r>
          </a:p>
          <a:p>
            <a:pPr lvl="1"/>
            <a:r>
              <a:rPr lang="en-US" sz="2000" dirty="0" smtClean="0"/>
              <a:t>Error variation: 		RSD (%) = 0.1%</a:t>
            </a:r>
          </a:p>
          <a:p>
            <a:pPr lvl="1"/>
            <a:r>
              <a:rPr lang="en-US" sz="2000" dirty="0" smtClean="0"/>
              <a:t>Subject variations: 	RSD (%) = 5.5%</a:t>
            </a:r>
          </a:p>
          <a:p>
            <a:r>
              <a:rPr lang="en-US" sz="2400" dirty="0" smtClean="0"/>
              <a:t>The </a:t>
            </a:r>
            <a:r>
              <a:rPr lang="en-US" sz="2400" dirty="0" err="1" smtClean="0"/>
              <a:t>intraclass</a:t>
            </a:r>
            <a:r>
              <a:rPr lang="en-US" sz="2400" dirty="0" smtClean="0"/>
              <a:t> correlation coefficient between length in inches and centimeters on one person is ICC &gt; 0.99</a:t>
            </a:r>
          </a:p>
          <a:p>
            <a:endParaRPr lang="en-US" sz="2400" dirty="0" smtClean="0"/>
          </a:p>
          <a:p>
            <a:pPr>
              <a:buNone/>
            </a:pPr>
            <a:r>
              <a:rPr lang="en-US" sz="2400" dirty="0" smtClean="0"/>
              <a:t>	</a:t>
            </a:r>
            <a:r>
              <a:rPr lang="en-US" sz="2400" u="sng" dirty="0" smtClean="0"/>
              <a:t>Principle 2:</a:t>
            </a:r>
            <a:r>
              <a:rPr lang="en-US" sz="2400" dirty="0" smtClean="0"/>
              <a:t> Predictability	</a:t>
            </a:r>
          </a:p>
          <a:p>
            <a:pPr>
              <a:buNone/>
            </a:pPr>
            <a:r>
              <a:rPr lang="en-US" sz="2400" dirty="0" smtClean="0"/>
              <a:t>	An individual measurement in one variable can be predicted precisely by the measurement of the other variable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Principles</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pPr eaLnBrk="1" hangingPunct="1">
              <a:buFontTx/>
              <a:buNone/>
            </a:pPr>
            <a:r>
              <a:rPr lang="en-US" sz="2800" dirty="0" smtClean="0"/>
              <a:t>Length is universal:</a:t>
            </a:r>
          </a:p>
          <a:p>
            <a:r>
              <a:rPr lang="en-US" sz="2400" dirty="0" smtClean="0"/>
              <a:t>For length measurements there exist one unique reference standard:</a:t>
            </a:r>
          </a:p>
          <a:p>
            <a:pPr lvl="1"/>
            <a:r>
              <a:rPr lang="en-US" sz="2000" dirty="0" smtClean="0"/>
              <a:t>Meter in Paris (although the definition is currently artifact free)</a:t>
            </a:r>
          </a:p>
          <a:p>
            <a:r>
              <a:rPr lang="en-US" sz="2400" dirty="0" smtClean="0"/>
              <a:t>The measurement errors are</a:t>
            </a:r>
          </a:p>
          <a:p>
            <a:pPr lvl="1"/>
            <a:r>
              <a:rPr lang="en-US" sz="2000" dirty="0" smtClean="0"/>
              <a:t>Small across the whole range of relevant outcomes</a:t>
            </a:r>
          </a:p>
          <a:p>
            <a:pPr lvl="1"/>
            <a:r>
              <a:rPr lang="en-US" sz="2000" dirty="0" smtClean="0"/>
              <a:t>Almost independent from any characteristic (e.g. length, time, measurement devices, etc.)</a:t>
            </a:r>
          </a:p>
          <a:p>
            <a:pPr>
              <a:buNone/>
            </a:pPr>
            <a:endParaRPr lang="en-US" sz="2200" dirty="0" smtClean="0"/>
          </a:p>
          <a:p>
            <a:pPr>
              <a:buNone/>
            </a:pPr>
            <a:r>
              <a:rPr lang="en-US" sz="2400" dirty="0" smtClean="0"/>
              <a:t>	</a:t>
            </a:r>
            <a:r>
              <a:rPr lang="en-US" sz="2400" u="sng" dirty="0" smtClean="0"/>
              <a:t>Principle 3:</a:t>
            </a:r>
            <a:r>
              <a:rPr lang="en-US" sz="2400" dirty="0" smtClean="0"/>
              <a:t> Invariance	</a:t>
            </a:r>
          </a:p>
          <a:p>
            <a:pPr eaLnBrk="1" hangingPunct="1">
              <a:buNone/>
            </a:pPr>
            <a:r>
              <a:rPr lang="en-US" sz="2400" i="1" dirty="0" smtClean="0">
                <a:solidFill>
                  <a:srgbClr val="7030A0"/>
                </a:solidFill>
              </a:rPr>
              <a:t>	</a:t>
            </a:r>
            <a:r>
              <a:rPr lang="en-US" sz="2400" dirty="0" smtClean="0"/>
              <a:t>The calibration model and predictability are invariant or consistent across the world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General Model</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r>
              <a:rPr lang="en-US" sz="2400" dirty="0" smtClean="0"/>
              <a:t>Assume measurements Y</a:t>
            </a:r>
            <a:r>
              <a:rPr lang="en-US" sz="2400" baseline="-25000" dirty="0" smtClean="0"/>
              <a:t>1,i</a:t>
            </a:r>
            <a:r>
              <a:rPr lang="en-US" sz="2400" dirty="0" smtClean="0"/>
              <a:t> and Y</a:t>
            </a:r>
            <a:r>
              <a:rPr lang="en-US" sz="2400" baseline="-25000" dirty="0" smtClean="0"/>
              <a:t>2,i</a:t>
            </a:r>
            <a:r>
              <a:rPr lang="en-US" sz="2400" dirty="0" smtClean="0"/>
              <a:t> on subject </a:t>
            </a:r>
            <a:r>
              <a:rPr lang="en-US" sz="2400" dirty="0" err="1" smtClean="0"/>
              <a:t>i</a:t>
            </a:r>
            <a:r>
              <a:rPr lang="en-US" sz="2400" dirty="0" smtClean="0"/>
              <a:t> are obtained with instruments 1 and 2</a:t>
            </a:r>
          </a:p>
          <a:p>
            <a:r>
              <a:rPr lang="en-US" sz="2400" dirty="0" smtClean="0"/>
              <a:t>Assume that the measurements try to capture the latent variables Z</a:t>
            </a:r>
            <a:r>
              <a:rPr lang="en-US" sz="2400" baseline="-25000" dirty="0" smtClean="0"/>
              <a:t>1,i</a:t>
            </a:r>
            <a:r>
              <a:rPr lang="en-US" sz="2400" dirty="0" smtClean="0"/>
              <a:t> and Z</a:t>
            </a:r>
            <a:r>
              <a:rPr lang="en-US" sz="2400" baseline="-25000" dirty="0" smtClean="0"/>
              <a:t>2,i</a:t>
            </a:r>
          </a:p>
          <a:p>
            <a:r>
              <a:rPr lang="en-US" sz="2400" dirty="0" smtClean="0"/>
              <a:t>The conditional distribution of </a:t>
            </a:r>
            <a:r>
              <a:rPr lang="en-US" sz="2400" dirty="0" err="1" smtClean="0"/>
              <a:t>Y</a:t>
            </a:r>
            <a:r>
              <a:rPr lang="en-US" sz="2400" baseline="-25000" dirty="0" err="1" smtClean="0"/>
              <a:t>hi</a:t>
            </a:r>
            <a:r>
              <a:rPr lang="en-US" sz="2400" dirty="0" smtClean="0"/>
              <a:t> given </a:t>
            </a:r>
            <a:r>
              <a:rPr lang="en-US" sz="2400" dirty="0" err="1" smtClean="0"/>
              <a:t>Z</a:t>
            </a:r>
            <a:r>
              <a:rPr lang="en-US" sz="2400" baseline="-25000" dirty="0" err="1" smtClean="0"/>
              <a:t>hi</a:t>
            </a:r>
            <a:r>
              <a:rPr lang="en-US" sz="2400" dirty="0" smtClean="0"/>
              <a:t> is given by</a:t>
            </a:r>
          </a:p>
          <a:p>
            <a:pPr lvl="1"/>
            <a:endParaRPr lang="en-US" sz="2000" dirty="0" smtClean="0"/>
          </a:p>
          <a:p>
            <a:pPr lvl="1"/>
            <a:endParaRPr lang="en-US" sz="2000" dirty="0" smtClean="0"/>
          </a:p>
          <a:p>
            <a:pPr lvl="1"/>
            <a:r>
              <a:rPr lang="en-US" sz="2000" dirty="0" smtClean="0"/>
              <a:t>It describes the measurement uncertainty given the true value</a:t>
            </a:r>
          </a:p>
          <a:p>
            <a:r>
              <a:rPr lang="en-US" sz="2400" dirty="0" smtClean="0"/>
              <a:t>Let X</a:t>
            </a:r>
            <a:r>
              <a:rPr lang="en-US" sz="2400" baseline="-25000" dirty="0" smtClean="0"/>
              <a:t>i</a:t>
            </a:r>
            <a:r>
              <a:rPr lang="en-US" sz="2400" dirty="0" smtClean="0"/>
              <a:t> be a vector of p covariates for subject </a:t>
            </a:r>
            <a:r>
              <a:rPr lang="en-US" sz="2400" dirty="0" err="1" smtClean="0"/>
              <a:t>i</a:t>
            </a:r>
            <a:endParaRPr lang="en-US" sz="2400" dirty="0" smtClean="0"/>
          </a:p>
          <a:p>
            <a:r>
              <a:rPr lang="en-US" sz="2400" dirty="0" smtClean="0"/>
              <a:t>The conditional distribution of </a:t>
            </a:r>
            <a:r>
              <a:rPr lang="en-US" sz="2400" dirty="0" err="1" smtClean="0"/>
              <a:t>Z</a:t>
            </a:r>
            <a:r>
              <a:rPr lang="en-US" sz="2400" baseline="-25000" dirty="0" err="1" smtClean="0"/>
              <a:t>hi</a:t>
            </a:r>
            <a:r>
              <a:rPr lang="en-US" sz="2400" dirty="0" smtClean="0"/>
              <a:t> given </a:t>
            </a:r>
            <a:r>
              <a:rPr lang="en-US" sz="2400" dirty="0" err="1" smtClean="0"/>
              <a:t>X</a:t>
            </a:r>
            <a:r>
              <a:rPr lang="en-US" sz="2400" baseline="-25000" dirty="0" err="1" smtClean="0"/>
              <a:t>hi</a:t>
            </a:r>
            <a:r>
              <a:rPr lang="en-US" sz="2400" dirty="0" smtClean="0"/>
              <a:t> is given by</a:t>
            </a:r>
            <a:endParaRPr lang="en-US" sz="2000" dirty="0" smtClean="0"/>
          </a:p>
          <a:p>
            <a:pPr lvl="1"/>
            <a:endParaRPr lang="en-US" sz="2000" dirty="0" smtClean="0"/>
          </a:p>
          <a:p>
            <a:pPr lvl="1"/>
            <a:endParaRPr lang="en-US" sz="2000" dirty="0" smtClean="0"/>
          </a:p>
          <a:p>
            <a:pPr lvl="1"/>
            <a:r>
              <a:rPr lang="en-US" sz="2000" dirty="0" smtClean="0"/>
              <a:t>It describes the distribution of the latent variable in a population</a:t>
            </a:r>
          </a:p>
        </p:txBody>
      </p:sp>
      <p:graphicFrame>
        <p:nvGraphicFramePr>
          <p:cNvPr id="4" name="Object 3"/>
          <p:cNvGraphicFramePr>
            <a:graphicFrameLocks noChangeAspect="1"/>
          </p:cNvGraphicFramePr>
          <p:nvPr/>
        </p:nvGraphicFramePr>
        <p:xfrm>
          <a:off x="963613" y="3691880"/>
          <a:ext cx="3760787" cy="457200"/>
        </p:xfrm>
        <a:graphic>
          <a:graphicData uri="http://schemas.openxmlformats.org/presentationml/2006/ole">
            <mc:AlternateContent xmlns:mc="http://schemas.openxmlformats.org/markup-compatibility/2006">
              <mc:Choice xmlns:v="urn:schemas-microsoft-com:vml" Requires="v">
                <p:oleObj spid="_x0000_s380946" name="Equation" r:id="rId4" imgW="1879560" imgH="228600" progId="Equation.3">
                  <p:embed/>
                </p:oleObj>
              </mc:Choice>
              <mc:Fallback>
                <p:oleObj name="Equation" r:id="rId4" imgW="1879560" imgH="2286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3613" y="3691880"/>
                        <a:ext cx="3760787"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0931" name="Object 3"/>
          <p:cNvGraphicFramePr>
            <a:graphicFrameLocks noChangeAspect="1"/>
          </p:cNvGraphicFramePr>
          <p:nvPr/>
        </p:nvGraphicFramePr>
        <p:xfrm>
          <a:off x="971600" y="5661248"/>
          <a:ext cx="3760787" cy="457200"/>
        </p:xfrm>
        <a:graphic>
          <a:graphicData uri="http://schemas.openxmlformats.org/presentationml/2006/ole">
            <mc:AlternateContent xmlns:mc="http://schemas.openxmlformats.org/markup-compatibility/2006">
              <mc:Choice xmlns:v="urn:schemas-microsoft-com:vml" Requires="v">
                <p:oleObj spid="_x0000_s380947" name="Equation" r:id="rId6" imgW="1879560" imgH="228600" progId="Equation.3">
                  <p:embed/>
                </p:oleObj>
              </mc:Choice>
              <mc:Fallback>
                <p:oleObj name="Equation" r:id="rId6" imgW="1879560" imgH="2286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1600" y="5661248"/>
                        <a:ext cx="3760787"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General Model</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r>
              <a:rPr lang="en-US" sz="2400" dirty="0" smtClean="0"/>
              <a:t>Two instruments measure the same characteristic when there exist a monotone continuous function ψ such that</a:t>
            </a:r>
          </a:p>
          <a:p>
            <a:pPr lvl="1"/>
            <a:endParaRPr lang="en-US" sz="2000" dirty="0" smtClean="0"/>
          </a:p>
          <a:p>
            <a:pPr lvl="1"/>
            <a:endParaRPr lang="en-US" sz="2000" dirty="0" smtClean="0"/>
          </a:p>
          <a:p>
            <a:pPr lvl="1"/>
            <a:r>
              <a:rPr lang="en-US" sz="2000" dirty="0" smtClean="0"/>
              <a:t>The function ψ is referred to as the </a:t>
            </a:r>
            <a:r>
              <a:rPr lang="en-US" sz="2000" b="1" i="1" dirty="0" smtClean="0">
                <a:solidFill>
                  <a:srgbClr val="7030A0"/>
                </a:solidFill>
              </a:rPr>
              <a:t>calibration model</a:t>
            </a:r>
            <a:r>
              <a:rPr lang="en-US" sz="2000" dirty="0" smtClean="0"/>
              <a:t> </a:t>
            </a:r>
          </a:p>
          <a:p>
            <a:pPr lvl="1"/>
            <a:r>
              <a:rPr lang="en-US" sz="2000" dirty="0" smtClean="0"/>
              <a:t>The instruments measure the same thing but in different units</a:t>
            </a:r>
          </a:p>
          <a:p>
            <a:r>
              <a:rPr lang="en-US" sz="2400" dirty="0" smtClean="0"/>
              <a:t>Typical forms for ψ are linear or log linear functions</a:t>
            </a:r>
          </a:p>
          <a:p>
            <a:r>
              <a:rPr lang="en-US" sz="2400" dirty="0" smtClean="0"/>
              <a:t>Note that ψ is given by </a:t>
            </a:r>
          </a:p>
          <a:p>
            <a:r>
              <a:rPr lang="en-US" sz="2400" dirty="0" smtClean="0"/>
              <a:t>The calibration model implies a form of </a:t>
            </a:r>
            <a:r>
              <a:rPr lang="en-US" sz="2400" b="1" i="1" dirty="0" smtClean="0">
                <a:solidFill>
                  <a:srgbClr val="7030A0"/>
                </a:solidFill>
              </a:rPr>
              <a:t>measurement invariance</a:t>
            </a:r>
            <a:r>
              <a:rPr lang="en-US" sz="2400" dirty="0" smtClean="0"/>
              <a:t> (Meredith, 1993) in the sense that</a:t>
            </a:r>
          </a:p>
          <a:p>
            <a:endParaRPr lang="en-US" sz="2400" dirty="0" smtClean="0">
              <a:latin typeface="+mj-lt"/>
            </a:endParaRPr>
          </a:p>
          <a:p>
            <a:endParaRPr lang="en-US" sz="2400" dirty="0" smtClean="0">
              <a:latin typeface="+mj-lt"/>
            </a:endParaRPr>
          </a:p>
        </p:txBody>
      </p:sp>
      <p:graphicFrame>
        <p:nvGraphicFramePr>
          <p:cNvPr id="4" name="Object 3"/>
          <p:cNvGraphicFramePr>
            <a:graphicFrameLocks noChangeAspect="1"/>
          </p:cNvGraphicFramePr>
          <p:nvPr/>
        </p:nvGraphicFramePr>
        <p:xfrm>
          <a:off x="899592" y="2467744"/>
          <a:ext cx="1574800" cy="457200"/>
        </p:xfrm>
        <a:graphic>
          <a:graphicData uri="http://schemas.openxmlformats.org/presentationml/2006/ole">
            <mc:AlternateContent xmlns:mc="http://schemas.openxmlformats.org/markup-compatibility/2006">
              <mc:Choice xmlns:v="urn:schemas-microsoft-com:vml" Requires="v">
                <p:oleObj spid="_x0000_s381978" name="Equation" r:id="rId4" imgW="787320" imgH="228600" progId="Equation.3">
                  <p:embed/>
                </p:oleObj>
              </mc:Choice>
              <mc:Fallback>
                <p:oleObj name="Equation" r:id="rId4" imgW="787320" imgH="2286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592" y="2467744"/>
                        <a:ext cx="15748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0931" name="Object 3"/>
          <p:cNvGraphicFramePr>
            <a:graphicFrameLocks noChangeAspect="1"/>
          </p:cNvGraphicFramePr>
          <p:nvPr/>
        </p:nvGraphicFramePr>
        <p:xfrm>
          <a:off x="4067944" y="4267944"/>
          <a:ext cx="3252787" cy="457200"/>
        </p:xfrm>
        <a:graphic>
          <a:graphicData uri="http://schemas.openxmlformats.org/presentationml/2006/ole">
            <mc:AlternateContent xmlns:mc="http://schemas.openxmlformats.org/markup-compatibility/2006">
              <mc:Choice xmlns:v="urn:schemas-microsoft-com:vml" Requires="v">
                <p:oleObj spid="_x0000_s381979" name="Equation" r:id="rId6" imgW="1625400" imgH="228600" progId="Equation.3">
                  <p:embed/>
                </p:oleObj>
              </mc:Choice>
              <mc:Fallback>
                <p:oleObj name="Equation" r:id="rId6" imgW="1625400" imgH="2286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67944" y="4267944"/>
                        <a:ext cx="3252787"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1956" name="Object 4"/>
          <p:cNvGraphicFramePr>
            <a:graphicFrameLocks noChangeAspect="1"/>
          </p:cNvGraphicFramePr>
          <p:nvPr/>
        </p:nvGraphicFramePr>
        <p:xfrm>
          <a:off x="899592" y="5632152"/>
          <a:ext cx="4597400" cy="965200"/>
        </p:xfrm>
        <a:graphic>
          <a:graphicData uri="http://schemas.openxmlformats.org/presentationml/2006/ole">
            <mc:AlternateContent xmlns:mc="http://schemas.openxmlformats.org/markup-compatibility/2006">
              <mc:Choice xmlns:v="urn:schemas-microsoft-com:vml" Requires="v">
                <p:oleObj spid="_x0000_s381980" name="Equation" r:id="rId8" imgW="2298600" imgH="482400" progId="Equation.3">
                  <p:embed/>
                </p:oleObj>
              </mc:Choice>
              <mc:Fallback>
                <p:oleObj name="Equation" r:id="rId8" imgW="2298600" imgH="48240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9592" y="5632152"/>
                        <a:ext cx="4597400" cy="965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General Model</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r>
              <a:rPr lang="en-US" sz="2400" dirty="0" smtClean="0"/>
              <a:t>Assume for now that the function ψ is known</a:t>
            </a:r>
          </a:p>
          <a:p>
            <a:r>
              <a:rPr lang="en-US" sz="2400" dirty="0" smtClean="0"/>
              <a:t>From the observations we can only calculate ψ(Y</a:t>
            </a:r>
            <a:r>
              <a:rPr lang="en-US" sz="2400" baseline="-25000" dirty="0" smtClean="0"/>
              <a:t>1,i</a:t>
            </a:r>
            <a:r>
              <a:rPr lang="en-US" sz="2400" dirty="0" smtClean="0"/>
              <a:t>) </a:t>
            </a:r>
          </a:p>
          <a:p>
            <a:r>
              <a:rPr lang="en-US" sz="2400" dirty="0" smtClean="0"/>
              <a:t>This leads to a joint distribution for (Y</a:t>
            </a:r>
            <a:r>
              <a:rPr lang="en-US" sz="2400" baseline="-25000" dirty="0" smtClean="0"/>
              <a:t>2,i</a:t>
            </a:r>
            <a:r>
              <a:rPr lang="en-US" sz="2400" dirty="0" smtClean="0"/>
              <a:t> , ψ(Y</a:t>
            </a:r>
            <a:r>
              <a:rPr lang="en-US" sz="2400" baseline="-25000" dirty="0" smtClean="0"/>
              <a:t>1,i</a:t>
            </a:r>
            <a:r>
              <a:rPr lang="en-US" sz="2400" dirty="0" smtClean="0"/>
              <a:t>)):</a:t>
            </a:r>
          </a:p>
          <a:p>
            <a:pPr lvl="1"/>
            <a:endParaRPr lang="en-US" sz="2000" dirty="0" smtClean="0"/>
          </a:p>
          <a:p>
            <a:pPr lvl="1"/>
            <a:endParaRPr lang="en-US" sz="2000" dirty="0" smtClean="0"/>
          </a:p>
          <a:p>
            <a:pPr lvl="1"/>
            <a:r>
              <a:rPr lang="en-US" sz="2000" dirty="0" smtClean="0"/>
              <a:t>If Y</a:t>
            </a:r>
            <a:r>
              <a:rPr lang="en-US" sz="2000" baseline="-25000" dirty="0" smtClean="0"/>
              <a:t>1,i</a:t>
            </a:r>
            <a:r>
              <a:rPr lang="en-US" sz="2000" dirty="0" smtClean="0"/>
              <a:t> and Y</a:t>
            </a:r>
            <a:r>
              <a:rPr lang="en-US" sz="2000" baseline="-25000" dirty="0" smtClean="0"/>
              <a:t>2,i </a:t>
            </a:r>
            <a:r>
              <a:rPr lang="en-US" sz="2000" dirty="0" smtClean="0"/>
              <a:t>are independent conditioned on the latent variables</a:t>
            </a:r>
          </a:p>
          <a:p>
            <a:r>
              <a:rPr lang="en-US" sz="2400" dirty="0" smtClean="0"/>
              <a:t>The joint distribution H is a measure for how well Y</a:t>
            </a:r>
            <a:r>
              <a:rPr lang="en-US" sz="2400" baseline="-25000" dirty="0" smtClean="0"/>
              <a:t>2,i</a:t>
            </a:r>
            <a:r>
              <a:rPr lang="en-US" sz="2400" dirty="0" smtClean="0"/>
              <a:t> can be predicted from Y</a:t>
            </a:r>
            <a:r>
              <a:rPr lang="en-US" sz="2400" baseline="-25000" dirty="0" smtClean="0"/>
              <a:t>1,i</a:t>
            </a:r>
          </a:p>
          <a:p>
            <a:r>
              <a:rPr lang="en-US" sz="2400" dirty="0" smtClean="0"/>
              <a:t>The joint distribution H equals the marginal distribution of ψ(Y</a:t>
            </a:r>
            <a:r>
              <a:rPr lang="en-US" sz="2400" baseline="-25000" dirty="0" smtClean="0"/>
              <a:t>1,i</a:t>
            </a:r>
            <a:r>
              <a:rPr lang="en-US" sz="2400" dirty="0" smtClean="0"/>
              <a:t>) or Y</a:t>
            </a:r>
            <a:r>
              <a:rPr lang="en-US" sz="2400" baseline="-25000" dirty="0" smtClean="0"/>
              <a:t>2,i</a:t>
            </a:r>
            <a:r>
              <a:rPr lang="en-US" sz="2400" dirty="0" smtClean="0"/>
              <a:t> when Y</a:t>
            </a:r>
            <a:r>
              <a:rPr lang="en-US" sz="2400" baseline="-25000" dirty="0" smtClean="0"/>
              <a:t>2,i</a:t>
            </a:r>
            <a:r>
              <a:rPr lang="en-US" sz="2400" dirty="0" smtClean="0"/>
              <a:t> = ψ(Y</a:t>
            </a:r>
            <a:r>
              <a:rPr lang="en-US" sz="2400" baseline="-25000" dirty="0" smtClean="0"/>
              <a:t>1,i</a:t>
            </a:r>
            <a:r>
              <a:rPr lang="en-US" sz="2400" dirty="0" smtClean="0"/>
              <a:t>) : </a:t>
            </a:r>
            <a:r>
              <a:rPr lang="en-US" sz="2400" b="1" i="1" dirty="0" smtClean="0">
                <a:solidFill>
                  <a:srgbClr val="7030A0"/>
                </a:solidFill>
              </a:rPr>
              <a:t>perfect prediction</a:t>
            </a:r>
          </a:p>
          <a:p>
            <a:r>
              <a:rPr lang="en-US" sz="2400" dirty="0" smtClean="0"/>
              <a:t>A simpler predictability measure is the correlation coefficient between Y</a:t>
            </a:r>
            <a:r>
              <a:rPr lang="en-US" sz="2400" baseline="-25000" dirty="0" smtClean="0"/>
              <a:t>2,i</a:t>
            </a:r>
            <a:r>
              <a:rPr lang="en-US" sz="2400" dirty="0" smtClean="0"/>
              <a:t> and ψ(Y</a:t>
            </a:r>
            <a:r>
              <a:rPr lang="en-US" sz="2400" baseline="-25000" dirty="0" smtClean="0"/>
              <a:t>1,i</a:t>
            </a:r>
            <a:r>
              <a:rPr lang="en-US" sz="2400" dirty="0" smtClean="0"/>
              <a:t>) </a:t>
            </a:r>
          </a:p>
        </p:txBody>
      </p:sp>
      <p:graphicFrame>
        <p:nvGraphicFramePr>
          <p:cNvPr id="380931" name="Object 3"/>
          <p:cNvGraphicFramePr>
            <a:graphicFrameLocks noChangeAspect="1"/>
          </p:cNvGraphicFramePr>
          <p:nvPr/>
        </p:nvGraphicFramePr>
        <p:xfrm>
          <a:off x="914053" y="2946400"/>
          <a:ext cx="5818187" cy="482600"/>
        </p:xfrm>
        <a:graphic>
          <a:graphicData uri="http://schemas.openxmlformats.org/presentationml/2006/ole">
            <mc:AlternateContent xmlns:mc="http://schemas.openxmlformats.org/markup-compatibility/2006">
              <mc:Choice xmlns:v="urn:schemas-microsoft-com:vml" Requires="v">
                <p:oleObj spid="_x0000_s416779" name="Equation" r:id="rId4" imgW="2908080" imgH="241200" progId="Equation.3">
                  <p:embed/>
                </p:oleObj>
              </mc:Choice>
              <mc:Fallback>
                <p:oleObj name="Equation" r:id="rId4" imgW="2908080" imgH="2412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053" y="2946400"/>
                        <a:ext cx="5818187" cy="482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General Model</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r>
              <a:rPr lang="en-US" sz="2400" dirty="0" smtClean="0"/>
              <a:t>In a few studies separate calibration models </a:t>
            </a:r>
            <a:r>
              <a:rPr lang="el-GR" sz="2400" dirty="0" smtClean="0"/>
              <a:t>ψ</a:t>
            </a:r>
            <a:r>
              <a:rPr lang="nl-NL" sz="2400" baseline="-25000" dirty="0" smtClean="0"/>
              <a:t>1</a:t>
            </a:r>
            <a:r>
              <a:rPr lang="nl-NL" sz="2400" dirty="0" smtClean="0"/>
              <a:t>, </a:t>
            </a:r>
            <a:r>
              <a:rPr lang="el-GR" sz="2400" dirty="0" smtClean="0"/>
              <a:t>ψ</a:t>
            </a:r>
            <a:r>
              <a:rPr lang="nl-NL" sz="2400" baseline="-25000" dirty="0" smtClean="0"/>
              <a:t>2</a:t>
            </a:r>
            <a:r>
              <a:rPr lang="nl-NL" sz="2400" dirty="0" smtClean="0"/>
              <a:t>, ….., </a:t>
            </a:r>
            <a:r>
              <a:rPr lang="el-GR" sz="2400" dirty="0" smtClean="0"/>
              <a:t>ψ</a:t>
            </a:r>
            <a:r>
              <a:rPr lang="nl-NL" sz="2400" baseline="-25000" dirty="0" smtClean="0"/>
              <a:t>k</a:t>
            </a:r>
            <a:r>
              <a:rPr lang="nl-NL" sz="2400" dirty="0" smtClean="0"/>
              <a:t> </a:t>
            </a:r>
            <a:r>
              <a:rPr lang="en-US" sz="2400" dirty="0" smtClean="0"/>
              <a:t>may be estimable from the data </a:t>
            </a:r>
          </a:p>
          <a:p>
            <a:r>
              <a:rPr lang="en-US" sz="2400" dirty="0" smtClean="0"/>
              <a:t>The </a:t>
            </a:r>
            <a:r>
              <a:rPr lang="en-US" sz="2400" b="1" i="1" dirty="0" smtClean="0">
                <a:solidFill>
                  <a:srgbClr val="7030A0"/>
                </a:solidFill>
              </a:rPr>
              <a:t>invariance principle </a:t>
            </a:r>
            <a:r>
              <a:rPr lang="en-US" sz="2400" dirty="0" smtClean="0"/>
              <a:t>would require that all calibration models are identical </a:t>
            </a:r>
            <a:r>
              <a:rPr lang="el-GR" sz="2400" dirty="0" smtClean="0"/>
              <a:t>ψ</a:t>
            </a:r>
            <a:r>
              <a:rPr lang="nl-NL" sz="2400" baseline="-25000" dirty="0" smtClean="0"/>
              <a:t>1</a:t>
            </a:r>
            <a:r>
              <a:rPr lang="nl-NL" sz="2400" dirty="0" smtClean="0"/>
              <a:t>=</a:t>
            </a:r>
            <a:r>
              <a:rPr lang="el-GR" sz="2400" dirty="0" smtClean="0"/>
              <a:t>ψ</a:t>
            </a:r>
            <a:r>
              <a:rPr lang="nl-NL" sz="2400" baseline="-25000" dirty="0" smtClean="0"/>
              <a:t>2</a:t>
            </a:r>
            <a:r>
              <a:rPr lang="nl-NL" sz="2400" dirty="0" smtClean="0"/>
              <a:t>=…..=</a:t>
            </a:r>
            <a:r>
              <a:rPr lang="el-GR" sz="2400" dirty="0" smtClean="0"/>
              <a:t>ψ</a:t>
            </a:r>
            <a:r>
              <a:rPr lang="nl-NL" sz="2400" baseline="-25000" dirty="0" smtClean="0"/>
              <a:t>k</a:t>
            </a:r>
            <a:endParaRPr lang="en-US" sz="2400" dirty="0" smtClean="0"/>
          </a:p>
          <a:p>
            <a:r>
              <a:rPr lang="en-US" sz="2400" dirty="0" smtClean="0"/>
              <a:t>This form of invariance does not imply that the latent variable distribution is identical across studies:</a:t>
            </a:r>
          </a:p>
          <a:p>
            <a:pPr lvl="1"/>
            <a:endParaRPr lang="en-US" sz="2000" dirty="0" smtClean="0"/>
          </a:p>
          <a:p>
            <a:pPr lvl="1"/>
            <a:endParaRPr lang="en-US" sz="2000" dirty="0" smtClean="0"/>
          </a:p>
          <a:p>
            <a:pPr lvl="1"/>
            <a:r>
              <a:rPr lang="en-US" sz="2000" dirty="0" smtClean="0"/>
              <a:t>With subject </a:t>
            </a:r>
            <a:r>
              <a:rPr lang="en-US" sz="2000" dirty="0" err="1" smtClean="0"/>
              <a:t>i</a:t>
            </a:r>
            <a:r>
              <a:rPr lang="en-US" sz="2000" dirty="0" smtClean="0"/>
              <a:t>(k</a:t>
            </a:r>
            <a:r>
              <a:rPr lang="en-US" sz="2000" baseline="-25000" dirty="0" smtClean="0"/>
              <a:t>1</a:t>
            </a:r>
            <a:r>
              <a:rPr lang="en-US" sz="2000" dirty="0" smtClean="0"/>
              <a:t>) from study k</a:t>
            </a:r>
            <a:r>
              <a:rPr lang="en-US" sz="2000" baseline="-25000" dirty="0" smtClean="0"/>
              <a:t>1</a:t>
            </a:r>
            <a:r>
              <a:rPr lang="en-US" sz="2000" dirty="0" smtClean="0"/>
              <a:t> and subject </a:t>
            </a:r>
            <a:r>
              <a:rPr lang="en-US" sz="2000" dirty="0" err="1" smtClean="0"/>
              <a:t>i</a:t>
            </a:r>
            <a:r>
              <a:rPr lang="en-US" sz="2000" dirty="0" smtClean="0"/>
              <a:t>(k</a:t>
            </a:r>
            <a:r>
              <a:rPr lang="en-US" sz="2000" baseline="-25000" dirty="0" smtClean="0"/>
              <a:t>2</a:t>
            </a:r>
            <a:r>
              <a:rPr lang="en-US" sz="2000" dirty="0" smtClean="0"/>
              <a:t>) from study k</a:t>
            </a:r>
            <a:r>
              <a:rPr lang="en-US" sz="2000" baseline="-25000" dirty="0" smtClean="0"/>
              <a:t>2</a:t>
            </a:r>
          </a:p>
          <a:p>
            <a:r>
              <a:rPr lang="en-US" sz="2400" dirty="0" smtClean="0"/>
              <a:t>Factorial invariance in measurement reliability (Meredith &amp; </a:t>
            </a:r>
            <a:r>
              <a:rPr lang="en-US" sz="2400" dirty="0" err="1" smtClean="0"/>
              <a:t>Teresi</a:t>
            </a:r>
            <a:r>
              <a:rPr lang="en-US" sz="2400" dirty="0" smtClean="0"/>
              <a:t>, 2006) does require equality</a:t>
            </a:r>
          </a:p>
          <a:p>
            <a:pPr lvl="1"/>
            <a:r>
              <a:rPr lang="en-US" sz="2000" dirty="0" smtClean="0"/>
              <a:t>If two subjects have the same ability they have the same probability of correctly answering the items</a:t>
            </a:r>
          </a:p>
          <a:p>
            <a:endParaRPr lang="en-US" sz="2400" dirty="0" smtClean="0"/>
          </a:p>
          <a:p>
            <a:endParaRPr lang="en-US" sz="2400" dirty="0" smtClean="0"/>
          </a:p>
          <a:p>
            <a:endParaRPr lang="en-US" sz="2400" dirty="0" smtClean="0"/>
          </a:p>
          <a:p>
            <a:endParaRPr lang="en-US" sz="2400" dirty="0" smtClean="0"/>
          </a:p>
        </p:txBody>
      </p:sp>
      <p:graphicFrame>
        <p:nvGraphicFramePr>
          <p:cNvPr id="417795" name="Object 3"/>
          <p:cNvGraphicFramePr>
            <a:graphicFrameLocks noChangeAspect="1"/>
          </p:cNvGraphicFramePr>
          <p:nvPr/>
        </p:nvGraphicFramePr>
        <p:xfrm>
          <a:off x="944563" y="4026520"/>
          <a:ext cx="6148387" cy="482600"/>
        </p:xfrm>
        <a:graphic>
          <a:graphicData uri="http://schemas.openxmlformats.org/presentationml/2006/ole">
            <mc:AlternateContent xmlns:mc="http://schemas.openxmlformats.org/markup-compatibility/2006">
              <mc:Choice xmlns:v="urn:schemas-microsoft-com:vml" Requires="v">
                <p:oleObj spid="_x0000_s417803" name="Equation" r:id="rId4" imgW="3073320" imgH="241200" progId="Equation.3">
                  <p:embed/>
                </p:oleObj>
              </mc:Choice>
              <mc:Fallback>
                <p:oleObj name="Equation" r:id="rId4" imgW="3073320" imgH="241200" progId="Equation.3">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563" y="4026520"/>
                        <a:ext cx="6148387" cy="482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Analysis Motivating Example</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pPr eaLnBrk="1" hangingPunct="1">
              <a:buFontTx/>
              <a:buNone/>
            </a:pPr>
            <a:r>
              <a:rPr lang="en-US" sz="2400" dirty="0" smtClean="0"/>
              <a:t>Study		HUI	RAVLT    Free BCRP    Cued BCRP</a:t>
            </a:r>
          </a:p>
          <a:p>
            <a:pPr eaLnBrk="1" hangingPunct="1">
              <a:buFontTx/>
              <a:buNone/>
            </a:pPr>
            <a:r>
              <a:rPr lang="en-US" sz="2400" dirty="0" smtClean="0"/>
              <a:t>CCHS		  5	    15		NA		  </a:t>
            </a:r>
            <a:r>
              <a:rPr lang="en-US" sz="2400" dirty="0" err="1" smtClean="0"/>
              <a:t>NA</a:t>
            </a:r>
            <a:endParaRPr lang="en-US" sz="2400" dirty="0" smtClean="0"/>
          </a:p>
          <a:p>
            <a:pPr eaLnBrk="1" hangingPunct="1">
              <a:buFontTx/>
              <a:buNone/>
            </a:pPr>
            <a:r>
              <a:rPr lang="en-US" sz="2400" dirty="0" smtClean="0"/>
              <a:t>CSHA		 NA	    15		12		  12</a:t>
            </a:r>
          </a:p>
          <a:p>
            <a:pPr eaLnBrk="1" hangingPunct="1">
              <a:buFontTx/>
              <a:buNone/>
            </a:pPr>
            <a:r>
              <a:rPr lang="en-US" sz="2400" dirty="0" err="1" smtClean="0"/>
              <a:t>NuAge</a:t>
            </a:r>
            <a:r>
              <a:rPr lang="en-US" sz="2400" dirty="0" smtClean="0"/>
              <a:t>	 NA	    </a:t>
            </a:r>
            <a:r>
              <a:rPr lang="en-US" sz="2400" dirty="0" err="1" smtClean="0"/>
              <a:t>NA</a:t>
            </a:r>
            <a:r>
              <a:rPr lang="en-US" sz="2400" dirty="0" smtClean="0"/>
              <a:t>		16		  16</a:t>
            </a:r>
          </a:p>
          <a:p>
            <a:pPr eaLnBrk="1" hangingPunct="1">
              <a:buFontTx/>
              <a:buNone/>
            </a:pPr>
            <a:endParaRPr lang="en-US" sz="1000" dirty="0" smtClean="0"/>
          </a:p>
          <a:p>
            <a:pPr eaLnBrk="1" hangingPunct="1">
              <a:buFontTx/>
              <a:buNone/>
            </a:pPr>
            <a:r>
              <a:rPr lang="en-US" sz="2400" u="sng" dirty="0" smtClean="0"/>
              <a:t>Statistical Model</a:t>
            </a:r>
          </a:p>
          <a:p>
            <a:r>
              <a:rPr lang="en-US" sz="2400" dirty="0" smtClean="0"/>
              <a:t>Let </a:t>
            </a:r>
            <a:r>
              <a:rPr lang="en-US" sz="2400" dirty="0" err="1" smtClean="0"/>
              <a:t>Z</a:t>
            </a:r>
            <a:r>
              <a:rPr lang="en-US" sz="2400" baseline="-25000" dirty="0" err="1" smtClean="0"/>
              <a:t>i</a:t>
            </a:r>
            <a:r>
              <a:rPr lang="en-US" sz="2400" dirty="0" smtClean="0"/>
              <a:t> be a latent variable for memory on subject </a:t>
            </a:r>
            <a:r>
              <a:rPr lang="en-US" sz="2400" dirty="0" err="1" smtClean="0"/>
              <a:t>i</a:t>
            </a:r>
            <a:r>
              <a:rPr lang="en-US" sz="2400" dirty="0" smtClean="0"/>
              <a:t> </a:t>
            </a:r>
          </a:p>
          <a:p>
            <a:r>
              <a:rPr lang="en-US" sz="2400" dirty="0" smtClean="0"/>
              <a:t>Consider covariates sex (x</a:t>
            </a:r>
            <a:r>
              <a:rPr lang="en-US" sz="2400" baseline="-25000" dirty="0" smtClean="0"/>
              <a:t>1</a:t>
            </a:r>
            <a:r>
              <a:rPr lang="en-US" sz="2400" dirty="0" smtClean="0"/>
              <a:t>), age (x</a:t>
            </a:r>
            <a:r>
              <a:rPr lang="en-US" sz="2400" baseline="-25000" dirty="0" smtClean="0"/>
              <a:t>2</a:t>
            </a:r>
            <a:r>
              <a:rPr lang="en-US" sz="2400" dirty="0" smtClean="0"/>
              <a:t>), and education (x</a:t>
            </a:r>
            <a:r>
              <a:rPr lang="en-US" sz="2400" baseline="-25000" dirty="0" smtClean="0"/>
              <a:t>3</a:t>
            </a:r>
            <a:r>
              <a:rPr lang="en-US" sz="2400" dirty="0" smtClean="0"/>
              <a:t>)</a:t>
            </a:r>
          </a:p>
          <a:p>
            <a:r>
              <a:rPr lang="en-US" sz="2400" dirty="0" smtClean="0"/>
              <a:t>Assume binomial distribution with </a:t>
            </a:r>
            <a:r>
              <a:rPr lang="en-US" sz="2400" dirty="0" err="1" smtClean="0"/>
              <a:t>logit</a:t>
            </a:r>
            <a:r>
              <a:rPr lang="en-US" sz="2400" dirty="0" smtClean="0"/>
              <a:t> link function</a:t>
            </a:r>
          </a:p>
        </p:txBody>
      </p:sp>
      <p:graphicFrame>
        <p:nvGraphicFramePr>
          <p:cNvPr id="435205" name="Object 5"/>
          <p:cNvGraphicFramePr>
            <a:graphicFrameLocks noChangeAspect="1"/>
          </p:cNvGraphicFramePr>
          <p:nvPr>
            <p:extLst>
              <p:ext uri="{D42A27DB-BD31-4B8C-83A1-F6EECF244321}">
                <p14:modId xmlns:p14="http://schemas.microsoft.com/office/powerpoint/2010/main" val="3008877354"/>
              </p:ext>
            </p:extLst>
          </p:nvPr>
        </p:nvGraphicFramePr>
        <p:xfrm>
          <a:off x="903560" y="5348288"/>
          <a:ext cx="6908800" cy="457200"/>
        </p:xfrm>
        <a:graphic>
          <a:graphicData uri="http://schemas.openxmlformats.org/presentationml/2006/ole">
            <mc:AlternateContent xmlns:mc="http://schemas.openxmlformats.org/markup-compatibility/2006">
              <mc:Choice xmlns:v="urn:schemas-microsoft-com:vml" Requires="v">
                <p:oleObj spid="_x0000_s435221" name="Equation" r:id="rId4" imgW="3454200" imgH="228600" progId="Equation.3">
                  <p:embed/>
                </p:oleObj>
              </mc:Choice>
              <mc:Fallback>
                <p:oleObj name="Equation" r:id="rId4" imgW="3454200" imgH="228600" progId="Equation.3">
                  <p:embed/>
                  <p:pic>
                    <p:nvPicPr>
                      <p:cNvPr id="0" name="Picture 5"/>
                      <p:cNvPicPr>
                        <a:picLocks noChangeAspect="1" noChangeArrowheads="1"/>
                      </p:cNvPicPr>
                      <p:nvPr/>
                    </p:nvPicPr>
                    <p:blipFill>
                      <a:blip r:embed="rId5"/>
                      <a:srcRect/>
                      <a:stretch>
                        <a:fillRect/>
                      </a:stretch>
                    </p:blipFill>
                    <p:spPr bwMode="auto">
                      <a:xfrm>
                        <a:off x="903560" y="5348288"/>
                        <a:ext cx="690880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5206" name="Object 6"/>
          <p:cNvGraphicFramePr>
            <a:graphicFrameLocks noChangeAspect="1"/>
          </p:cNvGraphicFramePr>
          <p:nvPr>
            <p:extLst>
              <p:ext uri="{D42A27DB-BD31-4B8C-83A1-F6EECF244321}">
                <p14:modId xmlns:p14="http://schemas.microsoft.com/office/powerpoint/2010/main" val="180966530"/>
              </p:ext>
            </p:extLst>
          </p:nvPr>
        </p:nvGraphicFramePr>
        <p:xfrm>
          <a:off x="903560" y="5780088"/>
          <a:ext cx="5994400" cy="889000"/>
        </p:xfrm>
        <a:graphic>
          <a:graphicData uri="http://schemas.openxmlformats.org/presentationml/2006/ole">
            <mc:AlternateContent xmlns:mc="http://schemas.openxmlformats.org/markup-compatibility/2006">
              <mc:Choice xmlns:v="urn:schemas-microsoft-com:vml" Requires="v">
                <p:oleObj spid="_x0000_s435222" name="Equation" r:id="rId6" imgW="2997000" imgH="444240" progId="Equation.3">
                  <p:embed/>
                </p:oleObj>
              </mc:Choice>
              <mc:Fallback>
                <p:oleObj name="Equation" r:id="rId6" imgW="2997000" imgH="444240" progId="Equation.3">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3560" y="5780088"/>
                        <a:ext cx="5994400" cy="88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Analysis Motivating Example</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219256" cy="5068888"/>
          </a:xfrm>
        </p:spPr>
        <p:txBody>
          <a:bodyPr/>
          <a:lstStyle/>
          <a:p>
            <a:pPr eaLnBrk="1" hangingPunct="1">
              <a:buFontTx/>
              <a:buNone/>
            </a:pPr>
            <a:r>
              <a:rPr lang="en-US" sz="2400" u="sng" dirty="0" smtClean="0"/>
              <a:t>Statistical Model</a:t>
            </a:r>
          </a:p>
          <a:p>
            <a:r>
              <a:rPr lang="en-US" sz="2400" dirty="0" smtClean="0"/>
              <a:t>Assume a linear calibration model </a:t>
            </a:r>
          </a:p>
          <a:p>
            <a:pPr lvl="2"/>
            <a:endParaRPr lang="en-US" sz="1600" dirty="0" smtClean="0"/>
          </a:p>
          <a:p>
            <a:pPr lvl="2"/>
            <a:endParaRPr lang="en-US" sz="1600" dirty="0" smtClean="0"/>
          </a:p>
          <a:p>
            <a:r>
              <a:rPr lang="en-US" sz="2400" dirty="0" smtClean="0"/>
              <a:t>This calibration model leads to</a:t>
            </a:r>
          </a:p>
          <a:p>
            <a:pPr lvl="2"/>
            <a:endParaRPr lang="en-US" sz="1600" dirty="0" smtClean="0"/>
          </a:p>
          <a:p>
            <a:pPr lvl="2"/>
            <a:endParaRPr lang="en-US" sz="1600" dirty="0" smtClean="0"/>
          </a:p>
          <a:p>
            <a:pPr lvl="2"/>
            <a:endParaRPr lang="en-US" sz="1600" dirty="0" smtClean="0"/>
          </a:p>
          <a:p>
            <a:pPr lvl="2"/>
            <a:endParaRPr lang="en-US" sz="1600" dirty="0" smtClean="0"/>
          </a:p>
          <a:p>
            <a:r>
              <a:rPr lang="en-US" sz="2400" dirty="0" smtClean="0"/>
              <a:t>The invariance principle within a study implies that </a:t>
            </a:r>
            <a:r>
              <a:rPr lang="en-US" sz="2400" dirty="0" smtClean="0">
                <a:latin typeface="Symbol" pitchFamily="18" charset="2"/>
              </a:rPr>
              <a:t>a</a:t>
            </a:r>
            <a:r>
              <a:rPr lang="en-US" sz="2400" dirty="0" smtClean="0"/>
              <a:t> and </a:t>
            </a:r>
            <a:r>
              <a:rPr lang="en-US" sz="2400" dirty="0" smtClean="0">
                <a:latin typeface="Symbol" pitchFamily="18" charset="2"/>
              </a:rPr>
              <a:t>b</a:t>
            </a:r>
            <a:r>
              <a:rPr lang="en-US" sz="2400" dirty="0" smtClean="0"/>
              <a:t> are independent of subject </a:t>
            </a:r>
            <a:r>
              <a:rPr lang="en-US" sz="2400" dirty="0" err="1" smtClean="0"/>
              <a:t>i</a:t>
            </a:r>
            <a:r>
              <a:rPr lang="en-US" sz="2400" dirty="0" smtClean="0"/>
              <a:t>, which leads to </a:t>
            </a:r>
            <a:r>
              <a:rPr lang="en-US" sz="2400" dirty="0" smtClean="0">
                <a:latin typeface="Symbol" pitchFamily="18" charset="2"/>
              </a:rPr>
              <a:t>g</a:t>
            </a:r>
            <a:r>
              <a:rPr lang="en-US" sz="2400" baseline="-25000" dirty="0" smtClean="0"/>
              <a:t>h,0</a:t>
            </a:r>
            <a:r>
              <a:rPr lang="en-US" sz="2400" dirty="0" smtClean="0"/>
              <a:t> = </a:t>
            </a:r>
            <a:r>
              <a:rPr lang="en-US" sz="2400" dirty="0" smtClean="0">
                <a:latin typeface="Symbol" pitchFamily="18" charset="2"/>
              </a:rPr>
              <a:t>g</a:t>
            </a:r>
            <a:r>
              <a:rPr lang="en-US" sz="2400" baseline="-25000" dirty="0" smtClean="0"/>
              <a:t>0</a:t>
            </a:r>
            <a:r>
              <a:rPr lang="en-US" sz="2400" dirty="0" smtClean="0"/>
              <a:t> </a:t>
            </a:r>
          </a:p>
          <a:p>
            <a:r>
              <a:rPr lang="en-US" sz="2400" dirty="0" smtClean="0"/>
              <a:t>Another aspect of invariance is that the calibration model is independent of studies</a:t>
            </a:r>
          </a:p>
          <a:p>
            <a:endParaRPr lang="en-US" sz="2400" dirty="0" smtClean="0"/>
          </a:p>
        </p:txBody>
      </p:sp>
      <p:graphicFrame>
        <p:nvGraphicFramePr>
          <p:cNvPr id="435205" name="Object 5"/>
          <p:cNvGraphicFramePr>
            <a:graphicFrameLocks noChangeAspect="1"/>
          </p:cNvGraphicFramePr>
          <p:nvPr/>
        </p:nvGraphicFramePr>
        <p:xfrm>
          <a:off x="899592" y="2493144"/>
          <a:ext cx="1778000" cy="431800"/>
        </p:xfrm>
        <a:graphic>
          <a:graphicData uri="http://schemas.openxmlformats.org/presentationml/2006/ole">
            <mc:AlternateContent xmlns:mc="http://schemas.openxmlformats.org/markup-compatibility/2006">
              <mc:Choice xmlns:v="urn:schemas-microsoft-com:vml" Requires="v">
                <p:oleObj spid="_x0000_s437269" name="Equation" r:id="rId4" imgW="888840" imgH="215640" progId="Equation.3">
                  <p:embed/>
                </p:oleObj>
              </mc:Choice>
              <mc:Fallback>
                <p:oleObj name="Equation" r:id="rId4" imgW="888840" imgH="215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592" y="2493144"/>
                        <a:ext cx="1778000"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5206" name="Object 6"/>
          <p:cNvGraphicFramePr>
            <a:graphicFrameLocks noChangeAspect="1"/>
          </p:cNvGraphicFramePr>
          <p:nvPr/>
        </p:nvGraphicFramePr>
        <p:xfrm>
          <a:off x="899592" y="3543920"/>
          <a:ext cx="2514600" cy="965200"/>
        </p:xfrm>
        <a:graphic>
          <a:graphicData uri="http://schemas.openxmlformats.org/presentationml/2006/ole">
            <mc:AlternateContent xmlns:mc="http://schemas.openxmlformats.org/markup-compatibility/2006">
              <mc:Choice xmlns:v="urn:schemas-microsoft-com:vml" Requires="v">
                <p:oleObj spid="_x0000_s437270" name="Equation" r:id="rId6" imgW="1257120" imgH="482400" progId="Equation.3">
                  <p:embed/>
                </p:oleObj>
              </mc:Choice>
              <mc:Fallback>
                <p:oleObj name="Equation" r:id="rId6" imgW="1257120" imgH="4824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9592" y="3543920"/>
                        <a:ext cx="2514600" cy="965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Analysis Motivating Example</a:t>
            </a:r>
            <a:endParaRPr lang="en-GB" sz="6000" dirty="0">
              <a:solidFill>
                <a:schemeClr val="accent2"/>
              </a:solidFill>
            </a:endParaRPr>
          </a:p>
        </p:txBody>
      </p:sp>
      <p:sp>
        <p:nvSpPr>
          <p:cNvPr id="5123" name="Rectangle 3"/>
          <p:cNvSpPr>
            <a:spLocks noGrp="1" noChangeArrowheads="1"/>
          </p:cNvSpPr>
          <p:nvPr>
            <p:ph type="body" idx="1"/>
          </p:nvPr>
        </p:nvSpPr>
        <p:spPr>
          <a:xfrm>
            <a:off x="457200" y="1528464"/>
            <a:ext cx="8329642" cy="5068888"/>
          </a:xfrm>
        </p:spPr>
        <p:txBody>
          <a:bodyPr/>
          <a:lstStyle/>
          <a:p>
            <a:pPr>
              <a:buNone/>
            </a:pPr>
            <a:r>
              <a:rPr lang="en-US" sz="2800" dirty="0" smtClean="0"/>
              <a:t>Baseline Characteristics</a:t>
            </a:r>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r>
              <a:rPr lang="en-US" sz="2400" dirty="0" smtClean="0"/>
              <a:t>Education is measured in “years of education”</a:t>
            </a:r>
          </a:p>
          <a:p>
            <a:r>
              <a:rPr lang="en-US" sz="2400" dirty="0" smtClean="0"/>
              <a:t>Substantial difference between studies</a:t>
            </a:r>
            <a:endParaRPr lang="en-US" sz="2000" dirty="0" smtClean="0"/>
          </a:p>
        </p:txBody>
      </p:sp>
      <p:graphicFrame>
        <p:nvGraphicFramePr>
          <p:cNvPr id="5" name="Tabel 4"/>
          <p:cNvGraphicFramePr>
            <a:graphicFrameLocks noGrp="1"/>
          </p:cNvGraphicFramePr>
          <p:nvPr/>
        </p:nvGraphicFramePr>
        <p:xfrm>
          <a:off x="611561" y="2157582"/>
          <a:ext cx="8064895" cy="2804160"/>
        </p:xfrm>
        <a:graphic>
          <a:graphicData uri="http://schemas.openxmlformats.org/drawingml/2006/table">
            <a:tbl>
              <a:tblPr/>
              <a:tblGrid>
                <a:gridCol w="1728192"/>
                <a:gridCol w="1152128"/>
                <a:gridCol w="1368152"/>
                <a:gridCol w="1296144"/>
                <a:gridCol w="1296144"/>
                <a:gridCol w="1224135"/>
              </a:tblGrid>
              <a:tr h="0">
                <a:tc>
                  <a:txBody>
                    <a:bodyPr/>
                    <a:lstStyle/>
                    <a:p>
                      <a:pPr>
                        <a:lnSpc>
                          <a:spcPct val="115000"/>
                        </a:lnSpc>
                        <a:spcAft>
                          <a:spcPts val="0"/>
                        </a:spcAft>
                      </a:pPr>
                      <a:r>
                        <a:rPr lang="nl-NL" sz="2000">
                          <a:latin typeface="Calibri"/>
                          <a:ea typeface="Calibri"/>
                          <a:cs typeface="Times New Roman"/>
                        </a:rPr>
                        <a:t>Variable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nl-NL" sz="2000">
                          <a:latin typeface="Calibri"/>
                          <a:ea typeface="Calibri"/>
                          <a:cs typeface="Times New Roman"/>
                        </a:rPr>
                        <a:t>Level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CCHS</a:t>
                      </a:r>
                    </a:p>
                    <a:p>
                      <a:pPr algn="ctr">
                        <a:lnSpc>
                          <a:spcPct val="115000"/>
                        </a:lnSpc>
                        <a:spcAft>
                          <a:spcPts val="0"/>
                        </a:spcAft>
                      </a:pPr>
                      <a:r>
                        <a:rPr lang="nl-NL" sz="2000">
                          <a:latin typeface="Calibri"/>
                          <a:ea typeface="Calibri"/>
                          <a:cs typeface="Times New Roman"/>
                        </a:rPr>
                        <a:t>(n=7107)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dirty="0">
                          <a:latin typeface="Calibri"/>
                          <a:ea typeface="Calibri"/>
                          <a:cs typeface="Times New Roman"/>
                        </a:rPr>
                        <a:t>CSHA</a:t>
                      </a:r>
                    </a:p>
                    <a:p>
                      <a:pPr algn="ctr">
                        <a:lnSpc>
                          <a:spcPct val="115000"/>
                        </a:lnSpc>
                        <a:spcAft>
                          <a:spcPts val="0"/>
                        </a:spcAft>
                      </a:pPr>
                      <a:r>
                        <a:rPr lang="nl-NL" sz="2000" dirty="0">
                          <a:latin typeface="Calibri"/>
                          <a:ea typeface="Calibri"/>
                          <a:cs typeface="Times New Roman"/>
                        </a:rPr>
                        <a:t>(n=1730)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NuAge</a:t>
                      </a:r>
                    </a:p>
                    <a:p>
                      <a:pPr algn="ctr">
                        <a:lnSpc>
                          <a:spcPct val="115000"/>
                        </a:lnSpc>
                        <a:spcAft>
                          <a:spcPts val="0"/>
                        </a:spcAft>
                      </a:pPr>
                      <a:r>
                        <a:rPr lang="nl-NL" sz="2000">
                          <a:latin typeface="Calibri"/>
                          <a:ea typeface="Calibri"/>
                          <a:cs typeface="Times New Roman"/>
                        </a:rPr>
                        <a:t>(n=432)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P-value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2000">
                          <a:latin typeface="Calibri"/>
                          <a:ea typeface="Calibri"/>
                          <a:cs typeface="Times New Roman"/>
                        </a:rPr>
                        <a:t>Age [mean(sd)]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nl-NL" sz="2000">
                          <a:latin typeface="Calibri"/>
                          <a:ea typeface="Calibri"/>
                          <a:cs typeface="Times New Roman"/>
                        </a:rPr>
                        <a:t>Numeric</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73.2 (5.85)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79.7 (6.96)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73.7 (3.95)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&lt;0.001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2">
                  <a:txBody>
                    <a:bodyPr/>
                    <a:lstStyle/>
                    <a:p>
                      <a:pPr>
                        <a:lnSpc>
                          <a:spcPct val="115000"/>
                        </a:lnSpc>
                        <a:spcAft>
                          <a:spcPts val="0"/>
                        </a:spcAft>
                      </a:pPr>
                      <a:r>
                        <a:rPr lang="nl-NL" sz="2000">
                          <a:latin typeface="Calibri"/>
                          <a:ea typeface="Calibri"/>
                          <a:cs typeface="Times New Roman"/>
                        </a:rPr>
                        <a:t>Sex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nl-NL" sz="2000">
                          <a:latin typeface="Calibri"/>
                          <a:ea typeface="Calibri"/>
                          <a:cs typeface="Times New Roman"/>
                        </a:rPr>
                        <a:t>Male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42.3%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37.3%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46.3%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nl-NL" sz="2000">
                          <a:latin typeface="Calibri"/>
                          <a:ea typeface="Calibri"/>
                          <a:cs typeface="Times New Roman"/>
                        </a:rPr>
                        <a:t>&lt;0.001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nl-NL"/>
                    </a:p>
                  </a:txBody>
                  <a:tcPr/>
                </a:tc>
                <a:tc>
                  <a:txBody>
                    <a:bodyPr/>
                    <a:lstStyle/>
                    <a:p>
                      <a:pPr>
                        <a:lnSpc>
                          <a:spcPct val="115000"/>
                        </a:lnSpc>
                        <a:spcAft>
                          <a:spcPts val="0"/>
                        </a:spcAft>
                      </a:pPr>
                      <a:r>
                        <a:rPr lang="nl-NL" sz="2000">
                          <a:latin typeface="Calibri"/>
                          <a:ea typeface="Calibri"/>
                          <a:cs typeface="Times New Roman"/>
                        </a:rPr>
                        <a:t>Female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57.7%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62.7%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53.7%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nl-NL"/>
                    </a:p>
                  </a:txBody>
                  <a:tcPr/>
                </a:tc>
              </a:tr>
              <a:tr h="0">
                <a:tc rowSpan="3">
                  <a:txBody>
                    <a:bodyPr/>
                    <a:lstStyle/>
                    <a:p>
                      <a:pPr>
                        <a:lnSpc>
                          <a:spcPct val="115000"/>
                        </a:lnSpc>
                        <a:spcAft>
                          <a:spcPts val="0"/>
                        </a:spcAft>
                      </a:pPr>
                      <a:r>
                        <a:rPr lang="nl-NL" sz="2000">
                          <a:latin typeface="Calibri"/>
                          <a:ea typeface="Calibri"/>
                          <a:cs typeface="Times New Roman"/>
                        </a:rPr>
                        <a:t>Education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nl-NL" sz="2000">
                          <a:latin typeface="Calibri"/>
                          <a:ea typeface="Calibri"/>
                          <a:cs typeface="Times New Roman"/>
                        </a:rPr>
                        <a:t>Low</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19.0%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48.6%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15.3%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15000"/>
                        </a:lnSpc>
                        <a:spcAft>
                          <a:spcPts val="0"/>
                        </a:spcAft>
                      </a:pPr>
                      <a:r>
                        <a:rPr lang="nl-NL" sz="2000">
                          <a:latin typeface="Calibri"/>
                          <a:ea typeface="Calibri"/>
                          <a:cs typeface="Times New Roman"/>
                        </a:rPr>
                        <a:t>&lt;0.001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nl-NL"/>
                    </a:p>
                  </a:txBody>
                  <a:tcPr/>
                </a:tc>
                <a:tc>
                  <a:txBody>
                    <a:bodyPr/>
                    <a:lstStyle/>
                    <a:p>
                      <a:pPr>
                        <a:lnSpc>
                          <a:spcPct val="115000"/>
                        </a:lnSpc>
                        <a:spcAft>
                          <a:spcPts val="0"/>
                        </a:spcAft>
                      </a:pPr>
                      <a:r>
                        <a:rPr lang="nl-NL" sz="2000">
                          <a:latin typeface="Calibri"/>
                          <a:ea typeface="Calibri"/>
                          <a:cs typeface="Times New Roman"/>
                        </a:rPr>
                        <a:t>Medium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37.7%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35.8%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39.6%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nl-NL"/>
                    </a:p>
                  </a:txBody>
                  <a:tcPr/>
                </a:tc>
              </a:tr>
              <a:tr h="0">
                <a:tc vMerge="1">
                  <a:txBody>
                    <a:bodyPr/>
                    <a:lstStyle/>
                    <a:p>
                      <a:endParaRPr lang="nl-NL"/>
                    </a:p>
                  </a:txBody>
                  <a:tcPr/>
                </a:tc>
                <a:tc>
                  <a:txBody>
                    <a:bodyPr/>
                    <a:lstStyle/>
                    <a:p>
                      <a:pPr>
                        <a:lnSpc>
                          <a:spcPct val="115000"/>
                        </a:lnSpc>
                        <a:spcAft>
                          <a:spcPts val="0"/>
                        </a:spcAft>
                      </a:pPr>
                      <a:r>
                        <a:rPr lang="nl-NL" sz="2000">
                          <a:latin typeface="Calibri"/>
                          <a:ea typeface="Calibri"/>
                          <a:cs typeface="Times New Roman"/>
                        </a:rPr>
                        <a:t>High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43.3%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a:latin typeface="Calibri"/>
                          <a:ea typeface="Calibri"/>
                          <a:cs typeface="Times New Roman"/>
                        </a:rPr>
                        <a:t>15.6%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000" dirty="0">
                          <a:latin typeface="Calibri"/>
                          <a:ea typeface="Calibri"/>
                          <a:cs typeface="Times New Roman"/>
                        </a:rPr>
                        <a:t>45.1%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nl-NL"/>
                    </a:p>
                  </a:txBody>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Analysis Motivating Example</a:t>
            </a:r>
            <a:endParaRPr lang="en-GB" sz="6000" dirty="0">
              <a:solidFill>
                <a:schemeClr val="accent2"/>
              </a:solidFill>
            </a:endParaRPr>
          </a:p>
        </p:txBody>
      </p:sp>
      <p:graphicFrame>
        <p:nvGraphicFramePr>
          <p:cNvPr id="4" name="Tabel 3"/>
          <p:cNvGraphicFramePr>
            <a:graphicFrameLocks noGrp="1"/>
          </p:cNvGraphicFramePr>
          <p:nvPr/>
        </p:nvGraphicFramePr>
        <p:xfrm>
          <a:off x="467544" y="1566628"/>
          <a:ext cx="8208913" cy="5327904"/>
        </p:xfrm>
        <a:graphic>
          <a:graphicData uri="http://schemas.openxmlformats.org/drawingml/2006/table">
            <a:tbl>
              <a:tblPr/>
              <a:tblGrid>
                <a:gridCol w="1025331"/>
                <a:gridCol w="1026226"/>
                <a:gridCol w="1026226"/>
                <a:gridCol w="1026226"/>
                <a:gridCol w="1026226"/>
                <a:gridCol w="1026226"/>
                <a:gridCol w="1026226"/>
                <a:gridCol w="1026226"/>
              </a:tblGrid>
              <a:tr h="0">
                <a:tc rowSpan="2">
                  <a:txBody>
                    <a:bodyPr/>
                    <a:lstStyle/>
                    <a:p>
                      <a:pPr>
                        <a:lnSpc>
                          <a:spcPct val="115000"/>
                        </a:lnSpc>
                        <a:spcAft>
                          <a:spcPts val="0"/>
                        </a:spcAft>
                      </a:pPr>
                      <a:r>
                        <a:rPr lang="nl-NL" sz="1600" dirty="0">
                          <a:latin typeface="Calibri"/>
                          <a:ea typeface="Calibri"/>
                          <a:cs typeface="Times New Roman"/>
                        </a:rPr>
                        <a:t>Correct</a:t>
                      </a:r>
                    </a:p>
                    <a:p>
                      <a:pPr>
                        <a:lnSpc>
                          <a:spcPct val="115000"/>
                        </a:lnSpc>
                        <a:spcAft>
                          <a:spcPts val="0"/>
                        </a:spcAft>
                      </a:pPr>
                      <a:r>
                        <a:rPr lang="nl-NL" sz="1600" dirty="0">
                          <a:latin typeface="Calibri"/>
                          <a:ea typeface="Calibri"/>
                          <a:cs typeface="Times New Roman"/>
                        </a:rPr>
                        <a:t># </a:t>
                      </a:r>
                      <a:r>
                        <a:rPr lang="nl-NL" sz="1600" dirty="0" err="1">
                          <a:latin typeface="Calibri"/>
                          <a:ea typeface="Calibri"/>
                          <a:cs typeface="Times New Roman"/>
                        </a:rPr>
                        <a:t>words</a:t>
                      </a:r>
                      <a:endParaRPr lang="nl-NL" sz="16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nl-NL" sz="1600">
                          <a:latin typeface="Calibri"/>
                          <a:ea typeface="Calibri"/>
                          <a:cs typeface="Times New Roman"/>
                        </a:rPr>
                        <a:t>CCHS (n=7107)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gridSpan="3">
                  <a:txBody>
                    <a:bodyPr/>
                    <a:lstStyle/>
                    <a:p>
                      <a:pPr algn="ctr">
                        <a:lnSpc>
                          <a:spcPct val="115000"/>
                        </a:lnSpc>
                        <a:spcAft>
                          <a:spcPts val="0"/>
                        </a:spcAft>
                      </a:pPr>
                      <a:r>
                        <a:rPr lang="nl-NL" sz="1600">
                          <a:latin typeface="Calibri"/>
                          <a:ea typeface="Calibri"/>
                          <a:cs typeface="Times New Roman"/>
                        </a:rPr>
                        <a:t>CSHA (n=1730)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hMerge="1">
                  <a:txBody>
                    <a:bodyPr/>
                    <a:lstStyle/>
                    <a:p>
                      <a:endParaRPr lang="nl-NL"/>
                    </a:p>
                  </a:txBody>
                  <a:tcPr/>
                </a:tc>
                <a:tc gridSpan="2">
                  <a:txBody>
                    <a:bodyPr/>
                    <a:lstStyle/>
                    <a:p>
                      <a:pPr algn="ctr">
                        <a:lnSpc>
                          <a:spcPct val="115000"/>
                        </a:lnSpc>
                        <a:spcAft>
                          <a:spcPts val="0"/>
                        </a:spcAft>
                      </a:pPr>
                      <a:r>
                        <a:rPr lang="nl-NL" sz="1600">
                          <a:latin typeface="Calibri"/>
                          <a:ea typeface="Calibri"/>
                          <a:cs typeface="Times New Roman"/>
                        </a:rPr>
                        <a:t>NuAge (n=432)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r>
              <a:tr h="0">
                <a:tc vMerge="1">
                  <a:txBody>
                    <a:bodyPr/>
                    <a:lstStyle/>
                    <a:p>
                      <a:endParaRPr lang="nl-NL"/>
                    </a:p>
                  </a:txBody>
                  <a:tcPr/>
                </a:tc>
                <a:tc>
                  <a:txBody>
                    <a:bodyPr/>
                    <a:lstStyle/>
                    <a:p>
                      <a:pPr algn="ctr">
                        <a:lnSpc>
                          <a:spcPct val="115000"/>
                        </a:lnSpc>
                        <a:spcAft>
                          <a:spcPts val="0"/>
                        </a:spcAft>
                      </a:pPr>
                      <a:r>
                        <a:rPr lang="nl-NL" sz="1600">
                          <a:latin typeface="Calibri"/>
                          <a:ea typeface="Calibri"/>
                          <a:cs typeface="Times New Roman"/>
                        </a:rPr>
                        <a:t>HUI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Rey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Rey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Free B</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dirty="0" err="1" smtClean="0">
                          <a:latin typeface="Calibri"/>
                          <a:ea typeface="Calibri"/>
                          <a:cs typeface="Times New Roman"/>
                        </a:rPr>
                        <a:t>Cued</a:t>
                      </a:r>
                      <a:r>
                        <a:rPr lang="nl-NL" sz="1600" dirty="0" smtClean="0">
                          <a:latin typeface="Calibri"/>
                          <a:ea typeface="Calibri"/>
                          <a:cs typeface="Times New Roman"/>
                        </a:rPr>
                        <a:t> </a:t>
                      </a:r>
                      <a:r>
                        <a:rPr lang="nl-NL" sz="1600" dirty="0">
                          <a:latin typeface="Calibri"/>
                          <a:ea typeface="Calibri"/>
                          <a:cs typeface="Times New Roman"/>
                        </a:rPr>
                        <a:t>B</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Free B</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Cued B</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71.1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4.57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4.28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2.04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2.81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7.28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2.31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0.29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20.9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8.68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3.70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0.58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0.69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4.94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15.6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21.6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5.09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0.40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3.24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0.99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20.3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17.7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8.61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0.58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6.48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 0.23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0.01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10.2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0.81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dirty="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dirty="0">
                          <a:latin typeface="Calibri"/>
                          <a:ea typeface="Calibri"/>
                          <a:cs typeface="Times New Roman"/>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15.3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5.32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14.0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1.27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14.1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0.69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8.33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2.60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17.4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2.08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16.0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0.93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4.54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2.66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14.8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0.93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1.89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0.06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4.22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2.31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0.79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6.42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7.11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8.80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0.27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2.02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16.5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4.63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5.56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0.29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63.2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3.24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7.64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0.03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1.85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10.6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14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0.23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18.8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19.4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nl-NL" sz="1600">
                          <a:latin typeface="Calibri"/>
                          <a:ea typeface="Calibri"/>
                          <a:cs typeface="Times New Roman"/>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Na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a:latin typeface="Calibri"/>
                          <a:ea typeface="Calibri"/>
                          <a:cs typeface="Times New Roman"/>
                        </a:rPr>
                        <a:t>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1600" dirty="0">
                          <a:latin typeface="Calibri"/>
                          <a:ea typeface="Calibri"/>
                          <a:cs typeface="Times New Roman"/>
                        </a:rPr>
                        <a:t>31.7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Analysis Motivating Example</a:t>
            </a:r>
            <a:endParaRPr lang="en-GB" sz="6000" dirty="0">
              <a:solidFill>
                <a:schemeClr val="accent2"/>
              </a:solidFill>
            </a:endParaRPr>
          </a:p>
        </p:txBody>
      </p:sp>
      <p:sp>
        <p:nvSpPr>
          <p:cNvPr id="5123" name="Rectangle 3"/>
          <p:cNvSpPr>
            <a:spLocks noGrp="1" noChangeArrowheads="1"/>
          </p:cNvSpPr>
          <p:nvPr>
            <p:ph type="body" idx="1"/>
          </p:nvPr>
        </p:nvSpPr>
        <p:spPr>
          <a:xfrm>
            <a:off x="457200" y="1556792"/>
            <a:ext cx="8329642" cy="5068888"/>
          </a:xfrm>
        </p:spPr>
        <p:txBody>
          <a:bodyPr/>
          <a:lstStyle/>
          <a:p>
            <a:pPr>
              <a:buNone/>
            </a:pPr>
            <a:r>
              <a:rPr lang="en-US" sz="2800" dirty="0" smtClean="0"/>
              <a:t>Estimates Binomial latent variable model</a:t>
            </a:r>
          </a:p>
        </p:txBody>
      </p:sp>
      <p:graphicFrame>
        <p:nvGraphicFramePr>
          <p:cNvPr id="5" name="Tabel 4"/>
          <p:cNvGraphicFramePr>
            <a:graphicFrameLocks noGrp="1"/>
          </p:cNvGraphicFramePr>
          <p:nvPr/>
        </p:nvGraphicFramePr>
        <p:xfrm>
          <a:off x="395536" y="2204864"/>
          <a:ext cx="8424934" cy="4225280"/>
        </p:xfrm>
        <a:graphic>
          <a:graphicData uri="http://schemas.openxmlformats.org/drawingml/2006/table">
            <a:tbl>
              <a:tblPr/>
              <a:tblGrid>
                <a:gridCol w="2133964"/>
                <a:gridCol w="1081736"/>
                <a:gridCol w="1101071"/>
                <a:gridCol w="1101071"/>
                <a:gridCol w="1002364"/>
                <a:gridCol w="1002364"/>
                <a:gridCol w="1002364"/>
              </a:tblGrid>
              <a:tr h="422528">
                <a:tc rowSpan="2">
                  <a:txBody>
                    <a:bodyPr/>
                    <a:lstStyle/>
                    <a:p>
                      <a:pPr>
                        <a:lnSpc>
                          <a:spcPct val="115000"/>
                        </a:lnSpc>
                        <a:spcAft>
                          <a:spcPts val="0"/>
                        </a:spcAft>
                      </a:pPr>
                      <a:r>
                        <a:rPr lang="nl-NL" sz="2400" dirty="0">
                          <a:latin typeface="Calibri"/>
                          <a:ea typeface="Calibri"/>
                          <a:cs typeface="Times New Roman"/>
                        </a:rPr>
                        <a:t>Parameters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pPr>
                      <a:r>
                        <a:rPr lang="nl-NL" sz="2400">
                          <a:latin typeface="Calibri"/>
                          <a:ea typeface="Calibri"/>
                          <a:cs typeface="Times New Roman"/>
                        </a:rPr>
                        <a:t>Mean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hMerge="1">
                  <a:txBody>
                    <a:bodyPr/>
                    <a:lstStyle/>
                    <a:p>
                      <a:endParaRPr lang="nl-NL"/>
                    </a:p>
                  </a:txBody>
                  <a:tcPr/>
                </a:tc>
                <a:tc gridSpan="3">
                  <a:txBody>
                    <a:bodyPr/>
                    <a:lstStyle/>
                    <a:p>
                      <a:pPr algn="ctr">
                        <a:lnSpc>
                          <a:spcPct val="115000"/>
                        </a:lnSpc>
                        <a:spcAft>
                          <a:spcPts val="0"/>
                        </a:spcAft>
                      </a:pPr>
                      <a:r>
                        <a:rPr lang="nl-NL" sz="2400" dirty="0" err="1">
                          <a:latin typeface="Calibri"/>
                          <a:ea typeface="Calibri"/>
                          <a:cs typeface="Times New Roman"/>
                        </a:rPr>
                        <a:t>Variance</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hMerge="1">
                  <a:txBody>
                    <a:bodyPr/>
                    <a:lstStyle/>
                    <a:p>
                      <a:endParaRPr lang="nl-NL"/>
                    </a:p>
                  </a:txBody>
                  <a:tcPr/>
                </a:tc>
              </a:tr>
              <a:tr h="422528">
                <a:tc vMerge="1">
                  <a:txBody>
                    <a:bodyPr/>
                    <a:lstStyle/>
                    <a:p>
                      <a:endParaRPr lang="nl-NL"/>
                    </a:p>
                  </a:txBody>
                  <a:tcPr/>
                </a:tc>
                <a:tc>
                  <a:txBody>
                    <a:bodyPr/>
                    <a:lstStyle/>
                    <a:p>
                      <a:pPr algn="ctr">
                        <a:lnSpc>
                          <a:spcPct val="115000"/>
                        </a:lnSpc>
                        <a:spcAft>
                          <a:spcPts val="0"/>
                        </a:spcAft>
                      </a:pPr>
                      <a:r>
                        <a:rPr lang="nl-NL" sz="2400">
                          <a:latin typeface="Calibri"/>
                          <a:ea typeface="Calibri"/>
                          <a:cs typeface="Times New Roman"/>
                        </a:rPr>
                        <a:t>CCHS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CSHA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NuAge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CCHS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CSHA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NuAge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528">
                <a:tc>
                  <a:txBody>
                    <a:bodyPr/>
                    <a:lstStyle/>
                    <a:p>
                      <a:pPr>
                        <a:lnSpc>
                          <a:spcPct val="115000"/>
                        </a:lnSpc>
                        <a:spcAft>
                          <a:spcPts val="0"/>
                        </a:spcAft>
                      </a:pPr>
                      <a:r>
                        <a:rPr lang="nl-NL" sz="2400">
                          <a:latin typeface="Calibri"/>
                          <a:ea typeface="Calibri"/>
                          <a:cs typeface="Times New Roman"/>
                        </a:rPr>
                        <a:t>Intercept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0.955</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2.653</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1.009</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-3.124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-2.161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-2.263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528">
                <a:tc>
                  <a:txBody>
                    <a:bodyPr/>
                    <a:lstStyle/>
                    <a:p>
                      <a:pPr>
                        <a:lnSpc>
                          <a:spcPct val="115000"/>
                        </a:lnSpc>
                        <a:spcAft>
                          <a:spcPts val="0"/>
                        </a:spcAft>
                      </a:pPr>
                      <a:r>
                        <a:rPr lang="nl-NL" sz="2400">
                          <a:latin typeface="Calibri"/>
                          <a:ea typeface="Calibri"/>
                          <a:cs typeface="Times New Roman"/>
                        </a:rPr>
                        <a:t>HUI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2.813</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NA</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NA</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gridSpan="3">
                  <a:txBody>
                    <a:bodyPr/>
                    <a:lstStyle/>
                    <a:p>
                      <a:pPr algn="ctr">
                        <a:lnSpc>
                          <a:spcPct val="115000"/>
                        </a:lnSpc>
                        <a:spcAft>
                          <a:spcPts val="0"/>
                        </a:spcAft>
                      </a:pPr>
                      <a:r>
                        <a:rPr lang="en-US" sz="2400" dirty="0">
                          <a:latin typeface="Calibri"/>
                          <a:ea typeface="Calibri"/>
                          <a:cs typeface="Times New Roman"/>
                        </a:rPr>
                        <a:t>Zero </a:t>
                      </a:r>
                      <a:r>
                        <a:rPr lang="en-US" sz="2400" dirty="0" smtClean="0">
                          <a:latin typeface="Calibri"/>
                          <a:ea typeface="Calibri"/>
                          <a:cs typeface="Times New Roman"/>
                        </a:rPr>
                        <a:t>(due to weak invariance principle) </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xBody>
                    <a:bodyPr/>
                    <a:lstStyle/>
                    <a:p>
                      <a:endParaRPr lang="nl-NL"/>
                    </a:p>
                  </a:txBody>
                  <a:tcPr/>
                </a:tc>
                <a:tc rowSpan="3" hMerge="1">
                  <a:txBody>
                    <a:bodyPr/>
                    <a:lstStyle/>
                    <a:p>
                      <a:endParaRPr lang="nl-NL"/>
                    </a:p>
                  </a:txBody>
                  <a:tcPr/>
                </a:tc>
              </a:tr>
              <a:tr h="422528">
                <a:tc>
                  <a:txBody>
                    <a:bodyPr/>
                    <a:lstStyle/>
                    <a:p>
                      <a:pPr>
                        <a:lnSpc>
                          <a:spcPct val="115000"/>
                        </a:lnSpc>
                        <a:spcAft>
                          <a:spcPts val="0"/>
                        </a:spcAft>
                      </a:pPr>
                      <a:r>
                        <a:rPr lang="nl-NL" sz="2400">
                          <a:latin typeface="Calibri"/>
                          <a:ea typeface="Calibri"/>
                          <a:cs typeface="Times New Roman"/>
                        </a:rPr>
                        <a:t>RAVLT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NA</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a:latin typeface="Calibri"/>
                          <a:ea typeface="Calibri"/>
                          <a:cs typeface="Times New Roman"/>
                        </a:rPr>
                        <a:t>-1.444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NA</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vMerge="1">
                  <a:txBody>
                    <a:bodyPr/>
                    <a:lstStyle/>
                    <a:p>
                      <a:endParaRPr lang="nl-NL"/>
                    </a:p>
                  </a:txBody>
                  <a:tcPr/>
                </a:tc>
                <a:tc hMerge="1" vMerge="1">
                  <a:txBody>
                    <a:bodyPr/>
                    <a:lstStyle/>
                    <a:p>
                      <a:endParaRPr lang="nl-NL"/>
                    </a:p>
                  </a:txBody>
                  <a:tcPr/>
                </a:tc>
                <a:tc hMerge="1" vMerge="1">
                  <a:txBody>
                    <a:bodyPr/>
                    <a:lstStyle/>
                    <a:p>
                      <a:endParaRPr lang="nl-NL"/>
                    </a:p>
                  </a:txBody>
                  <a:tcPr/>
                </a:tc>
              </a:tr>
              <a:tr h="422528">
                <a:tc>
                  <a:txBody>
                    <a:bodyPr/>
                    <a:lstStyle/>
                    <a:p>
                      <a:pPr>
                        <a:lnSpc>
                          <a:spcPct val="115000"/>
                        </a:lnSpc>
                        <a:spcAft>
                          <a:spcPts val="0"/>
                        </a:spcAft>
                      </a:pPr>
                      <a:r>
                        <a:rPr lang="nl-NL" sz="2400">
                          <a:latin typeface="Calibri"/>
                          <a:ea typeface="Calibri"/>
                          <a:cs typeface="Times New Roman"/>
                        </a:rPr>
                        <a:t>Cued Buschke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NA</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2.693</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2.291</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vMerge="1">
                  <a:txBody>
                    <a:bodyPr/>
                    <a:lstStyle/>
                    <a:p>
                      <a:endParaRPr lang="nl-NL"/>
                    </a:p>
                  </a:txBody>
                  <a:tcPr/>
                </a:tc>
                <a:tc hMerge="1" vMerge="1">
                  <a:txBody>
                    <a:bodyPr/>
                    <a:lstStyle/>
                    <a:p>
                      <a:endParaRPr lang="nl-NL"/>
                    </a:p>
                  </a:txBody>
                  <a:tcPr/>
                </a:tc>
                <a:tc hMerge="1" vMerge="1">
                  <a:txBody>
                    <a:bodyPr/>
                    <a:lstStyle/>
                    <a:p>
                      <a:endParaRPr lang="nl-NL"/>
                    </a:p>
                  </a:txBody>
                  <a:tcPr/>
                </a:tc>
              </a:tr>
              <a:tr h="422528">
                <a:tc>
                  <a:txBody>
                    <a:bodyPr/>
                    <a:lstStyle/>
                    <a:p>
                      <a:pPr>
                        <a:lnSpc>
                          <a:spcPct val="115000"/>
                        </a:lnSpc>
                        <a:spcAft>
                          <a:spcPts val="0"/>
                        </a:spcAft>
                      </a:pPr>
                      <a:r>
                        <a:rPr lang="nl-NL" sz="2400" dirty="0" err="1" smtClean="0">
                          <a:latin typeface="Calibri"/>
                          <a:ea typeface="Calibri"/>
                          <a:cs typeface="Times New Roman"/>
                        </a:rPr>
                        <a:t>Education</a:t>
                      </a:r>
                      <a:r>
                        <a:rPr lang="nl-NL" sz="2400" dirty="0" smtClean="0">
                          <a:latin typeface="Calibri"/>
                          <a:ea typeface="Calibri"/>
                          <a:cs typeface="Times New Roman"/>
                        </a:rPr>
                        <a:t> (M)</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0.201</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0.049</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0.160</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-0.063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0.106</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0.207</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528">
                <a:tc>
                  <a:txBody>
                    <a:bodyPr/>
                    <a:lstStyle/>
                    <a:p>
                      <a:pPr>
                        <a:lnSpc>
                          <a:spcPct val="115000"/>
                        </a:lnSpc>
                        <a:spcAft>
                          <a:spcPts val="0"/>
                        </a:spcAft>
                      </a:pPr>
                      <a:r>
                        <a:rPr lang="nl-NL" sz="2400" dirty="0" err="1" smtClean="0">
                          <a:latin typeface="Calibri"/>
                          <a:ea typeface="Calibri"/>
                          <a:cs typeface="Times New Roman"/>
                        </a:rPr>
                        <a:t>Education</a:t>
                      </a:r>
                      <a:r>
                        <a:rPr lang="nl-NL" sz="2400" dirty="0" smtClean="0">
                          <a:latin typeface="Calibri"/>
                          <a:ea typeface="Calibri"/>
                          <a:cs typeface="Times New Roman"/>
                        </a:rPr>
                        <a:t> (H)</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0.356</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0.176</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0.357</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-0.010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0.144</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0.184</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528">
                <a:tc>
                  <a:txBody>
                    <a:bodyPr/>
                    <a:lstStyle/>
                    <a:p>
                      <a:pPr>
                        <a:lnSpc>
                          <a:spcPct val="115000"/>
                        </a:lnSpc>
                        <a:spcAft>
                          <a:spcPts val="0"/>
                        </a:spcAft>
                      </a:pPr>
                      <a:r>
                        <a:rPr lang="nl-NL" sz="2400" dirty="0" err="1">
                          <a:latin typeface="Calibri"/>
                          <a:ea typeface="Calibri"/>
                          <a:cs typeface="Times New Roman"/>
                        </a:rPr>
                        <a:t>Sex</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0.210</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a:latin typeface="Calibri"/>
                          <a:ea typeface="Calibri"/>
                          <a:cs typeface="Times New Roman"/>
                        </a:rPr>
                        <a:t>-</a:t>
                      </a:r>
                      <a:r>
                        <a:rPr lang="nl-NL" sz="2400" dirty="0" smtClean="0">
                          <a:latin typeface="Calibri"/>
                          <a:ea typeface="Calibri"/>
                          <a:cs typeface="Times New Roman"/>
                        </a:rPr>
                        <a:t>0.004</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0.449</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0.148</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0.286</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0.018</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528">
                <a:tc>
                  <a:txBody>
                    <a:bodyPr/>
                    <a:lstStyle/>
                    <a:p>
                      <a:pPr>
                        <a:lnSpc>
                          <a:spcPct val="115000"/>
                        </a:lnSpc>
                        <a:spcAft>
                          <a:spcPts val="0"/>
                        </a:spcAft>
                      </a:pPr>
                      <a:r>
                        <a:rPr lang="nl-NL" sz="2400" dirty="0" err="1">
                          <a:latin typeface="Calibri"/>
                          <a:ea typeface="Calibri"/>
                          <a:cs typeface="Times New Roman"/>
                        </a:rPr>
                        <a:t>Age</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a:latin typeface="Calibri"/>
                          <a:ea typeface="Calibri"/>
                          <a:cs typeface="Times New Roman"/>
                        </a:rPr>
                        <a:t>-0.029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a:latin typeface="Calibri"/>
                          <a:ea typeface="Calibri"/>
                          <a:cs typeface="Times New Roman"/>
                        </a:rPr>
                        <a:t>-</a:t>
                      </a:r>
                      <a:r>
                        <a:rPr lang="nl-NL" sz="2400" dirty="0" smtClean="0">
                          <a:latin typeface="Calibri"/>
                          <a:ea typeface="Calibri"/>
                          <a:cs typeface="Times New Roman"/>
                        </a:rPr>
                        <a:t>0.033</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-0.022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0.023</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0.021</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smtClean="0">
                          <a:latin typeface="Calibri"/>
                          <a:ea typeface="Calibri"/>
                          <a:cs typeface="Times New Roman"/>
                        </a:rPr>
                        <a:t>  0.020</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Ovaal 6"/>
          <p:cNvSpPr/>
          <p:nvPr/>
        </p:nvSpPr>
        <p:spPr>
          <a:xfrm>
            <a:off x="3563888" y="4221088"/>
            <a:ext cx="2376488" cy="647700"/>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000" fill="hold"/>
                                        <p:tgtEl>
                                          <p:spTgt spid="7"/>
                                        </p:tgtEl>
                                        <p:attrNameLst>
                                          <p:attrName>ppt_x</p:attrName>
                                        </p:attrNameLst>
                                      </p:cBhvr>
                                      <p:tavLst>
                                        <p:tav tm="0">
                                          <p:val>
                                            <p:strVal val="0-#ppt_w/2"/>
                                          </p:val>
                                        </p:tav>
                                        <p:tav tm="100000">
                                          <p:val>
                                            <p:strVal val="#ppt_x"/>
                                          </p:val>
                                        </p:tav>
                                      </p:tavLst>
                                    </p:anim>
                                    <p:anim calcmode="lin" valueType="num">
                                      <p:cBhvr additive="base">
                                        <p:cTn id="13" dur="20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Analysis Motivating Example</a:t>
            </a:r>
            <a:endParaRPr lang="en-GB" sz="6000" dirty="0">
              <a:solidFill>
                <a:schemeClr val="accent2"/>
              </a:solidFill>
            </a:endParaRPr>
          </a:p>
        </p:txBody>
      </p:sp>
      <p:sp>
        <p:nvSpPr>
          <p:cNvPr id="5123" name="Rectangle 3"/>
          <p:cNvSpPr>
            <a:spLocks noGrp="1" noChangeArrowheads="1"/>
          </p:cNvSpPr>
          <p:nvPr>
            <p:ph type="body" idx="1"/>
          </p:nvPr>
        </p:nvSpPr>
        <p:spPr>
          <a:xfrm>
            <a:off x="457200" y="1556792"/>
            <a:ext cx="8329642" cy="5068888"/>
          </a:xfrm>
        </p:spPr>
        <p:txBody>
          <a:bodyPr/>
          <a:lstStyle/>
          <a:p>
            <a:r>
              <a:rPr lang="en-US" sz="2400" dirty="0" smtClean="0"/>
              <a:t>Rey is more difficult than the free recall of </a:t>
            </a:r>
            <a:r>
              <a:rPr lang="en-US" sz="2400" dirty="0" err="1" smtClean="0"/>
              <a:t>Buschke</a:t>
            </a:r>
            <a:endParaRPr lang="en-US" sz="2400" dirty="0" smtClean="0"/>
          </a:p>
          <a:p>
            <a:r>
              <a:rPr lang="en-US" sz="2400" dirty="0" smtClean="0"/>
              <a:t>Free recall of </a:t>
            </a:r>
            <a:r>
              <a:rPr lang="en-US" sz="2400" dirty="0" err="1" smtClean="0"/>
              <a:t>Buschke</a:t>
            </a:r>
            <a:r>
              <a:rPr lang="en-US" sz="2400" dirty="0" smtClean="0"/>
              <a:t> is easier than the Cued recall</a:t>
            </a:r>
          </a:p>
          <a:p>
            <a:endParaRPr lang="en-US" sz="1000" dirty="0" smtClean="0"/>
          </a:p>
          <a:p>
            <a:r>
              <a:rPr lang="en-US" sz="2400" dirty="0" smtClean="0"/>
              <a:t>Older age reduces memory: consistent in all studies</a:t>
            </a:r>
          </a:p>
          <a:p>
            <a:r>
              <a:rPr lang="en-US" sz="2400" dirty="0" smtClean="0"/>
              <a:t>There is an effect of gender on memory performance in the CCHS and </a:t>
            </a:r>
            <a:r>
              <a:rPr lang="en-US" sz="2400" dirty="0" err="1" smtClean="0"/>
              <a:t>NuAge</a:t>
            </a:r>
            <a:r>
              <a:rPr lang="en-US" sz="2400" dirty="0" smtClean="0"/>
              <a:t>, but not in CSHA</a:t>
            </a:r>
          </a:p>
          <a:p>
            <a:r>
              <a:rPr lang="en-US" sz="2400" dirty="0" smtClean="0"/>
              <a:t>The </a:t>
            </a:r>
            <a:r>
              <a:rPr lang="en-US" sz="2400" dirty="0" err="1" smtClean="0"/>
              <a:t>Buschke</a:t>
            </a:r>
            <a:r>
              <a:rPr lang="en-US" sz="2400" dirty="0" smtClean="0"/>
              <a:t> test discriminates between gender in the CSHA study but not in the CCHS and </a:t>
            </a:r>
            <a:r>
              <a:rPr lang="en-US" sz="2400" dirty="0" err="1" smtClean="0"/>
              <a:t>NuAge</a:t>
            </a:r>
            <a:r>
              <a:rPr lang="en-US" sz="2400" dirty="0" smtClean="0"/>
              <a:t>  </a:t>
            </a:r>
          </a:p>
          <a:p>
            <a:pPr>
              <a:buNone/>
            </a:pPr>
            <a:endParaRPr lang="en-US" sz="1000" dirty="0" smtClean="0"/>
          </a:p>
          <a:p>
            <a:r>
              <a:rPr lang="en-US" sz="2400" dirty="0" smtClean="0"/>
              <a:t>The gain in memory in the latent variable from the free </a:t>
            </a:r>
            <a:r>
              <a:rPr lang="en-US" sz="2400" dirty="0" err="1" smtClean="0"/>
              <a:t>Buschke</a:t>
            </a:r>
            <a:r>
              <a:rPr lang="en-US" sz="2400" dirty="0" smtClean="0"/>
              <a:t> to the cued </a:t>
            </a:r>
            <a:r>
              <a:rPr lang="en-US" sz="2400" dirty="0" err="1" smtClean="0"/>
              <a:t>Buschke</a:t>
            </a:r>
            <a:r>
              <a:rPr lang="en-US" sz="2400" dirty="0" smtClean="0"/>
              <a:t> is different between studies</a:t>
            </a:r>
          </a:p>
          <a:p>
            <a:r>
              <a:rPr lang="en-US" sz="2400" dirty="0" smtClean="0"/>
              <a:t>Thus the </a:t>
            </a:r>
            <a:r>
              <a:rPr lang="en-US" sz="2400" dirty="0" err="1" smtClean="0"/>
              <a:t>Buschke</a:t>
            </a:r>
            <a:r>
              <a:rPr lang="en-US" sz="2400" dirty="0" smtClean="0"/>
              <a:t> test is not consistent across studies violating the invariance principle</a:t>
            </a:r>
          </a:p>
          <a:p>
            <a:pPr>
              <a:buNone/>
            </a:pPr>
            <a:endParaRPr lang="en-US" sz="2400" dirty="0" smtClean="0"/>
          </a:p>
          <a:p>
            <a:endParaRPr lang="en-US" sz="2400" dirty="0" smtClean="0"/>
          </a:p>
          <a:p>
            <a:endParaRPr lang="en-US" sz="24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Analysis Motivating Example</a:t>
            </a:r>
            <a:endParaRPr lang="en-GB" sz="6000" dirty="0">
              <a:solidFill>
                <a:schemeClr val="accent2"/>
              </a:solidFill>
            </a:endParaRPr>
          </a:p>
        </p:txBody>
      </p:sp>
      <p:sp>
        <p:nvSpPr>
          <p:cNvPr id="5123" name="Rectangle 3"/>
          <p:cNvSpPr>
            <a:spLocks noGrp="1" noChangeArrowheads="1"/>
          </p:cNvSpPr>
          <p:nvPr>
            <p:ph type="body" idx="1"/>
          </p:nvPr>
        </p:nvSpPr>
        <p:spPr>
          <a:xfrm>
            <a:off x="457200" y="1556792"/>
            <a:ext cx="8329642" cy="5068888"/>
          </a:xfrm>
        </p:spPr>
        <p:txBody>
          <a:bodyPr/>
          <a:lstStyle/>
          <a:p>
            <a:r>
              <a:rPr lang="en-US" sz="2400" dirty="0" smtClean="0"/>
              <a:t>Harmonization of Rey and Free </a:t>
            </a:r>
            <a:r>
              <a:rPr lang="en-US" sz="2400" dirty="0" err="1" smtClean="0"/>
              <a:t>Buschke</a:t>
            </a:r>
            <a:r>
              <a:rPr lang="en-US" sz="2400" dirty="0" smtClean="0"/>
              <a:t> seems more realistic, although we can not test for invariance</a:t>
            </a:r>
          </a:p>
          <a:p>
            <a:r>
              <a:rPr lang="en-US" sz="2400" dirty="0" smtClean="0"/>
              <a:t>A subject-specific ICC was calculated for Rey and Free </a:t>
            </a:r>
            <a:r>
              <a:rPr lang="en-US" sz="2400" dirty="0" err="1" smtClean="0"/>
              <a:t>Buschke</a:t>
            </a:r>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r>
              <a:rPr lang="en-US" sz="2400" dirty="0" smtClean="0"/>
              <a:t>Thus predictability of the memory scores for Rey and Free </a:t>
            </a:r>
            <a:r>
              <a:rPr lang="en-US" sz="2400" dirty="0" err="1" smtClean="0"/>
              <a:t>Buschke</a:t>
            </a:r>
            <a:r>
              <a:rPr lang="en-US" sz="2400" dirty="0" smtClean="0"/>
              <a:t> is quite good</a:t>
            </a:r>
            <a:endParaRPr lang="en-US" sz="2000" dirty="0" smtClean="0"/>
          </a:p>
        </p:txBody>
      </p:sp>
      <p:graphicFrame>
        <p:nvGraphicFramePr>
          <p:cNvPr id="4" name="Tabel 3"/>
          <p:cNvGraphicFramePr>
            <a:graphicFrameLocks noGrp="1"/>
          </p:cNvGraphicFramePr>
          <p:nvPr/>
        </p:nvGraphicFramePr>
        <p:xfrm>
          <a:off x="899592" y="3212976"/>
          <a:ext cx="7704855" cy="2523744"/>
        </p:xfrm>
        <a:graphic>
          <a:graphicData uri="http://schemas.openxmlformats.org/drawingml/2006/table">
            <a:tbl>
              <a:tblPr/>
              <a:tblGrid>
                <a:gridCol w="1540635"/>
                <a:gridCol w="1540635"/>
                <a:gridCol w="1540635"/>
                <a:gridCol w="1541475"/>
                <a:gridCol w="1541475"/>
              </a:tblGrid>
              <a:tr h="0">
                <a:tc rowSpan="2">
                  <a:txBody>
                    <a:bodyPr/>
                    <a:lstStyle/>
                    <a:p>
                      <a:pPr algn="ctr">
                        <a:lnSpc>
                          <a:spcPct val="115000"/>
                        </a:lnSpc>
                        <a:spcAft>
                          <a:spcPts val="0"/>
                        </a:spcAft>
                      </a:pPr>
                      <a:r>
                        <a:rPr lang="nl-NL" sz="2400" dirty="0" err="1">
                          <a:latin typeface="Calibri"/>
                          <a:ea typeface="Calibri"/>
                          <a:cs typeface="Times New Roman"/>
                        </a:rPr>
                        <a:t>Age</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nl-NL" sz="2400" dirty="0" err="1">
                          <a:latin typeface="Calibri"/>
                          <a:ea typeface="Calibri"/>
                          <a:cs typeface="Times New Roman"/>
                        </a:rPr>
                        <a:t>Sex</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pPr>
                      <a:r>
                        <a:rPr lang="nl-NL" sz="2400">
                          <a:latin typeface="Calibri"/>
                          <a:ea typeface="Calibri"/>
                          <a:cs typeface="Times New Roman"/>
                        </a:rPr>
                        <a:t>Education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tc hMerge="1">
                  <a:txBody>
                    <a:bodyPr/>
                    <a:lstStyle/>
                    <a:p>
                      <a:endParaRPr lang="nl-NL"/>
                    </a:p>
                  </a:txBody>
                  <a:tcPr/>
                </a:tc>
              </a:tr>
              <a:tr h="0">
                <a:tc vMerge="1">
                  <a:txBody>
                    <a:bodyPr/>
                    <a:lstStyle/>
                    <a:p>
                      <a:endParaRPr lang="nl-NL"/>
                    </a:p>
                  </a:txBody>
                  <a:tcPr/>
                </a:tc>
                <a:tc vMerge="1">
                  <a:txBody>
                    <a:bodyPr/>
                    <a:lstStyle/>
                    <a:p>
                      <a:endParaRPr lang="nl-NL"/>
                    </a:p>
                  </a:txBody>
                  <a:tcPr/>
                </a:tc>
                <a:tc>
                  <a:txBody>
                    <a:bodyPr/>
                    <a:lstStyle/>
                    <a:p>
                      <a:pPr algn="ctr">
                        <a:lnSpc>
                          <a:spcPct val="115000"/>
                        </a:lnSpc>
                        <a:spcAft>
                          <a:spcPts val="0"/>
                        </a:spcAft>
                      </a:pPr>
                      <a:r>
                        <a:rPr lang="nl-NL" sz="2400">
                          <a:latin typeface="Calibri"/>
                          <a:ea typeface="Calibri"/>
                          <a:cs typeface="Times New Roman"/>
                        </a:rPr>
                        <a:t>Low</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Medium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High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2">
                  <a:txBody>
                    <a:bodyPr/>
                    <a:lstStyle/>
                    <a:p>
                      <a:pPr algn="ctr">
                        <a:lnSpc>
                          <a:spcPct val="115000"/>
                        </a:lnSpc>
                        <a:spcAft>
                          <a:spcPts val="0"/>
                        </a:spcAft>
                      </a:pPr>
                      <a:r>
                        <a:rPr lang="nl-NL" sz="2400" dirty="0" smtClean="0">
                          <a:latin typeface="Calibri"/>
                          <a:ea typeface="Calibri"/>
                          <a:cs typeface="Times New Roman"/>
                        </a:rPr>
                        <a:t>50 </a:t>
                      </a:r>
                      <a:r>
                        <a:rPr lang="nl-NL" sz="2400" dirty="0" err="1">
                          <a:latin typeface="Calibri"/>
                          <a:ea typeface="Calibri"/>
                          <a:cs typeface="Times New Roman"/>
                        </a:rPr>
                        <a:t>years</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Female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91.0%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91.6%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92.4%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nl-NL"/>
                    </a:p>
                  </a:txBody>
                  <a:tcPr/>
                </a:tc>
                <a:tc>
                  <a:txBody>
                    <a:bodyPr/>
                    <a:lstStyle/>
                    <a:p>
                      <a:pPr algn="ctr">
                        <a:lnSpc>
                          <a:spcPct val="115000"/>
                        </a:lnSpc>
                        <a:spcAft>
                          <a:spcPts val="0"/>
                        </a:spcAft>
                      </a:pPr>
                      <a:r>
                        <a:rPr lang="nl-NL" sz="2400">
                          <a:latin typeface="Calibri"/>
                          <a:ea typeface="Calibri"/>
                          <a:cs typeface="Times New Roman"/>
                        </a:rPr>
                        <a:t>Male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88.3%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89.1%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90.1%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2">
                  <a:txBody>
                    <a:bodyPr/>
                    <a:lstStyle/>
                    <a:p>
                      <a:pPr algn="ctr">
                        <a:lnSpc>
                          <a:spcPct val="115000"/>
                        </a:lnSpc>
                        <a:spcAft>
                          <a:spcPts val="0"/>
                        </a:spcAft>
                      </a:pPr>
                      <a:r>
                        <a:rPr lang="nl-NL" sz="2400" dirty="0">
                          <a:latin typeface="Calibri"/>
                          <a:ea typeface="Calibri"/>
                          <a:cs typeface="Times New Roman"/>
                        </a:rPr>
                        <a:t>80 </a:t>
                      </a:r>
                      <a:r>
                        <a:rPr lang="nl-NL" sz="2400" dirty="0" err="1">
                          <a:latin typeface="Calibri"/>
                          <a:ea typeface="Calibri"/>
                          <a:cs typeface="Times New Roman"/>
                        </a:rPr>
                        <a:t>years</a:t>
                      </a:r>
                      <a:endParaRPr lang="nl-NL" sz="2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Female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94.9%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95.3%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95.8%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nl-NL"/>
                    </a:p>
                  </a:txBody>
                  <a:tcPr/>
                </a:tc>
                <a:tc>
                  <a:txBody>
                    <a:bodyPr/>
                    <a:lstStyle/>
                    <a:p>
                      <a:pPr algn="ctr">
                        <a:lnSpc>
                          <a:spcPct val="115000"/>
                        </a:lnSpc>
                        <a:spcAft>
                          <a:spcPts val="0"/>
                        </a:spcAft>
                      </a:pPr>
                      <a:r>
                        <a:rPr lang="nl-NL" sz="2400">
                          <a:latin typeface="Calibri"/>
                          <a:ea typeface="Calibri"/>
                          <a:cs typeface="Times New Roman"/>
                        </a:rPr>
                        <a:t>Male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93.3%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a:latin typeface="Calibri"/>
                          <a:ea typeface="Calibri"/>
                          <a:cs typeface="Times New Roman"/>
                        </a:rPr>
                        <a:t>93.8%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nl-NL" sz="2400" dirty="0">
                          <a:latin typeface="Calibri"/>
                          <a:ea typeface="Calibri"/>
                          <a:cs typeface="Times New Roman"/>
                        </a:rPr>
                        <a:t>94.4%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sz="4000" dirty="0" smtClean="0">
                <a:solidFill>
                  <a:schemeClr val="accent2"/>
                </a:solidFill>
              </a:rPr>
              <a:t>Harmonization</a:t>
            </a:r>
            <a:endParaRPr lang="en-GB" sz="2400" dirty="0">
              <a:solidFill>
                <a:schemeClr val="accent2"/>
              </a:solidFill>
            </a:endParaRPr>
          </a:p>
        </p:txBody>
      </p:sp>
      <p:sp>
        <p:nvSpPr>
          <p:cNvPr id="5123" name="Rectangle 3"/>
          <p:cNvSpPr>
            <a:spLocks noGrp="1" noChangeArrowheads="1"/>
          </p:cNvSpPr>
          <p:nvPr>
            <p:ph type="body" idx="1"/>
          </p:nvPr>
        </p:nvSpPr>
        <p:spPr>
          <a:xfrm>
            <a:off x="457200" y="1528464"/>
            <a:ext cx="8258204" cy="5068888"/>
          </a:xfrm>
        </p:spPr>
        <p:txBody>
          <a:bodyPr/>
          <a:lstStyle/>
          <a:p>
            <a:pPr>
              <a:buNone/>
            </a:pPr>
            <a:endParaRPr lang="en-US" sz="2400" dirty="0" smtClean="0"/>
          </a:p>
          <a:p>
            <a:pPr>
              <a:buNone/>
            </a:pPr>
            <a:endParaRPr lang="en-US" sz="2400" dirty="0" smtClean="0"/>
          </a:p>
          <a:p>
            <a:pPr>
              <a:buNone/>
            </a:pPr>
            <a:endParaRPr lang="en-US" sz="2400" dirty="0" smtClean="0"/>
          </a:p>
          <a:p>
            <a:pPr>
              <a:buNone/>
            </a:pPr>
            <a:endParaRPr lang="en-US" sz="2400" dirty="0" smtClean="0"/>
          </a:p>
        </p:txBody>
      </p:sp>
      <p:pic>
        <p:nvPicPr>
          <p:cNvPr id="4" name="Afbeelding 3" descr="images.jpg"/>
          <p:cNvPicPr>
            <a:picLocks noChangeAspect="1"/>
          </p:cNvPicPr>
          <p:nvPr/>
        </p:nvPicPr>
        <p:blipFill>
          <a:blip r:embed="rId3" cstate="print"/>
          <a:stretch>
            <a:fillRect/>
          </a:stretch>
        </p:blipFill>
        <p:spPr>
          <a:xfrm>
            <a:off x="1763688" y="1628800"/>
            <a:ext cx="4867275" cy="4867275"/>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solidFill>
            <a:schemeClr val="accent1"/>
          </a:solidFill>
        </p:spPr>
        <p:txBody>
          <a:bodyPr/>
          <a:lstStyle/>
          <a:p>
            <a:pPr algn="l"/>
            <a:r>
              <a:rPr lang="en-GB" dirty="0" smtClean="0">
                <a:solidFill>
                  <a:schemeClr val="accent2"/>
                </a:solidFill>
              </a:rPr>
              <a:t>References</a:t>
            </a:r>
            <a:endParaRPr lang="en-GB" dirty="0">
              <a:solidFill>
                <a:schemeClr val="accent2"/>
              </a:solidFill>
            </a:endParaRPr>
          </a:p>
        </p:txBody>
      </p:sp>
      <p:sp>
        <p:nvSpPr>
          <p:cNvPr id="5123" name="Rectangle 3"/>
          <p:cNvSpPr>
            <a:spLocks noGrp="1" noChangeArrowheads="1"/>
          </p:cNvSpPr>
          <p:nvPr>
            <p:ph type="body" idx="1"/>
          </p:nvPr>
        </p:nvSpPr>
        <p:spPr>
          <a:xfrm>
            <a:off x="457200" y="1528464"/>
            <a:ext cx="8258204" cy="5068888"/>
          </a:xfrm>
        </p:spPr>
        <p:txBody>
          <a:bodyPr/>
          <a:lstStyle/>
          <a:p>
            <a:r>
              <a:rPr lang="en-US" sz="2000" dirty="0" err="1" smtClean="0"/>
              <a:t>Astin</a:t>
            </a:r>
            <a:r>
              <a:rPr lang="en-US" sz="2000" dirty="0" smtClean="0"/>
              <a:t>, A.V., </a:t>
            </a:r>
            <a:r>
              <a:rPr lang="en-US" sz="2000" dirty="0" err="1" smtClean="0"/>
              <a:t>Karo</a:t>
            </a:r>
            <a:r>
              <a:rPr lang="en-US" sz="2000" dirty="0" smtClean="0"/>
              <a:t>, H.A., and Mueller, F.H. (1959), </a:t>
            </a:r>
            <a:r>
              <a:rPr lang="en-US" sz="2000" i="1" dirty="0" smtClean="0"/>
              <a:t>Refinement of values for the yard and the pound, US Federal Register.</a:t>
            </a:r>
          </a:p>
          <a:p>
            <a:r>
              <a:rPr lang="en-US" sz="2000" dirty="0" smtClean="0"/>
              <a:t>Bauer DJ, </a:t>
            </a:r>
            <a:r>
              <a:rPr lang="en-US" sz="2000" dirty="0" err="1" smtClean="0"/>
              <a:t>Hussong</a:t>
            </a:r>
            <a:r>
              <a:rPr lang="en-US" sz="2000" dirty="0" smtClean="0"/>
              <a:t> AM, Psychometric Approaches for Developing Commensurate Measures across Independent Studies: Traditional and New Models, </a:t>
            </a:r>
            <a:r>
              <a:rPr lang="en-US" sz="2000" i="1" dirty="0" smtClean="0"/>
              <a:t>Psychological Methods</a:t>
            </a:r>
            <a:r>
              <a:rPr lang="en-US" sz="2000" dirty="0" smtClean="0"/>
              <a:t>, 2009, </a:t>
            </a:r>
            <a:r>
              <a:rPr lang="en-US" sz="2000" b="1" dirty="0" smtClean="0"/>
              <a:t>14</a:t>
            </a:r>
            <a:r>
              <a:rPr lang="en-US" sz="2000" dirty="0" smtClean="0"/>
              <a:t>(2), 101-125</a:t>
            </a:r>
          </a:p>
          <a:p>
            <a:r>
              <a:rPr lang="en-US" sz="2000" dirty="0" err="1"/>
              <a:t>Meridith</a:t>
            </a:r>
            <a:r>
              <a:rPr lang="en-US" sz="2000" dirty="0"/>
              <a:t>, W. (1993), "Measurement invariance, factor analysis and factorial invariance", </a:t>
            </a:r>
            <a:r>
              <a:rPr lang="en-US" sz="2000" i="1" dirty="0" err="1"/>
              <a:t>Psychometrika</a:t>
            </a:r>
            <a:r>
              <a:rPr lang="en-US" sz="2000" dirty="0"/>
              <a:t>, 58(4), 525-543. </a:t>
            </a:r>
            <a:endParaRPr lang="en-US" sz="2000" dirty="0" smtClean="0"/>
          </a:p>
          <a:p>
            <a:r>
              <a:rPr lang="en-US" sz="2000" dirty="0" smtClean="0"/>
              <a:t>Meredith</a:t>
            </a:r>
            <a:r>
              <a:rPr lang="en-US" sz="2000" dirty="0"/>
              <a:t>, W., and </a:t>
            </a:r>
            <a:r>
              <a:rPr lang="en-US" sz="2000" dirty="0" err="1"/>
              <a:t>Teresi</a:t>
            </a:r>
            <a:r>
              <a:rPr lang="en-US" sz="2000" dirty="0"/>
              <a:t>, J.A. (2006), "An essay on </a:t>
            </a:r>
            <a:r>
              <a:rPr lang="en-US" sz="2000" dirty="0" err="1"/>
              <a:t>measurment</a:t>
            </a:r>
            <a:r>
              <a:rPr lang="en-US" sz="2000" dirty="0"/>
              <a:t> and factorial invariance", </a:t>
            </a:r>
            <a:r>
              <a:rPr lang="en-US" sz="2000" i="1" dirty="0"/>
              <a:t>Medical Care</a:t>
            </a:r>
            <a:r>
              <a:rPr lang="en-US" sz="2000" dirty="0"/>
              <a:t>, 44, S69-S77. </a:t>
            </a:r>
            <a:endParaRPr lang="en-US" sz="2000" dirty="0" smtClean="0"/>
          </a:p>
          <a:p>
            <a:r>
              <a:rPr lang="en-US" sz="2000" dirty="0"/>
              <a:t>Van </a:t>
            </a:r>
            <a:r>
              <a:rPr lang="en-US" sz="2000" dirty="0" err="1"/>
              <a:t>Buuren</a:t>
            </a:r>
            <a:r>
              <a:rPr lang="en-US" sz="2000" dirty="0"/>
              <a:t> S, </a:t>
            </a:r>
            <a:r>
              <a:rPr lang="en-US" sz="2000" dirty="0" err="1"/>
              <a:t>Eyres</a:t>
            </a:r>
            <a:r>
              <a:rPr lang="en-US" sz="2000" dirty="0"/>
              <a:t> S, Tennant A, </a:t>
            </a:r>
            <a:r>
              <a:rPr lang="en-US" sz="2000" dirty="0" err="1"/>
              <a:t>Hopman</a:t>
            </a:r>
            <a:r>
              <a:rPr lang="en-US" sz="2000" dirty="0"/>
              <a:t>-Rock M, Improving comparability of Existing Data by Response Conversion, </a:t>
            </a:r>
            <a:r>
              <a:rPr lang="en-US" sz="2000" i="1" dirty="0"/>
              <a:t>Journal of Official Statistics</a:t>
            </a:r>
            <a:r>
              <a:rPr lang="en-US" sz="2000" dirty="0"/>
              <a:t>, 2005, </a:t>
            </a:r>
            <a:r>
              <a:rPr lang="en-US" sz="2000" b="1" dirty="0"/>
              <a:t>21</a:t>
            </a:r>
            <a:r>
              <a:rPr lang="en-US" sz="2000" dirty="0"/>
              <a:t>(1), </a:t>
            </a:r>
            <a:r>
              <a:rPr lang="en-US" sz="2000" dirty="0" smtClean="0"/>
              <a:t>53-72</a:t>
            </a:r>
            <a:endParaRPr lang="en-US"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Aangepast ontwerp">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angepast ontwerp">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1877</Words>
  <Application>Microsoft Office PowerPoint</Application>
  <PresentationFormat>On-screen Show (4:3)</PresentationFormat>
  <Paragraphs>515</Paragraphs>
  <Slides>29</Slides>
  <Notes>26</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29</vt:i4>
      </vt:variant>
    </vt:vector>
  </HeadingPairs>
  <TitlesOfParts>
    <vt:vector size="33" baseType="lpstr">
      <vt:lpstr>Standaardontwerp</vt:lpstr>
      <vt:lpstr>1_Aangepast ontwerp</vt:lpstr>
      <vt:lpstr>Aangepast ontwerp</vt:lpstr>
      <vt:lpstr>Equation</vt:lpstr>
      <vt:lpstr>About OMICS Group</vt:lpstr>
      <vt:lpstr>About OMICS Group Conferences</vt:lpstr>
      <vt:lpstr>Harmonization of multiple observational studies: Non-identical ordered scales</vt:lpstr>
      <vt:lpstr>Content</vt:lpstr>
      <vt:lpstr>Introduction</vt:lpstr>
      <vt:lpstr>Introduction</vt:lpstr>
      <vt:lpstr>Introduction</vt:lpstr>
      <vt:lpstr>Content Equivalence</vt:lpstr>
      <vt:lpstr>Content Equivalence</vt:lpstr>
      <vt:lpstr>Content Equivalence</vt:lpstr>
      <vt:lpstr>Content Equivalence</vt:lpstr>
      <vt:lpstr>Motivating Example</vt:lpstr>
      <vt:lpstr>Motivating Example</vt:lpstr>
      <vt:lpstr>Principles</vt:lpstr>
      <vt:lpstr>Principles</vt:lpstr>
      <vt:lpstr>Principles</vt:lpstr>
      <vt:lpstr>General Model</vt:lpstr>
      <vt:lpstr>General Model</vt:lpstr>
      <vt:lpstr>General Model</vt:lpstr>
      <vt:lpstr>General Model</vt:lpstr>
      <vt:lpstr>Analysis Motivating Example</vt:lpstr>
      <vt:lpstr>Analysis Motivating Example</vt:lpstr>
      <vt:lpstr>Analysis Motivating Example</vt:lpstr>
      <vt:lpstr>Analysis Motivating Example</vt:lpstr>
      <vt:lpstr>Analysis Motivating Example</vt:lpstr>
      <vt:lpstr>Analysis Motivating Example</vt:lpstr>
      <vt:lpstr>Analysis Motivating Example</vt:lpstr>
      <vt:lpstr>Harmonization</vt:lpstr>
      <vt:lpstr>References</vt:lpstr>
    </vt:vector>
  </TitlesOfParts>
  <Company>Universitair Medisch Centrum Groningen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Inference on continuous data</dc:title>
  <dc:creator>Hans BurgerHof</dc:creator>
  <cp:lastModifiedBy>PREMLATA SHARMA</cp:lastModifiedBy>
  <cp:revision>434</cp:revision>
  <dcterms:created xsi:type="dcterms:W3CDTF">2009-09-22T08:01:15Z</dcterms:created>
  <dcterms:modified xsi:type="dcterms:W3CDTF">2014-10-30T10:08:44Z</dcterms:modified>
</cp:coreProperties>
</file>