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9" r:id="rId4"/>
    <p:sldId id="261" r:id="rId5"/>
    <p:sldId id="262" r:id="rId6"/>
    <p:sldId id="264" r:id="rId7"/>
    <p:sldId id="266" r:id="rId8"/>
    <p:sldId id="267" r:id="rId9"/>
    <p:sldId id="270" r:id="rId10"/>
    <p:sldId id="272" r:id="rId11"/>
    <p:sldId id="285" r:id="rId12"/>
    <p:sldId id="274" r:id="rId13"/>
    <p:sldId id="289" r:id="rId14"/>
    <p:sldId id="276" r:id="rId15"/>
    <p:sldId id="277" r:id="rId16"/>
    <p:sldId id="278" r:id="rId17"/>
    <p:sldId id="280" r:id="rId18"/>
    <p:sldId id="281" r:id="rId19"/>
    <p:sldId id="282" r:id="rId20"/>
    <p:sldId id="283" r:id="rId21"/>
    <p:sldId id="287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-126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B3CFD-B607-47B0-89B1-570DABD15164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8FED9A-99DC-40F0-98D5-8752DEE9DF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112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4F25103-C4FD-4C95-A6BD-47C257793BB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722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176A6EA-523D-44F9-A8C0-57B232BDAE9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857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54EBAA9-A539-408C-A0C2-97AB7FA90B1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79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89125E3-B5F5-40CB-B4B4-FB0C14137FA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59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1F284A8-F983-4669-AB96-274BA7CDF21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04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755C80-C59E-4898-BADA-F4DF3AB6C2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18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15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2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648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560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808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6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82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66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2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512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26F7E-F227-4464-8E62-100CDD3BE35D}" type="datetimeFigureOut">
              <a:rPr lang="en-US" smtClean="0"/>
              <a:t>9/26/2016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70CDE-3109-4076-A6C5-A8F7BDEDBB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3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hyperlink" Target="http://www.google.com/imgres?imgurl=http://www.hvbebazaar.com/ebazaar/components/com_virtuemart/shop_image/product/121912810b.jpg&amp;imgrefurl=http://www.hvbebazaar.com/ebazaar/index.php?page=shop.browse&amp;category_id=234&amp;option=com_virtuemart&amp;Itemid=26&amp;vmcchk=1&amp;Itemid=26&amp;h=878&amp;w=547&amp;sz=384&amp;tbnid=kX8YfVcRd4aolM::&amp;tbnh=146&amp;tbnw=91&amp;prev=/images?q=photo+red+grapes&amp;hl=en&amp;usg=__2fgFRy_wM60xOtYr5jPNdjdTyLI=&amp;ei=4wjISbulHIHwsAOoiuXrBg&amp;sa=X&amp;oi=image_result&amp;resnum=1&amp;ct=image&amp;cd=1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POLYPHENOLIC BOTANICALS – APPLICATIONS FOR PROSTATE HEALTH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122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Edwin D. Lephart</a:t>
            </a:r>
          </a:p>
          <a:p>
            <a:r>
              <a:rPr lang="en-US" dirty="0"/>
              <a:t>Department of Physiology and The Neuroscience Center, College of Life Sciences, Brigham Young University, Provo, Utah, USA 84602</a:t>
            </a:r>
          </a:p>
          <a:p>
            <a:endParaRPr lang="en-US" dirty="0"/>
          </a:p>
          <a:p>
            <a:r>
              <a:rPr lang="en-US" dirty="0"/>
              <a:t>7</a:t>
            </a:r>
            <a:r>
              <a:rPr lang="en-US" baseline="30000" dirty="0"/>
              <a:t>TH</a:t>
            </a:r>
            <a:r>
              <a:rPr lang="en-US" dirty="0"/>
              <a:t> World Congress on Healthcare and Technologies</a:t>
            </a:r>
          </a:p>
          <a:p>
            <a:r>
              <a:rPr lang="en-US" dirty="0"/>
              <a:t>September 26-27, 2016  London, United Kingdom</a:t>
            </a:r>
          </a:p>
        </p:txBody>
      </p:sp>
    </p:spTree>
    <p:extLst>
      <p:ext uri="{BB962C8B-B14F-4D97-AF65-F5344CB8AC3E}">
        <p14:creationId xmlns:p14="http://schemas.microsoft.com/office/powerpoint/2010/main" val="11806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entagon 17"/>
          <p:cNvSpPr/>
          <p:nvPr/>
        </p:nvSpPr>
        <p:spPr>
          <a:xfrm>
            <a:off x="2057400" y="6400800"/>
            <a:ext cx="8153400" cy="304800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057400" y="6361114"/>
            <a:ext cx="8001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tabLst>
                <a:tab pos="2116138" algn="l"/>
                <a:tab pos="4171950" algn="l"/>
                <a:tab pos="5711825" algn="l"/>
                <a:tab pos="6740525" algn="l"/>
              </a:tabLst>
              <a:defRPr/>
            </a:pPr>
            <a:r>
              <a:rPr lang="en-US" dirty="0">
                <a:latin typeface="+mj-lt"/>
              </a:rPr>
              <a:t>birth	puberty	20s	50s	70s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Prostate Growth with Age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00200"/>
            <a:ext cx="8229600" cy="3810000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en-US" dirty="0"/>
              <a:t>As men age, two changes in hormone levels affect prostate health:</a:t>
            </a:r>
          </a:p>
          <a:p>
            <a:pPr lvl="1">
              <a:defRPr/>
            </a:pPr>
            <a:r>
              <a:rPr lang="en-US" dirty="0"/>
              <a:t>Testosterone declines,</a:t>
            </a:r>
            <a:br>
              <a:rPr lang="en-US" dirty="0"/>
            </a:br>
            <a:r>
              <a:rPr lang="en-US" dirty="0"/>
              <a:t>but 5</a:t>
            </a:r>
            <a:r>
              <a:rPr lang="el-GR" dirty="0"/>
              <a:t>α</a:t>
            </a:r>
            <a:r>
              <a:rPr lang="en-US" dirty="0"/>
              <a:t>-reduction in the</a:t>
            </a:r>
            <a:br>
              <a:rPr lang="en-US" dirty="0"/>
            </a:br>
            <a:r>
              <a:rPr lang="en-US" dirty="0"/>
              <a:t>prostate increases</a:t>
            </a:r>
          </a:p>
          <a:p>
            <a:pPr lvl="1">
              <a:defRPr/>
            </a:pPr>
            <a:r>
              <a:rPr lang="en-US" dirty="0"/>
              <a:t>Estrogen increases</a:t>
            </a:r>
          </a:p>
          <a:p>
            <a:pPr>
              <a:defRPr/>
            </a:pPr>
            <a:r>
              <a:rPr lang="en-US" dirty="0"/>
              <a:t>These two changes</a:t>
            </a:r>
            <a:br>
              <a:rPr lang="en-US" dirty="0"/>
            </a:br>
            <a:r>
              <a:rPr lang="en-US" dirty="0"/>
              <a:t>lead to hyperplasia</a:t>
            </a:r>
            <a:br>
              <a:rPr lang="en-US" dirty="0"/>
            </a:br>
            <a:r>
              <a:rPr lang="en-US" dirty="0"/>
              <a:t>(an increase in </a:t>
            </a:r>
            <a:br>
              <a:rPr lang="en-US" dirty="0"/>
            </a:br>
            <a:r>
              <a:rPr lang="en-US" dirty="0"/>
              <a:t>cell number/size) in the prostate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6" name="Picture 5" descr="C:\Users\Scott\Desktop\Equol Prostate\prostate-stage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5410200"/>
            <a:ext cx="1003300" cy="939800"/>
          </a:xfrm>
          <a:prstGeom prst="rect">
            <a:avLst/>
          </a:prstGeom>
          <a:noFill/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6" descr="C:\Users\Scott\Desktop\Equol Prostate\prostate-stage-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1" y="5257800"/>
            <a:ext cx="1336675" cy="1252538"/>
          </a:xfrm>
          <a:prstGeom prst="rect">
            <a:avLst/>
          </a:prstGeom>
          <a:noFill/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7" descr="C:\Users\Scott\Desktop\Equol Prostate\prostate-stage-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1" y="5257800"/>
            <a:ext cx="1336675" cy="1252538"/>
          </a:xfrm>
          <a:prstGeom prst="rect">
            <a:avLst/>
          </a:prstGeom>
          <a:noFill/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8" descr="C:\Users\Scott\Desktop\Equol Prostate\prostate-stage-4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34401" y="5029200"/>
            <a:ext cx="1336675" cy="1252538"/>
          </a:xfrm>
          <a:prstGeom prst="rect">
            <a:avLst/>
          </a:prstGeom>
          <a:noFill/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0" name="Straight Connector 19"/>
          <p:cNvCxnSpPr/>
          <p:nvPr/>
        </p:nvCxnSpPr>
        <p:spPr>
          <a:xfrm rot="5400000" flipH="1" flipV="1">
            <a:off x="2590800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3101975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5400000" flipH="1" flipV="1">
            <a:off x="3614738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 flipH="1" flipV="1">
            <a:off x="4114800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5148263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5661025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6172200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 flipH="1" flipV="1">
            <a:off x="6683375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7196138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7707313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 flipV="1">
            <a:off x="8218488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 flipV="1">
            <a:off x="8729663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 flipV="1">
            <a:off x="9242425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 flipH="1" flipV="1">
            <a:off x="9753600" y="6553200"/>
            <a:ext cx="1524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981200" y="5486400"/>
            <a:ext cx="585788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1.5g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86200" y="5410200"/>
            <a:ext cx="5270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11g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96000" y="5257800"/>
            <a:ext cx="5270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18g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610600" y="5029200"/>
            <a:ext cx="52705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j-lt"/>
              </a:rPr>
              <a:t>31g</a:t>
            </a:r>
          </a:p>
        </p:txBody>
      </p:sp>
      <p:pic>
        <p:nvPicPr>
          <p:cNvPr id="20507" name="Picture 2" descr="C:\Users\Scott\Desktop\Equol Prostate\testosterone-declin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67401" y="2166939"/>
            <a:ext cx="4511675" cy="254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8" name="Picture 2" descr="C:\Users\Scott\Desktop\Equol Prostate\s_child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90800" y="5562601"/>
            <a:ext cx="401638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9" name="Picture 3" descr="C:\Users\Scott\Desktop\Equol Prostate\s_old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448800" y="5562601"/>
            <a:ext cx="401638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0" name="Picture 4" descr="C:\Users\Scott\Desktop\Equol Prostate\s_teen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724400" y="5562601"/>
            <a:ext cx="401638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1" name="Picture 5" descr="C:\Users\Scott\Desktop\Equol Prostate\s_adult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934200" y="5562601"/>
            <a:ext cx="401638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41"/>
          <p:cNvSpPr txBox="1"/>
          <p:nvPr/>
        </p:nvSpPr>
        <p:spPr>
          <a:xfrm>
            <a:off x="10148821" y="5899449"/>
            <a:ext cx="2432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E.D. Lephart, </a:t>
            </a:r>
          </a:p>
          <a:p>
            <a:r>
              <a:rPr lang="en-US" dirty="0"/>
              <a:t>O J Endo </a:t>
            </a:r>
            <a:r>
              <a:rPr lang="en-US" dirty="0" err="1"/>
              <a:t>Metab</a:t>
            </a:r>
            <a:r>
              <a:rPr lang="en-US" dirty="0"/>
              <a:t> Dis, 2014</a:t>
            </a:r>
          </a:p>
        </p:txBody>
      </p:sp>
    </p:spTree>
    <p:extLst>
      <p:ext uri="{BB962C8B-B14F-4D97-AF65-F5344CB8AC3E}">
        <p14:creationId xmlns:p14="http://schemas.microsoft.com/office/powerpoint/2010/main" val="126428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0547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Prostate Growth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975050"/>
            <a:ext cx="6705600" cy="4876800"/>
          </a:xfrm>
        </p:spPr>
        <p:txBody>
          <a:bodyPr/>
          <a:lstStyle/>
          <a:p>
            <a:r>
              <a:rPr lang="en-US" dirty="0"/>
              <a:t>This increase in prostate weight with age may result in:</a:t>
            </a:r>
          </a:p>
          <a:p>
            <a:pPr lvl="1"/>
            <a:r>
              <a:rPr lang="en-US" dirty="0"/>
              <a:t>Prostate Cancer</a:t>
            </a:r>
          </a:p>
          <a:p>
            <a:pPr lvl="1"/>
            <a:r>
              <a:rPr lang="en-US" dirty="0"/>
              <a:t>Benign Prostatic</a:t>
            </a:r>
            <a:br>
              <a:rPr lang="en-US" dirty="0"/>
            </a:br>
            <a:r>
              <a:rPr lang="en-US" dirty="0"/>
              <a:t>Hyperplasia (BPH)</a:t>
            </a:r>
          </a:p>
        </p:txBody>
      </p:sp>
      <p:pic>
        <p:nvPicPr>
          <p:cNvPr id="4" name="Picture 8" descr="C:\Users\Scott\Desktop\Equol Prostate\prostate-stage-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8493" y="1479367"/>
            <a:ext cx="3376613" cy="3165475"/>
          </a:xfrm>
          <a:prstGeom prst="rect">
            <a:avLst/>
          </a:prstGeom>
          <a:noFill/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532" name="Picture 3" descr="C:\Users\Scott\Desktop\Equol Prostate\s_ol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6094" y="712643"/>
            <a:ext cx="1697038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032583" y="2881727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American Cancer Society:</a:t>
            </a:r>
          </a:p>
          <a:p>
            <a:pPr lvl="1"/>
            <a:r>
              <a:rPr lang="en-US" sz="2400" dirty="0"/>
              <a:t>Second most common diagnosed cancer in US men (skin cancer is first)</a:t>
            </a:r>
          </a:p>
          <a:p>
            <a:pPr lvl="1"/>
            <a:r>
              <a:rPr lang="en-US" sz="2400" dirty="0"/>
              <a:t>Second leading cause of cancer death in US men (lung cancer is first)</a:t>
            </a:r>
          </a:p>
          <a:p>
            <a:pPr lvl="1"/>
            <a:r>
              <a:rPr lang="en-US" sz="2400" dirty="0"/>
              <a:t>1 man in 6 will get prostate cancer in his lifetime</a:t>
            </a:r>
          </a:p>
          <a:p>
            <a:pPr lvl="1"/>
            <a:r>
              <a:rPr lang="en-US" sz="2400" dirty="0"/>
              <a:t>2010 estimates:</a:t>
            </a:r>
          </a:p>
          <a:p>
            <a:pPr lvl="2"/>
            <a:r>
              <a:rPr lang="en-US" sz="2400" dirty="0"/>
              <a:t>217,730 new cases</a:t>
            </a:r>
          </a:p>
          <a:p>
            <a:pPr lvl="2"/>
            <a:r>
              <a:rPr lang="en-US" sz="2400" dirty="0"/>
              <a:t>32,050 deaths</a:t>
            </a:r>
          </a:p>
        </p:txBody>
      </p:sp>
      <p:pic>
        <p:nvPicPr>
          <p:cNvPr id="8" name="Picture 2" descr="C:\Users\Scott\Desktop\Equol Prostate\1-in-6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6636" y="5127094"/>
            <a:ext cx="4073525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148821" y="5899449"/>
            <a:ext cx="2432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E.D. Lephart, </a:t>
            </a:r>
          </a:p>
          <a:p>
            <a:r>
              <a:rPr lang="en-US" dirty="0"/>
              <a:t>O J Endo </a:t>
            </a:r>
            <a:r>
              <a:rPr lang="en-US" dirty="0" err="1"/>
              <a:t>Metab</a:t>
            </a:r>
            <a:r>
              <a:rPr lang="en-US" dirty="0"/>
              <a:t> Dis, 2014</a:t>
            </a:r>
          </a:p>
        </p:txBody>
      </p:sp>
    </p:spTree>
    <p:extLst>
      <p:ext uri="{BB962C8B-B14F-4D97-AF65-F5344CB8AC3E}">
        <p14:creationId xmlns:p14="http://schemas.microsoft.com/office/powerpoint/2010/main" val="2275544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337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Benign Prostatic Hyperplasia (BPH)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5767" y="827253"/>
            <a:ext cx="10515600" cy="4351338"/>
          </a:xfrm>
        </p:spPr>
        <p:txBody>
          <a:bodyPr/>
          <a:lstStyle/>
          <a:p>
            <a:r>
              <a:rPr lang="en-US" dirty="0"/>
              <a:t>BPH begins to affect prostate health in men sometime after 40 years of age</a:t>
            </a:r>
          </a:p>
          <a:p>
            <a:pPr lvl="1"/>
            <a:r>
              <a:rPr lang="en-US" dirty="0"/>
              <a:t>46 million men over 40 (2000 US census)</a:t>
            </a:r>
          </a:p>
          <a:p>
            <a:pPr lvl="1"/>
            <a:r>
              <a:rPr lang="en-US" dirty="0"/>
              <a:t>BPH affects</a:t>
            </a:r>
            <a:br>
              <a:rPr lang="en-US" dirty="0"/>
            </a:br>
            <a:r>
              <a:rPr lang="en-US" dirty="0"/>
              <a:t>50-60% of men</a:t>
            </a:r>
            <a:br>
              <a:rPr lang="en-US" dirty="0"/>
            </a:br>
            <a:r>
              <a:rPr lang="en-US" dirty="0"/>
              <a:t>aged 50-60 years</a:t>
            </a:r>
          </a:p>
          <a:p>
            <a:pPr lvl="1"/>
            <a:r>
              <a:rPr lang="en-US" dirty="0"/>
              <a:t>Incidence of BPH</a:t>
            </a:r>
            <a:br>
              <a:rPr lang="en-US" dirty="0"/>
            </a:br>
            <a:r>
              <a:rPr lang="en-US" dirty="0"/>
              <a:t>increases as</a:t>
            </a:r>
            <a:br>
              <a:rPr lang="en-US" dirty="0"/>
            </a:br>
            <a:r>
              <a:rPr lang="en-US" dirty="0"/>
              <a:t>men get older</a:t>
            </a:r>
          </a:p>
        </p:txBody>
      </p:sp>
      <p:pic>
        <p:nvPicPr>
          <p:cNvPr id="26627" name="Picture 2" descr="C:\Users\Scott\Desktop\Equol Prostate\bph_increas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858" y="4001117"/>
            <a:ext cx="4764087" cy="290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9897" t="26395" r="24920" b="15374"/>
          <a:stretch/>
        </p:blipFill>
        <p:spPr>
          <a:xfrm>
            <a:off x="4609076" y="2052735"/>
            <a:ext cx="7511389" cy="47679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1752" y="6529370"/>
            <a:ext cx="4640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E.D. Lephart, O J Endo </a:t>
            </a:r>
            <a:r>
              <a:rPr lang="en-US" dirty="0" err="1"/>
              <a:t>Metab</a:t>
            </a:r>
            <a:r>
              <a:rPr lang="en-US" dirty="0"/>
              <a:t> Dis, 2014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68580" y="3431097"/>
            <a:ext cx="4353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Nocturia</a:t>
            </a:r>
            <a:r>
              <a:rPr lang="en-US" b="1" dirty="0"/>
              <a:t>, Frequency, Straining, etc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3362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-157411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Treatments of BPH:   </a:t>
            </a:r>
            <a:endParaRPr lang="en-US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>
          <a:xfrm>
            <a:off x="642249" y="715263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Prescription Medications—enzyme blockers</a:t>
            </a:r>
          </a:p>
          <a:p>
            <a:pPr lvl="1"/>
            <a:r>
              <a:rPr lang="en-US" dirty="0"/>
              <a:t>(type 1 5</a:t>
            </a:r>
            <a:r>
              <a:rPr lang="el-GR" dirty="0"/>
              <a:t>α</a:t>
            </a:r>
            <a:r>
              <a:rPr lang="en-US" dirty="0"/>
              <a:t>-reductase enzyme blocker, 1980)</a:t>
            </a:r>
          </a:p>
          <a:p>
            <a:pPr lvl="1"/>
            <a:r>
              <a:rPr lang="en-US" dirty="0"/>
              <a:t>(type 1 and 2 5</a:t>
            </a:r>
            <a:r>
              <a:rPr lang="el-GR" dirty="0"/>
              <a:t>α</a:t>
            </a:r>
            <a:r>
              <a:rPr lang="en-US" dirty="0"/>
              <a:t>-reductase enzyme blocker, 2001)</a:t>
            </a:r>
          </a:p>
          <a:p>
            <a:pPr lvl="1"/>
            <a:r>
              <a:rPr lang="en-US" dirty="0"/>
              <a:t>Enzyme blockers block positive and negative effects of those enzymes</a:t>
            </a:r>
          </a:p>
          <a:p>
            <a:pPr lvl="1"/>
            <a:r>
              <a:rPr lang="en-US" dirty="0"/>
              <a:t>Side effects: decreased libido, erectile dysfunction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9899" t="36562" r="29279" b="24557"/>
          <a:stretch/>
        </p:blipFill>
        <p:spPr>
          <a:xfrm>
            <a:off x="1375754" y="3588861"/>
            <a:ext cx="7562972" cy="32546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6897" y="3320532"/>
            <a:ext cx="90786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♦ </a:t>
            </a:r>
            <a:r>
              <a:rPr lang="en-US" sz="2500" dirty="0"/>
              <a:t>Historical – Botanical Prostate Health Treatment Options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709113" y="2578216"/>
            <a:ext cx="10983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/>
              <a:t>(</a:t>
            </a:r>
            <a:r>
              <a:rPr lang="el-GR" sz="2400" dirty="0"/>
              <a:t>α</a:t>
            </a:r>
            <a:r>
              <a:rPr lang="en-US" sz="2400" dirty="0"/>
              <a:t> 1A </a:t>
            </a:r>
            <a:r>
              <a:rPr lang="en-US" sz="2400" dirty="0" err="1"/>
              <a:t>adrenoreceptor</a:t>
            </a:r>
            <a:r>
              <a:rPr lang="en-US" sz="2400" dirty="0"/>
              <a:t> blocker, 1994),  Blocks positive and negative effects of </a:t>
            </a:r>
            <a:r>
              <a:rPr lang="en-US" sz="2400" dirty="0" err="1"/>
              <a:t>adrenoreceptor</a:t>
            </a:r>
            <a:r>
              <a:rPr lang="en-US" sz="2400" dirty="0"/>
              <a:t>.  Side effects: abnormal ejaculations, dizziness, rhinitis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48821" y="5899449"/>
            <a:ext cx="2432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E.D. Lephart, </a:t>
            </a:r>
          </a:p>
          <a:p>
            <a:r>
              <a:rPr lang="en-US" dirty="0"/>
              <a:t>O J Endo </a:t>
            </a:r>
            <a:r>
              <a:rPr lang="en-US" dirty="0" err="1"/>
              <a:t>Metab</a:t>
            </a:r>
            <a:r>
              <a:rPr lang="en-US" dirty="0"/>
              <a:t> Dis, 2014</a:t>
            </a:r>
          </a:p>
        </p:txBody>
      </p:sp>
    </p:spTree>
    <p:extLst>
      <p:ext uri="{BB962C8B-B14F-4D97-AF65-F5344CB8AC3E}">
        <p14:creationId xmlns:p14="http://schemas.microsoft.com/office/powerpoint/2010/main" val="3117335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228600"/>
            <a:ext cx="1981200" cy="533400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Polyphenols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09800" y="10668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Lignans</a:t>
            </a:r>
            <a:r>
              <a:rPr lang="en-US" dirty="0"/>
              <a:t>                       </a:t>
            </a:r>
            <a:r>
              <a:rPr lang="en-US" u="sng" dirty="0"/>
              <a:t>Phenolic acids</a:t>
            </a:r>
            <a:r>
              <a:rPr lang="en-US" dirty="0"/>
              <a:t>                      </a:t>
            </a:r>
            <a:r>
              <a:rPr lang="en-US" u="sng" dirty="0"/>
              <a:t>Flavonoids</a:t>
            </a:r>
            <a:r>
              <a:rPr lang="en-US" dirty="0"/>
              <a:t>		    </a:t>
            </a:r>
            <a:r>
              <a:rPr lang="en-US" u="sng" dirty="0" err="1"/>
              <a:t>Stilbenes</a:t>
            </a:r>
            <a:endParaRPr lang="en-US" u="sng" dirty="0"/>
          </a:p>
        </p:txBody>
      </p:sp>
      <p:sp>
        <p:nvSpPr>
          <p:cNvPr id="5" name="Rounded Rectangle 4"/>
          <p:cNvSpPr/>
          <p:nvPr/>
        </p:nvSpPr>
        <p:spPr>
          <a:xfrm>
            <a:off x="2133600" y="1066800"/>
            <a:ext cx="1066800" cy="3693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2" idx="1"/>
            <a:endCxn id="5" idx="0"/>
          </p:cNvCxnSpPr>
          <p:nvPr/>
        </p:nvCxnSpPr>
        <p:spPr>
          <a:xfrm flipH="1">
            <a:off x="2667000" y="495300"/>
            <a:ext cx="2438400" cy="571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114800" y="1066800"/>
            <a:ext cx="1447800" cy="3693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477000" y="1066800"/>
            <a:ext cx="1371600" cy="3693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686800" y="1066800"/>
            <a:ext cx="1295400" cy="3693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>
            <a:stCxn id="2" idx="3"/>
            <a:endCxn id="11" idx="0"/>
          </p:cNvCxnSpPr>
          <p:nvPr/>
        </p:nvCxnSpPr>
        <p:spPr>
          <a:xfrm>
            <a:off x="7086600" y="495300"/>
            <a:ext cx="2247900" cy="5715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endCxn id="9" idx="0"/>
          </p:cNvCxnSpPr>
          <p:nvPr/>
        </p:nvCxnSpPr>
        <p:spPr>
          <a:xfrm flipH="1">
            <a:off x="4838700" y="781050"/>
            <a:ext cx="647700" cy="285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05600" y="781050"/>
            <a:ext cx="457200" cy="285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747682" y="2297668"/>
            <a:ext cx="1615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Resveratrol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06" t="46180" r="41452" b="41049"/>
          <a:stretch/>
        </p:blipFill>
        <p:spPr bwMode="auto">
          <a:xfrm>
            <a:off x="4953000" y="1981200"/>
            <a:ext cx="1341440" cy="108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>
            <a:off x="4343400" y="1436133"/>
            <a:ext cx="0" cy="220459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410200" y="1447800"/>
            <a:ext cx="0" cy="7736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572000" y="2907268"/>
            <a:ext cx="1905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/>
              <a:t>Gallic Acid</a:t>
            </a:r>
          </a:p>
          <a:p>
            <a:pPr algn="ctr"/>
            <a:r>
              <a:rPr lang="en-US" sz="1600" dirty="0"/>
              <a:t>or </a:t>
            </a:r>
            <a:r>
              <a:rPr lang="en-US" sz="1600" dirty="0" err="1"/>
              <a:t>hydroxybenzoic</a:t>
            </a:r>
            <a:r>
              <a:rPr lang="en-US" sz="1600" dirty="0"/>
              <a:t> acids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0" t="36675" r="41452" b="51710"/>
          <a:stretch/>
        </p:blipFill>
        <p:spPr bwMode="auto">
          <a:xfrm>
            <a:off x="3806858" y="3657600"/>
            <a:ext cx="129854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2057400" y="4343401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u="sng" dirty="0" err="1"/>
              <a:t>Caffeic</a:t>
            </a:r>
            <a:r>
              <a:rPr lang="en-US" u="sng" dirty="0"/>
              <a:t> Acid</a:t>
            </a:r>
          </a:p>
          <a:p>
            <a:pPr algn="ctr"/>
            <a:r>
              <a:rPr lang="en-US" sz="1600" dirty="0"/>
              <a:t>   or </a:t>
            </a:r>
            <a:r>
              <a:rPr lang="en-US" sz="1600" dirty="0" err="1"/>
              <a:t>hydroxycinnamic</a:t>
            </a:r>
            <a:r>
              <a:rPr lang="en-US" sz="1600" dirty="0"/>
              <a:t> acids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9" t="19327" r="44383" b="63371"/>
          <a:stretch/>
        </p:blipFill>
        <p:spPr bwMode="auto">
          <a:xfrm>
            <a:off x="1905001" y="1960230"/>
            <a:ext cx="1809947" cy="1468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Straight Arrow Connector 31"/>
          <p:cNvCxnSpPr/>
          <p:nvPr/>
        </p:nvCxnSpPr>
        <p:spPr>
          <a:xfrm>
            <a:off x="2667000" y="1447800"/>
            <a:ext cx="0" cy="7736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600200" y="33528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Secoisolaiciresinol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553200" y="1447800"/>
            <a:ext cx="0" cy="348683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553200" y="1600200"/>
            <a:ext cx="228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553200" y="2286000"/>
            <a:ext cx="228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553200" y="2971800"/>
            <a:ext cx="228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553200" y="3657600"/>
            <a:ext cx="228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6553200" y="4343400"/>
            <a:ext cx="2286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781800" y="1414046"/>
            <a:ext cx="1276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err="1"/>
              <a:t>Flavonols</a:t>
            </a:r>
            <a:endParaRPr lang="en-US" sz="1600" u="sng" dirty="0"/>
          </a:p>
        </p:txBody>
      </p:sp>
      <p:sp>
        <p:nvSpPr>
          <p:cNvPr id="46" name="TextBox 45"/>
          <p:cNvSpPr txBox="1"/>
          <p:nvPr/>
        </p:nvSpPr>
        <p:spPr>
          <a:xfrm>
            <a:off x="6781800" y="2099846"/>
            <a:ext cx="1276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Flavanones</a:t>
            </a:r>
            <a:endParaRPr lang="en-US" sz="1600" dirty="0"/>
          </a:p>
        </p:txBody>
      </p:sp>
      <p:sp>
        <p:nvSpPr>
          <p:cNvPr id="47" name="TextBox 46"/>
          <p:cNvSpPr txBox="1"/>
          <p:nvPr/>
        </p:nvSpPr>
        <p:spPr>
          <a:xfrm>
            <a:off x="6781800" y="2819400"/>
            <a:ext cx="1276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err="1"/>
              <a:t>Flavanols</a:t>
            </a:r>
            <a:endParaRPr lang="en-US" sz="1600" u="sng" dirty="0"/>
          </a:p>
        </p:txBody>
      </p:sp>
      <p:sp>
        <p:nvSpPr>
          <p:cNvPr id="48" name="TextBox 47"/>
          <p:cNvSpPr txBox="1"/>
          <p:nvPr/>
        </p:nvSpPr>
        <p:spPr>
          <a:xfrm>
            <a:off x="6781800" y="3471446"/>
            <a:ext cx="1276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Flavones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81800" y="4157246"/>
            <a:ext cx="1352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Anthocyanins</a:t>
            </a:r>
            <a:endParaRPr lang="en-US" sz="1600" dirty="0"/>
          </a:p>
        </p:txBody>
      </p:sp>
      <p:sp>
        <p:nvSpPr>
          <p:cNvPr id="50" name="TextBox 49"/>
          <p:cNvSpPr txBox="1"/>
          <p:nvPr/>
        </p:nvSpPr>
        <p:spPr>
          <a:xfrm>
            <a:off x="5943600" y="4843046"/>
            <a:ext cx="1276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err="1"/>
              <a:t>Isoflavonoids</a:t>
            </a:r>
            <a:endParaRPr lang="en-US" sz="1600" u="sng" dirty="0"/>
          </a:p>
        </p:txBody>
      </p:sp>
      <p:cxnSp>
        <p:nvCxnSpPr>
          <p:cNvPr id="55" name="Straight Arrow Connector 54"/>
          <p:cNvCxnSpPr>
            <a:endCxn id="51" idx="0"/>
          </p:cNvCxnSpPr>
          <p:nvPr/>
        </p:nvCxnSpPr>
        <p:spPr>
          <a:xfrm flipH="1">
            <a:off x="5137806" y="5181600"/>
            <a:ext cx="881995" cy="26235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781800" y="1676400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</a:t>
            </a:r>
            <a:r>
              <a:rPr lang="en-US" sz="1600" u="sng" dirty="0" err="1"/>
              <a:t>quercetin</a:t>
            </a:r>
            <a:r>
              <a:rPr lang="en-US" sz="1600" dirty="0"/>
              <a:t>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81800" y="2362200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</a:t>
            </a:r>
            <a:r>
              <a:rPr lang="en-US" sz="1600" dirty="0" err="1"/>
              <a:t>naringenin</a:t>
            </a:r>
            <a:r>
              <a:rPr lang="en-US" sz="1600" dirty="0"/>
              <a:t>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781800" y="30480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</a:t>
            </a:r>
            <a:r>
              <a:rPr lang="en-US" sz="1600" u="sng" dirty="0" err="1"/>
              <a:t>epicatechin</a:t>
            </a:r>
            <a:r>
              <a:rPr lang="en-US" sz="1600" dirty="0"/>
              <a:t>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1800" y="3700046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</a:t>
            </a:r>
            <a:r>
              <a:rPr lang="en-US" sz="1600" dirty="0" err="1"/>
              <a:t>apigenin</a:t>
            </a:r>
            <a:r>
              <a:rPr lang="en-US" sz="1600" dirty="0"/>
              <a:t>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877050" y="4385846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</a:t>
            </a:r>
            <a:r>
              <a:rPr lang="en-US" sz="1600" dirty="0" err="1"/>
              <a:t>cyanidin</a:t>
            </a:r>
            <a:r>
              <a:rPr lang="en-US" sz="1600" dirty="0"/>
              <a:t>)</a:t>
            </a: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93" t="42393" r="13711" b="44604"/>
          <a:stretch/>
        </p:blipFill>
        <p:spPr bwMode="auto">
          <a:xfrm>
            <a:off x="7848600" y="2590801"/>
            <a:ext cx="1397146" cy="87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4" name="Straight Arrow Connector 63"/>
          <p:cNvCxnSpPr/>
          <p:nvPr/>
        </p:nvCxnSpPr>
        <p:spPr>
          <a:xfrm>
            <a:off x="9296400" y="1447800"/>
            <a:ext cx="0" cy="2286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4" t="58522" r="13711" b="30900"/>
          <a:stretch/>
        </p:blipFill>
        <p:spPr bwMode="auto">
          <a:xfrm>
            <a:off x="7797540" y="3537466"/>
            <a:ext cx="1346460" cy="65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65" t="69240" r="16310" b="17959"/>
          <a:stretch/>
        </p:blipFill>
        <p:spPr bwMode="auto">
          <a:xfrm>
            <a:off x="8054224" y="4183884"/>
            <a:ext cx="1165977" cy="845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4648200" y="6062246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err="1"/>
              <a:t>Daidzein</a:t>
            </a:r>
            <a:endParaRPr lang="en-US" sz="1600" u="sng" dirty="0"/>
          </a:p>
        </p:txBody>
      </p:sp>
      <p:pic>
        <p:nvPicPr>
          <p:cNvPr id="51" name="Picture 50" descr="372px-Daidzein_svg.png"/>
          <p:cNvPicPr>
            <a:picLocks noChangeAspect="1"/>
          </p:cNvPicPr>
          <p:nvPr/>
        </p:nvPicPr>
        <p:blipFill rotWithShape="1">
          <a:blip r:embed="rId3" cstate="print"/>
          <a:srcRect t="10910" b="9783"/>
          <a:stretch/>
        </p:blipFill>
        <p:spPr>
          <a:xfrm>
            <a:off x="4343401" y="5443954"/>
            <a:ext cx="1588809" cy="728246"/>
          </a:xfrm>
          <a:prstGeom prst="rect">
            <a:avLst/>
          </a:prstGeom>
        </p:spPr>
      </p:pic>
      <p:pic>
        <p:nvPicPr>
          <p:cNvPr id="52" name="Picture 51" descr="372px-Genistein_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1" y="5269990"/>
            <a:ext cx="1687791" cy="978410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6096000" y="6062246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err="1"/>
              <a:t>Genistein</a:t>
            </a:r>
            <a:endParaRPr lang="en-US" sz="1600" u="sng" dirty="0"/>
          </a:p>
        </p:txBody>
      </p:sp>
      <p:pic>
        <p:nvPicPr>
          <p:cNvPr id="63" name="Picture 2"/>
          <p:cNvPicPr>
            <a:picLocks noChangeAspect="1" noChangeArrowheads="1"/>
          </p:cNvPicPr>
          <p:nvPr/>
        </p:nvPicPr>
        <p:blipFill rotWithShape="1">
          <a:blip r:embed="rId5" cstate="print"/>
          <a:srcRect l="50895" t="11833" b="31263"/>
          <a:stretch/>
        </p:blipFill>
        <p:spPr bwMode="auto">
          <a:xfrm>
            <a:off x="7651848" y="5331819"/>
            <a:ext cx="1568353" cy="806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6" name="Straight Arrow Connector 55"/>
          <p:cNvCxnSpPr/>
          <p:nvPr/>
        </p:nvCxnSpPr>
        <p:spPr>
          <a:xfrm>
            <a:off x="7219950" y="5181600"/>
            <a:ext cx="1009650" cy="3048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8096250" y="6062246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err="1"/>
              <a:t>Equol</a:t>
            </a:r>
            <a:endParaRPr lang="en-US" sz="1600" u="sng" dirty="0"/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6553201" y="5181600"/>
            <a:ext cx="1" cy="1948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Picture 76" descr="250px-Resveratrol_svg"/>
          <p:cNvPicPr/>
          <p:nvPr/>
        </p:nvPicPr>
        <p:blipFill>
          <a:blip r:embed="rId6" cstate="print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4624" y="1430042"/>
            <a:ext cx="1469977" cy="93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lum bright="4000"/>
          </a:blip>
          <a:srcRect t="11458" r="37335" b="4167"/>
          <a:stretch>
            <a:fillRect/>
          </a:stretch>
        </p:blipFill>
        <p:spPr bwMode="auto">
          <a:xfrm>
            <a:off x="1905000" y="3810000"/>
            <a:ext cx="1295400" cy="980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TextBox 67"/>
          <p:cNvSpPr txBox="1"/>
          <p:nvPr/>
        </p:nvSpPr>
        <p:spPr>
          <a:xfrm>
            <a:off x="1905000" y="4800600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err="1"/>
              <a:t>Enterolactone</a:t>
            </a:r>
            <a:endParaRPr lang="en-US" sz="1600" u="sn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>
            <a:lum bright="6000"/>
          </a:blip>
          <a:srcRect t="11458" r="37116" b="3125"/>
          <a:stretch>
            <a:fillRect/>
          </a:stretch>
        </p:blipFill>
        <p:spPr bwMode="auto">
          <a:xfrm>
            <a:off x="1981200" y="5257800"/>
            <a:ext cx="1231628" cy="940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Rectangle 70"/>
          <p:cNvSpPr/>
          <p:nvPr/>
        </p:nvSpPr>
        <p:spPr>
          <a:xfrm rot="325317">
            <a:off x="1905000" y="6172200"/>
            <a:ext cx="1524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2133600" y="6248400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err="1"/>
              <a:t>Enterodiol</a:t>
            </a:r>
            <a:endParaRPr lang="en-US" sz="1600" u="sng" dirty="0"/>
          </a:p>
        </p:txBody>
      </p:sp>
      <p:sp>
        <p:nvSpPr>
          <p:cNvPr id="73" name="Oval 72"/>
          <p:cNvSpPr/>
          <p:nvPr/>
        </p:nvSpPr>
        <p:spPr>
          <a:xfrm rot="427875">
            <a:off x="2832368" y="6135023"/>
            <a:ext cx="583665" cy="2452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124201" y="6490901"/>
            <a:ext cx="606768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Figure 2.  Classification and chemical structure of major classes of polyphenols/phytoestrogens.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: Rounded Corners 2"/>
          <p:cNvSpPr/>
          <p:nvPr/>
        </p:nvSpPr>
        <p:spPr>
          <a:xfrm>
            <a:off x="8438476" y="867747"/>
            <a:ext cx="1815867" cy="1833007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: Rounded Corners 73"/>
          <p:cNvSpPr/>
          <p:nvPr/>
        </p:nvSpPr>
        <p:spPr>
          <a:xfrm>
            <a:off x="4203429" y="4753947"/>
            <a:ext cx="5232439" cy="1833007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893560" y="6256296"/>
            <a:ext cx="2432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E.D. Lephart, Enzyme Research, 2015</a:t>
            </a:r>
          </a:p>
        </p:txBody>
      </p:sp>
      <p:sp>
        <p:nvSpPr>
          <p:cNvPr id="8" name="Rectangle 7"/>
          <p:cNvSpPr/>
          <p:nvPr/>
        </p:nvSpPr>
        <p:spPr>
          <a:xfrm>
            <a:off x="37422" y="128885"/>
            <a:ext cx="44964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Phenolics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 are a group of compounds having at least one hydroxyl group attached to an aromatic ring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758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7" descr="http://www.hvbebazaar.com/ebazaar/index.php?page=shop.browse&amp;category_id=234&amp;option=com_virtuemart&amp;Itemid=26&amp;vmcchk=1&amp;Itemid=2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1" y="1743076"/>
            <a:ext cx="10509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6" descr="Resveratrol3d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57201"/>
            <a:ext cx="3214688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7" descr="250px-Resveratrol_svg"/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17550"/>
            <a:ext cx="320040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9"/>
          <p:cNvSpPr txBox="1">
            <a:spLocks noChangeArrowheads="1"/>
          </p:cNvSpPr>
          <p:nvPr/>
        </p:nvSpPr>
        <p:spPr bwMode="auto">
          <a:xfrm>
            <a:off x="3733800" y="2057400"/>
            <a:ext cx="15240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1"/>
              <a:t>MW 228.25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rgbClr val="CC3300"/>
                </a:solidFill>
              </a:rPr>
              <a:t>C</a:t>
            </a:r>
            <a:r>
              <a:rPr lang="en-US" altLang="en-US" baseline="-25000">
                <a:solidFill>
                  <a:srgbClr val="CC3300"/>
                </a:solidFill>
              </a:rPr>
              <a:t>14</a:t>
            </a:r>
            <a:r>
              <a:rPr lang="en-US" altLang="en-US">
                <a:solidFill>
                  <a:srgbClr val="CC3300"/>
                </a:solidFill>
              </a:rPr>
              <a:t>H</a:t>
            </a:r>
            <a:r>
              <a:rPr lang="en-US" altLang="en-US" baseline="-25000">
                <a:solidFill>
                  <a:srgbClr val="CC3300"/>
                </a:solidFill>
              </a:rPr>
              <a:t>12</a:t>
            </a:r>
            <a:r>
              <a:rPr lang="en-US" altLang="en-US">
                <a:solidFill>
                  <a:srgbClr val="CC3300"/>
                </a:solidFill>
              </a:rPr>
              <a:t>O</a:t>
            </a:r>
            <a:r>
              <a:rPr lang="en-US" altLang="en-US" baseline="-25000">
                <a:solidFill>
                  <a:srgbClr val="CC3300"/>
                </a:solidFill>
              </a:rPr>
              <a:t>3</a:t>
            </a:r>
          </a:p>
        </p:txBody>
      </p:sp>
      <p:sp>
        <p:nvSpPr>
          <p:cNvPr id="6150" name="Text Box 10"/>
          <p:cNvSpPr txBox="1">
            <a:spLocks noChangeArrowheads="1"/>
          </p:cNvSpPr>
          <p:nvPr/>
        </p:nvSpPr>
        <p:spPr bwMode="auto">
          <a:xfrm>
            <a:off x="1828800" y="2895600"/>
            <a:ext cx="8534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/>
              <a:t>Trans-3,5,4’-Trihydroxystilbene: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/>
              <a:t>Trans-resveratrol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/>
              <a:t>Phytoalexin- “antibiotic” produced by plants under attack by pathogens (</a:t>
            </a:r>
            <a:r>
              <a:rPr lang="en-US" altLang="en-US"/>
              <a:t>found skin </a:t>
            </a:r>
            <a:r>
              <a:rPr lang="en-US" altLang="en-US">
                <a:solidFill>
                  <a:srgbClr val="CC3300"/>
                </a:solidFill>
              </a:rPr>
              <a:t>red</a:t>
            </a:r>
            <a:r>
              <a:rPr lang="en-US" altLang="en-US"/>
              <a:t> grapes, 2-12 mg/L</a:t>
            </a:r>
            <a:r>
              <a:rPr lang="en-US" altLang="en-US" sz="2400"/>
              <a:t>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/>
              <a:t>Phytochemical- polyphenolic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/>
              <a:t>Phytoestrogen- mixed agonist ER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/>
              <a:t>Chemical synthesis- primarily derived from Japanese knotweed </a:t>
            </a:r>
            <a:r>
              <a:rPr lang="en-US" altLang="en-US"/>
              <a:t>(up to 187 mg/Kg, extracts up to 50 %)</a:t>
            </a:r>
          </a:p>
        </p:txBody>
      </p:sp>
      <p:pic>
        <p:nvPicPr>
          <p:cNvPr id="6151" name="Picture 11" descr="250px-Fallopia_japonica_MdE_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72000"/>
            <a:ext cx="34290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3" descr="http://www.hvbebazaar.com/ebazaar/index.php?page=shop.browse&amp;category_id=234&amp;option=com_virtuemart&amp;Itemid=26&amp;vmcchk=1&amp;Itemid=2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1" y="219076"/>
            <a:ext cx="1050925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5562600" y="730250"/>
            <a:ext cx="320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Resveratrol</a:t>
            </a:r>
          </a:p>
        </p:txBody>
      </p:sp>
      <p:pic>
        <p:nvPicPr>
          <p:cNvPr id="6154" name="Picture 16" descr="250px-Resveratrol_svg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27150"/>
            <a:ext cx="320040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6781800" y="1416050"/>
            <a:ext cx="190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b="1">
                <a:solidFill>
                  <a:srgbClr val="B2B2B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vantGarde" pitchFamily="34" charset="0"/>
              </a:rPr>
              <a:t>review</a:t>
            </a:r>
          </a:p>
        </p:txBody>
      </p:sp>
      <p:pic>
        <p:nvPicPr>
          <p:cNvPr id="6156" name="Picture 19" descr="photo_grapesa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895600"/>
            <a:ext cx="15240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450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9" y="-230494"/>
            <a:ext cx="10515600" cy="1325563"/>
          </a:xfrm>
        </p:spPr>
        <p:txBody>
          <a:bodyPr/>
          <a:lstStyle/>
          <a:p>
            <a:r>
              <a:rPr lang="en-US" dirty="0"/>
              <a:t>Properties of Resveratrol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9" y="781240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Anti-cancer agent- (</a:t>
            </a:r>
            <a:r>
              <a:rPr lang="en-US" altLang="en-US" b="1" u="sng" dirty="0">
                <a:solidFill>
                  <a:srgbClr val="0000FF"/>
                </a:solidFill>
              </a:rPr>
              <a:t>prostate</a:t>
            </a:r>
            <a:r>
              <a:rPr lang="en-US" altLang="en-US" dirty="0">
                <a:solidFill>
                  <a:srgbClr val="0000FF"/>
                </a:solidFill>
              </a:rPr>
              <a:t>) (</a:t>
            </a:r>
            <a:r>
              <a:rPr lang="en-US" altLang="en-US" dirty="0" err="1">
                <a:solidFill>
                  <a:srgbClr val="0000FF"/>
                </a:solidFill>
              </a:rPr>
              <a:t>Init</a:t>
            </a:r>
            <a:r>
              <a:rPr lang="en-US" altLang="en-US" dirty="0">
                <a:solidFill>
                  <a:srgbClr val="0000FF"/>
                </a:solidFill>
              </a:rPr>
              <a:t>; Prom; </a:t>
            </a:r>
            <a:r>
              <a:rPr lang="en-US" altLang="en-US" dirty="0" err="1">
                <a:solidFill>
                  <a:srgbClr val="0000FF"/>
                </a:solidFill>
              </a:rPr>
              <a:t>Progr</a:t>
            </a:r>
            <a:r>
              <a:rPr lang="en-US" altLang="en-US" dirty="0">
                <a:solidFill>
                  <a:srgbClr val="0000FF"/>
                </a:solidFill>
              </a:rPr>
              <a:t>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Anti-inflammatory- </a:t>
            </a:r>
            <a:r>
              <a:rPr lang="en-US" altLang="en-US" sz="2400" dirty="0">
                <a:solidFill>
                  <a:srgbClr val="0000FF"/>
                </a:solidFill>
              </a:rPr>
              <a:t>(iNos,COX-1&amp; 2, NF-kB, AP-1)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</a:rPr>
              <a:t>Anti-oxidant- (free radicals; LDL oxidation)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 blood sugar (diabetes)- </a:t>
            </a:r>
            <a:r>
              <a:rPr lang="en-US" altLang="en-US" sz="2000" dirty="0">
                <a:solidFill>
                  <a:srgbClr val="0000FF"/>
                </a:solidFill>
                <a:sym typeface="Symbol" panose="05050102010706020507" pitchFamily="18" charset="2"/>
              </a:rPr>
              <a:t>(3-5 gram/day)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Improves Cardiovascular health- “French paradox”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Neuro-protective/prevents neurodegeneration- 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Improves Skin Health- (collagen)-cosmetics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Extends Lifespan; anti-aging; </a:t>
            </a:r>
            <a:r>
              <a:rPr lang="en-US" altLang="en-US" dirty="0" err="1">
                <a:solidFill>
                  <a:srgbClr val="0000FF"/>
                </a:solidFill>
                <a:sym typeface="Symbol" panose="05050102010706020507" pitchFamily="18" charset="2"/>
              </a:rPr>
              <a:t>Sirtuin</a:t>
            </a: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 I (SIRT 1)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 Athletic performance “endurance” (Cell 2006)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Protects against radiation exposure (</a:t>
            </a:r>
            <a:r>
              <a:rPr lang="en-US" altLang="en-US" dirty="0" err="1">
                <a:solidFill>
                  <a:srgbClr val="0000FF"/>
                </a:solidFill>
                <a:sym typeface="Symbol" panose="05050102010706020507" pitchFamily="18" charset="2"/>
              </a:rPr>
              <a:t>Sci</a:t>
            </a: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 2008)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 Improves </a:t>
            </a:r>
            <a:r>
              <a:rPr lang="en-US" altLang="en-US" b="1" u="sng" dirty="0">
                <a:solidFill>
                  <a:srgbClr val="0000FF"/>
                </a:solidFill>
                <a:sym typeface="Symbol" panose="05050102010706020507" pitchFamily="18" charset="2"/>
              </a:rPr>
              <a:t>prostate health </a:t>
            </a:r>
            <a:r>
              <a:rPr lang="en-US" altLang="en-US" dirty="0">
                <a:solidFill>
                  <a:srgbClr val="0000FF"/>
                </a:solidFill>
                <a:sym typeface="Symbol" panose="05050102010706020507" pitchFamily="18" charset="2"/>
              </a:rPr>
              <a:t>(BPH)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endParaRPr lang="en-US" altLang="en-US" dirty="0">
              <a:solidFill>
                <a:srgbClr val="0000FF"/>
              </a:solidFill>
              <a:sym typeface="Symbol" panose="05050102010706020507" pitchFamily="18" charset="2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0" y="781240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sz="2000" b="1" dirty="0">
                <a:solidFill>
                  <a:srgbClr val="0000FF"/>
                </a:solidFill>
              </a:rPr>
              <a:t>1. Resveratrol as a pure compound is unstable- turns yellow at room temperature over short period of time (&lt; 3 months).</a:t>
            </a:r>
          </a:p>
          <a:p>
            <a:endParaRPr lang="en-US" altLang="en-US" sz="2000" b="1" dirty="0">
              <a:solidFill>
                <a:srgbClr val="0000FF"/>
              </a:solidFill>
            </a:endParaRPr>
          </a:p>
          <a:p>
            <a:r>
              <a:rPr lang="en-US" altLang="en-US" sz="2000" b="1" dirty="0">
                <a:solidFill>
                  <a:srgbClr val="0000FF"/>
                </a:solidFill>
              </a:rPr>
              <a:t>2. Oral dosing in humans- resveratrol is required @ high doses (gram amounts in multiple doses) and it is rapidly metabolized/excreted [</a:t>
            </a:r>
            <a:r>
              <a:rPr lang="en-US" altLang="en-US" sz="2000" b="1" u="sng" dirty="0">
                <a:solidFill>
                  <a:srgbClr val="FF0000"/>
                </a:solidFill>
              </a:rPr>
              <a:t>first-pass</a:t>
            </a:r>
            <a:r>
              <a:rPr lang="en-US" altLang="en-US" sz="2000" b="1" dirty="0">
                <a:solidFill>
                  <a:srgbClr val="0000FF"/>
                </a:solidFill>
              </a:rPr>
              <a:t> </a:t>
            </a:r>
            <a:r>
              <a:rPr lang="en-US" altLang="en-US" sz="2000" b="1" dirty="0" err="1">
                <a:solidFill>
                  <a:srgbClr val="0000FF"/>
                </a:solidFill>
              </a:rPr>
              <a:t>glucuronidation</a:t>
            </a:r>
            <a:r>
              <a:rPr lang="en-US" altLang="en-US" sz="2000" b="1" dirty="0">
                <a:solidFill>
                  <a:srgbClr val="0000FF"/>
                </a:solidFill>
              </a:rPr>
              <a:t> and </a:t>
            </a:r>
            <a:r>
              <a:rPr lang="en-US" altLang="en-US" sz="2000" b="1" dirty="0" err="1">
                <a:solidFill>
                  <a:srgbClr val="0000FF"/>
                </a:solidFill>
              </a:rPr>
              <a:t>sulfation</a:t>
            </a:r>
            <a:r>
              <a:rPr lang="en-US" altLang="en-US" sz="2000" b="1" dirty="0">
                <a:solidFill>
                  <a:srgbClr val="0000FF"/>
                </a:solidFill>
              </a:rPr>
              <a:t> both (liver and intestinal epithelium) resulting in relatively short half-life (T</a:t>
            </a:r>
            <a:r>
              <a:rPr lang="en-US" altLang="en-US" sz="2000" b="1" baseline="-25000" dirty="0">
                <a:solidFill>
                  <a:srgbClr val="0000FF"/>
                </a:solidFill>
              </a:rPr>
              <a:t>1/2</a:t>
            </a:r>
            <a:r>
              <a:rPr lang="en-US" altLang="en-US" sz="2000" b="1" dirty="0">
                <a:solidFill>
                  <a:srgbClr val="0000FF"/>
                </a:solidFill>
              </a:rPr>
              <a:t>, 0.13 hours).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080717" y="275283"/>
            <a:ext cx="6172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0000FF"/>
                </a:solidFill>
              </a:rPr>
              <a:t>Status- current challenges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53262" y="4759997"/>
            <a:ext cx="8109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In 2015, by </a:t>
            </a:r>
            <a:r>
              <a:rPr lang="en-US" sz="2000" b="1" dirty="0" err="1"/>
              <a:t>Kjaer</a:t>
            </a:r>
            <a:r>
              <a:rPr lang="en-US" sz="2000" b="1" dirty="0"/>
              <a:t> et al., in the journal –Prostate</a:t>
            </a:r>
          </a:p>
          <a:p>
            <a:r>
              <a:rPr lang="en-US" sz="2000" b="1" i="1" dirty="0"/>
              <a:t>Purpose</a:t>
            </a:r>
            <a:r>
              <a:rPr lang="en-US" sz="2000" b="1" dirty="0"/>
              <a:t>: no human trails have tested resveratrol for BPH/androgen levels</a:t>
            </a:r>
          </a:p>
          <a:p>
            <a:r>
              <a:rPr lang="en-US" sz="2000" b="1" i="1" dirty="0"/>
              <a:t>Dose</a:t>
            </a:r>
            <a:r>
              <a:rPr lang="en-US" sz="2000" b="1" dirty="0"/>
              <a:t>: Resveratrol at 150 mg or 1,000 mg daily for 4 men in middle age men</a:t>
            </a:r>
          </a:p>
          <a:p>
            <a:r>
              <a:rPr lang="en-US" sz="2000" b="1" i="1" dirty="0"/>
              <a:t>Outcome</a:t>
            </a:r>
            <a:r>
              <a:rPr lang="en-US" sz="2000" b="1" dirty="0"/>
              <a:t>:  Resveratrol reduces the levels of circulating androgen precursors </a:t>
            </a:r>
            <a:r>
              <a:rPr lang="en-US" sz="2000" b="1" u="sng" dirty="0"/>
              <a:t>but had no effect on, testosterone, dihydrotestosterone, PSA levels or prostate volume</a:t>
            </a:r>
            <a:r>
              <a:rPr lang="en-US" sz="2000" b="1" dirty="0"/>
              <a:t>. A 4-month randomized trial in middle-aged men</a:t>
            </a:r>
          </a:p>
        </p:txBody>
      </p:sp>
    </p:spTree>
    <p:extLst>
      <p:ext uri="{BB962C8B-B14F-4D97-AF65-F5344CB8AC3E}">
        <p14:creationId xmlns:p14="http://schemas.microsoft.com/office/powerpoint/2010/main" val="1395307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10"/>
          <p:cNvSpPr>
            <a:spLocks noGrp="1"/>
          </p:cNvSpPr>
          <p:nvPr>
            <p:ph idx="1"/>
          </p:nvPr>
        </p:nvSpPr>
        <p:spPr>
          <a:xfrm>
            <a:off x="102766" y="2018498"/>
            <a:ext cx="11851546" cy="2057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endParaRPr lang="en-US" sz="2600" dirty="0"/>
          </a:p>
          <a:p>
            <a:pPr eaLnBrk="1" hangingPunct="1">
              <a:lnSpc>
                <a:spcPct val="90000"/>
              </a:lnSpc>
            </a:pPr>
            <a:r>
              <a:rPr lang="en-US" sz="2600" dirty="0" err="1"/>
              <a:t>Daidzein</a:t>
            </a:r>
            <a:r>
              <a:rPr lang="en-US" sz="2600" dirty="0"/>
              <a:t>, </a:t>
            </a:r>
            <a:r>
              <a:rPr lang="en-US" sz="2600" dirty="0" err="1"/>
              <a:t>Genistein</a:t>
            </a:r>
            <a:r>
              <a:rPr lang="en-US" sz="2600" dirty="0"/>
              <a:t> and </a:t>
            </a:r>
            <a:r>
              <a:rPr lang="en-US" sz="2600" dirty="0" err="1"/>
              <a:t>Equol</a:t>
            </a:r>
            <a:r>
              <a:rPr lang="en-US" sz="2600" dirty="0"/>
              <a:t> are found in plants and food products</a:t>
            </a:r>
          </a:p>
          <a:p>
            <a:pPr eaLnBrk="1" hangingPunct="1">
              <a:lnSpc>
                <a:spcPct val="90000"/>
              </a:lnSpc>
            </a:pPr>
            <a:r>
              <a:rPr lang="en-US" sz="2600" dirty="0" err="1"/>
              <a:t>Equol</a:t>
            </a:r>
            <a:r>
              <a:rPr lang="en-US" sz="2600" dirty="0"/>
              <a:t> is over 70% better absorbed than </a:t>
            </a:r>
            <a:r>
              <a:rPr lang="en-US" sz="2600" dirty="0" err="1"/>
              <a:t>genistein</a:t>
            </a:r>
            <a:r>
              <a:rPr lang="en-US" sz="2600" dirty="0"/>
              <a:t> and 50% better absorbed than </a:t>
            </a:r>
            <a:r>
              <a:rPr lang="en-US" sz="2600" dirty="0" err="1"/>
              <a:t>daidzein</a:t>
            </a:r>
            <a:endParaRPr lang="en-US" sz="2600" dirty="0"/>
          </a:p>
          <a:p>
            <a:pPr eaLnBrk="1" hangingPunct="1">
              <a:lnSpc>
                <a:spcPct val="90000"/>
              </a:lnSpc>
            </a:pPr>
            <a:r>
              <a:rPr lang="en-US" sz="2600" dirty="0" err="1"/>
              <a:t>Equol</a:t>
            </a:r>
            <a:r>
              <a:rPr lang="en-US" sz="2600" dirty="0"/>
              <a:t> is biologically active in blood due to its increased absorption and not bound to plasma proteins (half-life of 5 to 6 hours), 20 mg bolus administered in human volunteers</a:t>
            </a:r>
          </a:p>
          <a:p>
            <a:pPr eaLnBrk="1" hangingPunct="1">
              <a:lnSpc>
                <a:spcPct val="90000"/>
              </a:lnSpc>
            </a:pPr>
            <a:endParaRPr lang="en-US" sz="2600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0"/>
          </p:nvPr>
        </p:nvSpPr>
        <p:spPr>
          <a:xfrm>
            <a:off x="95443" y="6608542"/>
            <a:ext cx="301625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Edwin Lephart. All Rights Reserved.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8781CD3-B242-481E-98A8-485643F2F25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pSp>
        <p:nvGrpSpPr>
          <p:cNvPr id="21509" name="Group 18"/>
          <p:cNvGrpSpPr>
            <a:grpSpLocks/>
          </p:cNvGrpSpPr>
          <p:nvPr/>
        </p:nvGrpSpPr>
        <p:grpSpPr bwMode="auto">
          <a:xfrm>
            <a:off x="343840" y="3940175"/>
            <a:ext cx="7283450" cy="2743200"/>
            <a:chOff x="1051112" y="3657600"/>
            <a:chExt cx="7283824" cy="2743200"/>
          </a:xfrm>
        </p:grpSpPr>
        <p:pic>
          <p:nvPicPr>
            <p:cNvPr id="17" name="Picture 16" descr="equol-absorb-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1112" y="3657600"/>
              <a:ext cx="3549832" cy="27432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Picture 17" descr="equol-absorb-2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5104" y="3657600"/>
              <a:ext cx="3549832" cy="2743200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35298" t="71804" r="24175" b="5933"/>
          <a:stretch/>
        </p:blipFill>
        <p:spPr>
          <a:xfrm>
            <a:off x="2130804" y="126039"/>
            <a:ext cx="7465972" cy="230697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245475" y="1194318"/>
            <a:ext cx="354563" cy="39188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8600038" y="1492898"/>
            <a:ext cx="879864" cy="279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479902" y="1772816"/>
            <a:ext cx="2198349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Chiral carbon, isomers of </a:t>
            </a:r>
            <a:r>
              <a:rPr lang="en-US" dirty="0" err="1"/>
              <a:t>equol</a:t>
            </a:r>
            <a:r>
              <a:rPr lang="en-US" dirty="0"/>
              <a:t> (R/S)</a:t>
            </a:r>
          </a:p>
        </p:txBody>
      </p:sp>
      <p:pic>
        <p:nvPicPr>
          <p:cNvPr id="19" name="Picture 18" descr="equol-studies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364" y="3902075"/>
            <a:ext cx="3648075" cy="2819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6960024" y="6612658"/>
            <a:ext cx="36863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E.D. Lephart,  O J Endo </a:t>
            </a:r>
            <a:r>
              <a:rPr lang="en-US" sz="1000" dirty="0" err="1"/>
              <a:t>Metab</a:t>
            </a:r>
            <a:r>
              <a:rPr lang="en-US" sz="1000" dirty="0"/>
              <a:t> Dis, 2014</a:t>
            </a:r>
          </a:p>
        </p:txBody>
      </p:sp>
    </p:spTree>
    <p:extLst>
      <p:ext uri="{BB962C8B-B14F-4D97-AF65-F5344CB8AC3E}">
        <p14:creationId xmlns:p14="http://schemas.microsoft.com/office/powerpoint/2010/main" val="2555636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Equol</a:t>
            </a:r>
            <a:r>
              <a:rPr lang="en-US" dirty="0"/>
              <a:t> Exclusive Binding Action of Androgen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3733800" cy="2133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charset="2"/>
              <a:buChar char="§"/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Binds (&amp; biologically inactivates) specifically to 5α-DHT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Does not bind to other hormones</a:t>
            </a:r>
          </a:p>
          <a:p>
            <a:pPr lvl="4" eaLnBrk="1" hangingPunct="1">
              <a:defRPr/>
            </a:pPr>
            <a:r>
              <a:rPr lang="en-US" sz="105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Lund TD et al, </a:t>
            </a:r>
            <a:r>
              <a:rPr lang="en-US" sz="1050" b="1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Reprod</a:t>
            </a:r>
            <a:r>
              <a:rPr lang="en-US" sz="105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en-US" sz="1050" b="1" dirty="0" err="1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Biol</a:t>
            </a:r>
            <a:r>
              <a:rPr lang="en-US" sz="105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Endo 2011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38199" y="6356350"/>
            <a:ext cx="3264017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Edwin Lephart. All Rights Reserved.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91200" y="2209800"/>
          <a:ext cx="4572000" cy="39933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0495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224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43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Steroid</a:t>
                      </a:r>
                      <a:r>
                        <a:rPr lang="en-US" sz="1600" baseline="0" dirty="0"/>
                        <a:t> Compound </a:t>
                      </a:r>
                      <a:r>
                        <a:rPr lang="en-US" sz="1600" baseline="0" dirty="0" err="1"/>
                        <a:t>Equol</a:t>
                      </a:r>
                      <a:r>
                        <a:rPr lang="en-US" sz="1600" baseline="0" dirty="0"/>
                        <a:t> Binding Assays:</a:t>
                      </a:r>
                      <a:endParaRPr lang="en-US" sz="16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Testosterone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Epiallotetrahydrocorticosterone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DHEA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3</a:t>
                      </a:r>
                      <a:r>
                        <a:rPr lang="el-GR" sz="1000" b="0" dirty="0">
                          <a:latin typeface="+mj-lt"/>
                        </a:rPr>
                        <a:t>β</a:t>
                      </a:r>
                      <a:r>
                        <a:rPr lang="en-US" sz="1000" b="0" dirty="0">
                          <a:latin typeface="+mj-lt"/>
                        </a:rPr>
                        <a:t>, 5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α</a:t>
                      </a:r>
                      <a:r>
                        <a:rPr lang="en-US" sz="1000" b="0" dirty="0">
                          <a:latin typeface="+mj-lt"/>
                        </a:rPr>
                        <a:t>-</a:t>
                      </a:r>
                      <a:r>
                        <a:rPr lang="en-US" sz="1000" b="0" dirty="0" err="1">
                          <a:latin typeface="+mj-lt"/>
                        </a:rPr>
                        <a:t>Tetrahydrocortisol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17</a:t>
                      </a:r>
                      <a:r>
                        <a:rPr lang="el-GR" sz="1000" b="0" dirty="0">
                          <a:latin typeface="+mj-lt"/>
                        </a:rPr>
                        <a:t>β</a:t>
                      </a:r>
                      <a:r>
                        <a:rPr lang="en-US" sz="1000" b="0" dirty="0">
                          <a:latin typeface="+mj-lt"/>
                        </a:rPr>
                        <a:t>-</a:t>
                      </a:r>
                      <a:r>
                        <a:rPr lang="en-US" sz="1000" b="0" dirty="0" err="1">
                          <a:latin typeface="+mj-lt"/>
                        </a:rPr>
                        <a:t>Dihydroandrosterone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Allodihydropregnanolone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+mj-lt"/>
                        </a:rPr>
                        <a:t>Androstanedione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Allodihydrocortisone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chemeClr val="accent5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✓</a:t>
                      </a:r>
                      <a:r>
                        <a:rPr lang="en-US" sz="1000" b="0" kern="1200" dirty="0">
                          <a:solidFill>
                            <a:schemeClr val="accent5"/>
                          </a:solidFill>
                          <a:latin typeface="+mj-lt"/>
                          <a:ea typeface="+mn-ea"/>
                          <a:cs typeface="+mn-cs"/>
                          <a:sym typeface="Zapf Dingbats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r>
                        <a:rPr lang="el-GR" sz="1000" b="0" dirty="0">
                          <a:solidFill>
                            <a:schemeClr val="tx1"/>
                          </a:solidFill>
                          <a:latin typeface="+mj-lt"/>
                        </a:rPr>
                        <a:t>α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j-lt"/>
                        </a:rPr>
                        <a:t>-DHT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5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α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000" b="0" kern="1200" dirty="0" err="1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Dihydropregnanolone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+mj-lt"/>
                        </a:rPr>
                        <a:t>5</a:t>
                      </a:r>
                      <a:r>
                        <a:rPr lang="el-GR" sz="10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β</a:t>
                      </a:r>
                      <a:r>
                        <a:rPr lang="en-US" sz="10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-DHT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5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α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000" b="0" kern="1200" dirty="0" err="1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Dihydroprogesterone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(5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α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-DHP)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Epiestradiol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3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α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-Hydroxy-5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β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000" b="0" kern="1200" dirty="0" err="1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tetrahydroprogestone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Estradiol (E2)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5</a:t>
                      </a:r>
                      <a:r>
                        <a:rPr lang="el-GR" sz="1000" b="0" dirty="0">
                          <a:latin typeface="+mj-lt"/>
                        </a:rPr>
                        <a:t>β</a:t>
                      </a:r>
                      <a:r>
                        <a:rPr lang="en-US" sz="1000" b="0" dirty="0">
                          <a:latin typeface="+mj-lt"/>
                        </a:rPr>
                        <a:t>-</a:t>
                      </a:r>
                      <a:r>
                        <a:rPr lang="en-US" sz="1000" b="0" dirty="0" err="1">
                          <a:latin typeface="+mj-lt"/>
                        </a:rPr>
                        <a:t>Dihydrocorticosterone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Estriol</a:t>
                      </a:r>
                      <a:r>
                        <a:rPr lang="en-US" sz="1000" b="0" dirty="0">
                          <a:latin typeface="+mj-lt"/>
                        </a:rPr>
                        <a:t> (E3)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Tetrahydrocorticosterone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Estrone</a:t>
                      </a:r>
                      <a:r>
                        <a:rPr lang="en-US" sz="1000" b="0" dirty="0">
                          <a:latin typeface="+mj-lt"/>
                        </a:rPr>
                        <a:t> (E1)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Tetrahydrohydrocortisol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5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α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000" b="0" kern="1200" dirty="0" err="1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Dihydroandrostenedione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5</a:t>
                      </a:r>
                      <a:r>
                        <a:rPr lang="el-GR" sz="1000" b="0" dirty="0">
                          <a:latin typeface="+mj-lt"/>
                        </a:rPr>
                        <a:t>β</a:t>
                      </a:r>
                      <a:r>
                        <a:rPr lang="en-US" sz="1000" b="0" dirty="0">
                          <a:latin typeface="+mj-lt"/>
                        </a:rPr>
                        <a:t>-</a:t>
                      </a:r>
                      <a:r>
                        <a:rPr lang="en-US" sz="1000" b="0" dirty="0" err="1">
                          <a:latin typeface="+mj-lt"/>
                        </a:rPr>
                        <a:t>Dihydrocortisol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Pregnenolone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5</a:t>
                      </a:r>
                      <a:r>
                        <a:rPr lang="el-GR" sz="1000" b="0" dirty="0">
                          <a:latin typeface="+mj-lt"/>
                        </a:rPr>
                        <a:t>β</a:t>
                      </a:r>
                      <a:r>
                        <a:rPr lang="en-US" sz="1000" b="0" dirty="0">
                          <a:latin typeface="+mj-lt"/>
                        </a:rPr>
                        <a:t>-</a:t>
                      </a:r>
                      <a:r>
                        <a:rPr lang="en-US" sz="1000" b="0" dirty="0" err="1">
                          <a:latin typeface="+mj-lt"/>
                        </a:rPr>
                        <a:t>Dihydrocortisone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Progesterone (P4)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5</a:t>
                      </a:r>
                      <a:r>
                        <a:rPr lang="el-GR" sz="1000" b="0" dirty="0">
                          <a:latin typeface="+mj-lt"/>
                        </a:rPr>
                        <a:t>β</a:t>
                      </a:r>
                      <a:r>
                        <a:rPr lang="en-US" sz="1000" b="0" dirty="0">
                          <a:latin typeface="+mj-lt"/>
                        </a:rPr>
                        <a:t>-</a:t>
                      </a:r>
                      <a:r>
                        <a:rPr lang="en-US" sz="1000" b="0" dirty="0" err="1">
                          <a:latin typeface="+mj-lt"/>
                        </a:rPr>
                        <a:t>Dihydroprogesterone</a:t>
                      </a:r>
                      <a:r>
                        <a:rPr lang="en-US" sz="1000" b="0" baseline="0" dirty="0">
                          <a:latin typeface="+mj-lt"/>
                        </a:rPr>
                        <a:t> (5</a:t>
                      </a:r>
                      <a:r>
                        <a:rPr lang="el-GR" sz="1000" b="0" baseline="0" dirty="0">
                          <a:latin typeface="+mj-lt"/>
                        </a:rPr>
                        <a:t>β</a:t>
                      </a:r>
                      <a:r>
                        <a:rPr lang="en-US" sz="1000" b="0" baseline="0" dirty="0">
                          <a:latin typeface="+mj-lt"/>
                        </a:rPr>
                        <a:t>-DHP)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Allopregnanolone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>
                          <a:latin typeface="+mj-lt"/>
                        </a:rPr>
                        <a:t>5</a:t>
                      </a:r>
                      <a:r>
                        <a:rPr lang="el-GR" sz="1000" b="0" dirty="0">
                          <a:latin typeface="+mj-lt"/>
                        </a:rPr>
                        <a:t>α</a:t>
                      </a:r>
                      <a:r>
                        <a:rPr lang="en-US" sz="1000" b="0" dirty="0">
                          <a:latin typeface="+mj-lt"/>
                        </a:rPr>
                        <a:t>-Androstan-3</a:t>
                      </a:r>
                      <a:r>
                        <a:rPr lang="el-GR" sz="1000" b="0" dirty="0">
                          <a:latin typeface="+mj-lt"/>
                        </a:rPr>
                        <a:t>β</a:t>
                      </a:r>
                      <a:r>
                        <a:rPr lang="en-US" sz="1000" b="0" dirty="0">
                          <a:latin typeface="+mj-lt"/>
                        </a:rPr>
                        <a:t>,17</a:t>
                      </a:r>
                      <a:r>
                        <a:rPr lang="el-GR" sz="1000" b="0" dirty="0">
                          <a:latin typeface="+mj-lt"/>
                        </a:rPr>
                        <a:t>α</a:t>
                      </a:r>
                      <a:r>
                        <a:rPr lang="en-US" sz="1000" b="0" dirty="0">
                          <a:latin typeface="+mj-lt"/>
                        </a:rPr>
                        <a:t>-DIOL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Allodihydrocosterone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α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-Androstan-3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β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,17</a:t>
                      </a:r>
                      <a:r>
                        <a:rPr lang="el-GR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β</a:t>
                      </a:r>
                      <a:r>
                        <a:rPr lang="en-US" sz="10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-DIOL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8631"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n-US" sz="1000" b="0" dirty="0" err="1">
                          <a:latin typeface="+mj-lt"/>
                        </a:rPr>
                        <a:t>Allotetrahydrocorticosterone</a:t>
                      </a:r>
                      <a:endParaRPr lang="en-US" sz="1000" b="0" dirty="0">
                        <a:latin typeface="+mj-lt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0" dirty="0">
                          <a:solidFill>
                            <a:srgbClr val="FF0000"/>
                          </a:solidFill>
                          <a:latin typeface="Zapf Dingbats"/>
                          <a:ea typeface="Zapf Dingbats"/>
                          <a:cs typeface="Zapf Dingbats"/>
                          <a:sym typeface="Zapf Dingbats"/>
                        </a:rPr>
                        <a:t>✗ </a:t>
                      </a:r>
                      <a:r>
                        <a:rPr lang="el-GR" sz="1000" b="0" dirty="0">
                          <a:latin typeface="+mj-lt"/>
                        </a:rPr>
                        <a:t>5α-</a:t>
                      </a:r>
                      <a:r>
                        <a:rPr lang="en-US" sz="1000" b="0" dirty="0" err="1">
                          <a:latin typeface="+mj-lt"/>
                        </a:rPr>
                        <a:t>Androstan</a:t>
                      </a:r>
                      <a:r>
                        <a:rPr lang="en-US" sz="1000" b="0" dirty="0">
                          <a:latin typeface="+mj-lt"/>
                        </a:rPr>
                        <a:t>-</a:t>
                      </a:r>
                      <a:r>
                        <a:rPr lang="el-GR" sz="1000" b="0" dirty="0">
                          <a:latin typeface="+mj-lt"/>
                        </a:rPr>
                        <a:t>17β-</a:t>
                      </a:r>
                      <a:r>
                        <a:rPr lang="en-US" sz="1000" b="0" dirty="0">
                          <a:latin typeface="+mj-lt"/>
                        </a:rPr>
                        <a:t>DIOL</a:t>
                      </a:r>
                    </a:p>
                  </a:txBody>
                  <a:tcPr marT="0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pic>
        <p:nvPicPr>
          <p:cNvPr id="47110" name="Picture 4" descr="chart-slide-18-invitro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1" y="3690938"/>
            <a:ext cx="3808413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7005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1304" y="-62714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err="1"/>
              <a:t>Equol</a:t>
            </a:r>
            <a:r>
              <a:rPr lang="en-US" dirty="0"/>
              <a:t> and Prostate Weight</a:t>
            </a:r>
            <a:br>
              <a:rPr lang="en-US" dirty="0"/>
            </a:br>
            <a:r>
              <a:rPr lang="en-US" sz="2700" dirty="0"/>
              <a:t>(Animal Study)</a:t>
            </a:r>
            <a:endParaRPr lang="en-US" dirty="0"/>
          </a:p>
        </p:txBody>
      </p:sp>
      <p:pic>
        <p:nvPicPr>
          <p:cNvPr id="5" name="Picture 19" descr="scan0002"/>
          <p:cNvPicPr>
            <a:picLocks noChangeAspect="1" noChangeArrowheads="1"/>
          </p:cNvPicPr>
          <p:nvPr/>
        </p:nvPicPr>
        <p:blipFill>
          <a:blip r:embed="rId3" cstate="email">
            <a:lum contrast="-6000"/>
          </a:blip>
          <a:srcRect l="49019" t="63538" r="10785" b="26482"/>
          <a:stretch>
            <a:fillRect/>
          </a:stretch>
        </p:blipFill>
        <p:spPr bwMode="auto">
          <a:xfrm>
            <a:off x="431072" y="1147725"/>
            <a:ext cx="5128032" cy="2179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1954524" y="674383"/>
            <a:ext cx="36613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bg2">
                    <a:lumMod val="10000"/>
                  </a:schemeClr>
                </a:solidFill>
                <a:latin typeface="+mj-lt"/>
                <a:ea typeface="+mj-ea"/>
                <a:cs typeface="+mj-cs"/>
              </a:rPr>
              <a:t>Rat Ventral Prostate</a:t>
            </a: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3072206" y="3199845"/>
            <a:ext cx="2514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err="1"/>
              <a:t>Equol</a:t>
            </a:r>
            <a:r>
              <a:rPr lang="en-US" sz="1600" b="1" dirty="0"/>
              <a:t/>
            </a:r>
            <a:br>
              <a:rPr lang="en-US" sz="1600" b="1" dirty="0"/>
            </a:br>
            <a:r>
              <a:rPr lang="en-US" sz="1600" b="1" dirty="0"/>
              <a:t>(0.25 mg/Kg for 4 days)</a:t>
            </a: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480488" y="3249439"/>
            <a:ext cx="2514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/>
              <a:t>Control</a:t>
            </a:r>
            <a:r>
              <a:rPr lang="en-US" sz="1600" b="1" dirty="0"/>
              <a:t/>
            </a:r>
            <a:br>
              <a:rPr lang="en-US" sz="1600" b="1" dirty="0"/>
            </a:br>
            <a:endParaRPr lang="en-US" sz="1600" b="1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579631" y="129082"/>
            <a:ext cx="54210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err="1"/>
              <a:t>Equol</a:t>
            </a:r>
            <a:r>
              <a:rPr lang="en-US" dirty="0"/>
              <a:t>: </a:t>
            </a:r>
            <a:r>
              <a:rPr lang="en-US" sz="2800" dirty="0"/>
              <a:t>Human </a:t>
            </a:r>
            <a:r>
              <a:rPr lang="en-US" sz="2800" i="1" dirty="0"/>
              <a:t>in vitro </a:t>
            </a:r>
            <a:r>
              <a:rPr lang="en-US" sz="2800" dirty="0"/>
              <a:t>Studies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>
          <a:xfrm>
            <a:off x="6865959" y="977623"/>
            <a:ext cx="5398746" cy="2199689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/>
              <a:t>Decreases PSA levels in </a:t>
            </a:r>
            <a:r>
              <a:rPr lang="en-US" dirty="0" err="1"/>
              <a:t>LnCAP</a:t>
            </a:r>
            <a:r>
              <a:rPr lang="en-US" dirty="0"/>
              <a:t> </a:t>
            </a:r>
          </a:p>
          <a:p>
            <a:pPr marL="0" indent="0" eaLnBrk="1" hangingPunct="1">
              <a:buNone/>
            </a:pPr>
            <a:r>
              <a:rPr lang="en-US" dirty="0"/>
              <a:t>    prostate cancer cells (</a:t>
            </a:r>
            <a:r>
              <a:rPr lang="en-US" i="1" dirty="0"/>
              <a:t>in vitro</a:t>
            </a:r>
            <a:r>
              <a:rPr lang="en-US" dirty="0"/>
              <a:t>)</a:t>
            </a:r>
          </a:p>
          <a:p>
            <a:pPr marL="0" indent="0" eaLnBrk="1" hangingPunct="1">
              <a:buNone/>
            </a:pPr>
            <a:endParaRPr lang="en-US" dirty="0"/>
          </a:p>
        </p:txBody>
      </p:sp>
      <p:pic>
        <p:nvPicPr>
          <p:cNvPr id="11" name="Picture 2" descr="C:\Users\Scott\Desktop\Equol Prostate\eqol-psa-secretio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55808" y="1800109"/>
            <a:ext cx="4926867" cy="32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153236" y="6483915"/>
            <a:ext cx="3038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Lund et al., </a:t>
            </a:r>
            <a:r>
              <a:rPr lang="en-US" sz="1200" dirty="0" err="1"/>
              <a:t>Biol</a:t>
            </a:r>
            <a:r>
              <a:rPr lang="en-US" sz="1200" dirty="0"/>
              <a:t> </a:t>
            </a:r>
            <a:r>
              <a:rPr lang="en-US" sz="1200" dirty="0" err="1"/>
              <a:t>Reprod</a:t>
            </a:r>
            <a:r>
              <a:rPr lang="en-US" sz="1200" dirty="0"/>
              <a:t> 2004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347181" y="3961988"/>
            <a:ext cx="612911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err="1"/>
              <a:t>Equol</a:t>
            </a:r>
            <a:r>
              <a:rPr lang="en-US" dirty="0"/>
              <a:t>: </a:t>
            </a:r>
          </a:p>
          <a:p>
            <a:pPr>
              <a:defRPr/>
            </a:pPr>
            <a:r>
              <a:rPr lang="en-US" sz="3000" b="1" dirty="0"/>
              <a:t>decreased DHT </a:t>
            </a:r>
          </a:p>
          <a:p>
            <a:pPr>
              <a:defRPr/>
            </a:pPr>
            <a:r>
              <a:rPr lang="en-US" sz="3000" b="1" dirty="0"/>
              <a:t>levels in men &amp;</a:t>
            </a:r>
          </a:p>
          <a:p>
            <a:pPr>
              <a:defRPr/>
            </a:pPr>
            <a:r>
              <a:rPr lang="en-US" sz="3000" b="1" dirty="0"/>
              <a:t>women by 20 %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 flipH="1">
            <a:off x="301304" y="6537612"/>
            <a:ext cx="95551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dirty="0">
                <a:latin typeface="Cambria" pitchFamily="18" charset="0"/>
              </a:rPr>
              <a:t>Lund TD et al, Reproductive Biology and Endocrinology, January 2011, 9; pp 4-</a:t>
            </a:r>
          </a:p>
        </p:txBody>
      </p:sp>
      <p:sp>
        <p:nvSpPr>
          <p:cNvPr id="14" name="Text Box 48"/>
          <p:cNvSpPr txBox="1">
            <a:spLocks noChangeArrowheads="1"/>
          </p:cNvSpPr>
          <p:nvPr/>
        </p:nvSpPr>
        <p:spPr bwMode="auto">
          <a:xfrm>
            <a:off x="3671582" y="6537940"/>
            <a:ext cx="4572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100" dirty="0">
                <a:latin typeface="+mj-lt"/>
              </a:rPr>
              <a:t>o J Urology </a:t>
            </a:r>
            <a:r>
              <a:rPr lang="en-US" sz="1100" dirty="0" err="1">
                <a:latin typeface="+mj-lt"/>
              </a:rPr>
              <a:t>Lephart</a:t>
            </a:r>
            <a:r>
              <a:rPr lang="en-US" sz="1100" dirty="0">
                <a:latin typeface="+mj-lt"/>
              </a:rPr>
              <a:t> 3: 21-26 2013</a:t>
            </a:r>
          </a:p>
        </p:txBody>
      </p:sp>
      <p:pic>
        <p:nvPicPr>
          <p:cNvPr id="15" name="Picture 2" descr="C:\Users\Scott\Desktop\Equol Prostate\binding-dht.png"/>
          <p:cNvPicPr>
            <a:picLocks noChangeAspect="1" noChangeArrowheads="1"/>
          </p:cNvPicPr>
          <p:nvPr/>
        </p:nvPicPr>
        <p:blipFill>
          <a:blip r:embed="rId5" cstate="email"/>
          <a:stretch>
            <a:fillRect/>
          </a:stretch>
        </p:blipFill>
        <p:spPr bwMode="auto">
          <a:xfrm>
            <a:off x="2458256" y="3741491"/>
            <a:ext cx="4902954" cy="29879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6726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Content Placeholder 2"/>
          <p:cNvSpPr>
            <a:spLocks noGrp="1"/>
          </p:cNvSpPr>
          <p:nvPr>
            <p:ph idx="1"/>
          </p:nvPr>
        </p:nvSpPr>
        <p:spPr>
          <a:xfrm>
            <a:off x="141914" y="1001713"/>
            <a:ext cx="10515600" cy="4351338"/>
          </a:xfrm>
        </p:spPr>
        <p:txBody>
          <a:bodyPr/>
          <a:lstStyle/>
          <a:p>
            <a:pPr eaLnBrk="1" hangingPunct="1"/>
            <a:r>
              <a:rPr lang="en-US" dirty="0"/>
              <a:t>Estradiol can bind with and activate either</a:t>
            </a:r>
          </a:p>
          <a:p>
            <a:pPr lvl="1" eaLnBrk="1" hangingPunct="1"/>
            <a:r>
              <a:rPr lang="en-US" dirty="0"/>
              <a:t>Estrogen receptor alpha (ER alpha)</a:t>
            </a:r>
          </a:p>
          <a:p>
            <a:pPr lvl="1" eaLnBrk="1" hangingPunct="1"/>
            <a:r>
              <a:rPr lang="en-US" dirty="0"/>
              <a:t>Estrogen receptor beta (ER beta)</a:t>
            </a:r>
          </a:p>
        </p:txBody>
      </p:sp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pPr>
              <a:defRPr/>
            </a:pPr>
            <a:r>
              <a:rPr dirty="0"/>
              <a:t>     Estrogen Function</a:t>
            </a:r>
            <a:r>
              <a:rPr lang="en-US" dirty="0"/>
              <a:t> in the Prostate</a:t>
            </a:r>
            <a:endParaRPr dirty="0"/>
          </a:p>
        </p:txBody>
      </p:sp>
      <p:sp>
        <p:nvSpPr>
          <p:cNvPr id="4" name="Right Arrow 3"/>
          <p:cNvSpPr/>
          <p:nvPr/>
        </p:nvSpPr>
        <p:spPr>
          <a:xfrm>
            <a:off x="7110044" y="2796382"/>
            <a:ext cx="7620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ight Arrow 4"/>
          <p:cNvSpPr/>
          <p:nvPr/>
        </p:nvSpPr>
        <p:spPr>
          <a:xfrm rot="10800000">
            <a:off x="3745632" y="2837278"/>
            <a:ext cx="10668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2" descr="C:\Users\Scott\Desktop\Equol Prostate\estradiol.pdb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096" y="894127"/>
            <a:ext cx="4267200" cy="4267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2216414" y="3883331"/>
            <a:ext cx="1752600" cy="76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latin typeface="+mj-lt"/>
              </a:rPr>
              <a:t>ER-</a:t>
            </a:r>
            <a:r>
              <a:rPr lang="el-GR" sz="4000" b="1" dirty="0">
                <a:latin typeface="+mj-lt"/>
              </a:rPr>
              <a:t>α</a:t>
            </a:r>
            <a:endParaRPr lang="en-US" sz="4000" b="1" dirty="0"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915009" y="3883331"/>
            <a:ext cx="1524000" cy="762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latin typeface="+mj-lt"/>
              </a:rPr>
              <a:t>ER-</a:t>
            </a:r>
            <a:r>
              <a:rPr lang="el-GR" sz="4000" b="1" dirty="0">
                <a:latin typeface="+mj-lt"/>
              </a:rPr>
              <a:t>β</a:t>
            </a:r>
            <a:endParaRPr lang="en-US" sz="4000" b="1" dirty="0">
              <a:latin typeface="+mj-lt"/>
            </a:endParaRPr>
          </a:p>
        </p:txBody>
      </p:sp>
      <p:pic>
        <p:nvPicPr>
          <p:cNvPr id="70665" name="Picture 6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61072" y="2498725"/>
            <a:ext cx="10318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6" name="Picture 8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82333" y="2498725"/>
            <a:ext cx="102076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515950" y="4762482"/>
            <a:ext cx="31535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charset="2"/>
              <a:buChar char="§"/>
              <a:defRPr/>
            </a:pPr>
            <a:r>
              <a:rPr lang="en-US" sz="2800" dirty="0"/>
              <a:t>Proliferation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sz="2800" dirty="0"/>
              <a:t>Malignancy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sz="2800" dirty="0"/>
              <a:t>Inflammation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085909" y="4785256"/>
            <a:ext cx="39707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charset="2"/>
              <a:buChar char="§"/>
              <a:defRPr/>
            </a:pPr>
            <a:r>
              <a:rPr lang="en-US" sz="2800" dirty="0" err="1"/>
              <a:t>Antiproliferative</a:t>
            </a:r>
            <a:endParaRPr lang="en-US" sz="2800" dirty="0"/>
          </a:p>
          <a:p>
            <a:pPr lvl="1">
              <a:buFont typeface="Wingdings" charset="2"/>
              <a:buChar char="§"/>
              <a:defRPr/>
            </a:pPr>
            <a:r>
              <a:rPr lang="en-US" sz="2800" dirty="0" err="1"/>
              <a:t>Anticarcinogenic</a:t>
            </a:r>
            <a:endParaRPr lang="en-US" sz="2800" dirty="0"/>
          </a:p>
          <a:p>
            <a:pPr lvl="1">
              <a:buFont typeface="Wingdings" charset="2"/>
              <a:buChar char="§"/>
              <a:defRPr/>
            </a:pPr>
            <a:r>
              <a:rPr lang="en-US" sz="2800" dirty="0"/>
              <a:t>Anti-inflammatory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31927" y="6222709"/>
            <a:ext cx="3049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E.D. Lephart, </a:t>
            </a:r>
          </a:p>
          <a:p>
            <a:r>
              <a:rPr lang="en-US" dirty="0"/>
              <a:t>O J Endo </a:t>
            </a:r>
            <a:r>
              <a:rPr lang="en-US" dirty="0" err="1"/>
              <a:t>Metab</a:t>
            </a:r>
            <a:r>
              <a:rPr lang="en-US" dirty="0"/>
              <a:t> Dis, 2014</a:t>
            </a:r>
          </a:p>
        </p:txBody>
      </p:sp>
    </p:spTree>
    <p:extLst>
      <p:ext uri="{BB962C8B-B14F-4D97-AF65-F5344CB8AC3E}">
        <p14:creationId xmlns:p14="http://schemas.microsoft.com/office/powerpoint/2010/main" val="3010089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Arrow Connector 29"/>
          <p:cNvCxnSpPr/>
          <p:nvPr/>
        </p:nvCxnSpPr>
        <p:spPr>
          <a:xfrm>
            <a:off x="3886200" y="1752600"/>
            <a:ext cx="4495800" cy="33528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886200" y="1828800"/>
            <a:ext cx="4343400" cy="32766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810000" y="3352800"/>
            <a:ext cx="4495800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96000" y="1676400"/>
            <a:ext cx="0" cy="358140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rot="3883509">
            <a:off x="5363767" y="2128514"/>
            <a:ext cx="1544636" cy="25527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257800" y="3048001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EQUOL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6800" y="584538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Stimulates Collagen, </a:t>
            </a:r>
            <a:r>
              <a:rPr lang="en-US" sz="2000" b="1" dirty="0" err="1"/>
              <a:t>Elastin</a:t>
            </a:r>
            <a:r>
              <a:rPr lang="en-US" sz="2000" b="1" dirty="0"/>
              <a:t> &amp; TIMP 1 to Protect against 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1114962"/>
            <a:ext cx="2362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Inhibits AP-1</a:t>
            </a:r>
          </a:p>
          <a:p>
            <a:pPr algn="ctr"/>
            <a:r>
              <a:rPr lang="en-US" sz="2000" b="1" dirty="0"/>
              <a:t>&amp; Neoplastic Cell Growth via </a:t>
            </a:r>
            <a:r>
              <a:rPr lang="en-US" sz="2000" b="1" dirty="0" err="1">
                <a:cs typeface="Arial"/>
              </a:rPr>
              <a:t>ERR</a:t>
            </a:r>
            <a:r>
              <a:rPr lang="en-US" sz="2000" b="1" dirty="0" err="1"/>
              <a:t>γ</a:t>
            </a:r>
            <a:r>
              <a:rPr lang="en-US" sz="2000" b="1" dirty="0"/>
              <a:t> to Protect against OS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77200" y="1032808"/>
            <a:ext cx="2209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Inhibits MMPs, </a:t>
            </a:r>
            <a:r>
              <a:rPr lang="en-US" sz="2000" b="1" dirty="0" err="1">
                <a:latin typeface="+mj-lt"/>
              </a:rPr>
              <a:t>Elastase</a:t>
            </a:r>
            <a:r>
              <a:rPr lang="en-US" sz="2000" b="1" dirty="0">
                <a:latin typeface="+mj-lt"/>
              </a:rPr>
              <a:t> &amp;</a:t>
            </a:r>
          </a:p>
          <a:p>
            <a:pPr algn="ctr"/>
            <a:r>
              <a:rPr lang="en-US" sz="2000" b="1" dirty="0">
                <a:latin typeface="+mj-lt"/>
              </a:rPr>
              <a:t> 5</a:t>
            </a:r>
            <a:r>
              <a:rPr lang="el-GR" sz="2000" b="1" dirty="0">
                <a:latin typeface="+mj-lt"/>
                <a:cs typeface="Arial"/>
              </a:rPr>
              <a:t>α</a:t>
            </a:r>
            <a:r>
              <a:rPr lang="en-US" sz="2000" b="1" dirty="0">
                <a:latin typeface="+mj-lt"/>
                <a:cs typeface="Arial"/>
              </a:rPr>
              <a:t>-</a:t>
            </a:r>
            <a:r>
              <a:rPr lang="en-US" sz="2000" b="1" dirty="0" err="1">
                <a:latin typeface="+mj-lt"/>
                <a:cs typeface="Arial"/>
              </a:rPr>
              <a:t>Reductase</a:t>
            </a:r>
            <a:r>
              <a:rPr lang="en-US" sz="2000" b="1" dirty="0">
                <a:latin typeface="+mj-lt"/>
                <a:cs typeface="Arial"/>
              </a:rPr>
              <a:t> Enzyme to Protect against OS</a:t>
            </a:r>
            <a:endParaRPr lang="en-US" sz="2000" b="1" dirty="0">
              <a:latin typeface="+mj-lt"/>
            </a:endParaRPr>
          </a:p>
          <a:p>
            <a:pPr algn="ctr"/>
            <a:r>
              <a:rPr lang="en-US" sz="2000" b="1" dirty="0"/>
              <a:t>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82000" y="2870538"/>
            <a:ext cx="144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Inhibits </a:t>
            </a:r>
            <a:r>
              <a:rPr lang="en-US" sz="2000" b="1" dirty="0" err="1">
                <a:latin typeface="+mj-lt"/>
              </a:rPr>
              <a:t>NFkappB</a:t>
            </a:r>
            <a:r>
              <a:rPr lang="en-US" sz="2000" b="1" dirty="0">
                <a:latin typeface="+mj-lt"/>
              </a:rPr>
              <a:t> </a:t>
            </a:r>
          </a:p>
          <a:p>
            <a:pPr algn="ctr"/>
            <a:r>
              <a:rPr lang="en-US" sz="2000" b="1" dirty="0">
                <a:latin typeface="+mj-lt"/>
              </a:rPr>
              <a:t>to </a:t>
            </a:r>
            <a:r>
              <a:rPr lang="en-US" sz="2000" b="1" dirty="0">
                <a:latin typeface="+mj-lt"/>
                <a:cs typeface="Arial"/>
              </a:rPr>
              <a:t>↓ ROS</a:t>
            </a:r>
            <a:endParaRPr lang="en-US" sz="2000" b="1" dirty="0">
              <a:latin typeface="+mj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077200" y="4924962"/>
            <a:ext cx="1676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Inhibits Inflammatory Response to</a:t>
            </a:r>
          </a:p>
          <a:p>
            <a:pPr algn="ctr"/>
            <a:r>
              <a:rPr lang="en-US" sz="2000" b="1" dirty="0">
                <a:latin typeface="+mj-lt"/>
                <a:cs typeface="Arial"/>
              </a:rPr>
              <a:t>↓ ROS</a:t>
            </a:r>
            <a:endParaRPr lang="en-US" sz="2000" b="1" dirty="0">
              <a:latin typeface="+mj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76800" y="5257801"/>
            <a:ext cx="259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Stimulates Nrf2</a:t>
            </a:r>
          </a:p>
          <a:p>
            <a:pPr algn="ctr"/>
            <a:r>
              <a:rPr lang="en-US" sz="2000" b="1" dirty="0">
                <a:latin typeface="+mj-lt"/>
              </a:rPr>
              <a:t> to </a:t>
            </a:r>
            <a:r>
              <a:rPr lang="en-US" sz="2000" b="1" dirty="0">
                <a:latin typeface="+mj-lt"/>
                <a:cs typeface="Arial"/>
              </a:rPr>
              <a:t>↑ Antioxidants</a:t>
            </a:r>
          </a:p>
          <a:p>
            <a:pPr algn="ctr"/>
            <a:r>
              <a:rPr lang="en-US" sz="2000" b="1" dirty="0">
                <a:latin typeface="+mj-lt"/>
                <a:cs typeface="Arial"/>
              </a:rPr>
              <a:t>that</a:t>
            </a:r>
            <a:r>
              <a:rPr lang="en-US" sz="2000" b="1" dirty="0">
                <a:latin typeface="+mj-lt"/>
              </a:rPr>
              <a:t> </a:t>
            </a:r>
            <a:r>
              <a:rPr lang="en-US" sz="2000" b="1" dirty="0">
                <a:latin typeface="+mj-lt"/>
                <a:cs typeface="Arial"/>
              </a:rPr>
              <a:t>↓ ROS</a:t>
            </a:r>
            <a:endParaRPr lang="en-US" sz="2000" b="1" dirty="0"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828800" y="5105401"/>
            <a:ext cx="236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Binds 5</a:t>
            </a:r>
            <a:r>
              <a:rPr lang="el-GR" sz="2000" b="1" dirty="0">
                <a:latin typeface="+mj-lt"/>
                <a:cs typeface="Arial"/>
              </a:rPr>
              <a:t>α</a:t>
            </a:r>
            <a:r>
              <a:rPr lang="en-US" sz="2000" b="1" dirty="0">
                <a:latin typeface="+mj-lt"/>
                <a:cs typeface="Arial"/>
              </a:rPr>
              <a:t>-</a:t>
            </a:r>
            <a:r>
              <a:rPr lang="en-US" sz="2000" b="1" dirty="0">
                <a:latin typeface="+mj-lt"/>
              </a:rPr>
              <a:t>DHT &amp; ER</a:t>
            </a:r>
            <a:r>
              <a:rPr lang="el-GR" sz="2000" b="1" dirty="0">
                <a:latin typeface="+mj-lt"/>
                <a:cs typeface="Arial"/>
              </a:rPr>
              <a:t>β</a:t>
            </a:r>
            <a:r>
              <a:rPr lang="en-US" sz="2000" b="1" dirty="0">
                <a:latin typeface="+mj-lt"/>
                <a:cs typeface="Arial"/>
              </a:rPr>
              <a:t> </a:t>
            </a:r>
            <a:endParaRPr lang="en-US" sz="2000" b="1" dirty="0"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05000" y="2712184"/>
            <a:ext cx="2057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Protects DNA &amp; Enhances Nerve/Tissue Repair to Guard against OS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95752" y="6484690"/>
            <a:ext cx="547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E.D. Lephart, Ageing Research Reviews, 2016, in press</a:t>
            </a:r>
          </a:p>
        </p:txBody>
      </p:sp>
      <p:sp>
        <p:nvSpPr>
          <p:cNvPr id="3" name="Oval 2"/>
          <p:cNvSpPr/>
          <p:nvPr/>
        </p:nvSpPr>
        <p:spPr>
          <a:xfrm rot="21283372">
            <a:off x="8014547" y="2706186"/>
            <a:ext cx="1916722" cy="149820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 rot="19637263">
            <a:off x="8103453" y="4579316"/>
            <a:ext cx="1538968" cy="180484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524000" y="880844"/>
            <a:ext cx="2667000" cy="18313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781725" y="4980928"/>
            <a:ext cx="2743606" cy="14681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696087" y="4485627"/>
            <a:ext cx="2743606" cy="14681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44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838200" y="1442906"/>
            <a:ext cx="10515600" cy="5278569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b="1" dirty="0"/>
              <a:t>Protocol:</a:t>
            </a:r>
            <a:r>
              <a:rPr lang="en-US" dirty="0"/>
              <a:t> Nutritional supplement study: </a:t>
            </a:r>
            <a:r>
              <a:rPr lang="en-US" dirty="0" err="1"/>
              <a:t>Equol</a:t>
            </a:r>
            <a:r>
              <a:rPr lang="en-US" dirty="0"/>
              <a:t> (6 mg) taken twice per day, once with breakfast and once with dinner</a:t>
            </a:r>
          </a:p>
          <a:p>
            <a:pPr>
              <a:defRPr/>
            </a:pPr>
            <a:r>
              <a:rPr lang="en-US" b="1" dirty="0"/>
              <a:t>Subjects:</a:t>
            </a:r>
            <a:r>
              <a:rPr lang="en-US" dirty="0"/>
              <a:t> 18 healthy males between 49 and 60 years old (BPH) assessed via the International Prostate Symptom Score (IPSS)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/>
              <a:t>10 subjects - moderately symptomatic (8-19)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/>
              <a:t> 8 subjects -  severely symptomatic (20-35)</a:t>
            </a:r>
          </a:p>
          <a:p>
            <a:pPr>
              <a:defRPr/>
            </a:pPr>
            <a:r>
              <a:rPr lang="en-US" b="1" dirty="0"/>
              <a:t>Duration:</a:t>
            </a:r>
            <a:r>
              <a:rPr lang="en-US" dirty="0"/>
              <a:t> 4 weeks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err="1"/>
              <a:t>Equol</a:t>
            </a:r>
            <a:r>
              <a:rPr/>
              <a:t> Clinical Prostate Study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38200" y="6356350"/>
            <a:ext cx="2987180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Edwin Lephart. All Rights Reserved.</a:t>
            </a:r>
          </a:p>
        </p:txBody>
      </p:sp>
      <p:sp>
        <p:nvSpPr>
          <p:cNvPr id="8" name="Text Box 48"/>
          <p:cNvSpPr txBox="1">
            <a:spLocks noChangeArrowheads="1"/>
          </p:cNvSpPr>
          <p:nvPr/>
        </p:nvSpPr>
        <p:spPr bwMode="auto">
          <a:xfrm>
            <a:off x="5410200" y="6494492"/>
            <a:ext cx="4572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100" dirty="0">
                <a:latin typeface="+mj-lt"/>
              </a:rPr>
              <a:t>o J Urology </a:t>
            </a:r>
            <a:r>
              <a:rPr lang="en-US" sz="1100" dirty="0" err="1">
                <a:latin typeface="+mj-lt"/>
              </a:rPr>
              <a:t>Lephart</a:t>
            </a:r>
            <a:r>
              <a:rPr lang="en-US" sz="1100" dirty="0">
                <a:latin typeface="+mj-lt"/>
              </a:rPr>
              <a:t> 3: 21-26 2013</a:t>
            </a:r>
          </a:p>
        </p:txBody>
      </p:sp>
    </p:spTree>
    <p:extLst>
      <p:ext uri="{BB962C8B-B14F-4D97-AF65-F5344CB8AC3E}">
        <p14:creationId xmlns:p14="http://schemas.microsoft.com/office/powerpoint/2010/main" val="1630907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4" descr="scan0004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 l="12334" t="4848" r="6667" b="12744"/>
          <a:stretch>
            <a:fillRect/>
          </a:stretch>
        </p:blipFill>
        <p:spPr bwMode="auto">
          <a:xfrm>
            <a:off x="1676400" y="228600"/>
            <a:ext cx="57912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8" name="Rectangle 5"/>
          <p:cNvSpPr>
            <a:spLocks noChangeArrowheads="1"/>
          </p:cNvSpPr>
          <p:nvPr/>
        </p:nvSpPr>
        <p:spPr bwMode="auto">
          <a:xfrm>
            <a:off x="7086600" y="990600"/>
            <a:ext cx="3581400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2000" dirty="0">
              <a:solidFill>
                <a:schemeClr val="hlink"/>
              </a:solidFill>
            </a:endParaRPr>
          </a:p>
          <a:p>
            <a:endParaRPr lang="en-US" sz="2000" dirty="0">
              <a:solidFill>
                <a:schemeClr val="hlink"/>
              </a:solidFill>
            </a:endParaRPr>
          </a:p>
          <a:p>
            <a:r>
              <a:rPr lang="en-US" sz="2000" dirty="0">
                <a:solidFill>
                  <a:schemeClr val="tx2"/>
                </a:solidFill>
              </a:rPr>
              <a:t>IPSS score</a:t>
            </a:r>
          </a:p>
          <a:p>
            <a:r>
              <a:rPr lang="en-US" sz="2000" dirty="0">
                <a:solidFill>
                  <a:schemeClr val="tx2"/>
                </a:solidFill>
              </a:rPr>
              <a:t>0 = Not at all</a:t>
            </a:r>
          </a:p>
          <a:p>
            <a:r>
              <a:rPr lang="en-US" sz="2000" dirty="0">
                <a:solidFill>
                  <a:schemeClr val="tx2"/>
                </a:solidFill>
              </a:rPr>
              <a:t>5 =  almost always</a:t>
            </a:r>
          </a:p>
          <a:p>
            <a:endParaRPr lang="en-US" sz="2000" dirty="0">
              <a:solidFill>
                <a:schemeClr val="hlink"/>
              </a:solidFill>
            </a:endParaRPr>
          </a:p>
          <a:p>
            <a:endParaRPr lang="en-US" sz="2000" dirty="0">
              <a:solidFill>
                <a:schemeClr val="hlink"/>
              </a:solidFill>
            </a:endParaRPr>
          </a:p>
          <a:p>
            <a:endParaRPr lang="en-US" sz="2000" dirty="0">
              <a:solidFill>
                <a:schemeClr val="hlink"/>
              </a:solidFill>
            </a:endParaRPr>
          </a:p>
          <a:p>
            <a:endParaRPr lang="en-US" sz="2000" dirty="0">
              <a:solidFill>
                <a:schemeClr val="hlink"/>
              </a:solidFill>
            </a:endParaRPr>
          </a:p>
          <a:p>
            <a:r>
              <a:rPr lang="en-US" sz="2000" dirty="0" err="1">
                <a:solidFill>
                  <a:srgbClr val="3333CC"/>
                </a:solidFill>
              </a:rPr>
              <a:t>Nocturia</a:t>
            </a:r>
            <a:endParaRPr lang="en-US" sz="2000" dirty="0">
              <a:solidFill>
                <a:srgbClr val="3333CC"/>
              </a:solidFill>
            </a:endParaRPr>
          </a:p>
          <a:p>
            <a:r>
              <a:rPr lang="en-US" sz="2000" dirty="0">
                <a:solidFill>
                  <a:srgbClr val="3333CC"/>
                </a:solidFill>
              </a:rPr>
              <a:t>0 = none</a:t>
            </a:r>
          </a:p>
          <a:p>
            <a:r>
              <a:rPr lang="en-US" sz="2000" dirty="0">
                <a:solidFill>
                  <a:srgbClr val="3333CC"/>
                </a:solidFill>
              </a:rPr>
              <a:t>5 = 5 times or more</a:t>
            </a:r>
          </a:p>
          <a:p>
            <a:endParaRPr lang="en-US" sz="1400" dirty="0">
              <a:solidFill>
                <a:srgbClr val="3333CC"/>
              </a:solidFill>
            </a:endParaRPr>
          </a:p>
          <a:p>
            <a:r>
              <a:rPr lang="en-US" sz="2000" dirty="0">
                <a:solidFill>
                  <a:srgbClr val="3333CC"/>
                </a:solidFill>
              </a:rPr>
              <a:t>Total score-</a:t>
            </a:r>
          </a:p>
          <a:p>
            <a:r>
              <a:rPr lang="en-US" sz="2000" dirty="0">
                <a:solidFill>
                  <a:srgbClr val="3333CC"/>
                </a:solidFill>
              </a:rPr>
              <a:t>0-7 Mildly symptomatic</a:t>
            </a:r>
          </a:p>
          <a:p>
            <a:r>
              <a:rPr lang="en-US" sz="2000" dirty="0">
                <a:solidFill>
                  <a:srgbClr val="3333CC"/>
                </a:solidFill>
              </a:rPr>
              <a:t>8-19 Moderately symptomatic </a:t>
            </a:r>
          </a:p>
          <a:p>
            <a:r>
              <a:rPr lang="en-US" sz="2000" dirty="0">
                <a:solidFill>
                  <a:srgbClr val="3333CC"/>
                </a:solidFill>
              </a:rPr>
              <a:t>20-35 Severely symptomatic</a:t>
            </a:r>
          </a:p>
        </p:txBody>
      </p:sp>
      <p:sp>
        <p:nvSpPr>
          <p:cNvPr id="86019" name="Line 6"/>
          <p:cNvSpPr>
            <a:spLocks noChangeShapeType="1"/>
          </p:cNvSpPr>
          <p:nvPr/>
        </p:nvSpPr>
        <p:spPr bwMode="auto">
          <a:xfrm>
            <a:off x="6553200" y="914400"/>
            <a:ext cx="53340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0" name="Line 7"/>
          <p:cNvSpPr>
            <a:spLocks noChangeShapeType="1"/>
          </p:cNvSpPr>
          <p:nvPr/>
        </p:nvSpPr>
        <p:spPr bwMode="auto">
          <a:xfrm>
            <a:off x="6553200" y="5257800"/>
            <a:ext cx="53340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6021" name="Line 8"/>
          <p:cNvSpPr>
            <a:spLocks noChangeShapeType="1"/>
          </p:cNvSpPr>
          <p:nvPr/>
        </p:nvSpPr>
        <p:spPr bwMode="auto">
          <a:xfrm>
            <a:off x="7086600" y="914400"/>
            <a:ext cx="0" cy="4343400"/>
          </a:xfrm>
          <a:prstGeom prst="line">
            <a:avLst/>
          </a:prstGeom>
          <a:noFill/>
          <a:ln w="22225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Box 48"/>
          <p:cNvSpPr txBox="1">
            <a:spLocks noChangeArrowheads="1"/>
          </p:cNvSpPr>
          <p:nvPr/>
        </p:nvSpPr>
        <p:spPr bwMode="auto">
          <a:xfrm>
            <a:off x="5943600" y="6611938"/>
            <a:ext cx="4572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100" dirty="0">
                <a:latin typeface="+mj-lt"/>
              </a:rPr>
              <a:t>o J Urology </a:t>
            </a:r>
            <a:r>
              <a:rPr lang="en-US" sz="1100" dirty="0" err="1">
                <a:latin typeface="+mj-lt"/>
              </a:rPr>
              <a:t>Lephart</a:t>
            </a:r>
            <a:r>
              <a:rPr lang="en-US" sz="1100" dirty="0">
                <a:latin typeface="+mj-lt"/>
              </a:rPr>
              <a:t> 3: 21-26 2013</a:t>
            </a:r>
          </a:p>
        </p:txBody>
      </p:sp>
    </p:spTree>
    <p:extLst>
      <p:ext uri="{BB962C8B-B14F-4D97-AF65-F5344CB8AC3E}">
        <p14:creationId xmlns:p14="http://schemas.microsoft.com/office/powerpoint/2010/main" val="2223455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Content Placeholder 9"/>
          <p:cNvSpPr>
            <a:spLocks noGrp="1"/>
          </p:cNvSpPr>
          <p:nvPr>
            <p:ph idx="1"/>
          </p:nvPr>
        </p:nvSpPr>
        <p:spPr>
          <a:xfrm>
            <a:off x="1981200" y="1447801"/>
            <a:ext cx="8229600" cy="4525963"/>
          </a:xfrm>
        </p:spPr>
        <p:txBody>
          <a:bodyPr/>
          <a:lstStyle/>
          <a:p>
            <a:pPr eaLnBrk="1" hangingPunct="1"/>
            <a:r>
              <a:rPr lang="en-US" sz="2200" dirty="0">
                <a:solidFill>
                  <a:srgbClr val="0070C0"/>
                </a:solidFill>
              </a:rPr>
              <a:t>Blood chemistry parameters &amp; </a:t>
            </a:r>
            <a:r>
              <a:rPr lang="en-US" sz="2200" dirty="0" err="1">
                <a:solidFill>
                  <a:srgbClr val="0070C0"/>
                </a:solidFill>
              </a:rPr>
              <a:t>equol</a:t>
            </a:r>
            <a:r>
              <a:rPr lang="en-US" sz="2200" dirty="0">
                <a:solidFill>
                  <a:srgbClr val="0070C0"/>
                </a:solidFill>
              </a:rPr>
              <a:t> levels in moderately &amp; severely symptomatic men with BPH over the 4-week </a:t>
            </a:r>
            <a:r>
              <a:rPr lang="en-US" sz="2400" dirty="0">
                <a:solidFill>
                  <a:srgbClr val="0070C0"/>
                </a:solidFill>
              </a:rPr>
              <a:t>treatment interval</a:t>
            </a:r>
          </a:p>
          <a:p>
            <a:pPr eaLnBrk="1" hangingPunct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8750"/>
            <a:ext cx="8229600" cy="1143000"/>
          </a:xfrm>
        </p:spPr>
        <p:txBody>
          <a:bodyPr/>
          <a:lstStyle/>
          <a:p>
            <a:pPr>
              <a:defRPr/>
            </a:pPr>
            <a:r>
              <a:rPr sz="1800"/>
              <a:t>Summary blood chemistries: Albumin, Sex Hormone Binding Globulin, Total Protein/Bilirubin, Alkaline Phosphatase, ALT &amp; AST (no significant changes); </a:t>
            </a:r>
            <a:r>
              <a:rPr sz="1800" err="1"/>
              <a:t>Equol</a:t>
            </a:r>
            <a:r>
              <a:rPr sz="1800"/>
              <a:t> levels ↑ with dosing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838199" y="6498963"/>
            <a:ext cx="3607965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Edwin Lephart.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C1D6B24-AA28-4C31-921E-18E934F557E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87045" name="Picture 2"/>
          <p:cNvPicPr>
            <a:picLocks noChangeAspect="1" noChangeArrowheads="1"/>
          </p:cNvPicPr>
          <p:nvPr/>
        </p:nvPicPr>
        <p:blipFill>
          <a:blip r:embed="rId2"/>
          <a:srcRect l="11713" t="27580" r="9224" b="14583"/>
          <a:stretch>
            <a:fillRect/>
          </a:stretch>
        </p:blipFill>
        <p:spPr bwMode="auto">
          <a:xfrm>
            <a:off x="1752600" y="20574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8"/>
          <p:cNvSpPr txBox="1">
            <a:spLocks noChangeArrowheads="1"/>
          </p:cNvSpPr>
          <p:nvPr/>
        </p:nvSpPr>
        <p:spPr bwMode="auto">
          <a:xfrm>
            <a:off x="5410200" y="6400800"/>
            <a:ext cx="45720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100" dirty="0">
                <a:latin typeface="+mj-lt"/>
              </a:rPr>
              <a:t>o J Urology </a:t>
            </a:r>
            <a:r>
              <a:rPr lang="en-US" sz="1100" dirty="0" err="1">
                <a:latin typeface="+mj-lt"/>
              </a:rPr>
              <a:t>Lephart</a:t>
            </a:r>
            <a:r>
              <a:rPr lang="en-US" sz="1100" dirty="0">
                <a:latin typeface="+mj-lt"/>
              </a:rPr>
              <a:t> 3: 21-26 2013</a:t>
            </a:r>
          </a:p>
        </p:txBody>
      </p:sp>
    </p:spTree>
    <p:extLst>
      <p:ext uri="{BB962C8B-B14F-4D97-AF65-F5344CB8AC3E}">
        <p14:creationId xmlns:p14="http://schemas.microsoft.com/office/powerpoint/2010/main" val="1262320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err="1"/>
              <a:t>Equol</a:t>
            </a:r>
            <a:r>
              <a:rPr/>
              <a:t> and Prostate</a:t>
            </a:r>
            <a:br>
              <a:rPr/>
            </a:br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34224" y="6356350"/>
            <a:ext cx="3447176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Edwin Lephart.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04F0DA-FC66-435A-8443-37FF30E3F41C}" type="slidenum">
              <a:rPr lang="en-US"/>
              <a:pPr>
                <a:defRPr/>
              </a:pPr>
              <a:t>17</a:t>
            </a:fld>
            <a:endParaRPr lang="en-US"/>
          </a:p>
        </p:txBody>
      </p:sp>
      <p:pic>
        <p:nvPicPr>
          <p:cNvPr id="6" name="Picture 5" descr="prostate-moder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038226"/>
            <a:ext cx="6781800" cy="26193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prostate-seve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3944938"/>
            <a:ext cx="6781800" cy="268446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Oval 9"/>
          <p:cNvSpPr/>
          <p:nvPr/>
        </p:nvSpPr>
        <p:spPr>
          <a:xfrm rot="359014">
            <a:off x="6165850" y="3048001"/>
            <a:ext cx="1682750" cy="57626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 Box 48"/>
          <p:cNvSpPr txBox="1">
            <a:spLocks noChangeArrowheads="1"/>
          </p:cNvSpPr>
          <p:nvPr/>
        </p:nvSpPr>
        <p:spPr bwMode="auto">
          <a:xfrm>
            <a:off x="7467600" y="6536938"/>
            <a:ext cx="457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dirty="0">
                <a:latin typeface="+mj-lt"/>
              </a:rPr>
              <a:t>o J Urology </a:t>
            </a:r>
            <a:r>
              <a:rPr lang="en-US" sz="1200" dirty="0" err="1">
                <a:latin typeface="+mj-lt"/>
              </a:rPr>
              <a:t>Lephart</a:t>
            </a:r>
            <a:r>
              <a:rPr lang="en-US" sz="1200" dirty="0">
                <a:latin typeface="+mj-lt"/>
              </a:rPr>
              <a:t> 3: 21-26 2013</a:t>
            </a:r>
          </a:p>
        </p:txBody>
      </p:sp>
    </p:spTree>
    <p:extLst>
      <p:ext uri="{BB962C8B-B14F-4D97-AF65-F5344CB8AC3E}">
        <p14:creationId xmlns:p14="http://schemas.microsoft.com/office/powerpoint/2010/main" val="1881322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89" name="Picture 4" descr="scan0008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 l="14328" t="5774" r="7195" b="7739"/>
          <a:stretch>
            <a:fillRect/>
          </a:stretch>
        </p:blipFill>
        <p:spPr bwMode="auto">
          <a:xfrm>
            <a:off x="2286000" y="304801"/>
            <a:ext cx="7772400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0" name="Picture 5" descr="scan0012"/>
          <p:cNvPicPr>
            <a:picLocks noChangeAspect="1" noChangeArrowheads="1"/>
          </p:cNvPicPr>
          <p:nvPr/>
        </p:nvPicPr>
        <p:blipFill>
          <a:blip r:embed="rId3">
            <a:lum contrast="6000"/>
          </a:blip>
          <a:srcRect l="14328" t="7739" r="7195" b="7739"/>
          <a:stretch>
            <a:fillRect/>
          </a:stretch>
        </p:blipFill>
        <p:spPr bwMode="auto">
          <a:xfrm>
            <a:off x="2286000" y="3505201"/>
            <a:ext cx="77724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1" name="Line 6"/>
          <p:cNvSpPr>
            <a:spLocks noChangeShapeType="1"/>
          </p:cNvSpPr>
          <p:nvPr/>
        </p:nvSpPr>
        <p:spPr bwMode="auto">
          <a:xfrm>
            <a:off x="1524000" y="3352800"/>
            <a:ext cx="914400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800600" y="2819400"/>
            <a:ext cx="2286000" cy="228600"/>
          </a:xfrm>
          <a:prstGeom prst="roundRect">
            <a:avLst/>
          </a:prstGeom>
          <a:gradFill>
            <a:gsLst>
              <a:gs pos="56000">
                <a:srgbClr val="0070C0">
                  <a:alpha val="4000"/>
                </a:srgbClr>
              </a:gs>
              <a:gs pos="25000">
                <a:srgbClr val="21D6E0">
                  <a:alpha val="12000"/>
                </a:srgbClr>
              </a:gs>
              <a:gs pos="75000">
                <a:srgbClr val="0087E6">
                  <a:alpha val="13000"/>
                </a:srgbClr>
              </a:gs>
              <a:gs pos="100000">
                <a:srgbClr val="005CBF"/>
              </a:gs>
            </a:gsLst>
            <a:lin ang="5400000" scaled="0"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800600" y="6248400"/>
            <a:ext cx="2286000" cy="228600"/>
          </a:xfrm>
          <a:prstGeom prst="roundRect">
            <a:avLst/>
          </a:prstGeom>
          <a:gradFill>
            <a:gsLst>
              <a:gs pos="56000">
                <a:srgbClr val="0070C0">
                  <a:alpha val="4000"/>
                </a:srgbClr>
              </a:gs>
              <a:gs pos="25000">
                <a:srgbClr val="21D6E0">
                  <a:alpha val="12000"/>
                </a:srgbClr>
              </a:gs>
              <a:gs pos="75000">
                <a:srgbClr val="0087E6">
                  <a:alpha val="13000"/>
                </a:srgbClr>
              </a:gs>
              <a:gs pos="100000">
                <a:srgbClr val="005CBF"/>
              </a:gs>
            </a:gsLst>
            <a:lin ang="5400000" scaled="0"/>
          </a:gra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 Box 48"/>
          <p:cNvSpPr txBox="1">
            <a:spLocks noChangeArrowheads="1"/>
          </p:cNvSpPr>
          <p:nvPr/>
        </p:nvSpPr>
        <p:spPr bwMode="auto">
          <a:xfrm>
            <a:off x="7433347" y="6400800"/>
            <a:ext cx="457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dirty="0">
                <a:latin typeface="+mj-lt"/>
              </a:rPr>
              <a:t>o J Urology </a:t>
            </a:r>
            <a:r>
              <a:rPr lang="en-US" sz="1200" dirty="0" err="1">
                <a:latin typeface="+mj-lt"/>
              </a:rPr>
              <a:t>Lephart</a:t>
            </a:r>
            <a:r>
              <a:rPr lang="en-US" sz="1200" dirty="0">
                <a:latin typeface="+mj-lt"/>
              </a:rPr>
              <a:t> 3: 21-26 2013</a:t>
            </a:r>
          </a:p>
        </p:txBody>
      </p:sp>
    </p:spTree>
    <p:extLst>
      <p:ext uri="{BB962C8B-B14F-4D97-AF65-F5344CB8AC3E}">
        <p14:creationId xmlns:p14="http://schemas.microsoft.com/office/powerpoint/2010/main" val="1130187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8"/>
          <p:cNvSpPr/>
          <p:nvPr/>
        </p:nvSpPr>
        <p:spPr>
          <a:xfrm>
            <a:off x="1889890" y="3767138"/>
            <a:ext cx="533400" cy="881063"/>
          </a:xfrm>
          <a:prstGeom prst="downArrow">
            <a:avLst>
              <a:gd name="adj1" fmla="val 62166"/>
              <a:gd name="adj2" fmla="val 6042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Bent Arrow 51"/>
          <p:cNvSpPr/>
          <p:nvPr/>
        </p:nvSpPr>
        <p:spPr>
          <a:xfrm rot="5400000" flipV="1">
            <a:off x="3077146" y="373357"/>
            <a:ext cx="932310" cy="2971802"/>
          </a:xfrm>
          <a:prstGeom prst="bentArrow">
            <a:avLst>
              <a:gd name="adj1" fmla="val 35567"/>
              <a:gd name="adj2" fmla="val 28163"/>
              <a:gd name="adj3" fmla="val 39944"/>
              <a:gd name="adj4" fmla="val 6005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eaVert" lIns="100584" tIns="137160" rIns="27432" bIns="137160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Binds ERR-</a:t>
            </a:r>
            <a:r>
              <a:rPr lang="en-US" sz="1200" dirty="0" err="1">
                <a:solidFill>
                  <a:schemeClr val="tx1"/>
                </a:solidFill>
              </a:rPr>
              <a:t>γ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6" name="Down Arrow 105"/>
          <p:cNvSpPr/>
          <p:nvPr/>
        </p:nvSpPr>
        <p:spPr>
          <a:xfrm>
            <a:off x="7315200" y="4800600"/>
            <a:ext cx="533400" cy="838200"/>
          </a:xfrm>
          <a:prstGeom prst="downArrow">
            <a:avLst>
              <a:gd name="adj1" fmla="val 62166"/>
              <a:gd name="adj2" fmla="val 6042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9" name="Down Arrow 108"/>
          <p:cNvSpPr/>
          <p:nvPr/>
        </p:nvSpPr>
        <p:spPr>
          <a:xfrm>
            <a:off x="8610600" y="3733800"/>
            <a:ext cx="533400" cy="685800"/>
          </a:xfrm>
          <a:prstGeom prst="downArrow">
            <a:avLst>
              <a:gd name="adj1" fmla="val 62166"/>
              <a:gd name="adj2" fmla="val 6042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Bent Arrow 51"/>
          <p:cNvSpPr/>
          <p:nvPr/>
        </p:nvSpPr>
        <p:spPr>
          <a:xfrm rot="5400000" flipV="1">
            <a:off x="3719178" y="1141359"/>
            <a:ext cx="772076" cy="2122986"/>
          </a:xfrm>
          <a:prstGeom prst="bentArrow">
            <a:avLst>
              <a:gd name="adj1" fmla="val 35567"/>
              <a:gd name="adj2" fmla="val 28163"/>
              <a:gd name="adj3" fmla="val 39944"/>
              <a:gd name="adj4" fmla="val 6005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eaVert" lIns="100584" tIns="137160" rIns="27432" bIns="137160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Binds ER-</a:t>
            </a:r>
            <a:r>
              <a:rPr lang="el-GR" sz="1200" dirty="0">
                <a:solidFill>
                  <a:schemeClr val="tx1"/>
                </a:solidFill>
              </a:rPr>
              <a:t>β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75" name="Bent Arrow 74"/>
          <p:cNvSpPr/>
          <p:nvPr/>
        </p:nvSpPr>
        <p:spPr>
          <a:xfrm rot="5400000">
            <a:off x="4913537" y="1484537"/>
            <a:ext cx="1450526" cy="4419600"/>
          </a:xfrm>
          <a:prstGeom prst="bentArrow">
            <a:avLst>
              <a:gd name="adj1" fmla="val 24452"/>
              <a:gd name="adj2" fmla="val 18721"/>
              <a:gd name="adj3" fmla="val 21434"/>
              <a:gd name="adj4" fmla="val 56176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tIns="137160" rIns="137160" bIns="137160"/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</a:rPr>
              <a:t>        </a:t>
            </a:r>
            <a:r>
              <a:rPr lang="en-US" sz="1200" dirty="0">
                <a:solidFill>
                  <a:schemeClr val="tx1"/>
                </a:solidFill>
              </a:rPr>
              <a:t>Down-regulates AR</a:t>
            </a:r>
          </a:p>
        </p:txBody>
      </p:sp>
      <p:sp>
        <p:nvSpPr>
          <p:cNvPr id="77" name="Bent Arrow 76"/>
          <p:cNvSpPr/>
          <p:nvPr/>
        </p:nvSpPr>
        <p:spPr>
          <a:xfrm rot="5400000">
            <a:off x="4191000" y="2438400"/>
            <a:ext cx="1066800" cy="2895600"/>
          </a:xfrm>
          <a:prstGeom prst="bentArrow">
            <a:avLst>
              <a:gd name="adj1" fmla="val 30569"/>
              <a:gd name="adj2" fmla="val 25602"/>
              <a:gd name="adj3" fmla="val 30318"/>
              <a:gd name="adj4" fmla="val 69682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tIns="137160" rIns="137160" bIns="137160"/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</a:rPr>
              <a:t>           </a:t>
            </a:r>
            <a:r>
              <a:rPr lang="en-US" sz="500" dirty="0">
                <a:solidFill>
                  <a:srgbClr val="FFFFFF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Down-regulates ER</a:t>
            </a:r>
            <a:r>
              <a:rPr lang="el-GR" sz="1200" dirty="0">
                <a:solidFill>
                  <a:schemeClr val="tx1"/>
                </a:solidFill>
              </a:rPr>
              <a:t>α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2" name="Bent Arrow 81"/>
          <p:cNvSpPr/>
          <p:nvPr/>
        </p:nvSpPr>
        <p:spPr>
          <a:xfrm flipV="1">
            <a:off x="2840038" y="5562600"/>
            <a:ext cx="2743200" cy="765175"/>
          </a:xfrm>
          <a:prstGeom prst="bentArrow">
            <a:avLst>
              <a:gd name="adj1" fmla="val 43815"/>
              <a:gd name="adj2" fmla="val 31817"/>
              <a:gd name="adj3" fmla="val 38626"/>
              <a:gd name="adj4" fmla="val 96284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76" name="Pentagon 75"/>
          <p:cNvSpPr/>
          <p:nvPr/>
        </p:nvSpPr>
        <p:spPr>
          <a:xfrm flipH="1">
            <a:off x="3801953" y="2514600"/>
            <a:ext cx="2345249" cy="381000"/>
          </a:xfrm>
          <a:prstGeom prst="homePlat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rgbClr val="006600"/>
                </a:solidFill>
              </a:rPr>
              <a:t>Moderate EFFECT</a:t>
            </a:r>
          </a:p>
        </p:txBody>
      </p:sp>
      <p:sp>
        <p:nvSpPr>
          <p:cNvPr id="4" name="Down Arrow 8"/>
          <p:cNvSpPr/>
          <p:nvPr/>
        </p:nvSpPr>
        <p:spPr>
          <a:xfrm>
            <a:off x="2639190" y="3733800"/>
            <a:ext cx="533400" cy="914400"/>
          </a:xfrm>
          <a:prstGeom prst="downArrow">
            <a:avLst>
              <a:gd name="adj1" fmla="val 62166"/>
              <a:gd name="adj2" fmla="val 6042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5" name="Down Arrow 104"/>
          <p:cNvSpPr/>
          <p:nvPr/>
        </p:nvSpPr>
        <p:spPr>
          <a:xfrm>
            <a:off x="5638800" y="4800600"/>
            <a:ext cx="533400" cy="838200"/>
          </a:xfrm>
          <a:prstGeom prst="downArrow">
            <a:avLst>
              <a:gd name="adj1" fmla="val 62166"/>
              <a:gd name="adj2" fmla="val 6042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2" name="TextBox 91"/>
          <p:cNvSpPr txBox="1"/>
          <p:nvPr/>
        </p:nvSpPr>
        <p:spPr bwMode="auto">
          <a:xfrm>
            <a:off x="5562600" y="5638801"/>
            <a:ext cx="3276600" cy="765175"/>
          </a:xfrm>
          <a:prstGeom prst="roundRect">
            <a:avLst>
              <a:gd name="adj" fmla="val 2589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640080">
            <a:spAutoFit/>
          </a:bodyPr>
          <a:lstStyle/>
          <a:p>
            <a:pPr marL="119063" indent="-119063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>
                <a:solidFill>
                  <a:srgbClr val="FFFF00"/>
                </a:solidFill>
              </a:rPr>
              <a:t>Prostate Volume</a:t>
            </a:r>
          </a:p>
          <a:p>
            <a:pPr marL="119063" indent="-119063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000" dirty="0">
                <a:solidFill>
                  <a:srgbClr val="FFFF00"/>
                </a:solidFill>
              </a:rPr>
              <a:t>BPH Symptoms</a:t>
            </a:r>
          </a:p>
        </p:txBody>
      </p:sp>
      <p:sp>
        <p:nvSpPr>
          <p:cNvPr id="51" name="Bent Arrow 50"/>
          <p:cNvSpPr/>
          <p:nvPr/>
        </p:nvSpPr>
        <p:spPr>
          <a:xfrm rot="5400000">
            <a:off x="7696200" y="1447800"/>
            <a:ext cx="838200" cy="2057400"/>
          </a:xfrm>
          <a:prstGeom prst="bentArrow">
            <a:avLst>
              <a:gd name="adj1" fmla="val 36091"/>
              <a:gd name="adj2" fmla="val 30526"/>
              <a:gd name="adj3" fmla="val 38117"/>
              <a:gd name="adj4" fmla="val 60753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vert270" tIns="0" bIns="0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Binds 5</a:t>
            </a:r>
            <a:r>
              <a:rPr lang="el-GR" sz="1200" dirty="0">
                <a:solidFill>
                  <a:schemeClr val="tx1"/>
                </a:solidFill>
              </a:rPr>
              <a:t>α</a:t>
            </a:r>
            <a:r>
              <a:rPr lang="en-US" sz="1200" dirty="0">
                <a:solidFill>
                  <a:schemeClr val="tx1"/>
                </a:solidFill>
              </a:rPr>
              <a:t>-DHT</a:t>
            </a:r>
          </a:p>
        </p:txBody>
      </p:sp>
      <p:sp>
        <p:nvSpPr>
          <p:cNvPr id="32" name="TextBox 31"/>
          <p:cNvSpPr txBox="1"/>
          <p:nvPr/>
        </p:nvSpPr>
        <p:spPr bwMode="auto">
          <a:xfrm>
            <a:off x="4800600" y="4419600"/>
            <a:ext cx="2209800" cy="649288"/>
          </a:xfrm>
          <a:prstGeom prst="roundRect">
            <a:avLst>
              <a:gd name="adj" fmla="val 50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640080">
            <a:spAutoFit/>
          </a:bodyPr>
          <a:lstStyle/>
          <a:p>
            <a:pPr marL="119063" indent="-119063"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srgbClr val="FFFFFF"/>
                </a:solidFill>
              </a:rPr>
              <a:t>Negative  actions of ER</a:t>
            </a:r>
            <a:r>
              <a:rPr lang="el-GR" sz="1200" dirty="0">
                <a:solidFill>
                  <a:srgbClr val="FFFFFF"/>
                </a:solidFill>
              </a:rPr>
              <a:t>α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7239000" y="4419600"/>
            <a:ext cx="3048000" cy="649288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64008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rgbClr val="FFFFFF"/>
                </a:solidFill>
              </a:rPr>
              <a:t>Androgen hormone action at androgen receptor (AR)</a:t>
            </a:r>
          </a:p>
        </p:txBody>
      </p:sp>
      <p:sp>
        <p:nvSpPr>
          <p:cNvPr id="53" name="TextBox 52"/>
          <p:cNvSpPr txBox="1"/>
          <p:nvPr/>
        </p:nvSpPr>
        <p:spPr bwMode="auto">
          <a:xfrm>
            <a:off x="1905000" y="4648201"/>
            <a:ext cx="2611438" cy="976313"/>
          </a:xfrm>
          <a:prstGeom prst="roundRect">
            <a:avLst>
              <a:gd name="adj" fmla="val 2589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640080">
            <a:spAutoFit/>
          </a:bodyPr>
          <a:lstStyle/>
          <a:p>
            <a:pPr marL="119063" indent="-119063">
              <a:buFont typeface="Arial" charset="0"/>
              <a:buChar char="•"/>
              <a:defRPr/>
            </a:pPr>
            <a:r>
              <a:rPr lang="en-US" sz="1200" dirty="0">
                <a:solidFill>
                  <a:schemeClr val="bg1"/>
                </a:solidFill>
              </a:rPr>
              <a:t>Proliferation of prostate cells</a:t>
            </a:r>
          </a:p>
          <a:p>
            <a:pPr marL="119063" indent="-119063">
              <a:buFont typeface="Arial" charset="0"/>
              <a:buChar char="•"/>
              <a:defRPr/>
            </a:pPr>
            <a:r>
              <a:rPr lang="en-US" sz="1200" dirty="0">
                <a:solidFill>
                  <a:schemeClr val="bg1"/>
                </a:solidFill>
              </a:rPr>
              <a:t>Inflammation</a:t>
            </a:r>
          </a:p>
          <a:p>
            <a:pPr marL="119063" indent="-119063">
              <a:buFont typeface="Arial" charset="0"/>
              <a:buChar char="•"/>
              <a:defRPr/>
            </a:pPr>
            <a:r>
              <a:rPr lang="en-US" sz="1200" dirty="0">
                <a:solidFill>
                  <a:schemeClr val="bg1"/>
                </a:solidFill>
              </a:rPr>
              <a:t>Carcinogenesis</a:t>
            </a:r>
          </a:p>
        </p:txBody>
      </p:sp>
      <p:sp>
        <p:nvSpPr>
          <p:cNvPr id="50" name="Pentagon 49"/>
          <p:cNvSpPr/>
          <p:nvPr/>
        </p:nvSpPr>
        <p:spPr>
          <a:xfrm>
            <a:off x="6172200" y="2514600"/>
            <a:ext cx="1905000" cy="381000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bg1"/>
                </a:solidFill>
              </a:rPr>
              <a:t>MAJOR EFFECT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dirty="0"/>
              <a:t>How </a:t>
            </a:r>
            <a:r>
              <a:rPr dirty="0" err="1"/>
              <a:t>Equol</a:t>
            </a:r>
            <a:r>
              <a:rPr dirty="0"/>
              <a:t> Works: </a:t>
            </a:r>
            <a:br>
              <a:rPr dirty="0"/>
            </a:br>
            <a:endParaRPr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0"/>
          </p:nvPr>
        </p:nvSpPr>
        <p:spPr>
          <a:xfrm>
            <a:off x="838200" y="6356350"/>
            <a:ext cx="3188516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Edwin Lephart. All Rights Reserved.</a:t>
            </a:r>
          </a:p>
        </p:txBody>
      </p:sp>
      <p:grpSp>
        <p:nvGrpSpPr>
          <p:cNvPr id="72745" name="Group 10"/>
          <p:cNvGrpSpPr>
            <a:grpSpLocks/>
          </p:cNvGrpSpPr>
          <p:nvPr/>
        </p:nvGrpSpPr>
        <p:grpSpPr bwMode="auto">
          <a:xfrm>
            <a:off x="4838700" y="630238"/>
            <a:ext cx="2552700" cy="1751012"/>
            <a:chOff x="3662662" y="1163718"/>
            <a:chExt cx="1857502" cy="1274682"/>
          </a:xfrm>
        </p:grpSpPr>
        <p:sp>
          <p:nvSpPr>
            <p:cNvPr id="57" name="Rounded Rectangle 56"/>
            <p:cNvSpPr/>
            <p:nvPr/>
          </p:nvSpPr>
          <p:spPr>
            <a:xfrm>
              <a:off x="3740058" y="1676827"/>
              <a:ext cx="1677297" cy="761573"/>
            </a:xfrm>
            <a:prstGeom prst="roundRect">
              <a:avLst>
                <a:gd name="adj" fmla="val 10264"/>
              </a:avLst>
            </a:prstGeom>
            <a:ln w="28575" cmpd="sng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>
                <a:defRPr/>
              </a:pPr>
              <a:r>
                <a:rPr lang="en-US" dirty="0"/>
                <a:t>EQUOL</a:t>
              </a:r>
            </a:p>
          </p:txBody>
        </p:sp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883509">
              <a:off x="4029189" y="797191"/>
              <a:ext cx="1124447" cy="185750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63" name="Rounded Rectangle 62"/>
          <p:cNvSpPr/>
          <p:nvPr/>
        </p:nvSpPr>
        <p:spPr>
          <a:xfrm>
            <a:off x="1676400" y="2667000"/>
            <a:ext cx="1752600" cy="1295400"/>
          </a:xfrm>
          <a:prstGeom prst="roundRect">
            <a:avLst>
              <a:gd name="adj" fmla="val 50000"/>
            </a:avLst>
          </a:prstGeom>
          <a:ln w="28575" cmpd="sng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anchor="ctr"/>
          <a:lstStyle/>
          <a:p>
            <a:pPr>
              <a:defRPr/>
            </a:pPr>
            <a:endParaRPr lang="en-US" sz="1400">
              <a:solidFill>
                <a:srgbClr val="FFFFFF"/>
              </a:solidFill>
            </a:endParaRPr>
          </a:p>
        </p:txBody>
      </p:sp>
      <p:pic>
        <p:nvPicPr>
          <p:cNvPr id="72747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52600" y="2286000"/>
            <a:ext cx="9032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2748" name="Group 69"/>
          <p:cNvGrpSpPr>
            <a:grpSpLocks/>
          </p:cNvGrpSpPr>
          <p:nvPr/>
        </p:nvGrpSpPr>
        <p:grpSpPr bwMode="auto">
          <a:xfrm rot="10800000">
            <a:off x="2057400" y="4724400"/>
            <a:ext cx="381000" cy="433388"/>
            <a:chOff x="4275877" y="5697537"/>
            <a:chExt cx="704597" cy="801488"/>
          </a:xfrm>
        </p:grpSpPr>
        <p:sp>
          <p:nvSpPr>
            <p:cNvPr id="71" name="Oval 70"/>
            <p:cNvSpPr/>
            <p:nvPr/>
          </p:nvSpPr>
          <p:spPr bwMode="auto">
            <a:xfrm>
              <a:off x="4275877" y="5671115"/>
              <a:ext cx="704597" cy="704604"/>
            </a:xfrm>
            <a:prstGeom prst="ellipse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72" name="Down Arrow 71"/>
            <p:cNvSpPr/>
            <p:nvPr/>
          </p:nvSpPr>
          <p:spPr bwMode="auto">
            <a:xfrm rot="10800000">
              <a:off x="4305235" y="5767997"/>
              <a:ext cx="645881" cy="704604"/>
            </a:xfrm>
            <a:prstGeom prst="downArrow">
              <a:avLst/>
            </a:prstGeom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</p:grpSp>
      <p:pic>
        <p:nvPicPr>
          <p:cNvPr id="72749" name="Picture 8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1" y="3429001"/>
            <a:ext cx="102076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2750" name="Group 92"/>
          <p:cNvGrpSpPr>
            <a:grpSpLocks/>
          </p:cNvGrpSpPr>
          <p:nvPr/>
        </p:nvGrpSpPr>
        <p:grpSpPr bwMode="auto">
          <a:xfrm rot="10800000">
            <a:off x="5715001" y="5715001"/>
            <a:ext cx="404813" cy="460375"/>
            <a:chOff x="4275877" y="5697537"/>
            <a:chExt cx="704597" cy="801488"/>
          </a:xfrm>
        </p:grpSpPr>
        <p:sp>
          <p:nvSpPr>
            <p:cNvPr id="94" name="Oval 93"/>
            <p:cNvSpPr/>
            <p:nvPr/>
          </p:nvSpPr>
          <p:spPr bwMode="auto">
            <a:xfrm>
              <a:off x="4300746" y="5697537"/>
              <a:ext cx="704595" cy="701993"/>
            </a:xfrm>
            <a:prstGeom prst="ellipse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95" name="Down Arrow 94"/>
            <p:cNvSpPr/>
            <p:nvPr/>
          </p:nvSpPr>
          <p:spPr bwMode="auto">
            <a:xfrm rot="10800000">
              <a:off x="4331139" y="5819142"/>
              <a:ext cx="643808" cy="704756"/>
            </a:xfrm>
            <a:prstGeom prst="downArrow">
              <a:avLst/>
            </a:prstGeom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</p:grpSp>
      <p:grpSp>
        <p:nvGrpSpPr>
          <p:cNvPr id="72751" name="Group 98"/>
          <p:cNvGrpSpPr>
            <a:grpSpLocks/>
          </p:cNvGrpSpPr>
          <p:nvPr/>
        </p:nvGrpSpPr>
        <p:grpSpPr bwMode="auto">
          <a:xfrm rot="10800000">
            <a:off x="4953000" y="4495800"/>
            <a:ext cx="381000" cy="433388"/>
            <a:chOff x="4275877" y="5697537"/>
            <a:chExt cx="704597" cy="801488"/>
          </a:xfrm>
        </p:grpSpPr>
        <p:sp>
          <p:nvSpPr>
            <p:cNvPr id="100" name="Oval 99"/>
            <p:cNvSpPr/>
            <p:nvPr/>
          </p:nvSpPr>
          <p:spPr bwMode="auto">
            <a:xfrm>
              <a:off x="4302298" y="5671115"/>
              <a:ext cx="704597" cy="704604"/>
            </a:xfrm>
            <a:prstGeom prst="ellipse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101" name="Down Arrow 100"/>
            <p:cNvSpPr/>
            <p:nvPr/>
          </p:nvSpPr>
          <p:spPr bwMode="auto">
            <a:xfrm rot="10800000">
              <a:off x="4331657" y="5767997"/>
              <a:ext cx="645881" cy="704604"/>
            </a:xfrm>
            <a:prstGeom prst="downArrow">
              <a:avLst/>
            </a:prstGeom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</p:grpSp>
      <p:grpSp>
        <p:nvGrpSpPr>
          <p:cNvPr id="72752" name="Group 101"/>
          <p:cNvGrpSpPr>
            <a:grpSpLocks/>
          </p:cNvGrpSpPr>
          <p:nvPr/>
        </p:nvGrpSpPr>
        <p:grpSpPr bwMode="auto">
          <a:xfrm rot="10800000">
            <a:off x="7391400" y="4495800"/>
            <a:ext cx="381000" cy="433388"/>
            <a:chOff x="4275877" y="5697537"/>
            <a:chExt cx="704597" cy="801488"/>
          </a:xfrm>
        </p:grpSpPr>
        <p:sp>
          <p:nvSpPr>
            <p:cNvPr id="103" name="Oval 102"/>
            <p:cNvSpPr/>
            <p:nvPr/>
          </p:nvSpPr>
          <p:spPr bwMode="auto">
            <a:xfrm>
              <a:off x="4302298" y="5671115"/>
              <a:ext cx="704597" cy="704604"/>
            </a:xfrm>
            <a:prstGeom prst="ellipse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104" name="Down Arrow 103"/>
            <p:cNvSpPr/>
            <p:nvPr/>
          </p:nvSpPr>
          <p:spPr bwMode="auto">
            <a:xfrm rot="10800000">
              <a:off x="4331657" y="5767997"/>
              <a:ext cx="645881" cy="704604"/>
            </a:xfrm>
            <a:prstGeom prst="downArrow">
              <a:avLst/>
            </a:prstGeom>
            <a:ln>
              <a:noFill/>
            </a:ln>
            <a:effectLst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107" name="Rounded Rectangle 106"/>
          <p:cNvSpPr/>
          <p:nvPr/>
        </p:nvSpPr>
        <p:spPr>
          <a:xfrm>
            <a:off x="8153400" y="2895600"/>
            <a:ext cx="1447800" cy="1066800"/>
          </a:xfrm>
          <a:prstGeom prst="roundRect">
            <a:avLst>
              <a:gd name="adj" fmla="val 50000"/>
            </a:avLst>
          </a:prstGeom>
          <a:ln w="28575" cmpd="sng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400" dirty="0"/>
          </a:p>
        </p:txBody>
      </p:sp>
      <p:pic>
        <p:nvPicPr>
          <p:cNvPr id="108" name="Picture 107" descr="DHT.pdb.png"/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 rot="10152953" flipV="1">
            <a:off x="8277226" y="2838450"/>
            <a:ext cx="1076325" cy="6111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2755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2514600"/>
            <a:ext cx="9032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78" name="Text Box 70"/>
          <p:cNvSpPr txBox="1">
            <a:spLocks noChangeArrowheads="1"/>
          </p:cNvSpPr>
          <p:nvPr/>
        </p:nvSpPr>
        <p:spPr bwMode="auto">
          <a:xfrm>
            <a:off x="2590800" y="3505201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ER</a:t>
            </a:r>
            <a:r>
              <a:rPr 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</a:p>
        </p:txBody>
      </p:sp>
      <p:sp>
        <p:nvSpPr>
          <p:cNvPr id="43079" name="Text Box 71"/>
          <p:cNvSpPr txBox="1">
            <a:spLocks noChangeArrowheads="1"/>
          </p:cNvSpPr>
          <p:nvPr/>
        </p:nvSpPr>
        <p:spPr bwMode="auto">
          <a:xfrm>
            <a:off x="1752600" y="3352801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ERR</a:t>
            </a:r>
            <a:r>
              <a:rPr 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γ</a:t>
            </a:r>
          </a:p>
        </p:txBody>
      </p:sp>
      <p:sp>
        <p:nvSpPr>
          <p:cNvPr id="59" name="Text Box 71"/>
          <p:cNvSpPr txBox="1">
            <a:spLocks noChangeArrowheads="1"/>
          </p:cNvSpPr>
          <p:nvPr/>
        </p:nvSpPr>
        <p:spPr bwMode="auto">
          <a:xfrm>
            <a:off x="8272463" y="3454400"/>
            <a:ext cx="1066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5α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  <a:r>
              <a:rPr 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DHT</a:t>
            </a:r>
          </a:p>
        </p:txBody>
      </p:sp>
      <p:sp>
        <p:nvSpPr>
          <p:cNvPr id="46" name="Text Box 48"/>
          <p:cNvSpPr txBox="1">
            <a:spLocks noChangeArrowheads="1"/>
          </p:cNvSpPr>
          <p:nvPr/>
        </p:nvSpPr>
        <p:spPr bwMode="auto">
          <a:xfrm>
            <a:off x="7053263" y="6432551"/>
            <a:ext cx="457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dirty="0">
                <a:latin typeface="+mj-lt"/>
              </a:rPr>
              <a:t>o J Urology </a:t>
            </a:r>
            <a:r>
              <a:rPr lang="en-US" sz="1200" dirty="0" err="1">
                <a:latin typeface="+mj-lt"/>
              </a:rPr>
              <a:t>Lephart</a:t>
            </a:r>
            <a:r>
              <a:rPr lang="en-US" sz="1200" dirty="0">
                <a:latin typeface="+mj-lt"/>
              </a:rPr>
              <a:t> 3: 21-26 2013</a:t>
            </a:r>
          </a:p>
        </p:txBody>
      </p:sp>
      <p:pic>
        <p:nvPicPr>
          <p:cNvPr id="72760" name="Picture 8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48801" y="2514601"/>
            <a:ext cx="1020763" cy="123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2455435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452306" y="1724957"/>
            <a:ext cx="11353800" cy="4351338"/>
          </a:xfrm>
        </p:spPr>
        <p:txBody>
          <a:bodyPr rtlCol="0">
            <a:normAutofit lnSpcReduction="10000"/>
          </a:bodyPr>
          <a:lstStyle/>
          <a:p>
            <a:pPr>
              <a:defRPr/>
            </a:pPr>
            <a:r>
              <a:rPr lang="en-US" dirty="0"/>
              <a:t>  Resveratrol is the most high profile polyphenolic compound in the US that</a:t>
            </a:r>
          </a:p>
          <a:p>
            <a:pPr marL="0" indent="0">
              <a:buNone/>
              <a:defRPr/>
            </a:pPr>
            <a:r>
              <a:rPr lang="en-US" dirty="0"/>
              <a:t>     is sold as a treatment for a variety of health conditions in stores</a:t>
            </a:r>
          </a:p>
          <a:p>
            <a:pPr>
              <a:defRPr/>
            </a:pPr>
            <a:r>
              <a:rPr lang="en-US" dirty="0"/>
              <a:t>  Due to its rapid metabolism by the liver it is estimated that dosing ranging</a:t>
            </a:r>
          </a:p>
          <a:p>
            <a:pPr marL="0" indent="0">
              <a:buNone/>
              <a:defRPr/>
            </a:pPr>
            <a:r>
              <a:rPr lang="en-US" dirty="0"/>
              <a:t>     from 2,000 to 5,000 mg daily may be required for the treatment of BPH</a:t>
            </a:r>
          </a:p>
          <a:p>
            <a:pPr>
              <a:defRPr/>
            </a:pPr>
            <a:r>
              <a:rPr lang="en-US" dirty="0"/>
              <a:t>  From available studies these high doses appear to be safe but the very</a:t>
            </a:r>
          </a:p>
          <a:p>
            <a:pPr marL="0" indent="0">
              <a:buNone/>
              <a:defRPr/>
            </a:pPr>
            <a:r>
              <a:rPr lang="en-US" dirty="0"/>
              <a:t>     large tablets required for this dosing range reduce ease of administration,</a:t>
            </a:r>
          </a:p>
          <a:p>
            <a:pPr marL="0" indent="0">
              <a:buNone/>
              <a:defRPr/>
            </a:pPr>
            <a:r>
              <a:rPr lang="en-US" dirty="0"/>
              <a:t>     complications in swallowing such large tablets and low compliance</a:t>
            </a:r>
          </a:p>
          <a:p>
            <a:pPr marL="0" indent="0">
              <a:buNone/>
              <a:defRPr/>
            </a:pPr>
            <a:r>
              <a:rPr lang="en-US" dirty="0"/>
              <a:t>     Future humans studies are required to determine the true significance of </a:t>
            </a:r>
          </a:p>
          <a:p>
            <a:pPr marL="0" indent="0">
              <a:buNone/>
              <a:defRPr/>
            </a:pPr>
            <a:r>
              <a:rPr lang="en-US" dirty="0"/>
              <a:t>     Resveratrol as an effective treatment for BPH (@ very high doses)</a:t>
            </a: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dirty="0"/>
              <a:t>Conclusions: </a:t>
            </a:r>
            <a:r>
              <a:rPr lang="en-US" dirty="0"/>
              <a:t>Resveratrol</a:t>
            </a:r>
            <a:r>
              <a:rPr dirty="0"/>
              <a:t> &amp; </a:t>
            </a:r>
            <a:r>
              <a:rPr lang="en-US" dirty="0"/>
              <a:t/>
            </a:r>
            <a:br>
              <a:rPr lang="en-US" dirty="0"/>
            </a:br>
            <a:r>
              <a:rPr dirty="0"/>
              <a:t>the Prostate</a:t>
            </a:r>
            <a:r>
              <a:rPr lang="en-US" dirty="0"/>
              <a:t> (BPH)</a:t>
            </a:r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838199" y="6356350"/>
            <a:ext cx="3096237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Edwin Lephart. All Rights Reserved.</a:t>
            </a:r>
          </a:p>
        </p:txBody>
      </p:sp>
      <p:sp>
        <p:nvSpPr>
          <p:cNvPr id="2" name="Isosceles Triangle 1"/>
          <p:cNvSpPr/>
          <p:nvPr/>
        </p:nvSpPr>
        <p:spPr>
          <a:xfrm>
            <a:off x="545284" y="5117283"/>
            <a:ext cx="242583" cy="192947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7" descr="250px-Resveratrol_svg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760" y="15081"/>
            <a:ext cx="2850160" cy="180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275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368417" y="1836701"/>
            <a:ext cx="10515600" cy="4351338"/>
          </a:xfrm>
        </p:spPr>
        <p:txBody>
          <a:bodyPr rtlCol="0">
            <a:normAutofit fontScale="77500" lnSpcReduction="20000"/>
          </a:bodyPr>
          <a:lstStyle/>
          <a:p>
            <a:pPr>
              <a:defRPr/>
            </a:pPr>
            <a:r>
              <a:rPr lang="en-US" dirty="0"/>
              <a:t>Moderately symptomatic group (n = 10):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/>
              <a:t>IPSS parameters, </a:t>
            </a:r>
            <a:r>
              <a:rPr lang="en-US" b="1" dirty="0"/>
              <a:t>5 out of 7 indicators significantly improved</a:t>
            </a:r>
            <a:r>
              <a:rPr lang="en-US" dirty="0"/>
              <a:t> after 4 weeks of </a:t>
            </a:r>
            <a:r>
              <a:rPr lang="en-US" dirty="0" err="1"/>
              <a:t>equol</a:t>
            </a:r>
            <a:r>
              <a:rPr lang="en-US" dirty="0"/>
              <a:t> treatment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/>
              <a:t>Overall IPSS scores significantly decreased—baseline level of 13.8 to 8.1 after four weeks of </a:t>
            </a:r>
            <a:r>
              <a:rPr lang="en-US" dirty="0" err="1"/>
              <a:t>Equol</a:t>
            </a:r>
            <a:r>
              <a:rPr lang="en-US" dirty="0"/>
              <a:t> treatment </a:t>
            </a:r>
          </a:p>
          <a:p>
            <a:pPr>
              <a:defRPr/>
            </a:pPr>
            <a:r>
              <a:rPr lang="en-US" dirty="0"/>
              <a:t>Severely symptomatic group (n = 8):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dirty="0"/>
              <a:t>IPSS parameters, </a:t>
            </a:r>
            <a:r>
              <a:rPr lang="en-US" b="1" dirty="0"/>
              <a:t>all 7 indicators significantly improved</a:t>
            </a:r>
            <a:r>
              <a:rPr lang="en-US" dirty="0"/>
              <a:t> after 4 weeks of </a:t>
            </a:r>
            <a:r>
              <a:rPr lang="en-US" dirty="0" err="1"/>
              <a:t>equol</a:t>
            </a:r>
            <a:r>
              <a:rPr lang="en-US" dirty="0"/>
              <a:t> treatment  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b="1" dirty="0"/>
              <a:t>Overall IPSS scores significantly decreased </a:t>
            </a:r>
            <a:r>
              <a:rPr lang="en-US" dirty="0"/>
              <a:t>- baseline level of 25.75 to 12.50 after four weeks of </a:t>
            </a:r>
            <a:r>
              <a:rPr lang="en-US" dirty="0" err="1"/>
              <a:t>equol</a:t>
            </a:r>
            <a:r>
              <a:rPr lang="en-US" dirty="0"/>
              <a:t> treatment </a:t>
            </a:r>
          </a:p>
          <a:p>
            <a:pPr>
              <a:defRPr/>
            </a:pPr>
            <a:r>
              <a:rPr lang="en-US" dirty="0"/>
              <a:t>Quality of life IPSS scores:</a:t>
            </a:r>
          </a:p>
          <a:p>
            <a:pPr lvl="1">
              <a:buFont typeface="Wingdings" charset="2"/>
              <a:buChar char="§"/>
              <a:defRPr/>
            </a:pPr>
            <a:r>
              <a:rPr lang="en-US" b="1" dirty="0"/>
              <a:t>Significant improvement </a:t>
            </a:r>
            <a:r>
              <a:rPr lang="en-US" dirty="0"/>
              <a:t>from 4.5 (mostly dissatisfied to unhappy) at baseline to a level of 2.8 toward the mostly satisfied category in the severely symptomatic group</a:t>
            </a:r>
          </a:p>
          <a:p>
            <a:pPr>
              <a:defRPr/>
            </a:pPr>
            <a:r>
              <a:rPr lang="en-US" b="1" dirty="0"/>
              <a:t>Total number of urinations (average) per day decreased </a:t>
            </a:r>
            <a:r>
              <a:rPr lang="en-US" dirty="0"/>
              <a:t>from 12.1 to 9.2 (24 % decrease) [normal = 4 to 7/day]</a:t>
            </a:r>
          </a:p>
          <a:p>
            <a:pPr>
              <a:defRPr/>
            </a:pPr>
            <a:r>
              <a:rPr lang="en-US" u="sng" dirty="0"/>
              <a:t>DHT levels decreased by 21 % in severely symptomatic men </a:t>
            </a:r>
            <a:r>
              <a:rPr lang="en-US" dirty="0"/>
              <a:t>versus baseline values</a:t>
            </a:r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191096" y="342827"/>
            <a:ext cx="10515600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dirty="0"/>
              <a:t>Conclusions: </a:t>
            </a:r>
            <a:r>
              <a:rPr dirty="0" err="1"/>
              <a:t>Equol</a:t>
            </a:r>
            <a:r>
              <a:rPr dirty="0"/>
              <a:t> &amp; the Prostate</a:t>
            </a:r>
            <a:r>
              <a:rPr lang="en-US" dirty="0"/>
              <a:t> (BPH)</a:t>
            </a:r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838199" y="6356350"/>
            <a:ext cx="3096237" cy="365125"/>
          </a:xfrm>
        </p:spPr>
        <p:txBody>
          <a:bodyPr/>
          <a:lstStyle/>
          <a:p>
            <a:pPr>
              <a:defRPr/>
            </a:pPr>
            <a:r>
              <a:rPr lang="en-US" dirty="0"/>
              <a:t>© 2016 Edwin Lephart. All Rights Reserved.</a:t>
            </a:r>
          </a:p>
        </p:txBody>
      </p:sp>
      <p:sp>
        <p:nvSpPr>
          <p:cNvPr id="6" name="Text Box 48"/>
          <p:cNvSpPr txBox="1">
            <a:spLocks noChangeArrowheads="1"/>
          </p:cNvSpPr>
          <p:nvPr/>
        </p:nvSpPr>
        <p:spPr bwMode="auto">
          <a:xfrm>
            <a:off x="5410200" y="6427380"/>
            <a:ext cx="4572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dirty="0">
                <a:latin typeface="+mj-lt"/>
              </a:rPr>
              <a:t>o J Urology </a:t>
            </a:r>
            <a:r>
              <a:rPr lang="en-US" sz="1200" dirty="0" err="1">
                <a:latin typeface="+mj-lt"/>
              </a:rPr>
              <a:t>Lephart</a:t>
            </a:r>
            <a:r>
              <a:rPr lang="en-US" sz="1200" dirty="0">
                <a:latin typeface="+mj-lt"/>
              </a:rPr>
              <a:t> 3: 21-26 2013</a:t>
            </a:r>
          </a:p>
        </p:txBody>
      </p: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9396019" y="300759"/>
            <a:ext cx="2552700" cy="1751012"/>
            <a:chOff x="3662662" y="1163718"/>
            <a:chExt cx="1857502" cy="1274682"/>
          </a:xfrm>
        </p:grpSpPr>
        <p:sp>
          <p:nvSpPr>
            <p:cNvPr id="8" name="Rounded Rectangle 56"/>
            <p:cNvSpPr/>
            <p:nvPr/>
          </p:nvSpPr>
          <p:spPr>
            <a:xfrm>
              <a:off x="3740058" y="1676827"/>
              <a:ext cx="1677297" cy="761573"/>
            </a:xfrm>
            <a:prstGeom prst="roundRect">
              <a:avLst>
                <a:gd name="adj" fmla="val 10264"/>
              </a:avLst>
            </a:prstGeom>
            <a:ln w="28575" cmpd="sng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>
                <a:defRPr/>
              </a:pPr>
              <a:r>
                <a:rPr lang="en-US" dirty="0"/>
                <a:t>EQUOL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3883509">
              <a:off x="4029189" y="797191"/>
              <a:ext cx="1124447" cy="1857502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550058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52" t="28134" r="43165" b="37982"/>
          <a:stretch/>
        </p:blipFill>
        <p:spPr>
          <a:xfrm>
            <a:off x="-1" y="-1"/>
            <a:ext cx="7893677" cy="32297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93676" y="41946"/>
            <a:ext cx="429832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Department of Physiology &amp; The Neuroscience Center,</a:t>
            </a:r>
          </a:p>
          <a:p>
            <a:r>
              <a:rPr lang="en-US" sz="2000" dirty="0">
                <a:latin typeface="Arial Black" panose="020B0A04020102020204" pitchFamily="34" charset="0"/>
              </a:rPr>
              <a:t>College of Life Sciences,</a:t>
            </a:r>
          </a:p>
          <a:p>
            <a:r>
              <a:rPr lang="en-US" sz="2000" dirty="0">
                <a:latin typeface="Arial Black" panose="020B0A04020102020204" pitchFamily="34" charset="0"/>
              </a:rPr>
              <a:t>Brigham Young University</a:t>
            </a:r>
          </a:p>
          <a:p>
            <a:r>
              <a:rPr lang="en-US" sz="2000" dirty="0">
                <a:latin typeface="Arial Black" panose="020B0A04020102020204" pitchFamily="34" charset="0"/>
              </a:rPr>
              <a:t>Provo, Utah, USA 84602</a:t>
            </a:r>
          </a:p>
          <a:p>
            <a:endParaRPr lang="en-US" sz="1000" dirty="0">
              <a:latin typeface="Arial Black" panose="020B0A04020102020204" pitchFamily="34" charset="0"/>
            </a:endParaRPr>
          </a:p>
          <a:p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Funding provided, in part, by:</a:t>
            </a:r>
          </a:p>
          <a:p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United States Department of Agriculture (USDA),The National Institutes of Health (NIH) &amp; TTO/LS College-BYU grants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712" y="3195790"/>
            <a:ext cx="12044220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Collaborators</a:t>
            </a:r>
            <a:r>
              <a:rPr lang="en-US" dirty="0"/>
              <a:t>:</a:t>
            </a:r>
          </a:p>
          <a:p>
            <a:r>
              <a:rPr lang="en-US" dirty="0"/>
              <a:t>Merritt B. Andrus, PhD, Department of Chemistry and Biochemistry, BYU</a:t>
            </a:r>
          </a:p>
          <a:p>
            <a:r>
              <a:rPr lang="en-US" dirty="0"/>
              <a:t>Trent D. Lund, PhD, Department of Biomedical Science, Colorado State University, Fort Collins, Colorado, USA</a:t>
            </a:r>
          </a:p>
          <a:p>
            <a:r>
              <a:rPr lang="en-US" dirty="0"/>
              <a:t>Robert J. </a:t>
            </a:r>
            <a:r>
              <a:rPr lang="en-US" dirty="0" err="1"/>
              <a:t>Handa</a:t>
            </a:r>
            <a:r>
              <a:rPr lang="en-US" dirty="0"/>
              <a:t>, PhD, Department of Biomedical Science, Colorado State University, Fort Collins, Colorado, USA</a:t>
            </a:r>
          </a:p>
          <a:p>
            <a:r>
              <a:rPr lang="en-US" dirty="0" err="1"/>
              <a:t>Lihong</a:t>
            </a:r>
            <a:r>
              <a:rPr lang="en-US" dirty="0"/>
              <a:t> Bu, MD, PhD, Department of Pathology &amp; Laboratory Sciences, University of Minnesota, Minneapolis, Minnesota, USA</a:t>
            </a:r>
          </a:p>
          <a:p>
            <a:r>
              <a:rPr lang="en-US" dirty="0"/>
              <a:t>Kenneth </a:t>
            </a:r>
            <a:r>
              <a:rPr lang="en-US" dirty="0" err="1"/>
              <a:t>Setchell</a:t>
            </a:r>
            <a:r>
              <a:rPr lang="en-US" dirty="0"/>
              <a:t>, PhD, Department of Pathology, Cincinnati Children’s Hospital, Cincinnati, Ohio, USA</a:t>
            </a:r>
          </a:p>
          <a:p>
            <a:r>
              <a:rPr lang="en-US" u="sng" dirty="0"/>
              <a:t>Publications</a:t>
            </a:r>
            <a:r>
              <a:rPr lang="en-US" sz="1100" dirty="0"/>
              <a:t>: Lephart, E.D., 2013. </a:t>
            </a:r>
            <a:r>
              <a:rPr lang="en-US" sz="1100" dirty="0" err="1"/>
              <a:t>Isoflavones</a:t>
            </a:r>
            <a:r>
              <a:rPr lang="en-US" sz="1100" dirty="0"/>
              <a:t> and prenatal exposure to </a:t>
            </a:r>
            <a:r>
              <a:rPr lang="en-US" sz="1100" dirty="0" err="1"/>
              <a:t>equol</a:t>
            </a:r>
            <a:r>
              <a:rPr lang="en-US" sz="1100" dirty="0"/>
              <a:t>.  In: </a:t>
            </a:r>
            <a:r>
              <a:rPr lang="en-US" sz="1100" dirty="0" err="1"/>
              <a:t>Preedy</a:t>
            </a:r>
            <a:r>
              <a:rPr lang="en-US" sz="1100" dirty="0"/>
              <a:t>, V.R. (Ed.), </a:t>
            </a:r>
            <a:r>
              <a:rPr lang="en-US" sz="1100" dirty="0" err="1"/>
              <a:t>Isoflavones</a:t>
            </a:r>
            <a:r>
              <a:rPr lang="en-US" sz="1100" dirty="0"/>
              <a:t>: Chemistry, Analysis, Function. The Royal Society of Chemistry, Thomas Graham House, Science Park, Cambridge, England, UK, pp. 480-499.; Lephart, E.D. , 2013. Severe and Moderate BPH Symptoms in Mid-Aged Men Improve with </a:t>
            </a:r>
            <a:r>
              <a:rPr lang="en-US" sz="1100" dirty="0" err="1"/>
              <a:t>Isoflavonoid-Equol</a:t>
            </a:r>
            <a:r>
              <a:rPr lang="en-US" sz="1100" dirty="0"/>
              <a:t> Treatment: Pilot Intervention Study, O J Urology, 3, 21-27; Lephart, E.D., 2014. Review: Antioxidant and anti-aging properties of </a:t>
            </a:r>
            <a:r>
              <a:rPr lang="en-US" sz="1100" dirty="0" err="1"/>
              <a:t>equol</a:t>
            </a:r>
            <a:r>
              <a:rPr lang="en-US" sz="1100" dirty="0"/>
              <a:t> in prostate health (BPH). Open J. Endo. </a:t>
            </a:r>
            <a:r>
              <a:rPr lang="en-US" sz="1100" dirty="0" err="1"/>
              <a:t>Metab</a:t>
            </a:r>
            <a:r>
              <a:rPr lang="en-US" sz="1100" dirty="0"/>
              <a:t>. Disorders. 4.  </a:t>
            </a:r>
            <a:r>
              <a:rPr lang="en-US" sz="1100" dirty="0" err="1"/>
              <a:t>doi</a:t>
            </a:r>
            <a:r>
              <a:rPr lang="en-US" sz="1100" dirty="0"/>
              <a:t>: 10.4236/ojemd.2014.41001.</a:t>
            </a:r>
          </a:p>
          <a:p>
            <a:r>
              <a:rPr lang="en-US" sz="1100" dirty="0"/>
              <a:t>Lephart, E.D., </a:t>
            </a:r>
            <a:r>
              <a:rPr lang="en-US" sz="1100" dirty="0" err="1"/>
              <a:t>Summerfeldt</a:t>
            </a:r>
            <a:r>
              <a:rPr lang="en-US" sz="1100" dirty="0"/>
              <a:t>, J.M., Andrus, M.B., 2014. Resveratrol:  Influences on gene expression in human skin. J. </a:t>
            </a:r>
            <a:r>
              <a:rPr lang="en-US" sz="1100" dirty="0" err="1"/>
              <a:t>Funct</a:t>
            </a:r>
            <a:r>
              <a:rPr lang="en-US" sz="1100" dirty="0"/>
              <a:t>. Foods. 10, 377-384; Lephart, E.D., 2015. Modulation of aromatase by phytoestrogens. Enzyme Res. article ID 594656, 2015, </a:t>
            </a:r>
            <a:r>
              <a:rPr lang="en-US" sz="1100" dirty="0" err="1"/>
              <a:t>doi</a:t>
            </a:r>
            <a:r>
              <a:rPr lang="en-US" sz="1100" dirty="0"/>
              <a:t>: 10.1155/2015/594656; Lephart, E.D., 2016. Skin Aging and Oxidative Stress: </a:t>
            </a:r>
            <a:r>
              <a:rPr lang="en-US" sz="1100" dirty="0" err="1"/>
              <a:t>Equol’s</a:t>
            </a:r>
            <a:r>
              <a:rPr lang="en-US" sz="1100" dirty="0"/>
              <a:t> Anti-Aging Effects via Biochemical and Molecular Mechanisms. Ageing Research Reviews, in press, doi:10.1016/j.arr.2016.08.001 </a:t>
            </a:r>
          </a:p>
          <a:p>
            <a:r>
              <a:rPr lang="en-US" sz="1100" dirty="0"/>
              <a:t>Lund et al., 2004. </a:t>
            </a:r>
            <a:r>
              <a:rPr lang="en-US" sz="1100" dirty="0" err="1"/>
              <a:t>Equol</a:t>
            </a:r>
            <a:r>
              <a:rPr lang="en-US" sz="1100" dirty="0"/>
              <a:t> is a novel anti-androgen, </a:t>
            </a:r>
            <a:r>
              <a:rPr lang="en-US" sz="1100" dirty="0" err="1"/>
              <a:t>Biol</a:t>
            </a:r>
            <a:r>
              <a:rPr lang="en-US" sz="1100" dirty="0"/>
              <a:t> Reproduction;  Lund, T.D., Blake, C., Bu, L., </a:t>
            </a:r>
            <a:r>
              <a:rPr lang="en-US" sz="1100" dirty="0" err="1"/>
              <a:t>Hamaker</a:t>
            </a:r>
            <a:r>
              <a:rPr lang="en-US" sz="1100" dirty="0"/>
              <a:t>, A.N., Lephart, E.D., 2011. </a:t>
            </a:r>
            <a:r>
              <a:rPr lang="en-US" sz="1100" dirty="0" err="1"/>
              <a:t>Equol</a:t>
            </a:r>
            <a:r>
              <a:rPr lang="en-US" sz="1100" dirty="0"/>
              <a:t> an </a:t>
            </a:r>
            <a:r>
              <a:rPr lang="en-US" sz="1100" dirty="0" err="1"/>
              <a:t>isoflavonoid</a:t>
            </a:r>
            <a:r>
              <a:rPr lang="en-US" sz="1100" dirty="0"/>
              <a:t>: potential for improved prostate health, in vitro and in vivo evidence.  </a:t>
            </a:r>
            <a:r>
              <a:rPr lang="en-US" sz="1100" dirty="0" err="1"/>
              <a:t>Reprod</a:t>
            </a:r>
            <a:r>
              <a:rPr lang="en-US" sz="1100" dirty="0"/>
              <a:t>.  Biol. Endo. 9,4.   doi:10.1186/1477-7827-9-4 </a:t>
            </a:r>
          </a:p>
          <a:p>
            <a:r>
              <a:rPr lang="en-US" sz="1100" dirty="0" err="1"/>
              <a:t>Setchell</a:t>
            </a:r>
            <a:r>
              <a:rPr lang="en-US" sz="1100" dirty="0"/>
              <a:t>, K.D.R., </a:t>
            </a:r>
            <a:r>
              <a:rPr lang="en-US" sz="1100" dirty="0" err="1"/>
              <a:t>Clerici</a:t>
            </a:r>
            <a:r>
              <a:rPr lang="en-US" sz="1100" dirty="0"/>
              <a:t>, C., Lephart, E.D., Cole, S.J., </a:t>
            </a:r>
            <a:r>
              <a:rPr lang="en-US" sz="1100" dirty="0" err="1"/>
              <a:t>Heenan</a:t>
            </a:r>
            <a:r>
              <a:rPr lang="en-US" sz="1100" dirty="0"/>
              <a:t>, C., Castellani, D., Wolfe, B.E., </a:t>
            </a:r>
            <a:r>
              <a:rPr lang="en-US" sz="1100" dirty="0" err="1"/>
              <a:t>Nechemias</a:t>
            </a:r>
            <a:r>
              <a:rPr lang="en-US" sz="1100" dirty="0"/>
              <a:t>-Zimmer, L., Brown, N.M., Lund, T.D., </a:t>
            </a:r>
            <a:r>
              <a:rPr lang="en-US" sz="1100" dirty="0" err="1"/>
              <a:t>Handa</a:t>
            </a:r>
            <a:r>
              <a:rPr lang="en-US" sz="1100" dirty="0"/>
              <a:t>, R.J., 2005. S-</a:t>
            </a:r>
            <a:r>
              <a:rPr lang="en-US" sz="1100" dirty="0" err="1"/>
              <a:t>Equol</a:t>
            </a:r>
            <a:r>
              <a:rPr lang="en-US" sz="1100" dirty="0"/>
              <a:t>, a potent ligand for estrogen receptor {beta}, is the exclusive enantiomeric form of the soy </a:t>
            </a:r>
            <a:r>
              <a:rPr lang="en-US" sz="1100" dirty="0" err="1"/>
              <a:t>isoflavone</a:t>
            </a:r>
            <a:r>
              <a:rPr lang="en-US" sz="1100" dirty="0"/>
              <a:t> metabolite produced by human intestinal bacterial flora. Am. J. </a:t>
            </a:r>
            <a:r>
              <a:rPr lang="en-US" sz="1100" dirty="0" err="1"/>
              <a:t>Clin.Nutr</a:t>
            </a:r>
            <a:r>
              <a:rPr lang="en-US" sz="1100" dirty="0"/>
              <a:t>. 81, 1072-1079; </a:t>
            </a:r>
            <a:r>
              <a:rPr lang="en-US" sz="1100" dirty="0" err="1"/>
              <a:t>Setchell</a:t>
            </a:r>
            <a:r>
              <a:rPr lang="en-US" sz="1100" dirty="0"/>
              <a:t>, K.D.R., </a:t>
            </a:r>
            <a:r>
              <a:rPr lang="en-US" sz="1100" dirty="0" err="1"/>
              <a:t>Clerici</a:t>
            </a:r>
            <a:r>
              <a:rPr lang="en-US" sz="1100" dirty="0"/>
              <a:t>, C., 2010. </a:t>
            </a:r>
            <a:r>
              <a:rPr lang="en-US" sz="1100" dirty="0" err="1"/>
              <a:t>Equol</a:t>
            </a:r>
            <a:r>
              <a:rPr lang="en-US" sz="1100" dirty="0"/>
              <a:t>: history, chemistry, and formation. J. Nutr.140, pp. 1355S-1362S.</a:t>
            </a:r>
          </a:p>
          <a:p>
            <a:endParaRPr lang="en-US" sz="1100" dirty="0"/>
          </a:p>
          <a:p>
            <a:endParaRPr lang="en-US" sz="1200" dirty="0"/>
          </a:p>
          <a:p>
            <a:endParaRPr lang="en-US" sz="1200" dirty="0"/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533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2283</Words>
  <Application>Microsoft Office PowerPoint</Application>
  <PresentationFormat>Custom</PresentationFormat>
  <Paragraphs>307</Paragraphs>
  <Slides>22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POLYPHENOLIC BOTANICALS – APPLICATIONS FOR PROSTATE HEALTH</vt:lpstr>
      <vt:lpstr>Prostate Growth with Age</vt:lpstr>
      <vt:lpstr>Prostate Growth</vt:lpstr>
      <vt:lpstr>Benign Prostatic Hyperplasia (BPH)</vt:lpstr>
      <vt:lpstr>Treatments of BPH:   </vt:lpstr>
      <vt:lpstr>    Polyphenols</vt:lpstr>
      <vt:lpstr>PowerPoint Presentation</vt:lpstr>
      <vt:lpstr>Properties of Resveratrol</vt:lpstr>
      <vt:lpstr>PowerPoint Presentation</vt:lpstr>
      <vt:lpstr>Equol Exclusive Binding Action of Androgen</vt:lpstr>
      <vt:lpstr>Equol and Prostate Weight (Animal Study)</vt:lpstr>
      <vt:lpstr>     Estrogen Function in the Prostate</vt:lpstr>
      <vt:lpstr>PowerPoint Presentation</vt:lpstr>
      <vt:lpstr>Equol Clinical Prostate Study</vt:lpstr>
      <vt:lpstr>PowerPoint Presentation</vt:lpstr>
      <vt:lpstr>Summary blood chemistries: Albumin, Sex Hormone Binding Globulin, Total Protein/Bilirubin, Alkaline Phosphatase, ALT &amp; AST (no significant changes); Equol levels ↑ with dosing</vt:lpstr>
      <vt:lpstr>Equol and Prostate </vt:lpstr>
      <vt:lpstr>PowerPoint Presentation</vt:lpstr>
      <vt:lpstr>How Equol Works:  </vt:lpstr>
      <vt:lpstr>Conclusions: Resveratrol &amp;  the Prostate (BPH)</vt:lpstr>
      <vt:lpstr>Conclusions: Equol &amp; the Prostate (BPH)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POLYPHENOLIC BOTANICALS – APPLICATIONS FOR PROSTATE HEALTH</dc:title>
  <dc:creator>Edwin Lephart</dc:creator>
  <cp:lastModifiedBy>Keerthi Kethineni</cp:lastModifiedBy>
  <cp:revision>33</cp:revision>
  <dcterms:created xsi:type="dcterms:W3CDTF">2016-09-07T14:48:10Z</dcterms:created>
  <dcterms:modified xsi:type="dcterms:W3CDTF">2016-09-26T14:33:48Z</dcterms:modified>
</cp:coreProperties>
</file>