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85" r:id="rId12"/>
    <p:sldId id="278" r:id="rId13"/>
    <p:sldId id="279" r:id="rId14"/>
    <p:sldId id="280" r:id="rId15"/>
    <p:sldId id="291" r:id="rId16"/>
    <p:sldId id="281" r:id="rId17"/>
    <p:sldId id="282" r:id="rId18"/>
    <p:sldId id="292" r:id="rId19"/>
    <p:sldId id="283" r:id="rId20"/>
    <p:sldId id="284" r:id="rId21"/>
    <p:sldId id="275" r:id="rId22"/>
    <p:sldId id="268" r:id="rId23"/>
    <p:sldId id="270" r:id="rId24"/>
    <p:sldId id="273" r:id="rId25"/>
    <p:sldId id="277" r:id="rId26"/>
    <p:sldId id="271" r:id="rId27"/>
    <p:sldId id="290" r:id="rId28"/>
    <p:sldId id="272" r:id="rId29"/>
    <p:sldId id="286" r:id="rId30"/>
    <p:sldId id="28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63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68D2A9-8AF4-4DF5-A6CF-13EBDCEB7017}" type="datetimeFigureOut">
              <a:rPr lang="en-US" smtClean="0"/>
              <a:pPr/>
              <a:t>01-Oct-14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31FD4E-877E-4B3C-B618-95D4552E4E8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31FD4E-877E-4B3C-B618-95D4552E4E89}"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smtClean="0"/>
              <a:t>Click icon to add chart</a:t>
            </a:r>
          </a:p>
        </p:txBody>
      </p:sp>
      <p:sp>
        <p:nvSpPr>
          <p:cNvPr id="4" name="Date Placeholder 3"/>
          <p:cNvSpPr>
            <a:spLocks noGrp="1"/>
          </p:cNvSpPr>
          <p:nvPr>
            <p:ph type="dt" sz="half" idx="10"/>
          </p:nvPr>
        </p:nvSpPr>
        <p:spPr/>
        <p:txBody>
          <a:bodyPr/>
          <a:lstStyle>
            <a:lvl1pPr>
              <a:defRPr/>
            </a:lvl1pPr>
          </a:lstStyle>
          <a:p>
            <a:fld id="{CA0CDC03-BC87-4066-A2E9-0E9D59F67B03}" type="datetimeFigureOut">
              <a:rPr lang="en-US" smtClean="0"/>
              <a:pPr/>
              <a:t>01-Oct-14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EBCE832-8E9B-4407-936F-0CCF0687A3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39999">
              <a:srgbClr val="0A128C"/>
            </a:gs>
            <a:gs pos="70000">
              <a:srgbClr val="181CC7"/>
            </a:gs>
            <a:gs pos="88000">
              <a:srgbClr val="7005D4"/>
            </a:gs>
            <a:gs pos="100000">
              <a:srgbClr val="8C3D9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defRPr sz="1400"/>
            </a:lvl1pPr>
          </a:lstStyle>
          <a:p>
            <a:fld id="{CA0CDC03-BC87-4066-A2E9-0E9D59F67B03}" type="datetimeFigureOut">
              <a:rPr lang="en-US" smtClean="0"/>
              <a:pPr/>
              <a:t>01-Oct-14</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a:defRPr sz="1400">
                <a:cs typeface="Times New Roman" pitchFamily="18" charset="0"/>
              </a:defRPr>
            </a:lvl1pPr>
          </a:lstStyle>
          <a:p>
            <a:fld id="{CEBCE832-8E9B-4407-936F-0CCF0687A3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981200"/>
          </a:xfrm>
        </p:spPr>
        <p:txBody>
          <a:bodyPr>
            <a:normAutofit fontScale="90000"/>
          </a:bodyPr>
          <a:lstStyle/>
          <a:p>
            <a:r>
              <a:rPr lang="en-US" b="1" dirty="0" smtClean="0">
                <a:solidFill>
                  <a:srgbClr val="FFFF00"/>
                </a:solidFill>
              </a:rPr>
              <a:t>ANEMIA </a:t>
            </a:r>
            <a:r>
              <a:rPr lang="en-US" b="1" dirty="0">
                <a:solidFill>
                  <a:srgbClr val="FFFF00"/>
                </a:solidFill>
              </a:rPr>
              <a:t>IN A CHILD WITH MALARIA</a:t>
            </a:r>
            <a:r>
              <a:rPr lang="en-US" dirty="0"/>
              <a:t/>
            </a:r>
            <a:br>
              <a:rPr lang="en-US" dirty="0"/>
            </a:br>
            <a:endParaRPr lang="en-US" dirty="0"/>
          </a:p>
        </p:txBody>
      </p:sp>
      <p:sp>
        <p:nvSpPr>
          <p:cNvPr id="3" name="Subtitle 2"/>
          <p:cNvSpPr>
            <a:spLocks noGrp="1"/>
          </p:cNvSpPr>
          <p:nvPr>
            <p:ph type="subTitle" idx="1"/>
          </p:nvPr>
        </p:nvSpPr>
        <p:spPr>
          <a:xfrm>
            <a:off x="3429000" y="5181600"/>
            <a:ext cx="5410200" cy="1676400"/>
          </a:xfrm>
        </p:spPr>
        <p:txBody>
          <a:bodyPr/>
          <a:lstStyle/>
          <a:p>
            <a:r>
              <a:rPr lang="en-US" b="1" dirty="0" smtClean="0">
                <a:solidFill>
                  <a:schemeClr val="bg1"/>
                </a:solidFill>
              </a:rPr>
              <a:t>EDWIN CHANSA </a:t>
            </a:r>
          </a:p>
          <a:p>
            <a:r>
              <a:rPr lang="en-US" b="1" dirty="0" smtClean="0">
                <a:solidFill>
                  <a:schemeClr val="bg1"/>
                </a:solidFill>
              </a:rPr>
              <a:t>UNIVERSITY OF </a:t>
            </a:r>
            <a:r>
              <a:rPr lang="en-US" b="1" dirty="0" smtClean="0">
                <a:solidFill>
                  <a:schemeClr val="bg1"/>
                </a:solidFill>
              </a:rPr>
              <a:t>LUSAKA,</a:t>
            </a:r>
          </a:p>
          <a:p>
            <a:r>
              <a:rPr lang="en-US" b="1" dirty="0" smtClean="0">
                <a:solidFill>
                  <a:schemeClr val="bg1"/>
                </a:solidFill>
              </a:rPr>
              <a:t>ZAMBIA</a:t>
            </a:r>
            <a:endParaRPr lang="en-US" b="1" dirty="0">
              <a:solidFill>
                <a:schemeClr val="bg1"/>
              </a:solidFill>
            </a:endParaRPr>
          </a:p>
        </p:txBody>
      </p:sp>
      <p:pic>
        <p:nvPicPr>
          <p:cNvPr id="1026" name="Picture 2" descr="Child with severe malarial infection"/>
          <p:cNvPicPr>
            <a:picLocks noChangeAspect="1" noChangeArrowheads="1"/>
          </p:cNvPicPr>
          <p:nvPr/>
        </p:nvPicPr>
        <p:blipFill>
          <a:blip r:embed="rId2" cstate="print"/>
          <a:srcRect/>
          <a:stretch>
            <a:fillRect/>
          </a:stretch>
        </p:blipFill>
        <p:spPr bwMode="auto">
          <a:xfrm>
            <a:off x="1981200" y="1752600"/>
            <a:ext cx="5486400" cy="2743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990600"/>
          </a:xfrm>
        </p:spPr>
        <p:txBody>
          <a:bodyPr/>
          <a:lstStyle/>
          <a:p>
            <a:r>
              <a:rPr lang="en-US" dirty="0" smtClean="0">
                <a:solidFill>
                  <a:srgbClr val="FFFF00"/>
                </a:solidFill>
              </a:rPr>
              <a:t>CASE REPORT</a:t>
            </a:r>
            <a:endParaRPr lang="en-US" dirty="0">
              <a:solidFill>
                <a:srgbClr val="FFFF00"/>
              </a:solidFill>
            </a:endParaRPr>
          </a:p>
        </p:txBody>
      </p:sp>
      <p:sp>
        <p:nvSpPr>
          <p:cNvPr id="3" name="Content Placeholder 2"/>
          <p:cNvSpPr>
            <a:spLocks noGrp="1"/>
          </p:cNvSpPr>
          <p:nvPr>
            <p:ph idx="1"/>
          </p:nvPr>
        </p:nvSpPr>
        <p:spPr>
          <a:xfrm>
            <a:off x="228600" y="1676400"/>
            <a:ext cx="8534400" cy="4419600"/>
          </a:xfrm>
        </p:spPr>
        <p:txBody>
          <a:bodyPr/>
          <a:lstStyle/>
          <a:p>
            <a:r>
              <a:rPr lang="en-US" dirty="0" smtClean="0">
                <a:solidFill>
                  <a:schemeClr val="bg1"/>
                </a:solidFill>
              </a:rPr>
              <a:t>Four </a:t>
            </a:r>
            <a:r>
              <a:rPr lang="en-US" dirty="0">
                <a:solidFill>
                  <a:schemeClr val="bg1"/>
                </a:solidFill>
              </a:rPr>
              <a:t>years old </a:t>
            </a:r>
            <a:r>
              <a:rPr lang="en-US" dirty="0" smtClean="0">
                <a:solidFill>
                  <a:schemeClr val="bg1"/>
                </a:solidFill>
              </a:rPr>
              <a:t>boy presented to </a:t>
            </a:r>
            <a:r>
              <a:rPr lang="en-US" dirty="0" err="1" smtClean="0">
                <a:solidFill>
                  <a:schemeClr val="bg1"/>
                </a:solidFill>
              </a:rPr>
              <a:t>Mpongwe</a:t>
            </a:r>
            <a:r>
              <a:rPr lang="en-US" dirty="0" smtClean="0">
                <a:solidFill>
                  <a:schemeClr val="bg1"/>
                </a:solidFill>
              </a:rPr>
              <a:t> Mission Hospital in Zambia in an emergence state</a:t>
            </a:r>
          </a:p>
          <a:p>
            <a:r>
              <a:rPr lang="en-US" dirty="0" smtClean="0">
                <a:solidFill>
                  <a:schemeClr val="bg1"/>
                </a:solidFill>
              </a:rPr>
              <a:t>Previously was well</a:t>
            </a:r>
          </a:p>
          <a:p>
            <a:r>
              <a:rPr lang="en-US" dirty="0" smtClean="0">
                <a:solidFill>
                  <a:schemeClr val="bg1"/>
                </a:solidFill>
              </a:rPr>
              <a:t>Fever started 5 day ago (intermittent fever) </a:t>
            </a:r>
          </a:p>
          <a:p>
            <a:r>
              <a:rPr lang="en-US" dirty="0" smtClean="0">
                <a:solidFill>
                  <a:schemeClr val="bg1"/>
                </a:solidFill>
              </a:rPr>
              <a:t>Did not bother the young mother</a:t>
            </a:r>
          </a:p>
          <a:p>
            <a:r>
              <a:rPr lang="en-US" dirty="0" smtClean="0">
                <a:solidFill>
                  <a:schemeClr val="bg1"/>
                </a:solidFill>
              </a:rPr>
              <a:t>Sudden onset of  vomiting,</a:t>
            </a:r>
          </a:p>
          <a:p>
            <a:pPr>
              <a:buNone/>
            </a:pPr>
            <a:r>
              <a:rPr lang="en-US" dirty="0" smtClean="0">
                <a:solidFill>
                  <a:schemeClr val="bg1"/>
                </a:solidFill>
              </a:rPr>
              <a:t>    fatigue and sleepy.</a:t>
            </a:r>
          </a:p>
          <a:p>
            <a:endParaRPr lang="en-US" dirty="0" smtClean="0"/>
          </a:p>
          <a:p>
            <a:endParaRPr lang="en-US" dirty="0" smtClean="0"/>
          </a:p>
          <a:p>
            <a:endParaRPr lang="en-US" dirty="0" smtClean="0"/>
          </a:p>
          <a:p>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6172200" y="4495800"/>
            <a:ext cx="2971800" cy="236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REPORT</a:t>
            </a:r>
            <a:endParaRPr lang="en-US" dirty="0">
              <a:solidFill>
                <a:srgbClr val="FFFF00"/>
              </a:solidFill>
            </a:endParaRPr>
          </a:p>
        </p:txBody>
      </p:sp>
      <p:sp>
        <p:nvSpPr>
          <p:cNvPr id="3" name="Content Placeholder 2"/>
          <p:cNvSpPr>
            <a:spLocks noGrp="1"/>
          </p:cNvSpPr>
          <p:nvPr>
            <p:ph idx="1"/>
          </p:nvPr>
        </p:nvSpPr>
        <p:spPr/>
        <p:txBody>
          <a:bodyPr/>
          <a:lstStyle/>
          <a:p>
            <a:r>
              <a:rPr lang="en-US" b="1" dirty="0" smtClean="0">
                <a:solidFill>
                  <a:srgbClr val="FFFF00"/>
                </a:solidFill>
              </a:rPr>
              <a:t>Immunization  History</a:t>
            </a:r>
            <a:r>
              <a:rPr lang="en-US" dirty="0" smtClean="0">
                <a:solidFill>
                  <a:schemeClr val="bg1"/>
                </a:solidFill>
              </a:rPr>
              <a:t>: Up to date with </a:t>
            </a:r>
            <a:r>
              <a:rPr lang="en-US" dirty="0" err="1" smtClean="0">
                <a:solidFill>
                  <a:schemeClr val="bg1"/>
                </a:solidFill>
              </a:rPr>
              <a:t>immunisations</a:t>
            </a:r>
            <a:endParaRPr lang="en-US" dirty="0" smtClean="0">
              <a:solidFill>
                <a:schemeClr val="bg1"/>
              </a:solidFill>
            </a:endParaRPr>
          </a:p>
          <a:p>
            <a:r>
              <a:rPr lang="en-US" b="1" dirty="0" smtClean="0">
                <a:solidFill>
                  <a:srgbClr val="FFFF00"/>
                </a:solidFill>
              </a:rPr>
              <a:t>Drug History</a:t>
            </a:r>
            <a:r>
              <a:rPr lang="en-US" dirty="0" smtClean="0">
                <a:solidFill>
                  <a:srgbClr val="FFFF00"/>
                </a:solidFill>
              </a:rPr>
              <a:t>: </a:t>
            </a:r>
            <a:r>
              <a:rPr lang="en-US" dirty="0" smtClean="0">
                <a:solidFill>
                  <a:schemeClr val="bg1"/>
                </a:solidFill>
              </a:rPr>
              <a:t>Child was not given any medication </a:t>
            </a:r>
          </a:p>
          <a:p>
            <a:r>
              <a:rPr lang="en-US" b="1" dirty="0" smtClean="0">
                <a:solidFill>
                  <a:srgbClr val="FFFF00"/>
                </a:solidFill>
              </a:rPr>
              <a:t>Past medical History</a:t>
            </a:r>
            <a:r>
              <a:rPr lang="en-US" dirty="0" smtClean="0">
                <a:solidFill>
                  <a:srgbClr val="FFFF00"/>
                </a:solidFill>
              </a:rPr>
              <a:t>: </a:t>
            </a:r>
            <a:r>
              <a:rPr lang="en-US" dirty="0" smtClean="0">
                <a:solidFill>
                  <a:schemeClr val="bg1"/>
                </a:solidFill>
              </a:rPr>
              <a:t>Nothing significant, first hospital admission</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REPORT </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solidFill>
                  <a:schemeClr val="bg1"/>
                </a:solidFill>
              </a:rPr>
              <a:t>At the time of admission </a:t>
            </a:r>
            <a:r>
              <a:rPr lang="en-US" dirty="0" smtClean="0">
                <a:solidFill>
                  <a:schemeClr val="bg1"/>
                </a:solidFill>
              </a:rPr>
              <a:t>child was </a:t>
            </a:r>
            <a:r>
              <a:rPr lang="en-US" dirty="0">
                <a:solidFill>
                  <a:schemeClr val="bg1"/>
                </a:solidFill>
              </a:rPr>
              <a:t>in </a:t>
            </a:r>
            <a:r>
              <a:rPr lang="en-US" dirty="0" smtClean="0">
                <a:solidFill>
                  <a:schemeClr val="bg1"/>
                </a:solidFill>
              </a:rPr>
              <a:t>coma</a:t>
            </a:r>
          </a:p>
          <a:p>
            <a:r>
              <a:rPr lang="en-US" dirty="0" smtClean="0">
                <a:solidFill>
                  <a:schemeClr val="bg1"/>
                </a:solidFill>
              </a:rPr>
              <a:t>Blantyre coma scale of 2/5</a:t>
            </a:r>
          </a:p>
          <a:p>
            <a:r>
              <a:rPr lang="en-US" dirty="0">
                <a:solidFill>
                  <a:schemeClr val="bg1"/>
                </a:solidFill>
              </a:rPr>
              <a:t>I</a:t>
            </a:r>
            <a:r>
              <a:rPr lang="en-US" dirty="0" smtClean="0">
                <a:solidFill>
                  <a:schemeClr val="bg1"/>
                </a:solidFill>
              </a:rPr>
              <a:t>n obvious distress</a:t>
            </a:r>
          </a:p>
          <a:p>
            <a:r>
              <a:rPr lang="en-US" dirty="0" smtClean="0">
                <a:solidFill>
                  <a:schemeClr val="bg1"/>
                </a:solidFill>
              </a:rPr>
              <a:t>Respiratory rate (RR) 38 breaths/ minute</a:t>
            </a:r>
          </a:p>
          <a:p>
            <a:r>
              <a:rPr lang="en-US" dirty="0" smtClean="0">
                <a:solidFill>
                  <a:schemeClr val="bg1"/>
                </a:solidFill>
              </a:rPr>
              <a:t>Pulse rate 125 beats/ minute</a:t>
            </a:r>
          </a:p>
          <a:p>
            <a:r>
              <a:rPr lang="en-US" dirty="0" smtClean="0">
                <a:solidFill>
                  <a:schemeClr val="bg1"/>
                </a:solidFill>
              </a:rPr>
              <a:t>Temperature 39°C</a:t>
            </a:r>
          </a:p>
          <a:p>
            <a:r>
              <a:rPr lang="en-US" dirty="0">
                <a:solidFill>
                  <a:schemeClr val="bg1"/>
                </a:solidFill>
              </a:rPr>
              <a:t>W</a:t>
            </a:r>
            <a:r>
              <a:rPr lang="en-US" dirty="0" smtClean="0">
                <a:solidFill>
                  <a:schemeClr val="bg1"/>
                </a:solidFill>
              </a:rPr>
              <a:t>eight 20 kg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REPORT </a:t>
            </a:r>
            <a:endParaRPr lang="en-US" dirty="0">
              <a:solidFill>
                <a:srgbClr val="FFFF00"/>
              </a:solidFill>
            </a:endParaRP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smtClean="0">
                <a:solidFill>
                  <a:schemeClr val="bg1"/>
                </a:solidFill>
              </a:rPr>
              <a:t>Was very pale</a:t>
            </a:r>
          </a:p>
          <a:p>
            <a:r>
              <a:rPr lang="en-US" dirty="0" smtClean="0">
                <a:solidFill>
                  <a:schemeClr val="bg1"/>
                </a:solidFill>
              </a:rPr>
              <a:t>Skin showed no jaundice</a:t>
            </a:r>
            <a:r>
              <a:rPr lang="en-US" dirty="0" smtClean="0">
                <a:solidFill>
                  <a:schemeClr val="bg1"/>
                </a:solidFill>
              </a:rPr>
              <a:t>.</a:t>
            </a:r>
          </a:p>
          <a:p>
            <a:r>
              <a:rPr lang="en-US" dirty="0" smtClean="0">
                <a:solidFill>
                  <a:schemeClr val="bg1"/>
                </a:solidFill>
              </a:rPr>
              <a:t> </a:t>
            </a:r>
            <a:r>
              <a:rPr lang="en-US" dirty="0" smtClean="0">
                <a:solidFill>
                  <a:schemeClr val="bg1"/>
                </a:solidFill>
              </a:rPr>
              <a:t>No dehydration</a:t>
            </a:r>
          </a:p>
          <a:p>
            <a:r>
              <a:rPr lang="en-US" dirty="0" smtClean="0">
                <a:solidFill>
                  <a:schemeClr val="bg1"/>
                </a:solidFill>
              </a:rPr>
              <a:t> Heart, lungs and abdomen were normal.</a:t>
            </a:r>
          </a:p>
          <a:p>
            <a:pPr>
              <a:buNone/>
            </a:pPr>
            <a:r>
              <a:rPr lang="en-US" b="1" dirty="0" smtClean="0">
                <a:solidFill>
                  <a:srgbClr val="FFFF00"/>
                </a:solidFill>
              </a:rPr>
              <a:t>Action</a:t>
            </a:r>
          </a:p>
          <a:p>
            <a:r>
              <a:rPr lang="en-US" dirty="0" smtClean="0">
                <a:solidFill>
                  <a:schemeClr val="bg1"/>
                </a:solidFill>
              </a:rPr>
              <a:t>Oxygen was quickly administered </a:t>
            </a:r>
          </a:p>
          <a:p>
            <a:r>
              <a:rPr lang="en-US" dirty="0" smtClean="0">
                <a:solidFill>
                  <a:schemeClr val="bg1"/>
                </a:solidFill>
              </a:rPr>
              <a:t>Intravenous (IV) access established</a:t>
            </a:r>
          </a:p>
          <a:p>
            <a:r>
              <a:rPr lang="en-US" dirty="0" smtClean="0">
                <a:solidFill>
                  <a:schemeClr val="bg1"/>
                </a:solidFill>
              </a:rPr>
              <a:t>Blood for urgent Full Blood Count (FBC)</a:t>
            </a:r>
          </a:p>
          <a:p>
            <a:r>
              <a:rPr lang="en-US" dirty="0" err="1" smtClean="0">
                <a:solidFill>
                  <a:schemeClr val="bg1"/>
                </a:solidFill>
              </a:rPr>
              <a:t>Nasogastric</a:t>
            </a:r>
            <a:r>
              <a:rPr lang="en-US" dirty="0" smtClean="0">
                <a:solidFill>
                  <a:schemeClr val="bg1"/>
                </a:solidFill>
              </a:rPr>
              <a:t> Tube (NGT) was inserted</a:t>
            </a:r>
            <a:endParaRPr lang="en-US" b="1" dirty="0" smtClean="0">
              <a:solidFill>
                <a:schemeClr val="bg1"/>
              </a:solidFill>
            </a:endParaRP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219200"/>
          </a:xfrm>
        </p:spPr>
        <p:txBody>
          <a:bodyPr/>
          <a:lstStyle/>
          <a:p>
            <a:r>
              <a:rPr lang="en-US" dirty="0" smtClean="0">
                <a:solidFill>
                  <a:srgbClr val="FFFF00"/>
                </a:solidFill>
              </a:rPr>
              <a:t>…..CASE REPORT </a:t>
            </a:r>
            <a:endParaRPr lang="en-US" dirty="0">
              <a:solidFill>
                <a:srgbClr val="FFFF00"/>
              </a:solidFill>
            </a:endParaRPr>
          </a:p>
        </p:txBody>
      </p:sp>
      <p:sp>
        <p:nvSpPr>
          <p:cNvPr id="3" name="Content Placeholder 2"/>
          <p:cNvSpPr>
            <a:spLocks noGrp="1"/>
          </p:cNvSpPr>
          <p:nvPr>
            <p:ph idx="1"/>
          </p:nvPr>
        </p:nvSpPr>
        <p:spPr>
          <a:xfrm>
            <a:off x="228600" y="1524000"/>
            <a:ext cx="8610600" cy="4572000"/>
          </a:xfrm>
        </p:spPr>
        <p:txBody>
          <a:bodyPr/>
          <a:lstStyle/>
          <a:p>
            <a:r>
              <a:rPr lang="en-US" dirty="0" smtClean="0">
                <a:solidFill>
                  <a:schemeClr val="bg1"/>
                </a:solidFill>
              </a:rPr>
              <a:t>Malaria test  using Rapid Diagnostic Test (RDT)</a:t>
            </a:r>
          </a:p>
          <a:p>
            <a:r>
              <a:rPr lang="en-US" dirty="0" smtClean="0">
                <a:solidFill>
                  <a:schemeClr val="bg1"/>
                </a:solidFill>
              </a:rPr>
              <a:t>Positive for malaria Plasmodium Falciparum</a:t>
            </a:r>
          </a:p>
          <a:p>
            <a:r>
              <a:rPr lang="en-US" b="1" dirty="0" smtClean="0">
                <a:solidFill>
                  <a:srgbClr val="FFFF00"/>
                </a:solidFill>
              </a:rPr>
              <a:t>Diagnosis</a:t>
            </a:r>
            <a:r>
              <a:rPr lang="en-US" dirty="0" smtClean="0">
                <a:solidFill>
                  <a:srgbClr val="FFFF00"/>
                </a:solidFill>
              </a:rPr>
              <a:t> </a:t>
            </a:r>
            <a:r>
              <a:rPr lang="en-US" dirty="0" smtClean="0">
                <a:solidFill>
                  <a:schemeClr val="bg1"/>
                </a:solidFill>
              </a:rPr>
              <a:t> “severe malaria with anemia” </a:t>
            </a:r>
          </a:p>
          <a:p>
            <a:r>
              <a:rPr lang="en-US" dirty="0" err="1" smtClean="0">
                <a:solidFill>
                  <a:schemeClr val="bg1"/>
                </a:solidFill>
              </a:rPr>
              <a:t>Antimalarial</a:t>
            </a:r>
            <a:r>
              <a:rPr lang="en-US" dirty="0" smtClean="0">
                <a:solidFill>
                  <a:schemeClr val="bg1"/>
                </a:solidFill>
              </a:rPr>
              <a:t> drugs (Quinine) 400mg in 10% dextrose loading dose</a:t>
            </a:r>
          </a:p>
          <a:p>
            <a:r>
              <a:rPr lang="en-US" dirty="0" smtClean="0">
                <a:solidFill>
                  <a:schemeClr val="bg1"/>
                </a:solidFill>
              </a:rPr>
              <a:t>After 45 minutes we received results from the laboratory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REPORT </a:t>
            </a:r>
            <a:endParaRPr lang="en-US" dirty="0">
              <a:solidFill>
                <a:srgbClr val="FFFF00"/>
              </a:solidFill>
            </a:endParaRPr>
          </a:p>
        </p:txBody>
      </p:sp>
      <p:sp>
        <p:nvSpPr>
          <p:cNvPr id="3" name="Content Placeholder 2"/>
          <p:cNvSpPr>
            <a:spLocks noGrp="1"/>
          </p:cNvSpPr>
          <p:nvPr>
            <p:ph idx="1"/>
          </p:nvPr>
        </p:nvSpPr>
        <p:spPr>
          <a:xfrm>
            <a:off x="685800" y="1600200"/>
            <a:ext cx="7772400" cy="4800600"/>
          </a:xfrm>
        </p:spPr>
        <p:txBody>
          <a:bodyPr>
            <a:normAutofit lnSpcReduction="10000"/>
          </a:bodyPr>
          <a:lstStyle/>
          <a:p>
            <a:pPr>
              <a:buNone/>
            </a:pPr>
            <a:r>
              <a:rPr lang="en-US" b="1" dirty="0" smtClean="0"/>
              <a:t>    </a:t>
            </a:r>
            <a:r>
              <a:rPr lang="en-US" b="1" dirty="0" smtClean="0">
                <a:solidFill>
                  <a:srgbClr val="FFFF00"/>
                </a:solidFill>
              </a:rPr>
              <a:t>Laboratory results</a:t>
            </a:r>
          </a:p>
          <a:p>
            <a:r>
              <a:rPr lang="en-US" dirty="0" smtClean="0">
                <a:solidFill>
                  <a:schemeClr val="bg1"/>
                </a:solidFill>
              </a:rPr>
              <a:t>White Blood Cell (WBC) 17.4 × 10</a:t>
            </a:r>
            <a:r>
              <a:rPr lang="en-US" baseline="30000" dirty="0" smtClean="0">
                <a:solidFill>
                  <a:schemeClr val="bg1"/>
                </a:solidFill>
              </a:rPr>
              <a:t>9</a:t>
            </a:r>
            <a:r>
              <a:rPr lang="en-US" dirty="0" smtClean="0">
                <a:solidFill>
                  <a:schemeClr val="bg1"/>
                </a:solidFill>
              </a:rPr>
              <a:t>/ L,</a:t>
            </a:r>
          </a:p>
          <a:p>
            <a:r>
              <a:rPr lang="en-US" dirty="0" smtClean="0">
                <a:solidFill>
                  <a:schemeClr val="bg1"/>
                </a:solidFill>
              </a:rPr>
              <a:t> Platelets Count 140 × 10</a:t>
            </a:r>
            <a:r>
              <a:rPr lang="en-US" baseline="30000" dirty="0" smtClean="0">
                <a:solidFill>
                  <a:schemeClr val="bg1"/>
                </a:solidFill>
              </a:rPr>
              <a:t>9</a:t>
            </a:r>
            <a:r>
              <a:rPr lang="en-US" dirty="0" smtClean="0">
                <a:solidFill>
                  <a:schemeClr val="bg1"/>
                </a:solidFill>
              </a:rPr>
              <a:t> / L ,</a:t>
            </a:r>
          </a:p>
          <a:p>
            <a:r>
              <a:rPr lang="en-US" dirty="0" smtClean="0">
                <a:solidFill>
                  <a:schemeClr val="bg1"/>
                </a:solidFill>
              </a:rPr>
              <a:t> Haemogloblin level 4.2g/dl and</a:t>
            </a:r>
          </a:p>
          <a:p>
            <a:r>
              <a:rPr lang="en-US" dirty="0">
                <a:solidFill>
                  <a:schemeClr val="bg1"/>
                </a:solidFill>
              </a:rPr>
              <a:t>B</a:t>
            </a:r>
            <a:r>
              <a:rPr lang="en-US" dirty="0" smtClean="0">
                <a:solidFill>
                  <a:schemeClr val="bg1"/>
                </a:solidFill>
              </a:rPr>
              <a:t>lood group B- rhesus positive.</a:t>
            </a:r>
          </a:p>
          <a:p>
            <a:endParaRPr lang="en-US" dirty="0" smtClean="0">
              <a:solidFill>
                <a:schemeClr val="bg1"/>
              </a:solidFill>
            </a:endParaRPr>
          </a:p>
          <a:p>
            <a:pPr>
              <a:buNone/>
            </a:pPr>
            <a:r>
              <a:rPr lang="en-US" dirty="0" smtClean="0">
                <a:solidFill>
                  <a:schemeClr val="bg1"/>
                </a:solidFill>
              </a:rPr>
              <a:t>   </a:t>
            </a:r>
            <a:r>
              <a:rPr lang="en-US" dirty="0" smtClean="0">
                <a:solidFill>
                  <a:srgbClr val="FFFF00"/>
                </a:solidFill>
              </a:rPr>
              <a:t>Unfortunate there was no blood in the Hospital blood bank so we continued with quinine drip.</a:t>
            </a:r>
            <a:endParaRPr lang="en-US" dirty="0">
              <a:solidFill>
                <a:srgbClr val="FFFF00"/>
              </a:solidFill>
            </a:endParaRPr>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1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1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REPORT </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chemeClr val="bg1"/>
                </a:solidFill>
              </a:rPr>
              <a:t>Throughout the day and night the child could hardly show some signs of improvement.</a:t>
            </a:r>
          </a:p>
          <a:p>
            <a:r>
              <a:rPr lang="en-US" dirty="0" smtClean="0">
                <a:solidFill>
                  <a:schemeClr val="bg1"/>
                </a:solidFill>
              </a:rPr>
              <a:t>The following day we manage to receive blood from a bigger Hospital.</a:t>
            </a:r>
          </a:p>
          <a:p>
            <a:r>
              <a:rPr lang="en-US" dirty="0" smtClean="0">
                <a:solidFill>
                  <a:schemeClr val="bg1"/>
                </a:solidFill>
              </a:rPr>
              <a:t>400mls of Blood was transfused in 3 hours</a:t>
            </a:r>
          </a:p>
          <a:p>
            <a:r>
              <a:rPr lang="en-US" dirty="0" smtClean="0">
                <a:solidFill>
                  <a:schemeClr val="bg1"/>
                </a:solidFill>
              </a:rPr>
              <a:t>After eight hours the child responded clinically by regaining consciousness.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…..CASE REPORT </a:t>
            </a:r>
            <a:endParaRPr lang="en-US" dirty="0">
              <a:solidFill>
                <a:srgbClr val="FFFF00"/>
              </a:solidFill>
            </a:endParaRPr>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solidFill>
                  <a:schemeClr val="bg1"/>
                </a:solidFill>
              </a:rPr>
              <a:t>In the evening the child was fully conscious and managed to eat three spoons of porridge. </a:t>
            </a:r>
          </a:p>
          <a:p>
            <a:r>
              <a:rPr lang="en-US" dirty="0" smtClean="0">
                <a:solidFill>
                  <a:schemeClr val="bg1"/>
                </a:solidFill>
              </a:rPr>
              <a:t>Two days later the child was discharged on:</a:t>
            </a:r>
          </a:p>
          <a:p>
            <a:pPr>
              <a:buNone/>
            </a:pPr>
            <a:r>
              <a:rPr lang="en-US" dirty="0" smtClean="0">
                <a:solidFill>
                  <a:schemeClr val="bg1"/>
                </a:solidFill>
              </a:rPr>
              <a:t>      - Quinine 200mg three times for four days</a:t>
            </a:r>
          </a:p>
          <a:p>
            <a:pPr>
              <a:buNone/>
            </a:pPr>
            <a:r>
              <a:rPr lang="en-US" dirty="0" smtClean="0">
                <a:solidFill>
                  <a:schemeClr val="bg1"/>
                </a:solidFill>
              </a:rPr>
              <a:t>      - Folic Acid 5mg once daily for one month</a:t>
            </a:r>
          </a:p>
          <a:p>
            <a:pPr>
              <a:buNone/>
            </a:pPr>
            <a:endParaRPr lang="en-US" dirty="0" smtClean="0"/>
          </a:p>
          <a:p>
            <a:r>
              <a:rPr lang="en-US" dirty="0" smtClean="0">
                <a:solidFill>
                  <a:schemeClr val="bg1"/>
                </a:solidFill>
              </a:rPr>
              <a:t>Return visit three weeks later haemogloblin levels of 8.6g/dl and malaria test was negative.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914400"/>
          </a:xfrm>
        </p:spPr>
        <p:txBody>
          <a:bodyPr/>
          <a:lstStyle/>
          <a:p>
            <a:r>
              <a:rPr lang="en-US" dirty="0" smtClean="0">
                <a:solidFill>
                  <a:srgbClr val="FFFF00"/>
                </a:solidFill>
              </a:rPr>
              <a:t>Discussion</a:t>
            </a:r>
            <a:endParaRPr lang="en-US" dirty="0">
              <a:solidFill>
                <a:srgbClr val="FFFF00"/>
              </a:solidFill>
            </a:endParaRPr>
          </a:p>
        </p:txBody>
      </p:sp>
      <p:sp>
        <p:nvSpPr>
          <p:cNvPr id="3" name="Content Placeholder 2"/>
          <p:cNvSpPr>
            <a:spLocks noGrp="1"/>
          </p:cNvSpPr>
          <p:nvPr>
            <p:ph idx="1"/>
          </p:nvPr>
        </p:nvSpPr>
        <p:spPr>
          <a:xfrm>
            <a:off x="457200" y="1143000"/>
            <a:ext cx="8229600" cy="4983163"/>
          </a:xfrm>
        </p:spPr>
        <p:txBody>
          <a:bodyPr/>
          <a:lstStyle/>
          <a:p>
            <a:r>
              <a:rPr lang="en-US" dirty="0" smtClean="0">
                <a:solidFill>
                  <a:schemeClr val="bg1"/>
                </a:solidFill>
              </a:rPr>
              <a:t>Severe anemia is highly prevalent complications of Plasmodium falciparum malaria among children.</a:t>
            </a:r>
            <a:endParaRPr lang="en-US" dirty="0">
              <a:solidFill>
                <a:schemeClr val="bg1"/>
              </a:solidFill>
            </a:endParaRPr>
          </a:p>
        </p:txBody>
      </p:sp>
      <p:pic>
        <p:nvPicPr>
          <p:cNvPr id="2049" name="Picture 1" descr="C:\Users\Edwin chansa\Documents\personal documents\F4.large.jpg"/>
          <p:cNvPicPr>
            <a:picLocks noChangeAspect="1" noChangeArrowheads="1"/>
          </p:cNvPicPr>
          <p:nvPr/>
        </p:nvPicPr>
        <p:blipFill>
          <a:blip r:embed="rId2" cstate="print"/>
          <a:srcRect/>
          <a:stretch>
            <a:fillRect/>
          </a:stretch>
        </p:blipFill>
        <p:spPr bwMode="auto">
          <a:xfrm>
            <a:off x="1371600" y="2819400"/>
            <a:ext cx="6477000" cy="4038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solidFill>
                  <a:srgbClr val="FFFF00"/>
                </a:solidFill>
              </a:rPr>
              <a:t>PATHOPHYSIOLOGY</a:t>
            </a:r>
            <a:endParaRPr lang="en-US" dirty="0">
              <a:solidFill>
                <a:srgbClr val="FFFF00"/>
              </a:solidFill>
            </a:endParaRPr>
          </a:p>
        </p:txBody>
      </p:sp>
      <p:pic>
        <p:nvPicPr>
          <p:cNvPr id="2050" name="Picture 2" descr="C:\Users\Edwin chansa\Documents\personal documents\malaria_lifecycle.jpg"/>
          <p:cNvPicPr>
            <a:picLocks noGrp="1" noChangeAspect="1" noChangeArrowheads="1"/>
          </p:cNvPicPr>
          <p:nvPr>
            <p:ph idx="1"/>
          </p:nvPr>
        </p:nvPicPr>
        <p:blipFill>
          <a:blip r:embed="rId2" cstate="print"/>
          <a:stretch>
            <a:fillRect/>
          </a:stretch>
        </p:blipFill>
        <p:spPr bwMode="auto">
          <a:xfrm>
            <a:off x="0" y="1143000"/>
            <a:ext cx="9143999" cy="5715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….PATHOPHYSIOLOGY</a:t>
            </a:r>
            <a:endParaRPr lang="en-US" dirty="0">
              <a:solidFill>
                <a:srgbClr val="FFFF00"/>
              </a:solidFill>
            </a:endParaRPr>
          </a:p>
        </p:txBody>
      </p:sp>
      <p:sp>
        <p:nvSpPr>
          <p:cNvPr id="3" name="Content Placeholder 2"/>
          <p:cNvSpPr>
            <a:spLocks noGrp="1"/>
          </p:cNvSpPr>
          <p:nvPr>
            <p:ph idx="1"/>
          </p:nvPr>
        </p:nvSpPr>
        <p:spPr/>
        <p:txBody>
          <a:bodyPr/>
          <a:lstStyle/>
          <a:p>
            <a:pPr algn="just"/>
            <a:r>
              <a:rPr lang="en-US" dirty="0" smtClean="0">
                <a:solidFill>
                  <a:schemeClr val="bg1"/>
                </a:solidFill>
              </a:rPr>
              <a:t>Malaria parasite undergo two phases:</a:t>
            </a:r>
          </a:p>
          <a:p>
            <a:pPr algn="just">
              <a:buNone/>
            </a:pPr>
            <a:r>
              <a:rPr lang="en-US" dirty="0" smtClean="0">
                <a:solidFill>
                  <a:schemeClr val="bg1"/>
                </a:solidFill>
              </a:rPr>
              <a:t>       - Asexual (in human body)</a:t>
            </a:r>
          </a:p>
          <a:p>
            <a:pPr algn="just">
              <a:buNone/>
            </a:pPr>
            <a:r>
              <a:rPr lang="en-US" dirty="0" smtClean="0">
                <a:solidFill>
                  <a:schemeClr val="bg1"/>
                </a:solidFill>
              </a:rPr>
              <a:t>       -  Sexual (in Mosquito)</a:t>
            </a:r>
          </a:p>
          <a:p>
            <a:pPr algn="just"/>
            <a:r>
              <a:rPr lang="en-US" dirty="0" smtClean="0">
                <a:solidFill>
                  <a:schemeClr val="bg1"/>
                </a:solidFill>
              </a:rPr>
              <a:t>Human being is an intermediate host while a mosquito is a definitive host.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…..PATHOPHYSIOLOGY</a:t>
            </a:r>
            <a:endParaRPr lang="en-US" dirty="0"/>
          </a:p>
        </p:txBody>
      </p:sp>
      <p:sp>
        <p:nvSpPr>
          <p:cNvPr id="3" name="Content Placeholder 2"/>
          <p:cNvSpPr>
            <a:spLocks noGrp="1"/>
          </p:cNvSpPr>
          <p:nvPr>
            <p:ph idx="1"/>
          </p:nvPr>
        </p:nvSpPr>
        <p:spPr/>
        <p:txBody>
          <a:bodyPr/>
          <a:lstStyle/>
          <a:p>
            <a:r>
              <a:rPr lang="en-US" dirty="0" smtClean="0">
                <a:solidFill>
                  <a:srgbClr val="FFFF00"/>
                </a:solidFill>
              </a:rPr>
              <a:t>Asexual cycle starts: </a:t>
            </a:r>
            <a:r>
              <a:rPr lang="en-US" dirty="0" smtClean="0">
                <a:solidFill>
                  <a:schemeClr val="bg1"/>
                </a:solidFill>
              </a:rPr>
              <a:t>When a Mosquito beats a human being inject sporozoites.</a:t>
            </a:r>
            <a:endParaRPr lang="en-US" dirty="0"/>
          </a:p>
        </p:txBody>
      </p:sp>
      <p:pic>
        <p:nvPicPr>
          <p:cNvPr id="1026" name="Picture 2" descr="C:\Users\Edwin chansa\Documents\personal documents\malaria2.jpg"/>
          <p:cNvPicPr>
            <a:picLocks noChangeAspect="1" noChangeArrowheads="1"/>
          </p:cNvPicPr>
          <p:nvPr/>
        </p:nvPicPr>
        <p:blipFill>
          <a:blip r:embed="rId2" cstate="print"/>
          <a:srcRect/>
          <a:stretch>
            <a:fillRect/>
          </a:stretch>
        </p:blipFill>
        <p:spPr bwMode="auto">
          <a:xfrm>
            <a:off x="0" y="3124200"/>
            <a:ext cx="9144000" cy="3733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…..PATHOPHYSIOLOGY</a:t>
            </a:r>
            <a:endParaRPr lang="en-US" dirty="0"/>
          </a:p>
        </p:txBody>
      </p:sp>
      <p:sp>
        <p:nvSpPr>
          <p:cNvPr id="3" name="Content Placeholder 2"/>
          <p:cNvSpPr>
            <a:spLocks noGrp="1"/>
          </p:cNvSpPr>
          <p:nvPr>
            <p:ph idx="1"/>
          </p:nvPr>
        </p:nvSpPr>
        <p:spPr/>
        <p:txBody>
          <a:bodyPr/>
          <a:lstStyle/>
          <a:p>
            <a:pPr algn="just"/>
            <a:r>
              <a:rPr lang="en-US" dirty="0" smtClean="0">
                <a:solidFill>
                  <a:schemeClr val="bg1"/>
                </a:solidFill>
              </a:rPr>
              <a:t>Sporozoites disappear within about 60 minutes from peripheral circulation</a:t>
            </a:r>
          </a:p>
          <a:p>
            <a:pPr algn="just"/>
            <a:r>
              <a:rPr lang="en-US" dirty="0" smtClean="0">
                <a:solidFill>
                  <a:schemeClr val="bg1"/>
                </a:solidFill>
              </a:rPr>
              <a:t>Many of them are destroyed by phagocytes</a:t>
            </a:r>
          </a:p>
          <a:p>
            <a:pPr algn="just"/>
            <a:r>
              <a:rPr lang="en-US" dirty="0" smtClean="0">
                <a:solidFill>
                  <a:schemeClr val="bg1"/>
                </a:solidFill>
              </a:rPr>
              <a:t>But some reach the liver cells,</a:t>
            </a:r>
          </a:p>
          <a:p>
            <a:pPr algn="just"/>
            <a:r>
              <a:rPr lang="en-US" dirty="0" smtClean="0">
                <a:solidFill>
                  <a:schemeClr val="bg1"/>
                </a:solidFill>
              </a:rPr>
              <a:t>After 1 – 2 weeks of developing in the liver they become hepatic </a:t>
            </a:r>
            <a:r>
              <a:rPr lang="en-US" dirty="0" err="1" smtClean="0">
                <a:solidFill>
                  <a:schemeClr val="bg1"/>
                </a:solidFill>
              </a:rPr>
              <a:t>schizonts</a:t>
            </a:r>
            <a:r>
              <a:rPr lang="en-US" dirty="0" smtClean="0">
                <a:solidFill>
                  <a:schemeClr val="bg1"/>
                </a:solidFill>
              </a:rPr>
              <a:t> which eventually burst releasing </a:t>
            </a:r>
            <a:r>
              <a:rPr lang="en-US" dirty="0" err="1" smtClean="0">
                <a:solidFill>
                  <a:schemeClr val="bg1"/>
                </a:solidFill>
              </a:rPr>
              <a:t>merozoites</a:t>
            </a:r>
            <a:r>
              <a:rPr lang="en-US" dirty="0" smtClean="0">
                <a:solidFill>
                  <a:schemeClr val="bg1"/>
                </a:solidFill>
              </a:rPr>
              <a:t>.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solidFill>
                  <a:srgbClr val="FFFF00"/>
                </a:solidFill>
              </a:rPr>
              <a:t>PATHOPHYSIOLOGY</a:t>
            </a:r>
            <a:endParaRPr lang="en-US" dirty="0">
              <a:solidFill>
                <a:srgbClr val="FFFF00"/>
              </a:solidFill>
            </a:endParaRPr>
          </a:p>
        </p:txBody>
      </p:sp>
      <p:pic>
        <p:nvPicPr>
          <p:cNvPr id="2050" name="Picture 2" descr="C:\Users\Edwin chansa\Documents\personal documents\malaria_lifecycle.jpg"/>
          <p:cNvPicPr>
            <a:picLocks noGrp="1" noChangeAspect="1" noChangeArrowheads="1"/>
          </p:cNvPicPr>
          <p:nvPr>
            <p:ph idx="1"/>
          </p:nvPr>
        </p:nvPicPr>
        <p:blipFill>
          <a:blip r:embed="rId2" cstate="print"/>
          <a:stretch>
            <a:fillRect/>
          </a:stretch>
        </p:blipFill>
        <p:spPr bwMode="auto">
          <a:xfrm>
            <a:off x="0" y="1143000"/>
            <a:ext cx="9143999" cy="5715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…..PATHOPHYSIOLOGY</a:t>
            </a:r>
            <a:endParaRPr lang="en-US" dirty="0"/>
          </a:p>
        </p:txBody>
      </p:sp>
      <p:sp>
        <p:nvSpPr>
          <p:cNvPr id="3" name="Content Placeholder 2"/>
          <p:cNvSpPr>
            <a:spLocks noGrp="1"/>
          </p:cNvSpPr>
          <p:nvPr>
            <p:ph idx="1"/>
          </p:nvPr>
        </p:nvSpPr>
        <p:spPr/>
        <p:txBody>
          <a:bodyPr/>
          <a:lstStyle/>
          <a:p>
            <a:pPr algn="just"/>
            <a:r>
              <a:rPr lang="en-US" dirty="0" smtClean="0">
                <a:solidFill>
                  <a:schemeClr val="bg1"/>
                </a:solidFill>
              </a:rPr>
              <a:t>Number of </a:t>
            </a:r>
            <a:r>
              <a:rPr lang="en-US" dirty="0" err="1" smtClean="0">
                <a:solidFill>
                  <a:schemeClr val="bg1"/>
                </a:solidFill>
              </a:rPr>
              <a:t>Merozoites</a:t>
            </a:r>
            <a:r>
              <a:rPr lang="en-US" dirty="0" smtClean="0">
                <a:solidFill>
                  <a:schemeClr val="bg1"/>
                </a:solidFill>
              </a:rPr>
              <a:t> produced from a single sporozoites varies with infecting species.</a:t>
            </a:r>
          </a:p>
          <a:p>
            <a:r>
              <a:rPr lang="en-US" dirty="0" smtClean="0">
                <a:solidFill>
                  <a:schemeClr val="bg1"/>
                </a:solidFill>
              </a:rPr>
              <a:t>A single Plasmodium Falciparum sporozoites can form as many as 40 000 </a:t>
            </a:r>
            <a:r>
              <a:rPr lang="en-US" dirty="0" err="1" smtClean="0">
                <a:solidFill>
                  <a:schemeClr val="bg1"/>
                </a:solidFill>
              </a:rPr>
              <a:t>merozoites</a:t>
            </a:r>
            <a:r>
              <a:rPr lang="en-US" dirty="0" smtClean="0">
                <a:solidFill>
                  <a:schemeClr val="bg1"/>
                </a:solidFill>
              </a:rPr>
              <a:t>, were as from other species of plasmodia produce only 2000 to 15000 </a:t>
            </a:r>
            <a:r>
              <a:rPr lang="en-US" dirty="0" err="1" smtClean="0">
                <a:solidFill>
                  <a:schemeClr val="bg1"/>
                </a:solidFill>
              </a:rPr>
              <a:t>merozoites</a:t>
            </a:r>
            <a:r>
              <a:rPr lang="en-US" dirty="0" smtClean="0">
                <a:solidFill>
                  <a:schemeClr val="bg1"/>
                </a:solidFill>
              </a:rPr>
              <a:t> (hepatic phase)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…..PATHOPHYSIOLOGY</a:t>
            </a:r>
            <a:endParaRPr lang="en-US" dirty="0"/>
          </a:p>
        </p:txBody>
      </p:sp>
      <p:sp>
        <p:nvSpPr>
          <p:cNvPr id="3" name="Content Placeholder 2"/>
          <p:cNvSpPr>
            <a:spLocks noGrp="1"/>
          </p:cNvSpPr>
          <p:nvPr>
            <p:ph idx="1"/>
          </p:nvPr>
        </p:nvSpPr>
        <p:spPr>
          <a:xfrm>
            <a:off x="685800" y="1752600"/>
            <a:ext cx="7772400" cy="4343400"/>
          </a:xfrm>
        </p:spPr>
        <p:txBody>
          <a:bodyPr/>
          <a:lstStyle/>
          <a:p>
            <a:r>
              <a:rPr lang="en-US" dirty="0" err="1" smtClean="0">
                <a:solidFill>
                  <a:schemeClr val="bg1"/>
                </a:solidFill>
              </a:rPr>
              <a:t>Erythrocytic</a:t>
            </a:r>
            <a:r>
              <a:rPr lang="en-US" dirty="0" smtClean="0">
                <a:solidFill>
                  <a:schemeClr val="bg1"/>
                </a:solidFill>
              </a:rPr>
              <a:t> phase: Many of the </a:t>
            </a:r>
            <a:r>
              <a:rPr lang="en-US" dirty="0" err="1" smtClean="0">
                <a:solidFill>
                  <a:schemeClr val="bg1"/>
                </a:solidFill>
              </a:rPr>
              <a:t>merozoites</a:t>
            </a:r>
            <a:r>
              <a:rPr lang="en-US" dirty="0" smtClean="0">
                <a:solidFill>
                  <a:schemeClr val="bg1"/>
                </a:solidFill>
              </a:rPr>
              <a:t> are quickly destroyed </a:t>
            </a:r>
          </a:p>
          <a:p>
            <a:r>
              <a:rPr lang="en-US" dirty="0" smtClean="0">
                <a:solidFill>
                  <a:schemeClr val="bg1"/>
                </a:solidFill>
              </a:rPr>
              <a:t>But a significant number attach to specific receptor sites on the Red Blood Cells (RBC)</a:t>
            </a:r>
          </a:p>
          <a:p>
            <a:r>
              <a:rPr lang="en-US" dirty="0" smtClean="0">
                <a:solidFill>
                  <a:schemeClr val="bg1"/>
                </a:solidFill>
              </a:rPr>
              <a:t>The </a:t>
            </a:r>
            <a:r>
              <a:rPr lang="en-US" dirty="0" err="1" smtClean="0">
                <a:solidFill>
                  <a:schemeClr val="bg1"/>
                </a:solidFill>
              </a:rPr>
              <a:t>merozoites</a:t>
            </a:r>
            <a:r>
              <a:rPr lang="en-US" dirty="0" smtClean="0">
                <a:solidFill>
                  <a:schemeClr val="bg1"/>
                </a:solidFill>
              </a:rPr>
              <a:t> then penetrates the RBC and pass through the stage of </a:t>
            </a:r>
            <a:r>
              <a:rPr lang="en-US" dirty="0" err="1" smtClean="0">
                <a:solidFill>
                  <a:schemeClr val="bg1"/>
                </a:solidFill>
              </a:rPr>
              <a:t>trophozoites</a:t>
            </a:r>
            <a:r>
              <a:rPr lang="en-US" dirty="0" smtClean="0">
                <a:solidFill>
                  <a:schemeClr val="bg1"/>
                </a:solidFill>
              </a:rPr>
              <a:t> and </a:t>
            </a:r>
            <a:r>
              <a:rPr lang="en-US" dirty="0" err="1" smtClean="0">
                <a:solidFill>
                  <a:schemeClr val="bg1"/>
                </a:solidFill>
              </a:rPr>
              <a:t>schizont</a:t>
            </a:r>
            <a:r>
              <a:rPr lang="en-US" dirty="0" smtClean="0">
                <a:solidFill>
                  <a:schemeClr val="bg1"/>
                </a:solidFill>
              </a:rPr>
              <a:t>. </a:t>
            </a:r>
          </a:p>
          <a:p>
            <a:r>
              <a:rPr lang="en-US" dirty="0" smtClean="0">
                <a:solidFill>
                  <a:schemeClr val="bg1"/>
                </a:solidFill>
              </a:rPr>
              <a:t>The </a:t>
            </a:r>
            <a:r>
              <a:rPr lang="en-US" dirty="0" err="1" smtClean="0">
                <a:solidFill>
                  <a:schemeClr val="bg1"/>
                </a:solidFill>
              </a:rPr>
              <a:t>erythrocytic</a:t>
            </a:r>
            <a:r>
              <a:rPr lang="en-US" dirty="0" smtClean="0">
                <a:solidFill>
                  <a:schemeClr val="bg1"/>
                </a:solidFill>
              </a:rPr>
              <a:t> phase ends with liberation of </a:t>
            </a:r>
            <a:r>
              <a:rPr lang="en-US" dirty="0" err="1" smtClean="0">
                <a:solidFill>
                  <a:schemeClr val="bg1"/>
                </a:solidFill>
              </a:rPr>
              <a:t>merozoites</a:t>
            </a:r>
            <a:r>
              <a:rPr lang="en-US" dirty="0" smtClean="0">
                <a:solidFill>
                  <a:schemeClr val="bg1"/>
                </a:solidFill>
              </a:rPr>
              <a:t> which infect fresh RBCs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dirty="0" smtClean="0">
                <a:solidFill>
                  <a:srgbClr val="FFFF00"/>
                </a:solidFill>
              </a:rPr>
              <a:t>PATHOPHYSIOLOGY</a:t>
            </a:r>
            <a:endParaRPr lang="en-US" dirty="0">
              <a:solidFill>
                <a:srgbClr val="FFFF00"/>
              </a:solidFill>
            </a:endParaRPr>
          </a:p>
        </p:txBody>
      </p:sp>
      <p:pic>
        <p:nvPicPr>
          <p:cNvPr id="2050" name="Picture 2" descr="C:\Users\Edwin chansa\Documents\personal documents\malaria_lifecycle.jpg"/>
          <p:cNvPicPr>
            <a:picLocks noGrp="1" noChangeAspect="1" noChangeArrowheads="1"/>
          </p:cNvPicPr>
          <p:nvPr>
            <p:ph idx="1"/>
          </p:nvPr>
        </p:nvPicPr>
        <p:blipFill>
          <a:blip r:embed="rId2" cstate="print"/>
          <a:stretch>
            <a:fillRect/>
          </a:stretch>
        </p:blipFill>
        <p:spPr bwMode="auto">
          <a:xfrm>
            <a:off x="0" y="1143000"/>
            <a:ext cx="9143999" cy="5715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066800"/>
          </a:xfrm>
        </p:spPr>
        <p:txBody>
          <a:bodyPr/>
          <a:lstStyle/>
          <a:p>
            <a:r>
              <a:rPr lang="en-US" dirty="0" smtClean="0">
                <a:solidFill>
                  <a:srgbClr val="FFFF00"/>
                </a:solidFill>
              </a:rPr>
              <a:t>…..PATHOPHYSIOLOGY</a:t>
            </a:r>
            <a:endParaRPr lang="en-US" dirty="0">
              <a:solidFill>
                <a:srgbClr val="FFFF00"/>
              </a:solidFill>
            </a:endParaRPr>
          </a:p>
        </p:txBody>
      </p:sp>
      <p:sp>
        <p:nvSpPr>
          <p:cNvPr id="3" name="Content Placeholder 2"/>
          <p:cNvSpPr>
            <a:spLocks noGrp="1"/>
          </p:cNvSpPr>
          <p:nvPr>
            <p:ph idx="1"/>
          </p:nvPr>
        </p:nvSpPr>
        <p:spPr>
          <a:xfrm>
            <a:off x="457200" y="1371600"/>
            <a:ext cx="8229600" cy="5257800"/>
          </a:xfrm>
        </p:spPr>
        <p:txBody>
          <a:bodyPr>
            <a:normAutofit/>
          </a:bodyPr>
          <a:lstStyle/>
          <a:p>
            <a:r>
              <a:rPr lang="en-US" dirty="0" smtClean="0">
                <a:solidFill>
                  <a:schemeClr val="bg1"/>
                </a:solidFill>
              </a:rPr>
              <a:t>Severe malarial anemia is usually due to increased removal of circulating erythrocytes as well as decreased production of erythrocytes in the bone marrow.</a:t>
            </a:r>
          </a:p>
          <a:p>
            <a:endParaRPr lang="en-US" dirty="0" smtClean="0">
              <a:solidFill>
                <a:schemeClr val="bg1"/>
              </a:solidFill>
            </a:endParaRPr>
          </a:p>
          <a:p>
            <a:r>
              <a:rPr lang="en-US" dirty="0" smtClean="0">
                <a:solidFill>
                  <a:schemeClr val="bg1"/>
                </a:solidFill>
              </a:rPr>
              <a:t>Severe anemia is known to be associated with a reduction in the oxygen carrying capacity of circulating blood resulting into tissue hypoxia</a:t>
            </a:r>
          </a:p>
          <a:p>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…..PATHOPHYSIOLOGY</a:t>
            </a:r>
            <a:endParaRPr lang="en-US" dirty="0"/>
          </a:p>
        </p:txBody>
      </p:sp>
      <p:sp>
        <p:nvSpPr>
          <p:cNvPr id="3" name="Content Placeholder 2"/>
          <p:cNvSpPr>
            <a:spLocks noGrp="1"/>
          </p:cNvSpPr>
          <p:nvPr>
            <p:ph idx="1"/>
          </p:nvPr>
        </p:nvSpPr>
        <p:spPr/>
        <p:txBody>
          <a:bodyPr/>
          <a:lstStyle/>
          <a:p>
            <a:pPr lvl="0"/>
            <a:r>
              <a:rPr lang="en-US" dirty="0" smtClean="0">
                <a:solidFill>
                  <a:schemeClr val="bg1"/>
                </a:solidFill>
              </a:rPr>
              <a:t>Hypoxia from anemia and the sequestration of red blood cells in the microcirculation results in increased anaerobic respiration leading to the production of large quantities of lactic acid. This manifests as respiratory distress with </a:t>
            </a:r>
            <a:r>
              <a:rPr lang="en-US" dirty="0" err="1" smtClean="0">
                <a:solidFill>
                  <a:schemeClr val="bg1"/>
                </a:solidFill>
              </a:rPr>
              <a:t>acidotic</a:t>
            </a:r>
            <a:r>
              <a:rPr lang="en-US" dirty="0" smtClean="0">
                <a:solidFill>
                  <a:schemeClr val="bg1"/>
                </a:solidFill>
              </a:rPr>
              <a:t> breathing.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…..Discussion</a:t>
            </a:r>
            <a:endParaRPr lang="en-US" dirty="0">
              <a:solidFill>
                <a:srgbClr val="FFFF00"/>
              </a:solidFill>
            </a:endParaRPr>
          </a:p>
        </p:txBody>
      </p:sp>
      <p:sp>
        <p:nvSpPr>
          <p:cNvPr id="3" name="Content Placeholder 2"/>
          <p:cNvSpPr>
            <a:spLocks noGrp="1"/>
          </p:cNvSpPr>
          <p:nvPr>
            <p:ph idx="1"/>
          </p:nvPr>
        </p:nvSpPr>
        <p:spPr/>
        <p:txBody>
          <a:bodyPr/>
          <a:lstStyle/>
          <a:p>
            <a:pPr>
              <a:buNone/>
            </a:pPr>
            <a:r>
              <a:rPr lang="en-US" dirty="0" smtClean="0">
                <a:solidFill>
                  <a:schemeClr val="bg1"/>
                </a:solidFill>
              </a:rPr>
              <a:t>    </a:t>
            </a:r>
          </a:p>
          <a:p>
            <a:pPr>
              <a:buFont typeface="Arial" pitchFamily="34" charset="0"/>
              <a:buChar char="•"/>
            </a:pPr>
            <a:r>
              <a:rPr lang="en-US" dirty="0" smtClean="0">
                <a:solidFill>
                  <a:schemeClr val="bg1"/>
                </a:solidFill>
              </a:rPr>
              <a:t>These Metabolic derangements further depress the level of consciousness in a child with malaria leading to coma</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dirty="0" smtClean="0"/>
              <a:t>…</a:t>
            </a:r>
            <a:endParaRPr lang="en-US" dirty="0"/>
          </a:p>
        </p:txBody>
      </p:sp>
      <p:pic>
        <p:nvPicPr>
          <p:cNvPr id="24578" name="Picture 2" descr="C:\Users\Edwin chansa\Documents\personal documents\sickle_cell78819_914734250.jpg"/>
          <p:cNvPicPr>
            <a:picLocks noGrp="1" noChangeAspect="1" noChangeArrowheads="1"/>
          </p:cNvPicPr>
          <p:nvPr>
            <p:ph idx="1"/>
          </p:nvPr>
        </p:nvPicPr>
        <p:blipFill>
          <a:blip r:embed="rId2" cstate="print"/>
          <a:stretch>
            <a:fillRect/>
          </a:stretch>
        </p:blipFill>
        <p:spPr bwMode="auto">
          <a:xfrm>
            <a:off x="0" y="0"/>
            <a:ext cx="9144000" cy="7239000"/>
          </a:xfrm>
          <a:prstGeom prst="rect">
            <a:avLst/>
          </a:prstGeom>
          <a:noFill/>
        </p:spPr>
      </p:pic>
      <p:sp>
        <p:nvSpPr>
          <p:cNvPr id="4" name="Rectangle 3"/>
          <p:cNvSpPr/>
          <p:nvPr/>
        </p:nvSpPr>
        <p:spPr>
          <a:xfrm>
            <a:off x="6172200" y="5105400"/>
            <a:ext cx="2362200" cy="1200329"/>
          </a:xfrm>
          <a:prstGeom prst="rect">
            <a:avLst/>
          </a:prstGeom>
        </p:spPr>
        <p:txBody>
          <a:bodyPr wrap="square">
            <a:spAutoFit/>
          </a:bodyPr>
          <a:lstStyle/>
          <a:p>
            <a:r>
              <a:rPr lang="en-US" sz="3600" b="1" dirty="0" smtClean="0">
                <a:solidFill>
                  <a:srgbClr val="FF0000"/>
                </a:solidFill>
              </a:rPr>
              <a:t>Child in coma</a:t>
            </a:r>
            <a:endParaRPr lang="en-US" sz="3600"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Standard treatment </a:t>
            </a:r>
            <a:endParaRPr lang="en-US" b="1" dirty="0">
              <a:solidFill>
                <a:srgbClr val="FFFF00"/>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rPr>
              <a:t>Regime of quinine</a:t>
            </a:r>
          </a:p>
          <a:p>
            <a:r>
              <a:rPr lang="en-US" dirty="0" smtClean="0">
                <a:solidFill>
                  <a:schemeClr val="bg1"/>
                </a:solidFill>
              </a:rPr>
              <a:t>Supportive therapy of anti-</a:t>
            </a:r>
            <a:r>
              <a:rPr lang="en-US" dirty="0" err="1" smtClean="0">
                <a:solidFill>
                  <a:schemeClr val="bg1"/>
                </a:solidFill>
              </a:rPr>
              <a:t>convulsants</a:t>
            </a:r>
            <a:endParaRPr lang="en-US" dirty="0" smtClean="0">
              <a:solidFill>
                <a:schemeClr val="bg1"/>
              </a:solidFill>
            </a:endParaRPr>
          </a:p>
          <a:p>
            <a:r>
              <a:rPr lang="en-US" dirty="0" smtClean="0">
                <a:solidFill>
                  <a:schemeClr val="bg1"/>
                </a:solidFill>
              </a:rPr>
              <a:t>Antipyretic (</a:t>
            </a:r>
            <a:r>
              <a:rPr lang="en-US" dirty="0" err="1" smtClean="0">
                <a:solidFill>
                  <a:schemeClr val="bg1"/>
                </a:solidFill>
              </a:rPr>
              <a:t>paracetamol</a:t>
            </a:r>
            <a:r>
              <a:rPr lang="en-US" dirty="0" smtClean="0">
                <a:solidFill>
                  <a:schemeClr val="bg1"/>
                </a:solidFill>
              </a:rPr>
              <a:t>)</a:t>
            </a:r>
          </a:p>
          <a:p>
            <a:r>
              <a:rPr lang="en-US" dirty="0">
                <a:solidFill>
                  <a:schemeClr val="bg1"/>
                </a:solidFill>
              </a:rPr>
              <a:t>B</a:t>
            </a:r>
            <a:r>
              <a:rPr lang="en-US" dirty="0" smtClean="0">
                <a:solidFill>
                  <a:schemeClr val="bg1"/>
                </a:solidFill>
              </a:rPr>
              <a:t>lood transfusion</a:t>
            </a:r>
          </a:p>
          <a:p>
            <a:r>
              <a:rPr lang="en-US" dirty="0" smtClean="0">
                <a:solidFill>
                  <a:schemeClr val="bg1"/>
                </a:solidFill>
              </a:rPr>
              <a:t>Fluids should be administered as appropriate</a:t>
            </a:r>
          </a:p>
          <a:p>
            <a:r>
              <a:rPr lang="en-US" dirty="0" smtClean="0">
                <a:solidFill>
                  <a:schemeClr val="bg1"/>
                </a:solidFill>
              </a:rPr>
              <a:t>Hypoglycemia corrected with 10% or 25% dextrose (2 ml/kg)</a:t>
            </a:r>
          </a:p>
          <a:p>
            <a:r>
              <a:rPr lang="en-US" dirty="0" err="1" smtClean="0">
                <a:solidFill>
                  <a:schemeClr val="bg1"/>
                </a:solidFill>
              </a:rPr>
              <a:t>Nasogastric</a:t>
            </a:r>
            <a:r>
              <a:rPr lang="en-US" dirty="0" smtClean="0">
                <a:solidFill>
                  <a:schemeClr val="bg1"/>
                </a:solidFill>
              </a:rPr>
              <a:t> tubes for feeding</a:t>
            </a:r>
          </a:p>
          <a:p>
            <a:r>
              <a:rPr lang="en-US" dirty="0" smtClean="0">
                <a:solidFill>
                  <a:schemeClr val="bg1"/>
                </a:solidFill>
              </a:rPr>
              <a:t>Oxygen therapy</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Conclusion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chemeClr val="bg1"/>
                </a:solidFill>
              </a:rPr>
              <a:t>In summary our patient was admitted with severe malaria with anemia in a coma state to </a:t>
            </a:r>
            <a:r>
              <a:rPr lang="en-US" dirty="0" err="1" smtClean="0">
                <a:solidFill>
                  <a:schemeClr val="bg1"/>
                </a:solidFill>
              </a:rPr>
              <a:t>Mpongwe</a:t>
            </a:r>
            <a:r>
              <a:rPr lang="en-US" dirty="0" smtClean="0">
                <a:solidFill>
                  <a:schemeClr val="bg1"/>
                </a:solidFill>
              </a:rPr>
              <a:t> mission hospital</a:t>
            </a:r>
          </a:p>
          <a:p>
            <a:r>
              <a:rPr lang="en-US" dirty="0" smtClean="0">
                <a:solidFill>
                  <a:schemeClr val="bg1"/>
                </a:solidFill>
              </a:rPr>
              <a:t> Estimated haemogloblin of 4.2 g/dl </a:t>
            </a:r>
          </a:p>
          <a:p>
            <a:r>
              <a:rPr lang="en-US" dirty="0" smtClean="0">
                <a:solidFill>
                  <a:schemeClr val="bg1"/>
                </a:solidFill>
              </a:rPr>
              <a:t>Rapid Diagnostic Test (RDT) for plasmodium falciparum positive.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a:t>
            </a:r>
            <a:r>
              <a:rPr lang="en-US" dirty="0" smtClean="0">
                <a:solidFill>
                  <a:srgbClr val="FFFF00"/>
                </a:solidFill>
              </a:rPr>
              <a:t>.Conclusion</a:t>
            </a:r>
            <a:endParaRPr lang="en-US" dirty="0"/>
          </a:p>
        </p:txBody>
      </p:sp>
      <p:sp>
        <p:nvSpPr>
          <p:cNvPr id="3" name="Content Placeholder 2"/>
          <p:cNvSpPr>
            <a:spLocks noGrp="1"/>
          </p:cNvSpPr>
          <p:nvPr>
            <p:ph idx="1"/>
          </p:nvPr>
        </p:nvSpPr>
        <p:spPr/>
        <p:txBody>
          <a:bodyPr/>
          <a:lstStyle/>
          <a:p>
            <a:r>
              <a:rPr lang="en-US" dirty="0" smtClean="0">
                <a:solidFill>
                  <a:schemeClr val="bg1"/>
                </a:solidFill>
              </a:rPr>
              <a:t>Intravenous quinine 400 loading dose in dextrose was first given, </a:t>
            </a:r>
          </a:p>
          <a:p>
            <a:r>
              <a:rPr lang="en-US" dirty="0" smtClean="0">
                <a:solidFill>
                  <a:schemeClr val="bg1"/>
                </a:solidFill>
              </a:rPr>
              <a:t>Blood transfusion 24 hours later. </a:t>
            </a:r>
          </a:p>
          <a:p>
            <a:r>
              <a:rPr lang="en-US" dirty="0" smtClean="0">
                <a:solidFill>
                  <a:schemeClr val="bg1"/>
                </a:solidFill>
              </a:rPr>
              <a:t>The child’s level of consciousness improved significantly shortly after blood transfusion.</a:t>
            </a:r>
          </a:p>
          <a:p>
            <a:r>
              <a:rPr lang="en-US" dirty="0" smtClean="0">
                <a:solidFill>
                  <a:schemeClr val="bg1"/>
                </a:solidFill>
              </a:rPr>
              <a:t>We therefore concluded that severe anemia in children with malaria is associated with coma.</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endParaRPr lang="en-US" b="1" dirty="0">
              <a:solidFill>
                <a:srgbClr val="FFFF00"/>
              </a:solidFill>
            </a:endParaRPr>
          </a:p>
        </p:txBody>
      </p:sp>
      <p:sp>
        <p:nvSpPr>
          <p:cNvPr id="3" name="Content Placeholder 2"/>
          <p:cNvSpPr>
            <a:spLocks noGrp="1"/>
          </p:cNvSpPr>
          <p:nvPr>
            <p:ph idx="1"/>
          </p:nvPr>
        </p:nvSpPr>
        <p:spPr>
          <a:xfrm>
            <a:off x="457200" y="990600"/>
            <a:ext cx="8229600" cy="5059363"/>
          </a:xfrm>
        </p:spPr>
        <p:txBody>
          <a:bodyPr/>
          <a:lstStyle/>
          <a:p>
            <a:r>
              <a:rPr lang="en-US" b="1" i="1" dirty="0" smtClean="0">
                <a:solidFill>
                  <a:schemeClr val="bg1"/>
                </a:solidFill>
              </a:rPr>
              <a:t>As we walk through the Path of Identifying Novel Therapeutics for Blood Disorders lets not forget that severe malarial anemia is claiming the lives of innocent children in sub-Saharan African.</a:t>
            </a:r>
          </a:p>
          <a:p>
            <a:pPr>
              <a:buNone/>
            </a:pPr>
            <a:endParaRPr lang="en-US" b="1" i="1" dirty="0" smtClean="0">
              <a:solidFill>
                <a:schemeClr val="bg1"/>
              </a:solidFill>
            </a:endParaRPr>
          </a:p>
          <a:p>
            <a:pPr>
              <a:buNone/>
            </a:pPr>
            <a:endParaRPr lang="en-US" b="1" i="1" dirty="0" smtClean="0">
              <a:solidFill>
                <a:schemeClr val="bg1"/>
              </a:solidFill>
            </a:endParaRPr>
          </a:p>
          <a:p>
            <a:pPr>
              <a:buNone/>
            </a:pPr>
            <a:r>
              <a:rPr lang="en-US" b="1" i="1" dirty="0" smtClean="0">
                <a:solidFill>
                  <a:schemeClr val="bg1"/>
                </a:solidFill>
              </a:rPr>
              <a:t>     </a:t>
            </a:r>
            <a:endParaRPr lang="en-US" dirty="0">
              <a:solidFill>
                <a:srgbClr val="FFFF00"/>
              </a:solidFill>
            </a:endParaRPr>
          </a:p>
        </p:txBody>
      </p:sp>
      <p:pic>
        <p:nvPicPr>
          <p:cNvPr id="25602" name="Picture 2"/>
          <p:cNvPicPr>
            <a:picLocks noChangeAspect="1" noChangeArrowheads="1"/>
          </p:cNvPicPr>
          <p:nvPr/>
        </p:nvPicPr>
        <p:blipFill>
          <a:blip r:embed="rId2" cstate="print"/>
          <a:srcRect/>
          <a:stretch>
            <a:fillRect/>
          </a:stretch>
        </p:blipFill>
        <p:spPr bwMode="auto">
          <a:xfrm>
            <a:off x="4648200" y="3209925"/>
            <a:ext cx="4191000" cy="3648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ACKNOWLEGEMENTS</a:t>
            </a:r>
            <a:endParaRPr lang="en-US" dirty="0"/>
          </a:p>
        </p:txBody>
      </p:sp>
      <p:sp>
        <p:nvSpPr>
          <p:cNvPr id="3" name="Content Placeholder 2"/>
          <p:cNvSpPr>
            <a:spLocks noGrp="1"/>
          </p:cNvSpPr>
          <p:nvPr>
            <p:ph sz="half" idx="1"/>
          </p:nvPr>
        </p:nvSpPr>
        <p:spPr/>
        <p:txBody>
          <a:bodyPr/>
          <a:lstStyle/>
          <a:p>
            <a:r>
              <a:rPr lang="en-US" dirty="0" smtClean="0">
                <a:solidFill>
                  <a:schemeClr val="bg1"/>
                </a:solidFill>
              </a:rPr>
              <a:t>Britt </a:t>
            </a:r>
            <a:r>
              <a:rPr lang="en-US" dirty="0" err="1" smtClean="0">
                <a:solidFill>
                  <a:schemeClr val="bg1"/>
                </a:solidFill>
              </a:rPr>
              <a:t>Gustafsson</a:t>
            </a:r>
            <a:endParaRPr lang="en-US" dirty="0" smtClean="0">
              <a:solidFill>
                <a:schemeClr val="bg1"/>
              </a:solidFill>
            </a:endParaRPr>
          </a:p>
          <a:p>
            <a:pPr>
              <a:buNone/>
            </a:pPr>
            <a:r>
              <a:rPr lang="en-US" dirty="0" smtClean="0">
                <a:solidFill>
                  <a:schemeClr val="bg1"/>
                </a:solidFill>
              </a:rPr>
              <a:t>    Professor in pediatric hematology,</a:t>
            </a:r>
          </a:p>
          <a:p>
            <a:pPr>
              <a:buNone/>
            </a:pPr>
            <a:r>
              <a:rPr lang="en-US" dirty="0" smtClean="0">
                <a:solidFill>
                  <a:schemeClr val="bg1"/>
                </a:solidFill>
              </a:rPr>
              <a:t>    Senior consultant,</a:t>
            </a:r>
          </a:p>
          <a:p>
            <a:pPr>
              <a:buNone/>
            </a:pPr>
            <a:r>
              <a:rPr lang="en-GB" dirty="0" smtClean="0">
                <a:solidFill>
                  <a:schemeClr val="bg1"/>
                </a:solidFill>
              </a:rPr>
              <a:t>   </a:t>
            </a:r>
            <a:r>
              <a:rPr lang="en-GB" dirty="0" err="1" smtClean="0">
                <a:solidFill>
                  <a:schemeClr val="bg1"/>
                </a:solidFill>
              </a:rPr>
              <a:t>Karolinska</a:t>
            </a:r>
            <a:r>
              <a:rPr lang="en-GB" dirty="0" smtClean="0">
                <a:solidFill>
                  <a:schemeClr val="bg1"/>
                </a:solidFill>
              </a:rPr>
              <a:t> </a:t>
            </a:r>
            <a:r>
              <a:rPr lang="en-GB" dirty="0" err="1" smtClean="0">
                <a:solidFill>
                  <a:schemeClr val="bg1"/>
                </a:solidFill>
              </a:rPr>
              <a:t>institutet</a:t>
            </a:r>
            <a:endParaRPr lang="en-US" dirty="0" smtClean="0">
              <a:solidFill>
                <a:schemeClr val="bg1"/>
              </a:solidFill>
            </a:endParaRPr>
          </a:p>
          <a:p>
            <a:pPr>
              <a:buNone/>
            </a:pPr>
            <a:endParaRPr lang="en-US" dirty="0" smtClean="0">
              <a:solidFill>
                <a:schemeClr val="bg1"/>
              </a:solidFill>
            </a:endParaRPr>
          </a:p>
          <a:p>
            <a:r>
              <a:rPr lang="en-US" dirty="0" smtClean="0">
                <a:solidFill>
                  <a:schemeClr val="bg1"/>
                </a:solidFill>
              </a:rPr>
              <a:t>Leif </a:t>
            </a:r>
            <a:r>
              <a:rPr lang="en-US" dirty="0" err="1" smtClean="0">
                <a:solidFill>
                  <a:schemeClr val="bg1"/>
                </a:solidFill>
              </a:rPr>
              <a:t>Gustafsson</a:t>
            </a:r>
            <a:r>
              <a:rPr lang="en-US" dirty="0" smtClean="0">
                <a:solidFill>
                  <a:schemeClr val="bg1"/>
                </a:solidFill>
              </a:rPr>
              <a:t>  (husband)</a:t>
            </a:r>
            <a:endParaRPr lang="en-US" dirty="0">
              <a:solidFill>
                <a:schemeClr val="bg1"/>
              </a:solidFill>
            </a:endParaRPr>
          </a:p>
        </p:txBody>
      </p:sp>
      <p:sp>
        <p:nvSpPr>
          <p:cNvPr id="4" name="Content Placeholder 3"/>
          <p:cNvSpPr>
            <a:spLocks noGrp="1"/>
          </p:cNvSpPr>
          <p:nvPr>
            <p:ph sz="half" idx="2"/>
          </p:nvPr>
        </p:nvSpPr>
        <p:spPr/>
        <p:txBody>
          <a:bodyPr/>
          <a:lstStyle/>
          <a:p>
            <a:r>
              <a:rPr lang="en-US" dirty="0" smtClean="0">
                <a:solidFill>
                  <a:schemeClr val="bg1"/>
                </a:solidFill>
              </a:rPr>
              <a:t>Ms </a:t>
            </a:r>
            <a:r>
              <a:rPr lang="en-US" dirty="0" err="1" smtClean="0">
                <a:solidFill>
                  <a:schemeClr val="bg1"/>
                </a:solidFill>
              </a:rPr>
              <a:t>Nchinga</a:t>
            </a:r>
            <a:r>
              <a:rPr lang="en-US" dirty="0" smtClean="0">
                <a:solidFill>
                  <a:schemeClr val="bg1"/>
                </a:solidFill>
              </a:rPr>
              <a:t>,, senior Head of Public Health Dept,</a:t>
            </a:r>
          </a:p>
          <a:p>
            <a:pPr>
              <a:buNone/>
            </a:pPr>
            <a:r>
              <a:rPr lang="en-US" dirty="0" smtClean="0">
                <a:solidFill>
                  <a:schemeClr val="bg1"/>
                </a:solidFill>
              </a:rPr>
              <a:t>    University of Lusaka.</a:t>
            </a:r>
          </a:p>
          <a:p>
            <a:pPr>
              <a:buFont typeface="Arial" pitchFamily="34" charset="0"/>
              <a:buChar char="•"/>
            </a:pPr>
            <a:r>
              <a:rPr lang="en-US" dirty="0" smtClean="0">
                <a:solidFill>
                  <a:schemeClr val="bg1"/>
                </a:solidFill>
              </a:rPr>
              <a:t>Professor. </a:t>
            </a:r>
            <a:r>
              <a:rPr lang="en-US" dirty="0" err="1" smtClean="0">
                <a:solidFill>
                  <a:schemeClr val="bg1"/>
                </a:solidFill>
              </a:rPr>
              <a:t>Chifwanakeni</a:t>
            </a:r>
            <a:r>
              <a:rPr lang="en-US" dirty="0" smtClean="0">
                <a:solidFill>
                  <a:schemeClr val="bg1"/>
                </a:solidFill>
              </a:rPr>
              <a:t>,</a:t>
            </a:r>
          </a:p>
          <a:p>
            <a:pPr>
              <a:buNone/>
            </a:pPr>
            <a:r>
              <a:rPr lang="en-US" dirty="0" smtClean="0">
                <a:solidFill>
                  <a:schemeClr val="bg1"/>
                </a:solidFill>
              </a:rPr>
              <a:t>    University of Lusaka.</a:t>
            </a:r>
          </a:p>
          <a:p>
            <a:pPr>
              <a:buFont typeface="Arial" pitchFamily="34" charset="0"/>
              <a:buChar char="•"/>
            </a:pPr>
            <a:r>
              <a:rPr lang="en-US" dirty="0" smtClean="0">
                <a:solidFill>
                  <a:schemeClr val="bg1"/>
                </a:solidFill>
              </a:rPr>
              <a:t>Workmates at </a:t>
            </a:r>
            <a:r>
              <a:rPr lang="en-US" dirty="0" err="1" smtClean="0">
                <a:solidFill>
                  <a:schemeClr val="bg1"/>
                </a:solidFill>
              </a:rPr>
              <a:t>Mpongwe</a:t>
            </a:r>
            <a:r>
              <a:rPr lang="en-US" dirty="0" smtClean="0">
                <a:solidFill>
                  <a:schemeClr val="bg1"/>
                </a:solidFill>
              </a:rPr>
              <a:t> Mission Hospital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447800"/>
          </a:xfrm>
        </p:spPr>
        <p:txBody>
          <a:bodyPr/>
          <a:lstStyle/>
          <a:p>
            <a:r>
              <a:rPr lang="en-US" dirty="0" smtClean="0">
                <a:solidFill>
                  <a:srgbClr val="FFFF00"/>
                </a:solidFill>
              </a:rPr>
              <a:t>References</a:t>
            </a:r>
            <a:endParaRPr lang="en-US" dirty="0">
              <a:solidFill>
                <a:srgbClr val="FFFF00"/>
              </a:solidFill>
            </a:endParaRPr>
          </a:p>
        </p:txBody>
      </p:sp>
      <p:sp>
        <p:nvSpPr>
          <p:cNvPr id="3" name="Content Placeholder 2"/>
          <p:cNvSpPr>
            <a:spLocks noGrp="1"/>
          </p:cNvSpPr>
          <p:nvPr>
            <p:ph idx="1"/>
          </p:nvPr>
        </p:nvSpPr>
        <p:spPr>
          <a:xfrm>
            <a:off x="685800" y="1295400"/>
            <a:ext cx="7772400" cy="4800600"/>
          </a:xfrm>
        </p:spPr>
        <p:txBody>
          <a:bodyPr/>
          <a:lstStyle/>
          <a:p>
            <a:pPr lvl="0"/>
            <a:r>
              <a:rPr lang="en-US" sz="1800" dirty="0" smtClean="0">
                <a:solidFill>
                  <a:schemeClr val="bg1"/>
                </a:solidFill>
              </a:rPr>
              <a:t>Rowe AK, Rowe SY, Snow RW, et al. The burden of malaria mortality among African   children in the year 2000. </a:t>
            </a:r>
            <a:r>
              <a:rPr lang="en-US" sz="1800" dirty="0" err="1" smtClean="0">
                <a:solidFill>
                  <a:schemeClr val="bg1"/>
                </a:solidFill>
              </a:rPr>
              <a:t>Int</a:t>
            </a:r>
            <a:r>
              <a:rPr lang="en-US" sz="1800" dirty="0" smtClean="0">
                <a:solidFill>
                  <a:schemeClr val="bg1"/>
                </a:solidFill>
              </a:rPr>
              <a:t> J </a:t>
            </a:r>
            <a:r>
              <a:rPr lang="en-US" sz="1800" dirty="0" err="1" smtClean="0">
                <a:solidFill>
                  <a:schemeClr val="bg1"/>
                </a:solidFill>
              </a:rPr>
              <a:t>Epidemiol</a:t>
            </a:r>
            <a:r>
              <a:rPr lang="en-US" sz="1800" dirty="0" smtClean="0">
                <a:solidFill>
                  <a:schemeClr val="bg1"/>
                </a:solidFill>
              </a:rPr>
              <a:t>. 2006;35:691-704.</a:t>
            </a:r>
          </a:p>
          <a:p>
            <a:pPr lvl="0"/>
            <a:r>
              <a:rPr lang="en-US" sz="1800" dirty="0" smtClean="0">
                <a:solidFill>
                  <a:schemeClr val="bg1"/>
                </a:solidFill>
              </a:rPr>
              <a:t>Marsh K, Forster D, </a:t>
            </a:r>
            <a:r>
              <a:rPr lang="en-US" sz="1800" dirty="0" err="1" smtClean="0">
                <a:solidFill>
                  <a:schemeClr val="bg1"/>
                </a:solidFill>
              </a:rPr>
              <a:t>Waruiru</a:t>
            </a:r>
            <a:r>
              <a:rPr lang="en-US" sz="1800" dirty="0" smtClean="0">
                <a:solidFill>
                  <a:schemeClr val="bg1"/>
                </a:solidFill>
              </a:rPr>
              <a:t> C, </a:t>
            </a:r>
            <a:r>
              <a:rPr lang="en-US" sz="1800" dirty="0" err="1" smtClean="0">
                <a:solidFill>
                  <a:schemeClr val="bg1"/>
                </a:solidFill>
              </a:rPr>
              <a:t>Mwangi</a:t>
            </a:r>
            <a:r>
              <a:rPr lang="en-US" sz="1800" dirty="0" smtClean="0">
                <a:solidFill>
                  <a:schemeClr val="bg1"/>
                </a:solidFill>
              </a:rPr>
              <a:t> I, et al. Indicators of life threatening malaria in African children. </a:t>
            </a:r>
            <a:r>
              <a:rPr lang="en-US" sz="1800" i="1" dirty="0" smtClean="0">
                <a:solidFill>
                  <a:schemeClr val="bg1"/>
                </a:solidFill>
              </a:rPr>
              <a:t>New Eng J Med </a:t>
            </a:r>
            <a:r>
              <a:rPr lang="en-US" sz="1800" dirty="0" smtClean="0">
                <a:solidFill>
                  <a:schemeClr val="bg1"/>
                </a:solidFill>
              </a:rPr>
              <a:t>1995; </a:t>
            </a:r>
            <a:r>
              <a:rPr lang="en-US" sz="1800" b="1" dirty="0" smtClean="0">
                <a:solidFill>
                  <a:schemeClr val="bg1"/>
                </a:solidFill>
              </a:rPr>
              <a:t>332 </a:t>
            </a:r>
            <a:r>
              <a:rPr lang="en-US" sz="1800" dirty="0" smtClean="0">
                <a:solidFill>
                  <a:schemeClr val="bg1"/>
                </a:solidFill>
              </a:rPr>
              <a:t>(21): 1399 - 404.</a:t>
            </a:r>
          </a:p>
          <a:p>
            <a:pPr lvl="0"/>
            <a:r>
              <a:rPr lang="en-US" sz="1800" dirty="0" err="1" smtClean="0">
                <a:solidFill>
                  <a:schemeClr val="bg1"/>
                </a:solidFill>
              </a:rPr>
              <a:t>Molyneux</a:t>
            </a:r>
            <a:r>
              <a:rPr lang="en-US" sz="1800" dirty="0" smtClean="0">
                <a:solidFill>
                  <a:schemeClr val="bg1"/>
                </a:solidFill>
              </a:rPr>
              <a:t> M E, Taylor T E, </a:t>
            </a:r>
            <a:r>
              <a:rPr lang="en-US" sz="1800" dirty="0" err="1" smtClean="0">
                <a:solidFill>
                  <a:schemeClr val="bg1"/>
                </a:solidFill>
              </a:rPr>
              <a:t>Wirima</a:t>
            </a:r>
            <a:r>
              <a:rPr lang="en-US" sz="1800" dirty="0" smtClean="0">
                <a:solidFill>
                  <a:schemeClr val="bg1"/>
                </a:solidFill>
              </a:rPr>
              <a:t> J </a:t>
            </a:r>
            <a:r>
              <a:rPr lang="en-US" sz="1800" dirty="0" err="1" smtClean="0">
                <a:solidFill>
                  <a:schemeClr val="bg1"/>
                </a:solidFill>
              </a:rPr>
              <a:t>J</a:t>
            </a:r>
            <a:r>
              <a:rPr lang="en-US" sz="1800" dirty="0" smtClean="0">
                <a:solidFill>
                  <a:schemeClr val="bg1"/>
                </a:solidFill>
              </a:rPr>
              <a:t>, </a:t>
            </a:r>
            <a:r>
              <a:rPr lang="en-US" sz="1800" dirty="0" err="1" smtClean="0">
                <a:solidFill>
                  <a:schemeClr val="bg1"/>
                </a:solidFill>
              </a:rPr>
              <a:t>Borgstein</a:t>
            </a:r>
            <a:r>
              <a:rPr lang="en-US" sz="1800" dirty="0" smtClean="0">
                <a:solidFill>
                  <a:schemeClr val="bg1"/>
                </a:solidFill>
              </a:rPr>
              <a:t> A. Clinical features and prognostic indicators in </a:t>
            </a:r>
            <a:r>
              <a:rPr lang="en-US" sz="1800" dirty="0" err="1" smtClean="0">
                <a:solidFill>
                  <a:schemeClr val="bg1"/>
                </a:solidFill>
              </a:rPr>
              <a:t>Paediatric</a:t>
            </a:r>
            <a:r>
              <a:rPr lang="en-US" sz="1800" dirty="0" smtClean="0">
                <a:solidFill>
                  <a:schemeClr val="bg1"/>
                </a:solidFill>
              </a:rPr>
              <a:t> cerebral malaria; a study of 131, comatose Malawian children. </a:t>
            </a:r>
            <a:r>
              <a:rPr lang="en-US" sz="1800" i="1" dirty="0" smtClean="0">
                <a:solidFill>
                  <a:schemeClr val="bg1"/>
                </a:solidFill>
              </a:rPr>
              <a:t>Quart J Med </a:t>
            </a:r>
            <a:r>
              <a:rPr lang="en-US" sz="1800" dirty="0" smtClean="0">
                <a:solidFill>
                  <a:schemeClr val="bg1"/>
                </a:solidFill>
              </a:rPr>
              <a:t>1989; </a:t>
            </a:r>
            <a:r>
              <a:rPr lang="en-US" sz="1800" b="1" dirty="0" smtClean="0">
                <a:solidFill>
                  <a:schemeClr val="bg1"/>
                </a:solidFill>
              </a:rPr>
              <a:t>265</a:t>
            </a:r>
            <a:r>
              <a:rPr lang="en-US" sz="1800" dirty="0" smtClean="0">
                <a:solidFill>
                  <a:schemeClr val="bg1"/>
                </a:solidFill>
              </a:rPr>
              <a:t>: 441 - 459.</a:t>
            </a:r>
          </a:p>
          <a:p>
            <a:pPr lvl="0"/>
            <a:r>
              <a:rPr lang="en-US" sz="1800" dirty="0" err="1" smtClean="0">
                <a:solidFill>
                  <a:schemeClr val="bg1"/>
                </a:solidFill>
              </a:rPr>
              <a:t>Warrell</a:t>
            </a:r>
            <a:r>
              <a:rPr lang="en-US" sz="1800" dirty="0" smtClean="0">
                <a:solidFill>
                  <a:schemeClr val="bg1"/>
                </a:solidFill>
              </a:rPr>
              <a:t> D.A. Management of severe malaria. </a:t>
            </a:r>
            <a:r>
              <a:rPr lang="en-US" sz="1800" i="1" dirty="0" smtClean="0">
                <a:solidFill>
                  <a:schemeClr val="bg1"/>
                </a:solidFill>
              </a:rPr>
              <a:t>Parasitological </a:t>
            </a:r>
            <a:r>
              <a:rPr lang="en-US" sz="1800" dirty="0" smtClean="0">
                <a:solidFill>
                  <a:schemeClr val="bg1"/>
                </a:solidFill>
              </a:rPr>
              <a:t>1999; </a:t>
            </a:r>
            <a:r>
              <a:rPr lang="en-US" sz="1800" b="1" dirty="0" smtClean="0">
                <a:solidFill>
                  <a:schemeClr val="bg1"/>
                </a:solidFill>
              </a:rPr>
              <a:t>41</a:t>
            </a:r>
            <a:r>
              <a:rPr lang="en-US" sz="1800" dirty="0" smtClean="0">
                <a:solidFill>
                  <a:schemeClr val="bg1"/>
                </a:solidFill>
              </a:rPr>
              <a:t>: 287–94.</a:t>
            </a:r>
          </a:p>
          <a:p>
            <a:pPr lvl="0"/>
            <a:r>
              <a:rPr lang="en-US" sz="1800" dirty="0" smtClean="0">
                <a:solidFill>
                  <a:schemeClr val="bg1"/>
                </a:solidFill>
              </a:rPr>
              <a:t>Marsh K, Forster D, </a:t>
            </a:r>
            <a:r>
              <a:rPr lang="en-US" sz="1800" dirty="0" err="1" smtClean="0">
                <a:solidFill>
                  <a:schemeClr val="bg1"/>
                </a:solidFill>
              </a:rPr>
              <a:t>Waruiru</a:t>
            </a:r>
            <a:r>
              <a:rPr lang="en-US" sz="1800" dirty="0" smtClean="0">
                <a:solidFill>
                  <a:schemeClr val="bg1"/>
                </a:solidFill>
              </a:rPr>
              <a:t> C, </a:t>
            </a:r>
            <a:r>
              <a:rPr lang="en-US" sz="1800" dirty="0" err="1" smtClean="0">
                <a:solidFill>
                  <a:schemeClr val="bg1"/>
                </a:solidFill>
              </a:rPr>
              <a:t>Mwangi</a:t>
            </a:r>
            <a:r>
              <a:rPr lang="en-US" sz="1800" dirty="0" smtClean="0">
                <a:solidFill>
                  <a:schemeClr val="bg1"/>
                </a:solidFill>
              </a:rPr>
              <a:t> I, et al. Indicators of life threatening malaria in African children. </a:t>
            </a:r>
            <a:r>
              <a:rPr lang="en-US" sz="1800" i="1" dirty="0" smtClean="0">
                <a:solidFill>
                  <a:schemeClr val="bg1"/>
                </a:solidFill>
              </a:rPr>
              <a:t>New Eng J Med </a:t>
            </a:r>
            <a:r>
              <a:rPr lang="en-US" sz="1800" dirty="0" smtClean="0">
                <a:solidFill>
                  <a:schemeClr val="bg1"/>
                </a:solidFill>
              </a:rPr>
              <a:t>1995; </a:t>
            </a:r>
            <a:r>
              <a:rPr lang="en-US" sz="1800" b="1" dirty="0" smtClean="0">
                <a:solidFill>
                  <a:schemeClr val="bg1"/>
                </a:solidFill>
              </a:rPr>
              <a:t>332 </a:t>
            </a:r>
            <a:r>
              <a:rPr lang="en-US" sz="1800" dirty="0" smtClean="0">
                <a:solidFill>
                  <a:schemeClr val="bg1"/>
                </a:solidFill>
              </a:rPr>
              <a:t>(21): 1399 - 404.</a:t>
            </a:r>
          </a:p>
          <a:p>
            <a:pPr lvl="0"/>
            <a:r>
              <a:rPr lang="en-US" sz="1800" dirty="0" smtClean="0">
                <a:solidFill>
                  <a:schemeClr val="bg1"/>
                </a:solidFill>
              </a:rPr>
              <a:t>WHO. Severe falciparum malaria. </a:t>
            </a:r>
            <a:r>
              <a:rPr lang="en-US" sz="1800" i="1" dirty="0" smtClean="0">
                <a:solidFill>
                  <a:schemeClr val="bg1"/>
                </a:solidFill>
              </a:rPr>
              <a:t>Trans R Soc </a:t>
            </a:r>
            <a:r>
              <a:rPr lang="en-US" sz="1800" i="1" dirty="0" err="1" smtClean="0">
                <a:solidFill>
                  <a:schemeClr val="bg1"/>
                </a:solidFill>
              </a:rPr>
              <a:t>Trop</a:t>
            </a:r>
            <a:r>
              <a:rPr lang="en-US" sz="1800" i="1" dirty="0" smtClean="0">
                <a:solidFill>
                  <a:schemeClr val="bg1"/>
                </a:solidFill>
              </a:rPr>
              <a:t> Med Hyg.</a:t>
            </a:r>
            <a:r>
              <a:rPr lang="en-US" sz="1800" dirty="0" smtClean="0">
                <a:solidFill>
                  <a:schemeClr val="bg1"/>
                </a:solidFill>
              </a:rPr>
              <a:t>2000 </a:t>
            </a:r>
            <a:r>
              <a:rPr lang="en-US" sz="1800" b="1" dirty="0" smtClean="0">
                <a:solidFill>
                  <a:schemeClr val="bg1"/>
                </a:solidFill>
              </a:rPr>
              <a:t>94 </a:t>
            </a:r>
            <a:r>
              <a:rPr lang="en-US" sz="1800" dirty="0" smtClean="0">
                <a:solidFill>
                  <a:schemeClr val="bg1"/>
                </a:solidFill>
              </a:rPr>
              <a:t>(</a:t>
            </a:r>
            <a:r>
              <a:rPr lang="en-US" sz="1800" dirty="0" err="1" smtClean="0">
                <a:solidFill>
                  <a:schemeClr val="bg1"/>
                </a:solidFill>
              </a:rPr>
              <a:t>suppl</a:t>
            </a:r>
            <a:r>
              <a:rPr lang="en-US" sz="1800" dirty="0" smtClean="0">
                <a:solidFill>
                  <a:schemeClr val="bg1"/>
                </a:solidFill>
              </a:rPr>
              <a:t>).1:1-45.</a:t>
            </a:r>
          </a:p>
          <a:p>
            <a:pPr lvl="0"/>
            <a:r>
              <a:rPr lang="en-US" sz="1800" dirty="0" err="1" smtClean="0">
                <a:solidFill>
                  <a:schemeClr val="bg1"/>
                </a:solidFill>
              </a:rPr>
              <a:t>Biemba</a:t>
            </a:r>
            <a:r>
              <a:rPr lang="en-US" sz="1800" dirty="0" smtClean="0">
                <a:solidFill>
                  <a:schemeClr val="bg1"/>
                </a:solidFill>
              </a:rPr>
              <a:t> G, Dolmans D, </a:t>
            </a:r>
            <a:r>
              <a:rPr lang="en-US" sz="1800" dirty="0" err="1" smtClean="0">
                <a:solidFill>
                  <a:schemeClr val="bg1"/>
                </a:solidFill>
              </a:rPr>
              <a:t>Thuma</a:t>
            </a:r>
            <a:r>
              <a:rPr lang="en-US" sz="1800" dirty="0" smtClean="0">
                <a:solidFill>
                  <a:schemeClr val="bg1"/>
                </a:solidFill>
              </a:rPr>
              <a:t> P.E, Weiss G, </a:t>
            </a:r>
            <a:r>
              <a:rPr lang="en-US" sz="1800" dirty="0" err="1" smtClean="0">
                <a:solidFill>
                  <a:schemeClr val="bg1"/>
                </a:solidFill>
              </a:rPr>
              <a:t>Gordeuk</a:t>
            </a:r>
            <a:r>
              <a:rPr lang="en-US" sz="1800" dirty="0" smtClean="0">
                <a:solidFill>
                  <a:schemeClr val="bg1"/>
                </a:solidFill>
              </a:rPr>
              <a:t> R. Severe anemia in Zambian children with Plasmodium Falciparum Malaria. Tropical Medicine 2000; Vol. 5: 9 -16.</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…References </a:t>
            </a:r>
            <a:endParaRPr lang="en-US" dirty="0">
              <a:solidFill>
                <a:srgbClr val="FFFF00"/>
              </a:solidFill>
            </a:endParaRPr>
          </a:p>
        </p:txBody>
      </p:sp>
      <p:sp>
        <p:nvSpPr>
          <p:cNvPr id="3" name="Content Placeholder 2"/>
          <p:cNvSpPr>
            <a:spLocks noGrp="1"/>
          </p:cNvSpPr>
          <p:nvPr>
            <p:ph idx="1"/>
          </p:nvPr>
        </p:nvSpPr>
        <p:spPr/>
        <p:txBody>
          <a:bodyPr/>
          <a:lstStyle/>
          <a:p>
            <a:pPr lvl="0"/>
            <a:r>
              <a:rPr lang="en-US" sz="2400" dirty="0" err="1" smtClean="0">
                <a:solidFill>
                  <a:schemeClr val="bg1"/>
                </a:solidFill>
              </a:rPr>
              <a:t>Vryonis</a:t>
            </a:r>
            <a:r>
              <a:rPr lang="en-US" sz="2400" dirty="0" smtClean="0">
                <a:solidFill>
                  <a:schemeClr val="bg1"/>
                </a:solidFill>
              </a:rPr>
              <a:t> G. Observations in the </a:t>
            </a:r>
            <a:r>
              <a:rPr lang="en-US" sz="2400" dirty="0" err="1" smtClean="0">
                <a:solidFill>
                  <a:schemeClr val="bg1"/>
                </a:solidFill>
              </a:rPr>
              <a:t>parasitizaton</a:t>
            </a:r>
            <a:r>
              <a:rPr lang="en-US" sz="2400" dirty="0" smtClean="0">
                <a:solidFill>
                  <a:schemeClr val="bg1"/>
                </a:solidFill>
              </a:rPr>
              <a:t> of erythrocytes by Plasmodium </a:t>
            </a:r>
            <a:r>
              <a:rPr lang="en-US" sz="2400" dirty="0" err="1" smtClean="0">
                <a:solidFill>
                  <a:schemeClr val="bg1"/>
                </a:solidFill>
              </a:rPr>
              <a:t>vivax</a:t>
            </a:r>
            <a:r>
              <a:rPr lang="en-US" sz="2400" dirty="0" smtClean="0">
                <a:solidFill>
                  <a:schemeClr val="bg1"/>
                </a:solidFill>
              </a:rPr>
              <a:t>, with special reference to </a:t>
            </a:r>
            <a:r>
              <a:rPr lang="en-US" sz="2400" dirty="0" err="1" smtClean="0">
                <a:solidFill>
                  <a:schemeClr val="bg1"/>
                </a:solidFill>
              </a:rPr>
              <a:t>reticulocytes</a:t>
            </a:r>
            <a:r>
              <a:rPr lang="en-US" sz="2400" dirty="0" smtClean="0">
                <a:solidFill>
                  <a:schemeClr val="bg1"/>
                </a:solidFill>
              </a:rPr>
              <a:t>. Am J </a:t>
            </a:r>
            <a:r>
              <a:rPr lang="en-US" sz="2400" dirty="0" err="1" smtClean="0">
                <a:solidFill>
                  <a:schemeClr val="bg1"/>
                </a:solidFill>
              </a:rPr>
              <a:t>Hyg</a:t>
            </a:r>
            <a:r>
              <a:rPr lang="en-US" sz="2400" dirty="0" smtClean="0">
                <a:solidFill>
                  <a:schemeClr val="bg1"/>
                </a:solidFill>
              </a:rPr>
              <a:t>. 1939; 30:41.</a:t>
            </a:r>
          </a:p>
          <a:p>
            <a:pPr lvl="0"/>
            <a:r>
              <a:rPr lang="en-US" sz="2400" dirty="0" smtClean="0">
                <a:solidFill>
                  <a:schemeClr val="bg1"/>
                </a:solidFill>
              </a:rPr>
              <a:t>Langhorne J, </a:t>
            </a:r>
            <a:r>
              <a:rPr lang="en-US" sz="2400" dirty="0" err="1" smtClean="0">
                <a:solidFill>
                  <a:schemeClr val="bg1"/>
                </a:solidFill>
              </a:rPr>
              <a:t>Quin</a:t>
            </a:r>
            <a:r>
              <a:rPr lang="en-US" sz="2400" dirty="0" smtClean="0">
                <a:solidFill>
                  <a:schemeClr val="bg1"/>
                </a:solidFill>
              </a:rPr>
              <a:t> SJ, </a:t>
            </a:r>
            <a:r>
              <a:rPr lang="en-US" sz="2400" dirty="0" err="1" smtClean="0">
                <a:solidFill>
                  <a:schemeClr val="bg1"/>
                </a:solidFill>
              </a:rPr>
              <a:t>Sanni</a:t>
            </a:r>
            <a:r>
              <a:rPr lang="en-US" sz="2400" dirty="0" smtClean="0">
                <a:solidFill>
                  <a:schemeClr val="bg1"/>
                </a:solidFill>
              </a:rPr>
              <a:t> LA. Mouse models of blood-stage malaria infections: immune responses and cytokines involved in protection and pathology. </a:t>
            </a:r>
            <a:r>
              <a:rPr lang="en-US" sz="2400" dirty="0" err="1" smtClean="0">
                <a:solidFill>
                  <a:schemeClr val="bg1"/>
                </a:solidFill>
              </a:rPr>
              <a:t>Chem</a:t>
            </a:r>
            <a:r>
              <a:rPr lang="en-US" sz="2400" dirty="0" smtClean="0">
                <a:solidFill>
                  <a:schemeClr val="bg1"/>
                </a:solidFill>
              </a:rPr>
              <a:t> </a:t>
            </a:r>
            <a:r>
              <a:rPr lang="en-US" sz="2400" dirty="0" err="1" smtClean="0">
                <a:solidFill>
                  <a:schemeClr val="bg1"/>
                </a:solidFill>
              </a:rPr>
              <a:t>Immunol</a:t>
            </a:r>
            <a:r>
              <a:rPr lang="en-US" sz="2400" dirty="0" smtClean="0">
                <a:solidFill>
                  <a:schemeClr val="bg1"/>
                </a:solidFill>
              </a:rPr>
              <a:t>. 2002; 80:204-228.</a:t>
            </a:r>
          </a:p>
          <a:p>
            <a:pPr lvl="0"/>
            <a:r>
              <a:rPr lang="en-US" sz="2400" dirty="0" err="1" smtClean="0">
                <a:solidFill>
                  <a:schemeClr val="bg1"/>
                </a:solidFill>
              </a:rPr>
              <a:t>Looareesuwan</a:t>
            </a:r>
            <a:r>
              <a:rPr lang="en-US" sz="2400" dirty="0" smtClean="0">
                <a:solidFill>
                  <a:schemeClr val="bg1"/>
                </a:solidFill>
              </a:rPr>
              <a:t> S, Ho M, </a:t>
            </a:r>
            <a:r>
              <a:rPr lang="en-US" sz="2400" dirty="0" err="1" smtClean="0">
                <a:solidFill>
                  <a:schemeClr val="bg1"/>
                </a:solidFill>
              </a:rPr>
              <a:t>Wattanagoon</a:t>
            </a:r>
            <a:r>
              <a:rPr lang="en-US" sz="2400" dirty="0" smtClean="0">
                <a:solidFill>
                  <a:schemeClr val="bg1"/>
                </a:solidFill>
              </a:rPr>
              <a:t> Y, et al. Dynamic alteration in </a:t>
            </a:r>
            <a:r>
              <a:rPr lang="en-US" sz="2400" dirty="0" err="1" smtClean="0">
                <a:solidFill>
                  <a:schemeClr val="bg1"/>
                </a:solidFill>
              </a:rPr>
              <a:t>splenic</a:t>
            </a:r>
            <a:r>
              <a:rPr lang="en-US" sz="2400" dirty="0" smtClean="0">
                <a:solidFill>
                  <a:schemeClr val="bg1"/>
                </a:solidFill>
              </a:rPr>
              <a:t> function during acute falciparum malaria. N </a:t>
            </a:r>
            <a:r>
              <a:rPr lang="en-US" sz="2400" dirty="0" err="1" smtClean="0">
                <a:solidFill>
                  <a:schemeClr val="bg1"/>
                </a:solidFill>
              </a:rPr>
              <a:t>Engl</a:t>
            </a:r>
            <a:r>
              <a:rPr lang="en-US" sz="2400" dirty="0" smtClean="0">
                <a:solidFill>
                  <a:schemeClr val="bg1"/>
                </a:solidFill>
              </a:rPr>
              <a:t> J Med. 1987; 317:675-679.</a:t>
            </a:r>
          </a:p>
          <a:p>
            <a:r>
              <a:rPr lang="en-US" sz="2400" dirty="0" smtClean="0">
                <a:solidFill>
                  <a:schemeClr val="bg1"/>
                </a:solidFill>
              </a:rPr>
              <a:t>WHO. Severe falciparum malaria. Trans R Soc </a:t>
            </a:r>
            <a:r>
              <a:rPr lang="en-US" sz="2400" dirty="0" err="1" smtClean="0">
                <a:solidFill>
                  <a:schemeClr val="bg1"/>
                </a:solidFill>
              </a:rPr>
              <a:t>Trop</a:t>
            </a:r>
            <a:r>
              <a:rPr lang="en-US" sz="2400" dirty="0" smtClean="0">
                <a:solidFill>
                  <a:schemeClr val="bg1"/>
                </a:solidFill>
              </a:rPr>
              <a:t> Med </a:t>
            </a:r>
            <a:r>
              <a:rPr lang="en-US" sz="2400" dirty="0" err="1" smtClean="0">
                <a:solidFill>
                  <a:schemeClr val="bg1"/>
                </a:solidFill>
              </a:rPr>
              <a:t>Hyg</a:t>
            </a:r>
            <a:r>
              <a:rPr lang="en-US" sz="2400" dirty="0" smtClean="0">
                <a:solidFill>
                  <a:schemeClr val="bg1"/>
                </a:solidFill>
              </a:rPr>
              <a:t>. 2000 </a:t>
            </a:r>
            <a:r>
              <a:rPr lang="en-US" sz="2400" b="1" dirty="0" smtClean="0">
                <a:solidFill>
                  <a:schemeClr val="bg1"/>
                </a:solidFill>
              </a:rPr>
              <a:t>94 </a:t>
            </a:r>
            <a:r>
              <a:rPr lang="en-US" sz="2400" dirty="0" smtClean="0">
                <a:solidFill>
                  <a:schemeClr val="bg1"/>
                </a:solidFill>
              </a:rPr>
              <a:t>(</a:t>
            </a:r>
            <a:r>
              <a:rPr lang="en-US" sz="2400" dirty="0" err="1" smtClean="0">
                <a:solidFill>
                  <a:schemeClr val="bg1"/>
                </a:solidFill>
              </a:rPr>
              <a:t>suppl</a:t>
            </a:r>
            <a:r>
              <a:rPr lang="en-US" sz="2400" dirty="0" smtClean="0">
                <a:solidFill>
                  <a:schemeClr val="bg1"/>
                </a:solidFill>
              </a:rPr>
              <a:t>).1:1-45.</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solidFill>
                <a:schemeClr val="bg1"/>
              </a:solidFill>
            </a:endParaRPr>
          </a:p>
          <a:p>
            <a:endParaRPr lang="en-US" dirty="0" smtClean="0">
              <a:solidFill>
                <a:schemeClr val="bg1"/>
              </a:solidFill>
            </a:endParaRPr>
          </a:p>
          <a:p>
            <a:pPr>
              <a:buNone/>
            </a:pPr>
            <a:r>
              <a:rPr lang="en-US" smtClean="0">
                <a:solidFill>
                  <a:schemeClr val="bg1"/>
                </a:solidFill>
              </a:rPr>
              <a:t>                         THANK YOU !!</a:t>
            </a:r>
            <a:endParaRPr lang="en-US" dirty="0" smtClean="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ealth Promotion Concepts and determinats of Health_Module 1_210213">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Health Promotion Concepts and determinats of Health_Module 1_210213</Template>
  <TotalTime>571</TotalTime>
  <Words>1269</Words>
  <Application>Microsoft Office PowerPoint</Application>
  <PresentationFormat>On-screen Show (4:3)</PresentationFormat>
  <Paragraphs>149</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Health Promotion Concepts and determinats of Health_Module 1_210213</vt:lpstr>
      <vt:lpstr>ANEMIA IN A CHILD WITH MALARIA </vt:lpstr>
      <vt:lpstr>CASE REPORT</vt:lpstr>
      <vt:lpstr>….CASE REPORT</vt:lpstr>
      <vt:lpstr>…..CASE REPORT </vt:lpstr>
      <vt:lpstr>…..CASE REPORT </vt:lpstr>
      <vt:lpstr>…..CASE REPORT </vt:lpstr>
      <vt:lpstr>…...CASE REPORT </vt:lpstr>
      <vt:lpstr>…..CASE REPORT </vt:lpstr>
      <vt:lpstr>…..CASE REPORT </vt:lpstr>
      <vt:lpstr>Discussion</vt:lpstr>
      <vt:lpstr>PATHOPHYSIOLOGY</vt:lpstr>
      <vt:lpstr>….PATHOPHYSIOLOGY</vt:lpstr>
      <vt:lpstr>…..PATHOPHYSIOLOGY</vt:lpstr>
      <vt:lpstr>…..PATHOPHYSIOLOGY</vt:lpstr>
      <vt:lpstr>PATHOPHYSIOLOGY</vt:lpstr>
      <vt:lpstr>…..PATHOPHYSIOLOGY</vt:lpstr>
      <vt:lpstr>…..PATHOPHYSIOLOGY</vt:lpstr>
      <vt:lpstr>PATHOPHYSIOLOGY</vt:lpstr>
      <vt:lpstr>…..PATHOPHYSIOLOGY</vt:lpstr>
      <vt:lpstr>…..PATHOPHYSIOLOGY</vt:lpstr>
      <vt:lpstr>…..Discussion</vt:lpstr>
      <vt:lpstr>…</vt:lpstr>
      <vt:lpstr>Standard treatment </vt:lpstr>
      <vt:lpstr>Conclusion</vt:lpstr>
      <vt:lpstr>…..Conclusion</vt:lpstr>
      <vt:lpstr>Slide 26</vt:lpstr>
      <vt:lpstr>ACKNOWLEGEMENTS</vt:lpstr>
      <vt:lpstr>References</vt:lpstr>
      <vt:lpstr>…References </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ANEMIA IN A CHILD WITH MALARIA </dc:title>
  <dc:creator>Edwin chansa</dc:creator>
  <cp:lastModifiedBy>Edwin chansa</cp:lastModifiedBy>
  <cp:revision>19</cp:revision>
  <dcterms:created xsi:type="dcterms:W3CDTF">2014-09-16T21:22:41Z</dcterms:created>
  <dcterms:modified xsi:type="dcterms:W3CDTF">2014-10-01T04:54:10Z</dcterms:modified>
</cp:coreProperties>
</file>