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48"/>
  </p:notesMasterIdLst>
  <p:handoutMasterIdLst>
    <p:handoutMasterId r:id="rId49"/>
  </p:handoutMasterIdLst>
  <p:sldIdLst>
    <p:sldId id="422" r:id="rId3"/>
    <p:sldId id="437" r:id="rId4"/>
    <p:sldId id="436" r:id="rId5"/>
    <p:sldId id="438" r:id="rId6"/>
    <p:sldId id="414" r:id="rId7"/>
    <p:sldId id="370" r:id="rId8"/>
    <p:sldId id="411" r:id="rId9"/>
    <p:sldId id="412" r:id="rId10"/>
    <p:sldId id="413" r:id="rId11"/>
    <p:sldId id="418" r:id="rId12"/>
    <p:sldId id="444" r:id="rId13"/>
    <p:sldId id="439" r:id="rId14"/>
    <p:sldId id="428" r:id="rId15"/>
    <p:sldId id="417" r:id="rId16"/>
    <p:sldId id="445" r:id="rId17"/>
    <p:sldId id="447" r:id="rId18"/>
    <p:sldId id="450" r:id="rId19"/>
    <p:sldId id="475" r:id="rId20"/>
    <p:sldId id="483" r:id="rId21"/>
    <p:sldId id="467" r:id="rId22"/>
    <p:sldId id="468" r:id="rId23"/>
    <p:sldId id="415" r:id="rId24"/>
    <p:sldId id="416" r:id="rId25"/>
    <p:sldId id="484" r:id="rId26"/>
    <p:sldId id="419" r:id="rId27"/>
    <p:sldId id="457" r:id="rId28"/>
    <p:sldId id="474" r:id="rId29"/>
    <p:sldId id="471" r:id="rId30"/>
    <p:sldId id="472" r:id="rId31"/>
    <p:sldId id="473" r:id="rId32"/>
    <p:sldId id="476" r:id="rId33"/>
    <p:sldId id="469" r:id="rId34"/>
    <p:sldId id="482" r:id="rId35"/>
    <p:sldId id="481" r:id="rId36"/>
    <p:sldId id="478" r:id="rId37"/>
    <p:sldId id="459" r:id="rId38"/>
    <p:sldId id="461" r:id="rId39"/>
    <p:sldId id="427" r:id="rId40"/>
    <p:sldId id="479" r:id="rId41"/>
    <p:sldId id="430" r:id="rId42"/>
    <p:sldId id="429" r:id="rId43"/>
    <p:sldId id="485" r:id="rId44"/>
    <p:sldId id="420" r:id="rId45"/>
    <p:sldId id="432" r:id="rId46"/>
    <p:sldId id="423"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a:srgbClr val="FF0066"/>
    <a:srgbClr val="3366FF"/>
    <a:srgbClr val="996600"/>
    <a:srgbClr val="FFFF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15" autoAdjust="0"/>
    <p:restoredTop sz="94671" autoAdjust="0"/>
  </p:normalViewPr>
  <p:slideViewPr>
    <p:cSldViewPr snapToObjects="1">
      <p:cViewPr varScale="1">
        <p:scale>
          <a:sx n="70" d="100"/>
          <a:sy n="70" d="100"/>
        </p:scale>
        <p:origin x="-148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59" d="100"/>
          <a:sy n="59" d="100"/>
        </p:scale>
        <p:origin x="-1122" y="-84"/>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duard\Desktop\HPLC%20poster%20and%20paper\new%20data\Damper.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Eduard\Desktop\current%20data\July2015%2035ulmixer1290C.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Eduard\Desktop\current%20data\July2015%2035ulmixer1290C.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G:\Damper.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a:t>Pressure vs. Damper Volume</a:t>
            </a:r>
          </a:p>
        </c:rich>
      </c:tx>
      <c:layout>
        <c:manualLayout>
          <c:xMode val="edge"/>
          <c:yMode val="edge"/>
          <c:x val="0.2708757637474542"/>
          <c:y val="3.6666666666666667E-2"/>
        </c:manualLayout>
      </c:layout>
      <c:overlay val="0"/>
      <c:spPr>
        <a:noFill/>
        <a:ln w="25400">
          <a:noFill/>
        </a:ln>
      </c:spPr>
    </c:title>
    <c:autoTitleDeleted val="0"/>
    <c:plotArea>
      <c:layout>
        <c:manualLayout>
          <c:layoutTarget val="inner"/>
          <c:xMode val="edge"/>
          <c:yMode val="edge"/>
          <c:x val="0.14663951120162932"/>
          <c:y val="0.22333406033222764"/>
          <c:w val="0.80040733197556013"/>
          <c:h val="0.54666844618634824"/>
        </c:manualLayout>
      </c:layout>
      <c:scatterChart>
        <c:scatterStyle val="lineMarker"/>
        <c:varyColors val="0"/>
        <c:ser>
          <c:idx val="0"/>
          <c:order val="0"/>
          <c:spPr>
            <a:ln w="28575">
              <a:noFill/>
            </a:ln>
          </c:spPr>
          <c:marker>
            <c:symbol val="diamond"/>
            <c:size val="5"/>
            <c:spPr>
              <a:solidFill>
                <a:srgbClr val="000080"/>
              </a:solidFill>
              <a:ln>
                <a:solidFill>
                  <a:srgbClr val="000080"/>
                </a:solidFill>
                <a:prstDash val="solid"/>
              </a:ln>
            </c:spPr>
          </c:marker>
          <c:trendline>
            <c:spPr>
              <a:ln w="25400">
                <a:solidFill>
                  <a:srgbClr val="000000"/>
                </a:solidFill>
                <a:prstDash val="solid"/>
              </a:ln>
            </c:spPr>
            <c:trendlineType val="linear"/>
            <c:dispRSqr val="1"/>
            <c:dispEq val="1"/>
            <c:trendlineLbl>
              <c:layout>
                <c:manualLayout>
                  <c:x val="-0.23507502499051161"/>
                  <c:y val="3.6666899916915567E-2"/>
                </c:manualLayout>
              </c:layout>
              <c:numFmt formatCode="General" sourceLinked="0"/>
              <c:spPr>
                <a:noFill/>
                <a:ln w="25400">
                  <a:noFill/>
                </a:ln>
              </c:spPr>
              <c:txPr>
                <a:bodyPr/>
                <a:lstStyle/>
                <a:p>
                  <a:pPr>
                    <a:defRPr sz="1000" b="0" i="0" u="none" strike="noStrike" baseline="0">
                      <a:solidFill>
                        <a:srgbClr val="000000"/>
                      </a:solidFill>
                      <a:latin typeface="Arial"/>
                      <a:ea typeface="Arial"/>
                      <a:cs typeface="Arial"/>
                    </a:defRPr>
                  </a:pPr>
                  <a:endParaRPr lang="en-US"/>
                </a:p>
              </c:txPr>
            </c:trendlineLbl>
          </c:trendline>
          <c:xVal>
            <c:numRef>
              <c:f>'7-16-2008'!$B$34:$B$41</c:f>
              <c:numCache>
                <c:formatCode>General</c:formatCode>
                <c:ptCount val="8"/>
                <c:pt idx="0">
                  <c:v>49.5</c:v>
                </c:pt>
                <c:pt idx="1">
                  <c:v>97</c:v>
                </c:pt>
                <c:pt idx="2">
                  <c:v>144.6</c:v>
                </c:pt>
                <c:pt idx="3">
                  <c:v>189.3</c:v>
                </c:pt>
                <c:pt idx="4">
                  <c:v>234.2</c:v>
                </c:pt>
                <c:pt idx="5">
                  <c:v>277.60000000000002</c:v>
                </c:pt>
                <c:pt idx="6">
                  <c:v>320</c:v>
                </c:pt>
                <c:pt idx="7">
                  <c:v>381.3</c:v>
                </c:pt>
              </c:numCache>
            </c:numRef>
          </c:xVal>
          <c:yVal>
            <c:numRef>
              <c:f>'7-16-2008'!$C$34:$C$41</c:f>
              <c:numCache>
                <c:formatCode>General</c:formatCode>
                <c:ptCount val="8"/>
                <c:pt idx="0">
                  <c:v>50.287999999999997</c:v>
                </c:pt>
                <c:pt idx="1">
                  <c:v>98.25</c:v>
                </c:pt>
                <c:pt idx="2">
                  <c:v>144.77000000000001</c:v>
                </c:pt>
                <c:pt idx="3">
                  <c:v>186.65</c:v>
                </c:pt>
                <c:pt idx="4">
                  <c:v>233.4</c:v>
                </c:pt>
                <c:pt idx="5">
                  <c:v>273.60000000000002</c:v>
                </c:pt>
                <c:pt idx="6">
                  <c:v>312.5</c:v>
                </c:pt>
                <c:pt idx="7">
                  <c:v>361.9</c:v>
                </c:pt>
              </c:numCache>
            </c:numRef>
          </c:yVal>
          <c:smooth val="0"/>
        </c:ser>
        <c:dLbls>
          <c:showLegendKey val="0"/>
          <c:showVal val="0"/>
          <c:showCatName val="0"/>
          <c:showSerName val="0"/>
          <c:showPercent val="0"/>
          <c:showBubbleSize val="0"/>
        </c:dLbls>
        <c:axId val="99484416"/>
        <c:axId val="99486336"/>
      </c:scatterChart>
      <c:valAx>
        <c:axId val="9948441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Pressure</a:t>
                </a:r>
              </a:p>
            </c:rich>
          </c:tx>
          <c:layout>
            <c:manualLayout>
              <c:xMode val="edge"/>
              <c:yMode val="edge"/>
              <c:x val="0.48676171079429736"/>
              <c:y val="0.8733361329833770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99486336"/>
        <c:crosses val="autoZero"/>
        <c:crossBetween val="midCat"/>
      </c:valAx>
      <c:valAx>
        <c:axId val="99486336"/>
        <c:scaling>
          <c:orientation val="minMax"/>
        </c:scaling>
        <c:delete val="0"/>
        <c:axPos val="l"/>
        <c:title>
          <c:tx>
            <c:rich>
              <a:bodyPr/>
              <a:lstStyle/>
              <a:p>
                <a:pPr>
                  <a:defRPr sz="1000" b="1" i="0" u="none" strike="noStrike" baseline="0">
                    <a:solidFill>
                      <a:srgbClr val="000000"/>
                    </a:solidFill>
                    <a:latin typeface="Arial"/>
                    <a:ea typeface="Arial"/>
                    <a:cs typeface="Arial"/>
                  </a:defRPr>
                </a:pPr>
                <a:r>
                  <a:rPr lang="en-US"/>
                  <a:t>Damper Volume</a:t>
                </a:r>
              </a:p>
            </c:rich>
          </c:tx>
          <c:layout>
            <c:manualLayout>
              <c:xMode val="edge"/>
              <c:yMode val="edge"/>
              <c:x val="3.2586558044806514E-2"/>
              <c:y val="0.3200010498687664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99484416"/>
        <c:crosses val="autoZero"/>
        <c:crossBetween val="midCat"/>
      </c:valAx>
      <c:spPr>
        <a:noFill/>
        <a:ln w="25400">
          <a:noFill/>
        </a:ln>
      </c:spPr>
    </c:plotArea>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000000"/>
                </a:solidFill>
                <a:latin typeface="Arial"/>
                <a:ea typeface="Arial"/>
                <a:cs typeface="Arial"/>
              </a:defRPr>
            </a:pPr>
            <a:r>
              <a:rPr lang="en-US"/>
              <a:t>V50 volume vs pressure</a:t>
            </a:r>
          </a:p>
        </c:rich>
      </c:tx>
      <c:layout>
        <c:manualLayout>
          <c:xMode val="edge"/>
          <c:yMode val="edge"/>
          <c:x val="0.31463414634146342"/>
          <c:y val="3.6912751677852351E-2"/>
        </c:manualLayout>
      </c:layout>
      <c:overlay val="0"/>
      <c:spPr>
        <a:noFill/>
        <a:ln w="25400">
          <a:noFill/>
        </a:ln>
      </c:spPr>
    </c:title>
    <c:autoTitleDeleted val="0"/>
    <c:plotArea>
      <c:layout>
        <c:manualLayout>
          <c:layoutTarget val="inner"/>
          <c:xMode val="edge"/>
          <c:yMode val="edge"/>
          <c:x val="0.16585365853658537"/>
          <c:y val="0.20134261178463811"/>
          <c:w val="0.55365853658536601"/>
          <c:h val="0.58724928437186119"/>
        </c:manualLayout>
      </c:layout>
      <c:scatterChart>
        <c:scatterStyle val="lineMarker"/>
        <c:varyColors val="0"/>
        <c:ser>
          <c:idx val="0"/>
          <c:order val="0"/>
          <c:tx>
            <c:v>35 ul mixer</c:v>
          </c:tx>
          <c:spPr>
            <a:ln w="28575">
              <a:noFill/>
            </a:ln>
          </c:spPr>
          <c:marker>
            <c:symbol val="diamond"/>
            <c:size val="5"/>
            <c:spPr>
              <a:solidFill>
                <a:srgbClr val="000080"/>
              </a:solidFill>
              <a:ln>
                <a:solidFill>
                  <a:srgbClr val="000080"/>
                </a:solidFill>
                <a:prstDash val="solid"/>
              </a:ln>
            </c:spPr>
          </c:marker>
          <c:xVal>
            <c:numRef>
              <c:f>summary!$F$4:$F$10</c:f>
              <c:numCache>
                <c:formatCode>General</c:formatCode>
                <c:ptCount val="7"/>
                <c:pt idx="0">
                  <c:v>325.66666666666669</c:v>
                </c:pt>
                <c:pt idx="1">
                  <c:v>472.83333333333331</c:v>
                </c:pt>
                <c:pt idx="2">
                  <c:v>612.93333333333328</c:v>
                </c:pt>
                <c:pt idx="3">
                  <c:v>742.83333333333337</c:v>
                </c:pt>
                <c:pt idx="4">
                  <c:v>875</c:v>
                </c:pt>
                <c:pt idx="5">
                  <c:v>1040.3333333333333</c:v>
                </c:pt>
                <c:pt idx="6">
                  <c:v>1144</c:v>
                </c:pt>
              </c:numCache>
            </c:numRef>
          </c:xVal>
          <c:yVal>
            <c:numRef>
              <c:f>summary!$E$4:$E$10</c:f>
              <c:numCache>
                <c:formatCode>General</c:formatCode>
                <c:ptCount val="7"/>
                <c:pt idx="0">
                  <c:v>9.7433333333333413E-2</c:v>
                </c:pt>
                <c:pt idx="1">
                  <c:v>9.7738000000000005E-2</c:v>
                </c:pt>
                <c:pt idx="2">
                  <c:v>0.1067599999999999</c:v>
                </c:pt>
                <c:pt idx="3">
                  <c:v>0.1207833333333334</c:v>
                </c:pt>
                <c:pt idx="4">
                  <c:v>0.13054500000000002</c:v>
                </c:pt>
                <c:pt idx="5">
                  <c:v>0.1465749999999999</c:v>
                </c:pt>
                <c:pt idx="6">
                  <c:v>0.15783083333333289</c:v>
                </c:pt>
              </c:numCache>
            </c:numRef>
          </c:yVal>
          <c:smooth val="0"/>
        </c:ser>
        <c:ser>
          <c:idx val="1"/>
          <c:order val="1"/>
          <c:tx>
            <c:v>2x35 ul mixer</c:v>
          </c:tx>
          <c:spPr>
            <a:ln w="28575">
              <a:noFill/>
            </a:ln>
          </c:spPr>
          <c:marker>
            <c:symbol val="square"/>
            <c:size val="5"/>
            <c:spPr>
              <a:solidFill>
                <a:srgbClr val="FF00FF"/>
              </a:solidFill>
              <a:ln>
                <a:solidFill>
                  <a:srgbClr val="FF00FF"/>
                </a:solidFill>
                <a:prstDash val="solid"/>
              </a:ln>
            </c:spPr>
          </c:marker>
          <c:xVal>
            <c:numRef>
              <c:f>summary!$I$4:$I$10</c:f>
              <c:numCache>
                <c:formatCode>General</c:formatCode>
                <c:ptCount val="7"/>
                <c:pt idx="0">
                  <c:v>331.16666666666669</c:v>
                </c:pt>
                <c:pt idx="1">
                  <c:v>480</c:v>
                </c:pt>
                <c:pt idx="2">
                  <c:v>625</c:v>
                </c:pt>
                <c:pt idx="3">
                  <c:v>758.5</c:v>
                </c:pt>
                <c:pt idx="4">
                  <c:v>876</c:v>
                </c:pt>
                <c:pt idx="5">
                  <c:v>1039.8333333333333</c:v>
                </c:pt>
                <c:pt idx="6">
                  <c:v>1127.6666666666667</c:v>
                </c:pt>
              </c:numCache>
            </c:numRef>
          </c:xVal>
          <c:yVal>
            <c:numRef>
              <c:f>summary!$H$4:$H$10</c:f>
              <c:numCache>
                <c:formatCode>General</c:formatCode>
                <c:ptCount val="7"/>
                <c:pt idx="0">
                  <c:v>0.14404666666666668</c:v>
                </c:pt>
                <c:pt idx="1">
                  <c:v>0.13345500000000002</c:v>
                </c:pt>
                <c:pt idx="2">
                  <c:v>0.14573333333333333</c:v>
                </c:pt>
                <c:pt idx="3">
                  <c:v>0.15989166666666677</c:v>
                </c:pt>
                <c:pt idx="4">
                  <c:v>0.17106600000000008</c:v>
                </c:pt>
                <c:pt idx="5">
                  <c:v>0.19315500000000041</c:v>
                </c:pt>
                <c:pt idx="6">
                  <c:v>0.19960833333333317</c:v>
                </c:pt>
              </c:numCache>
            </c:numRef>
          </c:yVal>
          <c:smooth val="0"/>
        </c:ser>
        <c:ser>
          <c:idx val="2"/>
          <c:order val="2"/>
          <c:tx>
            <c:v>100 ul mixer</c:v>
          </c:tx>
          <c:spPr>
            <a:ln w="28575">
              <a:noFill/>
            </a:ln>
          </c:spPr>
          <c:marker>
            <c:symbol val="triangle"/>
            <c:size val="5"/>
            <c:spPr>
              <a:solidFill>
                <a:srgbClr val="FFFF00"/>
              </a:solidFill>
              <a:ln>
                <a:solidFill>
                  <a:srgbClr val="FFFF00"/>
                </a:solidFill>
                <a:prstDash val="solid"/>
              </a:ln>
            </c:spPr>
          </c:marker>
          <c:xVal>
            <c:numRef>
              <c:f>summary!$M$4:$M$10</c:f>
              <c:numCache>
                <c:formatCode>General</c:formatCode>
                <c:ptCount val="7"/>
                <c:pt idx="0">
                  <c:v>327.83333333333331</c:v>
                </c:pt>
                <c:pt idx="1">
                  <c:v>480.66666666666669</c:v>
                </c:pt>
                <c:pt idx="2">
                  <c:v>616.33333333333337</c:v>
                </c:pt>
                <c:pt idx="3">
                  <c:v>737</c:v>
                </c:pt>
                <c:pt idx="4">
                  <c:v>844.67</c:v>
                </c:pt>
                <c:pt idx="5">
                  <c:v>987</c:v>
                </c:pt>
                <c:pt idx="6">
                  <c:v>1063.6666666666667</c:v>
                </c:pt>
              </c:numCache>
            </c:numRef>
          </c:xVal>
          <c:yVal>
            <c:numRef>
              <c:f>summary!$L$4:$L$10</c:f>
              <c:numCache>
                <c:formatCode>General</c:formatCode>
                <c:ptCount val="7"/>
                <c:pt idx="0">
                  <c:v>0.18138333333333326</c:v>
                </c:pt>
                <c:pt idx="1">
                  <c:v>0.18069999999999986</c:v>
                </c:pt>
                <c:pt idx="2">
                  <c:v>0.1890666666666668</c:v>
                </c:pt>
                <c:pt idx="3">
                  <c:v>0.20441666666666691</c:v>
                </c:pt>
                <c:pt idx="4">
                  <c:v>0.21814</c:v>
                </c:pt>
                <c:pt idx="5">
                  <c:v>0.24071249999999988</c:v>
                </c:pt>
                <c:pt idx="6">
                  <c:v>0.25641666666666696</c:v>
                </c:pt>
              </c:numCache>
            </c:numRef>
          </c:yVal>
          <c:smooth val="0"/>
        </c:ser>
        <c:ser>
          <c:idx val="3"/>
          <c:order val="3"/>
          <c:tx>
            <c:v>no mixer</c:v>
          </c:tx>
          <c:spPr>
            <a:ln w="28575">
              <a:noFill/>
            </a:ln>
          </c:spPr>
          <c:marker>
            <c:symbol val="x"/>
            <c:size val="5"/>
            <c:spPr>
              <a:noFill/>
              <a:ln>
                <a:solidFill>
                  <a:srgbClr val="00FFFF"/>
                </a:solidFill>
                <a:prstDash val="solid"/>
              </a:ln>
            </c:spPr>
          </c:marker>
          <c:xVal>
            <c:numRef>
              <c:f>summary!$C$4:$C$10</c:f>
              <c:numCache>
                <c:formatCode>General</c:formatCode>
                <c:ptCount val="7"/>
                <c:pt idx="0">
                  <c:v>310.5</c:v>
                </c:pt>
                <c:pt idx="1">
                  <c:v>454.5</c:v>
                </c:pt>
                <c:pt idx="2">
                  <c:v>584.75</c:v>
                </c:pt>
                <c:pt idx="3">
                  <c:v>707</c:v>
                </c:pt>
                <c:pt idx="4">
                  <c:v>825.5</c:v>
                </c:pt>
                <c:pt idx="5">
                  <c:v>1000.5</c:v>
                </c:pt>
                <c:pt idx="6">
                  <c:v>1108.5</c:v>
                </c:pt>
              </c:numCache>
            </c:numRef>
          </c:xVal>
          <c:yVal>
            <c:numRef>
              <c:f>summary!$B$4:$B$10</c:f>
              <c:numCache>
                <c:formatCode>General</c:formatCode>
                <c:ptCount val="7"/>
                <c:pt idx="0">
                  <c:v>5.6699999999999841E-2</c:v>
                </c:pt>
                <c:pt idx="1">
                  <c:v>5.7705000000000069E-2</c:v>
                </c:pt>
                <c:pt idx="2">
                  <c:v>7.0540000000000103E-2</c:v>
                </c:pt>
                <c:pt idx="3">
                  <c:v>8.8699999999999779E-2</c:v>
                </c:pt>
                <c:pt idx="4">
                  <c:v>0.10154999999999993</c:v>
                </c:pt>
                <c:pt idx="5">
                  <c:v>0.11587499999999973</c:v>
                </c:pt>
                <c:pt idx="6">
                  <c:v>0.12358999999999959</c:v>
                </c:pt>
              </c:numCache>
            </c:numRef>
          </c:yVal>
          <c:smooth val="0"/>
        </c:ser>
        <c:dLbls>
          <c:showLegendKey val="0"/>
          <c:showVal val="0"/>
          <c:showCatName val="0"/>
          <c:showSerName val="0"/>
          <c:showPercent val="0"/>
          <c:showBubbleSize val="0"/>
        </c:dLbls>
        <c:axId val="99538816"/>
        <c:axId val="114827648"/>
      </c:scatterChart>
      <c:valAx>
        <c:axId val="99538816"/>
        <c:scaling>
          <c:orientation val="minMax"/>
        </c:scaling>
        <c:delete val="0"/>
        <c:axPos val="b"/>
        <c:title>
          <c:tx>
            <c:rich>
              <a:bodyPr/>
              <a:lstStyle/>
              <a:p>
                <a:pPr>
                  <a:defRPr sz="825" b="1" i="0" u="none" strike="noStrike" baseline="0">
                    <a:solidFill>
                      <a:srgbClr val="000000"/>
                    </a:solidFill>
                    <a:latin typeface="Arial"/>
                    <a:ea typeface="Arial"/>
                    <a:cs typeface="Arial"/>
                  </a:defRPr>
                </a:pPr>
                <a:r>
                  <a:rPr lang="en-US"/>
                  <a:t>pressure, bar</a:t>
                </a:r>
              </a:p>
            </c:rich>
          </c:tx>
          <c:layout>
            <c:manualLayout>
              <c:xMode val="edge"/>
              <c:yMode val="edge"/>
              <c:x val="0.34390243902439022"/>
              <c:y val="0.8791960400923037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825" b="0" i="0" u="none" strike="noStrike" baseline="0">
                <a:solidFill>
                  <a:srgbClr val="000000"/>
                </a:solidFill>
                <a:latin typeface="Arial"/>
                <a:ea typeface="Arial"/>
                <a:cs typeface="Arial"/>
              </a:defRPr>
            </a:pPr>
            <a:endParaRPr lang="en-US"/>
          </a:p>
        </c:txPr>
        <c:crossAx val="114827648"/>
        <c:crosses val="autoZero"/>
        <c:crossBetween val="midCat"/>
      </c:valAx>
      <c:valAx>
        <c:axId val="114827648"/>
        <c:scaling>
          <c:orientation val="minMax"/>
        </c:scaling>
        <c:delete val="0"/>
        <c:axPos val="l"/>
        <c:majorGridlines>
          <c:spPr>
            <a:ln w="3175">
              <a:solidFill>
                <a:srgbClr val="000000"/>
              </a:solidFill>
              <a:prstDash val="solid"/>
            </a:ln>
          </c:spPr>
        </c:majorGridlines>
        <c:title>
          <c:tx>
            <c:rich>
              <a:bodyPr/>
              <a:lstStyle/>
              <a:p>
                <a:pPr>
                  <a:defRPr sz="825" b="1" i="0" u="none" strike="noStrike" baseline="0">
                    <a:solidFill>
                      <a:srgbClr val="000000"/>
                    </a:solidFill>
                    <a:latin typeface="Arial"/>
                    <a:ea typeface="Arial"/>
                    <a:cs typeface="Arial"/>
                  </a:defRPr>
                </a:pPr>
                <a:r>
                  <a:rPr lang="en-US"/>
                  <a:t>V50 volume</a:t>
                </a:r>
              </a:p>
            </c:rich>
          </c:tx>
          <c:layout>
            <c:manualLayout>
              <c:xMode val="edge"/>
              <c:yMode val="edge"/>
              <c:x val="3.9024390243902439E-2"/>
              <c:y val="0.3791953354823935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825" b="0" i="0" u="none" strike="noStrike" baseline="0">
                <a:solidFill>
                  <a:srgbClr val="000000"/>
                </a:solidFill>
                <a:latin typeface="Arial"/>
                <a:ea typeface="Arial"/>
                <a:cs typeface="Arial"/>
              </a:defRPr>
            </a:pPr>
            <a:endParaRPr lang="en-US"/>
          </a:p>
        </c:txPr>
        <c:crossAx val="99538816"/>
        <c:crosses val="autoZero"/>
        <c:crossBetween val="midCat"/>
      </c:valAx>
      <c:spPr>
        <a:solidFill>
          <a:srgbClr val="C0C0C0"/>
        </a:solidFill>
        <a:ln w="12700">
          <a:solidFill>
            <a:srgbClr val="808080"/>
          </a:solidFill>
          <a:prstDash val="solid"/>
        </a:ln>
      </c:spPr>
    </c:plotArea>
    <c:legend>
      <c:legendPos val="r"/>
      <c:layout>
        <c:manualLayout>
          <c:xMode val="edge"/>
          <c:yMode val="edge"/>
          <c:x val="0.78313345154067626"/>
          <c:y val="0.36577241140875927"/>
          <c:w val="0.20000023531654193"/>
          <c:h val="0.25838968512361893"/>
        </c:manualLayout>
      </c:layout>
      <c:overlay val="0"/>
      <c:spPr>
        <a:solidFill>
          <a:srgbClr val="FFFFFF"/>
        </a:solidFill>
        <a:ln w="3175">
          <a:solidFill>
            <a:srgbClr val="000000"/>
          </a:solidFill>
          <a:prstDash val="solid"/>
        </a:ln>
      </c:spPr>
      <c:txPr>
        <a:bodyPr/>
        <a:lstStyle/>
        <a:p>
          <a:pPr>
            <a:defRPr sz="75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825"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a:t>V50 error vs pressure</a:t>
            </a:r>
          </a:p>
        </c:rich>
      </c:tx>
      <c:layout>
        <c:manualLayout>
          <c:xMode val="edge"/>
          <c:yMode val="edge"/>
          <c:x val="0.32790224032586557"/>
          <c:y val="3.6912751677852351E-2"/>
        </c:manualLayout>
      </c:layout>
      <c:overlay val="0"/>
      <c:spPr>
        <a:noFill/>
        <a:ln w="25400">
          <a:noFill/>
        </a:ln>
      </c:spPr>
    </c:title>
    <c:autoTitleDeleted val="0"/>
    <c:plotArea>
      <c:layout>
        <c:manualLayout>
          <c:layoutTarget val="inner"/>
          <c:xMode val="edge"/>
          <c:yMode val="edge"/>
          <c:x val="0.18329938900203674"/>
          <c:y val="0.22483258315951257"/>
          <c:w val="0.5315682281059062"/>
          <c:h val="0.54362505181852305"/>
        </c:manualLayout>
      </c:layout>
      <c:scatterChart>
        <c:scatterStyle val="lineMarker"/>
        <c:varyColors val="0"/>
        <c:ser>
          <c:idx val="0"/>
          <c:order val="0"/>
          <c:tx>
            <c:v>no mixer</c:v>
          </c:tx>
          <c:spPr>
            <a:ln w="28575">
              <a:noFill/>
            </a:ln>
          </c:spPr>
          <c:marker>
            <c:symbol val="diamond"/>
            <c:size val="5"/>
            <c:spPr>
              <a:solidFill>
                <a:srgbClr val="000080"/>
              </a:solidFill>
              <a:ln>
                <a:solidFill>
                  <a:srgbClr val="000080"/>
                </a:solidFill>
                <a:prstDash val="solid"/>
              </a:ln>
            </c:spPr>
          </c:marker>
          <c:xVal>
            <c:numRef>
              <c:f>summary!$C$6:$C$10</c:f>
              <c:numCache>
                <c:formatCode>General</c:formatCode>
                <c:ptCount val="5"/>
                <c:pt idx="0">
                  <c:v>584.75</c:v>
                </c:pt>
                <c:pt idx="1">
                  <c:v>707</c:v>
                </c:pt>
                <c:pt idx="2">
                  <c:v>825.5</c:v>
                </c:pt>
                <c:pt idx="3">
                  <c:v>1000.5</c:v>
                </c:pt>
                <c:pt idx="4">
                  <c:v>1108.5</c:v>
                </c:pt>
              </c:numCache>
            </c:numRef>
          </c:xVal>
          <c:yVal>
            <c:numRef>
              <c:f>summary!$D$6:$D$10</c:f>
              <c:numCache>
                <c:formatCode>0.00</c:formatCode>
                <c:ptCount val="5"/>
                <c:pt idx="0">
                  <c:v>23.316288623749241</c:v>
                </c:pt>
                <c:pt idx="1">
                  <c:v>55.063152834229008</c:v>
                </c:pt>
                <c:pt idx="2">
                  <c:v>77.527205978759682</c:v>
                </c:pt>
                <c:pt idx="3">
                  <c:v>102.56981775272028</c:v>
                </c:pt>
                <c:pt idx="4">
                  <c:v>116.0569905161482</c:v>
                </c:pt>
              </c:numCache>
            </c:numRef>
          </c:yVal>
          <c:smooth val="0"/>
        </c:ser>
        <c:ser>
          <c:idx val="1"/>
          <c:order val="1"/>
          <c:tx>
            <c:v>35 ul mixer</c:v>
          </c:tx>
          <c:spPr>
            <a:ln w="28575">
              <a:noFill/>
            </a:ln>
          </c:spPr>
          <c:marker>
            <c:symbol val="square"/>
            <c:size val="5"/>
            <c:spPr>
              <a:solidFill>
                <a:srgbClr val="FF00FF"/>
              </a:solidFill>
              <a:ln>
                <a:solidFill>
                  <a:srgbClr val="FF00FF"/>
                </a:solidFill>
                <a:prstDash val="solid"/>
              </a:ln>
            </c:spPr>
          </c:marker>
          <c:xVal>
            <c:numRef>
              <c:f>summary!$F$7:$F$10</c:f>
              <c:numCache>
                <c:formatCode>General</c:formatCode>
                <c:ptCount val="4"/>
                <c:pt idx="0">
                  <c:v>742.83333333333337</c:v>
                </c:pt>
                <c:pt idx="1">
                  <c:v>875</c:v>
                </c:pt>
                <c:pt idx="2">
                  <c:v>1040.3333333333333</c:v>
                </c:pt>
                <c:pt idx="3">
                  <c:v>1144</c:v>
                </c:pt>
              </c:numCache>
            </c:numRef>
          </c:xVal>
          <c:yVal>
            <c:numRef>
              <c:f>summary!$G$7:$G$10</c:f>
              <c:numCache>
                <c:formatCode>0.00</c:formatCode>
                <c:ptCount val="4"/>
                <c:pt idx="0">
                  <c:v>20.01073091674272</c:v>
                </c:pt>
                <c:pt idx="1">
                  <c:v>29.709956126889804</c:v>
                </c:pt>
                <c:pt idx="2">
                  <c:v>45.637418662521405</c:v>
                </c:pt>
                <c:pt idx="3">
                  <c:v>56.821252955969683</c:v>
                </c:pt>
              </c:numCache>
            </c:numRef>
          </c:yVal>
          <c:smooth val="0"/>
        </c:ser>
        <c:ser>
          <c:idx val="2"/>
          <c:order val="2"/>
          <c:tx>
            <c:v>2x35 ul mixers</c:v>
          </c:tx>
          <c:spPr>
            <a:ln w="28575">
              <a:noFill/>
            </a:ln>
          </c:spPr>
          <c:marker>
            <c:symbol val="triangle"/>
            <c:size val="5"/>
            <c:spPr>
              <a:solidFill>
                <a:srgbClr val="FFFF00"/>
              </a:solidFill>
              <a:ln>
                <a:solidFill>
                  <a:srgbClr val="FFFF00"/>
                </a:solidFill>
                <a:prstDash val="solid"/>
              </a:ln>
            </c:spPr>
          </c:marker>
          <c:xVal>
            <c:numRef>
              <c:f>summary!$I$7:$I$10</c:f>
              <c:numCache>
                <c:formatCode>General</c:formatCode>
                <c:ptCount val="4"/>
                <c:pt idx="0">
                  <c:v>758.5</c:v>
                </c:pt>
                <c:pt idx="1">
                  <c:v>876</c:v>
                </c:pt>
                <c:pt idx="2">
                  <c:v>1039.8333333333333</c:v>
                </c:pt>
                <c:pt idx="3">
                  <c:v>1127.6666666666667</c:v>
                </c:pt>
              </c:numCache>
            </c:numRef>
          </c:xVal>
          <c:yVal>
            <c:numRef>
              <c:f>summary!$K$7:$K$10</c:f>
              <c:numCache>
                <c:formatCode>General</c:formatCode>
                <c:ptCount val="4"/>
                <c:pt idx="0">
                  <c:v>13.335381053079329</c:v>
                </c:pt>
                <c:pt idx="1">
                  <c:v>21.25603978876989</c:v>
                </c:pt>
                <c:pt idx="2">
                  <c:v>36.913298758373294</c:v>
                </c:pt>
                <c:pt idx="3">
                  <c:v>41.487589636962795</c:v>
                </c:pt>
              </c:numCache>
            </c:numRef>
          </c:yVal>
          <c:smooth val="0"/>
        </c:ser>
        <c:ser>
          <c:idx val="5"/>
          <c:order val="3"/>
          <c:tx>
            <c:v>100 ul mixer</c:v>
          </c:tx>
          <c:spPr>
            <a:ln w="28575">
              <a:noFill/>
            </a:ln>
          </c:spPr>
          <c:marker>
            <c:symbol val="circle"/>
            <c:size val="5"/>
            <c:spPr>
              <a:solidFill>
                <a:srgbClr val="800000"/>
              </a:solidFill>
              <a:ln>
                <a:solidFill>
                  <a:srgbClr val="800000"/>
                </a:solidFill>
                <a:prstDash val="solid"/>
              </a:ln>
            </c:spPr>
          </c:marker>
          <c:xVal>
            <c:numRef>
              <c:f>summary!$M$7:$M$10</c:f>
              <c:numCache>
                <c:formatCode>General</c:formatCode>
                <c:ptCount val="4"/>
                <c:pt idx="0">
                  <c:v>737</c:v>
                </c:pt>
                <c:pt idx="1">
                  <c:v>844.67</c:v>
                </c:pt>
                <c:pt idx="2">
                  <c:v>987</c:v>
                </c:pt>
                <c:pt idx="3">
                  <c:v>1063.6666666666667</c:v>
                </c:pt>
              </c:numCache>
            </c:numRef>
          </c:xVal>
          <c:yVal>
            <c:numRef>
              <c:f>summary!$O$7:$O$10</c:f>
              <c:numCache>
                <c:formatCode>General</c:formatCode>
                <c:ptCount val="4"/>
                <c:pt idx="0">
                  <c:v>11.267350086183585</c:v>
                </c:pt>
                <c:pt idx="1">
                  <c:v>18.737185884060619</c:v>
                </c:pt>
                <c:pt idx="2">
                  <c:v>31.023768484078698</c:v>
                </c:pt>
                <c:pt idx="3">
                  <c:v>39.571804408963253</c:v>
                </c:pt>
              </c:numCache>
            </c:numRef>
          </c:yVal>
          <c:smooth val="0"/>
        </c:ser>
        <c:dLbls>
          <c:showLegendKey val="0"/>
          <c:showVal val="0"/>
          <c:showCatName val="0"/>
          <c:showSerName val="0"/>
          <c:showPercent val="0"/>
          <c:showBubbleSize val="0"/>
        </c:dLbls>
        <c:axId val="114876416"/>
        <c:axId val="114878720"/>
      </c:scatterChart>
      <c:valAx>
        <c:axId val="11487641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pressure, bar</a:t>
                </a:r>
              </a:p>
            </c:rich>
          </c:tx>
          <c:layout>
            <c:manualLayout>
              <c:xMode val="edge"/>
              <c:yMode val="edge"/>
              <c:x val="0.3604887983706721"/>
              <c:y val="0.8724846306963306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14878720"/>
        <c:crosses val="autoZero"/>
        <c:crossBetween val="midCat"/>
      </c:valAx>
      <c:valAx>
        <c:axId val="114878720"/>
        <c:scaling>
          <c:orientation val="minMax"/>
        </c:scaling>
        <c:delete val="0"/>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US"/>
                  <a:t>realtive error, %</a:t>
                </a:r>
              </a:p>
            </c:rich>
          </c:tx>
          <c:layout>
            <c:manualLayout>
              <c:xMode val="edge"/>
              <c:yMode val="edge"/>
              <c:x val="3.2586558044806514E-2"/>
              <c:y val="0.32214800331166654"/>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14876416"/>
        <c:crosses val="autoZero"/>
        <c:crossBetween val="midCat"/>
      </c:valAx>
      <c:spPr>
        <a:solidFill>
          <a:srgbClr val="C0C0C0"/>
        </a:solidFill>
        <a:ln w="12700">
          <a:solidFill>
            <a:srgbClr val="808080"/>
          </a:solidFill>
          <a:prstDash val="solid"/>
        </a:ln>
      </c:spPr>
    </c:plotArea>
    <c:legend>
      <c:legendPos val="r"/>
      <c:layout>
        <c:manualLayout>
          <c:xMode val="edge"/>
          <c:yMode val="edge"/>
          <c:x val="0.77016204849937042"/>
          <c:y val="0.28523536669490401"/>
          <c:w val="0.21169375678647617"/>
          <c:h val="0.4295309051405613"/>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538310412573674"/>
          <c:y val="8.8967971530249351E-2"/>
          <c:w val="0.75442043222004063"/>
          <c:h val="0.6868327402135237"/>
        </c:manualLayout>
      </c:layout>
      <c:scatterChart>
        <c:scatterStyle val="lineMarker"/>
        <c:varyColors val="0"/>
        <c:ser>
          <c:idx val="0"/>
          <c:order val="0"/>
          <c:tx>
            <c:v>3</c:v>
          </c:tx>
          <c:spPr>
            <a:ln w="28575">
              <a:noFill/>
            </a:ln>
          </c:spPr>
          <c:marker>
            <c:symbol val="diamond"/>
            <c:size val="5"/>
            <c:spPr>
              <a:solidFill>
                <a:srgbClr val="000080"/>
              </a:solidFill>
              <a:ln>
                <a:solidFill>
                  <a:srgbClr val="000080"/>
                </a:solidFill>
                <a:prstDash val="solid"/>
              </a:ln>
            </c:spPr>
          </c:marker>
          <c:xVal>
            <c:numRef>
              <c:f>'7-09-09'!$F$91:$F$111</c:f>
              <c:numCache>
                <c:formatCode>General</c:formatCode>
                <c:ptCount val="21"/>
                <c:pt idx="0">
                  <c:v>5</c:v>
                </c:pt>
                <c:pt idx="4">
                  <c:v>10</c:v>
                </c:pt>
                <c:pt idx="8">
                  <c:v>20</c:v>
                </c:pt>
                <c:pt idx="12">
                  <c:v>30</c:v>
                </c:pt>
                <c:pt idx="16">
                  <c:v>45</c:v>
                </c:pt>
                <c:pt idx="20">
                  <c:v>60</c:v>
                </c:pt>
              </c:numCache>
            </c:numRef>
          </c:xVal>
          <c:yVal>
            <c:numRef>
              <c:f>'7-09-09'!$E$91:$E$111</c:f>
              <c:numCache>
                <c:formatCode>General</c:formatCode>
                <c:ptCount val="21"/>
                <c:pt idx="0" formatCode="0.000">
                  <c:v>0.51832333333333369</c:v>
                </c:pt>
                <c:pt idx="4" formatCode="0.000">
                  <c:v>0.53656666666666608</c:v>
                </c:pt>
                <c:pt idx="8" formatCode="0.000">
                  <c:v>0.55888333333333362</c:v>
                </c:pt>
                <c:pt idx="12" formatCode="0.000">
                  <c:v>0.57668333333333344</c:v>
                </c:pt>
                <c:pt idx="16" formatCode="0.000">
                  <c:v>0.60191666666666777</c:v>
                </c:pt>
                <c:pt idx="20" formatCode="0.000">
                  <c:v>0.63300000000000212</c:v>
                </c:pt>
              </c:numCache>
            </c:numRef>
          </c:yVal>
          <c:smooth val="0"/>
        </c:ser>
        <c:ser>
          <c:idx val="1"/>
          <c:order val="1"/>
          <c:tx>
            <c:v>b</c:v>
          </c:tx>
          <c:spPr>
            <a:ln w="28575">
              <a:noFill/>
            </a:ln>
          </c:spPr>
          <c:marker>
            <c:symbol val="square"/>
            <c:size val="5"/>
            <c:spPr>
              <a:solidFill>
                <a:srgbClr val="FF00FF"/>
              </a:solidFill>
              <a:ln>
                <a:solidFill>
                  <a:srgbClr val="FF00FF"/>
                </a:solidFill>
                <a:prstDash val="solid"/>
              </a:ln>
            </c:spPr>
          </c:marker>
          <c:xVal>
            <c:numRef>
              <c:f>'7-09-09'!$F$51:$F$71</c:f>
              <c:numCache>
                <c:formatCode>General</c:formatCode>
                <c:ptCount val="21"/>
                <c:pt idx="0">
                  <c:v>10</c:v>
                </c:pt>
                <c:pt idx="4">
                  <c:v>10</c:v>
                </c:pt>
                <c:pt idx="8">
                  <c:v>20</c:v>
                </c:pt>
                <c:pt idx="12">
                  <c:v>30</c:v>
                </c:pt>
                <c:pt idx="16">
                  <c:v>45</c:v>
                </c:pt>
                <c:pt idx="20">
                  <c:v>60</c:v>
                </c:pt>
              </c:numCache>
            </c:numRef>
          </c:xVal>
          <c:yVal>
            <c:numRef>
              <c:f>'7-09-09'!$E$51:$E$71</c:f>
              <c:numCache>
                <c:formatCode>General</c:formatCode>
                <c:ptCount val="21"/>
                <c:pt idx="0" formatCode="0.000">
                  <c:v>0.50890000000000002</c:v>
                </c:pt>
                <c:pt idx="4" formatCode="0.000">
                  <c:v>0.51444999999999952</c:v>
                </c:pt>
                <c:pt idx="8" formatCode="0.000">
                  <c:v>0.56141666666666656</c:v>
                </c:pt>
                <c:pt idx="12" formatCode="0.000">
                  <c:v>0.54733333333333378</c:v>
                </c:pt>
                <c:pt idx="16" formatCode="0.000">
                  <c:v>0.56666666666666643</c:v>
                </c:pt>
                <c:pt idx="20" formatCode="0.000">
                  <c:v>0.61091666666666689</c:v>
                </c:pt>
              </c:numCache>
            </c:numRef>
          </c:yVal>
          <c:smooth val="0"/>
        </c:ser>
        <c:ser>
          <c:idx val="2"/>
          <c:order val="2"/>
          <c:tx>
            <c:v>8</c:v>
          </c:tx>
          <c:spPr>
            <a:ln w="28575">
              <a:noFill/>
            </a:ln>
          </c:spPr>
          <c:marker>
            <c:symbol val="triangle"/>
            <c:size val="5"/>
            <c:spPr>
              <a:solidFill>
                <a:srgbClr val="FFFF00"/>
              </a:solidFill>
              <a:ln>
                <a:solidFill>
                  <a:srgbClr val="FFFF00"/>
                </a:solidFill>
                <a:prstDash val="solid"/>
              </a:ln>
            </c:spPr>
          </c:marker>
          <c:xVal>
            <c:numRef>
              <c:f>'7-09-09'!$R$91:$R$111</c:f>
              <c:numCache>
                <c:formatCode>General</c:formatCode>
                <c:ptCount val="21"/>
                <c:pt idx="0">
                  <c:v>5</c:v>
                </c:pt>
                <c:pt idx="4">
                  <c:v>10</c:v>
                </c:pt>
                <c:pt idx="8">
                  <c:v>20</c:v>
                </c:pt>
                <c:pt idx="12">
                  <c:v>30</c:v>
                </c:pt>
                <c:pt idx="16">
                  <c:v>45</c:v>
                </c:pt>
                <c:pt idx="20">
                  <c:v>60</c:v>
                </c:pt>
              </c:numCache>
            </c:numRef>
          </c:xVal>
          <c:yVal>
            <c:numRef>
              <c:f>'7-09-09'!$Q$91:$Q$111</c:f>
              <c:numCache>
                <c:formatCode>General</c:formatCode>
                <c:ptCount val="21"/>
                <c:pt idx="0" formatCode="0.000">
                  <c:v>0.51623166666666653</c:v>
                </c:pt>
                <c:pt idx="4" formatCode="0.000">
                  <c:v>0.52970000000000061</c:v>
                </c:pt>
                <c:pt idx="8" formatCode="0.000">
                  <c:v>0.54749999999999999</c:v>
                </c:pt>
                <c:pt idx="12" formatCode="0.000">
                  <c:v>0.56775000000000064</c:v>
                </c:pt>
                <c:pt idx="16" formatCode="0.000">
                  <c:v>0.59533333333333349</c:v>
                </c:pt>
                <c:pt idx="20" formatCode="0.000">
                  <c:v>0.61491666666666711</c:v>
                </c:pt>
              </c:numCache>
            </c:numRef>
          </c:yVal>
          <c:smooth val="0"/>
        </c:ser>
        <c:ser>
          <c:idx val="3"/>
          <c:order val="3"/>
          <c:tx>
            <c:v>9</c:v>
          </c:tx>
          <c:spPr>
            <a:ln w="28575">
              <a:noFill/>
            </a:ln>
          </c:spPr>
          <c:marker>
            <c:symbol val="x"/>
            <c:size val="5"/>
            <c:spPr>
              <a:noFill/>
              <a:ln>
                <a:solidFill>
                  <a:srgbClr val="00FFFF"/>
                </a:solidFill>
                <a:prstDash val="solid"/>
              </a:ln>
            </c:spPr>
          </c:marker>
          <c:xVal>
            <c:numRef>
              <c:f>'7-09-09'!$F$131:$F$151</c:f>
              <c:numCache>
                <c:formatCode>General</c:formatCode>
                <c:ptCount val="21"/>
                <c:pt idx="0">
                  <c:v>5</c:v>
                </c:pt>
                <c:pt idx="4">
                  <c:v>10</c:v>
                </c:pt>
                <c:pt idx="8">
                  <c:v>20</c:v>
                </c:pt>
                <c:pt idx="12">
                  <c:v>30</c:v>
                </c:pt>
                <c:pt idx="16">
                  <c:v>45</c:v>
                </c:pt>
                <c:pt idx="20">
                  <c:v>60</c:v>
                </c:pt>
              </c:numCache>
            </c:numRef>
          </c:xVal>
          <c:yVal>
            <c:numRef>
              <c:f>'7-09-09'!$E$131:$E$151</c:f>
              <c:numCache>
                <c:formatCode>General</c:formatCode>
                <c:ptCount val="21"/>
                <c:pt idx="0" formatCode="0.000">
                  <c:v>0.51338333333333319</c:v>
                </c:pt>
                <c:pt idx="4" formatCode="0.000">
                  <c:v>0.52901666666666658</c:v>
                </c:pt>
                <c:pt idx="8" formatCode="0.000">
                  <c:v>0.55383333333333362</c:v>
                </c:pt>
                <c:pt idx="12" formatCode="0.000">
                  <c:v>0.56653333333333344</c:v>
                </c:pt>
                <c:pt idx="16" formatCode="0.000">
                  <c:v>0.58658333333333357</c:v>
                </c:pt>
                <c:pt idx="20" formatCode="0.000">
                  <c:v>0.62585000000000035</c:v>
                </c:pt>
              </c:numCache>
            </c:numRef>
          </c:yVal>
          <c:smooth val="0"/>
        </c:ser>
        <c:ser>
          <c:idx val="4"/>
          <c:order val="4"/>
          <c:tx>
            <c:v>a</c:v>
          </c:tx>
          <c:spPr>
            <a:ln w="28575">
              <a:noFill/>
            </a:ln>
          </c:spPr>
          <c:marker>
            <c:symbol val="star"/>
            <c:size val="5"/>
            <c:spPr>
              <a:noFill/>
              <a:ln>
                <a:solidFill>
                  <a:srgbClr val="800080"/>
                </a:solidFill>
                <a:prstDash val="solid"/>
              </a:ln>
            </c:spPr>
          </c:marker>
          <c:xVal>
            <c:numRef>
              <c:f>'7-09-09'!$F$210:$F$230</c:f>
              <c:numCache>
                <c:formatCode>General</c:formatCode>
                <c:ptCount val="21"/>
                <c:pt idx="0">
                  <c:v>5</c:v>
                </c:pt>
                <c:pt idx="4">
                  <c:v>10</c:v>
                </c:pt>
                <c:pt idx="8">
                  <c:v>20</c:v>
                </c:pt>
                <c:pt idx="12">
                  <c:v>30</c:v>
                </c:pt>
                <c:pt idx="16">
                  <c:v>45</c:v>
                </c:pt>
                <c:pt idx="20">
                  <c:v>60</c:v>
                </c:pt>
              </c:numCache>
            </c:numRef>
          </c:xVal>
          <c:yVal>
            <c:numRef>
              <c:f>'7-09-09'!$E$210:$E$230</c:f>
              <c:numCache>
                <c:formatCode>General</c:formatCode>
                <c:ptCount val="21"/>
                <c:pt idx="0" formatCode="0.000">
                  <c:v>0.52040000000000008</c:v>
                </c:pt>
                <c:pt idx="4" formatCode="0.000">
                  <c:v>0.53535000000000055</c:v>
                </c:pt>
                <c:pt idx="8" formatCode="0.000">
                  <c:v>0.55516666666666659</c:v>
                </c:pt>
                <c:pt idx="12" formatCode="0.000">
                  <c:v>0.56316666666666659</c:v>
                </c:pt>
                <c:pt idx="16" formatCode="0.000">
                  <c:v>0.59434999999999949</c:v>
                </c:pt>
                <c:pt idx="20" formatCode="0.000">
                  <c:v>0.62000000000000033</c:v>
                </c:pt>
              </c:numCache>
            </c:numRef>
          </c:yVal>
          <c:smooth val="0"/>
        </c:ser>
        <c:ser>
          <c:idx val="5"/>
          <c:order val="5"/>
          <c:tx>
            <c:v>x</c:v>
          </c:tx>
          <c:spPr>
            <a:ln w="28575">
              <a:noFill/>
            </a:ln>
          </c:spPr>
          <c:marker>
            <c:symbol val="circle"/>
            <c:size val="5"/>
            <c:spPr>
              <a:solidFill>
                <a:srgbClr val="800000"/>
              </a:solidFill>
              <a:ln>
                <a:solidFill>
                  <a:srgbClr val="800000"/>
                </a:solidFill>
                <a:prstDash val="solid"/>
              </a:ln>
            </c:spPr>
          </c:marker>
          <c:xVal>
            <c:numRef>
              <c:f>'7-09-09'!$F$250:$F$270</c:f>
              <c:numCache>
                <c:formatCode>General</c:formatCode>
                <c:ptCount val="21"/>
                <c:pt idx="0">
                  <c:v>5</c:v>
                </c:pt>
                <c:pt idx="4">
                  <c:v>10</c:v>
                </c:pt>
                <c:pt idx="8">
                  <c:v>20</c:v>
                </c:pt>
                <c:pt idx="12">
                  <c:v>30</c:v>
                </c:pt>
                <c:pt idx="16">
                  <c:v>45</c:v>
                </c:pt>
                <c:pt idx="20">
                  <c:v>60</c:v>
                </c:pt>
              </c:numCache>
            </c:numRef>
          </c:xVal>
          <c:yVal>
            <c:numRef>
              <c:f>'7-09-09'!$E$250:$E$270</c:f>
              <c:numCache>
                <c:formatCode>General</c:formatCode>
                <c:ptCount val="21"/>
                <c:pt idx="0" formatCode="0.000">
                  <c:v>0.51924999999999988</c:v>
                </c:pt>
                <c:pt idx="4" formatCode="0.000">
                  <c:v>0.53584999999999994</c:v>
                </c:pt>
                <c:pt idx="8" formatCode="0.000">
                  <c:v>0.55649999999999977</c:v>
                </c:pt>
                <c:pt idx="12" formatCode="0.000">
                  <c:v>0.56966666666666654</c:v>
                </c:pt>
                <c:pt idx="16" formatCode="0.000">
                  <c:v>0.59700000000000031</c:v>
                </c:pt>
                <c:pt idx="20" formatCode="0.000">
                  <c:v>0.62775000000000125</c:v>
                </c:pt>
              </c:numCache>
            </c:numRef>
          </c:yVal>
          <c:smooth val="0"/>
        </c:ser>
        <c:ser>
          <c:idx val="6"/>
          <c:order val="6"/>
          <c:tx>
            <c:v>3</c:v>
          </c:tx>
          <c:spPr>
            <a:ln w="28575">
              <a:noFill/>
            </a:ln>
          </c:spPr>
          <c:marker>
            <c:symbol val="plus"/>
            <c:size val="5"/>
            <c:spPr>
              <a:noFill/>
              <a:ln>
                <a:solidFill>
                  <a:srgbClr val="008080"/>
                </a:solidFill>
                <a:prstDash val="solid"/>
              </a:ln>
            </c:spPr>
          </c:marker>
          <c:xVal>
            <c:numRef>
              <c:f>'7-09-09'!$F$91:$F$111</c:f>
              <c:numCache>
                <c:formatCode>General</c:formatCode>
                <c:ptCount val="21"/>
                <c:pt idx="0">
                  <c:v>5</c:v>
                </c:pt>
                <c:pt idx="4">
                  <c:v>10</c:v>
                </c:pt>
                <c:pt idx="8">
                  <c:v>20</c:v>
                </c:pt>
                <c:pt idx="12">
                  <c:v>30</c:v>
                </c:pt>
                <c:pt idx="16">
                  <c:v>45</c:v>
                </c:pt>
                <c:pt idx="20">
                  <c:v>60</c:v>
                </c:pt>
              </c:numCache>
            </c:numRef>
          </c:xVal>
          <c:yVal>
            <c:numRef>
              <c:f>'7-09-09'!$E$91:$E$111</c:f>
              <c:numCache>
                <c:formatCode>General</c:formatCode>
                <c:ptCount val="21"/>
                <c:pt idx="0" formatCode="0.000">
                  <c:v>0.51832333333333369</c:v>
                </c:pt>
                <c:pt idx="4" formatCode="0.000">
                  <c:v>0.53656666666666608</c:v>
                </c:pt>
                <c:pt idx="8" formatCode="0.000">
                  <c:v>0.55888333333333362</c:v>
                </c:pt>
                <c:pt idx="12" formatCode="0.000">
                  <c:v>0.57668333333333344</c:v>
                </c:pt>
                <c:pt idx="16" formatCode="0.000">
                  <c:v>0.60191666666666777</c:v>
                </c:pt>
                <c:pt idx="20" formatCode="0.000">
                  <c:v>0.63300000000000212</c:v>
                </c:pt>
              </c:numCache>
            </c:numRef>
          </c:yVal>
          <c:smooth val="0"/>
        </c:ser>
        <c:dLbls>
          <c:showLegendKey val="0"/>
          <c:showVal val="0"/>
          <c:showCatName val="0"/>
          <c:showSerName val="0"/>
          <c:showPercent val="0"/>
          <c:showBubbleSize val="0"/>
        </c:dLbls>
        <c:axId val="114616192"/>
        <c:axId val="114692480"/>
      </c:scatterChart>
      <c:valAx>
        <c:axId val="114616192"/>
        <c:scaling>
          <c:orientation val="minMax"/>
        </c:scaling>
        <c:delete val="0"/>
        <c:axPos val="b"/>
        <c:title>
          <c:tx>
            <c:rich>
              <a:bodyPr/>
              <a:lstStyle/>
              <a:p>
                <a:pPr>
                  <a:defRPr sz="800" b="1" i="0" u="none" strike="noStrike" baseline="0">
                    <a:solidFill>
                      <a:srgbClr val="000000"/>
                    </a:solidFill>
                    <a:latin typeface="Arial"/>
                    <a:ea typeface="Arial"/>
                    <a:cs typeface="Arial"/>
                  </a:defRPr>
                </a:pPr>
                <a:r>
                  <a:rPr lang="en-US"/>
                  <a:t>gradient time, min</a:t>
                </a:r>
              </a:p>
            </c:rich>
          </c:tx>
          <c:layout>
            <c:manualLayout>
              <c:xMode val="edge"/>
              <c:yMode val="edge"/>
              <c:x val="0.42043222003929281"/>
              <c:y val="0.87188612099644058"/>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14692480"/>
        <c:crosses val="autoZero"/>
        <c:crossBetween val="midCat"/>
      </c:valAx>
      <c:valAx>
        <c:axId val="114692480"/>
        <c:scaling>
          <c:orientation val="minMax"/>
          <c:max val="0.65000000000000102"/>
          <c:min val="0.5"/>
        </c:scaling>
        <c:delete val="0"/>
        <c:axPos val="l"/>
        <c:majorGridlines>
          <c:spPr>
            <a:ln w="3175">
              <a:solidFill>
                <a:srgbClr val="000000"/>
              </a:solidFill>
              <a:prstDash val="solid"/>
            </a:ln>
          </c:spPr>
        </c:majorGridlines>
        <c:title>
          <c:tx>
            <c:rich>
              <a:bodyPr/>
              <a:lstStyle/>
              <a:p>
                <a:pPr>
                  <a:defRPr sz="800" b="1" i="0" u="none" strike="noStrike" baseline="0">
                    <a:solidFill>
                      <a:srgbClr val="000000"/>
                    </a:solidFill>
                    <a:latin typeface="Arial"/>
                    <a:ea typeface="Arial"/>
                    <a:cs typeface="Arial"/>
                  </a:defRPr>
                </a:pPr>
                <a:r>
                  <a:rPr lang="en-US"/>
                  <a:t>V50 volume, ml</a:t>
                </a:r>
              </a:p>
            </c:rich>
          </c:tx>
          <c:layout>
            <c:manualLayout>
              <c:xMode val="edge"/>
              <c:yMode val="edge"/>
              <c:x val="3.143418467583501E-2"/>
              <c:y val="0.27402135231316727"/>
            </c:manualLayout>
          </c:layout>
          <c:overlay val="0"/>
          <c:spPr>
            <a:noFill/>
            <a:ln w="25400">
              <a:noFill/>
            </a:ln>
          </c:spPr>
        </c:title>
        <c:numFmt formatCode="0.000"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14616192"/>
        <c:crosses val="autoZero"/>
        <c:crossBetween val="midCat"/>
      </c:valAx>
      <c:spPr>
        <a:solidFill>
          <a:srgbClr val="C0C0C0"/>
        </a:solidFill>
        <a:ln w="12700">
          <a:solidFill>
            <a:srgbClr val="808080"/>
          </a:solidFill>
          <a:prstDash val="solid"/>
        </a:ln>
      </c:spPr>
    </c:plotArea>
    <c:legend>
      <c:legendPos val="r"/>
      <c:layout>
        <c:manualLayout>
          <c:xMode val="edge"/>
          <c:yMode val="edge"/>
          <c:x val="0.93713163064833105"/>
          <c:y val="0.19572953736654813"/>
          <c:w val="4.7151277013752484E-2"/>
          <c:h val="0.47686832740213531"/>
        </c:manualLayout>
      </c:layout>
      <c:overlay val="0"/>
      <c:spPr>
        <a:solidFill>
          <a:srgbClr val="FFFFFF"/>
        </a:solidFill>
        <a:ln w="3175">
          <a:solidFill>
            <a:srgbClr val="000000"/>
          </a:solidFill>
          <a:prstDash val="solid"/>
        </a:ln>
      </c:spPr>
      <c:txPr>
        <a:bodyPr/>
        <a:lstStyle/>
        <a:p>
          <a:pPr>
            <a:defRPr sz="73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3619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619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3619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1DF4934-3D22-4620-81F0-852F1D358A57}" type="slidenum">
              <a:rPr lang="en-US"/>
              <a:pPr>
                <a:defRPr/>
              </a:pPr>
              <a:t>‹#›</a:t>
            </a:fld>
            <a:endParaRPr lang="en-US"/>
          </a:p>
        </p:txBody>
      </p:sp>
    </p:spTree>
    <p:extLst>
      <p:ext uri="{BB962C8B-B14F-4D97-AF65-F5344CB8AC3E}">
        <p14:creationId xmlns:p14="http://schemas.microsoft.com/office/powerpoint/2010/main" val="1912545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50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D36668B-FA8E-45FC-9670-DC0D609A7839}" type="slidenum">
              <a:rPr lang="en-US"/>
              <a:pPr>
                <a:defRPr/>
              </a:pPr>
              <a:t>‹#›</a:t>
            </a:fld>
            <a:endParaRPr lang="en-US"/>
          </a:p>
        </p:txBody>
      </p:sp>
    </p:spTree>
    <p:extLst>
      <p:ext uri="{BB962C8B-B14F-4D97-AF65-F5344CB8AC3E}">
        <p14:creationId xmlns:p14="http://schemas.microsoft.com/office/powerpoint/2010/main" val="7207262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fld id="{C14FBD58-1545-4710-913A-77B001C75BF8}" type="slidenum">
              <a:rPr lang="en-US" sz="1200"/>
              <a:pPr algn="r" eaLnBrk="1" hangingPunct="1"/>
              <a:t>1</a:t>
            </a:fld>
            <a:endParaRPr lang="en-US" sz="120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C26A99C-770E-448B-B13F-27CAEFDB5E0C}" type="slidenum">
              <a:rPr lang="en-US"/>
              <a:pPr eaLnBrk="1" hangingPunct="1"/>
              <a:t>4</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In our lab we have old and new </a:t>
            </a:r>
            <a:r>
              <a:rPr lang="en-US" dirty="0" err="1" smtClean="0"/>
              <a:t>lc</a:t>
            </a:r>
            <a:r>
              <a:rPr lang="en-US" dirty="0" smtClean="0"/>
              <a:t> systems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new </a:t>
            </a:r>
            <a:r>
              <a:rPr lang="en-US" dirty="0" err="1" smtClean="0"/>
              <a:t>lc</a:t>
            </a:r>
            <a:r>
              <a:rPr lang="en-US" dirty="0" smtClean="0"/>
              <a:t>/</a:t>
            </a:r>
            <a:r>
              <a:rPr lang="en-US" dirty="0" err="1" smtClean="0"/>
              <a:t>ms</a:t>
            </a:r>
            <a:endParaRPr lang="en-US" dirty="0"/>
          </a:p>
        </p:txBody>
      </p:sp>
      <p:sp>
        <p:nvSpPr>
          <p:cNvPr id="4" name="Slide Number Placeholder 3"/>
          <p:cNvSpPr>
            <a:spLocks noGrp="1"/>
          </p:cNvSpPr>
          <p:nvPr>
            <p:ph type="sldNum" sz="quarter" idx="10"/>
          </p:nvPr>
        </p:nvSpPr>
        <p:spPr/>
        <p:txBody>
          <a:bodyPr/>
          <a:lstStyle/>
          <a:p>
            <a:pPr>
              <a:defRPr/>
            </a:pPr>
            <a:fld id="{4D36668B-FA8E-45FC-9670-DC0D609A7839}" type="slidenum">
              <a:rPr lang="en-US" smtClean="0"/>
              <a:pPr>
                <a:defRPr/>
              </a:pPr>
              <a:t>5</a:t>
            </a:fld>
            <a:endParaRPr lang="en-US"/>
          </a:p>
        </p:txBody>
      </p:sp>
    </p:spTree>
    <p:extLst>
      <p:ext uri="{BB962C8B-B14F-4D97-AF65-F5344CB8AC3E}">
        <p14:creationId xmlns:p14="http://schemas.microsoft.com/office/powerpoint/2010/main" val="1256734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6CC2D58-9AFB-4F5E-BD4C-AC9F2DACF28C}" type="slidenum">
              <a:rPr lang="en-US"/>
              <a:pPr eaLnBrk="1" hangingPunct="1"/>
              <a:t>6</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GCRC is intermediate chain between hospital and university. And we are enjoy from both worlds.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Compnets</a:t>
            </a:r>
            <a:r>
              <a:rPr lang="en-US" baseline="0" dirty="0" smtClean="0"/>
              <a:t> specify. Change picture?</a:t>
            </a:r>
            <a:endParaRPr lang="en-US" dirty="0"/>
          </a:p>
        </p:txBody>
      </p:sp>
      <p:sp>
        <p:nvSpPr>
          <p:cNvPr id="4" name="Slide Number Placeholder 3"/>
          <p:cNvSpPr>
            <a:spLocks noGrp="1"/>
          </p:cNvSpPr>
          <p:nvPr>
            <p:ph type="sldNum" sz="quarter" idx="10"/>
          </p:nvPr>
        </p:nvSpPr>
        <p:spPr/>
        <p:txBody>
          <a:bodyPr/>
          <a:lstStyle/>
          <a:p>
            <a:pPr>
              <a:defRPr/>
            </a:pPr>
            <a:fld id="{4D36668B-FA8E-45FC-9670-DC0D609A7839}" type="slidenum">
              <a:rPr lang="en-US" smtClean="0"/>
              <a:pPr>
                <a:defRPr/>
              </a:pPr>
              <a:t>12</a:t>
            </a:fld>
            <a:endParaRPr lang="en-US"/>
          </a:p>
        </p:txBody>
      </p:sp>
    </p:spTree>
    <p:extLst>
      <p:ext uri="{BB962C8B-B14F-4D97-AF65-F5344CB8AC3E}">
        <p14:creationId xmlns:p14="http://schemas.microsoft.com/office/powerpoint/2010/main" val="2667176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Remove numbers </a:t>
            </a:r>
            <a:r>
              <a:rPr lang="en-US" smtClean="0"/>
              <a:t>on other </a:t>
            </a:r>
            <a:r>
              <a:rPr lang="en-US" dirty="0" smtClean="0"/>
              <a:t>side</a:t>
            </a:r>
            <a:endParaRPr lang="en-US" dirty="0"/>
          </a:p>
        </p:txBody>
      </p:sp>
      <p:sp>
        <p:nvSpPr>
          <p:cNvPr id="4" name="Slide Number Placeholder 3"/>
          <p:cNvSpPr>
            <a:spLocks noGrp="1"/>
          </p:cNvSpPr>
          <p:nvPr>
            <p:ph type="sldNum" sz="quarter" idx="10"/>
          </p:nvPr>
        </p:nvSpPr>
        <p:spPr/>
        <p:txBody>
          <a:bodyPr/>
          <a:lstStyle/>
          <a:p>
            <a:pPr>
              <a:defRPr/>
            </a:pPr>
            <a:fld id="{4D36668B-FA8E-45FC-9670-DC0D609A7839}" type="slidenum">
              <a:rPr lang="en-US" smtClean="0"/>
              <a:pPr>
                <a:defRPr/>
              </a:pPr>
              <a:t>14</a:t>
            </a:fld>
            <a:endParaRPr lang="en-US"/>
          </a:p>
        </p:txBody>
      </p:sp>
    </p:spTree>
    <p:extLst>
      <p:ext uri="{BB962C8B-B14F-4D97-AF65-F5344CB8AC3E}">
        <p14:creationId xmlns:p14="http://schemas.microsoft.com/office/powerpoint/2010/main" val="931280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Remove numbers </a:t>
            </a:r>
            <a:r>
              <a:rPr lang="en-US" smtClean="0"/>
              <a:t>on other </a:t>
            </a:r>
            <a:r>
              <a:rPr lang="en-US" dirty="0" smtClean="0"/>
              <a:t>side</a:t>
            </a:r>
            <a:endParaRPr lang="en-US" dirty="0"/>
          </a:p>
        </p:txBody>
      </p:sp>
      <p:sp>
        <p:nvSpPr>
          <p:cNvPr id="4" name="Slide Number Placeholder 3"/>
          <p:cNvSpPr>
            <a:spLocks noGrp="1"/>
          </p:cNvSpPr>
          <p:nvPr>
            <p:ph type="sldNum" sz="quarter" idx="10"/>
          </p:nvPr>
        </p:nvSpPr>
        <p:spPr/>
        <p:txBody>
          <a:bodyPr/>
          <a:lstStyle/>
          <a:p>
            <a:pPr>
              <a:defRPr/>
            </a:pPr>
            <a:fld id="{4D36668B-FA8E-45FC-9670-DC0D609A7839}" type="slidenum">
              <a:rPr lang="en-US" smtClean="0"/>
              <a:pPr>
                <a:defRPr/>
              </a:pPr>
              <a:t>16</a:t>
            </a:fld>
            <a:endParaRPr lang="en-US"/>
          </a:p>
        </p:txBody>
      </p:sp>
    </p:spTree>
    <p:extLst>
      <p:ext uri="{BB962C8B-B14F-4D97-AF65-F5344CB8AC3E}">
        <p14:creationId xmlns:p14="http://schemas.microsoft.com/office/powerpoint/2010/main" val="93128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92CA5B3-DBE4-4B93-9135-F7A1FBFB75E7}" type="slidenum">
              <a:rPr lang="en-US"/>
              <a:pPr eaLnBrk="1" hangingPunct="1"/>
              <a:t>45</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5AC3C7-9246-4F26-AE96-77DE1D7DDBF4}" type="slidenum">
              <a:rPr lang="en-US"/>
              <a:pPr>
                <a:defRPr/>
              </a:pPr>
              <a:t>‹#›</a:t>
            </a:fld>
            <a:endParaRPr lang="en-US"/>
          </a:p>
        </p:txBody>
      </p:sp>
    </p:spTree>
    <p:extLst>
      <p:ext uri="{BB962C8B-B14F-4D97-AF65-F5344CB8AC3E}">
        <p14:creationId xmlns:p14="http://schemas.microsoft.com/office/powerpoint/2010/main" val="2187757425"/>
      </p:ext>
    </p:extLst>
  </p:cSld>
  <p:clrMapOvr>
    <a:masterClrMapping/>
  </p:clrMapOvr>
  <p:transition spd="med">
    <p:diamon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71C781-A5C0-43AE-B415-627B641ACE89}" type="slidenum">
              <a:rPr lang="en-US"/>
              <a:pPr>
                <a:defRPr/>
              </a:pPr>
              <a:t>‹#›</a:t>
            </a:fld>
            <a:endParaRPr lang="en-US"/>
          </a:p>
        </p:txBody>
      </p:sp>
    </p:spTree>
    <p:extLst>
      <p:ext uri="{BB962C8B-B14F-4D97-AF65-F5344CB8AC3E}">
        <p14:creationId xmlns:p14="http://schemas.microsoft.com/office/powerpoint/2010/main" val="3574853921"/>
      </p:ext>
    </p:extLst>
  </p:cSld>
  <p:clrMapOvr>
    <a:masterClrMapping/>
  </p:clrMapOvr>
  <p:transition spd="med">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5845A6-1838-411E-BA59-96C0CCA30E23}" type="slidenum">
              <a:rPr lang="en-US"/>
              <a:pPr>
                <a:defRPr/>
              </a:pPr>
              <a:t>‹#›</a:t>
            </a:fld>
            <a:endParaRPr lang="en-US"/>
          </a:p>
        </p:txBody>
      </p:sp>
    </p:spTree>
    <p:extLst>
      <p:ext uri="{BB962C8B-B14F-4D97-AF65-F5344CB8AC3E}">
        <p14:creationId xmlns:p14="http://schemas.microsoft.com/office/powerpoint/2010/main" val="1868973245"/>
      </p:ext>
    </p:extLst>
  </p:cSld>
  <p:clrMapOvr>
    <a:masterClrMapping/>
  </p:clrMapOvr>
  <p:transition spd="med">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6310CD-D342-471A-A282-7B1E1FD803BF}" type="slidenum">
              <a:rPr lang="en-US"/>
              <a:pPr>
                <a:defRPr/>
              </a:pPr>
              <a:t>‹#›</a:t>
            </a:fld>
            <a:endParaRPr lang="en-US"/>
          </a:p>
        </p:txBody>
      </p:sp>
    </p:spTree>
    <p:extLst>
      <p:ext uri="{BB962C8B-B14F-4D97-AF65-F5344CB8AC3E}">
        <p14:creationId xmlns:p14="http://schemas.microsoft.com/office/powerpoint/2010/main" val="1620519644"/>
      </p:ext>
    </p:extLst>
  </p:cSld>
  <p:clrMapOvr>
    <a:masterClrMapping/>
  </p:clrMapOvr>
  <p:transition spd="med">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0106D19-C301-4E3B-963A-E3D059EF804F}" type="slidenum">
              <a:rPr lang="en-US"/>
              <a:pPr>
                <a:defRPr/>
              </a:pPr>
              <a:t>‹#›</a:t>
            </a:fld>
            <a:endParaRPr lang="en-US"/>
          </a:p>
        </p:txBody>
      </p:sp>
    </p:spTree>
    <p:extLst>
      <p:ext uri="{BB962C8B-B14F-4D97-AF65-F5344CB8AC3E}">
        <p14:creationId xmlns:p14="http://schemas.microsoft.com/office/powerpoint/2010/main" val="2755098320"/>
      </p:ext>
    </p:extLst>
  </p:cSld>
  <p:clrMapOvr>
    <a:masterClrMapping/>
  </p:clrMapOvr>
  <p:transition spd="med">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B904F3-CD50-46CF-B989-19701E91D239}" type="slidenum">
              <a:rPr lang="en-US"/>
              <a:pPr>
                <a:defRPr/>
              </a:pPr>
              <a:t>‹#›</a:t>
            </a:fld>
            <a:endParaRPr lang="en-US"/>
          </a:p>
        </p:txBody>
      </p:sp>
    </p:spTree>
    <p:extLst>
      <p:ext uri="{BB962C8B-B14F-4D97-AF65-F5344CB8AC3E}">
        <p14:creationId xmlns:p14="http://schemas.microsoft.com/office/powerpoint/2010/main" val="3179703575"/>
      </p:ext>
    </p:extLst>
  </p:cSld>
  <p:clrMapOvr>
    <a:masterClrMapping/>
  </p:clrMapOvr>
  <p:transition spd="med">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6F4AB6D-3906-4084-B8FE-45EB0DD2641D}" type="slidenum">
              <a:rPr lang="en-US"/>
              <a:pPr>
                <a:defRPr/>
              </a:pPr>
              <a:t>‹#›</a:t>
            </a:fld>
            <a:endParaRPr lang="en-US"/>
          </a:p>
        </p:txBody>
      </p:sp>
    </p:spTree>
    <p:extLst>
      <p:ext uri="{BB962C8B-B14F-4D97-AF65-F5344CB8AC3E}">
        <p14:creationId xmlns:p14="http://schemas.microsoft.com/office/powerpoint/2010/main" val="1783003650"/>
      </p:ext>
    </p:extLst>
  </p:cSld>
  <p:clrMapOvr>
    <a:masterClrMapping/>
  </p:clrMapOvr>
  <p:transition spd="med">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52E787-FED5-4C14-AA03-1283E58C2F02}" type="slidenum">
              <a:rPr lang="en-US"/>
              <a:pPr>
                <a:defRPr/>
              </a:pPr>
              <a:t>‹#›</a:t>
            </a:fld>
            <a:endParaRPr lang="en-US"/>
          </a:p>
        </p:txBody>
      </p:sp>
    </p:spTree>
    <p:extLst>
      <p:ext uri="{BB962C8B-B14F-4D97-AF65-F5344CB8AC3E}">
        <p14:creationId xmlns:p14="http://schemas.microsoft.com/office/powerpoint/2010/main" val="685519278"/>
      </p:ext>
    </p:extLst>
  </p:cSld>
  <p:clrMapOvr>
    <a:masterClrMapping/>
  </p:clrMapOvr>
  <p:transition spd="med">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3EB9E0-0C38-40C5-AD23-92285F36F863}" type="slidenum">
              <a:rPr lang="en-US"/>
              <a:pPr>
                <a:defRPr/>
              </a:pPr>
              <a:t>‹#›</a:t>
            </a:fld>
            <a:endParaRPr lang="en-US"/>
          </a:p>
        </p:txBody>
      </p:sp>
    </p:spTree>
    <p:extLst>
      <p:ext uri="{BB962C8B-B14F-4D97-AF65-F5344CB8AC3E}">
        <p14:creationId xmlns:p14="http://schemas.microsoft.com/office/powerpoint/2010/main" val="596447033"/>
      </p:ext>
    </p:extLst>
  </p:cSld>
  <p:clrMapOvr>
    <a:masterClrMapping/>
  </p:clrMapOvr>
  <p:transition spd="med">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97297F-48A7-4B92-B339-FC9084A1096A}" type="slidenum">
              <a:rPr lang="en-US"/>
              <a:pPr>
                <a:defRPr/>
              </a:pPr>
              <a:t>‹#›</a:t>
            </a:fld>
            <a:endParaRPr lang="en-US"/>
          </a:p>
        </p:txBody>
      </p:sp>
    </p:spTree>
    <p:extLst>
      <p:ext uri="{BB962C8B-B14F-4D97-AF65-F5344CB8AC3E}">
        <p14:creationId xmlns:p14="http://schemas.microsoft.com/office/powerpoint/2010/main" val="1994897924"/>
      </p:ext>
    </p:extLst>
  </p:cSld>
  <p:clrMapOvr>
    <a:masterClrMapping/>
  </p:clrMapOvr>
  <p:transition spd="med">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297044-D29C-471C-B6CE-6879872E78B0}" type="slidenum">
              <a:rPr lang="en-US"/>
              <a:pPr>
                <a:defRPr/>
              </a:pPr>
              <a:t>‹#›</a:t>
            </a:fld>
            <a:endParaRPr lang="en-US"/>
          </a:p>
        </p:txBody>
      </p:sp>
    </p:spTree>
    <p:extLst>
      <p:ext uri="{BB962C8B-B14F-4D97-AF65-F5344CB8AC3E}">
        <p14:creationId xmlns:p14="http://schemas.microsoft.com/office/powerpoint/2010/main" val="1947618882"/>
      </p:ext>
    </p:extLst>
  </p:cSld>
  <p:clrMapOvr>
    <a:masterClrMapping/>
  </p:clrMapOvr>
  <p:transition spd="med">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D6DBAC-4C66-4E01-833A-AF431C51C41B}" type="slidenum">
              <a:rPr lang="en-US"/>
              <a:pPr>
                <a:defRPr/>
              </a:pPr>
              <a:t>‹#›</a:t>
            </a:fld>
            <a:endParaRPr lang="en-US"/>
          </a:p>
        </p:txBody>
      </p:sp>
    </p:spTree>
    <p:extLst>
      <p:ext uri="{BB962C8B-B14F-4D97-AF65-F5344CB8AC3E}">
        <p14:creationId xmlns:p14="http://schemas.microsoft.com/office/powerpoint/2010/main" val="1487375094"/>
      </p:ext>
    </p:extLst>
  </p:cSld>
  <p:clrMapOvr>
    <a:masterClrMapping/>
  </p:clrMapOvr>
  <p:transition spd="med">
    <p:diamon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58AE2BC-25B3-4EA7-A58C-083C4016EBCE}" type="slidenum">
              <a:rPr lang="en-US"/>
              <a:pPr>
                <a:defRPr/>
              </a:pPr>
              <a:t>‹#›</a:t>
            </a:fld>
            <a:endParaRPr lang="en-US"/>
          </a:p>
        </p:txBody>
      </p:sp>
    </p:spTree>
    <p:extLst>
      <p:ext uri="{BB962C8B-B14F-4D97-AF65-F5344CB8AC3E}">
        <p14:creationId xmlns:p14="http://schemas.microsoft.com/office/powerpoint/2010/main" val="1151727332"/>
      </p:ext>
    </p:extLst>
  </p:cSld>
  <p:clrMapOvr>
    <a:masterClrMapping/>
  </p:clrMapOvr>
  <p:transition spd="med">
    <p:diamon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E6756D-6ABA-4CB8-8537-0F21CD5DE3B6}" type="slidenum">
              <a:rPr lang="en-US"/>
              <a:pPr>
                <a:defRPr/>
              </a:pPr>
              <a:t>‹#›</a:t>
            </a:fld>
            <a:endParaRPr lang="en-US"/>
          </a:p>
        </p:txBody>
      </p:sp>
    </p:spTree>
    <p:extLst>
      <p:ext uri="{BB962C8B-B14F-4D97-AF65-F5344CB8AC3E}">
        <p14:creationId xmlns:p14="http://schemas.microsoft.com/office/powerpoint/2010/main" val="2533290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54CD19-340F-4E73-8C30-503AF42C081B}" type="slidenum">
              <a:rPr lang="en-US"/>
              <a:pPr>
                <a:defRPr/>
              </a:pPr>
              <a:t>‹#›</a:t>
            </a:fld>
            <a:endParaRPr lang="en-US"/>
          </a:p>
        </p:txBody>
      </p:sp>
    </p:spTree>
    <p:extLst>
      <p:ext uri="{BB962C8B-B14F-4D97-AF65-F5344CB8AC3E}">
        <p14:creationId xmlns:p14="http://schemas.microsoft.com/office/powerpoint/2010/main" val="1697301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51B4D9-E89D-4D8A-94CE-425C940302D2}" type="slidenum">
              <a:rPr lang="en-US"/>
              <a:pPr>
                <a:defRPr/>
              </a:pPr>
              <a:t>‹#›</a:t>
            </a:fld>
            <a:endParaRPr lang="en-US"/>
          </a:p>
        </p:txBody>
      </p:sp>
    </p:spTree>
    <p:extLst>
      <p:ext uri="{BB962C8B-B14F-4D97-AF65-F5344CB8AC3E}">
        <p14:creationId xmlns:p14="http://schemas.microsoft.com/office/powerpoint/2010/main" val="17360069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E933B2-C0E8-4090-9D44-DF612C1A6CD3}" type="slidenum">
              <a:rPr lang="en-US"/>
              <a:pPr>
                <a:defRPr/>
              </a:pPr>
              <a:t>‹#›</a:t>
            </a:fld>
            <a:endParaRPr lang="en-US"/>
          </a:p>
        </p:txBody>
      </p:sp>
    </p:spTree>
    <p:extLst>
      <p:ext uri="{BB962C8B-B14F-4D97-AF65-F5344CB8AC3E}">
        <p14:creationId xmlns:p14="http://schemas.microsoft.com/office/powerpoint/2010/main" val="868081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7F45AB8-0EAA-43A9-8FE5-BC2733D8849E}" type="slidenum">
              <a:rPr lang="en-US"/>
              <a:pPr>
                <a:defRPr/>
              </a:pPr>
              <a:t>‹#›</a:t>
            </a:fld>
            <a:endParaRPr lang="en-US"/>
          </a:p>
        </p:txBody>
      </p:sp>
    </p:spTree>
    <p:extLst>
      <p:ext uri="{BB962C8B-B14F-4D97-AF65-F5344CB8AC3E}">
        <p14:creationId xmlns:p14="http://schemas.microsoft.com/office/powerpoint/2010/main" val="2922052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53283DC-20CB-4CB1-95BA-64E381E2C848}" type="slidenum">
              <a:rPr lang="en-US"/>
              <a:pPr>
                <a:defRPr/>
              </a:pPr>
              <a:t>‹#›</a:t>
            </a:fld>
            <a:endParaRPr lang="en-US"/>
          </a:p>
        </p:txBody>
      </p:sp>
    </p:spTree>
    <p:extLst>
      <p:ext uri="{BB962C8B-B14F-4D97-AF65-F5344CB8AC3E}">
        <p14:creationId xmlns:p14="http://schemas.microsoft.com/office/powerpoint/2010/main" val="3191190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A7F1DDE-0F45-43F7-8A8B-E097584E2986}" type="slidenum">
              <a:rPr lang="en-US"/>
              <a:pPr>
                <a:defRPr/>
              </a:pPr>
              <a:t>‹#›</a:t>
            </a:fld>
            <a:endParaRPr lang="en-US"/>
          </a:p>
        </p:txBody>
      </p:sp>
    </p:spTree>
    <p:extLst>
      <p:ext uri="{BB962C8B-B14F-4D97-AF65-F5344CB8AC3E}">
        <p14:creationId xmlns:p14="http://schemas.microsoft.com/office/powerpoint/2010/main" val="3086760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9D114E-5DEF-48FC-BFEA-0B448918683B}" type="slidenum">
              <a:rPr lang="en-US"/>
              <a:pPr>
                <a:defRPr/>
              </a:pPr>
              <a:t>‹#›</a:t>
            </a:fld>
            <a:endParaRPr lang="en-US"/>
          </a:p>
        </p:txBody>
      </p:sp>
    </p:spTree>
    <p:extLst>
      <p:ext uri="{BB962C8B-B14F-4D97-AF65-F5344CB8AC3E}">
        <p14:creationId xmlns:p14="http://schemas.microsoft.com/office/powerpoint/2010/main" val="3885035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5509FF-AC0C-4BCC-9B7E-13B610EDB9D5}" type="slidenum">
              <a:rPr lang="en-US"/>
              <a:pPr>
                <a:defRPr/>
              </a:pPr>
              <a:t>‹#›</a:t>
            </a:fld>
            <a:endParaRPr lang="en-US"/>
          </a:p>
        </p:txBody>
      </p:sp>
    </p:spTree>
    <p:extLst>
      <p:ext uri="{BB962C8B-B14F-4D97-AF65-F5344CB8AC3E}">
        <p14:creationId xmlns:p14="http://schemas.microsoft.com/office/powerpoint/2010/main" val="1294355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A1E092-00BA-4C7E-B2FE-A014B1DA85DD}" type="slidenum">
              <a:rPr lang="en-US"/>
              <a:pPr>
                <a:defRPr/>
              </a:pPr>
              <a:t>‹#›</a:t>
            </a:fld>
            <a:endParaRPr lang="en-US"/>
          </a:p>
        </p:txBody>
      </p:sp>
    </p:spTree>
    <p:extLst>
      <p:ext uri="{BB962C8B-B14F-4D97-AF65-F5344CB8AC3E}">
        <p14:creationId xmlns:p14="http://schemas.microsoft.com/office/powerpoint/2010/main" val="12410591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344991-23D7-4F8A-A75E-3783079AE33E}" type="slidenum">
              <a:rPr lang="en-US"/>
              <a:pPr>
                <a:defRPr/>
              </a:pPr>
              <a:t>‹#›</a:t>
            </a:fld>
            <a:endParaRPr lang="en-US"/>
          </a:p>
        </p:txBody>
      </p:sp>
    </p:spTree>
    <p:extLst>
      <p:ext uri="{BB962C8B-B14F-4D97-AF65-F5344CB8AC3E}">
        <p14:creationId xmlns:p14="http://schemas.microsoft.com/office/powerpoint/2010/main" val="2008237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366FF"/>
            </a:gs>
            <a:gs pos="100000">
              <a:schemeClr val="accent2"/>
            </a:gs>
          </a:gsLst>
          <a:path path="shape">
            <a:fillToRect l="50000" t="50000" r="50000" b="50000"/>
          </a:path>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5102DBF-439B-4B80-BA21-EC5B02613E4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transition spd="med">
    <p:diamon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3366FF"/>
            </a:gs>
            <a:gs pos="100000">
              <a:schemeClr val="accent2"/>
            </a:gs>
          </a:gsLst>
          <a:path path="shape">
            <a:fillToRect l="50000" t="50000" r="50000" b="50000"/>
          </a:path>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30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730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730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3F28B38-8E74-4658-8511-B43124B43C1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7.gif"/><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www.google.com/imgres?imgurl=http://oralfluidlabs.com/images/37_3waters.jpg&amp;imgrefurl=http://oralfluidlabs.com/ACQUITY_UPLC_Technology.html&amp;usg=__dxaz5F0K8Y_QVDzDOhWO3cpzWS8=&amp;h=374&amp;w=600&amp;sz=43&amp;hl=en&amp;start=16&amp;zoom=1&amp;tbnid=dsBIbBo9z9zqTM:&amp;tbnh=84&amp;tbnw=135&amp;ei=amkcTpuDNsmbOrPqxI8J&amp;prev=/search?q%3DUPLC%26um%3D1%26hl%3Den%26sa%3DN%26tbm%3Disch&amp;um=1&amp;itbs=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jpeg"/></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ctrTitle" idx="4294967295"/>
          </p:nvPr>
        </p:nvSpPr>
        <p:spPr>
          <a:xfrm>
            <a:off x="0" y="2286000"/>
            <a:ext cx="8915400" cy="1470025"/>
          </a:xfrm>
        </p:spPr>
        <p:txBody>
          <a:bodyPr/>
          <a:lstStyle/>
          <a:p>
            <a:r>
              <a:rPr lang="en-US" b="1" dirty="0">
                <a:solidFill>
                  <a:srgbClr val="FFFF00"/>
                </a:solidFill>
              </a:rPr>
              <a:t>LC/MS method </a:t>
            </a:r>
            <a:r>
              <a:rPr lang="en-US" b="1" dirty="0" smtClean="0">
                <a:solidFill>
                  <a:srgbClr val="FFFF00"/>
                </a:solidFill>
              </a:rPr>
              <a:t>transfer: surprises </a:t>
            </a:r>
            <a:r>
              <a:rPr lang="en-US" b="1" dirty="0">
                <a:solidFill>
                  <a:srgbClr val="FFFF00"/>
                </a:solidFill>
              </a:rPr>
              <a:t>and troubleshooting.</a:t>
            </a:r>
          </a:p>
        </p:txBody>
      </p:sp>
      <p:sp>
        <p:nvSpPr>
          <p:cNvPr id="141315" name="Rectangle 3"/>
          <p:cNvSpPr>
            <a:spLocks noGrp="1" noChangeArrowheads="1"/>
          </p:cNvSpPr>
          <p:nvPr>
            <p:ph type="subTitle" idx="4294967295"/>
          </p:nvPr>
        </p:nvSpPr>
        <p:spPr>
          <a:xfrm>
            <a:off x="990600" y="4343400"/>
            <a:ext cx="6858000" cy="2133600"/>
          </a:xfrm>
        </p:spPr>
        <p:txBody>
          <a:bodyPr/>
          <a:lstStyle/>
          <a:p>
            <a:pPr marL="0" indent="0" algn="ctr" eaLnBrk="1" hangingPunct="1">
              <a:lnSpc>
                <a:spcPct val="90000"/>
              </a:lnSpc>
              <a:buFontTx/>
              <a:buNone/>
            </a:pPr>
            <a:r>
              <a:rPr lang="en-US" sz="2800" b="1" dirty="0" smtClean="0">
                <a:solidFill>
                  <a:schemeClr val="bg1"/>
                </a:solidFill>
                <a:effectLst>
                  <a:outerShdw blurRad="38100" dist="38100" dir="2700000" algn="tl">
                    <a:srgbClr val="000000"/>
                  </a:outerShdw>
                </a:effectLst>
                <a:latin typeface="Times New Roman" pitchFamily="18" charset="0"/>
              </a:rPr>
              <a:t>Eduard Rogatsky </a:t>
            </a:r>
          </a:p>
          <a:p>
            <a:pPr marL="0" indent="0" algn="ctr" eaLnBrk="1" hangingPunct="1">
              <a:lnSpc>
                <a:spcPct val="90000"/>
              </a:lnSpc>
              <a:buFontTx/>
              <a:buNone/>
            </a:pPr>
            <a:r>
              <a:rPr lang="en-US" sz="2400" b="1" dirty="0" smtClean="0">
                <a:solidFill>
                  <a:srgbClr val="FFFF00"/>
                </a:solidFill>
                <a:effectLst>
                  <a:outerShdw blurRad="38100" dist="38100" dir="2700000" algn="tl">
                    <a:srgbClr val="000000"/>
                  </a:outerShdw>
                </a:effectLst>
              </a:rPr>
              <a:t>Biomarker Analytical Resource Core</a:t>
            </a:r>
            <a:r>
              <a:rPr lang="en-US" sz="2400" dirty="0" smtClean="0">
                <a:solidFill>
                  <a:schemeClr val="bg1"/>
                </a:solidFill>
                <a:effectLst>
                  <a:outerShdw blurRad="38100" dist="38100" dir="2700000" algn="tl">
                    <a:srgbClr val="000000"/>
                  </a:outerShdw>
                </a:effectLst>
              </a:rPr>
              <a:t> 	</a:t>
            </a:r>
          </a:p>
          <a:p>
            <a:pPr marL="0" indent="0" algn="ctr" eaLnBrk="1" hangingPunct="1">
              <a:lnSpc>
                <a:spcPct val="90000"/>
              </a:lnSpc>
              <a:buFontTx/>
              <a:buNone/>
            </a:pPr>
            <a:r>
              <a:rPr lang="en-US" sz="2400" b="1" dirty="0" smtClean="0">
                <a:solidFill>
                  <a:srgbClr val="FF0066"/>
                </a:solidFill>
                <a:effectLst>
                  <a:outerShdw blurRad="38100" dist="38100" dir="2700000" algn="tl">
                    <a:srgbClr val="000000"/>
                  </a:outerShdw>
                </a:effectLst>
              </a:rPr>
              <a:t>Albert Einstein College of Medicine</a:t>
            </a:r>
          </a:p>
          <a:p>
            <a:pPr marL="0" indent="0" algn="ctr" eaLnBrk="1" hangingPunct="1">
              <a:lnSpc>
                <a:spcPct val="90000"/>
              </a:lnSpc>
              <a:buFontTx/>
              <a:buNone/>
            </a:pPr>
            <a:r>
              <a:rPr lang="en-US" sz="2400" b="1" dirty="0" smtClean="0">
                <a:solidFill>
                  <a:srgbClr val="FF0066"/>
                </a:solidFill>
                <a:effectLst>
                  <a:outerShdw blurRad="38100" dist="38100" dir="2700000" algn="tl">
                    <a:srgbClr val="000000"/>
                  </a:outerShdw>
                </a:effectLst>
              </a:rPr>
              <a:t>Einstein-Montefiore Institute for Clinical &amp; Translational Research.</a:t>
            </a:r>
            <a:r>
              <a:rPr lang="en-US" sz="2400" dirty="0" smtClean="0">
                <a:solidFill>
                  <a:srgbClr val="FF0066"/>
                </a:solidFill>
              </a:rPr>
              <a:t> </a:t>
            </a:r>
            <a:r>
              <a:rPr lang="en-US" sz="2400" b="1" dirty="0" smtClean="0">
                <a:solidFill>
                  <a:srgbClr val="FF0066"/>
                </a:solidFill>
                <a:effectLst>
                  <a:outerShdw blurRad="38100" dist="38100" dir="2700000" algn="tl">
                    <a:srgbClr val="000000"/>
                  </a:outerShdw>
                </a:effectLst>
              </a:rPr>
              <a:t>Bronx, NY</a:t>
            </a:r>
          </a:p>
        </p:txBody>
      </p:sp>
      <p:pic>
        <p:nvPicPr>
          <p:cNvPr id="134148" name="Picture 209" descr="MontefioreLogo2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0"/>
            <a:ext cx="3810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9" name="Picture 31" descr="Einstein_LogoRG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35814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770102"/>
      </p:ext>
    </p:extLst>
  </p:cSld>
  <p:clrMapOvr>
    <a:masterClrMapping/>
  </p:clrMapOvr>
  <p:transition spd="med">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a:grpSpLocks/>
          </p:cNvGrpSpPr>
          <p:nvPr/>
        </p:nvGrpSpPr>
        <p:grpSpPr bwMode="auto">
          <a:xfrm>
            <a:off x="422382" y="1058998"/>
            <a:ext cx="6595407" cy="3097936"/>
            <a:chOff x="336" y="1117"/>
            <a:chExt cx="3053" cy="977"/>
          </a:xfrm>
        </p:grpSpPr>
        <p:pic>
          <p:nvPicPr>
            <p:cNvPr id="4104" name="Picture 3" descr="HPLCPI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 y="1117"/>
              <a:ext cx="816" cy="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Rectangle 4"/>
            <p:cNvSpPr>
              <a:spLocks noChangeArrowheads="1"/>
            </p:cNvSpPr>
            <p:nvPr/>
          </p:nvSpPr>
          <p:spPr bwMode="auto">
            <a:xfrm>
              <a:off x="460" y="1803"/>
              <a:ext cx="715"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b="1" dirty="0">
                  <a:solidFill>
                    <a:schemeClr val="bg1"/>
                  </a:solidFill>
                </a:rPr>
                <a:t>1960s-1980s</a:t>
              </a:r>
            </a:p>
            <a:p>
              <a:pPr algn="ctr" eaLnBrk="1" hangingPunct="1"/>
              <a:r>
                <a:rPr lang="en-US" altLang="en-US" b="1" dirty="0" smtClean="0">
                  <a:solidFill>
                    <a:schemeClr val="bg1"/>
                  </a:solidFill>
                </a:rPr>
                <a:t>“</a:t>
              </a:r>
              <a:r>
                <a:rPr lang="en-US" altLang="en-US" b="1" dirty="0" err="1" smtClean="0">
                  <a:solidFill>
                    <a:schemeClr val="bg1"/>
                  </a:solidFill>
                </a:rPr>
                <a:t>old”HPLC</a:t>
              </a:r>
              <a:endParaRPr lang="en-US" altLang="en-US" b="1" dirty="0">
                <a:solidFill>
                  <a:schemeClr val="bg1"/>
                </a:solidFill>
              </a:endParaRPr>
            </a:p>
          </p:txBody>
        </p:sp>
        <p:sp>
          <p:nvSpPr>
            <p:cNvPr id="4106" name="Rectangle 5"/>
            <p:cNvSpPr>
              <a:spLocks noChangeArrowheads="1"/>
            </p:cNvSpPr>
            <p:nvPr/>
          </p:nvSpPr>
          <p:spPr bwMode="auto">
            <a:xfrm>
              <a:off x="1442" y="1803"/>
              <a:ext cx="78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dirty="0" smtClean="0">
                  <a:solidFill>
                    <a:schemeClr val="bg1"/>
                  </a:solidFill>
                </a:rPr>
                <a:t>1980s-2000s </a:t>
              </a:r>
              <a:endParaRPr lang="en-US" altLang="en-US" dirty="0">
                <a:solidFill>
                  <a:schemeClr val="bg1"/>
                </a:solidFill>
              </a:endParaRPr>
            </a:p>
            <a:p>
              <a:pPr algn="ctr" eaLnBrk="1" hangingPunct="1"/>
              <a:r>
                <a:rPr lang="en-US" altLang="en-US" dirty="0" smtClean="0">
                  <a:solidFill>
                    <a:schemeClr val="bg1"/>
                  </a:solidFill>
                </a:rPr>
                <a:t>“Conventional”</a:t>
              </a:r>
            </a:p>
            <a:p>
              <a:pPr algn="ctr" eaLnBrk="1" hangingPunct="1"/>
              <a:r>
                <a:rPr lang="en-US" altLang="en-US" dirty="0" smtClean="0">
                  <a:solidFill>
                    <a:schemeClr val="bg1"/>
                  </a:solidFill>
                </a:rPr>
                <a:t>HPLC</a:t>
              </a:r>
              <a:endParaRPr lang="en-US" altLang="en-US" dirty="0">
                <a:solidFill>
                  <a:schemeClr val="bg1"/>
                </a:solidFill>
              </a:endParaRPr>
            </a:p>
          </p:txBody>
        </p:sp>
        <p:pic>
          <p:nvPicPr>
            <p:cNvPr id="4107" name="Picture 6" descr="hplc"/>
            <p:cNvPicPr>
              <a:picLocks noChangeAspect="1" noChangeArrowheads="1"/>
            </p:cNvPicPr>
            <p:nvPr/>
          </p:nvPicPr>
          <p:blipFill>
            <a:blip r:embed="rId3">
              <a:lum bright="-34000" contrast="20000"/>
              <a:extLst>
                <a:ext uri="{28A0092B-C50C-407E-A947-70E740481C1C}">
                  <a14:useLocalDpi xmlns:a14="http://schemas.microsoft.com/office/drawing/2010/main" val="0"/>
                </a:ext>
              </a:extLst>
            </a:blip>
            <a:srcRect/>
            <a:stretch>
              <a:fillRect/>
            </a:stretch>
          </p:blipFill>
          <p:spPr bwMode="auto">
            <a:xfrm>
              <a:off x="1386" y="1122"/>
              <a:ext cx="813" cy="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7" descr="ANd9GcRDh5XaONc5ELueLyOf6PCCjQvka0pFAVflV0Y5lpQXBRpsIoSONOT6xV0">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2" y="1152"/>
              <a:ext cx="960" cy="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9" name="Rectangle 8"/>
            <p:cNvSpPr>
              <a:spLocks noChangeArrowheads="1"/>
            </p:cNvSpPr>
            <p:nvPr/>
          </p:nvSpPr>
          <p:spPr bwMode="auto">
            <a:xfrm>
              <a:off x="2300" y="1803"/>
              <a:ext cx="1089"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dirty="0" smtClean="0">
                  <a:solidFill>
                    <a:schemeClr val="bg1"/>
                  </a:solidFill>
                </a:rPr>
                <a:t>2004 </a:t>
              </a:r>
              <a:r>
                <a:rPr lang="en-US" altLang="en-US" dirty="0">
                  <a:solidFill>
                    <a:schemeClr val="bg1"/>
                  </a:solidFill>
                </a:rPr>
                <a:t>- Present</a:t>
              </a:r>
            </a:p>
            <a:p>
              <a:pPr algn="ctr" eaLnBrk="1" hangingPunct="1"/>
              <a:r>
                <a:rPr lang="en-US" altLang="en-US" dirty="0" err="1">
                  <a:solidFill>
                    <a:schemeClr val="bg1"/>
                  </a:solidFill>
                </a:rPr>
                <a:t>Acquity</a:t>
              </a:r>
              <a:r>
                <a:rPr lang="en-US" altLang="en-US" dirty="0">
                  <a:solidFill>
                    <a:schemeClr val="bg1"/>
                  </a:solidFill>
                </a:rPr>
                <a:t> UPLC (</a:t>
              </a:r>
              <a:r>
                <a:rPr lang="en-US" altLang="en-US" dirty="0" smtClean="0">
                  <a:solidFill>
                    <a:schemeClr val="bg1"/>
                  </a:solidFill>
                </a:rPr>
                <a:t>2004)</a:t>
              </a:r>
              <a:endParaRPr lang="en-US" altLang="en-US" dirty="0">
                <a:solidFill>
                  <a:schemeClr val="bg1"/>
                </a:solidFill>
              </a:endParaRPr>
            </a:p>
          </p:txBody>
        </p:sp>
      </p:grpSp>
      <p:sp>
        <p:nvSpPr>
          <p:cNvPr id="4099" name="Rectangle 1"/>
          <p:cNvSpPr>
            <a:spLocks noChangeArrowheads="1"/>
          </p:cNvSpPr>
          <p:nvPr/>
        </p:nvSpPr>
        <p:spPr bwMode="auto">
          <a:xfrm>
            <a:off x="1268413" y="333375"/>
            <a:ext cx="6121400" cy="712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ts val="2400"/>
              </a:lnSpc>
            </a:pPr>
            <a:r>
              <a:rPr lang="en-US" altLang="en-US" sz="2800" b="1" dirty="0">
                <a:solidFill>
                  <a:schemeClr val="bg1"/>
                </a:solidFill>
              </a:rPr>
              <a:t>HPLC Instrument Development Milestones </a:t>
            </a:r>
          </a:p>
        </p:txBody>
      </p:sp>
      <p:grpSp>
        <p:nvGrpSpPr>
          <p:cNvPr id="11" name="Group 23"/>
          <p:cNvGrpSpPr>
            <a:grpSpLocks/>
          </p:cNvGrpSpPr>
          <p:nvPr/>
        </p:nvGrpSpPr>
        <p:grpSpPr bwMode="auto">
          <a:xfrm>
            <a:off x="7123113" y="1547812"/>
            <a:ext cx="1519237" cy="1570038"/>
            <a:chOff x="3552" y="960"/>
            <a:chExt cx="957" cy="989"/>
          </a:xfrm>
        </p:grpSpPr>
        <p:sp>
          <p:nvSpPr>
            <p:cNvPr id="4102" name="AutoShape 9"/>
            <p:cNvSpPr>
              <a:spLocks noChangeArrowheads="1"/>
            </p:cNvSpPr>
            <p:nvPr/>
          </p:nvSpPr>
          <p:spPr bwMode="auto">
            <a:xfrm>
              <a:off x="3552" y="1344"/>
              <a:ext cx="336" cy="144"/>
            </a:xfrm>
            <a:prstGeom prst="rightArrow">
              <a:avLst>
                <a:gd name="adj1" fmla="val 50000"/>
                <a:gd name="adj2" fmla="val 58333"/>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4103" name="Text Box 10"/>
            <p:cNvSpPr txBox="1">
              <a:spLocks noChangeArrowheads="1"/>
            </p:cNvSpPr>
            <p:nvPr/>
          </p:nvSpPr>
          <p:spPr bwMode="auto">
            <a:xfrm>
              <a:off x="3962" y="960"/>
              <a:ext cx="547" cy="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9600" dirty="0">
                  <a:solidFill>
                    <a:srgbClr val="A50021"/>
                  </a:solidFill>
                </a:rPr>
                <a:t>?</a:t>
              </a:r>
            </a:p>
          </p:txBody>
        </p:sp>
      </p:grpSp>
      <p:pic>
        <p:nvPicPr>
          <p:cNvPr id="13" name="Picture 2" descr="http://www.hplcworks.net/blog/assets/0_0_0_0_250_216_csupload_35454262.jpg?u=6344901313406000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382" y="4581128"/>
            <a:ext cx="2166802" cy="18721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www.se-source.com/images/Waters_2.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6339" y="4581128"/>
            <a:ext cx="3838989" cy="19621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harlowscientific.com/sites/default/files/image/Chromatography%20images%20for%20product%20pages/Agilent%201100%20HPLC%20system%20brochur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93981" y="4592306"/>
            <a:ext cx="2009385" cy="195097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22382" y="4199416"/>
            <a:ext cx="1749197" cy="369332"/>
          </a:xfrm>
          <a:prstGeom prst="rect">
            <a:avLst/>
          </a:prstGeom>
          <a:noFill/>
        </p:spPr>
        <p:txBody>
          <a:bodyPr wrap="none" rtlCol="0">
            <a:spAutoFit/>
          </a:bodyPr>
          <a:lstStyle/>
          <a:p>
            <a:r>
              <a:rPr lang="en-US" b="1" dirty="0" smtClean="0">
                <a:solidFill>
                  <a:srgbClr val="FFFF00"/>
                </a:solidFill>
              </a:rPr>
              <a:t>1992, MS-DOS</a:t>
            </a:r>
            <a:endParaRPr lang="en-US" b="1" dirty="0">
              <a:solidFill>
                <a:srgbClr val="FFFF00"/>
              </a:solidFill>
            </a:endParaRPr>
          </a:p>
        </p:txBody>
      </p:sp>
      <p:sp>
        <p:nvSpPr>
          <p:cNvPr id="17" name="TextBox 16"/>
          <p:cNvSpPr txBox="1"/>
          <p:nvPr/>
        </p:nvSpPr>
        <p:spPr>
          <a:xfrm>
            <a:off x="3134744" y="4193189"/>
            <a:ext cx="2157514" cy="369332"/>
          </a:xfrm>
          <a:prstGeom prst="rect">
            <a:avLst/>
          </a:prstGeom>
          <a:noFill/>
        </p:spPr>
        <p:txBody>
          <a:bodyPr wrap="none" rtlCol="0">
            <a:spAutoFit/>
          </a:bodyPr>
          <a:lstStyle/>
          <a:p>
            <a:r>
              <a:rPr lang="en-US" b="1" dirty="0" smtClean="0">
                <a:solidFill>
                  <a:srgbClr val="FFFF00"/>
                </a:solidFill>
              </a:rPr>
              <a:t>1998, Windows 95</a:t>
            </a:r>
            <a:endParaRPr lang="en-US" b="1" dirty="0">
              <a:solidFill>
                <a:srgbClr val="FFFF00"/>
              </a:solidFill>
            </a:endParaRPr>
          </a:p>
        </p:txBody>
      </p:sp>
      <p:sp>
        <p:nvSpPr>
          <p:cNvPr id="18" name="TextBox 17"/>
          <p:cNvSpPr txBox="1"/>
          <p:nvPr/>
        </p:nvSpPr>
        <p:spPr>
          <a:xfrm>
            <a:off x="6282216" y="4202684"/>
            <a:ext cx="2208810" cy="369332"/>
          </a:xfrm>
          <a:prstGeom prst="rect">
            <a:avLst/>
          </a:prstGeom>
          <a:noFill/>
        </p:spPr>
        <p:txBody>
          <a:bodyPr wrap="none" rtlCol="0">
            <a:spAutoFit/>
          </a:bodyPr>
          <a:lstStyle/>
          <a:p>
            <a:r>
              <a:rPr lang="en-US" b="1" dirty="0" smtClean="0">
                <a:solidFill>
                  <a:srgbClr val="FFFF00"/>
                </a:solidFill>
              </a:rPr>
              <a:t>2001, Windows XP</a:t>
            </a:r>
            <a:endParaRPr lang="en-US" b="1" dirty="0">
              <a:solidFill>
                <a:srgbClr val="FFFF00"/>
              </a:solidFill>
            </a:endParaRPr>
          </a:p>
        </p:txBody>
      </p:sp>
      <p:sp>
        <p:nvSpPr>
          <p:cNvPr id="19" name="Right Arrow 18"/>
          <p:cNvSpPr/>
          <p:nvPr/>
        </p:nvSpPr>
        <p:spPr bwMode="auto">
          <a:xfrm rot="16200000" flipH="1" flipV="1">
            <a:off x="2314015" y="3643422"/>
            <a:ext cx="740422" cy="275301"/>
          </a:xfrm>
          <a:prstGeom prst="rightArrow">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9900"/>
              </a:solidFill>
              <a:effectLst/>
              <a:latin typeface="Arial" charset="0"/>
              <a:cs typeface="Arial" charset="0"/>
            </a:endParaRPr>
          </a:p>
        </p:txBody>
      </p:sp>
    </p:spTree>
    <p:extLst>
      <p:ext uri="{BB962C8B-B14F-4D97-AF65-F5344CB8AC3E}">
        <p14:creationId xmlns:p14="http://schemas.microsoft.com/office/powerpoint/2010/main" val="9427759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bg1"/>
                </a:solidFill>
              </a:rPr>
              <a:t>HPLC Instrumentation Development</a:t>
            </a:r>
            <a:endParaRPr lang="en-US" dirty="0">
              <a:solidFill>
                <a:schemeClr val="bg1"/>
              </a:solidFill>
            </a:endParaRPr>
          </a:p>
        </p:txBody>
      </p:sp>
      <p:sp>
        <p:nvSpPr>
          <p:cNvPr id="6" name="TextBox 5"/>
          <p:cNvSpPr txBox="1"/>
          <p:nvPr/>
        </p:nvSpPr>
        <p:spPr>
          <a:xfrm>
            <a:off x="306454" y="2024844"/>
            <a:ext cx="8532948" cy="3108543"/>
          </a:xfrm>
          <a:prstGeom prst="rect">
            <a:avLst/>
          </a:prstGeom>
          <a:noFill/>
        </p:spPr>
        <p:txBody>
          <a:bodyPr wrap="square" rtlCol="0">
            <a:spAutoFit/>
          </a:bodyPr>
          <a:lstStyle/>
          <a:p>
            <a:r>
              <a:rPr lang="en-US" sz="2800" b="1" dirty="0" smtClean="0">
                <a:solidFill>
                  <a:srgbClr val="FFFF00"/>
                </a:solidFill>
              </a:rPr>
              <a:t>UHPLC was introduced 10 years ago.  This new technology, while having great promise for improved efficiency and productivity, has not to date displaced  HPLC.  This transition will be slow process. </a:t>
            </a:r>
          </a:p>
          <a:p>
            <a:r>
              <a:rPr lang="en-US" sz="2800" dirty="0" smtClean="0">
                <a:solidFill>
                  <a:schemeClr val="bg1"/>
                </a:solidFill>
              </a:rPr>
              <a:t>Currently, both HPLC and UHPLC can be working in the same lab</a:t>
            </a:r>
            <a:r>
              <a:rPr lang="en-US" sz="2800" dirty="0" smtClean="0">
                <a:solidFill>
                  <a:srgbClr val="FFFF00"/>
                </a:solidFill>
              </a:rPr>
              <a:t>.</a:t>
            </a:r>
            <a:endParaRPr lang="en-US" sz="2800" dirty="0">
              <a:solidFill>
                <a:srgbClr val="FFFF00"/>
              </a:solidFill>
            </a:endParaRPr>
          </a:p>
        </p:txBody>
      </p:sp>
      <p:sp>
        <p:nvSpPr>
          <p:cNvPr id="3" name="TextBox 2"/>
          <p:cNvSpPr txBox="1"/>
          <p:nvPr/>
        </p:nvSpPr>
        <p:spPr>
          <a:xfrm>
            <a:off x="306454" y="5270454"/>
            <a:ext cx="8191666" cy="1231106"/>
          </a:xfrm>
          <a:prstGeom prst="rect">
            <a:avLst/>
          </a:prstGeom>
          <a:noFill/>
        </p:spPr>
        <p:txBody>
          <a:bodyPr wrap="none" rtlCol="0">
            <a:spAutoFit/>
          </a:bodyPr>
          <a:lstStyle/>
          <a:p>
            <a:r>
              <a:rPr lang="en-US" sz="2800" b="1" dirty="0" smtClean="0">
                <a:solidFill>
                  <a:srgbClr val="FFC000"/>
                </a:solidFill>
              </a:rPr>
              <a:t>Efficient method transfer from HPLC to UHPLC</a:t>
            </a:r>
          </a:p>
          <a:p>
            <a:r>
              <a:rPr lang="en-US" sz="2800" b="1" dirty="0" smtClean="0">
                <a:solidFill>
                  <a:srgbClr val="FFC000"/>
                </a:solidFill>
              </a:rPr>
              <a:t> or UHPLC to HPLC is essential.</a:t>
            </a:r>
          </a:p>
          <a:p>
            <a:endParaRPr lang="en-US" dirty="0"/>
          </a:p>
        </p:txBody>
      </p:sp>
    </p:spTree>
    <p:extLst>
      <p:ext uri="{BB962C8B-B14F-4D97-AF65-F5344CB8AC3E}">
        <p14:creationId xmlns:p14="http://schemas.microsoft.com/office/powerpoint/2010/main" val="47507859"/>
      </p:ext>
    </p:extLst>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7" descr="Picture 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625" y="0"/>
            <a:ext cx="11541125" cy="865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555776" y="15240"/>
            <a:ext cx="6446508" cy="523220"/>
          </a:xfrm>
          <a:prstGeom prst="rect">
            <a:avLst/>
          </a:prstGeom>
          <a:noFill/>
        </p:spPr>
        <p:txBody>
          <a:bodyPr wrap="none" rtlCol="0">
            <a:spAutoFit/>
          </a:bodyPr>
          <a:lstStyle/>
          <a:p>
            <a:r>
              <a:rPr lang="en-US" sz="2800" b="1" dirty="0" smtClean="0">
                <a:solidFill>
                  <a:srgbClr val="C00000"/>
                </a:solidFill>
              </a:rPr>
              <a:t>Old LC: Agilent 1100 and 1200 series</a:t>
            </a:r>
            <a:endParaRPr lang="en-US" sz="2800" b="1" dirty="0">
              <a:solidFill>
                <a:srgbClr val="C00000"/>
              </a:solidFill>
            </a:endParaRPr>
          </a:p>
        </p:txBody>
      </p:sp>
    </p:spTree>
    <p:extLst>
      <p:ext uri="{BB962C8B-B14F-4D97-AF65-F5344CB8AC3E}">
        <p14:creationId xmlns:p14="http://schemas.microsoft.com/office/powerpoint/2010/main" val="3174710603"/>
      </p:ext>
    </p:extLst>
  </p:cSld>
  <p:clrMapOvr>
    <a:masterClrMapping/>
  </p:clrMapOvr>
  <p:transition spd="med">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161940"/>
            <a:ext cx="6912768" cy="5184576"/>
          </a:xfrm>
          <a:prstGeom prst="rect">
            <a:avLst/>
          </a:prstGeom>
        </p:spPr>
      </p:pic>
      <p:sp>
        <p:nvSpPr>
          <p:cNvPr id="2" name="Rectangle 1"/>
          <p:cNvSpPr/>
          <p:nvPr/>
        </p:nvSpPr>
        <p:spPr>
          <a:xfrm>
            <a:off x="1691680" y="332656"/>
            <a:ext cx="5749459" cy="584775"/>
          </a:xfrm>
          <a:prstGeom prst="rect">
            <a:avLst/>
          </a:prstGeom>
        </p:spPr>
        <p:txBody>
          <a:bodyPr wrap="none">
            <a:spAutoFit/>
          </a:bodyPr>
          <a:lstStyle/>
          <a:p>
            <a:r>
              <a:rPr lang="en-US" sz="3200" b="1" dirty="0" smtClean="0">
                <a:solidFill>
                  <a:srgbClr val="002060"/>
                </a:solidFill>
              </a:rPr>
              <a:t>NEW LC</a:t>
            </a:r>
            <a:r>
              <a:rPr lang="en-US" sz="3200" b="1" dirty="0">
                <a:solidFill>
                  <a:srgbClr val="002060"/>
                </a:solidFill>
              </a:rPr>
              <a:t>: Agilent </a:t>
            </a:r>
            <a:r>
              <a:rPr lang="en-US" sz="3200" b="1" dirty="0" smtClean="0">
                <a:solidFill>
                  <a:srgbClr val="002060"/>
                </a:solidFill>
              </a:rPr>
              <a:t>1290 series</a:t>
            </a:r>
            <a:endParaRPr lang="en-US" sz="3200" b="1" dirty="0">
              <a:solidFill>
                <a:srgbClr val="002060"/>
              </a:solidFill>
            </a:endParaRPr>
          </a:p>
        </p:txBody>
      </p:sp>
    </p:spTree>
    <p:extLst>
      <p:ext uri="{BB962C8B-B14F-4D97-AF65-F5344CB8AC3E}">
        <p14:creationId xmlns:p14="http://schemas.microsoft.com/office/powerpoint/2010/main" val="3466375078"/>
      </p:ext>
    </p:extLst>
  </p:cSld>
  <p:clrMapOvr>
    <a:masterClrMapping/>
  </p:clrMapOvr>
  <p:transition spd="med">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5" name="Rectangle 3"/>
          <p:cNvSpPr>
            <a:spLocks noGrp="1" noChangeArrowheads="1"/>
          </p:cNvSpPr>
          <p:nvPr>
            <p:ph type="body" sz="half" idx="1"/>
          </p:nvPr>
        </p:nvSpPr>
        <p:spPr>
          <a:xfrm>
            <a:off x="228600" y="1600200"/>
            <a:ext cx="8458200" cy="1752600"/>
          </a:xfrm>
        </p:spPr>
        <p:txBody>
          <a:bodyPr/>
          <a:lstStyle/>
          <a:p>
            <a:pPr algn="just" eaLnBrk="1" hangingPunct="1">
              <a:buFontTx/>
              <a:buNone/>
            </a:pPr>
            <a:r>
              <a:rPr lang="en-US" sz="2400" b="1" dirty="0" smtClean="0">
                <a:solidFill>
                  <a:srgbClr val="FFFF00"/>
                </a:solidFill>
              </a:rPr>
              <a:t>    </a:t>
            </a:r>
            <a:r>
              <a:rPr lang="en-US" b="1" dirty="0" smtClean="0">
                <a:solidFill>
                  <a:srgbClr val="FFFF00"/>
                </a:solidFill>
              </a:rPr>
              <a:t>UHPLC it is not only a system that’s capable of operating at higher pressures. UHPLC is </a:t>
            </a:r>
            <a:r>
              <a:rPr lang="en-US" b="1" dirty="0" smtClean="0">
                <a:solidFill>
                  <a:srgbClr val="FF0000"/>
                </a:solidFill>
              </a:rPr>
              <a:t>optimized</a:t>
            </a:r>
            <a:r>
              <a:rPr lang="en-US" b="1" dirty="0" smtClean="0">
                <a:solidFill>
                  <a:srgbClr val="FFFF00"/>
                </a:solidFill>
              </a:rPr>
              <a:t> to work with sub 2 micron ultra –high resolution columns to produce very </a:t>
            </a:r>
            <a:r>
              <a:rPr lang="en-US" b="1" dirty="0" smtClean="0">
                <a:solidFill>
                  <a:srgbClr val="FFC000"/>
                </a:solidFill>
              </a:rPr>
              <a:t>narrow sharp chromatographic peaks. </a:t>
            </a:r>
          </a:p>
          <a:p>
            <a:pPr eaLnBrk="1" hangingPunct="1">
              <a:buFontTx/>
              <a:buNone/>
            </a:pPr>
            <a:endParaRPr lang="en-US" b="1" dirty="0" smtClean="0">
              <a:solidFill>
                <a:srgbClr val="FFFF00"/>
              </a:solidFill>
            </a:endParaRPr>
          </a:p>
        </p:txBody>
      </p:sp>
      <p:sp>
        <p:nvSpPr>
          <p:cNvPr id="428036" name="Rectangle 4"/>
          <p:cNvSpPr>
            <a:spLocks noGrp="1" noChangeArrowheads="1"/>
          </p:cNvSpPr>
          <p:nvPr>
            <p:ph type="body" sz="half" idx="2"/>
          </p:nvPr>
        </p:nvSpPr>
        <p:spPr>
          <a:xfrm>
            <a:off x="201908" y="4012406"/>
            <a:ext cx="8735888" cy="1319213"/>
          </a:xfrm>
        </p:spPr>
        <p:txBody>
          <a:bodyPr/>
          <a:lstStyle/>
          <a:p>
            <a:pPr eaLnBrk="1" hangingPunct="1">
              <a:spcBef>
                <a:spcPct val="0"/>
              </a:spcBef>
              <a:buFontTx/>
              <a:buNone/>
            </a:pPr>
            <a:r>
              <a:rPr lang="en-US" sz="2000" b="1" dirty="0" smtClean="0">
                <a:solidFill>
                  <a:srgbClr val="FFFF00"/>
                </a:solidFill>
              </a:rPr>
              <a:t>	</a:t>
            </a:r>
            <a:r>
              <a:rPr lang="en-US" b="1" dirty="0" smtClean="0">
                <a:solidFill>
                  <a:srgbClr val="FFFF00"/>
                </a:solidFill>
              </a:rPr>
              <a:t>UHPLC –in contrast to conventional HPLC, is a </a:t>
            </a:r>
            <a:r>
              <a:rPr lang="en-US" b="1" dirty="0" smtClean="0">
                <a:solidFill>
                  <a:srgbClr val="FF9900"/>
                </a:solidFill>
              </a:rPr>
              <a:t>low dwell volume </a:t>
            </a:r>
            <a:r>
              <a:rPr lang="en-US" b="1" dirty="0" smtClean="0">
                <a:solidFill>
                  <a:srgbClr val="FFFF00"/>
                </a:solidFill>
              </a:rPr>
              <a:t>system designed for fast runs at high pressure.</a:t>
            </a:r>
          </a:p>
          <a:p>
            <a:pPr eaLnBrk="1" hangingPunct="1">
              <a:spcBef>
                <a:spcPct val="0"/>
              </a:spcBef>
              <a:buFontTx/>
              <a:buNone/>
            </a:pPr>
            <a:r>
              <a:rPr lang="en-US" b="1" dirty="0" smtClean="0">
                <a:solidFill>
                  <a:srgbClr val="FFFF00"/>
                </a:solidFill>
              </a:rPr>
              <a:t>      </a:t>
            </a:r>
          </a:p>
        </p:txBody>
      </p:sp>
      <p:sp>
        <p:nvSpPr>
          <p:cNvPr id="11268" name="Rectangle 5"/>
          <p:cNvSpPr>
            <a:spLocks noChangeArrowheads="1"/>
          </p:cNvSpPr>
          <p:nvPr/>
        </p:nvSpPr>
        <p:spPr bwMode="auto">
          <a:xfrm>
            <a:off x="358775"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600" b="1" dirty="0" smtClean="0">
                <a:solidFill>
                  <a:schemeClr val="bg1"/>
                </a:solidFill>
              </a:rPr>
              <a:t>UHPLC vs HPLC</a:t>
            </a:r>
            <a:endParaRPr lang="en-US" sz="3600" b="1" dirty="0">
              <a:solidFill>
                <a:schemeClr val="bg1"/>
              </a:solidFill>
            </a:endParaRPr>
          </a:p>
        </p:txBody>
      </p:sp>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28035"/>
                                        </p:tgtEl>
                                        <p:attrNameLst>
                                          <p:attrName>style.visibility</p:attrName>
                                        </p:attrNameLst>
                                      </p:cBhvr>
                                      <p:to>
                                        <p:strVal val="visible"/>
                                      </p:to>
                                    </p:set>
                                    <p:animEffect transition="in" filter="slide(fromBottom)">
                                      <p:cBhvr>
                                        <p:cTn id="7" dur="500"/>
                                        <p:tgtEl>
                                          <p:spTgt spid="4280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28036"/>
                                        </p:tgtEl>
                                        <p:attrNameLst>
                                          <p:attrName>style.visibility</p:attrName>
                                        </p:attrNameLst>
                                      </p:cBhvr>
                                      <p:to>
                                        <p:strVal val="visible"/>
                                      </p:to>
                                    </p:set>
                                    <p:animEffect transition="in" filter="slide(fromBottom)">
                                      <p:cBhvr>
                                        <p:cTn id="12" dur="500"/>
                                        <p:tgtEl>
                                          <p:spTgt spid="428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p:bldP spid="4280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3064" y="1052736"/>
            <a:ext cx="8229600" cy="1143000"/>
          </a:xfrm>
        </p:spPr>
        <p:txBody>
          <a:bodyPr/>
          <a:lstStyle/>
          <a:p>
            <a:r>
              <a:rPr lang="en-US" b="1" dirty="0" smtClean="0">
                <a:solidFill>
                  <a:schemeClr val="bg1"/>
                </a:solidFill>
              </a:rPr>
              <a:t>Current LC method and pump/system replacement:</a:t>
            </a:r>
            <a:br>
              <a:rPr lang="en-US" b="1" dirty="0" smtClean="0">
                <a:solidFill>
                  <a:schemeClr val="bg1"/>
                </a:solidFill>
              </a:rPr>
            </a:br>
            <a:r>
              <a:rPr lang="en-US" b="1" dirty="0" smtClean="0">
                <a:solidFill>
                  <a:srgbClr val="FFC000"/>
                </a:solidFill>
              </a:rPr>
              <a:t>delay/dwell volume impact</a:t>
            </a:r>
            <a:r>
              <a:rPr lang="en-US" b="1" dirty="0" smtClean="0">
                <a:solidFill>
                  <a:schemeClr val="bg1"/>
                </a:solidFill>
              </a:rPr>
              <a:t/>
            </a:r>
            <a:br>
              <a:rPr lang="en-US" b="1" dirty="0" smtClean="0">
                <a:solidFill>
                  <a:schemeClr val="bg1"/>
                </a:solidFill>
              </a:rPr>
            </a:br>
            <a:endParaRPr lang="en-US" dirty="0"/>
          </a:p>
        </p:txBody>
      </p:sp>
      <p:sp>
        <p:nvSpPr>
          <p:cNvPr id="4" name="Content Placeholder 3"/>
          <p:cNvSpPr>
            <a:spLocks noGrp="1"/>
          </p:cNvSpPr>
          <p:nvPr>
            <p:ph idx="1"/>
          </p:nvPr>
        </p:nvSpPr>
        <p:spPr>
          <a:xfrm>
            <a:off x="447092" y="2492896"/>
            <a:ext cx="8229600" cy="3744416"/>
          </a:xfrm>
        </p:spPr>
        <p:txBody>
          <a:bodyPr/>
          <a:lstStyle/>
          <a:p>
            <a:pPr algn="just"/>
            <a:r>
              <a:rPr lang="en-US" b="1" dirty="0" smtClean="0">
                <a:solidFill>
                  <a:srgbClr val="FFFF00"/>
                </a:solidFill>
              </a:rPr>
              <a:t>Differences in volume between LC systems can result in different retention times, gradient formation and selectivity. Knowledge of the pump [system] delay volume is essential for successful method transfer from HPLC to UHPLC and visa versa.</a:t>
            </a:r>
          </a:p>
        </p:txBody>
      </p:sp>
    </p:spTree>
    <p:extLst>
      <p:ext uri="{BB962C8B-B14F-4D97-AF65-F5344CB8AC3E}">
        <p14:creationId xmlns:p14="http://schemas.microsoft.com/office/powerpoint/2010/main" val="94429370"/>
      </p:ext>
    </p:extLst>
  </p:cSld>
  <p:clrMapOvr>
    <a:masterClrMapping/>
  </p:clrMapOvr>
  <p:transition spd="med">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dient Method Calculator - Thermo Scientific - Google Chrome"/>
          <p:cNvPicPr>
            <a:picLocks noChangeAspect="1"/>
          </p:cNvPicPr>
          <p:nvPr/>
        </p:nvPicPr>
        <p:blipFill>
          <a:blip r:embed="rId2">
            <a:extLst>
              <a:ext uri="{BEBA8EAE-BF5A-486C-A8C5-ECC9F3942E4B}">
                <a14:imgProps xmlns:a14="http://schemas.microsoft.com/office/drawing/2010/main">
                  <a14:imgLayer r:embed="rId3">
                    <a14:imgEffect>
                      <a14:sharpenSoften amount="39000"/>
                    </a14:imgEffect>
                  </a14:imgLayer>
                </a14:imgProps>
              </a:ext>
              <a:ext uri="{28A0092B-C50C-407E-A947-70E740481C1C}">
                <a14:useLocalDpi xmlns:a14="http://schemas.microsoft.com/office/drawing/2010/main" val="0"/>
              </a:ext>
            </a:extLst>
          </a:blip>
          <a:stretch>
            <a:fillRect/>
          </a:stretch>
        </p:blipFill>
        <p:spPr>
          <a:xfrm>
            <a:off x="0" y="1289261"/>
            <a:ext cx="9144000" cy="5568739"/>
          </a:xfrm>
          <a:prstGeom prst="rect">
            <a:avLst/>
          </a:prstGeom>
        </p:spPr>
      </p:pic>
      <p:sp>
        <p:nvSpPr>
          <p:cNvPr id="7" name="Title 6"/>
          <p:cNvSpPr>
            <a:spLocks noGrp="1"/>
          </p:cNvSpPr>
          <p:nvPr>
            <p:ph type="title"/>
          </p:nvPr>
        </p:nvSpPr>
        <p:spPr/>
        <p:txBody>
          <a:bodyPr/>
          <a:lstStyle/>
          <a:p>
            <a:r>
              <a:rPr lang="en-US" dirty="0" smtClean="0">
                <a:solidFill>
                  <a:schemeClr val="bg1"/>
                </a:solidFill>
              </a:rPr>
              <a:t>Gradient method transfer</a:t>
            </a:r>
            <a:endParaRPr lang="en-US" dirty="0">
              <a:solidFill>
                <a:schemeClr val="bg1"/>
              </a:solidFill>
            </a:endParaRPr>
          </a:p>
        </p:txBody>
      </p:sp>
      <p:sp>
        <p:nvSpPr>
          <p:cNvPr id="11" name="Arc 10"/>
          <p:cNvSpPr/>
          <p:nvPr/>
        </p:nvSpPr>
        <p:spPr bwMode="auto">
          <a:xfrm>
            <a:off x="2375756" y="3501008"/>
            <a:ext cx="4356484" cy="252028"/>
          </a:xfrm>
          <a:prstGeom prst="arc">
            <a:avLst>
              <a:gd name="adj1" fmla="val 21596557"/>
              <a:gd name="adj2" fmla="val 21594332"/>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2" name="TextBox 11"/>
          <p:cNvSpPr txBox="1"/>
          <p:nvPr/>
        </p:nvSpPr>
        <p:spPr>
          <a:xfrm>
            <a:off x="1414693" y="5565634"/>
            <a:ext cx="6827575" cy="369332"/>
          </a:xfrm>
          <a:prstGeom prst="rect">
            <a:avLst/>
          </a:prstGeom>
          <a:noFill/>
        </p:spPr>
        <p:txBody>
          <a:bodyPr wrap="none" rtlCol="0">
            <a:spAutoFit/>
          </a:bodyPr>
          <a:lstStyle/>
          <a:p>
            <a:r>
              <a:rPr lang="en-US" b="1" dirty="0" smtClean="0">
                <a:solidFill>
                  <a:srgbClr val="FF0000"/>
                </a:solidFill>
              </a:rPr>
              <a:t>Knowledge of dwell volume is essential for method transfer. </a:t>
            </a:r>
            <a:endParaRPr lang="en-US" b="1" dirty="0">
              <a:solidFill>
                <a:srgbClr val="FF0000"/>
              </a:solidFill>
            </a:endParaRPr>
          </a:p>
        </p:txBody>
      </p:sp>
    </p:spTree>
    <p:extLst>
      <p:ext uri="{BB962C8B-B14F-4D97-AF65-F5344CB8AC3E}">
        <p14:creationId xmlns:p14="http://schemas.microsoft.com/office/powerpoint/2010/main" val="2192804234"/>
      </p:ext>
    </p:extLst>
  </p:cSld>
  <p:clrMapOvr>
    <a:masterClrMapping/>
  </p:clrMapOvr>
  <p:transition spd="med">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FFFF00"/>
                </a:solidFill>
              </a:rPr>
              <a:t>Objective</a:t>
            </a:r>
            <a:endParaRPr lang="en-US" dirty="0">
              <a:solidFill>
                <a:srgbClr val="FFFF00"/>
              </a:solidFill>
            </a:endParaRPr>
          </a:p>
        </p:txBody>
      </p:sp>
      <p:sp>
        <p:nvSpPr>
          <p:cNvPr id="6" name="Content Placeholder 5"/>
          <p:cNvSpPr>
            <a:spLocks noGrp="1"/>
          </p:cNvSpPr>
          <p:nvPr>
            <p:ph idx="1"/>
          </p:nvPr>
        </p:nvSpPr>
        <p:spPr>
          <a:xfrm>
            <a:off x="323528" y="1600200"/>
            <a:ext cx="8460940" cy="4525963"/>
          </a:xfrm>
        </p:spPr>
        <p:txBody>
          <a:bodyPr/>
          <a:lstStyle/>
          <a:p>
            <a:pPr marL="0" indent="0" algn="just">
              <a:buNone/>
            </a:pPr>
            <a:r>
              <a:rPr lang="en-US" sz="3600" dirty="0">
                <a:solidFill>
                  <a:schemeClr val="bg1"/>
                </a:solidFill>
              </a:rPr>
              <a:t>Dwell (delay) volume is a “system volume from the point at which the mobile phase solvents are mixed until they reach the head of the column</a:t>
            </a:r>
            <a:r>
              <a:rPr lang="en-US" sz="3600" dirty="0" smtClean="0">
                <a:solidFill>
                  <a:schemeClr val="bg1"/>
                </a:solidFill>
              </a:rPr>
              <a:t>”.</a:t>
            </a:r>
          </a:p>
          <a:p>
            <a:pPr marL="0" indent="0" algn="just">
              <a:buNone/>
            </a:pPr>
            <a:r>
              <a:rPr lang="en-US" sz="3600" dirty="0" smtClean="0">
                <a:solidFill>
                  <a:schemeClr val="bg1"/>
                </a:solidFill>
              </a:rPr>
              <a:t>Minimization </a:t>
            </a:r>
            <a:r>
              <a:rPr lang="en-US" sz="3600" dirty="0">
                <a:solidFill>
                  <a:schemeClr val="bg1"/>
                </a:solidFill>
              </a:rPr>
              <a:t>of pump dead volume below 0.1 ml has been essential to recent advances in the field of </a:t>
            </a:r>
            <a:r>
              <a:rPr lang="en-US" sz="3600" dirty="0" smtClean="0">
                <a:solidFill>
                  <a:schemeClr val="bg1"/>
                </a:solidFill>
              </a:rPr>
              <a:t>UHPLC</a:t>
            </a:r>
          </a:p>
        </p:txBody>
      </p:sp>
    </p:spTree>
    <p:extLst>
      <p:ext uri="{BB962C8B-B14F-4D97-AF65-F5344CB8AC3E}">
        <p14:creationId xmlns:p14="http://schemas.microsoft.com/office/powerpoint/2010/main" val="3887378162"/>
      </p:ext>
    </p:extLst>
  </p:cSld>
  <p:clrMapOvr>
    <a:masterClrMapping/>
  </p:clrMapOvr>
  <p:transition spd="med">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bg1"/>
                </a:solidFill>
              </a:rPr>
              <a:t>D</a:t>
            </a:r>
            <a:r>
              <a:rPr lang="en-US" dirty="0" smtClean="0">
                <a:solidFill>
                  <a:schemeClr val="bg1"/>
                </a:solidFill>
              </a:rPr>
              <a:t>well volume assessment </a:t>
            </a:r>
            <a:endParaRPr lang="en-US" dirty="0">
              <a:solidFill>
                <a:schemeClr val="bg1"/>
              </a:solidFill>
            </a:endParaRPr>
          </a:p>
        </p:txBody>
      </p:sp>
      <p:sp>
        <p:nvSpPr>
          <p:cNvPr id="6" name="Content Placeholder 5"/>
          <p:cNvSpPr>
            <a:spLocks noGrp="1"/>
          </p:cNvSpPr>
          <p:nvPr>
            <p:ph idx="1"/>
          </p:nvPr>
        </p:nvSpPr>
        <p:spPr>
          <a:xfrm>
            <a:off x="359532" y="1600200"/>
            <a:ext cx="8327268" cy="4525963"/>
          </a:xfrm>
        </p:spPr>
        <p:txBody>
          <a:bodyPr/>
          <a:lstStyle/>
          <a:p>
            <a:pPr marL="0" indent="0" algn="just">
              <a:buNone/>
            </a:pPr>
            <a:r>
              <a:rPr lang="en-US" b="1" dirty="0" smtClean="0">
                <a:solidFill>
                  <a:srgbClr val="FFFF00"/>
                </a:solidFill>
              </a:rPr>
              <a:t>The </a:t>
            </a:r>
            <a:r>
              <a:rPr lang="en-US" b="1" dirty="0">
                <a:solidFill>
                  <a:srgbClr val="FFFF00"/>
                </a:solidFill>
              </a:rPr>
              <a:t>accurate assessment of pump dwell </a:t>
            </a:r>
            <a:r>
              <a:rPr lang="en-US" b="1" dirty="0" smtClean="0">
                <a:solidFill>
                  <a:srgbClr val="FFFF00"/>
                </a:solidFill>
              </a:rPr>
              <a:t>volume </a:t>
            </a:r>
            <a:r>
              <a:rPr lang="en-US" b="1" dirty="0">
                <a:solidFill>
                  <a:srgbClr val="FFFF00"/>
                </a:solidFill>
              </a:rPr>
              <a:t>is not a simple task. Different manufacturers measure dwell volume using different </a:t>
            </a:r>
            <a:r>
              <a:rPr lang="en-US" b="1" dirty="0" smtClean="0">
                <a:solidFill>
                  <a:srgbClr val="FFFF00"/>
                </a:solidFill>
              </a:rPr>
              <a:t>methodologies (or not at all). </a:t>
            </a:r>
            <a:r>
              <a:rPr lang="en-US" b="1" dirty="0">
                <a:solidFill>
                  <a:srgbClr val="FFFF00"/>
                </a:solidFill>
              </a:rPr>
              <a:t>As a result, the calculated values </a:t>
            </a:r>
            <a:r>
              <a:rPr lang="en-US" b="1" dirty="0" smtClean="0">
                <a:solidFill>
                  <a:srgbClr val="FFFF00"/>
                </a:solidFill>
              </a:rPr>
              <a:t>may vary,  </a:t>
            </a:r>
            <a:r>
              <a:rPr lang="en-US" b="1" dirty="0">
                <a:solidFill>
                  <a:srgbClr val="FFFF00"/>
                </a:solidFill>
              </a:rPr>
              <a:t>and </a:t>
            </a:r>
            <a:r>
              <a:rPr lang="en-US" b="1" dirty="0" smtClean="0">
                <a:solidFill>
                  <a:srgbClr val="FFFF00"/>
                </a:solidFill>
              </a:rPr>
              <a:t>even </a:t>
            </a:r>
            <a:r>
              <a:rPr lang="en-US" b="1" dirty="0">
                <a:solidFill>
                  <a:srgbClr val="FFFF00"/>
                </a:solidFill>
              </a:rPr>
              <a:t>be misleading. </a:t>
            </a:r>
            <a:r>
              <a:rPr lang="en-US" b="1" dirty="0" smtClean="0">
                <a:solidFill>
                  <a:srgbClr val="FFFF00"/>
                </a:solidFill>
              </a:rPr>
              <a:t>Currently, </a:t>
            </a:r>
            <a:r>
              <a:rPr lang="en-US" b="1" dirty="0">
                <a:solidFill>
                  <a:srgbClr val="FFFF00"/>
                </a:solidFill>
              </a:rPr>
              <a:t>there is no consensus on the best methods to use.</a:t>
            </a:r>
          </a:p>
        </p:txBody>
      </p:sp>
    </p:spTree>
    <p:extLst>
      <p:ext uri="{BB962C8B-B14F-4D97-AF65-F5344CB8AC3E}">
        <p14:creationId xmlns:p14="http://schemas.microsoft.com/office/powerpoint/2010/main" val="2214170488"/>
      </p:ext>
    </p:extLst>
  </p:cSld>
  <p:clrMapOvr>
    <a:masterClrMapping/>
  </p:clrMapOvr>
  <p:transition spd="med">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512" y="274638"/>
            <a:ext cx="8748972" cy="1143000"/>
          </a:xfrm>
        </p:spPr>
        <p:txBody>
          <a:bodyPr/>
          <a:lstStyle/>
          <a:p>
            <a:pPr eaLnBrk="1" hangingPunct="1"/>
            <a:r>
              <a:rPr lang="en-US" sz="4800" dirty="0" smtClean="0">
                <a:solidFill>
                  <a:schemeClr val="bg1"/>
                </a:solidFill>
              </a:rPr>
              <a:t>Delay volume: misconception 1</a:t>
            </a:r>
            <a:endParaRPr lang="en-US" sz="4800" dirty="0">
              <a:solidFill>
                <a:schemeClr val="bg1"/>
              </a:solidFill>
            </a:endParaRPr>
          </a:p>
        </p:txBody>
      </p:sp>
      <p:sp>
        <p:nvSpPr>
          <p:cNvPr id="2" name="Content Placeholder 1"/>
          <p:cNvSpPr>
            <a:spLocks noGrp="1"/>
          </p:cNvSpPr>
          <p:nvPr>
            <p:ph idx="1"/>
          </p:nvPr>
        </p:nvSpPr>
        <p:spPr>
          <a:xfrm>
            <a:off x="0" y="1600201"/>
            <a:ext cx="8676456" cy="4421088"/>
          </a:xfrm>
        </p:spPr>
        <p:txBody>
          <a:bodyPr/>
          <a:lstStyle/>
          <a:p>
            <a:r>
              <a:rPr lang="en-US" sz="2800" b="1" dirty="0" err="1" smtClean="0">
                <a:solidFill>
                  <a:srgbClr val="FFFF00"/>
                </a:solidFill>
              </a:rPr>
              <a:t>Vol.A+Vol.B</a:t>
            </a:r>
            <a:r>
              <a:rPr lang="en-US" sz="2800" b="1" dirty="0" smtClean="0">
                <a:solidFill>
                  <a:srgbClr val="FFFF00"/>
                </a:solidFill>
              </a:rPr>
              <a:t> =Total volume (</a:t>
            </a:r>
            <a:r>
              <a:rPr lang="en-US" sz="2800" b="1" dirty="0" smtClean="0">
                <a:solidFill>
                  <a:schemeClr val="bg1"/>
                </a:solidFill>
              </a:rPr>
              <a:t>for same liquid</a:t>
            </a:r>
            <a:r>
              <a:rPr lang="en-US" sz="2800" b="1" dirty="0" smtClean="0">
                <a:solidFill>
                  <a:srgbClr val="FFFF00"/>
                </a:solidFill>
              </a:rPr>
              <a:t>)</a:t>
            </a:r>
            <a:endParaRPr lang="en-US" sz="2800" b="1" dirty="0">
              <a:solidFill>
                <a:srgbClr val="FFFF00"/>
              </a:solidFill>
            </a:endParaRPr>
          </a:p>
          <a:p>
            <a:r>
              <a:rPr lang="en-US" sz="2800" b="1" dirty="0" smtClean="0">
                <a:solidFill>
                  <a:srgbClr val="FFFF00"/>
                </a:solidFill>
              </a:rPr>
              <a:t>LC </a:t>
            </a:r>
            <a:r>
              <a:rPr lang="en-US" sz="2800" b="1" dirty="0">
                <a:solidFill>
                  <a:srgbClr val="FFFF00"/>
                </a:solidFill>
              </a:rPr>
              <a:t>d</a:t>
            </a:r>
            <a:r>
              <a:rPr lang="en-US" sz="2800" b="1" dirty="0" smtClean="0">
                <a:solidFill>
                  <a:srgbClr val="FFFF00"/>
                </a:solidFill>
              </a:rPr>
              <a:t>elay volume is formed from different components: tubing, filters, mixers, pulse dampers.</a:t>
            </a:r>
          </a:p>
          <a:p>
            <a:r>
              <a:rPr lang="en-US" sz="2800" b="1" dirty="0" smtClean="0">
                <a:solidFill>
                  <a:srgbClr val="FFFF00"/>
                </a:solidFill>
              </a:rPr>
              <a:t>Delay volume (total) ≠ sum of physical volumes (swept volumes) of each component contributing delay, </a:t>
            </a:r>
            <a:r>
              <a:rPr lang="en-US" sz="2800" b="1" dirty="0" smtClean="0">
                <a:solidFill>
                  <a:schemeClr val="bg1"/>
                </a:solidFill>
              </a:rPr>
              <a:t>even for the same liquid</a:t>
            </a:r>
            <a:endParaRPr lang="en-US" sz="2800" b="1" dirty="0">
              <a:solidFill>
                <a:schemeClr val="bg1"/>
              </a:solidFill>
            </a:endParaRP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8" y="2096852"/>
            <a:ext cx="2196244" cy="4076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8422102"/>
      </p:ext>
    </p:extLst>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Agilent 1100/1200 series </a:t>
            </a:r>
            <a:br>
              <a:rPr lang="en-US" b="1" dirty="0" smtClean="0">
                <a:solidFill>
                  <a:schemeClr val="bg1"/>
                </a:solidFill>
              </a:rPr>
            </a:br>
            <a:r>
              <a:rPr lang="en-US" b="1" dirty="0" smtClean="0">
                <a:solidFill>
                  <a:schemeClr val="bg1"/>
                </a:solidFill>
              </a:rPr>
              <a:t>standard binary pump</a:t>
            </a:r>
            <a:endParaRPr lang="en-US" b="1" dirty="0">
              <a:solidFill>
                <a:schemeClr val="bg1"/>
              </a:solidFill>
            </a:endParaRPr>
          </a:p>
        </p:txBody>
      </p:sp>
      <p:pic>
        <p:nvPicPr>
          <p:cNvPr id="1026" name="Picture 2" descr="E:\Conference\2008_HPLC talk\041408 1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580" y="1604896"/>
            <a:ext cx="7895220" cy="52685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36196" y="2636912"/>
            <a:ext cx="2541080" cy="523220"/>
          </a:xfrm>
          <a:prstGeom prst="rect">
            <a:avLst/>
          </a:prstGeom>
          <a:noFill/>
        </p:spPr>
        <p:txBody>
          <a:bodyPr wrap="none" rtlCol="0">
            <a:spAutoFit/>
          </a:bodyPr>
          <a:lstStyle/>
          <a:p>
            <a:r>
              <a:rPr lang="en-US" sz="2800" b="1" dirty="0" smtClean="0">
                <a:solidFill>
                  <a:srgbClr val="FFC000"/>
                </a:solidFill>
              </a:rPr>
              <a:t>Pulse damper</a:t>
            </a:r>
            <a:endParaRPr lang="en-US" sz="2800" b="1" dirty="0">
              <a:solidFill>
                <a:srgbClr val="FFC000"/>
              </a:solidFill>
            </a:endParaRPr>
          </a:p>
        </p:txBody>
      </p:sp>
      <p:sp>
        <p:nvSpPr>
          <p:cNvPr id="5" name="TextBox 4"/>
          <p:cNvSpPr txBox="1"/>
          <p:nvPr/>
        </p:nvSpPr>
        <p:spPr>
          <a:xfrm>
            <a:off x="-8892" y="2540804"/>
            <a:ext cx="1124026" cy="523220"/>
          </a:xfrm>
          <a:prstGeom prst="rect">
            <a:avLst/>
          </a:prstGeom>
          <a:noFill/>
        </p:spPr>
        <p:txBody>
          <a:bodyPr wrap="none" rtlCol="0">
            <a:spAutoFit/>
          </a:bodyPr>
          <a:lstStyle/>
          <a:p>
            <a:r>
              <a:rPr lang="en-US" sz="2800" b="1" dirty="0" smtClean="0">
                <a:solidFill>
                  <a:srgbClr val="FFC000"/>
                </a:solidFill>
              </a:rPr>
              <a:t>Mixer</a:t>
            </a:r>
            <a:endParaRPr lang="en-US" sz="2800" b="1" dirty="0">
              <a:solidFill>
                <a:srgbClr val="FFC000"/>
              </a:solidFill>
            </a:endParaRPr>
          </a:p>
        </p:txBody>
      </p:sp>
      <p:cxnSp>
        <p:nvCxnSpPr>
          <p:cNvPr id="6" name="Straight Arrow Connector 5"/>
          <p:cNvCxnSpPr/>
          <p:nvPr/>
        </p:nvCxnSpPr>
        <p:spPr bwMode="auto">
          <a:xfrm flipV="1">
            <a:off x="1115134" y="2802414"/>
            <a:ext cx="2412750" cy="96108"/>
          </a:xfrm>
          <a:prstGeom prst="straightConnector1">
            <a:avLst/>
          </a:prstGeom>
          <a:ln>
            <a:headEnd type="none" w="med" len="med"/>
            <a:tailEnd type="arrow"/>
          </a:ln>
        </p:spPr>
        <p:style>
          <a:lnRef idx="1">
            <a:schemeClr val="accent2"/>
          </a:lnRef>
          <a:fillRef idx="0">
            <a:schemeClr val="accent2"/>
          </a:fillRef>
          <a:effectRef idx="0">
            <a:schemeClr val="accent2"/>
          </a:effectRef>
          <a:fontRef idx="minor">
            <a:schemeClr val="tx1"/>
          </a:fontRef>
        </p:style>
      </p:cxnSp>
      <p:sp>
        <p:nvSpPr>
          <p:cNvPr id="8" name="Right Arrow 7"/>
          <p:cNvSpPr/>
          <p:nvPr/>
        </p:nvSpPr>
        <p:spPr bwMode="auto">
          <a:xfrm rot="21312189">
            <a:off x="1115134" y="2802414"/>
            <a:ext cx="2412750" cy="261610"/>
          </a:xfrm>
          <a:prstGeom prst="rightArrow">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9900"/>
              </a:solidFill>
              <a:effectLst/>
              <a:latin typeface="Arial" charset="0"/>
              <a:cs typeface="Arial" charset="0"/>
            </a:endParaRPr>
          </a:p>
        </p:txBody>
      </p:sp>
      <p:sp>
        <p:nvSpPr>
          <p:cNvPr id="10" name="Right Arrow 9"/>
          <p:cNvSpPr/>
          <p:nvPr/>
        </p:nvSpPr>
        <p:spPr bwMode="auto">
          <a:xfrm flipH="1" flipV="1">
            <a:off x="5587988" y="3064024"/>
            <a:ext cx="3098812" cy="292968"/>
          </a:xfrm>
          <a:prstGeom prst="rightArrow">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9900"/>
              </a:solidFill>
              <a:effectLst/>
              <a:latin typeface="Arial" charset="0"/>
              <a:cs typeface="Arial" charset="0"/>
            </a:endParaRPr>
          </a:p>
        </p:txBody>
      </p:sp>
      <p:sp>
        <p:nvSpPr>
          <p:cNvPr id="11" name="Right Arrow 10"/>
          <p:cNvSpPr/>
          <p:nvPr/>
        </p:nvSpPr>
        <p:spPr bwMode="auto">
          <a:xfrm rot="20364944" flipV="1">
            <a:off x="4576590" y="4032573"/>
            <a:ext cx="884649" cy="229852"/>
          </a:xfrm>
          <a:prstGeom prst="rightArrow">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9900"/>
              </a:solidFill>
              <a:effectLst/>
              <a:latin typeface="Arial" charset="0"/>
              <a:cs typeface="Arial" charset="0"/>
            </a:endParaRPr>
          </a:p>
        </p:txBody>
      </p:sp>
      <p:sp>
        <p:nvSpPr>
          <p:cNvPr id="12" name="TextBox 11"/>
          <p:cNvSpPr txBox="1"/>
          <p:nvPr/>
        </p:nvSpPr>
        <p:spPr>
          <a:xfrm>
            <a:off x="4177177" y="4365104"/>
            <a:ext cx="1683474" cy="954107"/>
          </a:xfrm>
          <a:prstGeom prst="rect">
            <a:avLst/>
          </a:prstGeom>
          <a:noFill/>
        </p:spPr>
        <p:txBody>
          <a:bodyPr wrap="none" rtlCol="0">
            <a:spAutoFit/>
          </a:bodyPr>
          <a:lstStyle/>
          <a:p>
            <a:r>
              <a:rPr lang="en-US" sz="2800" b="1" dirty="0" smtClean="0">
                <a:solidFill>
                  <a:srgbClr val="FFC000"/>
                </a:solidFill>
              </a:rPr>
              <a:t>Mixing</a:t>
            </a:r>
          </a:p>
          <a:p>
            <a:r>
              <a:rPr lang="en-US" sz="2800" b="1" dirty="0" smtClean="0">
                <a:solidFill>
                  <a:srgbClr val="FFC000"/>
                </a:solidFill>
              </a:rPr>
              <a:t>chamber</a:t>
            </a:r>
            <a:endParaRPr lang="en-US" sz="2800" b="1" dirty="0">
              <a:solidFill>
                <a:srgbClr val="FFC000"/>
              </a:solidFill>
            </a:endParaRPr>
          </a:p>
        </p:txBody>
      </p:sp>
      <p:sp>
        <p:nvSpPr>
          <p:cNvPr id="13" name="TextBox 12"/>
          <p:cNvSpPr txBox="1"/>
          <p:nvPr/>
        </p:nvSpPr>
        <p:spPr>
          <a:xfrm>
            <a:off x="260024" y="5273820"/>
            <a:ext cx="1063112" cy="523220"/>
          </a:xfrm>
          <a:prstGeom prst="rect">
            <a:avLst/>
          </a:prstGeom>
          <a:noFill/>
        </p:spPr>
        <p:txBody>
          <a:bodyPr wrap="none" rtlCol="0">
            <a:spAutoFit/>
          </a:bodyPr>
          <a:lstStyle/>
          <a:p>
            <a:r>
              <a:rPr lang="en-US" sz="2800" b="1" dirty="0" smtClean="0">
                <a:solidFill>
                  <a:srgbClr val="FFC000"/>
                </a:solidFill>
              </a:rPr>
              <a:t>Filter</a:t>
            </a:r>
            <a:endParaRPr lang="en-US" sz="2800" b="1" dirty="0">
              <a:solidFill>
                <a:srgbClr val="FFC000"/>
              </a:solidFill>
            </a:endParaRPr>
          </a:p>
        </p:txBody>
      </p:sp>
      <p:sp>
        <p:nvSpPr>
          <p:cNvPr id="14" name="Right Arrow 13"/>
          <p:cNvSpPr/>
          <p:nvPr/>
        </p:nvSpPr>
        <p:spPr bwMode="auto">
          <a:xfrm rot="18487901" flipV="1">
            <a:off x="1071220" y="4592142"/>
            <a:ext cx="1343466" cy="286079"/>
          </a:xfrm>
          <a:prstGeom prst="rightArrow">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FF9900"/>
              </a:solidFill>
              <a:effectLst/>
              <a:latin typeface="Arial" charset="0"/>
              <a:cs typeface="Arial" charset="0"/>
            </a:endParaRPr>
          </a:p>
        </p:txBody>
      </p:sp>
    </p:spTree>
    <p:extLst>
      <p:ext uri="{BB962C8B-B14F-4D97-AF65-F5344CB8AC3E}">
        <p14:creationId xmlns:p14="http://schemas.microsoft.com/office/powerpoint/2010/main" val="299213729"/>
      </p:ext>
    </p:extLst>
  </p:cSld>
  <p:clrMapOvr>
    <a:masterClrMapping/>
  </p:clrMapOvr>
  <p:transition spd="med">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US" altLang="en-US" sz="3600" dirty="0">
                <a:solidFill>
                  <a:schemeClr val="bg1"/>
                </a:solidFill>
              </a:rPr>
              <a:t>G1312A binary pump flow path diagram</a:t>
            </a:r>
            <a:endParaRPr lang="en-US" sz="3600" dirty="0">
              <a:solidFill>
                <a:schemeClr val="bg1"/>
              </a:solidFill>
            </a:endParaRPr>
          </a:p>
        </p:txBody>
      </p:sp>
      <p:pic>
        <p:nvPicPr>
          <p:cNvPr id="4" name="Picture 4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1582" y="1431955"/>
            <a:ext cx="656083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5" y="5980257"/>
            <a:ext cx="8856501" cy="923330"/>
          </a:xfrm>
          <a:prstGeom prst="rect">
            <a:avLst/>
          </a:prstGeom>
          <a:noFill/>
        </p:spPr>
        <p:txBody>
          <a:bodyPr wrap="square" rtlCol="0">
            <a:spAutoFit/>
          </a:bodyPr>
          <a:lstStyle/>
          <a:p>
            <a:pPr eaLnBrk="1" hangingPunct="1"/>
            <a:r>
              <a:rPr lang="en-US" altLang="zh-CN" dirty="0" smtClean="0">
                <a:solidFill>
                  <a:srgbClr val="FFFF00"/>
                </a:solidFill>
                <a:ea typeface="宋体"/>
                <a:cs typeface="宋体"/>
              </a:rPr>
              <a:t>Copyright </a:t>
            </a:r>
            <a:r>
              <a:rPr lang="en-US" altLang="zh-CN" dirty="0">
                <a:solidFill>
                  <a:srgbClr val="FFFF00"/>
                </a:solidFill>
                <a:ea typeface="宋体"/>
                <a:cs typeface="宋体"/>
              </a:rPr>
              <a:t>2005, Agilent Technologies, Inc. Reproduced with Permission</a:t>
            </a:r>
          </a:p>
          <a:p>
            <a:pPr eaLnBrk="1" hangingPunct="1"/>
            <a:r>
              <a:rPr lang="en-US" altLang="zh-CN" dirty="0">
                <a:solidFill>
                  <a:srgbClr val="FFFF00"/>
                </a:solidFill>
                <a:ea typeface="宋体"/>
                <a:cs typeface="宋体"/>
              </a:rPr>
              <a:t>Agilent Technologies, Inc. makes no warranty as to the accuracy or completeness of the foregoing material and hereby disclaims any responsibility therefore. </a:t>
            </a:r>
          </a:p>
        </p:txBody>
      </p:sp>
    </p:spTree>
    <p:extLst>
      <p:ext uri="{BB962C8B-B14F-4D97-AF65-F5344CB8AC3E}">
        <p14:creationId xmlns:p14="http://schemas.microsoft.com/office/powerpoint/2010/main" val="1083077898"/>
      </p:ext>
    </p:extLst>
  </p:cSld>
  <p:clrMapOvr>
    <a:masterClrMapping/>
  </p:clrMapOvr>
  <p:transition spd="med">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pic>
        <p:nvPicPr>
          <p:cNvPr id="5"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76872"/>
            <a:ext cx="6457236" cy="42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p:txBody>
          <a:bodyPr/>
          <a:lstStyle/>
          <a:p>
            <a:r>
              <a:rPr lang="en-US" dirty="0" smtClean="0"/>
              <a:t>Measurement of dwell volume of 1100 Agilent pump</a:t>
            </a:r>
            <a:endParaRPr lang="en-US" dirty="0"/>
          </a:p>
        </p:txBody>
      </p:sp>
      <p:sp>
        <p:nvSpPr>
          <p:cNvPr id="2" name="Content Placeholder 1"/>
          <p:cNvSpPr>
            <a:spLocks noGrp="1"/>
          </p:cNvSpPr>
          <p:nvPr>
            <p:ph sz="half" idx="2"/>
          </p:nvPr>
        </p:nvSpPr>
        <p:spPr>
          <a:xfrm>
            <a:off x="6264188" y="1911255"/>
            <a:ext cx="2879812" cy="4525963"/>
          </a:xfrm>
        </p:spPr>
        <p:txBody>
          <a:bodyPr/>
          <a:lstStyle/>
          <a:p>
            <a:pPr marL="0" indent="0">
              <a:buNone/>
            </a:pPr>
            <a:r>
              <a:rPr lang="en-US" dirty="0" smtClean="0"/>
              <a:t>Pump delivers water at different flow rates (0.1 – 0.885 ml/min) and pressure ranges (49 -390 bar).</a:t>
            </a:r>
          </a:p>
          <a:p>
            <a:pPr marL="0" indent="0">
              <a:buNone/>
            </a:pPr>
            <a:r>
              <a:rPr lang="en-US" dirty="0" smtClean="0"/>
              <a:t>    </a:t>
            </a:r>
            <a:endParaRPr lang="en-US" dirty="0"/>
          </a:p>
        </p:txBody>
      </p:sp>
      <p:sp>
        <p:nvSpPr>
          <p:cNvPr id="6" name="TextBox 5"/>
          <p:cNvSpPr txBox="1"/>
          <p:nvPr/>
        </p:nvSpPr>
        <p:spPr>
          <a:xfrm>
            <a:off x="2483768" y="6237312"/>
            <a:ext cx="1843774" cy="369332"/>
          </a:xfrm>
          <a:prstGeom prst="rect">
            <a:avLst/>
          </a:prstGeom>
          <a:noFill/>
        </p:spPr>
        <p:txBody>
          <a:bodyPr wrap="none" rtlCol="0">
            <a:spAutoFit/>
          </a:bodyPr>
          <a:lstStyle/>
          <a:p>
            <a:r>
              <a:rPr lang="en-US" b="1" dirty="0"/>
              <a:t>65µm ID tubing</a:t>
            </a:r>
          </a:p>
        </p:txBody>
      </p:sp>
    </p:spTree>
    <p:extLst>
      <p:ext uri="{BB962C8B-B14F-4D97-AF65-F5344CB8AC3E}">
        <p14:creationId xmlns:p14="http://schemas.microsoft.com/office/powerpoint/2010/main" val="3281847844"/>
      </p:ext>
    </p:extLst>
  </p:cSld>
  <p:clrMapOvr>
    <a:masterClrMapping/>
  </p:clrMapOvr>
  <p:transition spd="med">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solidFill>
                  <a:schemeClr val="bg1"/>
                </a:solidFill>
              </a:rPr>
              <a:t>Measurement of dwell volume of 1100 Agilent pump</a:t>
            </a:r>
          </a:p>
        </p:txBody>
      </p:sp>
      <p:sp>
        <p:nvSpPr>
          <p:cNvPr id="6" name="Text Placeholder 5"/>
          <p:cNvSpPr>
            <a:spLocks noGrp="1"/>
          </p:cNvSpPr>
          <p:nvPr>
            <p:ph type="body" sz="half" idx="1"/>
          </p:nvPr>
        </p:nvSpPr>
        <p:spPr/>
        <p:txBody>
          <a:bodyPr/>
          <a:lstStyle/>
          <a:p>
            <a:endParaRPr lang="en-US"/>
          </a:p>
        </p:txBody>
      </p:sp>
      <p:sp>
        <p:nvSpPr>
          <p:cNvPr id="7" name="Content Placeholder 6"/>
          <p:cNvSpPr>
            <a:spLocks noGrp="1"/>
          </p:cNvSpPr>
          <p:nvPr>
            <p:ph sz="half" idx="2"/>
          </p:nvPr>
        </p:nvSpPr>
        <p:spPr/>
        <p:txBody>
          <a:bodyPr/>
          <a:lstStyle/>
          <a:p>
            <a:r>
              <a:rPr lang="en-US" b="1" dirty="0" smtClean="0">
                <a:solidFill>
                  <a:srgbClr val="FFFF00"/>
                </a:solidFill>
              </a:rPr>
              <a:t>After 5 min of pressure equilibration at given flow rate, flow is ceased and valve is switched.</a:t>
            </a:r>
            <a:r>
              <a:rPr lang="en-US" b="1" dirty="0">
                <a:solidFill>
                  <a:srgbClr val="FFFF00"/>
                </a:solidFill>
              </a:rPr>
              <a:t> </a:t>
            </a:r>
            <a:r>
              <a:rPr lang="en-US" b="1" dirty="0" smtClean="0">
                <a:solidFill>
                  <a:srgbClr val="FFFF00"/>
                </a:solidFill>
              </a:rPr>
              <a:t>Pulse damper content ejects into a vial.</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90092"/>
            <a:ext cx="4068452" cy="513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227741"/>
      </p:ext>
    </p:extLst>
  </p:cSld>
  <p:clrMapOvr>
    <a:masterClrMapping/>
  </p:clrMapOvr>
  <p:transition spd="med">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Measurement of dwell volume of 1100 Agilent pump</a:t>
            </a:r>
            <a:br>
              <a:rPr lang="en-US" dirty="0" smtClean="0"/>
            </a:br>
            <a:r>
              <a:rPr lang="en-US" dirty="0" smtClean="0"/>
              <a:t>Dynamic filling experiment</a:t>
            </a:r>
            <a:endParaRPr lang="en-US" dirty="0"/>
          </a:p>
        </p:txBody>
      </p:sp>
      <p:sp>
        <p:nvSpPr>
          <p:cNvPr id="2" name="Content Placeholder 1"/>
          <p:cNvSpPr>
            <a:spLocks noGrp="1"/>
          </p:cNvSpPr>
          <p:nvPr>
            <p:ph sz="half" idx="2"/>
          </p:nvPr>
        </p:nvSpPr>
        <p:spPr>
          <a:xfrm>
            <a:off x="6373948" y="1952836"/>
            <a:ext cx="2879812" cy="4525963"/>
          </a:xfrm>
        </p:spPr>
        <p:txBody>
          <a:bodyPr/>
          <a:lstStyle/>
          <a:p>
            <a:pPr marL="0" indent="0">
              <a:buNone/>
            </a:pPr>
            <a:r>
              <a:rPr lang="en-US" dirty="0" smtClean="0"/>
              <a:t>Pump flow stabilizes to waste at the step 1. Valve switched and water collected 5 min at different flow rates.</a:t>
            </a:r>
          </a:p>
          <a:p>
            <a:pPr marL="0" indent="0">
              <a:buNone/>
            </a:pPr>
            <a:r>
              <a:rPr lang="en-US" dirty="0" smtClean="0"/>
              <a:t>    </a:t>
            </a:r>
            <a:endParaRPr lang="en-US"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168860"/>
            <a:ext cx="6122428" cy="40684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83768" y="6052646"/>
            <a:ext cx="1843774" cy="369332"/>
          </a:xfrm>
          <a:prstGeom prst="rect">
            <a:avLst/>
          </a:prstGeom>
          <a:noFill/>
        </p:spPr>
        <p:txBody>
          <a:bodyPr wrap="none" rtlCol="0">
            <a:spAutoFit/>
          </a:bodyPr>
          <a:lstStyle/>
          <a:p>
            <a:r>
              <a:rPr lang="en-US" b="1" dirty="0"/>
              <a:t>65µm ID tubing</a:t>
            </a:r>
          </a:p>
        </p:txBody>
      </p:sp>
      <p:sp>
        <p:nvSpPr>
          <p:cNvPr id="8" name="TextBox 7"/>
          <p:cNvSpPr txBox="1"/>
          <p:nvPr/>
        </p:nvSpPr>
        <p:spPr>
          <a:xfrm>
            <a:off x="2796354" y="3047710"/>
            <a:ext cx="1531188" cy="369332"/>
          </a:xfrm>
          <a:prstGeom prst="rect">
            <a:avLst/>
          </a:prstGeom>
          <a:noFill/>
        </p:spPr>
        <p:txBody>
          <a:bodyPr wrap="none" rtlCol="0">
            <a:spAutoFit/>
          </a:bodyPr>
          <a:lstStyle/>
          <a:p>
            <a:r>
              <a:rPr lang="en-US" b="1" dirty="0" smtClean="0">
                <a:solidFill>
                  <a:srgbClr val="FF0000"/>
                </a:solidFill>
              </a:rPr>
              <a:t>No pressure</a:t>
            </a:r>
            <a:endParaRPr lang="en-US" b="1" dirty="0">
              <a:solidFill>
                <a:srgbClr val="FF0000"/>
              </a:solidFill>
            </a:endParaRPr>
          </a:p>
        </p:txBody>
      </p:sp>
    </p:spTree>
    <p:extLst>
      <p:ext uri="{BB962C8B-B14F-4D97-AF65-F5344CB8AC3E}">
        <p14:creationId xmlns:p14="http://schemas.microsoft.com/office/powerpoint/2010/main" val="91158779"/>
      </p:ext>
    </p:extLst>
  </p:cSld>
  <p:clrMapOvr>
    <a:masterClrMapping/>
  </p:clrMapOvr>
  <p:transition spd="med">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b="1" dirty="0">
                <a:solidFill>
                  <a:schemeClr val="bg1"/>
                </a:solidFill>
              </a:rPr>
              <a:t>Dynamic filling experiment</a:t>
            </a:r>
          </a:p>
        </p:txBody>
      </p:sp>
      <p:graphicFrame>
        <p:nvGraphicFramePr>
          <p:cNvPr id="4" name="Chart 3"/>
          <p:cNvGraphicFramePr>
            <a:graphicFrameLocks/>
          </p:cNvGraphicFramePr>
          <p:nvPr>
            <p:extLst>
              <p:ext uri="{D42A27DB-BD31-4B8C-83A1-F6EECF244321}">
                <p14:modId xmlns:p14="http://schemas.microsoft.com/office/powerpoint/2010/main" val="1005089448"/>
              </p:ext>
            </p:extLst>
          </p:nvPr>
        </p:nvGraphicFramePr>
        <p:xfrm>
          <a:off x="1678124" y="1740064"/>
          <a:ext cx="6264696"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366894" y="5811649"/>
            <a:ext cx="8319906" cy="830997"/>
          </a:xfrm>
          <a:prstGeom prst="rect">
            <a:avLst/>
          </a:prstGeom>
          <a:noFill/>
        </p:spPr>
        <p:txBody>
          <a:bodyPr wrap="none" rtlCol="0">
            <a:spAutoFit/>
          </a:bodyPr>
          <a:lstStyle/>
          <a:p>
            <a:r>
              <a:rPr lang="en-US" sz="2400" b="1" dirty="0" smtClean="0">
                <a:solidFill>
                  <a:srgbClr val="FFFF00"/>
                </a:solidFill>
              </a:rPr>
              <a:t>Dynamic filling and pulse damper  ejection experiments</a:t>
            </a:r>
          </a:p>
          <a:p>
            <a:r>
              <a:rPr lang="en-US" sz="2400" b="1" dirty="0" smtClean="0">
                <a:solidFill>
                  <a:srgbClr val="FFFF00"/>
                </a:solidFill>
              </a:rPr>
              <a:t> yield identical results. </a:t>
            </a:r>
            <a:endParaRPr lang="en-US" sz="2400" b="1" dirty="0">
              <a:solidFill>
                <a:srgbClr val="FFFF00"/>
              </a:solidFill>
            </a:endParaRPr>
          </a:p>
        </p:txBody>
      </p:sp>
    </p:spTree>
    <p:extLst>
      <p:ext uri="{BB962C8B-B14F-4D97-AF65-F5344CB8AC3E}">
        <p14:creationId xmlns:p14="http://schemas.microsoft.com/office/powerpoint/2010/main" val="317611703"/>
      </p:ext>
    </p:extLst>
  </p:cSld>
  <p:clrMapOvr>
    <a:masterClrMapping/>
  </p:clrMapOvr>
  <p:transition spd="med">
    <p:diamon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Conclusion 1</a:t>
            </a:r>
            <a:endParaRPr lang="en-US" dirty="0">
              <a:solidFill>
                <a:schemeClr val="bg1"/>
              </a:solidFill>
            </a:endParaRPr>
          </a:p>
        </p:txBody>
      </p:sp>
      <p:sp>
        <p:nvSpPr>
          <p:cNvPr id="3" name="Content Placeholder 2"/>
          <p:cNvSpPr>
            <a:spLocks noGrp="1"/>
          </p:cNvSpPr>
          <p:nvPr>
            <p:ph idx="1"/>
          </p:nvPr>
        </p:nvSpPr>
        <p:spPr/>
        <p:txBody>
          <a:bodyPr/>
          <a:lstStyle/>
          <a:p>
            <a:r>
              <a:rPr lang="en-US" b="1" dirty="0">
                <a:solidFill>
                  <a:srgbClr val="FFFF00"/>
                </a:solidFill>
              </a:rPr>
              <a:t>Reported dwell volume: 180-480 </a:t>
            </a:r>
            <a:r>
              <a:rPr lang="en-US" b="1" dirty="0" err="1">
                <a:solidFill>
                  <a:srgbClr val="FFFF00"/>
                </a:solidFill>
              </a:rPr>
              <a:t>ul</a:t>
            </a:r>
            <a:r>
              <a:rPr lang="en-US" b="1" dirty="0">
                <a:solidFill>
                  <a:srgbClr val="FFFF00"/>
                </a:solidFill>
              </a:rPr>
              <a:t> (0-400 Bar) =300ul increase at maximum </a:t>
            </a:r>
            <a:r>
              <a:rPr lang="en-US" b="1" dirty="0" smtClean="0">
                <a:solidFill>
                  <a:srgbClr val="FFFF00"/>
                </a:solidFill>
              </a:rPr>
              <a:t>pressure.</a:t>
            </a:r>
          </a:p>
          <a:p>
            <a:r>
              <a:rPr lang="en-US" b="1" dirty="0" smtClean="0">
                <a:solidFill>
                  <a:srgbClr val="FFFF00"/>
                </a:solidFill>
              </a:rPr>
              <a:t> Average </a:t>
            </a:r>
            <a:r>
              <a:rPr lang="en-US" b="1" dirty="0">
                <a:solidFill>
                  <a:srgbClr val="FFFF00"/>
                </a:solidFill>
              </a:rPr>
              <a:t>of </a:t>
            </a:r>
            <a:r>
              <a:rPr lang="en-US" b="1" dirty="0" smtClean="0">
                <a:solidFill>
                  <a:srgbClr val="FFFF00"/>
                </a:solidFill>
              </a:rPr>
              <a:t>collected volume </a:t>
            </a:r>
            <a:r>
              <a:rPr lang="en-US" b="1" dirty="0">
                <a:solidFill>
                  <a:srgbClr val="FFFF00"/>
                </a:solidFill>
              </a:rPr>
              <a:t>was 361 </a:t>
            </a:r>
            <a:r>
              <a:rPr lang="en-US" b="1" dirty="0" err="1">
                <a:solidFill>
                  <a:srgbClr val="FFFF00"/>
                </a:solidFill>
              </a:rPr>
              <a:t>ul</a:t>
            </a:r>
            <a:r>
              <a:rPr lang="en-US" b="1" dirty="0">
                <a:solidFill>
                  <a:srgbClr val="FFFF00"/>
                </a:solidFill>
              </a:rPr>
              <a:t> (extrapolated at 400 Bar</a:t>
            </a:r>
            <a:r>
              <a:rPr lang="en-US" b="1" dirty="0" smtClean="0">
                <a:solidFill>
                  <a:srgbClr val="FFFF00"/>
                </a:solidFill>
              </a:rPr>
              <a:t>). It </a:t>
            </a:r>
            <a:r>
              <a:rPr lang="en-US" b="1" dirty="0">
                <a:solidFill>
                  <a:srgbClr val="FFFF00"/>
                </a:solidFill>
              </a:rPr>
              <a:t>means 20% difference between the experimental data and </a:t>
            </a:r>
            <a:r>
              <a:rPr lang="en-US" b="1" dirty="0" smtClean="0">
                <a:solidFill>
                  <a:srgbClr val="FFFF00"/>
                </a:solidFill>
              </a:rPr>
              <a:t>specifications.</a:t>
            </a:r>
          </a:p>
          <a:p>
            <a:pPr marL="0" indent="0">
              <a:buNone/>
            </a:pPr>
            <a:r>
              <a:rPr lang="en-US" sz="3600" b="1" dirty="0">
                <a:solidFill>
                  <a:schemeClr val="bg1"/>
                </a:solidFill>
              </a:rPr>
              <a:t>Physical internal volume ≠ delay volume [reported]</a:t>
            </a:r>
          </a:p>
          <a:p>
            <a:pPr marL="0" indent="0">
              <a:buNone/>
            </a:pPr>
            <a:endParaRPr lang="en-US" sz="3600" b="1" dirty="0">
              <a:solidFill>
                <a:srgbClr val="FFFF00"/>
              </a:solidFill>
            </a:endParaRPr>
          </a:p>
          <a:p>
            <a:pPr marL="0" indent="0">
              <a:buNone/>
            </a:pPr>
            <a:r>
              <a:rPr lang="en-US" sz="3600" b="1" dirty="0" smtClean="0">
                <a:solidFill>
                  <a:srgbClr val="FFFF00"/>
                </a:solidFill>
              </a:rPr>
              <a:t> </a:t>
            </a:r>
            <a:endParaRPr lang="en-US" sz="3600" b="1" dirty="0">
              <a:solidFill>
                <a:schemeClr val="bg1"/>
              </a:solidFill>
            </a:endParaRPr>
          </a:p>
        </p:txBody>
      </p:sp>
    </p:spTree>
    <p:extLst>
      <p:ext uri="{BB962C8B-B14F-4D97-AF65-F5344CB8AC3E}">
        <p14:creationId xmlns:p14="http://schemas.microsoft.com/office/powerpoint/2010/main" val="2752142173"/>
      </p:ext>
    </p:extLst>
  </p:cSld>
  <p:clrMapOvr>
    <a:masterClrMapping/>
  </p:clrMapOvr>
  <p:transition spd="med">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Conclusion 1: example</a:t>
            </a:r>
            <a:endParaRPr lang="en-US" dirty="0">
              <a:solidFill>
                <a:schemeClr val="bg1"/>
              </a:solidFill>
            </a:endParaRPr>
          </a:p>
        </p:txBody>
      </p:sp>
      <p:sp>
        <p:nvSpPr>
          <p:cNvPr id="3" name="Content Placeholder 2"/>
          <p:cNvSpPr>
            <a:spLocks noGrp="1"/>
          </p:cNvSpPr>
          <p:nvPr>
            <p:ph idx="1"/>
          </p:nvPr>
        </p:nvSpPr>
        <p:spPr/>
        <p:txBody>
          <a:bodyPr/>
          <a:lstStyle/>
          <a:p>
            <a:pPr marL="0" indent="0">
              <a:buNone/>
            </a:pPr>
            <a:r>
              <a:rPr lang="en-US" sz="3600" b="1" dirty="0" smtClean="0">
                <a:solidFill>
                  <a:schemeClr val="bg1"/>
                </a:solidFill>
              </a:rPr>
              <a:t>Physical </a:t>
            </a:r>
            <a:r>
              <a:rPr lang="en-US" sz="3600" b="1" dirty="0">
                <a:solidFill>
                  <a:schemeClr val="bg1"/>
                </a:solidFill>
              </a:rPr>
              <a:t>internal volume ≠ delay volume [reported</a:t>
            </a:r>
            <a:r>
              <a:rPr lang="en-US" sz="3600" b="1" dirty="0" smtClean="0">
                <a:solidFill>
                  <a:schemeClr val="bg1"/>
                </a:solidFill>
              </a:rPr>
              <a:t>]</a:t>
            </a:r>
          </a:p>
          <a:p>
            <a:pPr marL="0" indent="0">
              <a:buNone/>
            </a:pPr>
            <a:r>
              <a:rPr lang="en-US" sz="3600" b="1" dirty="0" smtClean="0">
                <a:solidFill>
                  <a:srgbClr val="FFFF00"/>
                </a:solidFill>
              </a:rPr>
              <a:t>Replacement of 600 </a:t>
            </a:r>
            <a:r>
              <a:rPr lang="en-US" sz="3600" b="1" dirty="0" err="1" smtClean="0">
                <a:solidFill>
                  <a:srgbClr val="FFFF00"/>
                </a:solidFill>
              </a:rPr>
              <a:t>ul</a:t>
            </a:r>
            <a:r>
              <a:rPr lang="en-US" sz="3600" b="1" dirty="0" smtClean="0">
                <a:solidFill>
                  <a:srgbClr val="FFFF00"/>
                </a:solidFill>
              </a:rPr>
              <a:t> [swept volume] mixer  with 300 </a:t>
            </a:r>
            <a:r>
              <a:rPr lang="en-US" sz="3600" b="1" dirty="0" err="1" smtClean="0">
                <a:solidFill>
                  <a:srgbClr val="FFFF00"/>
                </a:solidFill>
              </a:rPr>
              <a:t>ul</a:t>
            </a:r>
            <a:r>
              <a:rPr lang="en-US" sz="3600" b="1" dirty="0" smtClean="0">
                <a:solidFill>
                  <a:srgbClr val="FFFF00"/>
                </a:solidFill>
              </a:rPr>
              <a:t> mixer will not improve delay volume by 300 </a:t>
            </a:r>
            <a:r>
              <a:rPr lang="en-US" sz="3600" b="1" dirty="0" err="1" smtClean="0">
                <a:solidFill>
                  <a:srgbClr val="FFFF00"/>
                </a:solidFill>
              </a:rPr>
              <a:t>ul</a:t>
            </a:r>
            <a:r>
              <a:rPr lang="en-US" sz="3600" b="1" dirty="0" smtClean="0">
                <a:solidFill>
                  <a:srgbClr val="FFFF00"/>
                </a:solidFill>
              </a:rPr>
              <a:t>.</a:t>
            </a:r>
            <a:endParaRPr lang="en-US" sz="3600" b="1" dirty="0">
              <a:solidFill>
                <a:srgbClr val="FFFF00"/>
              </a:solidFill>
            </a:endParaRPr>
          </a:p>
          <a:p>
            <a:pPr marL="0" indent="0">
              <a:buNone/>
            </a:pPr>
            <a:endParaRPr lang="en-US" sz="3600" b="1" dirty="0">
              <a:solidFill>
                <a:schemeClr val="bg1"/>
              </a:solidFill>
            </a:endParaRPr>
          </a:p>
          <a:p>
            <a:pPr marL="0" indent="0">
              <a:buNone/>
            </a:pPr>
            <a:endParaRPr lang="en-US" sz="3600" b="1" dirty="0">
              <a:solidFill>
                <a:srgbClr val="FFFF00"/>
              </a:solidFill>
            </a:endParaRPr>
          </a:p>
          <a:p>
            <a:pPr marL="0" indent="0">
              <a:buNone/>
            </a:pPr>
            <a:r>
              <a:rPr lang="en-US" sz="3600" b="1" dirty="0" smtClean="0">
                <a:solidFill>
                  <a:srgbClr val="FFFF00"/>
                </a:solidFill>
              </a:rPr>
              <a:t> </a:t>
            </a:r>
            <a:endParaRPr lang="en-US" sz="3600" b="1" dirty="0">
              <a:solidFill>
                <a:schemeClr val="bg1"/>
              </a:solidFill>
            </a:endParaRPr>
          </a:p>
        </p:txBody>
      </p:sp>
    </p:spTree>
    <p:extLst>
      <p:ext uri="{BB962C8B-B14F-4D97-AF65-F5344CB8AC3E}">
        <p14:creationId xmlns:p14="http://schemas.microsoft.com/office/powerpoint/2010/main" val="4153057686"/>
      </p:ext>
    </p:extLst>
  </p:cSld>
  <p:clrMapOvr>
    <a:masterClrMapping/>
  </p:clrMapOvr>
  <p:transition spd="med">
    <p:diamon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Eduard\Downloads\IMG_20140509_190314_14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2598003"/>
            <a:ext cx="2000250" cy="1815882"/>
          </a:xfrm>
          <a:prstGeom prst="rect">
            <a:avLst/>
          </a:prstGeom>
        </p:spPr>
        <p:txBody>
          <a:bodyPr wrap="square">
            <a:spAutoFit/>
          </a:bodyPr>
          <a:lstStyle/>
          <a:p>
            <a:r>
              <a:rPr lang="en-US" sz="2800" b="1" dirty="0" smtClean="0">
                <a:solidFill>
                  <a:srgbClr val="FFFF00"/>
                </a:solidFill>
              </a:rPr>
              <a:t>Upchurch filter (total </a:t>
            </a:r>
            <a:r>
              <a:rPr lang="en-US" sz="2800" b="1" dirty="0">
                <a:solidFill>
                  <a:srgbClr val="FFFF00"/>
                </a:solidFill>
              </a:rPr>
              <a:t>volume ~ </a:t>
            </a:r>
            <a:r>
              <a:rPr lang="en-US" sz="2800" b="1" dirty="0" smtClean="0">
                <a:solidFill>
                  <a:srgbClr val="FFFF00"/>
                </a:solidFill>
              </a:rPr>
              <a:t>223µl</a:t>
            </a:r>
            <a:endParaRPr lang="en-US" sz="2800" dirty="0"/>
          </a:p>
        </p:txBody>
      </p:sp>
    </p:spTree>
    <p:extLst>
      <p:ext uri="{BB962C8B-B14F-4D97-AF65-F5344CB8AC3E}">
        <p14:creationId xmlns:p14="http://schemas.microsoft.com/office/powerpoint/2010/main" val="557065320"/>
      </p:ext>
    </p:extLst>
  </p:cSld>
  <p:clrMapOvr>
    <a:masterClrMapping/>
  </p:clrMapOvr>
  <p:transition spd="med">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Eduard\Downloads\IMG_20140509_190416_4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2598003"/>
            <a:ext cx="2000250" cy="2246769"/>
          </a:xfrm>
          <a:prstGeom prst="rect">
            <a:avLst/>
          </a:prstGeom>
        </p:spPr>
        <p:txBody>
          <a:bodyPr wrap="square">
            <a:spAutoFit/>
          </a:bodyPr>
          <a:lstStyle/>
          <a:p>
            <a:r>
              <a:rPr lang="en-US" sz="2800" b="1" dirty="0">
                <a:solidFill>
                  <a:srgbClr val="FFFF00"/>
                </a:solidFill>
              </a:rPr>
              <a:t>ASI static mixer (total volume ~ 163µl</a:t>
            </a:r>
            <a:endParaRPr lang="en-US" sz="2800" dirty="0"/>
          </a:p>
        </p:txBody>
      </p:sp>
    </p:spTree>
    <p:extLst>
      <p:ext uri="{BB962C8B-B14F-4D97-AF65-F5344CB8AC3E}">
        <p14:creationId xmlns:p14="http://schemas.microsoft.com/office/powerpoint/2010/main" val="54771482"/>
      </p:ext>
    </p:extLst>
  </p:cSld>
  <p:clrMapOvr>
    <a:masterClrMapping/>
  </p:clrMapOvr>
  <p:transition spd="med">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378" y="0"/>
            <a:ext cx="8229600" cy="1143000"/>
          </a:xfrm>
        </p:spPr>
        <p:txBody>
          <a:bodyPr/>
          <a:lstStyle/>
          <a:p>
            <a:r>
              <a:rPr lang="en-US" dirty="0" smtClean="0">
                <a:solidFill>
                  <a:schemeClr val="bg1"/>
                </a:solidFill>
              </a:rPr>
              <a:t>Mixing efficiency – delay volume </a:t>
            </a:r>
            <a:endParaRPr lang="en-US" dirty="0">
              <a:solidFill>
                <a:schemeClr val="bg1"/>
              </a:solidFill>
            </a:endParaRPr>
          </a:p>
        </p:txBody>
      </p:sp>
      <p:pic>
        <p:nvPicPr>
          <p:cNvPr id="4" name="Picture 27"/>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55256" y="1155773"/>
            <a:ext cx="80334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07504" y="5841268"/>
            <a:ext cx="8886361" cy="923330"/>
          </a:xfrm>
          <a:prstGeom prst="rect">
            <a:avLst/>
          </a:prstGeom>
          <a:noFill/>
        </p:spPr>
        <p:txBody>
          <a:bodyPr wrap="square" rtlCol="0">
            <a:spAutoFit/>
          </a:bodyPr>
          <a:lstStyle/>
          <a:p>
            <a:r>
              <a:rPr lang="en-US" b="1" dirty="0">
                <a:solidFill>
                  <a:srgbClr val="FFFF00"/>
                </a:solidFill>
              </a:rPr>
              <a:t>ASI static mixer (total volume ~ </a:t>
            </a:r>
            <a:r>
              <a:rPr lang="en-US" b="1" dirty="0" smtClean="0">
                <a:solidFill>
                  <a:srgbClr val="FFFF00"/>
                </a:solidFill>
              </a:rPr>
              <a:t>163µl</a:t>
            </a:r>
            <a:r>
              <a:rPr lang="en-US" b="1" dirty="0">
                <a:solidFill>
                  <a:srgbClr val="FFFF00"/>
                </a:solidFill>
              </a:rPr>
              <a:t>) and Upchurch filter (223µl). While the expected difference between these devices is ~ </a:t>
            </a:r>
            <a:r>
              <a:rPr lang="en-US" b="1" dirty="0" smtClean="0">
                <a:solidFill>
                  <a:srgbClr val="FFFF00"/>
                </a:solidFill>
              </a:rPr>
              <a:t>60µl</a:t>
            </a:r>
            <a:r>
              <a:rPr lang="en-US" b="1" dirty="0">
                <a:solidFill>
                  <a:srgbClr val="FFFF00"/>
                </a:solidFill>
              </a:rPr>
              <a:t>, </a:t>
            </a:r>
            <a:r>
              <a:rPr lang="en-US" b="1" dirty="0" smtClean="0">
                <a:solidFill>
                  <a:srgbClr val="FFFF00"/>
                </a:solidFill>
              </a:rPr>
              <a:t>the delay volume </a:t>
            </a:r>
            <a:r>
              <a:rPr lang="en-US" b="1" dirty="0">
                <a:solidFill>
                  <a:srgbClr val="FFFF00"/>
                </a:solidFill>
              </a:rPr>
              <a:t>difference becomes - 120µl (n=3</a:t>
            </a:r>
            <a:r>
              <a:rPr lang="en-US" b="1" dirty="0" smtClean="0">
                <a:solidFill>
                  <a:srgbClr val="FFFF00"/>
                </a:solidFill>
              </a:rPr>
              <a:t>). Upchurch filter is inexpensive but poor mixer</a:t>
            </a:r>
            <a:endParaRPr lang="en-US" b="1" dirty="0">
              <a:solidFill>
                <a:srgbClr val="FFFF00"/>
              </a:solidFill>
            </a:endParaRPr>
          </a:p>
        </p:txBody>
      </p:sp>
      <p:sp>
        <p:nvSpPr>
          <p:cNvPr id="6" name="TextBox 5"/>
          <p:cNvSpPr txBox="1"/>
          <p:nvPr/>
        </p:nvSpPr>
        <p:spPr>
          <a:xfrm>
            <a:off x="4535996" y="2996952"/>
            <a:ext cx="3841693" cy="923330"/>
          </a:xfrm>
          <a:prstGeom prst="rect">
            <a:avLst/>
          </a:prstGeom>
          <a:noFill/>
        </p:spPr>
        <p:txBody>
          <a:bodyPr wrap="none" rtlCol="0">
            <a:spAutoFit/>
          </a:bodyPr>
          <a:lstStyle/>
          <a:p>
            <a:r>
              <a:rPr lang="en-US" dirty="0" smtClean="0"/>
              <a:t>Agilent 1100, </a:t>
            </a:r>
            <a:r>
              <a:rPr lang="en-US" dirty="0"/>
              <a:t>no Damper. </a:t>
            </a:r>
            <a:r>
              <a:rPr lang="en-US" dirty="0" smtClean="0"/>
              <a:t>~ 350 Bar</a:t>
            </a:r>
          </a:p>
          <a:p>
            <a:r>
              <a:rPr lang="en-US" b="1" dirty="0" smtClean="0">
                <a:solidFill>
                  <a:srgbClr val="FF0000"/>
                </a:solidFill>
              </a:rPr>
              <a:t>Red</a:t>
            </a:r>
            <a:r>
              <a:rPr lang="en-US" dirty="0" smtClean="0">
                <a:solidFill>
                  <a:srgbClr val="FF0000"/>
                </a:solidFill>
              </a:rPr>
              <a:t> </a:t>
            </a:r>
            <a:r>
              <a:rPr lang="en-US" dirty="0"/>
              <a:t>- </a:t>
            </a:r>
            <a:r>
              <a:rPr lang="en-US" dirty="0">
                <a:solidFill>
                  <a:srgbClr val="FF0000"/>
                </a:solidFill>
              </a:rPr>
              <a:t>Upchurch</a:t>
            </a:r>
            <a:r>
              <a:rPr lang="en-US" dirty="0"/>
              <a:t>, </a:t>
            </a:r>
            <a:r>
              <a:rPr lang="en-US" b="1" dirty="0">
                <a:solidFill>
                  <a:srgbClr val="3366FF"/>
                </a:solidFill>
              </a:rPr>
              <a:t>Blue</a:t>
            </a:r>
            <a:r>
              <a:rPr lang="en-US" dirty="0"/>
              <a:t> - ASI mixer</a:t>
            </a:r>
          </a:p>
          <a:p>
            <a:endParaRPr lang="en-US" dirty="0"/>
          </a:p>
        </p:txBody>
      </p:sp>
      <p:sp>
        <p:nvSpPr>
          <p:cNvPr id="7" name="Rectangle 6"/>
          <p:cNvSpPr/>
          <p:nvPr/>
        </p:nvSpPr>
        <p:spPr>
          <a:xfrm>
            <a:off x="1187624" y="1664804"/>
            <a:ext cx="2133918" cy="1200329"/>
          </a:xfrm>
          <a:prstGeom prst="rect">
            <a:avLst/>
          </a:prstGeom>
        </p:spPr>
        <p:txBody>
          <a:bodyPr wrap="none">
            <a:spAutoFit/>
          </a:bodyPr>
          <a:lstStyle/>
          <a:p>
            <a:r>
              <a:rPr lang="en-US" b="1" dirty="0" smtClean="0">
                <a:solidFill>
                  <a:srgbClr val="FF0000"/>
                </a:solidFill>
              </a:rPr>
              <a:t>60 </a:t>
            </a:r>
            <a:r>
              <a:rPr lang="en-US" b="1" dirty="0" err="1" smtClean="0">
                <a:solidFill>
                  <a:srgbClr val="FF0000"/>
                </a:solidFill>
              </a:rPr>
              <a:t>ul</a:t>
            </a:r>
            <a:r>
              <a:rPr lang="en-US" b="1" dirty="0" smtClean="0">
                <a:solidFill>
                  <a:srgbClr val="FF0000"/>
                </a:solidFill>
              </a:rPr>
              <a:t> swept </a:t>
            </a:r>
            <a:r>
              <a:rPr lang="en-US" b="1" dirty="0" err="1" smtClean="0">
                <a:solidFill>
                  <a:srgbClr val="FF0000"/>
                </a:solidFill>
              </a:rPr>
              <a:t>vol</a:t>
            </a:r>
            <a:endParaRPr lang="en-US" b="1" dirty="0" smtClean="0">
              <a:solidFill>
                <a:srgbClr val="FF0000"/>
              </a:solidFill>
            </a:endParaRPr>
          </a:p>
          <a:p>
            <a:r>
              <a:rPr lang="en-US" b="1" dirty="0" smtClean="0">
                <a:solidFill>
                  <a:srgbClr val="FF0000"/>
                </a:solidFill>
              </a:rPr>
              <a:t>difference results</a:t>
            </a:r>
          </a:p>
          <a:p>
            <a:r>
              <a:rPr lang="en-US" b="1" dirty="0" smtClean="0">
                <a:solidFill>
                  <a:srgbClr val="FF0000"/>
                </a:solidFill>
              </a:rPr>
              <a:t>in 120 </a:t>
            </a:r>
            <a:r>
              <a:rPr lang="en-US" b="1" dirty="0" err="1" smtClean="0">
                <a:solidFill>
                  <a:srgbClr val="FF0000"/>
                </a:solidFill>
              </a:rPr>
              <a:t>ul</a:t>
            </a:r>
            <a:r>
              <a:rPr lang="en-US" b="1" dirty="0" smtClean="0">
                <a:solidFill>
                  <a:srgbClr val="FF0000"/>
                </a:solidFill>
              </a:rPr>
              <a:t> delay</a:t>
            </a:r>
          </a:p>
          <a:p>
            <a:endParaRPr lang="en-US" dirty="0">
              <a:solidFill>
                <a:srgbClr val="FF0000"/>
              </a:solidFill>
            </a:endParaRPr>
          </a:p>
        </p:txBody>
      </p:sp>
    </p:spTree>
    <p:extLst>
      <p:ext uri="{BB962C8B-B14F-4D97-AF65-F5344CB8AC3E}">
        <p14:creationId xmlns:p14="http://schemas.microsoft.com/office/powerpoint/2010/main" val="3301967777"/>
      </p:ext>
    </p:extLst>
  </p:cSld>
  <p:clrMapOvr>
    <a:masterClrMapping/>
  </p:clrMapOvr>
  <p:transition spd="med">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60748"/>
          </a:xfrm>
        </p:spPr>
        <p:txBody>
          <a:bodyPr/>
          <a:lstStyle/>
          <a:p>
            <a:r>
              <a:rPr lang="en-US" dirty="0" smtClean="0">
                <a:solidFill>
                  <a:schemeClr val="bg1"/>
                </a:solidFill>
              </a:rPr>
              <a:t>Delay volume-pressure impact:</a:t>
            </a:r>
            <a:endParaRPr lang="en-US" dirty="0">
              <a:solidFill>
                <a:schemeClr val="bg1"/>
              </a:solidFill>
            </a:endParaRPr>
          </a:p>
        </p:txBody>
      </p:sp>
      <p:pic>
        <p:nvPicPr>
          <p:cNvPr id="4" name="Picture 29"/>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24010" y="1107229"/>
            <a:ext cx="803348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23528" y="5830727"/>
            <a:ext cx="7793865" cy="338554"/>
          </a:xfrm>
          <a:prstGeom prst="rect">
            <a:avLst/>
          </a:prstGeom>
          <a:noFill/>
        </p:spPr>
        <p:txBody>
          <a:bodyPr wrap="none" rtlCol="0">
            <a:spAutoFit/>
          </a:bodyPr>
          <a:lstStyle/>
          <a:p>
            <a:pPr eaLnBrk="1" hangingPunct="1"/>
            <a:r>
              <a:rPr lang="en-US" sz="1600" b="1" dirty="0">
                <a:solidFill>
                  <a:srgbClr val="FFFF00"/>
                </a:solidFill>
              </a:rPr>
              <a:t>Upchurch filter in the pump, no damper, valve, restrictor, Flow rate 0.7 ml/min </a:t>
            </a:r>
          </a:p>
        </p:txBody>
      </p:sp>
      <p:sp>
        <p:nvSpPr>
          <p:cNvPr id="3" name="Rectangle 2"/>
          <p:cNvSpPr/>
          <p:nvPr/>
        </p:nvSpPr>
        <p:spPr>
          <a:xfrm>
            <a:off x="2555776" y="2312876"/>
            <a:ext cx="1762021" cy="369332"/>
          </a:xfrm>
          <a:prstGeom prst="rect">
            <a:avLst/>
          </a:prstGeom>
        </p:spPr>
        <p:txBody>
          <a:bodyPr wrap="none">
            <a:spAutoFit/>
          </a:bodyPr>
          <a:lstStyle/>
          <a:p>
            <a:r>
              <a:rPr lang="en-US" b="1" dirty="0">
                <a:solidFill>
                  <a:srgbClr val="3366FF"/>
                </a:solidFill>
              </a:rPr>
              <a:t>Low Pressure </a:t>
            </a:r>
            <a:endParaRPr lang="en-US" dirty="0">
              <a:solidFill>
                <a:srgbClr val="3366FF"/>
              </a:solidFill>
            </a:endParaRPr>
          </a:p>
        </p:txBody>
      </p:sp>
      <p:sp>
        <p:nvSpPr>
          <p:cNvPr id="6" name="Rectangle 5"/>
          <p:cNvSpPr/>
          <p:nvPr/>
        </p:nvSpPr>
        <p:spPr>
          <a:xfrm>
            <a:off x="4788024" y="2816932"/>
            <a:ext cx="2582758" cy="369332"/>
          </a:xfrm>
          <a:prstGeom prst="rect">
            <a:avLst/>
          </a:prstGeom>
        </p:spPr>
        <p:txBody>
          <a:bodyPr wrap="none">
            <a:spAutoFit/>
          </a:bodyPr>
          <a:lstStyle/>
          <a:p>
            <a:r>
              <a:rPr lang="en-US" b="1" dirty="0">
                <a:solidFill>
                  <a:srgbClr val="FF0000"/>
                </a:solidFill>
              </a:rPr>
              <a:t>High Pressure 344Bar</a:t>
            </a:r>
            <a:endParaRPr lang="en-US" dirty="0">
              <a:solidFill>
                <a:srgbClr val="FF0000"/>
              </a:solidFill>
            </a:endParaRPr>
          </a:p>
        </p:txBody>
      </p:sp>
      <p:sp>
        <p:nvSpPr>
          <p:cNvPr id="7" name="Rectangle 6"/>
          <p:cNvSpPr/>
          <p:nvPr/>
        </p:nvSpPr>
        <p:spPr>
          <a:xfrm>
            <a:off x="2303748" y="3186264"/>
            <a:ext cx="1418978" cy="369332"/>
          </a:xfrm>
          <a:prstGeom prst="rect">
            <a:avLst/>
          </a:prstGeom>
        </p:spPr>
        <p:txBody>
          <a:bodyPr wrap="none">
            <a:spAutoFit/>
          </a:bodyPr>
          <a:lstStyle/>
          <a:p>
            <a:r>
              <a:rPr lang="en-US" b="1" dirty="0">
                <a:solidFill>
                  <a:srgbClr val="3366FF"/>
                </a:solidFill>
              </a:rPr>
              <a:t>V</a:t>
            </a:r>
            <a:r>
              <a:rPr lang="en-US" b="1" baseline="-25000" dirty="0">
                <a:solidFill>
                  <a:srgbClr val="3366FF"/>
                </a:solidFill>
              </a:rPr>
              <a:t>50</a:t>
            </a:r>
            <a:r>
              <a:rPr lang="en-US" b="1" dirty="0">
                <a:solidFill>
                  <a:srgbClr val="3366FF"/>
                </a:solidFill>
              </a:rPr>
              <a:t> 0.497ml</a:t>
            </a:r>
            <a:endParaRPr lang="en-US" dirty="0">
              <a:solidFill>
                <a:srgbClr val="3366FF"/>
              </a:solidFill>
            </a:endParaRPr>
          </a:p>
        </p:txBody>
      </p:sp>
      <p:sp>
        <p:nvSpPr>
          <p:cNvPr id="8" name="Rectangle 7"/>
          <p:cNvSpPr/>
          <p:nvPr/>
        </p:nvSpPr>
        <p:spPr>
          <a:xfrm>
            <a:off x="4404887" y="3367097"/>
            <a:ext cx="1483098" cy="369332"/>
          </a:xfrm>
          <a:prstGeom prst="rect">
            <a:avLst/>
          </a:prstGeom>
        </p:spPr>
        <p:txBody>
          <a:bodyPr wrap="none">
            <a:spAutoFit/>
          </a:bodyPr>
          <a:lstStyle/>
          <a:p>
            <a:pPr eaLnBrk="1" hangingPunct="1"/>
            <a:r>
              <a:rPr lang="en-US" b="1" dirty="0">
                <a:solidFill>
                  <a:srgbClr val="FF0066"/>
                </a:solidFill>
              </a:rPr>
              <a:t>V</a:t>
            </a:r>
            <a:r>
              <a:rPr lang="en-US" b="1" baseline="-25000" dirty="0">
                <a:solidFill>
                  <a:srgbClr val="FF0066"/>
                </a:solidFill>
              </a:rPr>
              <a:t>50</a:t>
            </a:r>
            <a:r>
              <a:rPr lang="en-US" b="1" dirty="0">
                <a:solidFill>
                  <a:srgbClr val="FF0066"/>
                </a:solidFill>
              </a:rPr>
              <a:t> 0.580 ml</a:t>
            </a:r>
          </a:p>
        </p:txBody>
      </p:sp>
      <p:sp>
        <p:nvSpPr>
          <p:cNvPr id="10" name="Rectangle 9"/>
          <p:cNvSpPr/>
          <p:nvPr/>
        </p:nvSpPr>
        <p:spPr>
          <a:xfrm>
            <a:off x="1018782" y="1484784"/>
            <a:ext cx="3736920" cy="646331"/>
          </a:xfrm>
          <a:prstGeom prst="rect">
            <a:avLst/>
          </a:prstGeom>
        </p:spPr>
        <p:txBody>
          <a:bodyPr wrap="none">
            <a:spAutoFit/>
          </a:bodyPr>
          <a:lstStyle/>
          <a:p>
            <a:r>
              <a:rPr lang="en-US" b="1" dirty="0">
                <a:solidFill>
                  <a:srgbClr val="FF0000"/>
                </a:solidFill>
              </a:rPr>
              <a:t>same system has </a:t>
            </a:r>
            <a:r>
              <a:rPr lang="en-US" b="1" dirty="0" smtClean="0">
                <a:solidFill>
                  <a:srgbClr val="FF0000"/>
                </a:solidFill>
              </a:rPr>
              <a:t>different delay</a:t>
            </a:r>
          </a:p>
          <a:p>
            <a:r>
              <a:rPr lang="en-US" b="1" dirty="0" smtClean="0">
                <a:solidFill>
                  <a:srgbClr val="FF0000"/>
                </a:solidFill>
              </a:rPr>
              <a:t> volume at different pressure</a:t>
            </a:r>
            <a:endParaRPr lang="en-US" b="1" dirty="0">
              <a:solidFill>
                <a:srgbClr val="FF0000"/>
              </a:solidFill>
            </a:endParaRPr>
          </a:p>
        </p:txBody>
      </p:sp>
    </p:spTree>
    <p:extLst>
      <p:ext uri="{BB962C8B-B14F-4D97-AF65-F5344CB8AC3E}">
        <p14:creationId xmlns:p14="http://schemas.microsoft.com/office/powerpoint/2010/main" val="2412629690"/>
      </p:ext>
    </p:extLst>
  </p:cSld>
  <p:clrMapOvr>
    <a:masterClrMapping/>
  </p:clrMapOvr>
  <p:transition spd="med">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Mixer evaluation</a:t>
            </a:r>
            <a:endParaRPr lang="en-US" b="1" dirty="0">
              <a:solidFill>
                <a:schemeClr val="bg1"/>
              </a:solidFill>
            </a:endParaRPr>
          </a:p>
        </p:txBody>
      </p:sp>
      <p:sp>
        <p:nvSpPr>
          <p:cNvPr id="5" name="Content Placeholder 4"/>
          <p:cNvSpPr>
            <a:spLocks noGrp="1"/>
          </p:cNvSpPr>
          <p:nvPr>
            <p:ph idx="1"/>
          </p:nvPr>
        </p:nvSpPr>
        <p:spPr>
          <a:xfrm>
            <a:off x="251520" y="1501376"/>
            <a:ext cx="8676964" cy="4525963"/>
          </a:xfrm>
        </p:spPr>
        <p:txBody>
          <a:bodyPr/>
          <a:lstStyle/>
          <a:p>
            <a:r>
              <a:rPr lang="en-US" dirty="0" smtClean="0">
                <a:solidFill>
                  <a:srgbClr val="FFFF00"/>
                </a:solidFill>
              </a:rPr>
              <a:t>Mixer evaluation should be conducted by the manufacturer at different flow rates in order to better understand the mixer efficiency and specify its optimal applicability. </a:t>
            </a:r>
          </a:p>
          <a:p>
            <a:r>
              <a:rPr lang="en-US" dirty="0" smtClean="0">
                <a:solidFill>
                  <a:srgbClr val="FFFF00"/>
                </a:solidFill>
              </a:rPr>
              <a:t>As we described above, mixer performance can be very different at low or zero pressure, and at high pressure.</a:t>
            </a:r>
          </a:p>
          <a:p>
            <a:r>
              <a:rPr lang="en-US" dirty="0" smtClean="0">
                <a:solidFill>
                  <a:srgbClr val="FFFF00"/>
                </a:solidFill>
              </a:rPr>
              <a:t>Mixer efficiency assessment will facilitate and direct further progress of UHPLC evolution.</a:t>
            </a:r>
            <a:endParaRPr lang="en-US" dirty="0">
              <a:solidFill>
                <a:srgbClr val="FFFF00"/>
              </a:solidFill>
            </a:endParaRPr>
          </a:p>
        </p:txBody>
      </p:sp>
    </p:spTree>
    <p:extLst>
      <p:ext uri="{BB962C8B-B14F-4D97-AF65-F5344CB8AC3E}">
        <p14:creationId xmlns:p14="http://schemas.microsoft.com/office/powerpoint/2010/main" val="1113361195"/>
      </p:ext>
    </p:extLst>
  </p:cSld>
  <p:clrMapOvr>
    <a:masterClrMapping/>
  </p:clrMapOvr>
  <p:transition spd="med">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eaLnBrk="1" hangingPunct="1"/>
            <a:r>
              <a:rPr lang="en-US" sz="4800" dirty="0" smtClean="0">
                <a:solidFill>
                  <a:schemeClr val="bg1"/>
                </a:solidFill>
              </a:rPr>
              <a:t>V</a:t>
            </a:r>
            <a:r>
              <a:rPr lang="en-US" sz="4800" baseline="-25000" dirty="0" smtClean="0">
                <a:solidFill>
                  <a:schemeClr val="bg1"/>
                </a:solidFill>
              </a:rPr>
              <a:t>0</a:t>
            </a:r>
            <a:r>
              <a:rPr lang="en-US" dirty="0" smtClean="0">
                <a:solidFill>
                  <a:schemeClr val="bg1"/>
                </a:solidFill>
              </a:rPr>
              <a:t> </a:t>
            </a:r>
            <a:r>
              <a:rPr lang="en-US" dirty="0">
                <a:solidFill>
                  <a:schemeClr val="bg1"/>
                </a:solidFill>
              </a:rPr>
              <a:t>and V</a:t>
            </a:r>
            <a:r>
              <a:rPr lang="en-US" baseline="-25000" dirty="0">
                <a:solidFill>
                  <a:schemeClr val="bg1"/>
                </a:solidFill>
              </a:rPr>
              <a:t>50</a:t>
            </a:r>
            <a:r>
              <a:rPr lang="en-US" dirty="0">
                <a:solidFill>
                  <a:schemeClr val="bg1"/>
                </a:solidFill>
              </a:rPr>
              <a:t> approaches to measure delay volume </a:t>
            </a:r>
            <a:endParaRPr lang="en-US" sz="4800" dirty="0">
              <a:solidFill>
                <a:schemeClr val="bg1"/>
              </a:solidFill>
            </a:endParaRPr>
          </a:p>
        </p:txBody>
      </p:sp>
      <p:pic>
        <p:nvPicPr>
          <p:cNvPr id="6" name="Picture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668" y="1893342"/>
            <a:ext cx="6654902" cy="441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583668" y="6311018"/>
            <a:ext cx="7004286" cy="646331"/>
          </a:xfrm>
          <a:prstGeom prst="rect">
            <a:avLst/>
          </a:prstGeom>
          <a:noFill/>
        </p:spPr>
        <p:txBody>
          <a:bodyPr wrap="square" rtlCol="0">
            <a:spAutoFit/>
          </a:bodyPr>
          <a:lstStyle/>
          <a:p>
            <a:r>
              <a:rPr lang="en-US" b="1" dirty="0" smtClean="0">
                <a:solidFill>
                  <a:srgbClr val="FFFF00"/>
                </a:solidFill>
              </a:rPr>
              <a:t>Instead of linear gradient, the step gradient could be used, where 100% A  have an abrupt</a:t>
            </a:r>
            <a:r>
              <a:rPr lang="en-US" b="1" dirty="0">
                <a:solidFill>
                  <a:srgbClr val="FFFF00"/>
                </a:solidFill>
              </a:rPr>
              <a:t> </a:t>
            </a:r>
            <a:r>
              <a:rPr lang="en-US" b="1" dirty="0" smtClean="0">
                <a:solidFill>
                  <a:srgbClr val="FFFF00"/>
                </a:solidFill>
              </a:rPr>
              <a:t>switch to 100% B</a:t>
            </a:r>
            <a:endParaRPr lang="en-US" b="1" dirty="0">
              <a:solidFill>
                <a:srgbClr val="FFFF00"/>
              </a:solidFill>
            </a:endParaRPr>
          </a:p>
        </p:txBody>
      </p:sp>
      <p:sp>
        <p:nvSpPr>
          <p:cNvPr id="7" name="Rectangle 6"/>
          <p:cNvSpPr/>
          <p:nvPr/>
        </p:nvSpPr>
        <p:spPr>
          <a:xfrm>
            <a:off x="2733" y="2096852"/>
            <a:ext cx="1609223" cy="954107"/>
          </a:xfrm>
          <a:prstGeom prst="rect">
            <a:avLst/>
          </a:prstGeom>
        </p:spPr>
        <p:txBody>
          <a:bodyPr wrap="none">
            <a:spAutoFit/>
          </a:bodyPr>
          <a:lstStyle/>
          <a:p>
            <a:r>
              <a:rPr lang="en-US" sz="2800" b="1" dirty="0" smtClean="0">
                <a:solidFill>
                  <a:srgbClr val="FFFF00"/>
                </a:solidFill>
              </a:rPr>
              <a:t>A – pure</a:t>
            </a:r>
          </a:p>
          <a:p>
            <a:r>
              <a:rPr lang="en-US" sz="2800" b="1" dirty="0" smtClean="0">
                <a:solidFill>
                  <a:srgbClr val="FFFF00"/>
                </a:solidFill>
              </a:rPr>
              <a:t> water</a:t>
            </a:r>
            <a:endParaRPr lang="en-US" sz="2800" dirty="0">
              <a:solidFill>
                <a:srgbClr val="FFFF00"/>
              </a:solidFill>
            </a:endParaRPr>
          </a:p>
        </p:txBody>
      </p:sp>
      <p:sp>
        <p:nvSpPr>
          <p:cNvPr id="8" name="Rectangle 7"/>
          <p:cNvSpPr/>
          <p:nvPr/>
        </p:nvSpPr>
        <p:spPr>
          <a:xfrm>
            <a:off x="2733" y="3356992"/>
            <a:ext cx="1683474" cy="1384995"/>
          </a:xfrm>
          <a:prstGeom prst="rect">
            <a:avLst/>
          </a:prstGeom>
        </p:spPr>
        <p:txBody>
          <a:bodyPr wrap="none">
            <a:spAutoFit/>
          </a:bodyPr>
          <a:lstStyle/>
          <a:p>
            <a:r>
              <a:rPr lang="en-US" sz="2800" b="1" dirty="0" smtClean="0">
                <a:solidFill>
                  <a:srgbClr val="FFFF00"/>
                </a:solidFill>
              </a:rPr>
              <a:t>B –water</a:t>
            </a:r>
          </a:p>
          <a:p>
            <a:r>
              <a:rPr lang="en-US" sz="2800" b="1" dirty="0" smtClean="0">
                <a:solidFill>
                  <a:srgbClr val="FFFF00"/>
                </a:solidFill>
              </a:rPr>
              <a:t>+ 0.1%</a:t>
            </a:r>
          </a:p>
          <a:p>
            <a:r>
              <a:rPr lang="en-US" sz="2800" b="1" dirty="0" smtClean="0">
                <a:solidFill>
                  <a:srgbClr val="FFFF00"/>
                </a:solidFill>
              </a:rPr>
              <a:t>acetone</a:t>
            </a:r>
            <a:endParaRPr lang="en-US" sz="2800" dirty="0">
              <a:solidFill>
                <a:srgbClr val="FFFF00"/>
              </a:solidFill>
            </a:endParaRPr>
          </a:p>
        </p:txBody>
      </p:sp>
    </p:spTree>
    <p:extLst>
      <p:ext uri="{BB962C8B-B14F-4D97-AF65-F5344CB8AC3E}">
        <p14:creationId xmlns:p14="http://schemas.microsoft.com/office/powerpoint/2010/main" val="1993385562"/>
      </p:ext>
    </p:extLst>
  </p:cSld>
  <p:clrMapOvr>
    <a:masterClrMapping/>
  </p:clrMapOvr>
  <p:transition spd="med">
    <p:diamon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7524" y="152636"/>
            <a:ext cx="8532948" cy="6832640"/>
          </a:xfrm>
          <a:prstGeom prst="rect">
            <a:avLst/>
          </a:prstGeom>
          <a:noFill/>
        </p:spPr>
        <p:txBody>
          <a:bodyPr wrap="square" rtlCol="0">
            <a:spAutoFit/>
          </a:bodyPr>
          <a:lstStyle/>
          <a:p>
            <a:pPr>
              <a:spcAft>
                <a:spcPts val="1200"/>
              </a:spcAft>
            </a:pPr>
            <a:r>
              <a:rPr lang="en-US" sz="2800" b="1" dirty="0" smtClean="0">
                <a:solidFill>
                  <a:schemeClr val="bg1"/>
                </a:solidFill>
              </a:rPr>
              <a:t>Theoretically, delay volume, reported by manufacturer, could be obtained as either the V</a:t>
            </a:r>
            <a:r>
              <a:rPr lang="en-US" sz="2800" b="1" baseline="-25000" dirty="0" smtClean="0">
                <a:solidFill>
                  <a:schemeClr val="bg1"/>
                </a:solidFill>
              </a:rPr>
              <a:t>0</a:t>
            </a:r>
            <a:r>
              <a:rPr lang="en-US" sz="2800" b="1" dirty="0" smtClean="0">
                <a:solidFill>
                  <a:schemeClr val="bg1"/>
                </a:solidFill>
              </a:rPr>
              <a:t> or </a:t>
            </a:r>
            <a:r>
              <a:rPr lang="en-US" sz="2800" b="1" dirty="0">
                <a:solidFill>
                  <a:schemeClr val="bg1"/>
                </a:solidFill>
              </a:rPr>
              <a:t>V</a:t>
            </a:r>
            <a:r>
              <a:rPr lang="en-US" sz="2800" b="1" baseline="-25000" dirty="0">
                <a:solidFill>
                  <a:schemeClr val="bg1"/>
                </a:solidFill>
              </a:rPr>
              <a:t>50 </a:t>
            </a:r>
            <a:r>
              <a:rPr lang="en-US" sz="2800" b="1" dirty="0" smtClean="0">
                <a:solidFill>
                  <a:schemeClr val="bg1"/>
                </a:solidFill>
              </a:rPr>
              <a:t>value from the step gradient, or from the linear gradient.</a:t>
            </a:r>
          </a:p>
          <a:p>
            <a:pPr>
              <a:spcAft>
                <a:spcPts val="1200"/>
              </a:spcAft>
            </a:pPr>
            <a:r>
              <a:rPr lang="en-US" sz="2800" b="1" dirty="0" smtClean="0">
                <a:solidFill>
                  <a:schemeClr val="bg1"/>
                </a:solidFill>
              </a:rPr>
              <a:t>Therefore there are 4 potential delay volume values that can be reported by the manufacturer. </a:t>
            </a:r>
          </a:p>
          <a:p>
            <a:pPr>
              <a:spcAft>
                <a:spcPts val="1200"/>
              </a:spcAft>
            </a:pPr>
            <a:r>
              <a:rPr lang="en-US" sz="2800" b="1" dirty="0" smtClean="0">
                <a:solidFill>
                  <a:schemeClr val="bg1"/>
                </a:solidFill>
              </a:rPr>
              <a:t>However, most likely it is </a:t>
            </a:r>
            <a:r>
              <a:rPr lang="en-US" sz="2800" b="1" dirty="0">
                <a:solidFill>
                  <a:schemeClr val="bg1"/>
                </a:solidFill>
              </a:rPr>
              <a:t>V</a:t>
            </a:r>
            <a:r>
              <a:rPr lang="en-US" sz="2800" b="1" baseline="-25000" dirty="0">
                <a:solidFill>
                  <a:schemeClr val="bg1"/>
                </a:solidFill>
              </a:rPr>
              <a:t>0</a:t>
            </a:r>
            <a:r>
              <a:rPr lang="en-US" sz="2800" b="1" dirty="0">
                <a:solidFill>
                  <a:schemeClr val="bg1"/>
                </a:solidFill>
              </a:rPr>
              <a:t> value </a:t>
            </a:r>
            <a:r>
              <a:rPr lang="en-US" sz="2800" b="1" dirty="0" smtClean="0">
                <a:solidFill>
                  <a:schemeClr val="bg1"/>
                </a:solidFill>
              </a:rPr>
              <a:t>from the step gradient or V</a:t>
            </a:r>
            <a:r>
              <a:rPr lang="en-US" sz="2800" b="1" baseline="-25000" dirty="0" smtClean="0">
                <a:solidFill>
                  <a:schemeClr val="bg1"/>
                </a:solidFill>
              </a:rPr>
              <a:t>50 </a:t>
            </a:r>
            <a:r>
              <a:rPr lang="en-US" sz="2800" b="1" dirty="0">
                <a:solidFill>
                  <a:schemeClr val="bg1"/>
                </a:solidFill>
              </a:rPr>
              <a:t>value from </a:t>
            </a:r>
            <a:r>
              <a:rPr lang="en-US" sz="2800" b="1" dirty="0" smtClean="0">
                <a:solidFill>
                  <a:schemeClr val="bg1"/>
                </a:solidFill>
              </a:rPr>
              <a:t>the </a:t>
            </a:r>
            <a:r>
              <a:rPr lang="en-US" sz="2800" b="1" dirty="0">
                <a:solidFill>
                  <a:schemeClr val="bg1"/>
                </a:solidFill>
              </a:rPr>
              <a:t>linear gradient</a:t>
            </a:r>
            <a:r>
              <a:rPr lang="en-US" sz="2800" b="1" dirty="0" smtClean="0">
                <a:solidFill>
                  <a:schemeClr val="bg1"/>
                </a:solidFill>
              </a:rPr>
              <a:t>.</a:t>
            </a:r>
          </a:p>
          <a:p>
            <a:pPr>
              <a:spcAft>
                <a:spcPts val="1200"/>
              </a:spcAft>
            </a:pPr>
            <a:endParaRPr lang="en-US" sz="2800" b="1" dirty="0" smtClean="0">
              <a:solidFill>
                <a:schemeClr val="bg1"/>
              </a:solidFill>
            </a:endParaRPr>
          </a:p>
          <a:p>
            <a:pPr>
              <a:spcAft>
                <a:spcPts val="1200"/>
              </a:spcAft>
            </a:pPr>
            <a:r>
              <a:rPr lang="en-US" sz="2800" b="1" dirty="0" smtClean="0">
                <a:solidFill>
                  <a:srgbClr val="FF9900"/>
                </a:solidFill>
              </a:rPr>
              <a:t>There is another question: </a:t>
            </a:r>
            <a:r>
              <a:rPr lang="en-US" sz="2800" b="1" dirty="0" smtClean="0">
                <a:solidFill>
                  <a:srgbClr val="FF9900"/>
                </a:solidFill>
              </a:rPr>
              <a:t>Does </a:t>
            </a:r>
            <a:r>
              <a:rPr lang="en-US" sz="2800" b="1" dirty="0" smtClean="0">
                <a:solidFill>
                  <a:srgbClr val="FF9900"/>
                </a:solidFill>
              </a:rPr>
              <a:t>flow rate and gradient length/type [also newer specified information]  impact the accuracy and precision of the measurement? </a:t>
            </a:r>
          </a:p>
          <a:p>
            <a:pPr>
              <a:spcAft>
                <a:spcPts val="1200"/>
              </a:spcAft>
            </a:pPr>
            <a:endParaRPr lang="en-US" sz="2400" b="1" dirty="0">
              <a:solidFill>
                <a:schemeClr val="bg1"/>
              </a:solidFill>
            </a:endParaRPr>
          </a:p>
        </p:txBody>
      </p:sp>
    </p:spTree>
    <p:extLst>
      <p:ext uri="{BB962C8B-B14F-4D97-AF65-F5344CB8AC3E}">
        <p14:creationId xmlns:p14="http://schemas.microsoft.com/office/powerpoint/2010/main" val="2957325909"/>
      </p:ext>
    </p:extLst>
  </p:cSld>
  <p:clrMapOvr>
    <a:masterClrMapping/>
  </p:clrMapOvr>
  <p:transition spd="med">
    <p:diamon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522413"/>
            <a:ext cx="7143750" cy="381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solidFill>
                  <a:schemeClr val="bg1"/>
                </a:solidFill>
              </a:rPr>
              <a:t>Step gradient intercept drawing 1</a:t>
            </a:r>
            <a:endParaRPr lang="en-US" dirty="0"/>
          </a:p>
        </p:txBody>
      </p:sp>
      <p:sp>
        <p:nvSpPr>
          <p:cNvPr id="5" name="Rectangle 4"/>
          <p:cNvSpPr/>
          <p:nvPr/>
        </p:nvSpPr>
        <p:spPr>
          <a:xfrm>
            <a:off x="1003376" y="6021288"/>
            <a:ext cx="3980577" cy="369332"/>
          </a:xfrm>
          <a:prstGeom prst="rect">
            <a:avLst/>
          </a:prstGeom>
        </p:spPr>
        <p:txBody>
          <a:bodyPr wrap="none">
            <a:spAutoFit/>
          </a:bodyPr>
          <a:lstStyle/>
          <a:p>
            <a:r>
              <a:rPr lang="en-US" b="1" dirty="0">
                <a:solidFill>
                  <a:srgbClr val="FFFF00"/>
                </a:solidFill>
              </a:rPr>
              <a:t>Agilent </a:t>
            </a:r>
            <a:r>
              <a:rPr lang="en-US" b="1" dirty="0" smtClean="0">
                <a:solidFill>
                  <a:srgbClr val="FFFF00"/>
                </a:solidFill>
              </a:rPr>
              <a:t>Infinity 1290 pump G4220A</a:t>
            </a:r>
            <a:endParaRPr lang="en-US" dirty="0"/>
          </a:p>
        </p:txBody>
      </p:sp>
      <p:sp>
        <p:nvSpPr>
          <p:cNvPr id="6" name="Rectangle 5"/>
          <p:cNvSpPr/>
          <p:nvPr/>
        </p:nvSpPr>
        <p:spPr>
          <a:xfrm>
            <a:off x="1835696" y="3458595"/>
            <a:ext cx="2569934" cy="369332"/>
          </a:xfrm>
          <a:prstGeom prst="rect">
            <a:avLst/>
          </a:prstGeom>
        </p:spPr>
        <p:txBody>
          <a:bodyPr wrap="none">
            <a:spAutoFit/>
          </a:bodyPr>
          <a:lstStyle/>
          <a:p>
            <a:r>
              <a:rPr lang="en-US" b="1" dirty="0" smtClean="0">
                <a:solidFill>
                  <a:srgbClr val="FF0000"/>
                </a:solidFill>
              </a:rPr>
              <a:t>10 min linear gradient</a:t>
            </a:r>
            <a:endParaRPr lang="en-US" dirty="0">
              <a:solidFill>
                <a:srgbClr val="FF0000"/>
              </a:solidFill>
            </a:endParaRPr>
          </a:p>
        </p:txBody>
      </p:sp>
      <p:sp>
        <p:nvSpPr>
          <p:cNvPr id="7" name="Rectangle 6"/>
          <p:cNvSpPr/>
          <p:nvPr/>
        </p:nvSpPr>
        <p:spPr>
          <a:xfrm>
            <a:off x="6084168" y="2600908"/>
            <a:ext cx="1659429" cy="646331"/>
          </a:xfrm>
          <a:prstGeom prst="rect">
            <a:avLst/>
          </a:prstGeom>
        </p:spPr>
        <p:txBody>
          <a:bodyPr wrap="none">
            <a:spAutoFit/>
          </a:bodyPr>
          <a:lstStyle/>
          <a:p>
            <a:r>
              <a:rPr lang="en-US" b="1" dirty="0" smtClean="0">
                <a:solidFill>
                  <a:srgbClr val="FF0000"/>
                </a:solidFill>
              </a:rPr>
              <a:t>100%B- 0%B</a:t>
            </a:r>
          </a:p>
          <a:p>
            <a:r>
              <a:rPr lang="en-US" b="1" dirty="0" smtClean="0">
                <a:solidFill>
                  <a:srgbClr val="FF0000"/>
                </a:solidFill>
              </a:rPr>
              <a:t>Step gradient</a:t>
            </a:r>
            <a:endParaRPr lang="en-US" dirty="0">
              <a:solidFill>
                <a:srgbClr val="FF0000"/>
              </a:solidFill>
            </a:endParaRPr>
          </a:p>
        </p:txBody>
      </p:sp>
    </p:spTree>
    <p:extLst>
      <p:ext uri="{BB962C8B-B14F-4D97-AF65-F5344CB8AC3E}">
        <p14:creationId xmlns:p14="http://schemas.microsoft.com/office/powerpoint/2010/main" val="819344981"/>
      </p:ext>
    </p:extLst>
  </p:cSld>
  <p:clrMapOvr>
    <a:masterClrMapping/>
  </p:clrMapOvr>
  <p:transition spd="med">
    <p:diamon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522413"/>
            <a:ext cx="7143750" cy="381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solidFill>
                  <a:schemeClr val="bg1"/>
                </a:solidFill>
              </a:rPr>
              <a:t>Step gradient intercept </a:t>
            </a:r>
            <a:r>
              <a:rPr lang="en-US" dirty="0" smtClean="0">
                <a:solidFill>
                  <a:schemeClr val="bg1"/>
                </a:solidFill>
              </a:rPr>
              <a:t>drawing 2</a:t>
            </a:r>
            <a:endParaRPr lang="en-US" dirty="0"/>
          </a:p>
        </p:txBody>
      </p:sp>
    </p:spTree>
    <p:extLst>
      <p:ext uri="{BB962C8B-B14F-4D97-AF65-F5344CB8AC3E}">
        <p14:creationId xmlns:p14="http://schemas.microsoft.com/office/powerpoint/2010/main" val="3080814901"/>
      </p:ext>
    </p:extLst>
  </p:cSld>
  <p:clrMapOvr>
    <a:masterClrMapping/>
  </p:clrMapOvr>
  <p:transition spd="med">
    <p:diamon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522413"/>
            <a:ext cx="7143750" cy="381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solidFill>
                  <a:schemeClr val="bg1"/>
                </a:solidFill>
              </a:rPr>
              <a:t>Step gradient intercept drawing </a:t>
            </a:r>
            <a:r>
              <a:rPr lang="en-US" dirty="0" smtClean="0">
                <a:solidFill>
                  <a:schemeClr val="bg1"/>
                </a:solidFill>
              </a:rPr>
              <a:t>3</a:t>
            </a:r>
            <a:endParaRPr lang="en-US" dirty="0"/>
          </a:p>
        </p:txBody>
      </p:sp>
    </p:spTree>
    <p:extLst>
      <p:ext uri="{BB962C8B-B14F-4D97-AF65-F5344CB8AC3E}">
        <p14:creationId xmlns:p14="http://schemas.microsoft.com/office/powerpoint/2010/main" val="3421610057"/>
      </p:ext>
    </p:extLst>
  </p:cSld>
  <p:clrMapOvr>
    <a:masterClrMapping/>
  </p:clrMapOvr>
  <p:transition spd="med">
    <p:diamon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1514475"/>
            <a:ext cx="7486650"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solidFill>
                  <a:schemeClr val="bg1"/>
                </a:solidFill>
              </a:rPr>
              <a:t>Step gradient intercept drawing </a:t>
            </a:r>
            <a:r>
              <a:rPr lang="en-US" dirty="0" smtClean="0">
                <a:solidFill>
                  <a:schemeClr val="bg1"/>
                </a:solidFill>
              </a:rPr>
              <a:t>4</a:t>
            </a:r>
            <a:endParaRPr lang="en-US" dirty="0"/>
          </a:p>
        </p:txBody>
      </p:sp>
    </p:spTree>
    <p:extLst>
      <p:ext uri="{BB962C8B-B14F-4D97-AF65-F5344CB8AC3E}">
        <p14:creationId xmlns:p14="http://schemas.microsoft.com/office/powerpoint/2010/main" val="370460374"/>
      </p:ext>
    </p:extLst>
  </p:cSld>
  <p:clrMapOvr>
    <a:masterClrMapping/>
  </p:clrMapOvr>
  <p:transition spd="med">
    <p:diamon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Conclusion 2</a:t>
            </a:r>
            <a:endParaRPr lang="en-US" dirty="0">
              <a:solidFill>
                <a:schemeClr val="bg1"/>
              </a:solidFill>
            </a:endParaRPr>
          </a:p>
        </p:txBody>
      </p:sp>
      <p:sp>
        <p:nvSpPr>
          <p:cNvPr id="3" name="Content Placeholder 2"/>
          <p:cNvSpPr>
            <a:spLocks noGrp="1"/>
          </p:cNvSpPr>
          <p:nvPr>
            <p:ph idx="1"/>
          </p:nvPr>
        </p:nvSpPr>
        <p:spPr/>
        <p:txBody>
          <a:bodyPr/>
          <a:lstStyle/>
          <a:p>
            <a:r>
              <a:rPr lang="en-US" sz="3600" b="1" dirty="0" smtClean="0">
                <a:solidFill>
                  <a:srgbClr val="FFFF00"/>
                </a:solidFill>
              </a:rPr>
              <a:t>1) Physical internal volume ≠ delay volume </a:t>
            </a:r>
          </a:p>
          <a:p>
            <a:r>
              <a:rPr lang="en-US" sz="3600" b="1" dirty="0" smtClean="0">
                <a:solidFill>
                  <a:srgbClr val="FFFF00"/>
                </a:solidFill>
              </a:rPr>
              <a:t>2) Slope intercept drawing: no high precision and accuracy. Human error.</a:t>
            </a:r>
            <a:endParaRPr lang="en-US" sz="3600" b="1" dirty="0">
              <a:solidFill>
                <a:srgbClr val="FFFF00"/>
              </a:solidFill>
            </a:endParaRPr>
          </a:p>
        </p:txBody>
      </p:sp>
    </p:spTree>
    <p:extLst>
      <p:ext uri="{BB962C8B-B14F-4D97-AF65-F5344CB8AC3E}">
        <p14:creationId xmlns:p14="http://schemas.microsoft.com/office/powerpoint/2010/main" val="3377410171"/>
      </p:ext>
    </p:extLst>
  </p:cSld>
  <p:clrMapOvr>
    <a:masterClrMapping/>
  </p:clrMapOvr>
  <p:transition spd="med">
    <p:diamon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Eduard\Downloads\IMG_20140509_185858_7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7" y="34347"/>
            <a:ext cx="6519925" cy="682365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 y="2528900"/>
            <a:ext cx="1303562" cy="2062103"/>
          </a:xfrm>
          <a:prstGeom prst="rect">
            <a:avLst/>
          </a:prstGeom>
          <a:noFill/>
        </p:spPr>
        <p:txBody>
          <a:bodyPr wrap="none" rtlCol="0">
            <a:spAutoFit/>
          </a:bodyPr>
          <a:lstStyle/>
          <a:p>
            <a:r>
              <a:rPr lang="en-US" sz="3200" b="1" dirty="0" smtClean="0">
                <a:solidFill>
                  <a:srgbClr val="FFFF00"/>
                </a:solidFill>
              </a:rPr>
              <a:t>IDEX</a:t>
            </a:r>
          </a:p>
          <a:p>
            <a:r>
              <a:rPr lang="en-US" sz="3200" b="1" dirty="0" smtClean="0">
                <a:solidFill>
                  <a:srgbClr val="FFFF00"/>
                </a:solidFill>
              </a:rPr>
              <a:t>PEEK</a:t>
            </a:r>
          </a:p>
          <a:p>
            <a:r>
              <a:rPr lang="en-US" sz="3200" b="1" dirty="0" smtClean="0">
                <a:solidFill>
                  <a:srgbClr val="FFFF00"/>
                </a:solidFill>
              </a:rPr>
              <a:t>Lined</a:t>
            </a:r>
          </a:p>
          <a:p>
            <a:r>
              <a:rPr lang="en-US" sz="3200" b="1" dirty="0" smtClean="0">
                <a:solidFill>
                  <a:srgbClr val="FFFF00"/>
                </a:solidFill>
              </a:rPr>
              <a:t>SS</a:t>
            </a:r>
            <a:endParaRPr lang="en-US" sz="3200" b="1" dirty="0">
              <a:solidFill>
                <a:srgbClr val="FFFF00"/>
              </a:solidFill>
            </a:endParaRPr>
          </a:p>
        </p:txBody>
      </p:sp>
    </p:spTree>
    <p:extLst>
      <p:ext uri="{BB962C8B-B14F-4D97-AF65-F5344CB8AC3E}">
        <p14:creationId xmlns:p14="http://schemas.microsoft.com/office/powerpoint/2010/main" val="1085697011"/>
      </p:ext>
    </p:extLst>
  </p:cSld>
  <p:clrMapOvr>
    <a:masterClrMapping/>
  </p:clrMapOvr>
  <p:transition spd="med">
    <p:diamon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V50 volume vs pressure</a:t>
            </a:r>
            <a:endParaRPr lang="en-US" dirty="0"/>
          </a:p>
        </p:txBody>
      </p:sp>
      <p:sp>
        <p:nvSpPr>
          <p:cNvPr id="3" name="Content Placeholder 2"/>
          <p:cNvSpPr>
            <a:spLocks noGrp="1"/>
          </p:cNvSpPr>
          <p:nvPr>
            <p:ph idx="1"/>
          </p:nvPr>
        </p:nvSpPr>
        <p:spPr/>
        <p:txBody>
          <a:bodyPr/>
          <a:lstStyle/>
          <a:p>
            <a:endParaRPr lang="en-US"/>
          </a:p>
        </p:txBody>
      </p:sp>
      <p:graphicFrame>
        <p:nvGraphicFramePr>
          <p:cNvPr id="5" name="Chart 4"/>
          <p:cNvGraphicFramePr>
            <a:graphicFrameLocks/>
          </p:cNvGraphicFramePr>
          <p:nvPr>
            <p:extLst>
              <p:ext uri="{D42A27DB-BD31-4B8C-83A1-F6EECF244321}">
                <p14:modId xmlns:p14="http://schemas.microsoft.com/office/powerpoint/2010/main" val="3133403081"/>
              </p:ext>
            </p:extLst>
          </p:nvPr>
        </p:nvGraphicFramePr>
        <p:xfrm>
          <a:off x="575556" y="1601406"/>
          <a:ext cx="8111244" cy="46731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3930631"/>
      </p:ext>
    </p:extLst>
  </p:cSld>
  <p:clrMapOvr>
    <a:masterClrMapping/>
  </p:clrMapOvr>
  <p:transition spd="med">
    <p:diamon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shadeToTitle="1">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V50 error vs pressure</a:t>
            </a:r>
            <a:endParaRPr lang="en-US" dirty="0"/>
          </a:p>
        </p:txBody>
      </p:sp>
      <p:sp>
        <p:nvSpPr>
          <p:cNvPr id="3" name="Content Placeholder 2"/>
          <p:cNvSpPr>
            <a:spLocks noGrp="1"/>
          </p:cNvSpPr>
          <p:nvPr>
            <p:ph idx="1"/>
          </p:nvPr>
        </p:nvSpPr>
        <p:spPr/>
        <p:txBody>
          <a:bodyPr/>
          <a:lstStyle/>
          <a:p>
            <a:endParaRPr lang="en-US"/>
          </a:p>
        </p:txBody>
      </p:sp>
      <p:graphicFrame>
        <p:nvGraphicFramePr>
          <p:cNvPr id="5" name="Chart 4"/>
          <p:cNvGraphicFramePr>
            <a:graphicFrameLocks/>
          </p:cNvGraphicFramePr>
          <p:nvPr>
            <p:extLst>
              <p:ext uri="{D42A27DB-BD31-4B8C-83A1-F6EECF244321}">
                <p14:modId xmlns:p14="http://schemas.microsoft.com/office/powerpoint/2010/main" val="294487129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2392296"/>
      </p:ext>
    </p:extLst>
  </p:cSld>
  <p:clrMapOvr>
    <a:masterClrMapping/>
  </p:clrMapOvr>
  <p:transition spd="med">
    <p:diamon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Conclusion</a:t>
            </a:r>
            <a:r>
              <a:rPr lang="en-US" dirty="0" smtClean="0">
                <a:solidFill>
                  <a:schemeClr val="bg1"/>
                </a:solidFill>
              </a:rPr>
              <a:t> 3</a:t>
            </a:r>
            <a:endParaRPr lang="en-US" dirty="0">
              <a:solidFill>
                <a:schemeClr val="bg1"/>
              </a:solidFill>
            </a:endParaRPr>
          </a:p>
        </p:txBody>
      </p:sp>
      <p:sp>
        <p:nvSpPr>
          <p:cNvPr id="3" name="Content Placeholder 2"/>
          <p:cNvSpPr>
            <a:spLocks noGrp="1"/>
          </p:cNvSpPr>
          <p:nvPr>
            <p:ph idx="1"/>
          </p:nvPr>
        </p:nvSpPr>
        <p:spPr/>
        <p:txBody>
          <a:bodyPr/>
          <a:lstStyle/>
          <a:p>
            <a:r>
              <a:rPr lang="en-US" sz="3600" b="1" dirty="0" smtClean="0">
                <a:solidFill>
                  <a:srgbClr val="FFFF00"/>
                </a:solidFill>
              </a:rPr>
              <a:t>5) </a:t>
            </a:r>
            <a:r>
              <a:rPr lang="en-US" sz="3600" b="1" dirty="0">
                <a:solidFill>
                  <a:srgbClr val="FFFF00"/>
                </a:solidFill>
              </a:rPr>
              <a:t>Delay volume should be tested at </a:t>
            </a:r>
            <a:r>
              <a:rPr lang="en-US" sz="3600" b="1" dirty="0" smtClean="0">
                <a:solidFill>
                  <a:srgbClr val="FFFF00"/>
                </a:solidFill>
              </a:rPr>
              <a:t>the method </a:t>
            </a:r>
            <a:r>
              <a:rPr lang="en-US" sz="3600" b="1" dirty="0">
                <a:solidFill>
                  <a:srgbClr val="FFFF00"/>
                </a:solidFill>
              </a:rPr>
              <a:t>pressure and flow rate.</a:t>
            </a:r>
          </a:p>
        </p:txBody>
      </p:sp>
    </p:spTree>
    <p:extLst>
      <p:ext uri="{BB962C8B-B14F-4D97-AF65-F5344CB8AC3E}">
        <p14:creationId xmlns:p14="http://schemas.microsoft.com/office/powerpoint/2010/main" val="4011681180"/>
      </p:ext>
    </p:extLst>
  </p:cSld>
  <p:clrMapOvr>
    <a:masterClrMapping/>
  </p:clrMapOvr>
  <p:transition spd="med">
    <p:diamon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Summary 1</a:t>
            </a:r>
            <a:endParaRPr lang="en-US" b="1" dirty="0">
              <a:solidFill>
                <a:schemeClr val="bg1"/>
              </a:solidFill>
            </a:endParaRPr>
          </a:p>
        </p:txBody>
      </p:sp>
      <p:sp>
        <p:nvSpPr>
          <p:cNvPr id="3" name="Content Placeholder 2"/>
          <p:cNvSpPr>
            <a:spLocks noGrp="1"/>
          </p:cNvSpPr>
          <p:nvPr>
            <p:ph idx="1"/>
          </p:nvPr>
        </p:nvSpPr>
        <p:spPr>
          <a:xfrm>
            <a:off x="457200" y="1600200"/>
            <a:ext cx="8435280" cy="5069160"/>
          </a:xfrm>
        </p:spPr>
        <p:txBody>
          <a:bodyPr/>
          <a:lstStyle/>
          <a:p>
            <a:r>
              <a:rPr lang="en-US" b="1" dirty="0">
                <a:solidFill>
                  <a:srgbClr val="FFFF00"/>
                </a:solidFill>
              </a:rPr>
              <a:t>V</a:t>
            </a:r>
            <a:r>
              <a:rPr lang="en-US" b="1" baseline="-25000" dirty="0">
                <a:solidFill>
                  <a:srgbClr val="FFFF00"/>
                </a:solidFill>
              </a:rPr>
              <a:t>o</a:t>
            </a:r>
            <a:r>
              <a:rPr lang="en-US" b="1" dirty="0">
                <a:solidFill>
                  <a:srgbClr val="FFFF00"/>
                </a:solidFill>
              </a:rPr>
              <a:t> </a:t>
            </a:r>
            <a:r>
              <a:rPr lang="en-US" b="1" dirty="0" smtClean="0">
                <a:solidFill>
                  <a:srgbClr val="FFFF00"/>
                </a:solidFill>
              </a:rPr>
              <a:t>measurement is approximate, imprecise and subjective. </a:t>
            </a:r>
          </a:p>
          <a:p>
            <a:r>
              <a:rPr lang="en-US" b="1" dirty="0" smtClean="0">
                <a:solidFill>
                  <a:srgbClr val="FFFF00"/>
                </a:solidFill>
              </a:rPr>
              <a:t>Real meaning of delay – it is delay time.</a:t>
            </a:r>
          </a:p>
          <a:p>
            <a:r>
              <a:rPr lang="en-US" b="1" dirty="0" smtClean="0">
                <a:solidFill>
                  <a:srgbClr val="FFFF00"/>
                </a:solidFill>
              </a:rPr>
              <a:t>Delay caused not just by certain internal volume inside of the flow path. Hidden source of delay – it is </a:t>
            </a:r>
            <a:r>
              <a:rPr lang="en-US" b="1" dirty="0" smtClean="0">
                <a:solidFill>
                  <a:srgbClr val="FF9900"/>
                </a:solidFill>
              </a:rPr>
              <a:t>mixing efficiency</a:t>
            </a:r>
            <a:endParaRPr lang="en-US" b="1" dirty="0">
              <a:solidFill>
                <a:srgbClr val="FF9900"/>
              </a:solidFill>
            </a:endParaRPr>
          </a:p>
        </p:txBody>
      </p:sp>
    </p:spTree>
    <p:extLst>
      <p:ext uri="{BB962C8B-B14F-4D97-AF65-F5344CB8AC3E}">
        <p14:creationId xmlns:p14="http://schemas.microsoft.com/office/powerpoint/2010/main" val="2786985633"/>
      </p:ext>
    </p:extLst>
  </p:cSld>
  <p:clrMapOvr>
    <a:masterClrMapping/>
  </p:clrMapOvr>
  <p:transition spd="med">
    <p:diamon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Conclusion 4</a:t>
            </a:r>
            <a:endParaRPr lang="en-US" b="1" dirty="0">
              <a:solidFill>
                <a:schemeClr val="bg1"/>
              </a:solidFill>
            </a:endParaRPr>
          </a:p>
        </p:txBody>
      </p:sp>
      <p:sp>
        <p:nvSpPr>
          <p:cNvPr id="3" name="Content Placeholder 2"/>
          <p:cNvSpPr>
            <a:spLocks noGrp="1"/>
          </p:cNvSpPr>
          <p:nvPr>
            <p:ph idx="1"/>
          </p:nvPr>
        </p:nvSpPr>
        <p:spPr/>
        <p:txBody>
          <a:bodyPr/>
          <a:lstStyle/>
          <a:p>
            <a:r>
              <a:rPr lang="en-US" altLang="en-US" sz="4000" b="1" dirty="0" smtClean="0">
                <a:solidFill>
                  <a:srgbClr val="FFFF00"/>
                </a:solidFill>
              </a:rPr>
              <a:t>V</a:t>
            </a:r>
            <a:r>
              <a:rPr lang="en-US" altLang="en-US" sz="4000" b="1" baseline="-25000" dirty="0" smtClean="0">
                <a:solidFill>
                  <a:srgbClr val="FFFF00"/>
                </a:solidFill>
              </a:rPr>
              <a:t>50 </a:t>
            </a:r>
            <a:r>
              <a:rPr lang="en-US" altLang="en-US" sz="4000" b="1" dirty="0" smtClean="0">
                <a:solidFill>
                  <a:srgbClr val="FFFF00"/>
                </a:solidFill>
              </a:rPr>
              <a:t>measurement from linear gradient can not assess mixing quality and efficiency. Gradient delay volume alone, therefore is an insufficient characteristic.</a:t>
            </a:r>
            <a:endParaRPr lang="en-US" sz="4000" dirty="0"/>
          </a:p>
        </p:txBody>
      </p:sp>
    </p:spTree>
    <p:extLst>
      <p:ext uri="{BB962C8B-B14F-4D97-AF65-F5344CB8AC3E}">
        <p14:creationId xmlns:p14="http://schemas.microsoft.com/office/powerpoint/2010/main" val="1365368148"/>
      </p:ext>
    </p:extLst>
  </p:cSld>
  <p:clrMapOvr>
    <a:masterClrMapping/>
  </p:clrMapOvr>
  <p:transition spd="med">
    <p:diamon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880828"/>
            <a:ext cx="4603401"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a:xfrm>
            <a:off x="179512" y="274638"/>
            <a:ext cx="8507288" cy="1143000"/>
          </a:xfrm>
        </p:spPr>
        <p:txBody>
          <a:bodyPr/>
          <a:lstStyle/>
          <a:p>
            <a:r>
              <a:rPr lang="en-US" sz="4000" b="1" dirty="0" smtClean="0">
                <a:solidFill>
                  <a:schemeClr val="bg1"/>
                </a:solidFill>
              </a:rPr>
              <a:t>Impact of hardware performance:</a:t>
            </a:r>
            <a:br>
              <a:rPr lang="en-US" sz="4000" b="1" dirty="0" smtClean="0">
                <a:solidFill>
                  <a:schemeClr val="bg1"/>
                </a:solidFill>
              </a:rPr>
            </a:br>
            <a:r>
              <a:rPr lang="en-US" sz="3600" b="1" dirty="0" smtClean="0">
                <a:solidFill>
                  <a:schemeClr val="bg1"/>
                </a:solidFill>
              </a:rPr>
              <a:t>check valve B </a:t>
            </a:r>
            <a:r>
              <a:rPr lang="en-US" sz="3600" b="1" dirty="0" err="1" smtClean="0">
                <a:solidFill>
                  <a:schemeClr val="bg1"/>
                </a:solidFill>
              </a:rPr>
              <a:t>underdelivers</a:t>
            </a:r>
            <a:r>
              <a:rPr lang="en-US" sz="3600" b="1" dirty="0" smtClean="0">
                <a:solidFill>
                  <a:schemeClr val="bg1"/>
                </a:solidFill>
              </a:rPr>
              <a:t> organic</a:t>
            </a:r>
            <a:endParaRPr lang="en-US" sz="4000" b="1" dirty="0">
              <a:solidFill>
                <a:schemeClr val="bg1"/>
              </a:solidFill>
            </a:endParaRPr>
          </a:p>
        </p:txBody>
      </p:sp>
      <p:sp>
        <p:nvSpPr>
          <p:cNvPr id="7" name="TextBox 6"/>
          <p:cNvSpPr txBox="1"/>
          <p:nvPr/>
        </p:nvSpPr>
        <p:spPr>
          <a:xfrm>
            <a:off x="179512" y="5769260"/>
            <a:ext cx="8820980" cy="1200329"/>
          </a:xfrm>
          <a:prstGeom prst="rect">
            <a:avLst/>
          </a:prstGeom>
          <a:noFill/>
        </p:spPr>
        <p:txBody>
          <a:bodyPr wrap="square" rtlCol="0">
            <a:spAutoFit/>
          </a:bodyPr>
          <a:lstStyle/>
          <a:p>
            <a:pPr algn="just" eaLnBrk="1" hangingPunct="1"/>
            <a:r>
              <a:rPr lang="en-US" altLang="en-US" dirty="0">
                <a:solidFill>
                  <a:srgbClr val="FFFF00"/>
                </a:solidFill>
              </a:rPr>
              <a:t>Analyte retention time is 15.26 min after several hundred injections since </a:t>
            </a:r>
            <a:r>
              <a:rPr lang="en-US" altLang="en-US" dirty="0" smtClean="0">
                <a:solidFill>
                  <a:srgbClr val="FFFF00"/>
                </a:solidFill>
              </a:rPr>
              <a:t>maintenance</a:t>
            </a:r>
            <a:r>
              <a:rPr lang="en-US" altLang="en-US" dirty="0">
                <a:solidFill>
                  <a:srgbClr val="FFFF00"/>
                </a:solidFill>
              </a:rPr>
              <a:t>. Analyte retention time become 14.27 min after replacement of the outlet check valve in the channel B . Of note, there is no impact of CkV replacement in the Ch. A</a:t>
            </a:r>
          </a:p>
        </p:txBody>
      </p:sp>
      <p:sp>
        <p:nvSpPr>
          <p:cNvPr id="8" name="Rectangle 7"/>
          <p:cNvSpPr/>
          <p:nvPr/>
        </p:nvSpPr>
        <p:spPr>
          <a:xfrm>
            <a:off x="3295040" y="2700481"/>
            <a:ext cx="761747" cy="646331"/>
          </a:xfrm>
          <a:prstGeom prst="rect">
            <a:avLst/>
          </a:prstGeom>
        </p:spPr>
        <p:txBody>
          <a:bodyPr wrap="none">
            <a:spAutoFit/>
          </a:bodyPr>
          <a:lstStyle/>
          <a:p>
            <a:r>
              <a:rPr lang="en-US" b="1" dirty="0" smtClean="0">
                <a:solidFill>
                  <a:srgbClr val="FF0000"/>
                </a:solidFill>
              </a:rPr>
              <a:t>14.27</a:t>
            </a:r>
          </a:p>
          <a:p>
            <a:r>
              <a:rPr lang="en-US" b="1" dirty="0" smtClean="0">
                <a:solidFill>
                  <a:srgbClr val="FF0000"/>
                </a:solidFill>
              </a:rPr>
              <a:t> min</a:t>
            </a:r>
            <a:endParaRPr lang="en-US" dirty="0">
              <a:solidFill>
                <a:srgbClr val="FF0000"/>
              </a:solidFill>
            </a:endParaRPr>
          </a:p>
        </p:txBody>
      </p:sp>
      <p:sp>
        <p:nvSpPr>
          <p:cNvPr id="9" name="Rectangle 8"/>
          <p:cNvSpPr/>
          <p:nvPr/>
        </p:nvSpPr>
        <p:spPr>
          <a:xfrm>
            <a:off x="5616116" y="2529715"/>
            <a:ext cx="761747" cy="646331"/>
          </a:xfrm>
          <a:prstGeom prst="rect">
            <a:avLst/>
          </a:prstGeom>
        </p:spPr>
        <p:txBody>
          <a:bodyPr wrap="none">
            <a:spAutoFit/>
          </a:bodyPr>
          <a:lstStyle/>
          <a:p>
            <a:r>
              <a:rPr lang="en-US" b="1" dirty="0" smtClean="0">
                <a:solidFill>
                  <a:srgbClr val="FF0000"/>
                </a:solidFill>
              </a:rPr>
              <a:t>15.26</a:t>
            </a:r>
          </a:p>
          <a:p>
            <a:r>
              <a:rPr lang="en-US" b="1" dirty="0" smtClean="0">
                <a:solidFill>
                  <a:srgbClr val="FF0000"/>
                </a:solidFill>
              </a:rPr>
              <a:t> min</a:t>
            </a:r>
            <a:endParaRPr lang="en-US" dirty="0">
              <a:solidFill>
                <a:srgbClr val="FF0000"/>
              </a:solidFill>
            </a:endParaRPr>
          </a:p>
        </p:txBody>
      </p:sp>
    </p:spTree>
    <p:extLst>
      <p:ext uri="{BB962C8B-B14F-4D97-AF65-F5344CB8AC3E}">
        <p14:creationId xmlns:p14="http://schemas.microsoft.com/office/powerpoint/2010/main" val="3699578063"/>
      </p:ext>
    </p:extLst>
  </p:cSld>
  <p:clrMapOvr>
    <a:masterClrMapping/>
  </p:clrMapOvr>
  <p:transition spd="med">
    <p:diamon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Gradient delay and pump hardware performance</a:t>
            </a:r>
            <a:endParaRPr lang="en-US" b="1" dirty="0">
              <a:solidFill>
                <a:schemeClr val="bg1"/>
              </a:solidFill>
            </a:endParaRP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726831"/>
            <a:ext cx="8229600" cy="427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4267029"/>
      </p:ext>
    </p:extLst>
  </p:cSld>
  <p:clrMapOvr>
    <a:masterClrMapping/>
  </p:clrMapOvr>
  <p:transition spd="med">
    <p:diamon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1514400"/>
            <a:ext cx="8820473" cy="4801314"/>
          </a:xfrm>
          <a:prstGeom prst="rect">
            <a:avLst/>
          </a:prstGeom>
          <a:noFill/>
        </p:spPr>
        <p:txBody>
          <a:bodyPr wrap="square" rtlCol="0">
            <a:spAutoFit/>
          </a:bodyPr>
          <a:lstStyle/>
          <a:p>
            <a:pPr algn="just"/>
            <a:r>
              <a:rPr lang="en-US" altLang="en-US" sz="2400" b="1" dirty="0" smtClean="0">
                <a:solidFill>
                  <a:srgbClr val="FFFF00"/>
                </a:solidFill>
              </a:rPr>
              <a:t>For </a:t>
            </a:r>
            <a:r>
              <a:rPr lang="en-US" altLang="en-US" sz="2400" b="1" dirty="0">
                <a:solidFill>
                  <a:srgbClr val="FFFF00"/>
                </a:solidFill>
              </a:rPr>
              <a:t>the ideal binary pump (no dead volume AND both channels A and B work identically) V50 should be identical to half gradient time. In other words, at half gradient time, both channels deliver equal flows and half the maximal signal is expected. Since the pump has a defined dead volume, some </a:t>
            </a:r>
            <a:r>
              <a:rPr lang="en-US" altLang="en-US" sz="2400" b="1" dirty="0">
                <a:solidFill>
                  <a:schemeClr val="bg1"/>
                </a:solidFill>
              </a:rPr>
              <a:t>time delay </a:t>
            </a:r>
            <a:r>
              <a:rPr lang="en-US" altLang="en-US" sz="2400" b="1" dirty="0">
                <a:solidFill>
                  <a:srgbClr val="FFFF00"/>
                </a:solidFill>
              </a:rPr>
              <a:t>to reach the half-max signal obviously occurs. In the case of minor malfunctions, e.g. channel </a:t>
            </a:r>
            <a:r>
              <a:rPr lang="en-US" altLang="en-US" sz="2400" b="1" dirty="0" smtClean="0">
                <a:solidFill>
                  <a:srgbClr val="FFFF00"/>
                </a:solidFill>
              </a:rPr>
              <a:t>B </a:t>
            </a:r>
            <a:r>
              <a:rPr lang="en-US" altLang="en-US" sz="2400" b="1" dirty="0">
                <a:solidFill>
                  <a:srgbClr val="FFFF00"/>
                </a:solidFill>
              </a:rPr>
              <a:t>under delivers (an internal leak) compared to channel </a:t>
            </a:r>
            <a:r>
              <a:rPr lang="en-US" altLang="en-US" sz="2400" b="1" dirty="0" smtClean="0">
                <a:solidFill>
                  <a:srgbClr val="FFFF00"/>
                </a:solidFill>
              </a:rPr>
              <a:t>A, - as </a:t>
            </a:r>
            <a:r>
              <a:rPr lang="en-US" altLang="en-US" sz="2400" b="1" dirty="0">
                <a:solidFill>
                  <a:srgbClr val="FFFF00"/>
                </a:solidFill>
              </a:rPr>
              <a:t>a result, less mobile phase will delivered by </a:t>
            </a:r>
            <a:r>
              <a:rPr lang="en-US" altLang="en-US" sz="2400" b="1" dirty="0" smtClean="0">
                <a:solidFill>
                  <a:srgbClr val="FFFF00"/>
                </a:solidFill>
              </a:rPr>
              <a:t>B </a:t>
            </a:r>
            <a:r>
              <a:rPr lang="en-US" altLang="en-US" sz="2400" b="1" dirty="0">
                <a:solidFill>
                  <a:srgbClr val="FFFF00"/>
                </a:solidFill>
              </a:rPr>
              <a:t>and the half-max (HMX) of the signal will occur earlier and the V50 value with decrease (gradient slope becomes slightly </a:t>
            </a:r>
            <a:r>
              <a:rPr lang="en-US" altLang="en-US" sz="2400" b="1" dirty="0" smtClean="0">
                <a:solidFill>
                  <a:srgbClr val="FFFF00"/>
                </a:solidFill>
              </a:rPr>
              <a:t>shallow than </a:t>
            </a:r>
            <a:r>
              <a:rPr lang="en-US" altLang="en-US" sz="2400" b="1" dirty="0">
                <a:solidFill>
                  <a:srgbClr val="FFFF00"/>
                </a:solidFill>
              </a:rPr>
              <a:t>expected). </a:t>
            </a:r>
            <a:endParaRPr lang="en-US" altLang="en-US" sz="2400" b="1" dirty="0" smtClean="0">
              <a:solidFill>
                <a:srgbClr val="FFFF00"/>
              </a:solidFill>
            </a:endParaRPr>
          </a:p>
          <a:p>
            <a:endParaRPr lang="en-US" dirty="0"/>
          </a:p>
        </p:txBody>
      </p:sp>
      <p:sp>
        <p:nvSpPr>
          <p:cNvPr id="2" name="Title 1"/>
          <p:cNvSpPr>
            <a:spLocks noGrp="1"/>
          </p:cNvSpPr>
          <p:nvPr>
            <p:ph type="title"/>
          </p:nvPr>
        </p:nvSpPr>
        <p:spPr/>
        <p:txBody>
          <a:bodyPr/>
          <a:lstStyle/>
          <a:p>
            <a:r>
              <a:rPr lang="en-US" sz="3600" b="1" dirty="0" smtClean="0">
                <a:solidFill>
                  <a:schemeClr val="bg1"/>
                </a:solidFill>
              </a:rPr>
              <a:t>Hardware performance and measured gradient delay</a:t>
            </a:r>
            <a:endParaRPr lang="en-US" sz="3600" b="1" dirty="0">
              <a:solidFill>
                <a:schemeClr val="bg1"/>
              </a:solidFill>
            </a:endParaRPr>
          </a:p>
        </p:txBody>
      </p:sp>
    </p:spTree>
    <p:extLst>
      <p:ext uri="{BB962C8B-B14F-4D97-AF65-F5344CB8AC3E}">
        <p14:creationId xmlns:p14="http://schemas.microsoft.com/office/powerpoint/2010/main" val="1302374388"/>
      </p:ext>
    </p:extLst>
  </p:cSld>
  <p:clrMapOvr>
    <a:masterClrMapping/>
  </p:clrMapOvr>
  <p:transition spd="med">
    <p:diamon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bg1"/>
                </a:solidFill>
              </a:rPr>
              <a:t>V50 values </a:t>
            </a:r>
            <a:r>
              <a:rPr lang="en-US" altLang="en-US" dirty="0" err="1">
                <a:solidFill>
                  <a:schemeClr val="bg1"/>
                </a:solidFill>
              </a:rPr>
              <a:t>vs</a:t>
            </a:r>
            <a:r>
              <a:rPr lang="en-US" altLang="en-US" dirty="0">
                <a:solidFill>
                  <a:schemeClr val="bg1"/>
                </a:solidFill>
              </a:rPr>
              <a:t> gradient length</a:t>
            </a:r>
            <a:endParaRPr lang="en-US" dirty="0">
              <a:solidFill>
                <a:schemeClr val="bg1"/>
              </a:solidFill>
            </a:endParaRPr>
          </a:p>
        </p:txBody>
      </p:sp>
      <p:graphicFrame>
        <p:nvGraphicFramePr>
          <p:cNvPr id="3" name="Chart 2"/>
          <p:cNvGraphicFramePr>
            <a:graphicFrameLocks/>
          </p:cNvGraphicFramePr>
          <p:nvPr>
            <p:extLst>
              <p:ext uri="{D42A27DB-BD31-4B8C-83A1-F6EECF244321}">
                <p14:modId xmlns:p14="http://schemas.microsoft.com/office/powerpoint/2010/main" val="225728095"/>
              </p:ext>
            </p:extLst>
          </p:nvPr>
        </p:nvGraphicFramePr>
        <p:xfrm>
          <a:off x="971600" y="1592796"/>
          <a:ext cx="6711452" cy="396121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43508" y="6093296"/>
            <a:ext cx="8928993" cy="646331"/>
          </a:xfrm>
          <a:prstGeom prst="rect">
            <a:avLst/>
          </a:prstGeom>
          <a:noFill/>
        </p:spPr>
        <p:txBody>
          <a:bodyPr wrap="square" rtlCol="0">
            <a:spAutoFit/>
          </a:bodyPr>
          <a:lstStyle/>
          <a:p>
            <a:r>
              <a:rPr lang="en-US" altLang="en-US" smtClean="0">
                <a:solidFill>
                  <a:srgbClr val="FFFF00"/>
                </a:solidFill>
              </a:rPr>
              <a:t>Different  </a:t>
            </a:r>
            <a:r>
              <a:rPr lang="en-US" altLang="en-US" dirty="0">
                <a:solidFill>
                  <a:srgbClr val="FFFF00"/>
                </a:solidFill>
              </a:rPr>
              <a:t>CkV result in different V50 values due to different level of the internal leak. </a:t>
            </a:r>
          </a:p>
          <a:p>
            <a:endParaRPr lang="en-US" dirty="0"/>
          </a:p>
        </p:txBody>
      </p:sp>
    </p:spTree>
    <p:extLst>
      <p:ext uri="{BB962C8B-B14F-4D97-AF65-F5344CB8AC3E}">
        <p14:creationId xmlns:p14="http://schemas.microsoft.com/office/powerpoint/2010/main" val="2789063636"/>
      </p:ext>
    </p:extLst>
  </p:cSld>
  <p:clrMapOvr>
    <a:masterClrMapping/>
  </p:clrMapOvr>
  <p:transition spd="med">
    <p:diamon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Conclusion</a:t>
            </a:r>
            <a:r>
              <a:rPr lang="en-US" dirty="0" smtClean="0">
                <a:solidFill>
                  <a:schemeClr val="bg1"/>
                </a:solidFill>
              </a:rPr>
              <a:t> 5</a:t>
            </a:r>
            <a:endParaRPr lang="en-US" dirty="0">
              <a:solidFill>
                <a:schemeClr val="bg1"/>
              </a:solidFill>
            </a:endParaRPr>
          </a:p>
        </p:txBody>
      </p:sp>
      <p:sp>
        <p:nvSpPr>
          <p:cNvPr id="3" name="Content Placeholder 2"/>
          <p:cNvSpPr>
            <a:spLocks noGrp="1"/>
          </p:cNvSpPr>
          <p:nvPr>
            <p:ph idx="1"/>
          </p:nvPr>
        </p:nvSpPr>
        <p:spPr/>
        <p:txBody>
          <a:bodyPr/>
          <a:lstStyle/>
          <a:p>
            <a:r>
              <a:rPr lang="en-US" sz="3600" b="1" dirty="0" smtClean="0">
                <a:solidFill>
                  <a:srgbClr val="FFFF00"/>
                </a:solidFill>
              </a:rPr>
              <a:t>5) </a:t>
            </a:r>
            <a:r>
              <a:rPr lang="en-US" sz="3600" b="1" dirty="0">
                <a:solidFill>
                  <a:srgbClr val="FFFF00"/>
                </a:solidFill>
              </a:rPr>
              <a:t>Delay volume should be tested at </a:t>
            </a:r>
            <a:r>
              <a:rPr lang="en-US" sz="3600" b="1" dirty="0" smtClean="0">
                <a:solidFill>
                  <a:srgbClr val="FFFF00"/>
                </a:solidFill>
              </a:rPr>
              <a:t>the method </a:t>
            </a:r>
            <a:r>
              <a:rPr lang="en-US" sz="3600" b="1" dirty="0">
                <a:solidFill>
                  <a:srgbClr val="FFFF00"/>
                </a:solidFill>
              </a:rPr>
              <a:t>pressure and flow </a:t>
            </a:r>
            <a:r>
              <a:rPr lang="en-US" sz="3600" b="1" dirty="0" smtClean="0">
                <a:solidFill>
                  <a:srgbClr val="FFFF00"/>
                </a:solidFill>
              </a:rPr>
              <a:t>rate for both LC systems prior method transfer. Reported </a:t>
            </a:r>
            <a:r>
              <a:rPr lang="en-US" sz="3600" b="1" dirty="0" smtClean="0">
                <a:solidFill>
                  <a:srgbClr val="FFFF00"/>
                </a:solidFill>
              </a:rPr>
              <a:t> by the manufacturer delay volume value could </a:t>
            </a:r>
            <a:r>
              <a:rPr lang="en-US" sz="3600" b="1" dirty="0" smtClean="0">
                <a:solidFill>
                  <a:srgbClr val="FFFF00"/>
                </a:solidFill>
              </a:rPr>
              <a:t>be obtained at different conditions. </a:t>
            </a:r>
            <a:endParaRPr lang="en-US" sz="3600" b="1" dirty="0">
              <a:solidFill>
                <a:srgbClr val="FFFF00"/>
              </a:solidFill>
            </a:endParaRPr>
          </a:p>
        </p:txBody>
      </p:sp>
    </p:spTree>
    <p:extLst>
      <p:ext uri="{BB962C8B-B14F-4D97-AF65-F5344CB8AC3E}">
        <p14:creationId xmlns:p14="http://schemas.microsoft.com/office/powerpoint/2010/main" val="1845876393"/>
      </p:ext>
    </p:extLst>
  </p:cSld>
  <p:clrMapOvr>
    <a:masterClrMapping/>
  </p:clrMapOvr>
  <p:transition spd="med">
    <p:diamon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dient Method Calculator - Thermo Scientific - Google Chrome"/>
          <p:cNvPicPr>
            <a:picLocks noChangeAspect="1"/>
          </p:cNvPicPr>
          <p:nvPr/>
        </p:nvPicPr>
        <p:blipFill>
          <a:blip r:embed="rId2">
            <a:extLst>
              <a:ext uri="{BEBA8EAE-BF5A-486C-A8C5-ECC9F3942E4B}">
                <a14:imgProps xmlns:a14="http://schemas.microsoft.com/office/drawing/2010/main">
                  <a14:imgLayer r:embed="rId3">
                    <a14:imgEffect>
                      <a14:sharpenSoften amount="39000"/>
                    </a14:imgEffect>
                  </a14:imgLayer>
                </a14:imgProps>
              </a:ext>
              <a:ext uri="{28A0092B-C50C-407E-A947-70E740481C1C}">
                <a14:useLocalDpi xmlns:a14="http://schemas.microsoft.com/office/drawing/2010/main" val="0"/>
              </a:ext>
            </a:extLst>
          </a:blip>
          <a:stretch>
            <a:fillRect/>
          </a:stretch>
        </p:blipFill>
        <p:spPr>
          <a:xfrm>
            <a:off x="16904" y="1289261"/>
            <a:ext cx="9144000" cy="5568739"/>
          </a:xfrm>
          <a:prstGeom prst="rect">
            <a:avLst/>
          </a:prstGeom>
        </p:spPr>
      </p:pic>
      <p:sp>
        <p:nvSpPr>
          <p:cNvPr id="7" name="Title 6"/>
          <p:cNvSpPr>
            <a:spLocks noGrp="1"/>
          </p:cNvSpPr>
          <p:nvPr>
            <p:ph type="title"/>
          </p:nvPr>
        </p:nvSpPr>
        <p:spPr/>
        <p:txBody>
          <a:bodyPr/>
          <a:lstStyle/>
          <a:p>
            <a:r>
              <a:rPr lang="en-US" dirty="0" smtClean="0">
                <a:solidFill>
                  <a:schemeClr val="bg1"/>
                </a:solidFill>
              </a:rPr>
              <a:t>Gradient method transfer reality</a:t>
            </a:r>
            <a:endParaRPr lang="en-US" dirty="0">
              <a:solidFill>
                <a:schemeClr val="bg1"/>
              </a:solidFill>
            </a:endParaRPr>
          </a:p>
        </p:txBody>
      </p:sp>
      <p:sp>
        <p:nvSpPr>
          <p:cNvPr id="11" name="Arc 10"/>
          <p:cNvSpPr/>
          <p:nvPr/>
        </p:nvSpPr>
        <p:spPr bwMode="auto">
          <a:xfrm>
            <a:off x="2375756" y="3501008"/>
            <a:ext cx="4356484" cy="252028"/>
          </a:xfrm>
          <a:prstGeom prst="arc">
            <a:avLst>
              <a:gd name="adj1" fmla="val 21596557"/>
              <a:gd name="adj2" fmla="val 21594332"/>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2" name="TextBox 11"/>
          <p:cNvSpPr txBox="1"/>
          <p:nvPr/>
        </p:nvSpPr>
        <p:spPr>
          <a:xfrm>
            <a:off x="323613" y="5578193"/>
            <a:ext cx="7354899" cy="369332"/>
          </a:xfrm>
          <a:prstGeom prst="rect">
            <a:avLst/>
          </a:prstGeom>
          <a:noFill/>
        </p:spPr>
        <p:txBody>
          <a:bodyPr wrap="none" rtlCol="0">
            <a:spAutoFit/>
          </a:bodyPr>
          <a:lstStyle/>
          <a:p>
            <a:r>
              <a:rPr lang="en-US" b="1" dirty="0">
                <a:solidFill>
                  <a:srgbClr val="996600"/>
                </a:solidFill>
                <a:latin typeface="Bookman Old Style" pitchFamily="18" charset="0"/>
              </a:rPr>
              <a:t>Eduard’s remark: </a:t>
            </a:r>
            <a:r>
              <a:rPr lang="en-US" b="1" dirty="0" smtClean="0">
                <a:solidFill>
                  <a:srgbClr val="996600"/>
                </a:solidFill>
                <a:latin typeface="Bookman Old Style" pitchFamily="18" charset="0"/>
              </a:rPr>
              <a:t>Good luck</a:t>
            </a:r>
            <a:r>
              <a:rPr lang="en-US" b="1" smtClean="0">
                <a:solidFill>
                  <a:srgbClr val="996600"/>
                </a:solidFill>
                <a:latin typeface="Bookman Old Style" pitchFamily="18" charset="0"/>
              </a:rPr>
              <a:t>, have </a:t>
            </a:r>
            <a:r>
              <a:rPr lang="en-US" b="1" dirty="0" smtClean="0">
                <a:solidFill>
                  <a:srgbClr val="996600"/>
                </a:solidFill>
                <a:latin typeface="Bookman Old Style" pitchFamily="18" charset="0"/>
              </a:rPr>
              <a:t>an easy method transfer!</a:t>
            </a:r>
            <a:endParaRPr lang="en-US" dirty="0">
              <a:solidFill>
                <a:srgbClr val="996600"/>
              </a:solidFill>
            </a:endParaRPr>
          </a:p>
        </p:txBody>
      </p:sp>
      <p:sp>
        <p:nvSpPr>
          <p:cNvPr id="2" name="TextBox 1"/>
          <p:cNvSpPr txBox="1"/>
          <p:nvPr/>
        </p:nvSpPr>
        <p:spPr>
          <a:xfrm>
            <a:off x="0" y="2302992"/>
            <a:ext cx="2483768" cy="1323439"/>
          </a:xfrm>
          <a:prstGeom prst="rect">
            <a:avLst/>
          </a:prstGeom>
          <a:noFill/>
        </p:spPr>
        <p:txBody>
          <a:bodyPr wrap="square" rtlCol="0">
            <a:spAutoFit/>
          </a:bodyPr>
          <a:lstStyle/>
          <a:p>
            <a:r>
              <a:rPr lang="en-US" sz="2000" b="1" dirty="0" smtClean="0"/>
              <a:t>Please specify System  A and System B dwell volume here</a:t>
            </a:r>
            <a:endParaRPr lang="en-US" sz="2000" b="1" dirty="0"/>
          </a:p>
        </p:txBody>
      </p:sp>
      <p:sp>
        <p:nvSpPr>
          <p:cNvPr id="8" name="Right Arrow 7"/>
          <p:cNvSpPr/>
          <p:nvPr/>
        </p:nvSpPr>
        <p:spPr bwMode="auto">
          <a:xfrm>
            <a:off x="827584" y="3554114"/>
            <a:ext cx="1412642" cy="144633"/>
          </a:xfrm>
          <a:prstGeom prst="rightArrow">
            <a:avLst/>
          </a:prstGeom>
          <a:solidFill>
            <a:srgbClr val="C0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pic>
        <p:nvPicPr>
          <p:cNvPr id="6146" name="Picture 2" descr="C:\Documents and Settings\Eduard Rogatsky\Local Settings\Temporary Internet Files\Content.IE5\OQXRIF1W\MP90043047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3753036"/>
            <a:ext cx="1306131" cy="130613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Documents and Settings\Eduard Rogatsky\Local Settings\Temporary Internet Files\Content.IE5\R6CWLKBN\MC91021701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16316" y="4461402"/>
            <a:ext cx="900100" cy="9001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5826" y="3833754"/>
            <a:ext cx="1172116" cy="369332"/>
          </a:xfrm>
          <a:prstGeom prst="rect">
            <a:avLst/>
          </a:prstGeom>
          <a:noFill/>
        </p:spPr>
        <p:txBody>
          <a:bodyPr wrap="none" rtlCol="0">
            <a:spAutoFit/>
          </a:bodyPr>
          <a:lstStyle/>
          <a:p>
            <a:r>
              <a:rPr lang="en-US" dirty="0"/>
              <a:t>System </a:t>
            </a:r>
            <a:r>
              <a:rPr lang="en-US" dirty="0" smtClean="0"/>
              <a:t>A</a:t>
            </a:r>
            <a:endParaRPr lang="en-US" dirty="0"/>
          </a:p>
        </p:txBody>
      </p:sp>
      <p:sp>
        <p:nvSpPr>
          <p:cNvPr id="13" name="TextBox 12"/>
          <p:cNvSpPr txBox="1"/>
          <p:nvPr/>
        </p:nvSpPr>
        <p:spPr>
          <a:xfrm>
            <a:off x="7280308" y="3888964"/>
            <a:ext cx="1172116" cy="369332"/>
          </a:xfrm>
          <a:prstGeom prst="rect">
            <a:avLst/>
          </a:prstGeom>
          <a:noFill/>
        </p:spPr>
        <p:txBody>
          <a:bodyPr wrap="none" rtlCol="0">
            <a:spAutoFit/>
          </a:bodyPr>
          <a:lstStyle/>
          <a:p>
            <a:r>
              <a:rPr lang="en-US" dirty="0"/>
              <a:t>System </a:t>
            </a:r>
            <a:r>
              <a:rPr lang="en-US" dirty="0" smtClean="0"/>
              <a:t>B</a:t>
            </a:r>
            <a:endParaRPr lang="en-US" dirty="0"/>
          </a:p>
        </p:txBody>
      </p:sp>
      <p:sp>
        <p:nvSpPr>
          <p:cNvPr id="14" name="Right Arrow 13"/>
          <p:cNvSpPr/>
          <p:nvPr/>
        </p:nvSpPr>
        <p:spPr bwMode="auto">
          <a:xfrm rot="10800000">
            <a:off x="6903774" y="3592477"/>
            <a:ext cx="1412642" cy="144633"/>
          </a:xfrm>
          <a:prstGeom prst="rightArrow">
            <a:avLst/>
          </a:prstGeom>
          <a:solidFill>
            <a:srgbClr val="C0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4" name="Rectangle 3"/>
          <p:cNvSpPr/>
          <p:nvPr/>
        </p:nvSpPr>
        <p:spPr bwMode="auto">
          <a:xfrm>
            <a:off x="6920268" y="2780928"/>
            <a:ext cx="1648176" cy="1692188"/>
          </a:xfrm>
          <a:prstGeom prst="rect">
            <a:avLst/>
          </a:prstGeom>
          <a:no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897170050"/>
      </p:ext>
    </p:extLst>
  </p:cSld>
  <p:clrMapOvr>
    <a:masterClrMapping/>
  </p:clrMapOvr>
  <p:transition spd="med">
    <p:diamon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a72a7a84-0216-4063-8523-2cc14ecf3783" descr="FFEF930B-A3A2-4B26-85B9-F3CFB657C4F7@ny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16" y="1417638"/>
            <a:ext cx="250507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43508" y="5536405"/>
            <a:ext cx="4371710" cy="1015663"/>
          </a:xfrm>
          <a:prstGeom prst="rect">
            <a:avLst/>
          </a:prstGeom>
          <a:noFill/>
        </p:spPr>
        <p:txBody>
          <a:bodyPr wrap="none" rtlCol="0">
            <a:spAutoFit/>
          </a:bodyPr>
          <a:lstStyle/>
          <a:p>
            <a:r>
              <a:rPr lang="en-US" sz="2000" b="1" dirty="0">
                <a:solidFill>
                  <a:schemeClr val="bg1"/>
                </a:solidFill>
              </a:rPr>
              <a:t>Matthew Gallitto </a:t>
            </a:r>
          </a:p>
          <a:p>
            <a:r>
              <a:rPr lang="en-US" sz="2000" b="1" dirty="0" smtClean="0">
                <a:solidFill>
                  <a:schemeClr val="bg1"/>
                </a:solidFill>
              </a:rPr>
              <a:t>Columbia University </a:t>
            </a:r>
            <a:r>
              <a:rPr lang="en-US" sz="2000" b="1" dirty="0">
                <a:solidFill>
                  <a:schemeClr val="bg1"/>
                </a:solidFill>
              </a:rPr>
              <a:t>Class of </a:t>
            </a:r>
            <a:r>
              <a:rPr lang="en-US" sz="2000" b="1" dirty="0" smtClean="0">
                <a:solidFill>
                  <a:schemeClr val="bg1"/>
                </a:solidFill>
              </a:rPr>
              <a:t>2014</a:t>
            </a:r>
            <a:endParaRPr lang="en-US" sz="2000" b="1" dirty="0">
              <a:solidFill>
                <a:schemeClr val="bg1"/>
              </a:solidFill>
            </a:endParaRPr>
          </a:p>
          <a:p>
            <a:r>
              <a:rPr lang="en-US" sz="2000" b="1" dirty="0">
                <a:solidFill>
                  <a:schemeClr val="bg1"/>
                </a:solidFill>
              </a:rPr>
              <a:t>B.A. </a:t>
            </a:r>
            <a:r>
              <a:rPr lang="en-US" sz="2000" b="1" dirty="0" smtClean="0">
                <a:solidFill>
                  <a:schemeClr val="bg1"/>
                </a:solidFill>
              </a:rPr>
              <a:t>in </a:t>
            </a:r>
            <a:r>
              <a:rPr lang="en-US" sz="2000" b="1" dirty="0">
                <a:solidFill>
                  <a:schemeClr val="bg1"/>
                </a:solidFill>
              </a:rPr>
              <a:t>Biology</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028" y="1427942"/>
            <a:ext cx="2844316" cy="2844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857554" y="4329100"/>
            <a:ext cx="5525872" cy="1323439"/>
          </a:xfrm>
          <a:prstGeom prst="rect">
            <a:avLst/>
          </a:prstGeom>
          <a:noFill/>
        </p:spPr>
        <p:txBody>
          <a:bodyPr wrap="none" rtlCol="0">
            <a:spAutoFit/>
          </a:bodyPr>
          <a:lstStyle/>
          <a:p>
            <a:r>
              <a:rPr lang="en-US" sz="2000" b="1" dirty="0" smtClean="0">
                <a:solidFill>
                  <a:schemeClr val="bg1"/>
                </a:solidFill>
              </a:rPr>
              <a:t>		</a:t>
            </a:r>
            <a:r>
              <a:rPr lang="en-US" sz="2000" b="1" dirty="0" err="1" smtClean="0">
                <a:solidFill>
                  <a:schemeClr val="bg1"/>
                </a:solidFill>
              </a:rPr>
              <a:t>Zheng</a:t>
            </a:r>
            <a:r>
              <a:rPr lang="en-US" sz="2000" b="1" dirty="0" smtClean="0">
                <a:solidFill>
                  <a:schemeClr val="bg1"/>
                </a:solidFill>
              </a:rPr>
              <a:t> </a:t>
            </a:r>
            <a:r>
              <a:rPr lang="en-US" sz="2000" b="1" dirty="0" err="1">
                <a:solidFill>
                  <a:schemeClr val="bg1"/>
                </a:solidFill>
              </a:rPr>
              <a:t>Zheng</a:t>
            </a:r>
            <a:r>
              <a:rPr lang="en-US" sz="2000" b="1" dirty="0">
                <a:solidFill>
                  <a:schemeClr val="bg1"/>
                </a:solidFill>
              </a:rPr>
              <a:t>, </a:t>
            </a:r>
            <a:r>
              <a:rPr lang="en-US" sz="2000" dirty="0">
                <a:solidFill>
                  <a:schemeClr val="bg1"/>
                </a:solidFill>
              </a:rPr>
              <a:t>PhD Candidate</a:t>
            </a:r>
          </a:p>
          <a:p>
            <a:r>
              <a:rPr lang="en-US" sz="2000" dirty="0" smtClean="0">
                <a:solidFill>
                  <a:schemeClr val="bg1"/>
                </a:solidFill>
              </a:rPr>
              <a:t>		</a:t>
            </a:r>
            <a:r>
              <a:rPr lang="en-US" sz="2000" dirty="0" err="1" smtClean="0">
                <a:solidFill>
                  <a:schemeClr val="bg1"/>
                </a:solidFill>
              </a:rPr>
              <a:t>Meyerhoff</a:t>
            </a:r>
            <a:r>
              <a:rPr lang="en-US" sz="2000" dirty="0" smtClean="0">
                <a:solidFill>
                  <a:schemeClr val="bg1"/>
                </a:solidFill>
              </a:rPr>
              <a:t> </a:t>
            </a:r>
            <a:r>
              <a:rPr lang="en-US" sz="2000" dirty="0">
                <a:solidFill>
                  <a:schemeClr val="bg1"/>
                </a:solidFill>
              </a:rPr>
              <a:t>Research Group</a:t>
            </a:r>
          </a:p>
          <a:p>
            <a:r>
              <a:rPr lang="en-US" sz="2000" dirty="0" smtClean="0">
                <a:solidFill>
                  <a:schemeClr val="bg1"/>
                </a:solidFill>
              </a:rPr>
              <a:t>		The </a:t>
            </a:r>
            <a:r>
              <a:rPr lang="en-US" sz="2000" dirty="0">
                <a:solidFill>
                  <a:schemeClr val="bg1"/>
                </a:solidFill>
              </a:rPr>
              <a:t>University of Michigan </a:t>
            </a:r>
          </a:p>
          <a:p>
            <a:r>
              <a:rPr lang="en-US" sz="2000" dirty="0" smtClean="0">
                <a:solidFill>
                  <a:schemeClr val="bg1"/>
                </a:solidFill>
              </a:rPr>
              <a:t>		Department </a:t>
            </a:r>
            <a:r>
              <a:rPr lang="en-US" sz="2000" dirty="0">
                <a:solidFill>
                  <a:schemeClr val="bg1"/>
                </a:solidFill>
              </a:rPr>
              <a:t>of </a:t>
            </a:r>
            <a:r>
              <a:rPr lang="en-US" sz="2000" dirty="0" smtClean="0">
                <a:solidFill>
                  <a:schemeClr val="bg1"/>
                </a:solidFill>
              </a:rPr>
              <a:t>Chemistry</a:t>
            </a:r>
            <a:endParaRPr lang="en-US" sz="2000" dirty="0">
              <a:solidFill>
                <a:schemeClr val="bg1"/>
              </a:solidFill>
            </a:endParaRPr>
          </a:p>
        </p:txBody>
      </p:sp>
      <p:sp>
        <p:nvSpPr>
          <p:cNvPr id="2" name="Title 1"/>
          <p:cNvSpPr>
            <a:spLocks noGrp="1"/>
          </p:cNvSpPr>
          <p:nvPr>
            <p:ph type="title"/>
          </p:nvPr>
        </p:nvSpPr>
        <p:spPr>
          <a:xfrm>
            <a:off x="457200" y="152636"/>
            <a:ext cx="8229600" cy="1143000"/>
          </a:xfrm>
        </p:spPr>
        <p:txBody>
          <a:bodyPr/>
          <a:lstStyle/>
          <a:p>
            <a:r>
              <a:rPr lang="en-US" b="1" dirty="0" smtClean="0">
                <a:solidFill>
                  <a:schemeClr val="bg1"/>
                </a:solidFill>
              </a:rPr>
              <a:t>Physical vs delay </a:t>
            </a:r>
            <a:r>
              <a:rPr lang="en-US" b="1" dirty="0">
                <a:solidFill>
                  <a:schemeClr val="bg1"/>
                </a:solidFill>
              </a:rPr>
              <a:t>volume </a:t>
            </a:r>
          </a:p>
        </p:txBody>
      </p:sp>
    </p:spTree>
    <p:extLst>
      <p:ext uri="{BB962C8B-B14F-4D97-AF65-F5344CB8AC3E}">
        <p14:creationId xmlns:p14="http://schemas.microsoft.com/office/powerpoint/2010/main" val="664603409"/>
      </p:ext>
    </p:extLst>
  </p:cSld>
  <p:clrMapOvr>
    <a:masterClrMapping/>
  </p:clrMapOvr>
  <p:transition spd="med">
    <p:diamon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228600" y="1423143"/>
            <a:ext cx="853440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3200" b="1" dirty="0">
                <a:solidFill>
                  <a:srgbClr val="FF3300"/>
                </a:solidFill>
              </a:rPr>
              <a:t>Funding:</a:t>
            </a:r>
          </a:p>
          <a:p>
            <a:pPr algn="just"/>
            <a:r>
              <a:rPr lang="en-US" sz="2400" b="1" dirty="0">
                <a:solidFill>
                  <a:srgbClr val="FFFF00"/>
                </a:solidFill>
              </a:rPr>
              <a:t>This research was supported in part by a Clinical and Translational Science Award (CTSA) from the National Institutes of Health (UL11RR025740) awarded to the Albert Einstein College of Medicine of Yeshiva University.</a:t>
            </a:r>
            <a:r>
              <a:rPr lang="en-US" sz="2400" dirty="0">
                <a:solidFill>
                  <a:srgbClr val="FFFF00"/>
                </a:solidFill>
              </a:rPr>
              <a:t> </a:t>
            </a:r>
            <a:endParaRPr lang="en-US" sz="2400" b="1" dirty="0">
              <a:solidFill>
                <a:srgbClr val="FFFF00"/>
              </a:solidFill>
            </a:endParaRPr>
          </a:p>
          <a:p>
            <a:r>
              <a:rPr lang="de-DE" sz="2400" dirty="0">
                <a:solidFill>
                  <a:srgbClr val="FFFF00"/>
                </a:solidFill>
              </a:rPr>
              <a:t>NIH: R01 </a:t>
            </a:r>
            <a:r>
              <a:rPr lang="de-DE" sz="2400" dirty="0" smtClean="0">
                <a:solidFill>
                  <a:srgbClr val="FFFF00"/>
                </a:solidFill>
              </a:rPr>
              <a:t>DK61644-01</a:t>
            </a:r>
          </a:p>
          <a:p>
            <a:endParaRPr lang="de-DE" sz="2400" dirty="0" smtClean="0">
              <a:solidFill>
                <a:srgbClr val="FFFF00"/>
              </a:solidFill>
            </a:endParaRPr>
          </a:p>
          <a:p>
            <a:r>
              <a:rPr lang="de-DE" sz="3200" b="1" dirty="0" smtClean="0">
                <a:solidFill>
                  <a:srgbClr val="FF3300"/>
                </a:solidFill>
              </a:rPr>
              <a:t>Technical </a:t>
            </a:r>
            <a:r>
              <a:rPr lang="de-DE" sz="3200" b="1" dirty="0">
                <a:solidFill>
                  <a:srgbClr val="FF3300"/>
                </a:solidFill>
              </a:rPr>
              <a:t>Support:</a:t>
            </a:r>
          </a:p>
          <a:p>
            <a:r>
              <a:rPr lang="de-DE" sz="2400" dirty="0">
                <a:solidFill>
                  <a:srgbClr val="FFFF00"/>
                </a:solidFill>
              </a:rPr>
              <a:t>Agilent </a:t>
            </a:r>
            <a:r>
              <a:rPr lang="de-DE" sz="2400" dirty="0" smtClean="0">
                <a:solidFill>
                  <a:srgbClr val="FFFF00"/>
                </a:solidFill>
              </a:rPr>
              <a:t>Technologies</a:t>
            </a:r>
          </a:p>
          <a:p>
            <a:r>
              <a:rPr lang="de-DE" sz="2400" smtClean="0">
                <a:solidFill>
                  <a:srgbClr val="FFFF00"/>
                </a:solidFill>
              </a:rPr>
              <a:t>IDEX </a:t>
            </a:r>
            <a:r>
              <a:rPr lang="de-DE" sz="2400" dirty="0">
                <a:solidFill>
                  <a:srgbClr val="FFFF00"/>
                </a:solidFill>
              </a:rPr>
              <a:t>corporation/Upchurch </a:t>
            </a:r>
            <a:r>
              <a:rPr lang="de-DE" sz="2400" dirty="0" smtClean="0">
                <a:solidFill>
                  <a:srgbClr val="FFFF00"/>
                </a:solidFill>
              </a:rPr>
              <a:t>scientific</a:t>
            </a:r>
          </a:p>
          <a:p>
            <a:r>
              <a:rPr lang="de-DE" sz="2400" dirty="0" smtClean="0">
                <a:solidFill>
                  <a:srgbClr val="FFFF00"/>
                </a:solidFill>
              </a:rPr>
              <a:t>Optimize Technologies</a:t>
            </a:r>
            <a:endParaRPr lang="de-DE" sz="2400" dirty="0">
              <a:solidFill>
                <a:srgbClr val="FFFF00"/>
              </a:solidFill>
            </a:endParaRPr>
          </a:p>
          <a:p>
            <a:pPr eaLnBrk="0" hangingPunct="0"/>
            <a:endParaRPr lang="en-US" sz="2400" dirty="0">
              <a:solidFill>
                <a:srgbClr val="FFFF00"/>
              </a:solidFill>
            </a:endParaRPr>
          </a:p>
        </p:txBody>
      </p:sp>
      <p:sp>
        <p:nvSpPr>
          <p:cNvPr id="37891" name="Text Box 3"/>
          <p:cNvSpPr txBox="1">
            <a:spLocks noChangeArrowheads="1"/>
          </p:cNvSpPr>
          <p:nvPr/>
        </p:nvSpPr>
        <p:spPr bwMode="auto">
          <a:xfrm>
            <a:off x="2743200" y="533400"/>
            <a:ext cx="399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200" b="1">
                <a:solidFill>
                  <a:schemeClr val="bg1"/>
                </a:solidFill>
              </a:rPr>
              <a:t>Acknowledgements</a:t>
            </a:r>
          </a:p>
        </p:txBody>
      </p:sp>
    </p:spTree>
    <p:extLst>
      <p:ext uri="{BB962C8B-B14F-4D97-AF65-F5344CB8AC3E}">
        <p14:creationId xmlns:p14="http://schemas.microsoft.com/office/powerpoint/2010/main" val="16731932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Default Design">
  <a:themeElements>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solidFill>
            <a:schemeClr val="bg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4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CC"/>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19340</TotalTime>
  <Words>1583</Words>
  <Application>Microsoft Office PowerPoint</Application>
  <PresentationFormat>On-screen Show (4:3)</PresentationFormat>
  <Paragraphs>194</Paragraphs>
  <Slides>45</Slides>
  <Notes>8</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Default Design</vt:lpstr>
      <vt:lpstr>4_Default Design</vt:lpstr>
      <vt:lpstr>LC/MS method transfer: surprises and troubleshooting.</vt:lpstr>
      <vt:lpstr>PowerPoint Presentation</vt:lpstr>
      <vt:lpstr>HPLC Instrumentation Development</vt:lpstr>
      <vt:lpstr>PowerPoint Presentation</vt:lpstr>
      <vt:lpstr>PowerPoint Presentation</vt:lpstr>
      <vt:lpstr>PowerPoint Presentation</vt:lpstr>
      <vt:lpstr>Current LC method and pump/system replacement: delay/dwell volume impact </vt:lpstr>
      <vt:lpstr>Gradient method transfer</vt:lpstr>
      <vt:lpstr>Objective</vt:lpstr>
      <vt:lpstr>Dwell volume assessment </vt:lpstr>
      <vt:lpstr>Delay volume: misconception 1</vt:lpstr>
      <vt:lpstr>Agilent 1100/1200 series  standard binary pump</vt:lpstr>
      <vt:lpstr>G1312A binary pump flow path diagram</vt:lpstr>
      <vt:lpstr>Measurement of dwell volume of 1100 Agilent pump</vt:lpstr>
      <vt:lpstr>Measurement of dwell volume of 1100 Agilent pump</vt:lpstr>
      <vt:lpstr>Measurement of dwell volume of 1100 Agilent pump Dynamic filling experiment</vt:lpstr>
      <vt:lpstr>Dynamic filling experiment</vt:lpstr>
      <vt:lpstr>Conclusion 1</vt:lpstr>
      <vt:lpstr>Conclusion 1: example</vt:lpstr>
      <vt:lpstr>PowerPoint Presentation</vt:lpstr>
      <vt:lpstr>PowerPoint Presentation</vt:lpstr>
      <vt:lpstr>Mixing efficiency – delay volume </vt:lpstr>
      <vt:lpstr>Delay volume-pressure impact:</vt:lpstr>
      <vt:lpstr>Mixer evaluation</vt:lpstr>
      <vt:lpstr>V0 and V50 approaches to measure delay volume </vt:lpstr>
      <vt:lpstr>PowerPoint Presentation</vt:lpstr>
      <vt:lpstr>Step gradient intercept drawing 1</vt:lpstr>
      <vt:lpstr>Step gradient intercept drawing 2</vt:lpstr>
      <vt:lpstr>Step gradient intercept drawing 3</vt:lpstr>
      <vt:lpstr>Step gradient intercept drawing 4</vt:lpstr>
      <vt:lpstr>Conclusion 2</vt:lpstr>
      <vt:lpstr>PowerPoint Presentation</vt:lpstr>
      <vt:lpstr>V50 volume vs pressure</vt:lpstr>
      <vt:lpstr>V50 error vs pressure</vt:lpstr>
      <vt:lpstr>Conclusion 3</vt:lpstr>
      <vt:lpstr>Summary 1</vt:lpstr>
      <vt:lpstr>Conclusion 4</vt:lpstr>
      <vt:lpstr>Impact of hardware performance: check valve B underdelivers organic</vt:lpstr>
      <vt:lpstr>Gradient delay and pump hardware performance</vt:lpstr>
      <vt:lpstr>Hardware performance and measured gradient delay</vt:lpstr>
      <vt:lpstr>V50 values vs gradient length</vt:lpstr>
      <vt:lpstr>Conclusion 5</vt:lpstr>
      <vt:lpstr>Gradient method transfer reality</vt:lpstr>
      <vt:lpstr>Physical vs delay volume </vt:lpstr>
      <vt:lpstr>PowerPoint Presentation</vt:lpstr>
    </vt:vector>
  </TitlesOfParts>
  <Company>Albert Einstein College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column method SPE AcN/Phospate sample</dc:title>
  <dc:creator>GCRC</dc:creator>
  <cp:lastModifiedBy>Eduard</cp:lastModifiedBy>
  <cp:revision>748</cp:revision>
  <dcterms:created xsi:type="dcterms:W3CDTF">2003-10-23T16:48:17Z</dcterms:created>
  <dcterms:modified xsi:type="dcterms:W3CDTF">2015-09-01T22:22:53Z</dcterms:modified>
</cp:coreProperties>
</file>