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13" r:id="rId2"/>
    <p:sldId id="314" r:id="rId3"/>
    <p:sldId id="256" r:id="rId4"/>
    <p:sldId id="267" r:id="rId5"/>
    <p:sldId id="294" r:id="rId6"/>
    <p:sldId id="298" r:id="rId7"/>
    <p:sldId id="293" r:id="rId8"/>
    <p:sldId id="299" r:id="rId9"/>
    <p:sldId id="268" r:id="rId10"/>
    <p:sldId id="269" r:id="rId11"/>
    <p:sldId id="300" r:id="rId12"/>
    <p:sldId id="301" r:id="rId13"/>
    <p:sldId id="270" r:id="rId14"/>
    <p:sldId id="302" r:id="rId15"/>
    <p:sldId id="303" r:id="rId16"/>
    <p:sldId id="279" r:id="rId17"/>
    <p:sldId id="306" r:id="rId18"/>
    <p:sldId id="280" r:id="rId19"/>
    <p:sldId id="304" r:id="rId20"/>
    <p:sldId id="305" r:id="rId21"/>
    <p:sldId id="307" r:id="rId22"/>
    <p:sldId id="308" r:id="rId23"/>
    <p:sldId id="309" r:id="rId24"/>
    <p:sldId id="310" r:id="rId25"/>
    <p:sldId id="311" r:id="rId26"/>
    <p:sldId id="312" r:id="rId27"/>
    <p:sldId id="281" r:id="rId28"/>
    <p:sldId id="282" r:id="rId29"/>
    <p:sldId id="283" r:id="rId30"/>
    <p:sldId id="284" r:id="rId31"/>
    <p:sldId id="315"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87" autoAdjust="0"/>
    <p:restoredTop sz="94660"/>
  </p:normalViewPr>
  <p:slideViewPr>
    <p:cSldViewPr snapToGrid="0">
      <p:cViewPr varScale="1">
        <p:scale>
          <a:sx n="72" d="100"/>
          <a:sy n="72" d="100"/>
        </p:scale>
        <p:origin x="-606"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pPr/>
              <a:t>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62CEF3B-A037-46D0-B02C-1428F07E9383}" type="datetimeFigureOut">
              <a:rPr lang="en-US" dirty="0"/>
              <a:pPr/>
              <a:t>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E482DC-2269-4F26-9D2A-7E44B1A4CD8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pPr/>
              <a:t>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pPr/>
              <a:t>11/7/2014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pPr/>
              <a:t>11/7/2014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pPr/>
              <a:t>11/7/2014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6DFF08F-DC6B-4601-B491-B0F83F6DD2DA}" type="datetimeFigureOut">
              <a:rPr lang="en-US" dirty="0"/>
              <a:pPr/>
              <a:t>11/7/2014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6DFF08F-DC6B-4601-B491-B0F83F6DD2DA}" type="datetimeFigureOut">
              <a:rPr lang="en-US" dirty="0"/>
              <a:pPr/>
              <a:t>11/7/2014</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pPr/>
              <a:t>11/7/2014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pPr/>
              <a:t>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pPr/>
              <a:t>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6DFF08F-DC6B-4601-B491-B0F83F6DD2DA}" type="datetimeFigureOut">
              <a:rPr lang="en-US" dirty="0"/>
              <a:pPr/>
              <a:t>11/7/2014</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1"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r" defTabSz="914400" rtl="1"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hyperlink" Target="mailto:materialsscience.conference@omicsgroup.us" TargetMode="External"/><Relationship Id="rId2" Type="http://schemas.openxmlformats.org/officeDocument/2006/relationships/hyperlink" Target="http://materialsscience.conferenceseries.com/" TargetMode="External"/><Relationship Id="rId1" Type="http://schemas.openxmlformats.org/officeDocument/2006/relationships/slideLayout" Target="../slideLayouts/slideLayout2.xml"/><Relationship Id="rId4" Type="http://schemas.openxmlformats.org/officeDocument/2006/relationships/hyperlink" Target="mailto:materialsscience@omics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752" y="428625"/>
            <a:ext cx="10915649" cy="1143000"/>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Autofit/>
          </a:bodyPr>
          <a:lstStyle/>
          <a:p>
            <a:pPr algn="just">
              <a:buFont typeface="Arial" charset="0"/>
              <a:buNone/>
              <a:defRPr/>
            </a:pPr>
            <a:r>
              <a:rPr lang="en-US" sz="2400" dirty="0" smtClean="0">
                <a:latin typeface="Times New Roman" pitchFamily="18" charset="0"/>
                <a:cs typeface="Times New Roman" pitchFamily="18" charset="0"/>
              </a:rPr>
              <a:t>      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a:t>
            </a:r>
            <a:r>
              <a:rPr lang="en-US" sz="2400" dirty="0" smtClean="0">
                <a:latin typeface="Times New Roman" pitchFamily="18" charset="0"/>
                <a:cs typeface="Times New Roman" pitchFamily="18" charset="0"/>
              </a:rPr>
              <a:t>workshops, symposia </a:t>
            </a:r>
            <a:r>
              <a:rPr lang="en-US" sz="2400" dirty="0" smtClean="0">
                <a:latin typeface="Times New Roman" pitchFamily="18" charset="0"/>
                <a:cs typeface="Times New Roman" pitchFamily="18" charset="0"/>
              </a:rPr>
              <a:t>and exhibitions.</a:t>
            </a:r>
            <a:endParaRPr lang="en-US" sz="24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285750"/>
            <a:ext cx="10972800" cy="114300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762001" y="1571625"/>
            <a:ext cx="10629900"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l">
              <a:buFont typeface="Arial" charset="0"/>
              <a:buNone/>
              <a:defRPr/>
            </a:pPr>
            <a:r>
              <a:rPr lang="en-US" sz="2000" dirty="0" smtClean="0">
                <a:latin typeface="+mj-lt"/>
              </a:rPr>
              <a:t>      </a:t>
            </a:r>
            <a:r>
              <a:rPr lang="en-US" sz="2400" dirty="0" smtClean="0">
                <a:latin typeface="+mj-lt"/>
              </a:rPr>
              <a:t>OMICS Group International is a pioneer and leading science event organizer, which publishes around 400 open access journals and conducts over 300 Medical, Clinical, Engineering, Life Sciences, </a:t>
            </a:r>
            <a:r>
              <a:rPr lang="en-US" sz="2400" dirty="0" err="1" smtClean="0">
                <a:latin typeface="+mj-lt"/>
              </a:rPr>
              <a:t>Phrama</a:t>
            </a:r>
            <a:r>
              <a:rPr lang="en-US" sz="2400" dirty="0" smtClean="0">
                <a:latin typeface="+mj-lt"/>
              </a:rPr>
              <a:t> scientific conferences all over the globe annually with the support of more than 1000 scientific associations and 30,000 editorial board members and 3.5 million followers to its credit.</a:t>
            </a:r>
            <a:br>
              <a:rPr lang="en-US" sz="2400" dirty="0" smtClean="0">
                <a:latin typeface="+mj-lt"/>
              </a:rPr>
            </a:br>
            <a:endParaRPr lang="en-US" sz="2400" dirty="0" smtClean="0">
              <a:latin typeface="+mj-lt"/>
            </a:endParaRPr>
          </a:p>
          <a:p>
            <a:pPr algn="l">
              <a:buFont typeface="Arial" charset="0"/>
              <a:buNone/>
              <a:defRPr/>
            </a:pPr>
            <a:r>
              <a:rPr lang="en-US" sz="24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400" dirty="0" err="1" smtClean="0">
                <a:latin typeface="+mj-lt"/>
              </a:rPr>
              <a:t>Bengaluru</a:t>
            </a:r>
            <a:r>
              <a:rPr lang="en-US" sz="2400" dirty="0" smtClean="0">
                <a:latin typeface="+mj-lt"/>
              </a:rPr>
              <a:t> and Mumbai</a:t>
            </a:r>
            <a:r>
              <a:rPr lang="en-US" sz="2000" dirty="0" smtClean="0">
                <a:latin typeface="+mj-lt"/>
              </a:rPr>
              <a:t>.</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rtl="0"/>
            <a:r>
              <a:rPr lang="en-US" sz="3600" b="1" dirty="0"/>
              <a:t>INFLUENCE OF NANODISPERSIONS ON CORROSION BEHAVIOUR OF ALUMINUM METAL MATRIX NANOCOMPOSITES FABRICATED USING POWDER METALLURGY ROUTE</a:t>
            </a:r>
            <a:endParaRPr lang="en-US" sz="3600" dirty="0"/>
          </a:p>
        </p:txBody>
      </p:sp>
      <p:sp>
        <p:nvSpPr>
          <p:cNvPr id="3" name="Subtitle 2"/>
          <p:cNvSpPr>
            <a:spLocks noGrp="1"/>
          </p:cNvSpPr>
          <p:nvPr>
            <p:ph type="subTitle" idx="1"/>
          </p:nvPr>
        </p:nvSpPr>
        <p:spPr>
          <a:xfrm>
            <a:off x="1097280" y="4583372"/>
            <a:ext cx="10058400" cy="462368"/>
          </a:xfrm>
        </p:spPr>
        <p:txBody>
          <a:bodyPr>
            <a:normAutofit fontScale="85000" lnSpcReduction="10000"/>
          </a:bodyPr>
          <a:lstStyle/>
          <a:p>
            <a:pPr algn="ctr" rtl="0"/>
            <a:r>
              <a:rPr lang="en-GB" b="1" dirty="0"/>
              <a:t>E.Y. </a:t>
            </a:r>
            <a:r>
              <a:rPr lang="en-GB" b="1" dirty="0" smtClean="0"/>
              <a:t>El-Kady</a:t>
            </a:r>
            <a:r>
              <a:rPr lang="en-GB" b="1" baseline="30000" dirty="0" smtClean="0"/>
              <a:t>1</a:t>
            </a:r>
            <a:r>
              <a:rPr lang="en-GB" b="1" dirty="0" smtClean="0"/>
              <a:t>, T. S. Mahmoud</a:t>
            </a:r>
            <a:r>
              <a:rPr lang="en-GB" b="1" baseline="30000" dirty="0" smtClean="0"/>
              <a:t>1</a:t>
            </a:r>
            <a:r>
              <a:rPr lang="en-GB" b="1" dirty="0" smtClean="0"/>
              <a:t>, </a:t>
            </a:r>
            <a:r>
              <a:rPr lang="en-US" b="1" dirty="0"/>
              <a:t>M. </a:t>
            </a:r>
            <a:r>
              <a:rPr lang="en-US" b="1" dirty="0" smtClean="0"/>
              <a:t>Abdel-Aziz</a:t>
            </a:r>
            <a:r>
              <a:rPr lang="en-US" b="1" baseline="30000" dirty="0"/>
              <a:t>2</a:t>
            </a:r>
            <a:r>
              <a:rPr lang="en-US" b="1" dirty="0" smtClean="0"/>
              <a:t>,</a:t>
            </a:r>
            <a:r>
              <a:rPr lang="en-US" b="1" baseline="30000" dirty="0" smtClean="0"/>
              <a:t> </a:t>
            </a:r>
            <a:r>
              <a:rPr lang="en-US" b="1" dirty="0" smtClean="0"/>
              <a:t>T.A</a:t>
            </a:r>
            <a:r>
              <a:rPr lang="en-US" b="1" dirty="0"/>
              <a:t>. Khalil</a:t>
            </a:r>
            <a:r>
              <a:rPr lang="en-US" b="1" baseline="30000" dirty="0"/>
              <a:t>1</a:t>
            </a:r>
            <a:r>
              <a:rPr lang="en-US" b="1" dirty="0"/>
              <a:t> </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524988" y="758952"/>
            <a:ext cx="1428750" cy="1133475"/>
          </a:xfrm>
          <a:prstGeom prst="rect">
            <a:avLst/>
          </a:prstGeom>
        </p:spPr>
      </p:pic>
      <p:sp>
        <p:nvSpPr>
          <p:cNvPr id="6" name="TextBox 5"/>
          <p:cNvSpPr txBox="1"/>
          <p:nvPr/>
        </p:nvSpPr>
        <p:spPr>
          <a:xfrm>
            <a:off x="1330391" y="5304000"/>
            <a:ext cx="9592178" cy="646331"/>
          </a:xfrm>
          <a:prstGeom prst="rect">
            <a:avLst/>
          </a:prstGeom>
          <a:noFill/>
        </p:spPr>
        <p:txBody>
          <a:bodyPr wrap="none" rtlCol="1">
            <a:spAutoFit/>
          </a:bodyPr>
          <a:lstStyle/>
          <a:p>
            <a:pPr algn="ctr"/>
            <a:r>
              <a:rPr lang="en-US" baseline="30000" dirty="0"/>
              <a:t>1</a:t>
            </a:r>
            <a:r>
              <a:rPr lang="en-US" dirty="0"/>
              <a:t>Mechanical Engineering Department</a:t>
            </a:r>
            <a:r>
              <a:rPr lang="x-none" dirty="0"/>
              <a:t>, </a:t>
            </a:r>
            <a:r>
              <a:rPr lang="en-US" dirty="0" err="1"/>
              <a:t>Shoubra</a:t>
            </a:r>
            <a:r>
              <a:rPr lang="en-US" dirty="0"/>
              <a:t> Faculty of Mechanical Engineering, </a:t>
            </a:r>
            <a:r>
              <a:rPr lang="en-US" dirty="0" err="1"/>
              <a:t>Benha</a:t>
            </a:r>
            <a:r>
              <a:rPr lang="en-US" dirty="0"/>
              <a:t> University.</a:t>
            </a:r>
          </a:p>
          <a:p>
            <a:pPr algn="ctr"/>
            <a:r>
              <a:rPr lang="en-US" baseline="30000" dirty="0"/>
              <a:t>2</a:t>
            </a:r>
            <a:r>
              <a:rPr lang="en-US" dirty="0"/>
              <a:t>Central Metallurgical Research and Development Institute (CMRDI)- </a:t>
            </a:r>
            <a:r>
              <a:rPr lang="en-US" dirty="0" err="1"/>
              <a:t>Helwan</a:t>
            </a:r>
            <a:r>
              <a:rPr lang="en-US" dirty="0"/>
              <a:t> –Cairo.</a:t>
            </a:r>
          </a:p>
        </p:txBody>
      </p:sp>
      <p:pic>
        <p:nvPicPr>
          <p:cNvPr id="8" name="Picture 7" descr="images333.jpg"/>
          <p:cNvPicPr>
            <a:picLocks noChangeAspect="1"/>
          </p:cNvPicPr>
          <p:nvPr/>
        </p:nvPicPr>
        <p:blipFill>
          <a:blip r:embed="rId3" cstate="print">
            <a:clrChange>
              <a:clrFrom>
                <a:srgbClr val="FFFFFF"/>
              </a:clrFrom>
              <a:clrTo>
                <a:srgbClr val="FFFFFF">
                  <a:alpha val="0"/>
                </a:srgbClr>
              </a:clrTo>
            </a:clrChange>
          </a:blip>
          <a:stretch>
            <a:fillRect/>
          </a:stretch>
        </p:blipFill>
        <p:spPr>
          <a:xfrm>
            <a:off x="6019642" y="634210"/>
            <a:ext cx="1270666" cy="1382958"/>
          </a:xfrm>
          <a:prstGeom prst="rect">
            <a:avLst/>
          </a:prstGeom>
        </p:spPr>
      </p:pic>
    </p:spTree>
    <p:extLst>
      <p:ext uri="{BB962C8B-B14F-4D97-AF65-F5344CB8AC3E}">
        <p14:creationId xmlns:p14="http://schemas.microsoft.com/office/powerpoint/2010/main" xmlns="" val="488704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Introduction</a:t>
            </a:r>
            <a:endParaRPr lang="ar-EG" dirty="0"/>
          </a:p>
        </p:txBody>
      </p:sp>
      <p:sp>
        <p:nvSpPr>
          <p:cNvPr id="3" name="Content Placeholder 2"/>
          <p:cNvSpPr>
            <a:spLocks noGrp="1"/>
          </p:cNvSpPr>
          <p:nvPr>
            <p:ph idx="1"/>
          </p:nvPr>
        </p:nvSpPr>
        <p:spPr>
          <a:xfrm>
            <a:off x="1097280" y="1845733"/>
            <a:ext cx="10058400" cy="4360333"/>
          </a:xfrm>
        </p:spPr>
        <p:txBody>
          <a:bodyPr>
            <a:normAutofit fontScale="92500"/>
          </a:bodyPr>
          <a:lstStyle/>
          <a:p>
            <a:pPr marL="449263" indent="-449263" algn="just" rtl="0">
              <a:buFont typeface="Wingdings" panose="05000000000000000000" pitchFamily="2" charset="2"/>
              <a:buChar char="§"/>
              <a:tabLst>
                <a:tab pos="449263" algn="l"/>
              </a:tabLst>
            </a:pPr>
            <a:r>
              <a:rPr lang="en-US" sz="4000" dirty="0"/>
              <a:t>Particulate reinforced metal matrix composites (MMCs) combine two or more materials that have different corrosion potentials and corrosion </a:t>
            </a:r>
            <a:r>
              <a:rPr lang="en-US" sz="4000" dirty="0" smtClean="0"/>
              <a:t>characteristics.</a:t>
            </a:r>
          </a:p>
          <a:p>
            <a:pPr marL="449263" indent="-449263" algn="just" rtl="0">
              <a:buFont typeface="Wingdings" panose="05000000000000000000" pitchFamily="2" charset="2"/>
              <a:buChar char="§"/>
              <a:tabLst>
                <a:tab pos="449263" algn="l"/>
              </a:tabLst>
            </a:pPr>
            <a:r>
              <a:rPr lang="en-US" sz="4000" dirty="0" smtClean="0"/>
              <a:t>Reinforcement </a:t>
            </a:r>
            <a:r>
              <a:rPr lang="en-US" sz="4000" dirty="0"/>
              <a:t>ceramic particles, such as </a:t>
            </a:r>
            <a:r>
              <a:rPr lang="en-US" sz="4000" dirty="0" err="1"/>
              <a:t>SiC</a:t>
            </a:r>
            <a:r>
              <a:rPr lang="en-US" sz="4000" dirty="0"/>
              <a:t> or Al</a:t>
            </a:r>
            <a:r>
              <a:rPr lang="en-US" sz="4000" baseline="-25000" dirty="0"/>
              <a:t>2</a:t>
            </a:r>
            <a:r>
              <a:rPr lang="en-US" sz="4000" dirty="0"/>
              <a:t>O</a:t>
            </a:r>
            <a:r>
              <a:rPr lang="en-US" sz="4000" baseline="-25000" dirty="0"/>
              <a:t>3</a:t>
            </a:r>
            <a:r>
              <a:rPr lang="en-US" sz="4000" dirty="0"/>
              <a:t> particles, may interact electrochemically, chemically, or physically with the matrix leading to accelerated corrosion</a:t>
            </a:r>
            <a:r>
              <a:rPr lang="en-US" sz="4000" dirty="0" smtClean="0"/>
              <a:t>.</a:t>
            </a:r>
          </a:p>
        </p:txBody>
      </p:sp>
    </p:spTree>
    <p:extLst>
      <p:ext uri="{BB962C8B-B14F-4D97-AF65-F5344CB8AC3E}">
        <p14:creationId xmlns:p14="http://schemas.microsoft.com/office/powerpoint/2010/main" xmlns="" val="42047057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Introduction</a:t>
            </a:r>
            <a:endParaRPr lang="ar-EG" dirty="0"/>
          </a:p>
        </p:txBody>
      </p:sp>
      <p:sp>
        <p:nvSpPr>
          <p:cNvPr id="3" name="Content Placeholder 2"/>
          <p:cNvSpPr>
            <a:spLocks noGrp="1"/>
          </p:cNvSpPr>
          <p:nvPr>
            <p:ph idx="1"/>
          </p:nvPr>
        </p:nvSpPr>
        <p:spPr>
          <a:xfrm>
            <a:off x="1097280" y="1845733"/>
            <a:ext cx="10058400" cy="4360333"/>
          </a:xfrm>
        </p:spPr>
        <p:txBody>
          <a:bodyPr>
            <a:normAutofit/>
          </a:bodyPr>
          <a:lstStyle/>
          <a:p>
            <a:pPr marL="449263" indent="-449263" algn="just" rtl="0">
              <a:buFont typeface="Wingdings" panose="05000000000000000000" pitchFamily="2" charset="2"/>
              <a:buChar char="§"/>
              <a:tabLst>
                <a:tab pos="449263" algn="l"/>
              </a:tabLst>
            </a:pPr>
            <a:r>
              <a:rPr lang="en-US" sz="4000" dirty="0"/>
              <a:t>In addition, galvanic interactions between the ceramic particles and matrix can also accelerate corrosion.</a:t>
            </a:r>
          </a:p>
          <a:p>
            <a:pPr marL="449263" indent="-449263" algn="just" rtl="0">
              <a:buFont typeface="Wingdings" panose="05000000000000000000" pitchFamily="2" charset="2"/>
              <a:buChar char="§"/>
              <a:tabLst>
                <a:tab pos="449263" algn="l"/>
              </a:tabLst>
            </a:pPr>
            <a:r>
              <a:rPr lang="en-US" sz="4000" dirty="0" smtClean="0"/>
              <a:t>Preferential </a:t>
            </a:r>
            <a:r>
              <a:rPr lang="en-US" sz="4000" dirty="0"/>
              <a:t>corrosion along a particle matrix interface can lead to rapid penetration along the large interfacial areas in composites. </a:t>
            </a:r>
            <a:endParaRPr lang="en-US" sz="4000" dirty="0" smtClean="0"/>
          </a:p>
        </p:txBody>
      </p:sp>
    </p:spTree>
    <p:extLst>
      <p:ext uri="{BB962C8B-B14F-4D97-AF65-F5344CB8AC3E}">
        <p14:creationId xmlns:p14="http://schemas.microsoft.com/office/powerpoint/2010/main" xmlns="" val="9853245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Introduction</a:t>
            </a:r>
            <a:endParaRPr lang="ar-EG" dirty="0"/>
          </a:p>
        </p:txBody>
      </p:sp>
      <p:sp>
        <p:nvSpPr>
          <p:cNvPr id="3" name="Content Placeholder 2"/>
          <p:cNvSpPr>
            <a:spLocks noGrp="1"/>
          </p:cNvSpPr>
          <p:nvPr>
            <p:ph idx="1"/>
          </p:nvPr>
        </p:nvSpPr>
        <p:spPr>
          <a:xfrm>
            <a:off x="1097280" y="1845733"/>
            <a:ext cx="10058400" cy="4360333"/>
          </a:xfrm>
        </p:spPr>
        <p:txBody>
          <a:bodyPr>
            <a:normAutofit/>
          </a:bodyPr>
          <a:lstStyle/>
          <a:p>
            <a:pPr marL="449263" indent="-449263" algn="just" rtl="0">
              <a:buFont typeface="Wingdings" panose="05000000000000000000" pitchFamily="2" charset="2"/>
              <a:buChar char="§"/>
              <a:tabLst>
                <a:tab pos="449263" algn="l"/>
              </a:tabLst>
            </a:pPr>
            <a:r>
              <a:rPr lang="en-US" sz="4000" dirty="0"/>
              <a:t>Corrosion resistance is one of the candidate properties that it is believed to be enhanced by the addition of ceramic </a:t>
            </a:r>
            <a:r>
              <a:rPr lang="en-US" sz="4000" dirty="0" err="1"/>
              <a:t>nanoparticulates</a:t>
            </a:r>
            <a:r>
              <a:rPr lang="en-US" sz="4000" dirty="0"/>
              <a:t> to metal matrix such as aluminum and its alloys. </a:t>
            </a:r>
          </a:p>
        </p:txBody>
      </p:sp>
    </p:spTree>
    <p:extLst>
      <p:ext uri="{BB962C8B-B14F-4D97-AF65-F5344CB8AC3E}">
        <p14:creationId xmlns:p14="http://schemas.microsoft.com/office/powerpoint/2010/main" xmlns="" val="29070978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Aim of the Investigation</a:t>
            </a:r>
            <a:endParaRPr lang="ar-EG" dirty="0"/>
          </a:p>
        </p:txBody>
      </p:sp>
      <p:sp>
        <p:nvSpPr>
          <p:cNvPr id="3" name="Content Placeholder 2"/>
          <p:cNvSpPr>
            <a:spLocks noGrp="1"/>
          </p:cNvSpPr>
          <p:nvPr>
            <p:ph idx="1"/>
          </p:nvPr>
        </p:nvSpPr>
        <p:spPr/>
        <p:txBody>
          <a:bodyPr>
            <a:normAutofit/>
          </a:bodyPr>
          <a:lstStyle/>
          <a:p>
            <a:pPr marL="355600" indent="-355600" algn="just" rtl="0">
              <a:buFont typeface="Courier New" panose="02070309020205020404" pitchFamily="49" charset="0"/>
              <a:buChar char="o"/>
            </a:pPr>
            <a:r>
              <a:rPr lang="en-US" sz="3200" dirty="0" smtClean="0"/>
              <a:t>The </a:t>
            </a:r>
            <a:r>
              <a:rPr lang="en-US" sz="3200" dirty="0"/>
              <a:t>aim of the present investigation is </a:t>
            </a:r>
            <a:r>
              <a:rPr lang="en-US" sz="3200" dirty="0" smtClean="0"/>
              <a:t>to study </a:t>
            </a:r>
            <a:r>
              <a:rPr lang="en-US" sz="3200" dirty="0"/>
              <a:t>the electrochemical corrosion behavior of both Al/</a:t>
            </a:r>
            <a:r>
              <a:rPr lang="en-US" sz="3200" dirty="0" err="1"/>
              <a:t>SiC</a:t>
            </a:r>
            <a:r>
              <a:rPr lang="en-US" sz="3200" dirty="0"/>
              <a:t> and Al/Al</a:t>
            </a:r>
            <a:r>
              <a:rPr lang="en-US" sz="3200" baseline="-25000" dirty="0"/>
              <a:t>2</a:t>
            </a:r>
            <a:r>
              <a:rPr lang="en-US" sz="3200" dirty="0"/>
              <a:t>O</a:t>
            </a:r>
            <a:r>
              <a:rPr lang="en-US" sz="3200" baseline="-25000" dirty="0"/>
              <a:t>3</a:t>
            </a:r>
            <a:r>
              <a:rPr lang="en-US" sz="3200" dirty="0"/>
              <a:t> </a:t>
            </a:r>
            <a:r>
              <a:rPr lang="en-US" sz="3200" dirty="0" err="1"/>
              <a:t>nanocomposites</a:t>
            </a:r>
            <a:r>
              <a:rPr lang="en-US" sz="3200" dirty="0"/>
              <a:t> in 3.5 wt.-% </a:t>
            </a:r>
            <a:r>
              <a:rPr lang="en-US" sz="3200" dirty="0" err="1"/>
              <a:t>NaCl</a:t>
            </a:r>
            <a:r>
              <a:rPr lang="en-US" sz="3200" dirty="0"/>
              <a:t> </a:t>
            </a:r>
            <a:r>
              <a:rPr lang="en-US" sz="3200" dirty="0" smtClean="0"/>
              <a:t>solution. </a:t>
            </a:r>
          </a:p>
          <a:p>
            <a:pPr marL="355600" indent="-355600" algn="just" rtl="0">
              <a:buFont typeface="Courier New" panose="02070309020205020404" pitchFamily="49" charset="0"/>
              <a:buChar char="o"/>
            </a:pPr>
            <a:r>
              <a:rPr lang="en-US" sz="3200" dirty="0" smtClean="0"/>
              <a:t>The </a:t>
            </a:r>
            <a:r>
              <a:rPr lang="en-US" sz="3200" dirty="0" err="1"/>
              <a:t>nanocomposites</a:t>
            </a:r>
            <a:r>
              <a:rPr lang="en-US" sz="3200" dirty="0"/>
              <a:t> were fabricated using the conventional powder metallurgy </a:t>
            </a:r>
            <a:r>
              <a:rPr lang="en-US" sz="3200" dirty="0" smtClean="0"/>
              <a:t>route.</a:t>
            </a:r>
          </a:p>
          <a:p>
            <a:pPr marL="355600" indent="-355600" algn="just" rtl="0">
              <a:buFont typeface="Courier New" panose="02070309020205020404" pitchFamily="49" charset="0"/>
              <a:buChar char="o"/>
            </a:pPr>
            <a:r>
              <a:rPr lang="en-US" sz="3200" dirty="0" smtClean="0"/>
              <a:t>The </a:t>
            </a:r>
            <a:r>
              <a:rPr lang="en-US" sz="3200" dirty="0"/>
              <a:t>effect of the </a:t>
            </a:r>
            <a:r>
              <a:rPr lang="en-US" sz="3200" dirty="0" err="1"/>
              <a:t>nanoparticulates</a:t>
            </a:r>
            <a:r>
              <a:rPr lang="en-US" sz="3200" dirty="0"/>
              <a:t> type, size and volume fraction on the electrochemical corrosion characteristics was extensively studied.</a:t>
            </a:r>
          </a:p>
        </p:txBody>
      </p:sp>
    </p:spTree>
    <p:extLst>
      <p:ext uri="{BB962C8B-B14F-4D97-AF65-F5344CB8AC3E}">
        <p14:creationId xmlns:p14="http://schemas.microsoft.com/office/powerpoint/2010/main" xmlns="" val="33248319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0"/>
            <a:r>
              <a:rPr lang="en-US" b="1" dirty="0" smtClean="0"/>
              <a:t>Experimental Work</a:t>
            </a:r>
            <a:endParaRPr lang="ar-EG" b="1" dirty="0"/>
          </a:p>
        </p:txBody>
      </p:sp>
      <p:pic>
        <p:nvPicPr>
          <p:cNvPr id="5" name="Picture 4"/>
          <p:cNvPicPr>
            <a:picLocks noChangeAspect="1"/>
          </p:cNvPicPr>
          <p:nvPr/>
        </p:nvPicPr>
        <p:blipFill>
          <a:blip r:embed="rId2"/>
          <a:stretch>
            <a:fillRect/>
          </a:stretch>
        </p:blipFill>
        <p:spPr>
          <a:xfrm>
            <a:off x="2949575" y="2080683"/>
            <a:ext cx="6998759" cy="3695345"/>
          </a:xfrm>
          <a:prstGeom prst="rect">
            <a:avLst/>
          </a:prstGeom>
        </p:spPr>
      </p:pic>
    </p:spTree>
    <p:extLst>
      <p:ext uri="{BB962C8B-B14F-4D97-AF65-F5344CB8AC3E}">
        <p14:creationId xmlns:p14="http://schemas.microsoft.com/office/powerpoint/2010/main" xmlns="" val="21049691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Materials</a:t>
            </a:r>
            <a:endParaRPr lang="ar-EG" dirty="0"/>
          </a:p>
        </p:txBody>
      </p:sp>
      <p:sp>
        <p:nvSpPr>
          <p:cNvPr id="3" name="Content Placeholder 2"/>
          <p:cNvSpPr>
            <a:spLocks noGrp="1"/>
          </p:cNvSpPr>
          <p:nvPr>
            <p:ph idx="1"/>
          </p:nvPr>
        </p:nvSpPr>
        <p:spPr>
          <a:xfrm>
            <a:off x="1097280" y="1845734"/>
            <a:ext cx="10058399" cy="4219506"/>
          </a:xfrm>
        </p:spPr>
        <p:txBody>
          <a:bodyPr>
            <a:normAutofit fontScale="92500"/>
          </a:bodyPr>
          <a:lstStyle/>
          <a:p>
            <a:pPr marL="360363" indent="-360363" algn="just" rtl="0">
              <a:buFont typeface="Arial" panose="020B0604020202020204" pitchFamily="34" charset="0"/>
              <a:buChar char="•"/>
            </a:pPr>
            <a:r>
              <a:rPr lang="en-US" sz="2800" dirty="0"/>
              <a:t>Commercially pure Al powder having minimum purity of 99.7% was used as a matrix. </a:t>
            </a:r>
            <a:endParaRPr lang="en-US" sz="2800" dirty="0" smtClean="0"/>
          </a:p>
          <a:p>
            <a:pPr marL="360363" indent="-360363" algn="just" rtl="0">
              <a:buFont typeface="Arial" panose="020B0604020202020204" pitchFamily="34" charset="0"/>
              <a:buChar char="•"/>
            </a:pPr>
            <a:r>
              <a:rPr lang="en-US" sz="2800" dirty="0" smtClean="0"/>
              <a:t>The </a:t>
            </a:r>
            <a:r>
              <a:rPr lang="en-US" sz="2800" dirty="0"/>
              <a:t>Al powders have size range of 10–100 </a:t>
            </a:r>
            <a:r>
              <a:rPr lang="en-US" sz="2800" dirty="0" err="1"/>
              <a:t>μm</a:t>
            </a:r>
            <a:r>
              <a:rPr lang="en-US" sz="2800" dirty="0"/>
              <a:t>. </a:t>
            </a:r>
            <a:endParaRPr lang="en-US" sz="2800" dirty="0" smtClean="0"/>
          </a:p>
          <a:p>
            <a:pPr marL="360363" indent="-360363" algn="just" rtl="0">
              <a:buFont typeface="Arial" panose="020B0604020202020204" pitchFamily="34" charset="0"/>
              <a:buChar char="•"/>
            </a:pPr>
            <a:r>
              <a:rPr lang="en-US" sz="2800" dirty="0" smtClean="0"/>
              <a:t>Both </a:t>
            </a:r>
            <a:r>
              <a:rPr lang="en-US" sz="2800" dirty="0" err="1"/>
              <a:t>nano-SiC</a:t>
            </a:r>
            <a:r>
              <a:rPr lang="en-US" sz="2800" dirty="0"/>
              <a:t> and nano-Al</a:t>
            </a:r>
            <a:r>
              <a:rPr lang="en-US" sz="2800" baseline="-25000" dirty="0"/>
              <a:t>2</a:t>
            </a:r>
            <a:r>
              <a:rPr lang="en-US" sz="2800" dirty="0"/>
              <a:t>O</a:t>
            </a:r>
            <a:r>
              <a:rPr lang="en-US" sz="2800" baseline="-25000" dirty="0"/>
              <a:t>3</a:t>
            </a:r>
            <a:r>
              <a:rPr lang="en-US" sz="2800" dirty="0"/>
              <a:t> particulates were used as reinforcing particles. </a:t>
            </a:r>
            <a:endParaRPr lang="en-US" sz="2800" dirty="0" smtClean="0"/>
          </a:p>
          <a:p>
            <a:pPr marL="360363" indent="-360363" algn="just" rtl="0">
              <a:buFont typeface="Arial" panose="020B0604020202020204" pitchFamily="34" charset="0"/>
              <a:buChar char="•"/>
            </a:pPr>
            <a:r>
              <a:rPr lang="en-US" sz="2800" dirty="0" smtClean="0"/>
              <a:t>The </a:t>
            </a:r>
            <a:r>
              <a:rPr lang="en-US" sz="2800" dirty="0" err="1"/>
              <a:t>SiC</a:t>
            </a:r>
            <a:r>
              <a:rPr lang="en-US" sz="2800" dirty="0"/>
              <a:t> and Al</a:t>
            </a:r>
            <a:r>
              <a:rPr lang="en-US" sz="2800" baseline="-25000" dirty="0"/>
              <a:t>2</a:t>
            </a:r>
            <a:r>
              <a:rPr lang="en-US" sz="2800" dirty="0"/>
              <a:t>O</a:t>
            </a:r>
            <a:r>
              <a:rPr lang="en-US" sz="2800" baseline="-25000" dirty="0"/>
              <a:t>3</a:t>
            </a:r>
            <a:r>
              <a:rPr lang="en-US" sz="2800" dirty="0" smtClean="0"/>
              <a:t> </a:t>
            </a:r>
            <a:r>
              <a:rPr lang="en-US" sz="2800" dirty="0"/>
              <a:t>particulates have two different average sizes, typically, 200 nm (from 100 nm to 300 nm) and 60 nm (from 20 nm to 100 nm). </a:t>
            </a:r>
            <a:endParaRPr lang="en-US" sz="2800" dirty="0" smtClean="0"/>
          </a:p>
          <a:p>
            <a:pPr marL="360363" indent="-360363" algn="just" rtl="0">
              <a:buFont typeface="Arial" panose="020B0604020202020204" pitchFamily="34" charset="0"/>
              <a:buChar char="•"/>
            </a:pPr>
            <a:r>
              <a:rPr lang="en-US" sz="2800" dirty="0"/>
              <a:t>Several Al-based MMNCs containing 1, 3 and 5 vol.-% of the </a:t>
            </a:r>
            <a:r>
              <a:rPr lang="en-US" sz="2800" dirty="0" err="1"/>
              <a:t>nano</a:t>
            </a:r>
            <a:r>
              <a:rPr lang="en-US" sz="2800" dirty="0"/>
              <a:t>- </a:t>
            </a:r>
            <a:r>
              <a:rPr lang="en-US" sz="2800" dirty="0" err="1"/>
              <a:t>SiC</a:t>
            </a:r>
            <a:r>
              <a:rPr lang="en-US" sz="2800" dirty="0"/>
              <a:t> and Al</a:t>
            </a:r>
            <a:r>
              <a:rPr lang="en-US" sz="2800" baseline="-25000" dirty="0"/>
              <a:t>2</a:t>
            </a:r>
            <a:r>
              <a:rPr lang="en-US" sz="2800" dirty="0"/>
              <a:t>O</a:t>
            </a:r>
            <a:r>
              <a:rPr lang="en-US" sz="2800" baseline="-25000" dirty="0"/>
              <a:t>3</a:t>
            </a:r>
            <a:r>
              <a:rPr lang="en-US" sz="2800" dirty="0"/>
              <a:t> particulates were prepared using powder metallurgy route. </a:t>
            </a:r>
          </a:p>
          <a:p>
            <a:pPr marL="360363" indent="-360363" algn="just" rtl="0">
              <a:buFont typeface="Arial" panose="020B0604020202020204" pitchFamily="34" charset="0"/>
              <a:buChar char="•"/>
            </a:pPr>
            <a:endParaRPr lang="ar-EG" sz="2800" dirty="0"/>
          </a:p>
        </p:txBody>
      </p:sp>
    </p:spTree>
    <p:extLst>
      <p:ext uri="{BB962C8B-B14F-4D97-AF65-F5344CB8AC3E}">
        <p14:creationId xmlns:p14="http://schemas.microsoft.com/office/powerpoint/2010/main" xmlns="" val="39036748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Fabrication of MMNCs</a:t>
            </a:r>
            <a:endParaRPr lang="ar-EG" dirty="0"/>
          </a:p>
        </p:txBody>
      </p:sp>
      <p:sp>
        <p:nvSpPr>
          <p:cNvPr id="3" name="Content Placeholder 2"/>
          <p:cNvSpPr>
            <a:spLocks noGrp="1"/>
          </p:cNvSpPr>
          <p:nvPr>
            <p:ph idx="1"/>
          </p:nvPr>
        </p:nvSpPr>
        <p:spPr>
          <a:xfrm>
            <a:off x="1097280" y="1845734"/>
            <a:ext cx="10058399" cy="956734"/>
          </a:xfrm>
        </p:spPr>
        <p:txBody>
          <a:bodyPr>
            <a:normAutofit/>
          </a:bodyPr>
          <a:lstStyle/>
          <a:p>
            <a:pPr marL="360363" indent="-360363" algn="just" rtl="0">
              <a:buFont typeface="Arial" panose="020B0604020202020204" pitchFamily="34" charset="0"/>
              <a:buChar char="•"/>
            </a:pPr>
            <a:r>
              <a:rPr lang="en-US" sz="2800" dirty="0" smtClean="0"/>
              <a:t>The </a:t>
            </a:r>
            <a:r>
              <a:rPr lang="en-US" sz="2800" dirty="0"/>
              <a:t>fabrication method includes the following steps: </a:t>
            </a:r>
            <a:r>
              <a:rPr lang="en-US" sz="2800" dirty="0" smtClean="0"/>
              <a:t>(</a:t>
            </a:r>
            <a:r>
              <a:rPr lang="en-US" sz="2800" dirty="0"/>
              <a:t>1) mixing, (2) cold compaction, (3) sintering and finally (4) hot extrusion. </a:t>
            </a:r>
            <a:endParaRPr lang="en-US" sz="2800" dirty="0" smtClean="0"/>
          </a:p>
        </p:txBody>
      </p:sp>
      <p:pic>
        <p:nvPicPr>
          <p:cNvPr id="4" name="Picture 3"/>
          <p:cNvPicPr>
            <a:picLocks noChangeAspect="1"/>
          </p:cNvPicPr>
          <p:nvPr/>
        </p:nvPicPr>
        <p:blipFill>
          <a:blip r:embed="rId2"/>
          <a:stretch>
            <a:fillRect/>
          </a:stretch>
        </p:blipFill>
        <p:spPr>
          <a:xfrm>
            <a:off x="1097280" y="2910842"/>
            <a:ext cx="5295380" cy="2516291"/>
          </a:xfrm>
          <a:prstGeom prst="rect">
            <a:avLst/>
          </a:prstGeom>
        </p:spPr>
      </p:pic>
      <p:sp>
        <p:nvSpPr>
          <p:cNvPr id="6" name="Rectangle 5"/>
          <p:cNvSpPr/>
          <p:nvPr/>
        </p:nvSpPr>
        <p:spPr>
          <a:xfrm>
            <a:off x="1216072" y="5427133"/>
            <a:ext cx="5057795" cy="369332"/>
          </a:xfrm>
          <a:prstGeom prst="rect">
            <a:avLst/>
          </a:prstGeom>
        </p:spPr>
        <p:txBody>
          <a:bodyPr wrap="none">
            <a:spAutoFit/>
          </a:bodyPr>
          <a:lstStyle/>
          <a:p>
            <a:r>
              <a:rPr lang="en-US" dirty="0">
                <a:solidFill>
                  <a:srgbClr val="000000"/>
                </a:solidFill>
                <a:latin typeface="Times New Roman" panose="02020603050405020304" pitchFamily="18" charset="0"/>
                <a:ea typeface="SimSun" panose="02010600030101010101" pitchFamily="2" charset="-122"/>
              </a:rPr>
              <a:t>Photographs shows the compaction die arrangement</a:t>
            </a:r>
            <a:r>
              <a:rPr lang="en-US" dirty="0">
                <a:solidFill>
                  <a:srgbClr val="000000"/>
                </a:solidFill>
                <a:latin typeface="Times New Roman" panose="02020603050405020304" pitchFamily="18" charset="0"/>
                <a:ea typeface="Calibri" panose="020F0502020204030204" pitchFamily="34" charset="0"/>
              </a:rPr>
              <a:t>.</a:t>
            </a:r>
            <a:endParaRPr lang="ar-EG" dirty="0"/>
          </a:p>
        </p:txBody>
      </p:sp>
      <p:pic>
        <p:nvPicPr>
          <p:cNvPr id="7" name="Picture 6"/>
          <p:cNvPicPr>
            <a:picLocks noChangeAspect="1"/>
          </p:cNvPicPr>
          <p:nvPr/>
        </p:nvPicPr>
        <p:blipFill>
          <a:blip r:embed="rId3"/>
          <a:stretch>
            <a:fillRect/>
          </a:stretch>
        </p:blipFill>
        <p:spPr>
          <a:xfrm>
            <a:off x="6494691" y="2965028"/>
            <a:ext cx="5211664" cy="2462105"/>
          </a:xfrm>
          <a:prstGeom prst="rect">
            <a:avLst/>
          </a:prstGeom>
        </p:spPr>
      </p:pic>
      <p:sp>
        <p:nvSpPr>
          <p:cNvPr id="8" name="Rectangle 7"/>
          <p:cNvSpPr/>
          <p:nvPr/>
        </p:nvSpPr>
        <p:spPr>
          <a:xfrm>
            <a:off x="6658925" y="5405027"/>
            <a:ext cx="4750018" cy="369332"/>
          </a:xfrm>
          <a:prstGeom prst="rect">
            <a:avLst/>
          </a:prstGeom>
        </p:spPr>
        <p:txBody>
          <a:bodyPr wrap="none">
            <a:spAutoFit/>
          </a:bodyPr>
          <a:lstStyle/>
          <a:p>
            <a:r>
              <a:rPr lang="en-US" dirty="0">
                <a:solidFill>
                  <a:srgbClr val="000000"/>
                </a:solidFill>
                <a:latin typeface="Times New Roman" panose="02020603050405020304" pitchFamily="18" charset="0"/>
                <a:ea typeface="SimSun" panose="02010600030101010101" pitchFamily="2" charset="-122"/>
              </a:rPr>
              <a:t>Photographs show the extrusion die arrangement</a:t>
            </a:r>
            <a:r>
              <a:rPr lang="en-US" dirty="0">
                <a:solidFill>
                  <a:srgbClr val="000000"/>
                </a:solidFill>
                <a:latin typeface="Times New Roman" panose="02020603050405020304" pitchFamily="18" charset="0"/>
                <a:ea typeface="Calibri" panose="020F0502020204030204" pitchFamily="34" charset="0"/>
              </a:rPr>
              <a:t>.</a:t>
            </a:r>
            <a:endParaRPr lang="ar-EG" dirty="0"/>
          </a:p>
        </p:txBody>
      </p:sp>
    </p:spTree>
    <p:extLst>
      <p:ext uri="{BB962C8B-B14F-4D97-AF65-F5344CB8AC3E}">
        <p14:creationId xmlns:p14="http://schemas.microsoft.com/office/powerpoint/2010/main" xmlns="" val="33386235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The Porosity of MMNCs</a:t>
            </a:r>
            <a:endParaRPr lang="ar-EG" dirty="0"/>
          </a:p>
        </p:txBody>
      </p:sp>
      <p:sp>
        <p:nvSpPr>
          <p:cNvPr id="3" name="Content Placeholder 2"/>
          <p:cNvSpPr>
            <a:spLocks noGrp="1"/>
          </p:cNvSpPr>
          <p:nvPr>
            <p:ph idx="1"/>
          </p:nvPr>
        </p:nvSpPr>
        <p:spPr>
          <a:xfrm>
            <a:off x="1097280" y="1845734"/>
            <a:ext cx="10058399" cy="1600199"/>
          </a:xfrm>
        </p:spPr>
        <p:txBody>
          <a:bodyPr>
            <a:normAutofit/>
          </a:bodyPr>
          <a:lstStyle/>
          <a:p>
            <a:pPr marL="360363" indent="-360363" algn="just" rtl="0">
              <a:buFont typeface="Arial" panose="020B0604020202020204" pitchFamily="34" charset="0"/>
              <a:buChar char="•"/>
            </a:pPr>
            <a:r>
              <a:rPr lang="en-US" sz="2800" dirty="0"/>
              <a:t>The bulk porosity of the fabricated Al/</a:t>
            </a:r>
            <a:r>
              <a:rPr lang="en-US" sz="2800" dirty="0" err="1"/>
              <a:t>SiC</a:t>
            </a:r>
            <a:r>
              <a:rPr lang="en-US" sz="2800" dirty="0"/>
              <a:t> and Al/Al</a:t>
            </a:r>
            <a:r>
              <a:rPr lang="en-US" sz="2800" baseline="-25000" dirty="0"/>
              <a:t>2</a:t>
            </a:r>
            <a:r>
              <a:rPr lang="en-US" sz="2800" dirty="0"/>
              <a:t>O</a:t>
            </a:r>
            <a:r>
              <a:rPr lang="en-US" sz="2800" baseline="-25000" dirty="0"/>
              <a:t>3</a:t>
            </a:r>
            <a:r>
              <a:rPr lang="en-US" sz="2800" dirty="0"/>
              <a:t> MMNCs was measured using the water displacement (Archimedean density) approach. </a:t>
            </a:r>
            <a:endParaRPr lang="en-US" sz="2800" dirty="0" smtClean="0"/>
          </a:p>
        </p:txBody>
      </p:sp>
      <p:pic>
        <p:nvPicPr>
          <p:cNvPr id="9" name="Picture 8"/>
          <p:cNvPicPr>
            <a:picLocks noChangeAspect="1"/>
          </p:cNvPicPr>
          <p:nvPr/>
        </p:nvPicPr>
        <p:blipFill>
          <a:blip r:embed="rId2"/>
          <a:stretch>
            <a:fillRect/>
          </a:stretch>
        </p:blipFill>
        <p:spPr>
          <a:xfrm>
            <a:off x="3569230" y="2787649"/>
            <a:ext cx="2886075" cy="3314700"/>
          </a:xfrm>
          <a:prstGeom prst="rect">
            <a:avLst/>
          </a:prstGeom>
        </p:spPr>
      </p:pic>
      <p:pic>
        <p:nvPicPr>
          <p:cNvPr id="5" name="Picture 4"/>
          <p:cNvPicPr>
            <a:picLocks noChangeAspect="1"/>
          </p:cNvPicPr>
          <p:nvPr/>
        </p:nvPicPr>
        <p:blipFill>
          <a:blip r:embed="rId3"/>
          <a:stretch>
            <a:fillRect/>
          </a:stretch>
        </p:blipFill>
        <p:spPr>
          <a:xfrm>
            <a:off x="7051202" y="3051923"/>
            <a:ext cx="3949645" cy="2906493"/>
          </a:xfrm>
          <a:prstGeom prst="rect">
            <a:avLst/>
          </a:prstGeom>
        </p:spPr>
      </p:pic>
    </p:spTree>
    <p:extLst>
      <p:ext uri="{BB962C8B-B14F-4D97-AF65-F5344CB8AC3E}">
        <p14:creationId xmlns:p14="http://schemas.microsoft.com/office/powerpoint/2010/main" xmlns="" val="12866495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The Microstructure of MMNCs</a:t>
            </a:r>
            <a:endParaRPr lang="ar-EG" dirty="0"/>
          </a:p>
        </p:txBody>
      </p:sp>
      <p:sp>
        <p:nvSpPr>
          <p:cNvPr id="3" name="Content Placeholder 2"/>
          <p:cNvSpPr>
            <a:spLocks noGrp="1"/>
          </p:cNvSpPr>
          <p:nvPr>
            <p:ph idx="1"/>
          </p:nvPr>
        </p:nvSpPr>
        <p:spPr>
          <a:xfrm>
            <a:off x="1097280" y="1845734"/>
            <a:ext cx="10058399" cy="1600199"/>
          </a:xfrm>
        </p:spPr>
        <p:txBody>
          <a:bodyPr>
            <a:normAutofit/>
          </a:bodyPr>
          <a:lstStyle/>
          <a:p>
            <a:pPr marL="360363" indent="-360363" algn="just" rtl="0">
              <a:buFont typeface="Arial" panose="020B0604020202020204" pitchFamily="34" charset="0"/>
              <a:buChar char="•"/>
            </a:pPr>
            <a:r>
              <a:rPr lang="en-US" sz="2800" dirty="0"/>
              <a:t>The microstructure of the aluminum MMNCs was examined using both optical microscope (OM) and Scanning Electron Microscope (FESEM). </a:t>
            </a:r>
            <a:endParaRPr lang="en-US" sz="2800" dirty="0" smtClean="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696971" y="2990141"/>
            <a:ext cx="2018243" cy="269099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445472" y="3554307"/>
            <a:ext cx="2169795" cy="1627346"/>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874596" y="2990142"/>
            <a:ext cx="2018242" cy="269099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7966427" y="2990141"/>
            <a:ext cx="3587987" cy="2690990"/>
          </a:xfrm>
          <a:prstGeom prst="rect">
            <a:avLst/>
          </a:prstGeom>
        </p:spPr>
      </p:pic>
    </p:spTree>
    <p:extLst>
      <p:ext uri="{BB962C8B-B14F-4D97-AF65-F5344CB8AC3E}">
        <p14:creationId xmlns:p14="http://schemas.microsoft.com/office/powerpoint/2010/main" xmlns="" val="3939154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Corrosion Tests</a:t>
            </a:r>
            <a:endParaRPr lang="ar-EG" dirty="0"/>
          </a:p>
        </p:txBody>
      </p:sp>
      <p:sp>
        <p:nvSpPr>
          <p:cNvPr id="3" name="Content Placeholder 2"/>
          <p:cNvSpPr>
            <a:spLocks noGrp="1"/>
          </p:cNvSpPr>
          <p:nvPr>
            <p:ph idx="1"/>
          </p:nvPr>
        </p:nvSpPr>
        <p:spPr>
          <a:xfrm>
            <a:off x="1097281" y="1845733"/>
            <a:ext cx="5354319" cy="4328563"/>
          </a:xfrm>
        </p:spPr>
        <p:txBody>
          <a:bodyPr>
            <a:normAutofit/>
          </a:bodyPr>
          <a:lstStyle/>
          <a:p>
            <a:pPr marL="360363" indent="-360363" algn="just" rtl="0">
              <a:buFont typeface="Arial" panose="020B0604020202020204" pitchFamily="34" charset="0"/>
              <a:buChar char="•"/>
            </a:pPr>
            <a:r>
              <a:rPr lang="en-US" sz="2400" dirty="0"/>
              <a:t>Linear polarization tests were performed on the investigated the </a:t>
            </a:r>
            <a:r>
              <a:rPr lang="en-US" sz="2400" dirty="0" err="1"/>
              <a:t>nanocomposites</a:t>
            </a:r>
            <a:r>
              <a:rPr lang="en-US" sz="2400" dirty="0"/>
              <a:t>. </a:t>
            </a:r>
            <a:endParaRPr lang="en-US" sz="2400" dirty="0" smtClean="0"/>
          </a:p>
          <a:p>
            <a:pPr marL="360363" indent="-360363" algn="just" rtl="0">
              <a:buFont typeface="Arial" panose="020B0604020202020204" pitchFamily="34" charset="0"/>
              <a:buChar char="•"/>
            </a:pPr>
            <a:r>
              <a:rPr lang="en-US" sz="2400" dirty="0" smtClean="0"/>
              <a:t>Anode </a:t>
            </a:r>
            <a:r>
              <a:rPr lang="en-US" sz="2400" dirty="0" err="1"/>
              <a:t>polarisation</a:t>
            </a:r>
            <a:r>
              <a:rPr lang="en-US" sz="2400" dirty="0"/>
              <a:t> curves using a measurement system consisting of the </a:t>
            </a:r>
            <a:r>
              <a:rPr lang="en-US" sz="2400" dirty="0" err="1"/>
              <a:t>AutoLab</a:t>
            </a:r>
            <a:r>
              <a:rPr lang="en-US" sz="2400" dirty="0"/>
              <a:t> PGSTAT128N </a:t>
            </a:r>
            <a:r>
              <a:rPr lang="en-US" sz="2400" dirty="0" err="1"/>
              <a:t>potentiostat</a:t>
            </a:r>
            <a:r>
              <a:rPr lang="en-US" sz="2400" dirty="0"/>
              <a:t> including differential electrometer amplifier were constructed. </a:t>
            </a:r>
            <a:endParaRPr lang="en-US" sz="2400" dirty="0" smtClean="0"/>
          </a:p>
          <a:p>
            <a:pPr marL="360363" indent="-360363" algn="just" rtl="0">
              <a:buFont typeface="Arial" panose="020B0604020202020204" pitchFamily="34" charset="0"/>
              <a:buChar char="•"/>
            </a:pPr>
            <a:r>
              <a:rPr lang="en-US" sz="2400" dirty="0" smtClean="0"/>
              <a:t>The </a:t>
            </a:r>
            <a:r>
              <a:rPr lang="en-US" sz="2400" dirty="0"/>
              <a:t>PGSTAT128N equipped with FRA2 module and NOVA software for impedance measurements. </a:t>
            </a:r>
            <a:endParaRPr lang="en-US" sz="2400" dirty="0" smtClean="0"/>
          </a:p>
        </p:txBody>
      </p:sp>
      <p:pic>
        <p:nvPicPr>
          <p:cNvPr id="5" name="Picture 4"/>
          <p:cNvPicPr>
            <a:picLocks noChangeAspect="1"/>
          </p:cNvPicPr>
          <p:nvPr/>
        </p:nvPicPr>
        <p:blipFill>
          <a:blip r:embed="rId2"/>
          <a:stretch>
            <a:fillRect/>
          </a:stretch>
        </p:blipFill>
        <p:spPr>
          <a:xfrm>
            <a:off x="6652127" y="2700867"/>
            <a:ext cx="3947764" cy="2087363"/>
          </a:xfrm>
          <a:prstGeom prst="rect">
            <a:avLst/>
          </a:prstGeom>
        </p:spPr>
      </p:pic>
    </p:spTree>
    <p:extLst>
      <p:ext uri="{BB962C8B-B14F-4D97-AF65-F5344CB8AC3E}">
        <p14:creationId xmlns:p14="http://schemas.microsoft.com/office/powerpoint/2010/main" xmlns="" val="4627644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Corrosion Tests</a:t>
            </a:r>
            <a:endParaRPr lang="ar-EG" dirty="0"/>
          </a:p>
        </p:txBody>
      </p:sp>
      <p:sp>
        <p:nvSpPr>
          <p:cNvPr id="3" name="Content Placeholder 2"/>
          <p:cNvSpPr>
            <a:spLocks noGrp="1"/>
          </p:cNvSpPr>
          <p:nvPr>
            <p:ph idx="1"/>
          </p:nvPr>
        </p:nvSpPr>
        <p:spPr>
          <a:xfrm>
            <a:off x="1097281" y="1845733"/>
            <a:ext cx="9985586" cy="4328563"/>
          </a:xfrm>
        </p:spPr>
        <p:txBody>
          <a:bodyPr>
            <a:normAutofit/>
          </a:bodyPr>
          <a:lstStyle/>
          <a:p>
            <a:pPr marL="360363" indent="-360363" algn="l" rtl="0">
              <a:buFont typeface="Arial" panose="020B0604020202020204" pitchFamily="34" charset="0"/>
              <a:buChar char="•"/>
            </a:pPr>
            <a:r>
              <a:rPr lang="en-US" sz="2800" dirty="0"/>
              <a:t>The </a:t>
            </a:r>
            <a:r>
              <a:rPr lang="en-US" sz="2800" dirty="0" err="1"/>
              <a:t>nanocomposite</a:t>
            </a:r>
            <a:r>
              <a:rPr lang="en-US" sz="2800" dirty="0"/>
              <a:t> materials featured the examined electrode that were ground and polished with the method used in the practical metallographic techniques. </a:t>
            </a:r>
            <a:endParaRPr lang="en-US" sz="2800" dirty="0" smtClean="0"/>
          </a:p>
          <a:p>
            <a:pPr marL="360363" indent="-360363" algn="l" rtl="0">
              <a:buFont typeface="Arial" panose="020B0604020202020204" pitchFamily="34" charset="0"/>
              <a:buChar char="•"/>
            </a:pPr>
            <a:r>
              <a:rPr lang="en-US" sz="2800" dirty="0" smtClean="0"/>
              <a:t>The </a:t>
            </a:r>
            <a:r>
              <a:rPr lang="en-US" sz="2800" dirty="0"/>
              <a:t>inspected surfaces of the specimens were washed with acetone immediately before the examinations</a:t>
            </a:r>
            <a:r>
              <a:rPr lang="en-US" sz="2800" dirty="0" smtClean="0"/>
              <a:t>.</a:t>
            </a:r>
          </a:p>
          <a:p>
            <a:pPr marL="360363" indent="-360363" algn="l" rtl="0">
              <a:buFont typeface="Arial" panose="020B0604020202020204" pitchFamily="34" charset="0"/>
              <a:buChar char="•"/>
            </a:pPr>
            <a:r>
              <a:rPr lang="en-US" sz="2800" dirty="0"/>
              <a:t>Specimens prepared in this way were tested in the 3.5 wt.-% water </a:t>
            </a:r>
            <a:r>
              <a:rPr lang="en-US" sz="2800" dirty="0" err="1"/>
              <a:t>NaCl</a:t>
            </a:r>
            <a:r>
              <a:rPr lang="en-US" sz="2800" dirty="0"/>
              <a:t> solution. </a:t>
            </a:r>
            <a:endParaRPr lang="en-US" sz="2800" dirty="0" smtClean="0"/>
          </a:p>
          <a:p>
            <a:pPr marL="360363" indent="-360363" algn="l" rtl="0">
              <a:buFont typeface="Arial" panose="020B0604020202020204" pitchFamily="34" charset="0"/>
              <a:buChar char="•"/>
            </a:pPr>
            <a:r>
              <a:rPr lang="en-US" sz="2800" dirty="0" smtClean="0"/>
              <a:t>The </a:t>
            </a:r>
            <a:r>
              <a:rPr lang="en-US" sz="2800" dirty="0"/>
              <a:t>surface area of the examined specimens was about 1 cm</a:t>
            </a:r>
            <a:r>
              <a:rPr lang="en-US" sz="2800" baseline="30000" dirty="0"/>
              <a:t>2</a:t>
            </a:r>
            <a:r>
              <a:rPr lang="en-US" sz="2800" dirty="0"/>
              <a:t>. </a:t>
            </a:r>
            <a:endParaRPr lang="en-US" sz="2800" dirty="0" smtClean="0"/>
          </a:p>
          <a:p>
            <a:pPr marL="360363" indent="-360363" algn="l" rtl="0">
              <a:buFont typeface="Arial" panose="020B0604020202020204" pitchFamily="34" charset="0"/>
              <a:buChar char="•"/>
            </a:pPr>
            <a:r>
              <a:rPr lang="en-US" sz="2800" dirty="0" smtClean="0"/>
              <a:t>The </a:t>
            </a:r>
            <a:r>
              <a:rPr lang="en-US" sz="2800" dirty="0"/>
              <a:t>tests were carried out at room temperature. </a:t>
            </a:r>
            <a:endParaRPr lang="en-US" sz="2800" dirty="0" smtClean="0"/>
          </a:p>
        </p:txBody>
      </p:sp>
    </p:spTree>
    <p:extLst>
      <p:ext uri="{BB962C8B-B14F-4D97-AF65-F5344CB8AC3E}">
        <p14:creationId xmlns:p14="http://schemas.microsoft.com/office/powerpoint/2010/main" xmlns="" val="6610531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Corrosion Tests</a:t>
            </a:r>
            <a:endParaRPr lang="ar-EG" dirty="0"/>
          </a:p>
        </p:txBody>
      </p:sp>
      <p:sp>
        <p:nvSpPr>
          <p:cNvPr id="3" name="Content Placeholder 2"/>
          <p:cNvSpPr>
            <a:spLocks noGrp="1"/>
          </p:cNvSpPr>
          <p:nvPr>
            <p:ph idx="1"/>
          </p:nvPr>
        </p:nvSpPr>
        <p:spPr>
          <a:xfrm>
            <a:off x="1097281" y="1845733"/>
            <a:ext cx="9985586" cy="4328563"/>
          </a:xfrm>
        </p:spPr>
        <p:txBody>
          <a:bodyPr>
            <a:normAutofit/>
          </a:bodyPr>
          <a:lstStyle/>
          <a:p>
            <a:pPr marL="360363" indent="-360363" algn="l" rtl="0">
              <a:buFont typeface="Arial" panose="020B0604020202020204" pitchFamily="34" charset="0"/>
              <a:buChar char="•"/>
            </a:pPr>
            <a:r>
              <a:rPr lang="en-US" sz="2800" dirty="0"/>
              <a:t>The electrochemical tests were carried out in the two-electrode corrosion cell has a volume of 400 ml. </a:t>
            </a:r>
            <a:endParaRPr lang="en-US" sz="2800" dirty="0" smtClean="0"/>
          </a:p>
          <a:p>
            <a:pPr marL="360363" indent="-360363" algn="l" rtl="0">
              <a:buFont typeface="Arial" panose="020B0604020202020204" pitchFamily="34" charset="0"/>
              <a:buChar char="•"/>
            </a:pPr>
            <a:r>
              <a:rPr lang="en-US" sz="2800" dirty="0" smtClean="0"/>
              <a:t>The </a:t>
            </a:r>
            <a:r>
              <a:rPr lang="en-US" sz="2800" dirty="0"/>
              <a:t>platinum electrode was the auxiliary one, and the reference electrode was the saturated calomel electrode. </a:t>
            </a:r>
            <a:endParaRPr lang="en-US" sz="2800" dirty="0" smtClean="0"/>
          </a:p>
          <a:p>
            <a:pPr marL="360363" indent="-360363" algn="l" rtl="0">
              <a:buFont typeface="Arial" panose="020B0604020202020204" pitchFamily="34" charset="0"/>
              <a:buChar char="•"/>
            </a:pPr>
            <a:r>
              <a:rPr lang="en-US" sz="2800" dirty="0" smtClean="0"/>
              <a:t>Potential </a:t>
            </a:r>
            <a:r>
              <a:rPr lang="en-US" sz="2800" dirty="0"/>
              <a:t>change rate was 30 mV/min. </a:t>
            </a:r>
            <a:endParaRPr lang="en-US" sz="2800" dirty="0" smtClean="0"/>
          </a:p>
          <a:p>
            <a:pPr marL="360363" indent="-360363" algn="l" rtl="0">
              <a:buFont typeface="Arial" panose="020B0604020202020204" pitchFamily="34" charset="0"/>
              <a:buChar char="•"/>
            </a:pPr>
            <a:r>
              <a:rPr lang="en-US" sz="2800" dirty="0" smtClean="0"/>
              <a:t>The </a:t>
            </a:r>
            <a:r>
              <a:rPr lang="en-US" sz="2800" dirty="0"/>
              <a:t>corrosion current (</a:t>
            </a:r>
            <a:r>
              <a:rPr lang="en-US" sz="2800" dirty="0" err="1"/>
              <a:t>I</a:t>
            </a:r>
            <a:r>
              <a:rPr lang="en-US" sz="2800" baseline="-25000" dirty="0" err="1"/>
              <a:t>corr</a:t>
            </a:r>
            <a:r>
              <a:rPr lang="en-US" sz="2800" dirty="0"/>
              <a:t>) in mA, corrosion potential (</a:t>
            </a:r>
            <a:r>
              <a:rPr lang="en-US" sz="2800" dirty="0" err="1"/>
              <a:t>E</a:t>
            </a:r>
            <a:r>
              <a:rPr lang="en-US" sz="2800" baseline="-25000" dirty="0" err="1"/>
              <a:t>corr</a:t>
            </a:r>
            <a:r>
              <a:rPr lang="en-US" sz="2800" dirty="0"/>
              <a:t>) in mV, polarization resistance (</a:t>
            </a:r>
            <a:r>
              <a:rPr lang="en-US" sz="2800" dirty="0" err="1"/>
              <a:t>R</a:t>
            </a:r>
            <a:r>
              <a:rPr lang="en-US" sz="2800" baseline="-25000" dirty="0" err="1"/>
              <a:t>p</a:t>
            </a:r>
            <a:r>
              <a:rPr lang="en-US" sz="2800" dirty="0"/>
              <a:t>) in kΩ and corrosion rate (CR) in (mm/year) were calculated from the electrochemical tests.</a:t>
            </a:r>
            <a:endParaRPr lang="ar-EG" sz="2800" dirty="0"/>
          </a:p>
        </p:txBody>
      </p:sp>
    </p:spTree>
    <p:extLst>
      <p:ext uri="{BB962C8B-B14F-4D97-AF65-F5344CB8AC3E}">
        <p14:creationId xmlns:p14="http://schemas.microsoft.com/office/powerpoint/2010/main" xmlns="" val="11286662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0"/>
            <a:r>
              <a:rPr lang="en-US" b="1" dirty="0" smtClean="0"/>
              <a:t>Results &amp; Discussion</a:t>
            </a:r>
            <a:endParaRPr lang="ar-EG" b="1" dirty="0"/>
          </a:p>
        </p:txBody>
      </p:sp>
      <p:pic>
        <p:nvPicPr>
          <p:cNvPr id="4" name="Picture 3"/>
          <p:cNvPicPr>
            <a:picLocks noChangeAspect="1"/>
          </p:cNvPicPr>
          <p:nvPr/>
        </p:nvPicPr>
        <p:blipFill>
          <a:blip r:embed="rId2"/>
          <a:stretch>
            <a:fillRect/>
          </a:stretch>
        </p:blipFill>
        <p:spPr>
          <a:xfrm>
            <a:off x="3161802" y="1907971"/>
            <a:ext cx="5929356" cy="3952904"/>
          </a:xfrm>
          <a:prstGeom prst="rect">
            <a:avLst/>
          </a:prstGeom>
        </p:spPr>
      </p:pic>
    </p:spTree>
    <p:extLst>
      <p:ext uri="{BB962C8B-B14F-4D97-AF65-F5344CB8AC3E}">
        <p14:creationId xmlns:p14="http://schemas.microsoft.com/office/powerpoint/2010/main" xmlns="" val="8821995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Porosity of </a:t>
            </a:r>
            <a:r>
              <a:rPr lang="en-US" dirty="0" err="1"/>
              <a:t>Nanocomposites</a:t>
            </a:r>
            <a:endParaRPr lang="ar-EG" dirty="0"/>
          </a:p>
        </p:txBody>
      </p:sp>
      <p:sp>
        <p:nvSpPr>
          <p:cNvPr id="3" name="Rectangle 2"/>
          <p:cNvSpPr/>
          <p:nvPr/>
        </p:nvSpPr>
        <p:spPr>
          <a:xfrm>
            <a:off x="1278467" y="5676949"/>
            <a:ext cx="9694333" cy="646331"/>
          </a:xfrm>
          <a:prstGeom prst="rect">
            <a:avLst/>
          </a:prstGeom>
        </p:spPr>
        <p:txBody>
          <a:bodyPr wrap="square">
            <a:spAutoFit/>
          </a:bodyPr>
          <a:lstStyle/>
          <a:p>
            <a:pPr algn="ctr"/>
            <a:r>
              <a:rPr lang="en-US" dirty="0">
                <a:solidFill>
                  <a:srgbClr val="000000"/>
                </a:solidFill>
                <a:latin typeface="Times New Roman" panose="02020603050405020304" pitchFamily="18" charset="0"/>
                <a:ea typeface="SimSun" panose="02010600030101010101" pitchFamily="2" charset="-122"/>
              </a:rPr>
              <a:t>Variation of the bulk porosity of the MMNCs after extrusion with the volume fraction of the (a) Al</a:t>
            </a:r>
            <a:r>
              <a:rPr lang="en-US" baseline="-25000" dirty="0">
                <a:solidFill>
                  <a:srgbClr val="000000"/>
                </a:solidFill>
                <a:latin typeface="Times New Roman" panose="02020603050405020304" pitchFamily="18" charset="0"/>
                <a:ea typeface="SimSun" panose="02010600030101010101" pitchFamily="2" charset="-122"/>
              </a:rPr>
              <a:t>2</a:t>
            </a:r>
            <a:r>
              <a:rPr lang="en-US" dirty="0">
                <a:solidFill>
                  <a:srgbClr val="000000"/>
                </a:solidFill>
                <a:latin typeface="Times New Roman" panose="02020603050405020304" pitchFamily="18" charset="0"/>
                <a:ea typeface="SimSun" panose="02010600030101010101" pitchFamily="2" charset="-122"/>
              </a:rPr>
              <a:t>O</a:t>
            </a:r>
            <a:r>
              <a:rPr lang="en-US" baseline="-25000" dirty="0">
                <a:solidFill>
                  <a:srgbClr val="000000"/>
                </a:solidFill>
                <a:latin typeface="Times New Roman" panose="02020603050405020304" pitchFamily="18" charset="0"/>
                <a:ea typeface="SimSun" panose="02010600030101010101" pitchFamily="2" charset="-122"/>
              </a:rPr>
              <a:t>3</a:t>
            </a:r>
            <a:r>
              <a:rPr lang="en-US" dirty="0">
                <a:solidFill>
                  <a:srgbClr val="000000"/>
                </a:solidFill>
                <a:latin typeface="Times New Roman" panose="02020603050405020304" pitchFamily="18" charset="0"/>
                <a:ea typeface="SimSun" panose="02010600030101010101" pitchFamily="2" charset="-122"/>
              </a:rPr>
              <a:t> and (b) </a:t>
            </a:r>
            <a:r>
              <a:rPr lang="en-US" dirty="0" err="1">
                <a:solidFill>
                  <a:srgbClr val="000000"/>
                </a:solidFill>
                <a:latin typeface="Times New Roman" panose="02020603050405020304" pitchFamily="18" charset="0"/>
                <a:ea typeface="SimSun" panose="02010600030101010101" pitchFamily="2" charset="-122"/>
              </a:rPr>
              <a:t>SiC</a:t>
            </a:r>
            <a:r>
              <a:rPr lang="en-US" dirty="0">
                <a:solidFill>
                  <a:srgbClr val="000000"/>
                </a:solidFill>
                <a:latin typeface="Times New Roman" panose="02020603050405020304" pitchFamily="18" charset="0"/>
                <a:ea typeface="SimSun" panose="02010600030101010101" pitchFamily="2" charset="-122"/>
              </a:rPr>
              <a:t> </a:t>
            </a:r>
            <a:r>
              <a:rPr lang="en-US" dirty="0" err="1">
                <a:solidFill>
                  <a:srgbClr val="000000"/>
                </a:solidFill>
                <a:latin typeface="Times New Roman" panose="02020603050405020304" pitchFamily="18" charset="0"/>
                <a:ea typeface="SimSun" panose="02010600030101010101" pitchFamily="2" charset="-122"/>
              </a:rPr>
              <a:t>nano</a:t>
            </a:r>
            <a:r>
              <a:rPr lang="en-US" dirty="0">
                <a:solidFill>
                  <a:srgbClr val="000000"/>
                </a:solidFill>
                <a:latin typeface="Times New Roman" panose="02020603050405020304" pitchFamily="18" charset="0"/>
                <a:ea typeface="SimSun" panose="02010600030101010101" pitchFamily="2" charset="-122"/>
              </a:rPr>
              <a:t>-particulates having different sizes</a:t>
            </a:r>
            <a:endParaRPr lang="ar-EG" dirty="0"/>
          </a:p>
        </p:txBody>
      </p:sp>
      <p:pic>
        <p:nvPicPr>
          <p:cNvPr id="4" name="Picture 3"/>
          <p:cNvPicPr>
            <a:picLocks noChangeAspect="1"/>
          </p:cNvPicPr>
          <p:nvPr/>
        </p:nvPicPr>
        <p:blipFill>
          <a:blip r:embed="rId2"/>
          <a:stretch>
            <a:fillRect/>
          </a:stretch>
        </p:blipFill>
        <p:spPr>
          <a:xfrm>
            <a:off x="1225633" y="1811916"/>
            <a:ext cx="9800000" cy="3790476"/>
          </a:xfrm>
          <a:prstGeom prst="rect">
            <a:avLst/>
          </a:prstGeom>
        </p:spPr>
      </p:pic>
    </p:spTree>
    <p:extLst>
      <p:ext uri="{BB962C8B-B14F-4D97-AF65-F5344CB8AC3E}">
        <p14:creationId xmlns:p14="http://schemas.microsoft.com/office/powerpoint/2010/main" xmlns="" val="22513110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t>Microstructure of </a:t>
            </a:r>
            <a:r>
              <a:rPr lang="en-US" dirty="0" err="1"/>
              <a:t>Nanocomposites</a:t>
            </a:r>
            <a:endParaRPr lang="ar-EG" dirty="0"/>
          </a:p>
        </p:txBody>
      </p:sp>
      <p:pic>
        <p:nvPicPr>
          <p:cNvPr id="6" name="Picture 5"/>
          <p:cNvPicPr>
            <a:picLocks noChangeAspect="1"/>
          </p:cNvPicPr>
          <p:nvPr/>
        </p:nvPicPr>
        <p:blipFill>
          <a:blip r:embed="rId2"/>
          <a:stretch>
            <a:fillRect/>
          </a:stretch>
        </p:blipFill>
        <p:spPr>
          <a:xfrm>
            <a:off x="4940517" y="1898771"/>
            <a:ext cx="6215163" cy="4256496"/>
          </a:xfrm>
          <a:prstGeom prst="rect">
            <a:avLst/>
          </a:prstGeom>
        </p:spPr>
      </p:pic>
      <p:sp>
        <p:nvSpPr>
          <p:cNvPr id="7" name="Rectangle 6"/>
          <p:cNvSpPr/>
          <p:nvPr/>
        </p:nvSpPr>
        <p:spPr>
          <a:xfrm>
            <a:off x="1020450" y="4677939"/>
            <a:ext cx="3920067" cy="1477328"/>
          </a:xfrm>
          <a:prstGeom prst="rect">
            <a:avLst/>
          </a:prstGeom>
        </p:spPr>
        <p:txBody>
          <a:bodyPr wrap="square">
            <a:spAutoFit/>
          </a:bodyPr>
          <a:lstStyle/>
          <a:p>
            <a:r>
              <a:rPr lang="x-none" dirty="0">
                <a:latin typeface="Times New Roman" panose="02020603050405020304" pitchFamily="18" charset="0"/>
                <a:ea typeface="SimSun" panose="02010600030101010101" pitchFamily="2" charset="-122"/>
              </a:rPr>
              <a:t>Optical micrographs of (a) Al/</a:t>
            </a:r>
            <a:r>
              <a:rPr lang="en-US" dirty="0">
                <a:latin typeface="Times New Roman" panose="02020603050405020304" pitchFamily="18" charset="0"/>
                <a:ea typeface="SimSun" panose="02010600030101010101" pitchFamily="2" charset="-122"/>
              </a:rPr>
              <a:t>1</a:t>
            </a:r>
            <a:r>
              <a:rPr lang="x-none" dirty="0">
                <a:latin typeface="Times New Roman" panose="02020603050405020304" pitchFamily="18" charset="0"/>
                <a:ea typeface="SimSun" panose="02010600030101010101" pitchFamily="2" charset="-122"/>
              </a:rPr>
              <a:t> vol.-%Al</a:t>
            </a:r>
            <a:r>
              <a:rPr lang="x-none" baseline="-25000" dirty="0">
                <a:latin typeface="Times New Roman" panose="02020603050405020304" pitchFamily="18" charset="0"/>
                <a:ea typeface="SimSun" panose="02010600030101010101" pitchFamily="2" charset="-122"/>
              </a:rPr>
              <a:t>2</a:t>
            </a:r>
            <a:r>
              <a:rPr lang="x-none" dirty="0">
                <a:latin typeface="Times New Roman" panose="02020603050405020304" pitchFamily="18" charset="0"/>
                <a:ea typeface="SimSun" panose="02010600030101010101" pitchFamily="2" charset="-122"/>
              </a:rPr>
              <a:t>O</a:t>
            </a:r>
            <a:r>
              <a:rPr lang="x-none" baseline="-25000" dirty="0">
                <a:latin typeface="Times New Roman" panose="02020603050405020304" pitchFamily="18" charset="0"/>
                <a:ea typeface="SimSun" panose="02010600030101010101" pitchFamily="2" charset="-122"/>
              </a:rPr>
              <a:t>3</a:t>
            </a:r>
            <a:r>
              <a:rPr lang="x-none" dirty="0">
                <a:latin typeface="Times New Roman" panose="02020603050405020304" pitchFamily="18" charset="0"/>
                <a:ea typeface="SimSun" panose="02010600030101010101" pitchFamily="2" charset="-122"/>
              </a:rPr>
              <a:t>, (b) Al/5 vol.-%Al</a:t>
            </a:r>
            <a:r>
              <a:rPr lang="x-none" baseline="-25000" dirty="0">
                <a:latin typeface="Times New Roman" panose="02020603050405020304" pitchFamily="18" charset="0"/>
                <a:ea typeface="SimSun" panose="02010600030101010101" pitchFamily="2" charset="-122"/>
              </a:rPr>
              <a:t>2</a:t>
            </a:r>
            <a:r>
              <a:rPr lang="x-none" dirty="0">
                <a:latin typeface="Times New Roman" panose="02020603050405020304" pitchFamily="18" charset="0"/>
                <a:ea typeface="SimSun" panose="02010600030101010101" pitchFamily="2" charset="-122"/>
              </a:rPr>
              <a:t>O</a:t>
            </a:r>
            <a:r>
              <a:rPr lang="x-none" baseline="-25000" dirty="0">
                <a:latin typeface="Times New Roman" panose="02020603050405020304" pitchFamily="18" charset="0"/>
                <a:ea typeface="SimSun" panose="02010600030101010101" pitchFamily="2" charset="-122"/>
              </a:rPr>
              <a:t>3</a:t>
            </a:r>
            <a:r>
              <a:rPr lang="en-US" dirty="0">
                <a:latin typeface="Times New Roman" panose="02020603050405020304" pitchFamily="18" charset="0"/>
                <a:ea typeface="SimSun" panose="02010600030101010101" pitchFamily="2" charset="-122"/>
              </a:rPr>
              <a:t>, </a:t>
            </a:r>
            <a:r>
              <a:rPr lang="x-none" dirty="0">
                <a:latin typeface="Times New Roman" panose="02020603050405020304" pitchFamily="18" charset="0"/>
                <a:ea typeface="SimSun" panose="02010600030101010101" pitchFamily="2" charset="-122"/>
              </a:rPr>
              <a:t>(c) Al/</a:t>
            </a:r>
            <a:r>
              <a:rPr lang="en-US" dirty="0">
                <a:latin typeface="Times New Roman" panose="02020603050405020304" pitchFamily="18" charset="0"/>
                <a:ea typeface="SimSun" panose="02010600030101010101" pitchFamily="2" charset="-122"/>
              </a:rPr>
              <a:t>1</a:t>
            </a:r>
            <a:r>
              <a:rPr lang="x-none" dirty="0">
                <a:latin typeface="Times New Roman" panose="02020603050405020304" pitchFamily="18" charset="0"/>
                <a:ea typeface="SimSun" panose="02010600030101010101" pitchFamily="2" charset="-122"/>
              </a:rPr>
              <a:t> vol.-%SiC</a:t>
            </a:r>
            <a:r>
              <a:rPr lang="en-US" dirty="0">
                <a:latin typeface="Times New Roman" panose="02020603050405020304" pitchFamily="18" charset="0"/>
                <a:ea typeface="SimSun" panose="02010600030101010101" pitchFamily="2" charset="-122"/>
              </a:rPr>
              <a:t> and </a:t>
            </a:r>
            <a:r>
              <a:rPr lang="x-none" dirty="0">
                <a:latin typeface="Times New Roman" panose="02020603050405020304" pitchFamily="18" charset="0"/>
                <a:ea typeface="SimSun" panose="02010600030101010101" pitchFamily="2" charset="-122"/>
              </a:rPr>
              <a:t>(</a:t>
            </a:r>
            <a:r>
              <a:rPr lang="en-US" dirty="0">
                <a:latin typeface="Times New Roman" panose="02020603050405020304" pitchFamily="18" charset="0"/>
                <a:ea typeface="SimSun" panose="02010600030101010101" pitchFamily="2" charset="-122"/>
              </a:rPr>
              <a:t>d</a:t>
            </a:r>
            <a:r>
              <a:rPr lang="x-none" dirty="0">
                <a:latin typeface="Times New Roman" panose="02020603050405020304" pitchFamily="18" charset="0"/>
                <a:ea typeface="SimSun" panose="02010600030101010101" pitchFamily="2" charset="-122"/>
              </a:rPr>
              <a:t>) Al/</a:t>
            </a:r>
            <a:r>
              <a:rPr lang="en-US" dirty="0">
                <a:latin typeface="Times New Roman" panose="02020603050405020304" pitchFamily="18" charset="0"/>
                <a:ea typeface="SimSun" panose="02010600030101010101" pitchFamily="2" charset="-122"/>
              </a:rPr>
              <a:t>5</a:t>
            </a:r>
            <a:r>
              <a:rPr lang="x-none" dirty="0">
                <a:latin typeface="Times New Roman" panose="02020603050405020304" pitchFamily="18" charset="0"/>
                <a:ea typeface="SimSun" panose="02010600030101010101" pitchFamily="2" charset="-122"/>
              </a:rPr>
              <a:t> vol.-%SiC nanocomposites.</a:t>
            </a:r>
            <a:r>
              <a:rPr lang="en-US" dirty="0">
                <a:latin typeface="Times New Roman" panose="02020603050405020304" pitchFamily="18" charset="0"/>
                <a:ea typeface="SimSun" panose="02010600030101010101" pitchFamily="2" charset="-122"/>
              </a:rPr>
              <a:t> Both </a:t>
            </a:r>
            <a:r>
              <a:rPr lang="en-US" dirty="0" err="1">
                <a:latin typeface="Times New Roman" panose="02020603050405020304" pitchFamily="18" charset="0"/>
                <a:ea typeface="SimSun" panose="02010600030101010101" pitchFamily="2" charset="-122"/>
              </a:rPr>
              <a:t>SiC</a:t>
            </a:r>
            <a:r>
              <a:rPr lang="en-US" dirty="0">
                <a:latin typeface="Times New Roman" panose="02020603050405020304" pitchFamily="18" charset="0"/>
                <a:ea typeface="SimSun" panose="02010600030101010101" pitchFamily="2" charset="-122"/>
              </a:rPr>
              <a:t> and Al</a:t>
            </a:r>
            <a:r>
              <a:rPr lang="en-US" baseline="-25000" dirty="0">
                <a:latin typeface="Times New Roman" panose="02020603050405020304" pitchFamily="18" charset="0"/>
                <a:ea typeface="SimSun" panose="02010600030101010101" pitchFamily="2" charset="-122"/>
              </a:rPr>
              <a:t>2</a:t>
            </a:r>
            <a:r>
              <a:rPr lang="en-US" dirty="0">
                <a:latin typeface="Times New Roman" panose="02020603050405020304" pitchFamily="18" charset="0"/>
                <a:ea typeface="SimSun" panose="02010600030101010101" pitchFamily="2" charset="-122"/>
              </a:rPr>
              <a:t>O</a:t>
            </a:r>
            <a:r>
              <a:rPr lang="en-US" baseline="-25000" dirty="0">
                <a:latin typeface="Times New Roman" panose="02020603050405020304" pitchFamily="18" charset="0"/>
                <a:ea typeface="SimSun" panose="02010600030101010101" pitchFamily="2" charset="-122"/>
              </a:rPr>
              <a:t>3</a:t>
            </a:r>
            <a:r>
              <a:rPr lang="en-US" dirty="0">
                <a:latin typeface="Times New Roman" panose="02020603050405020304" pitchFamily="18" charset="0"/>
                <a:ea typeface="SimSun" panose="02010600030101010101" pitchFamily="2" charset="-122"/>
              </a:rPr>
              <a:t> have average size of 60 nm.</a:t>
            </a:r>
            <a:endParaRPr lang="ar-EG" dirty="0"/>
          </a:p>
        </p:txBody>
      </p:sp>
    </p:spTree>
    <p:extLst>
      <p:ext uri="{BB962C8B-B14F-4D97-AF65-F5344CB8AC3E}">
        <p14:creationId xmlns:p14="http://schemas.microsoft.com/office/powerpoint/2010/main" xmlns="" val="40603430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t>Microstructure of </a:t>
            </a:r>
            <a:r>
              <a:rPr lang="en-US" dirty="0" err="1"/>
              <a:t>Nanocomposites</a:t>
            </a:r>
            <a:endParaRPr lang="ar-EG" dirty="0"/>
          </a:p>
        </p:txBody>
      </p:sp>
      <p:pic>
        <p:nvPicPr>
          <p:cNvPr id="1026" name="Picture 2" descr="C:\Users\DRTAME~1.SAM\AppData\Local\Temp\SNAGHTML121b0118.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36350" y="1806575"/>
            <a:ext cx="9302154" cy="373766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1828800" y="5544235"/>
            <a:ext cx="8517255" cy="646331"/>
          </a:xfrm>
          <a:prstGeom prst="rect">
            <a:avLst/>
          </a:prstGeom>
        </p:spPr>
        <p:txBody>
          <a:bodyPr wrap="square">
            <a:spAutoFit/>
          </a:bodyPr>
          <a:lstStyle/>
          <a:p>
            <a:pPr algn="ctr"/>
            <a:r>
              <a:rPr lang="x-none" dirty="0"/>
              <a:t>SEM micrographs of (a) Al/3 vol.-%Al</a:t>
            </a:r>
            <a:r>
              <a:rPr lang="x-none" baseline="-25000" dirty="0"/>
              <a:t>2</a:t>
            </a:r>
            <a:r>
              <a:rPr lang="x-none" dirty="0"/>
              <a:t>O</a:t>
            </a:r>
            <a:r>
              <a:rPr lang="x-none" baseline="-25000" dirty="0"/>
              <a:t>3</a:t>
            </a:r>
            <a:r>
              <a:rPr lang="x-none" dirty="0"/>
              <a:t> (60 nm) and (b) Al/3 vol.-%SiC (200 nm) nanocomposites.</a:t>
            </a:r>
            <a:endParaRPr lang="ar-EG" dirty="0"/>
          </a:p>
        </p:txBody>
      </p:sp>
    </p:spTree>
    <p:extLst>
      <p:ext uri="{BB962C8B-B14F-4D97-AF65-F5344CB8AC3E}">
        <p14:creationId xmlns:p14="http://schemas.microsoft.com/office/powerpoint/2010/main" xmlns="" val="10632248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t>Microstructure of </a:t>
            </a:r>
            <a:r>
              <a:rPr lang="en-US" dirty="0" err="1"/>
              <a:t>Nanocomposites</a:t>
            </a:r>
            <a:endParaRPr lang="ar-EG" dirty="0"/>
          </a:p>
        </p:txBody>
      </p:sp>
      <p:pic>
        <p:nvPicPr>
          <p:cNvPr id="2050" name="Picture 2" descr="C:\Users\DRTAME~1.SAM\AppData\Local\Temp\SNAGHTML121c462b.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37126" y="1972387"/>
            <a:ext cx="9978708" cy="370456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p:cNvSpPr/>
          <p:nvPr/>
        </p:nvSpPr>
        <p:spPr>
          <a:xfrm>
            <a:off x="1278467" y="5676949"/>
            <a:ext cx="9694333" cy="646331"/>
          </a:xfrm>
          <a:prstGeom prst="rect">
            <a:avLst/>
          </a:prstGeom>
        </p:spPr>
        <p:txBody>
          <a:bodyPr wrap="square">
            <a:spAutoFit/>
          </a:bodyPr>
          <a:lstStyle/>
          <a:p>
            <a:pPr algn="ctr"/>
            <a:r>
              <a:rPr lang="en-US" dirty="0">
                <a:solidFill>
                  <a:srgbClr val="000000"/>
                </a:solidFill>
                <a:latin typeface="Times New Roman" panose="02020603050405020304" pitchFamily="18" charset="0"/>
                <a:ea typeface="SimSun" panose="02010600030101010101" pitchFamily="2" charset="-122"/>
              </a:rPr>
              <a:t>Variation of the average size of Al grains with the volume fraction of (a) Al</a:t>
            </a:r>
            <a:r>
              <a:rPr lang="en-US" baseline="-25000" dirty="0">
                <a:solidFill>
                  <a:srgbClr val="000000"/>
                </a:solidFill>
                <a:latin typeface="Times New Roman" panose="02020603050405020304" pitchFamily="18" charset="0"/>
                <a:ea typeface="SimSun" panose="02010600030101010101" pitchFamily="2" charset="-122"/>
              </a:rPr>
              <a:t>2</a:t>
            </a:r>
            <a:r>
              <a:rPr lang="en-US" dirty="0">
                <a:solidFill>
                  <a:srgbClr val="000000"/>
                </a:solidFill>
                <a:latin typeface="Times New Roman" panose="02020603050405020304" pitchFamily="18" charset="0"/>
                <a:ea typeface="SimSun" panose="02010600030101010101" pitchFamily="2" charset="-122"/>
              </a:rPr>
              <a:t>O</a:t>
            </a:r>
            <a:r>
              <a:rPr lang="en-US" baseline="-25000" dirty="0">
                <a:solidFill>
                  <a:srgbClr val="000000"/>
                </a:solidFill>
                <a:latin typeface="Times New Roman" panose="02020603050405020304" pitchFamily="18" charset="0"/>
                <a:ea typeface="SimSun" panose="02010600030101010101" pitchFamily="2" charset="-122"/>
              </a:rPr>
              <a:t>3</a:t>
            </a:r>
            <a:r>
              <a:rPr lang="en-US" dirty="0">
                <a:solidFill>
                  <a:srgbClr val="000000"/>
                </a:solidFill>
                <a:latin typeface="Times New Roman" panose="02020603050405020304" pitchFamily="18" charset="0"/>
                <a:ea typeface="SimSun" panose="02010600030101010101" pitchFamily="2" charset="-122"/>
              </a:rPr>
              <a:t> (b) </a:t>
            </a:r>
            <a:r>
              <a:rPr lang="en-US" dirty="0" err="1">
                <a:solidFill>
                  <a:srgbClr val="000000"/>
                </a:solidFill>
                <a:latin typeface="Times New Roman" panose="02020603050405020304" pitchFamily="18" charset="0"/>
                <a:ea typeface="SimSun" panose="02010600030101010101" pitchFamily="2" charset="-122"/>
              </a:rPr>
              <a:t>SiC</a:t>
            </a:r>
            <a:r>
              <a:rPr lang="en-US" dirty="0">
                <a:solidFill>
                  <a:srgbClr val="000000"/>
                </a:solidFill>
                <a:latin typeface="Times New Roman" panose="02020603050405020304" pitchFamily="18" charset="0"/>
                <a:ea typeface="SimSun" panose="02010600030101010101" pitchFamily="2" charset="-122"/>
              </a:rPr>
              <a:t> </a:t>
            </a:r>
            <a:r>
              <a:rPr lang="en-US" dirty="0" err="1">
                <a:solidFill>
                  <a:srgbClr val="000000"/>
                </a:solidFill>
                <a:latin typeface="Times New Roman" panose="02020603050405020304" pitchFamily="18" charset="0"/>
                <a:ea typeface="SimSun" panose="02010600030101010101" pitchFamily="2" charset="-122"/>
              </a:rPr>
              <a:t>nanoparticulates</a:t>
            </a:r>
            <a:r>
              <a:rPr lang="en-US" dirty="0">
                <a:solidFill>
                  <a:srgbClr val="000000"/>
                </a:solidFill>
                <a:latin typeface="Times New Roman" panose="02020603050405020304" pitchFamily="18" charset="0"/>
                <a:ea typeface="Calibri" panose="020F0502020204030204" pitchFamily="34" charset="0"/>
              </a:rPr>
              <a:t> having different sizes.</a:t>
            </a:r>
            <a:endParaRPr lang="ar-EG" dirty="0"/>
          </a:p>
        </p:txBody>
      </p:sp>
    </p:spTree>
    <p:extLst>
      <p:ext uri="{BB962C8B-B14F-4D97-AF65-F5344CB8AC3E}">
        <p14:creationId xmlns:p14="http://schemas.microsoft.com/office/powerpoint/2010/main" xmlns="" val="6695718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t>CORROSION BEHAVIOUR OF </a:t>
            </a:r>
            <a:r>
              <a:rPr lang="en-US" dirty="0" smtClean="0"/>
              <a:t>Al Matrix</a:t>
            </a:r>
            <a:endParaRPr lang="ar-EG" dirty="0"/>
          </a:p>
        </p:txBody>
      </p:sp>
      <p:sp>
        <p:nvSpPr>
          <p:cNvPr id="3" name="Rectangle 2"/>
          <p:cNvSpPr/>
          <p:nvPr/>
        </p:nvSpPr>
        <p:spPr>
          <a:xfrm>
            <a:off x="1202267" y="1892349"/>
            <a:ext cx="5232399" cy="2246769"/>
          </a:xfrm>
          <a:prstGeom prst="rect">
            <a:avLst/>
          </a:prstGeom>
        </p:spPr>
        <p:txBody>
          <a:bodyPr wrap="square">
            <a:spAutoFit/>
          </a:bodyPr>
          <a:lstStyle/>
          <a:p>
            <a:pPr marL="285750" indent="-285750" algn="just">
              <a:buFont typeface="Arial" panose="020B0604020202020204" pitchFamily="34" charset="0"/>
              <a:buChar char="•"/>
            </a:pPr>
            <a:r>
              <a:rPr lang="en-GB" sz="2800" dirty="0"/>
              <a:t>The results revealed that the </a:t>
            </a:r>
            <a:r>
              <a:rPr lang="en-GB" sz="2800" dirty="0" err="1"/>
              <a:t>I</a:t>
            </a:r>
            <a:r>
              <a:rPr lang="en-GB" sz="2800" baseline="-25000" dirty="0" err="1"/>
              <a:t>corr</a:t>
            </a:r>
            <a:r>
              <a:rPr lang="en-GB" sz="2800" dirty="0"/>
              <a:t>, </a:t>
            </a:r>
            <a:r>
              <a:rPr lang="en-GB" sz="2800" dirty="0" err="1"/>
              <a:t>E</a:t>
            </a:r>
            <a:r>
              <a:rPr lang="en-GB" sz="2800" baseline="-25000" dirty="0" err="1"/>
              <a:t>corr</a:t>
            </a:r>
            <a:r>
              <a:rPr lang="en-GB" sz="2800" dirty="0"/>
              <a:t>, </a:t>
            </a:r>
            <a:r>
              <a:rPr lang="en-GB" sz="2800" dirty="0" err="1"/>
              <a:t>R</a:t>
            </a:r>
            <a:r>
              <a:rPr lang="en-GB" sz="2800" baseline="-25000" dirty="0" err="1"/>
              <a:t>p</a:t>
            </a:r>
            <a:r>
              <a:rPr lang="en-GB" sz="2800" dirty="0"/>
              <a:t> and CR of the pure Al matrix were about 0.0036 mA, -700 mV, 4.66 kΩ and 0.0397 mm/</a:t>
            </a:r>
            <a:r>
              <a:rPr lang="en-GB" sz="2800" dirty="0" err="1"/>
              <a:t>yr</a:t>
            </a:r>
            <a:r>
              <a:rPr lang="en-GB" sz="2800" dirty="0"/>
              <a:t>, respectively.</a:t>
            </a:r>
            <a:endParaRPr lang="ar-EG" sz="2800" dirty="0"/>
          </a:p>
        </p:txBody>
      </p:sp>
      <p:pic>
        <p:nvPicPr>
          <p:cNvPr id="5" name="Picture 4"/>
          <p:cNvPicPr>
            <a:picLocks noChangeAspect="1"/>
          </p:cNvPicPr>
          <p:nvPr/>
        </p:nvPicPr>
        <p:blipFill>
          <a:blip r:embed="rId2"/>
          <a:stretch>
            <a:fillRect/>
          </a:stretch>
        </p:blipFill>
        <p:spPr>
          <a:xfrm>
            <a:off x="7001933" y="1799580"/>
            <a:ext cx="4153747" cy="4442376"/>
          </a:xfrm>
          <a:prstGeom prst="rect">
            <a:avLst/>
          </a:prstGeom>
        </p:spPr>
      </p:pic>
    </p:spTree>
    <p:extLst>
      <p:ext uri="{BB962C8B-B14F-4D97-AF65-F5344CB8AC3E}">
        <p14:creationId xmlns:p14="http://schemas.microsoft.com/office/powerpoint/2010/main" xmlns="" val="25749067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t>CORROSION BEHAVIOUR OF Al/Al</a:t>
            </a:r>
            <a:r>
              <a:rPr lang="en-US" baseline="-25000" dirty="0"/>
              <a:t>2</a:t>
            </a:r>
            <a:r>
              <a:rPr lang="en-US" dirty="0"/>
              <a:t>O</a:t>
            </a:r>
            <a:r>
              <a:rPr lang="en-US" baseline="-25000" dirty="0"/>
              <a:t>3</a:t>
            </a:r>
            <a:r>
              <a:rPr lang="en-US" dirty="0"/>
              <a:t> NANOCOMPOSITES</a:t>
            </a:r>
            <a:endParaRPr lang="ar-EG" dirty="0"/>
          </a:p>
        </p:txBody>
      </p:sp>
      <p:sp>
        <p:nvSpPr>
          <p:cNvPr id="3" name="Rectangle 2"/>
          <p:cNvSpPr/>
          <p:nvPr/>
        </p:nvSpPr>
        <p:spPr>
          <a:xfrm>
            <a:off x="2260601" y="4246082"/>
            <a:ext cx="3327400" cy="1754326"/>
          </a:xfrm>
          <a:prstGeom prst="rect">
            <a:avLst/>
          </a:prstGeom>
        </p:spPr>
        <p:txBody>
          <a:bodyPr wrap="square">
            <a:spAutoFit/>
          </a:bodyPr>
          <a:lstStyle/>
          <a:p>
            <a:r>
              <a:rPr lang="x-none" dirty="0"/>
              <a:t>Polarization curves for Al/Al</a:t>
            </a:r>
            <a:r>
              <a:rPr lang="x-none" baseline="-25000" dirty="0"/>
              <a:t>2</a:t>
            </a:r>
            <a:r>
              <a:rPr lang="x-none" dirty="0"/>
              <a:t>O</a:t>
            </a:r>
            <a:r>
              <a:rPr lang="x-none" baseline="-25000" dirty="0"/>
              <a:t>3</a:t>
            </a:r>
            <a:r>
              <a:rPr lang="x-none" dirty="0"/>
              <a:t> nanocomposite samples in 3.5 wt.% NaCl solution; (a) 1 vol.%</a:t>
            </a:r>
            <a:r>
              <a:rPr lang="en-US" dirty="0"/>
              <a:t> (60 nm)</a:t>
            </a:r>
            <a:r>
              <a:rPr lang="x-none" dirty="0"/>
              <a:t>, (b) </a:t>
            </a:r>
            <a:r>
              <a:rPr lang="en-US" dirty="0"/>
              <a:t>5</a:t>
            </a:r>
            <a:r>
              <a:rPr lang="x-none" dirty="0"/>
              <a:t> vol.%</a:t>
            </a:r>
            <a:r>
              <a:rPr lang="en-US" dirty="0"/>
              <a:t> (60 nm)</a:t>
            </a:r>
            <a:r>
              <a:rPr lang="x-none" dirty="0"/>
              <a:t>,</a:t>
            </a:r>
            <a:r>
              <a:rPr lang="en-US" dirty="0"/>
              <a:t> (c) </a:t>
            </a:r>
            <a:r>
              <a:rPr lang="x-none" dirty="0"/>
              <a:t>1 vol.%</a:t>
            </a:r>
            <a:r>
              <a:rPr lang="en-US" dirty="0"/>
              <a:t> (200 nm)</a:t>
            </a:r>
            <a:r>
              <a:rPr lang="x-none" dirty="0"/>
              <a:t>,</a:t>
            </a:r>
            <a:r>
              <a:rPr lang="en-US" dirty="0"/>
              <a:t> (d) 5</a:t>
            </a:r>
            <a:r>
              <a:rPr lang="x-none" dirty="0"/>
              <a:t> vol.%</a:t>
            </a:r>
            <a:r>
              <a:rPr lang="en-US" dirty="0"/>
              <a:t> (200 nm).</a:t>
            </a:r>
          </a:p>
        </p:txBody>
      </p:sp>
      <p:pic>
        <p:nvPicPr>
          <p:cNvPr id="4" name="Picture 3"/>
          <p:cNvPicPr>
            <a:picLocks noChangeAspect="1"/>
          </p:cNvPicPr>
          <p:nvPr/>
        </p:nvPicPr>
        <p:blipFill>
          <a:blip r:embed="rId2"/>
          <a:stretch>
            <a:fillRect/>
          </a:stretch>
        </p:blipFill>
        <p:spPr>
          <a:xfrm>
            <a:off x="6832601" y="1839219"/>
            <a:ext cx="4066394" cy="4423879"/>
          </a:xfrm>
          <a:prstGeom prst="rect">
            <a:avLst/>
          </a:prstGeom>
        </p:spPr>
      </p:pic>
    </p:spTree>
    <p:extLst>
      <p:ext uri="{BB962C8B-B14F-4D97-AF65-F5344CB8AC3E}">
        <p14:creationId xmlns:p14="http://schemas.microsoft.com/office/powerpoint/2010/main" xmlns="" val="6122344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t>CORROSION BEHAVIOUR OF Al/Al</a:t>
            </a:r>
            <a:r>
              <a:rPr lang="en-US" baseline="-25000" dirty="0"/>
              <a:t>2</a:t>
            </a:r>
            <a:r>
              <a:rPr lang="en-US" dirty="0"/>
              <a:t>O</a:t>
            </a:r>
            <a:r>
              <a:rPr lang="en-US" baseline="-25000" dirty="0"/>
              <a:t>3</a:t>
            </a:r>
            <a:r>
              <a:rPr lang="en-US" dirty="0"/>
              <a:t> NANOCOMPOSITES</a:t>
            </a:r>
            <a:endParaRPr lang="ar-EG" dirty="0"/>
          </a:p>
        </p:txBody>
      </p:sp>
      <p:pic>
        <p:nvPicPr>
          <p:cNvPr id="5" name="Picture 4"/>
          <p:cNvPicPr>
            <a:picLocks noChangeAspect="1"/>
          </p:cNvPicPr>
          <p:nvPr/>
        </p:nvPicPr>
        <p:blipFill>
          <a:blip r:embed="rId2"/>
          <a:stretch>
            <a:fillRect/>
          </a:stretch>
        </p:blipFill>
        <p:spPr>
          <a:xfrm>
            <a:off x="1945527" y="2053391"/>
            <a:ext cx="8361905" cy="3580952"/>
          </a:xfrm>
          <a:prstGeom prst="rect">
            <a:avLst/>
          </a:prstGeom>
        </p:spPr>
      </p:pic>
    </p:spTree>
    <p:extLst>
      <p:ext uri="{BB962C8B-B14F-4D97-AF65-F5344CB8AC3E}">
        <p14:creationId xmlns:p14="http://schemas.microsoft.com/office/powerpoint/2010/main" xmlns="" val="27453498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b="1" dirty="0"/>
              <a:t>CORROSION BEHAVIOUR OF Al/</a:t>
            </a:r>
            <a:r>
              <a:rPr lang="en-US" b="1" dirty="0" err="1"/>
              <a:t>SiC</a:t>
            </a:r>
            <a:r>
              <a:rPr lang="en-US" b="1" dirty="0"/>
              <a:t> NANOCOMPOSITES</a:t>
            </a:r>
            <a:endParaRPr lang="ar-EG" dirty="0"/>
          </a:p>
        </p:txBody>
      </p:sp>
      <p:pic>
        <p:nvPicPr>
          <p:cNvPr id="3074" name="Picture 2" descr="C:\Users\DRTAME~1.SAM\AppData\Local\Temp\SNAGHTML1224103f.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086601" y="1855894"/>
            <a:ext cx="4069080" cy="438799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p:cNvSpPr/>
          <p:nvPr/>
        </p:nvSpPr>
        <p:spPr>
          <a:xfrm>
            <a:off x="1574800" y="4541914"/>
            <a:ext cx="4004733" cy="1574149"/>
          </a:xfrm>
          <a:prstGeom prst="rect">
            <a:avLst/>
          </a:prstGeom>
        </p:spPr>
        <p:txBody>
          <a:bodyPr wrap="square">
            <a:spAutoFit/>
          </a:bodyPr>
          <a:lstStyle/>
          <a:p>
            <a:pPr algn="just">
              <a:lnSpc>
                <a:spcPct val="107000"/>
              </a:lnSpc>
            </a:pPr>
            <a:r>
              <a:rPr lang="x-none" dirty="0">
                <a:latin typeface="Times New Roman" panose="02020603050405020304" pitchFamily="18" charset="0"/>
                <a:ea typeface="SimSun" panose="02010600030101010101" pitchFamily="2" charset="-122"/>
                <a:cs typeface="Arial" panose="020B0604020202020204" pitchFamily="34" charset="0"/>
              </a:rPr>
              <a:t>Polarization curves for Al/</a:t>
            </a:r>
            <a:r>
              <a:rPr lang="en-US" dirty="0" err="1">
                <a:latin typeface="Times New Roman" panose="02020603050405020304" pitchFamily="18" charset="0"/>
                <a:ea typeface="SimSun" panose="02010600030101010101" pitchFamily="2" charset="-122"/>
                <a:cs typeface="Arial" panose="020B0604020202020204" pitchFamily="34" charset="0"/>
              </a:rPr>
              <a:t>SiC</a:t>
            </a:r>
            <a:r>
              <a:rPr lang="x-none" dirty="0">
                <a:latin typeface="Times New Roman" panose="02020603050405020304" pitchFamily="18" charset="0"/>
                <a:ea typeface="SimSun" panose="02010600030101010101" pitchFamily="2" charset="-122"/>
                <a:cs typeface="Arial" panose="020B0604020202020204" pitchFamily="34" charset="0"/>
              </a:rPr>
              <a:t> nanocomposite samples in 3.5 wt.% NaCl solution; (a) 1 vol.%</a:t>
            </a:r>
            <a:r>
              <a:rPr lang="en-US" dirty="0">
                <a:latin typeface="Times New Roman" panose="02020603050405020304" pitchFamily="18" charset="0"/>
                <a:ea typeface="SimSun" panose="02010600030101010101" pitchFamily="2" charset="-122"/>
                <a:cs typeface="Arial" panose="020B0604020202020204" pitchFamily="34" charset="0"/>
              </a:rPr>
              <a:t> (60 nm)</a:t>
            </a:r>
            <a:r>
              <a:rPr lang="x-none" dirty="0">
                <a:latin typeface="Times New Roman" panose="02020603050405020304" pitchFamily="18" charset="0"/>
                <a:ea typeface="SimSun" panose="02010600030101010101" pitchFamily="2" charset="-122"/>
                <a:cs typeface="Arial" panose="020B0604020202020204" pitchFamily="34" charset="0"/>
              </a:rPr>
              <a:t>, (b) </a:t>
            </a:r>
            <a:r>
              <a:rPr lang="en-US" dirty="0">
                <a:latin typeface="Times New Roman" panose="02020603050405020304" pitchFamily="18" charset="0"/>
                <a:ea typeface="SimSun" panose="02010600030101010101" pitchFamily="2" charset="-122"/>
                <a:cs typeface="Arial" panose="020B0604020202020204" pitchFamily="34" charset="0"/>
              </a:rPr>
              <a:t>5</a:t>
            </a:r>
            <a:r>
              <a:rPr lang="x-none" dirty="0">
                <a:latin typeface="Times New Roman" panose="02020603050405020304" pitchFamily="18" charset="0"/>
                <a:ea typeface="SimSun" panose="02010600030101010101" pitchFamily="2" charset="-122"/>
                <a:cs typeface="Arial" panose="020B0604020202020204" pitchFamily="34" charset="0"/>
              </a:rPr>
              <a:t> vol.%</a:t>
            </a:r>
            <a:r>
              <a:rPr lang="en-US" dirty="0">
                <a:latin typeface="Times New Roman" panose="02020603050405020304" pitchFamily="18" charset="0"/>
                <a:ea typeface="SimSun" panose="02010600030101010101" pitchFamily="2" charset="-122"/>
                <a:cs typeface="Arial" panose="020B0604020202020204" pitchFamily="34" charset="0"/>
              </a:rPr>
              <a:t> (60 nm)</a:t>
            </a:r>
            <a:r>
              <a:rPr lang="x-none" dirty="0">
                <a:latin typeface="Times New Roman" panose="02020603050405020304" pitchFamily="18" charset="0"/>
                <a:ea typeface="SimSun" panose="02010600030101010101" pitchFamily="2" charset="-122"/>
                <a:cs typeface="Arial" panose="020B0604020202020204" pitchFamily="34" charset="0"/>
              </a:rPr>
              <a:t>,</a:t>
            </a:r>
            <a:r>
              <a:rPr lang="en-US" dirty="0">
                <a:latin typeface="Times New Roman" panose="02020603050405020304" pitchFamily="18" charset="0"/>
                <a:ea typeface="SimSun" panose="02010600030101010101" pitchFamily="2" charset="-122"/>
                <a:cs typeface="Arial" panose="020B0604020202020204" pitchFamily="34" charset="0"/>
              </a:rPr>
              <a:t> (c) </a:t>
            </a:r>
            <a:r>
              <a:rPr lang="x-none" dirty="0">
                <a:latin typeface="Times New Roman" panose="02020603050405020304" pitchFamily="18" charset="0"/>
                <a:ea typeface="SimSun" panose="02010600030101010101" pitchFamily="2" charset="-122"/>
                <a:cs typeface="Arial" panose="020B0604020202020204" pitchFamily="34" charset="0"/>
              </a:rPr>
              <a:t>1 vol.%</a:t>
            </a:r>
            <a:r>
              <a:rPr lang="en-US" dirty="0">
                <a:latin typeface="Times New Roman" panose="02020603050405020304" pitchFamily="18" charset="0"/>
                <a:ea typeface="SimSun" panose="02010600030101010101" pitchFamily="2" charset="-122"/>
                <a:cs typeface="Arial" panose="020B0604020202020204" pitchFamily="34" charset="0"/>
              </a:rPr>
              <a:t> (200 nm)</a:t>
            </a:r>
            <a:r>
              <a:rPr lang="x-none" dirty="0">
                <a:latin typeface="Times New Roman" panose="02020603050405020304" pitchFamily="18" charset="0"/>
                <a:ea typeface="SimSun" panose="02010600030101010101" pitchFamily="2" charset="-122"/>
                <a:cs typeface="Arial" panose="020B0604020202020204" pitchFamily="34" charset="0"/>
              </a:rPr>
              <a:t>,</a:t>
            </a:r>
            <a:r>
              <a:rPr lang="en-US" dirty="0">
                <a:latin typeface="Times New Roman" panose="02020603050405020304" pitchFamily="18" charset="0"/>
                <a:ea typeface="SimSun" panose="02010600030101010101" pitchFamily="2" charset="-122"/>
                <a:cs typeface="Arial" panose="020B0604020202020204" pitchFamily="34" charset="0"/>
              </a:rPr>
              <a:t> (d) 5</a:t>
            </a:r>
            <a:r>
              <a:rPr lang="x-none" dirty="0">
                <a:latin typeface="Times New Roman" panose="02020603050405020304" pitchFamily="18" charset="0"/>
                <a:ea typeface="SimSun" panose="02010600030101010101" pitchFamily="2" charset="-122"/>
                <a:cs typeface="Arial" panose="020B0604020202020204" pitchFamily="34" charset="0"/>
              </a:rPr>
              <a:t> vol.%</a:t>
            </a:r>
            <a:r>
              <a:rPr lang="en-US" dirty="0">
                <a:latin typeface="Times New Roman" panose="02020603050405020304" pitchFamily="18" charset="0"/>
                <a:ea typeface="SimSun" panose="02010600030101010101" pitchFamily="2" charset="-122"/>
                <a:cs typeface="Arial" panose="020B0604020202020204" pitchFamily="34" charset="0"/>
              </a:rPr>
              <a:t> (200 nm).</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27985553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b="1" dirty="0"/>
              <a:t>CORROSION BEHAVIOUR OF Al/</a:t>
            </a:r>
            <a:r>
              <a:rPr lang="en-US" b="1" dirty="0" err="1"/>
              <a:t>SiC</a:t>
            </a:r>
            <a:r>
              <a:rPr lang="en-US" b="1" dirty="0"/>
              <a:t> NANOCOMPOSITES</a:t>
            </a:r>
            <a:endParaRPr lang="ar-EG" dirty="0"/>
          </a:p>
        </p:txBody>
      </p:sp>
      <p:pic>
        <p:nvPicPr>
          <p:cNvPr id="4" name="Picture 3"/>
          <p:cNvPicPr>
            <a:picLocks noChangeAspect="1"/>
          </p:cNvPicPr>
          <p:nvPr/>
        </p:nvPicPr>
        <p:blipFill>
          <a:blip r:embed="rId2"/>
          <a:stretch>
            <a:fillRect/>
          </a:stretch>
        </p:blipFill>
        <p:spPr>
          <a:xfrm>
            <a:off x="2050289" y="1922162"/>
            <a:ext cx="8152381" cy="3657143"/>
          </a:xfrm>
          <a:prstGeom prst="rect">
            <a:avLst/>
          </a:prstGeom>
        </p:spPr>
      </p:pic>
    </p:spTree>
    <p:extLst>
      <p:ext uri="{BB962C8B-B14F-4D97-AF65-F5344CB8AC3E}">
        <p14:creationId xmlns:p14="http://schemas.microsoft.com/office/powerpoint/2010/main" xmlns="" val="22889048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0"/>
            <a:r>
              <a:rPr lang="en-US" b="1" dirty="0"/>
              <a:t>Comparison between the corrosion rates of the Al/</a:t>
            </a:r>
            <a:r>
              <a:rPr lang="en-US" b="1" dirty="0" err="1"/>
              <a:t>SiC</a:t>
            </a:r>
            <a:r>
              <a:rPr lang="en-US" b="1" dirty="0"/>
              <a:t> and Al/Al</a:t>
            </a:r>
            <a:r>
              <a:rPr lang="en-US" b="1" baseline="-25000" dirty="0"/>
              <a:t>2</a:t>
            </a:r>
            <a:r>
              <a:rPr lang="en-US" b="1" dirty="0"/>
              <a:t>O</a:t>
            </a:r>
            <a:r>
              <a:rPr lang="en-US" b="1" baseline="-25000" dirty="0"/>
              <a:t>3</a:t>
            </a:r>
            <a:r>
              <a:rPr lang="en-US" b="1" dirty="0"/>
              <a:t> </a:t>
            </a:r>
            <a:r>
              <a:rPr lang="en-US" b="1" dirty="0" err="1"/>
              <a:t>nanocomposites</a:t>
            </a:r>
            <a:r>
              <a:rPr lang="en-US" b="1" dirty="0"/>
              <a:t> </a:t>
            </a:r>
            <a:endParaRPr lang="ar-EG" dirty="0"/>
          </a:p>
        </p:txBody>
      </p:sp>
      <p:pic>
        <p:nvPicPr>
          <p:cNvPr id="3" name="Picture 2"/>
          <p:cNvPicPr>
            <a:picLocks noChangeAspect="1"/>
          </p:cNvPicPr>
          <p:nvPr/>
        </p:nvPicPr>
        <p:blipFill>
          <a:blip r:embed="rId2"/>
          <a:stretch>
            <a:fillRect/>
          </a:stretch>
        </p:blipFill>
        <p:spPr>
          <a:xfrm>
            <a:off x="5363790" y="1813559"/>
            <a:ext cx="5857700" cy="4163907"/>
          </a:xfrm>
          <a:prstGeom prst="rect">
            <a:avLst/>
          </a:prstGeom>
        </p:spPr>
      </p:pic>
      <p:sp>
        <p:nvSpPr>
          <p:cNvPr id="5" name="Rectangle 4"/>
          <p:cNvSpPr/>
          <p:nvPr/>
        </p:nvSpPr>
        <p:spPr>
          <a:xfrm>
            <a:off x="1566334" y="3895512"/>
            <a:ext cx="3522133" cy="1477328"/>
          </a:xfrm>
          <a:prstGeom prst="rect">
            <a:avLst/>
          </a:prstGeom>
        </p:spPr>
        <p:txBody>
          <a:bodyPr wrap="square">
            <a:spAutoFit/>
          </a:bodyPr>
          <a:lstStyle/>
          <a:p>
            <a:r>
              <a:rPr lang="en-US" dirty="0"/>
              <a:t>Comparison between the corrosion rates of the Al/</a:t>
            </a:r>
            <a:r>
              <a:rPr lang="en-US" dirty="0" err="1"/>
              <a:t>SiC</a:t>
            </a:r>
            <a:r>
              <a:rPr lang="en-US" dirty="0"/>
              <a:t> and Al/Al</a:t>
            </a:r>
            <a:r>
              <a:rPr lang="en-US" baseline="-25000" dirty="0"/>
              <a:t>2</a:t>
            </a:r>
            <a:r>
              <a:rPr lang="en-US" dirty="0"/>
              <a:t>O</a:t>
            </a:r>
            <a:r>
              <a:rPr lang="en-US" baseline="-25000" dirty="0"/>
              <a:t>3</a:t>
            </a:r>
            <a:r>
              <a:rPr lang="en-US" dirty="0"/>
              <a:t> </a:t>
            </a:r>
            <a:r>
              <a:rPr lang="en-US" dirty="0" err="1"/>
              <a:t>nanocomposites</a:t>
            </a:r>
            <a:r>
              <a:rPr lang="en-US" dirty="0"/>
              <a:t> at different sizes and volume fractions of the </a:t>
            </a:r>
            <a:r>
              <a:rPr lang="en-US" dirty="0" err="1"/>
              <a:t>nanoparticulates</a:t>
            </a:r>
            <a:r>
              <a:rPr lang="en-US" dirty="0"/>
              <a:t>.</a:t>
            </a:r>
            <a:endParaRPr lang="ar-EG" dirty="0"/>
          </a:p>
        </p:txBody>
      </p:sp>
    </p:spTree>
    <p:extLst>
      <p:ext uri="{BB962C8B-B14F-4D97-AF65-F5344CB8AC3E}">
        <p14:creationId xmlns:p14="http://schemas.microsoft.com/office/powerpoint/2010/main" xmlns="" val="14711243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0"/>
            <a:r>
              <a:rPr lang="en-US" b="1" dirty="0" smtClean="0"/>
              <a:t>Conclusions</a:t>
            </a:r>
            <a:endParaRPr lang="ar-EG" b="1" dirty="0"/>
          </a:p>
        </p:txBody>
      </p:sp>
      <p:pic>
        <p:nvPicPr>
          <p:cNvPr id="3" name="Picture 2"/>
          <p:cNvPicPr>
            <a:picLocks noChangeAspect="1"/>
          </p:cNvPicPr>
          <p:nvPr/>
        </p:nvPicPr>
        <p:blipFill>
          <a:blip r:embed="rId2"/>
          <a:stretch>
            <a:fillRect/>
          </a:stretch>
        </p:blipFill>
        <p:spPr>
          <a:xfrm>
            <a:off x="4312027" y="2036179"/>
            <a:ext cx="3774959" cy="3836341"/>
          </a:xfrm>
          <a:prstGeom prst="rect">
            <a:avLst/>
          </a:prstGeom>
        </p:spPr>
      </p:pic>
    </p:spTree>
    <p:extLst>
      <p:ext uri="{BB962C8B-B14F-4D97-AF65-F5344CB8AC3E}">
        <p14:creationId xmlns:p14="http://schemas.microsoft.com/office/powerpoint/2010/main" xmlns="" val="15724267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Conclusions</a:t>
            </a:r>
            <a:endParaRPr lang="ar-EG" dirty="0"/>
          </a:p>
        </p:txBody>
      </p:sp>
      <p:sp>
        <p:nvSpPr>
          <p:cNvPr id="3" name="Content Placeholder 2"/>
          <p:cNvSpPr>
            <a:spLocks noGrp="1"/>
          </p:cNvSpPr>
          <p:nvPr>
            <p:ph idx="1"/>
          </p:nvPr>
        </p:nvSpPr>
        <p:spPr>
          <a:xfrm>
            <a:off x="1097280" y="1845733"/>
            <a:ext cx="10058400" cy="4328563"/>
          </a:xfrm>
        </p:spPr>
        <p:txBody>
          <a:bodyPr>
            <a:normAutofit fontScale="92500" lnSpcReduction="10000"/>
          </a:bodyPr>
          <a:lstStyle/>
          <a:p>
            <a:pPr algn="just" rtl="0"/>
            <a:r>
              <a:rPr lang="en-US" sz="2800" dirty="0"/>
              <a:t>Based on the results presented, the following conclusions can be draw:</a:t>
            </a:r>
          </a:p>
          <a:p>
            <a:pPr marL="514350" indent="-514350" algn="just" rtl="0">
              <a:buFont typeface="+mj-lt"/>
              <a:buAutoNum type="arabicPeriod"/>
            </a:pPr>
            <a:r>
              <a:rPr lang="en-US" sz="2800" dirty="0"/>
              <a:t>Dispersion of both Al</a:t>
            </a:r>
            <a:r>
              <a:rPr lang="en-US" sz="2800" baseline="-25000" dirty="0"/>
              <a:t>2</a:t>
            </a:r>
            <a:r>
              <a:rPr lang="en-US" sz="2800" dirty="0"/>
              <a:t>O</a:t>
            </a:r>
            <a:r>
              <a:rPr lang="en-US" sz="2800" baseline="-25000" dirty="0"/>
              <a:t>3</a:t>
            </a:r>
            <a:r>
              <a:rPr lang="en-US" sz="2800" dirty="0"/>
              <a:t> and </a:t>
            </a:r>
            <a:r>
              <a:rPr lang="en-US" sz="2800" dirty="0" err="1"/>
              <a:t>SiC</a:t>
            </a:r>
            <a:r>
              <a:rPr lang="en-US" sz="2800" dirty="0"/>
              <a:t> </a:t>
            </a:r>
            <a:r>
              <a:rPr lang="en-US" sz="2800" dirty="0" err="1"/>
              <a:t>nanoparticulates</a:t>
            </a:r>
            <a:r>
              <a:rPr lang="en-US" sz="2800" dirty="0"/>
              <a:t> in pure Al matrix using powder metallurgy route can assist in improving the corrosion resistance of Al. However, the correct choice of the volume fraction and the size of the </a:t>
            </a:r>
            <a:r>
              <a:rPr lang="en-US" sz="2800" dirty="0" err="1"/>
              <a:t>nanoparticulates</a:t>
            </a:r>
            <a:r>
              <a:rPr lang="en-US" sz="2800" dirty="0"/>
              <a:t> as well as the processing parameters plays an important role in determining the corrosion behavior of the </a:t>
            </a:r>
            <a:r>
              <a:rPr lang="en-US" sz="2800" dirty="0" err="1"/>
              <a:t>nanocomposites</a:t>
            </a:r>
            <a:r>
              <a:rPr lang="en-US" sz="2800" dirty="0"/>
              <a:t>.</a:t>
            </a:r>
          </a:p>
          <a:p>
            <a:pPr marL="514350" lvl="0" indent="-514350" algn="just" rtl="0">
              <a:buFont typeface="+mj-lt"/>
              <a:buAutoNum type="arabicPeriod"/>
            </a:pPr>
            <a:r>
              <a:rPr lang="en-US" sz="2800" dirty="0"/>
              <a:t>Generally, the Al/</a:t>
            </a:r>
            <a:r>
              <a:rPr lang="en-US" sz="2800" dirty="0" err="1"/>
              <a:t>SiC</a:t>
            </a:r>
            <a:r>
              <a:rPr lang="en-US" sz="2800" dirty="0"/>
              <a:t> </a:t>
            </a:r>
            <a:r>
              <a:rPr lang="en-US" sz="2800" dirty="0" err="1"/>
              <a:t>nanocomposites</a:t>
            </a:r>
            <a:r>
              <a:rPr lang="en-US" sz="2800" dirty="0"/>
              <a:t> exhibited lower corrosion rates in 3.5 wt.-% </a:t>
            </a:r>
            <a:r>
              <a:rPr lang="en-US" sz="2800" dirty="0" err="1"/>
              <a:t>NaCl</a:t>
            </a:r>
            <a:r>
              <a:rPr lang="en-US" sz="2800" dirty="0"/>
              <a:t> solution than the Al/Al</a:t>
            </a:r>
            <a:r>
              <a:rPr lang="en-US" sz="2800" baseline="-25000" dirty="0"/>
              <a:t>2</a:t>
            </a:r>
            <a:r>
              <a:rPr lang="en-US" sz="2800" dirty="0"/>
              <a:t>O</a:t>
            </a:r>
            <a:r>
              <a:rPr lang="en-US" sz="2800" baseline="-25000" dirty="0"/>
              <a:t>3</a:t>
            </a:r>
            <a:r>
              <a:rPr lang="en-US" sz="2800" dirty="0"/>
              <a:t> </a:t>
            </a:r>
            <a:r>
              <a:rPr lang="en-US" sz="2800" dirty="0" err="1"/>
              <a:t>nanocomposites</a:t>
            </a:r>
            <a:r>
              <a:rPr lang="en-US" sz="2800" dirty="0"/>
              <a:t>. The Al/5 vol.-% </a:t>
            </a:r>
            <a:r>
              <a:rPr lang="en-US" sz="2800" dirty="0" err="1"/>
              <a:t>SiC</a:t>
            </a:r>
            <a:r>
              <a:rPr lang="en-US" sz="2800" dirty="0"/>
              <a:t> (200 nm) </a:t>
            </a:r>
            <a:r>
              <a:rPr lang="en-US" sz="2800" dirty="0" err="1"/>
              <a:t>nanocomposites</a:t>
            </a:r>
            <a:r>
              <a:rPr lang="en-US" sz="2800" dirty="0"/>
              <a:t> exhibited the lowest corrosion resistance among all the investigated materials even the pure Al matrix.</a:t>
            </a:r>
          </a:p>
        </p:txBody>
      </p:sp>
    </p:spTree>
    <p:extLst>
      <p:ext uri="{BB962C8B-B14F-4D97-AF65-F5344CB8AC3E}">
        <p14:creationId xmlns:p14="http://schemas.microsoft.com/office/powerpoint/2010/main" xmlns="" val="28270611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Conclusions (Cont.)</a:t>
            </a:r>
            <a:endParaRPr lang="ar-EG" dirty="0"/>
          </a:p>
        </p:txBody>
      </p:sp>
      <p:sp>
        <p:nvSpPr>
          <p:cNvPr id="3" name="Content Placeholder 2"/>
          <p:cNvSpPr>
            <a:spLocks noGrp="1"/>
          </p:cNvSpPr>
          <p:nvPr>
            <p:ph idx="1"/>
          </p:nvPr>
        </p:nvSpPr>
        <p:spPr>
          <a:xfrm>
            <a:off x="1097280" y="1845733"/>
            <a:ext cx="10058400" cy="4328563"/>
          </a:xfrm>
        </p:spPr>
        <p:txBody>
          <a:bodyPr>
            <a:normAutofit/>
          </a:bodyPr>
          <a:lstStyle/>
          <a:p>
            <a:pPr marL="514350" indent="-514350" algn="just" rtl="0">
              <a:buFont typeface="+mj-lt"/>
              <a:buAutoNum type="arabicPeriod" startAt="3"/>
            </a:pPr>
            <a:r>
              <a:rPr lang="en-US" sz="2800" dirty="0"/>
              <a:t>The corrosion rates of the 60 nm Al/</a:t>
            </a:r>
            <a:r>
              <a:rPr lang="en-US" sz="2800" dirty="0" err="1"/>
              <a:t>SiC</a:t>
            </a:r>
            <a:r>
              <a:rPr lang="en-US" sz="2800" dirty="0"/>
              <a:t> and Al</a:t>
            </a:r>
            <a:r>
              <a:rPr lang="en-US" sz="2800" baseline="-25000" dirty="0"/>
              <a:t>2</a:t>
            </a:r>
            <a:r>
              <a:rPr lang="en-US" sz="2800" dirty="0"/>
              <a:t>O</a:t>
            </a:r>
            <a:r>
              <a:rPr lang="en-US" sz="2800" baseline="-25000" dirty="0"/>
              <a:t>3</a:t>
            </a:r>
            <a:r>
              <a:rPr lang="en-US" sz="2800" dirty="0"/>
              <a:t> </a:t>
            </a:r>
            <a:r>
              <a:rPr lang="en-US" sz="2800" dirty="0" err="1"/>
              <a:t>nanocomposites</a:t>
            </a:r>
            <a:r>
              <a:rPr lang="en-US" sz="2800" dirty="0"/>
              <a:t> in 3.5 wt.-% </a:t>
            </a:r>
            <a:r>
              <a:rPr lang="en-US" sz="2800" dirty="0" err="1"/>
              <a:t>NaCl</a:t>
            </a:r>
            <a:r>
              <a:rPr lang="en-US" sz="2800" dirty="0"/>
              <a:t> solution was reduced with increasing of the volume fraction of the </a:t>
            </a:r>
            <a:r>
              <a:rPr lang="en-US" sz="2800" dirty="0" err="1"/>
              <a:t>nanoparticulates</a:t>
            </a:r>
            <a:r>
              <a:rPr lang="en-US" sz="2800" dirty="0"/>
              <a:t>.</a:t>
            </a:r>
          </a:p>
          <a:p>
            <a:pPr marL="514350" lvl="0" indent="-514350" algn="just" rtl="0">
              <a:buFont typeface="+mj-lt"/>
              <a:buAutoNum type="arabicPeriod" startAt="3"/>
            </a:pPr>
            <a:r>
              <a:rPr lang="en-US" sz="2800" dirty="0"/>
              <a:t>The Al/</a:t>
            </a:r>
            <a:r>
              <a:rPr lang="en-US" sz="2800" dirty="0" err="1"/>
              <a:t>SiC</a:t>
            </a:r>
            <a:r>
              <a:rPr lang="en-US" sz="2800" dirty="0"/>
              <a:t> </a:t>
            </a:r>
            <a:r>
              <a:rPr lang="en-US" sz="2800" dirty="0" err="1"/>
              <a:t>nanocomposites</a:t>
            </a:r>
            <a:r>
              <a:rPr lang="en-US" sz="2800" dirty="0"/>
              <a:t> exhibited better corrosion resistance in 3.5 wt.% </a:t>
            </a:r>
            <a:r>
              <a:rPr lang="en-US" sz="2800" dirty="0" err="1"/>
              <a:t>NaCl</a:t>
            </a:r>
            <a:r>
              <a:rPr lang="en-US" sz="2800" dirty="0"/>
              <a:t> solution than the Al Al</a:t>
            </a:r>
            <a:r>
              <a:rPr lang="en-US" sz="2800" baseline="-25000" dirty="0"/>
              <a:t>2</a:t>
            </a:r>
            <a:r>
              <a:rPr lang="en-US" sz="2800" dirty="0"/>
              <a:t>O</a:t>
            </a:r>
            <a:r>
              <a:rPr lang="en-US" sz="2800" baseline="-25000" dirty="0"/>
              <a:t>3</a:t>
            </a:r>
            <a:r>
              <a:rPr lang="en-US" sz="2800" dirty="0"/>
              <a:t> </a:t>
            </a:r>
            <a:r>
              <a:rPr lang="en-US" sz="2800" dirty="0" err="1"/>
              <a:t>nanocomposites</a:t>
            </a:r>
            <a:r>
              <a:rPr lang="en-US" sz="2800" dirty="0"/>
              <a:t>.</a:t>
            </a:r>
          </a:p>
        </p:txBody>
      </p:sp>
    </p:spTree>
    <p:extLst>
      <p:ext uri="{BB962C8B-B14F-4D97-AF65-F5344CB8AC3E}">
        <p14:creationId xmlns:p14="http://schemas.microsoft.com/office/powerpoint/2010/main" xmlns="" val="17013187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0"/>
            <a:r>
              <a:rPr lang="en-US" b="1" dirty="0" smtClean="0"/>
              <a:t>Thank You</a:t>
            </a:r>
            <a:endParaRPr lang="ar-EG" b="1" dirty="0"/>
          </a:p>
        </p:txBody>
      </p:sp>
      <p:pic>
        <p:nvPicPr>
          <p:cNvPr id="4" name="Picture 3"/>
          <p:cNvPicPr>
            <a:picLocks noChangeAspect="1"/>
          </p:cNvPicPr>
          <p:nvPr/>
        </p:nvPicPr>
        <p:blipFill>
          <a:blip r:embed="rId2"/>
          <a:stretch>
            <a:fillRect/>
          </a:stretch>
        </p:blipFill>
        <p:spPr>
          <a:xfrm>
            <a:off x="2876873" y="1835703"/>
            <a:ext cx="6499214" cy="4275798"/>
          </a:xfrm>
          <a:prstGeom prst="rect">
            <a:avLst/>
          </a:prstGeom>
        </p:spPr>
      </p:pic>
    </p:spTree>
    <p:extLst>
      <p:ext uri="{BB962C8B-B14F-4D97-AF65-F5344CB8AC3E}">
        <p14:creationId xmlns:p14="http://schemas.microsoft.com/office/powerpoint/2010/main" xmlns="" val="10331731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666752" y="428625"/>
            <a:ext cx="10915649" cy="1143000"/>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304800" y="1714500"/>
            <a:ext cx="11684000" cy="4381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hlinkClick r:id="rId2"/>
              </a:rPr>
              <a:t>http</a:t>
            </a:r>
            <a:r>
              <a:rPr lang="en-US" sz="2800" dirty="0">
                <a:effectLst>
                  <a:outerShdw blurRad="38100" dist="38100" dir="2700000" algn="tl">
                    <a:srgbClr val="000000">
                      <a:alpha val="43137"/>
                    </a:srgbClr>
                  </a:outerShdw>
                </a:effectLst>
                <a:latin typeface="Georgia" pitchFamily="18" charset="0"/>
                <a:hlinkClick r:id="rId2"/>
              </a:rPr>
              <a:t>://materialsscience.conferenceseries.com</a:t>
            </a:r>
            <a:r>
              <a:rPr lang="en-US" sz="2800" dirty="0" smtClean="0">
                <a:effectLst>
                  <a:outerShdw blurRad="38100" dist="38100" dir="2700000" algn="tl">
                    <a:srgbClr val="000000">
                      <a:alpha val="43137"/>
                    </a:srgbClr>
                  </a:outerShdw>
                </a:effectLst>
                <a:latin typeface="Georgia" pitchFamily="18" charset="0"/>
                <a:hlinkClick r:id="rId2"/>
              </a:rPr>
              <a:t>/</a:t>
            </a: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Contact </a:t>
            </a:r>
            <a:r>
              <a:rPr lang="en-US" sz="1800" dirty="0">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3"/>
              </a:rPr>
              <a:t>materialsscience.conference@omicsgroup.us</a:t>
            </a:r>
            <a:endParaRPr lang="en-US" sz="2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4"/>
              </a:rPr>
              <a:t>materialsscience@omicsgroup.com</a:t>
            </a:r>
            <a:endParaRPr lang="en-US" sz="2800" dirty="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9CC26709-368C-4D72-9060-94E5B3FF3CD6}"/>
    </a:ext>
  </a:extLst>
</a:theme>
</file>

<file path=docProps/app.xml><?xml version="1.0" encoding="utf-8"?>
<Properties xmlns="http://schemas.openxmlformats.org/officeDocument/2006/extended-properties" xmlns:vt="http://schemas.openxmlformats.org/officeDocument/2006/docPropsVTypes">
  <Template>Retrospect</Template>
  <TotalTime>455</TotalTime>
  <Words>1223</Words>
  <Application>Microsoft Office PowerPoint</Application>
  <PresentationFormat>Custom</PresentationFormat>
  <Paragraphs>88</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Retrospect</vt:lpstr>
      <vt:lpstr>About OMICS Group</vt:lpstr>
      <vt:lpstr>About OMICS Group Conferences</vt:lpstr>
      <vt:lpstr>INFLUENCE OF NANODISPERSIONS ON CORROSION BEHAVIOUR OF ALUMINUM METAL MATRIX NANOCOMPOSITES FABRICATED USING POWDER METALLURGY ROUTE</vt:lpstr>
      <vt:lpstr>Introduction</vt:lpstr>
      <vt:lpstr>Introduction</vt:lpstr>
      <vt:lpstr>Introduction</vt:lpstr>
      <vt:lpstr>Aim of the Investigation</vt:lpstr>
      <vt:lpstr>Experimental Work</vt:lpstr>
      <vt:lpstr>Materials</vt:lpstr>
      <vt:lpstr>Fabrication of MMNCs</vt:lpstr>
      <vt:lpstr>The Porosity of MMNCs</vt:lpstr>
      <vt:lpstr>The Microstructure of MMNCs</vt:lpstr>
      <vt:lpstr>Corrosion Tests</vt:lpstr>
      <vt:lpstr>Corrosion Tests</vt:lpstr>
      <vt:lpstr>Corrosion Tests</vt:lpstr>
      <vt:lpstr>Results &amp; Discussion</vt:lpstr>
      <vt:lpstr>Porosity of Nanocomposites</vt:lpstr>
      <vt:lpstr>Microstructure of Nanocomposites</vt:lpstr>
      <vt:lpstr>Microstructure of Nanocomposites</vt:lpstr>
      <vt:lpstr>Microstructure of Nanocomposites</vt:lpstr>
      <vt:lpstr>CORROSION BEHAVIOUR OF Al Matrix</vt:lpstr>
      <vt:lpstr>CORROSION BEHAVIOUR OF Al/Al2O3 NANOCOMPOSITES</vt:lpstr>
      <vt:lpstr>CORROSION BEHAVIOUR OF Al/Al2O3 NANOCOMPOSITES</vt:lpstr>
      <vt:lpstr>CORROSION BEHAVIOUR OF Al/SiC NANOCOMPOSITES</vt:lpstr>
      <vt:lpstr>CORROSION BEHAVIOUR OF Al/SiC NANOCOMPOSITES</vt:lpstr>
      <vt:lpstr>Comparison between the corrosion rates of the Al/SiC and Al/Al2O3 nanocomposites </vt:lpstr>
      <vt:lpstr>Conclusions</vt:lpstr>
      <vt:lpstr>Conclusions</vt:lpstr>
      <vt:lpstr>Conclusions (Cont.)</vt:lpstr>
      <vt:lpstr>Thank You</vt:lpstr>
      <vt:lpstr>Let Us Meet Again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 of Pouring Temperature and Water Cooling on the Microstructure of Ingots Produced By Cooling Slope Casting Technique</dc:title>
  <dc:creator>tamer</dc:creator>
  <cp:lastModifiedBy>swetha-g</cp:lastModifiedBy>
  <cp:revision>88</cp:revision>
  <dcterms:created xsi:type="dcterms:W3CDTF">2014-04-25T13:44:00Z</dcterms:created>
  <dcterms:modified xsi:type="dcterms:W3CDTF">2014-11-07T17:10:14Z</dcterms:modified>
</cp:coreProperties>
</file>