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5" r:id="rId3"/>
    <p:sldId id="287" r:id="rId4"/>
    <p:sldId id="272" r:id="rId5"/>
    <p:sldId id="273" r:id="rId6"/>
    <p:sldId id="280" r:id="rId7"/>
    <p:sldId id="281" r:id="rId8"/>
    <p:sldId id="257" r:id="rId9"/>
    <p:sldId id="258" r:id="rId10"/>
    <p:sldId id="263" r:id="rId11"/>
    <p:sldId id="259" r:id="rId12"/>
    <p:sldId id="260" r:id="rId13"/>
    <p:sldId id="261" r:id="rId14"/>
    <p:sldId id="274" r:id="rId15"/>
    <p:sldId id="262" r:id="rId16"/>
    <p:sldId id="284" r:id="rId17"/>
    <p:sldId id="264" r:id="rId18"/>
    <p:sldId id="265" r:id="rId19"/>
    <p:sldId id="266" r:id="rId20"/>
    <p:sldId id="268" r:id="rId21"/>
    <p:sldId id="278" r:id="rId22"/>
    <p:sldId id="283" r:id="rId23"/>
    <p:sldId id="282" r:id="rId24"/>
    <p:sldId id="279" r:id="rId25"/>
    <p:sldId id="286" r:id="rId26"/>
    <p:sldId id="289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86F39-1AA9-DA49-943F-11B8921DC525}" type="datetimeFigureOut">
              <a:rPr lang="en-US" smtClean="0"/>
              <a:t>11/20/2014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2C088-C6CF-5644-910F-DCB3166C5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223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86F39-1AA9-DA49-943F-11B8921DC525}" type="datetimeFigureOut">
              <a:rPr lang="en-US" smtClean="0"/>
              <a:t>11/20/2014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2C088-C6CF-5644-910F-DCB3166C5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129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86F39-1AA9-DA49-943F-11B8921DC525}" type="datetimeFigureOut">
              <a:rPr lang="en-US" smtClean="0"/>
              <a:t>11/20/2014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2C088-C6CF-5644-910F-DCB3166C5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99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86F39-1AA9-DA49-943F-11B8921DC525}" type="datetimeFigureOut">
              <a:rPr lang="en-US" smtClean="0"/>
              <a:t>11/20/2014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2C088-C6CF-5644-910F-DCB3166C5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051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86F39-1AA9-DA49-943F-11B8921DC525}" type="datetimeFigureOut">
              <a:rPr lang="en-US" smtClean="0"/>
              <a:t>11/20/2014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2C088-C6CF-5644-910F-DCB3166C5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502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86F39-1AA9-DA49-943F-11B8921DC525}" type="datetimeFigureOut">
              <a:rPr lang="en-US" smtClean="0"/>
              <a:t>11/20/2014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2C088-C6CF-5644-910F-DCB3166C5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36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86F39-1AA9-DA49-943F-11B8921DC525}" type="datetimeFigureOut">
              <a:rPr lang="en-US" smtClean="0"/>
              <a:t>11/20/2014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2C088-C6CF-5644-910F-DCB3166C5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101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86F39-1AA9-DA49-943F-11B8921DC525}" type="datetimeFigureOut">
              <a:rPr lang="en-US" smtClean="0"/>
              <a:t>11/20/2014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2C088-C6CF-5644-910F-DCB3166C5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733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86F39-1AA9-DA49-943F-11B8921DC525}" type="datetimeFigureOut">
              <a:rPr lang="en-US" smtClean="0"/>
              <a:t>11/20/2014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2C088-C6CF-5644-910F-DCB3166C5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245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86F39-1AA9-DA49-943F-11B8921DC525}" type="datetimeFigureOut">
              <a:rPr lang="en-US" smtClean="0"/>
              <a:t>11/20/2014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2C088-C6CF-5644-910F-DCB3166C5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90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86F39-1AA9-DA49-943F-11B8921DC525}" type="datetimeFigureOut">
              <a:rPr lang="en-US" smtClean="0"/>
              <a:t>11/20/2014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2C088-C6CF-5644-910F-DCB3166C5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982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C86F39-1AA9-DA49-943F-11B8921DC525}" type="datetimeFigureOut">
              <a:rPr lang="en-US" smtClean="0"/>
              <a:t>11/20/2014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62C088-C6CF-5644-910F-DCB3166C5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849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6253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GB" b="1" dirty="0">
                <a:latin typeface="Garamond"/>
              </a:rPr>
              <a:t>New Insights into the management of Acute Compartment Syndrome: </a:t>
            </a:r>
            <a:r>
              <a:rPr lang="en-GB" b="1" dirty="0" smtClean="0">
                <a:latin typeface="Garamond"/>
              </a:rPr>
              <a:t/>
            </a:r>
            <a:br>
              <a:rPr lang="en-GB" b="1" dirty="0" smtClean="0">
                <a:latin typeface="Garamond"/>
              </a:rPr>
            </a:br>
            <a:r>
              <a:rPr lang="en-GB" b="1" dirty="0" smtClean="0">
                <a:latin typeface="Garamond"/>
              </a:rPr>
              <a:t>A </a:t>
            </a:r>
            <a:r>
              <a:rPr lang="en-GB" b="1" dirty="0">
                <a:latin typeface="Garamond"/>
              </a:rPr>
              <a:t>retrospective case series review</a:t>
            </a: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i="1" dirty="0" err="1" smtClean="0">
                <a:solidFill>
                  <a:srgbClr val="000000"/>
                </a:solidFill>
                <a:latin typeface="Garamond"/>
              </a:rPr>
              <a:t>Dr</a:t>
            </a:r>
            <a:r>
              <a:rPr lang="en-US" i="1" dirty="0" smtClean="0">
                <a:solidFill>
                  <a:srgbClr val="000000"/>
                </a:solidFill>
                <a:latin typeface="Garamond"/>
              </a:rPr>
              <a:t> </a:t>
            </a:r>
            <a:r>
              <a:rPr lang="en-US" i="1" dirty="0" err="1" smtClean="0">
                <a:solidFill>
                  <a:srgbClr val="000000"/>
                </a:solidFill>
                <a:latin typeface="Garamond"/>
              </a:rPr>
              <a:t>Ehab.F</a:t>
            </a:r>
            <a:r>
              <a:rPr lang="en-US" i="1" dirty="0" smtClean="0">
                <a:solidFill>
                  <a:srgbClr val="000000"/>
                </a:solidFill>
                <a:latin typeface="Garamond"/>
              </a:rPr>
              <a:t>. </a:t>
            </a:r>
            <a:r>
              <a:rPr lang="en-US" i="1" dirty="0" err="1" smtClean="0">
                <a:solidFill>
                  <a:srgbClr val="000000"/>
                </a:solidFill>
                <a:latin typeface="Garamond"/>
              </a:rPr>
              <a:t>Girgis</a:t>
            </a:r>
            <a:endParaRPr lang="en-US" i="1" dirty="0" smtClean="0">
              <a:solidFill>
                <a:srgbClr val="000000"/>
              </a:solidFill>
              <a:latin typeface="Garamond"/>
            </a:endParaRPr>
          </a:p>
          <a:p>
            <a:r>
              <a:rPr lang="en-US" i="1" dirty="0" smtClean="0">
                <a:solidFill>
                  <a:srgbClr val="000000"/>
                </a:solidFill>
                <a:latin typeface="Garamond"/>
              </a:rPr>
              <a:t>&amp;</a:t>
            </a:r>
          </a:p>
          <a:p>
            <a:r>
              <a:rPr lang="en-US" i="1" dirty="0" err="1" smtClean="0">
                <a:solidFill>
                  <a:srgbClr val="000000"/>
                </a:solidFill>
                <a:latin typeface="Garamond"/>
              </a:rPr>
              <a:t>Dr</a:t>
            </a:r>
            <a:r>
              <a:rPr lang="en-US" i="1" dirty="0" smtClean="0">
                <a:solidFill>
                  <a:srgbClr val="000000"/>
                </a:solidFill>
                <a:latin typeface="Garamond"/>
              </a:rPr>
              <a:t> Daniel S.Z.M. Boctor</a:t>
            </a:r>
            <a:endParaRPr lang="en-US" i="1" dirty="0">
              <a:solidFill>
                <a:srgbClr val="000000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695719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22111" y="302358"/>
            <a:ext cx="8198556" cy="6555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Garamond"/>
                <a:cs typeface="Garamond"/>
              </a:rPr>
              <a:t>TAKE HOME MESSAGES</a:t>
            </a:r>
          </a:p>
          <a:p>
            <a:endParaRPr lang="en-US" sz="2800" dirty="0" smtClean="0">
              <a:solidFill>
                <a:srgbClr val="FF0000"/>
              </a:solidFill>
              <a:latin typeface="Garamond"/>
              <a:cs typeface="Garamond"/>
            </a:endParaRPr>
          </a:p>
          <a:p>
            <a:r>
              <a:rPr lang="en-US" sz="2800" dirty="0" smtClean="0">
                <a:solidFill>
                  <a:srgbClr val="000000"/>
                </a:solidFill>
                <a:latin typeface="Garamond"/>
                <a:cs typeface="Garamond"/>
              </a:rPr>
              <a:t>1. THINK ABOUT SOFT TISSUE INJURY</a:t>
            </a:r>
          </a:p>
          <a:p>
            <a:endParaRPr lang="en-US" sz="2800" dirty="0">
              <a:solidFill>
                <a:srgbClr val="000000"/>
              </a:solidFill>
              <a:latin typeface="Garamond"/>
              <a:cs typeface="Garamond"/>
            </a:endParaRPr>
          </a:p>
          <a:p>
            <a:r>
              <a:rPr lang="en-US" sz="2800" dirty="0" smtClean="0">
                <a:solidFill>
                  <a:srgbClr val="000000"/>
                </a:solidFill>
                <a:latin typeface="Garamond"/>
                <a:cs typeface="Garamond"/>
              </a:rPr>
              <a:t>2. COMPARTMENT SYNDROME CAN BE</a:t>
            </a:r>
          </a:p>
          <a:p>
            <a:r>
              <a:rPr lang="en-US" sz="2800" dirty="0" smtClean="0">
                <a:solidFill>
                  <a:srgbClr val="000000"/>
                </a:solidFill>
                <a:latin typeface="Garamond"/>
                <a:cs typeface="Garamond"/>
              </a:rPr>
              <a:t>SPONTANEOUS</a:t>
            </a:r>
          </a:p>
          <a:p>
            <a:endParaRPr lang="en-US" sz="2800" dirty="0">
              <a:solidFill>
                <a:srgbClr val="000000"/>
              </a:solidFill>
              <a:latin typeface="Garamond"/>
              <a:cs typeface="Garamond"/>
            </a:endParaRPr>
          </a:p>
          <a:p>
            <a:r>
              <a:rPr lang="en-US" sz="2800" dirty="0" smtClean="0">
                <a:solidFill>
                  <a:srgbClr val="000000"/>
                </a:solidFill>
                <a:latin typeface="Garamond"/>
                <a:cs typeface="Garamond"/>
              </a:rPr>
              <a:t>3. COMPARTMENT SYNDROME CAN BE SPONTANEOUS &amp; UPPER ARM </a:t>
            </a:r>
          </a:p>
          <a:p>
            <a:endParaRPr lang="en-US" sz="2800" dirty="0">
              <a:solidFill>
                <a:srgbClr val="000000"/>
              </a:solidFill>
              <a:latin typeface="Garamond"/>
              <a:cs typeface="Garamond"/>
            </a:endParaRPr>
          </a:p>
          <a:p>
            <a:r>
              <a:rPr lang="en-US" sz="2800" dirty="0" smtClean="0">
                <a:solidFill>
                  <a:srgbClr val="000000"/>
                </a:solidFill>
                <a:latin typeface="Garamond"/>
                <a:cs typeface="Garamond"/>
              </a:rPr>
              <a:t>4. COMPARTMENT SYNDROME AND OPERATIVE POSITIONING!!!</a:t>
            </a:r>
          </a:p>
          <a:p>
            <a:endParaRPr lang="en-US" sz="2800" dirty="0">
              <a:solidFill>
                <a:srgbClr val="000000"/>
              </a:solidFill>
              <a:latin typeface="Garamond"/>
              <a:cs typeface="Garamond"/>
            </a:endParaRPr>
          </a:p>
          <a:p>
            <a:r>
              <a:rPr lang="en-GB" sz="2800" dirty="0" smtClean="0">
                <a:solidFill>
                  <a:srgbClr val="000000"/>
                </a:solidFill>
                <a:latin typeface="Garamond"/>
                <a:cs typeface="Garamond"/>
              </a:rPr>
              <a:t>5. ANALGESIA AND COMPARTMENT SYNDROME!!</a:t>
            </a:r>
          </a:p>
        </p:txBody>
      </p:sp>
    </p:spTree>
    <p:extLst>
      <p:ext uri="{BB962C8B-B14F-4D97-AF65-F5344CB8AC3E}">
        <p14:creationId xmlns:p14="http://schemas.microsoft.com/office/powerpoint/2010/main" val="236192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8789" y="2342444"/>
            <a:ext cx="85891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Garamond"/>
                <a:cs typeface="Garamond"/>
              </a:rPr>
              <a:t>SO DON’T MISS THE DIAGNOSIS!!</a:t>
            </a:r>
            <a:endParaRPr lang="en-US" sz="4000" b="1" dirty="0">
              <a:solidFill>
                <a:srgbClr val="FF0000"/>
              </a:solidFill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056758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14487" y="425293"/>
            <a:ext cx="7482239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  <a:latin typeface="Garamond"/>
                <a:cs typeface="Garamond"/>
              </a:rPr>
              <a:t>INCLUSION CRITERIA</a:t>
            </a:r>
          </a:p>
          <a:p>
            <a:pPr marL="457200" indent="-457200">
              <a:buFont typeface="Arial"/>
              <a:buChar char="•"/>
            </a:pPr>
            <a:r>
              <a:rPr lang="en-GB" sz="2800" dirty="0" smtClean="0">
                <a:latin typeface="Garamond"/>
                <a:cs typeface="Garamond"/>
              </a:rPr>
              <a:t>Retrospective review of </a:t>
            </a:r>
            <a:r>
              <a:rPr lang="en-GB" sz="2800" dirty="0">
                <a:latin typeface="Garamond"/>
                <a:cs typeface="Garamond"/>
              </a:rPr>
              <a:t>clinical and radiological records of 41 patients diagnosed with ACS</a:t>
            </a:r>
            <a:r>
              <a:rPr lang="en-GB" sz="2800" dirty="0" smtClean="0">
                <a:latin typeface="Garamond"/>
                <a:cs typeface="Garamond"/>
              </a:rPr>
              <a:t>.</a:t>
            </a:r>
          </a:p>
          <a:p>
            <a:pPr marL="457200" indent="-457200">
              <a:buFont typeface="Arial"/>
              <a:buChar char="•"/>
            </a:pPr>
            <a:endParaRPr lang="en-GB" sz="2800" dirty="0">
              <a:latin typeface="Garamond"/>
              <a:cs typeface="Garamond"/>
            </a:endParaRPr>
          </a:p>
          <a:p>
            <a:pPr marL="457200" indent="-457200">
              <a:buFont typeface="Arial"/>
              <a:buChar char="•"/>
            </a:pPr>
            <a:r>
              <a:rPr lang="en-GB" sz="2800" dirty="0" smtClean="0">
                <a:latin typeface="Garamond"/>
                <a:cs typeface="Garamond"/>
              </a:rPr>
              <a:t>1999 </a:t>
            </a:r>
            <a:r>
              <a:rPr lang="en-GB" sz="2800" dirty="0">
                <a:latin typeface="Garamond"/>
                <a:cs typeface="Garamond"/>
              </a:rPr>
              <a:t>to 2013 done under the care of orthopaedic </a:t>
            </a:r>
            <a:r>
              <a:rPr lang="en-GB" sz="2800" dirty="0" smtClean="0">
                <a:latin typeface="Garamond"/>
                <a:cs typeface="Garamond"/>
              </a:rPr>
              <a:t>team</a:t>
            </a:r>
          </a:p>
          <a:p>
            <a:endParaRPr lang="en-GB" sz="2800" dirty="0">
              <a:latin typeface="Garamond"/>
              <a:cs typeface="Garamond"/>
            </a:endParaRPr>
          </a:p>
          <a:p>
            <a:r>
              <a:rPr lang="en-GB" sz="2800" dirty="0" smtClean="0">
                <a:solidFill>
                  <a:srgbClr val="0000FF"/>
                </a:solidFill>
                <a:latin typeface="Garamond"/>
                <a:cs typeface="Garamond"/>
              </a:rPr>
              <a:t>EXCLUSION CRITERIA:</a:t>
            </a:r>
          </a:p>
          <a:p>
            <a:r>
              <a:rPr lang="en-GB" sz="2800" dirty="0" smtClean="0">
                <a:latin typeface="Garamond"/>
                <a:cs typeface="Garamond"/>
              </a:rPr>
              <a:t>1</a:t>
            </a:r>
            <a:r>
              <a:rPr lang="en-GB" sz="2800" dirty="0">
                <a:latin typeface="Garamond"/>
                <a:cs typeface="Garamond"/>
              </a:rPr>
              <a:t>- Patients diagnosed with chronic compartment syndrome.</a:t>
            </a:r>
          </a:p>
          <a:p>
            <a:r>
              <a:rPr lang="en-GB" sz="2800" dirty="0">
                <a:latin typeface="Garamond"/>
                <a:cs typeface="Garamond"/>
              </a:rPr>
              <a:t>2- Patients with post-ischaemic acute compartment </a:t>
            </a:r>
            <a:r>
              <a:rPr lang="en-GB" sz="2800" dirty="0" smtClean="0">
                <a:latin typeface="Garamond"/>
                <a:cs typeface="Garamond"/>
              </a:rPr>
              <a:t>syndrome </a:t>
            </a:r>
            <a:r>
              <a:rPr lang="en-GB" sz="2800" dirty="0">
                <a:latin typeface="Garamond"/>
                <a:cs typeface="Garamond"/>
              </a:rPr>
              <a:t>(ACS) done by the vascular surgeons.</a:t>
            </a:r>
          </a:p>
          <a:p>
            <a:r>
              <a:rPr lang="en-GB" sz="2800" dirty="0">
                <a:latin typeface="Garamond"/>
                <a:cs typeface="Garamond"/>
              </a:rPr>
              <a:t>3- Patients with ACS who had </a:t>
            </a:r>
            <a:r>
              <a:rPr lang="en-GB" sz="2800" dirty="0" err="1">
                <a:latin typeface="Garamond"/>
                <a:cs typeface="Garamond"/>
              </a:rPr>
              <a:t>fasciotomy</a:t>
            </a:r>
            <a:r>
              <a:rPr lang="en-GB" sz="2800" dirty="0">
                <a:latin typeface="Garamond"/>
                <a:cs typeface="Garamond"/>
              </a:rPr>
              <a:t> carried out by the plastics team</a:t>
            </a:r>
            <a:r>
              <a:rPr lang="en-GB" sz="2800" dirty="0" smtClean="0">
                <a:latin typeface="Garamond"/>
                <a:cs typeface="Garamond"/>
              </a:rPr>
              <a:t>.</a:t>
            </a:r>
            <a:endParaRPr lang="en-GB" sz="2800" dirty="0"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847249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8000" y="324555"/>
            <a:ext cx="8339667" cy="5755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solidFill>
                  <a:srgbClr val="0000FF"/>
                </a:solidFill>
                <a:latin typeface="Garamond"/>
                <a:cs typeface="Garamond"/>
              </a:rPr>
              <a:t>CAUSES OF ACUTE COMPARTMENT SYNDROME:</a:t>
            </a:r>
          </a:p>
          <a:p>
            <a:endParaRPr lang="en-GB" sz="2400" dirty="0" smtClean="0">
              <a:latin typeface="Garamond"/>
              <a:cs typeface="Garamond"/>
            </a:endParaRPr>
          </a:p>
          <a:p>
            <a:r>
              <a:rPr lang="en-GB" sz="3200" dirty="0" smtClean="0">
                <a:latin typeface="Garamond"/>
                <a:cs typeface="Garamond"/>
              </a:rPr>
              <a:t>1</a:t>
            </a:r>
            <a:r>
              <a:rPr lang="en-GB" sz="3200" dirty="0">
                <a:latin typeface="Garamond"/>
                <a:cs typeface="Garamond"/>
              </a:rPr>
              <a:t>- Fractures  (25 patients</a:t>
            </a:r>
            <a:r>
              <a:rPr lang="en-GB" sz="3200" dirty="0" smtClean="0">
                <a:latin typeface="Garamond"/>
                <a:cs typeface="Garamond"/>
              </a:rPr>
              <a:t>)</a:t>
            </a:r>
            <a:endParaRPr lang="en-GB" sz="3200" dirty="0">
              <a:latin typeface="Garamond"/>
              <a:cs typeface="Garamond"/>
            </a:endParaRPr>
          </a:p>
          <a:p>
            <a:endParaRPr lang="en-GB" sz="3200" dirty="0" smtClean="0">
              <a:latin typeface="Garamond"/>
              <a:cs typeface="Garamond"/>
            </a:endParaRPr>
          </a:p>
          <a:p>
            <a:endParaRPr lang="en-GB" sz="3200" dirty="0" smtClean="0">
              <a:latin typeface="Garamond"/>
              <a:cs typeface="Garamond"/>
            </a:endParaRPr>
          </a:p>
          <a:p>
            <a:r>
              <a:rPr lang="en-GB" sz="3200" dirty="0" smtClean="0">
                <a:latin typeface="Garamond"/>
                <a:cs typeface="Garamond"/>
              </a:rPr>
              <a:t>2</a:t>
            </a:r>
            <a:r>
              <a:rPr lang="en-GB" sz="3200" dirty="0">
                <a:latin typeface="Garamond"/>
                <a:cs typeface="Garamond"/>
              </a:rPr>
              <a:t>- Soft tissue injury:  (14 patients)</a:t>
            </a:r>
          </a:p>
          <a:p>
            <a:r>
              <a:rPr lang="en-GB" sz="3200" dirty="0">
                <a:latin typeface="Garamond"/>
                <a:cs typeface="Garamond"/>
              </a:rPr>
              <a:t>    A) </a:t>
            </a:r>
            <a:r>
              <a:rPr lang="en-GB" sz="3200" dirty="0" smtClean="0">
                <a:latin typeface="Garamond"/>
                <a:cs typeface="Garamond"/>
              </a:rPr>
              <a:t>Crush Injury ( 10 </a:t>
            </a:r>
            <a:r>
              <a:rPr lang="en-GB" sz="3200" dirty="0">
                <a:latin typeface="Garamond"/>
                <a:cs typeface="Garamond"/>
              </a:rPr>
              <a:t>patients).</a:t>
            </a:r>
          </a:p>
          <a:p>
            <a:r>
              <a:rPr lang="en-GB" sz="3200" dirty="0">
                <a:latin typeface="Garamond"/>
                <a:cs typeface="Garamond"/>
              </a:rPr>
              <a:t>    </a:t>
            </a:r>
            <a:r>
              <a:rPr lang="en-GB" sz="3200" dirty="0" smtClean="0">
                <a:latin typeface="Garamond"/>
                <a:cs typeface="Garamond"/>
              </a:rPr>
              <a:t>B) </a:t>
            </a:r>
            <a:r>
              <a:rPr lang="en-GB" sz="3200" dirty="0">
                <a:latin typeface="Garamond"/>
                <a:cs typeface="Garamond"/>
              </a:rPr>
              <a:t>Crush Syndrome (6 limbs in 4 patients</a:t>
            </a:r>
            <a:r>
              <a:rPr lang="en-GB" sz="3200" dirty="0" smtClean="0">
                <a:latin typeface="Garamond"/>
                <a:cs typeface="Garamond"/>
              </a:rPr>
              <a:t>)</a:t>
            </a:r>
            <a:endParaRPr lang="en-GB" sz="3200" dirty="0">
              <a:latin typeface="Garamond"/>
              <a:cs typeface="Garamond"/>
            </a:endParaRPr>
          </a:p>
          <a:p>
            <a:endParaRPr lang="en-GB" sz="3200" dirty="0" smtClean="0">
              <a:latin typeface="Garamond"/>
              <a:cs typeface="Garamond"/>
            </a:endParaRPr>
          </a:p>
          <a:p>
            <a:endParaRPr lang="en-GB" sz="3200" dirty="0" smtClean="0">
              <a:latin typeface="Garamond"/>
              <a:cs typeface="Garamond"/>
            </a:endParaRPr>
          </a:p>
          <a:p>
            <a:r>
              <a:rPr lang="en-GB" sz="3200" dirty="0" smtClean="0">
                <a:latin typeface="Garamond"/>
                <a:cs typeface="Garamond"/>
              </a:rPr>
              <a:t>3</a:t>
            </a:r>
            <a:r>
              <a:rPr lang="en-GB" sz="3200" dirty="0">
                <a:latin typeface="Garamond"/>
                <a:cs typeface="Garamond"/>
              </a:rPr>
              <a:t>- Spontaneous (2 patients</a:t>
            </a:r>
            <a:r>
              <a:rPr lang="en-GB" sz="3200" dirty="0" smtClean="0">
                <a:latin typeface="Garamond"/>
                <a:cs typeface="Garamond"/>
              </a:rPr>
              <a:t>)</a:t>
            </a:r>
          </a:p>
          <a:p>
            <a:endParaRPr lang="en-GB" sz="2800" dirty="0"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983365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6777" y="143008"/>
            <a:ext cx="7845777" cy="6555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latin typeface="Garamond"/>
                <a:cs typeface="Garamond"/>
              </a:rPr>
              <a:t>CRUSH INJURIES</a:t>
            </a:r>
          </a:p>
          <a:p>
            <a:r>
              <a:rPr lang="en-GB" sz="2800" i="1" dirty="0" smtClean="0">
                <a:latin typeface="Garamond"/>
                <a:cs typeface="Garamond"/>
              </a:rPr>
              <a:t>"Acute compartment syndrome in the absence of fracture " </a:t>
            </a:r>
          </a:p>
          <a:p>
            <a:r>
              <a:rPr lang="en-GB" sz="2800" i="1" dirty="0" smtClean="0">
                <a:latin typeface="Garamond"/>
                <a:cs typeface="Garamond"/>
              </a:rPr>
              <a:t>Hope M.J . and M.M.                            </a:t>
            </a:r>
          </a:p>
          <a:p>
            <a:r>
              <a:rPr lang="en-GB" sz="2800" i="1" dirty="0" smtClean="0">
                <a:latin typeface="Garamond"/>
                <a:cs typeface="Garamond"/>
              </a:rPr>
              <a:t>Journal of Orthopaedic Trauma, 2004.</a:t>
            </a:r>
            <a:endParaRPr lang="en-GB" sz="2800" dirty="0" smtClean="0">
              <a:latin typeface="Garamond"/>
              <a:cs typeface="Garamond"/>
            </a:endParaRPr>
          </a:p>
          <a:p>
            <a:endParaRPr lang="en-GB" sz="2800" dirty="0" smtClean="0">
              <a:latin typeface="Garamond"/>
              <a:cs typeface="Garamond"/>
            </a:endParaRPr>
          </a:p>
          <a:p>
            <a:r>
              <a:rPr lang="en-GB" sz="2800" b="1" dirty="0" smtClean="0">
                <a:solidFill>
                  <a:srgbClr val="0000FF"/>
                </a:solidFill>
                <a:latin typeface="Garamond"/>
                <a:cs typeface="Garamond"/>
              </a:rPr>
              <a:t>Patients with ACS in the absence of fracture were:</a:t>
            </a:r>
          </a:p>
          <a:p>
            <a:pPr marL="457200" indent="-457200">
              <a:buFont typeface="Arial"/>
              <a:buChar char="•"/>
            </a:pPr>
            <a:r>
              <a:rPr lang="en-GB" sz="2800" dirty="0" smtClean="0">
                <a:latin typeface="Garamond"/>
                <a:cs typeface="Garamond"/>
              </a:rPr>
              <a:t>Older</a:t>
            </a:r>
          </a:p>
          <a:p>
            <a:endParaRPr lang="en-GB" sz="2800" dirty="0" smtClean="0">
              <a:latin typeface="Garamond"/>
              <a:cs typeface="Garamond"/>
            </a:endParaRPr>
          </a:p>
          <a:p>
            <a:pPr marL="457200" indent="-457200">
              <a:buFont typeface="Arial"/>
              <a:buChar char="•"/>
            </a:pPr>
            <a:r>
              <a:rPr lang="en-GB" sz="2800" dirty="0">
                <a:latin typeface="Garamond"/>
                <a:cs typeface="Garamond"/>
              </a:rPr>
              <a:t>M</a:t>
            </a:r>
            <a:r>
              <a:rPr lang="en-GB" sz="2800" dirty="0" smtClean="0">
                <a:latin typeface="Garamond"/>
                <a:cs typeface="Garamond"/>
              </a:rPr>
              <a:t>ore co-morbidities</a:t>
            </a:r>
          </a:p>
          <a:p>
            <a:r>
              <a:rPr lang="en-GB" sz="2800" dirty="0" smtClean="0">
                <a:latin typeface="Garamond"/>
                <a:cs typeface="Garamond"/>
              </a:rPr>
              <a:t> </a:t>
            </a:r>
          </a:p>
          <a:p>
            <a:pPr marL="457200" indent="-457200">
              <a:buFont typeface="Arial"/>
              <a:buChar char="•"/>
            </a:pPr>
            <a:r>
              <a:rPr lang="en-GB" sz="2800" dirty="0" smtClean="0">
                <a:latin typeface="Garamond"/>
                <a:cs typeface="Garamond"/>
              </a:rPr>
              <a:t>Significantly greater mean delay to </a:t>
            </a:r>
            <a:r>
              <a:rPr lang="en-GB" sz="2800" dirty="0" err="1" smtClean="0">
                <a:latin typeface="Garamond"/>
                <a:cs typeface="Garamond"/>
              </a:rPr>
              <a:t>fasciotomy</a:t>
            </a:r>
            <a:r>
              <a:rPr lang="en-GB" sz="2800" dirty="0" smtClean="0">
                <a:latin typeface="Garamond"/>
                <a:cs typeface="Garamond"/>
              </a:rPr>
              <a:t> of 12.4 hours compared with those with fractures. </a:t>
            </a:r>
          </a:p>
          <a:p>
            <a:endParaRPr lang="en-GB" sz="2800" dirty="0" smtClean="0">
              <a:latin typeface="Garamond"/>
              <a:cs typeface="Garamond"/>
            </a:endParaRPr>
          </a:p>
          <a:p>
            <a:pPr marL="457200" indent="-457200">
              <a:buFont typeface="Arial"/>
              <a:buChar char="•"/>
            </a:pPr>
            <a:r>
              <a:rPr lang="en-GB" sz="2800" dirty="0" smtClean="0">
                <a:latin typeface="Garamond"/>
                <a:cs typeface="Garamond"/>
              </a:rPr>
              <a:t>At </a:t>
            </a:r>
            <a:r>
              <a:rPr lang="en-GB" sz="2800" dirty="0" err="1" smtClean="0">
                <a:latin typeface="Garamond"/>
                <a:cs typeface="Garamond"/>
              </a:rPr>
              <a:t>fasciotomy</a:t>
            </a:r>
            <a:r>
              <a:rPr lang="en-GB" sz="2800" dirty="0" smtClean="0">
                <a:latin typeface="Garamond"/>
                <a:cs typeface="Garamond"/>
              </a:rPr>
              <a:t>, they had 20% muscle necrosis</a:t>
            </a:r>
          </a:p>
          <a:p>
            <a:r>
              <a:rPr lang="en-GB" sz="2800" dirty="0" smtClean="0">
                <a:latin typeface="Garamond"/>
                <a:cs typeface="Garamond"/>
              </a:rPr>
              <a:t>     compared with 8%.  </a:t>
            </a:r>
          </a:p>
        </p:txBody>
      </p:sp>
    </p:spTree>
    <p:extLst>
      <p:ext uri="{BB962C8B-B14F-4D97-AF65-F5344CB8AC3E}">
        <p14:creationId xmlns:p14="http://schemas.microsoft.com/office/powerpoint/2010/main" val="946932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85333" y="1848556"/>
            <a:ext cx="6985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Garamond"/>
                <a:cs typeface="Garamond"/>
              </a:rPr>
              <a:t>TAKE HOME MESSAGE 1: </a:t>
            </a:r>
          </a:p>
          <a:p>
            <a:endParaRPr lang="en-US" sz="3600" dirty="0">
              <a:solidFill>
                <a:srgbClr val="FF0000"/>
              </a:solidFill>
              <a:latin typeface="Garamond"/>
              <a:cs typeface="Garamond"/>
            </a:endParaRPr>
          </a:p>
          <a:p>
            <a:pPr algn="ctr"/>
            <a:r>
              <a:rPr lang="en-US" sz="3600" dirty="0" smtClean="0">
                <a:solidFill>
                  <a:srgbClr val="FF0000"/>
                </a:solidFill>
                <a:latin typeface="Garamond"/>
                <a:cs typeface="Garamond"/>
              </a:rPr>
              <a:t>THINK ABOUT SOFT TISSUE INJURY</a:t>
            </a:r>
            <a:endParaRPr lang="en-US" sz="3600" dirty="0">
              <a:solidFill>
                <a:srgbClr val="FF0000"/>
              </a:solidFill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585023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4986"/>
            <a:ext cx="8229600" cy="5739602"/>
          </a:xfrm>
        </p:spPr>
        <p:txBody>
          <a:bodyPr>
            <a:noAutofit/>
          </a:bodyPr>
          <a:lstStyle/>
          <a:p>
            <a:r>
              <a:rPr lang="en-GB" sz="2800" dirty="0" smtClean="0">
                <a:latin typeface="Garamond"/>
                <a:cs typeface="Garamond"/>
              </a:rPr>
              <a:t>20 </a:t>
            </a:r>
            <a:r>
              <a:rPr lang="en-GB" sz="2800" dirty="0">
                <a:latin typeface="Garamond"/>
                <a:cs typeface="Garamond"/>
              </a:rPr>
              <a:t>year old female with </a:t>
            </a:r>
            <a:r>
              <a:rPr lang="en-GB" sz="2800" dirty="0" smtClean="0">
                <a:latin typeface="Garamond"/>
                <a:cs typeface="Garamond"/>
              </a:rPr>
              <a:t>IDDM</a:t>
            </a:r>
          </a:p>
          <a:p>
            <a:endParaRPr lang="en-GB" sz="2800" dirty="0">
              <a:latin typeface="Garamond"/>
              <a:cs typeface="Garamond"/>
            </a:endParaRPr>
          </a:p>
          <a:p>
            <a:r>
              <a:rPr lang="en-GB" sz="2800" dirty="0">
                <a:latin typeface="Garamond"/>
                <a:cs typeface="Garamond"/>
              </a:rPr>
              <a:t>Sudden pain in the calf whilst </a:t>
            </a:r>
            <a:r>
              <a:rPr lang="en-GB" sz="2800" dirty="0" smtClean="0">
                <a:latin typeface="Garamond"/>
                <a:cs typeface="Garamond"/>
              </a:rPr>
              <a:t>walking</a:t>
            </a:r>
          </a:p>
          <a:p>
            <a:endParaRPr lang="en-GB" sz="2800" dirty="0">
              <a:latin typeface="Garamond"/>
              <a:cs typeface="Garamond"/>
            </a:endParaRPr>
          </a:p>
          <a:p>
            <a:r>
              <a:rPr lang="en-GB" sz="2800" dirty="0">
                <a:latin typeface="Garamond"/>
                <a:cs typeface="Garamond"/>
              </a:rPr>
              <a:t>Attended ED and given analgesia for muscular pain</a:t>
            </a:r>
          </a:p>
          <a:p>
            <a:endParaRPr lang="en-GB" sz="2800" dirty="0">
              <a:latin typeface="Garamond"/>
              <a:cs typeface="Garamond"/>
            </a:endParaRPr>
          </a:p>
          <a:p>
            <a:r>
              <a:rPr lang="en-GB" sz="2800" dirty="0" smtClean="0">
                <a:latin typeface="Garamond"/>
                <a:cs typeface="Garamond"/>
              </a:rPr>
              <a:t>4 days later: Pain severe, throbbing, intermittent </a:t>
            </a:r>
            <a:r>
              <a:rPr lang="en-GB" sz="2800" dirty="0">
                <a:latin typeface="Garamond"/>
                <a:cs typeface="Garamond"/>
              </a:rPr>
              <a:t>below the knee and became throbbing</a:t>
            </a:r>
          </a:p>
          <a:p>
            <a:endParaRPr lang="en-GB" sz="2800" dirty="0" smtClean="0">
              <a:latin typeface="Garamond"/>
              <a:cs typeface="Garamond"/>
            </a:endParaRPr>
          </a:p>
          <a:p>
            <a:r>
              <a:rPr lang="en-GB" sz="2800" dirty="0" smtClean="0">
                <a:latin typeface="Garamond"/>
                <a:cs typeface="Garamond"/>
              </a:rPr>
              <a:t>Area </a:t>
            </a:r>
            <a:r>
              <a:rPr lang="en-GB" sz="2800" dirty="0">
                <a:latin typeface="Garamond"/>
                <a:cs typeface="Garamond"/>
              </a:rPr>
              <a:t>of redness plus tenderness over the lateral aspect of the lower </a:t>
            </a:r>
            <a:r>
              <a:rPr lang="en-GB" sz="2800" dirty="0" smtClean="0">
                <a:latin typeface="Garamond"/>
                <a:cs typeface="Garamond"/>
              </a:rPr>
              <a:t>leg: ?cellulitis </a:t>
            </a:r>
            <a:r>
              <a:rPr lang="en-GB" sz="2800" dirty="0">
                <a:latin typeface="Garamond"/>
                <a:cs typeface="Garamond"/>
              </a:rPr>
              <a:t>or DVT</a:t>
            </a:r>
          </a:p>
          <a:p>
            <a:endParaRPr lang="en-GB" sz="2800" b="1" dirty="0" smtClean="0">
              <a:latin typeface="Garamond"/>
              <a:cs typeface="Garamond"/>
            </a:endParaRP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621218" y="193796"/>
            <a:ext cx="649729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>
                <a:solidFill>
                  <a:srgbClr val="0000FF"/>
                </a:solidFill>
                <a:latin typeface="Garamond"/>
                <a:cs typeface="Garamond"/>
              </a:rPr>
              <a:t>CASE PRESENTATION NUMBER 1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366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7512" y="1286007"/>
            <a:ext cx="8417266" cy="4832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GB" sz="2800" dirty="0" smtClean="0">
                <a:latin typeface="Garamond"/>
                <a:cs typeface="Garamond"/>
              </a:rPr>
              <a:t>Next morning numbness in the foot: </a:t>
            </a:r>
            <a:r>
              <a:rPr lang="en-GB" sz="2800" dirty="0" err="1" smtClean="0">
                <a:latin typeface="Garamond"/>
                <a:cs typeface="Garamond"/>
              </a:rPr>
              <a:t>Fasciotomy</a:t>
            </a:r>
            <a:endParaRPr lang="en-GB" sz="2800" dirty="0" smtClean="0">
              <a:latin typeface="Garamond"/>
              <a:cs typeface="Garamond"/>
            </a:endParaRPr>
          </a:p>
          <a:p>
            <a:endParaRPr lang="en-GB" sz="2800" dirty="0" smtClean="0">
              <a:latin typeface="Garamond"/>
              <a:cs typeface="Garamond"/>
            </a:endParaRPr>
          </a:p>
          <a:p>
            <a:endParaRPr lang="en-GB" sz="2800" dirty="0" smtClean="0">
              <a:latin typeface="Garamond"/>
              <a:cs typeface="Garamond"/>
            </a:endParaRPr>
          </a:p>
          <a:p>
            <a:endParaRPr lang="en-GB" sz="2800" dirty="0" smtClean="0">
              <a:latin typeface="Garamond"/>
              <a:cs typeface="Garamond"/>
            </a:endParaRPr>
          </a:p>
          <a:p>
            <a:pPr marL="457200" indent="-457200">
              <a:buFont typeface="Arial"/>
              <a:buChar char="•"/>
            </a:pPr>
            <a:r>
              <a:rPr lang="en-GB" sz="2800" dirty="0" smtClean="0">
                <a:latin typeface="Garamond"/>
                <a:cs typeface="Garamond"/>
              </a:rPr>
              <a:t>Findings: dead muscle throughout the lateral compartment - Debrided</a:t>
            </a:r>
          </a:p>
          <a:p>
            <a:endParaRPr lang="en-GB" sz="2800" dirty="0" smtClean="0">
              <a:latin typeface="Garamond"/>
              <a:cs typeface="Garamond"/>
            </a:endParaRPr>
          </a:p>
          <a:p>
            <a:endParaRPr lang="en-GB" sz="2800" dirty="0" smtClean="0">
              <a:latin typeface="Garamond"/>
              <a:cs typeface="Garamond"/>
            </a:endParaRPr>
          </a:p>
          <a:p>
            <a:endParaRPr lang="en-GB" sz="2800" dirty="0">
              <a:latin typeface="Garamond"/>
              <a:cs typeface="Garamond"/>
            </a:endParaRPr>
          </a:p>
          <a:p>
            <a:pPr marL="457200" indent="-457200">
              <a:buFont typeface="Arial"/>
              <a:buChar char="•"/>
            </a:pPr>
            <a:r>
              <a:rPr lang="en-GB" sz="2800" dirty="0" smtClean="0">
                <a:latin typeface="Garamond"/>
                <a:cs typeface="Garamond"/>
              </a:rPr>
              <a:t>Loss of eversion (</a:t>
            </a:r>
            <a:r>
              <a:rPr lang="en-GB" sz="2800" dirty="0" err="1" smtClean="0">
                <a:latin typeface="Garamond"/>
                <a:cs typeface="Garamond"/>
              </a:rPr>
              <a:t>peroneal</a:t>
            </a:r>
            <a:r>
              <a:rPr lang="en-GB" sz="2800" dirty="0" smtClean="0">
                <a:latin typeface="Garamond"/>
                <a:cs typeface="Garamond"/>
              </a:rPr>
              <a:t> muscles)</a:t>
            </a:r>
          </a:p>
          <a:p>
            <a:endParaRPr lang="en-US" sz="2800" dirty="0"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8057853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2046" y="994013"/>
            <a:ext cx="8303070" cy="4924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Garamond"/>
                <a:cs typeface="Garamond"/>
              </a:rPr>
              <a:t>TAKE HOME MESSAGE 2:</a:t>
            </a:r>
          </a:p>
          <a:p>
            <a:pPr algn="ctr"/>
            <a:endParaRPr lang="en-US" sz="3200" dirty="0" smtClean="0">
              <a:solidFill>
                <a:srgbClr val="FF0000"/>
              </a:solidFill>
              <a:latin typeface="Garamond"/>
              <a:cs typeface="Garamond"/>
            </a:endParaRPr>
          </a:p>
          <a:p>
            <a:pPr algn="ctr"/>
            <a:endParaRPr lang="en-US" sz="3200" dirty="0">
              <a:solidFill>
                <a:srgbClr val="FF0000"/>
              </a:solidFill>
              <a:latin typeface="Garamond"/>
              <a:cs typeface="Garamond"/>
            </a:endParaRPr>
          </a:p>
          <a:p>
            <a:pPr algn="ctr"/>
            <a:r>
              <a:rPr lang="en-US" sz="3200" dirty="0" smtClean="0">
                <a:solidFill>
                  <a:srgbClr val="FF0000"/>
                </a:solidFill>
                <a:latin typeface="Garamond"/>
                <a:cs typeface="Garamond"/>
              </a:rPr>
              <a:t>COMPARTMENT SYNDROME CAN BE</a:t>
            </a:r>
          </a:p>
          <a:p>
            <a:pPr algn="ctr"/>
            <a:r>
              <a:rPr lang="en-US" sz="3200" dirty="0" smtClean="0">
                <a:solidFill>
                  <a:srgbClr val="FF0000"/>
                </a:solidFill>
                <a:latin typeface="Garamond"/>
                <a:cs typeface="Garamond"/>
              </a:rPr>
              <a:t>SPONTANEOUS</a:t>
            </a:r>
          </a:p>
          <a:p>
            <a:endParaRPr lang="en-GB" sz="3200" b="1" dirty="0" smtClean="0"/>
          </a:p>
          <a:p>
            <a:endParaRPr lang="en-GB" sz="3200" b="1" dirty="0" smtClean="0"/>
          </a:p>
          <a:p>
            <a:pPr algn="ctr"/>
            <a:r>
              <a:rPr lang="en-GB" sz="2400" b="1" i="1" dirty="0" smtClean="0">
                <a:latin typeface="Garamond"/>
                <a:cs typeface="Garamond"/>
              </a:rPr>
              <a:t>Always </a:t>
            </a:r>
            <a:r>
              <a:rPr lang="en-GB" sz="2400" b="1" i="1" dirty="0">
                <a:latin typeface="Garamond"/>
                <a:cs typeface="Garamond"/>
              </a:rPr>
              <a:t>consider spontaneous ACS in your differential diagnosis of rapid onset </a:t>
            </a:r>
            <a:r>
              <a:rPr lang="en-GB" sz="2400" b="1" i="1" dirty="0" smtClean="0">
                <a:latin typeface="Garamond"/>
                <a:cs typeface="Garamond"/>
              </a:rPr>
              <a:t>of </a:t>
            </a:r>
            <a:r>
              <a:rPr lang="en-GB" sz="2400" b="1" i="1" dirty="0">
                <a:latin typeface="Garamond"/>
                <a:cs typeface="Garamond"/>
              </a:rPr>
              <a:t>painful swollen limb without history of injury.  Doctors usually think about infection or DVT.</a:t>
            </a:r>
            <a:endParaRPr lang="en-GB" sz="2400" i="1" dirty="0">
              <a:latin typeface="Garamond"/>
              <a:cs typeface="Garamond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3853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7934" y="206845"/>
            <a:ext cx="9046066" cy="61863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>
                <a:solidFill>
                  <a:srgbClr val="0000FF"/>
                </a:solidFill>
                <a:latin typeface="Garamond"/>
                <a:cs typeface="Garamond"/>
              </a:rPr>
              <a:t>CASE PRESENTATION NUMBER 2</a:t>
            </a:r>
          </a:p>
          <a:p>
            <a:endParaRPr lang="en-GB" sz="2800" dirty="0"/>
          </a:p>
          <a:p>
            <a:pPr marL="457200" indent="-457200">
              <a:buFont typeface="Arial"/>
              <a:buChar char="•"/>
            </a:pPr>
            <a:r>
              <a:rPr lang="en-GB" sz="2800" dirty="0">
                <a:latin typeface="Garamond"/>
                <a:cs typeface="Garamond"/>
              </a:rPr>
              <a:t>70 year old </a:t>
            </a:r>
            <a:r>
              <a:rPr lang="en-GB" sz="2800" dirty="0" smtClean="0">
                <a:latin typeface="Garamond"/>
                <a:cs typeface="Garamond"/>
              </a:rPr>
              <a:t>female</a:t>
            </a:r>
          </a:p>
          <a:p>
            <a:pPr marL="457200" indent="-457200">
              <a:buFont typeface="Arial"/>
              <a:buChar char="•"/>
            </a:pPr>
            <a:endParaRPr lang="en-GB" sz="2800" dirty="0">
              <a:latin typeface="Garamond"/>
              <a:cs typeface="Garamond"/>
            </a:endParaRPr>
          </a:p>
          <a:p>
            <a:pPr marL="457200" indent="-457200">
              <a:buFont typeface="Arial"/>
              <a:buChar char="•"/>
            </a:pPr>
            <a:r>
              <a:rPr lang="en-GB" sz="2800" dirty="0">
                <a:latin typeface="Garamond"/>
                <a:cs typeface="Garamond"/>
              </a:rPr>
              <a:t>In-patient under the medical team for </a:t>
            </a:r>
            <a:r>
              <a:rPr lang="en-GB" sz="2800" dirty="0" smtClean="0">
                <a:latin typeface="Garamond"/>
                <a:cs typeface="Garamond"/>
              </a:rPr>
              <a:t>COPD</a:t>
            </a:r>
          </a:p>
          <a:p>
            <a:pPr marL="457200" indent="-457200">
              <a:buFont typeface="Arial"/>
              <a:buChar char="•"/>
            </a:pPr>
            <a:endParaRPr lang="en-GB" sz="2800" dirty="0">
              <a:latin typeface="Garamond"/>
              <a:cs typeface="Garamond"/>
            </a:endParaRPr>
          </a:p>
          <a:p>
            <a:pPr marL="457200" indent="-457200">
              <a:buFont typeface="Arial"/>
              <a:buChar char="•"/>
            </a:pPr>
            <a:r>
              <a:rPr lang="en-GB" sz="2800" dirty="0">
                <a:latin typeface="Garamond"/>
                <a:cs typeface="Garamond"/>
              </a:rPr>
              <a:t>On </a:t>
            </a:r>
            <a:r>
              <a:rPr lang="en-GB" sz="2800" dirty="0" err="1">
                <a:latin typeface="Garamond"/>
                <a:cs typeface="Garamond"/>
              </a:rPr>
              <a:t>Clopidogrel</a:t>
            </a:r>
            <a:r>
              <a:rPr lang="en-GB" sz="2800" dirty="0">
                <a:latin typeface="Garamond"/>
                <a:cs typeface="Garamond"/>
              </a:rPr>
              <a:t> and prophylactic low dose of anti-</a:t>
            </a:r>
            <a:r>
              <a:rPr lang="en-GB" sz="2800" dirty="0" smtClean="0">
                <a:latin typeface="Garamond"/>
                <a:cs typeface="Garamond"/>
              </a:rPr>
              <a:t>coagulant</a:t>
            </a:r>
          </a:p>
          <a:p>
            <a:pPr marL="457200" indent="-457200">
              <a:buFont typeface="Arial"/>
              <a:buChar char="•"/>
            </a:pPr>
            <a:endParaRPr lang="en-GB" sz="2800" dirty="0">
              <a:latin typeface="Garamond"/>
              <a:cs typeface="Garamond"/>
            </a:endParaRPr>
          </a:p>
          <a:p>
            <a:pPr marL="457200" indent="-457200">
              <a:buFont typeface="Arial"/>
              <a:buChar char="•"/>
            </a:pPr>
            <a:r>
              <a:rPr lang="en-GB" sz="2800" dirty="0">
                <a:latin typeface="Garamond"/>
                <a:cs typeface="Garamond"/>
              </a:rPr>
              <a:t>Developed swelling over the </a:t>
            </a:r>
            <a:r>
              <a:rPr lang="en-GB" sz="2800" dirty="0" err="1" smtClean="0">
                <a:latin typeface="Garamond"/>
                <a:cs typeface="Garamond"/>
              </a:rPr>
              <a:t>antero</a:t>
            </a:r>
            <a:r>
              <a:rPr lang="en-GB" sz="2800" dirty="0" smtClean="0">
                <a:latin typeface="Garamond"/>
                <a:cs typeface="Garamond"/>
              </a:rPr>
              <a:t>-medial aspect of </a:t>
            </a:r>
          </a:p>
          <a:p>
            <a:r>
              <a:rPr lang="en-GB" sz="2800" dirty="0" smtClean="0">
                <a:latin typeface="Garamond"/>
                <a:cs typeface="Garamond"/>
              </a:rPr>
              <a:t>     upper arm</a:t>
            </a:r>
          </a:p>
          <a:p>
            <a:pPr marL="457200" indent="-457200">
              <a:buFont typeface="Arial"/>
              <a:buChar char="•"/>
            </a:pPr>
            <a:endParaRPr lang="en-GB" sz="2800" dirty="0">
              <a:latin typeface="Garamond"/>
              <a:cs typeface="Garamond"/>
            </a:endParaRPr>
          </a:p>
          <a:p>
            <a:pPr marL="457200" indent="-457200">
              <a:buFont typeface="Arial"/>
              <a:buChar char="•"/>
            </a:pPr>
            <a:r>
              <a:rPr lang="en-GB" sz="2800" dirty="0">
                <a:latin typeface="Garamond"/>
                <a:cs typeface="Garamond"/>
              </a:rPr>
              <a:t>Medical doctor on-call at night suspected axillary </a:t>
            </a:r>
            <a:r>
              <a:rPr lang="en-GB" sz="2800" dirty="0" smtClean="0">
                <a:latin typeface="Garamond"/>
                <a:cs typeface="Garamond"/>
              </a:rPr>
              <a:t>DVT:</a:t>
            </a:r>
          </a:p>
          <a:p>
            <a:r>
              <a:rPr lang="en-GB" sz="2800" dirty="0" smtClean="0">
                <a:latin typeface="Garamond"/>
                <a:cs typeface="Garamond"/>
              </a:rPr>
              <a:t>     Prescribed </a:t>
            </a:r>
            <a:r>
              <a:rPr lang="en-GB" sz="2800" dirty="0" err="1">
                <a:latin typeface="Garamond"/>
                <a:cs typeface="Garamond"/>
              </a:rPr>
              <a:t>therapuetic</a:t>
            </a:r>
            <a:r>
              <a:rPr lang="en-GB" sz="2800" dirty="0">
                <a:latin typeface="Garamond"/>
                <a:cs typeface="Garamond"/>
              </a:rPr>
              <a:t> dose of anti-coagulant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987730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1756" y="497007"/>
            <a:ext cx="8200092" cy="5539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GB" sz="2800" dirty="0" smtClean="0">
                <a:latin typeface="Garamond"/>
                <a:cs typeface="Garamond"/>
              </a:rPr>
              <a:t>Increased size and pain with numbness in the left hand</a:t>
            </a:r>
          </a:p>
          <a:p>
            <a:endParaRPr lang="en-GB" sz="2800" dirty="0">
              <a:latin typeface="Garamond"/>
              <a:cs typeface="Garamond"/>
            </a:endParaRPr>
          </a:p>
          <a:p>
            <a:pPr marL="457200" indent="-457200">
              <a:buFont typeface="Arial"/>
              <a:buChar char="•"/>
            </a:pPr>
            <a:r>
              <a:rPr lang="en-GB" sz="2800" dirty="0" smtClean="0">
                <a:latin typeface="Garamond"/>
                <a:cs typeface="Garamond"/>
              </a:rPr>
              <a:t>O/E: </a:t>
            </a:r>
          </a:p>
          <a:p>
            <a:pPr marL="285750" indent="-285750">
              <a:buFontTx/>
              <a:buChar char="-"/>
            </a:pPr>
            <a:r>
              <a:rPr lang="en-GB" sz="2800" dirty="0" smtClean="0">
                <a:latin typeface="Garamond"/>
                <a:cs typeface="Garamond"/>
              </a:rPr>
              <a:t>Tender swollen biceps</a:t>
            </a:r>
          </a:p>
          <a:p>
            <a:pPr marL="285750" indent="-285750">
              <a:buFontTx/>
              <a:buChar char="-"/>
            </a:pPr>
            <a:r>
              <a:rPr lang="en-GB" sz="2800" dirty="0" smtClean="0">
                <a:latin typeface="Garamond"/>
                <a:cs typeface="Garamond"/>
              </a:rPr>
              <a:t>Radial pulse is palpable</a:t>
            </a:r>
          </a:p>
          <a:p>
            <a:pPr marL="285750" indent="-285750">
              <a:buFontTx/>
              <a:buChar char="-"/>
            </a:pPr>
            <a:r>
              <a:rPr lang="en-GB" sz="2800" dirty="0" smtClean="0">
                <a:latin typeface="Garamond"/>
                <a:cs typeface="Garamond"/>
              </a:rPr>
              <a:t>Median nerve symptoms</a:t>
            </a:r>
          </a:p>
          <a:p>
            <a:endParaRPr lang="en-GB" sz="2800" dirty="0" smtClean="0">
              <a:latin typeface="Garamond"/>
              <a:cs typeface="Garamond"/>
            </a:endParaRPr>
          </a:p>
          <a:p>
            <a:pPr marL="457200" indent="-457200">
              <a:buFont typeface="Arial"/>
              <a:buChar char="•"/>
            </a:pPr>
            <a:r>
              <a:rPr lang="en-GB" sz="2800" dirty="0" smtClean="0">
                <a:latin typeface="Garamond"/>
                <a:cs typeface="Garamond"/>
              </a:rPr>
              <a:t>CT scan: haematoma left biceps and distal part of deltoid. </a:t>
            </a:r>
          </a:p>
          <a:p>
            <a:endParaRPr lang="en-GB" sz="2800" dirty="0" smtClean="0">
              <a:latin typeface="Garamond"/>
              <a:cs typeface="Garamond"/>
            </a:endParaRPr>
          </a:p>
          <a:p>
            <a:pPr marL="457200" indent="-457200">
              <a:buFont typeface="Arial"/>
              <a:buChar char="•"/>
            </a:pPr>
            <a:r>
              <a:rPr lang="en-GB" sz="2800" dirty="0" smtClean="0">
                <a:latin typeface="Garamond"/>
                <a:cs typeface="Garamond"/>
              </a:rPr>
              <a:t>Urgent decompression: </a:t>
            </a:r>
          </a:p>
          <a:p>
            <a:r>
              <a:rPr lang="en-GB" sz="2800" dirty="0">
                <a:latin typeface="Garamond"/>
                <a:cs typeface="Garamond"/>
              </a:rPr>
              <a:t> </a:t>
            </a:r>
            <a:r>
              <a:rPr lang="en-GB" sz="2800" dirty="0" smtClean="0">
                <a:latin typeface="Garamond"/>
                <a:cs typeface="Garamond"/>
              </a:rPr>
              <a:t>    On release of biceps muscle sheath 700ml of blood 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1432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697677" y="3244334"/>
            <a:ext cx="16399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Picture in </a:t>
            </a:r>
            <a:r>
              <a:rPr lang="en-US" dirty="0" err="1" smtClean="0"/>
              <a:t>OR.jp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39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4708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92667" y="491614"/>
            <a:ext cx="8198555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Garamond"/>
                <a:cs typeface="Garamond"/>
              </a:rPr>
              <a:t>Body part </a:t>
            </a:r>
            <a:r>
              <a:rPr lang="en-GB" sz="3200" b="1" dirty="0" smtClean="0">
                <a:latin typeface="Garamond"/>
                <a:cs typeface="Garamond"/>
              </a:rPr>
              <a:t>affected</a:t>
            </a:r>
          </a:p>
          <a:p>
            <a:endParaRPr lang="en-GB" sz="3200" dirty="0">
              <a:latin typeface="Garamond"/>
              <a:cs typeface="Garamond"/>
            </a:endParaRPr>
          </a:p>
          <a:p>
            <a:r>
              <a:rPr lang="en-GB" sz="3200" dirty="0">
                <a:latin typeface="Garamond"/>
                <a:cs typeface="Garamond"/>
              </a:rPr>
              <a:t>Lower leg       </a:t>
            </a:r>
            <a:r>
              <a:rPr lang="en-GB" sz="3200" dirty="0" smtClean="0">
                <a:latin typeface="Garamond"/>
                <a:cs typeface="Garamond"/>
              </a:rPr>
              <a:t>24</a:t>
            </a:r>
          </a:p>
          <a:p>
            <a:endParaRPr lang="en-GB" sz="3200" dirty="0">
              <a:latin typeface="Garamond"/>
              <a:cs typeface="Garamond"/>
            </a:endParaRPr>
          </a:p>
          <a:p>
            <a:r>
              <a:rPr lang="en-GB" sz="3200" dirty="0">
                <a:latin typeface="Garamond"/>
                <a:cs typeface="Garamond"/>
              </a:rPr>
              <a:t>Forearm         </a:t>
            </a:r>
            <a:r>
              <a:rPr lang="en-GB" sz="3200" dirty="0" smtClean="0">
                <a:latin typeface="Garamond"/>
                <a:cs typeface="Garamond"/>
              </a:rPr>
              <a:t>13</a:t>
            </a:r>
          </a:p>
          <a:p>
            <a:endParaRPr lang="en-GB" sz="3200" dirty="0">
              <a:latin typeface="Garamond"/>
              <a:cs typeface="Garamond"/>
            </a:endParaRPr>
          </a:p>
          <a:p>
            <a:r>
              <a:rPr lang="en-GB" sz="3200" dirty="0">
                <a:latin typeface="Garamond"/>
                <a:cs typeface="Garamond"/>
              </a:rPr>
              <a:t>Thigh               3   (one plus gluteal)</a:t>
            </a:r>
          </a:p>
          <a:p>
            <a:endParaRPr lang="en-GB" sz="3200" dirty="0" smtClean="0">
              <a:latin typeface="Garamond"/>
              <a:cs typeface="Garamond"/>
            </a:endParaRPr>
          </a:p>
          <a:p>
            <a:r>
              <a:rPr lang="en-GB" sz="3200" dirty="0" smtClean="0">
                <a:latin typeface="Garamond"/>
                <a:cs typeface="Garamond"/>
              </a:rPr>
              <a:t>Foot                 </a:t>
            </a:r>
            <a:r>
              <a:rPr lang="en-GB" sz="3200" dirty="0">
                <a:latin typeface="Garamond"/>
                <a:cs typeface="Garamond"/>
              </a:rPr>
              <a:t>2</a:t>
            </a:r>
          </a:p>
          <a:p>
            <a:endParaRPr lang="en-GB" sz="3200" dirty="0" smtClean="0">
              <a:latin typeface="Garamond"/>
              <a:cs typeface="Garamond"/>
            </a:endParaRPr>
          </a:p>
          <a:p>
            <a:r>
              <a:rPr lang="en-GB" sz="3200" dirty="0" smtClean="0">
                <a:latin typeface="Garamond"/>
                <a:cs typeface="Garamond"/>
              </a:rPr>
              <a:t>Upper </a:t>
            </a:r>
            <a:r>
              <a:rPr lang="en-GB" sz="3200" dirty="0">
                <a:latin typeface="Garamond"/>
                <a:cs typeface="Garamond"/>
              </a:rPr>
              <a:t>arm     </a:t>
            </a:r>
            <a:r>
              <a:rPr lang="en-GB" sz="3200" dirty="0" smtClean="0">
                <a:latin typeface="Garamond"/>
                <a:cs typeface="Garamond"/>
              </a:rPr>
              <a:t>  1</a:t>
            </a:r>
            <a:endParaRPr lang="en-GB" sz="3200" dirty="0"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1448180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3043" y="1719545"/>
            <a:ext cx="8908068" cy="3518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Garamond"/>
                <a:cs typeface="Garamond"/>
              </a:rPr>
              <a:t>TAKE HOME MESSAGE 3: </a:t>
            </a:r>
          </a:p>
          <a:p>
            <a:pPr algn="ctr"/>
            <a:endParaRPr lang="en-US" sz="3600" dirty="0" smtClean="0">
              <a:solidFill>
                <a:srgbClr val="FF0000"/>
              </a:solidFill>
              <a:latin typeface="Garamond"/>
              <a:cs typeface="Garamond"/>
            </a:endParaRPr>
          </a:p>
          <a:p>
            <a:pPr algn="ctr"/>
            <a:r>
              <a:rPr lang="en-US" sz="3600" dirty="0" smtClean="0">
                <a:solidFill>
                  <a:srgbClr val="FF0000"/>
                </a:solidFill>
                <a:latin typeface="Garamond"/>
                <a:cs typeface="Garamond"/>
              </a:rPr>
              <a:t>COMPARTMENT SYNDROME CAN BE SPONTANEOUS &amp;</a:t>
            </a:r>
          </a:p>
          <a:p>
            <a:pPr algn="ctr"/>
            <a:r>
              <a:rPr lang="en-US" sz="3600" dirty="0" smtClean="0">
                <a:solidFill>
                  <a:srgbClr val="FF0000"/>
                </a:solidFill>
                <a:latin typeface="Garamond"/>
                <a:cs typeface="Garamond"/>
              </a:rPr>
              <a:t>UPPER ARM </a:t>
            </a:r>
          </a:p>
          <a:p>
            <a:pPr algn="ctr" defTabSz="266700">
              <a:spcBef>
                <a:spcPct val="0"/>
              </a:spcBef>
              <a:tabLst>
                <a:tab pos="139700" algn="l"/>
                <a:tab pos="457200" algn="l"/>
              </a:tabLst>
            </a:pPr>
            <a:endParaRPr lang="en-US" sz="3600" b="1" baseline="32000" dirty="0">
              <a:solidFill>
                <a:srgbClr val="3574A9"/>
              </a:solidFill>
              <a:latin typeface="Garamond"/>
              <a:cs typeface="Garamond"/>
              <a:sym typeface="Arial Unicode MS" charset="0"/>
            </a:endParaRPr>
          </a:p>
          <a:p>
            <a:pPr algn="ctr" defTabSz="266700">
              <a:spcBef>
                <a:spcPct val="0"/>
              </a:spcBef>
              <a:tabLst>
                <a:tab pos="139700" algn="l"/>
                <a:tab pos="457200" algn="l"/>
              </a:tabLst>
            </a:pPr>
            <a:endParaRPr lang="en-US" sz="2800" b="1" baseline="32000" dirty="0" smtClean="0">
              <a:solidFill>
                <a:srgbClr val="3574A9"/>
              </a:solidFill>
              <a:latin typeface="Garamond"/>
              <a:cs typeface="Garamond"/>
              <a:sym typeface="Arial Unicode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2973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111" y="394592"/>
            <a:ext cx="8367889" cy="4939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8738" indent="-58738" algn="just" defTabSz="266700">
              <a:spcBef>
                <a:spcPct val="0"/>
              </a:spcBef>
              <a:buClr>
                <a:srgbClr val="929292"/>
              </a:buClr>
              <a:buSzPct val="60000"/>
              <a:buFont typeface="Zapf Dingbats" charset="0"/>
              <a:buChar char="❖"/>
            </a:pPr>
            <a:endParaRPr lang="en-US" sz="2800" dirty="0" smtClean="0">
              <a:solidFill>
                <a:srgbClr val="000000"/>
              </a:solidFill>
              <a:latin typeface="Garamond"/>
              <a:cs typeface="Garamond"/>
              <a:sym typeface="Times New Roman" charset="0"/>
            </a:endParaRPr>
          </a:p>
          <a:p>
            <a:pPr marL="58738" indent="-58738" algn="just" defTabSz="266700">
              <a:spcBef>
                <a:spcPct val="0"/>
              </a:spcBef>
              <a:buClr>
                <a:srgbClr val="929292"/>
              </a:buClr>
              <a:buSzPct val="60000"/>
              <a:buFont typeface="Zapf Dingbats" charset="0"/>
              <a:buChar char="❖"/>
            </a:pPr>
            <a:r>
              <a:rPr lang="en-US" sz="2800" dirty="0" smtClean="0">
                <a:solidFill>
                  <a:srgbClr val="000000"/>
                </a:solidFill>
                <a:latin typeface="Garamond"/>
                <a:cs typeface="Garamond"/>
                <a:sym typeface="Times New Roman" charset="0"/>
              </a:rPr>
              <a:t>O</a:t>
            </a:r>
            <a:r>
              <a:rPr lang="en-US" sz="2800" dirty="0" smtClean="0">
                <a:solidFill>
                  <a:srgbClr val="000000"/>
                </a:solidFill>
                <a:latin typeface="Garamond"/>
                <a:cs typeface="Garamond"/>
                <a:sym typeface="Arial" charset="0"/>
              </a:rPr>
              <a:t>nly the second reported case of spontaneous upper arm compartment syndrome</a:t>
            </a:r>
          </a:p>
          <a:p>
            <a:pPr marL="58738" indent="-58738" algn="just" defTabSz="266700">
              <a:spcBef>
                <a:spcPct val="0"/>
              </a:spcBef>
            </a:pPr>
            <a:endParaRPr lang="en-US" sz="2800" dirty="0" smtClean="0">
              <a:solidFill>
                <a:srgbClr val="000000"/>
              </a:solidFill>
              <a:latin typeface="Garamond"/>
              <a:cs typeface="Garamond"/>
              <a:sym typeface="Arial" charset="0"/>
            </a:endParaRPr>
          </a:p>
          <a:p>
            <a:pPr marL="58738" indent="-58738" algn="just" defTabSz="266700">
              <a:spcBef>
                <a:spcPct val="0"/>
              </a:spcBef>
            </a:pPr>
            <a:endParaRPr lang="en-US" sz="2800" dirty="0" smtClean="0">
              <a:solidFill>
                <a:srgbClr val="000000"/>
              </a:solidFill>
              <a:latin typeface="Garamond"/>
              <a:cs typeface="Garamond"/>
              <a:sym typeface="Arial" charset="0"/>
            </a:endParaRPr>
          </a:p>
          <a:p>
            <a:pPr marL="58738" indent="-58738" algn="just" defTabSz="266700">
              <a:spcBef>
                <a:spcPct val="0"/>
              </a:spcBef>
              <a:buClr>
                <a:srgbClr val="929292"/>
              </a:buClr>
              <a:buSzPct val="60000"/>
              <a:buFont typeface="Zapf Dingbats" charset="0"/>
              <a:buChar char="❖"/>
            </a:pPr>
            <a:r>
              <a:rPr lang="en-US" sz="2800" dirty="0" smtClean="0">
                <a:solidFill>
                  <a:srgbClr val="000000"/>
                </a:solidFill>
                <a:latin typeface="Garamond"/>
                <a:cs typeface="Garamond"/>
                <a:sym typeface="Arial" charset="0"/>
              </a:rPr>
              <a:t>The first reported case in a patient who was </a:t>
            </a:r>
            <a:r>
              <a:rPr lang="en-US" sz="2800" u="sng" dirty="0" smtClean="0">
                <a:solidFill>
                  <a:srgbClr val="000000"/>
                </a:solidFill>
                <a:latin typeface="Garamond"/>
                <a:cs typeface="Garamond"/>
                <a:sym typeface="Arial" charset="0"/>
              </a:rPr>
              <a:t>not</a:t>
            </a:r>
            <a:r>
              <a:rPr lang="en-US" sz="2800" dirty="0" smtClean="0">
                <a:solidFill>
                  <a:srgbClr val="000000"/>
                </a:solidFill>
                <a:latin typeface="Garamond"/>
                <a:cs typeface="Garamond"/>
                <a:sym typeface="Arial" charset="0"/>
              </a:rPr>
              <a:t> on warfarin. </a:t>
            </a:r>
          </a:p>
          <a:p>
            <a:pPr algn="ctr" defTabSz="266700">
              <a:spcBef>
                <a:spcPts val="6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4953000" algn="l"/>
              </a:tabLst>
            </a:pPr>
            <a:r>
              <a:rPr lang="en-US" sz="2400" dirty="0" smtClean="0">
                <a:solidFill>
                  <a:srgbClr val="0000FF"/>
                </a:solidFill>
                <a:latin typeface="Garamond"/>
                <a:cs typeface="Garamond"/>
                <a:sym typeface="Arial Unicode MS" charset="0"/>
              </a:rPr>
              <a:t>Spontaneous Compartment Syndrome of the Upper Arm in a Patient Receiving Anticoagulation Therapy</a:t>
            </a:r>
            <a:r>
              <a:rPr lang="ja-JP" altLang="en-US" sz="2400" dirty="0" smtClean="0">
                <a:solidFill>
                  <a:srgbClr val="0000FF"/>
                </a:solidFill>
                <a:latin typeface="Garamond"/>
                <a:cs typeface="Garamond"/>
                <a:sym typeface="Arial Unicode MS" charset="0"/>
              </a:rPr>
              <a:t>”</a:t>
            </a:r>
            <a:endParaRPr lang="en-US" sz="2400" dirty="0" smtClean="0">
              <a:solidFill>
                <a:srgbClr val="0000FF"/>
              </a:solidFill>
              <a:latin typeface="Garamond"/>
              <a:cs typeface="Garamond"/>
              <a:sym typeface="Arial Unicode MS" charset="0"/>
            </a:endParaRPr>
          </a:p>
          <a:p>
            <a:pPr algn="ctr" defTabSz="266700">
              <a:spcBef>
                <a:spcPct val="0"/>
              </a:spcBef>
              <a:tabLst>
                <a:tab pos="139700" algn="l"/>
                <a:tab pos="457200" algn="l"/>
              </a:tabLst>
            </a:pPr>
            <a:r>
              <a:rPr lang="en-US" sz="2400" dirty="0" smtClean="0">
                <a:solidFill>
                  <a:srgbClr val="0000FF"/>
                </a:solidFill>
                <a:latin typeface="Garamond"/>
                <a:cs typeface="Garamond"/>
                <a:sym typeface="Arial Unicode MS" charset="0"/>
              </a:rPr>
              <a:t>		David C. Zimmerman, </a:t>
            </a:r>
            <a:r>
              <a:rPr lang="en-US" sz="2400" dirty="0" err="1" smtClean="0">
                <a:solidFill>
                  <a:srgbClr val="0000FF"/>
                </a:solidFill>
                <a:latin typeface="Garamond"/>
                <a:cs typeface="Garamond"/>
                <a:sym typeface="Arial Unicode MS" charset="0"/>
              </a:rPr>
              <a:t>Tushar</a:t>
            </a:r>
            <a:r>
              <a:rPr lang="en-US" sz="2400" dirty="0" smtClean="0">
                <a:solidFill>
                  <a:srgbClr val="0000FF"/>
                </a:solidFill>
                <a:latin typeface="Garamond"/>
                <a:cs typeface="Garamond"/>
                <a:sym typeface="Arial Unicode MS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Garamond"/>
                <a:cs typeface="Garamond"/>
                <a:sym typeface="Arial Unicode MS" charset="0"/>
              </a:rPr>
              <a:t>Kapoor</a:t>
            </a:r>
            <a:r>
              <a:rPr lang="en-US" sz="2400" dirty="0" smtClean="0">
                <a:solidFill>
                  <a:srgbClr val="0000FF"/>
                </a:solidFill>
                <a:latin typeface="Garamond"/>
                <a:cs typeface="Garamond"/>
                <a:sym typeface="Arial Unicode MS" charset="0"/>
              </a:rPr>
              <a:t>, Mikhail </a:t>
            </a:r>
            <a:r>
              <a:rPr lang="en-US" sz="2400" dirty="0" err="1" smtClean="0">
                <a:solidFill>
                  <a:srgbClr val="0000FF"/>
                </a:solidFill>
                <a:latin typeface="Garamond"/>
                <a:cs typeface="Garamond"/>
                <a:sym typeface="Arial Unicode MS" charset="0"/>
              </a:rPr>
              <a:t>Elfond</a:t>
            </a:r>
            <a:r>
              <a:rPr lang="en-US" sz="2400" dirty="0" smtClean="0">
                <a:solidFill>
                  <a:srgbClr val="0000FF"/>
                </a:solidFill>
                <a:latin typeface="Garamond"/>
                <a:cs typeface="Garamond"/>
                <a:sym typeface="Arial Unicode MS" charset="0"/>
              </a:rPr>
              <a:t>, Paul Scott</a:t>
            </a:r>
            <a:endParaRPr lang="en-US" sz="2400" baseline="32000" dirty="0" smtClean="0">
              <a:solidFill>
                <a:srgbClr val="0000FF"/>
              </a:solidFill>
              <a:latin typeface="Garamond"/>
              <a:cs typeface="Garamond"/>
              <a:sym typeface="Arial Unicode MS" charset="0"/>
            </a:endParaRPr>
          </a:p>
          <a:p>
            <a:pPr algn="ctr" defTabSz="266700">
              <a:spcBef>
                <a:spcPct val="0"/>
              </a:spcBef>
              <a:tabLst>
                <a:tab pos="139700" algn="l"/>
                <a:tab pos="457200" algn="l"/>
              </a:tabLst>
            </a:pPr>
            <a:r>
              <a:rPr lang="en-US" sz="2400" dirty="0" smtClean="0">
                <a:solidFill>
                  <a:srgbClr val="0000FF"/>
                </a:solidFill>
                <a:latin typeface="Garamond"/>
                <a:cs typeface="Garamond"/>
                <a:sym typeface="Arial" charset="0"/>
              </a:rPr>
              <a:t>(JOURNAL OF EMERGENCY MEDICINE 2013)</a:t>
            </a:r>
            <a:endParaRPr lang="en-US" sz="2400" b="1" dirty="0" smtClean="0">
              <a:solidFill>
                <a:srgbClr val="0000FF"/>
              </a:solidFill>
              <a:latin typeface="Garamond"/>
              <a:cs typeface="Garamond"/>
              <a:sym typeface="Arial Unicode MS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2556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99479" y="386255"/>
            <a:ext cx="7877038" cy="6524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0000FF"/>
                </a:solidFill>
                <a:latin typeface="Garamond"/>
                <a:cs typeface="Garamond"/>
              </a:rPr>
              <a:t>CASE PRESENTATION 3</a:t>
            </a:r>
          </a:p>
          <a:p>
            <a:endParaRPr lang="en-GB" sz="3200" dirty="0" smtClean="0">
              <a:solidFill>
                <a:srgbClr val="0000FF"/>
              </a:solidFill>
              <a:latin typeface="Garamond"/>
              <a:cs typeface="Garamond"/>
            </a:endParaRPr>
          </a:p>
          <a:p>
            <a:pPr marL="457200" indent="-457200">
              <a:buFont typeface="Arial"/>
              <a:buChar char="•"/>
            </a:pPr>
            <a:r>
              <a:rPr lang="en-GB" sz="2800" dirty="0" smtClean="0">
                <a:latin typeface="Garamond"/>
                <a:cs typeface="Garamond"/>
              </a:rPr>
              <a:t>42 </a:t>
            </a:r>
            <a:r>
              <a:rPr lang="en-GB" sz="2800" dirty="0">
                <a:latin typeface="Garamond"/>
                <a:cs typeface="Garamond"/>
              </a:rPr>
              <a:t>year old </a:t>
            </a:r>
            <a:r>
              <a:rPr lang="en-GB" sz="2800" dirty="0" smtClean="0">
                <a:latin typeface="Garamond"/>
                <a:cs typeface="Garamond"/>
              </a:rPr>
              <a:t>male, Overweight </a:t>
            </a:r>
            <a:r>
              <a:rPr lang="en-GB" sz="2800" dirty="0">
                <a:latin typeface="Garamond"/>
                <a:cs typeface="Garamond"/>
              </a:rPr>
              <a:t>113Kg</a:t>
            </a:r>
          </a:p>
          <a:p>
            <a:pPr marL="457200" indent="-457200">
              <a:buFont typeface="Arial"/>
              <a:buChar char="•"/>
            </a:pPr>
            <a:endParaRPr lang="en-GB" sz="2800" dirty="0" smtClean="0">
              <a:latin typeface="Garamond"/>
              <a:cs typeface="Garamond"/>
            </a:endParaRPr>
          </a:p>
          <a:p>
            <a:pPr marL="457200" indent="-457200">
              <a:buFont typeface="Arial"/>
              <a:buChar char="•"/>
            </a:pPr>
            <a:r>
              <a:rPr lang="en-GB" sz="2800" dirty="0" smtClean="0">
                <a:latin typeface="Garamond"/>
                <a:cs typeface="Garamond"/>
              </a:rPr>
              <a:t>Elective </a:t>
            </a:r>
            <a:r>
              <a:rPr lang="en-GB" sz="2800" dirty="0">
                <a:latin typeface="Garamond"/>
                <a:cs typeface="Garamond"/>
              </a:rPr>
              <a:t>operation for anterior resection of Cancer </a:t>
            </a:r>
            <a:r>
              <a:rPr lang="en-GB" sz="2800" dirty="0" smtClean="0">
                <a:latin typeface="Garamond"/>
                <a:cs typeface="Garamond"/>
              </a:rPr>
              <a:t>rectum</a:t>
            </a:r>
          </a:p>
          <a:p>
            <a:endParaRPr lang="en-GB" sz="2800" dirty="0">
              <a:latin typeface="Garamond"/>
              <a:cs typeface="Garamond"/>
            </a:endParaRPr>
          </a:p>
          <a:p>
            <a:pPr marL="457200" indent="-457200">
              <a:buFont typeface="Arial"/>
              <a:buChar char="•"/>
            </a:pPr>
            <a:r>
              <a:rPr lang="en-GB" sz="2800" dirty="0">
                <a:latin typeface="Garamond"/>
                <a:cs typeface="Garamond"/>
              </a:rPr>
              <a:t>Legs were elevated in Lloyd-Davis leg holders.</a:t>
            </a:r>
          </a:p>
          <a:p>
            <a:pPr marL="457200" indent="-457200">
              <a:buFont typeface="Arial"/>
              <a:buChar char="•"/>
            </a:pPr>
            <a:endParaRPr lang="en-GB" sz="2800" dirty="0" smtClean="0">
              <a:latin typeface="Garamond"/>
              <a:cs typeface="Garamond"/>
            </a:endParaRPr>
          </a:p>
          <a:p>
            <a:pPr marL="457200" indent="-457200">
              <a:buFont typeface="Arial"/>
              <a:buChar char="•"/>
            </a:pPr>
            <a:r>
              <a:rPr lang="en-GB" sz="2800" dirty="0" smtClean="0">
                <a:latin typeface="Garamond"/>
                <a:cs typeface="Garamond"/>
              </a:rPr>
              <a:t>Prolonged </a:t>
            </a:r>
            <a:r>
              <a:rPr lang="en-GB" sz="2800" dirty="0">
                <a:latin typeface="Garamond"/>
                <a:cs typeface="Garamond"/>
              </a:rPr>
              <a:t>operation for 6 hours as tumour was adherent</a:t>
            </a:r>
          </a:p>
          <a:p>
            <a:pPr marL="457200" indent="-457200">
              <a:buFont typeface="Arial"/>
              <a:buChar char="•"/>
            </a:pPr>
            <a:endParaRPr lang="en-GB" sz="2800" dirty="0" smtClean="0">
              <a:latin typeface="Garamond"/>
              <a:cs typeface="Garamond"/>
            </a:endParaRPr>
          </a:p>
          <a:p>
            <a:pPr marL="457200" indent="-457200">
              <a:buFont typeface="Arial"/>
              <a:buChar char="•"/>
            </a:pPr>
            <a:r>
              <a:rPr lang="en-GB" sz="2800" dirty="0" smtClean="0">
                <a:latin typeface="Garamond"/>
                <a:cs typeface="Garamond"/>
              </a:rPr>
              <a:t>Post</a:t>
            </a:r>
            <a:r>
              <a:rPr lang="en-GB" sz="2800" dirty="0">
                <a:latin typeface="Garamond"/>
                <a:cs typeface="Garamond"/>
              </a:rPr>
              <a:t>-operative epidural analgesia infusion ( </a:t>
            </a:r>
            <a:r>
              <a:rPr lang="en-GB" sz="2800" dirty="0" err="1">
                <a:latin typeface="Garamond"/>
                <a:cs typeface="Garamond"/>
              </a:rPr>
              <a:t>Bupivicaine</a:t>
            </a:r>
            <a:r>
              <a:rPr lang="en-GB" sz="2800" dirty="0">
                <a:latin typeface="Garamond"/>
                <a:cs typeface="Garamond"/>
              </a:rPr>
              <a:t> 0.1% + 2mg/ml Fentanyl)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3906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635064"/>
            <a:ext cx="8385092" cy="5970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GB" sz="2800" dirty="0" smtClean="0">
                <a:latin typeface="Garamond"/>
                <a:cs typeface="Garamond"/>
              </a:rPr>
              <a:t>Thirty six hours later:</a:t>
            </a:r>
          </a:p>
          <a:p>
            <a:r>
              <a:rPr lang="en-GB" sz="2800" dirty="0" smtClean="0">
                <a:latin typeface="Garamond"/>
                <a:cs typeface="Garamond"/>
              </a:rPr>
              <a:t>- Patient developed severe pain with tense swollen lower legs</a:t>
            </a:r>
            <a:endParaRPr lang="en-GB" sz="2800" dirty="0">
              <a:latin typeface="Garamond"/>
              <a:cs typeface="Garamond"/>
            </a:endParaRPr>
          </a:p>
          <a:p>
            <a:r>
              <a:rPr lang="en-GB" sz="2800" dirty="0" smtClean="0">
                <a:latin typeface="Garamond"/>
                <a:cs typeface="Garamond"/>
              </a:rPr>
              <a:t>- Pain on dorsiflexion of the ankle</a:t>
            </a:r>
          </a:p>
          <a:p>
            <a:r>
              <a:rPr lang="en-GB" sz="2800" dirty="0" smtClean="0">
                <a:latin typeface="Garamond"/>
                <a:cs typeface="Garamond"/>
              </a:rPr>
              <a:t>- Decreased sensation in all the nerves distribution  except the saphenous nerve. </a:t>
            </a:r>
          </a:p>
          <a:p>
            <a:endParaRPr lang="en-GB" sz="2800" dirty="0" smtClean="0">
              <a:latin typeface="Garamond"/>
              <a:cs typeface="Garamond"/>
            </a:endParaRPr>
          </a:p>
          <a:p>
            <a:endParaRPr lang="en-GB" sz="2800" dirty="0">
              <a:latin typeface="Garamond"/>
              <a:cs typeface="Garamond"/>
            </a:endParaRPr>
          </a:p>
          <a:p>
            <a:pPr marL="457200" indent="-457200">
              <a:buFont typeface="Arial"/>
              <a:buChar char="•"/>
            </a:pPr>
            <a:r>
              <a:rPr lang="en-GB" sz="2800" dirty="0" smtClean="0">
                <a:latin typeface="Garamond"/>
                <a:cs typeface="Garamond"/>
              </a:rPr>
              <a:t>Bilateral </a:t>
            </a:r>
            <a:r>
              <a:rPr lang="en-GB" sz="2800" dirty="0" err="1" smtClean="0">
                <a:latin typeface="Garamond"/>
                <a:cs typeface="Garamond"/>
              </a:rPr>
              <a:t>fasciotomy</a:t>
            </a:r>
            <a:r>
              <a:rPr lang="en-GB" sz="2800" dirty="0" smtClean="0">
                <a:latin typeface="Garamond"/>
                <a:cs typeface="Garamond"/>
              </a:rPr>
              <a:t> 4 hours later</a:t>
            </a:r>
          </a:p>
          <a:p>
            <a:endParaRPr lang="en-GB" sz="2800" dirty="0" smtClean="0">
              <a:latin typeface="Garamond"/>
              <a:cs typeface="Garamond"/>
            </a:endParaRPr>
          </a:p>
          <a:p>
            <a:endParaRPr lang="en-GB" sz="2800" dirty="0">
              <a:latin typeface="Garamond"/>
              <a:cs typeface="Garamond"/>
            </a:endParaRPr>
          </a:p>
          <a:p>
            <a:pPr marL="457200" indent="-457200">
              <a:buFont typeface="Arial"/>
              <a:buChar char="•"/>
            </a:pPr>
            <a:r>
              <a:rPr lang="en-GB" sz="2800" dirty="0" smtClean="0">
                <a:latin typeface="Garamond"/>
                <a:cs typeface="Garamond"/>
              </a:rPr>
              <a:t>FINDINGS: All 4 compartments bilaterally were tense with muscle escape but healthy muscles.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635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31658" y="422786"/>
            <a:ext cx="806204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Garamond"/>
                <a:cs typeface="Garamond"/>
              </a:rPr>
              <a:t>TAKE HOME MESSAGE 4:</a:t>
            </a:r>
            <a:endParaRPr lang="en-US" sz="3200" dirty="0">
              <a:solidFill>
                <a:srgbClr val="FF0000"/>
              </a:solidFill>
              <a:latin typeface="Garamond"/>
              <a:cs typeface="Garamond"/>
            </a:endParaRPr>
          </a:p>
          <a:p>
            <a:endParaRPr lang="en-US" sz="3200" dirty="0" smtClean="0">
              <a:solidFill>
                <a:srgbClr val="FF0000"/>
              </a:solidFill>
              <a:latin typeface="Garamond"/>
              <a:cs typeface="Garamond"/>
            </a:endParaRPr>
          </a:p>
          <a:p>
            <a:pPr algn="ctr"/>
            <a:r>
              <a:rPr lang="en-US" sz="3200" dirty="0" smtClean="0">
                <a:solidFill>
                  <a:srgbClr val="FF0000"/>
                </a:solidFill>
                <a:latin typeface="Garamond"/>
                <a:cs typeface="Garamond"/>
              </a:rPr>
              <a:t>COMPARTMENT SYNDROME AND OPERATIVE POSITIONING!!!</a:t>
            </a:r>
            <a:endParaRPr lang="en-US" sz="3200" dirty="0">
              <a:solidFill>
                <a:srgbClr val="FF0000"/>
              </a:solidFill>
              <a:latin typeface="Garamond"/>
              <a:cs typeface="Garamond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0194" y="2724778"/>
            <a:ext cx="4707460" cy="324788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03223" y="6151223"/>
            <a:ext cx="2780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Courtesy of </a:t>
            </a:r>
            <a:r>
              <a:rPr lang="en-US" i="1" dirty="0" err="1" smtClean="0"/>
              <a:t>normadnd.com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3288213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7571" y="335436"/>
            <a:ext cx="8101873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0000FF"/>
                </a:solidFill>
                <a:latin typeface="Garamond"/>
                <a:cs typeface="Garamond"/>
              </a:rPr>
              <a:t>CASE PRESENTATION 4</a:t>
            </a:r>
          </a:p>
          <a:p>
            <a:endParaRPr lang="en-GB" sz="2800" b="1" dirty="0" smtClean="0">
              <a:latin typeface="Garamond"/>
              <a:cs typeface="Garamond"/>
            </a:endParaRPr>
          </a:p>
          <a:p>
            <a:pPr marL="457200" indent="-457200">
              <a:buFont typeface="Arial"/>
              <a:buChar char="•"/>
            </a:pPr>
            <a:r>
              <a:rPr lang="en-GB" sz="2800" dirty="0" smtClean="0">
                <a:latin typeface="Garamond"/>
                <a:cs typeface="Garamond"/>
              </a:rPr>
              <a:t>19yo male motorbike RTA: Femoral fracture </a:t>
            </a:r>
          </a:p>
          <a:p>
            <a:pPr marL="457200" indent="-457200">
              <a:buFont typeface="Arial"/>
              <a:buChar char="•"/>
            </a:pPr>
            <a:endParaRPr lang="en-GB" sz="2800" dirty="0">
              <a:latin typeface="Garamond"/>
              <a:cs typeface="Garamond"/>
            </a:endParaRPr>
          </a:p>
          <a:p>
            <a:pPr marL="457200" indent="-457200">
              <a:buFont typeface="Arial"/>
              <a:buChar char="•"/>
            </a:pPr>
            <a:r>
              <a:rPr lang="en-GB" sz="2800" dirty="0" smtClean="0">
                <a:latin typeface="Garamond"/>
                <a:cs typeface="Garamond"/>
              </a:rPr>
              <a:t>Difficult IM nail – long operation </a:t>
            </a:r>
          </a:p>
          <a:p>
            <a:pPr marL="457200" indent="-457200">
              <a:buFont typeface="Arial"/>
              <a:buChar char="•"/>
            </a:pPr>
            <a:endParaRPr lang="en-GB" sz="2800" dirty="0">
              <a:latin typeface="Garamond"/>
              <a:cs typeface="Garamond"/>
            </a:endParaRPr>
          </a:p>
          <a:p>
            <a:pPr marL="457200" indent="-457200">
              <a:buFont typeface="Arial"/>
              <a:buChar char="•"/>
            </a:pPr>
            <a:r>
              <a:rPr lang="en-GB" sz="2800" dirty="0" smtClean="0">
                <a:latin typeface="Garamond"/>
                <a:cs typeface="Garamond"/>
              </a:rPr>
              <a:t>Patient on traction table</a:t>
            </a:r>
          </a:p>
          <a:p>
            <a:pPr marL="457200" indent="-457200">
              <a:buFont typeface="Arial"/>
              <a:buChar char="•"/>
            </a:pPr>
            <a:endParaRPr lang="en-GB" sz="2800" dirty="0">
              <a:latin typeface="Garamond"/>
              <a:cs typeface="Garamond"/>
            </a:endParaRPr>
          </a:p>
          <a:p>
            <a:pPr marL="457200" indent="-457200">
              <a:buFont typeface="Arial"/>
              <a:buChar char="•"/>
            </a:pPr>
            <a:r>
              <a:rPr lang="en-GB" sz="2800" dirty="0" smtClean="0">
                <a:latin typeface="Garamond"/>
                <a:cs typeface="Garamond"/>
              </a:rPr>
              <a:t>Post-op: Vague and fluctuating Symptoms: </a:t>
            </a:r>
          </a:p>
          <a:p>
            <a:pPr marL="457200" indent="-457200">
              <a:buFontTx/>
              <a:buChar char="-"/>
            </a:pPr>
            <a:r>
              <a:rPr lang="en-GB" sz="2800" dirty="0" smtClean="0">
                <a:latin typeface="Garamond"/>
                <a:cs typeface="Garamond"/>
              </a:rPr>
              <a:t>Numbness </a:t>
            </a:r>
            <a:r>
              <a:rPr lang="en-GB" sz="2800" dirty="0">
                <a:latin typeface="Garamond"/>
                <a:cs typeface="Garamond"/>
              </a:rPr>
              <a:t>i</a:t>
            </a:r>
            <a:r>
              <a:rPr lang="en-GB" sz="2800" dirty="0" smtClean="0">
                <a:latin typeface="Garamond"/>
                <a:cs typeface="Garamond"/>
              </a:rPr>
              <a:t>n leg, lower leg &amp; foot</a:t>
            </a:r>
          </a:p>
          <a:p>
            <a:pPr marL="457200" indent="-457200">
              <a:buFontTx/>
              <a:buChar char="-"/>
            </a:pPr>
            <a:r>
              <a:rPr lang="en-GB" sz="2800" dirty="0" smtClean="0">
                <a:latin typeface="Garamond"/>
                <a:cs typeface="Garamond"/>
              </a:rPr>
              <a:t>Increasing pain (no longer controlled by analgesia) (7 doses x 20mg </a:t>
            </a:r>
            <a:r>
              <a:rPr lang="en-GB" sz="2800" dirty="0" err="1" smtClean="0">
                <a:latin typeface="Garamond"/>
                <a:cs typeface="Garamond"/>
              </a:rPr>
              <a:t>Oramorph</a:t>
            </a:r>
            <a:r>
              <a:rPr lang="en-GB" sz="2800" dirty="0" smtClean="0">
                <a:latin typeface="Garamond"/>
                <a:cs typeface="Garamond"/>
              </a:rPr>
              <a:t>)</a:t>
            </a:r>
          </a:p>
          <a:p>
            <a:endParaRPr lang="en-GB" sz="2800" dirty="0">
              <a:latin typeface="Garamond"/>
              <a:cs typeface="Garamond"/>
            </a:endParaRPr>
          </a:p>
          <a:p>
            <a:pPr algn="ctr"/>
            <a:r>
              <a:rPr lang="en-GB" sz="2800" i="1" dirty="0" smtClean="0">
                <a:solidFill>
                  <a:srgbClr val="0000FF"/>
                </a:solidFill>
                <a:latin typeface="Garamond"/>
                <a:cs typeface="Garamond"/>
              </a:rPr>
              <a:t>“All pain killers not working, doctor called”</a:t>
            </a:r>
            <a:endParaRPr lang="en-GB" sz="2800" i="1" dirty="0">
              <a:solidFill>
                <a:srgbClr val="0000FF"/>
              </a:solidFill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3291466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111" y="441446"/>
            <a:ext cx="836788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GB" sz="3200" dirty="0" smtClean="0">
                <a:latin typeface="Garamond"/>
                <a:cs typeface="Garamond"/>
              </a:rPr>
              <a:t>Later lower leg tense – taken for </a:t>
            </a:r>
            <a:r>
              <a:rPr lang="en-GB" sz="3200" dirty="0" err="1" smtClean="0">
                <a:latin typeface="Garamond"/>
                <a:cs typeface="Garamond"/>
              </a:rPr>
              <a:t>fasciotomy</a:t>
            </a:r>
            <a:r>
              <a:rPr lang="en-GB" sz="3200" dirty="0" smtClean="0">
                <a:latin typeface="Garamond"/>
                <a:cs typeface="Garamond"/>
              </a:rPr>
              <a:t> </a:t>
            </a:r>
          </a:p>
          <a:p>
            <a:pPr marL="285750" indent="-285750">
              <a:buFont typeface="Arial"/>
              <a:buChar char="•"/>
            </a:pPr>
            <a:endParaRPr lang="en-GB" sz="3200" dirty="0">
              <a:latin typeface="Garamond"/>
              <a:cs typeface="Garamond"/>
            </a:endParaRPr>
          </a:p>
          <a:p>
            <a:pPr marL="285750" indent="-285750">
              <a:buFont typeface="Arial"/>
              <a:buChar char="•"/>
            </a:pPr>
            <a:r>
              <a:rPr lang="en-GB" sz="3200" dirty="0" smtClean="0">
                <a:latin typeface="Garamond"/>
                <a:cs typeface="Garamond"/>
              </a:rPr>
              <a:t>Surgery:</a:t>
            </a:r>
          </a:p>
          <a:p>
            <a:r>
              <a:rPr lang="en-GB" sz="3200" dirty="0" smtClean="0">
                <a:latin typeface="Garamond"/>
                <a:cs typeface="Garamond"/>
              </a:rPr>
              <a:t>1</a:t>
            </a:r>
            <a:r>
              <a:rPr lang="en-GB" sz="3200" baseline="30000" dirty="0" smtClean="0">
                <a:latin typeface="Garamond"/>
                <a:cs typeface="Garamond"/>
              </a:rPr>
              <a:t>st</a:t>
            </a:r>
            <a:r>
              <a:rPr lang="en-GB" sz="3200" dirty="0" smtClean="0">
                <a:latin typeface="Garamond"/>
                <a:cs typeface="Garamond"/>
              </a:rPr>
              <a:t> Look: Some debridement anterior compartment</a:t>
            </a:r>
          </a:p>
          <a:p>
            <a:r>
              <a:rPr lang="en-GB" sz="3200" dirty="0" smtClean="0">
                <a:latin typeface="Garamond"/>
                <a:cs typeface="Garamond"/>
              </a:rPr>
              <a:t>2</a:t>
            </a:r>
            <a:r>
              <a:rPr lang="en-GB" sz="3200" baseline="30000" dirty="0" smtClean="0">
                <a:latin typeface="Garamond"/>
                <a:cs typeface="Garamond"/>
              </a:rPr>
              <a:t>nd</a:t>
            </a:r>
            <a:r>
              <a:rPr lang="en-GB" sz="3200" dirty="0" smtClean="0">
                <a:latin typeface="Garamond"/>
                <a:cs typeface="Garamond"/>
              </a:rPr>
              <a:t> look: Most of anterior compartment dead</a:t>
            </a:r>
          </a:p>
          <a:p>
            <a:pPr marL="285750" indent="-285750">
              <a:buFont typeface="Arial"/>
              <a:buChar char="•"/>
            </a:pPr>
            <a:endParaRPr lang="en-GB" sz="3200" dirty="0" smtClean="0">
              <a:latin typeface="Garamond"/>
              <a:cs typeface="Garamond"/>
            </a:endParaRPr>
          </a:p>
          <a:p>
            <a:pPr marL="285750" indent="-285750">
              <a:buFont typeface="Arial"/>
              <a:buChar char="•"/>
            </a:pPr>
            <a:r>
              <a:rPr lang="en-GB" sz="3200" dirty="0" smtClean="0">
                <a:latin typeface="Garamond"/>
                <a:cs typeface="Garamond"/>
              </a:rPr>
              <a:t>Foot drop</a:t>
            </a:r>
          </a:p>
          <a:p>
            <a:r>
              <a:rPr lang="en-GB" sz="3200" dirty="0" smtClean="0">
                <a:latin typeface="Garamond"/>
                <a:cs typeface="Garamond"/>
              </a:rPr>
              <a:t>	Required tendon transfer</a:t>
            </a:r>
          </a:p>
          <a:p>
            <a:r>
              <a:rPr lang="en-GB" sz="3200" dirty="0" smtClean="0">
                <a:latin typeface="Garamond"/>
                <a:cs typeface="Garamond"/>
              </a:rPr>
              <a:t>	NCS: </a:t>
            </a:r>
            <a:r>
              <a:rPr lang="en-GB" sz="3200" dirty="0" err="1" smtClean="0">
                <a:latin typeface="Garamond"/>
                <a:cs typeface="Garamond"/>
              </a:rPr>
              <a:t>Peronal</a:t>
            </a:r>
            <a:r>
              <a:rPr lang="en-GB" sz="3200" dirty="0" smtClean="0">
                <a:latin typeface="Garamond"/>
                <a:cs typeface="Garamond"/>
              </a:rPr>
              <a:t> nerve – ischaemic </a:t>
            </a:r>
            <a:r>
              <a:rPr lang="en-GB" sz="3200" dirty="0" err="1" smtClean="0">
                <a:latin typeface="Garamond"/>
                <a:cs typeface="Garamond"/>
              </a:rPr>
              <a:t>axonopathy</a:t>
            </a:r>
            <a:endParaRPr lang="en-GB" sz="3200" dirty="0" smtClean="0">
              <a:latin typeface="Garamond"/>
              <a:cs typeface="Garamond"/>
            </a:endParaRPr>
          </a:p>
          <a:p>
            <a:pPr marL="285750" indent="-285750">
              <a:buFont typeface="Arial"/>
              <a:buChar char="•"/>
            </a:pPr>
            <a:endParaRPr lang="en-GB" sz="3200" dirty="0">
              <a:latin typeface="Garamond"/>
              <a:cs typeface="Garamond"/>
            </a:endParaRPr>
          </a:p>
          <a:p>
            <a:pPr marL="285750" indent="-285750">
              <a:buFont typeface="Arial"/>
              <a:buChar char="•"/>
            </a:pPr>
            <a:r>
              <a:rPr lang="en-GB" sz="3200" dirty="0" smtClean="0">
                <a:latin typeface="Garamond"/>
                <a:cs typeface="Garamond"/>
              </a:rPr>
              <a:t>Follow up at 1 year: Same numbness present</a:t>
            </a:r>
            <a:endParaRPr lang="en-US" sz="3200" dirty="0" smtClean="0"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3809084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37445" y="1429224"/>
            <a:ext cx="828322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 smtClean="0">
                <a:solidFill>
                  <a:srgbClr val="FF0000"/>
                </a:solidFill>
                <a:latin typeface="Garamond"/>
                <a:cs typeface="Garamond"/>
              </a:rPr>
              <a:t>TAKE HOME MESSAGE 4:</a:t>
            </a:r>
          </a:p>
          <a:p>
            <a:pPr algn="ctr"/>
            <a:endParaRPr lang="en-GB" sz="3600" dirty="0" smtClean="0">
              <a:solidFill>
                <a:srgbClr val="FF0000"/>
              </a:solidFill>
              <a:latin typeface="Garamond"/>
              <a:cs typeface="Garamond"/>
            </a:endParaRPr>
          </a:p>
          <a:p>
            <a:pPr algn="ctr"/>
            <a:r>
              <a:rPr lang="en-US" sz="3600" dirty="0" smtClean="0">
                <a:solidFill>
                  <a:srgbClr val="FF0000"/>
                </a:solidFill>
                <a:latin typeface="Garamond"/>
                <a:cs typeface="Garamond"/>
              </a:rPr>
              <a:t>COMPARTMENT SYNDROME AND OPERATIVE POSITIONING!!!</a:t>
            </a:r>
          </a:p>
          <a:p>
            <a:pPr algn="ctr"/>
            <a:endParaRPr lang="en-GB" sz="3600" dirty="0">
              <a:solidFill>
                <a:srgbClr val="FF0000"/>
              </a:solidFill>
              <a:latin typeface="Garamond"/>
              <a:cs typeface="Garamond"/>
            </a:endParaRPr>
          </a:p>
          <a:p>
            <a:pPr algn="ctr"/>
            <a:r>
              <a:rPr lang="en-GB" sz="3600" i="1" dirty="0" smtClean="0">
                <a:solidFill>
                  <a:srgbClr val="FF0000"/>
                </a:solidFill>
                <a:latin typeface="Garamond"/>
                <a:cs typeface="Garamond"/>
              </a:rPr>
              <a:t>ACS can develop in a compartment distal to the compartments with the fractured bone</a:t>
            </a:r>
            <a:endParaRPr lang="en-GB" sz="3600" i="1" dirty="0" smtClean="0">
              <a:solidFill>
                <a:srgbClr val="FF0000"/>
              </a:solidFill>
              <a:effectLst/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4775335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79778" y="1953947"/>
            <a:ext cx="838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 smtClean="0">
                <a:solidFill>
                  <a:srgbClr val="FF0000"/>
                </a:solidFill>
                <a:latin typeface="Garamond"/>
                <a:cs typeface="Garamond"/>
              </a:rPr>
              <a:t>TAKE HOME MESSAGE 5: </a:t>
            </a:r>
          </a:p>
          <a:p>
            <a:pPr algn="ctr"/>
            <a:endParaRPr lang="en-GB" sz="3600" dirty="0" smtClean="0">
              <a:solidFill>
                <a:srgbClr val="FF0000"/>
              </a:solidFill>
              <a:latin typeface="Garamond"/>
              <a:cs typeface="Garamond"/>
            </a:endParaRPr>
          </a:p>
          <a:p>
            <a:pPr algn="ctr"/>
            <a:r>
              <a:rPr lang="en-GB" sz="3600" dirty="0" smtClean="0">
                <a:solidFill>
                  <a:srgbClr val="FF0000"/>
                </a:solidFill>
                <a:latin typeface="Garamond"/>
                <a:cs typeface="Garamond"/>
              </a:rPr>
              <a:t>ANALGESIA AND COMPARTMENT SYNDROME!!</a:t>
            </a:r>
          </a:p>
        </p:txBody>
      </p:sp>
    </p:spTree>
    <p:extLst>
      <p:ext uri="{BB962C8B-B14F-4D97-AF65-F5344CB8AC3E}">
        <p14:creationId xmlns:p14="http://schemas.microsoft.com/office/powerpoint/2010/main" val="3098753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27003" y="613897"/>
            <a:ext cx="8565444" cy="5693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>
                <a:solidFill>
                  <a:srgbClr val="0000FF"/>
                </a:solidFill>
                <a:latin typeface="Garamond"/>
                <a:cs typeface="Garamond"/>
              </a:rPr>
              <a:t>OUR STUDY</a:t>
            </a:r>
            <a:endParaRPr lang="en-GB" sz="3200" dirty="0">
              <a:solidFill>
                <a:srgbClr val="0000FF"/>
              </a:solidFill>
              <a:latin typeface="Garamond"/>
              <a:cs typeface="Garamond"/>
            </a:endParaRPr>
          </a:p>
          <a:p>
            <a:pPr marL="457200" indent="-457200">
              <a:buFont typeface="Arial"/>
              <a:buChar char="•"/>
            </a:pPr>
            <a:r>
              <a:rPr lang="en-GB" sz="2800" dirty="0" smtClean="0">
                <a:latin typeface="Garamond"/>
                <a:cs typeface="Garamond"/>
              </a:rPr>
              <a:t>1 patient: Diagnosis or masking of the pain</a:t>
            </a:r>
          </a:p>
          <a:p>
            <a:pPr marL="457200" indent="-457200">
              <a:buFont typeface="Arial"/>
              <a:buChar char="•"/>
            </a:pPr>
            <a:r>
              <a:rPr lang="en-GB" sz="2800" dirty="0" smtClean="0">
                <a:latin typeface="Garamond"/>
                <a:cs typeface="Garamond"/>
              </a:rPr>
              <a:t>1 patient had post-operative epidural analgesia infusion which did not mask his ACS symptoms.</a:t>
            </a:r>
          </a:p>
          <a:p>
            <a:endParaRPr lang="en-GB" sz="3200" dirty="0" smtClean="0">
              <a:latin typeface="Garamond"/>
              <a:cs typeface="Garamond"/>
            </a:endParaRPr>
          </a:p>
          <a:p>
            <a:r>
              <a:rPr lang="en-GB" sz="2400" dirty="0" smtClean="0">
                <a:solidFill>
                  <a:srgbClr val="0000FF"/>
                </a:solidFill>
                <a:latin typeface="Garamond"/>
                <a:cs typeface="Garamond"/>
              </a:rPr>
              <a:t>LITERATURE</a:t>
            </a:r>
          </a:p>
          <a:p>
            <a:r>
              <a:rPr lang="en-GB" sz="2400" dirty="0" smtClean="0">
                <a:latin typeface="Garamond"/>
                <a:cs typeface="Garamond"/>
              </a:rPr>
              <a:t>Postal survey to anaesthetists: They had seen cases of ACS being masked by regional anaesthesia.</a:t>
            </a:r>
          </a:p>
          <a:p>
            <a:r>
              <a:rPr lang="en-GB" sz="2400" i="1" dirty="0" smtClean="0">
                <a:latin typeface="Garamond"/>
                <a:cs typeface="Garamond"/>
              </a:rPr>
              <a:t>"The use of regional anaesthesia in patients at risk of acute compartment syndrome"  Davis et al. Injury. 2006 </a:t>
            </a:r>
          </a:p>
          <a:p>
            <a:pPr algn="ctr"/>
            <a:r>
              <a:rPr lang="en-GB" sz="2400" dirty="0" err="1" smtClean="0">
                <a:solidFill>
                  <a:srgbClr val="FF0000"/>
                </a:solidFill>
                <a:latin typeface="Garamond"/>
                <a:cs typeface="Garamond"/>
              </a:rPr>
              <a:t>Vs</a:t>
            </a:r>
            <a:endParaRPr lang="en-GB" sz="2400" dirty="0" smtClean="0">
              <a:solidFill>
                <a:srgbClr val="FF0000"/>
              </a:solidFill>
              <a:latin typeface="Garamond"/>
              <a:cs typeface="Garamond"/>
            </a:endParaRPr>
          </a:p>
          <a:p>
            <a:r>
              <a:rPr lang="en-GB" sz="2400" dirty="0" smtClean="0">
                <a:latin typeface="Garamond"/>
                <a:cs typeface="Garamond"/>
              </a:rPr>
              <a:t>Systematic review of 32 patients, symptoms and signs of ACS were present in the presence of epidural analgesia.  </a:t>
            </a:r>
          </a:p>
          <a:p>
            <a:r>
              <a:rPr lang="en-GB" sz="2400" i="1" dirty="0" smtClean="0">
                <a:latin typeface="Garamond"/>
                <a:cs typeface="Garamond"/>
              </a:rPr>
              <a:t>Mar G.J. et al. British Journal of Anaesthesia. 2009</a:t>
            </a:r>
          </a:p>
        </p:txBody>
      </p:sp>
    </p:spTree>
    <p:extLst>
      <p:ext uri="{BB962C8B-B14F-4D97-AF65-F5344CB8AC3E}">
        <p14:creationId xmlns:p14="http://schemas.microsoft.com/office/powerpoint/2010/main" val="17335578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182478"/>
            <a:ext cx="8367889" cy="6555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Garamond"/>
                <a:cs typeface="Garamond"/>
              </a:rPr>
              <a:t>TAKE HOME MESSAGES</a:t>
            </a:r>
          </a:p>
          <a:p>
            <a:endParaRPr lang="en-US" sz="2800" dirty="0" smtClean="0">
              <a:solidFill>
                <a:srgbClr val="FF0000"/>
              </a:solidFill>
              <a:latin typeface="Garamond"/>
              <a:cs typeface="Garamond"/>
            </a:endParaRPr>
          </a:p>
          <a:p>
            <a:r>
              <a:rPr lang="en-US" sz="2800" dirty="0" smtClean="0">
                <a:solidFill>
                  <a:srgbClr val="000000"/>
                </a:solidFill>
                <a:latin typeface="Garamond"/>
                <a:cs typeface="Garamond"/>
              </a:rPr>
              <a:t>1. THINK ABOUT SOFT TISSUE INJURY</a:t>
            </a:r>
          </a:p>
          <a:p>
            <a:endParaRPr lang="en-US" sz="2800" dirty="0" smtClean="0">
              <a:solidFill>
                <a:srgbClr val="000000"/>
              </a:solidFill>
              <a:latin typeface="Garamond"/>
              <a:cs typeface="Garamond"/>
            </a:endParaRPr>
          </a:p>
          <a:p>
            <a:r>
              <a:rPr lang="en-US" sz="2800" dirty="0" smtClean="0">
                <a:solidFill>
                  <a:srgbClr val="000000"/>
                </a:solidFill>
                <a:latin typeface="Garamond"/>
                <a:cs typeface="Garamond"/>
              </a:rPr>
              <a:t>2. COMPARTMENT SYNDROME CAN BE</a:t>
            </a:r>
          </a:p>
          <a:p>
            <a:r>
              <a:rPr lang="en-US" sz="2800" dirty="0" smtClean="0">
                <a:solidFill>
                  <a:srgbClr val="000000"/>
                </a:solidFill>
                <a:latin typeface="Garamond"/>
                <a:cs typeface="Garamond"/>
              </a:rPr>
              <a:t>SPONTANEOUS</a:t>
            </a:r>
          </a:p>
          <a:p>
            <a:endParaRPr lang="en-US" sz="2800" dirty="0" smtClean="0">
              <a:solidFill>
                <a:srgbClr val="000000"/>
              </a:solidFill>
              <a:latin typeface="Garamond"/>
              <a:cs typeface="Garamond"/>
            </a:endParaRPr>
          </a:p>
          <a:p>
            <a:r>
              <a:rPr lang="en-US" sz="2800" dirty="0" smtClean="0">
                <a:solidFill>
                  <a:srgbClr val="000000"/>
                </a:solidFill>
                <a:latin typeface="Garamond"/>
                <a:cs typeface="Garamond"/>
              </a:rPr>
              <a:t>3. COMPARTMENT SYNDROME CAN BE SPONTANEOUS &amp; UPPER ARM </a:t>
            </a:r>
          </a:p>
          <a:p>
            <a:endParaRPr lang="en-US" sz="2800" dirty="0" smtClean="0">
              <a:solidFill>
                <a:srgbClr val="000000"/>
              </a:solidFill>
              <a:latin typeface="Garamond"/>
              <a:cs typeface="Garamond"/>
            </a:endParaRPr>
          </a:p>
          <a:p>
            <a:r>
              <a:rPr lang="en-US" sz="2800" dirty="0" smtClean="0">
                <a:solidFill>
                  <a:srgbClr val="000000"/>
                </a:solidFill>
                <a:latin typeface="Garamond"/>
                <a:cs typeface="Garamond"/>
              </a:rPr>
              <a:t>4. COMPARTMENT SYNDROME AND OPERATIVE POSITIONING!!!</a:t>
            </a:r>
          </a:p>
          <a:p>
            <a:endParaRPr lang="en-US" sz="2800" dirty="0" smtClean="0">
              <a:solidFill>
                <a:srgbClr val="000000"/>
              </a:solidFill>
              <a:latin typeface="Garamond"/>
              <a:cs typeface="Garamond"/>
            </a:endParaRPr>
          </a:p>
          <a:p>
            <a:r>
              <a:rPr lang="en-GB" sz="2800" dirty="0" smtClean="0">
                <a:solidFill>
                  <a:srgbClr val="000000"/>
                </a:solidFill>
                <a:latin typeface="Garamond"/>
                <a:cs typeface="Garamond"/>
              </a:rPr>
              <a:t>5. ANALGESIA AND COMPARTMENT SYNDROME!!</a:t>
            </a:r>
          </a:p>
        </p:txBody>
      </p:sp>
    </p:spTree>
    <p:extLst>
      <p:ext uri="{BB962C8B-B14F-4D97-AF65-F5344CB8AC3E}">
        <p14:creationId xmlns:p14="http://schemas.microsoft.com/office/powerpoint/2010/main" val="3872726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8789" y="2342444"/>
            <a:ext cx="85891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Garamond"/>
                <a:cs typeface="Garamond"/>
              </a:rPr>
              <a:t>SO DON’T MISS THE DIAGNOSIS!!</a:t>
            </a:r>
            <a:endParaRPr lang="en-US" sz="4000" b="1" dirty="0">
              <a:solidFill>
                <a:srgbClr val="FF0000"/>
              </a:solidFill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333299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938</Words>
  <Application>Microsoft Office PowerPoint</Application>
  <PresentationFormat>On-screen Show (4:3)</PresentationFormat>
  <Paragraphs>209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New Insights into the management of Acute Compartment Syndrome:  A retrospective case series review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Boctor Limited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Insights into the management of Acute Compartment Syndrome: A retrospective case series review</dc:title>
  <dc:creator>Daniel Sherif Zakaria Matta BOCTOR</dc:creator>
  <cp:lastModifiedBy>RUMELA BASU</cp:lastModifiedBy>
  <cp:revision>35</cp:revision>
  <dcterms:created xsi:type="dcterms:W3CDTF">2014-11-19T14:06:18Z</dcterms:created>
  <dcterms:modified xsi:type="dcterms:W3CDTF">2014-11-20T15:25:42Z</dcterms:modified>
</cp:coreProperties>
</file>