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2" r:id="rId5"/>
    <p:sldId id="274" r:id="rId6"/>
    <p:sldId id="258" r:id="rId7"/>
    <p:sldId id="264" r:id="rId8"/>
    <p:sldId id="261" r:id="rId9"/>
    <p:sldId id="265" r:id="rId10"/>
    <p:sldId id="263" r:id="rId11"/>
    <p:sldId id="266" r:id="rId12"/>
    <p:sldId id="277" r:id="rId13"/>
    <p:sldId id="267" r:id="rId14"/>
    <p:sldId id="269" r:id="rId15"/>
    <p:sldId id="268" r:id="rId16"/>
    <p:sldId id="271" r:id="rId17"/>
    <p:sldId id="270" r:id="rId18"/>
    <p:sldId id="272" r:id="rId19"/>
    <p:sldId id="273" r:id="rId20"/>
    <p:sldId id="275" r:id="rId21"/>
    <p:sldId id="276" r:id="rId22"/>
    <p:sldId id="25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50" autoAdjust="0"/>
    <p:restoredTop sz="94660"/>
  </p:normalViewPr>
  <p:slideViewPr>
    <p:cSldViewPr snapToGrid="0">
      <p:cViewPr varScale="1">
        <p:scale>
          <a:sx n="91" d="100"/>
          <a:sy n="91" d="100"/>
        </p:scale>
        <p:origin x="10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4/4/2016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motivationalinterview.net/" TargetMode="External"/><Relationship Id="rId2" Type="http://schemas.openxmlformats.org/officeDocument/2006/relationships/hyperlink" Target="http://www.motivationalinterviewing.or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motivationalinterview.net/clinical/whatismi.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1448" y="1183342"/>
            <a:ext cx="10033165" cy="2710927"/>
          </a:xfrm>
        </p:spPr>
        <p:txBody>
          <a:bodyPr>
            <a:normAutofit fontScale="90000"/>
          </a:bodyPr>
          <a:lstStyle/>
          <a:p>
            <a:r>
              <a:rPr lang="en-US" dirty="0" smtClean="0"/>
              <a:t> Motivational Interviewing (MI)</a:t>
            </a:r>
            <a:br>
              <a:rPr lang="en-US" dirty="0" smtClean="0"/>
            </a:br>
            <a:r>
              <a:rPr lang="en-US" dirty="0"/>
              <a:t> </a:t>
            </a:r>
            <a:r>
              <a:rPr lang="en-US" dirty="0" smtClean="0"/>
              <a:t>          </a:t>
            </a:r>
            <a:r>
              <a:rPr lang="en-US" dirty="0" smtClean="0"/>
              <a:t>a necessity in </a:t>
            </a:r>
            <a:r>
              <a:rPr lang="en-US" dirty="0" smtClean="0"/>
              <a:t/>
            </a:r>
            <a:br>
              <a:rPr lang="en-US" dirty="0" smtClean="0"/>
            </a:br>
            <a:r>
              <a:rPr lang="en-US" dirty="0" smtClean="0"/>
              <a:t>   </a:t>
            </a:r>
            <a:r>
              <a:rPr lang="en-US" dirty="0" smtClean="0"/>
              <a:t>   Medical </a:t>
            </a:r>
            <a:r>
              <a:rPr lang="en-US" dirty="0" smtClean="0"/>
              <a:t>Education</a:t>
            </a:r>
            <a:endParaRPr lang="en-US" dirty="0"/>
          </a:p>
        </p:txBody>
      </p:sp>
      <p:sp>
        <p:nvSpPr>
          <p:cNvPr id="3" name="Subtitle 2"/>
          <p:cNvSpPr>
            <a:spLocks noGrp="1"/>
          </p:cNvSpPr>
          <p:nvPr>
            <p:ph type="subTitle" idx="1"/>
          </p:nvPr>
        </p:nvSpPr>
        <p:spPr>
          <a:xfrm>
            <a:off x="2589213" y="4346089"/>
            <a:ext cx="8915399" cy="2119256"/>
          </a:xfrm>
        </p:spPr>
        <p:txBody>
          <a:bodyPr>
            <a:normAutofit fontScale="92500" lnSpcReduction="20000"/>
          </a:bodyPr>
          <a:lstStyle/>
          <a:p>
            <a:endParaRPr lang="en-US" dirty="0"/>
          </a:p>
          <a:p>
            <a:r>
              <a:rPr lang="en-US" dirty="0" smtClean="0"/>
              <a:t>													</a:t>
            </a:r>
            <a:r>
              <a:rPr lang="en-US" b="1" dirty="0" smtClean="0"/>
              <a:t>Dybesh Regmi MD CCFP</a:t>
            </a:r>
          </a:p>
          <a:p>
            <a:r>
              <a:rPr lang="en-US" b="1" dirty="0"/>
              <a:t>	</a:t>
            </a:r>
            <a:r>
              <a:rPr lang="en-US" b="1" dirty="0" smtClean="0"/>
              <a:t>													    Assistant Professor</a:t>
            </a:r>
          </a:p>
          <a:p>
            <a:r>
              <a:rPr lang="en-US" b="1" dirty="0"/>
              <a:t>	</a:t>
            </a:r>
            <a:r>
              <a:rPr lang="en-US" b="1" dirty="0" smtClean="0"/>
              <a:t>											       Dept. of Family Medicine</a:t>
            </a:r>
          </a:p>
          <a:p>
            <a:r>
              <a:rPr lang="en-US" b="1" dirty="0"/>
              <a:t>	</a:t>
            </a:r>
            <a:r>
              <a:rPr lang="en-US" b="1" dirty="0" smtClean="0"/>
              <a:t>										     United Arab Emirates University</a:t>
            </a:r>
          </a:p>
          <a:p>
            <a:r>
              <a:rPr lang="en-US" b="1" dirty="0"/>
              <a:t>	</a:t>
            </a:r>
            <a:r>
              <a:rPr lang="en-US" b="1" dirty="0" smtClean="0"/>
              <a:t>												</a:t>
            </a:r>
            <a:endParaRPr lang="en-US" b="1" dirty="0"/>
          </a:p>
        </p:txBody>
      </p:sp>
    </p:spTree>
    <p:extLst>
      <p:ext uri="{BB962C8B-B14F-4D97-AF65-F5344CB8AC3E}">
        <p14:creationId xmlns:p14="http://schemas.microsoft.com/office/powerpoint/2010/main" val="639918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439" y="624110"/>
            <a:ext cx="9482174" cy="688323"/>
          </a:xfrm>
        </p:spPr>
        <p:txBody>
          <a:bodyPr/>
          <a:lstStyle/>
          <a:p>
            <a:r>
              <a:rPr lang="en-US" dirty="0" smtClean="0"/>
              <a:t>Disclosure</a:t>
            </a:r>
            <a:endParaRPr lang="en-US" dirty="0"/>
          </a:p>
        </p:txBody>
      </p:sp>
      <p:sp>
        <p:nvSpPr>
          <p:cNvPr id="3" name="Content Placeholder 2"/>
          <p:cNvSpPr>
            <a:spLocks noGrp="1"/>
          </p:cNvSpPr>
          <p:nvPr>
            <p:ph idx="1"/>
          </p:nvPr>
        </p:nvSpPr>
        <p:spPr>
          <a:xfrm>
            <a:off x="1947134" y="1721224"/>
            <a:ext cx="9557478" cy="4189998"/>
          </a:xfrm>
        </p:spPr>
        <p:txBody>
          <a:bodyPr/>
          <a:lstStyle/>
          <a:p>
            <a:pPr marL="0" indent="0">
              <a:buNone/>
            </a:pPr>
            <a:endParaRPr lang="en-US" sz="2800" dirty="0" smtClean="0"/>
          </a:p>
          <a:p>
            <a:pPr marL="0" indent="0">
              <a:buNone/>
            </a:pPr>
            <a:endParaRPr lang="en-US" sz="2800" dirty="0"/>
          </a:p>
          <a:p>
            <a:pPr marL="0" indent="0">
              <a:buNone/>
            </a:pPr>
            <a:r>
              <a:rPr lang="en-US" sz="2800" dirty="0" smtClean="0"/>
              <a:t>I have no actual or potential conflict of interest in relation to this presentation</a:t>
            </a:r>
            <a:r>
              <a:rPr lang="en-US" dirty="0" smtClean="0"/>
              <a:t>.</a:t>
            </a:r>
            <a:endParaRPr lang="en-US" dirty="0"/>
          </a:p>
        </p:txBody>
      </p:sp>
    </p:spTree>
    <p:extLst>
      <p:ext uri="{BB962C8B-B14F-4D97-AF65-F5344CB8AC3E}">
        <p14:creationId xmlns:p14="http://schemas.microsoft.com/office/powerpoint/2010/main" val="3220861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8649" y="624110"/>
            <a:ext cx="9535963" cy="806657"/>
          </a:xfrm>
        </p:spPr>
        <p:txBody>
          <a:bodyPr/>
          <a:lstStyle/>
          <a:p>
            <a:r>
              <a:rPr lang="en-US" dirty="0" smtClean="0"/>
              <a:t>Objectives</a:t>
            </a:r>
            <a:endParaRPr lang="en-US" dirty="0"/>
          </a:p>
        </p:txBody>
      </p:sp>
      <p:sp>
        <p:nvSpPr>
          <p:cNvPr id="3" name="Content Placeholder 2"/>
          <p:cNvSpPr>
            <a:spLocks noGrp="1"/>
          </p:cNvSpPr>
          <p:nvPr>
            <p:ph idx="1"/>
          </p:nvPr>
        </p:nvSpPr>
        <p:spPr>
          <a:xfrm>
            <a:off x="2398955" y="2022437"/>
            <a:ext cx="9105657" cy="4098663"/>
          </a:xfrm>
        </p:spPr>
        <p:txBody>
          <a:bodyPr>
            <a:noAutofit/>
          </a:bodyPr>
          <a:lstStyle/>
          <a:p>
            <a:r>
              <a:rPr lang="en-US" sz="2000" dirty="0" smtClean="0"/>
              <a:t>Define Motivational Interview (MI) (What)</a:t>
            </a:r>
          </a:p>
          <a:p>
            <a:endParaRPr lang="en-US" sz="2000" dirty="0" smtClean="0"/>
          </a:p>
          <a:p>
            <a:r>
              <a:rPr lang="en-US" sz="2000" dirty="0" smtClean="0"/>
              <a:t>Look at the elements of MI (What)</a:t>
            </a:r>
          </a:p>
          <a:p>
            <a:endParaRPr lang="en-US" sz="2000" dirty="0" smtClean="0"/>
          </a:p>
          <a:p>
            <a:r>
              <a:rPr lang="en-US" sz="2000" dirty="0" smtClean="0"/>
              <a:t>Evidence behind utilization of MI (Why)</a:t>
            </a:r>
          </a:p>
          <a:p>
            <a:pPr marL="0" indent="0">
              <a:buNone/>
            </a:pPr>
            <a:endParaRPr lang="en-US" sz="2000" dirty="0" smtClean="0"/>
          </a:p>
          <a:p>
            <a:r>
              <a:rPr lang="en-US" sz="2000" dirty="0" smtClean="0"/>
              <a:t>MI  in Medical Education (How) </a:t>
            </a:r>
          </a:p>
          <a:p>
            <a:endParaRPr lang="en-US" sz="2000" dirty="0"/>
          </a:p>
          <a:p>
            <a:r>
              <a:rPr lang="en-US" sz="2000" dirty="0"/>
              <a:t>Sample cases for MI Workshops </a:t>
            </a:r>
          </a:p>
          <a:p>
            <a:endParaRPr lang="en-US" sz="2000" dirty="0" smtClean="0"/>
          </a:p>
          <a:p>
            <a:endParaRPr lang="en-US" sz="2000" dirty="0" smtClean="0"/>
          </a:p>
        </p:txBody>
      </p:sp>
    </p:spTree>
    <p:extLst>
      <p:ext uri="{BB962C8B-B14F-4D97-AF65-F5344CB8AC3E}">
        <p14:creationId xmlns:p14="http://schemas.microsoft.com/office/powerpoint/2010/main" val="2178914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680" y="387276"/>
            <a:ext cx="9492931" cy="753036"/>
          </a:xfrm>
        </p:spPr>
        <p:txBody>
          <a:bodyPr>
            <a:normAutofit fontScale="90000"/>
          </a:bodyPr>
          <a:lstStyle/>
          <a:p>
            <a:r>
              <a:rPr lang="en-US" dirty="0" smtClean="0"/>
              <a:t>Why Motivational Interviewing?</a:t>
            </a:r>
            <a:endParaRPr lang="en-US" dirty="0"/>
          </a:p>
        </p:txBody>
      </p:sp>
      <p:sp>
        <p:nvSpPr>
          <p:cNvPr id="8" name="Text Placeholder 7"/>
          <p:cNvSpPr>
            <a:spLocks noGrp="1"/>
          </p:cNvSpPr>
          <p:nvPr>
            <p:ph type="body" idx="1"/>
          </p:nvPr>
        </p:nvSpPr>
        <p:spPr>
          <a:xfrm>
            <a:off x="2130014" y="5249732"/>
            <a:ext cx="9374597" cy="660178"/>
          </a:xfrm>
        </p:spPr>
        <p:txBody>
          <a:bodyPr>
            <a:noAutofit/>
          </a:bodyPr>
          <a:lstStyle/>
          <a:p>
            <a:r>
              <a:rPr lang="en-US" sz="2000" dirty="0"/>
              <a:t>C</a:t>
            </a:r>
            <a:r>
              <a:rPr lang="en-US" sz="2000" dirty="0" smtClean="0"/>
              <a:t>hange in patient’s behavior	         &amp;           Lack of change is frustrating</a:t>
            </a:r>
            <a:endParaRPr lang="en-US" sz="2000" dirty="0"/>
          </a:p>
        </p:txBody>
      </p:sp>
      <p:pic>
        <p:nvPicPr>
          <p:cNvPr id="5" name="Content Placeholder 4"/>
          <p:cNvPicPr>
            <a:picLocks noGrp="1" noChangeAspect="1"/>
          </p:cNvPicPr>
          <p:nvPr>
            <p:ph sz="half" idx="4294967295"/>
          </p:nvPr>
        </p:nvPicPr>
        <p:blipFill>
          <a:blip r:embed="rId2"/>
          <a:stretch>
            <a:fillRect/>
          </a:stretch>
        </p:blipFill>
        <p:spPr>
          <a:xfrm>
            <a:off x="2377442" y="1815064"/>
            <a:ext cx="3840163" cy="2759916"/>
          </a:xfrm>
          <a:prstGeom prst="rect">
            <a:avLst/>
          </a:prstGeom>
        </p:spPr>
      </p:pic>
      <p:pic>
        <p:nvPicPr>
          <p:cNvPr id="7" name="Content Placeholder 6"/>
          <p:cNvPicPr>
            <a:picLocks noGrp="1" noChangeAspect="1"/>
          </p:cNvPicPr>
          <p:nvPr>
            <p:ph sz="half" idx="4294967295"/>
          </p:nvPr>
        </p:nvPicPr>
        <p:blipFill>
          <a:blip r:embed="rId3"/>
          <a:stretch>
            <a:fillRect/>
          </a:stretch>
        </p:blipFill>
        <p:spPr>
          <a:xfrm>
            <a:off x="7109684" y="1636517"/>
            <a:ext cx="4286250" cy="2938463"/>
          </a:xfrm>
          <a:prstGeom prst="rect">
            <a:avLst/>
          </a:prstGeom>
        </p:spPr>
      </p:pic>
    </p:spTree>
    <p:extLst>
      <p:ext uri="{BB962C8B-B14F-4D97-AF65-F5344CB8AC3E}">
        <p14:creationId xmlns:p14="http://schemas.microsoft.com/office/powerpoint/2010/main" val="1191436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33601" y="624110"/>
            <a:ext cx="9371012" cy="710704"/>
          </a:xfrm>
        </p:spPr>
        <p:txBody>
          <a:bodyPr/>
          <a:lstStyle/>
          <a:p>
            <a:r>
              <a:rPr lang="en-US" dirty="0" smtClean="0"/>
              <a:t>The truth about Advice</a:t>
            </a:r>
            <a:endParaRPr lang="en-US" dirty="0"/>
          </a:p>
        </p:txBody>
      </p:sp>
      <p:sp>
        <p:nvSpPr>
          <p:cNvPr id="5" name="Content Placeholder 4"/>
          <p:cNvSpPr>
            <a:spLocks noGrp="1"/>
          </p:cNvSpPr>
          <p:nvPr>
            <p:ph idx="1"/>
          </p:nvPr>
        </p:nvSpPr>
        <p:spPr>
          <a:xfrm>
            <a:off x="1797269" y="1870842"/>
            <a:ext cx="9707343" cy="4040380"/>
          </a:xfrm>
        </p:spPr>
        <p:txBody>
          <a:bodyPr>
            <a:normAutofit/>
          </a:bodyPr>
          <a:lstStyle/>
          <a:p>
            <a:r>
              <a:rPr lang="en-US" sz="2000" dirty="0" smtClean="0"/>
              <a:t>It has a very short half-life</a:t>
            </a:r>
          </a:p>
          <a:p>
            <a:endParaRPr lang="en-US" sz="2000" dirty="0" smtClean="0"/>
          </a:p>
          <a:p>
            <a:r>
              <a:rPr lang="en-US" sz="2000" dirty="0" smtClean="0"/>
              <a:t>Very few people like to listen to it</a:t>
            </a:r>
          </a:p>
          <a:p>
            <a:endParaRPr lang="en-US" sz="2000" dirty="0" smtClean="0"/>
          </a:p>
          <a:p>
            <a:r>
              <a:rPr lang="en-US" sz="2000" dirty="0" smtClean="0"/>
              <a:t>Particularly when a hierarchical approach is utilized to deliver it</a:t>
            </a:r>
          </a:p>
          <a:p>
            <a:endParaRPr lang="en-US" sz="2000" dirty="0" smtClean="0"/>
          </a:p>
          <a:p>
            <a:r>
              <a:rPr lang="en-US" sz="2000" dirty="0" smtClean="0"/>
              <a:t>It is similar to a flu shot, need to ask the patient if he/she wants it before giving it to them. </a:t>
            </a:r>
            <a:endParaRPr lang="en-US" sz="2000" dirty="0"/>
          </a:p>
        </p:txBody>
      </p:sp>
    </p:spTree>
    <p:extLst>
      <p:ext uri="{BB962C8B-B14F-4D97-AF65-F5344CB8AC3E}">
        <p14:creationId xmlns:p14="http://schemas.microsoft.com/office/powerpoint/2010/main" val="268786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9709" y="624110"/>
            <a:ext cx="9804904" cy="763626"/>
          </a:xfrm>
        </p:spPr>
        <p:txBody>
          <a:bodyPr/>
          <a:lstStyle/>
          <a:p>
            <a:r>
              <a:rPr lang="en-US" dirty="0" smtClean="0"/>
              <a:t>Motivational Interviewing (MI)</a:t>
            </a:r>
            <a:endParaRPr lang="en-US" dirty="0"/>
          </a:p>
        </p:txBody>
      </p:sp>
      <p:sp>
        <p:nvSpPr>
          <p:cNvPr id="3" name="Content Placeholder 2"/>
          <p:cNvSpPr>
            <a:spLocks noGrp="1"/>
          </p:cNvSpPr>
          <p:nvPr>
            <p:ph idx="1"/>
          </p:nvPr>
        </p:nvSpPr>
        <p:spPr>
          <a:xfrm>
            <a:off x="1602889" y="1699709"/>
            <a:ext cx="9901723" cy="4862456"/>
          </a:xfrm>
        </p:spPr>
        <p:txBody>
          <a:bodyPr/>
          <a:lstStyle/>
          <a:p>
            <a:r>
              <a:rPr lang="en-US" sz="2000" dirty="0" smtClean="0"/>
              <a:t>Developed by William Miller and Stephen </a:t>
            </a:r>
            <a:r>
              <a:rPr lang="en-US" sz="2000" dirty="0" err="1" smtClean="0"/>
              <a:t>Rollnick</a:t>
            </a:r>
            <a:r>
              <a:rPr lang="en-US" sz="2000" dirty="0" smtClean="0"/>
              <a:t> in 1991</a:t>
            </a:r>
            <a:r>
              <a:rPr lang="en-US" sz="2000" baseline="30000" dirty="0" smtClean="0"/>
              <a:t>1</a:t>
            </a:r>
            <a:r>
              <a:rPr lang="en-US" sz="2000" dirty="0" smtClean="0"/>
              <a:t>.</a:t>
            </a:r>
          </a:p>
          <a:p>
            <a:r>
              <a:rPr lang="en-US" sz="2000" dirty="0" smtClean="0"/>
              <a:t>“Motivational </a:t>
            </a:r>
            <a:r>
              <a:rPr lang="en-US" sz="2000" dirty="0"/>
              <a:t>interviewing is a </a:t>
            </a:r>
            <a:r>
              <a:rPr lang="en-US" sz="2000" dirty="0" smtClean="0"/>
              <a:t>directed, </a:t>
            </a:r>
            <a:r>
              <a:rPr lang="en-US" sz="2000" dirty="0"/>
              <a:t>client-centered counseling style for eliciting behavior change by </a:t>
            </a:r>
            <a:r>
              <a:rPr lang="en-US" sz="2000" dirty="0" smtClean="0"/>
              <a:t>enabling </a:t>
            </a:r>
            <a:r>
              <a:rPr lang="en-US" sz="2000" dirty="0"/>
              <a:t>clients to explore and resolve ambivalence</a:t>
            </a:r>
            <a:r>
              <a:rPr lang="en-US" sz="2000" dirty="0" smtClean="0"/>
              <a:t>.” </a:t>
            </a:r>
            <a:r>
              <a:rPr lang="en-US" sz="2000" baseline="30000" dirty="0" smtClean="0"/>
              <a:t>2</a:t>
            </a:r>
          </a:p>
          <a:p>
            <a:r>
              <a:rPr lang="en-US" sz="2000" dirty="0" smtClean="0"/>
              <a:t>It is different that traditional counselling in that</a:t>
            </a:r>
          </a:p>
          <a:p>
            <a:pPr lvl="1"/>
            <a:r>
              <a:rPr lang="en-US" sz="2000" b="1" dirty="0" smtClean="0"/>
              <a:t>It is goal focused and directed</a:t>
            </a:r>
          </a:p>
          <a:p>
            <a:pPr lvl="1"/>
            <a:r>
              <a:rPr lang="en-US" sz="2000" b="1" dirty="0" smtClean="0"/>
              <a:t>It is collaborative</a:t>
            </a:r>
          </a:p>
          <a:p>
            <a:pPr lvl="1"/>
            <a:r>
              <a:rPr lang="en-US" sz="2000" b="1" dirty="0" smtClean="0"/>
              <a:t>It is client centered</a:t>
            </a:r>
          </a:p>
          <a:p>
            <a:r>
              <a:rPr lang="en-US" sz="2000" dirty="0" smtClean="0"/>
              <a:t>It is a directed collaborative person-centered goal oriented conversation that strengthens the individual’s motivation by encouraging him/her to address doubts about the change.</a:t>
            </a:r>
          </a:p>
          <a:p>
            <a:endParaRPr lang="en-US" dirty="0"/>
          </a:p>
        </p:txBody>
      </p:sp>
    </p:spTree>
    <p:extLst>
      <p:ext uri="{BB962C8B-B14F-4D97-AF65-F5344CB8AC3E}">
        <p14:creationId xmlns:p14="http://schemas.microsoft.com/office/powerpoint/2010/main" val="4074962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95899"/>
          </a:xfrm>
        </p:spPr>
        <p:txBody>
          <a:bodyPr/>
          <a:lstStyle/>
          <a:p>
            <a:r>
              <a:rPr lang="en-US" dirty="0"/>
              <a:t>Motivational </a:t>
            </a:r>
            <a:r>
              <a:rPr lang="en-US" dirty="0" smtClean="0"/>
              <a:t>Interviewing Principles</a:t>
            </a:r>
            <a:r>
              <a:rPr lang="en-US" baseline="30000" dirty="0" smtClean="0"/>
              <a:t>3</a:t>
            </a:r>
            <a:endParaRPr lang="en-US" baseline="30000" dirty="0"/>
          </a:p>
        </p:txBody>
      </p:sp>
      <p:sp>
        <p:nvSpPr>
          <p:cNvPr id="3" name="Content Placeholder 2"/>
          <p:cNvSpPr>
            <a:spLocks noGrp="1"/>
          </p:cNvSpPr>
          <p:nvPr>
            <p:ph idx="1"/>
          </p:nvPr>
        </p:nvSpPr>
        <p:spPr>
          <a:xfrm>
            <a:off x="1613647" y="1420009"/>
            <a:ext cx="9890965" cy="4830183"/>
          </a:xfrm>
        </p:spPr>
        <p:txBody>
          <a:bodyPr>
            <a:normAutofit lnSpcReduction="10000"/>
          </a:bodyPr>
          <a:lstStyle/>
          <a:p>
            <a:r>
              <a:rPr lang="en-US" dirty="0"/>
              <a:t>Motivational interviewing’ relies upon identifying and </a:t>
            </a:r>
            <a:r>
              <a:rPr lang="en-US" dirty="0" smtClean="0"/>
              <a:t>mobilizing </a:t>
            </a:r>
            <a:r>
              <a:rPr lang="en-US" dirty="0"/>
              <a:t>the client's intrinsic values and goals to stimulate </a:t>
            </a:r>
            <a:r>
              <a:rPr lang="en-US" dirty="0" smtClean="0"/>
              <a:t>behavior </a:t>
            </a:r>
            <a:r>
              <a:rPr lang="en-US" dirty="0"/>
              <a:t>change.</a:t>
            </a:r>
          </a:p>
          <a:p>
            <a:r>
              <a:rPr lang="en-US" dirty="0" smtClean="0"/>
              <a:t>Motivation </a:t>
            </a:r>
            <a:r>
              <a:rPr lang="en-US" dirty="0"/>
              <a:t>to change is elicited from the client and not imposed from without</a:t>
            </a:r>
            <a:r>
              <a:rPr lang="en-US" dirty="0" smtClean="0"/>
              <a:t>.</a:t>
            </a:r>
          </a:p>
          <a:p>
            <a:r>
              <a:rPr lang="en-US" dirty="0" smtClean="0"/>
              <a:t>Motivational </a:t>
            </a:r>
            <a:r>
              <a:rPr lang="en-US" dirty="0"/>
              <a:t>interviewing is designed to elicit, clarify, and resolve ambivalence and to perceive benefits and costs associated with it.</a:t>
            </a:r>
          </a:p>
          <a:p>
            <a:r>
              <a:rPr lang="en-US" dirty="0" smtClean="0"/>
              <a:t>Readiness </a:t>
            </a:r>
            <a:r>
              <a:rPr lang="en-US" dirty="0"/>
              <a:t>to change is not a client trait, but a fluctuating product of interpersonal interaction</a:t>
            </a:r>
            <a:r>
              <a:rPr lang="en-US" dirty="0" smtClean="0"/>
              <a:t>.</a:t>
            </a:r>
          </a:p>
          <a:p>
            <a:r>
              <a:rPr lang="en-US" dirty="0" smtClean="0"/>
              <a:t>Resistance </a:t>
            </a:r>
            <a:r>
              <a:rPr lang="en-US" dirty="0"/>
              <a:t>and ‘denial’ is often a signal to modify motivational strategies.</a:t>
            </a:r>
          </a:p>
          <a:p>
            <a:r>
              <a:rPr lang="en-US" dirty="0" smtClean="0"/>
              <a:t>Eliciting </a:t>
            </a:r>
            <a:r>
              <a:rPr lang="en-US" dirty="0"/>
              <a:t>and reinforcing the client's belief in ability to carry out and succeed in achieving a specific goal is essential</a:t>
            </a:r>
            <a:r>
              <a:rPr lang="en-US" dirty="0" smtClean="0"/>
              <a:t>.</a:t>
            </a:r>
          </a:p>
          <a:p>
            <a:r>
              <a:rPr lang="en-US" dirty="0" smtClean="0"/>
              <a:t>The </a:t>
            </a:r>
            <a:r>
              <a:rPr lang="en-US" dirty="0"/>
              <a:t>therapeutic relationship is a partnership with respect of client autonomy.</a:t>
            </a:r>
          </a:p>
          <a:p>
            <a:r>
              <a:rPr lang="en-US" dirty="0" smtClean="0"/>
              <a:t>Motivational </a:t>
            </a:r>
            <a:r>
              <a:rPr lang="en-US" dirty="0"/>
              <a:t>interviewing is both a set of techniques and counselling style</a:t>
            </a:r>
            <a:r>
              <a:rPr lang="en-US" dirty="0" smtClean="0"/>
              <a:t>.</a:t>
            </a:r>
          </a:p>
          <a:p>
            <a:r>
              <a:rPr lang="en-US" dirty="0" smtClean="0"/>
              <a:t>Motivational </a:t>
            </a:r>
            <a:r>
              <a:rPr lang="en-US" dirty="0"/>
              <a:t>interviewing is directive and </a:t>
            </a:r>
            <a:r>
              <a:rPr lang="en-US" dirty="0" smtClean="0"/>
              <a:t>client-centered </a:t>
            </a:r>
            <a:r>
              <a:rPr lang="en-US" dirty="0"/>
              <a:t>counselling understanding and eliciting </a:t>
            </a:r>
            <a:r>
              <a:rPr lang="en-US" dirty="0" smtClean="0"/>
              <a:t>behavior </a:t>
            </a:r>
            <a:r>
              <a:rPr lang="en-US" dirty="0"/>
              <a:t>change.</a:t>
            </a:r>
          </a:p>
        </p:txBody>
      </p:sp>
    </p:spTree>
    <p:extLst>
      <p:ext uri="{BB962C8B-B14F-4D97-AF65-F5344CB8AC3E}">
        <p14:creationId xmlns:p14="http://schemas.microsoft.com/office/powerpoint/2010/main" val="3767963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135" y="624110"/>
            <a:ext cx="9557478" cy="957264"/>
          </a:xfrm>
        </p:spPr>
        <p:txBody>
          <a:bodyPr/>
          <a:lstStyle/>
          <a:p>
            <a:r>
              <a:rPr lang="en-US" dirty="0" smtClean="0"/>
              <a:t>Elements of Motivational Interviewing</a:t>
            </a:r>
            <a:r>
              <a:rPr lang="en-US" baseline="30000" dirty="0" smtClean="0"/>
              <a:t>4</a:t>
            </a:r>
            <a:endParaRPr lang="en-US" baseline="30000" dirty="0"/>
          </a:p>
        </p:txBody>
      </p:sp>
      <p:sp>
        <p:nvSpPr>
          <p:cNvPr id="3" name="Content Placeholder 2"/>
          <p:cNvSpPr>
            <a:spLocks noGrp="1"/>
          </p:cNvSpPr>
          <p:nvPr>
            <p:ph idx="1"/>
          </p:nvPr>
        </p:nvSpPr>
        <p:spPr>
          <a:xfrm>
            <a:off x="1947135" y="1581374"/>
            <a:ext cx="9557477" cy="4941345"/>
          </a:xfrm>
        </p:spPr>
        <p:txBody>
          <a:bodyPr/>
          <a:lstStyle/>
          <a:p>
            <a:r>
              <a:rPr lang="en-US" b="1" dirty="0" smtClean="0"/>
              <a:t>Expressing empathy</a:t>
            </a:r>
          </a:p>
          <a:p>
            <a:pPr lvl="1"/>
            <a:r>
              <a:rPr lang="en-US" dirty="0" smtClean="0"/>
              <a:t>Visualize what the patient is going through. Requires you to listen and reflect</a:t>
            </a:r>
          </a:p>
          <a:p>
            <a:pPr lvl="1"/>
            <a:r>
              <a:rPr lang="en-US" dirty="0" smtClean="0"/>
              <a:t>Must be real. It signifies non-judgmental acceptance and sincere desire to help</a:t>
            </a:r>
          </a:p>
          <a:p>
            <a:r>
              <a:rPr lang="en-US" b="1" dirty="0" smtClean="0"/>
              <a:t>Supporting self-efficacy</a:t>
            </a:r>
          </a:p>
          <a:p>
            <a:pPr lvl="1"/>
            <a:r>
              <a:rPr lang="en-US" dirty="0" smtClean="0"/>
              <a:t>Help patient believe that success is attainable</a:t>
            </a:r>
          </a:p>
          <a:p>
            <a:pPr lvl="1"/>
            <a:r>
              <a:rPr lang="en-US" dirty="0" smtClean="0"/>
              <a:t>This belief is critical in motivating people to change</a:t>
            </a:r>
            <a:endParaRPr lang="en-US" dirty="0"/>
          </a:p>
          <a:p>
            <a:r>
              <a:rPr lang="en-US" b="1" dirty="0" smtClean="0"/>
              <a:t>Rolling with resistance</a:t>
            </a:r>
          </a:p>
          <a:p>
            <a:pPr lvl="1"/>
            <a:r>
              <a:rPr lang="en-US" dirty="0" smtClean="0"/>
              <a:t>When there is resistance, the idea is not to challenge but seek clarification</a:t>
            </a:r>
          </a:p>
          <a:p>
            <a:pPr lvl="1"/>
            <a:r>
              <a:rPr lang="en-US" dirty="0" smtClean="0"/>
              <a:t>Presence of resistance should signal the interviewer to obtain more information</a:t>
            </a:r>
          </a:p>
          <a:p>
            <a:r>
              <a:rPr lang="en-US" b="1" dirty="0" smtClean="0"/>
              <a:t>Developing discrepancy</a:t>
            </a:r>
          </a:p>
          <a:p>
            <a:pPr lvl="1"/>
            <a:r>
              <a:rPr lang="en-US" dirty="0" smtClean="0"/>
              <a:t>Help  patient be aware of how their behavior is at odds with what they want</a:t>
            </a:r>
          </a:p>
          <a:p>
            <a:pPr lvl="1"/>
            <a:r>
              <a:rPr lang="en-US" dirty="0" smtClean="0"/>
              <a:t>It is the catalyst for change</a:t>
            </a:r>
          </a:p>
        </p:txBody>
      </p:sp>
    </p:spTree>
    <p:extLst>
      <p:ext uri="{BB962C8B-B14F-4D97-AF65-F5344CB8AC3E}">
        <p14:creationId xmlns:p14="http://schemas.microsoft.com/office/powerpoint/2010/main" val="2642626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4" y="624110"/>
            <a:ext cx="8911687" cy="830617"/>
          </a:xfrm>
        </p:spPr>
        <p:txBody>
          <a:bodyPr/>
          <a:lstStyle/>
          <a:p>
            <a:r>
              <a:rPr lang="en-US" dirty="0" smtClean="0"/>
              <a:t>Applications of MI</a:t>
            </a:r>
            <a:r>
              <a:rPr lang="en-US" baseline="30000" dirty="0"/>
              <a:t>5</a:t>
            </a:r>
          </a:p>
        </p:txBody>
      </p:sp>
      <p:sp>
        <p:nvSpPr>
          <p:cNvPr id="3" name="Content Placeholder 2"/>
          <p:cNvSpPr>
            <a:spLocks noGrp="1"/>
          </p:cNvSpPr>
          <p:nvPr>
            <p:ph sz="half" idx="1"/>
          </p:nvPr>
        </p:nvSpPr>
        <p:spPr>
          <a:xfrm>
            <a:off x="2589212" y="2057400"/>
            <a:ext cx="4313864" cy="4488872"/>
          </a:xfrm>
        </p:spPr>
        <p:txBody>
          <a:bodyPr>
            <a:normAutofit lnSpcReduction="10000"/>
          </a:bodyPr>
          <a:lstStyle/>
          <a:p>
            <a:r>
              <a:rPr lang="en-US" sz="2000" dirty="0"/>
              <a:t>Public health &amp; workplace</a:t>
            </a:r>
          </a:p>
          <a:p>
            <a:r>
              <a:rPr lang="en-US" sz="2000" dirty="0"/>
              <a:t>Sexual health</a:t>
            </a:r>
          </a:p>
          <a:p>
            <a:r>
              <a:rPr lang="en-US" sz="2000" dirty="0"/>
              <a:t>Dietary change</a:t>
            </a:r>
          </a:p>
          <a:p>
            <a:r>
              <a:rPr lang="en-US" sz="2000" dirty="0"/>
              <a:t>Weight management</a:t>
            </a:r>
          </a:p>
          <a:p>
            <a:r>
              <a:rPr lang="en-US" sz="2000" dirty="0"/>
              <a:t>Voice therapy</a:t>
            </a:r>
          </a:p>
          <a:p>
            <a:r>
              <a:rPr lang="en-US" sz="2000" dirty="0"/>
              <a:t>Gambling</a:t>
            </a:r>
          </a:p>
          <a:p>
            <a:r>
              <a:rPr lang="en-US" sz="2000" dirty="0"/>
              <a:t>Physical activity</a:t>
            </a:r>
          </a:p>
          <a:p>
            <a:r>
              <a:rPr lang="en-US" sz="2000" dirty="0"/>
              <a:t>Stroke rehab</a:t>
            </a:r>
          </a:p>
          <a:p>
            <a:r>
              <a:rPr lang="en-US" sz="2000" dirty="0"/>
              <a:t>Chronic pain</a:t>
            </a:r>
          </a:p>
          <a:p>
            <a:endParaRPr lang="en-US" sz="2000" dirty="0"/>
          </a:p>
        </p:txBody>
      </p:sp>
      <p:sp>
        <p:nvSpPr>
          <p:cNvPr id="4" name="Content Placeholder 3"/>
          <p:cNvSpPr>
            <a:spLocks noGrp="1"/>
          </p:cNvSpPr>
          <p:nvPr>
            <p:ph sz="half" idx="2"/>
          </p:nvPr>
        </p:nvSpPr>
        <p:spPr>
          <a:xfrm>
            <a:off x="7190747" y="2057400"/>
            <a:ext cx="4313864" cy="4260272"/>
          </a:xfrm>
        </p:spPr>
        <p:txBody>
          <a:bodyPr>
            <a:normAutofit lnSpcReduction="10000"/>
          </a:bodyPr>
          <a:lstStyle/>
          <a:p>
            <a:r>
              <a:rPr lang="en-US" sz="2000" dirty="0"/>
              <a:t>Medication adherence</a:t>
            </a:r>
          </a:p>
          <a:p>
            <a:r>
              <a:rPr lang="en-US" sz="2000" dirty="0"/>
              <a:t>Diabetes</a:t>
            </a:r>
          </a:p>
          <a:p>
            <a:r>
              <a:rPr lang="en-US" sz="2000" dirty="0"/>
              <a:t>Mental health</a:t>
            </a:r>
          </a:p>
          <a:p>
            <a:r>
              <a:rPr lang="en-US" sz="2000" dirty="0"/>
              <a:t>Addictions</a:t>
            </a:r>
          </a:p>
          <a:p>
            <a:r>
              <a:rPr lang="en-US" sz="2000" dirty="0"/>
              <a:t>Fibromyalgia</a:t>
            </a:r>
          </a:p>
          <a:p>
            <a:r>
              <a:rPr lang="en-US" sz="2000" dirty="0"/>
              <a:t>Chronic leg ulceration</a:t>
            </a:r>
          </a:p>
          <a:p>
            <a:r>
              <a:rPr lang="en-US" sz="2000" dirty="0"/>
              <a:t>Self-care</a:t>
            </a:r>
          </a:p>
          <a:p>
            <a:r>
              <a:rPr lang="en-US" sz="2000" dirty="0"/>
              <a:t>Criminal justice</a:t>
            </a:r>
          </a:p>
          <a:p>
            <a:r>
              <a:rPr lang="en-US" sz="2000" dirty="0"/>
              <a:t>Vascular risk</a:t>
            </a:r>
          </a:p>
          <a:p>
            <a:r>
              <a:rPr lang="en-US" sz="2000" dirty="0"/>
              <a:t>Domestic violence</a:t>
            </a:r>
          </a:p>
          <a:p>
            <a:endParaRPr lang="en-US" dirty="0"/>
          </a:p>
        </p:txBody>
      </p:sp>
    </p:spTree>
    <p:extLst>
      <p:ext uri="{BB962C8B-B14F-4D97-AF65-F5344CB8AC3E}">
        <p14:creationId xmlns:p14="http://schemas.microsoft.com/office/powerpoint/2010/main" val="131353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953" y="624110"/>
            <a:ext cx="9460659" cy="871203"/>
          </a:xfrm>
        </p:spPr>
        <p:txBody>
          <a:bodyPr/>
          <a:lstStyle/>
          <a:p>
            <a:r>
              <a:rPr lang="en-US" dirty="0" smtClean="0"/>
              <a:t> Where is the evidence?</a:t>
            </a:r>
            <a:endParaRPr lang="en-US" dirty="0"/>
          </a:p>
        </p:txBody>
      </p:sp>
      <p:sp>
        <p:nvSpPr>
          <p:cNvPr id="3" name="Content Placeholder 2"/>
          <p:cNvSpPr>
            <a:spLocks noGrp="1"/>
          </p:cNvSpPr>
          <p:nvPr>
            <p:ph idx="1"/>
          </p:nvPr>
        </p:nvSpPr>
        <p:spPr>
          <a:xfrm>
            <a:off x="2043953" y="1667435"/>
            <a:ext cx="9460659" cy="4243787"/>
          </a:xfrm>
        </p:spPr>
        <p:txBody>
          <a:bodyPr/>
          <a:lstStyle/>
          <a:p>
            <a:r>
              <a:rPr lang="en-US" sz="2000" dirty="0" smtClean="0"/>
              <a:t>Systematic review and meta-analyses of 72 RCTs in 2005 by </a:t>
            </a:r>
            <a:r>
              <a:rPr lang="en-US" sz="2000" dirty="0" err="1" smtClean="0"/>
              <a:t>Rubak</a:t>
            </a:r>
            <a:r>
              <a:rPr lang="en-US" sz="2000" dirty="0" smtClean="0"/>
              <a:t> et al.,</a:t>
            </a:r>
            <a:r>
              <a:rPr lang="en-US" sz="2000" b="1" baseline="30000" dirty="0"/>
              <a:t>6</a:t>
            </a:r>
            <a:r>
              <a:rPr lang="en-US" sz="2000" dirty="0" smtClean="0"/>
              <a:t> showed:</a:t>
            </a:r>
          </a:p>
          <a:p>
            <a:pPr lvl="1"/>
            <a:r>
              <a:rPr lang="en-US" sz="2000" dirty="0" smtClean="0"/>
              <a:t>Significant effect of MI on Body Mass index, total blood cholesterol, systolic blood pressure, blood alcohol concentration and standard ethanol content.</a:t>
            </a:r>
          </a:p>
          <a:p>
            <a:pPr lvl="1"/>
            <a:r>
              <a:rPr lang="en-US" sz="2000" dirty="0" smtClean="0"/>
              <a:t>MI outperformed traditional advice giving method in 80% of the studies.</a:t>
            </a:r>
          </a:p>
          <a:p>
            <a:pPr lvl="1"/>
            <a:r>
              <a:rPr lang="en-US" sz="2000" dirty="0" smtClean="0"/>
              <a:t>MI can be effective even in brief 15 minute encounters.</a:t>
            </a:r>
          </a:p>
          <a:p>
            <a:pPr lvl="1"/>
            <a:r>
              <a:rPr lang="en-US" sz="2000" dirty="0" smtClean="0"/>
              <a:t>Effect of MI increases with more than one encounter with the patient.</a:t>
            </a:r>
          </a:p>
          <a:p>
            <a:pPr lvl="1"/>
            <a:r>
              <a:rPr lang="en-US" sz="2000" dirty="0" smtClean="0"/>
              <a:t>No adverse effect or harm.</a:t>
            </a:r>
          </a:p>
          <a:p>
            <a:pPr lvl="1"/>
            <a:r>
              <a:rPr lang="en-US" sz="2000" dirty="0" smtClean="0"/>
              <a:t>Equal effect of physiological as well as psychological pathologies</a:t>
            </a:r>
          </a:p>
          <a:p>
            <a:pPr lvl="1"/>
            <a:endParaRPr lang="en-US" dirty="0" smtClean="0"/>
          </a:p>
          <a:p>
            <a:pPr lvl="1"/>
            <a:endParaRPr lang="en-US" dirty="0"/>
          </a:p>
        </p:txBody>
      </p:sp>
    </p:spTree>
    <p:extLst>
      <p:ext uri="{BB962C8B-B14F-4D97-AF65-F5344CB8AC3E}">
        <p14:creationId xmlns:p14="http://schemas.microsoft.com/office/powerpoint/2010/main" val="1535029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19745" y="624110"/>
            <a:ext cx="9384867" cy="777970"/>
          </a:xfrm>
        </p:spPr>
        <p:txBody>
          <a:bodyPr/>
          <a:lstStyle/>
          <a:p>
            <a:r>
              <a:rPr lang="en-US" dirty="0" smtClean="0"/>
              <a:t>MI in Medical Education</a:t>
            </a:r>
            <a:endParaRPr lang="en-US" dirty="0"/>
          </a:p>
        </p:txBody>
      </p:sp>
      <p:sp>
        <p:nvSpPr>
          <p:cNvPr id="6" name="Content Placeholder 5"/>
          <p:cNvSpPr>
            <a:spLocks noGrp="1"/>
          </p:cNvSpPr>
          <p:nvPr>
            <p:ph idx="1"/>
          </p:nvPr>
        </p:nvSpPr>
        <p:spPr>
          <a:xfrm>
            <a:off x="2119745" y="1954924"/>
            <a:ext cx="9384867" cy="3956297"/>
          </a:xfrm>
        </p:spPr>
        <p:txBody>
          <a:bodyPr>
            <a:normAutofit/>
          </a:bodyPr>
          <a:lstStyle/>
          <a:p>
            <a:r>
              <a:rPr lang="en-US" sz="2000" dirty="0" smtClean="0"/>
              <a:t>Excellent tool to teach medical students</a:t>
            </a:r>
          </a:p>
          <a:p>
            <a:r>
              <a:rPr lang="en-US" sz="2000" dirty="0" smtClean="0"/>
              <a:t>High </a:t>
            </a:r>
            <a:r>
              <a:rPr lang="en-US" sz="2000" dirty="0" smtClean="0"/>
              <a:t>impact on behavior change</a:t>
            </a:r>
          </a:p>
          <a:p>
            <a:r>
              <a:rPr lang="en-US" sz="2000" dirty="0" smtClean="0"/>
              <a:t>Best </a:t>
            </a:r>
            <a:r>
              <a:rPr lang="en-US" sz="2000" dirty="0" smtClean="0"/>
              <a:t>learned in workshops with feedback</a:t>
            </a:r>
          </a:p>
          <a:p>
            <a:r>
              <a:rPr lang="en-US" sz="2000" dirty="0" smtClean="0"/>
              <a:t>Can </a:t>
            </a:r>
            <a:r>
              <a:rPr lang="en-US" sz="2000" dirty="0" smtClean="0"/>
              <a:t>use practice tapes and/or expert coaching </a:t>
            </a:r>
            <a:r>
              <a:rPr lang="en-US" sz="2000" dirty="0" smtClean="0"/>
              <a:t>sessions</a:t>
            </a:r>
          </a:p>
          <a:p>
            <a:r>
              <a:rPr lang="en-US" sz="2000" dirty="0" smtClean="0"/>
              <a:t>Can be done during communications skills module</a:t>
            </a:r>
          </a:p>
          <a:p>
            <a:r>
              <a:rPr lang="en-US" sz="2000" dirty="0" smtClean="0"/>
              <a:t>Will develop confidence </a:t>
            </a:r>
          </a:p>
          <a:p>
            <a:r>
              <a:rPr lang="en-US" sz="2000" dirty="0" smtClean="0"/>
              <a:t>Enables them to understand patient centered care </a:t>
            </a:r>
          </a:p>
          <a:p>
            <a:r>
              <a:rPr lang="en-US" sz="2000" dirty="0" smtClean="0"/>
              <a:t>Helps in dealing with “difficult patient”</a:t>
            </a:r>
            <a:endParaRPr lang="en-US" sz="2000" dirty="0" smtClean="0"/>
          </a:p>
          <a:p>
            <a:pPr marL="0" indent="0">
              <a:buNone/>
            </a:pPr>
            <a:endParaRPr lang="en-US" sz="2000" dirty="0"/>
          </a:p>
        </p:txBody>
      </p:sp>
    </p:spTree>
    <p:extLst>
      <p:ext uri="{BB962C8B-B14F-4D97-AF65-F5344CB8AC3E}">
        <p14:creationId xmlns:p14="http://schemas.microsoft.com/office/powerpoint/2010/main" val="3588904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6455" y="624110"/>
            <a:ext cx="9518157" cy="752745"/>
          </a:xfrm>
        </p:spPr>
        <p:txBody>
          <a:bodyPr/>
          <a:lstStyle/>
          <a:p>
            <a:r>
              <a:rPr lang="en-US" dirty="0" smtClean="0"/>
              <a:t>MI in Medical Education-Research</a:t>
            </a:r>
            <a:endParaRPr lang="en-US" dirty="0"/>
          </a:p>
        </p:txBody>
      </p:sp>
      <p:sp>
        <p:nvSpPr>
          <p:cNvPr id="3" name="Content Placeholder 2"/>
          <p:cNvSpPr>
            <a:spLocks noGrp="1"/>
          </p:cNvSpPr>
          <p:nvPr>
            <p:ph idx="1"/>
          </p:nvPr>
        </p:nvSpPr>
        <p:spPr>
          <a:xfrm>
            <a:off x="1891862" y="1975944"/>
            <a:ext cx="9612750" cy="3935277"/>
          </a:xfrm>
        </p:spPr>
        <p:txBody>
          <a:bodyPr>
            <a:normAutofit lnSpcReduction="10000"/>
          </a:bodyPr>
          <a:lstStyle/>
          <a:p>
            <a:r>
              <a:rPr lang="en-US" dirty="0"/>
              <a:t>Evaluation of a Motivational Interviewing Training for Third-Year Medical Students showed 4 hour workshop improved confidence knowledge and skills among medical students </a:t>
            </a:r>
            <a:r>
              <a:rPr lang="en-US" dirty="0" smtClean="0"/>
              <a:t>(</a:t>
            </a:r>
            <a:r>
              <a:rPr lang="en-US" dirty="0" err="1" smtClean="0"/>
              <a:t>Gecht</a:t>
            </a:r>
            <a:r>
              <a:rPr lang="en-US" dirty="0" smtClean="0"/>
              <a:t>-Silver </a:t>
            </a:r>
            <a:r>
              <a:rPr lang="en-US" dirty="0"/>
              <a:t>et al</a:t>
            </a:r>
            <a:r>
              <a:rPr lang="en-US" dirty="0" smtClean="0"/>
              <a:t>., Feb 2016)</a:t>
            </a:r>
            <a:r>
              <a:rPr lang="en-US" b="1" baseline="30000" dirty="0" smtClean="0"/>
              <a:t>7</a:t>
            </a:r>
            <a:r>
              <a:rPr lang="en-US" dirty="0" smtClean="0"/>
              <a:t>.</a:t>
            </a:r>
          </a:p>
          <a:p>
            <a:endParaRPr lang="en-US" dirty="0" smtClean="0"/>
          </a:p>
          <a:p>
            <a:r>
              <a:rPr lang="en-US" dirty="0" smtClean="0"/>
              <a:t>Third </a:t>
            </a:r>
            <a:r>
              <a:rPr lang="en-US" dirty="0"/>
              <a:t>year medical students can learn to use MI skills that specifically aim to enhance patients' motivations for change. Medical schools should consider providing students with MI training and MI skill assessments using standardized patient cases to help students prepare to counsel patients for behavior </a:t>
            </a:r>
            <a:r>
              <a:rPr lang="en-US" dirty="0" smtClean="0"/>
              <a:t>change</a:t>
            </a:r>
            <a:r>
              <a:rPr lang="en-US" b="1" baseline="30000" dirty="0" smtClean="0"/>
              <a:t>8</a:t>
            </a:r>
            <a:r>
              <a:rPr lang="en-US" dirty="0" smtClean="0"/>
              <a:t>.</a:t>
            </a:r>
          </a:p>
          <a:p>
            <a:endParaRPr lang="en-US" dirty="0" smtClean="0"/>
          </a:p>
          <a:p>
            <a:r>
              <a:rPr lang="en-US" dirty="0"/>
              <a:t>On the optional evaluation of the first-year MI curriculum by 112 students, 83% felt that the MI curriculum had helped them be more comfortable in discussing behavior change with patients and 98% felt it was an important skill for physicians to </a:t>
            </a:r>
            <a:r>
              <a:rPr lang="en-US" dirty="0" smtClean="0"/>
              <a:t>have</a:t>
            </a:r>
            <a:r>
              <a:rPr lang="en-US" b="1" baseline="30000" dirty="0" smtClean="0"/>
              <a:t>9</a:t>
            </a:r>
            <a:r>
              <a:rPr lang="en-US" dirty="0" smtClean="0"/>
              <a:t>.</a:t>
            </a:r>
            <a:endParaRPr lang="en-US" dirty="0"/>
          </a:p>
          <a:p>
            <a:endParaRPr lang="en-US" dirty="0"/>
          </a:p>
          <a:p>
            <a:endParaRPr lang="en-US" dirty="0"/>
          </a:p>
        </p:txBody>
      </p:sp>
    </p:spTree>
    <p:extLst>
      <p:ext uri="{BB962C8B-B14F-4D97-AF65-F5344CB8AC3E}">
        <p14:creationId xmlns:p14="http://schemas.microsoft.com/office/powerpoint/2010/main" val="2440366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2641" y="624110"/>
            <a:ext cx="9431972" cy="940530"/>
          </a:xfrm>
        </p:spPr>
        <p:txBody>
          <a:bodyPr/>
          <a:lstStyle/>
          <a:p>
            <a:r>
              <a:rPr lang="en-US" dirty="0" smtClean="0"/>
              <a:t>Teaching MI- Learn the </a:t>
            </a:r>
            <a:r>
              <a:rPr lang="en-US" dirty="0" smtClean="0"/>
              <a:t>Spirit</a:t>
            </a:r>
            <a:r>
              <a:rPr lang="en-US" baseline="30000" dirty="0" smtClean="0"/>
              <a:t>10</a:t>
            </a:r>
            <a:r>
              <a:rPr lang="en-US" dirty="0" smtClean="0"/>
              <a:t> </a:t>
            </a:r>
            <a:endParaRPr lang="en-US" dirty="0"/>
          </a:p>
        </p:txBody>
      </p:sp>
      <p:sp>
        <p:nvSpPr>
          <p:cNvPr id="3" name="Content Placeholder 2"/>
          <p:cNvSpPr>
            <a:spLocks noGrp="1"/>
          </p:cNvSpPr>
          <p:nvPr>
            <p:ph idx="1"/>
          </p:nvPr>
        </p:nvSpPr>
        <p:spPr>
          <a:xfrm>
            <a:off x="1788160" y="1767840"/>
            <a:ext cx="9716452" cy="4368800"/>
          </a:xfrm>
        </p:spPr>
        <p:txBody>
          <a:bodyPr>
            <a:normAutofit/>
          </a:bodyPr>
          <a:lstStyle/>
          <a:p>
            <a:r>
              <a:rPr lang="en-US" sz="2000" dirty="0" smtClean="0"/>
              <a:t>Spirit of MI (</a:t>
            </a:r>
            <a:r>
              <a:rPr lang="en-US" sz="2000" b="1" dirty="0" smtClean="0"/>
              <a:t>CAPE</a:t>
            </a:r>
            <a:r>
              <a:rPr lang="en-US" sz="2000" dirty="0" smtClean="0"/>
              <a:t>) </a:t>
            </a:r>
          </a:p>
          <a:p>
            <a:pPr lvl="1"/>
            <a:r>
              <a:rPr lang="en-US" sz="2000" b="1" dirty="0" smtClean="0"/>
              <a:t>Compassion</a:t>
            </a:r>
          </a:p>
          <a:p>
            <a:pPr lvl="2"/>
            <a:r>
              <a:rPr lang="en-US" sz="2000" dirty="0" smtClean="0"/>
              <a:t>You actually have to care about the outcome</a:t>
            </a:r>
          </a:p>
          <a:p>
            <a:pPr lvl="1"/>
            <a:r>
              <a:rPr lang="en-US" sz="2000" b="1" dirty="0" smtClean="0"/>
              <a:t>Acceptance</a:t>
            </a:r>
          </a:p>
          <a:p>
            <a:pPr lvl="2"/>
            <a:r>
              <a:rPr lang="en-US" sz="2000" dirty="0" smtClean="0"/>
              <a:t>Accept patient’s experiences, limitations and barriers</a:t>
            </a:r>
          </a:p>
          <a:p>
            <a:pPr lvl="1"/>
            <a:r>
              <a:rPr lang="en-US" sz="2000" b="1" dirty="0" smtClean="0"/>
              <a:t>Partnership</a:t>
            </a:r>
          </a:p>
          <a:p>
            <a:pPr lvl="2"/>
            <a:r>
              <a:rPr lang="en-US" sz="2000" dirty="0" smtClean="0"/>
              <a:t>Recognize that patient physician relationship is of utmost importance</a:t>
            </a:r>
          </a:p>
          <a:p>
            <a:pPr lvl="1"/>
            <a:r>
              <a:rPr lang="en-US" sz="2000" b="1" dirty="0" smtClean="0"/>
              <a:t>Evocation</a:t>
            </a:r>
          </a:p>
          <a:p>
            <a:pPr lvl="2"/>
            <a:r>
              <a:rPr lang="en-US" sz="2000" dirty="0" smtClean="0"/>
              <a:t>Encourage patient to find solutions to their problems</a:t>
            </a:r>
            <a:endParaRPr lang="en-US" sz="2000" dirty="0"/>
          </a:p>
        </p:txBody>
      </p:sp>
    </p:spTree>
    <p:extLst>
      <p:ext uri="{BB962C8B-B14F-4D97-AF65-F5344CB8AC3E}">
        <p14:creationId xmlns:p14="http://schemas.microsoft.com/office/powerpoint/2010/main" val="3034992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361" y="624110"/>
            <a:ext cx="9513252" cy="798290"/>
          </a:xfrm>
        </p:spPr>
        <p:txBody>
          <a:bodyPr/>
          <a:lstStyle/>
          <a:p>
            <a:r>
              <a:rPr lang="en-US" dirty="0" smtClean="0"/>
              <a:t>Teaching MI – Learn the </a:t>
            </a:r>
            <a:r>
              <a:rPr lang="en-US" dirty="0" smtClean="0"/>
              <a:t>Concept</a:t>
            </a:r>
            <a:r>
              <a:rPr lang="en-US" baseline="30000" dirty="0" smtClean="0"/>
              <a:t>10</a:t>
            </a:r>
            <a:endParaRPr lang="en-US" baseline="30000" dirty="0"/>
          </a:p>
        </p:txBody>
      </p:sp>
      <p:sp>
        <p:nvSpPr>
          <p:cNvPr id="3" name="Content Placeholder 2"/>
          <p:cNvSpPr>
            <a:spLocks noGrp="1"/>
          </p:cNvSpPr>
          <p:nvPr>
            <p:ph idx="1"/>
          </p:nvPr>
        </p:nvSpPr>
        <p:spPr>
          <a:xfrm>
            <a:off x="1747520" y="1706880"/>
            <a:ext cx="9757092" cy="4204342"/>
          </a:xfrm>
        </p:spPr>
        <p:txBody>
          <a:bodyPr/>
          <a:lstStyle/>
          <a:p>
            <a:r>
              <a:rPr lang="en-US" b="1" dirty="0" smtClean="0"/>
              <a:t>Assess Readiness</a:t>
            </a:r>
          </a:p>
          <a:p>
            <a:pPr lvl="1"/>
            <a:r>
              <a:rPr lang="en-US" dirty="0" smtClean="0"/>
              <a:t>Gives you an idea of motivation, which fluctuates and so do the needs of patients.</a:t>
            </a:r>
          </a:p>
          <a:p>
            <a:pPr lvl="1"/>
            <a:r>
              <a:rPr lang="en-US" dirty="0" smtClean="0"/>
              <a:t>Recognizing shifting readiness is key skill in MI</a:t>
            </a:r>
          </a:p>
          <a:p>
            <a:r>
              <a:rPr lang="en-US" b="1" dirty="0" smtClean="0"/>
              <a:t>Recognize Ambivalence</a:t>
            </a:r>
          </a:p>
          <a:p>
            <a:pPr lvl="1"/>
            <a:r>
              <a:rPr lang="en-US" dirty="0" smtClean="0"/>
              <a:t>Is normal and patients who want change have it</a:t>
            </a:r>
          </a:p>
          <a:p>
            <a:pPr lvl="1"/>
            <a:r>
              <a:rPr lang="en-US" dirty="0" smtClean="0"/>
              <a:t>Allow patients to explore the ambivalence</a:t>
            </a:r>
          </a:p>
          <a:p>
            <a:pPr lvl="1"/>
            <a:r>
              <a:rPr lang="en-US" dirty="0" smtClean="0"/>
              <a:t>Avoid being defensive</a:t>
            </a:r>
          </a:p>
          <a:p>
            <a:r>
              <a:rPr lang="en-US" b="1" dirty="0" smtClean="0"/>
              <a:t>Embrace Resistance</a:t>
            </a:r>
          </a:p>
          <a:p>
            <a:pPr lvl="1"/>
            <a:r>
              <a:rPr lang="en-US" dirty="0" smtClean="0"/>
              <a:t> Think why the patient is resisting ? Patient versus Counselor</a:t>
            </a:r>
          </a:p>
          <a:p>
            <a:pPr lvl="1"/>
            <a:r>
              <a:rPr lang="en-US" dirty="0" smtClean="0"/>
              <a:t>Good indicator for change in approach </a:t>
            </a:r>
          </a:p>
          <a:p>
            <a:pPr lvl="1"/>
            <a:endParaRPr lang="en-US" dirty="0" smtClean="0"/>
          </a:p>
        </p:txBody>
      </p:sp>
    </p:spTree>
    <p:extLst>
      <p:ext uri="{BB962C8B-B14F-4D97-AF65-F5344CB8AC3E}">
        <p14:creationId xmlns:p14="http://schemas.microsoft.com/office/powerpoint/2010/main" val="91614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0081" y="624110"/>
            <a:ext cx="9594532" cy="656050"/>
          </a:xfrm>
        </p:spPr>
        <p:txBody>
          <a:bodyPr/>
          <a:lstStyle/>
          <a:p>
            <a:r>
              <a:rPr lang="en-US" dirty="0" smtClean="0"/>
              <a:t>Teaching MI – Learn the Skill- </a:t>
            </a:r>
            <a:r>
              <a:rPr lang="en-US" dirty="0" smtClean="0"/>
              <a:t>1</a:t>
            </a:r>
            <a:r>
              <a:rPr lang="en-US" baseline="30000" dirty="0" smtClean="0"/>
              <a:t>10</a:t>
            </a:r>
            <a:endParaRPr lang="en-US" baseline="30000" dirty="0"/>
          </a:p>
        </p:txBody>
      </p:sp>
      <p:sp>
        <p:nvSpPr>
          <p:cNvPr id="3" name="Content Placeholder 2"/>
          <p:cNvSpPr>
            <a:spLocks noGrp="1"/>
          </p:cNvSpPr>
          <p:nvPr>
            <p:ph idx="1"/>
          </p:nvPr>
        </p:nvSpPr>
        <p:spPr>
          <a:xfrm>
            <a:off x="1910081" y="1442720"/>
            <a:ext cx="9594531" cy="4978400"/>
          </a:xfrm>
        </p:spPr>
        <p:txBody>
          <a:bodyPr>
            <a:noAutofit/>
          </a:bodyPr>
          <a:lstStyle/>
          <a:p>
            <a:r>
              <a:rPr lang="en-US" sz="2000" b="1" dirty="0" smtClean="0"/>
              <a:t>Empathic Listening Skills</a:t>
            </a:r>
          </a:p>
          <a:p>
            <a:pPr lvl="1"/>
            <a:r>
              <a:rPr lang="en-US" sz="2000" dirty="0" smtClean="0"/>
              <a:t>Increase the number and accuracy of reflective listening statements</a:t>
            </a:r>
          </a:p>
          <a:p>
            <a:pPr lvl="1"/>
            <a:r>
              <a:rPr lang="en-US" sz="2000" dirty="0" smtClean="0"/>
              <a:t>Decrease the proportion of questions</a:t>
            </a:r>
          </a:p>
          <a:p>
            <a:endParaRPr lang="en-US" sz="2000" b="1" dirty="0" smtClean="0"/>
          </a:p>
          <a:p>
            <a:r>
              <a:rPr lang="en-US" sz="2000" b="1" dirty="0" smtClean="0"/>
              <a:t>Elicit Self-Motivating Statements</a:t>
            </a:r>
          </a:p>
          <a:p>
            <a:pPr lvl="1"/>
            <a:r>
              <a:rPr lang="en-US" sz="2000" dirty="0" smtClean="0"/>
              <a:t>Do not present arguments for change rather obtain from the patient</a:t>
            </a:r>
          </a:p>
          <a:p>
            <a:endParaRPr lang="en-US" sz="2000" b="1" dirty="0" smtClean="0"/>
          </a:p>
          <a:p>
            <a:r>
              <a:rPr lang="en-US" sz="2000" b="1" dirty="0" smtClean="0"/>
              <a:t>Responding to Resistance</a:t>
            </a:r>
          </a:p>
          <a:p>
            <a:pPr lvl="1"/>
            <a:r>
              <a:rPr lang="en-US" sz="2000" dirty="0" smtClean="0"/>
              <a:t>Usually because the assessment of readiness for change is inaccurate</a:t>
            </a:r>
          </a:p>
          <a:p>
            <a:pPr lvl="1"/>
            <a:r>
              <a:rPr lang="en-US" sz="2000" dirty="0" smtClean="0"/>
              <a:t>Undermine the oppositional nature of the session</a:t>
            </a:r>
          </a:p>
        </p:txBody>
      </p:sp>
    </p:spTree>
    <p:extLst>
      <p:ext uri="{BB962C8B-B14F-4D97-AF65-F5344CB8AC3E}">
        <p14:creationId xmlns:p14="http://schemas.microsoft.com/office/powerpoint/2010/main" val="1976922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77970"/>
          </a:xfrm>
        </p:spPr>
        <p:txBody>
          <a:bodyPr/>
          <a:lstStyle/>
          <a:p>
            <a:r>
              <a:rPr lang="en-US" dirty="0"/>
              <a:t>Teaching MI – Learn the </a:t>
            </a:r>
            <a:r>
              <a:rPr lang="en-US" dirty="0" smtClean="0"/>
              <a:t>Skill- </a:t>
            </a:r>
            <a:r>
              <a:rPr lang="en-US" dirty="0" smtClean="0"/>
              <a:t>2</a:t>
            </a:r>
            <a:r>
              <a:rPr lang="en-US" baseline="30000" dirty="0" smtClean="0"/>
              <a:t>11</a:t>
            </a:r>
            <a:endParaRPr lang="en-US" baseline="30000" dirty="0"/>
          </a:p>
        </p:txBody>
      </p:sp>
      <p:sp>
        <p:nvSpPr>
          <p:cNvPr id="3" name="Content Placeholder 2"/>
          <p:cNvSpPr>
            <a:spLocks noGrp="1"/>
          </p:cNvSpPr>
          <p:nvPr>
            <p:ph idx="1"/>
          </p:nvPr>
        </p:nvSpPr>
        <p:spPr>
          <a:xfrm>
            <a:off x="1625600" y="1706880"/>
            <a:ext cx="9879012" cy="4693920"/>
          </a:xfrm>
        </p:spPr>
        <p:txBody>
          <a:bodyPr>
            <a:normAutofit/>
          </a:bodyPr>
          <a:lstStyle/>
          <a:p>
            <a:r>
              <a:rPr lang="en-US" sz="2000" dirty="0" smtClean="0"/>
              <a:t>Practice these skills in eliciting information from patients </a:t>
            </a:r>
            <a:r>
              <a:rPr lang="en-US" sz="2000" b="1" dirty="0" smtClean="0"/>
              <a:t>(OARS)</a:t>
            </a:r>
            <a:r>
              <a:rPr lang="en-US" sz="2000" dirty="0" smtClean="0"/>
              <a:t>:</a:t>
            </a:r>
          </a:p>
          <a:p>
            <a:pPr lvl="1"/>
            <a:r>
              <a:rPr lang="en-US" sz="2000" b="1" dirty="0" smtClean="0"/>
              <a:t>Open ended questions</a:t>
            </a:r>
          </a:p>
          <a:p>
            <a:pPr lvl="2"/>
            <a:r>
              <a:rPr lang="en-US" sz="1800" b="1" dirty="0" smtClean="0"/>
              <a:t>“What do you like about smoking?”</a:t>
            </a:r>
            <a:endParaRPr lang="en-US" sz="2000" b="1" dirty="0" smtClean="0"/>
          </a:p>
          <a:p>
            <a:pPr lvl="1"/>
            <a:r>
              <a:rPr lang="en-US" sz="2000" b="1" dirty="0" smtClean="0"/>
              <a:t>Affirmations</a:t>
            </a:r>
          </a:p>
          <a:p>
            <a:pPr lvl="2"/>
            <a:r>
              <a:rPr lang="en-US" sz="1800" b="1" dirty="0" smtClean="0"/>
              <a:t>“So it helps you forget all your problems.”</a:t>
            </a:r>
            <a:endParaRPr lang="en-US" sz="2000" b="1" dirty="0" smtClean="0"/>
          </a:p>
          <a:p>
            <a:pPr lvl="1"/>
            <a:r>
              <a:rPr lang="en-US" sz="2000" b="1" dirty="0" smtClean="0"/>
              <a:t>Reflective Listening</a:t>
            </a:r>
          </a:p>
          <a:p>
            <a:pPr lvl="2"/>
            <a:r>
              <a:rPr lang="en-US" sz="1800" b="1" dirty="0" smtClean="0"/>
              <a:t>“You forget the problems and you also fear the risk of cancer.”</a:t>
            </a:r>
            <a:endParaRPr lang="en-US" sz="2000" b="1" dirty="0" smtClean="0"/>
          </a:p>
          <a:p>
            <a:pPr lvl="1"/>
            <a:r>
              <a:rPr lang="en-US" sz="2000" b="1" dirty="0" smtClean="0"/>
              <a:t>Summary Statement</a:t>
            </a:r>
          </a:p>
          <a:p>
            <a:pPr lvl="2"/>
            <a:r>
              <a:rPr lang="en-US" sz="1800" b="1" dirty="0" smtClean="0"/>
              <a:t>“So you smoke to forget your problems but you don’t like the fear of developing cancer….What would you like to do?”</a:t>
            </a:r>
          </a:p>
          <a:p>
            <a:pPr lvl="1"/>
            <a:endParaRPr lang="en-US" dirty="0" smtClean="0"/>
          </a:p>
          <a:p>
            <a:pPr lvl="1"/>
            <a:endParaRPr lang="en-US" dirty="0"/>
          </a:p>
        </p:txBody>
      </p:sp>
    </p:spTree>
    <p:extLst>
      <p:ext uri="{BB962C8B-B14F-4D97-AF65-F5344CB8AC3E}">
        <p14:creationId xmlns:p14="http://schemas.microsoft.com/office/powerpoint/2010/main" val="1797770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8161" y="624110"/>
            <a:ext cx="9716452" cy="859250"/>
          </a:xfrm>
        </p:spPr>
        <p:txBody>
          <a:bodyPr/>
          <a:lstStyle/>
          <a:p>
            <a:r>
              <a:rPr lang="en-US" dirty="0" smtClean="0"/>
              <a:t>Simulated Patient “Ahmed”: MI in a minute </a:t>
            </a:r>
            <a:endParaRPr lang="en-US" dirty="0"/>
          </a:p>
        </p:txBody>
      </p:sp>
      <p:sp>
        <p:nvSpPr>
          <p:cNvPr id="3" name="Content Placeholder 2"/>
          <p:cNvSpPr>
            <a:spLocks noGrp="1"/>
          </p:cNvSpPr>
          <p:nvPr>
            <p:ph idx="1"/>
          </p:nvPr>
        </p:nvSpPr>
        <p:spPr>
          <a:xfrm>
            <a:off x="1788161" y="1483360"/>
            <a:ext cx="9716451" cy="4856480"/>
          </a:xfrm>
        </p:spPr>
        <p:txBody>
          <a:bodyPr>
            <a:normAutofit lnSpcReduction="10000"/>
          </a:bodyPr>
          <a:lstStyle/>
          <a:p>
            <a:r>
              <a:rPr lang="en-US" sz="2400" dirty="0" smtClean="0"/>
              <a:t>Ahmed, male, age 38 is about to exit your  busy clinic when he says  “I know smoking is not good for me and you have told me many times and I think I need to stop.”</a:t>
            </a:r>
          </a:p>
          <a:p>
            <a:r>
              <a:rPr lang="en-US" sz="2400" dirty="0" smtClean="0"/>
              <a:t>Strategy:</a:t>
            </a:r>
          </a:p>
          <a:p>
            <a:pPr lvl="1"/>
            <a:r>
              <a:rPr lang="en-US" sz="2400" dirty="0" smtClean="0"/>
              <a:t>Ahmed shows readiness to change</a:t>
            </a:r>
          </a:p>
          <a:p>
            <a:pPr lvl="1"/>
            <a:r>
              <a:rPr lang="en-US" sz="2400" dirty="0" smtClean="0"/>
              <a:t>Support self-efficacy and strengthen his motivation for change</a:t>
            </a:r>
          </a:p>
          <a:p>
            <a:pPr lvl="1"/>
            <a:r>
              <a:rPr lang="en-US" sz="2400" dirty="0" smtClean="0"/>
              <a:t>Ask about why he wants to stop smoking and carefully listen and reflect</a:t>
            </a:r>
          </a:p>
          <a:p>
            <a:pPr lvl="1"/>
            <a:r>
              <a:rPr lang="en-US" sz="2400" dirty="0" smtClean="0"/>
              <a:t>Provide affirmation and summarize</a:t>
            </a:r>
          </a:p>
          <a:p>
            <a:pPr lvl="1"/>
            <a:r>
              <a:rPr lang="en-US" sz="2400" dirty="0" smtClean="0"/>
              <a:t>Make a plans for a return visit. </a:t>
            </a:r>
          </a:p>
          <a:p>
            <a:pPr lvl="1"/>
            <a:endParaRPr lang="en-US" dirty="0" smtClean="0"/>
          </a:p>
          <a:p>
            <a:pPr lvl="1"/>
            <a:endParaRPr lang="en-US" dirty="0"/>
          </a:p>
        </p:txBody>
      </p:sp>
    </p:spTree>
    <p:extLst>
      <p:ext uri="{BB962C8B-B14F-4D97-AF65-F5344CB8AC3E}">
        <p14:creationId xmlns:p14="http://schemas.microsoft.com/office/powerpoint/2010/main" val="1451552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7521" y="624110"/>
            <a:ext cx="9757092" cy="676370"/>
          </a:xfrm>
        </p:spPr>
        <p:txBody>
          <a:bodyPr/>
          <a:lstStyle/>
          <a:p>
            <a:r>
              <a:rPr lang="en-US" dirty="0"/>
              <a:t>Simulated Patient </a:t>
            </a:r>
            <a:r>
              <a:rPr lang="en-US" dirty="0" smtClean="0"/>
              <a:t>“Mario” </a:t>
            </a:r>
            <a:endParaRPr lang="en-US" dirty="0"/>
          </a:p>
        </p:txBody>
      </p:sp>
      <p:sp>
        <p:nvSpPr>
          <p:cNvPr id="3" name="Content Placeholder 2"/>
          <p:cNvSpPr>
            <a:spLocks noGrp="1"/>
          </p:cNvSpPr>
          <p:nvPr>
            <p:ph idx="1"/>
          </p:nvPr>
        </p:nvSpPr>
        <p:spPr>
          <a:xfrm>
            <a:off x="1605280" y="1524000"/>
            <a:ext cx="9899332" cy="4876800"/>
          </a:xfrm>
        </p:spPr>
        <p:txBody>
          <a:bodyPr/>
          <a:lstStyle/>
          <a:p>
            <a:r>
              <a:rPr lang="en-US" dirty="0" smtClean="0"/>
              <a:t>Mario, male age 45, comes in for his 9 am appointment and clearly smells of alcohol and looks exhausted. You ask how he is doing and he responds “I am well. I just need my medications renewed.”</a:t>
            </a:r>
          </a:p>
          <a:p>
            <a:r>
              <a:rPr lang="en-US" dirty="0" smtClean="0"/>
              <a:t>Strategy:</a:t>
            </a:r>
          </a:p>
          <a:p>
            <a:pPr lvl="1"/>
            <a:r>
              <a:rPr lang="en-US" dirty="0" smtClean="0"/>
              <a:t>“You look tired and I see that you have been drinking is everything alright?”</a:t>
            </a:r>
          </a:p>
          <a:p>
            <a:pPr lvl="1"/>
            <a:r>
              <a:rPr lang="en-US" dirty="0" smtClean="0"/>
              <a:t>Determine readiness for change, “How do you feel about the amount you drink?”</a:t>
            </a:r>
          </a:p>
          <a:p>
            <a:pPr lvl="1"/>
            <a:r>
              <a:rPr lang="en-US" dirty="0" smtClean="0"/>
              <a:t>Reflect “So I understand you don’t think it is an issue.”</a:t>
            </a:r>
          </a:p>
          <a:p>
            <a:pPr lvl="1"/>
            <a:r>
              <a:rPr lang="en-US" dirty="0"/>
              <a:t>Roll with resistance “Sometimes there are other ongoing issues </a:t>
            </a:r>
            <a:r>
              <a:rPr lang="en-US" dirty="0" smtClean="0"/>
              <a:t>that </a:t>
            </a:r>
            <a:r>
              <a:rPr lang="en-US" dirty="0"/>
              <a:t>are perceived to be more important, are there any?” </a:t>
            </a:r>
            <a:endParaRPr lang="en-US" dirty="0" smtClean="0"/>
          </a:p>
          <a:p>
            <a:pPr lvl="1"/>
            <a:r>
              <a:rPr lang="en-US" dirty="0" smtClean="0"/>
              <a:t>“Yes my drinking is not an issue, the stresses in my life are.”</a:t>
            </a:r>
          </a:p>
          <a:p>
            <a:pPr lvl="1"/>
            <a:r>
              <a:rPr lang="en-US" dirty="0" smtClean="0"/>
              <a:t>Summarize” It seems you have lots of stresses in your life that’s affecting your life.”</a:t>
            </a:r>
          </a:p>
          <a:p>
            <a:pPr lvl="1"/>
            <a:endParaRPr lang="en-US" dirty="0"/>
          </a:p>
        </p:txBody>
      </p:sp>
    </p:spTree>
    <p:extLst>
      <p:ext uri="{BB962C8B-B14F-4D97-AF65-F5344CB8AC3E}">
        <p14:creationId xmlns:p14="http://schemas.microsoft.com/office/powerpoint/2010/main" val="557666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5641" y="624110"/>
            <a:ext cx="9328971" cy="847338"/>
          </a:xfrm>
        </p:spPr>
        <p:txBody>
          <a:bodyPr/>
          <a:lstStyle/>
          <a:p>
            <a:r>
              <a:rPr lang="en-US" dirty="0" smtClean="0"/>
              <a:t>Key skills to be developed</a:t>
            </a:r>
            <a:endParaRPr lang="en-US" dirty="0"/>
          </a:p>
        </p:txBody>
      </p:sp>
      <p:sp>
        <p:nvSpPr>
          <p:cNvPr id="3" name="Content Placeholder 2"/>
          <p:cNvSpPr>
            <a:spLocks noGrp="1"/>
          </p:cNvSpPr>
          <p:nvPr>
            <p:ph idx="1"/>
          </p:nvPr>
        </p:nvSpPr>
        <p:spPr>
          <a:xfrm>
            <a:off x="2175641" y="1776248"/>
            <a:ext cx="9328971" cy="4134974"/>
          </a:xfrm>
        </p:spPr>
        <p:txBody>
          <a:bodyPr/>
          <a:lstStyle/>
          <a:p>
            <a:r>
              <a:rPr lang="en-US" dirty="0" smtClean="0"/>
              <a:t>Setting </a:t>
            </a:r>
            <a:r>
              <a:rPr lang="en-US" dirty="0"/>
              <a:t>the agenda</a:t>
            </a:r>
          </a:p>
          <a:p>
            <a:r>
              <a:rPr lang="en-US" dirty="0" smtClean="0"/>
              <a:t>Eliciting </a:t>
            </a:r>
            <a:r>
              <a:rPr lang="en-US" dirty="0"/>
              <a:t>pros and cons</a:t>
            </a:r>
          </a:p>
          <a:p>
            <a:r>
              <a:rPr lang="en-US" dirty="0" smtClean="0"/>
              <a:t>Assessing </a:t>
            </a:r>
            <a:r>
              <a:rPr lang="en-US" dirty="0"/>
              <a:t>the importance and confidence</a:t>
            </a:r>
          </a:p>
          <a:p>
            <a:r>
              <a:rPr lang="en-US" dirty="0" smtClean="0"/>
              <a:t>Exchanging </a:t>
            </a:r>
            <a:r>
              <a:rPr lang="en-US" dirty="0"/>
              <a:t>information</a:t>
            </a:r>
          </a:p>
          <a:p>
            <a:r>
              <a:rPr lang="en-US" dirty="0" smtClean="0"/>
              <a:t>Setting </a:t>
            </a:r>
            <a:r>
              <a:rPr lang="en-US" dirty="0"/>
              <a:t>goals</a:t>
            </a:r>
          </a:p>
          <a:p>
            <a:r>
              <a:rPr lang="en-US" dirty="0" smtClean="0"/>
              <a:t>Strategizing </a:t>
            </a:r>
            <a:r>
              <a:rPr lang="en-US" dirty="0"/>
              <a:t>for dealing with </a:t>
            </a:r>
            <a:r>
              <a:rPr lang="en-US" dirty="0" smtClean="0"/>
              <a:t>resistance</a:t>
            </a:r>
          </a:p>
          <a:p>
            <a:r>
              <a:rPr lang="en-US" b="1" dirty="0"/>
              <a:t>Be able to assess readiness and ambivalence to change in patients and correctly distinguish appropriate counselling strategies by:</a:t>
            </a:r>
          </a:p>
          <a:p>
            <a:pPr lvl="1"/>
            <a:r>
              <a:rPr lang="en-US" b="1" dirty="0"/>
              <a:t>recognizing change talk</a:t>
            </a:r>
          </a:p>
          <a:p>
            <a:pPr lvl="1"/>
            <a:r>
              <a:rPr lang="en-US" b="1" dirty="0"/>
              <a:t>responding to change talk</a:t>
            </a:r>
          </a:p>
          <a:p>
            <a:endParaRPr lang="en-US" dirty="0"/>
          </a:p>
          <a:p>
            <a:endParaRPr lang="en-US" dirty="0"/>
          </a:p>
        </p:txBody>
      </p:sp>
    </p:spTree>
    <p:extLst>
      <p:ext uri="{BB962C8B-B14F-4D97-AF65-F5344CB8AC3E}">
        <p14:creationId xmlns:p14="http://schemas.microsoft.com/office/powerpoint/2010/main" val="2042904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8497" y="624110"/>
            <a:ext cx="9476115" cy="931421"/>
          </a:xfrm>
        </p:spPr>
        <p:txBody>
          <a:bodyPr/>
          <a:lstStyle/>
          <a:p>
            <a:r>
              <a:rPr lang="en-US" dirty="0" smtClean="0"/>
              <a:t>Developing MI Skills</a:t>
            </a:r>
            <a:endParaRPr lang="en-US" dirty="0"/>
          </a:p>
        </p:txBody>
      </p:sp>
      <p:sp>
        <p:nvSpPr>
          <p:cNvPr id="3" name="Content Placeholder 2"/>
          <p:cNvSpPr>
            <a:spLocks noGrp="1"/>
          </p:cNvSpPr>
          <p:nvPr>
            <p:ph idx="1"/>
          </p:nvPr>
        </p:nvSpPr>
        <p:spPr>
          <a:xfrm>
            <a:off x="2112579" y="1891862"/>
            <a:ext cx="9392033" cy="4572000"/>
          </a:xfrm>
        </p:spPr>
        <p:txBody>
          <a:bodyPr/>
          <a:lstStyle/>
          <a:p>
            <a:r>
              <a:rPr lang="en-US" dirty="0" smtClean="0"/>
              <a:t>MI </a:t>
            </a:r>
            <a:r>
              <a:rPr lang="en-US" dirty="0"/>
              <a:t>skills </a:t>
            </a:r>
            <a:r>
              <a:rPr lang="en-US" dirty="0" smtClean="0"/>
              <a:t>grow as the number of encounters increase</a:t>
            </a:r>
          </a:p>
          <a:p>
            <a:r>
              <a:rPr lang="en-US" dirty="0" smtClean="0"/>
              <a:t>New </a:t>
            </a:r>
            <a:r>
              <a:rPr lang="en-US" dirty="0"/>
              <a:t>skills are learnt with more experience. </a:t>
            </a:r>
          </a:p>
          <a:p>
            <a:r>
              <a:rPr lang="en-US" dirty="0" smtClean="0"/>
              <a:t>Teach the skill in small group workshops and provide feedback</a:t>
            </a:r>
          </a:p>
          <a:p>
            <a:r>
              <a:rPr lang="en-US" dirty="0" smtClean="0"/>
              <a:t>Allow the students to develop their own style</a:t>
            </a:r>
          </a:p>
          <a:p>
            <a:r>
              <a:rPr lang="en-US" dirty="0" smtClean="0"/>
              <a:t>Encourage the usage of key transition statements</a:t>
            </a:r>
          </a:p>
          <a:p>
            <a:r>
              <a:rPr lang="en-US" dirty="0" smtClean="0"/>
              <a:t>Monitor their progress throughout their clerkship</a:t>
            </a:r>
          </a:p>
          <a:p>
            <a:r>
              <a:rPr lang="en-US" dirty="0"/>
              <a:t>S</a:t>
            </a:r>
            <a:r>
              <a:rPr lang="en-US" dirty="0" smtClean="0"/>
              <a:t>tudents should employ and </a:t>
            </a:r>
            <a:r>
              <a:rPr lang="en-US" dirty="0"/>
              <a:t>practice within their clinical </a:t>
            </a:r>
            <a:r>
              <a:rPr lang="en-US" dirty="0" smtClean="0"/>
              <a:t>rotations</a:t>
            </a:r>
            <a:endParaRPr lang="en-US" dirty="0"/>
          </a:p>
          <a:p>
            <a:r>
              <a:rPr lang="en-US" b="1" dirty="0" smtClean="0"/>
              <a:t>Students should know that being an expert/educator may not be the best way by which change can be brought about in a patient.</a:t>
            </a:r>
          </a:p>
        </p:txBody>
      </p:sp>
    </p:spTree>
    <p:extLst>
      <p:ext uri="{BB962C8B-B14F-4D97-AF65-F5344CB8AC3E}">
        <p14:creationId xmlns:p14="http://schemas.microsoft.com/office/powerpoint/2010/main" val="3404941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6153" y="624110"/>
            <a:ext cx="9318460" cy="973462"/>
          </a:xfrm>
        </p:spPr>
        <p:txBody>
          <a:bodyPr/>
          <a:lstStyle/>
          <a:p>
            <a:r>
              <a:rPr lang="en-US" dirty="0" smtClean="0"/>
              <a:t>Additional Resources</a:t>
            </a:r>
            <a:endParaRPr lang="en-US" dirty="0"/>
          </a:p>
        </p:txBody>
      </p:sp>
      <p:sp>
        <p:nvSpPr>
          <p:cNvPr id="3" name="Content Placeholder 2"/>
          <p:cNvSpPr>
            <a:spLocks noGrp="1"/>
          </p:cNvSpPr>
          <p:nvPr>
            <p:ph idx="1"/>
          </p:nvPr>
        </p:nvSpPr>
        <p:spPr>
          <a:xfrm>
            <a:off x="2186153" y="2133600"/>
            <a:ext cx="9318459" cy="1786759"/>
          </a:xfrm>
        </p:spPr>
        <p:txBody>
          <a:bodyPr/>
          <a:lstStyle/>
          <a:p>
            <a:r>
              <a:rPr lang="en-US" dirty="0" smtClean="0">
                <a:hlinkClick r:id="rId2"/>
              </a:rPr>
              <a:t>www.motivationalinterviewing.org</a:t>
            </a:r>
            <a:endParaRPr lang="en-US" dirty="0" smtClean="0"/>
          </a:p>
          <a:p>
            <a:endParaRPr lang="en-US" dirty="0"/>
          </a:p>
          <a:p>
            <a:r>
              <a:rPr lang="en-US" dirty="0" smtClean="0">
                <a:hlinkClick r:id="rId3"/>
              </a:rPr>
              <a:t>www.motivationalinterview.net</a:t>
            </a:r>
            <a:endParaRPr lang="en-US" dirty="0" smtClean="0"/>
          </a:p>
          <a:p>
            <a:endParaRPr lang="en-US" dirty="0"/>
          </a:p>
          <a:p>
            <a:endParaRPr lang="en-US" dirty="0"/>
          </a:p>
        </p:txBody>
      </p:sp>
    </p:spTree>
    <p:extLst>
      <p:ext uri="{BB962C8B-B14F-4D97-AF65-F5344CB8AC3E}">
        <p14:creationId xmlns:p14="http://schemas.microsoft.com/office/powerpoint/2010/main" val="1841234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2589212" y="1597572"/>
            <a:ext cx="8915400" cy="4313650"/>
          </a:xfrm>
        </p:spPr>
        <p:txBody>
          <a:bodyPr>
            <a:normAutofit fontScale="62500" lnSpcReduction="20000"/>
          </a:bodyPr>
          <a:lstStyle/>
          <a:p>
            <a:r>
              <a:rPr lang="en-US" dirty="0"/>
              <a:t>1. Stephen </a:t>
            </a:r>
            <a:r>
              <a:rPr lang="en-US" dirty="0" err="1"/>
              <a:t>Rollnick</a:t>
            </a:r>
            <a:r>
              <a:rPr lang="en-US" dirty="0"/>
              <a:t> and William R. Miller (1995). What is Motivational Interviewing?. </a:t>
            </a:r>
            <a:r>
              <a:rPr lang="en-US" dirty="0" err="1"/>
              <a:t>Behavioural</a:t>
            </a:r>
            <a:r>
              <a:rPr lang="en-US" dirty="0"/>
              <a:t> and Cognitive Psychotherapy, 23, pp 325-334. doi:10.1017/S135246580001643X. </a:t>
            </a:r>
          </a:p>
          <a:p>
            <a:r>
              <a:rPr lang="en-US" dirty="0" smtClean="0"/>
              <a:t>2. </a:t>
            </a:r>
            <a:r>
              <a:rPr lang="en-US" dirty="0">
                <a:hlinkClick r:id="rId2"/>
              </a:rPr>
              <a:t>http://</a:t>
            </a:r>
            <a:r>
              <a:rPr lang="en-US" dirty="0" smtClean="0">
                <a:hlinkClick r:id="rId2"/>
              </a:rPr>
              <a:t>www.motivationalinterview.net/clinical/whatismi.html</a:t>
            </a:r>
            <a:endParaRPr lang="en-US" dirty="0" smtClean="0"/>
          </a:p>
          <a:p>
            <a:r>
              <a:rPr lang="en-US" dirty="0" smtClean="0"/>
              <a:t>3. </a:t>
            </a:r>
            <a:r>
              <a:rPr lang="en-US" dirty="0"/>
              <a:t>Miller WR, </a:t>
            </a:r>
            <a:r>
              <a:rPr lang="en-US" dirty="0" err="1"/>
              <a:t>Rollnick</a:t>
            </a:r>
            <a:r>
              <a:rPr lang="en-US" dirty="0"/>
              <a:t> S. Motivational interviewing, preparing people to change addictive behavior. New York: The Guildford Press; 1991</a:t>
            </a:r>
            <a:r>
              <a:rPr lang="en-US" dirty="0" smtClean="0"/>
              <a:t>.</a:t>
            </a:r>
          </a:p>
          <a:p>
            <a:r>
              <a:rPr lang="en-US" dirty="0"/>
              <a:t>4. "Motivational Interviewing". The foundation for Medical Practice Education 15.5 (2011): </a:t>
            </a:r>
            <a:r>
              <a:rPr lang="en-US" dirty="0" smtClean="0"/>
              <a:t>10 </a:t>
            </a:r>
            <a:r>
              <a:rPr lang="en-US" dirty="0"/>
              <a:t>Print</a:t>
            </a:r>
            <a:r>
              <a:rPr lang="en-US" dirty="0" smtClean="0"/>
              <a:t>.</a:t>
            </a:r>
          </a:p>
          <a:p>
            <a:r>
              <a:rPr lang="en-US" dirty="0" smtClean="0"/>
              <a:t>5</a:t>
            </a:r>
            <a:r>
              <a:rPr lang="en-US" dirty="0"/>
              <a:t>. </a:t>
            </a:r>
            <a:r>
              <a:rPr lang="en-US" dirty="0" err="1" smtClean="0"/>
              <a:t>Moaveni</a:t>
            </a:r>
            <a:r>
              <a:rPr lang="en-US" dirty="0" smtClean="0"/>
              <a:t> A, </a:t>
            </a:r>
            <a:r>
              <a:rPr lang="en-US" dirty="0" err="1" smtClean="0"/>
              <a:t>Wheler</a:t>
            </a:r>
            <a:r>
              <a:rPr lang="en-US" dirty="0" smtClean="0"/>
              <a:t> D. “Getting beyond “Yes but””. 2014-2015. Presentation. </a:t>
            </a:r>
          </a:p>
          <a:p>
            <a:r>
              <a:rPr lang="en-US" dirty="0"/>
              <a:t>6</a:t>
            </a:r>
            <a:r>
              <a:rPr lang="en-US" dirty="0" smtClean="0"/>
              <a:t>. </a:t>
            </a:r>
            <a:r>
              <a:rPr lang="en-US" dirty="0" err="1" smtClean="0"/>
              <a:t>Rubak</a:t>
            </a:r>
            <a:r>
              <a:rPr lang="en-US" dirty="0" smtClean="0"/>
              <a:t> S, </a:t>
            </a:r>
            <a:r>
              <a:rPr lang="en-US" dirty="0" err="1" smtClean="0"/>
              <a:t>Sandbaek</a:t>
            </a:r>
            <a:r>
              <a:rPr lang="en-US" dirty="0" smtClean="0"/>
              <a:t> A, </a:t>
            </a:r>
            <a:r>
              <a:rPr lang="en-US" dirty="0" err="1" smtClean="0"/>
              <a:t>Lauritzen</a:t>
            </a:r>
            <a:r>
              <a:rPr lang="en-US" dirty="0" smtClean="0"/>
              <a:t> T, Christensen B. </a:t>
            </a:r>
            <a:r>
              <a:rPr lang="en-US" dirty="0" err="1" smtClean="0"/>
              <a:t>Motiivational</a:t>
            </a:r>
            <a:r>
              <a:rPr lang="en-US" dirty="0" smtClean="0"/>
              <a:t> Interviewing: A systematic review and meta-analysis. Br J Gen </a:t>
            </a:r>
            <a:r>
              <a:rPr lang="en-US" dirty="0" err="1" smtClean="0"/>
              <a:t>Pract</a:t>
            </a:r>
            <a:r>
              <a:rPr lang="en-US" dirty="0" smtClean="0"/>
              <a:t> J R </a:t>
            </a:r>
            <a:r>
              <a:rPr lang="en-US" dirty="0" err="1" smtClean="0"/>
              <a:t>Coll</a:t>
            </a:r>
            <a:r>
              <a:rPr lang="en-US" dirty="0" smtClean="0"/>
              <a:t> Gen </a:t>
            </a:r>
            <a:r>
              <a:rPr lang="en-US" dirty="0" err="1" smtClean="0"/>
              <a:t>Pract</a:t>
            </a:r>
            <a:r>
              <a:rPr lang="en-US" dirty="0" smtClean="0"/>
              <a:t>. 2005 Apr;55(513):305-12.</a:t>
            </a:r>
          </a:p>
          <a:p>
            <a:r>
              <a:rPr lang="en-US" dirty="0"/>
              <a:t>7</a:t>
            </a:r>
            <a:r>
              <a:rPr lang="en-US" dirty="0" smtClean="0"/>
              <a:t>. </a:t>
            </a:r>
            <a:r>
              <a:rPr lang="en-US" dirty="0" err="1"/>
              <a:t>Gecht</a:t>
            </a:r>
            <a:r>
              <a:rPr lang="en-US" dirty="0"/>
              <a:t>-Silver M, Lee D, Ehrlich-Jones L, Bristow M. Evaluation of a Motivational Interviewing Training for Third-Year Medical Students. </a:t>
            </a:r>
            <a:r>
              <a:rPr lang="en-US" dirty="0" err="1"/>
              <a:t>Fam</a:t>
            </a:r>
            <a:r>
              <a:rPr lang="en-US" dirty="0"/>
              <a:t> Med. 2016 Feb;48(2):132–5. </a:t>
            </a:r>
            <a:endParaRPr lang="en-US" dirty="0" smtClean="0"/>
          </a:p>
          <a:p>
            <a:r>
              <a:rPr lang="en-US" dirty="0"/>
              <a:t>8. </a:t>
            </a:r>
            <a:r>
              <a:rPr lang="en-US" dirty="0" err="1"/>
              <a:t>Haeseler</a:t>
            </a:r>
            <a:r>
              <a:rPr lang="en-US" dirty="0"/>
              <a:t> F, Fortin AH, Pfeiffer C, Walters C, Martino S. Assessment of a motivational interviewing curriculum for year 3 medical students using a standardized patient case. Patient </a:t>
            </a:r>
            <a:r>
              <a:rPr lang="en-US" dirty="0" err="1"/>
              <a:t>Educ</a:t>
            </a:r>
            <a:r>
              <a:rPr lang="en-US" dirty="0"/>
              <a:t> </a:t>
            </a:r>
            <a:r>
              <a:rPr lang="en-US" dirty="0" err="1"/>
              <a:t>Couns</a:t>
            </a:r>
            <a:r>
              <a:rPr lang="en-US" dirty="0"/>
              <a:t>. 2011 Jul;84(1):27–30</a:t>
            </a:r>
            <a:r>
              <a:rPr lang="en-US" dirty="0" smtClean="0"/>
              <a:t>.</a:t>
            </a:r>
          </a:p>
          <a:p>
            <a:r>
              <a:rPr lang="en-US" dirty="0"/>
              <a:t>9. White LL, </a:t>
            </a:r>
            <a:r>
              <a:rPr lang="en-US" dirty="0" err="1"/>
              <a:t>Gazewood</a:t>
            </a:r>
            <a:r>
              <a:rPr lang="en-US" dirty="0"/>
              <a:t> JD, </a:t>
            </a:r>
            <a:r>
              <a:rPr lang="en-US" dirty="0" err="1"/>
              <a:t>Mounsey</a:t>
            </a:r>
            <a:r>
              <a:rPr lang="en-US" dirty="0"/>
              <a:t> AL. Teaching students behavior change skills: description and assessment of a new Motivational interviewing curriculum. Med Teach. 2007 May;29(4):e67–71.</a:t>
            </a:r>
            <a:endParaRPr lang="en-US" dirty="0" smtClean="0"/>
          </a:p>
          <a:p>
            <a:r>
              <a:rPr lang="en-US" dirty="0" smtClean="0"/>
              <a:t>10. </a:t>
            </a:r>
            <a:r>
              <a:rPr lang="en-US" dirty="0" smtClean="0"/>
              <a:t>Heather </a:t>
            </a:r>
            <a:r>
              <a:rPr lang="en-US" dirty="0"/>
              <a:t>N, </a:t>
            </a:r>
            <a:r>
              <a:rPr lang="en-US" dirty="0" err="1"/>
              <a:t>Stockwell</a:t>
            </a:r>
            <a:r>
              <a:rPr lang="en-US" dirty="0"/>
              <a:t> T, editors. The essential handbook of treatment and prevention of alcohol problems. </a:t>
            </a:r>
            <a:r>
              <a:rPr lang="en-US" dirty="0" err="1"/>
              <a:t>Chichester</a:t>
            </a:r>
            <a:r>
              <a:rPr lang="en-US" dirty="0"/>
              <a:t>: Wiley; 2004. 380 p</a:t>
            </a:r>
            <a:r>
              <a:rPr lang="en-US" dirty="0" smtClean="0"/>
              <a:t>. (Pages 105-115).</a:t>
            </a:r>
          </a:p>
          <a:p>
            <a:r>
              <a:rPr lang="en-US" dirty="0" smtClean="0"/>
              <a:t>11</a:t>
            </a:r>
            <a:r>
              <a:rPr lang="en-US" dirty="0" smtClean="0"/>
              <a:t>. </a:t>
            </a:r>
            <a:r>
              <a:rPr lang="en-US" dirty="0"/>
              <a:t>Miller WR, </a:t>
            </a:r>
            <a:r>
              <a:rPr lang="en-US" dirty="0" err="1"/>
              <a:t>Rollnick</a:t>
            </a:r>
            <a:r>
              <a:rPr lang="en-US" dirty="0"/>
              <a:t> S. Motivational Interviewing: Preparing People for Change, 2nd ed. New York: Guilford Press; 2002.</a:t>
            </a:r>
          </a:p>
        </p:txBody>
      </p:sp>
    </p:spTree>
    <p:extLst>
      <p:ext uri="{BB962C8B-B14F-4D97-AF65-F5344CB8AC3E}">
        <p14:creationId xmlns:p14="http://schemas.microsoft.com/office/powerpoint/2010/main" val="253125716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718</TotalTime>
  <Words>1457</Words>
  <Application>Microsoft Office PowerPoint</Application>
  <PresentationFormat>Widescreen</PresentationFormat>
  <Paragraphs>199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Century Gothic</vt:lpstr>
      <vt:lpstr>Wingdings 3</vt:lpstr>
      <vt:lpstr>Wisp</vt:lpstr>
      <vt:lpstr> Motivational Interviewing (MI)            a necessity in        Medical Education</vt:lpstr>
      <vt:lpstr>Disclosure</vt:lpstr>
      <vt:lpstr>Objectives</vt:lpstr>
      <vt:lpstr>Why Motivational Interviewing?</vt:lpstr>
      <vt:lpstr>The truth about Advice</vt:lpstr>
      <vt:lpstr>Motivational Interviewing (MI)</vt:lpstr>
      <vt:lpstr>Motivational Interviewing Principles3</vt:lpstr>
      <vt:lpstr>Elements of Motivational Interviewing4</vt:lpstr>
      <vt:lpstr>Applications of MI5</vt:lpstr>
      <vt:lpstr> Where is the evidence?</vt:lpstr>
      <vt:lpstr>MI in Medical Education</vt:lpstr>
      <vt:lpstr>MI in Medical Education-Research</vt:lpstr>
      <vt:lpstr>Teaching MI- Learn the Spirit10 </vt:lpstr>
      <vt:lpstr>Teaching MI – Learn the Concept10</vt:lpstr>
      <vt:lpstr>Teaching MI – Learn the Skill- 110</vt:lpstr>
      <vt:lpstr>Teaching MI – Learn the Skill- 211</vt:lpstr>
      <vt:lpstr>Simulated Patient “Ahmed”: MI in a minute </vt:lpstr>
      <vt:lpstr>Simulated Patient “Mario” </vt:lpstr>
      <vt:lpstr>Key skills to be developed</vt:lpstr>
      <vt:lpstr>Developing MI Skills</vt:lpstr>
      <vt:lpstr>Additional Resources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Motivational Interviewing</dc:title>
  <dc:creator>Dybesh Regmi</dc:creator>
  <cp:lastModifiedBy>Dybesh Regmi</cp:lastModifiedBy>
  <cp:revision>52</cp:revision>
  <dcterms:created xsi:type="dcterms:W3CDTF">2016-03-29T11:54:32Z</dcterms:created>
  <dcterms:modified xsi:type="dcterms:W3CDTF">2016-04-04T06:33:23Z</dcterms:modified>
</cp:coreProperties>
</file>