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3" r:id="rId11"/>
    <p:sldId id="264" r:id="rId12"/>
    <p:sldId id="268" r:id="rId13"/>
    <p:sldId id="303" r:id="rId14"/>
    <p:sldId id="270" r:id="rId15"/>
    <p:sldId id="271" r:id="rId16"/>
    <p:sldId id="272" r:id="rId17"/>
    <p:sldId id="304" r:id="rId18"/>
    <p:sldId id="305" r:id="rId19"/>
    <p:sldId id="281" r:id="rId20"/>
    <p:sldId id="306" r:id="rId21"/>
    <p:sldId id="285" r:id="rId22"/>
    <p:sldId id="286" r:id="rId23"/>
    <p:sldId id="307" r:id="rId24"/>
    <p:sldId id="308" r:id="rId25"/>
    <p:sldId id="289" r:id="rId26"/>
    <p:sldId id="309" r:id="rId27"/>
    <p:sldId id="291" r:id="rId28"/>
    <p:sldId id="292" r:id="rId29"/>
    <p:sldId id="294" r:id="rId30"/>
    <p:sldId id="295" r:id="rId31"/>
    <p:sldId id="296" r:id="rId32"/>
    <p:sldId id="310" r:id="rId33"/>
    <p:sldId id="299" r:id="rId34"/>
    <p:sldId id="302" r:id="rId35"/>
    <p:sldId id="311" r:id="rId36"/>
    <p:sldId id="31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5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816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49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2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9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5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50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36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3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17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D3C02-EDE7-3C4B-8EF5-FACEBD86FD95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CFA85-EDE5-204E-8DEC-0256383A5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4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ubmed/19921152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British_Medical_Journa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17291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ETIOPATHOGENESIS OF ACUTE KIDNEY INJURY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4" descr="ACP India Chapter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62" y="2127974"/>
            <a:ext cx="3758866" cy="1561660"/>
          </a:xfrm>
          <a:prstGeom prst="rect">
            <a:avLst/>
          </a:prstGeom>
        </p:spPr>
      </p:pic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23861" y="3415057"/>
            <a:ext cx="7775189" cy="3226284"/>
          </a:xfrm>
          <a:prstGeom prst="bevel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l"/>
            <a:r>
              <a:rPr lang="en-US" sz="5800" b="1" dirty="0" err="1" smtClean="0">
                <a:solidFill>
                  <a:schemeClr val="bg1"/>
                </a:solidFill>
              </a:rPr>
              <a:t>Dr</a:t>
            </a:r>
            <a:r>
              <a:rPr lang="en-US" sz="5800" b="1" dirty="0" smtClean="0">
                <a:solidFill>
                  <a:schemeClr val="bg1"/>
                </a:solidFill>
              </a:rPr>
              <a:t> </a:t>
            </a:r>
            <a:r>
              <a:rPr lang="en-US" sz="5800" b="1" dirty="0">
                <a:solidFill>
                  <a:schemeClr val="bg1"/>
                </a:solidFill>
              </a:rPr>
              <a:t>Dwijen Das, </a:t>
            </a:r>
            <a:r>
              <a:rPr lang="en-US" sz="3300" b="1" dirty="0">
                <a:solidFill>
                  <a:schemeClr val="bg1"/>
                </a:solidFill>
              </a:rPr>
              <a:t>MD, FACP (USA)</a:t>
            </a:r>
          </a:p>
          <a:p>
            <a:pPr algn="l"/>
            <a:r>
              <a:rPr lang="en-US" sz="3800" b="1" dirty="0" err="1" smtClean="0">
                <a:solidFill>
                  <a:schemeClr val="bg1"/>
                </a:solidFill>
              </a:rPr>
              <a:t>Silchar</a:t>
            </a:r>
            <a:r>
              <a:rPr lang="en-US" sz="3800" b="1" dirty="0" smtClean="0">
                <a:solidFill>
                  <a:schemeClr val="bg1"/>
                </a:solidFill>
              </a:rPr>
              <a:t> </a:t>
            </a:r>
            <a:r>
              <a:rPr lang="en-US" sz="3800" b="1" dirty="0">
                <a:solidFill>
                  <a:schemeClr val="bg1"/>
                </a:solidFill>
              </a:rPr>
              <a:t>Medical College, </a:t>
            </a:r>
            <a:r>
              <a:rPr lang="en-US" sz="3800" b="1" dirty="0" err="1">
                <a:solidFill>
                  <a:schemeClr val="bg1"/>
                </a:solidFill>
              </a:rPr>
              <a:t>Silchar</a:t>
            </a:r>
            <a:endParaRPr lang="en-US" sz="3800" b="1" dirty="0">
              <a:solidFill>
                <a:schemeClr val="bg1"/>
              </a:solidFill>
            </a:endParaRPr>
          </a:p>
          <a:p>
            <a:pPr algn="l"/>
            <a:r>
              <a:rPr lang="en-US" sz="3800" b="1" dirty="0" smtClean="0">
                <a:solidFill>
                  <a:schemeClr val="bg1"/>
                </a:solidFill>
              </a:rPr>
              <a:t>Assam</a:t>
            </a:r>
            <a:r>
              <a:rPr lang="en-US" sz="3800" b="1" dirty="0">
                <a:solidFill>
                  <a:schemeClr val="bg1"/>
                </a:solidFill>
              </a:rPr>
              <a:t>, </a:t>
            </a:r>
            <a:r>
              <a:rPr lang="en-US" sz="3800" b="1" dirty="0" smtClean="0">
                <a:solidFill>
                  <a:schemeClr val="bg1"/>
                </a:solidFill>
              </a:rPr>
              <a:t>India.</a:t>
            </a:r>
          </a:p>
          <a:p>
            <a:pPr algn="l"/>
            <a:r>
              <a:rPr lang="en-US" sz="3300" b="1" dirty="0" smtClean="0">
                <a:solidFill>
                  <a:schemeClr val="bg1"/>
                </a:solidFill>
              </a:rPr>
              <a:t>Governing body member, ACP India Chapter</a:t>
            </a:r>
            <a:r>
              <a:rPr lang="en-US" sz="5100" b="1" dirty="0" smtClean="0">
                <a:solidFill>
                  <a:schemeClr val="bg1"/>
                </a:solidFill>
              </a:rPr>
              <a:t>.</a:t>
            </a:r>
          </a:p>
          <a:p>
            <a:pPr algn="l"/>
            <a:r>
              <a:rPr lang="en-US" sz="3300" b="1" dirty="0" smtClean="0">
                <a:solidFill>
                  <a:schemeClr val="bg1"/>
                </a:solidFill>
              </a:rPr>
              <a:t>Immediate past Hon Gen Secretary, API</a:t>
            </a:r>
          </a:p>
          <a:p>
            <a:pPr algn="l"/>
            <a:r>
              <a:rPr lang="en-US" sz="3300" b="1" dirty="0" smtClean="0">
                <a:solidFill>
                  <a:schemeClr val="bg1"/>
                </a:solidFill>
              </a:rPr>
              <a:t>Assam Chapter.</a:t>
            </a:r>
          </a:p>
          <a:p>
            <a:pPr algn="l"/>
            <a:r>
              <a:rPr lang="en-US" sz="3300" b="1" dirty="0" smtClean="0">
                <a:solidFill>
                  <a:schemeClr val="bg1"/>
                </a:solidFill>
              </a:rPr>
              <a:t>Co-editor Assam Journal of Internal Medicine.</a:t>
            </a:r>
          </a:p>
          <a:p>
            <a:pPr algn="l"/>
            <a:r>
              <a:rPr lang="en-US" sz="3300" b="1" dirty="0" smtClean="0">
                <a:solidFill>
                  <a:schemeClr val="bg1"/>
                </a:solidFill>
              </a:rPr>
              <a:t>Peer reviewer of 2 </a:t>
            </a:r>
            <a:r>
              <a:rPr lang="en-US" sz="3300" b="1" dirty="0" err="1" smtClean="0">
                <a:solidFill>
                  <a:schemeClr val="bg1"/>
                </a:solidFill>
              </a:rPr>
              <a:t>nationl</a:t>
            </a:r>
            <a:r>
              <a:rPr lang="en-US" sz="3300" b="1" dirty="0" smtClean="0">
                <a:solidFill>
                  <a:schemeClr val="bg1"/>
                </a:solidFill>
              </a:rPr>
              <a:t> journals.</a:t>
            </a:r>
            <a:endParaRPr lang="en-US" sz="3300" b="1" dirty="0">
              <a:solidFill>
                <a:schemeClr val="bg1"/>
              </a:solidFill>
            </a:endParaRPr>
          </a:p>
        </p:txBody>
      </p:sp>
      <p:pic>
        <p:nvPicPr>
          <p:cNvPr id="8" name="Picture 7" descr="C:\Users\MY PC\AppData\Local\Microsoft\Windows\Temporary Internet Files\Content.Word\DSC_15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175" y="3415057"/>
            <a:ext cx="2711876" cy="303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57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F</a:t>
            </a:r>
            <a:r>
              <a:rPr lang="en-IN" dirty="0" smtClean="0"/>
              <a:t>unction </a:t>
            </a:r>
            <a:r>
              <a:rPr lang="en-IN" dirty="0"/>
              <a:t>of the kidneys</a:t>
            </a:r>
            <a:r>
              <a:rPr lang="en-IN" dirty="0" smtClean="0"/>
              <a:t>—</a:t>
            </a:r>
          </a:p>
          <a:p>
            <a:r>
              <a:rPr lang="en-IN" dirty="0" smtClean="0"/>
              <a:t>Excretion </a:t>
            </a:r>
            <a:r>
              <a:rPr lang="en-IN" dirty="0"/>
              <a:t>of waste </a:t>
            </a:r>
            <a:r>
              <a:rPr lang="en-IN" dirty="0" smtClean="0"/>
              <a:t>materials..ingested </a:t>
            </a:r>
            <a:r>
              <a:rPr lang="en-IN" dirty="0"/>
              <a:t>or produced </a:t>
            </a:r>
            <a:r>
              <a:rPr lang="en-US" dirty="0" smtClean="0">
                <a:effectLst/>
              </a:rPr>
              <a:t> </a:t>
            </a:r>
          </a:p>
          <a:p>
            <a:r>
              <a:rPr lang="en-IN" dirty="0" smtClean="0"/>
              <a:t>Control </a:t>
            </a:r>
            <a:r>
              <a:rPr lang="en-IN" dirty="0"/>
              <a:t>volume and composition </a:t>
            </a:r>
            <a:r>
              <a:rPr lang="en-IN" dirty="0" smtClean="0"/>
              <a:t>of </a:t>
            </a:r>
            <a:r>
              <a:rPr lang="en-IN" dirty="0"/>
              <a:t>body fluids and </a:t>
            </a:r>
            <a:endParaRPr lang="en-IN" dirty="0" smtClean="0"/>
          </a:p>
          <a:p>
            <a:r>
              <a:rPr lang="en-IN" dirty="0"/>
              <a:t>M</a:t>
            </a:r>
            <a:r>
              <a:rPr lang="en-IN" dirty="0" smtClean="0"/>
              <a:t>aintenance </a:t>
            </a:r>
            <a:r>
              <a:rPr lang="en-IN" dirty="0"/>
              <a:t>of electrolytes in the body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96231" y="6366764"/>
            <a:ext cx="7047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Guyton, Arthur C.; Hall, John E. (2006). Textbook of Medical Physiology.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1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Each human kidney </a:t>
            </a:r>
            <a:r>
              <a:rPr lang="en-IN" dirty="0"/>
              <a:t>contains </a:t>
            </a:r>
            <a:r>
              <a:rPr lang="en-IN" dirty="0" smtClean="0"/>
              <a:t>1M nephrons. 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It decreases gradually with aging, renal injury and diseases.</a:t>
            </a:r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After </a:t>
            </a:r>
            <a:r>
              <a:rPr lang="en-IN" dirty="0"/>
              <a:t>age 40, the number </a:t>
            </a:r>
            <a:r>
              <a:rPr lang="en-IN" dirty="0" smtClean="0"/>
              <a:t>decreases </a:t>
            </a:r>
            <a:r>
              <a:rPr lang="en-IN" dirty="0"/>
              <a:t>about 10% every 10 years.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37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AKI is defined by an abrupt decrease in kidney function that includes, but is not limited to, ARF.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3569" y="1600200"/>
            <a:ext cx="8103231" cy="3586607"/>
          </a:xfrm>
          <a:prstGeom prst="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Broad clinical syndrome…</a:t>
            </a:r>
          </a:p>
          <a:p>
            <a:pPr algn="ctr"/>
            <a:endParaRPr lang="en-US" sz="3200" b="1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3569" y="2574164"/>
            <a:ext cx="2849186" cy="2612643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rgbClr val="FFFF00"/>
                </a:solidFill>
              </a:rPr>
              <a:t>Specific kidney diseases:</a:t>
            </a:r>
          </a:p>
          <a:p>
            <a:pPr algn="ctr"/>
            <a:r>
              <a:rPr lang="en-US" sz="2800" b="1" dirty="0" smtClean="0"/>
              <a:t>AIN</a:t>
            </a:r>
          </a:p>
          <a:p>
            <a:pPr algn="ctr"/>
            <a:r>
              <a:rPr lang="en-US" sz="2800" b="1" dirty="0" smtClean="0"/>
              <a:t>AGN</a:t>
            </a:r>
          </a:p>
          <a:p>
            <a:pPr algn="ctr"/>
            <a:r>
              <a:rPr lang="en-US" sz="2800" b="1" dirty="0" smtClean="0"/>
              <a:t>VRD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587229" y="2574164"/>
            <a:ext cx="2385775" cy="2612643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Nonspecific conditions:</a:t>
            </a:r>
          </a:p>
          <a:p>
            <a:pPr algn="ctr"/>
            <a:endParaRPr lang="en-US" sz="2800" b="1" dirty="0" smtClean="0"/>
          </a:p>
          <a:p>
            <a:pPr marL="285750" indent="-285750">
              <a:buFontTx/>
              <a:buChar char="-"/>
            </a:pPr>
            <a:r>
              <a:rPr lang="en-US" sz="2800" b="1" dirty="0" err="1" smtClean="0"/>
              <a:t>Ischaemic</a:t>
            </a:r>
            <a:endParaRPr lang="en-US" sz="2800" b="1" dirty="0" smtClean="0"/>
          </a:p>
          <a:p>
            <a:pPr marL="285750" indent="-285750">
              <a:buFontTx/>
              <a:buChar char="-"/>
            </a:pPr>
            <a:r>
              <a:rPr lang="en-US" sz="2800" b="1" dirty="0" smtClean="0"/>
              <a:t>Toxic</a:t>
            </a:r>
            <a:endParaRPr lang="en-US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6196123" y="2574164"/>
            <a:ext cx="2490678" cy="261264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err="1" smtClean="0">
                <a:solidFill>
                  <a:srgbClr val="FFFF00"/>
                </a:solidFill>
              </a:rPr>
              <a:t>Extr-arenal</a:t>
            </a:r>
            <a:r>
              <a:rPr lang="en-US" sz="2800" b="1" i="1" dirty="0" smtClean="0">
                <a:solidFill>
                  <a:srgbClr val="FFFF00"/>
                </a:solidFill>
              </a:rPr>
              <a:t>:</a:t>
            </a:r>
          </a:p>
          <a:p>
            <a:pPr algn="ctr"/>
            <a:endParaRPr lang="en-US" sz="2800" b="1" dirty="0" smtClean="0"/>
          </a:p>
          <a:p>
            <a:r>
              <a:rPr lang="en-US" sz="2800" b="1" dirty="0" smtClean="0"/>
              <a:t>-</a:t>
            </a:r>
            <a:r>
              <a:rPr lang="en-US" sz="2800" b="1" dirty="0" err="1" smtClean="0"/>
              <a:t>Prerenal</a:t>
            </a:r>
            <a:endParaRPr lang="en-US" sz="2800" b="1" dirty="0" smtClean="0"/>
          </a:p>
          <a:p>
            <a:r>
              <a:rPr lang="en-US" sz="2800" b="1" dirty="0" smtClean="0"/>
              <a:t>-Post Renal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3598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Definition: (cont..)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M</a:t>
            </a:r>
            <a:r>
              <a:rPr lang="en-IN" dirty="0" smtClean="0"/>
              <a:t>inor </a:t>
            </a:r>
            <a:r>
              <a:rPr lang="en-IN" dirty="0"/>
              <a:t>acute reduction in </a:t>
            </a:r>
            <a:r>
              <a:rPr lang="en-IN" dirty="0" smtClean="0"/>
              <a:t>KF </a:t>
            </a:r>
            <a:r>
              <a:rPr lang="en-IN" dirty="0"/>
              <a:t>has an adverse prognosis. </a:t>
            </a:r>
            <a:endParaRPr lang="en-IN" dirty="0" smtClean="0"/>
          </a:p>
          <a:p>
            <a:r>
              <a:rPr lang="en-IN" dirty="0" smtClean="0"/>
              <a:t>Early </a:t>
            </a:r>
            <a:r>
              <a:rPr lang="en-IN" dirty="0"/>
              <a:t>detection and treatment of AKI may improve outcomes. </a:t>
            </a:r>
            <a:endParaRPr lang="en-IN" dirty="0" smtClean="0"/>
          </a:p>
          <a:p>
            <a:r>
              <a:rPr lang="en-IN" dirty="0" smtClean="0"/>
              <a:t>Two </a:t>
            </a:r>
            <a:r>
              <a:rPr lang="en-IN" dirty="0"/>
              <a:t>similar definitions based on SCr and urine output (RIFLE and AKIN) have been proposed and validated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There is a need for a single definition for practice, research, and public health.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9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Definition: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i="1" u="sng" dirty="0" smtClean="0"/>
              <a:t> </a:t>
            </a:r>
            <a:r>
              <a:rPr lang="en-IN" i="1" u="sng" dirty="0"/>
              <a:t>AKI is defined as any of the following</a:t>
            </a:r>
            <a:r>
              <a:rPr lang="en-IN" dirty="0"/>
              <a:t>: </a:t>
            </a:r>
            <a:endParaRPr lang="en-US" dirty="0"/>
          </a:p>
          <a:p>
            <a:pPr lvl="0"/>
            <a:r>
              <a:rPr lang="en-IN" i="1" dirty="0"/>
              <a:t>Increase in SCr by ≥0.3 mg/dl (≥26.5 lmol/l) within 48 hours; or</a:t>
            </a:r>
            <a:endParaRPr lang="en-US" dirty="0"/>
          </a:p>
          <a:p>
            <a:pPr lvl="0"/>
            <a:r>
              <a:rPr lang="en-IN" i="1" dirty="0"/>
              <a:t>Increase in SCr to ≥1.5 times baseline, which is known or presumed to have occurred within the prior 7 days; or </a:t>
            </a:r>
            <a:endParaRPr lang="en-US" dirty="0"/>
          </a:p>
          <a:p>
            <a:pPr lvl="0"/>
            <a:r>
              <a:rPr lang="en-IN" i="1" dirty="0"/>
              <a:t>Urine volume of &lt;0.5 ml/kg/hr for 6 hours.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75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3" descr="Image result for kdigo aki classification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4" b="13374"/>
          <a:stretch>
            <a:fillRect/>
          </a:stretch>
        </p:blipFill>
        <p:spPr bwMode="auto">
          <a:xfrm>
            <a:off x="457200" y="909538"/>
            <a:ext cx="8229600" cy="521662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STAGING OF AKI </a:t>
            </a:r>
            <a:r>
              <a:rPr lang="en-US" sz="4000" b="1" dirty="0">
                <a:sym typeface="Wingdings"/>
              </a:rPr>
              <a:t>(</a:t>
            </a:r>
            <a:r>
              <a:rPr lang="en-US" sz="4000" b="1" dirty="0" smtClean="0">
                <a:sym typeface="Wingdings"/>
              </a:rPr>
              <a:t>KDIGO)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1433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Staging: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Staging of AKI  is appropriate because, with increased stage of AKI, the risk for death and need for RRT </a:t>
            </a:r>
            <a:r>
              <a:rPr lang="en-IN" dirty="0" smtClean="0"/>
              <a:t>increases.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2497" y="6031754"/>
            <a:ext cx="3318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>
                <a:solidFill>
                  <a:srgbClr val="FF0000"/>
                </a:solidFill>
              </a:rPr>
              <a:t>Lancet 2005;</a:t>
            </a:r>
            <a:r>
              <a:rPr lang="en-IN" i="1" dirty="0">
                <a:solidFill>
                  <a:srgbClr val="FF0000"/>
                </a:solidFill>
              </a:rPr>
              <a:t> 365 (9457): 417–30</a:t>
            </a:r>
            <a:r>
              <a:rPr lang="en-US" i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32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Staging: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</a:t>
            </a:r>
            <a:r>
              <a:rPr lang="en-IN" dirty="0" smtClean="0"/>
              <a:t>here is </a:t>
            </a:r>
            <a:r>
              <a:rPr lang="en-IN" dirty="0"/>
              <a:t>long-term risk of subsequent development of </a:t>
            </a:r>
            <a:r>
              <a:rPr lang="en-IN" dirty="0" smtClean="0"/>
              <a:t>CVD </a:t>
            </a:r>
            <a:r>
              <a:rPr lang="en-IN" dirty="0"/>
              <a:t>or CKD and mortality, even after apparent resolution of </a:t>
            </a:r>
            <a:r>
              <a:rPr lang="en-IN" dirty="0" smtClean="0"/>
              <a:t>AKI.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88693" y="5802997"/>
            <a:ext cx="3318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rgbClr val="FF0000"/>
                </a:solidFill>
              </a:rPr>
              <a:t>Lancet 2005; 365 (9457): 417–30</a:t>
            </a:r>
            <a:r>
              <a:rPr lang="en-US" i="1" dirty="0">
                <a:solidFill>
                  <a:srgbClr val="FF0000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 failure: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Kidney failure is defined as a GFR of 15 ml/min per 1.73 m2 </a:t>
            </a:r>
            <a:r>
              <a:rPr lang="en-IN" dirty="0" smtClean="0"/>
              <a:t>BSA, </a:t>
            </a:r>
            <a:r>
              <a:rPr lang="en-IN" dirty="0"/>
              <a:t>or requirement for </a:t>
            </a:r>
            <a:r>
              <a:rPr lang="en-IN" dirty="0" smtClean="0"/>
              <a:t>RRT.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96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IN" dirty="0" smtClean="0"/>
              <a:t>GFR </a:t>
            </a:r>
            <a:r>
              <a:rPr lang="en-IN" dirty="0"/>
              <a:t>is the most useful overall index of kidney function in health and </a:t>
            </a:r>
            <a:r>
              <a:rPr lang="en-IN" dirty="0" smtClean="0"/>
              <a:t>disease</a:t>
            </a:r>
          </a:p>
          <a:p>
            <a:pPr>
              <a:buFontTx/>
              <a:buChar char="-"/>
            </a:pPr>
            <a:r>
              <a:rPr lang="en-IN" dirty="0"/>
              <a:t>C</a:t>
            </a:r>
            <a:r>
              <a:rPr lang="en-IN" dirty="0" smtClean="0"/>
              <a:t>hanges </a:t>
            </a:r>
            <a:r>
              <a:rPr lang="en-IN" dirty="0"/>
              <a:t>in SCr and urine output are surrogates for changes in GFR</a:t>
            </a:r>
            <a:r>
              <a:rPr lang="en-IN" dirty="0" smtClean="0"/>
              <a:t>.</a:t>
            </a:r>
          </a:p>
          <a:p>
            <a:pPr>
              <a:buFontTx/>
              <a:buChar char="-"/>
            </a:pPr>
            <a:r>
              <a:rPr lang="en-IN" dirty="0" smtClean="0"/>
              <a:t> </a:t>
            </a:r>
            <a:r>
              <a:rPr lang="en-IN" dirty="0"/>
              <a:t>In clinical practice, an abrupt decline in GFR is assessed from an increase in SCr or oliguria.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92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 OF AKI: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AKI complicates 5-7 % of acute care hospital admissions </a:t>
            </a:r>
          </a:p>
          <a:p>
            <a:r>
              <a:rPr lang="en-IN" dirty="0" smtClean="0"/>
              <a:t>~ </a:t>
            </a:r>
            <a:r>
              <a:rPr lang="en-IN" dirty="0"/>
              <a:t>30 % of admissions to the </a:t>
            </a:r>
            <a:r>
              <a:rPr lang="en-IN" dirty="0" smtClean="0"/>
              <a:t>ICU [AGE, Infection, Disasters], </a:t>
            </a:r>
          </a:p>
          <a:p>
            <a:r>
              <a:rPr lang="en-IN" dirty="0" smtClean="0"/>
              <a:t>Mortality </a:t>
            </a:r>
            <a:r>
              <a:rPr lang="en-IN" dirty="0"/>
              <a:t>due to AKI may exceed 50% </a:t>
            </a:r>
            <a:r>
              <a:rPr lang="en-IN" dirty="0" smtClean="0"/>
              <a:t>in ICU</a:t>
            </a:r>
          </a:p>
          <a:p>
            <a:r>
              <a:rPr lang="en-IN" dirty="0" smtClean="0"/>
              <a:t>AKI increases the risk of development or worsening CKD.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57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71583" y="446188"/>
            <a:ext cx="4325271" cy="97145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AKI</a:t>
            </a:r>
            <a:endParaRPr lang="en-US" sz="6000" b="1" dirty="0"/>
          </a:p>
        </p:txBody>
      </p:sp>
      <p:sp>
        <p:nvSpPr>
          <p:cNvPr id="5" name="Rectangle 4"/>
          <p:cNvSpPr/>
          <p:nvPr/>
        </p:nvSpPr>
        <p:spPr>
          <a:xfrm>
            <a:off x="457199" y="1904881"/>
            <a:ext cx="4022545" cy="4221282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Community acquired:</a:t>
            </a:r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r>
              <a:rPr lang="en-US" sz="2800" b="1" dirty="0" smtClean="0"/>
              <a:t>Volume depletion</a:t>
            </a:r>
          </a:p>
          <a:p>
            <a:r>
              <a:rPr lang="en-US" sz="2800" b="1" dirty="0" smtClean="0"/>
              <a:t>Drugs and Toxins</a:t>
            </a:r>
          </a:p>
          <a:p>
            <a:r>
              <a:rPr lang="en-US" sz="2800" b="1" dirty="0" smtClean="0"/>
              <a:t>Obstructive </a:t>
            </a:r>
            <a:r>
              <a:rPr lang="en-US" sz="2800" b="1" dirty="0" err="1" smtClean="0"/>
              <a:t>uropathy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4685711" y="1904881"/>
            <a:ext cx="4001090" cy="4221282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Hospital acquired:</a:t>
            </a:r>
          </a:p>
          <a:p>
            <a:pPr algn="ctr"/>
            <a:endParaRPr lang="en-US" sz="3200" b="1" dirty="0" smtClean="0"/>
          </a:p>
          <a:p>
            <a:r>
              <a:rPr lang="en-IN" sz="2800" b="1" dirty="0" smtClean="0"/>
              <a:t> -sepsis</a:t>
            </a:r>
            <a:r>
              <a:rPr lang="en-IN" sz="2800" b="1" dirty="0"/>
              <a:t>, </a:t>
            </a:r>
            <a:endParaRPr lang="en-IN" sz="2800" b="1" dirty="0" smtClean="0"/>
          </a:p>
          <a:p>
            <a:r>
              <a:rPr lang="en-IN" sz="2800" b="1" dirty="0" smtClean="0"/>
              <a:t> -surgical </a:t>
            </a:r>
            <a:r>
              <a:rPr lang="en-IN" sz="2800" b="1" dirty="0"/>
              <a:t>procedures</a:t>
            </a:r>
            <a:r>
              <a:rPr lang="en-IN" sz="2800" b="1" dirty="0" smtClean="0"/>
              <a:t>,</a:t>
            </a:r>
          </a:p>
          <a:p>
            <a:r>
              <a:rPr lang="en-IN" sz="2800" b="1" dirty="0" smtClean="0"/>
              <a:t> -heart </a:t>
            </a:r>
            <a:r>
              <a:rPr lang="en-IN" sz="2800" b="1" dirty="0"/>
              <a:t>and liver failure</a:t>
            </a:r>
            <a:r>
              <a:rPr lang="en-IN" sz="2800" b="1" dirty="0" smtClean="0"/>
              <a:t>,</a:t>
            </a:r>
          </a:p>
          <a:p>
            <a:r>
              <a:rPr lang="en-IN" sz="2800" b="1" dirty="0" smtClean="0"/>
              <a:t> -IV </a:t>
            </a:r>
            <a:r>
              <a:rPr lang="en-IN" sz="2800" b="1" dirty="0"/>
              <a:t>iodinated contrast </a:t>
            </a:r>
            <a:endParaRPr lang="en-IN" sz="2800" b="1" dirty="0" smtClean="0"/>
          </a:p>
          <a:p>
            <a:r>
              <a:rPr lang="en-IN" sz="2800" b="1" dirty="0" smtClean="0"/>
              <a:t> -Nephrotoxic </a:t>
            </a:r>
            <a:r>
              <a:rPr lang="en-IN" sz="2800" b="1" dirty="0"/>
              <a:t>medication </a:t>
            </a:r>
            <a:r>
              <a:rPr lang="en-IN" sz="2800" b="1" dirty="0" smtClean="0"/>
              <a:t> </a:t>
            </a:r>
            <a:endParaRPr lang="en-US" sz="2800" b="1" dirty="0"/>
          </a:p>
        </p:txBody>
      </p:sp>
      <p:sp>
        <p:nvSpPr>
          <p:cNvPr id="7" name="Down Arrow 6"/>
          <p:cNvSpPr/>
          <p:nvPr/>
        </p:nvSpPr>
        <p:spPr>
          <a:xfrm>
            <a:off x="2608893" y="1417638"/>
            <a:ext cx="858189" cy="487243"/>
          </a:xfrm>
          <a:prstGeom prst="downArrow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080477" y="1417638"/>
            <a:ext cx="995499" cy="487243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AKI: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age result for categories of acute kidney injury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48" y="1658302"/>
            <a:ext cx="8377851" cy="4914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05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 OF AKI: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Azotemia</a:t>
            </a:r>
            <a:r>
              <a:rPr lang="en-IN" dirty="0"/>
              <a:t> is defined as a </a:t>
            </a:r>
            <a:r>
              <a:rPr lang="en-IN" dirty="0" smtClean="0"/>
              <a:t>higher </a:t>
            </a:r>
            <a:r>
              <a:rPr lang="en-IN" dirty="0"/>
              <a:t>blood level of urea or other nitrogen-containing compounds</a:t>
            </a:r>
            <a:r>
              <a:rPr lang="en-IN" dirty="0" smtClean="0"/>
              <a:t>.</a:t>
            </a:r>
          </a:p>
          <a:p>
            <a:pPr marL="0" indent="0">
              <a:buNone/>
            </a:pPr>
            <a:r>
              <a:rPr lang="en-IN" dirty="0" smtClean="0"/>
              <a:t> </a:t>
            </a:r>
          </a:p>
          <a:p>
            <a:r>
              <a:rPr lang="en-IN" dirty="0"/>
              <a:t>U</a:t>
            </a:r>
            <a:r>
              <a:rPr lang="en-IN" dirty="0" smtClean="0"/>
              <a:t>sually </a:t>
            </a:r>
            <a:r>
              <a:rPr lang="en-IN" dirty="0"/>
              <a:t>caused </a:t>
            </a:r>
            <a:r>
              <a:rPr lang="en-IN" dirty="0" smtClean="0"/>
              <a:t>by </a:t>
            </a:r>
            <a:r>
              <a:rPr lang="en-IN" dirty="0"/>
              <a:t>inability of the kidneys to excrete these compounds.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417638"/>
            <a:ext cx="8229600" cy="4530527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800" b="1" dirty="0"/>
              <a:t>There are three pathophysiologic states in azotemia, as </a:t>
            </a:r>
            <a:r>
              <a:rPr lang="en-IN" sz="2800" b="1" dirty="0" smtClean="0"/>
              <a:t>follows:</a:t>
            </a:r>
          </a:p>
          <a:p>
            <a:endParaRPr lang="en-US" sz="2800" b="1" dirty="0"/>
          </a:p>
          <a:p>
            <a:pPr lvl="0"/>
            <a:r>
              <a:rPr lang="en-IN" sz="2800" b="1" dirty="0"/>
              <a:t>Prerenal azotemia</a:t>
            </a:r>
            <a:endParaRPr lang="en-US" sz="2800" b="1" dirty="0"/>
          </a:p>
          <a:p>
            <a:pPr lvl="0"/>
            <a:r>
              <a:rPr lang="en-IN" sz="2800" b="1" dirty="0"/>
              <a:t>Intrarenal azotemia</a:t>
            </a:r>
            <a:endParaRPr lang="en-US" sz="2800" b="1" dirty="0"/>
          </a:p>
          <a:p>
            <a:pPr lvl="0"/>
            <a:r>
              <a:rPr lang="en-IN" sz="2800" b="1" dirty="0"/>
              <a:t>Postrenal azotemia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6755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/>
              <a:t>PRE-RENAL AZOTEMIA</a:t>
            </a:r>
            <a:r>
              <a:rPr lang="en-IN" dirty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</a:t>
            </a:r>
            <a:r>
              <a:rPr lang="en-IN" dirty="0" smtClean="0"/>
              <a:t>ost </a:t>
            </a:r>
            <a:r>
              <a:rPr lang="en-IN" dirty="0"/>
              <a:t>common cause of </a:t>
            </a:r>
            <a:r>
              <a:rPr lang="en-IN" dirty="0" smtClean="0"/>
              <a:t>AKI</a:t>
            </a:r>
            <a:r>
              <a:rPr lang="en-IN" dirty="0"/>
              <a:t> </a:t>
            </a:r>
            <a:r>
              <a:rPr lang="en-IN" dirty="0" smtClean="0"/>
              <a:t>     </a:t>
            </a:r>
            <a:r>
              <a:rPr lang="en-IN" dirty="0"/>
              <a:t>R</a:t>
            </a:r>
            <a:r>
              <a:rPr lang="en-IN" dirty="0" smtClean="0"/>
              <a:t>enal </a:t>
            </a:r>
            <a:r>
              <a:rPr lang="en-IN" dirty="0"/>
              <a:t>hypoperfusion. </a:t>
            </a:r>
          </a:p>
          <a:p>
            <a:pPr marL="0" indent="0">
              <a:buNone/>
            </a:pPr>
            <a:r>
              <a:rPr lang="en-IN" dirty="0" smtClean="0"/>
              <a:t> - 60-70</a:t>
            </a:r>
            <a:r>
              <a:rPr lang="en-IN" dirty="0"/>
              <a:t>% </a:t>
            </a:r>
            <a:r>
              <a:rPr lang="en-IN" dirty="0" smtClean="0"/>
              <a:t>are </a:t>
            </a:r>
            <a:r>
              <a:rPr lang="en-IN" dirty="0"/>
              <a:t>community acquired and 40</a:t>
            </a:r>
            <a:r>
              <a:rPr lang="en-IN" dirty="0" smtClean="0"/>
              <a:t>%   	hospital acquired. </a:t>
            </a:r>
            <a:endParaRPr lang="en-US" dirty="0"/>
          </a:p>
        </p:txBody>
      </p:sp>
      <p:sp>
        <p:nvSpPr>
          <p:cNvPr id="4" name="Up Arrow Callout 3"/>
          <p:cNvSpPr/>
          <p:nvPr/>
        </p:nvSpPr>
        <p:spPr>
          <a:xfrm>
            <a:off x="772370" y="3363573"/>
            <a:ext cx="7706534" cy="2986030"/>
          </a:xfrm>
          <a:prstGeom prst="upArrowCallou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800" b="1" dirty="0" smtClean="0"/>
              <a:t> Hypovolemia,</a:t>
            </a:r>
          </a:p>
          <a:p>
            <a:r>
              <a:rPr lang="en-IN" sz="2800" b="1" dirty="0" smtClean="0"/>
              <a:t> Decreased CO, </a:t>
            </a:r>
          </a:p>
          <a:p>
            <a:r>
              <a:rPr lang="en-IN" sz="2800" b="1" dirty="0" smtClean="0"/>
              <a:t> Advanced </a:t>
            </a:r>
            <a:r>
              <a:rPr lang="en-IN" sz="2800" b="1" dirty="0"/>
              <a:t>cirrhosis </a:t>
            </a:r>
            <a:r>
              <a:rPr lang="en-IN" sz="2800" b="1" dirty="0" smtClean="0"/>
              <a:t>and</a:t>
            </a:r>
          </a:p>
          <a:p>
            <a:r>
              <a:rPr lang="en-IN" sz="2800" b="1" dirty="0" smtClean="0"/>
              <a:t> Medications. </a:t>
            </a:r>
            <a:endParaRPr lang="en-US" sz="2800" b="1" dirty="0"/>
          </a:p>
        </p:txBody>
      </p:sp>
      <p:sp>
        <p:nvSpPr>
          <p:cNvPr id="5" name="Right Arrow 4"/>
          <p:cNvSpPr/>
          <p:nvPr/>
        </p:nvSpPr>
        <p:spPr>
          <a:xfrm>
            <a:off x="5492407" y="1801915"/>
            <a:ext cx="394767" cy="29173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5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Pathogenesis: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3250175" cy="1111252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Pre-renal AKI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4393926" y="1600200"/>
            <a:ext cx="4084978" cy="1111252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No parenchymal damage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4256616" y="4770778"/>
            <a:ext cx="4222288" cy="102966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Reversible</a:t>
            </a:r>
            <a:endParaRPr lang="en-US" sz="3600" b="1" dirty="0"/>
          </a:p>
        </p:txBody>
      </p:sp>
      <p:sp>
        <p:nvSpPr>
          <p:cNvPr id="7" name="Right Arrow 6"/>
          <p:cNvSpPr/>
          <p:nvPr/>
        </p:nvSpPr>
        <p:spPr>
          <a:xfrm>
            <a:off x="3707375" y="1870559"/>
            <a:ext cx="686551" cy="566316"/>
          </a:xfrm>
          <a:prstGeom prst="right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7174457" y="2711452"/>
            <a:ext cx="600732" cy="2059326"/>
          </a:xfrm>
          <a:prstGeom prst="downArrow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415592" y="3003190"/>
            <a:ext cx="3758866" cy="1407210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Intra glomerular hemodynamics are restored</a:t>
            </a:r>
            <a:endParaRPr lang="en-US" sz="2800" b="1" dirty="0"/>
          </a:p>
        </p:txBody>
      </p:sp>
      <p:sp>
        <p:nvSpPr>
          <p:cNvPr id="10" name="Oval 9"/>
          <p:cNvSpPr/>
          <p:nvPr/>
        </p:nvSpPr>
        <p:spPr>
          <a:xfrm>
            <a:off x="2711875" y="2848741"/>
            <a:ext cx="4634219" cy="1784753"/>
          </a:xfrm>
          <a:prstGeom prst="ellipse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Prolonged pre-renal azotemia may cause ischemia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4256616" y="4770778"/>
            <a:ext cx="4222288" cy="102966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ATN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56616" y="6250742"/>
            <a:ext cx="4471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rgbClr val="FFFF00"/>
                </a:solidFill>
                <a:hlinkClick r:id="rId2" tooltip="Intensive care medicine."/>
              </a:rPr>
              <a:t>Intensive Care Med</a:t>
            </a:r>
            <a:r>
              <a:rPr lang="en-IN" i="1" u="sng" dirty="0">
                <a:solidFill>
                  <a:srgbClr val="FFFF00"/>
                </a:solidFill>
                <a:hlinkClick r:id="rId2" tooltip="Intensive care medicine."/>
              </a:rPr>
              <a:t>.</a:t>
            </a:r>
            <a:r>
              <a:rPr lang="en-IN" i="1" dirty="0">
                <a:solidFill>
                  <a:srgbClr val="0000FF"/>
                </a:solidFill>
              </a:rPr>
              <a:t> 2010 Mar;36(3):392-411.</a:t>
            </a:r>
            <a:r>
              <a:rPr lang="en-US" i="1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96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8" grpId="0" animBg="1"/>
      <p:bldP spid="9" grpId="0" animBg="1"/>
      <p:bldP spid="9" grpId="1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69899" y="3244333"/>
            <a:ext cx="2583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image8-4.jpg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 descr="image8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29" y="415379"/>
            <a:ext cx="5247778" cy="342870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7200" y="240255"/>
            <a:ext cx="2186021" cy="875216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Renal </a:t>
            </a:r>
            <a:r>
              <a:rPr lang="en-US" sz="2400" b="1" dirty="0" err="1" smtClean="0"/>
              <a:t>hypoperfusion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2145472" y="2042170"/>
            <a:ext cx="1724427" cy="703604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PG</a:t>
            </a:r>
            <a:endParaRPr lang="en-US" sz="4400" b="1" dirty="0"/>
          </a:p>
        </p:txBody>
      </p:sp>
      <p:sp>
        <p:nvSpPr>
          <p:cNvPr id="12" name="Rectangle 11"/>
          <p:cNvSpPr/>
          <p:nvPr/>
        </p:nvSpPr>
        <p:spPr>
          <a:xfrm>
            <a:off x="457200" y="2042170"/>
            <a:ext cx="1465143" cy="703604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AG II</a:t>
            </a:r>
            <a:endParaRPr lang="en-US" sz="3600" b="1" dirty="0"/>
          </a:p>
        </p:txBody>
      </p:sp>
      <p:sp>
        <p:nvSpPr>
          <p:cNvPr id="14" name="Bent Arrow 13"/>
          <p:cNvSpPr/>
          <p:nvPr/>
        </p:nvSpPr>
        <p:spPr>
          <a:xfrm>
            <a:off x="2643221" y="415379"/>
            <a:ext cx="1647722" cy="1626791"/>
          </a:xfrm>
          <a:prstGeom prst="ben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Bent-Up Arrow 15"/>
          <p:cNvSpPr/>
          <p:nvPr/>
        </p:nvSpPr>
        <p:spPr>
          <a:xfrm>
            <a:off x="1029826" y="2042170"/>
            <a:ext cx="7805181" cy="2865901"/>
          </a:xfrm>
          <a:prstGeom prst="bentUp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Vasoconstriction</a:t>
            </a:r>
            <a:endParaRPr lang="en-US" sz="3200" b="1" dirty="0"/>
          </a:p>
        </p:txBody>
      </p:sp>
      <p:sp>
        <p:nvSpPr>
          <p:cNvPr id="17" name="Rectangle 16"/>
          <p:cNvSpPr/>
          <p:nvPr/>
        </p:nvSpPr>
        <p:spPr>
          <a:xfrm>
            <a:off x="1029826" y="2745774"/>
            <a:ext cx="652224" cy="1441532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89534" y="1115471"/>
            <a:ext cx="532077" cy="926699"/>
          </a:xfrm>
          <a:prstGeom prst="downArrow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2145472" y="1115471"/>
            <a:ext cx="497749" cy="926699"/>
          </a:xfrm>
          <a:prstGeom prst="down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922344" y="1600200"/>
            <a:ext cx="1947556" cy="44197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Vasodilation</a:t>
            </a:r>
            <a:endParaRPr lang="en-US" sz="2400" b="1" dirty="0"/>
          </a:p>
        </p:txBody>
      </p:sp>
      <p:sp>
        <p:nvSpPr>
          <p:cNvPr id="22" name="Bevel 21"/>
          <p:cNvSpPr/>
          <p:nvPr/>
        </p:nvSpPr>
        <p:spPr>
          <a:xfrm>
            <a:off x="789534" y="5234132"/>
            <a:ext cx="7534896" cy="1098310"/>
          </a:xfrm>
          <a:prstGeom prst="bevel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Maintain GFR</a:t>
            </a:r>
            <a:endParaRPr lang="en-US" sz="3200" b="1" dirty="0"/>
          </a:p>
        </p:txBody>
      </p:sp>
      <p:sp>
        <p:nvSpPr>
          <p:cNvPr id="23" name="Down Arrow 22"/>
          <p:cNvSpPr/>
          <p:nvPr/>
        </p:nvSpPr>
        <p:spPr>
          <a:xfrm>
            <a:off x="3587229" y="4908071"/>
            <a:ext cx="2265618" cy="326061"/>
          </a:xfrm>
          <a:prstGeom prst="down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6106" y="3380734"/>
            <a:ext cx="2557402" cy="806572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 </a:t>
            </a:r>
            <a:r>
              <a:rPr lang="en-US" sz="2800" b="1" dirty="0" smtClean="0"/>
              <a:t>Renin release</a:t>
            </a:r>
            <a:endParaRPr lang="en-US" sz="2800" b="1" dirty="0"/>
          </a:p>
        </p:txBody>
      </p:sp>
      <p:sp>
        <p:nvSpPr>
          <p:cNvPr id="25" name="Rectangle 24"/>
          <p:cNvSpPr/>
          <p:nvPr/>
        </p:nvSpPr>
        <p:spPr>
          <a:xfrm>
            <a:off x="3140969" y="3380734"/>
            <a:ext cx="2488747" cy="806572"/>
          </a:xfrm>
          <a:prstGeom prst="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Sympathetic activity</a:t>
            </a:r>
            <a:endParaRPr lang="en-US" sz="2800" b="1" dirty="0"/>
          </a:p>
        </p:txBody>
      </p:sp>
      <p:sp>
        <p:nvSpPr>
          <p:cNvPr id="26" name="Rectangle 25"/>
          <p:cNvSpPr/>
          <p:nvPr/>
        </p:nvSpPr>
        <p:spPr>
          <a:xfrm>
            <a:off x="3140969" y="4530528"/>
            <a:ext cx="2488747" cy="90953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Increase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Aldosterone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140969" y="5783287"/>
            <a:ext cx="2711878" cy="840893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Na+ &amp; Water </a:t>
            </a:r>
            <a:r>
              <a:rPr lang="en-US" sz="2800" b="1" dirty="0" err="1" smtClean="0"/>
              <a:t>retension</a:t>
            </a:r>
            <a:endParaRPr lang="en-US" sz="2800" b="1" dirty="0"/>
          </a:p>
        </p:txBody>
      </p:sp>
      <p:sp>
        <p:nvSpPr>
          <p:cNvPr id="28" name="Up Arrow 27"/>
          <p:cNvSpPr/>
          <p:nvPr/>
        </p:nvSpPr>
        <p:spPr>
          <a:xfrm>
            <a:off x="326106" y="3613665"/>
            <a:ext cx="257462" cy="384869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Up Arrow 28"/>
          <p:cNvSpPr/>
          <p:nvPr/>
        </p:nvSpPr>
        <p:spPr>
          <a:xfrm>
            <a:off x="3173254" y="3457167"/>
            <a:ext cx="257462" cy="384869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1819364" y="1115471"/>
            <a:ext cx="394767" cy="2265263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4067814" y="4187306"/>
            <a:ext cx="635060" cy="343222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4067814" y="5440066"/>
            <a:ext cx="772370" cy="343221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6316268" y="5783287"/>
            <a:ext cx="2370532" cy="84089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Maintain IV Volume</a:t>
            </a:r>
            <a:endParaRPr lang="en-US" sz="2400" b="1" dirty="0"/>
          </a:p>
        </p:txBody>
      </p:sp>
      <p:sp>
        <p:nvSpPr>
          <p:cNvPr id="35" name="Rectangle 34"/>
          <p:cNvSpPr/>
          <p:nvPr/>
        </p:nvSpPr>
        <p:spPr>
          <a:xfrm>
            <a:off x="6007321" y="4187306"/>
            <a:ext cx="2679479" cy="125276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Maintain coronary &amp; cerebral circulation</a:t>
            </a:r>
            <a:endParaRPr lang="en-US" sz="2400" b="1" dirty="0"/>
          </a:p>
        </p:txBody>
      </p:sp>
      <p:sp>
        <p:nvSpPr>
          <p:cNvPr id="36" name="Right Arrow 35"/>
          <p:cNvSpPr/>
          <p:nvPr/>
        </p:nvSpPr>
        <p:spPr>
          <a:xfrm>
            <a:off x="5852847" y="5972059"/>
            <a:ext cx="463421" cy="514832"/>
          </a:xfrm>
          <a:prstGeom prst="rightArrow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Up Arrow 36"/>
          <p:cNvSpPr/>
          <p:nvPr/>
        </p:nvSpPr>
        <p:spPr>
          <a:xfrm>
            <a:off x="6934164" y="5440066"/>
            <a:ext cx="738042" cy="343221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629716" y="1115471"/>
            <a:ext cx="3057084" cy="92669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Vasodilation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</a:rPr>
              <a:t>Splanchic</a:t>
            </a:r>
            <a:r>
              <a:rPr lang="en-US" sz="2800" b="1" dirty="0" smtClean="0">
                <a:solidFill>
                  <a:srgbClr val="FF0000"/>
                </a:solidFill>
              </a:rPr>
              <a:t>)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29716" y="240255"/>
            <a:ext cx="2849188" cy="66928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IV Volume reduction</a:t>
            </a:r>
            <a:endParaRPr lang="en-US" sz="2400" b="1" dirty="0"/>
          </a:p>
        </p:txBody>
      </p:sp>
      <p:sp>
        <p:nvSpPr>
          <p:cNvPr id="41" name="10-Point Star 40"/>
          <p:cNvSpPr/>
          <p:nvPr/>
        </p:nvSpPr>
        <p:spPr>
          <a:xfrm>
            <a:off x="5200625" y="2042170"/>
            <a:ext cx="3589159" cy="1571495"/>
          </a:xfrm>
          <a:prstGeom prst="star10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Cirrhosis of Liver</a:t>
            </a:r>
            <a:endParaRPr lang="en-US" sz="2800" b="1" dirty="0"/>
          </a:p>
        </p:txBody>
      </p:sp>
      <p:sp>
        <p:nvSpPr>
          <p:cNvPr id="42" name="Up Arrow 41"/>
          <p:cNvSpPr/>
          <p:nvPr/>
        </p:nvSpPr>
        <p:spPr>
          <a:xfrm>
            <a:off x="6573725" y="909538"/>
            <a:ext cx="823861" cy="205933"/>
          </a:xfrm>
          <a:prstGeom prst="upArrow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Left Arrow 42"/>
          <p:cNvSpPr/>
          <p:nvPr/>
        </p:nvSpPr>
        <p:spPr>
          <a:xfrm>
            <a:off x="2883508" y="240255"/>
            <a:ext cx="2746208" cy="175124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-Shape 43"/>
          <p:cNvSpPr/>
          <p:nvPr/>
        </p:nvSpPr>
        <p:spPr>
          <a:xfrm>
            <a:off x="457200" y="240255"/>
            <a:ext cx="8229600" cy="6383925"/>
          </a:xfrm>
          <a:prstGeom prst="corner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57200" y="240255"/>
            <a:ext cx="2973516" cy="109831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AKI… </a:t>
            </a:r>
          </a:p>
          <a:p>
            <a:pPr algn="ctr"/>
            <a:r>
              <a:rPr lang="en-US" sz="2800" b="1" dirty="0" smtClean="0"/>
              <a:t>Very common</a:t>
            </a:r>
            <a:endParaRPr lang="en-US" sz="2800" b="1" dirty="0"/>
          </a:p>
        </p:txBody>
      </p:sp>
      <p:sp>
        <p:nvSpPr>
          <p:cNvPr id="46" name="Rectangle 45"/>
          <p:cNvSpPr/>
          <p:nvPr/>
        </p:nvSpPr>
        <p:spPr>
          <a:xfrm>
            <a:off x="457200" y="2282425"/>
            <a:ext cx="2973516" cy="1331240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Triggered by volume depletion &amp; SBP</a:t>
            </a:r>
            <a:endParaRPr lang="en-US" sz="2800" b="1" dirty="0"/>
          </a:p>
        </p:txBody>
      </p:sp>
      <p:sp>
        <p:nvSpPr>
          <p:cNvPr id="47" name="Rectangle 46"/>
          <p:cNvSpPr/>
          <p:nvPr/>
        </p:nvSpPr>
        <p:spPr>
          <a:xfrm>
            <a:off x="457200" y="4187306"/>
            <a:ext cx="8021704" cy="193885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Hepato</a:t>
            </a:r>
            <a:r>
              <a:rPr lang="en-US" sz="3600" b="1" dirty="0" smtClean="0"/>
              <a:t>-renal syndrome</a:t>
            </a:r>
            <a:endParaRPr lang="en-US" sz="3600" b="1" dirty="0"/>
          </a:p>
        </p:txBody>
      </p:sp>
      <p:sp>
        <p:nvSpPr>
          <p:cNvPr id="48" name="Down Arrow 47"/>
          <p:cNvSpPr/>
          <p:nvPr/>
        </p:nvSpPr>
        <p:spPr>
          <a:xfrm>
            <a:off x="1321611" y="1338565"/>
            <a:ext cx="1029826" cy="943860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wn Arrow 48"/>
          <p:cNvSpPr/>
          <p:nvPr/>
        </p:nvSpPr>
        <p:spPr>
          <a:xfrm>
            <a:off x="1321611" y="3613665"/>
            <a:ext cx="1029826" cy="573641"/>
          </a:xfrm>
          <a:prstGeom prst="downArrow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2" grpId="0" animBg="1"/>
      <p:bldP spid="42" grpId="1" animBg="1"/>
      <p:bldP spid="43" grpId="0" animBg="1"/>
      <p:bldP spid="43" grpId="1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INTRARENAL AZOTEMIA: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 smtClean="0"/>
              <a:t>Ischemia </a:t>
            </a:r>
            <a:r>
              <a:rPr lang="en-IN" b="1" dirty="0"/>
              <a:t>associated AKI:</a:t>
            </a:r>
            <a:r>
              <a:rPr lang="en-IN" dirty="0"/>
              <a:t> </a:t>
            </a:r>
            <a:endParaRPr lang="en-IN" dirty="0" smtClean="0"/>
          </a:p>
          <a:p>
            <a:r>
              <a:rPr lang="en-IN" dirty="0" smtClean="0"/>
              <a:t> </a:t>
            </a:r>
            <a:r>
              <a:rPr lang="en-IN" dirty="0"/>
              <a:t>T</a:t>
            </a:r>
            <a:r>
              <a:rPr lang="en-IN" dirty="0" smtClean="0"/>
              <a:t>ubules</a:t>
            </a:r>
            <a:r>
              <a:rPr lang="en-IN" dirty="0"/>
              <a:t>, interstitium, vasculature and glomerulus. </a:t>
            </a:r>
            <a:endParaRPr lang="en-IN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3569" y="3912728"/>
            <a:ext cx="2608893" cy="99534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Tubular cell injury</a:t>
            </a:r>
            <a:endParaRPr lang="en-US" sz="2400" b="1" dirty="0"/>
          </a:p>
        </p:txBody>
      </p:sp>
      <p:sp>
        <p:nvSpPr>
          <p:cNvPr id="6" name="Oval 5"/>
          <p:cNvSpPr/>
          <p:nvPr/>
        </p:nvSpPr>
        <p:spPr>
          <a:xfrm>
            <a:off x="3192462" y="4032856"/>
            <a:ext cx="2162635" cy="87521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ATN</a:t>
            </a:r>
            <a:endParaRPr lang="en-US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5749865" y="3483701"/>
            <a:ext cx="2694712" cy="2797257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Causes:</a:t>
            </a:r>
          </a:p>
          <a:p>
            <a:pPr algn="ctr"/>
            <a:endParaRPr lang="en-US" sz="2800" b="1" dirty="0" smtClean="0"/>
          </a:p>
          <a:p>
            <a:r>
              <a:rPr lang="en-US" sz="2800" b="1" dirty="0" smtClean="0"/>
              <a:t>Ischemia</a:t>
            </a:r>
          </a:p>
          <a:p>
            <a:r>
              <a:rPr lang="en-US" sz="2800" b="1" dirty="0" smtClean="0"/>
              <a:t>Sepsis</a:t>
            </a:r>
          </a:p>
          <a:p>
            <a:r>
              <a:rPr lang="en-US" sz="2800" b="1" dirty="0" smtClean="0"/>
              <a:t>Toxins (</a:t>
            </a:r>
            <a:r>
              <a:rPr lang="en-US" sz="2400" b="1" dirty="0" smtClean="0"/>
              <a:t>Endo/</a:t>
            </a:r>
            <a:r>
              <a:rPr lang="en-US" sz="2400" b="1" dirty="0" err="1" smtClean="0"/>
              <a:t>Exo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393967" y="6418247"/>
            <a:ext cx="4030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rgbClr val="FF0000"/>
                </a:solidFill>
              </a:rPr>
              <a:t>Intensive Care Medicine. 42 (4): 521–530</a:t>
            </a:r>
            <a:r>
              <a:rPr lang="en-US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355097" y="4341755"/>
            <a:ext cx="394768" cy="274578"/>
          </a:xfrm>
          <a:prstGeom prst="right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9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Ischemic ATN: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3112865" cy="73370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Detachment of live &amp; necrotic cells of PCT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376762" y="1600200"/>
            <a:ext cx="2042489" cy="733708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Enters into lumen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779690" y="1600200"/>
            <a:ext cx="1907110" cy="733708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Cast formation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6779690" y="2934546"/>
            <a:ext cx="1907110" cy="720766"/>
          </a:xfrm>
          <a:prstGeom prst="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Lumen blockade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779690" y="4341755"/>
            <a:ext cx="1907110" cy="97818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GFR</a:t>
            </a:r>
            <a:endParaRPr lang="en-US" sz="3200" b="1" dirty="0"/>
          </a:p>
        </p:txBody>
      </p:sp>
      <p:sp>
        <p:nvSpPr>
          <p:cNvPr id="9" name="Down Arrow 8"/>
          <p:cNvSpPr/>
          <p:nvPr/>
        </p:nvSpPr>
        <p:spPr>
          <a:xfrm>
            <a:off x="6934164" y="4582011"/>
            <a:ext cx="291784" cy="549154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0732" y="3363574"/>
            <a:ext cx="2454420" cy="1475853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/>
              <a:t>Loss </a:t>
            </a:r>
            <a:r>
              <a:rPr lang="en-IN" sz="2400" b="1" dirty="0"/>
              <a:t>epithelial cell barrier </a:t>
            </a:r>
            <a:r>
              <a:rPr lang="en-IN" sz="2400" b="1" dirty="0" smtClean="0"/>
              <a:t>and cell </a:t>
            </a:r>
            <a:r>
              <a:rPr lang="en-IN" sz="2400" b="1" dirty="0"/>
              <a:t>tight junctions 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3570065" y="3294931"/>
            <a:ext cx="1767868" cy="1475853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Leakage into </a:t>
            </a:r>
            <a:r>
              <a:rPr lang="en-US" sz="2400" b="1" dirty="0" err="1" smtClean="0"/>
              <a:t>interstitium</a:t>
            </a:r>
            <a:endParaRPr lang="en-US" sz="2400" b="1" dirty="0"/>
          </a:p>
        </p:txBody>
      </p:sp>
      <p:sp>
        <p:nvSpPr>
          <p:cNvPr id="12" name="Right Arrow 11"/>
          <p:cNvSpPr/>
          <p:nvPr/>
        </p:nvSpPr>
        <p:spPr>
          <a:xfrm>
            <a:off x="3570065" y="1767592"/>
            <a:ext cx="806697" cy="377544"/>
          </a:xfrm>
          <a:prstGeom prst="rightArrow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419251" y="1679738"/>
            <a:ext cx="341231" cy="377544"/>
          </a:xfrm>
          <a:prstGeom prst="right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7500569" y="2333908"/>
            <a:ext cx="514913" cy="600638"/>
          </a:xfrm>
          <a:prstGeom prst="downArrow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7498493" y="3704739"/>
            <a:ext cx="514913" cy="600638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1458921" y="2333908"/>
            <a:ext cx="738042" cy="943860"/>
          </a:xfrm>
          <a:prstGeom prst="down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3055152" y="4135822"/>
            <a:ext cx="514913" cy="446189"/>
          </a:xfrm>
          <a:prstGeom prst="right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5337933" y="4307435"/>
            <a:ext cx="1422549" cy="549153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624155" y="6203757"/>
            <a:ext cx="3062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IN" i="1" dirty="0" smtClean="0">
                <a:solidFill>
                  <a:srgbClr val="FF0000"/>
                </a:solidFill>
              </a:rPr>
              <a:t>JAMA</a:t>
            </a:r>
            <a:r>
              <a:rPr lang="en-IN" i="1" dirty="0">
                <a:solidFill>
                  <a:srgbClr val="FF0000"/>
                </a:solidFill>
              </a:rPr>
              <a:t> </a:t>
            </a:r>
            <a:r>
              <a:rPr lang="en-IN" i="1" dirty="0" smtClean="0">
                <a:solidFill>
                  <a:srgbClr val="FF0000"/>
                </a:solidFill>
              </a:rPr>
              <a:t>2008;</a:t>
            </a:r>
            <a:r>
              <a:rPr lang="en-IN" i="1" dirty="0">
                <a:solidFill>
                  <a:srgbClr val="FF0000"/>
                </a:solidFill>
              </a:rPr>
              <a:t> 299 (7): 793–805.</a:t>
            </a:r>
            <a:r>
              <a:rPr lang="en-US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2370" y="5131165"/>
            <a:ext cx="3072315" cy="9949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Solute reach fluid to Macula </a:t>
            </a:r>
            <a:r>
              <a:rPr lang="en-US" sz="2800" b="1" dirty="0" err="1" smtClean="0"/>
              <a:t>densa</a:t>
            </a:r>
            <a:endParaRPr lang="en-US" sz="2800" b="1" dirty="0"/>
          </a:p>
        </p:txBody>
      </p:sp>
      <p:sp>
        <p:nvSpPr>
          <p:cNvPr id="21" name="Rectangle 20"/>
          <p:cNvSpPr/>
          <p:nvPr/>
        </p:nvSpPr>
        <p:spPr>
          <a:xfrm>
            <a:off x="4205124" y="4993877"/>
            <a:ext cx="2214127" cy="1209880"/>
          </a:xfrm>
          <a:prstGeom prst="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/>
              <a:t>a</a:t>
            </a:r>
            <a:r>
              <a:rPr lang="en-US" sz="2400" b="1" dirty="0" smtClean="0"/>
              <a:t>fferent arteriolar </a:t>
            </a:r>
            <a:r>
              <a:rPr lang="en-US" sz="2400" b="1" dirty="0" err="1" smtClean="0"/>
              <a:t>vasoconstrictionnn</a:t>
            </a:r>
            <a:endParaRPr lang="en-US" sz="2400" b="1" dirty="0"/>
          </a:p>
        </p:txBody>
      </p:sp>
      <p:sp>
        <p:nvSpPr>
          <p:cNvPr id="22" name="Down Arrow 21"/>
          <p:cNvSpPr/>
          <p:nvPr/>
        </p:nvSpPr>
        <p:spPr>
          <a:xfrm>
            <a:off x="3570065" y="4770784"/>
            <a:ext cx="411930" cy="360381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3844685" y="5491548"/>
            <a:ext cx="360439" cy="377544"/>
          </a:xfrm>
          <a:prstGeom prst="rightArrow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6419251" y="4993877"/>
            <a:ext cx="341231" cy="49767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0" grpId="1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Phases of Ischemic ATN: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 </a:t>
            </a:r>
            <a:r>
              <a:rPr lang="en-IN" dirty="0"/>
              <a:t>F</a:t>
            </a:r>
            <a:r>
              <a:rPr lang="en-IN" dirty="0" smtClean="0"/>
              <a:t>our </a:t>
            </a:r>
            <a:r>
              <a:rPr lang="en-IN" dirty="0"/>
              <a:t>distinct clinical and cellular phases: 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-</a:t>
            </a:r>
            <a:r>
              <a:rPr lang="en-IN" dirty="0"/>
              <a:t>I</a:t>
            </a:r>
            <a:r>
              <a:rPr lang="en-IN" dirty="0" smtClean="0"/>
              <a:t>nitiation</a:t>
            </a:r>
            <a:r>
              <a:rPr lang="en-IN" dirty="0"/>
              <a:t>, 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-Extension,</a:t>
            </a:r>
          </a:p>
          <a:p>
            <a:pPr marL="0" indent="0">
              <a:buNone/>
            </a:pPr>
            <a:r>
              <a:rPr lang="en-IN" dirty="0" smtClean="0"/>
              <a:t>-</a:t>
            </a:r>
            <a:r>
              <a:rPr lang="en-IN" dirty="0"/>
              <a:t>M</a:t>
            </a:r>
            <a:r>
              <a:rPr lang="en-IN" dirty="0" smtClean="0"/>
              <a:t>aintenance </a:t>
            </a:r>
            <a:r>
              <a:rPr lang="en-IN" dirty="0"/>
              <a:t>and 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-Recovery.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32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Cellular stages in ischemic ATN: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age result for acute kidney injury stag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600200"/>
            <a:ext cx="8056030" cy="47494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144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operative ATN: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3078537" cy="136866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Intra-operative blood loss or hypotension</a:t>
            </a:r>
            <a:endParaRPr lang="en-US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5990157" y="1600200"/>
            <a:ext cx="2696643" cy="123138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Decreased renal perfusion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5990157" y="3603829"/>
            <a:ext cx="2696643" cy="1184115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ATN</a:t>
            </a:r>
            <a:endParaRPr lang="en-US" sz="2800" b="1" dirty="0"/>
          </a:p>
        </p:txBody>
      </p:sp>
      <p:sp>
        <p:nvSpPr>
          <p:cNvPr id="7" name="Right Arrow 6"/>
          <p:cNvSpPr/>
          <p:nvPr/>
        </p:nvSpPr>
        <p:spPr>
          <a:xfrm>
            <a:off x="3535737" y="2368230"/>
            <a:ext cx="2454420" cy="4633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7088638" y="2831580"/>
            <a:ext cx="532077" cy="772249"/>
          </a:xfrm>
          <a:prstGeom prst="down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35737" y="1287083"/>
            <a:ext cx="2454420" cy="1081148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Cardiac &amp; </a:t>
            </a:r>
            <a:r>
              <a:rPr lang="en-US" sz="2000" b="1" dirty="0" err="1" smtClean="0"/>
              <a:t>intraperitoneal</a:t>
            </a:r>
            <a:r>
              <a:rPr lang="en-US" sz="2000" b="1" dirty="0" smtClean="0"/>
              <a:t> surgery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556420" y="6186204"/>
            <a:ext cx="3064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>
                <a:solidFill>
                  <a:srgbClr val="FF0000"/>
                </a:solidFill>
              </a:rPr>
              <a:t>JAMA</a:t>
            </a:r>
            <a:r>
              <a:rPr lang="en-IN" i="1" dirty="0">
                <a:solidFill>
                  <a:srgbClr val="FF0000"/>
                </a:solidFill>
              </a:rPr>
              <a:t> </a:t>
            </a:r>
            <a:r>
              <a:rPr lang="en-IN" i="1" dirty="0" smtClean="0">
                <a:solidFill>
                  <a:srgbClr val="FF0000"/>
                </a:solidFill>
              </a:rPr>
              <a:t>2008;.</a:t>
            </a:r>
            <a:r>
              <a:rPr lang="en-IN" i="1" dirty="0">
                <a:solidFill>
                  <a:srgbClr val="FF0000"/>
                </a:solidFill>
              </a:rPr>
              <a:t> 299 (7): 793–80</a:t>
            </a:r>
            <a:r>
              <a:rPr lang="en-IN" dirty="0"/>
              <a:t>5.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416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Burns and pancreatitis: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7082"/>
            <a:ext cx="8229600" cy="4839081"/>
          </a:xfrm>
        </p:spPr>
        <p:txBody>
          <a:bodyPr/>
          <a:lstStyle/>
          <a:p>
            <a:r>
              <a:rPr lang="en-US" dirty="0" smtClean="0"/>
              <a:t>AKI seen in 25% cases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351069"/>
            <a:ext cx="2786753" cy="806571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Hypovolemia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457200" y="3638151"/>
            <a:ext cx="2786753" cy="84089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Immune </a:t>
            </a:r>
            <a:r>
              <a:rPr lang="en-US" sz="2800" b="1" dirty="0" err="1" smtClean="0"/>
              <a:t>dysregulation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879013" y="3638151"/>
            <a:ext cx="2008161" cy="840893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Sepsis </a:t>
            </a:r>
          </a:p>
          <a:p>
            <a:pPr algn="ctr"/>
            <a:r>
              <a:rPr lang="en-US" sz="2800" b="1" dirty="0" smtClean="0"/>
              <a:t>ALI</a:t>
            </a:r>
            <a:endParaRPr lang="en-US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457200" y="5199810"/>
            <a:ext cx="2786753" cy="977836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Fluid resuscitation</a:t>
            </a:r>
            <a:endParaRPr lang="en-US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3879013" y="5148327"/>
            <a:ext cx="2008161" cy="1149792"/>
          </a:xfrm>
          <a:prstGeom prst="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Abdominal compartmental syndrome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6144634" y="1956364"/>
            <a:ext cx="1613395" cy="416979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GFR</a:t>
            </a:r>
            <a:endParaRPr lang="en-US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7912499" y="2986029"/>
            <a:ext cx="944008" cy="120127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ATN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243953" y="2557002"/>
            <a:ext cx="2900681" cy="60063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243953" y="3861245"/>
            <a:ext cx="635060" cy="497671"/>
          </a:xfrm>
          <a:prstGeom prst="right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243953" y="5440065"/>
            <a:ext cx="635060" cy="497672"/>
          </a:xfrm>
          <a:prstGeom prst="rightArrow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887174" y="5440065"/>
            <a:ext cx="257460" cy="37754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887174" y="3861245"/>
            <a:ext cx="257460" cy="49767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7758029" y="3157640"/>
            <a:ext cx="154470" cy="703605"/>
          </a:xfrm>
          <a:prstGeom prst="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144634" y="3861245"/>
            <a:ext cx="480582" cy="617799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7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Sepsis associated AKI</a:t>
            </a:r>
            <a:r>
              <a:rPr lang="en-IN" dirty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99307" cy="4525963"/>
          </a:xfrm>
        </p:spPr>
        <p:txBody>
          <a:bodyPr>
            <a:normAutofit/>
          </a:bodyPr>
          <a:lstStyle/>
          <a:p>
            <a:r>
              <a:rPr lang="en-IN" sz="2800" dirty="0" smtClean="0"/>
              <a:t>AKI complicates &gt; </a:t>
            </a:r>
            <a:r>
              <a:rPr lang="en-IN" sz="2800" dirty="0"/>
              <a:t>50% of the cases of severe sepsis </a:t>
            </a:r>
            <a:endParaRPr lang="en-IN" sz="2800" dirty="0" smtClean="0"/>
          </a:p>
          <a:p>
            <a:r>
              <a:rPr lang="en-IN" sz="2800" dirty="0" smtClean="0"/>
              <a:t>Increases </a:t>
            </a:r>
            <a:r>
              <a:rPr lang="en-IN" sz="2800" dirty="0"/>
              <a:t>the risk of death</a:t>
            </a:r>
            <a:r>
              <a:rPr lang="en-IN" sz="2800" dirty="0" smtClean="0"/>
              <a:t>.</a:t>
            </a:r>
          </a:p>
          <a:p>
            <a:r>
              <a:rPr lang="en-IN" sz="2800" dirty="0" smtClean="0"/>
              <a:t>  </a:t>
            </a:r>
            <a:r>
              <a:rPr lang="en-IN" sz="2800" dirty="0"/>
              <a:t>GFR </a:t>
            </a:r>
            <a:r>
              <a:rPr lang="en-IN" sz="2800" dirty="0" smtClean="0"/>
              <a:t>in </a:t>
            </a:r>
            <a:r>
              <a:rPr lang="en-IN" sz="2800" dirty="0"/>
              <a:t>sepsis can </a:t>
            </a:r>
            <a:r>
              <a:rPr lang="en-IN" sz="2800" dirty="0" smtClean="0"/>
              <a:t>occur in </a:t>
            </a:r>
            <a:r>
              <a:rPr lang="en-IN" sz="2800" dirty="0"/>
              <a:t>absence </a:t>
            </a:r>
            <a:r>
              <a:rPr lang="en-IN" sz="2800" dirty="0" smtClean="0"/>
              <a:t>of hypotension</a:t>
            </a:r>
          </a:p>
          <a:p>
            <a:endParaRPr lang="en-IN" dirty="0" smtClean="0"/>
          </a:p>
          <a:p>
            <a:r>
              <a:rPr lang="en-IN" sz="2800" b="1" dirty="0" smtClean="0">
                <a:solidFill>
                  <a:srgbClr val="000090"/>
                </a:solidFill>
              </a:rPr>
              <a:t>Tubular injury/ </a:t>
            </a:r>
            <a:r>
              <a:rPr lang="en-IN" sz="2800" b="1" dirty="0">
                <a:solidFill>
                  <a:srgbClr val="000090"/>
                </a:solidFill>
              </a:rPr>
              <a:t>interstitial </a:t>
            </a:r>
            <a:r>
              <a:rPr lang="en-IN" sz="2800" b="1" dirty="0" smtClean="0">
                <a:solidFill>
                  <a:srgbClr val="000090"/>
                </a:solidFill>
              </a:rPr>
              <a:t>edema/ </a:t>
            </a:r>
            <a:r>
              <a:rPr lang="en-IN" sz="2800" b="1" dirty="0">
                <a:solidFill>
                  <a:srgbClr val="000090"/>
                </a:solidFill>
              </a:rPr>
              <a:t>mitochondrial damage, must be considered in the pathophysiology of sepsis induced AKI.</a:t>
            </a:r>
            <a:r>
              <a:rPr lang="en-US" sz="2800" b="1" dirty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4" name="Down Arrow 3"/>
          <p:cNvSpPr/>
          <p:nvPr/>
        </p:nvSpPr>
        <p:spPr>
          <a:xfrm>
            <a:off x="806697" y="2677133"/>
            <a:ext cx="188802" cy="394705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6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of AKI in Sepsis: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83514" y="1600200"/>
            <a:ext cx="3261117" cy="785191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Sepsis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5818518" y="2797257"/>
            <a:ext cx="2317109" cy="104682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NO</a:t>
            </a:r>
          </a:p>
          <a:p>
            <a:pPr algn="ctr"/>
            <a:r>
              <a:rPr lang="en-US" sz="2400" b="1" dirty="0" err="1" smtClean="0">
                <a:solidFill>
                  <a:srgbClr val="000000"/>
                </a:solidFill>
              </a:rPr>
              <a:t>Endothelin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Vasopressin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5352" y="2883063"/>
            <a:ext cx="2660385" cy="823733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RAAS activation</a:t>
            </a:r>
            <a:endParaRPr lang="en-US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875352" y="4290272"/>
            <a:ext cx="2660385" cy="1166954"/>
          </a:xfrm>
          <a:prstGeom prst="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Renal vasoconstriction</a:t>
            </a:r>
            <a:endParaRPr lang="en-US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5818518" y="4290272"/>
            <a:ext cx="2317110" cy="1166954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Efferent arteriolar dilatation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3758866" y="2883062"/>
            <a:ext cx="1836524" cy="2574164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2000" b="1" dirty="0" err="1" smtClean="0"/>
              <a:t>Microvascular</a:t>
            </a:r>
            <a:r>
              <a:rPr lang="en-US" sz="2000" b="1" dirty="0" smtClean="0"/>
              <a:t> thrombosis</a:t>
            </a:r>
          </a:p>
          <a:p>
            <a:pPr algn="ctr"/>
            <a:r>
              <a:rPr lang="en-US" sz="2000" b="1" dirty="0" smtClean="0"/>
              <a:t>Oxidative stress</a:t>
            </a:r>
          </a:p>
          <a:p>
            <a:pPr algn="ctr"/>
            <a:r>
              <a:rPr lang="en-US" sz="2000" b="1" dirty="0" smtClean="0"/>
              <a:t>Leukocyte adhesion</a:t>
            </a:r>
          </a:p>
          <a:p>
            <a:pPr algn="ctr"/>
            <a:r>
              <a:rPr lang="en-US" sz="2000" b="1" dirty="0" smtClean="0"/>
              <a:t>Tubular cell damage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0" name="Up Arrow 9"/>
          <p:cNvSpPr/>
          <p:nvPr/>
        </p:nvSpPr>
        <p:spPr>
          <a:xfrm>
            <a:off x="6144631" y="2883062"/>
            <a:ext cx="240293" cy="223095"/>
          </a:xfrm>
          <a:prstGeom prst="up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10412" y="5714642"/>
            <a:ext cx="5612554" cy="6178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GFR</a:t>
            </a:r>
            <a:endParaRPr lang="en-US" sz="3600" b="1" dirty="0"/>
          </a:p>
        </p:txBody>
      </p:sp>
      <p:sp>
        <p:nvSpPr>
          <p:cNvPr id="12" name="Down Arrow 11"/>
          <p:cNvSpPr/>
          <p:nvPr/>
        </p:nvSpPr>
        <p:spPr>
          <a:xfrm>
            <a:off x="3003660" y="5869092"/>
            <a:ext cx="532077" cy="463350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2883514" y="2385391"/>
            <a:ext cx="429094" cy="411866"/>
          </a:xfrm>
          <a:prstGeom prst="downArrow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4426180" y="2454035"/>
            <a:ext cx="429094" cy="411866"/>
          </a:xfrm>
          <a:prstGeom prst="downArrow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5818518" y="2385391"/>
            <a:ext cx="429094" cy="411866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2883514" y="3706796"/>
            <a:ext cx="429094" cy="583476"/>
          </a:xfrm>
          <a:prstGeom prst="downArrow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5818518" y="3844084"/>
            <a:ext cx="566406" cy="446188"/>
          </a:xfrm>
          <a:prstGeom prst="down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3003660" y="5457226"/>
            <a:ext cx="532077" cy="257416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4426180" y="5457226"/>
            <a:ext cx="429094" cy="257416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5955829" y="5457226"/>
            <a:ext cx="429095" cy="257416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595390" y="6357039"/>
            <a:ext cx="3062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>
                <a:solidFill>
                  <a:srgbClr val="FF0000"/>
                </a:solidFill>
              </a:rPr>
              <a:t>JAMA</a:t>
            </a:r>
            <a:r>
              <a:rPr lang="en-IN" i="1" dirty="0">
                <a:solidFill>
                  <a:srgbClr val="FF0000"/>
                </a:solidFill>
              </a:rPr>
              <a:t> </a:t>
            </a:r>
            <a:r>
              <a:rPr lang="en-IN" i="1" dirty="0" smtClean="0">
                <a:solidFill>
                  <a:srgbClr val="FF0000"/>
                </a:solidFill>
              </a:rPr>
              <a:t>2008;</a:t>
            </a:r>
            <a:r>
              <a:rPr lang="en-IN" i="1" dirty="0">
                <a:solidFill>
                  <a:srgbClr val="FF0000"/>
                </a:solidFill>
              </a:rPr>
              <a:t> 299 (7): 793–805.</a:t>
            </a:r>
            <a:r>
              <a:rPr lang="en-US" i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918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Nephrotoxin induced AKI</a:t>
            </a:r>
            <a:r>
              <a:rPr lang="en-IN" dirty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</a:t>
            </a:r>
            <a:r>
              <a:rPr lang="en-IN" dirty="0" smtClean="0"/>
              <a:t>igh </a:t>
            </a:r>
            <a:r>
              <a:rPr lang="en-IN" dirty="0"/>
              <a:t>susceptibility to nephrotoxicity due to extremely high blood </a:t>
            </a:r>
            <a:r>
              <a:rPr lang="en-IN" dirty="0" smtClean="0"/>
              <a:t>perfusion. </a:t>
            </a:r>
          </a:p>
          <a:p>
            <a:r>
              <a:rPr lang="en-IN" dirty="0" smtClean="0"/>
              <a:t>Risk </a:t>
            </a:r>
            <a:r>
              <a:rPr lang="en-IN" dirty="0"/>
              <a:t>factors include CKD, </a:t>
            </a:r>
            <a:r>
              <a:rPr lang="en-IN" dirty="0" smtClean="0"/>
              <a:t>old age</a:t>
            </a:r>
            <a:r>
              <a:rPr lang="en-IN" dirty="0"/>
              <a:t>, and  DM.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7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IN" dirty="0"/>
              <a:t>Contrast </a:t>
            </a:r>
            <a:r>
              <a:rPr lang="en-IN" dirty="0" smtClean="0"/>
              <a:t>induced nephrotoxicity: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IN" sz="2800" dirty="0" smtClean="0"/>
              <a:t>Iodinated </a:t>
            </a:r>
            <a:r>
              <a:rPr lang="en-IN" sz="2800" dirty="0"/>
              <a:t>contrast agent used for the cardiovascular and CT imaging are the leading causes of AKI. </a:t>
            </a:r>
            <a:endParaRPr lang="en-IN" sz="2800" dirty="0" smtClean="0"/>
          </a:p>
          <a:p>
            <a:r>
              <a:rPr lang="en-IN" sz="2800" dirty="0" smtClean="0"/>
              <a:t>It </a:t>
            </a:r>
            <a:r>
              <a:rPr lang="en-IN" sz="2800" dirty="0"/>
              <a:t>occurs due to the  combination of factors </a:t>
            </a:r>
            <a:r>
              <a:rPr lang="en-IN" sz="2800" dirty="0" smtClean="0"/>
              <a:t>including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686551" y="2826177"/>
            <a:ext cx="8000249" cy="978182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Hypoxia due to perturbations in microcirculation and occlusion of small vessels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686551" y="3995311"/>
            <a:ext cx="8000249" cy="77224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Cytotoxic injury to tubule and oxidative free radicals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686551" y="4963346"/>
            <a:ext cx="8000249" cy="772249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Transient tubule obstruction due to precipitous contrast</a:t>
            </a:r>
            <a:endParaRPr lang="en-US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686551" y="5967291"/>
            <a:ext cx="8000249" cy="70360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Risk is high in diabetics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8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Antibiotics induced AKI: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i="1" dirty="0" smtClean="0"/>
              <a:t>Aminoglycosides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i="1" dirty="0"/>
              <a:t>Amphotericin B</a:t>
            </a:r>
            <a:r>
              <a:rPr lang="en-IN" dirty="0"/>
              <a:t> both causes tubular necrosis. </a:t>
            </a:r>
            <a:endParaRPr lang="en-IN" dirty="0" smtClean="0"/>
          </a:p>
          <a:p>
            <a:r>
              <a:rPr lang="en-IN" dirty="0" smtClean="0"/>
              <a:t>Non</a:t>
            </a:r>
            <a:r>
              <a:rPr lang="en-IN" dirty="0"/>
              <a:t>-oliguric AKI accompanies 10-30% of courses of aminoglycoside </a:t>
            </a:r>
            <a:r>
              <a:rPr lang="en-IN" dirty="0" smtClean="0"/>
              <a:t>antibiotics. </a:t>
            </a:r>
          </a:p>
          <a:p>
            <a:r>
              <a:rPr lang="en-IN" dirty="0" smtClean="0"/>
              <a:t>Aminoglycosides </a:t>
            </a:r>
            <a:r>
              <a:rPr lang="en-IN" dirty="0"/>
              <a:t>freely filtered </a:t>
            </a:r>
            <a:r>
              <a:rPr lang="en-IN" dirty="0" smtClean="0"/>
              <a:t>across </a:t>
            </a:r>
            <a:r>
              <a:rPr lang="en-IN" dirty="0"/>
              <a:t>glomerulus </a:t>
            </a:r>
            <a:r>
              <a:rPr lang="en-IN" dirty="0" smtClean="0"/>
              <a:t>and </a:t>
            </a:r>
            <a:r>
              <a:rPr lang="en-IN" dirty="0"/>
              <a:t>accumulate </a:t>
            </a:r>
            <a:r>
              <a:rPr lang="en-IN" dirty="0" smtClean="0"/>
              <a:t>in </a:t>
            </a:r>
            <a:r>
              <a:rPr lang="en-IN" dirty="0"/>
              <a:t>renal </a:t>
            </a:r>
            <a:r>
              <a:rPr lang="en-IN" dirty="0" smtClean="0"/>
              <a:t>cortex.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1090" y="6418247"/>
            <a:ext cx="463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rgbClr val="FF0000"/>
                </a:solidFill>
              </a:rPr>
              <a:t>Intensive Care </a:t>
            </a:r>
            <a:r>
              <a:rPr lang="en-IN" i="1" dirty="0" smtClean="0">
                <a:solidFill>
                  <a:srgbClr val="FF0000"/>
                </a:solidFill>
              </a:rPr>
              <a:t>Medicine 2015;</a:t>
            </a:r>
            <a:r>
              <a:rPr lang="en-IN" i="1" dirty="0">
                <a:solidFill>
                  <a:srgbClr val="FF0000"/>
                </a:solidFill>
              </a:rPr>
              <a:t> 42 (4): 521–530.</a:t>
            </a:r>
            <a:r>
              <a:rPr lang="en-US" i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321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Amphotericin B causes renal vasoconstriction </a:t>
            </a:r>
            <a:r>
              <a:rPr lang="en-IN" dirty="0" smtClean="0"/>
              <a:t>as </a:t>
            </a:r>
            <a:r>
              <a:rPr lang="en-IN" dirty="0"/>
              <a:t>well as direct tubular injury mediated by reactive oxygen species.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7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i="1" dirty="0"/>
              <a:t>Cisplatin</a:t>
            </a:r>
            <a:r>
              <a:rPr lang="en-IN" dirty="0"/>
              <a:t> and </a:t>
            </a:r>
            <a:r>
              <a:rPr lang="en-IN" i="1" dirty="0"/>
              <a:t>Carboplatin</a:t>
            </a:r>
            <a:r>
              <a:rPr lang="en-IN" dirty="0"/>
              <a:t> accumulated by the PCT causes necrosis and apoptosis. </a:t>
            </a:r>
            <a:endParaRPr lang="en-IN" dirty="0" smtClean="0"/>
          </a:p>
          <a:p>
            <a:r>
              <a:rPr lang="en-IN" dirty="0" smtClean="0"/>
              <a:t>Other </a:t>
            </a:r>
            <a:r>
              <a:rPr lang="en-IN" dirty="0"/>
              <a:t>drugs which are associated with AKI are </a:t>
            </a:r>
            <a:r>
              <a:rPr lang="en-IN" i="1" dirty="0"/>
              <a:t>ifosphomide, mitomycin C, gemcitabine</a:t>
            </a:r>
            <a:r>
              <a:rPr lang="en-IN" dirty="0"/>
              <a:t> and </a:t>
            </a:r>
            <a:r>
              <a:rPr lang="en-IN" i="1" dirty="0"/>
              <a:t>bevacizumab.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58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78121"/>
          </a:xfrm>
        </p:spPr>
        <p:txBody>
          <a:bodyPr/>
          <a:lstStyle/>
          <a:p>
            <a:r>
              <a:rPr lang="en-US" dirty="0"/>
              <a:t>Toxin induced AKI: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52759"/>
            <a:ext cx="3181520" cy="720766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Exogenous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457200" y="2213781"/>
            <a:ext cx="3181520" cy="840893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/>
              <a:t>Ethylene glycol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3792600"/>
            <a:ext cx="3181520" cy="1201276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oxalic acid, </a:t>
            </a:r>
            <a:endParaRPr lang="en-IN" sz="2400" b="1" dirty="0" smtClean="0"/>
          </a:p>
          <a:p>
            <a:pPr algn="ctr"/>
            <a:r>
              <a:rPr lang="en-IN" sz="2400" b="1" dirty="0" smtClean="0"/>
              <a:t>glycolaldehyde </a:t>
            </a:r>
            <a:r>
              <a:rPr lang="en-IN" sz="2400" b="1" dirty="0"/>
              <a:t>and </a:t>
            </a:r>
            <a:endParaRPr lang="en-IN" sz="2400" b="1" dirty="0" smtClean="0"/>
          </a:p>
          <a:p>
            <a:pPr algn="ctr"/>
            <a:r>
              <a:rPr lang="en-IN" sz="2400" b="1" dirty="0" smtClean="0"/>
              <a:t>glyoxylate</a:t>
            </a:r>
            <a:r>
              <a:rPr lang="en-IN" sz="2400" b="1" dirty="0"/>
              <a:t>,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457200" y="5405743"/>
            <a:ext cx="3181520" cy="720421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Direct </a:t>
            </a:r>
            <a:r>
              <a:rPr lang="en-US" sz="2800" b="1" dirty="0" err="1" smtClean="0"/>
              <a:t>tubulotoxic</a:t>
            </a:r>
            <a:endParaRPr lang="en-US" sz="2800" b="1" dirty="0"/>
          </a:p>
        </p:txBody>
      </p:sp>
      <p:sp>
        <p:nvSpPr>
          <p:cNvPr id="8" name="Oval 7"/>
          <p:cNvSpPr/>
          <p:nvPr/>
        </p:nvSpPr>
        <p:spPr>
          <a:xfrm>
            <a:off x="2214127" y="3140479"/>
            <a:ext cx="2042489" cy="60063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Metabolite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1664886" y="1973525"/>
            <a:ext cx="875352" cy="240256"/>
          </a:xfrm>
          <a:prstGeom prst="down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1664886" y="3140479"/>
            <a:ext cx="549241" cy="600638"/>
          </a:xfrm>
          <a:prstGeom prst="down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1664886" y="4993876"/>
            <a:ext cx="549241" cy="411867"/>
          </a:xfrm>
          <a:prstGeom prst="downArrow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57200" y="2213781"/>
            <a:ext cx="3181520" cy="840893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Fish Bile</a:t>
            </a:r>
            <a:endParaRPr lang="en-US" sz="4000" b="1" dirty="0"/>
          </a:p>
        </p:txBody>
      </p:sp>
      <p:sp>
        <p:nvSpPr>
          <p:cNvPr id="14" name="Down Arrow 13"/>
          <p:cNvSpPr/>
          <p:nvPr/>
        </p:nvSpPr>
        <p:spPr>
          <a:xfrm>
            <a:off x="1664885" y="3054674"/>
            <a:ext cx="549241" cy="686443"/>
          </a:xfrm>
          <a:prstGeom prst="down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214127" y="3140479"/>
            <a:ext cx="2248454" cy="60063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Metabolites</a:t>
            </a: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457200" y="3792600"/>
            <a:ext cx="3181520" cy="1201276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5α  -</a:t>
            </a:r>
            <a:r>
              <a:rPr lang="en-US" sz="2800" b="1" dirty="0" err="1" smtClean="0"/>
              <a:t>Cyprinol</a:t>
            </a:r>
            <a:r>
              <a:rPr lang="en-US" sz="2800" b="1" dirty="0" smtClean="0"/>
              <a:t> sulfate</a:t>
            </a:r>
            <a:endParaRPr lang="en-US" sz="2800" b="1" dirty="0"/>
          </a:p>
        </p:txBody>
      </p:sp>
      <p:sp>
        <p:nvSpPr>
          <p:cNvPr id="17" name="Rectangle 16"/>
          <p:cNvSpPr/>
          <p:nvPr/>
        </p:nvSpPr>
        <p:spPr>
          <a:xfrm>
            <a:off x="457200" y="5405743"/>
            <a:ext cx="3181520" cy="720421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/>
              <a:t>Tubulo</a:t>
            </a:r>
            <a:r>
              <a:rPr lang="en-US" sz="2800" b="1" dirty="0" smtClean="0"/>
              <a:t> Toxic</a:t>
            </a:r>
            <a:endParaRPr lang="en-US" sz="2800" b="1" dirty="0"/>
          </a:p>
        </p:txBody>
      </p:sp>
      <p:sp>
        <p:nvSpPr>
          <p:cNvPr id="18" name="Down Arrow 17"/>
          <p:cNvSpPr/>
          <p:nvPr/>
        </p:nvSpPr>
        <p:spPr>
          <a:xfrm>
            <a:off x="1664885" y="4993876"/>
            <a:ext cx="720879" cy="411867"/>
          </a:xfrm>
          <a:prstGeom prst="downArrow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217787" y="1252759"/>
            <a:ext cx="3469013" cy="720766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Endogenous</a:t>
            </a:r>
            <a:endParaRPr lang="en-US" sz="2800" b="1" dirty="0"/>
          </a:p>
        </p:txBody>
      </p:sp>
      <p:sp>
        <p:nvSpPr>
          <p:cNvPr id="20" name="Rectangle 19"/>
          <p:cNvSpPr/>
          <p:nvPr/>
        </p:nvSpPr>
        <p:spPr>
          <a:xfrm>
            <a:off x="5217787" y="2213781"/>
            <a:ext cx="3469013" cy="652121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Myoglobin/ hemoglobin</a:t>
            </a: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>
          <a:xfrm>
            <a:off x="5217787" y="3209125"/>
            <a:ext cx="3469013" cy="858054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/>
              <a:t>Rhabdomyolysis</a:t>
            </a:r>
            <a:endParaRPr lang="en-US" sz="2800" b="1" dirty="0" smtClean="0"/>
          </a:p>
          <a:p>
            <a:pPr algn="ctr"/>
            <a:r>
              <a:rPr lang="en-US" sz="2800" b="1" dirty="0" smtClean="0"/>
              <a:t>Hemolysis</a:t>
            </a:r>
            <a:endParaRPr lang="en-US" sz="2800" b="1" dirty="0"/>
          </a:p>
        </p:txBody>
      </p:sp>
      <p:sp>
        <p:nvSpPr>
          <p:cNvPr id="22" name="Rectangle 21"/>
          <p:cNvSpPr/>
          <p:nvPr/>
        </p:nvSpPr>
        <p:spPr>
          <a:xfrm>
            <a:off x="5217787" y="4410401"/>
            <a:ext cx="3469013" cy="909538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Crush injury, seizure, myopathy etc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217787" y="5474387"/>
            <a:ext cx="3469013" cy="1149793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/>
              <a:t>-</a:t>
            </a:r>
            <a:r>
              <a:rPr lang="en-US" sz="2400" b="1" dirty="0" err="1" smtClean="0"/>
              <a:t>Tubulo</a:t>
            </a:r>
            <a:r>
              <a:rPr lang="en-US" sz="2400" b="1" dirty="0" smtClean="0"/>
              <a:t> toxic</a:t>
            </a:r>
          </a:p>
          <a:p>
            <a:r>
              <a:rPr lang="en-US" sz="2400" b="1" dirty="0" smtClean="0"/>
              <a:t>-Occlusion</a:t>
            </a:r>
          </a:p>
          <a:p>
            <a:r>
              <a:rPr lang="en-US" sz="2400" b="1" dirty="0" smtClean="0"/>
              <a:t>-Vasoconstriction</a:t>
            </a:r>
            <a:endParaRPr lang="en-US" sz="2400" b="1" dirty="0"/>
          </a:p>
        </p:txBody>
      </p:sp>
      <p:sp>
        <p:nvSpPr>
          <p:cNvPr id="24" name="Down Arrow 23"/>
          <p:cNvSpPr/>
          <p:nvPr/>
        </p:nvSpPr>
        <p:spPr>
          <a:xfrm>
            <a:off x="6608052" y="1973525"/>
            <a:ext cx="703715" cy="240256"/>
          </a:xfrm>
          <a:prstGeom prst="down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6573723" y="2865902"/>
            <a:ext cx="772370" cy="274577"/>
          </a:xfrm>
          <a:prstGeom prst="down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6608052" y="4067179"/>
            <a:ext cx="703715" cy="343222"/>
          </a:xfrm>
          <a:prstGeom prst="downArrow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6608052" y="5319939"/>
            <a:ext cx="738041" cy="154448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72370" y="6301014"/>
            <a:ext cx="3333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IN" i="1" dirty="0">
                <a:solidFill>
                  <a:srgbClr val="FF0000"/>
                </a:solidFill>
                <a:hlinkClick r:id="rId2" tooltip="British Medical Journal"/>
              </a:rPr>
              <a:t>Br Med </a:t>
            </a:r>
            <a:r>
              <a:rPr lang="en-IN" i="1" dirty="0" smtClean="0">
                <a:solidFill>
                  <a:srgbClr val="FF0000"/>
                </a:solidFill>
                <a:hlinkClick r:id="rId2" tooltip="British Medical Journal"/>
              </a:rPr>
              <a:t>J</a:t>
            </a:r>
            <a:r>
              <a:rPr lang="en-IN" i="1" dirty="0" smtClean="0">
                <a:solidFill>
                  <a:srgbClr val="FF0000"/>
                </a:solidFill>
              </a:rPr>
              <a:t> 1941; 1</a:t>
            </a:r>
            <a:r>
              <a:rPr lang="en-IN" i="1" dirty="0">
                <a:solidFill>
                  <a:srgbClr val="FF0000"/>
                </a:solidFill>
              </a:rPr>
              <a:t> (4185): 427–32.</a:t>
            </a:r>
            <a:endParaRPr lang="en-US" i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72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AKI in tumor </a:t>
            </a:r>
            <a:r>
              <a:rPr lang="en-US" dirty="0" err="1" smtClean="0"/>
              <a:t>lysis</a:t>
            </a:r>
            <a:r>
              <a:rPr lang="en-US" dirty="0" smtClean="0"/>
              <a:t> syndrome: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TLS: following </a:t>
            </a:r>
            <a:r>
              <a:rPr lang="en-IN" dirty="0"/>
              <a:t>cytotoxic therapy for high grade lymphomas and ALL; </a:t>
            </a:r>
            <a:endParaRPr lang="en-IN" dirty="0" smtClean="0"/>
          </a:p>
          <a:p>
            <a:r>
              <a:rPr lang="en-IN" dirty="0"/>
              <a:t>M</a:t>
            </a:r>
            <a:r>
              <a:rPr lang="en-IN" dirty="0" smtClean="0"/>
              <a:t>assive </a:t>
            </a:r>
            <a:r>
              <a:rPr lang="en-IN" dirty="0"/>
              <a:t>release of uric acid (&gt;15 mg/dl) leads to its accumulation in renal tubules and AKI.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3568" y="3998534"/>
            <a:ext cx="7758026" cy="77224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/>
              <a:t>Associated with hyperkalemia </a:t>
            </a:r>
            <a:r>
              <a:rPr lang="en-IN" sz="2400" b="1" dirty="0"/>
              <a:t>and hyperphosphatemia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583568" y="5096843"/>
            <a:ext cx="7758026" cy="840894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Also seen in solid tumors &amp; MM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4033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RENAL AZOTEMIA: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IN" dirty="0"/>
              <a:t>C</a:t>
            </a:r>
            <a:r>
              <a:rPr lang="en-IN" dirty="0" smtClean="0"/>
              <a:t>aused </a:t>
            </a:r>
            <a:r>
              <a:rPr lang="en-IN" dirty="0"/>
              <a:t>by obstruction to luminal flow of the glomerular filtrate</a:t>
            </a:r>
            <a:r>
              <a:rPr lang="en-IN" dirty="0" smtClean="0"/>
              <a:t>.</a:t>
            </a:r>
          </a:p>
          <a:p>
            <a:r>
              <a:rPr lang="en-IN" dirty="0" smtClean="0"/>
              <a:t> Results in </a:t>
            </a:r>
            <a:r>
              <a:rPr lang="en-IN" dirty="0"/>
              <a:t>transmission of backpressure to Bowman space of </a:t>
            </a:r>
            <a:r>
              <a:rPr lang="en-IN"/>
              <a:t>the </a:t>
            </a:r>
            <a:r>
              <a:rPr lang="en-IN" smtClean="0"/>
              <a:t>glomerulus.</a:t>
            </a:r>
            <a:endParaRPr lang="en-IN" dirty="0" smtClean="0"/>
          </a:p>
          <a:p>
            <a:r>
              <a:rPr lang="en-IN" dirty="0" smtClean="0"/>
              <a:t> This </a:t>
            </a:r>
            <a:r>
              <a:rPr lang="en-IN" dirty="0"/>
              <a:t>backpressure </a:t>
            </a:r>
            <a:r>
              <a:rPr lang="en-IN" dirty="0" smtClean="0"/>
              <a:t>would </a:t>
            </a:r>
            <a:r>
              <a:rPr lang="en-IN" dirty="0"/>
              <a:t>reduce the GFR. </a:t>
            </a:r>
            <a:endParaRPr lang="en-IN" dirty="0" smtClean="0"/>
          </a:p>
          <a:p>
            <a:r>
              <a:rPr lang="en-IN" dirty="0" smtClean="0"/>
              <a:t>However</a:t>
            </a:r>
            <a:r>
              <a:rPr lang="en-IN" dirty="0"/>
              <a:t>, by dilation </a:t>
            </a:r>
            <a:r>
              <a:rPr lang="en-IN" dirty="0" smtClean="0"/>
              <a:t>of </a:t>
            </a:r>
            <a:r>
              <a:rPr lang="en-IN" dirty="0"/>
              <a:t>afferent arteriole, the GFR </a:t>
            </a:r>
            <a:r>
              <a:rPr lang="en-IN" dirty="0" smtClean="0"/>
              <a:t>is </a:t>
            </a:r>
            <a:r>
              <a:rPr lang="en-IN" dirty="0"/>
              <a:t>preserved.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58512" y="6043598"/>
            <a:ext cx="3281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IN" i="1" dirty="0" smtClean="0">
                <a:solidFill>
                  <a:srgbClr val="FF0000"/>
                </a:solidFill>
              </a:rPr>
              <a:t>Br Med J 1941;1</a:t>
            </a:r>
            <a:r>
              <a:rPr lang="en-IN" i="1" dirty="0">
                <a:solidFill>
                  <a:srgbClr val="FF0000"/>
                </a:solidFill>
              </a:rPr>
              <a:t> (4185): 427–32.</a:t>
            </a:r>
            <a:endParaRPr lang="en-US" i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82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AKI is common, harmful and significant contributors of morbidity and mortality.</a:t>
            </a:r>
          </a:p>
          <a:p>
            <a:r>
              <a:rPr lang="en-US" dirty="0" smtClean="0"/>
              <a:t>Pre-renal AKI is the commonest type.</a:t>
            </a:r>
          </a:p>
          <a:p>
            <a:r>
              <a:rPr lang="en-US" dirty="0" smtClean="0"/>
              <a:t>Early diagnosis can improve mortality and morbidity.</a:t>
            </a:r>
          </a:p>
          <a:p>
            <a:r>
              <a:rPr lang="en-US" dirty="0" smtClean="0"/>
              <a:t>Diagnosis is still based on S </a:t>
            </a:r>
            <a:r>
              <a:rPr lang="en-US" dirty="0" err="1" smtClean="0"/>
              <a:t>Creat</a:t>
            </a:r>
            <a:r>
              <a:rPr lang="en-US" dirty="0" smtClean="0"/>
              <a:t> and UO.</a:t>
            </a:r>
          </a:p>
          <a:p>
            <a:r>
              <a:rPr lang="en-US" dirty="0" smtClean="0"/>
              <a:t>There is a need of early biomarkers to detect AKI early.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3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1500" b="1" i="1" dirty="0" smtClean="0">
                <a:solidFill>
                  <a:srgbClr val="FF0000"/>
                </a:solidFill>
              </a:rPr>
              <a:t>THANK YOU</a:t>
            </a:r>
            <a:endParaRPr lang="en-US" sz="115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22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1305</Words>
  <Application>Microsoft Office PowerPoint</Application>
  <PresentationFormat>On-screen Show (4:3)</PresentationFormat>
  <Paragraphs>258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ETIOPATHOGENESIS OF ACUTE KIDNEY INJURY</vt:lpstr>
      <vt:lpstr>Introduction:</vt:lpstr>
      <vt:lpstr>Introduction:</vt:lpstr>
      <vt:lpstr>Definition:</vt:lpstr>
      <vt:lpstr>Definition: (cont..)</vt:lpstr>
      <vt:lpstr>Definition: (cont…)</vt:lpstr>
      <vt:lpstr>PowerPoint Presentation</vt:lpstr>
      <vt:lpstr>Staging: (cont…)</vt:lpstr>
      <vt:lpstr>Staging: (cont…)</vt:lpstr>
      <vt:lpstr>Renal failure:</vt:lpstr>
      <vt:lpstr>PowerPoint Presentation</vt:lpstr>
      <vt:lpstr>EPIDEMIOLOGY OF AKI:</vt:lpstr>
      <vt:lpstr>PowerPoint Presentation</vt:lpstr>
      <vt:lpstr>Classification of AKI:</vt:lpstr>
      <vt:lpstr>PATHOPHYSIOLOGY OF AKI:</vt:lpstr>
      <vt:lpstr>PRE-RENAL AZOTEMIA: </vt:lpstr>
      <vt:lpstr>Pathogenesis:</vt:lpstr>
      <vt:lpstr>PowerPoint Presentation</vt:lpstr>
      <vt:lpstr>INTRARENAL AZOTEMIA:</vt:lpstr>
      <vt:lpstr>Ischemic ATN:</vt:lpstr>
      <vt:lpstr>Phases of Ischemic ATN:</vt:lpstr>
      <vt:lpstr>Cellular stages in ischemic ATN:</vt:lpstr>
      <vt:lpstr>Post operative ATN:</vt:lpstr>
      <vt:lpstr>Burns and pancreatitis:</vt:lpstr>
      <vt:lpstr>Sepsis associated AKI: </vt:lpstr>
      <vt:lpstr>Mechanism of AKI in Sepsis:</vt:lpstr>
      <vt:lpstr>Nephrotoxin induced AKI: </vt:lpstr>
      <vt:lpstr>Contrast induced nephrotoxicity: </vt:lpstr>
      <vt:lpstr>Antibiotics induced AKI: </vt:lpstr>
      <vt:lpstr>PowerPoint Presentation</vt:lpstr>
      <vt:lpstr>PowerPoint Presentation</vt:lpstr>
      <vt:lpstr>Toxin induced AKI:</vt:lpstr>
      <vt:lpstr>AKI in tumor lysis syndrome:</vt:lpstr>
      <vt:lpstr>POST RENAL AZOTEMIA:</vt:lpstr>
      <vt:lpstr>CONCLUSION:</vt:lpstr>
      <vt:lpstr>PowerPoint Presentation</vt:lpstr>
    </vt:vector>
  </TitlesOfParts>
  <Company>Personal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ETIOPATHOGENESIS OF ACUTE KIDNEY INJURY</dc:title>
  <dc:creator>Dwijen Das</dc:creator>
  <cp:lastModifiedBy>Nephrologists 2016</cp:lastModifiedBy>
  <cp:revision>57</cp:revision>
  <dcterms:created xsi:type="dcterms:W3CDTF">2017-05-24T18:17:33Z</dcterms:created>
  <dcterms:modified xsi:type="dcterms:W3CDTF">2017-06-13T10:06:35Z</dcterms:modified>
</cp:coreProperties>
</file>