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87" r:id="rId10"/>
    <p:sldId id="288" r:id="rId11"/>
    <p:sldId id="266" r:id="rId12"/>
    <p:sldId id="268" r:id="rId13"/>
    <p:sldId id="270" r:id="rId14"/>
    <p:sldId id="271" r:id="rId15"/>
    <p:sldId id="265" r:id="rId16"/>
    <p:sldId id="289" r:id="rId17"/>
    <p:sldId id="272" r:id="rId18"/>
    <p:sldId id="273" r:id="rId19"/>
    <p:sldId id="274" r:id="rId20"/>
    <p:sldId id="275" r:id="rId21"/>
    <p:sldId id="277" r:id="rId22"/>
    <p:sldId id="290" r:id="rId23"/>
    <p:sldId id="276" r:id="rId24"/>
    <p:sldId id="269" r:id="rId25"/>
    <p:sldId id="278" r:id="rId26"/>
    <p:sldId id="279" r:id="rId27"/>
    <p:sldId id="280" r:id="rId28"/>
    <p:sldId id="282" r:id="rId29"/>
    <p:sldId id="281" r:id="rId30"/>
    <p:sldId id="286" r:id="rId31"/>
    <p:sldId id="284" r:id="rId32"/>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254" y="-115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6F52F8-660D-478E-9EE4-4E3AE408C2D5}" type="datetimeFigureOut">
              <a:rPr lang="sk-SK" smtClean="0"/>
              <a:pPr/>
              <a:t>18.9.2016</a:t>
            </a:fld>
            <a:endParaRPr lang="sk-S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k-S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64A82A-E68A-45ED-945E-367977F7E192}" type="slidenum">
              <a:rPr lang="sk-SK" smtClean="0"/>
              <a:pPr/>
              <a:t>‹#›</a:t>
            </a:fld>
            <a:endParaRPr lang="sk-SK"/>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endParaRPr lang="sk-SK"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143000" y="685800"/>
            <a:ext cx="4573588" cy="3429000"/>
          </a:xfrm>
          <a:ln/>
        </p:spPr>
      </p:sp>
      <p:sp>
        <p:nvSpPr>
          <p:cNvPr id="52227" name="Rectangle 3"/>
          <p:cNvSpPr>
            <a:spLocks noGrp="1" noChangeArrowheads="1"/>
          </p:cNvSpPr>
          <p:nvPr>
            <p:ph type="body" idx="1"/>
          </p:nvPr>
        </p:nvSpPr>
        <p:spPr>
          <a:xfrm>
            <a:off x="687094" y="4343290"/>
            <a:ext cx="5483813" cy="4115315"/>
          </a:xfrm>
          <a:noFill/>
          <a:ln/>
        </p:spPr>
        <p:txBody>
          <a:bodyPr/>
          <a:lstStyle/>
          <a:p>
            <a:endParaRPr lang="sk-SK"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endParaRPr lang="sk-SK"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endParaRPr lang="sk-SK"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1143000" y="685800"/>
            <a:ext cx="4573588" cy="3429000"/>
          </a:xfrm>
          <a:ln/>
        </p:spPr>
      </p:sp>
      <p:sp>
        <p:nvSpPr>
          <p:cNvPr id="56323" name="Rectangle 3"/>
          <p:cNvSpPr>
            <a:spLocks noGrp="1" noChangeArrowheads="1"/>
          </p:cNvSpPr>
          <p:nvPr>
            <p:ph type="body" idx="1"/>
          </p:nvPr>
        </p:nvSpPr>
        <p:spPr>
          <a:xfrm>
            <a:off x="687094" y="4343290"/>
            <a:ext cx="5483813" cy="4115315"/>
          </a:xfrm>
          <a:noFill/>
          <a:ln/>
        </p:spPr>
        <p:txBody>
          <a:bodyPr lIns="91426" tIns="45713" rIns="91426" bIns="45713"/>
          <a:lstStyle/>
          <a:p>
            <a:endParaRPr lang="sk-SK"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1143000" y="685800"/>
            <a:ext cx="4573588" cy="3429000"/>
          </a:xfrm>
          <a:ln/>
        </p:spPr>
      </p:sp>
      <p:sp>
        <p:nvSpPr>
          <p:cNvPr id="57347" name="Rectangle 3"/>
          <p:cNvSpPr>
            <a:spLocks noGrp="1" noChangeArrowheads="1"/>
          </p:cNvSpPr>
          <p:nvPr>
            <p:ph type="body" idx="1"/>
          </p:nvPr>
        </p:nvSpPr>
        <p:spPr>
          <a:xfrm>
            <a:off x="687094" y="4343290"/>
            <a:ext cx="5483813" cy="4115315"/>
          </a:xfrm>
          <a:noFill/>
          <a:ln/>
        </p:spPr>
        <p:txBody>
          <a:bodyPr lIns="91426" tIns="45713" rIns="91426" bIns="45713"/>
          <a:lstStyle/>
          <a:p>
            <a:endParaRPr lang="sk-SK"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endParaRPr lang="sk-SK"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endParaRPr lang="sk-SK"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endParaRPr lang="sk-SK"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endParaRPr lang="sk-SK"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endParaRPr lang="sk-SK"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endParaRPr lang="sk-SK"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endParaRPr lang="sk-SK"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endParaRPr lang="sk-SK"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smtClean="0"/>
              <a:t>Kliknite sem a upravte štýl predlohy nadpisov.</a:t>
            </a:r>
            <a:endParaRPr lang="sk-SK"/>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Kliknite sem a upravte štýl predlohy podnadpisov.</a:t>
            </a:r>
            <a:endParaRPr lang="sk-SK"/>
          </a:p>
        </p:txBody>
      </p:sp>
      <p:sp>
        <p:nvSpPr>
          <p:cNvPr id="4" name="Zástupný symbol dátumu 3"/>
          <p:cNvSpPr>
            <a:spLocks noGrp="1"/>
          </p:cNvSpPr>
          <p:nvPr>
            <p:ph type="dt" sz="half" idx="10"/>
          </p:nvPr>
        </p:nvSpPr>
        <p:spPr/>
        <p:txBody>
          <a:bodyPr/>
          <a:lstStyle/>
          <a:p>
            <a:fld id="{85C4BD88-35E5-47F8-8F31-13B4FEF94F21}" type="datetimeFigureOut">
              <a:rPr lang="sk-SK" smtClean="0"/>
              <a:pPr/>
              <a:t>18.9.2016</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1E7C207D-D51A-4181-B9D3-D061AEA3CF39}" type="slidenum">
              <a:rPr lang="sk-SK" smtClean="0"/>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idx="1"/>
          </p:nvPr>
        </p:nvSpPr>
        <p:spPr/>
        <p:txBody>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85C4BD88-35E5-47F8-8F31-13B4FEF94F21}" type="datetimeFigureOut">
              <a:rPr lang="sk-SK" smtClean="0"/>
              <a:pPr/>
              <a:t>18.9.2016</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1E7C207D-D51A-4181-B9D3-D061AEA3CF39}" type="slidenum">
              <a:rPr lang="sk-SK" smtClean="0"/>
              <a:pPr/>
              <a:t>‹#›</a:t>
            </a:fld>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Kliknite sem a upravte štýly predlohy textu.</a:t>
            </a:r>
          </a:p>
        </p:txBody>
      </p:sp>
      <p:sp>
        <p:nvSpPr>
          <p:cNvPr id="4" name="Zástupný symbol dátumu 3"/>
          <p:cNvSpPr>
            <a:spLocks noGrp="1"/>
          </p:cNvSpPr>
          <p:nvPr>
            <p:ph type="dt" sz="half" idx="10"/>
          </p:nvPr>
        </p:nvSpPr>
        <p:spPr/>
        <p:txBody>
          <a:bodyPr/>
          <a:lstStyle/>
          <a:p>
            <a:fld id="{85C4BD88-35E5-47F8-8F31-13B4FEF94F21}" type="datetimeFigureOut">
              <a:rPr lang="sk-SK" smtClean="0"/>
              <a:pPr/>
              <a:t>18.9.2016</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1E7C207D-D51A-4181-B9D3-D061AEA3CF39}" type="slidenum">
              <a:rPr lang="sk-SK" smtClean="0"/>
              <a:pPr/>
              <a:t>‹#›</a:t>
            </a:fld>
            <a:endParaRPr lang="sk-S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p>
            <a:fld id="{85C4BD88-35E5-47F8-8F31-13B4FEF94F21}" type="datetimeFigureOut">
              <a:rPr lang="sk-SK" smtClean="0"/>
              <a:pPr/>
              <a:t>18.9.2016</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1E7C207D-D51A-4181-B9D3-D061AEA3CF39}" type="slidenum">
              <a:rPr lang="sk-SK" smtClean="0"/>
              <a:pPr/>
              <a:t>‹#›</a:t>
            </a:fld>
            <a:endParaRPr lang="sk-S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p>
            <a:fld id="{85C4BD88-35E5-47F8-8F31-13B4FEF94F21}" type="datetimeFigureOut">
              <a:rPr lang="sk-SK" smtClean="0"/>
              <a:pPr/>
              <a:t>18.9.2016</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1E7C207D-D51A-4181-B9D3-D061AEA3CF39}" type="slidenum">
              <a:rPr lang="sk-SK" smtClean="0"/>
              <a:pPr/>
              <a:t>‹#›</a:t>
            </a:fld>
            <a:endParaRPr lang="sk-S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dátumu 2"/>
          <p:cNvSpPr>
            <a:spLocks noGrp="1"/>
          </p:cNvSpPr>
          <p:nvPr>
            <p:ph type="dt" sz="half" idx="10"/>
          </p:nvPr>
        </p:nvSpPr>
        <p:spPr/>
        <p:txBody>
          <a:bodyPr/>
          <a:lstStyle/>
          <a:p>
            <a:fld id="{85C4BD88-35E5-47F8-8F31-13B4FEF94F21}" type="datetimeFigureOut">
              <a:rPr lang="sk-SK" smtClean="0"/>
              <a:pPr/>
              <a:t>18.9.2016</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1E7C207D-D51A-4181-B9D3-D061AEA3CF39}" type="slidenum">
              <a:rPr lang="sk-SK" smtClean="0"/>
              <a:pPr/>
              <a:t>‹#›</a:t>
            </a:fld>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85C4BD88-35E5-47F8-8F31-13B4FEF94F21}" type="datetimeFigureOut">
              <a:rPr lang="sk-SK" smtClean="0"/>
              <a:pPr/>
              <a:t>18.9.2016</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1E7C207D-D51A-4181-B9D3-D061AEA3CF39}"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smtClean="0"/>
              <a:t>Kliknite sem a upravte štýl predlohy nadpisov.</a:t>
            </a:r>
            <a:endParaRPr lang="sk-SK"/>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85C4BD88-35E5-47F8-8F31-13B4FEF94F21}" type="datetimeFigureOut">
              <a:rPr lang="sk-SK" smtClean="0"/>
              <a:pPr/>
              <a:t>18.9.2016</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1E7C207D-D51A-4181-B9D3-D061AEA3CF39}" type="slidenum">
              <a:rPr lang="sk-SK" smtClean="0"/>
              <a:pPr/>
              <a:t>‹#›</a:t>
            </a:fld>
            <a:endParaRPr lang="sk-S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smtClean="0"/>
              <a:t>Kliknite sem a upravte štýl predlohy nadpisov.</a:t>
            </a:r>
            <a:endParaRPr lang="sk-SK"/>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85C4BD88-35E5-47F8-8F31-13B4FEF94F21}" type="datetimeFigureOut">
              <a:rPr lang="sk-SK" smtClean="0"/>
              <a:pPr/>
              <a:t>18.9.2016</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1E7C207D-D51A-4181-B9D3-D061AEA3CF39}" type="slidenum">
              <a:rPr lang="sk-SK" smtClean="0"/>
              <a:pPr/>
              <a:t>‹#›</a:t>
            </a:fld>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85C4BD88-35E5-47F8-8F31-13B4FEF94F21}" type="datetimeFigureOut">
              <a:rPr lang="sk-SK" smtClean="0"/>
              <a:pPr/>
              <a:t>18.9.2016</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1E7C207D-D51A-4181-B9D3-D061AEA3CF39}"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85C4BD88-35E5-47F8-8F31-13B4FEF94F21}" type="datetimeFigureOut">
              <a:rPr lang="sk-SK" smtClean="0"/>
              <a:pPr/>
              <a:t>18.9.2016</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1E7C207D-D51A-4181-B9D3-D061AEA3CF39}" type="slidenum">
              <a:rPr lang="sk-SK" smtClean="0"/>
              <a:pPr/>
              <a:t>‹#›</a:t>
            </a:fld>
            <a:endParaRPr lang="sk-SK"/>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sk-SK"/>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r>
              <a:rPr lang="en-US"/>
              <a:t>Goa 2009</a:t>
            </a: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756C3BE3-EEDF-484F-9BDF-4101147AC857}" type="slidenum">
              <a:rPr lang="en-US"/>
              <a:pPr>
                <a:defRPr/>
              </a:pPr>
              <a:t>‹#›</a:t>
            </a:fld>
            <a:endParaRPr lang="en-US"/>
          </a:p>
        </p:txBody>
      </p:sp>
    </p:spTree>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k-SK"/>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D88F017B-811D-40AF-924E-5F9C161FA49B}"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4BD88-35E5-47F8-8F31-13B4FEF94F21}" type="datetimeFigureOut">
              <a:rPr lang="sk-SK" smtClean="0"/>
              <a:pPr/>
              <a:t>18.9.2016</a:t>
            </a:fld>
            <a:endParaRPr lang="sk-SK"/>
          </a:p>
        </p:txBody>
      </p:sp>
      <p:sp>
        <p:nvSpPr>
          <p:cNvPr id="5" name="Zástupný symbol päty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symbol čísla snímky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7C207D-D51A-4181-B9D3-D061AEA3CF39}" type="slidenum">
              <a:rPr lang="sk-SK" smtClean="0"/>
              <a:pPr/>
              <a:t>‹#›</a:t>
            </a:fld>
            <a:endParaRPr lang="sk-S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oleObject" Target="../embeddings/oleObject7.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9.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2.xml"/><Relationship Id="rId1" Type="http://schemas.openxmlformats.org/officeDocument/2006/relationships/vmlDrawing" Target="../drawings/vmlDrawing6.vml"/><Relationship Id="rId4" Type="http://schemas.openxmlformats.org/officeDocument/2006/relationships/oleObject" Target="../embeddings/oleObject11.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323528" y="764705"/>
            <a:ext cx="8280920" cy="2448272"/>
          </a:xfrm>
        </p:spPr>
        <p:txBody>
          <a:bodyPr>
            <a:normAutofit/>
          </a:bodyPr>
          <a:lstStyle/>
          <a:p>
            <a:r>
              <a:rPr lang="en-US" b="1" dirty="0" smtClean="0">
                <a:solidFill>
                  <a:srgbClr val="C00000"/>
                </a:solidFill>
                <a:effectLst>
                  <a:outerShdw blurRad="38100" dist="38100" dir="2700000" algn="tl">
                    <a:srgbClr val="000000">
                      <a:alpha val="43137"/>
                    </a:srgbClr>
                  </a:outerShdw>
                </a:effectLst>
              </a:rPr>
              <a:t>MOLECULAR CHARACTERIZATION OF BLOCK COPOLYMERS BY LIQUID CHROMATOGRAPHY</a:t>
            </a:r>
            <a:endParaRPr lang="sk-SK" b="1" dirty="0">
              <a:solidFill>
                <a:srgbClr val="C00000"/>
              </a:solidFill>
              <a:effectLst>
                <a:outerShdw blurRad="38100" dist="38100" dir="2700000" algn="tl">
                  <a:srgbClr val="000000">
                    <a:alpha val="43137"/>
                  </a:srgbClr>
                </a:outerShdw>
              </a:effectLst>
            </a:endParaRPr>
          </a:p>
        </p:txBody>
      </p:sp>
      <p:sp>
        <p:nvSpPr>
          <p:cNvPr id="3" name="Podnadpis 2"/>
          <p:cNvSpPr>
            <a:spLocks noGrp="1"/>
          </p:cNvSpPr>
          <p:nvPr>
            <p:ph type="subTitle" idx="1"/>
          </p:nvPr>
        </p:nvSpPr>
        <p:spPr>
          <a:xfrm>
            <a:off x="395536" y="3429000"/>
            <a:ext cx="8748464" cy="2952328"/>
          </a:xfrm>
        </p:spPr>
        <p:txBody>
          <a:bodyPr>
            <a:normAutofit fontScale="92500"/>
          </a:bodyPr>
          <a:lstStyle/>
          <a:p>
            <a:r>
              <a:rPr lang="sk-SK" b="1" dirty="0" smtClean="0">
                <a:solidFill>
                  <a:srgbClr val="002060"/>
                </a:solidFill>
                <a:effectLst>
                  <a:outerShdw blurRad="38100" dist="38100" dir="2700000" algn="tl">
                    <a:srgbClr val="000000">
                      <a:alpha val="43137"/>
                    </a:srgbClr>
                  </a:outerShdw>
                </a:effectLst>
              </a:rPr>
              <a:t>Dušan Berek,</a:t>
            </a:r>
          </a:p>
          <a:p>
            <a:r>
              <a:rPr lang="sk-SK" sz="2800" b="1" dirty="0" smtClean="0">
                <a:solidFill>
                  <a:srgbClr val="002060"/>
                </a:solidFill>
                <a:effectLst>
                  <a:outerShdw blurRad="38100" dist="38100" dir="2700000" algn="tl">
                    <a:srgbClr val="000000">
                      <a:alpha val="43137"/>
                    </a:srgbClr>
                  </a:outerShdw>
                </a:effectLst>
              </a:rPr>
              <a:t>Polymer Institute, Slovak Academy of Sciences, Bratislava, Slovakia</a:t>
            </a:r>
          </a:p>
          <a:p>
            <a:endParaRPr lang="sk-SK" sz="2800" b="1" dirty="0" smtClean="0">
              <a:solidFill>
                <a:srgbClr val="002060"/>
              </a:solidFill>
              <a:effectLst>
                <a:outerShdw blurRad="38100" dist="38100" dir="2700000" algn="tl">
                  <a:srgbClr val="000000">
                    <a:alpha val="43137"/>
                  </a:srgbClr>
                </a:outerShdw>
              </a:effectLst>
              <a:latin typeface="Arial Black" pitchFamily="34" charset="0"/>
            </a:endParaRPr>
          </a:p>
          <a:p>
            <a:r>
              <a:rPr lang="en-GB" sz="2600" b="1" dirty="0" smtClean="0">
                <a:solidFill>
                  <a:srgbClr val="CC0000"/>
                </a:solidFill>
                <a:effectLst>
                  <a:outerShdw blurRad="38100" dist="38100" dir="2700000" algn="tl">
                    <a:srgbClr val="C0C0C0"/>
                  </a:outerShdw>
                </a:effectLst>
                <a:latin typeface="Arial Black" pitchFamily="34" charset="0"/>
              </a:rPr>
              <a:t>Thanks to: T. Macko, M. Jan</a:t>
            </a:r>
            <a:r>
              <a:rPr lang="sk-SK" sz="2600" b="1" dirty="0" smtClean="0">
                <a:solidFill>
                  <a:srgbClr val="CC0000"/>
                </a:solidFill>
                <a:effectLst>
                  <a:outerShdw blurRad="38100" dist="38100" dir="2700000" algn="tl">
                    <a:srgbClr val="C0C0C0"/>
                  </a:outerShdw>
                </a:effectLst>
                <a:latin typeface="Arial Black" pitchFamily="34" charset="0"/>
              </a:rPr>
              <a:t>čo, M. Šnauko, </a:t>
            </a:r>
          </a:p>
          <a:p>
            <a:pPr indent="457200" algn="l">
              <a:defRPr/>
            </a:pPr>
            <a:r>
              <a:rPr lang="sk-SK" sz="2600" b="1" dirty="0" smtClean="0">
                <a:solidFill>
                  <a:srgbClr val="CC0000"/>
                </a:solidFill>
                <a:effectLst>
                  <a:outerShdw blurRad="38100" dist="38100" dir="2700000" algn="tl">
                    <a:srgbClr val="C0C0C0"/>
                  </a:outerShdw>
                </a:effectLst>
                <a:latin typeface="Arial Black" pitchFamily="34" charset="0"/>
              </a:rPr>
              <a:t>J. Tarbajovská, E. Macová,</a:t>
            </a:r>
            <a:r>
              <a:rPr lang="en-US" sz="2600" b="1" dirty="0" smtClean="0">
                <a:solidFill>
                  <a:srgbClr val="CC0000"/>
                </a:solidFill>
                <a:effectLst>
                  <a:outerShdw blurRad="38100" dist="38100" dir="2700000" algn="tl">
                    <a:srgbClr val="C0C0C0"/>
                  </a:outerShdw>
                </a:effectLst>
                <a:latin typeface="Arial Black" pitchFamily="34" charset="0"/>
              </a:rPr>
              <a:t> </a:t>
            </a:r>
            <a:r>
              <a:rPr lang="sk-SK" sz="2600" b="1" dirty="0" smtClean="0">
                <a:solidFill>
                  <a:srgbClr val="CC0000"/>
                </a:solidFill>
                <a:effectLst>
                  <a:outerShdw blurRad="38100" dist="38100" dir="2700000" algn="tl">
                    <a:srgbClr val="C0C0C0"/>
                  </a:outerShdw>
                </a:effectLst>
                <a:latin typeface="Arial Black" pitchFamily="34" charset="0"/>
              </a:rPr>
              <a:t>A. Šišková, M. </a:t>
            </a:r>
            <a:r>
              <a:rPr lang="sk-SK" sz="2600" b="1" dirty="0" err="1" smtClean="0">
                <a:solidFill>
                  <a:srgbClr val="CC0000"/>
                </a:solidFill>
                <a:effectLst>
                  <a:outerShdw blurRad="38100" dist="38100" dir="2700000" algn="tl">
                    <a:srgbClr val="C0C0C0"/>
                  </a:outerShdw>
                </a:effectLst>
                <a:latin typeface="Arial Black" pitchFamily="34" charset="0"/>
              </a:rPr>
              <a:t>Rollet</a:t>
            </a:r>
            <a:endParaRPr lang="en-GB" sz="2600" b="1" dirty="0" smtClean="0">
              <a:solidFill>
                <a:srgbClr val="CC0000"/>
              </a:solidFill>
              <a:effectLst>
                <a:outerShdw blurRad="38100" dist="38100" dir="2700000" algn="tl">
                  <a:srgbClr val="C0C0C0"/>
                </a:outerShdw>
              </a:effectLst>
              <a:latin typeface="Arial Black" pitchFamily="34" charset="0"/>
            </a:endParaRPr>
          </a:p>
          <a:p>
            <a:pPr algn="l"/>
            <a:endParaRPr lang="en-US" sz="2600" b="1" dirty="0" smtClean="0">
              <a:solidFill>
                <a:srgbClr val="002060"/>
              </a:solidFill>
              <a:effectLst>
                <a:outerShdw blurRad="38100" dist="38100" dir="2700000" algn="tl">
                  <a:srgbClr val="000000">
                    <a:alpha val="43137"/>
                  </a:srgbClr>
                </a:outerShdw>
              </a:effectLst>
            </a:endParaRPr>
          </a:p>
        </p:txBody>
      </p:sp>
      <p:sp>
        <p:nvSpPr>
          <p:cNvPr id="4" name="TextBox 3"/>
          <p:cNvSpPr txBox="1"/>
          <p:nvPr/>
        </p:nvSpPr>
        <p:spPr>
          <a:xfrm>
            <a:off x="7452320" y="6453336"/>
            <a:ext cx="1504001" cy="646331"/>
          </a:xfrm>
          <a:prstGeom prst="rect">
            <a:avLst/>
          </a:prstGeom>
          <a:noFill/>
        </p:spPr>
        <p:txBody>
          <a:bodyPr wrap="none" rtlCol="0">
            <a:spAutoFit/>
          </a:bodyPr>
          <a:lstStyle/>
          <a:p>
            <a:r>
              <a:rPr lang="sk-SK" b="1" dirty="0" smtClean="0">
                <a:solidFill>
                  <a:srgbClr val="002060"/>
                </a:solidFill>
              </a:rPr>
              <a:t>Valencia 2016</a:t>
            </a:r>
            <a:endParaRPr lang="en-US" b="1" dirty="0" smtClean="0">
              <a:solidFill>
                <a:srgbClr val="002060"/>
              </a:solidFill>
            </a:endParaRPr>
          </a:p>
          <a:p>
            <a:endParaRPr lang="sk-SK"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323528" y="404664"/>
            <a:ext cx="8640960" cy="6048672"/>
          </a:xfrm>
        </p:spPr>
        <p:txBody>
          <a:bodyPr>
            <a:normAutofit fontScale="85000" lnSpcReduction="10000"/>
          </a:bodyPr>
          <a:lstStyle/>
          <a:p>
            <a:pPr>
              <a:buNone/>
            </a:pPr>
            <a:r>
              <a:rPr lang="sk-SK" sz="4300" b="1" dirty="0">
                <a:effectLst>
                  <a:outerShdw blurRad="38100" dist="38100" dir="2700000" algn="tl">
                    <a:srgbClr val="000000">
                      <a:alpha val="43137"/>
                    </a:srgbClr>
                  </a:outerShdw>
                </a:effectLst>
              </a:rPr>
              <a:t>D</a:t>
            </a:r>
            <a:r>
              <a:rPr lang="sk-SK" sz="4300" b="1" dirty="0" smtClean="0">
                <a:effectLst>
                  <a:outerShdw blurRad="38100" dist="38100" dir="2700000" algn="tl">
                    <a:srgbClr val="000000">
                      <a:alpha val="43137"/>
                    </a:srgbClr>
                  </a:outerShdw>
                </a:effectLst>
              </a:rPr>
              <a:t>EFINITION --</a:t>
            </a:r>
          </a:p>
          <a:p>
            <a:pPr>
              <a:buNone/>
            </a:pPr>
            <a:endParaRPr lang="sk-SK" b="1" dirty="0">
              <a:effectLst>
                <a:outerShdw blurRad="38100" dist="38100" dir="2700000" algn="tl">
                  <a:srgbClr val="000000">
                    <a:alpha val="43137"/>
                  </a:srgbClr>
                </a:outerShdw>
              </a:effectLst>
            </a:endParaRPr>
          </a:p>
          <a:p>
            <a:pPr>
              <a:buNone/>
            </a:pPr>
            <a:r>
              <a:rPr lang="sk-SK" sz="3900" b="1" dirty="0" smtClean="0">
                <a:solidFill>
                  <a:srgbClr val="002060"/>
                </a:solidFill>
                <a:effectLst>
                  <a:outerShdw blurRad="38100" dist="38100" dir="2700000" algn="tl">
                    <a:srgbClr val="000000">
                      <a:alpha val="43137"/>
                    </a:srgbClr>
                  </a:outerShdw>
                </a:effectLst>
              </a:rPr>
              <a:t>AS KNOWN, BLOCK </a:t>
            </a:r>
            <a:r>
              <a:rPr lang="sk-SK" sz="3900" b="1" dirty="0" smtClean="0">
                <a:solidFill>
                  <a:srgbClr val="002060"/>
                </a:solidFill>
                <a:effectLst>
                  <a:outerShdw blurRad="38100" dist="38100" dir="2700000" algn="tl">
                    <a:srgbClr val="000000">
                      <a:alpha val="43137"/>
                    </a:srgbClr>
                  </a:outerShdw>
                </a:effectLst>
              </a:rPr>
              <a:t>COPOLYMERS ARE</a:t>
            </a:r>
            <a:r>
              <a:rPr lang="sk-SK" sz="3900" b="1" dirty="0">
                <a:solidFill>
                  <a:srgbClr val="002060"/>
                </a:solidFill>
                <a:effectLst>
                  <a:outerShdw blurRad="38100" dist="38100" dir="2700000" algn="tl">
                    <a:srgbClr val="000000">
                      <a:alpha val="43137"/>
                    </a:srgbClr>
                  </a:outerShdw>
                </a:effectLst>
              </a:rPr>
              <a:t> </a:t>
            </a:r>
            <a:r>
              <a:rPr lang="sk-SK" sz="3900" b="1" dirty="0" smtClean="0">
                <a:solidFill>
                  <a:srgbClr val="002060"/>
                </a:solidFill>
                <a:effectLst>
                  <a:outerShdw blurRad="38100" dist="38100" dir="2700000" algn="tl">
                    <a:srgbClr val="000000">
                      <a:alpha val="43137"/>
                    </a:srgbClr>
                  </a:outerShdw>
                </a:effectLst>
              </a:rPr>
              <a:t>COMPLEX </a:t>
            </a:r>
          </a:p>
          <a:p>
            <a:pPr>
              <a:buNone/>
            </a:pPr>
            <a:r>
              <a:rPr lang="en-US" sz="3900" b="1" dirty="0" smtClean="0">
                <a:solidFill>
                  <a:srgbClr val="C00000"/>
                </a:solidFill>
                <a:effectLst>
                  <a:outerShdw blurRad="38100" dist="38100" dir="2700000" algn="tl">
                    <a:srgbClr val="000000">
                      <a:alpha val="43137"/>
                    </a:srgbClr>
                  </a:outerShdw>
                </a:effectLst>
              </a:rPr>
              <a:t>SYNTHETIC</a:t>
            </a:r>
            <a:r>
              <a:rPr lang="en-US" sz="3900" b="1" dirty="0" smtClean="0">
                <a:solidFill>
                  <a:srgbClr val="002060"/>
                </a:solidFill>
                <a:effectLst>
                  <a:outerShdw blurRad="38100" dist="38100" dir="2700000" algn="tl">
                    <a:srgbClr val="000000">
                      <a:alpha val="43137"/>
                    </a:srgbClr>
                  </a:outerShdw>
                </a:effectLst>
              </a:rPr>
              <a:t> OR NATURAL </a:t>
            </a:r>
            <a:r>
              <a:rPr lang="sk-SK" sz="3900" b="1" dirty="0" smtClean="0">
                <a:solidFill>
                  <a:srgbClr val="002060"/>
                </a:solidFill>
                <a:effectLst>
                  <a:outerShdw blurRad="38100" dist="38100" dir="2700000" algn="tl">
                    <a:srgbClr val="000000">
                      <a:alpha val="43137"/>
                    </a:srgbClr>
                  </a:outerShdw>
                </a:effectLst>
              </a:rPr>
              <a:t>MACROMOLECULES </a:t>
            </a:r>
            <a:endParaRPr lang="en-US" sz="3900" b="1" dirty="0" smtClean="0">
              <a:solidFill>
                <a:srgbClr val="002060"/>
              </a:solidFill>
              <a:effectLst>
                <a:outerShdw blurRad="38100" dist="38100" dir="2700000" algn="tl">
                  <a:srgbClr val="000000">
                    <a:alpha val="43137"/>
                  </a:srgbClr>
                </a:outerShdw>
              </a:effectLst>
            </a:endParaRPr>
          </a:p>
          <a:p>
            <a:pPr>
              <a:buNone/>
            </a:pPr>
            <a:r>
              <a:rPr lang="sk-SK" sz="3900" b="1" dirty="0" smtClean="0">
                <a:solidFill>
                  <a:srgbClr val="002060"/>
                </a:solidFill>
                <a:effectLst>
                  <a:outerShdw blurRad="38100" dist="38100" dir="2700000" algn="tl">
                    <a:srgbClr val="000000">
                      <a:alpha val="43137"/>
                    </a:srgbClr>
                  </a:outerShdw>
                </a:effectLst>
              </a:rPr>
              <a:t>COMPOSED OF TWO- OR SEVERAL DISTINCT</a:t>
            </a:r>
            <a:endParaRPr lang="en-US" sz="3900" b="1" dirty="0" smtClean="0">
              <a:solidFill>
                <a:srgbClr val="002060"/>
              </a:solidFill>
              <a:effectLst>
                <a:outerShdw blurRad="38100" dist="38100" dir="2700000" algn="tl">
                  <a:srgbClr val="000000">
                    <a:alpha val="43137"/>
                  </a:srgbClr>
                </a:outerShdw>
              </a:effectLst>
            </a:endParaRPr>
          </a:p>
          <a:p>
            <a:pPr>
              <a:buNone/>
            </a:pPr>
            <a:r>
              <a:rPr lang="sk-SK" sz="3900" b="1" dirty="0" smtClean="0">
                <a:solidFill>
                  <a:srgbClr val="002060"/>
                </a:solidFill>
                <a:effectLst>
                  <a:outerShdw blurRad="38100" dist="38100" dir="2700000" algn="tl">
                    <a:srgbClr val="000000">
                      <a:alpha val="43137"/>
                    </a:srgbClr>
                  </a:outerShdw>
                </a:effectLst>
              </a:rPr>
              <a:t>KINDS OF CHAINS </a:t>
            </a:r>
            <a:r>
              <a:rPr lang="en-US" sz="3900" b="1" dirty="0" smtClean="0">
                <a:solidFill>
                  <a:srgbClr val="002060"/>
                </a:solidFill>
                <a:effectLst>
                  <a:outerShdw blurRad="38100" dist="38100" dir="2700000" algn="tl">
                    <a:srgbClr val="000000">
                      <a:alpha val="43137"/>
                    </a:srgbClr>
                  </a:outerShdw>
                </a:effectLst>
              </a:rPr>
              <a:t>WITH</a:t>
            </a:r>
            <a:r>
              <a:rPr lang="sk-SK" sz="3900" b="1" dirty="0" smtClean="0">
                <a:solidFill>
                  <a:srgbClr val="002060"/>
                </a:solidFill>
                <a:effectLst>
                  <a:outerShdw blurRad="38100" dist="38100" dir="2700000" algn="tl">
                    <a:srgbClr val="000000">
                      <a:alpha val="43137"/>
                    </a:srgbClr>
                  </a:outerShdw>
                </a:effectLst>
              </a:rPr>
              <a:t> </a:t>
            </a:r>
            <a:r>
              <a:rPr lang="sk-SK" sz="3900" b="1" dirty="0" smtClean="0">
                <a:solidFill>
                  <a:srgbClr val="C00000"/>
                </a:solidFill>
                <a:effectLst>
                  <a:outerShdw blurRad="38100" dist="38100" dir="2700000" algn="tl">
                    <a:srgbClr val="000000">
                      <a:alpha val="43137"/>
                    </a:srgbClr>
                  </a:outerShdw>
                </a:effectLst>
              </a:rPr>
              <a:t>DIFFERENT CHEMICAL </a:t>
            </a:r>
            <a:endParaRPr lang="en-US" sz="3900" b="1" dirty="0" smtClean="0">
              <a:solidFill>
                <a:srgbClr val="C00000"/>
              </a:solidFill>
              <a:effectLst>
                <a:outerShdw blurRad="38100" dist="38100" dir="2700000" algn="tl">
                  <a:srgbClr val="000000">
                    <a:alpha val="43137"/>
                  </a:srgbClr>
                </a:outerShdw>
              </a:effectLst>
            </a:endParaRPr>
          </a:p>
          <a:p>
            <a:pPr>
              <a:buNone/>
            </a:pPr>
            <a:r>
              <a:rPr lang="sk-SK" sz="3900" b="1" dirty="0" smtClean="0">
                <a:solidFill>
                  <a:srgbClr val="C00000"/>
                </a:solidFill>
                <a:effectLst>
                  <a:outerShdw blurRad="38100" dist="38100" dir="2700000" algn="tl">
                    <a:srgbClr val="000000">
                      <a:alpha val="43137"/>
                    </a:srgbClr>
                  </a:outerShdw>
                </a:effectLst>
              </a:rPr>
              <a:t>STRUCTURE</a:t>
            </a:r>
            <a:r>
              <a:rPr lang="sk-SK" sz="3900" b="1" dirty="0" smtClean="0">
                <a:solidFill>
                  <a:schemeClr val="accent6">
                    <a:lumMod val="50000"/>
                  </a:schemeClr>
                </a:solidFill>
                <a:effectLst>
                  <a:outerShdw blurRad="38100" dist="38100" dir="2700000" algn="tl">
                    <a:srgbClr val="000000">
                      <a:alpha val="43137"/>
                    </a:srgbClr>
                  </a:outerShdw>
                </a:effectLst>
              </a:rPr>
              <a:t> </a:t>
            </a:r>
            <a:r>
              <a:rPr lang="sk-SK" sz="3900" b="1" dirty="0" smtClean="0">
                <a:solidFill>
                  <a:srgbClr val="002060"/>
                </a:solidFill>
                <a:effectLst>
                  <a:outerShdw blurRad="38100" dist="38100" dir="2700000" algn="tl">
                    <a:srgbClr val="000000">
                      <a:alpha val="43137"/>
                    </a:srgbClr>
                  </a:outerShdw>
                </a:effectLst>
              </a:rPr>
              <a:t>OR </a:t>
            </a:r>
            <a:r>
              <a:rPr lang="sk-SK" sz="3900" b="1" dirty="0" smtClean="0">
                <a:solidFill>
                  <a:schemeClr val="accent6">
                    <a:lumMod val="50000"/>
                  </a:schemeClr>
                </a:solidFill>
                <a:effectLst>
                  <a:outerShdw blurRad="38100" dist="38100" dir="2700000" algn="tl">
                    <a:srgbClr val="000000">
                      <a:alpha val="43137"/>
                    </a:srgbClr>
                  </a:outerShdw>
                </a:effectLst>
              </a:rPr>
              <a:t>PHYSICAL ARCHITECTURE </a:t>
            </a:r>
            <a:endParaRPr lang="en-US" sz="3900" b="1" dirty="0" smtClean="0">
              <a:solidFill>
                <a:schemeClr val="accent6">
                  <a:lumMod val="50000"/>
                </a:schemeClr>
              </a:solidFill>
              <a:effectLst>
                <a:outerShdw blurRad="38100" dist="38100" dir="2700000" algn="tl">
                  <a:srgbClr val="000000">
                    <a:alpha val="43137"/>
                  </a:srgbClr>
                </a:outerShdw>
              </a:effectLst>
            </a:endParaRPr>
          </a:p>
          <a:p>
            <a:pPr>
              <a:buNone/>
            </a:pPr>
            <a:r>
              <a:rPr lang="sk-SK" sz="3900" b="1" dirty="0" smtClean="0">
                <a:solidFill>
                  <a:srgbClr val="FF0000"/>
                </a:solidFill>
                <a:effectLst>
                  <a:outerShdw blurRad="38100" dist="38100" dir="2700000" algn="tl">
                    <a:srgbClr val="000000">
                      <a:alpha val="43137"/>
                    </a:srgbClr>
                  </a:outerShdw>
                </a:effectLst>
              </a:rPr>
              <a:t>CONNECTED WITH A CHEMICAL BOND</a:t>
            </a:r>
          </a:p>
          <a:p>
            <a:pPr>
              <a:buNone/>
            </a:pPr>
            <a:endParaRPr lang="sk-SK" b="1" dirty="0">
              <a:effectLst>
                <a:outerShdw blurRad="38100" dist="38100" dir="2700000" algn="tl">
                  <a:srgbClr val="000000">
                    <a:alpha val="43137"/>
                  </a:srgbClr>
                </a:outerShdw>
              </a:effectLst>
            </a:endParaRPr>
          </a:p>
          <a:p>
            <a:pPr>
              <a:buNone/>
            </a:pPr>
            <a:r>
              <a:rPr lang="sk-SK" b="1" dirty="0" smtClean="0">
                <a:solidFill>
                  <a:schemeClr val="accent3">
                    <a:lumMod val="50000"/>
                  </a:schemeClr>
                </a:solidFill>
                <a:effectLst>
                  <a:outerShdw blurRad="38100" dist="38100" dir="2700000" algn="tl">
                    <a:srgbClr val="000000">
                      <a:alpha val="43137"/>
                    </a:srgbClr>
                  </a:outerShdw>
                </a:effectLst>
              </a:rPr>
              <a:t>IN CONTRAST, POLYMER BLENDS CONTAIN FREE</a:t>
            </a:r>
          </a:p>
          <a:p>
            <a:pPr>
              <a:buNone/>
            </a:pPr>
            <a:r>
              <a:rPr lang="sk-SK" b="1" dirty="0" smtClean="0">
                <a:solidFill>
                  <a:schemeClr val="accent3">
                    <a:lumMod val="50000"/>
                  </a:schemeClr>
                </a:solidFill>
                <a:effectLst>
                  <a:outerShdw blurRad="38100" dist="38100" dir="2700000" algn="tl">
                    <a:srgbClr val="000000">
                      <a:alpha val="43137"/>
                    </a:srgbClr>
                  </a:outerShdw>
                </a:effectLst>
              </a:rPr>
              <a:t>MACROMOLECULES OF DIFFERENT KINDS</a:t>
            </a:r>
            <a:endParaRPr lang="sk-SK" b="1" dirty="0">
              <a:solidFill>
                <a:schemeClr val="accent3">
                  <a:lumMod val="50000"/>
                </a:schemeClr>
              </a:solidFill>
              <a:effectLst>
                <a:outerShdw blurRad="38100" dist="38100" dir="2700000" algn="tl">
                  <a:srgbClr val="000000">
                    <a:alpha val="43137"/>
                  </a:srgb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107504" y="404664"/>
            <a:ext cx="9036496" cy="5976664"/>
          </a:xfrm>
        </p:spPr>
        <p:txBody>
          <a:bodyPr>
            <a:normAutofit lnSpcReduction="10000"/>
          </a:bodyPr>
          <a:lstStyle/>
          <a:p>
            <a:pPr>
              <a:buNone/>
            </a:pPr>
            <a:endParaRPr lang="sk-SK" b="1" dirty="0" smtClean="0">
              <a:effectLst>
                <a:outerShdw blurRad="38100" dist="38100" dir="2700000" algn="tl">
                  <a:srgbClr val="000000">
                    <a:alpha val="43137"/>
                  </a:srgbClr>
                </a:outerShdw>
              </a:effectLst>
            </a:endParaRPr>
          </a:p>
          <a:p>
            <a:pPr>
              <a:buNone/>
            </a:pPr>
            <a:r>
              <a:rPr lang="sk-SK" sz="3900" b="1" dirty="0" smtClean="0">
                <a:solidFill>
                  <a:schemeClr val="accent6">
                    <a:lumMod val="50000"/>
                  </a:schemeClr>
                </a:solidFill>
                <a:effectLst>
                  <a:outerShdw blurRad="38100" dist="38100" dir="2700000" algn="tl">
                    <a:srgbClr val="000000">
                      <a:alpha val="43137"/>
                    </a:srgbClr>
                  </a:outerShdw>
                </a:effectLst>
              </a:rPr>
              <a:t>IN DEPENDENCE ON THEIR </a:t>
            </a:r>
          </a:p>
          <a:p>
            <a:pPr>
              <a:buNone/>
            </a:pPr>
            <a:r>
              <a:rPr lang="sk-SK" sz="3900" b="1" dirty="0" smtClean="0">
                <a:solidFill>
                  <a:schemeClr val="accent6">
                    <a:lumMod val="50000"/>
                  </a:schemeClr>
                </a:solidFill>
                <a:effectLst>
                  <a:outerShdw blurRad="38100" dist="38100" dir="2700000" algn="tl">
                    <a:srgbClr val="000000">
                      <a:alpha val="43137"/>
                    </a:srgbClr>
                  </a:outerShdw>
                </a:effectLst>
              </a:rPr>
              <a:t>CHEMICAL COMPOSITION</a:t>
            </a:r>
            <a:r>
              <a:rPr lang="en-US" sz="3900" b="1" dirty="0" smtClean="0">
                <a:solidFill>
                  <a:schemeClr val="accent6">
                    <a:lumMod val="50000"/>
                  </a:schemeClr>
                </a:solidFill>
                <a:effectLst>
                  <a:outerShdw blurRad="38100" dist="38100" dir="2700000" algn="tl">
                    <a:srgbClr val="000000">
                      <a:alpha val="43137"/>
                    </a:srgbClr>
                  </a:outerShdw>
                </a:effectLst>
              </a:rPr>
              <a:t> </a:t>
            </a:r>
            <a:r>
              <a:rPr lang="sk-SK" sz="3900" b="1" dirty="0" smtClean="0">
                <a:solidFill>
                  <a:schemeClr val="accent6">
                    <a:lumMod val="50000"/>
                  </a:schemeClr>
                </a:solidFill>
                <a:effectLst>
                  <a:outerShdw blurRad="38100" dist="38100" dir="2700000" algn="tl">
                    <a:srgbClr val="000000">
                      <a:alpha val="43137"/>
                    </a:srgbClr>
                  </a:outerShdw>
                </a:effectLst>
              </a:rPr>
              <a:t>OR </a:t>
            </a:r>
          </a:p>
          <a:p>
            <a:pPr>
              <a:buNone/>
            </a:pPr>
            <a:r>
              <a:rPr lang="sk-SK" sz="3900" b="1" dirty="0" smtClean="0">
                <a:solidFill>
                  <a:schemeClr val="accent6">
                    <a:lumMod val="50000"/>
                  </a:schemeClr>
                </a:solidFill>
                <a:effectLst>
                  <a:outerShdw blurRad="38100" dist="38100" dir="2700000" algn="tl">
                    <a:srgbClr val="000000">
                      <a:alpha val="43137"/>
                    </a:srgbClr>
                  </a:outerShdw>
                </a:effectLst>
              </a:rPr>
              <a:t>PHYSICAL ARCHITECTURE </a:t>
            </a:r>
            <a:endParaRPr lang="en-US" sz="3900" b="1" dirty="0" smtClean="0">
              <a:solidFill>
                <a:schemeClr val="accent6">
                  <a:lumMod val="50000"/>
                </a:schemeClr>
              </a:solidFill>
              <a:effectLst>
                <a:outerShdw blurRad="38100" dist="38100" dir="2700000" algn="tl">
                  <a:srgbClr val="000000">
                    <a:alpha val="43137"/>
                  </a:srgbClr>
                </a:outerShdw>
              </a:effectLst>
            </a:endParaRPr>
          </a:p>
          <a:p>
            <a:pPr>
              <a:buNone/>
            </a:pPr>
            <a:r>
              <a:rPr lang="sk-SK" sz="3900" b="1" dirty="0" smtClean="0">
                <a:solidFill>
                  <a:schemeClr val="accent6">
                    <a:lumMod val="50000"/>
                  </a:schemeClr>
                </a:solidFill>
                <a:effectLst>
                  <a:outerShdw blurRad="38100" dist="38100" dir="2700000" algn="tl">
                    <a:srgbClr val="000000">
                      <a:alpha val="43137"/>
                    </a:srgbClr>
                  </a:outerShdw>
                </a:effectLst>
              </a:rPr>
              <a:t>– BLOCKS EXHIBIT DIFFERENT CHEMICAL </a:t>
            </a:r>
            <a:endParaRPr lang="en-US" sz="3900" b="1" dirty="0" smtClean="0">
              <a:solidFill>
                <a:schemeClr val="accent6">
                  <a:lumMod val="50000"/>
                </a:schemeClr>
              </a:solidFill>
              <a:effectLst>
                <a:outerShdw blurRad="38100" dist="38100" dir="2700000" algn="tl">
                  <a:srgbClr val="000000">
                    <a:alpha val="43137"/>
                  </a:srgbClr>
                </a:outerShdw>
              </a:effectLst>
            </a:endParaRPr>
          </a:p>
          <a:p>
            <a:pPr>
              <a:buNone/>
            </a:pPr>
            <a:r>
              <a:rPr lang="sk-SK" sz="3900" b="1" dirty="0" smtClean="0">
                <a:solidFill>
                  <a:schemeClr val="accent6">
                    <a:lumMod val="50000"/>
                  </a:schemeClr>
                </a:solidFill>
                <a:effectLst>
                  <a:outerShdw blurRad="38100" dist="38100" dir="2700000" algn="tl">
                    <a:srgbClr val="000000">
                      <a:alpha val="43137"/>
                    </a:srgbClr>
                  </a:outerShdw>
                </a:effectLst>
              </a:rPr>
              <a:t>AND</a:t>
            </a:r>
            <a:r>
              <a:rPr lang="en-US" sz="3900" b="1" dirty="0" smtClean="0">
                <a:solidFill>
                  <a:schemeClr val="accent6">
                    <a:lumMod val="50000"/>
                  </a:schemeClr>
                </a:solidFill>
                <a:effectLst>
                  <a:outerShdw blurRad="38100" dist="38100" dir="2700000" algn="tl">
                    <a:srgbClr val="000000">
                      <a:alpha val="43137"/>
                    </a:srgbClr>
                  </a:outerShdw>
                </a:effectLst>
              </a:rPr>
              <a:t> </a:t>
            </a:r>
            <a:r>
              <a:rPr lang="sk-SK" sz="3900" b="1" dirty="0" smtClean="0">
                <a:solidFill>
                  <a:schemeClr val="accent6">
                    <a:lumMod val="50000"/>
                  </a:schemeClr>
                </a:solidFill>
                <a:effectLst>
                  <a:outerShdw blurRad="38100" dist="38100" dir="2700000" algn="tl">
                    <a:srgbClr val="000000">
                      <a:alpha val="43137"/>
                    </a:srgbClr>
                  </a:outerShdw>
                </a:effectLst>
              </a:rPr>
              <a:t>PHYSICAL</a:t>
            </a:r>
            <a:r>
              <a:rPr lang="en-US" sz="3900" b="1" dirty="0" smtClean="0">
                <a:solidFill>
                  <a:schemeClr val="accent6">
                    <a:lumMod val="50000"/>
                  </a:schemeClr>
                </a:solidFill>
                <a:effectLst>
                  <a:outerShdw blurRad="38100" dist="38100" dir="2700000" algn="tl">
                    <a:srgbClr val="000000">
                      <a:alpha val="43137"/>
                    </a:srgbClr>
                  </a:outerShdw>
                </a:effectLst>
              </a:rPr>
              <a:t> </a:t>
            </a:r>
            <a:r>
              <a:rPr lang="sk-SK" sz="3900" b="1" dirty="0" smtClean="0">
                <a:solidFill>
                  <a:schemeClr val="accent6">
                    <a:lumMod val="50000"/>
                  </a:schemeClr>
                </a:solidFill>
                <a:effectLst>
                  <a:outerShdw blurRad="38100" dist="38100" dir="2700000" algn="tl">
                    <a:srgbClr val="000000">
                      <a:alpha val="43137"/>
                    </a:srgbClr>
                  </a:outerShdw>
                </a:effectLst>
              </a:rPr>
              <a:t>PROPERTIES, </a:t>
            </a:r>
            <a:endParaRPr lang="en-US" sz="3900" b="1" dirty="0" smtClean="0">
              <a:solidFill>
                <a:schemeClr val="accent6">
                  <a:lumMod val="50000"/>
                </a:schemeClr>
              </a:solidFill>
              <a:effectLst>
                <a:outerShdw blurRad="38100" dist="38100" dir="2700000" algn="tl">
                  <a:srgbClr val="000000">
                    <a:alpha val="43137"/>
                  </a:srgbClr>
                </a:outerShdw>
              </a:effectLst>
            </a:endParaRPr>
          </a:p>
          <a:p>
            <a:pPr>
              <a:buNone/>
            </a:pPr>
            <a:r>
              <a:rPr lang="sk-SK" sz="3900" b="1" dirty="0" smtClean="0">
                <a:solidFill>
                  <a:schemeClr val="accent6">
                    <a:lumMod val="50000"/>
                  </a:schemeClr>
                </a:solidFill>
                <a:effectLst>
                  <a:outerShdw blurRad="38100" dist="38100" dir="2700000" algn="tl">
                    <a:srgbClr val="000000">
                      <a:alpha val="43137"/>
                    </a:srgbClr>
                  </a:outerShdw>
                </a:effectLst>
              </a:rPr>
              <a:t>e.g. SOLUBILITY</a:t>
            </a:r>
            <a:r>
              <a:rPr lang="sk-SK" sz="3900" b="1" dirty="0" smtClean="0">
                <a:solidFill>
                  <a:srgbClr val="FF0000"/>
                </a:solidFill>
                <a:effectLst>
                  <a:outerShdw blurRad="38100" dist="38100" dir="2700000" algn="tl">
                    <a:srgbClr val="000000">
                      <a:alpha val="43137"/>
                    </a:srgbClr>
                  </a:outerShdw>
                </a:effectLst>
              </a:rPr>
              <a:t> </a:t>
            </a:r>
            <a:r>
              <a:rPr lang="en-US" sz="3900" b="1" dirty="0" smtClean="0">
                <a:solidFill>
                  <a:srgbClr val="FF0000"/>
                </a:solidFill>
                <a:effectLst>
                  <a:outerShdw blurRad="38100" dist="38100" dir="2700000" algn="tl">
                    <a:srgbClr val="000000">
                      <a:alpha val="43137"/>
                    </a:srgbClr>
                  </a:outerShdw>
                </a:effectLst>
              </a:rPr>
              <a:t>             </a:t>
            </a:r>
            <a:r>
              <a:rPr lang="sk-SK" sz="3900" b="1" dirty="0" smtClean="0">
                <a:solidFill>
                  <a:srgbClr val="C00000"/>
                </a:solidFill>
                <a:effectLst>
                  <a:outerShdw blurRad="38100" dist="38100" dir="2700000" algn="tl">
                    <a:srgbClr val="000000">
                      <a:alpha val="43137"/>
                    </a:srgbClr>
                  </a:outerShdw>
                </a:effectLst>
              </a:rPr>
              <a:t>MICELLIZATION, </a:t>
            </a:r>
          </a:p>
          <a:p>
            <a:pPr>
              <a:buNone/>
            </a:pPr>
            <a:r>
              <a:rPr lang="sk-SK" sz="3900" b="1" dirty="0" smtClean="0">
                <a:solidFill>
                  <a:schemeClr val="accent6">
                    <a:lumMod val="50000"/>
                  </a:schemeClr>
                </a:solidFill>
                <a:effectLst>
                  <a:outerShdw blurRad="38100" dist="38100" dir="2700000" algn="tl">
                    <a:srgbClr val="000000">
                      <a:alpha val="43137"/>
                    </a:srgbClr>
                  </a:outerShdw>
                </a:effectLst>
              </a:rPr>
              <a:t>CRYSTALABILITY </a:t>
            </a:r>
            <a:r>
              <a:rPr lang="en-US" sz="3900" b="1" dirty="0" smtClean="0">
                <a:solidFill>
                  <a:schemeClr val="accent6">
                    <a:lumMod val="50000"/>
                  </a:schemeClr>
                </a:solidFill>
                <a:effectLst>
                  <a:outerShdw blurRad="38100" dist="38100" dir="2700000" algn="tl">
                    <a:srgbClr val="000000">
                      <a:alpha val="43137"/>
                    </a:srgbClr>
                  </a:outerShdw>
                </a:effectLst>
              </a:rPr>
              <a:t>             </a:t>
            </a:r>
            <a:r>
              <a:rPr lang="sk-SK" sz="3900" b="1" dirty="0" smtClean="0">
                <a:solidFill>
                  <a:schemeClr val="accent6">
                    <a:lumMod val="50000"/>
                  </a:schemeClr>
                </a:solidFill>
                <a:effectLst>
                  <a:outerShdw blurRad="38100" dist="38100" dir="2700000" algn="tl">
                    <a:srgbClr val="000000">
                      <a:alpha val="43137"/>
                    </a:srgbClr>
                  </a:outerShdw>
                </a:effectLst>
              </a:rPr>
              <a:t>MELTING POINTS, </a:t>
            </a:r>
            <a:endParaRPr lang="en-US" sz="3900" b="1" dirty="0" smtClean="0">
              <a:solidFill>
                <a:schemeClr val="accent6">
                  <a:lumMod val="50000"/>
                </a:schemeClr>
              </a:solidFill>
              <a:effectLst>
                <a:outerShdw blurRad="38100" dist="38100" dir="2700000" algn="tl">
                  <a:srgbClr val="000000">
                    <a:alpha val="43137"/>
                  </a:srgbClr>
                </a:outerShdw>
              </a:effectLst>
            </a:endParaRPr>
          </a:p>
          <a:p>
            <a:pPr>
              <a:buNone/>
            </a:pPr>
            <a:r>
              <a:rPr lang="en-US" sz="3900" b="1" dirty="0" smtClean="0">
                <a:solidFill>
                  <a:schemeClr val="accent6">
                    <a:lumMod val="50000"/>
                  </a:schemeClr>
                </a:solidFill>
                <a:effectLst>
                  <a:outerShdw blurRad="38100" dist="38100" dir="2700000" algn="tl">
                    <a:srgbClr val="000000">
                      <a:alpha val="43137"/>
                    </a:srgbClr>
                  </a:outerShdw>
                </a:effectLst>
              </a:rPr>
              <a:t>a</a:t>
            </a:r>
            <a:r>
              <a:rPr lang="sk-SK" sz="3900" b="1" dirty="0" smtClean="0">
                <a:solidFill>
                  <a:schemeClr val="accent6">
                    <a:lumMod val="50000"/>
                  </a:schemeClr>
                </a:solidFill>
                <a:effectLst>
                  <a:outerShdw blurRad="38100" dist="38100" dir="2700000" algn="tl">
                    <a:srgbClr val="000000">
                      <a:alpha val="43137"/>
                    </a:srgbClr>
                  </a:outerShdw>
                </a:effectLst>
              </a:rPr>
              <a:t>nd</a:t>
            </a:r>
            <a:r>
              <a:rPr lang="en-US" sz="3900" b="1" dirty="0" smtClean="0">
                <a:solidFill>
                  <a:schemeClr val="accent6">
                    <a:lumMod val="50000"/>
                  </a:schemeClr>
                </a:solidFill>
                <a:effectLst>
                  <a:outerShdw blurRad="38100" dist="38100" dir="2700000" algn="tl">
                    <a:srgbClr val="000000">
                      <a:alpha val="43137"/>
                    </a:srgbClr>
                  </a:outerShdw>
                </a:effectLst>
              </a:rPr>
              <a:t> </a:t>
            </a:r>
            <a:r>
              <a:rPr lang="sk-SK" sz="3900" b="1" dirty="0" smtClean="0">
                <a:solidFill>
                  <a:schemeClr val="accent6">
                    <a:lumMod val="50000"/>
                  </a:schemeClr>
                </a:solidFill>
                <a:effectLst>
                  <a:outerShdw blurRad="38100" dist="38100" dir="2700000" algn="tl">
                    <a:srgbClr val="000000">
                      <a:alpha val="43137"/>
                    </a:srgbClr>
                  </a:outerShdw>
                </a:effectLst>
              </a:rPr>
              <a:t>even COLOR, etc.</a:t>
            </a:r>
            <a:endParaRPr lang="sk-SK" sz="3900" b="1" dirty="0">
              <a:solidFill>
                <a:schemeClr val="accent6">
                  <a:lumMod val="50000"/>
                </a:schemeClr>
              </a:solidFill>
              <a:effectLst>
                <a:outerShdw blurRad="38100" dist="38100" dir="2700000" algn="tl">
                  <a:srgbClr val="000000">
                    <a:alpha val="43137"/>
                  </a:srgbClr>
                </a:outerShdw>
              </a:effectLst>
            </a:endParaRPr>
          </a:p>
        </p:txBody>
      </p:sp>
      <p:sp>
        <p:nvSpPr>
          <p:cNvPr id="6" name="Šípka doprava 3"/>
          <p:cNvSpPr/>
          <p:nvPr/>
        </p:nvSpPr>
        <p:spPr>
          <a:xfrm>
            <a:off x="3491880" y="4437112"/>
            <a:ext cx="1367644" cy="216024"/>
          </a:xfrm>
          <a:prstGeom prst="rightArrow">
            <a:avLst>
              <a:gd name="adj1" fmla="val 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sk-SK" dirty="0"/>
          </a:p>
        </p:txBody>
      </p:sp>
      <p:sp>
        <p:nvSpPr>
          <p:cNvPr id="7" name="Šípka doprava 3"/>
          <p:cNvSpPr/>
          <p:nvPr/>
        </p:nvSpPr>
        <p:spPr>
          <a:xfrm>
            <a:off x="3563888" y="5085184"/>
            <a:ext cx="1367644" cy="216024"/>
          </a:xfrm>
          <a:prstGeom prst="rightArrow">
            <a:avLst>
              <a:gd name="adj1" fmla="val 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sk-SK" dirty="0"/>
          </a:p>
        </p:txBody>
      </p:sp>
      <p:sp>
        <p:nvSpPr>
          <p:cNvPr id="8" name="TextBox 7"/>
          <p:cNvSpPr txBox="1"/>
          <p:nvPr/>
        </p:nvSpPr>
        <p:spPr>
          <a:xfrm>
            <a:off x="6300192" y="6237312"/>
            <a:ext cx="2368097" cy="461665"/>
          </a:xfrm>
          <a:prstGeom prst="rect">
            <a:avLst/>
          </a:prstGeom>
          <a:noFill/>
        </p:spPr>
        <p:txBody>
          <a:bodyPr wrap="square" rtlCol="0">
            <a:spAutoFit/>
          </a:bodyPr>
          <a:lstStyle/>
          <a:p>
            <a:r>
              <a:rPr lang="sk-SK" sz="2400" b="1" dirty="0" smtClean="0">
                <a:solidFill>
                  <a:srgbClr val="002060"/>
                </a:solidFill>
              </a:rPr>
              <a:t>Valencia 2016</a:t>
            </a:r>
            <a:endParaRPr lang="en-US" sz="2400" b="1" dirty="0" smtClean="0">
              <a:solidFill>
                <a:srgbClr val="00206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179512" y="476672"/>
            <a:ext cx="8964488" cy="5976664"/>
          </a:xfrm>
        </p:spPr>
        <p:txBody>
          <a:bodyPr>
            <a:normAutofit/>
          </a:bodyPr>
          <a:lstStyle/>
          <a:p>
            <a:pPr>
              <a:buNone/>
            </a:pPr>
            <a:r>
              <a:rPr lang="sk-SK" sz="4000" b="1" dirty="0" smtClean="0">
                <a:effectLst>
                  <a:outerShdw blurRad="38100" dist="38100" dir="2700000" algn="tl">
                    <a:srgbClr val="000000">
                      <a:alpha val="43137"/>
                    </a:srgbClr>
                  </a:outerShdw>
                </a:effectLst>
              </a:rPr>
              <a:t>BLOCK</a:t>
            </a:r>
            <a:r>
              <a:rPr lang="en-US" sz="4000" b="1" dirty="0" smtClean="0">
                <a:effectLst>
                  <a:outerShdw blurRad="38100" dist="38100" dir="2700000" algn="tl">
                    <a:srgbClr val="000000">
                      <a:alpha val="43137"/>
                    </a:srgbClr>
                  </a:outerShdw>
                </a:effectLst>
              </a:rPr>
              <a:t> </a:t>
            </a:r>
            <a:r>
              <a:rPr lang="sk-SK" sz="4000" b="1" dirty="0" smtClean="0">
                <a:effectLst>
                  <a:outerShdw blurRad="38100" dist="38100" dir="2700000" algn="tl">
                    <a:srgbClr val="000000">
                      <a:alpha val="43137"/>
                    </a:srgbClr>
                  </a:outerShdw>
                </a:effectLst>
              </a:rPr>
              <a:t>COPOLYMERS </a:t>
            </a:r>
            <a:r>
              <a:rPr lang="en-US" sz="4000" b="1" dirty="0" smtClean="0">
                <a:effectLst>
                  <a:outerShdw blurRad="38100" dist="38100" dir="2700000" algn="tl">
                    <a:srgbClr val="000000">
                      <a:alpha val="43137"/>
                    </a:srgbClr>
                  </a:outerShdw>
                </a:effectLst>
              </a:rPr>
              <a:t>FIND </a:t>
            </a:r>
            <a:r>
              <a:rPr lang="sk-SK" sz="4000" b="1" dirty="0" smtClean="0">
                <a:effectLst>
                  <a:outerShdw blurRad="38100" dist="38100" dir="2700000" algn="tl">
                    <a:srgbClr val="000000">
                      <a:alpha val="43137"/>
                    </a:srgbClr>
                  </a:outerShdw>
                </a:effectLst>
              </a:rPr>
              <a:t>NUMEROUS</a:t>
            </a:r>
            <a:endParaRPr lang="en-US" sz="4000" b="1" dirty="0" smtClean="0">
              <a:effectLst>
                <a:outerShdw blurRad="38100" dist="38100" dir="2700000" algn="tl">
                  <a:srgbClr val="000000">
                    <a:alpha val="43137"/>
                  </a:srgbClr>
                </a:outerShdw>
              </a:effectLst>
            </a:endParaRPr>
          </a:p>
          <a:p>
            <a:pPr>
              <a:buNone/>
            </a:pPr>
            <a:r>
              <a:rPr lang="sk-SK" sz="4000" b="1" dirty="0" smtClean="0">
                <a:effectLst>
                  <a:outerShdw blurRad="38100" dist="38100" dir="2700000" algn="tl">
                    <a:srgbClr val="000000">
                      <a:alpha val="43137"/>
                    </a:srgbClr>
                  </a:outerShdw>
                </a:effectLst>
              </a:rPr>
              <a:t>APPLICATIONS IN SCIENCE,</a:t>
            </a:r>
            <a:r>
              <a:rPr lang="en-US" sz="4000" b="1" dirty="0" smtClean="0">
                <a:effectLst>
                  <a:outerShdw blurRad="38100" dist="38100" dir="2700000" algn="tl">
                    <a:srgbClr val="000000">
                      <a:alpha val="43137"/>
                    </a:srgbClr>
                  </a:outerShdw>
                </a:effectLst>
              </a:rPr>
              <a:t> </a:t>
            </a:r>
            <a:r>
              <a:rPr lang="sk-SK" sz="4000" b="1" dirty="0" smtClean="0">
                <a:effectLst>
                  <a:outerShdw blurRad="38100" dist="38100" dir="2700000" algn="tl">
                    <a:srgbClr val="000000">
                      <a:alpha val="43137"/>
                    </a:srgbClr>
                  </a:outerShdw>
                </a:effectLst>
              </a:rPr>
              <a:t>TECHNOLOGY</a:t>
            </a:r>
            <a:endParaRPr lang="en-US" sz="4000" b="1" dirty="0" smtClean="0">
              <a:effectLst>
                <a:outerShdw blurRad="38100" dist="38100" dir="2700000" algn="tl">
                  <a:srgbClr val="000000">
                    <a:alpha val="43137"/>
                  </a:srgbClr>
                </a:outerShdw>
              </a:effectLst>
            </a:endParaRPr>
          </a:p>
          <a:p>
            <a:pPr>
              <a:buNone/>
            </a:pPr>
            <a:r>
              <a:rPr lang="sk-SK" sz="4000" b="1" dirty="0" smtClean="0">
                <a:effectLst>
                  <a:outerShdw blurRad="38100" dist="38100" dir="2700000" algn="tl">
                    <a:srgbClr val="000000">
                      <a:alpha val="43137"/>
                    </a:srgbClr>
                  </a:outerShdw>
                </a:effectLst>
              </a:rPr>
              <a:t>AND HUMAN HEALTH </a:t>
            </a:r>
            <a:endParaRPr lang="en-US" sz="4000" b="1" dirty="0" smtClean="0">
              <a:effectLst>
                <a:outerShdw blurRad="38100" dist="38100" dir="2700000" algn="tl">
                  <a:srgbClr val="000000">
                    <a:alpha val="43137"/>
                  </a:srgbClr>
                </a:outerShdw>
              </a:effectLst>
            </a:endParaRPr>
          </a:p>
          <a:p>
            <a:pPr>
              <a:buNone/>
            </a:pPr>
            <a:r>
              <a:rPr lang="sk-SK" sz="4000" b="1" dirty="0" smtClean="0">
                <a:effectLst>
                  <a:outerShdw blurRad="38100" dist="38100" dir="2700000" algn="tl">
                    <a:srgbClr val="000000">
                      <a:alpha val="43137"/>
                    </a:srgbClr>
                  </a:outerShdw>
                </a:effectLst>
              </a:rPr>
              <a:t>                </a:t>
            </a:r>
            <a:r>
              <a:rPr lang="en-US" sz="4000" b="1" dirty="0" smtClean="0">
                <a:effectLst>
                  <a:outerShdw blurRad="38100" dist="38100" dir="2700000" algn="tl">
                    <a:srgbClr val="000000">
                      <a:alpha val="43137"/>
                    </a:srgbClr>
                  </a:outerShdw>
                </a:effectLst>
              </a:rPr>
              <a:t>  </a:t>
            </a:r>
            <a:r>
              <a:rPr lang="sk-SK" sz="4000" b="1" dirty="0" smtClean="0">
                <a:effectLst>
                  <a:outerShdw blurRad="38100" dist="38100" dir="2700000" algn="tl">
                    <a:srgbClr val="000000">
                      <a:alpha val="43137"/>
                    </a:srgbClr>
                  </a:outerShdw>
                </a:effectLst>
              </a:rPr>
              <a:t>COMPATIBILIZERS</a:t>
            </a:r>
            <a:r>
              <a:rPr lang="en-US" sz="4000" b="1" dirty="0" smtClean="0">
                <a:effectLst>
                  <a:outerShdw blurRad="38100" dist="38100" dir="2700000" algn="tl">
                    <a:srgbClr val="000000">
                      <a:alpha val="43137"/>
                    </a:srgbClr>
                  </a:outerShdw>
                </a:effectLst>
              </a:rPr>
              <a:t> IN POLYMER </a:t>
            </a:r>
          </a:p>
          <a:p>
            <a:pPr>
              <a:buNone/>
            </a:pPr>
            <a:r>
              <a:rPr lang="en-US" sz="4000" b="1" dirty="0" smtClean="0">
                <a:effectLst>
                  <a:outerShdw blurRad="38100" dist="38100" dir="2700000" algn="tl">
                    <a:srgbClr val="000000">
                      <a:alpha val="43137"/>
                    </a:srgbClr>
                  </a:outerShdw>
                </a:effectLst>
              </a:rPr>
              <a:t>BLENDS, MATERIALS FOR ELECTRONICS, </a:t>
            </a:r>
          </a:p>
          <a:p>
            <a:pPr>
              <a:buNone/>
            </a:pPr>
            <a:r>
              <a:rPr lang="en-US" sz="4000" b="1" dirty="0" smtClean="0">
                <a:effectLst>
                  <a:outerShdw blurRad="38100" dist="38100" dir="2700000" algn="tl">
                    <a:srgbClr val="000000">
                      <a:alpha val="43137"/>
                    </a:srgbClr>
                  </a:outerShdw>
                </a:effectLst>
              </a:rPr>
              <a:t>COMPOSITES, ADHESIVES,</a:t>
            </a:r>
            <a:r>
              <a:rPr lang="sk-SK" sz="4000" b="1" dirty="0" smtClean="0">
                <a:effectLst>
                  <a:outerShdw blurRad="38100" dist="38100" dir="2700000" algn="tl">
                    <a:srgbClr val="000000">
                      <a:alpha val="43137"/>
                    </a:srgbClr>
                  </a:outerShdw>
                </a:effectLst>
              </a:rPr>
              <a:t> SURFACTANTS,</a:t>
            </a:r>
          </a:p>
          <a:p>
            <a:pPr>
              <a:buNone/>
            </a:pPr>
            <a:r>
              <a:rPr lang="sk-SK" sz="4000" b="1" dirty="0" smtClean="0">
                <a:effectLst>
                  <a:outerShdw blurRad="38100" dist="38100" dir="2700000" algn="tl">
                    <a:srgbClr val="000000">
                      <a:alpha val="43137"/>
                    </a:srgbClr>
                  </a:outerShdw>
                </a:effectLst>
              </a:rPr>
              <a:t>CARRIERS OF FUNCTIONS </a:t>
            </a:r>
            <a:r>
              <a:rPr lang="sk-SK" sz="4000" b="1" dirty="0" err="1" smtClean="0">
                <a:effectLst>
                  <a:outerShdw blurRad="38100" dist="38100" dir="2700000" algn="tl">
                    <a:srgbClr val="000000">
                      <a:alpha val="43137"/>
                    </a:srgbClr>
                  </a:outerShdw>
                </a:effectLst>
              </a:rPr>
              <a:t>e.g</a:t>
            </a:r>
            <a:r>
              <a:rPr lang="sk-SK" sz="4000" b="1" dirty="0" smtClean="0">
                <a:effectLst>
                  <a:outerShdw blurRad="38100" dist="38100" dir="2700000" algn="tl">
                    <a:srgbClr val="000000">
                      <a:alpha val="43137"/>
                    </a:srgbClr>
                  </a:outerShdw>
                </a:effectLst>
              </a:rPr>
              <a:t>. </a:t>
            </a:r>
          </a:p>
          <a:p>
            <a:pPr>
              <a:buNone/>
            </a:pPr>
            <a:r>
              <a:rPr lang="sk-SK" sz="4000" b="1" dirty="0" smtClean="0">
                <a:solidFill>
                  <a:srgbClr val="C00000"/>
                </a:solidFill>
                <a:effectLst>
                  <a:outerShdw blurRad="38100" dist="38100" dir="2700000" algn="tl">
                    <a:srgbClr val="000000">
                      <a:alpha val="43137"/>
                    </a:srgbClr>
                  </a:outerShdw>
                </a:effectLst>
              </a:rPr>
              <a:t>DRUGS </a:t>
            </a:r>
            <a:r>
              <a:rPr lang="en-US" sz="4000" b="1" dirty="0" smtClean="0">
                <a:solidFill>
                  <a:srgbClr val="C00000"/>
                </a:solidFill>
                <a:effectLst>
                  <a:outerShdw blurRad="38100" dist="38100" dir="2700000" algn="tl">
                    <a:srgbClr val="000000">
                      <a:alpha val="43137"/>
                    </a:srgbClr>
                  </a:outerShdw>
                </a:effectLst>
              </a:rPr>
              <a:t>CARRIED </a:t>
            </a:r>
            <a:r>
              <a:rPr lang="sk-SK" sz="4000" b="1" dirty="0" smtClean="0">
                <a:solidFill>
                  <a:srgbClr val="C00000"/>
                </a:solidFill>
                <a:effectLst>
                  <a:outerShdw blurRad="38100" dist="38100" dir="2700000" algn="tl">
                    <a:srgbClr val="000000">
                      <a:alpha val="43137"/>
                    </a:srgbClr>
                  </a:outerShdw>
                </a:effectLst>
              </a:rPr>
              <a:t>BY MICELLES</a:t>
            </a:r>
            <a:endParaRPr lang="sk-SK" sz="4000" b="1" dirty="0">
              <a:solidFill>
                <a:srgbClr val="C00000"/>
              </a:solidFill>
              <a:effectLst>
                <a:outerShdw blurRad="38100" dist="38100" dir="2700000" algn="tl">
                  <a:srgbClr val="000000">
                    <a:alpha val="43137"/>
                  </a:srgbClr>
                </a:outerShdw>
              </a:effectLst>
            </a:endParaRPr>
          </a:p>
        </p:txBody>
      </p:sp>
      <p:sp>
        <p:nvSpPr>
          <p:cNvPr id="4" name="Šípka doprava 3"/>
          <p:cNvSpPr/>
          <p:nvPr/>
        </p:nvSpPr>
        <p:spPr>
          <a:xfrm>
            <a:off x="323528" y="2924944"/>
            <a:ext cx="1872208" cy="288032"/>
          </a:xfrm>
          <a:prstGeom prst="rightArrow">
            <a:avLst>
              <a:gd name="adj1" fmla="val 50000"/>
              <a:gd name="adj2" fmla="val 377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179512" y="548680"/>
            <a:ext cx="8784976" cy="5832648"/>
          </a:xfrm>
        </p:spPr>
        <p:txBody>
          <a:bodyPr>
            <a:normAutofit fontScale="92500" lnSpcReduction="20000"/>
          </a:bodyPr>
          <a:lstStyle/>
          <a:p>
            <a:pPr>
              <a:buNone/>
            </a:pPr>
            <a:r>
              <a:rPr lang="sk-SK" sz="3700" b="1" dirty="0" smtClean="0">
                <a:solidFill>
                  <a:srgbClr val="0070C0"/>
                </a:solidFill>
                <a:effectLst>
                  <a:outerShdw blurRad="38100" dist="38100" dir="2700000" algn="tl">
                    <a:srgbClr val="000000">
                      <a:alpha val="43137"/>
                    </a:srgbClr>
                  </a:outerShdw>
                </a:effectLst>
              </a:rPr>
              <a:t>BLOCKS </a:t>
            </a:r>
            <a:r>
              <a:rPr lang="en-US" sz="3700" b="1" dirty="0" smtClean="0">
                <a:solidFill>
                  <a:srgbClr val="0070C0"/>
                </a:solidFill>
                <a:effectLst>
                  <a:outerShdw blurRad="38100" dist="38100" dir="2700000" algn="tl">
                    <a:srgbClr val="000000">
                      <a:alpha val="43137"/>
                    </a:srgbClr>
                  </a:outerShdw>
                </a:effectLst>
              </a:rPr>
              <a:t>IN BLOCK COPOLYMERS </a:t>
            </a:r>
            <a:r>
              <a:rPr lang="sk-SK" sz="3700" b="1" dirty="0" smtClean="0">
                <a:solidFill>
                  <a:srgbClr val="0070C0"/>
                </a:solidFill>
                <a:effectLst>
                  <a:outerShdw blurRad="38100" dist="38100" dir="2700000" algn="tl">
                    <a:srgbClr val="000000">
                      <a:alpha val="43137"/>
                    </a:srgbClr>
                  </a:outerShdw>
                </a:effectLst>
              </a:rPr>
              <a:t>MAY HAVE </a:t>
            </a:r>
            <a:endParaRPr lang="en-US" sz="3700" b="1" dirty="0" smtClean="0">
              <a:solidFill>
                <a:srgbClr val="0070C0"/>
              </a:solidFill>
              <a:effectLst>
                <a:outerShdw blurRad="38100" dist="38100" dir="2700000" algn="tl">
                  <a:srgbClr val="000000">
                    <a:alpha val="43137"/>
                  </a:srgbClr>
                </a:outerShdw>
              </a:effectLst>
            </a:endParaRPr>
          </a:p>
          <a:p>
            <a:pPr>
              <a:buNone/>
            </a:pPr>
            <a:r>
              <a:rPr lang="sk-SK" sz="3700" b="1" dirty="0" smtClean="0">
                <a:solidFill>
                  <a:srgbClr val="0070C0"/>
                </a:solidFill>
                <a:effectLst>
                  <a:outerShdw blurRad="38100" dist="38100" dir="2700000" algn="tl">
                    <a:srgbClr val="000000">
                      <a:alpha val="43137"/>
                    </a:srgbClr>
                  </a:outerShdw>
                </a:effectLst>
              </a:rPr>
              <a:t>DIFFERENT LENGTH</a:t>
            </a:r>
            <a:r>
              <a:rPr lang="en-US" sz="3700" b="1" dirty="0" smtClean="0">
                <a:solidFill>
                  <a:srgbClr val="0070C0"/>
                </a:solidFill>
                <a:effectLst>
                  <a:outerShdw blurRad="38100" dist="38100" dir="2700000" algn="tl">
                    <a:srgbClr val="000000">
                      <a:alpha val="43137"/>
                    </a:srgbClr>
                  </a:outerShdw>
                </a:effectLst>
              </a:rPr>
              <a:t> </a:t>
            </a:r>
            <a:r>
              <a:rPr lang="en-US" sz="3000" b="1" dirty="0" smtClean="0">
                <a:solidFill>
                  <a:schemeClr val="accent1">
                    <a:lumMod val="75000"/>
                  </a:schemeClr>
                </a:solidFill>
                <a:effectLst>
                  <a:outerShdw blurRad="38100" dist="38100" dir="2700000" algn="tl">
                    <a:srgbClr val="000000">
                      <a:alpha val="43137"/>
                    </a:srgbClr>
                  </a:outerShdw>
                </a:effectLst>
                <a:sym typeface="Wingdings 3" pitchFamily="18" charset="2"/>
              </a:rPr>
              <a:t></a:t>
            </a:r>
            <a:endParaRPr lang="sk-SK" sz="3000" b="1" dirty="0" smtClean="0">
              <a:solidFill>
                <a:srgbClr val="0070C0"/>
              </a:solidFill>
              <a:effectLst>
                <a:outerShdw blurRad="38100" dist="38100" dir="2700000" algn="tl">
                  <a:srgbClr val="000000">
                    <a:alpha val="43137"/>
                  </a:srgbClr>
                </a:outerShdw>
              </a:effectLst>
            </a:endParaRPr>
          </a:p>
          <a:p>
            <a:pPr>
              <a:buNone/>
            </a:pPr>
            <a:r>
              <a:rPr lang="sk-SK" sz="3700" b="1" dirty="0" smtClean="0">
                <a:solidFill>
                  <a:srgbClr val="0070C0"/>
                </a:solidFill>
                <a:effectLst>
                  <a:outerShdw blurRad="38100" dist="38100" dir="2700000" algn="tl">
                    <a:srgbClr val="000000">
                      <a:alpha val="43137"/>
                    </a:srgbClr>
                  </a:outerShdw>
                </a:effectLst>
              </a:rPr>
              <a:t>NUMBER OF </a:t>
            </a:r>
            <a:r>
              <a:rPr lang="en-US" sz="3700" b="1" dirty="0" smtClean="0">
                <a:solidFill>
                  <a:srgbClr val="0070C0"/>
                </a:solidFill>
                <a:effectLst>
                  <a:outerShdw blurRad="38100" dist="38100" dir="2700000" algn="tl">
                    <a:srgbClr val="000000">
                      <a:alpha val="43137"/>
                    </a:srgbClr>
                  </a:outerShdw>
                </a:effectLst>
              </a:rPr>
              <a:t>DISTINCT </a:t>
            </a:r>
            <a:r>
              <a:rPr lang="sk-SK" sz="3700" b="1" dirty="0" smtClean="0">
                <a:solidFill>
                  <a:srgbClr val="0070C0"/>
                </a:solidFill>
                <a:effectLst>
                  <a:outerShdw blurRad="38100" dist="38100" dir="2700000" algn="tl">
                    <a:srgbClr val="000000">
                      <a:alpha val="43137"/>
                    </a:srgbClr>
                  </a:outerShdw>
                </a:effectLst>
              </a:rPr>
              <a:t>CONSTITUENTS OF MOST </a:t>
            </a:r>
            <a:endParaRPr lang="en-US" sz="3700" b="1" dirty="0" smtClean="0">
              <a:solidFill>
                <a:srgbClr val="0070C0"/>
              </a:solidFill>
              <a:effectLst>
                <a:outerShdw blurRad="38100" dist="38100" dir="2700000" algn="tl">
                  <a:srgbClr val="000000">
                    <a:alpha val="43137"/>
                  </a:srgbClr>
                </a:outerShdw>
              </a:effectLst>
            </a:endParaRPr>
          </a:p>
          <a:p>
            <a:pPr>
              <a:buNone/>
            </a:pPr>
            <a:r>
              <a:rPr lang="sk-SK" sz="3700" b="1" dirty="0" smtClean="0">
                <a:solidFill>
                  <a:srgbClr val="0070C0"/>
                </a:solidFill>
                <a:effectLst>
                  <a:outerShdw blurRad="38100" dist="38100" dir="2700000" algn="tl">
                    <a:srgbClr val="000000">
                      <a:alpha val="43137"/>
                    </a:srgbClr>
                  </a:outerShdw>
                </a:effectLst>
              </a:rPr>
              <a:t>BLOCK</a:t>
            </a:r>
            <a:r>
              <a:rPr lang="en-US" sz="3700" b="1" dirty="0" smtClean="0">
                <a:solidFill>
                  <a:srgbClr val="0070C0"/>
                </a:solidFill>
                <a:effectLst>
                  <a:outerShdw blurRad="38100" dist="38100" dir="2700000" algn="tl">
                    <a:srgbClr val="000000">
                      <a:alpha val="43137"/>
                    </a:srgbClr>
                  </a:outerShdw>
                </a:effectLst>
              </a:rPr>
              <a:t> </a:t>
            </a:r>
            <a:r>
              <a:rPr lang="sk-SK" sz="3700" b="1" dirty="0" smtClean="0">
                <a:solidFill>
                  <a:srgbClr val="0070C0"/>
                </a:solidFill>
                <a:effectLst>
                  <a:outerShdw blurRad="38100" dist="38100" dir="2700000" algn="tl">
                    <a:srgbClr val="000000">
                      <a:alpha val="43137"/>
                    </a:srgbClr>
                  </a:outerShdw>
                </a:effectLst>
              </a:rPr>
              <a:t>COPOLYMERS IS ENORMOUSLY HIGH UP </a:t>
            </a:r>
            <a:endParaRPr lang="en-US" sz="3700" b="1" dirty="0" smtClean="0">
              <a:solidFill>
                <a:srgbClr val="0070C0"/>
              </a:solidFill>
              <a:effectLst>
                <a:outerShdw blurRad="38100" dist="38100" dir="2700000" algn="tl">
                  <a:srgbClr val="000000">
                    <a:alpha val="43137"/>
                  </a:srgbClr>
                </a:outerShdw>
              </a:effectLst>
            </a:endParaRPr>
          </a:p>
          <a:p>
            <a:pPr>
              <a:buNone/>
            </a:pPr>
            <a:r>
              <a:rPr lang="sk-SK" sz="3700" b="1" dirty="0" smtClean="0">
                <a:solidFill>
                  <a:srgbClr val="0070C0"/>
                </a:solidFill>
                <a:effectLst>
                  <a:outerShdw blurRad="38100" dist="38100" dir="2700000" algn="tl">
                    <a:srgbClr val="000000">
                      <a:alpha val="43137"/>
                    </a:srgbClr>
                  </a:outerShdw>
                </a:effectLst>
              </a:rPr>
              <a:t>TO</a:t>
            </a:r>
            <a:r>
              <a:rPr lang="en-US" sz="3700" b="1" dirty="0" smtClean="0">
                <a:solidFill>
                  <a:srgbClr val="0070C0"/>
                </a:solidFill>
                <a:effectLst>
                  <a:outerShdw blurRad="38100" dist="38100" dir="2700000" algn="tl">
                    <a:srgbClr val="000000">
                      <a:alpha val="43137"/>
                    </a:srgbClr>
                  </a:outerShdw>
                </a:effectLst>
              </a:rPr>
              <a:t> </a:t>
            </a:r>
            <a:r>
              <a:rPr lang="sk-SK" sz="3700" b="1" dirty="0" smtClean="0">
                <a:solidFill>
                  <a:srgbClr val="0070C0"/>
                </a:solidFill>
                <a:effectLst>
                  <a:outerShdw blurRad="38100" dist="38100" dir="2700000" algn="tl">
                    <a:srgbClr val="000000">
                      <a:alpha val="43137"/>
                    </a:srgbClr>
                  </a:outerShdw>
                </a:effectLst>
              </a:rPr>
              <a:t>SEVERAL MILLIONS DIFFERENT SPECIES IN A</a:t>
            </a:r>
          </a:p>
          <a:p>
            <a:pPr>
              <a:buNone/>
            </a:pPr>
            <a:r>
              <a:rPr lang="sk-SK" sz="3700" b="1" dirty="0" smtClean="0">
                <a:solidFill>
                  <a:srgbClr val="0070C0"/>
                </a:solidFill>
                <a:effectLst>
                  <a:outerShdw blurRad="38100" dist="38100" dir="2700000" algn="tl">
                    <a:srgbClr val="000000">
                      <a:alpha val="43137"/>
                    </a:srgbClr>
                  </a:outerShdw>
                </a:effectLst>
              </a:rPr>
              <a:t>SAMPLE, EACH WITH PARTICULAR MOLAR </a:t>
            </a:r>
          </a:p>
          <a:p>
            <a:pPr>
              <a:buNone/>
            </a:pPr>
            <a:r>
              <a:rPr lang="sk-SK" sz="3700" b="1" dirty="0" smtClean="0">
                <a:solidFill>
                  <a:srgbClr val="0070C0"/>
                </a:solidFill>
                <a:effectLst>
                  <a:outerShdw blurRad="38100" dist="38100" dir="2700000" algn="tl">
                    <a:srgbClr val="000000">
                      <a:alpha val="43137"/>
                    </a:srgbClr>
                  </a:outerShdw>
                </a:effectLst>
              </a:rPr>
              <a:t>MASS, CHEMICAL STRUCTURE or PHYSICAL </a:t>
            </a:r>
          </a:p>
          <a:p>
            <a:pPr>
              <a:buNone/>
            </a:pPr>
            <a:r>
              <a:rPr lang="sk-SK" sz="3700" b="1" dirty="0" smtClean="0">
                <a:solidFill>
                  <a:srgbClr val="0070C0"/>
                </a:solidFill>
                <a:effectLst>
                  <a:outerShdw blurRad="38100" dist="38100" dir="2700000" algn="tl">
                    <a:srgbClr val="000000">
                      <a:alpha val="43137"/>
                    </a:srgbClr>
                  </a:outerShdw>
                </a:effectLst>
              </a:rPr>
              <a:t>ARCHITECTURE</a:t>
            </a:r>
          </a:p>
          <a:p>
            <a:pPr>
              <a:buNone/>
            </a:pPr>
            <a:r>
              <a:rPr lang="sk-SK" sz="3900" b="1" dirty="0" smtClean="0">
                <a:solidFill>
                  <a:schemeClr val="accent3">
                    <a:lumMod val="50000"/>
                  </a:schemeClr>
                </a:solidFill>
                <a:effectLst>
                  <a:outerShdw blurRad="38100" dist="38100" dir="2700000" algn="tl">
                    <a:srgbClr val="000000">
                      <a:alpha val="43137"/>
                    </a:srgbClr>
                  </a:outerShdw>
                </a:effectLst>
              </a:rPr>
              <a:t>THEREFORE</a:t>
            </a:r>
            <a:endParaRPr lang="sk-SK" sz="3900" b="1" dirty="0">
              <a:solidFill>
                <a:schemeClr val="accent3">
                  <a:lumMod val="50000"/>
                </a:schemeClr>
              </a:solidFill>
              <a:effectLst>
                <a:outerShdw blurRad="38100" dist="38100" dir="2700000" algn="tl">
                  <a:srgbClr val="000000">
                    <a:alpha val="43137"/>
                  </a:srgbClr>
                </a:outerShdw>
              </a:effectLst>
            </a:endParaRPr>
          </a:p>
          <a:p>
            <a:pPr>
              <a:buNone/>
            </a:pPr>
            <a:r>
              <a:rPr lang="sk-SK" sz="3900" b="1" dirty="0" smtClean="0">
                <a:solidFill>
                  <a:srgbClr val="C00000"/>
                </a:solidFill>
                <a:effectLst>
                  <a:outerShdw blurRad="38100" dist="38100" dir="2700000" algn="tl">
                    <a:srgbClr val="000000">
                      <a:alpha val="43137"/>
                    </a:srgbClr>
                  </a:outerShdw>
                </a:effectLst>
              </a:rPr>
              <a:t>MOLECULAR CHARACTERIZATION OT BLOCK </a:t>
            </a:r>
          </a:p>
          <a:p>
            <a:pPr>
              <a:buNone/>
            </a:pPr>
            <a:r>
              <a:rPr lang="sk-SK" sz="3900" b="1" dirty="0" smtClean="0">
                <a:solidFill>
                  <a:srgbClr val="C00000"/>
                </a:solidFill>
                <a:effectLst>
                  <a:outerShdw blurRad="38100" dist="38100" dir="2700000" algn="tl">
                    <a:srgbClr val="000000">
                      <a:alpha val="43137"/>
                    </a:srgbClr>
                  </a:outerShdw>
                </a:effectLst>
              </a:rPr>
              <a:t>COPOLYMERS IS VERY COMPLICATED</a:t>
            </a:r>
            <a:endParaRPr lang="sk-SK" sz="3900" b="1" dirty="0">
              <a:solidFill>
                <a:srgbClr val="C00000"/>
              </a:solidFill>
              <a:effectLst>
                <a:outerShdw blurRad="38100" dist="38100" dir="2700000" algn="tl">
                  <a:srgbClr val="000000">
                    <a:alpha val="43137"/>
                  </a:srgbClr>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179512" y="404664"/>
            <a:ext cx="8856984" cy="6453336"/>
          </a:xfrm>
        </p:spPr>
        <p:txBody>
          <a:bodyPr>
            <a:normAutofit fontScale="92500"/>
          </a:bodyPr>
          <a:lstStyle/>
          <a:p>
            <a:pPr>
              <a:buNone/>
            </a:pPr>
            <a:r>
              <a:rPr lang="sk-SK" b="1" dirty="0" smtClean="0">
                <a:effectLst>
                  <a:outerShdw blurRad="38100" dist="38100" dir="2700000" algn="tl">
                    <a:srgbClr val="000000">
                      <a:alpha val="43137"/>
                    </a:srgbClr>
                  </a:outerShdw>
                </a:effectLst>
              </a:rPr>
              <a:t>COMMON METHODS LIKE CHEMICAL ANALYSES, </a:t>
            </a:r>
          </a:p>
          <a:p>
            <a:pPr>
              <a:buNone/>
            </a:pPr>
            <a:r>
              <a:rPr lang="sk-SK" b="1" dirty="0" smtClean="0">
                <a:effectLst>
                  <a:outerShdw blurRad="38100" dist="38100" dir="2700000" algn="tl">
                    <a:srgbClr val="000000">
                      <a:alpha val="43137"/>
                    </a:srgbClr>
                  </a:outerShdw>
                </a:effectLst>
              </a:rPr>
              <a:t>SPECTROSCOPIES, NMR, </a:t>
            </a:r>
            <a:r>
              <a:rPr lang="sk-SK" b="1" dirty="0" err="1" smtClean="0">
                <a:effectLst>
                  <a:outerShdw blurRad="38100" dist="38100" dir="2700000" algn="tl">
                    <a:srgbClr val="000000">
                      <a:alpha val="43137"/>
                    </a:srgbClr>
                  </a:outerShdw>
                </a:effectLst>
              </a:rPr>
              <a:t>etc</a:t>
            </a:r>
            <a:r>
              <a:rPr lang="sk-SK" b="1" dirty="0" smtClean="0">
                <a:effectLst>
                  <a:outerShdw blurRad="38100" dist="38100" dir="2700000" algn="tl">
                    <a:srgbClr val="000000">
                      <a:alpha val="43137"/>
                    </a:srgbClr>
                  </a:outerShdw>
                </a:effectLst>
              </a:rPr>
              <a:t>. GIVE ONLY AVERAGE </a:t>
            </a:r>
          </a:p>
          <a:p>
            <a:pPr>
              <a:buNone/>
            </a:pPr>
            <a:r>
              <a:rPr lang="sk-SK" b="1" dirty="0" smtClean="0">
                <a:effectLst>
                  <a:outerShdw blurRad="38100" dist="38100" dir="2700000" algn="tl">
                    <a:srgbClr val="000000">
                      <a:alpha val="43137"/>
                    </a:srgbClr>
                  </a:outerShdw>
                </a:effectLst>
              </a:rPr>
              <a:t>VALUES, NOT THE DISTRIBUTIONS. </a:t>
            </a:r>
          </a:p>
          <a:p>
            <a:pPr>
              <a:buNone/>
            </a:pPr>
            <a:r>
              <a:rPr lang="sk-SK" b="1" dirty="0" smtClean="0">
                <a:solidFill>
                  <a:srgbClr val="0070C0"/>
                </a:solidFill>
                <a:effectLst>
                  <a:outerShdw blurRad="38100" dist="38100" dir="2700000" algn="tl">
                    <a:srgbClr val="000000">
                      <a:alpha val="43137"/>
                    </a:srgbClr>
                  </a:outerShdw>
                </a:effectLst>
              </a:rPr>
              <a:t>MALDI TOF IS </a:t>
            </a:r>
            <a:r>
              <a:rPr lang="sk-SK" b="1" dirty="0" smtClean="0">
                <a:solidFill>
                  <a:srgbClr val="0070C0"/>
                </a:solidFill>
                <a:effectLst>
                  <a:outerShdw blurRad="38100" dist="38100" dir="2700000" algn="tl">
                    <a:srgbClr val="000000">
                      <a:alpha val="43137"/>
                    </a:srgbClr>
                  </a:outerShdw>
                </a:effectLst>
              </a:rPr>
              <a:t>WELL APPLICABLE </a:t>
            </a:r>
            <a:r>
              <a:rPr lang="sk-SK" b="1" dirty="0" smtClean="0">
                <a:solidFill>
                  <a:srgbClr val="0070C0"/>
                </a:solidFill>
                <a:effectLst>
                  <a:outerShdw blurRad="38100" dist="38100" dir="2700000" algn="tl">
                    <a:srgbClr val="000000">
                      <a:alpha val="43137"/>
                    </a:srgbClr>
                  </a:outerShdw>
                </a:effectLst>
              </a:rPr>
              <a:t>ONLY UP TO MOLAR </a:t>
            </a:r>
          </a:p>
          <a:p>
            <a:pPr>
              <a:buNone/>
            </a:pPr>
            <a:r>
              <a:rPr lang="sk-SK" b="1" dirty="0" smtClean="0">
                <a:solidFill>
                  <a:srgbClr val="0070C0"/>
                </a:solidFill>
                <a:effectLst>
                  <a:outerShdw blurRad="38100" dist="38100" dir="2700000" algn="tl">
                    <a:srgbClr val="000000">
                      <a:alpha val="43137"/>
                    </a:srgbClr>
                  </a:outerShdw>
                </a:effectLst>
              </a:rPr>
              <a:t>MASS OF SAMPLES ABOUT 10</a:t>
            </a:r>
            <a:r>
              <a:rPr lang="en-US" b="1" baseline="30000" dirty="0" smtClean="0">
                <a:solidFill>
                  <a:srgbClr val="0070C0"/>
                </a:solidFill>
                <a:effectLst>
                  <a:outerShdw blurRad="38100" dist="38100" dir="2700000" algn="tl">
                    <a:srgbClr val="000000">
                      <a:alpha val="43137"/>
                    </a:srgbClr>
                  </a:outerShdw>
                </a:effectLst>
              </a:rPr>
              <a:t>4</a:t>
            </a:r>
            <a:r>
              <a:rPr lang="sk-SK" b="1" dirty="0" smtClean="0">
                <a:solidFill>
                  <a:srgbClr val="0070C0"/>
                </a:solidFill>
                <a:effectLst>
                  <a:outerShdw blurRad="38100" dist="38100" dir="2700000" algn="tl">
                    <a:srgbClr val="000000">
                      <a:alpha val="43137"/>
                    </a:srgbClr>
                  </a:outerShdw>
                </a:effectLst>
              </a:rPr>
              <a:t> g/mol.</a:t>
            </a:r>
          </a:p>
          <a:p>
            <a:pPr>
              <a:buNone/>
            </a:pPr>
            <a:r>
              <a:rPr lang="sk-SK" sz="4300" b="1" dirty="0" smtClean="0">
                <a:solidFill>
                  <a:schemeClr val="accent6">
                    <a:lumMod val="50000"/>
                  </a:schemeClr>
                </a:solidFill>
                <a:effectLst>
                  <a:outerShdw blurRad="38100" dist="38100" dir="2700000" algn="tl">
                    <a:srgbClr val="000000">
                      <a:alpha val="43137"/>
                    </a:srgbClr>
                  </a:outerShdw>
                </a:effectLst>
              </a:rPr>
              <a:t>SEPARATION PROCEDURES ARE NEEDED. </a:t>
            </a:r>
          </a:p>
          <a:p>
            <a:pPr>
              <a:buNone/>
            </a:pPr>
            <a:r>
              <a:rPr lang="sk-SK" sz="3900" b="1" dirty="0" smtClean="0">
                <a:solidFill>
                  <a:srgbClr val="FF0000"/>
                </a:solidFill>
                <a:effectLst>
                  <a:outerShdw blurRad="38100" dist="38100" dir="2700000" algn="tl">
                    <a:srgbClr val="000000">
                      <a:alpha val="43137"/>
                    </a:srgbClr>
                  </a:outerShdw>
                </a:effectLst>
              </a:rPr>
              <a:t>AT</a:t>
            </a:r>
            <a:r>
              <a:rPr lang="en-US" sz="3900" b="1" dirty="0" smtClean="0">
                <a:solidFill>
                  <a:srgbClr val="FF0000"/>
                </a:solidFill>
                <a:effectLst>
                  <a:outerShdw blurRad="38100" dist="38100" dir="2700000" algn="tl">
                    <a:srgbClr val="000000">
                      <a:alpha val="43137"/>
                    </a:srgbClr>
                  </a:outerShdw>
                </a:effectLst>
              </a:rPr>
              <a:t> </a:t>
            </a:r>
            <a:r>
              <a:rPr lang="sk-SK" sz="3900" b="1" dirty="0" smtClean="0">
                <a:solidFill>
                  <a:srgbClr val="FF0000"/>
                </a:solidFill>
                <a:effectLst>
                  <a:outerShdw blurRad="38100" dist="38100" dir="2700000" algn="tl">
                    <a:srgbClr val="000000">
                      <a:alpha val="43137"/>
                    </a:srgbClr>
                  </a:outerShdw>
                </a:effectLst>
              </a:rPr>
              <a:t>PRESENT</a:t>
            </a:r>
            <a:r>
              <a:rPr lang="en-US" sz="3900" b="1" dirty="0" smtClean="0">
                <a:solidFill>
                  <a:srgbClr val="FF0000"/>
                </a:solidFill>
                <a:effectLst>
                  <a:outerShdw blurRad="38100" dist="38100" dir="2700000" algn="tl">
                    <a:srgbClr val="000000">
                      <a:alpha val="43137"/>
                    </a:srgbClr>
                  </a:outerShdw>
                </a:effectLst>
              </a:rPr>
              <a:t>,</a:t>
            </a:r>
            <a:r>
              <a:rPr lang="sk-SK" sz="3900" b="1" dirty="0" smtClean="0">
                <a:solidFill>
                  <a:srgbClr val="FF0000"/>
                </a:solidFill>
                <a:effectLst>
                  <a:outerShdw blurRad="38100" dist="38100" dir="2700000" algn="tl">
                    <a:srgbClr val="000000">
                      <a:alpha val="43137"/>
                    </a:srgbClr>
                  </a:outerShdw>
                </a:effectLst>
              </a:rPr>
              <a:t> LIQUID CHROMATOGRAPHY</a:t>
            </a:r>
            <a:r>
              <a:rPr lang="en-US" sz="3900" b="1" dirty="0" smtClean="0">
                <a:solidFill>
                  <a:srgbClr val="FF0000"/>
                </a:solidFill>
                <a:effectLst>
                  <a:outerShdw blurRad="38100" dist="38100" dir="2700000" algn="tl">
                    <a:srgbClr val="000000">
                      <a:alpha val="43137"/>
                    </a:srgbClr>
                  </a:outerShdw>
                </a:effectLst>
              </a:rPr>
              <a:t> IS</a:t>
            </a:r>
          </a:p>
          <a:p>
            <a:pPr>
              <a:buNone/>
            </a:pPr>
            <a:r>
              <a:rPr lang="sk-SK" sz="3900" b="1" dirty="0" smtClean="0">
                <a:solidFill>
                  <a:srgbClr val="FF0000"/>
                </a:solidFill>
                <a:effectLst>
                  <a:outerShdw blurRad="38100" dist="38100" dir="2700000" algn="tl">
                    <a:srgbClr val="000000">
                      <a:alpha val="43137"/>
                    </a:srgbClr>
                  </a:outerShdw>
                </a:effectLst>
              </a:rPr>
              <a:t>THE ONLY </a:t>
            </a:r>
            <a:r>
              <a:rPr lang="en-US" sz="3900" b="1" dirty="0" smtClean="0">
                <a:solidFill>
                  <a:srgbClr val="FF0000"/>
                </a:solidFill>
                <a:effectLst>
                  <a:outerShdw blurRad="38100" dist="38100" dir="2700000" algn="tl">
                    <a:srgbClr val="000000">
                      <a:alpha val="43137"/>
                    </a:srgbClr>
                  </a:outerShdw>
                </a:effectLst>
              </a:rPr>
              <a:t>SUITABLE</a:t>
            </a:r>
            <a:r>
              <a:rPr lang="sk-SK" sz="3900" b="1" dirty="0" smtClean="0">
                <a:solidFill>
                  <a:srgbClr val="FF0000"/>
                </a:solidFill>
                <a:effectLst>
                  <a:outerShdw blurRad="38100" dist="38100" dir="2700000" algn="tl">
                    <a:srgbClr val="000000">
                      <a:alpha val="43137"/>
                    </a:srgbClr>
                  </a:outerShdw>
                </a:effectLst>
              </a:rPr>
              <a:t> TOOL TO</a:t>
            </a:r>
            <a:r>
              <a:rPr lang="en-US" sz="3900" b="1" dirty="0" smtClean="0">
                <a:solidFill>
                  <a:srgbClr val="FF0000"/>
                </a:solidFill>
                <a:effectLst>
                  <a:outerShdw blurRad="38100" dist="38100" dir="2700000" algn="tl">
                    <a:srgbClr val="000000">
                      <a:alpha val="43137"/>
                    </a:srgbClr>
                  </a:outerShdw>
                </a:effectLst>
              </a:rPr>
              <a:t> </a:t>
            </a:r>
            <a:r>
              <a:rPr lang="sk-SK" sz="3900" b="1" dirty="0" smtClean="0">
                <a:solidFill>
                  <a:srgbClr val="FF0000"/>
                </a:solidFill>
                <a:effectLst>
                  <a:outerShdw blurRad="38100" dist="38100" dir="2700000" algn="tl">
                    <a:srgbClr val="000000">
                      <a:alpha val="43137"/>
                    </a:srgbClr>
                  </a:outerShdw>
                </a:effectLst>
              </a:rPr>
              <a:t>CHARACTERIZE</a:t>
            </a:r>
            <a:endParaRPr lang="en-US" sz="3900" b="1" dirty="0" smtClean="0">
              <a:solidFill>
                <a:srgbClr val="FF0000"/>
              </a:solidFill>
              <a:effectLst>
                <a:outerShdw blurRad="38100" dist="38100" dir="2700000" algn="tl">
                  <a:srgbClr val="000000">
                    <a:alpha val="43137"/>
                  </a:srgbClr>
                </a:outerShdw>
              </a:effectLst>
            </a:endParaRPr>
          </a:p>
          <a:p>
            <a:pPr>
              <a:buNone/>
            </a:pPr>
            <a:r>
              <a:rPr lang="sk-SK" sz="3900" b="1" dirty="0" smtClean="0">
                <a:solidFill>
                  <a:srgbClr val="FF0000"/>
                </a:solidFill>
                <a:effectLst>
                  <a:outerShdw blurRad="38100" dist="38100" dir="2700000" algn="tl">
                    <a:srgbClr val="000000">
                      <a:alpha val="43137"/>
                    </a:srgbClr>
                  </a:outerShdw>
                </a:effectLst>
              </a:rPr>
              <a:t>BLOCK  COPOLYMERS ON</a:t>
            </a:r>
            <a:r>
              <a:rPr lang="en-US" sz="3900" b="1" dirty="0" smtClean="0">
                <a:solidFill>
                  <a:srgbClr val="FF0000"/>
                </a:solidFill>
                <a:effectLst>
                  <a:outerShdw blurRad="38100" dist="38100" dir="2700000" algn="tl">
                    <a:srgbClr val="000000">
                      <a:alpha val="43137"/>
                    </a:srgbClr>
                  </a:outerShdw>
                </a:effectLst>
              </a:rPr>
              <a:t> </a:t>
            </a:r>
            <a:r>
              <a:rPr lang="sk-SK" sz="3900" b="1" dirty="0" smtClean="0">
                <a:solidFill>
                  <a:srgbClr val="FF0000"/>
                </a:solidFill>
                <a:effectLst>
                  <a:outerShdw blurRad="38100" dist="38100" dir="2700000" algn="tl">
                    <a:srgbClr val="000000">
                      <a:alpha val="43137"/>
                    </a:srgbClr>
                  </a:outerShdw>
                </a:effectLst>
              </a:rPr>
              <a:t>MOLECULAR LEVEL </a:t>
            </a:r>
            <a:endParaRPr lang="en-US" sz="3900" b="1" dirty="0" smtClean="0">
              <a:solidFill>
                <a:srgbClr val="FF0000"/>
              </a:solidFill>
              <a:effectLst>
                <a:outerShdw blurRad="38100" dist="38100" dir="2700000" algn="tl">
                  <a:srgbClr val="000000">
                    <a:alpha val="43137"/>
                  </a:srgbClr>
                </a:outerShdw>
              </a:effectLst>
            </a:endParaRPr>
          </a:p>
          <a:p>
            <a:pPr>
              <a:buNone/>
            </a:pPr>
            <a:r>
              <a:rPr lang="sk-SK" sz="3900" b="1" dirty="0" smtClean="0">
                <a:solidFill>
                  <a:srgbClr val="FF0000"/>
                </a:solidFill>
                <a:effectLst>
                  <a:outerShdw blurRad="38100" dist="38100" dir="2700000" algn="tl">
                    <a:srgbClr val="000000">
                      <a:alpha val="43137"/>
                    </a:srgbClr>
                  </a:outerShdw>
                </a:effectLst>
              </a:rPr>
              <a:t>INCLUDING ASSESSMENT OF DISTRIBUTIONS.</a:t>
            </a:r>
            <a:endParaRPr lang="sk-SK" sz="3900" b="1" dirty="0">
              <a:solidFill>
                <a:srgbClr val="FF0000"/>
              </a:solidFill>
              <a:effectLst>
                <a:outerShdw blurRad="38100" dist="38100" dir="2700000" algn="tl">
                  <a:srgbClr val="000000">
                    <a:alpha val="43137"/>
                  </a:srgbClr>
                </a:outerShdw>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04664"/>
            <a:ext cx="8640960" cy="6264696"/>
          </a:xfrm>
        </p:spPr>
        <p:txBody>
          <a:bodyPr>
            <a:normAutofit fontScale="92500"/>
          </a:bodyPr>
          <a:lstStyle/>
          <a:p>
            <a:pPr>
              <a:buNone/>
            </a:pPr>
            <a:r>
              <a:rPr lang="en-US" b="1" dirty="0" smtClean="0">
                <a:solidFill>
                  <a:schemeClr val="accent6">
                    <a:lumMod val="50000"/>
                  </a:schemeClr>
                </a:solidFill>
                <a:effectLst>
                  <a:outerShdw blurRad="38100" dist="38100" dir="2700000" algn="tl">
                    <a:srgbClr val="000000">
                      <a:alpha val="43137"/>
                    </a:srgbClr>
                  </a:outerShdw>
                </a:effectLst>
              </a:rPr>
              <a:t>THE MOST COMMON METHOD TO DETERMINE </a:t>
            </a:r>
          </a:p>
          <a:p>
            <a:pPr>
              <a:buNone/>
            </a:pPr>
            <a:r>
              <a:rPr lang="en-US" b="1" dirty="0" smtClean="0">
                <a:solidFill>
                  <a:schemeClr val="accent6">
                    <a:lumMod val="50000"/>
                  </a:schemeClr>
                </a:solidFill>
                <a:effectLst>
                  <a:outerShdw blurRad="38100" dist="38100" dir="2700000" algn="tl">
                    <a:srgbClr val="000000">
                      <a:alpha val="43137"/>
                    </a:srgbClr>
                  </a:outerShdw>
                </a:effectLst>
              </a:rPr>
              <a:t>MOLAR MASS AVERAGE AND DISTRIBUTION OF </a:t>
            </a:r>
          </a:p>
          <a:p>
            <a:pPr>
              <a:buNone/>
            </a:pPr>
            <a:r>
              <a:rPr lang="en-US" b="1" dirty="0" smtClean="0">
                <a:solidFill>
                  <a:schemeClr val="accent6">
                    <a:lumMod val="50000"/>
                  </a:schemeClr>
                </a:solidFill>
                <a:effectLst>
                  <a:outerShdw blurRad="38100" dist="38100" dir="2700000" algn="tl">
                    <a:srgbClr val="000000">
                      <a:alpha val="43137"/>
                    </a:srgbClr>
                  </a:outerShdw>
                </a:effectLst>
              </a:rPr>
              <a:t>SYNTHETIC HOMOPOLYMERS IS GEL PERMEATION </a:t>
            </a:r>
          </a:p>
          <a:p>
            <a:pPr>
              <a:buNone/>
            </a:pPr>
            <a:r>
              <a:rPr lang="en-US" b="1" dirty="0" smtClean="0">
                <a:solidFill>
                  <a:schemeClr val="accent6">
                    <a:lumMod val="50000"/>
                  </a:schemeClr>
                </a:solidFill>
                <a:effectLst>
                  <a:outerShdw blurRad="38100" dist="38100" dir="2700000" algn="tl">
                    <a:srgbClr val="000000">
                      <a:alpha val="43137"/>
                    </a:srgbClr>
                  </a:outerShdw>
                </a:effectLst>
              </a:rPr>
              <a:t>(SIZE EXCLUSION) CHROMATOGRAPHY GPC/SEC</a:t>
            </a:r>
          </a:p>
          <a:p>
            <a:pPr>
              <a:buNone/>
            </a:pPr>
            <a:r>
              <a:rPr lang="en-US" b="1" dirty="0" smtClean="0">
                <a:solidFill>
                  <a:srgbClr val="3333FF"/>
                </a:solidFill>
                <a:effectLst>
                  <a:outerShdw blurRad="38100" dist="38100" dir="2700000" algn="tl">
                    <a:srgbClr val="000000">
                      <a:alpha val="43137"/>
                    </a:srgbClr>
                  </a:outerShdw>
                </a:effectLst>
              </a:rPr>
              <a:t>HOWEVER, GPC/SEC SEPARATES MACROMOLECULES</a:t>
            </a:r>
          </a:p>
          <a:p>
            <a:pPr>
              <a:buNone/>
            </a:pPr>
            <a:r>
              <a:rPr lang="en-US" b="1" dirty="0" smtClean="0">
                <a:solidFill>
                  <a:srgbClr val="3333FF"/>
                </a:solidFill>
                <a:effectLst>
                  <a:outerShdw blurRad="38100" dist="38100" dir="2700000" algn="tl">
                    <a:srgbClr val="000000">
                      <a:alpha val="43137"/>
                    </a:srgbClr>
                  </a:outerShdw>
                </a:effectLst>
              </a:rPr>
              <a:t>ACCORDING TO THEIR SIZE IN SOLUTION, </a:t>
            </a:r>
          </a:p>
          <a:p>
            <a:pPr>
              <a:buNone/>
            </a:pPr>
            <a:r>
              <a:rPr lang="en-US" b="1" dirty="0" smtClean="0">
                <a:solidFill>
                  <a:srgbClr val="3333FF"/>
                </a:solidFill>
                <a:effectLst>
                  <a:outerShdw blurRad="38100" dist="38100" dir="2700000" algn="tl">
                    <a:srgbClr val="000000">
                      <a:alpha val="43137"/>
                    </a:srgbClr>
                  </a:outerShdw>
                </a:effectLst>
              </a:rPr>
              <a:t>WHICH DEPENDS NOT ONLY ON MOLAR MASS BUT </a:t>
            </a:r>
          </a:p>
          <a:p>
            <a:pPr>
              <a:buNone/>
            </a:pPr>
            <a:r>
              <a:rPr lang="en-US" b="1" dirty="0" smtClean="0">
                <a:solidFill>
                  <a:srgbClr val="3333FF"/>
                </a:solidFill>
                <a:effectLst>
                  <a:outerShdw blurRad="38100" dist="38100" dir="2700000" algn="tl">
                    <a:srgbClr val="000000">
                      <a:alpha val="43137"/>
                    </a:srgbClr>
                  </a:outerShdw>
                </a:effectLst>
              </a:rPr>
              <a:t>ALSO ON CHEMICAL STRUCTURE AND ON PHYSICAL </a:t>
            </a:r>
          </a:p>
          <a:p>
            <a:pPr>
              <a:buNone/>
            </a:pPr>
            <a:r>
              <a:rPr lang="en-US" b="1" dirty="0" smtClean="0">
                <a:solidFill>
                  <a:srgbClr val="3333FF"/>
                </a:solidFill>
                <a:effectLst>
                  <a:outerShdw blurRad="38100" dist="38100" dir="2700000" algn="tl">
                    <a:srgbClr val="000000">
                      <a:alpha val="43137"/>
                    </a:srgbClr>
                  </a:outerShdw>
                </a:effectLst>
              </a:rPr>
              <a:t>ARCHITECTURE OF MACROMOLECULES.</a:t>
            </a:r>
          </a:p>
          <a:p>
            <a:pPr>
              <a:buNone/>
            </a:pPr>
            <a:r>
              <a:rPr lang="sk-SK" b="1" dirty="0" smtClean="0">
                <a:solidFill>
                  <a:srgbClr val="FF0000"/>
                </a:solidFill>
                <a:effectLst>
                  <a:outerShdw blurRad="38100" dist="38100" dir="2700000" algn="tl">
                    <a:srgbClr val="C0C0C0"/>
                  </a:outerShdw>
                </a:effectLst>
                <a:sym typeface="Wingdings 3" pitchFamily="18" charset="2"/>
              </a:rPr>
              <a:t> </a:t>
            </a:r>
            <a:r>
              <a:rPr lang="en-US" b="1" dirty="0" smtClean="0">
                <a:solidFill>
                  <a:srgbClr val="FF0000"/>
                </a:solidFill>
                <a:effectLst>
                  <a:outerShdw blurRad="38100" dist="38100" dir="2700000" algn="tl">
                    <a:srgbClr val="000000">
                      <a:alpha val="43137"/>
                    </a:srgbClr>
                  </a:outerShdw>
                </a:effectLst>
              </a:rPr>
              <a:t>GPC/SEC CANNOT GIVE QUANTITATIVE DATA FOR </a:t>
            </a:r>
          </a:p>
          <a:p>
            <a:pPr>
              <a:buNone/>
            </a:pPr>
            <a:r>
              <a:rPr lang="en-US" b="1" dirty="0" smtClean="0">
                <a:solidFill>
                  <a:srgbClr val="FF0000"/>
                </a:solidFill>
                <a:effectLst>
                  <a:outerShdw blurRad="38100" dist="38100" dir="2700000" algn="tl">
                    <a:srgbClr val="000000">
                      <a:alpha val="43137"/>
                    </a:srgbClr>
                  </a:outerShdw>
                </a:effectLst>
              </a:rPr>
              <a:t>COMPLEX POLYMERS LIKE BLOCK COPOLYMERS</a:t>
            </a:r>
          </a:p>
          <a:p>
            <a:pPr>
              <a:buNone/>
            </a:pPr>
            <a:endParaRPr lang="sk-SK"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76672"/>
            <a:ext cx="8712968" cy="6120680"/>
          </a:xfrm>
        </p:spPr>
        <p:txBody>
          <a:bodyPr>
            <a:normAutofit/>
          </a:bodyPr>
          <a:lstStyle/>
          <a:p>
            <a:pPr>
              <a:buNone/>
            </a:pPr>
            <a:r>
              <a:rPr lang="en-US" sz="3400" b="1" dirty="0" smtClean="0">
                <a:solidFill>
                  <a:srgbClr val="00B050"/>
                </a:solidFill>
                <a:effectLst>
                  <a:outerShdw blurRad="38100" dist="38100" dir="2700000" algn="tl">
                    <a:srgbClr val="000000">
                      <a:alpha val="43137"/>
                    </a:srgbClr>
                  </a:outerShdw>
                </a:effectLst>
              </a:rPr>
              <a:t>- GPC/SEC IS A VERY USEFUL METHOD, OFTEN </a:t>
            </a:r>
          </a:p>
          <a:p>
            <a:pPr>
              <a:buNone/>
            </a:pPr>
            <a:r>
              <a:rPr lang="en-US" sz="3400" b="1" dirty="0" smtClean="0">
                <a:solidFill>
                  <a:srgbClr val="00B050"/>
                </a:solidFill>
                <a:effectLst>
                  <a:outerShdw blurRad="38100" dist="38100" dir="2700000" algn="tl">
                    <a:srgbClr val="000000">
                      <a:alpha val="43137"/>
                    </a:srgbClr>
                  </a:outerShdw>
                </a:effectLst>
              </a:rPr>
              <a:t>EMPLOYED IN SCIENCE AND TECHNOLOGY</a:t>
            </a:r>
          </a:p>
          <a:p>
            <a:pPr>
              <a:buNone/>
            </a:pPr>
            <a:r>
              <a:rPr lang="en-US" sz="3400" b="1" dirty="0" smtClean="0">
                <a:solidFill>
                  <a:schemeClr val="accent6">
                    <a:lumMod val="50000"/>
                  </a:schemeClr>
                </a:solidFill>
                <a:effectLst>
                  <a:outerShdw blurRad="38100" dist="38100" dir="2700000" algn="tl">
                    <a:srgbClr val="000000">
                      <a:alpha val="43137"/>
                    </a:srgbClr>
                  </a:outerShdw>
                </a:effectLst>
              </a:rPr>
              <a:t>- GPC/SEC SUFFERS FROM NUMEROUS </a:t>
            </a:r>
          </a:p>
          <a:p>
            <a:pPr>
              <a:buNone/>
            </a:pPr>
            <a:r>
              <a:rPr lang="en-US" sz="3400" b="1" dirty="0" smtClean="0">
                <a:solidFill>
                  <a:schemeClr val="accent6">
                    <a:lumMod val="50000"/>
                  </a:schemeClr>
                </a:solidFill>
                <a:effectLst>
                  <a:outerShdw blurRad="38100" dist="38100" dir="2700000" algn="tl">
                    <a:srgbClr val="000000">
                      <a:alpha val="43137"/>
                    </a:srgbClr>
                  </a:outerShdw>
                </a:effectLst>
              </a:rPr>
              <a:t>DRAWBACKS e.g. LOW SEPARATION </a:t>
            </a:r>
          </a:p>
          <a:p>
            <a:pPr>
              <a:buNone/>
            </a:pPr>
            <a:r>
              <a:rPr lang="en-US" sz="3400" b="1" dirty="0" smtClean="0">
                <a:solidFill>
                  <a:schemeClr val="accent6">
                    <a:lumMod val="50000"/>
                  </a:schemeClr>
                </a:solidFill>
                <a:effectLst>
                  <a:outerShdw blurRad="38100" dist="38100" dir="2700000" algn="tl">
                    <a:srgbClr val="000000">
                      <a:alpha val="43137"/>
                    </a:srgbClr>
                  </a:outerShdw>
                </a:effectLst>
              </a:rPr>
              <a:t>SELECTIVITY AND DETECTOR SENSITIVITY</a:t>
            </a:r>
          </a:p>
          <a:p>
            <a:pPr>
              <a:buNone/>
            </a:pPr>
            <a:r>
              <a:rPr lang="en-US" sz="3400" b="1" dirty="0" smtClean="0">
                <a:solidFill>
                  <a:srgbClr val="FF0000"/>
                </a:solidFill>
                <a:effectLst>
                  <a:outerShdw blurRad="38100" dist="38100" dir="2700000" algn="tl">
                    <a:srgbClr val="000000">
                      <a:alpha val="43137"/>
                    </a:srgbClr>
                  </a:outerShdw>
                </a:effectLst>
              </a:rPr>
              <a:t>- GPC/SEC IF OFTEN USED IMPROPERLY AND </a:t>
            </a:r>
          </a:p>
          <a:p>
            <a:pPr>
              <a:buNone/>
            </a:pPr>
            <a:r>
              <a:rPr lang="en-US" sz="3400" b="1" dirty="0" smtClean="0">
                <a:solidFill>
                  <a:srgbClr val="FF0000"/>
                </a:solidFill>
                <a:effectLst>
                  <a:outerShdw blurRad="38100" dist="38100" dir="2700000" algn="tl">
                    <a:srgbClr val="000000">
                      <a:alpha val="43137"/>
                    </a:srgbClr>
                  </a:outerShdw>
                </a:effectLst>
              </a:rPr>
              <a:t>THE DATA ARE MISINTEPRETED, AND EVEN </a:t>
            </a:r>
          </a:p>
          <a:p>
            <a:pPr>
              <a:buNone/>
            </a:pPr>
            <a:r>
              <a:rPr lang="en-US" sz="3400" b="1" dirty="0" smtClean="0">
                <a:solidFill>
                  <a:srgbClr val="FF0000"/>
                </a:solidFill>
                <a:effectLst>
                  <a:outerShdw blurRad="38100" dist="38100" dir="2700000" algn="tl">
                    <a:srgbClr val="000000">
                      <a:alpha val="43137"/>
                    </a:srgbClr>
                  </a:outerShdw>
                </a:effectLst>
              </a:rPr>
              <a:t>MISUSED…</a:t>
            </a:r>
          </a:p>
          <a:p>
            <a:pPr>
              <a:buNone/>
            </a:pPr>
            <a:r>
              <a:rPr lang="en-US" sz="3400" b="1" dirty="0" smtClean="0">
                <a:solidFill>
                  <a:srgbClr val="0070C0"/>
                </a:solidFill>
                <a:effectLst>
                  <a:outerShdw blurRad="38100" dist="38100" dir="2700000" algn="tl">
                    <a:srgbClr val="000000">
                      <a:alpha val="43137"/>
                    </a:srgbClr>
                  </a:outerShdw>
                </a:effectLst>
              </a:rPr>
              <a:t>GPC/SEC IS A BLESSING AND A CURSE…</a:t>
            </a:r>
          </a:p>
          <a:p>
            <a:pPr>
              <a:buNone/>
            </a:pPr>
            <a:r>
              <a:rPr lang="en-US" sz="2400" b="1" i="1" dirty="0" smtClean="0">
                <a:solidFill>
                  <a:schemeClr val="accent6">
                    <a:lumMod val="50000"/>
                  </a:schemeClr>
                </a:solidFill>
                <a:effectLst>
                  <a:outerShdw blurRad="38100" dist="38100" dir="2700000" algn="tl">
                    <a:srgbClr val="000000">
                      <a:alpha val="43137"/>
                    </a:srgbClr>
                  </a:outerShdw>
                </a:effectLst>
              </a:rPr>
              <a:t>DB, J. Sep. Sci. </a:t>
            </a:r>
            <a:r>
              <a:rPr lang="sk-SK" sz="2400" b="1" i="1" u="sng" dirty="0" smtClean="0">
                <a:solidFill>
                  <a:schemeClr val="accent6">
                    <a:lumMod val="50000"/>
                  </a:schemeClr>
                </a:solidFill>
              </a:rPr>
              <a:t>33</a:t>
            </a:r>
            <a:r>
              <a:rPr lang="sk-SK" sz="2400" b="1" i="1" dirty="0" smtClean="0">
                <a:solidFill>
                  <a:schemeClr val="accent6">
                    <a:lumMod val="50000"/>
                  </a:schemeClr>
                </a:solidFill>
              </a:rPr>
              <a:t>, 2010, 315 – 335</a:t>
            </a:r>
            <a:endParaRPr lang="sk-SK" sz="2400" b="1" i="1" dirty="0">
              <a:solidFill>
                <a:schemeClr val="accent6">
                  <a:lumMod val="50000"/>
                </a:schemeClr>
              </a:solidFill>
              <a:effectLst>
                <a:outerShdw blurRad="38100" dist="38100" dir="2700000" algn="tl">
                  <a:srgbClr val="000000">
                    <a:alpha val="43137"/>
                  </a:srgbClr>
                </a:outerShdw>
              </a:effectLst>
            </a:endParaRPr>
          </a:p>
        </p:txBody>
      </p:sp>
      <p:sp>
        <p:nvSpPr>
          <p:cNvPr id="4" name="TextBox 3"/>
          <p:cNvSpPr txBox="1"/>
          <p:nvPr/>
        </p:nvSpPr>
        <p:spPr>
          <a:xfrm>
            <a:off x="6516216" y="6381328"/>
            <a:ext cx="2224081" cy="738664"/>
          </a:xfrm>
          <a:prstGeom prst="rect">
            <a:avLst/>
          </a:prstGeom>
          <a:noFill/>
        </p:spPr>
        <p:txBody>
          <a:bodyPr wrap="square" rtlCol="0">
            <a:spAutoFit/>
          </a:bodyPr>
          <a:lstStyle/>
          <a:p>
            <a:r>
              <a:rPr lang="sk-SK" sz="2400" b="1" dirty="0" smtClean="0">
                <a:solidFill>
                  <a:srgbClr val="002060"/>
                </a:solidFill>
              </a:rPr>
              <a:t>Valencia 2016</a:t>
            </a:r>
            <a:endParaRPr lang="en-US" sz="2400" b="1" dirty="0" smtClean="0">
              <a:solidFill>
                <a:srgbClr val="002060"/>
              </a:solidFill>
            </a:endParaRPr>
          </a:p>
          <a:p>
            <a:endParaRPr lang="sk-SK"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548680"/>
            <a:ext cx="8640960" cy="6120680"/>
          </a:xfrm>
        </p:spPr>
        <p:txBody>
          <a:bodyPr>
            <a:noAutofit/>
          </a:bodyPr>
          <a:lstStyle/>
          <a:p>
            <a:pPr>
              <a:buNone/>
            </a:pPr>
            <a:r>
              <a:rPr lang="en-US" sz="4200" b="1" dirty="0" smtClean="0">
                <a:solidFill>
                  <a:srgbClr val="C00000"/>
                </a:solidFill>
                <a:effectLst>
                  <a:outerShdw blurRad="38100" dist="38100" dir="2700000" algn="tl">
                    <a:srgbClr val="000000">
                      <a:alpha val="43137"/>
                    </a:srgbClr>
                  </a:outerShdw>
                </a:effectLst>
              </a:rPr>
              <a:t>A SPECIFIC PROBLEM OF ALMOST ALL</a:t>
            </a:r>
          </a:p>
          <a:p>
            <a:pPr>
              <a:buNone/>
            </a:pPr>
            <a:r>
              <a:rPr lang="en-US" sz="4200" b="1" dirty="0" smtClean="0">
                <a:solidFill>
                  <a:srgbClr val="C00000"/>
                </a:solidFill>
                <a:effectLst>
                  <a:outerShdw blurRad="38100" dist="38100" dir="2700000" algn="tl">
                    <a:srgbClr val="000000">
                      <a:alpha val="43137"/>
                    </a:srgbClr>
                  </a:outerShdw>
                </a:effectLst>
              </a:rPr>
              <a:t>BLOCK COPOLYMERS IS PRESENCE OF </a:t>
            </a:r>
          </a:p>
          <a:p>
            <a:pPr>
              <a:buNone/>
            </a:pPr>
            <a:r>
              <a:rPr lang="en-US" sz="4200" b="1" dirty="0" smtClean="0">
                <a:solidFill>
                  <a:srgbClr val="C00000"/>
                </a:solidFill>
                <a:effectLst>
                  <a:outerShdw blurRad="38100" dist="38100" dir="2700000" algn="tl">
                    <a:srgbClr val="000000">
                      <a:alpha val="43137"/>
                    </a:srgbClr>
                  </a:outerShdw>
                </a:effectLst>
              </a:rPr>
              <a:t>PARENT HOMOPOLYMER(S) - OF </a:t>
            </a:r>
          </a:p>
          <a:p>
            <a:pPr>
              <a:buNone/>
            </a:pPr>
            <a:r>
              <a:rPr lang="en-US" sz="4200" b="1" dirty="0" smtClean="0">
                <a:solidFill>
                  <a:srgbClr val="C00000"/>
                </a:solidFill>
                <a:effectLst>
                  <a:outerShdw blurRad="38100" dist="38100" dir="2700000" algn="tl">
                    <a:srgbClr val="000000">
                      <a:alpha val="43137"/>
                    </a:srgbClr>
                  </a:outerShdw>
                </a:effectLst>
              </a:rPr>
              <a:t>UNDESIRED AND EXPENSIVE  </a:t>
            </a:r>
          </a:p>
          <a:p>
            <a:pPr>
              <a:buNone/>
            </a:pPr>
            <a:r>
              <a:rPr lang="en-US" sz="4200" b="1" dirty="0" smtClean="0">
                <a:solidFill>
                  <a:srgbClr val="C00000"/>
                </a:solidFill>
                <a:effectLst>
                  <a:outerShdw blurRad="38100" dist="38100" dir="2700000" algn="tl">
                    <a:srgbClr val="000000">
                      <a:alpha val="43137"/>
                    </a:srgbClr>
                  </a:outerShdw>
                </a:effectLst>
              </a:rPr>
              <a:t>CONSTITUENTS, WHICH OFTEN</a:t>
            </a:r>
          </a:p>
          <a:p>
            <a:pPr>
              <a:buNone/>
            </a:pPr>
            <a:r>
              <a:rPr lang="en-US" sz="4200" b="1" dirty="0" smtClean="0">
                <a:solidFill>
                  <a:srgbClr val="C00000"/>
                </a:solidFill>
                <a:effectLst>
                  <a:outerShdw blurRad="38100" dist="38100" dir="2700000" algn="tl">
                    <a:srgbClr val="000000">
                      <a:alpha val="43137"/>
                    </a:srgbClr>
                  </a:outerShdw>
                </a:effectLst>
              </a:rPr>
              <a:t>DETERIORATE END-USE PROPERTIES </a:t>
            </a:r>
          </a:p>
          <a:p>
            <a:pPr>
              <a:buNone/>
            </a:pPr>
            <a:r>
              <a:rPr lang="en-US" sz="4200" b="1" dirty="0" smtClean="0">
                <a:solidFill>
                  <a:srgbClr val="C00000"/>
                </a:solidFill>
                <a:effectLst>
                  <a:outerShdw blurRad="38100" dist="38100" dir="2700000" algn="tl">
                    <a:srgbClr val="000000">
                      <a:alpha val="43137"/>
                    </a:srgbClr>
                  </a:outerShdw>
                </a:effectLst>
              </a:rPr>
              <a:t>OF BLOCK COPOLYMERS.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76672"/>
            <a:ext cx="8712968" cy="5904656"/>
          </a:xfrm>
        </p:spPr>
        <p:txBody>
          <a:bodyPr>
            <a:normAutofit fontScale="92500"/>
          </a:bodyPr>
          <a:lstStyle/>
          <a:p>
            <a:pPr>
              <a:buNone/>
            </a:pPr>
            <a:r>
              <a:rPr lang="en-US" sz="4000" b="1" dirty="0" smtClean="0">
                <a:effectLst>
                  <a:outerShdw blurRad="38100" dist="38100" dir="2700000" algn="tl">
                    <a:srgbClr val="000000">
                      <a:alpha val="43137"/>
                    </a:srgbClr>
                  </a:outerShdw>
                </a:effectLst>
              </a:rPr>
              <a:t>BLOCK COPOLYMERS CONTAINING PARENT </a:t>
            </a:r>
          </a:p>
          <a:p>
            <a:pPr>
              <a:buNone/>
            </a:pPr>
            <a:r>
              <a:rPr lang="en-US" sz="4000" b="1" dirty="0" smtClean="0">
                <a:effectLst>
                  <a:outerShdw blurRad="38100" dist="38100" dir="2700000" algn="tl">
                    <a:srgbClr val="000000">
                      <a:alpha val="43137"/>
                    </a:srgbClr>
                  </a:outerShdw>
                </a:effectLst>
              </a:rPr>
              <a:t>HOMOPOLYMERS ARE MULTICOMPONENT </a:t>
            </a:r>
          </a:p>
          <a:p>
            <a:pPr>
              <a:buNone/>
            </a:pPr>
            <a:r>
              <a:rPr lang="en-US" sz="4000" b="1" dirty="0" smtClean="0">
                <a:effectLst>
                  <a:outerShdw blurRad="38100" dist="38100" dir="2700000" algn="tl">
                    <a:srgbClr val="000000">
                      <a:alpha val="43137"/>
                    </a:srgbClr>
                  </a:outerShdw>
                </a:effectLst>
              </a:rPr>
              <a:t>- COMPLEX POLYMER SYSTEMS.</a:t>
            </a:r>
          </a:p>
          <a:p>
            <a:pPr>
              <a:buNone/>
            </a:pPr>
            <a:endParaRPr lang="en-US" sz="4000" b="1" dirty="0" smtClean="0">
              <a:effectLst>
                <a:outerShdw blurRad="38100" dist="38100" dir="2700000" algn="tl">
                  <a:srgbClr val="000000">
                    <a:alpha val="43137"/>
                  </a:srgbClr>
                </a:outerShdw>
              </a:effectLst>
            </a:endParaRPr>
          </a:p>
          <a:p>
            <a:pPr>
              <a:buNone/>
            </a:pPr>
            <a:r>
              <a:rPr lang="en-US" sz="4000" b="1" dirty="0" smtClean="0">
                <a:solidFill>
                  <a:srgbClr val="FF0000"/>
                </a:solidFill>
                <a:effectLst>
                  <a:outerShdw blurRad="38100" dist="38100" dir="2700000" algn="tl">
                    <a:srgbClr val="000000">
                      <a:alpha val="43137"/>
                    </a:srgbClr>
                  </a:outerShdw>
                </a:effectLst>
              </a:rPr>
              <a:t>DETERMINATION OF AMOUNT AND </a:t>
            </a:r>
          </a:p>
          <a:p>
            <a:pPr>
              <a:buNone/>
            </a:pPr>
            <a:r>
              <a:rPr lang="en-US" sz="4000" b="1" dirty="0" smtClean="0">
                <a:solidFill>
                  <a:srgbClr val="FF0000"/>
                </a:solidFill>
                <a:effectLst>
                  <a:outerShdw blurRad="38100" dist="38100" dir="2700000" algn="tl">
                    <a:srgbClr val="000000">
                      <a:alpha val="43137"/>
                    </a:srgbClr>
                  </a:outerShdw>
                </a:effectLst>
              </a:rPr>
              <a:t>MOLECULAR CHARACTERISTICS OF PARENT </a:t>
            </a:r>
          </a:p>
          <a:p>
            <a:pPr>
              <a:buNone/>
            </a:pPr>
            <a:r>
              <a:rPr lang="en-US" sz="4000" b="1" dirty="0" smtClean="0">
                <a:solidFill>
                  <a:srgbClr val="FF0000"/>
                </a:solidFill>
                <a:effectLst>
                  <a:outerShdw blurRad="38100" dist="38100" dir="2700000" algn="tl">
                    <a:srgbClr val="000000">
                      <a:alpha val="43137"/>
                    </a:srgbClr>
                  </a:outerShdw>
                </a:effectLst>
              </a:rPr>
              <a:t>HOMOPOLYMERS  IN BLOCK COPOLYMERS </a:t>
            </a:r>
          </a:p>
          <a:p>
            <a:pPr>
              <a:buNone/>
            </a:pPr>
            <a:r>
              <a:rPr lang="en-US" sz="4000" b="1" dirty="0" smtClean="0">
                <a:solidFill>
                  <a:srgbClr val="FF0000"/>
                </a:solidFill>
                <a:effectLst>
                  <a:outerShdw blurRad="38100" dist="38100" dir="2700000" algn="tl">
                    <a:srgbClr val="000000">
                      <a:alpha val="43137"/>
                    </a:srgbClr>
                  </a:outerShdw>
                </a:effectLst>
              </a:rPr>
              <a:t>BY GPC/SEC IS HARDLY POSSIBLE.</a:t>
            </a:r>
          </a:p>
          <a:p>
            <a:pPr>
              <a:buNone/>
            </a:pPr>
            <a:endParaRPr lang="sk-SK" dirty="0"/>
          </a:p>
        </p:txBody>
      </p:sp>
      <p:sp>
        <p:nvSpPr>
          <p:cNvPr id="4" name="BlokTextu 3"/>
          <p:cNvSpPr txBox="1"/>
          <p:nvPr/>
        </p:nvSpPr>
        <p:spPr>
          <a:xfrm>
            <a:off x="6804248" y="6381328"/>
            <a:ext cx="1945404" cy="461665"/>
          </a:xfrm>
          <a:prstGeom prst="rect">
            <a:avLst/>
          </a:prstGeom>
          <a:noFill/>
        </p:spPr>
        <p:txBody>
          <a:bodyPr wrap="none" rtlCol="0">
            <a:spAutoFit/>
          </a:bodyPr>
          <a:lstStyle/>
          <a:p>
            <a:r>
              <a:rPr lang="sk-SK" sz="2400" b="1" dirty="0" smtClean="0">
                <a:solidFill>
                  <a:srgbClr val="002060"/>
                </a:solidFill>
              </a:rPr>
              <a:t>Valencia 2016</a:t>
            </a:r>
            <a:endParaRPr lang="en-US" sz="2400" b="1" dirty="0" smtClean="0">
              <a:solidFill>
                <a:srgbClr val="00206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332656"/>
            <a:ext cx="8892480" cy="6120680"/>
          </a:xfrm>
        </p:spPr>
        <p:txBody>
          <a:bodyPr>
            <a:normAutofit/>
          </a:bodyPr>
          <a:lstStyle/>
          <a:p>
            <a:pPr>
              <a:buNone/>
            </a:pPr>
            <a:r>
              <a:rPr lang="en-US" sz="4800" b="1" dirty="0" smtClean="0">
                <a:solidFill>
                  <a:schemeClr val="accent6">
                    <a:lumMod val="50000"/>
                  </a:schemeClr>
                </a:solidFill>
                <a:effectLst>
                  <a:outerShdw blurRad="38100" dist="38100" dir="2700000" algn="tl">
                    <a:srgbClr val="000000">
                      <a:alpha val="43137"/>
                    </a:srgbClr>
                  </a:outerShdw>
                </a:effectLst>
              </a:rPr>
              <a:t>IN ORDER TO SEPARATE COMPLEX </a:t>
            </a:r>
          </a:p>
          <a:p>
            <a:pPr>
              <a:buNone/>
            </a:pPr>
            <a:r>
              <a:rPr lang="en-US" sz="4800" b="1" dirty="0" smtClean="0">
                <a:solidFill>
                  <a:schemeClr val="accent6">
                    <a:lumMod val="50000"/>
                  </a:schemeClr>
                </a:solidFill>
                <a:effectLst>
                  <a:outerShdw blurRad="38100" dist="38100" dir="2700000" algn="tl">
                    <a:srgbClr val="000000">
                      <a:alpha val="43137"/>
                    </a:srgbClr>
                  </a:outerShdw>
                </a:effectLst>
              </a:rPr>
              <a:t>MULTICOMPONENT POLYMER</a:t>
            </a:r>
          </a:p>
          <a:p>
            <a:pPr>
              <a:buNone/>
            </a:pPr>
            <a:r>
              <a:rPr lang="en-US" sz="4800" b="1" dirty="0" smtClean="0">
                <a:solidFill>
                  <a:schemeClr val="accent6">
                    <a:lumMod val="50000"/>
                  </a:schemeClr>
                </a:solidFill>
                <a:effectLst>
                  <a:outerShdw blurRad="38100" dist="38100" dir="2700000" algn="tl">
                    <a:srgbClr val="000000">
                      <a:alpha val="43137"/>
                    </a:srgbClr>
                  </a:outerShdw>
                </a:effectLst>
              </a:rPr>
              <a:t>SYSTEMS, </a:t>
            </a:r>
            <a:r>
              <a:rPr lang="en-US" sz="4800" b="1" dirty="0" smtClean="0">
                <a:solidFill>
                  <a:srgbClr val="C00000"/>
                </a:solidFill>
                <a:effectLst>
                  <a:outerShdw blurRad="38100" dist="38100" dir="2700000" algn="tl">
                    <a:srgbClr val="000000">
                      <a:alpha val="43137"/>
                    </a:srgbClr>
                  </a:outerShdw>
                </a:effectLst>
              </a:rPr>
              <a:t>ENTHALPIC </a:t>
            </a:r>
          </a:p>
          <a:p>
            <a:pPr>
              <a:buNone/>
            </a:pPr>
            <a:r>
              <a:rPr lang="en-US" sz="4800" b="1" dirty="0" smtClean="0">
                <a:solidFill>
                  <a:srgbClr val="C00000"/>
                </a:solidFill>
                <a:effectLst>
                  <a:outerShdw blurRad="38100" dist="38100" dir="2700000" algn="tl">
                    <a:srgbClr val="000000">
                      <a:alpha val="43137"/>
                    </a:srgbClr>
                  </a:outerShdw>
                </a:effectLst>
              </a:rPr>
              <a:t>INTERACTIONS</a:t>
            </a:r>
            <a:r>
              <a:rPr lang="en-US" sz="4800" b="1" dirty="0" smtClean="0">
                <a:solidFill>
                  <a:schemeClr val="accent6">
                    <a:lumMod val="50000"/>
                  </a:schemeClr>
                </a:solidFill>
                <a:effectLst>
                  <a:outerShdw blurRad="38100" dist="38100" dir="2700000" algn="tl">
                    <a:srgbClr val="000000">
                      <a:alpha val="43137"/>
                    </a:srgbClr>
                  </a:outerShdw>
                </a:effectLst>
              </a:rPr>
              <a:t> MUST BE </a:t>
            </a:r>
          </a:p>
          <a:p>
            <a:pPr>
              <a:buNone/>
            </a:pPr>
            <a:r>
              <a:rPr lang="en-US" sz="4800" b="1" dirty="0" smtClean="0">
                <a:solidFill>
                  <a:schemeClr val="accent6">
                    <a:lumMod val="50000"/>
                  </a:schemeClr>
                </a:solidFill>
                <a:effectLst>
                  <a:outerShdw blurRad="38100" dist="38100" dir="2700000" algn="tl">
                    <a:srgbClr val="000000">
                      <a:alpha val="43137"/>
                    </a:srgbClr>
                  </a:outerShdw>
                </a:effectLst>
              </a:rPr>
              <a:t>COMBINED - COUPLED -</a:t>
            </a:r>
          </a:p>
          <a:p>
            <a:pPr>
              <a:buNone/>
            </a:pPr>
            <a:r>
              <a:rPr lang="en-US" sz="4800" b="1" dirty="0" smtClean="0">
                <a:solidFill>
                  <a:schemeClr val="accent6">
                    <a:lumMod val="50000"/>
                  </a:schemeClr>
                </a:solidFill>
                <a:effectLst>
                  <a:outerShdw blurRad="38100" dist="38100" dir="2700000" algn="tl">
                    <a:srgbClr val="000000">
                      <a:alpha val="43137"/>
                    </a:srgbClr>
                  </a:outerShdw>
                </a:effectLst>
              </a:rPr>
              <a:t>WITH </a:t>
            </a:r>
            <a:r>
              <a:rPr lang="en-US" sz="4800" b="1" dirty="0" smtClean="0">
                <a:solidFill>
                  <a:srgbClr val="C00000"/>
                </a:solidFill>
                <a:effectLst>
                  <a:outerShdw blurRad="38100" dist="38100" dir="2700000" algn="tl">
                    <a:srgbClr val="000000">
                      <a:alpha val="43137"/>
                    </a:srgbClr>
                  </a:outerShdw>
                </a:effectLst>
              </a:rPr>
              <a:t>ENTROPIC PARTITION</a:t>
            </a:r>
          </a:p>
          <a:p>
            <a:pPr>
              <a:buNone/>
            </a:pPr>
            <a:r>
              <a:rPr lang="sk-SK" sz="4900" b="1" cap="all" dirty="0" smtClean="0">
                <a:solidFill>
                  <a:schemeClr val="accent6">
                    <a:lumMod val="50000"/>
                  </a:schemeClr>
                </a:solidFill>
                <a:effectLst>
                  <a:outerShdw blurRad="38100" dist="38100" dir="2700000" algn="tl">
                    <a:srgbClr val="000000">
                      <a:alpha val="43137"/>
                    </a:srgbClr>
                  </a:outerShdw>
                </a:effectLst>
              </a:rPr>
              <a:t>size exclusion </a:t>
            </a:r>
            <a:r>
              <a:rPr lang="en-US" sz="4900" b="1" cap="all" dirty="0" smtClean="0">
                <a:solidFill>
                  <a:schemeClr val="accent6">
                    <a:lumMod val="50000"/>
                  </a:schemeClr>
                </a:solidFill>
                <a:effectLst>
                  <a:outerShdw blurRad="38100" dist="38100" dir="2700000" algn="tl">
                    <a:srgbClr val="000000">
                      <a:alpha val="43137"/>
                    </a:srgbClr>
                  </a:outerShdw>
                </a:effectLst>
              </a:rPr>
              <a:t>EFFECTS </a:t>
            </a:r>
            <a:endParaRPr lang="sk-SK" sz="4900" b="1" cap="all" dirty="0" smtClean="0">
              <a:solidFill>
                <a:schemeClr val="accent6">
                  <a:lumMod val="50000"/>
                </a:schemeClr>
              </a:solidFill>
              <a:effectLst>
                <a:outerShdw blurRad="38100" dist="38100" dir="2700000" algn="tl">
                  <a:srgbClr val="000000">
                    <a:alpha val="43137"/>
                  </a:srgbClr>
                </a:outerShdw>
              </a:effectLst>
            </a:endParaRPr>
          </a:p>
          <a:p>
            <a:pPr>
              <a:buNone/>
            </a:pPr>
            <a:endParaRPr lang="en-US" sz="4800" b="1" dirty="0" smtClean="0"/>
          </a:p>
          <a:p>
            <a:pPr>
              <a:buNone/>
            </a:pPr>
            <a:endParaRPr lang="en-US" sz="4800" b="1" dirty="0" smtClean="0"/>
          </a:p>
          <a:p>
            <a:pPr>
              <a:buNone/>
            </a:pPr>
            <a:endParaRPr lang="en-US" sz="4800" b="1" dirty="0" smtClean="0"/>
          </a:p>
          <a:p>
            <a:pPr>
              <a:buNone/>
            </a:pPr>
            <a:endParaRPr lang="en-US" sz="4800" b="1" dirty="0" smtClean="0"/>
          </a:p>
          <a:p>
            <a:pPr>
              <a:buNone/>
            </a:pPr>
            <a:endParaRPr lang="en-US" sz="4800" b="1" dirty="0" smtClean="0"/>
          </a:p>
          <a:p>
            <a:pPr>
              <a:buNone/>
            </a:pPr>
            <a:endParaRPr lang="en-US" sz="4800" b="1" dirty="0" smtClean="0"/>
          </a:p>
          <a:p>
            <a:pPr>
              <a:buNone/>
            </a:pPr>
            <a:endParaRPr lang="en-US" sz="4800" b="1" dirty="0" smtClean="0"/>
          </a:p>
          <a:p>
            <a:pPr>
              <a:buNone/>
            </a:pPr>
            <a:endParaRPr lang="sk-SK" sz="48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9552" y="214313"/>
            <a:ext cx="8280919" cy="754062"/>
          </a:xfrm>
        </p:spPr>
        <p:txBody>
          <a:bodyPr>
            <a:normAutofit/>
          </a:bodyPr>
          <a:lstStyle/>
          <a:p>
            <a:pPr eaLnBrk="1" fontAlgn="auto" hangingPunct="1">
              <a:spcAft>
                <a:spcPts val="0"/>
              </a:spcAft>
              <a:defRPr/>
            </a:pPr>
            <a:r>
              <a:rPr lang="sk-SK" sz="3200" b="1" cap="all" dirty="0">
                <a:solidFill>
                  <a:srgbClr val="0000FF"/>
                </a:solidFill>
                <a:effectLst>
                  <a:outerShdw blurRad="38100" dist="38100" dir="2700000" algn="tl">
                    <a:srgbClr val="000000"/>
                  </a:outerShdw>
                </a:effectLst>
                <a:latin typeface="Calibri" pitchFamily="34" charset="0"/>
              </a:rPr>
              <a:t>Coupling of retention </a:t>
            </a:r>
            <a:r>
              <a:rPr lang="sk-SK" sz="3200" b="1" cap="all" dirty="0" smtClean="0">
                <a:solidFill>
                  <a:srgbClr val="0000FF"/>
                </a:solidFill>
                <a:effectLst>
                  <a:outerShdw blurRad="38100" dist="38100" dir="2700000" algn="tl">
                    <a:srgbClr val="000000"/>
                  </a:outerShdw>
                </a:effectLst>
                <a:latin typeface="Calibri" pitchFamily="34" charset="0"/>
              </a:rPr>
              <a:t>mechanisms</a:t>
            </a:r>
            <a:r>
              <a:rPr lang="en-US" sz="3200" b="1" cap="all" dirty="0" smtClean="0">
                <a:solidFill>
                  <a:srgbClr val="0000FF"/>
                </a:solidFill>
                <a:effectLst>
                  <a:outerShdw blurRad="38100" dist="38100" dir="2700000" algn="tl">
                    <a:srgbClr val="000000"/>
                  </a:outerShdw>
                </a:effectLst>
                <a:latin typeface="Calibri" pitchFamily="34" charset="0"/>
              </a:rPr>
              <a:t> in LC</a:t>
            </a:r>
            <a:endParaRPr lang="en-US" sz="3200" b="1" i="1" cap="all" dirty="0">
              <a:solidFill>
                <a:srgbClr val="0000FF"/>
              </a:solidFill>
              <a:effectLst>
                <a:outerShdw blurRad="38100" dist="38100" dir="2700000" algn="tl">
                  <a:srgbClr val="000000"/>
                </a:outerShdw>
              </a:effectLst>
              <a:latin typeface="Calibri" pitchFamily="34" charset="0"/>
            </a:endParaRPr>
          </a:p>
        </p:txBody>
      </p:sp>
      <p:sp>
        <p:nvSpPr>
          <p:cNvPr id="1028" name="Rectangle 3"/>
          <p:cNvSpPr>
            <a:spLocks noGrp="1" noChangeArrowheads="1"/>
          </p:cNvSpPr>
          <p:nvPr>
            <p:ph type="body" sz="half" idx="1"/>
          </p:nvPr>
        </p:nvSpPr>
        <p:spPr>
          <a:xfrm>
            <a:off x="107505" y="2636912"/>
            <a:ext cx="8536434" cy="4032448"/>
          </a:xfrm>
        </p:spPr>
        <p:txBody>
          <a:bodyPr>
            <a:normAutofit lnSpcReduction="10000"/>
          </a:bodyPr>
          <a:lstStyle/>
          <a:p>
            <a:pPr algn="just">
              <a:buNone/>
            </a:pPr>
            <a:r>
              <a:rPr lang="en-US" sz="3100" dirty="0" smtClean="0">
                <a:solidFill>
                  <a:srgbClr val="333399"/>
                </a:solidFill>
                <a:latin typeface="Calibri" pitchFamily="34" charset="0"/>
              </a:rPr>
              <a:t>   </a:t>
            </a:r>
            <a:endParaRPr lang="sk-SK" sz="3100" b="1" cap="all" dirty="0" smtClean="0">
              <a:solidFill>
                <a:srgbClr val="333399"/>
              </a:solidFill>
              <a:effectLst>
                <a:outerShdw blurRad="38100" dist="38100" dir="2700000" algn="tl">
                  <a:srgbClr val="000000">
                    <a:alpha val="43137"/>
                  </a:srgbClr>
                </a:outerShdw>
              </a:effectLst>
              <a:latin typeface="Calibri" pitchFamily="34" charset="0"/>
            </a:endParaRPr>
          </a:p>
          <a:p>
            <a:pPr algn="just" eaLnBrk="1" hangingPunct="1">
              <a:buFont typeface="Wingdings" pitchFamily="2" charset="2"/>
              <a:buNone/>
            </a:pPr>
            <a:r>
              <a:rPr lang="sk-SK" sz="2800" b="1" cap="all" dirty="0" smtClean="0">
                <a:effectLst>
                  <a:outerShdw blurRad="38100" dist="38100" dir="2700000" algn="tl">
                    <a:srgbClr val="000000">
                      <a:alpha val="43137"/>
                    </a:srgbClr>
                  </a:outerShdw>
                </a:effectLst>
                <a:latin typeface="Calibri" pitchFamily="34" charset="0"/>
              </a:rPr>
              <a:t>	</a:t>
            </a:r>
            <a:r>
              <a:rPr lang="en-US" sz="2800" b="1" cap="all" dirty="0" smtClean="0">
                <a:effectLst>
                  <a:outerShdw blurRad="38100" dist="38100" dir="2700000" algn="tl">
                    <a:srgbClr val="000000">
                      <a:alpha val="43137"/>
                    </a:srgbClr>
                  </a:outerShdw>
                </a:effectLst>
                <a:latin typeface="Calibri" pitchFamily="34" charset="0"/>
              </a:rPr>
              <a:t>V</a:t>
            </a:r>
            <a:r>
              <a:rPr lang="en-US" sz="2800" b="1" cap="all" baseline="-25000" dirty="0" smtClean="0">
                <a:effectLst>
                  <a:outerShdw blurRad="38100" dist="38100" dir="2700000" algn="tl">
                    <a:srgbClr val="000000">
                      <a:alpha val="43137"/>
                    </a:srgbClr>
                  </a:outerShdw>
                </a:effectLst>
                <a:latin typeface="Calibri" pitchFamily="34" charset="0"/>
              </a:rPr>
              <a:t>R</a:t>
            </a:r>
            <a:r>
              <a:rPr lang="en-US" sz="2800" b="1" cap="all" dirty="0" smtClean="0">
                <a:effectLst>
                  <a:outerShdw blurRad="38100" dist="38100" dir="2700000" algn="tl">
                    <a:srgbClr val="000000">
                      <a:alpha val="43137"/>
                    </a:srgbClr>
                  </a:outerShdw>
                </a:effectLst>
                <a:latin typeface="Calibri" pitchFamily="34" charset="0"/>
              </a:rPr>
              <a:t> is retention volume, and </a:t>
            </a:r>
            <a:r>
              <a:rPr lang="en-US" sz="2800" b="1" cap="all" dirty="0" smtClean="0">
                <a:effectLst>
                  <a:outerShdw blurRad="38100" dist="38100" dir="2700000" algn="tl">
                    <a:srgbClr val="000000">
                      <a:alpha val="43137"/>
                    </a:srgbClr>
                  </a:outerShdw>
                </a:effectLst>
                <a:latin typeface="Calibri" pitchFamily="34" charset="0"/>
                <a:sym typeface="Symbol" pitchFamily="18" charset="2"/>
              </a:rPr>
              <a:t>H and S are changes of enthalpy and entropy associated with solute transfer between mobile and stationary phases, respectively.</a:t>
            </a:r>
          </a:p>
          <a:p>
            <a:pPr algn="just" eaLnBrk="1" hangingPunct="1">
              <a:buNone/>
            </a:pPr>
            <a:r>
              <a:rPr lang="sk-SK" sz="2800" b="1" cap="all" dirty="0" smtClean="0">
                <a:effectLst>
                  <a:outerShdw blurRad="38100" dist="38100" dir="2700000" algn="tl">
                    <a:srgbClr val="000000">
                      <a:alpha val="43137"/>
                    </a:srgbClr>
                  </a:outerShdw>
                </a:effectLst>
                <a:latin typeface="Calibri" pitchFamily="34" charset="0"/>
                <a:sym typeface="Symbol" pitchFamily="18" charset="2"/>
              </a:rPr>
              <a:t> 	</a:t>
            </a:r>
            <a:r>
              <a:rPr lang="en-US" sz="2800" b="1" cap="all" dirty="0" smtClean="0">
                <a:effectLst>
                  <a:outerShdw blurRad="38100" dist="38100" dir="2700000" algn="tl">
                    <a:srgbClr val="000000">
                      <a:alpha val="43137"/>
                    </a:srgbClr>
                  </a:outerShdw>
                </a:effectLst>
                <a:latin typeface="Calibri" pitchFamily="34" charset="0"/>
                <a:sym typeface="Symbol" pitchFamily="18" charset="2"/>
              </a:rPr>
              <a:t>Division of HPLC processes into enthalpic and entropic is very useful though it alone says little about the processes taking place</a:t>
            </a:r>
            <a:r>
              <a:rPr lang="en-US" sz="2800" b="1" cap="all" dirty="0" smtClean="0">
                <a:solidFill>
                  <a:srgbClr val="333399"/>
                </a:solidFill>
                <a:effectLst>
                  <a:outerShdw blurRad="38100" dist="38100" dir="2700000" algn="tl">
                    <a:srgbClr val="000000">
                      <a:alpha val="43137"/>
                    </a:srgbClr>
                  </a:outerShdw>
                </a:effectLst>
                <a:latin typeface="Calibri" pitchFamily="34" charset="0"/>
                <a:sym typeface="Symbol" pitchFamily="18" charset="2"/>
              </a:rPr>
              <a:t> </a:t>
            </a:r>
            <a:r>
              <a:rPr lang="en-US" sz="2800" b="1" cap="all" dirty="0" smtClean="0">
                <a:solidFill>
                  <a:srgbClr val="FF0000"/>
                </a:solidFill>
                <a:effectLst>
                  <a:outerShdw blurRad="38100" dist="38100" dir="2700000" algn="tl">
                    <a:srgbClr val="000000">
                      <a:alpha val="43137"/>
                    </a:srgbClr>
                  </a:outerShdw>
                </a:effectLst>
                <a:latin typeface="Calibri" pitchFamily="34" charset="0"/>
                <a:sym typeface="Symbol" pitchFamily="18" charset="2"/>
              </a:rPr>
              <a:t>on</a:t>
            </a:r>
            <a:r>
              <a:rPr lang="en-US" sz="2800" b="1" cap="all" dirty="0" smtClean="0">
                <a:solidFill>
                  <a:srgbClr val="FF3300"/>
                </a:solidFill>
                <a:effectLst>
                  <a:outerShdw blurRad="38100" dist="38100" dir="2700000" algn="tl">
                    <a:srgbClr val="000000">
                      <a:alpha val="43137"/>
                    </a:srgbClr>
                  </a:outerShdw>
                </a:effectLst>
                <a:latin typeface="Calibri" pitchFamily="34" charset="0"/>
                <a:sym typeface="Symbol" pitchFamily="18" charset="2"/>
              </a:rPr>
              <a:t> </a:t>
            </a:r>
            <a:r>
              <a:rPr lang="en-US" sz="2800" b="1" cap="all" dirty="0" smtClean="0">
                <a:solidFill>
                  <a:srgbClr val="FF0000"/>
                </a:solidFill>
                <a:effectLst>
                  <a:outerShdw blurRad="38100" dist="38100" dir="2700000" algn="tl">
                    <a:srgbClr val="000000">
                      <a:alpha val="43137"/>
                    </a:srgbClr>
                  </a:outerShdw>
                </a:effectLst>
                <a:latin typeface="Calibri" pitchFamily="34" charset="0"/>
                <a:sym typeface="Symbol" pitchFamily="18" charset="2"/>
              </a:rPr>
              <a:t>molecular level </a:t>
            </a:r>
            <a:r>
              <a:rPr lang="en-US" sz="2800" b="1" cap="all" dirty="0" smtClean="0">
                <a:effectLst>
                  <a:outerShdw blurRad="38100" dist="38100" dir="2700000" algn="tl">
                    <a:srgbClr val="000000">
                      <a:alpha val="43137"/>
                    </a:srgbClr>
                  </a:outerShdw>
                </a:effectLst>
                <a:latin typeface="Calibri" pitchFamily="34" charset="0"/>
                <a:sym typeface="Symbol" pitchFamily="18" charset="2"/>
              </a:rPr>
              <a:t>within column.</a:t>
            </a:r>
            <a:endParaRPr lang="sk-SK" sz="2800" b="1" cap="all" dirty="0" smtClean="0">
              <a:effectLst>
                <a:outerShdw blurRad="38100" dist="38100" dir="2700000" algn="tl">
                  <a:srgbClr val="000000">
                    <a:alpha val="43137"/>
                  </a:srgbClr>
                </a:outerShdw>
              </a:effectLst>
              <a:latin typeface="Calibri" pitchFamily="34" charset="0"/>
              <a:sym typeface="Symbol" pitchFamily="18" charset="2"/>
            </a:endParaRPr>
          </a:p>
        </p:txBody>
      </p:sp>
      <p:graphicFrame>
        <p:nvGraphicFramePr>
          <p:cNvPr id="1026" name="Object 4"/>
          <p:cNvGraphicFramePr>
            <a:graphicFrameLocks noChangeAspect="1"/>
          </p:cNvGraphicFramePr>
          <p:nvPr>
            <p:ph sz="half" idx="2"/>
          </p:nvPr>
        </p:nvGraphicFramePr>
        <p:xfrm>
          <a:off x="755576" y="1124744"/>
          <a:ext cx="6984776" cy="1656184"/>
        </p:xfrm>
        <a:graphic>
          <a:graphicData uri="http://schemas.openxmlformats.org/presentationml/2006/ole">
            <p:oleObj spid="_x0000_s2050" name="Equation" r:id="rId4" imgW="2286000" imgH="558720" progId="Equation.3">
              <p:embed/>
            </p:oleObj>
          </a:graphicData>
        </a:graphic>
      </p:graphicFrame>
      <p:sp>
        <p:nvSpPr>
          <p:cNvPr id="7" name="Slide Number Placeholder 6"/>
          <p:cNvSpPr>
            <a:spLocks noGrp="1"/>
          </p:cNvSpPr>
          <p:nvPr>
            <p:ph type="sldNum" sz="quarter" idx="12"/>
          </p:nvPr>
        </p:nvSpPr>
        <p:spPr/>
        <p:txBody>
          <a:bodyPr/>
          <a:lstStyle/>
          <a:p>
            <a:pPr>
              <a:defRPr/>
            </a:pPr>
            <a:fld id="{D87CAF57-6347-49AB-BCCA-674B9722D0C5}" type="slidenum">
              <a:rPr lang="en-US" smtClean="0"/>
              <a:pPr>
                <a:defRPr/>
              </a:pPr>
              <a:t>12</a:t>
            </a:fld>
            <a:endParaRPr lang="en-US"/>
          </a:p>
        </p:txBody>
      </p:sp>
      <p:sp>
        <p:nvSpPr>
          <p:cNvPr id="8" name="Footer Placeholder 7"/>
          <p:cNvSpPr>
            <a:spLocks noGrp="1"/>
          </p:cNvSpPr>
          <p:nvPr>
            <p:ph type="ftr" sz="quarter" idx="11"/>
          </p:nvPr>
        </p:nvSpPr>
        <p:spPr>
          <a:xfrm>
            <a:off x="6012160" y="6245225"/>
            <a:ext cx="2808312" cy="476250"/>
          </a:xfrm>
        </p:spPr>
        <p:txBody>
          <a:bodyPr/>
          <a:lstStyle/>
          <a:p>
            <a:r>
              <a:rPr lang="sk-SK" sz="2000" b="1" dirty="0" smtClean="0">
                <a:solidFill>
                  <a:srgbClr val="002060"/>
                </a:solidFill>
              </a:rPr>
              <a:t>Valencia 2016</a:t>
            </a:r>
            <a:endParaRPr lang="en-US" sz="2000" b="1" dirty="0" smtClean="0">
              <a:solidFill>
                <a:srgbClr val="002060"/>
              </a:solidFill>
            </a:endParaRP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body" idx="1"/>
          </p:nvPr>
        </p:nvSpPr>
        <p:spPr>
          <a:xfrm>
            <a:off x="323528" y="332656"/>
            <a:ext cx="8496300" cy="5976664"/>
          </a:xfrm>
        </p:spPr>
        <p:txBody>
          <a:bodyPr/>
          <a:lstStyle/>
          <a:p>
            <a:pPr>
              <a:lnSpc>
                <a:spcPct val="80000"/>
              </a:lnSpc>
              <a:buFont typeface="Wingdings" pitchFamily="2" charset="2"/>
              <a:buNone/>
              <a:defRPr/>
            </a:pPr>
            <a:r>
              <a:rPr lang="en-US" sz="2400" b="1" i="1" cap="all" dirty="0" smtClean="0">
                <a:solidFill>
                  <a:schemeClr val="accent2"/>
                </a:solidFill>
                <a:effectLst>
                  <a:outerShdw blurRad="38100" dist="38100" dir="2700000" algn="tl">
                    <a:srgbClr val="C0C0C0"/>
                  </a:outerShdw>
                </a:effectLst>
              </a:rPr>
              <a:t>Entropy and enthalpy contributions to retention</a:t>
            </a:r>
          </a:p>
          <a:p>
            <a:pPr>
              <a:lnSpc>
                <a:spcPct val="80000"/>
              </a:lnSpc>
              <a:buFont typeface="Wingdings" pitchFamily="2" charset="2"/>
              <a:buNone/>
              <a:defRPr/>
            </a:pPr>
            <a:r>
              <a:rPr lang="en-US" sz="2400" b="1" i="1" cap="all" dirty="0" smtClean="0">
                <a:solidFill>
                  <a:schemeClr val="accent2"/>
                </a:solidFill>
                <a:effectLst>
                  <a:outerShdw blurRad="38100" dist="38100" dir="2700000" algn="tl">
                    <a:srgbClr val="C0C0C0"/>
                  </a:outerShdw>
                </a:effectLst>
              </a:rPr>
              <a:t> volume of macromolecules</a:t>
            </a:r>
            <a:endParaRPr lang="sk-SK" sz="2400" b="1" i="1" cap="all" dirty="0" smtClean="0">
              <a:solidFill>
                <a:schemeClr val="accent2"/>
              </a:solidFill>
              <a:effectLst>
                <a:outerShdw blurRad="38100" dist="38100" dir="2700000" algn="tl">
                  <a:srgbClr val="C0C0C0"/>
                </a:outerShdw>
              </a:effectLst>
            </a:endParaRPr>
          </a:p>
          <a:p>
            <a:pPr>
              <a:lnSpc>
                <a:spcPct val="80000"/>
              </a:lnSpc>
              <a:buFont typeface="Wingdings" pitchFamily="2" charset="2"/>
              <a:buNone/>
              <a:defRPr/>
            </a:pPr>
            <a:endParaRPr lang="en-US" sz="2400" b="1" i="1" cap="all" dirty="0" smtClean="0">
              <a:solidFill>
                <a:schemeClr val="accent2"/>
              </a:solidFill>
              <a:effectLst>
                <a:outerShdw blurRad="38100" dist="38100" dir="2700000" algn="tl">
                  <a:srgbClr val="C0C0C0"/>
                </a:outerShdw>
              </a:effectLst>
            </a:endParaRPr>
          </a:p>
          <a:p>
            <a:pPr>
              <a:lnSpc>
                <a:spcPct val="80000"/>
              </a:lnSpc>
              <a:buFont typeface="Wingdings" pitchFamily="2" charset="2"/>
              <a:buNone/>
              <a:defRPr/>
            </a:pPr>
            <a:r>
              <a:rPr lang="en-US" sz="1600" b="1" dirty="0" smtClean="0"/>
              <a:t>					</a:t>
            </a:r>
            <a:endParaRPr lang="en-US" sz="1200" b="1" dirty="0" smtClean="0"/>
          </a:p>
          <a:p>
            <a:pPr>
              <a:lnSpc>
                <a:spcPct val="80000"/>
              </a:lnSpc>
              <a:spcBef>
                <a:spcPct val="0"/>
              </a:spcBef>
              <a:buFont typeface="Wingdings" pitchFamily="2" charset="2"/>
              <a:buNone/>
              <a:defRPr/>
            </a:pPr>
            <a:r>
              <a:rPr lang="en-US" sz="1600" b="1" dirty="0" smtClean="0"/>
              <a:t>					</a:t>
            </a:r>
            <a:r>
              <a:rPr lang="sk-SK" sz="1600" b="1" dirty="0" smtClean="0"/>
              <a:t>     </a:t>
            </a:r>
            <a:r>
              <a:rPr lang="en-US" sz="1800" b="1" dirty="0" smtClean="0">
                <a:solidFill>
                  <a:srgbClr val="FF0000"/>
                </a:solidFill>
              </a:rPr>
              <a:t>entropy-enthalpy</a:t>
            </a:r>
            <a:endParaRPr lang="en-US" sz="1800" dirty="0" smtClean="0">
              <a:solidFill>
                <a:srgbClr val="FF0000"/>
              </a:solidFill>
            </a:endParaRPr>
          </a:p>
          <a:p>
            <a:pPr>
              <a:lnSpc>
                <a:spcPct val="80000"/>
              </a:lnSpc>
              <a:spcBef>
                <a:spcPct val="0"/>
              </a:spcBef>
              <a:buFont typeface="Wingdings" pitchFamily="2" charset="2"/>
              <a:buNone/>
              <a:defRPr/>
            </a:pPr>
            <a:r>
              <a:rPr lang="en-US" sz="1800" b="1" dirty="0" smtClean="0"/>
              <a:t> </a:t>
            </a:r>
            <a:r>
              <a:rPr lang="sk-SK" sz="1800" b="1" dirty="0" smtClean="0"/>
              <a:t>log M</a:t>
            </a:r>
            <a:r>
              <a:rPr lang="en-US" sz="1800" dirty="0" smtClean="0">
                <a:solidFill>
                  <a:schemeClr val="accent2"/>
                </a:solidFill>
              </a:rPr>
              <a:t> 			                  </a:t>
            </a:r>
            <a:r>
              <a:rPr lang="sk-SK" sz="1800" dirty="0" smtClean="0">
                <a:solidFill>
                  <a:schemeClr val="accent2"/>
                </a:solidFill>
              </a:rPr>
              <a:t>    </a:t>
            </a:r>
            <a:r>
              <a:rPr lang="en-US" sz="1800" b="1" dirty="0" smtClean="0">
                <a:solidFill>
                  <a:srgbClr val="FF0000"/>
                </a:solidFill>
              </a:rPr>
              <a:t>c</a:t>
            </a:r>
            <a:r>
              <a:rPr lang="sk-SK" sz="1800" b="1" dirty="0" smtClean="0">
                <a:solidFill>
                  <a:srgbClr val="FF0000"/>
                </a:solidFill>
              </a:rPr>
              <a:t>ompensation</a:t>
            </a:r>
            <a:r>
              <a:rPr lang="en-US" sz="1800" b="1" dirty="0" smtClean="0">
                <a:solidFill>
                  <a:srgbClr val="FF0000"/>
                </a:solidFill>
              </a:rPr>
              <a:t> – </a:t>
            </a:r>
          </a:p>
          <a:p>
            <a:pPr>
              <a:lnSpc>
                <a:spcPct val="80000"/>
              </a:lnSpc>
              <a:buFont typeface="Wingdings" pitchFamily="2" charset="2"/>
              <a:buNone/>
              <a:defRPr/>
            </a:pPr>
            <a:r>
              <a:rPr lang="en-US" sz="1800" b="1" dirty="0" smtClean="0">
                <a:solidFill>
                  <a:srgbClr val="FF0000"/>
                </a:solidFill>
              </a:rPr>
              <a:t>				           </a:t>
            </a:r>
            <a:r>
              <a:rPr lang="sk-SK" sz="1800" b="1" dirty="0" smtClean="0">
                <a:solidFill>
                  <a:srgbClr val="FF0000"/>
                </a:solidFill>
              </a:rPr>
              <a:t>           </a:t>
            </a:r>
            <a:r>
              <a:rPr lang="en-US" sz="1800" b="1" dirty="0" smtClean="0">
                <a:solidFill>
                  <a:srgbClr val="A50021"/>
                </a:solidFill>
              </a:rPr>
              <a:t>CRITICAL CONDITIONS</a:t>
            </a:r>
            <a:r>
              <a:rPr lang="en-US" sz="1400" dirty="0" smtClean="0">
                <a:solidFill>
                  <a:schemeClr val="accent2"/>
                </a:solidFill>
                <a:latin typeface="Calibri" pitchFamily="34" charset="0"/>
              </a:rPr>
              <a:t> 			 	 					</a:t>
            </a:r>
            <a:endParaRPr lang="en-US" sz="1600" b="1" i="1" dirty="0" smtClean="0">
              <a:solidFill>
                <a:schemeClr val="accent2"/>
              </a:solidFill>
              <a:latin typeface="Calibri" pitchFamily="34" charset="0"/>
            </a:endParaRPr>
          </a:p>
          <a:p>
            <a:pPr>
              <a:lnSpc>
                <a:spcPct val="80000"/>
              </a:lnSpc>
              <a:buFont typeface="Wingdings" pitchFamily="2" charset="2"/>
              <a:buNone/>
              <a:defRPr/>
            </a:pPr>
            <a:r>
              <a:rPr lang="en-US" sz="1600" b="1" i="1" dirty="0" smtClean="0">
                <a:solidFill>
                  <a:schemeClr val="accent2"/>
                </a:solidFill>
                <a:latin typeface="Calibri" pitchFamily="34" charset="0"/>
              </a:rPr>
              <a:t>			                                                                                      </a:t>
            </a:r>
            <a:r>
              <a:rPr lang="sk-SK" sz="1600" b="1" i="1" dirty="0" smtClean="0">
                <a:solidFill>
                  <a:schemeClr val="accent2"/>
                </a:solidFill>
                <a:latin typeface="Calibri" pitchFamily="34" charset="0"/>
              </a:rPr>
              <a:t>    </a:t>
            </a:r>
            <a:r>
              <a:rPr lang="en-US" sz="1600" b="1" i="1" dirty="0" smtClean="0">
                <a:solidFill>
                  <a:schemeClr val="accent2"/>
                </a:solidFill>
                <a:latin typeface="Calibri" pitchFamily="34" charset="0"/>
              </a:rPr>
              <a:t> </a:t>
            </a:r>
            <a:r>
              <a:rPr lang="sk-SK" sz="1600" b="1" dirty="0" smtClean="0">
                <a:solidFill>
                  <a:srgbClr val="FF3300"/>
                </a:solidFill>
              </a:rPr>
              <a:t>enthalpy</a:t>
            </a:r>
            <a:r>
              <a:rPr lang="en-US" sz="1600" b="1" dirty="0" smtClean="0">
                <a:solidFill>
                  <a:srgbClr val="FF3300"/>
                </a:solidFill>
              </a:rPr>
              <a:t> dominates</a:t>
            </a:r>
          </a:p>
          <a:p>
            <a:pPr>
              <a:lnSpc>
                <a:spcPct val="80000"/>
              </a:lnSpc>
              <a:buFont typeface="Wingdings" pitchFamily="2" charset="2"/>
              <a:buNone/>
              <a:defRPr/>
            </a:pPr>
            <a:r>
              <a:rPr lang="en-US" sz="1600" dirty="0" smtClean="0">
                <a:solidFill>
                  <a:schemeClr val="accent2"/>
                </a:solidFill>
              </a:rPr>
              <a:t> 						                      </a:t>
            </a:r>
            <a:r>
              <a:rPr lang="sk-SK" sz="1600" dirty="0" smtClean="0">
                <a:solidFill>
                  <a:schemeClr val="accent2"/>
                </a:solidFill>
              </a:rPr>
              <a:t>          </a:t>
            </a:r>
            <a:r>
              <a:rPr lang="en-US" sz="1600" b="1" dirty="0" smtClean="0">
                <a:solidFill>
                  <a:schemeClr val="accent2"/>
                </a:solidFill>
              </a:rPr>
              <a:t>but changes in 							       </a:t>
            </a:r>
            <a:r>
              <a:rPr lang="sk-SK" sz="1600" b="1" dirty="0" smtClean="0">
                <a:solidFill>
                  <a:schemeClr val="accent2"/>
                </a:solidFill>
              </a:rPr>
              <a:t>              </a:t>
            </a:r>
            <a:r>
              <a:rPr lang="en-US" sz="1600" b="1" dirty="0" smtClean="0">
                <a:solidFill>
                  <a:schemeClr val="accent2"/>
                </a:solidFill>
              </a:rPr>
              <a:t> </a:t>
            </a:r>
            <a:r>
              <a:rPr lang="sk-SK" sz="1600" b="1" dirty="0" smtClean="0">
                <a:solidFill>
                  <a:schemeClr val="accent2"/>
                </a:solidFill>
              </a:rPr>
              <a:t>          </a:t>
            </a:r>
            <a:r>
              <a:rPr lang="en-US" sz="1600" b="1" dirty="0" smtClean="0">
                <a:solidFill>
                  <a:schemeClr val="accent2"/>
                </a:solidFill>
              </a:rPr>
              <a:t>entropy	</a:t>
            </a:r>
            <a:endParaRPr lang="sk-SK" sz="1600" b="1" dirty="0" smtClean="0">
              <a:solidFill>
                <a:srgbClr val="FF3300"/>
              </a:solidFill>
            </a:endParaRPr>
          </a:p>
          <a:p>
            <a:pPr>
              <a:lnSpc>
                <a:spcPct val="80000"/>
              </a:lnSpc>
              <a:buFont typeface="Wingdings" pitchFamily="2" charset="2"/>
              <a:buNone/>
              <a:defRPr/>
            </a:pPr>
            <a:r>
              <a:rPr lang="en-US" sz="1600" b="1" i="1" dirty="0" smtClean="0">
                <a:solidFill>
                  <a:schemeClr val="accent2"/>
                </a:solidFill>
              </a:rPr>
              <a:t>			        </a:t>
            </a:r>
            <a:r>
              <a:rPr lang="sk-SK" sz="1600" b="1" i="1" dirty="0" smtClean="0">
                <a:solidFill>
                  <a:schemeClr val="accent2"/>
                </a:solidFill>
              </a:rPr>
              <a:t>          </a:t>
            </a:r>
            <a:r>
              <a:rPr lang="en-US" sz="1600" b="1" i="1" dirty="0" smtClean="0">
                <a:solidFill>
                  <a:schemeClr val="accent2"/>
                </a:solidFill>
              </a:rPr>
              <a:t> </a:t>
            </a:r>
            <a:r>
              <a:rPr lang="en-US" sz="2000" b="1" dirty="0" smtClean="0">
                <a:solidFill>
                  <a:srgbClr val="A50021"/>
                </a:solidFill>
              </a:rPr>
              <a:t>IDEAL SEC</a:t>
            </a:r>
            <a:r>
              <a:rPr lang="en-US" sz="1800" b="1" i="1" dirty="0" smtClean="0">
                <a:solidFill>
                  <a:schemeClr val="accent2"/>
                </a:solidFill>
              </a:rPr>
              <a:t>                                       </a:t>
            </a:r>
            <a:r>
              <a:rPr lang="sk-SK" sz="1800" b="1" i="1" dirty="0" smtClean="0">
                <a:solidFill>
                  <a:schemeClr val="accent2"/>
                </a:solidFill>
              </a:rPr>
              <a:t>     </a:t>
            </a:r>
            <a:r>
              <a:rPr lang="en-US" sz="1800" b="1" i="1" dirty="0" smtClean="0">
                <a:solidFill>
                  <a:schemeClr val="accent2"/>
                </a:solidFill>
              </a:rPr>
              <a:t>are enormous!!</a:t>
            </a:r>
            <a:r>
              <a:rPr lang="en-US" sz="1800" b="1" dirty="0" smtClean="0">
                <a:solidFill>
                  <a:schemeClr val="accent2"/>
                </a:solidFill>
              </a:rPr>
              <a:t> </a:t>
            </a:r>
            <a:endParaRPr lang="en-US" sz="1800" b="1" i="1" dirty="0" smtClean="0">
              <a:solidFill>
                <a:schemeClr val="accent2"/>
              </a:solidFill>
            </a:endParaRPr>
          </a:p>
          <a:p>
            <a:pPr>
              <a:lnSpc>
                <a:spcPct val="80000"/>
              </a:lnSpc>
              <a:buFont typeface="Wingdings" pitchFamily="2" charset="2"/>
              <a:buNone/>
              <a:defRPr/>
            </a:pPr>
            <a:r>
              <a:rPr lang="en-US" sz="1600" b="1" i="1" dirty="0" smtClean="0">
                <a:solidFill>
                  <a:schemeClr val="accent2"/>
                </a:solidFill>
                <a:latin typeface="Calibri" pitchFamily="34" charset="0"/>
              </a:rPr>
              <a:t>		 		</a:t>
            </a:r>
            <a:endParaRPr lang="en-US" sz="1000" b="1" dirty="0" smtClean="0">
              <a:solidFill>
                <a:srgbClr val="FF3300"/>
              </a:solidFill>
            </a:endParaRPr>
          </a:p>
          <a:p>
            <a:pPr>
              <a:lnSpc>
                <a:spcPct val="80000"/>
              </a:lnSpc>
              <a:buFont typeface="Wingdings" pitchFamily="2" charset="2"/>
              <a:buNone/>
              <a:defRPr/>
            </a:pPr>
            <a:r>
              <a:rPr lang="en-US" sz="1000" b="1" dirty="0" smtClean="0">
                <a:solidFill>
                  <a:srgbClr val="FF3300"/>
                </a:solidFill>
              </a:rPr>
              <a:t>                     </a:t>
            </a:r>
          </a:p>
          <a:p>
            <a:pPr>
              <a:lnSpc>
                <a:spcPct val="80000"/>
              </a:lnSpc>
              <a:spcBef>
                <a:spcPts val="600"/>
              </a:spcBef>
              <a:buFont typeface="Wingdings" pitchFamily="2" charset="2"/>
              <a:buNone/>
              <a:defRPr/>
            </a:pPr>
            <a:r>
              <a:rPr lang="sk-SK" sz="1000" b="1" dirty="0" smtClean="0">
                <a:solidFill>
                  <a:srgbClr val="FF3300"/>
                </a:solidFill>
              </a:rPr>
              <a:t>		                       </a:t>
            </a:r>
            <a:r>
              <a:rPr lang="sk-SK" sz="1800" b="1" dirty="0" err="1" smtClean="0">
                <a:solidFill>
                  <a:srgbClr val="FF3300"/>
                </a:solidFill>
              </a:rPr>
              <a:t>entropy</a:t>
            </a:r>
            <a:endParaRPr lang="sk-SK" sz="1800" b="1" dirty="0" smtClean="0">
              <a:solidFill>
                <a:srgbClr val="FF3300"/>
              </a:solidFill>
            </a:endParaRPr>
          </a:p>
          <a:p>
            <a:pPr>
              <a:lnSpc>
                <a:spcPct val="80000"/>
              </a:lnSpc>
              <a:spcBef>
                <a:spcPts val="600"/>
              </a:spcBef>
              <a:buFont typeface="Wingdings" pitchFamily="2" charset="2"/>
              <a:buNone/>
              <a:defRPr/>
            </a:pPr>
            <a:r>
              <a:rPr lang="en-US" sz="1800" b="1" dirty="0" smtClean="0">
                <a:solidFill>
                  <a:srgbClr val="FF3300"/>
                </a:solidFill>
              </a:rPr>
              <a:t>                       </a:t>
            </a:r>
            <a:r>
              <a:rPr lang="sk-SK" sz="1800" b="1" dirty="0" smtClean="0">
                <a:solidFill>
                  <a:srgbClr val="FF3300"/>
                </a:solidFill>
              </a:rPr>
              <a:t>       </a:t>
            </a:r>
            <a:r>
              <a:rPr lang="en-US" sz="1800" b="1" dirty="0" smtClean="0">
                <a:solidFill>
                  <a:srgbClr val="FF3300"/>
                </a:solidFill>
              </a:rPr>
              <a:t>controls retention				 </a:t>
            </a:r>
            <a:r>
              <a:rPr lang="en-US" sz="2000" b="1" dirty="0" smtClean="0">
                <a:solidFill>
                  <a:srgbClr val="A50021"/>
                </a:solidFill>
              </a:rPr>
              <a:t>LAC</a:t>
            </a:r>
            <a:endParaRPr lang="en-US" sz="2000" b="1" dirty="0" smtClean="0">
              <a:solidFill>
                <a:srgbClr val="FF3300"/>
              </a:solidFill>
            </a:endParaRPr>
          </a:p>
          <a:p>
            <a:pPr>
              <a:lnSpc>
                <a:spcPct val="80000"/>
              </a:lnSpc>
              <a:spcBef>
                <a:spcPts val="600"/>
              </a:spcBef>
              <a:buFont typeface="Wingdings" pitchFamily="2" charset="2"/>
              <a:buNone/>
              <a:defRPr/>
            </a:pPr>
            <a:r>
              <a:rPr lang="en-US" sz="1800" b="1" dirty="0" smtClean="0">
                <a:solidFill>
                  <a:srgbClr val="FF3300"/>
                </a:solidFill>
              </a:rPr>
              <a:t>		         </a:t>
            </a:r>
            <a:r>
              <a:rPr lang="sk-SK" sz="1800" b="1" dirty="0" smtClean="0">
                <a:solidFill>
                  <a:srgbClr val="FF3300"/>
                </a:solidFill>
              </a:rPr>
              <a:t>    </a:t>
            </a:r>
            <a:r>
              <a:rPr lang="en-US" sz="1800" b="1" dirty="0" smtClean="0">
                <a:solidFill>
                  <a:schemeClr val="accent2"/>
                </a:solidFill>
              </a:rPr>
              <a:t>enthalpy contribution</a:t>
            </a:r>
          </a:p>
          <a:p>
            <a:pPr>
              <a:lnSpc>
                <a:spcPct val="60000"/>
              </a:lnSpc>
              <a:spcBef>
                <a:spcPts val="600"/>
              </a:spcBef>
              <a:buFont typeface="Wingdings" pitchFamily="2" charset="2"/>
              <a:buNone/>
              <a:defRPr/>
            </a:pPr>
            <a:r>
              <a:rPr lang="en-US" sz="1800" b="1" dirty="0" smtClean="0">
                <a:solidFill>
                  <a:schemeClr val="accent2"/>
                </a:solidFill>
              </a:rPr>
              <a:t>		             should be zero</a:t>
            </a:r>
            <a:r>
              <a:rPr lang="en-US" sz="1800" dirty="0" smtClean="0"/>
              <a:t> </a:t>
            </a:r>
            <a:endParaRPr lang="en-US" sz="1800" b="1" dirty="0" smtClean="0">
              <a:solidFill>
                <a:srgbClr val="FF3300"/>
              </a:solidFill>
            </a:endParaRPr>
          </a:p>
          <a:p>
            <a:pPr>
              <a:lnSpc>
                <a:spcPct val="60000"/>
              </a:lnSpc>
              <a:spcBef>
                <a:spcPts val="300"/>
              </a:spcBef>
              <a:buFont typeface="Wingdings" pitchFamily="2" charset="2"/>
              <a:buNone/>
              <a:defRPr/>
            </a:pPr>
            <a:r>
              <a:rPr lang="en-US" sz="1000" b="1" dirty="0" smtClean="0">
                <a:solidFill>
                  <a:srgbClr val="FF0000"/>
                </a:solidFill>
              </a:rPr>
              <a:t>                      </a:t>
            </a:r>
            <a:endParaRPr lang="en-US" sz="1000" b="1" baseline="-25000" dirty="0" smtClean="0">
              <a:solidFill>
                <a:srgbClr val="FF0000"/>
              </a:solidFill>
            </a:endParaRPr>
          </a:p>
          <a:p>
            <a:pPr>
              <a:lnSpc>
                <a:spcPct val="60000"/>
              </a:lnSpc>
              <a:spcBef>
                <a:spcPts val="300"/>
              </a:spcBef>
              <a:buFont typeface="Wingdings" pitchFamily="2" charset="2"/>
              <a:buNone/>
              <a:defRPr/>
            </a:pPr>
            <a:endParaRPr lang="en-US" sz="1000" b="1" i="1" dirty="0" smtClean="0">
              <a:solidFill>
                <a:srgbClr val="FF0000"/>
              </a:solidFill>
            </a:endParaRPr>
          </a:p>
          <a:p>
            <a:pPr>
              <a:lnSpc>
                <a:spcPct val="80000"/>
              </a:lnSpc>
              <a:buFont typeface="Wingdings" pitchFamily="2" charset="2"/>
              <a:buNone/>
              <a:defRPr/>
            </a:pPr>
            <a:r>
              <a:rPr lang="en-US" sz="1600" dirty="0" smtClean="0"/>
              <a:t>								</a:t>
            </a:r>
            <a:endParaRPr lang="en-US" sz="1600" b="1" baseline="-25000" dirty="0" smtClean="0"/>
          </a:p>
          <a:p>
            <a:pPr>
              <a:lnSpc>
                <a:spcPct val="80000"/>
              </a:lnSpc>
              <a:buFont typeface="Wingdings" pitchFamily="2" charset="2"/>
              <a:buNone/>
              <a:defRPr/>
            </a:pPr>
            <a:endParaRPr lang="sk-SK" sz="1600" dirty="0" smtClean="0"/>
          </a:p>
        </p:txBody>
      </p:sp>
      <p:sp>
        <p:nvSpPr>
          <p:cNvPr id="28675" name="Line 3"/>
          <p:cNvSpPr>
            <a:spLocks noChangeShapeType="1"/>
          </p:cNvSpPr>
          <p:nvPr/>
        </p:nvSpPr>
        <p:spPr bwMode="auto">
          <a:xfrm flipV="1">
            <a:off x="1692275" y="1773238"/>
            <a:ext cx="0" cy="3548062"/>
          </a:xfrm>
          <a:prstGeom prst="line">
            <a:avLst/>
          </a:prstGeom>
          <a:noFill/>
          <a:ln w="22225">
            <a:solidFill>
              <a:schemeClr val="tx1"/>
            </a:solidFill>
            <a:round/>
            <a:headEnd/>
            <a:tailEnd type="triangle" w="med" len="lg"/>
          </a:ln>
        </p:spPr>
        <p:txBody>
          <a:bodyPr/>
          <a:lstStyle/>
          <a:p>
            <a:endParaRPr lang="sk-SK"/>
          </a:p>
        </p:txBody>
      </p:sp>
      <p:sp>
        <p:nvSpPr>
          <p:cNvPr id="28676" name="Rectangle 4"/>
          <p:cNvSpPr>
            <a:spLocks noChangeArrowheads="1"/>
          </p:cNvSpPr>
          <p:nvPr/>
        </p:nvSpPr>
        <p:spPr bwMode="auto">
          <a:xfrm>
            <a:off x="684213" y="2565400"/>
            <a:ext cx="1081087" cy="396875"/>
          </a:xfrm>
          <a:prstGeom prst="rect">
            <a:avLst/>
          </a:prstGeom>
          <a:noFill/>
          <a:ln w="9525">
            <a:noFill/>
            <a:miter lim="800000"/>
            <a:headEnd/>
            <a:tailEnd/>
          </a:ln>
        </p:spPr>
        <p:txBody>
          <a:bodyPr>
            <a:spAutoFit/>
          </a:bodyPr>
          <a:lstStyle/>
          <a:p>
            <a:r>
              <a:rPr lang="en-US" sz="2000" b="1">
                <a:cs typeface="Arial" pitchFamily="34" charset="0"/>
              </a:rPr>
              <a:t>M</a:t>
            </a:r>
            <a:r>
              <a:rPr lang="en-US" sz="2000" b="1" baseline="-25000">
                <a:cs typeface="Arial" pitchFamily="34" charset="0"/>
              </a:rPr>
              <a:t>excl</a:t>
            </a:r>
          </a:p>
        </p:txBody>
      </p:sp>
      <p:sp>
        <p:nvSpPr>
          <p:cNvPr id="28677" name="Line 16"/>
          <p:cNvSpPr>
            <a:spLocks noChangeShapeType="1"/>
          </p:cNvSpPr>
          <p:nvPr/>
        </p:nvSpPr>
        <p:spPr bwMode="auto">
          <a:xfrm flipH="1">
            <a:off x="1547813" y="2781300"/>
            <a:ext cx="287337" cy="0"/>
          </a:xfrm>
          <a:prstGeom prst="line">
            <a:avLst/>
          </a:prstGeom>
          <a:noFill/>
          <a:ln w="22225">
            <a:solidFill>
              <a:schemeClr val="tx1"/>
            </a:solidFill>
            <a:round/>
            <a:headEnd/>
            <a:tailEnd/>
          </a:ln>
        </p:spPr>
        <p:txBody>
          <a:bodyPr/>
          <a:lstStyle/>
          <a:p>
            <a:endParaRPr lang="sk-SK"/>
          </a:p>
        </p:txBody>
      </p:sp>
      <p:sp>
        <p:nvSpPr>
          <p:cNvPr id="28678" name="Freeform 68"/>
          <p:cNvSpPr>
            <a:spLocks/>
          </p:cNvSpPr>
          <p:nvPr/>
        </p:nvSpPr>
        <p:spPr bwMode="auto">
          <a:xfrm>
            <a:off x="1908175" y="1844675"/>
            <a:ext cx="3384550" cy="3024188"/>
          </a:xfrm>
          <a:custGeom>
            <a:avLst/>
            <a:gdLst>
              <a:gd name="T0" fmla="*/ 2147483647 w 2094"/>
              <a:gd name="T1" fmla="*/ 0 h 1567"/>
              <a:gd name="T2" fmla="*/ 2147483647 w 2094"/>
              <a:gd name="T3" fmla="*/ 2147483647 h 1567"/>
              <a:gd name="T4" fmla="*/ 2147483647 w 2094"/>
              <a:gd name="T5" fmla="*/ 2147483647 h 1567"/>
              <a:gd name="T6" fmla="*/ 2147483647 w 2094"/>
              <a:gd name="T7" fmla="*/ 2147483647 h 1567"/>
              <a:gd name="T8" fmla="*/ 2147483647 w 2094"/>
              <a:gd name="T9" fmla="*/ 2147483647 h 1567"/>
              <a:gd name="T10" fmla="*/ 0 60000 65536"/>
              <a:gd name="T11" fmla="*/ 0 60000 65536"/>
              <a:gd name="T12" fmla="*/ 0 60000 65536"/>
              <a:gd name="T13" fmla="*/ 0 60000 65536"/>
              <a:gd name="T14" fmla="*/ 0 60000 65536"/>
              <a:gd name="T15" fmla="*/ 0 w 2094"/>
              <a:gd name="T16" fmla="*/ 0 h 1567"/>
              <a:gd name="T17" fmla="*/ 2094 w 2094"/>
              <a:gd name="T18" fmla="*/ 1567 h 1567"/>
            </a:gdLst>
            <a:ahLst/>
            <a:cxnLst>
              <a:cxn ang="T10">
                <a:pos x="T0" y="T1"/>
              </a:cxn>
              <a:cxn ang="T11">
                <a:pos x="T2" y="T3"/>
              </a:cxn>
              <a:cxn ang="T12">
                <a:pos x="T4" y="T5"/>
              </a:cxn>
              <a:cxn ang="T13">
                <a:pos x="T6" y="T7"/>
              </a:cxn>
              <a:cxn ang="T14">
                <a:pos x="T8" y="T9"/>
              </a:cxn>
            </a:cxnLst>
            <a:rect l="T15" t="T16" r="T17" b="T18"/>
            <a:pathLst>
              <a:path w="2094" h="1567">
                <a:moveTo>
                  <a:pt x="8" y="0"/>
                </a:moveTo>
                <a:cubicBezTo>
                  <a:pt x="14" y="84"/>
                  <a:pt x="0" y="385"/>
                  <a:pt x="53" y="506"/>
                </a:cubicBezTo>
                <a:cubicBezTo>
                  <a:pt x="106" y="627"/>
                  <a:pt x="197" y="646"/>
                  <a:pt x="325" y="727"/>
                </a:cubicBezTo>
                <a:cubicBezTo>
                  <a:pt x="453" y="808"/>
                  <a:pt x="529" y="852"/>
                  <a:pt x="824" y="992"/>
                </a:cubicBezTo>
                <a:cubicBezTo>
                  <a:pt x="1119" y="1132"/>
                  <a:pt x="1882" y="1471"/>
                  <a:pt x="2094" y="1567"/>
                </a:cubicBezTo>
              </a:path>
            </a:pathLst>
          </a:custGeom>
          <a:noFill/>
          <a:ln w="22225">
            <a:solidFill>
              <a:srgbClr val="008000"/>
            </a:solidFill>
            <a:round/>
            <a:headEnd/>
            <a:tailEnd/>
          </a:ln>
        </p:spPr>
        <p:txBody>
          <a:bodyPr/>
          <a:lstStyle/>
          <a:p>
            <a:endParaRPr lang="sk-SK"/>
          </a:p>
        </p:txBody>
      </p:sp>
      <p:sp>
        <p:nvSpPr>
          <p:cNvPr id="28679" name="Line 22"/>
          <p:cNvSpPr>
            <a:spLocks noChangeShapeType="1"/>
          </p:cNvSpPr>
          <p:nvPr/>
        </p:nvSpPr>
        <p:spPr bwMode="auto">
          <a:xfrm>
            <a:off x="5651500" y="3357563"/>
            <a:ext cx="0" cy="1512887"/>
          </a:xfrm>
          <a:prstGeom prst="line">
            <a:avLst/>
          </a:prstGeom>
          <a:noFill/>
          <a:ln w="22225">
            <a:solidFill>
              <a:srgbClr val="3366FF"/>
            </a:solidFill>
            <a:round/>
            <a:headEnd/>
            <a:tailEnd/>
          </a:ln>
        </p:spPr>
        <p:txBody>
          <a:bodyPr/>
          <a:lstStyle/>
          <a:p>
            <a:endParaRPr lang="sk-SK"/>
          </a:p>
        </p:txBody>
      </p:sp>
      <p:sp>
        <p:nvSpPr>
          <p:cNvPr id="28680" name="Line 66"/>
          <p:cNvSpPr>
            <a:spLocks noChangeShapeType="1"/>
          </p:cNvSpPr>
          <p:nvPr/>
        </p:nvSpPr>
        <p:spPr bwMode="auto">
          <a:xfrm flipH="1" flipV="1">
            <a:off x="5651500" y="2636838"/>
            <a:ext cx="0" cy="714375"/>
          </a:xfrm>
          <a:prstGeom prst="line">
            <a:avLst/>
          </a:prstGeom>
          <a:noFill/>
          <a:ln w="22225">
            <a:solidFill>
              <a:srgbClr val="3366FF"/>
            </a:solidFill>
            <a:prstDash val="sysDot"/>
            <a:round/>
            <a:headEnd/>
            <a:tailEnd/>
          </a:ln>
        </p:spPr>
        <p:txBody>
          <a:bodyPr/>
          <a:lstStyle/>
          <a:p>
            <a:endParaRPr lang="sk-SK"/>
          </a:p>
        </p:txBody>
      </p:sp>
      <p:sp>
        <p:nvSpPr>
          <p:cNvPr id="28681" name="Arc 67"/>
          <p:cNvSpPr>
            <a:spLocks/>
          </p:cNvSpPr>
          <p:nvPr/>
        </p:nvSpPr>
        <p:spPr bwMode="auto">
          <a:xfrm rot="5400000" flipH="1" flipV="1">
            <a:off x="6209507" y="3447256"/>
            <a:ext cx="1162050" cy="1700213"/>
          </a:xfrm>
          <a:custGeom>
            <a:avLst/>
            <a:gdLst>
              <a:gd name="T0" fmla="*/ 0 w 21450"/>
              <a:gd name="T1" fmla="*/ 0 h 21600"/>
              <a:gd name="T2" fmla="*/ 2147483647 w 21450"/>
              <a:gd name="T3" fmla="*/ 2147483647 h 21600"/>
              <a:gd name="T4" fmla="*/ 2147483647 w 21450"/>
              <a:gd name="T5" fmla="*/ 2147483647 h 21600"/>
              <a:gd name="T6" fmla="*/ 0 60000 65536"/>
              <a:gd name="T7" fmla="*/ 0 60000 65536"/>
              <a:gd name="T8" fmla="*/ 0 60000 65536"/>
              <a:gd name="T9" fmla="*/ 0 w 21450"/>
              <a:gd name="T10" fmla="*/ 0 h 21600"/>
              <a:gd name="T11" fmla="*/ 21450 w 21450"/>
              <a:gd name="T12" fmla="*/ 21600 h 21600"/>
            </a:gdLst>
            <a:ahLst/>
            <a:cxnLst>
              <a:cxn ang="T6">
                <a:pos x="T0" y="T1"/>
              </a:cxn>
              <a:cxn ang="T7">
                <a:pos x="T2" y="T3"/>
              </a:cxn>
              <a:cxn ang="T8">
                <a:pos x="T4" y="T5"/>
              </a:cxn>
            </a:cxnLst>
            <a:rect l="T9" t="T10" r="T11" b="T12"/>
            <a:pathLst>
              <a:path w="21450" h="21600" fill="none" extrusionOk="0">
                <a:moveTo>
                  <a:pt x="-1" y="5"/>
                </a:moveTo>
                <a:cubicBezTo>
                  <a:pt x="162" y="1"/>
                  <a:pt x="325" y="-1"/>
                  <a:pt x="488" y="0"/>
                </a:cubicBezTo>
                <a:cubicBezTo>
                  <a:pt x="10409" y="0"/>
                  <a:pt x="19055" y="6759"/>
                  <a:pt x="21449" y="16388"/>
                </a:cubicBezTo>
              </a:path>
              <a:path w="21450" h="21600" stroke="0" extrusionOk="0">
                <a:moveTo>
                  <a:pt x="-1" y="5"/>
                </a:moveTo>
                <a:cubicBezTo>
                  <a:pt x="162" y="1"/>
                  <a:pt x="325" y="-1"/>
                  <a:pt x="488" y="0"/>
                </a:cubicBezTo>
                <a:cubicBezTo>
                  <a:pt x="10409" y="0"/>
                  <a:pt x="19055" y="6759"/>
                  <a:pt x="21449" y="16388"/>
                </a:cubicBezTo>
                <a:lnTo>
                  <a:pt x="488" y="21600"/>
                </a:lnTo>
                <a:close/>
              </a:path>
            </a:pathLst>
          </a:custGeom>
          <a:noFill/>
          <a:ln w="22225">
            <a:solidFill>
              <a:srgbClr val="FF6600"/>
            </a:solidFill>
            <a:round/>
            <a:headEnd/>
            <a:tailEnd/>
          </a:ln>
        </p:spPr>
        <p:txBody>
          <a:bodyPr anchor="ctr"/>
          <a:lstStyle/>
          <a:p>
            <a:endParaRPr lang="sk-SK"/>
          </a:p>
        </p:txBody>
      </p:sp>
      <p:cxnSp>
        <p:nvCxnSpPr>
          <p:cNvPr id="28682" name="AutoShape 71"/>
          <p:cNvCxnSpPr>
            <a:cxnSpLocks noChangeShapeType="1"/>
          </p:cNvCxnSpPr>
          <p:nvPr/>
        </p:nvCxnSpPr>
        <p:spPr bwMode="auto">
          <a:xfrm rot="5400000" flipH="1" flipV="1">
            <a:off x="7576344" y="3232944"/>
            <a:ext cx="147637" cy="828675"/>
          </a:xfrm>
          <a:prstGeom prst="straightConnector1">
            <a:avLst/>
          </a:prstGeom>
          <a:noFill/>
          <a:ln w="22225">
            <a:solidFill>
              <a:srgbClr val="FF6600"/>
            </a:solidFill>
            <a:prstDash val="sysDot"/>
            <a:round/>
            <a:headEnd/>
            <a:tailEnd/>
          </a:ln>
        </p:spPr>
      </p:cxnSp>
      <p:sp>
        <p:nvSpPr>
          <p:cNvPr id="28683" name="Line 6"/>
          <p:cNvSpPr>
            <a:spLocks noChangeShapeType="1"/>
          </p:cNvSpPr>
          <p:nvPr/>
        </p:nvSpPr>
        <p:spPr bwMode="auto">
          <a:xfrm>
            <a:off x="1619250" y="5300663"/>
            <a:ext cx="6889750" cy="0"/>
          </a:xfrm>
          <a:prstGeom prst="line">
            <a:avLst/>
          </a:prstGeom>
          <a:noFill/>
          <a:ln w="22225">
            <a:solidFill>
              <a:schemeClr val="tx1"/>
            </a:solidFill>
            <a:round/>
            <a:headEnd/>
            <a:tailEnd type="triangle" w="med" len="lg"/>
          </a:ln>
        </p:spPr>
        <p:txBody>
          <a:bodyPr/>
          <a:lstStyle/>
          <a:p>
            <a:endParaRPr lang="sk-SK"/>
          </a:p>
        </p:txBody>
      </p:sp>
      <p:sp>
        <p:nvSpPr>
          <p:cNvPr id="28684" name="Rectangle 12"/>
          <p:cNvSpPr>
            <a:spLocks noChangeArrowheads="1"/>
          </p:cNvSpPr>
          <p:nvPr/>
        </p:nvSpPr>
        <p:spPr bwMode="auto">
          <a:xfrm>
            <a:off x="1835150" y="5445125"/>
            <a:ext cx="968375" cy="366713"/>
          </a:xfrm>
          <a:prstGeom prst="rect">
            <a:avLst/>
          </a:prstGeom>
          <a:noFill/>
          <a:ln w="9525">
            <a:noFill/>
            <a:miter lim="800000"/>
            <a:headEnd/>
            <a:tailEnd/>
          </a:ln>
        </p:spPr>
        <p:txBody>
          <a:bodyPr>
            <a:spAutoFit/>
          </a:bodyPr>
          <a:lstStyle/>
          <a:p>
            <a:r>
              <a:rPr lang="en-US">
                <a:cs typeface="Arial" pitchFamily="34" charset="0"/>
              </a:rPr>
              <a:t>V</a:t>
            </a:r>
            <a:r>
              <a:rPr lang="en-US" b="1" baseline="-25000">
                <a:cs typeface="Arial" pitchFamily="34" charset="0"/>
              </a:rPr>
              <a:t>0</a:t>
            </a:r>
            <a:endParaRPr lang="sk-SK" b="1" baseline="-25000">
              <a:cs typeface="Arial" pitchFamily="34" charset="0"/>
            </a:endParaRPr>
          </a:p>
        </p:txBody>
      </p:sp>
      <p:sp>
        <p:nvSpPr>
          <p:cNvPr id="28685" name="Line 15"/>
          <p:cNvSpPr>
            <a:spLocks noChangeShapeType="1"/>
          </p:cNvSpPr>
          <p:nvPr/>
        </p:nvSpPr>
        <p:spPr bwMode="auto">
          <a:xfrm>
            <a:off x="2051050" y="5300663"/>
            <a:ext cx="0" cy="144462"/>
          </a:xfrm>
          <a:prstGeom prst="line">
            <a:avLst/>
          </a:prstGeom>
          <a:noFill/>
          <a:ln w="22225">
            <a:solidFill>
              <a:schemeClr val="tx1"/>
            </a:solidFill>
            <a:round/>
            <a:headEnd/>
            <a:tailEnd/>
          </a:ln>
        </p:spPr>
        <p:txBody>
          <a:bodyPr/>
          <a:lstStyle/>
          <a:p>
            <a:endParaRPr lang="sk-SK"/>
          </a:p>
        </p:txBody>
      </p:sp>
      <p:sp>
        <p:nvSpPr>
          <p:cNvPr id="28686" name="Rectangle 14"/>
          <p:cNvSpPr>
            <a:spLocks noChangeArrowheads="1"/>
          </p:cNvSpPr>
          <p:nvPr/>
        </p:nvSpPr>
        <p:spPr bwMode="auto">
          <a:xfrm>
            <a:off x="5219700" y="5445125"/>
            <a:ext cx="698500" cy="339725"/>
          </a:xfrm>
          <a:prstGeom prst="rect">
            <a:avLst/>
          </a:prstGeom>
          <a:noFill/>
          <a:ln w="9525">
            <a:noFill/>
            <a:miter lim="800000"/>
            <a:headEnd/>
            <a:tailEnd/>
          </a:ln>
        </p:spPr>
        <p:txBody>
          <a:bodyPr>
            <a:spAutoFit/>
          </a:bodyPr>
          <a:lstStyle/>
          <a:p>
            <a:pPr>
              <a:lnSpc>
                <a:spcPct val="90000"/>
              </a:lnSpc>
              <a:spcBef>
                <a:spcPts val="250"/>
              </a:spcBef>
              <a:buClr>
                <a:schemeClr val="accent1"/>
              </a:buClr>
              <a:buSzPct val="80000"/>
              <a:buFont typeface="Wingdings 2" pitchFamily="18" charset="2"/>
              <a:buNone/>
            </a:pPr>
            <a:r>
              <a:rPr lang="en-US">
                <a:cs typeface="Arial" pitchFamily="34" charset="0"/>
              </a:rPr>
              <a:t>V</a:t>
            </a:r>
            <a:r>
              <a:rPr lang="en-US" b="1" baseline="-25000">
                <a:cs typeface="Arial" pitchFamily="34" charset="0"/>
              </a:rPr>
              <a:t>M</a:t>
            </a:r>
            <a:endParaRPr lang="sk-SK" b="1" baseline="-25000">
              <a:cs typeface="Arial" pitchFamily="34" charset="0"/>
            </a:endParaRPr>
          </a:p>
        </p:txBody>
      </p:sp>
      <p:sp>
        <p:nvSpPr>
          <p:cNvPr id="28687" name="Line 15"/>
          <p:cNvSpPr>
            <a:spLocks noChangeShapeType="1"/>
          </p:cNvSpPr>
          <p:nvPr/>
        </p:nvSpPr>
        <p:spPr bwMode="auto">
          <a:xfrm>
            <a:off x="5508625" y="5300663"/>
            <a:ext cx="0" cy="144462"/>
          </a:xfrm>
          <a:prstGeom prst="line">
            <a:avLst/>
          </a:prstGeom>
          <a:noFill/>
          <a:ln w="22225">
            <a:solidFill>
              <a:schemeClr val="tx1"/>
            </a:solidFill>
            <a:round/>
            <a:headEnd/>
            <a:tailEnd/>
          </a:ln>
        </p:spPr>
        <p:txBody>
          <a:bodyPr/>
          <a:lstStyle/>
          <a:p>
            <a:endParaRPr lang="sk-SK"/>
          </a:p>
        </p:txBody>
      </p:sp>
      <p:sp>
        <p:nvSpPr>
          <p:cNvPr id="31" name="Oval 30"/>
          <p:cNvSpPr/>
          <p:nvPr/>
        </p:nvSpPr>
        <p:spPr>
          <a:xfrm>
            <a:off x="5580063" y="2492375"/>
            <a:ext cx="142875" cy="1428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k-SK"/>
          </a:p>
        </p:txBody>
      </p:sp>
      <p:sp>
        <p:nvSpPr>
          <p:cNvPr id="28689" name="Oval 27"/>
          <p:cNvSpPr>
            <a:spLocks noChangeArrowheads="1"/>
          </p:cNvSpPr>
          <p:nvPr/>
        </p:nvSpPr>
        <p:spPr bwMode="auto">
          <a:xfrm>
            <a:off x="8027988" y="3500438"/>
            <a:ext cx="139700" cy="130175"/>
          </a:xfrm>
          <a:prstGeom prst="ellipse">
            <a:avLst/>
          </a:prstGeom>
          <a:noFill/>
          <a:ln w="22225">
            <a:solidFill>
              <a:srgbClr val="FF6600"/>
            </a:solidFill>
            <a:round/>
            <a:headEnd/>
            <a:tailEnd/>
          </a:ln>
        </p:spPr>
        <p:txBody>
          <a:bodyPr anchor="ctr"/>
          <a:lstStyle/>
          <a:p>
            <a:endParaRPr lang="cs-CZ">
              <a:cs typeface="Arial" pitchFamily="34" charset="0"/>
            </a:endParaRPr>
          </a:p>
        </p:txBody>
      </p:sp>
      <p:sp>
        <p:nvSpPr>
          <p:cNvPr id="28690" name="Rectangle 18"/>
          <p:cNvSpPr>
            <a:spLocks noChangeArrowheads="1"/>
          </p:cNvSpPr>
          <p:nvPr/>
        </p:nvSpPr>
        <p:spPr bwMode="auto">
          <a:xfrm>
            <a:off x="6156325" y="5589588"/>
            <a:ext cx="1008063" cy="366712"/>
          </a:xfrm>
          <a:prstGeom prst="rect">
            <a:avLst/>
          </a:prstGeom>
          <a:noFill/>
          <a:ln w="9525">
            <a:noFill/>
            <a:miter lim="800000"/>
            <a:headEnd/>
            <a:tailEnd/>
          </a:ln>
        </p:spPr>
        <p:txBody>
          <a:bodyPr>
            <a:spAutoFit/>
          </a:bodyPr>
          <a:lstStyle/>
          <a:p>
            <a:r>
              <a:rPr lang="sk-SK" b="1"/>
              <a:t>V</a:t>
            </a:r>
            <a:r>
              <a:rPr lang="sk-SK" sz="2400" b="1" baseline="-25000"/>
              <a:t>R</a:t>
            </a:r>
          </a:p>
        </p:txBody>
      </p:sp>
      <p:sp>
        <p:nvSpPr>
          <p:cNvPr id="19" name="TextBox 18"/>
          <p:cNvSpPr txBox="1"/>
          <p:nvPr/>
        </p:nvSpPr>
        <p:spPr>
          <a:xfrm>
            <a:off x="7164288" y="6165304"/>
            <a:ext cx="1800200" cy="646331"/>
          </a:xfrm>
          <a:prstGeom prst="rect">
            <a:avLst/>
          </a:prstGeom>
          <a:noFill/>
        </p:spPr>
        <p:txBody>
          <a:bodyPr wrap="square" rtlCol="0">
            <a:spAutoFit/>
          </a:bodyPr>
          <a:lstStyle/>
          <a:p>
            <a:r>
              <a:rPr lang="sk-SK" b="1" dirty="0" smtClean="0">
                <a:solidFill>
                  <a:srgbClr val="002060"/>
                </a:solidFill>
              </a:rPr>
              <a:t>Valencia </a:t>
            </a:r>
            <a:r>
              <a:rPr lang="sk-SK" b="1" dirty="0" smtClean="0">
                <a:solidFill>
                  <a:srgbClr val="002060"/>
                </a:solidFill>
              </a:rPr>
              <a:t>2016</a:t>
            </a:r>
            <a:endParaRPr lang="en-US" b="1" dirty="0" smtClean="0">
              <a:solidFill>
                <a:srgbClr val="002060"/>
              </a:solidFill>
            </a:endParaRPr>
          </a:p>
          <a:p>
            <a:endParaRPr lang="sk-SK"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a:spLocks noGrp="1"/>
          </p:cNvSpPr>
          <p:nvPr>
            <p:ph type="sldNum" sz="quarter" idx="11"/>
          </p:nvPr>
        </p:nvSpPr>
        <p:spPr>
          <a:noFill/>
        </p:spPr>
        <p:txBody>
          <a:bodyPr/>
          <a:lstStyle/>
          <a:p>
            <a:fld id="{C33BA8DA-78FB-44D8-9652-9C603888E131}" type="slidenum">
              <a:rPr lang="en-US" smtClean="0"/>
              <a:pPr/>
              <a:t>14</a:t>
            </a:fld>
            <a:endParaRPr lang="en-US" smtClean="0"/>
          </a:p>
        </p:txBody>
      </p:sp>
      <p:sp>
        <p:nvSpPr>
          <p:cNvPr id="21507" name="Rectangle 2"/>
          <p:cNvSpPr>
            <a:spLocks noGrp="1" noChangeArrowheads="1"/>
          </p:cNvSpPr>
          <p:nvPr>
            <p:ph type="body" idx="1"/>
          </p:nvPr>
        </p:nvSpPr>
        <p:spPr>
          <a:xfrm>
            <a:off x="0" y="1628800"/>
            <a:ext cx="9144000" cy="5400650"/>
          </a:xfrm>
        </p:spPr>
        <p:txBody>
          <a:bodyPr/>
          <a:lstStyle/>
          <a:p>
            <a:pPr algn="just" eaLnBrk="1" hangingPunct="1">
              <a:buFont typeface="Wingdings" pitchFamily="2" charset="2"/>
              <a:buNone/>
              <a:defRPr/>
            </a:pPr>
            <a:r>
              <a:rPr lang="en-US" sz="2400" b="1" i="1" dirty="0" smtClean="0">
                <a:solidFill>
                  <a:srgbClr val="A50021"/>
                </a:solidFill>
                <a:effectLst>
                  <a:outerShdw blurRad="38100" dist="38100" dir="2700000" algn="tl">
                    <a:srgbClr val="C0C0C0"/>
                  </a:outerShdw>
                </a:effectLst>
              </a:rPr>
              <a:t>   (Skt. Petersburg, 1976</a:t>
            </a:r>
            <a:r>
              <a:rPr lang="en-US" sz="2400" i="1" dirty="0" smtClean="0">
                <a:solidFill>
                  <a:srgbClr val="A50021"/>
                </a:solidFill>
              </a:rPr>
              <a:t>)</a:t>
            </a:r>
          </a:p>
          <a:p>
            <a:pPr algn="just" eaLnBrk="1" hangingPunct="1">
              <a:buFont typeface="Wingdings" pitchFamily="2" charset="2"/>
              <a:buNone/>
              <a:defRPr/>
            </a:pPr>
            <a:endParaRPr lang="sk-SK" sz="2400" i="1" dirty="0" smtClean="0">
              <a:solidFill>
                <a:srgbClr val="A50021"/>
              </a:solidFill>
            </a:endParaRPr>
          </a:p>
          <a:p>
            <a:pPr algn="just" eaLnBrk="1" hangingPunct="1">
              <a:buFont typeface="Wingdings" pitchFamily="2" charset="2"/>
              <a:buNone/>
              <a:defRPr/>
            </a:pPr>
            <a:endParaRPr lang="en-US" sz="2400" i="1" dirty="0" smtClean="0">
              <a:solidFill>
                <a:srgbClr val="A50021"/>
              </a:solidFill>
            </a:endParaRPr>
          </a:p>
          <a:p>
            <a:pPr algn="just" eaLnBrk="1" hangingPunct="1">
              <a:buFont typeface="Wingdings" pitchFamily="2" charset="2"/>
              <a:buNone/>
              <a:defRPr/>
            </a:pPr>
            <a:r>
              <a:rPr lang="en-US" b="1" dirty="0" smtClean="0">
                <a:solidFill>
                  <a:srgbClr val="CC0000"/>
                </a:solidFill>
                <a:effectLst>
                  <a:outerShdw blurRad="38100" dist="38100" dir="2700000" algn="tl">
                    <a:srgbClr val="C0C0C0"/>
                  </a:outerShdw>
                </a:effectLst>
              </a:rPr>
              <a:t>   </a:t>
            </a:r>
            <a:r>
              <a:rPr lang="en-US" b="1" cap="all" dirty="0" smtClean="0">
                <a:solidFill>
                  <a:srgbClr val="CC0000"/>
                </a:solidFill>
                <a:effectLst>
                  <a:outerShdw blurRad="38100" dist="38100" dir="2700000" algn="tl">
                    <a:srgbClr val="000000">
                      <a:alpha val="43137"/>
                    </a:srgbClr>
                  </a:outerShdw>
                </a:effectLst>
              </a:rPr>
              <a:t>Eluent gradient polymer </a:t>
            </a:r>
            <a:r>
              <a:rPr lang="en-US" b="1" cap="all" dirty="0" smtClean="0">
                <a:solidFill>
                  <a:srgbClr val="CC0000"/>
                </a:solidFill>
                <a:effectLst>
                  <a:outerShdw blurRad="38100" dist="38100" dir="2700000" algn="tl">
                    <a:srgbClr val="000000">
                      <a:alpha val="43137"/>
                    </a:srgbClr>
                  </a:outerShdw>
                </a:effectLst>
              </a:rPr>
              <a:t>HPLC</a:t>
            </a:r>
            <a:r>
              <a:rPr lang="sk-SK" b="1" cap="all" dirty="0" smtClean="0">
                <a:solidFill>
                  <a:srgbClr val="CC0000"/>
                </a:solidFill>
                <a:effectLst>
                  <a:outerShdw blurRad="38100" dist="38100" dir="2700000" algn="tl">
                    <a:srgbClr val="000000">
                      <a:alpha val="43137"/>
                    </a:srgbClr>
                  </a:outerShdw>
                </a:effectLst>
              </a:rPr>
              <a:t>, eg </a:t>
            </a:r>
            <a:r>
              <a:rPr lang="sk-SK" b="1" cap="all" dirty="0" err="1" smtClean="0">
                <a:solidFill>
                  <a:srgbClr val="CC0000"/>
                </a:solidFill>
                <a:effectLst>
                  <a:outerShdw blurRad="38100" dist="38100" dir="2700000" algn="tl">
                    <a:srgbClr val="000000">
                      <a:alpha val="43137"/>
                    </a:srgbClr>
                  </a:outerShdw>
                </a:effectLst>
              </a:rPr>
              <a:t>lc</a:t>
            </a:r>
            <a:endParaRPr lang="en-US" b="1" i="1" cap="all" dirty="0" smtClean="0">
              <a:solidFill>
                <a:srgbClr val="CC0000"/>
              </a:solidFill>
              <a:effectLst>
                <a:outerShdw blurRad="38100" dist="38100" dir="2700000" algn="tl">
                  <a:srgbClr val="000000">
                    <a:alpha val="43137"/>
                  </a:srgbClr>
                </a:outerShdw>
              </a:effectLst>
            </a:endParaRPr>
          </a:p>
          <a:p>
            <a:pPr eaLnBrk="1" hangingPunct="1">
              <a:buFont typeface="Wingdings" pitchFamily="2" charset="2"/>
              <a:buNone/>
              <a:defRPr/>
            </a:pPr>
            <a:r>
              <a:rPr lang="en-US" sz="2400" b="1" i="1" dirty="0" smtClean="0">
                <a:solidFill>
                  <a:srgbClr val="A50021"/>
                </a:solidFill>
                <a:effectLst>
                  <a:outerShdw blurRad="38100" dist="38100" dir="2700000" algn="tl">
                    <a:srgbClr val="C0C0C0"/>
                  </a:outerShdw>
                </a:effectLst>
              </a:rPr>
              <a:t>   (Skt. Petersburg, 1969;</a:t>
            </a:r>
            <a:r>
              <a:rPr lang="sk-SK" sz="2400" b="1" i="1" dirty="0" smtClean="0">
                <a:solidFill>
                  <a:srgbClr val="A50021"/>
                </a:solidFill>
                <a:effectLst>
                  <a:outerShdw blurRad="38100" dist="38100" dir="2700000" algn="tl">
                    <a:srgbClr val="C0C0C0"/>
                  </a:outerShdw>
                </a:effectLst>
              </a:rPr>
              <a:t> Kyoto</a:t>
            </a:r>
            <a:r>
              <a:rPr lang="en-US" sz="2400" b="1" i="1" dirty="0" smtClean="0">
                <a:solidFill>
                  <a:srgbClr val="A50021"/>
                </a:solidFill>
                <a:effectLst>
                  <a:outerShdw blurRad="38100" dist="38100" dir="2700000" algn="tl">
                    <a:srgbClr val="C0C0C0"/>
                  </a:outerShdw>
                </a:effectLst>
              </a:rPr>
              <a:t>, 1969; </a:t>
            </a:r>
            <a:r>
              <a:rPr lang="sk-SK" sz="2400" b="1" i="1" dirty="0" smtClean="0">
                <a:solidFill>
                  <a:srgbClr val="A50021"/>
                </a:solidFill>
                <a:effectLst>
                  <a:outerShdw blurRad="38100" dist="38100" dir="2700000" algn="tl">
                    <a:srgbClr val="C0C0C0"/>
                  </a:outerShdw>
                </a:effectLst>
              </a:rPr>
              <a:t>Tokyo,</a:t>
            </a:r>
            <a:r>
              <a:rPr lang="en-US" sz="2400" b="1" i="1" dirty="0" smtClean="0">
                <a:solidFill>
                  <a:srgbClr val="A50021"/>
                </a:solidFill>
                <a:effectLst>
                  <a:outerShdw blurRad="38100" dist="38100" dir="2700000" algn="tl">
                    <a:srgbClr val="C0C0C0"/>
                  </a:outerShdw>
                </a:effectLst>
              </a:rPr>
              <a:t>1979)</a:t>
            </a:r>
            <a:endParaRPr lang="sk-SK" sz="2400" b="1" i="1" dirty="0" smtClean="0">
              <a:solidFill>
                <a:srgbClr val="A50021"/>
              </a:solidFill>
              <a:effectLst>
                <a:outerShdw blurRad="38100" dist="38100" dir="2700000" algn="tl">
                  <a:srgbClr val="C0C0C0"/>
                </a:outerShdw>
              </a:effectLst>
            </a:endParaRPr>
          </a:p>
          <a:p>
            <a:pPr eaLnBrk="1" hangingPunct="1">
              <a:buFont typeface="Wingdings" pitchFamily="2" charset="2"/>
              <a:buNone/>
              <a:defRPr/>
            </a:pPr>
            <a:endParaRPr lang="en-US" sz="4000" b="1" dirty="0" smtClean="0">
              <a:solidFill>
                <a:srgbClr val="FF3300"/>
              </a:solidFill>
              <a:effectLst>
                <a:outerShdw blurRad="38100" dist="38100" dir="2700000" algn="tl">
                  <a:srgbClr val="C0C0C0"/>
                </a:outerShdw>
              </a:effectLst>
              <a:sym typeface="Wingdings 3" pitchFamily="18" charset="2"/>
            </a:endParaRPr>
          </a:p>
          <a:p>
            <a:pPr eaLnBrk="1" hangingPunct="1">
              <a:buFont typeface="Wingdings" pitchFamily="2" charset="2"/>
              <a:buNone/>
              <a:defRPr/>
            </a:pPr>
            <a:r>
              <a:rPr lang="sk-SK" sz="2800" b="1" cap="all" dirty="0" smtClean="0">
                <a:solidFill>
                  <a:srgbClr val="CC0000"/>
                </a:solidFill>
                <a:effectLst>
                  <a:outerShdw blurRad="38100" dist="38100" dir="2700000" algn="tl">
                    <a:srgbClr val="000000">
                      <a:alpha val="43137"/>
                    </a:srgbClr>
                  </a:outerShdw>
                </a:effectLst>
              </a:rPr>
              <a:t>   </a:t>
            </a:r>
            <a:r>
              <a:rPr lang="en-US" b="1" cap="all" dirty="0" smtClean="0">
                <a:solidFill>
                  <a:srgbClr val="CC0000"/>
                </a:solidFill>
                <a:effectLst>
                  <a:outerShdw blurRad="38100" dist="38100" dir="2700000" algn="tl">
                    <a:srgbClr val="000000">
                      <a:alpha val="43137"/>
                    </a:srgbClr>
                  </a:outerShdw>
                </a:effectLst>
              </a:rPr>
              <a:t>Temperature gradient interaction liquid</a:t>
            </a:r>
          </a:p>
          <a:p>
            <a:pPr eaLnBrk="1" hangingPunct="1">
              <a:buFont typeface="Wingdings" pitchFamily="2" charset="2"/>
              <a:buNone/>
              <a:defRPr/>
            </a:pPr>
            <a:r>
              <a:rPr lang="en-US" b="1" cap="all" dirty="0" smtClean="0">
                <a:solidFill>
                  <a:srgbClr val="CC0000"/>
                </a:solidFill>
                <a:effectLst>
                  <a:outerShdw blurRad="38100" dist="38100" dir="2700000" algn="tl">
                    <a:srgbClr val="000000">
                      <a:alpha val="43137"/>
                    </a:srgbClr>
                  </a:outerShdw>
                </a:effectLst>
              </a:rPr>
              <a:t>   chromatography </a:t>
            </a:r>
            <a:r>
              <a:rPr lang="sk-SK" b="1" cap="all" dirty="0" smtClean="0">
                <a:solidFill>
                  <a:srgbClr val="CC0000"/>
                </a:solidFill>
                <a:effectLst>
                  <a:outerShdw blurRad="38100" dist="38100" dir="2700000" algn="tl">
                    <a:srgbClr val="000000">
                      <a:alpha val="43137"/>
                    </a:srgbClr>
                  </a:outerShdw>
                </a:effectLst>
              </a:rPr>
              <a:t>, </a:t>
            </a:r>
            <a:r>
              <a:rPr lang="sk-SK" b="1" cap="all" dirty="0" err="1" smtClean="0">
                <a:solidFill>
                  <a:srgbClr val="CC0000"/>
                </a:solidFill>
                <a:effectLst>
                  <a:outerShdw blurRad="38100" dist="38100" dir="2700000" algn="tl">
                    <a:srgbClr val="000000">
                      <a:alpha val="43137"/>
                    </a:srgbClr>
                  </a:outerShdw>
                </a:effectLst>
              </a:rPr>
              <a:t>tgic</a:t>
            </a:r>
            <a:endParaRPr lang="en-US" b="1" cap="all" dirty="0" smtClean="0">
              <a:solidFill>
                <a:srgbClr val="CC0000"/>
              </a:solidFill>
              <a:effectLst>
                <a:outerShdw blurRad="38100" dist="38100" dir="2700000" algn="tl">
                  <a:srgbClr val="000000">
                    <a:alpha val="43137"/>
                  </a:srgbClr>
                </a:outerShdw>
              </a:effectLst>
            </a:endParaRPr>
          </a:p>
          <a:p>
            <a:pPr eaLnBrk="1" hangingPunct="1">
              <a:buFont typeface="Wingdings" pitchFamily="2" charset="2"/>
              <a:buNone/>
              <a:defRPr/>
            </a:pPr>
            <a:r>
              <a:rPr lang="en-US" sz="2400" b="1" dirty="0" smtClean="0">
                <a:solidFill>
                  <a:srgbClr val="A50021"/>
                </a:solidFill>
                <a:effectLst>
                  <a:outerShdw blurRad="38100" dist="38100" dir="2700000" algn="tl">
                    <a:srgbClr val="C0C0C0"/>
                  </a:outerShdw>
                </a:effectLst>
              </a:rPr>
              <a:t>    (</a:t>
            </a:r>
            <a:r>
              <a:rPr lang="en-US" sz="2400" b="1" i="1" dirty="0" smtClean="0">
                <a:solidFill>
                  <a:srgbClr val="A50021"/>
                </a:solidFill>
                <a:effectLst>
                  <a:outerShdw blurRad="38100" dist="38100" dir="2700000" algn="tl">
                    <a:srgbClr val="C0C0C0"/>
                  </a:outerShdw>
                </a:effectLst>
              </a:rPr>
              <a:t>Pohang, 1996)</a:t>
            </a:r>
            <a:r>
              <a:rPr lang="en-US" sz="2000" b="1" i="1" dirty="0" smtClean="0">
                <a:solidFill>
                  <a:srgbClr val="A50021"/>
                </a:solidFill>
                <a:effectLst>
                  <a:outerShdw blurRad="38100" dist="38100" dir="2700000" algn="tl">
                    <a:srgbClr val="C0C0C0"/>
                  </a:outerShdw>
                </a:effectLst>
              </a:rPr>
              <a:t/>
            </a:r>
            <a:br>
              <a:rPr lang="en-US" sz="2000" b="1" i="1" dirty="0" smtClean="0">
                <a:solidFill>
                  <a:srgbClr val="A50021"/>
                </a:solidFill>
                <a:effectLst>
                  <a:outerShdw blurRad="38100" dist="38100" dir="2700000" algn="tl">
                    <a:srgbClr val="C0C0C0"/>
                  </a:outerShdw>
                </a:effectLst>
              </a:rPr>
            </a:br>
            <a:endParaRPr lang="en-US" sz="2000" b="1" i="1" dirty="0" smtClean="0">
              <a:solidFill>
                <a:srgbClr val="A50021"/>
              </a:solidFill>
              <a:effectLst>
                <a:outerShdw blurRad="38100" dist="38100" dir="2700000" algn="tl">
                  <a:srgbClr val="C0C0C0"/>
                </a:outerShdw>
              </a:effectLst>
            </a:endParaRPr>
          </a:p>
          <a:p>
            <a:pPr>
              <a:buNone/>
              <a:defRPr/>
            </a:pPr>
            <a:r>
              <a:rPr lang="en-US" sz="2000" b="1" dirty="0" smtClean="0">
                <a:solidFill>
                  <a:srgbClr val="FF3300"/>
                </a:solidFill>
                <a:effectLst>
                  <a:outerShdw blurRad="38100" dist="38100" dir="2700000" algn="tl">
                    <a:srgbClr val="C0C0C0"/>
                  </a:outerShdw>
                </a:effectLst>
                <a:sym typeface="Wingdings 3" pitchFamily="18" charset="2"/>
              </a:rPr>
              <a:t>	</a:t>
            </a:r>
          </a:p>
          <a:p>
            <a:pPr lvl="3" algn="just" eaLnBrk="1" hangingPunct="1">
              <a:buFont typeface="Wingdings 3" pitchFamily="18" charset="2"/>
              <a:buNone/>
              <a:defRPr/>
            </a:pPr>
            <a:endParaRPr lang="en-US" sz="2800" b="1" dirty="0" smtClean="0">
              <a:solidFill>
                <a:srgbClr val="FF3300"/>
              </a:solidFill>
              <a:effectLst>
                <a:outerShdw blurRad="38100" dist="38100" dir="2700000" algn="tl">
                  <a:srgbClr val="C0C0C0"/>
                </a:outerShdw>
              </a:effectLst>
              <a:sym typeface="Wingdings 3" pitchFamily="18" charset="2"/>
            </a:endParaRPr>
          </a:p>
          <a:p>
            <a:pPr lvl="3" algn="just" eaLnBrk="1" hangingPunct="1">
              <a:buFont typeface="Wingdings 3" pitchFamily="18" charset="2"/>
              <a:buNone/>
              <a:defRPr/>
            </a:pPr>
            <a:endParaRPr lang="sk-SK" sz="1600" b="1" dirty="0" smtClean="0">
              <a:solidFill>
                <a:srgbClr val="A50021"/>
              </a:solidFill>
            </a:endParaRPr>
          </a:p>
          <a:p>
            <a:pPr eaLnBrk="1" hangingPunct="1">
              <a:buFont typeface="Wingdings" pitchFamily="2" charset="2"/>
              <a:buNone/>
              <a:defRPr/>
            </a:pPr>
            <a:endParaRPr lang="en-US" sz="2400" i="1" dirty="0" smtClean="0">
              <a:solidFill>
                <a:srgbClr val="A50021"/>
              </a:solidFill>
            </a:endParaRPr>
          </a:p>
        </p:txBody>
      </p:sp>
      <p:sp>
        <p:nvSpPr>
          <p:cNvPr id="16388" name="Rectangle 3"/>
          <p:cNvSpPr>
            <a:spLocks noGrp="1" noChangeArrowheads="1"/>
          </p:cNvSpPr>
          <p:nvPr>
            <p:ph type="title"/>
          </p:nvPr>
        </p:nvSpPr>
        <p:spPr>
          <a:xfrm>
            <a:off x="0" y="764704"/>
            <a:ext cx="9144000" cy="1080120"/>
          </a:xfrm>
        </p:spPr>
        <p:txBody>
          <a:bodyPr>
            <a:noAutofit/>
          </a:bodyPr>
          <a:lstStyle/>
          <a:p>
            <a:pPr algn="l" eaLnBrk="1" hangingPunct="1">
              <a:defRPr/>
            </a:pPr>
            <a:r>
              <a:rPr lang="en-US" sz="2800" b="1" cap="all" dirty="0" smtClean="0">
                <a:solidFill>
                  <a:srgbClr val="CC0000"/>
                </a:solidFill>
                <a:effectLst>
                  <a:outerShdw blurRad="38100" dist="38100" dir="2700000" algn="tl">
                    <a:srgbClr val="000000">
                      <a:alpha val="43137"/>
                    </a:srgbClr>
                  </a:outerShdw>
                </a:effectLst>
              </a:rPr>
              <a:t>   </a:t>
            </a:r>
            <a:r>
              <a:rPr lang="en-US" sz="3200" b="1" cap="all" dirty="0" smtClean="0">
                <a:solidFill>
                  <a:srgbClr val="CC0000"/>
                </a:solidFill>
                <a:effectLst>
                  <a:outerShdw blurRad="38100" dist="38100" dir="2700000" algn="tl">
                    <a:srgbClr val="000000">
                      <a:alpha val="43137"/>
                    </a:srgbClr>
                  </a:outerShdw>
                </a:effectLst>
              </a:rPr>
              <a:t>Liquid chromatography </a:t>
            </a:r>
            <a:br>
              <a:rPr lang="en-US" sz="3200" b="1" cap="all" dirty="0" smtClean="0">
                <a:solidFill>
                  <a:srgbClr val="CC0000"/>
                </a:solidFill>
                <a:effectLst>
                  <a:outerShdw blurRad="38100" dist="38100" dir="2700000" algn="tl">
                    <a:srgbClr val="000000">
                      <a:alpha val="43137"/>
                    </a:srgbClr>
                  </a:outerShdw>
                </a:effectLst>
              </a:rPr>
            </a:br>
            <a:r>
              <a:rPr lang="en-US" sz="3200" b="1" cap="all" dirty="0" smtClean="0">
                <a:solidFill>
                  <a:srgbClr val="CC0000"/>
                </a:solidFill>
                <a:effectLst>
                  <a:outerShdw blurRad="38100" dist="38100" dir="2700000" algn="tl">
                    <a:srgbClr val="000000">
                      <a:alpha val="43137"/>
                    </a:srgbClr>
                  </a:outerShdw>
                </a:effectLst>
              </a:rPr>
              <a:t>   under critical conditions,  LC CC </a:t>
            </a:r>
            <a:br>
              <a:rPr lang="en-US" sz="3200" b="1" cap="all" dirty="0" smtClean="0">
                <a:solidFill>
                  <a:srgbClr val="CC0000"/>
                </a:solidFill>
                <a:effectLst>
                  <a:outerShdw blurRad="38100" dist="38100" dir="2700000" algn="tl">
                    <a:srgbClr val="000000">
                      <a:alpha val="43137"/>
                    </a:srgbClr>
                  </a:outerShdw>
                </a:effectLst>
              </a:rPr>
            </a:br>
            <a:endParaRPr lang="en-US" sz="3200" b="1" cap="all" dirty="0" smtClean="0">
              <a:solidFill>
                <a:srgbClr val="CC0000"/>
              </a:solidFill>
              <a:effectLst>
                <a:outerShdw blurRad="38100" dist="38100" dir="2700000" algn="tl">
                  <a:srgbClr val="000000">
                    <a:alpha val="43137"/>
                  </a:srgbClr>
                </a:outerShdw>
              </a:effectLst>
            </a:endParaRPr>
          </a:p>
        </p:txBody>
      </p:sp>
      <p:sp>
        <p:nvSpPr>
          <p:cNvPr id="5" name="BlokTextu 4"/>
          <p:cNvSpPr txBox="1"/>
          <p:nvPr/>
        </p:nvSpPr>
        <p:spPr>
          <a:xfrm>
            <a:off x="7020272" y="6165304"/>
            <a:ext cx="1504001" cy="646331"/>
          </a:xfrm>
          <a:prstGeom prst="rect">
            <a:avLst/>
          </a:prstGeom>
          <a:noFill/>
        </p:spPr>
        <p:txBody>
          <a:bodyPr wrap="none" rtlCol="0">
            <a:spAutoFit/>
          </a:bodyPr>
          <a:lstStyle/>
          <a:p>
            <a:r>
              <a:rPr lang="sk-SK" b="1" dirty="0" smtClean="0">
                <a:solidFill>
                  <a:srgbClr val="002060"/>
                </a:solidFill>
              </a:rPr>
              <a:t>Valencia 2016</a:t>
            </a:r>
            <a:endParaRPr lang="en-US" b="1" dirty="0" smtClean="0">
              <a:solidFill>
                <a:srgbClr val="002060"/>
              </a:solidFill>
            </a:endParaRPr>
          </a:p>
          <a:p>
            <a:endParaRPr lang="sk-SK"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712968" cy="6408712"/>
          </a:xfrm>
        </p:spPr>
        <p:txBody>
          <a:bodyPr>
            <a:normAutofit fontScale="77500" lnSpcReduction="20000"/>
          </a:bodyPr>
          <a:lstStyle/>
          <a:p>
            <a:pPr>
              <a:buNone/>
            </a:pPr>
            <a:r>
              <a:rPr lang="en-US" sz="5100" b="1" dirty="0" smtClean="0">
                <a:solidFill>
                  <a:srgbClr val="C00000"/>
                </a:solidFill>
                <a:effectLst>
                  <a:outerShdw blurRad="38100" dist="38100" dir="2700000" algn="tl">
                    <a:srgbClr val="000000">
                      <a:alpha val="43137"/>
                    </a:srgbClr>
                  </a:outerShdw>
                </a:effectLst>
              </a:rPr>
              <a:t>DRAWBACKS OF LC CC OF BLOCK COPOLYMERS</a:t>
            </a:r>
            <a:r>
              <a:rPr lang="sk-SK" sz="5100" b="1" dirty="0" smtClean="0">
                <a:solidFill>
                  <a:srgbClr val="C00000"/>
                </a:solidFill>
                <a:effectLst>
                  <a:outerShdw blurRad="38100" dist="38100" dir="2700000" algn="tl">
                    <a:srgbClr val="000000">
                      <a:alpha val="43137"/>
                    </a:srgbClr>
                  </a:outerShdw>
                </a:effectLst>
              </a:rPr>
              <a:t> –</a:t>
            </a:r>
          </a:p>
          <a:p>
            <a:pPr>
              <a:buNone/>
            </a:pPr>
            <a:endParaRPr lang="en-US" sz="5100" b="1" dirty="0" smtClean="0">
              <a:solidFill>
                <a:srgbClr val="C00000"/>
              </a:solidFill>
              <a:effectLst>
                <a:outerShdw blurRad="38100" dist="38100" dir="2700000" algn="tl">
                  <a:srgbClr val="000000">
                    <a:alpha val="43137"/>
                  </a:srgbClr>
                </a:outerShdw>
              </a:effectLst>
            </a:endParaRPr>
          </a:p>
          <a:p>
            <a:pPr>
              <a:buFont typeface="Wingdings 3" pitchFamily="18" charset="2"/>
              <a:buChar char=""/>
            </a:pPr>
            <a:r>
              <a:rPr lang="sk-SK" sz="4500" b="1" cap="all" dirty="0" err="1" smtClean="0">
                <a:solidFill>
                  <a:schemeClr val="accent1">
                    <a:lumMod val="75000"/>
                  </a:schemeClr>
                </a:solidFill>
                <a:effectLst>
                  <a:outerShdw blurRad="38100" dist="38100" dir="2700000" algn="tl">
                    <a:srgbClr val="000000">
                      <a:alpha val="43137"/>
                    </a:srgbClr>
                  </a:outerShdw>
                </a:effectLst>
              </a:rPr>
              <a:t>High</a:t>
            </a:r>
            <a:r>
              <a:rPr lang="sk-SK" sz="4500" b="1" cap="all" dirty="0" smtClean="0">
                <a:solidFill>
                  <a:schemeClr val="accent1">
                    <a:lumMod val="75000"/>
                  </a:schemeClr>
                </a:solidFill>
                <a:effectLst>
                  <a:outerShdw blurRad="38100" dist="38100" dir="2700000" algn="tl">
                    <a:srgbClr val="000000">
                      <a:alpha val="43137"/>
                    </a:srgbClr>
                  </a:outerShdw>
                </a:effectLst>
              </a:rPr>
              <a:t> </a:t>
            </a:r>
            <a:r>
              <a:rPr lang="sk-SK" sz="4500" b="1" cap="all" dirty="0" smtClean="0">
                <a:solidFill>
                  <a:schemeClr val="accent1">
                    <a:lumMod val="75000"/>
                  </a:schemeClr>
                </a:solidFill>
                <a:effectLst>
                  <a:outerShdw blurRad="38100" dist="38100" dir="2700000" algn="tl">
                    <a:srgbClr val="000000">
                      <a:alpha val="43137"/>
                    </a:srgbClr>
                  </a:outerShdw>
                </a:effectLst>
              </a:rPr>
              <a:t>sensitivity of polymer </a:t>
            </a:r>
            <a:r>
              <a:rPr lang="sk-SK" sz="4500" b="1" cap="all" dirty="0" err="1" smtClean="0">
                <a:solidFill>
                  <a:schemeClr val="accent1">
                    <a:lumMod val="75000"/>
                  </a:schemeClr>
                </a:solidFill>
                <a:effectLst>
                  <a:outerShdw blurRad="38100" dist="38100" dir="2700000" algn="tl">
                    <a:srgbClr val="000000">
                      <a:alpha val="43137"/>
                    </a:srgbClr>
                  </a:outerShdw>
                </a:effectLst>
              </a:rPr>
              <a:t>retention</a:t>
            </a:r>
            <a:r>
              <a:rPr lang="sk-SK" sz="4500" b="1" cap="all" dirty="0" smtClean="0">
                <a:solidFill>
                  <a:schemeClr val="accent1">
                    <a:lumMod val="75000"/>
                  </a:schemeClr>
                </a:solidFill>
                <a:effectLst>
                  <a:outerShdw blurRad="38100" dist="38100" dir="2700000" algn="tl">
                    <a:srgbClr val="000000">
                      <a:alpha val="43137"/>
                    </a:srgbClr>
                  </a:outerShdw>
                </a:effectLst>
              </a:rPr>
              <a:t> </a:t>
            </a:r>
            <a:endParaRPr lang="sk-SK" sz="4500" b="1" cap="all" dirty="0" smtClean="0">
              <a:solidFill>
                <a:schemeClr val="accent1">
                  <a:lumMod val="75000"/>
                </a:schemeClr>
              </a:solidFill>
              <a:effectLst>
                <a:outerShdw blurRad="38100" dist="38100" dir="2700000" algn="tl">
                  <a:srgbClr val="000000">
                    <a:alpha val="43137"/>
                  </a:srgbClr>
                </a:outerShdw>
              </a:effectLst>
            </a:endParaRPr>
          </a:p>
          <a:p>
            <a:pPr>
              <a:buNone/>
            </a:pPr>
            <a:r>
              <a:rPr lang="sk-SK" sz="4500" b="1" cap="all" dirty="0" smtClean="0">
                <a:solidFill>
                  <a:schemeClr val="accent1">
                    <a:lumMod val="75000"/>
                  </a:schemeClr>
                </a:solidFill>
                <a:effectLst>
                  <a:outerShdw blurRad="38100" dist="38100" dir="2700000" algn="tl">
                    <a:srgbClr val="000000">
                      <a:alpha val="43137"/>
                    </a:srgbClr>
                  </a:outerShdw>
                </a:effectLst>
              </a:rPr>
              <a:t> </a:t>
            </a:r>
            <a:r>
              <a:rPr lang="sk-SK" sz="4500" b="1" cap="all" dirty="0" smtClean="0">
                <a:solidFill>
                  <a:schemeClr val="accent1">
                    <a:lumMod val="75000"/>
                  </a:schemeClr>
                </a:solidFill>
                <a:effectLst>
                  <a:outerShdw blurRad="38100" dist="38100" dir="2700000" algn="tl">
                    <a:srgbClr val="000000">
                      <a:alpha val="43137"/>
                    </a:srgbClr>
                  </a:outerShdw>
                </a:effectLst>
              </a:rPr>
              <a:t>  </a:t>
            </a:r>
            <a:r>
              <a:rPr lang="sk-SK" sz="4500" b="1" cap="all" dirty="0" smtClean="0">
                <a:solidFill>
                  <a:schemeClr val="accent1">
                    <a:lumMod val="75000"/>
                  </a:schemeClr>
                </a:solidFill>
                <a:effectLst>
                  <a:outerShdw blurRad="38100" dist="38100" dir="2700000" algn="tl">
                    <a:srgbClr val="000000">
                      <a:alpha val="43137"/>
                    </a:srgbClr>
                  </a:outerShdw>
                </a:effectLst>
              </a:rPr>
              <a:t> in </a:t>
            </a:r>
            <a:r>
              <a:rPr lang="sk-SK" sz="4500" b="1" cap="all" dirty="0" err="1" smtClean="0">
                <a:solidFill>
                  <a:schemeClr val="accent1">
                    <a:lumMod val="75000"/>
                  </a:schemeClr>
                </a:solidFill>
                <a:effectLst>
                  <a:outerShdw blurRad="38100" dist="38100" dir="2700000" algn="tl">
                    <a:srgbClr val="000000">
                      <a:alpha val="43137"/>
                    </a:srgbClr>
                  </a:outerShdw>
                </a:effectLst>
              </a:rPr>
              <a:t>vicinity</a:t>
            </a:r>
            <a:r>
              <a:rPr lang="en-US" sz="4500" b="1" cap="all" dirty="0" smtClean="0">
                <a:solidFill>
                  <a:schemeClr val="accent1">
                    <a:lumMod val="75000"/>
                  </a:schemeClr>
                </a:solidFill>
                <a:effectLst>
                  <a:outerShdw blurRad="38100" dist="38100" dir="2700000" algn="tl">
                    <a:srgbClr val="000000">
                      <a:alpha val="43137"/>
                    </a:srgbClr>
                  </a:outerShdw>
                </a:effectLst>
              </a:rPr>
              <a:t> </a:t>
            </a:r>
            <a:r>
              <a:rPr lang="sk-SK" sz="4500" b="1" cap="all" dirty="0" smtClean="0">
                <a:solidFill>
                  <a:schemeClr val="accent1">
                    <a:lumMod val="75000"/>
                  </a:schemeClr>
                </a:solidFill>
                <a:effectLst>
                  <a:outerShdw blurRad="38100" dist="38100" dir="2700000" algn="tl">
                    <a:srgbClr val="000000">
                      <a:alpha val="43137"/>
                    </a:srgbClr>
                  </a:outerShdw>
                </a:effectLst>
              </a:rPr>
              <a:t>of critical conditions</a:t>
            </a:r>
          </a:p>
          <a:p>
            <a:pPr>
              <a:buNone/>
            </a:pPr>
            <a:r>
              <a:rPr lang="en-US" sz="4500" b="1" dirty="0" smtClean="0">
                <a:solidFill>
                  <a:schemeClr val="accent1">
                    <a:lumMod val="75000"/>
                  </a:schemeClr>
                </a:solidFill>
                <a:effectLst>
                  <a:outerShdw blurRad="38100" dist="38100" dir="2700000" algn="tl">
                    <a:srgbClr val="000000">
                      <a:alpha val="43137"/>
                    </a:srgbClr>
                  </a:outerShdw>
                </a:effectLst>
                <a:sym typeface="Wingdings 3" pitchFamily="18" charset="2"/>
              </a:rPr>
              <a:t> </a:t>
            </a:r>
            <a:r>
              <a:rPr lang="sk-SK" sz="4500" b="1" cap="all" dirty="0" err="1" smtClean="0">
                <a:solidFill>
                  <a:schemeClr val="accent1">
                    <a:lumMod val="75000"/>
                  </a:schemeClr>
                </a:solidFill>
                <a:effectLst>
                  <a:outerShdw blurRad="38100" dist="38100" dir="2700000" algn="tl">
                    <a:srgbClr val="000000">
                      <a:alpha val="43137"/>
                    </a:srgbClr>
                  </a:outerShdw>
                </a:effectLst>
              </a:rPr>
              <a:t>Limited</a:t>
            </a:r>
            <a:r>
              <a:rPr lang="sk-SK" sz="4500" b="1" cap="all" dirty="0" smtClean="0">
                <a:solidFill>
                  <a:schemeClr val="accent1">
                    <a:lumMod val="75000"/>
                  </a:schemeClr>
                </a:solidFill>
                <a:effectLst>
                  <a:outerShdw blurRad="38100" dist="38100" dir="2700000" algn="tl">
                    <a:srgbClr val="000000">
                      <a:alpha val="43137"/>
                    </a:srgbClr>
                  </a:outerShdw>
                </a:effectLst>
              </a:rPr>
              <a:t> area of applicable polymer molar mass</a:t>
            </a:r>
          </a:p>
          <a:p>
            <a:pPr>
              <a:buNone/>
            </a:pPr>
            <a:r>
              <a:rPr lang="en-US" sz="4500" b="1" dirty="0" smtClean="0">
                <a:solidFill>
                  <a:schemeClr val="accent1">
                    <a:lumMod val="75000"/>
                  </a:schemeClr>
                </a:solidFill>
                <a:effectLst>
                  <a:outerShdw blurRad="38100" dist="38100" dir="2700000" algn="tl">
                    <a:srgbClr val="000000">
                      <a:alpha val="43137"/>
                    </a:srgbClr>
                  </a:outerShdw>
                </a:effectLst>
                <a:sym typeface="Wingdings 3" pitchFamily="18" charset="2"/>
              </a:rPr>
              <a:t> </a:t>
            </a:r>
            <a:r>
              <a:rPr lang="sk-SK" sz="4500" b="1" dirty="0" smtClean="0">
                <a:solidFill>
                  <a:schemeClr val="accent1">
                    <a:lumMod val="75000"/>
                  </a:schemeClr>
                </a:solidFill>
                <a:effectLst>
                  <a:outerShdw blurRad="38100" dist="38100" dir="2700000" algn="tl">
                    <a:srgbClr val="000000">
                      <a:alpha val="43137"/>
                    </a:srgbClr>
                  </a:outerShdw>
                </a:effectLst>
                <a:sym typeface="Wingdings 3" pitchFamily="18" charset="2"/>
              </a:rPr>
              <a:t>DANGER OF </a:t>
            </a:r>
            <a:r>
              <a:rPr lang="sk-SK" sz="4500" b="1" cap="all" dirty="0" err="1" smtClean="0">
                <a:solidFill>
                  <a:schemeClr val="accent1">
                    <a:lumMod val="75000"/>
                  </a:schemeClr>
                </a:solidFill>
                <a:effectLst>
                  <a:outerShdw blurRad="38100" dist="38100" dir="2700000" algn="tl">
                    <a:srgbClr val="000000">
                      <a:alpha val="43137"/>
                    </a:srgbClr>
                  </a:outerShdw>
                </a:effectLst>
              </a:rPr>
              <a:t>Presence</a:t>
            </a:r>
            <a:r>
              <a:rPr lang="sk-SK" sz="4500" b="1" cap="all" dirty="0" smtClean="0">
                <a:solidFill>
                  <a:schemeClr val="accent1">
                    <a:lumMod val="75000"/>
                  </a:schemeClr>
                </a:solidFill>
                <a:effectLst>
                  <a:outerShdw blurRad="38100" dist="38100" dir="2700000" algn="tl">
                    <a:srgbClr val="000000">
                      <a:alpha val="43137"/>
                    </a:srgbClr>
                  </a:outerShdw>
                </a:effectLst>
              </a:rPr>
              <a:t> </a:t>
            </a:r>
            <a:r>
              <a:rPr lang="sk-SK" sz="4500" b="1" cap="all" dirty="0" smtClean="0">
                <a:solidFill>
                  <a:schemeClr val="accent1">
                    <a:lumMod val="75000"/>
                  </a:schemeClr>
                </a:solidFill>
                <a:effectLst>
                  <a:outerShdw blurRad="38100" dist="38100" dir="2700000" algn="tl">
                    <a:srgbClr val="000000">
                      <a:alpha val="43137"/>
                    </a:srgbClr>
                  </a:outerShdw>
                </a:effectLst>
              </a:rPr>
              <a:t>of mixed retention mechanism</a:t>
            </a:r>
          </a:p>
          <a:p>
            <a:pPr>
              <a:buNone/>
            </a:pPr>
            <a:r>
              <a:rPr lang="en-US" sz="4500" b="1" dirty="0" smtClean="0">
                <a:solidFill>
                  <a:schemeClr val="accent1">
                    <a:lumMod val="75000"/>
                  </a:schemeClr>
                </a:solidFill>
                <a:effectLst>
                  <a:outerShdw blurRad="38100" dist="38100" dir="2700000" algn="tl">
                    <a:srgbClr val="000000">
                      <a:alpha val="43137"/>
                    </a:srgbClr>
                  </a:outerShdw>
                </a:effectLst>
                <a:sym typeface="Wingdings 3" pitchFamily="18" charset="2"/>
              </a:rPr>
              <a:t> </a:t>
            </a:r>
            <a:r>
              <a:rPr lang="sk-SK" sz="4500" b="1" cap="all" dirty="0" err="1" smtClean="0">
                <a:solidFill>
                  <a:schemeClr val="accent1">
                    <a:lumMod val="75000"/>
                  </a:schemeClr>
                </a:solidFill>
                <a:effectLst>
                  <a:outerShdw blurRad="38100" dist="38100" dir="2700000" algn="tl">
                    <a:srgbClr val="000000">
                      <a:alpha val="43137"/>
                    </a:srgbClr>
                  </a:outerShdw>
                </a:effectLst>
              </a:rPr>
              <a:t>Extensive</a:t>
            </a:r>
            <a:r>
              <a:rPr lang="sk-SK" sz="4500" b="1" cap="all" dirty="0" smtClean="0">
                <a:solidFill>
                  <a:schemeClr val="accent1">
                    <a:lumMod val="75000"/>
                  </a:schemeClr>
                </a:solidFill>
                <a:effectLst>
                  <a:outerShdw blurRad="38100" dist="38100" dir="2700000" algn="tl">
                    <a:srgbClr val="000000">
                      <a:alpha val="43137"/>
                    </a:srgbClr>
                  </a:outerShdw>
                </a:effectLst>
              </a:rPr>
              <a:t> band broadening</a:t>
            </a:r>
          </a:p>
          <a:p>
            <a:pPr>
              <a:buNone/>
            </a:pPr>
            <a:r>
              <a:rPr lang="en-US" sz="4500" b="1" dirty="0" smtClean="0">
                <a:solidFill>
                  <a:schemeClr val="accent1">
                    <a:lumMod val="75000"/>
                  </a:schemeClr>
                </a:solidFill>
                <a:effectLst>
                  <a:outerShdw blurRad="38100" dist="38100" dir="2700000" algn="tl">
                    <a:srgbClr val="000000">
                      <a:alpha val="43137"/>
                    </a:srgbClr>
                  </a:outerShdw>
                </a:effectLst>
                <a:sym typeface="Wingdings 3" pitchFamily="18" charset="2"/>
              </a:rPr>
              <a:t> </a:t>
            </a:r>
            <a:r>
              <a:rPr lang="sk-SK" sz="4500" b="1" cap="all" dirty="0" err="1" smtClean="0">
                <a:solidFill>
                  <a:schemeClr val="accent1">
                    <a:lumMod val="75000"/>
                  </a:schemeClr>
                </a:solidFill>
                <a:effectLst>
                  <a:outerShdw blurRad="38100" dist="38100" dir="2700000" algn="tl">
                    <a:srgbClr val="000000">
                      <a:alpha val="43137"/>
                    </a:srgbClr>
                  </a:outerShdw>
                </a:effectLst>
              </a:rPr>
              <a:t>Phenomena</a:t>
            </a:r>
            <a:r>
              <a:rPr lang="sk-SK" sz="4500" b="1" cap="all" dirty="0" smtClean="0">
                <a:solidFill>
                  <a:schemeClr val="accent1">
                    <a:lumMod val="75000"/>
                  </a:schemeClr>
                </a:solidFill>
                <a:effectLst>
                  <a:outerShdw blurRad="38100" dist="38100" dir="2700000" algn="tl">
                    <a:srgbClr val="000000">
                      <a:alpha val="43137"/>
                    </a:srgbClr>
                  </a:outerShdw>
                </a:effectLst>
              </a:rPr>
              <a:t> of preferential solvation</a:t>
            </a:r>
          </a:p>
          <a:p>
            <a:pPr>
              <a:buNone/>
            </a:pPr>
            <a:endParaRPr lang="sk-SK" cap="all" dirty="0" smtClean="0"/>
          </a:p>
          <a:p>
            <a:pPr>
              <a:buNone/>
            </a:pPr>
            <a:endParaRPr lang="sk-SK" cap="all"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179512" y="404664"/>
            <a:ext cx="8964488" cy="6453336"/>
          </a:xfrm>
        </p:spPr>
        <p:txBody>
          <a:bodyPr>
            <a:normAutofit fontScale="77500" lnSpcReduction="20000"/>
          </a:bodyPr>
          <a:lstStyle/>
          <a:p>
            <a:pPr>
              <a:spcBef>
                <a:spcPts val="0"/>
              </a:spcBef>
              <a:buNone/>
            </a:pPr>
            <a:r>
              <a:rPr lang="en-US" sz="35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DRAWBACKS OF LC CC OF BLOCK COPOLYMERS</a:t>
            </a:r>
            <a:r>
              <a:rPr lang="sk-SK" sz="35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 </a:t>
            </a:r>
            <a:r>
              <a:rPr lang="sk-SK" sz="3500" b="1" dirty="0" smtClean="0">
                <a:solidFill>
                  <a:srgbClr val="C00000"/>
                </a:solidFill>
                <a:effectLst>
                  <a:outerShdw blurRad="38100" dist="38100" dir="2700000" algn="tl">
                    <a:srgbClr val="000000">
                      <a:alpha val="43137"/>
                    </a:srgbClr>
                  </a:outerShdw>
                </a:effectLst>
              </a:rPr>
              <a:t>, </a:t>
            </a:r>
            <a:r>
              <a:rPr lang="sk-SK" sz="2200" b="1" i="1" dirty="0" err="1" smtClean="0">
                <a:solidFill>
                  <a:srgbClr val="C00000"/>
                </a:solidFill>
                <a:effectLst>
                  <a:outerShdw blurRad="38100" dist="38100" dir="2700000" algn="tl">
                    <a:srgbClr val="000000">
                      <a:alpha val="43137"/>
                    </a:srgbClr>
                  </a:outerShdw>
                </a:effectLst>
              </a:rPr>
              <a:t>cont</a:t>
            </a:r>
            <a:r>
              <a:rPr lang="sk-SK" sz="2200" b="1" i="1" dirty="0" smtClean="0">
                <a:solidFill>
                  <a:srgbClr val="C00000"/>
                </a:solidFill>
                <a:effectLst>
                  <a:outerShdw blurRad="38100" dist="38100" dir="2700000" algn="tl">
                    <a:srgbClr val="000000">
                      <a:alpha val="43137"/>
                    </a:srgbClr>
                  </a:outerShdw>
                </a:effectLst>
              </a:rPr>
              <a:t>.</a:t>
            </a:r>
            <a:endParaRPr lang="sk-SK" sz="2200" b="1" i="1" dirty="0" smtClean="0">
              <a:solidFill>
                <a:srgbClr val="C00000"/>
              </a:solidFill>
              <a:effectLst>
                <a:outerShdw blurRad="38100" dist="38100" dir="2700000" algn="tl">
                  <a:srgbClr val="000000">
                    <a:alpha val="43137"/>
                  </a:srgbClr>
                </a:outerShdw>
              </a:effectLst>
            </a:endParaRPr>
          </a:p>
          <a:p>
            <a:pPr>
              <a:spcBef>
                <a:spcPts val="0"/>
              </a:spcBef>
              <a:buNone/>
            </a:pPr>
            <a:endParaRPr lang="sk-SK" b="1" dirty="0" smtClean="0">
              <a:solidFill>
                <a:schemeClr val="accent1">
                  <a:lumMod val="75000"/>
                </a:schemeClr>
              </a:solidFill>
              <a:effectLst>
                <a:outerShdw blurRad="38100" dist="38100" dir="2700000" algn="tl">
                  <a:srgbClr val="C0C0C0"/>
                </a:outerShdw>
              </a:effectLst>
              <a:latin typeface="Arial" pitchFamily="34" charset="0"/>
              <a:cs typeface="Arial" pitchFamily="34" charset="0"/>
              <a:sym typeface="Wingdings 3" pitchFamily="18" charset="2"/>
            </a:endParaRPr>
          </a:p>
          <a:p>
            <a:pPr>
              <a:spcBef>
                <a:spcPts val="1200"/>
              </a:spcBef>
              <a:buNone/>
            </a:pPr>
            <a:r>
              <a:rPr lang="en-US" sz="39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sym typeface="Wingdings 3" pitchFamily="18" charset="2"/>
              </a:rPr>
              <a:t> </a:t>
            </a:r>
            <a:r>
              <a:rPr lang="sk-SK" sz="3900" b="1" cap="all" dirty="0" err="1"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Pressure</a:t>
            </a:r>
            <a:r>
              <a:rPr lang="sk-SK" sz="3900" b="1" cap="all"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sk-SK" sz="3900" b="1" cap="all" dirty="0" err="1"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effects</a:t>
            </a:r>
            <a:endParaRPr lang="sk-SK" sz="3900" b="1" cap="all"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a:p>
            <a:pPr>
              <a:spcBef>
                <a:spcPts val="1200"/>
              </a:spcBef>
              <a:buNone/>
            </a:pPr>
            <a:r>
              <a:rPr lang="en-US" sz="39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sym typeface="Wingdings 3" pitchFamily="18" charset="2"/>
              </a:rPr>
              <a:t> </a:t>
            </a:r>
            <a:r>
              <a:rPr lang="sk-SK" sz="3900" b="1" cap="all" dirty="0" err="1"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Uncertainty</a:t>
            </a:r>
            <a:r>
              <a:rPr lang="sk-SK" sz="3900" b="1" cap="all"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of </a:t>
            </a:r>
            <a:r>
              <a:rPr lang="sk-SK" sz="3900" b="1" cap="all" dirty="0" err="1"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the</a:t>
            </a:r>
            <a:r>
              <a:rPr lang="sk-SK" sz="3900" b="1" cap="all"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sk-SK" sz="3900" b="1" cap="all" dirty="0" err="1"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detector</a:t>
            </a:r>
            <a:r>
              <a:rPr lang="sk-SK" sz="3900" b="1" cap="all"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sk-SK" sz="3900" b="1" cap="all" dirty="0" err="1"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response</a:t>
            </a:r>
            <a:endParaRPr lang="sk-SK" sz="3900" b="1" cap="all"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a:p>
            <a:pPr>
              <a:spcBef>
                <a:spcPts val="1200"/>
              </a:spcBef>
              <a:buNone/>
            </a:pPr>
            <a:r>
              <a:rPr lang="en-US" sz="39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sym typeface="Wingdings 3" pitchFamily="18" charset="2"/>
              </a:rPr>
              <a:t> </a:t>
            </a:r>
            <a:r>
              <a:rPr lang="sk-SK" sz="3900" b="1" cap="all" dirty="0" err="1"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Limited</a:t>
            </a:r>
            <a:r>
              <a:rPr lang="sk-SK" sz="3900" b="1" cap="all"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sk-SK" sz="3900" b="1" cap="all" dirty="0" err="1"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sample</a:t>
            </a:r>
            <a:r>
              <a:rPr lang="sk-SK" sz="3900" b="1" cap="all"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sk-SK" sz="3900" b="1" cap="all" dirty="0" err="1"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recovery</a:t>
            </a:r>
            <a:endParaRPr lang="sk-SK" sz="3900" b="1" cap="all"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a:p>
            <a:pPr>
              <a:spcBef>
                <a:spcPts val="1200"/>
              </a:spcBef>
              <a:buNone/>
            </a:pPr>
            <a:endParaRPr lang="sk-SK" sz="3900" b="1" cap="all" dirty="0" smtClean="0">
              <a:solidFill>
                <a:schemeClr val="accent1">
                  <a:lumMod val="75000"/>
                </a:schemeClr>
              </a:solidFill>
              <a:effectLst>
                <a:outerShdw blurRad="38100" dist="38100" dir="2700000" algn="tl">
                  <a:srgbClr val="000000">
                    <a:alpha val="43137"/>
                  </a:srgbClr>
                </a:outerShdw>
              </a:effectLst>
            </a:endParaRPr>
          </a:p>
          <a:p>
            <a:pPr>
              <a:lnSpc>
                <a:spcPct val="80000"/>
              </a:lnSpc>
              <a:spcBef>
                <a:spcPts val="1200"/>
              </a:spcBef>
              <a:buNone/>
              <a:defRPr/>
            </a:pPr>
            <a:r>
              <a:rPr lang="en-US" sz="4000" b="1" dirty="0" smtClean="0">
                <a:solidFill>
                  <a:srgbClr val="FF0000"/>
                </a:solidFill>
                <a:effectLst>
                  <a:outerShdw blurRad="38100" dist="38100" dir="2700000" algn="tl">
                    <a:srgbClr val="000000">
                      <a:alpha val="43137"/>
                    </a:srgbClr>
                  </a:outerShdw>
                </a:effectLst>
                <a:latin typeface="Arial" pitchFamily="34" charset="0"/>
                <a:cs typeface="Arial" pitchFamily="34" charset="0"/>
                <a:sym typeface="Wingdings 3" pitchFamily="18" charset="2"/>
              </a:rPr>
              <a:t> </a:t>
            </a:r>
            <a:r>
              <a:rPr lang="en-US" sz="4000" b="1" cap="all" dirty="0" smtClean="0">
                <a:solidFill>
                  <a:srgbClr val="FF0000"/>
                </a:solidFill>
                <a:effectLst>
                  <a:outerShdw blurRad="38100" dist="38100" dir="2700000" algn="tl">
                    <a:srgbClr val="000000">
                      <a:alpha val="43137"/>
                    </a:srgbClr>
                  </a:outerShdw>
                </a:effectLst>
                <a:latin typeface="Arial" pitchFamily="34" charset="0"/>
                <a:cs typeface="Arial" pitchFamily="34" charset="0"/>
                <a:sym typeface="Wingdings 3" pitchFamily="18" charset="2"/>
              </a:rPr>
              <a:t>DOUBTS </a:t>
            </a:r>
            <a:r>
              <a:rPr lang="en-US" sz="4000" b="1" cap="all" dirty="0" smtClean="0">
                <a:solidFill>
                  <a:srgbClr val="FF0000"/>
                </a:solidFill>
                <a:effectLst>
                  <a:outerShdw blurRad="38100" dist="38100" dir="2700000" algn="tl">
                    <a:srgbClr val="000000">
                      <a:alpha val="43137"/>
                    </a:srgbClr>
                  </a:outerShdw>
                </a:effectLst>
                <a:latin typeface="Arial" pitchFamily="34" charset="0"/>
                <a:cs typeface="Arial" pitchFamily="34" charset="0"/>
                <a:sym typeface="Wingdings 3" pitchFamily="18" charset="2"/>
              </a:rPr>
              <a:t>about real “invisibility” </a:t>
            </a:r>
          </a:p>
          <a:p>
            <a:pPr>
              <a:lnSpc>
                <a:spcPct val="80000"/>
              </a:lnSpc>
              <a:spcBef>
                <a:spcPts val="1200"/>
              </a:spcBef>
              <a:buNone/>
              <a:defRPr/>
            </a:pPr>
            <a:r>
              <a:rPr lang="en-US" sz="4000" b="1" cap="all" dirty="0" smtClean="0">
                <a:solidFill>
                  <a:srgbClr val="FF0000"/>
                </a:solidFill>
                <a:effectLst>
                  <a:outerShdw blurRad="38100" dist="38100" dir="2700000" algn="tl">
                    <a:srgbClr val="000000">
                      <a:alpha val="43137"/>
                    </a:srgbClr>
                  </a:outerShdw>
                </a:effectLst>
                <a:latin typeface="Arial" pitchFamily="34" charset="0"/>
                <a:cs typeface="Arial" pitchFamily="34" charset="0"/>
                <a:sym typeface="Wingdings 3" pitchFamily="18" charset="2"/>
              </a:rPr>
              <a:t>of one block in block copolymers! </a:t>
            </a:r>
          </a:p>
          <a:p>
            <a:pPr>
              <a:spcBef>
                <a:spcPts val="1200"/>
              </a:spcBef>
              <a:buFont typeface="Wingdings 3" pitchFamily="18" charset="2"/>
              <a:buChar char=""/>
            </a:pPr>
            <a:r>
              <a:rPr lang="sk-SK" sz="4000" b="1" cap="all"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Presence</a:t>
            </a:r>
            <a:r>
              <a:rPr lang="sk-SK" sz="4000" b="1" cap="all"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of parent homopoly</a:t>
            </a:r>
            <a:r>
              <a:rPr lang="sk-SK" sz="4000" b="1" cap="all" dirty="0" smtClean="0">
                <a:solidFill>
                  <a:srgbClr val="FF0000"/>
                </a:solidFill>
                <a:latin typeface="Arial" pitchFamily="34" charset="0"/>
                <a:cs typeface="Arial" pitchFamily="34" charset="0"/>
              </a:rPr>
              <a:t>mers</a:t>
            </a:r>
          </a:p>
          <a:p>
            <a:pPr>
              <a:buNone/>
            </a:pPr>
            <a:endParaRPr lang="sk-SK" sz="4000" b="1" cap="all" dirty="0" smtClean="0">
              <a:solidFill>
                <a:srgbClr val="FF0000"/>
              </a:solidFill>
            </a:endParaRPr>
          </a:p>
          <a:p>
            <a:pPr>
              <a:buNone/>
            </a:pPr>
            <a:endParaRPr lang="sk-SK" sz="4000" b="1" cap="all" dirty="0" smtClean="0">
              <a:solidFill>
                <a:srgbClr val="FF0000"/>
              </a:solidFill>
            </a:endParaRPr>
          </a:p>
          <a:p>
            <a:pPr>
              <a:buNone/>
            </a:pPr>
            <a:r>
              <a:rPr lang="en-US" b="1" i="1" cap="all" dirty="0" smtClean="0">
                <a:solidFill>
                  <a:schemeClr val="accent6">
                    <a:lumMod val="50000"/>
                  </a:schemeClr>
                </a:solidFill>
                <a:effectLst>
                  <a:outerShdw blurRad="38100" dist="38100" dir="2700000" algn="tl">
                    <a:srgbClr val="000000">
                      <a:alpha val="43137"/>
                    </a:srgbClr>
                  </a:outerShdw>
                </a:effectLst>
              </a:rPr>
              <a:t>Db</a:t>
            </a:r>
            <a:r>
              <a:rPr lang="sk-SK" b="1" i="1" cap="all" dirty="0" smtClean="0">
                <a:solidFill>
                  <a:schemeClr val="accent6">
                    <a:lumMod val="50000"/>
                  </a:schemeClr>
                </a:solidFill>
                <a:effectLst>
                  <a:outerShdw blurRad="38100" dist="38100" dir="2700000" algn="tl">
                    <a:srgbClr val="000000">
                      <a:alpha val="43137"/>
                    </a:srgbClr>
                  </a:outerShdw>
                </a:effectLst>
              </a:rPr>
              <a:t>:</a:t>
            </a:r>
            <a:r>
              <a:rPr lang="en-US" b="1" i="1" cap="all" dirty="0" smtClean="0">
                <a:solidFill>
                  <a:schemeClr val="accent6">
                    <a:lumMod val="50000"/>
                  </a:schemeClr>
                </a:solidFill>
                <a:effectLst>
                  <a:outerShdw blurRad="38100" dist="38100" dir="2700000" algn="tl">
                    <a:srgbClr val="000000">
                      <a:alpha val="43137"/>
                    </a:srgbClr>
                  </a:outerShdw>
                </a:effectLst>
              </a:rPr>
              <a:t> j. S</a:t>
            </a:r>
            <a:r>
              <a:rPr lang="en-US" b="1" i="1" dirty="0" smtClean="0">
                <a:solidFill>
                  <a:schemeClr val="accent6">
                    <a:lumMod val="50000"/>
                  </a:schemeClr>
                </a:solidFill>
                <a:effectLst>
                  <a:outerShdw blurRad="38100" dist="38100" dir="2700000" algn="tl">
                    <a:srgbClr val="000000">
                      <a:alpha val="43137"/>
                    </a:srgbClr>
                  </a:outerShdw>
                </a:effectLst>
              </a:rPr>
              <a:t>ep</a:t>
            </a:r>
            <a:r>
              <a:rPr lang="en-US" b="1" i="1" cap="all" dirty="0" smtClean="0">
                <a:solidFill>
                  <a:schemeClr val="accent6">
                    <a:lumMod val="50000"/>
                  </a:schemeClr>
                </a:solidFill>
                <a:effectLst>
                  <a:outerShdw blurRad="38100" dist="38100" dir="2700000" algn="tl">
                    <a:srgbClr val="000000">
                      <a:alpha val="43137"/>
                    </a:srgbClr>
                  </a:outerShdw>
                </a:effectLst>
              </a:rPr>
              <a:t>. S</a:t>
            </a:r>
            <a:r>
              <a:rPr lang="en-US" b="1" i="1" dirty="0" smtClean="0">
                <a:solidFill>
                  <a:schemeClr val="accent6">
                    <a:lumMod val="50000"/>
                  </a:schemeClr>
                </a:solidFill>
                <a:effectLst>
                  <a:outerShdw blurRad="38100" dist="38100" dir="2700000" algn="tl">
                    <a:srgbClr val="000000">
                      <a:alpha val="43137"/>
                    </a:srgbClr>
                  </a:outerShdw>
                </a:effectLst>
              </a:rPr>
              <a:t>ci</a:t>
            </a:r>
            <a:r>
              <a:rPr lang="en-US" b="1" i="1" cap="all" dirty="0" smtClean="0">
                <a:solidFill>
                  <a:schemeClr val="accent6">
                    <a:lumMod val="50000"/>
                  </a:schemeClr>
                </a:solidFill>
                <a:effectLst>
                  <a:outerShdw blurRad="38100" dist="38100" dir="2700000" algn="tl">
                    <a:srgbClr val="000000">
                      <a:alpha val="43137"/>
                    </a:srgbClr>
                  </a:outerShdw>
                </a:effectLst>
              </a:rPr>
              <a:t>. </a:t>
            </a:r>
            <a:r>
              <a:rPr lang="en-US" b="1" i="1" u="sng" cap="all" dirty="0" smtClean="0">
                <a:solidFill>
                  <a:schemeClr val="accent6">
                    <a:lumMod val="50000"/>
                  </a:schemeClr>
                </a:solidFill>
                <a:effectLst>
                  <a:outerShdw blurRad="38100" dist="38100" dir="2700000" algn="tl">
                    <a:srgbClr val="000000">
                      <a:alpha val="43137"/>
                    </a:srgbClr>
                  </a:outerShdw>
                </a:effectLst>
              </a:rPr>
              <a:t>39</a:t>
            </a:r>
            <a:r>
              <a:rPr lang="en-US" b="1" i="1" cap="all" dirty="0" smtClean="0">
                <a:solidFill>
                  <a:schemeClr val="accent6">
                    <a:lumMod val="50000"/>
                  </a:schemeClr>
                </a:solidFill>
                <a:effectLst>
                  <a:outerShdw blurRad="38100" dist="38100" dir="2700000" algn="tl">
                    <a:srgbClr val="000000">
                      <a:alpha val="43137"/>
                    </a:srgbClr>
                  </a:outerShdw>
                </a:effectLst>
              </a:rPr>
              <a:t> </a:t>
            </a:r>
            <a:r>
              <a:rPr lang="sk-SK" b="1" i="1" cap="all" dirty="0" smtClean="0">
                <a:solidFill>
                  <a:schemeClr val="accent6">
                    <a:lumMod val="50000"/>
                  </a:schemeClr>
                </a:solidFill>
                <a:effectLst>
                  <a:outerShdw blurRad="38100" dist="38100" dir="2700000" algn="tl">
                    <a:srgbClr val="000000">
                      <a:alpha val="43137"/>
                    </a:srgbClr>
                  </a:outerShdw>
                </a:effectLst>
              </a:rPr>
              <a:t>(</a:t>
            </a:r>
            <a:r>
              <a:rPr lang="sk-SK" b="1" i="1" dirty="0" smtClean="0">
                <a:solidFill>
                  <a:schemeClr val="accent6">
                    <a:lumMod val="50000"/>
                  </a:schemeClr>
                </a:solidFill>
                <a:effectLst>
                  <a:outerShdw blurRad="38100" dist="38100" dir="2700000" algn="tl">
                    <a:srgbClr val="000000">
                      <a:alpha val="43137"/>
                    </a:srgbClr>
                  </a:outerShdw>
                </a:effectLst>
              </a:rPr>
              <a:t>2016) 93–101</a:t>
            </a:r>
            <a:endParaRPr lang="sk-SK"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a:spLocks noGrp="1"/>
          </p:cNvSpPr>
          <p:nvPr>
            <p:ph type="sldNum" sz="quarter" idx="11"/>
          </p:nvPr>
        </p:nvSpPr>
        <p:spPr>
          <a:noFill/>
        </p:spPr>
        <p:txBody>
          <a:bodyPr/>
          <a:lstStyle/>
          <a:p>
            <a:fld id="{69F5ADB8-26A5-4A3E-8849-190B5BA721E4}" type="slidenum">
              <a:rPr lang="en-US" smtClean="0"/>
              <a:pPr/>
              <a:t>17</a:t>
            </a:fld>
            <a:endParaRPr lang="en-US" smtClean="0"/>
          </a:p>
        </p:txBody>
      </p:sp>
      <p:sp>
        <p:nvSpPr>
          <p:cNvPr id="26627" name="Rectangle 2"/>
          <p:cNvSpPr>
            <a:spLocks noGrp="1" noChangeArrowheads="1"/>
          </p:cNvSpPr>
          <p:nvPr>
            <p:ph type="title"/>
          </p:nvPr>
        </p:nvSpPr>
        <p:spPr>
          <a:xfrm>
            <a:off x="251520" y="548680"/>
            <a:ext cx="8640960" cy="792758"/>
          </a:xfrm>
        </p:spPr>
        <p:txBody>
          <a:bodyPr>
            <a:normAutofit fontScale="90000"/>
          </a:bodyPr>
          <a:lstStyle/>
          <a:p>
            <a:pPr eaLnBrk="1" hangingPunct="1">
              <a:defRPr/>
            </a:pPr>
            <a:r>
              <a:rPr lang="en-US" sz="3100" b="1" cap="all" dirty="0" smtClean="0">
                <a:solidFill>
                  <a:schemeClr val="accent6">
                    <a:lumMod val="50000"/>
                  </a:schemeClr>
                </a:solidFill>
                <a:effectLst>
                  <a:outerShdw blurRad="38100" dist="38100" dir="2700000" algn="tl">
                    <a:srgbClr val="C0C0C0"/>
                  </a:outerShdw>
                </a:effectLst>
                <a:latin typeface="Arial" pitchFamily="34" charset="0"/>
                <a:cs typeface="Arial" pitchFamily="34" charset="0"/>
              </a:rPr>
              <a:t>Barrier methods – liquid chromatography under limiting conditions, LC </a:t>
            </a:r>
            <a:r>
              <a:rPr lang="en-US" sz="3100" b="1" cap="all" dirty="0" err="1" smtClean="0">
                <a:solidFill>
                  <a:schemeClr val="accent6">
                    <a:lumMod val="50000"/>
                  </a:schemeClr>
                </a:solidFill>
                <a:effectLst>
                  <a:outerShdw blurRad="38100" dist="38100" dir="2700000" algn="tl">
                    <a:srgbClr val="C0C0C0"/>
                  </a:outerShdw>
                </a:effectLst>
                <a:latin typeface="Arial" pitchFamily="34" charset="0"/>
                <a:cs typeface="Arial" pitchFamily="34" charset="0"/>
              </a:rPr>
              <a:t>LC</a:t>
            </a:r>
            <a:r>
              <a:rPr lang="en-US" sz="2600" b="1" dirty="0" smtClean="0">
                <a:solidFill>
                  <a:schemeClr val="hlink"/>
                </a:solidFill>
                <a:effectLst>
                  <a:outerShdw blurRad="38100" dist="38100" dir="2700000" algn="tl">
                    <a:srgbClr val="C0C0C0"/>
                  </a:outerShdw>
                </a:effectLst>
                <a:latin typeface="Arial" pitchFamily="34" charset="0"/>
                <a:cs typeface="Arial" pitchFamily="34" charset="0"/>
              </a:rPr>
              <a:t/>
            </a:r>
            <a:br>
              <a:rPr lang="en-US" sz="2600" b="1" dirty="0" smtClean="0">
                <a:solidFill>
                  <a:schemeClr val="hlink"/>
                </a:solidFill>
                <a:effectLst>
                  <a:outerShdw blurRad="38100" dist="38100" dir="2700000" algn="tl">
                    <a:srgbClr val="C0C0C0"/>
                  </a:outerShdw>
                </a:effectLst>
                <a:latin typeface="Arial" pitchFamily="34" charset="0"/>
                <a:cs typeface="Arial" pitchFamily="34" charset="0"/>
              </a:rPr>
            </a:br>
            <a:endParaRPr lang="en-US" sz="2600" b="1" dirty="0" smtClean="0">
              <a:solidFill>
                <a:schemeClr val="hlink"/>
              </a:solidFill>
              <a:effectLst>
                <a:outerShdw blurRad="38100" dist="38100" dir="2700000" algn="tl">
                  <a:srgbClr val="C0C0C0"/>
                </a:outerShdw>
              </a:effectLst>
              <a:latin typeface="Arial" pitchFamily="34" charset="0"/>
              <a:cs typeface="Arial" pitchFamily="34" charset="0"/>
            </a:endParaRPr>
          </a:p>
        </p:txBody>
      </p:sp>
      <p:sp>
        <p:nvSpPr>
          <p:cNvPr id="39940" name="Rectangle 3"/>
          <p:cNvSpPr>
            <a:spLocks noGrp="1" noChangeArrowheads="1"/>
          </p:cNvSpPr>
          <p:nvPr>
            <p:ph type="body" idx="1"/>
          </p:nvPr>
        </p:nvSpPr>
        <p:spPr>
          <a:xfrm>
            <a:off x="179512" y="1484784"/>
            <a:ext cx="8856984" cy="5832004"/>
          </a:xfrm>
        </p:spPr>
        <p:txBody>
          <a:bodyPr>
            <a:normAutofit fontScale="92500" lnSpcReduction="20000"/>
          </a:bodyPr>
          <a:lstStyle/>
          <a:p>
            <a:pPr eaLnBrk="1" hangingPunct="1">
              <a:lnSpc>
                <a:spcPct val="90000"/>
              </a:lnSpc>
              <a:buFont typeface="Wingdings" pitchFamily="2" charset="2"/>
              <a:buNone/>
              <a:defRPr/>
            </a:pPr>
            <a:r>
              <a:rPr lang="en-US" sz="2600" b="1" i="1" dirty="0" smtClean="0">
                <a:solidFill>
                  <a:srgbClr val="A50021"/>
                </a:solidFill>
                <a:effectLst>
                  <a:outerShdw blurRad="38100" dist="38100" dir="2700000" algn="tl">
                    <a:srgbClr val="C0C0C0"/>
                  </a:outerShdw>
                </a:effectLst>
              </a:rPr>
              <a:t>(Bratislava, 1995</a:t>
            </a:r>
            <a:r>
              <a:rPr lang="en-US" sz="2600" b="1" i="1" dirty="0" smtClean="0">
                <a:solidFill>
                  <a:srgbClr val="A50021"/>
                </a:solidFill>
              </a:rPr>
              <a:t>)</a:t>
            </a:r>
          </a:p>
          <a:p>
            <a:pPr eaLnBrk="1" hangingPunct="1">
              <a:lnSpc>
                <a:spcPct val="90000"/>
              </a:lnSpc>
              <a:buFont typeface="Wingdings" pitchFamily="2" charset="2"/>
              <a:buNone/>
              <a:defRPr/>
            </a:pPr>
            <a:endParaRPr lang="en-US" sz="2000" b="1" i="1" dirty="0" smtClean="0">
              <a:solidFill>
                <a:srgbClr val="A50021"/>
              </a:solidFill>
            </a:endParaRPr>
          </a:p>
          <a:p>
            <a:pPr eaLnBrk="1" hangingPunct="1">
              <a:lnSpc>
                <a:spcPct val="90000"/>
              </a:lnSpc>
              <a:buNone/>
              <a:defRPr/>
            </a:pPr>
            <a:r>
              <a:rPr lang="en-US" sz="2800" b="1" cap="all" dirty="0" smtClean="0">
                <a:effectLst>
                  <a:outerShdw blurRad="38100" dist="38100" dir="2700000" algn="tl">
                    <a:srgbClr val="000000">
                      <a:alpha val="43137"/>
                    </a:srgbClr>
                  </a:outerShdw>
                </a:effectLst>
              </a:rPr>
              <a:t>Fast progression</a:t>
            </a:r>
            <a:r>
              <a:rPr lang="sk-SK" sz="2800" b="1" cap="all" dirty="0" smtClean="0">
                <a:effectLst>
                  <a:outerShdw blurRad="38100" dist="38100" dir="2700000" algn="tl">
                    <a:srgbClr val="000000">
                      <a:alpha val="43137"/>
                    </a:srgbClr>
                  </a:outerShdw>
                </a:effectLst>
              </a:rPr>
              <a:t> of macromolecules due to  </a:t>
            </a:r>
            <a:r>
              <a:rPr lang="en-US" sz="2800" b="1" cap="all" dirty="0" smtClean="0">
                <a:effectLst>
                  <a:outerShdw blurRad="38100" dist="38100" dir="2700000" algn="tl">
                    <a:srgbClr val="000000">
                      <a:alpha val="43137"/>
                    </a:srgbClr>
                  </a:outerShdw>
                </a:effectLst>
              </a:rPr>
              <a:t>their pore </a:t>
            </a:r>
            <a:r>
              <a:rPr lang="sk-SK" sz="2800" b="1" cap="all" dirty="0" smtClean="0">
                <a:effectLst>
                  <a:outerShdw blurRad="38100" dist="38100" dir="2700000" algn="tl">
                    <a:srgbClr val="000000">
                      <a:alpha val="43137"/>
                    </a:srgbClr>
                  </a:outerShdw>
                </a:effectLst>
              </a:rPr>
              <a:t>exclusion</a:t>
            </a:r>
          </a:p>
          <a:p>
            <a:pPr eaLnBrk="1" hangingPunct="1">
              <a:lnSpc>
                <a:spcPct val="90000"/>
              </a:lnSpc>
              <a:buNone/>
              <a:defRPr/>
            </a:pPr>
            <a:r>
              <a:rPr lang="sk-SK" sz="2800" b="1" cap="all" dirty="0" smtClean="0">
                <a:effectLst>
                  <a:outerShdw blurRad="38100" dist="38100" dir="2700000" algn="tl">
                    <a:srgbClr val="000000">
                      <a:alpha val="43137"/>
                    </a:srgbClr>
                  </a:outerShdw>
                </a:effectLst>
              </a:rPr>
              <a:t>Low velocity of </a:t>
            </a:r>
            <a:r>
              <a:rPr lang="en-US" sz="2800" b="1" cap="all" dirty="0" smtClean="0">
                <a:effectLst>
                  <a:outerShdw blurRad="38100" dist="38100" dir="2700000" algn="tl">
                    <a:srgbClr val="000000">
                      <a:alpha val="43137"/>
                    </a:srgbClr>
                  </a:outerShdw>
                </a:effectLst>
              </a:rPr>
              <a:t>pore </a:t>
            </a:r>
            <a:r>
              <a:rPr lang="sk-SK" sz="2800" b="1" cap="all" dirty="0" smtClean="0">
                <a:effectLst>
                  <a:outerShdw blurRad="38100" dist="38100" dir="2700000" algn="tl">
                    <a:srgbClr val="000000">
                      <a:alpha val="43137"/>
                    </a:srgbClr>
                  </a:outerShdw>
                </a:effectLst>
              </a:rPr>
              <a:t>permeating molecules of solvents</a:t>
            </a:r>
            <a:r>
              <a:rPr lang="en-US" sz="2800" b="1" cap="all" dirty="0" smtClean="0">
                <a:effectLst>
                  <a:outerShdw blurRad="38100" dist="38100" dir="2700000" algn="tl">
                    <a:srgbClr val="000000">
                      <a:alpha val="43137"/>
                    </a:srgbClr>
                  </a:outerShdw>
                </a:effectLst>
              </a:rPr>
              <a:t>. The latter </a:t>
            </a:r>
            <a:r>
              <a:rPr lang="sk-SK" sz="2800" b="1" cap="all" dirty="0" smtClean="0">
                <a:effectLst>
                  <a:outerShdw blurRad="38100" dist="38100" dir="2700000" algn="tl">
                    <a:srgbClr val="000000">
                      <a:alpha val="43137"/>
                    </a:srgbClr>
                  </a:outerShdw>
                </a:effectLst>
                <a:sym typeface="Wingdings 3" pitchFamily="18" charset="2"/>
              </a:rPr>
              <a:t>can can promote</a:t>
            </a:r>
            <a:r>
              <a:rPr lang="sk-SK" sz="2800" b="1" cap="all" dirty="0" smtClean="0">
                <a:solidFill>
                  <a:schemeClr val="hlink"/>
                </a:solidFill>
                <a:effectLst>
                  <a:outerShdw blurRad="38100" dist="38100" dir="2700000" algn="tl">
                    <a:srgbClr val="000000">
                      <a:alpha val="43137"/>
                    </a:srgbClr>
                  </a:outerShdw>
                </a:effectLst>
                <a:sym typeface="Wingdings 3" pitchFamily="18" charset="2"/>
              </a:rPr>
              <a:t> </a:t>
            </a:r>
            <a:r>
              <a:rPr lang="sk-SK" sz="2800" b="1" u="sng" cap="all" dirty="0" smtClean="0">
                <a:solidFill>
                  <a:srgbClr val="FF0000"/>
                </a:solidFill>
                <a:effectLst>
                  <a:outerShdw blurRad="38100" dist="38100" dir="2700000" algn="tl">
                    <a:srgbClr val="000000">
                      <a:alpha val="43137"/>
                    </a:srgbClr>
                  </a:outerShdw>
                </a:effectLst>
                <a:sym typeface="Wingdings 3" pitchFamily="18" charset="2"/>
              </a:rPr>
              <a:t>adsorption</a:t>
            </a:r>
            <a:r>
              <a:rPr lang="en-US" sz="2800" b="1" cap="all" dirty="0" smtClean="0">
                <a:solidFill>
                  <a:srgbClr val="FF0000"/>
                </a:solidFill>
                <a:effectLst>
                  <a:outerShdw blurRad="38100" dist="38100" dir="2700000" algn="tl">
                    <a:srgbClr val="000000">
                      <a:alpha val="43137"/>
                    </a:srgbClr>
                  </a:outerShdw>
                </a:effectLst>
                <a:sym typeface="Wingdings 3" pitchFamily="18" charset="2"/>
              </a:rPr>
              <a:t>,</a:t>
            </a:r>
            <a:r>
              <a:rPr lang="en-US" sz="2800" b="1" cap="all" dirty="0" smtClean="0">
                <a:solidFill>
                  <a:srgbClr val="3333FF"/>
                </a:solidFill>
                <a:effectLst>
                  <a:outerShdw blurRad="38100" dist="38100" dir="2700000" algn="tl">
                    <a:srgbClr val="000000">
                      <a:alpha val="43137"/>
                    </a:srgbClr>
                  </a:outerShdw>
                </a:effectLst>
                <a:sym typeface="Wingdings 3" pitchFamily="18" charset="2"/>
              </a:rPr>
              <a:t> enthalpic partition</a:t>
            </a:r>
            <a:r>
              <a:rPr lang="sk-SK" sz="2800" b="1" cap="all" dirty="0" smtClean="0">
                <a:solidFill>
                  <a:srgbClr val="3333FF"/>
                </a:solidFill>
                <a:effectLst>
                  <a:outerShdw blurRad="38100" dist="38100" dir="2700000" algn="tl">
                    <a:srgbClr val="000000">
                      <a:alpha val="43137"/>
                    </a:srgbClr>
                  </a:outerShdw>
                </a:effectLst>
                <a:sym typeface="Wingdings 3" pitchFamily="18" charset="2"/>
              </a:rPr>
              <a:t> </a:t>
            </a:r>
            <a:r>
              <a:rPr lang="en-US" sz="2800" b="1" cap="all" dirty="0" smtClean="0">
                <a:effectLst>
                  <a:outerShdw blurRad="38100" dist="38100" dir="2700000" algn="tl">
                    <a:srgbClr val="000000">
                      <a:alpha val="43137"/>
                    </a:srgbClr>
                  </a:outerShdw>
                </a:effectLst>
                <a:sym typeface="Wingdings 3" pitchFamily="18" charset="2"/>
              </a:rPr>
              <a:t>or</a:t>
            </a:r>
            <a:r>
              <a:rPr lang="en-US" sz="2800" b="1" cap="all" dirty="0" smtClean="0">
                <a:solidFill>
                  <a:srgbClr val="3333FF"/>
                </a:solidFill>
                <a:effectLst>
                  <a:outerShdw blurRad="38100" dist="38100" dir="2700000" algn="tl">
                    <a:srgbClr val="000000">
                      <a:alpha val="43137"/>
                    </a:srgbClr>
                  </a:outerShdw>
                </a:effectLst>
                <a:sym typeface="Wingdings 3" pitchFamily="18" charset="2"/>
              </a:rPr>
              <a:t> precipitation</a:t>
            </a:r>
            <a:r>
              <a:rPr lang="en-US" sz="2800" b="1" cap="all" dirty="0" smtClean="0">
                <a:solidFill>
                  <a:srgbClr val="CC3300"/>
                </a:solidFill>
                <a:effectLst>
                  <a:outerShdw blurRad="38100" dist="38100" dir="2700000" algn="tl">
                    <a:srgbClr val="000000">
                      <a:alpha val="43137"/>
                    </a:srgbClr>
                  </a:outerShdw>
                </a:effectLst>
                <a:sym typeface="Wingdings 3" pitchFamily="18" charset="2"/>
              </a:rPr>
              <a:t> </a:t>
            </a:r>
            <a:r>
              <a:rPr lang="sk-SK" sz="2800" b="1" cap="all" dirty="0" smtClean="0">
                <a:effectLst>
                  <a:outerShdw blurRad="38100" dist="38100" dir="2700000" algn="tl">
                    <a:srgbClr val="000000">
                      <a:alpha val="43137"/>
                    </a:srgbClr>
                  </a:outerShdw>
                </a:effectLst>
                <a:sym typeface="Wingdings 3" pitchFamily="18" charset="2"/>
              </a:rPr>
              <a:t>of MACROMOLECULES</a:t>
            </a:r>
            <a:r>
              <a:rPr lang="en-US" sz="2800" b="1" cap="all" dirty="0" smtClean="0">
                <a:effectLst>
                  <a:outerShdw blurRad="38100" dist="38100" dir="2700000" algn="tl">
                    <a:srgbClr val="000000">
                      <a:alpha val="43137"/>
                    </a:srgbClr>
                  </a:outerShdw>
                </a:effectLst>
                <a:sym typeface="Wingdings 3" pitchFamily="18" charset="2"/>
              </a:rPr>
              <a:t>.</a:t>
            </a:r>
          </a:p>
          <a:p>
            <a:pPr eaLnBrk="1" hangingPunct="1">
              <a:lnSpc>
                <a:spcPct val="90000"/>
              </a:lnSpc>
              <a:buFont typeface="Wingdings" pitchFamily="2" charset="2"/>
              <a:buNone/>
              <a:defRPr/>
            </a:pPr>
            <a:endParaRPr lang="sk-SK" sz="2800" b="1" cap="all" dirty="0" smtClean="0">
              <a:effectLst>
                <a:outerShdw blurRad="38100" dist="38100" dir="2700000" algn="tl">
                  <a:srgbClr val="000000">
                    <a:alpha val="43137"/>
                  </a:srgbClr>
                </a:outerShdw>
              </a:effectLst>
              <a:sym typeface="Wingdings 3" pitchFamily="18" charset="2"/>
            </a:endParaRPr>
          </a:p>
          <a:p>
            <a:pPr eaLnBrk="1" hangingPunct="1">
              <a:lnSpc>
                <a:spcPct val="90000"/>
              </a:lnSpc>
              <a:buFont typeface="Wingdings" pitchFamily="2" charset="2"/>
              <a:buNone/>
              <a:defRPr/>
            </a:pPr>
            <a:r>
              <a:rPr lang="en-US" sz="3500" b="1" cap="all" dirty="0" smtClean="0">
                <a:solidFill>
                  <a:srgbClr val="A50021"/>
                </a:solidFill>
                <a:effectLst>
                  <a:outerShdw blurRad="38100" dist="38100" dir="2700000" algn="tl">
                    <a:srgbClr val="000000">
                      <a:alpha val="43137"/>
                    </a:srgbClr>
                  </a:outerShdw>
                </a:effectLst>
                <a:sym typeface="Wingdings 3" pitchFamily="18" charset="2"/>
              </a:rPr>
              <a:t>If eluted in front of polymer sample, </a:t>
            </a:r>
            <a:r>
              <a:rPr lang="en-US" sz="3500" b="1" cap="all" dirty="0" err="1" smtClean="0">
                <a:solidFill>
                  <a:srgbClr val="A50021"/>
                </a:solidFill>
                <a:effectLst>
                  <a:outerShdw blurRad="38100" dist="38100" dir="2700000" algn="tl">
                    <a:srgbClr val="000000">
                      <a:alpha val="43137"/>
                    </a:srgbClr>
                  </a:outerShdw>
                </a:effectLst>
                <a:sym typeface="Wingdings 3" pitchFamily="18" charset="2"/>
              </a:rPr>
              <a:t>th</a:t>
            </a:r>
            <a:r>
              <a:rPr lang="sk-SK" sz="3500" b="1" cap="all" dirty="0" smtClean="0">
                <a:solidFill>
                  <a:srgbClr val="A50021"/>
                </a:solidFill>
                <a:effectLst>
                  <a:outerShdw blurRad="38100" dist="38100" dir="2700000" algn="tl">
                    <a:srgbClr val="000000">
                      <a:alpha val="43137"/>
                    </a:srgbClr>
                  </a:outerShdw>
                </a:effectLst>
                <a:sym typeface="Wingdings 3" pitchFamily="18" charset="2"/>
              </a:rPr>
              <a:t>e </a:t>
            </a:r>
          </a:p>
          <a:p>
            <a:pPr eaLnBrk="1" hangingPunct="1">
              <a:lnSpc>
                <a:spcPct val="90000"/>
              </a:lnSpc>
              <a:buFont typeface="Wingdings" pitchFamily="2" charset="2"/>
              <a:buNone/>
              <a:defRPr/>
            </a:pPr>
            <a:r>
              <a:rPr lang="en-US" sz="3500" b="1" cap="all" dirty="0" smtClean="0">
                <a:solidFill>
                  <a:srgbClr val="A50021"/>
                </a:solidFill>
                <a:effectLst>
                  <a:outerShdw blurRad="38100" dist="38100" dir="2700000" algn="tl">
                    <a:srgbClr val="000000">
                      <a:alpha val="43137"/>
                    </a:srgbClr>
                  </a:outerShdw>
                </a:effectLst>
                <a:sym typeface="Wingdings 3" pitchFamily="18" charset="2"/>
              </a:rPr>
              <a:t>interaction promoting small molecules </a:t>
            </a:r>
            <a:endParaRPr lang="sk-SK" sz="3500" b="1" cap="all" dirty="0" smtClean="0">
              <a:solidFill>
                <a:srgbClr val="A50021"/>
              </a:solidFill>
              <a:effectLst>
                <a:outerShdw blurRad="38100" dist="38100" dir="2700000" algn="tl">
                  <a:srgbClr val="000000">
                    <a:alpha val="43137"/>
                  </a:srgbClr>
                </a:outerShdw>
              </a:effectLst>
              <a:sym typeface="Wingdings 3" pitchFamily="18" charset="2"/>
            </a:endParaRPr>
          </a:p>
          <a:p>
            <a:pPr eaLnBrk="1" hangingPunct="1">
              <a:lnSpc>
                <a:spcPct val="90000"/>
              </a:lnSpc>
              <a:buFont typeface="Wingdings" pitchFamily="2" charset="2"/>
              <a:buNone/>
              <a:defRPr/>
            </a:pPr>
            <a:r>
              <a:rPr lang="en-US" sz="3500" b="1" cap="all" dirty="0" smtClean="0">
                <a:solidFill>
                  <a:srgbClr val="A50021"/>
                </a:solidFill>
                <a:effectLst>
                  <a:outerShdw blurRad="38100" dist="38100" dir="2700000" algn="tl">
                    <a:srgbClr val="000000">
                      <a:alpha val="43137"/>
                    </a:srgbClr>
                  </a:outerShdw>
                </a:effectLst>
                <a:sym typeface="Wingdings 3" pitchFamily="18" charset="2"/>
              </a:rPr>
              <a:t>may </a:t>
            </a:r>
            <a:r>
              <a:rPr lang="sk-SK" sz="3500" b="1" cap="all" dirty="0" err="1" smtClean="0">
                <a:solidFill>
                  <a:srgbClr val="A50021"/>
                </a:solidFill>
                <a:effectLst>
                  <a:outerShdw blurRad="38100" dist="38100" dir="2700000" algn="tl">
                    <a:srgbClr val="000000">
                      <a:alpha val="43137"/>
                    </a:srgbClr>
                  </a:outerShdw>
                </a:effectLst>
                <a:sym typeface="Wingdings 3" pitchFamily="18" charset="2"/>
              </a:rPr>
              <a:t>create</a:t>
            </a:r>
            <a:r>
              <a:rPr lang="sk-SK" sz="3500" b="1" cap="all" dirty="0" smtClean="0">
                <a:solidFill>
                  <a:srgbClr val="A50021"/>
                </a:solidFill>
                <a:effectLst>
                  <a:outerShdw blurRad="38100" dist="38100" dir="2700000" algn="tl">
                    <a:srgbClr val="000000">
                      <a:alpha val="43137"/>
                    </a:srgbClr>
                  </a:outerShdw>
                </a:effectLst>
                <a:sym typeface="Wingdings 3" pitchFamily="18" charset="2"/>
              </a:rPr>
              <a:t> slowly </a:t>
            </a:r>
            <a:r>
              <a:rPr lang="en-US" sz="3500" b="1" cap="all" dirty="0" smtClean="0">
                <a:solidFill>
                  <a:srgbClr val="A50021"/>
                </a:solidFill>
                <a:effectLst>
                  <a:outerShdw blurRad="38100" dist="38100" dir="2700000" algn="tl">
                    <a:srgbClr val="000000">
                      <a:alpha val="43137"/>
                    </a:srgbClr>
                  </a:outerShdw>
                </a:effectLst>
                <a:sym typeface="Wingdings 3" pitchFamily="18" charset="2"/>
              </a:rPr>
              <a:t>eluting</a:t>
            </a:r>
            <a:r>
              <a:rPr lang="sk-SK" sz="3500" b="1" cap="all" dirty="0" smtClean="0">
                <a:solidFill>
                  <a:srgbClr val="A50021"/>
                </a:solidFill>
                <a:effectLst>
                  <a:outerShdw blurRad="38100" dist="38100" dir="2700000" algn="tl">
                    <a:srgbClr val="000000">
                      <a:alpha val="43137"/>
                    </a:srgbClr>
                  </a:outerShdw>
                </a:effectLst>
                <a:sym typeface="Wingdings 3" pitchFamily="18" charset="2"/>
              </a:rPr>
              <a:t> „</a:t>
            </a:r>
            <a:r>
              <a:rPr lang="sk-SK" sz="3500" b="1" cap="all" dirty="0" err="1" smtClean="0">
                <a:solidFill>
                  <a:srgbClr val="A50021"/>
                </a:solidFill>
                <a:effectLst>
                  <a:outerShdw blurRad="38100" dist="38100" dir="2700000" algn="tl">
                    <a:srgbClr val="000000">
                      <a:alpha val="43137"/>
                    </a:srgbClr>
                  </a:outerShdw>
                </a:effectLst>
                <a:sym typeface="Wingdings 3" pitchFamily="18" charset="2"/>
              </a:rPr>
              <a:t>barrier</a:t>
            </a:r>
            <a:r>
              <a:rPr lang="sk-SK" sz="3500" b="1" cap="all" dirty="0" smtClean="0">
                <a:solidFill>
                  <a:srgbClr val="A50021"/>
                </a:solidFill>
                <a:effectLst>
                  <a:outerShdw blurRad="38100" dist="38100" dir="2700000" algn="tl">
                    <a:srgbClr val="000000">
                      <a:alpha val="43137"/>
                    </a:srgbClr>
                  </a:outerShdw>
                </a:effectLst>
                <a:sym typeface="Wingdings 3" pitchFamily="18" charset="2"/>
              </a:rPr>
              <a:t>“</a:t>
            </a:r>
            <a:r>
              <a:rPr lang="en-US" sz="3500" b="1" cap="all" dirty="0" smtClean="0">
                <a:solidFill>
                  <a:srgbClr val="A50021"/>
                </a:solidFill>
                <a:effectLst>
                  <a:outerShdw blurRad="38100" dist="38100" dir="2700000" algn="tl">
                    <a:srgbClr val="000000">
                      <a:alpha val="43137"/>
                    </a:srgbClr>
                  </a:outerShdw>
                </a:effectLst>
                <a:sym typeface="Wingdings 3" pitchFamily="18" charset="2"/>
              </a:rPr>
              <a:t>, which</a:t>
            </a:r>
            <a:endParaRPr lang="sk-SK" sz="3500" b="1" cap="all" dirty="0" smtClean="0">
              <a:solidFill>
                <a:srgbClr val="A50021"/>
              </a:solidFill>
              <a:effectLst>
                <a:outerShdw blurRad="38100" dist="38100" dir="2700000" algn="tl">
                  <a:srgbClr val="000000">
                    <a:alpha val="43137"/>
                  </a:srgbClr>
                </a:outerShdw>
              </a:effectLst>
              <a:sym typeface="Wingdings 3" pitchFamily="18" charset="2"/>
            </a:endParaRPr>
          </a:p>
          <a:p>
            <a:pPr eaLnBrk="1" hangingPunct="1">
              <a:lnSpc>
                <a:spcPct val="90000"/>
              </a:lnSpc>
              <a:buFont typeface="Wingdings" pitchFamily="2" charset="2"/>
              <a:buNone/>
              <a:defRPr/>
            </a:pPr>
            <a:r>
              <a:rPr lang="en-US" sz="3500" b="1" cap="all" dirty="0" smtClean="0">
                <a:solidFill>
                  <a:srgbClr val="A50021"/>
                </a:solidFill>
                <a:effectLst>
                  <a:outerShdw blurRad="38100" dist="38100" dir="2700000" algn="tl">
                    <a:srgbClr val="000000">
                      <a:alpha val="43137"/>
                    </a:srgbClr>
                  </a:outerShdw>
                </a:effectLst>
                <a:sym typeface="Wingdings 3" pitchFamily="18" charset="2"/>
              </a:rPr>
              <a:t>Is</a:t>
            </a:r>
            <a:r>
              <a:rPr lang="sk-SK" sz="3500" b="1" cap="all" dirty="0" smtClean="0">
                <a:solidFill>
                  <a:srgbClr val="A50021"/>
                </a:solidFill>
                <a:effectLst>
                  <a:outerShdw blurRad="38100" dist="38100" dir="2700000" algn="tl">
                    <a:srgbClr val="000000">
                      <a:alpha val="43137"/>
                    </a:srgbClr>
                  </a:outerShdw>
                </a:effectLst>
                <a:sym typeface="Wingdings 3" pitchFamily="18" charset="2"/>
              </a:rPr>
              <a:t> „</a:t>
            </a:r>
            <a:r>
              <a:rPr lang="sk-SK" sz="3500" b="1" cap="all" dirty="0" err="1" smtClean="0">
                <a:solidFill>
                  <a:srgbClr val="A50021"/>
                </a:solidFill>
                <a:effectLst>
                  <a:outerShdw blurRad="38100" dist="38100" dir="2700000" algn="tl">
                    <a:srgbClr val="000000">
                      <a:alpha val="43137"/>
                    </a:srgbClr>
                  </a:outerShdw>
                </a:effectLst>
                <a:sym typeface="Wingdings 3" pitchFamily="18" charset="2"/>
              </a:rPr>
              <a:t>impermeable</a:t>
            </a:r>
            <a:r>
              <a:rPr lang="sk-SK" sz="3500" b="1" cap="all" dirty="0" smtClean="0">
                <a:solidFill>
                  <a:srgbClr val="A50021"/>
                </a:solidFill>
                <a:effectLst>
                  <a:outerShdw blurRad="38100" dist="38100" dir="2700000" algn="tl">
                    <a:srgbClr val="000000">
                      <a:alpha val="43137"/>
                    </a:srgbClr>
                  </a:outerShdw>
                </a:effectLst>
                <a:sym typeface="Wingdings 3" pitchFamily="18" charset="2"/>
              </a:rPr>
              <a:t>“</a:t>
            </a:r>
            <a:r>
              <a:rPr lang="en-US" sz="3500" b="1" cap="all" dirty="0" smtClean="0">
                <a:solidFill>
                  <a:srgbClr val="A50021"/>
                </a:solidFill>
                <a:effectLst>
                  <a:outerShdw blurRad="38100" dist="38100" dir="2700000" algn="tl">
                    <a:srgbClr val="000000">
                      <a:alpha val="43137"/>
                    </a:srgbClr>
                  </a:outerShdw>
                </a:effectLst>
                <a:sym typeface="Wingdings 3" pitchFamily="18" charset="2"/>
              </a:rPr>
              <a:t> </a:t>
            </a:r>
            <a:r>
              <a:rPr lang="sk-SK" sz="3500" b="1" cap="all" dirty="0" smtClean="0">
                <a:solidFill>
                  <a:srgbClr val="A50021"/>
                </a:solidFill>
                <a:effectLst>
                  <a:outerShdw blurRad="38100" dist="38100" dir="2700000" algn="tl">
                    <a:srgbClr val="000000">
                      <a:alpha val="43137"/>
                    </a:srgbClr>
                  </a:outerShdw>
                </a:effectLst>
                <a:sym typeface="Wingdings 3" pitchFamily="18" charset="2"/>
              </a:rPr>
              <a:t>for macromolecules</a:t>
            </a:r>
            <a:r>
              <a:rPr lang="sk-SK" sz="3500" b="1" cap="all" dirty="0" smtClean="0">
                <a:effectLst>
                  <a:outerShdw blurRad="38100" dist="38100" dir="2700000" algn="tl">
                    <a:srgbClr val="000000">
                      <a:alpha val="43137"/>
                    </a:srgbClr>
                  </a:outerShdw>
                </a:effectLst>
                <a:sym typeface="Wingdings 3" pitchFamily="18" charset="2"/>
              </a:rPr>
              <a:t>.</a:t>
            </a:r>
            <a:endParaRPr lang="en-US" sz="3500" b="1" cap="all" dirty="0" smtClean="0">
              <a:effectLst>
                <a:outerShdw blurRad="38100" dist="38100" dir="2700000" algn="tl">
                  <a:srgbClr val="000000">
                    <a:alpha val="43137"/>
                  </a:srgbClr>
                </a:outerShdw>
              </a:effectLst>
              <a:sym typeface="Wingdings 3" pitchFamily="18" charset="2"/>
            </a:endParaRPr>
          </a:p>
          <a:p>
            <a:pPr eaLnBrk="1" hangingPunct="1">
              <a:lnSpc>
                <a:spcPct val="90000"/>
              </a:lnSpc>
              <a:buFont typeface="Wingdings" pitchFamily="2" charset="2"/>
              <a:buNone/>
              <a:defRPr/>
            </a:pPr>
            <a:endParaRPr lang="sk-SK" sz="2800" b="1" dirty="0" smtClean="0">
              <a:effectLst>
                <a:outerShdw blurRad="38100" dist="38100" dir="2700000" algn="tl">
                  <a:srgbClr val="C0C0C0"/>
                </a:outerShdw>
              </a:effectLst>
              <a:sym typeface="Wingdings 3" pitchFamily="18" charset="2"/>
            </a:endParaRPr>
          </a:p>
          <a:p>
            <a:pPr eaLnBrk="1" hangingPunct="1">
              <a:lnSpc>
                <a:spcPct val="90000"/>
              </a:lnSpc>
              <a:buFont typeface="Wingdings" pitchFamily="2" charset="2"/>
              <a:buNone/>
              <a:defRPr/>
            </a:pPr>
            <a:r>
              <a:rPr lang="en-US" sz="2800" dirty="0" smtClean="0">
                <a:solidFill>
                  <a:srgbClr val="3333FF"/>
                </a:solidFill>
                <a:sym typeface="Wingdings 3" pitchFamily="18" charset="2"/>
              </a:rPr>
              <a:t>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Line 2"/>
          <p:cNvSpPr>
            <a:spLocks noChangeShapeType="1"/>
          </p:cNvSpPr>
          <p:nvPr/>
        </p:nvSpPr>
        <p:spPr bwMode="auto">
          <a:xfrm>
            <a:off x="468313" y="4365625"/>
            <a:ext cx="8351837" cy="0"/>
          </a:xfrm>
          <a:prstGeom prst="line">
            <a:avLst/>
          </a:prstGeom>
          <a:noFill/>
          <a:ln w="19050">
            <a:solidFill>
              <a:schemeClr val="tx1"/>
            </a:solidFill>
            <a:round/>
            <a:headEnd/>
            <a:tailEnd/>
          </a:ln>
        </p:spPr>
        <p:txBody>
          <a:bodyPr/>
          <a:lstStyle/>
          <a:p>
            <a:endParaRPr lang="sk-SK"/>
          </a:p>
        </p:txBody>
      </p:sp>
      <p:sp>
        <p:nvSpPr>
          <p:cNvPr id="32771" name="Line 3"/>
          <p:cNvSpPr>
            <a:spLocks noChangeShapeType="1"/>
          </p:cNvSpPr>
          <p:nvPr/>
        </p:nvSpPr>
        <p:spPr bwMode="auto">
          <a:xfrm flipV="1">
            <a:off x="539750" y="4365625"/>
            <a:ext cx="0" cy="576263"/>
          </a:xfrm>
          <a:prstGeom prst="line">
            <a:avLst/>
          </a:prstGeom>
          <a:noFill/>
          <a:ln w="19050">
            <a:solidFill>
              <a:schemeClr val="tx1"/>
            </a:solidFill>
            <a:round/>
            <a:headEnd/>
            <a:tailEnd type="triangle" w="lg" len="lg"/>
          </a:ln>
        </p:spPr>
        <p:txBody>
          <a:bodyPr/>
          <a:lstStyle/>
          <a:p>
            <a:endParaRPr lang="sk-SK"/>
          </a:p>
        </p:txBody>
      </p:sp>
      <p:sp>
        <p:nvSpPr>
          <p:cNvPr id="32772" name="Text Box 4"/>
          <p:cNvSpPr txBox="1">
            <a:spLocks noChangeArrowheads="1"/>
          </p:cNvSpPr>
          <p:nvPr/>
        </p:nvSpPr>
        <p:spPr bwMode="auto">
          <a:xfrm>
            <a:off x="571500" y="4643438"/>
            <a:ext cx="331788" cy="366712"/>
          </a:xfrm>
          <a:prstGeom prst="rect">
            <a:avLst/>
          </a:prstGeom>
          <a:noFill/>
          <a:ln w="9525">
            <a:noFill/>
            <a:miter lim="800000"/>
            <a:headEnd/>
            <a:tailEnd/>
          </a:ln>
        </p:spPr>
        <p:txBody>
          <a:bodyPr wrap="none">
            <a:spAutoFit/>
          </a:bodyPr>
          <a:lstStyle/>
          <a:p>
            <a:pPr eaLnBrk="1" hangingPunct="1"/>
            <a:r>
              <a:rPr lang="en-US">
                <a:cs typeface="Arial" charset="0"/>
              </a:rPr>
              <a:t>t</a:t>
            </a:r>
            <a:r>
              <a:rPr lang="en-US" baseline="-25000">
                <a:cs typeface="Arial" charset="0"/>
              </a:rPr>
              <a:t>0</a:t>
            </a:r>
            <a:endParaRPr lang="en-US">
              <a:cs typeface="Arial" charset="0"/>
            </a:endParaRPr>
          </a:p>
        </p:txBody>
      </p:sp>
      <p:sp>
        <p:nvSpPr>
          <p:cNvPr id="32773" name="Text Box 5"/>
          <p:cNvSpPr txBox="1">
            <a:spLocks noChangeArrowheads="1"/>
          </p:cNvSpPr>
          <p:nvPr/>
        </p:nvSpPr>
        <p:spPr bwMode="auto">
          <a:xfrm>
            <a:off x="179388" y="4508500"/>
            <a:ext cx="331787" cy="366713"/>
          </a:xfrm>
          <a:prstGeom prst="rect">
            <a:avLst/>
          </a:prstGeom>
          <a:noFill/>
          <a:ln w="9525">
            <a:noFill/>
            <a:miter lim="800000"/>
            <a:headEnd/>
            <a:tailEnd/>
          </a:ln>
        </p:spPr>
        <p:txBody>
          <a:bodyPr wrap="none">
            <a:spAutoFit/>
          </a:bodyPr>
          <a:lstStyle/>
          <a:p>
            <a:pPr eaLnBrk="1" hangingPunct="1"/>
            <a:r>
              <a:rPr lang="en-US">
                <a:cs typeface="Arial" charset="0"/>
              </a:rPr>
              <a:t>v</a:t>
            </a:r>
            <a:r>
              <a:rPr lang="en-US" baseline="-25000">
                <a:cs typeface="Arial" charset="0"/>
              </a:rPr>
              <a:t>i</a:t>
            </a:r>
            <a:endParaRPr lang="en-US">
              <a:cs typeface="Arial" charset="0"/>
            </a:endParaRPr>
          </a:p>
        </p:txBody>
      </p:sp>
      <p:sp>
        <p:nvSpPr>
          <p:cNvPr id="32774" name="Line 6"/>
          <p:cNvSpPr>
            <a:spLocks noChangeShapeType="1"/>
          </p:cNvSpPr>
          <p:nvPr/>
        </p:nvSpPr>
        <p:spPr bwMode="auto">
          <a:xfrm flipV="1">
            <a:off x="7451725" y="4365625"/>
            <a:ext cx="0" cy="576263"/>
          </a:xfrm>
          <a:prstGeom prst="line">
            <a:avLst/>
          </a:prstGeom>
          <a:noFill/>
          <a:ln w="19050">
            <a:solidFill>
              <a:schemeClr val="tx1"/>
            </a:solidFill>
            <a:round/>
            <a:headEnd/>
            <a:tailEnd type="triangle" w="lg" len="lg"/>
          </a:ln>
        </p:spPr>
        <p:txBody>
          <a:bodyPr/>
          <a:lstStyle/>
          <a:p>
            <a:endParaRPr lang="sk-SK"/>
          </a:p>
        </p:txBody>
      </p:sp>
      <p:sp>
        <p:nvSpPr>
          <p:cNvPr id="32775" name="Rectangle 7"/>
          <p:cNvSpPr>
            <a:spLocks noChangeArrowheads="1"/>
          </p:cNvSpPr>
          <p:nvPr/>
        </p:nvSpPr>
        <p:spPr bwMode="auto">
          <a:xfrm>
            <a:off x="827088" y="1412875"/>
            <a:ext cx="215900" cy="2952750"/>
          </a:xfrm>
          <a:prstGeom prst="rect">
            <a:avLst/>
          </a:prstGeom>
          <a:solidFill>
            <a:srgbClr val="FF0000"/>
          </a:solidFill>
          <a:ln w="12700">
            <a:solidFill>
              <a:schemeClr val="tx1"/>
            </a:solidFill>
            <a:miter lim="800000"/>
            <a:headEnd/>
            <a:tailEnd/>
          </a:ln>
        </p:spPr>
        <p:txBody>
          <a:bodyPr wrap="none" anchor="ctr"/>
          <a:lstStyle/>
          <a:p>
            <a:endParaRPr lang="sk-SK">
              <a:cs typeface="Arial" charset="0"/>
            </a:endParaRPr>
          </a:p>
        </p:txBody>
      </p:sp>
      <p:sp>
        <p:nvSpPr>
          <p:cNvPr id="32776" name="Freeform 8" descr="Diagonal brick"/>
          <p:cNvSpPr>
            <a:spLocks/>
          </p:cNvSpPr>
          <p:nvPr/>
        </p:nvSpPr>
        <p:spPr bwMode="auto">
          <a:xfrm>
            <a:off x="250825" y="4149725"/>
            <a:ext cx="568325" cy="215900"/>
          </a:xfrm>
          <a:custGeom>
            <a:avLst/>
            <a:gdLst>
              <a:gd name="T0" fmla="*/ 2147483647 w 580"/>
              <a:gd name="T1" fmla="*/ 2147483647 h 111"/>
              <a:gd name="T2" fmla="*/ 2147483647 w 580"/>
              <a:gd name="T3" fmla="*/ 2147483647 h 111"/>
              <a:gd name="T4" fmla="*/ 2147483647 w 580"/>
              <a:gd name="T5" fmla="*/ 2147483647 h 111"/>
              <a:gd name="T6" fmla="*/ 2147483647 w 580"/>
              <a:gd name="T7" fmla="*/ 2147483647 h 111"/>
              <a:gd name="T8" fmla="*/ 2147483647 w 580"/>
              <a:gd name="T9" fmla="*/ 2147483647 h 111"/>
              <a:gd name="T10" fmla="*/ 0 60000 65536"/>
              <a:gd name="T11" fmla="*/ 0 60000 65536"/>
              <a:gd name="T12" fmla="*/ 0 60000 65536"/>
              <a:gd name="T13" fmla="*/ 0 60000 65536"/>
              <a:gd name="T14" fmla="*/ 0 60000 65536"/>
              <a:gd name="T15" fmla="*/ 0 w 580"/>
              <a:gd name="T16" fmla="*/ 0 h 111"/>
              <a:gd name="T17" fmla="*/ 580 w 580"/>
              <a:gd name="T18" fmla="*/ 111 h 111"/>
            </a:gdLst>
            <a:ahLst/>
            <a:cxnLst>
              <a:cxn ang="T10">
                <a:pos x="T0" y="T1"/>
              </a:cxn>
              <a:cxn ang="T11">
                <a:pos x="T2" y="T3"/>
              </a:cxn>
              <a:cxn ang="T12">
                <a:pos x="T4" y="T5"/>
              </a:cxn>
              <a:cxn ang="T13">
                <a:pos x="T6" y="T7"/>
              </a:cxn>
              <a:cxn ang="T14">
                <a:pos x="T8" y="T9"/>
              </a:cxn>
            </a:cxnLst>
            <a:rect l="T15" t="T16" r="T17" b="T18"/>
            <a:pathLst>
              <a:path w="580" h="111">
                <a:moveTo>
                  <a:pt x="580" y="99"/>
                </a:moveTo>
                <a:cubicBezTo>
                  <a:pt x="395" y="105"/>
                  <a:pt x="309" y="111"/>
                  <a:pt x="110" y="99"/>
                </a:cubicBezTo>
                <a:cubicBezTo>
                  <a:pt x="88" y="98"/>
                  <a:pt x="47" y="73"/>
                  <a:pt x="21" y="69"/>
                </a:cubicBezTo>
                <a:cubicBezTo>
                  <a:pt x="12" y="55"/>
                  <a:pt x="0" y="6"/>
                  <a:pt x="33" y="5"/>
                </a:cubicBezTo>
                <a:cubicBezTo>
                  <a:pt x="211" y="0"/>
                  <a:pt x="390" y="5"/>
                  <a:pt x="568" y="5"/>
                </a:cubicBezTo>
              </a:path>
            </a:pathLst>
          </a:custGeom>
          <a:pattFill prst="diagBrick">
            <a:fgClr>
              <a:schemeClr val="accent2"/>
            </a:fgClr>
            <a:bgClr>
              <a:srgbClr val="008000"/>
            </a:bgClr>
          </a:pattFill>
          <a:ln w="19050">
            <a:solidFill>
              <a:schemeClr val="tx1"/>
            </a:solidFill>
            <a:round/>
            <a:headEnd/>
            <a:tailEnd/>
          </a:ln>
        </p:spPr>
        <p:txBody>
          <a:bodyPr/>
          <a:lstStyle/>
          <a:p>
            <a:endParaRPr lang="sk-SK"/>
          </a:p>
        </p:txBody>
      </p:sp>
      <p:sp>
        <p:nvSpPr>
          <p:cNvPr id="32777" name="Line 9"/>
          <p:cNvSpPr>
            <a:spLocks noChangeShapeType="1"/>
          </p:cNvSpPr>
          <p:nvPr/>
        </p:nvSpPr>
        <p:spPr bwMode="auto">
          <a:xfrm>
            <a:off x="4714875" y="4500563"/>
            <a:ext cx="719138" cy="0"/>
          </a:xfrm>
          <a:prstGeom prst="line">
            <a:avLst/>
          </a:prstGeom>
          <a:noFill/>
          <a:ln w="19050">
            <a:solidFill>
              <a:schemeClr val="tx1"/>
            </a:solidFill>
            <a:round/>
            <a:headEnd/>
            <a:tailEnd type="triangle" w="lg" len="lg"/>
          </a:ln>
        </p:spPr>
        <p:txBody>
          <a:bodyPr/>
          <a:lstStyle/>
          <a:p>
            <a:endParaRPr lang="sk-SK"/>
          </a:p>
        </p:txBody>
      </p:sp>
      <p:sp>
        <p:nvSpPr>
          <p:cNvPr id="32778" name="Text Box 10"/>
          <p:cNvSpPr txBox="1">
            <a:spLocks noChangeArrowheads="1"/>
          </p:cNvSpPr>
          <p:nvPr/>
        </p:nvSpPr>
        <p:spPr bwMode="auto">
          <a:xfrm>
            <a:off x="4857750" y="4572000"/>
            <a:ext cx="300038" cy="366713"/>
          </a:xfrm>
          <a:prstGeom prst="rect">
            <a:avLst/>
          </a:prstGeom>
          <a:noFill/>
          <a:ln w="9525">
            <a:noFill/>
            <a:miter lim="800000"/>
            <a:headEnd/>
            <a:tailEnd/>
          </a:ln>
        </p:spPr>
        <p:txBody>
          <a:bodyPr>
            <a:spAutoFit/>
          </a:bodyPr>
          <a:lstStyle/>
          <a:p>
            <a:pPr eaLnBrk="1" hangingPunct="1"/>
            <a:r>
              <a:rPr lang="en-US">
                <a:cs typeface="Arial" charset="0"/>
              </a:rPr>
              <a:t>t</a:t>
            </a:r>
          </a:p>
        </p:txBody>
      </p:sp>
      <p:sp>
        <p:nvSpPr>
          <p:cNvPr id="32779" name="Text Box 11"/>
          <p:cNvSpPr txBox="1">
            <a:spLocks noChangeArrowheads="1"/>
          </p:cNvSpPr>
          <p:nvPr/>
        </p:nvSpPr>
        <p:spPr bwMode="auto">
          <a:xfrm>
            <a:off x="357188" y="5000625"/>
            <a:ext cx="8429625" cy="1435100"/>
          </a:xfrm>
          <a:prstGeom prst="rect">
            <a:avLst/>
          </a:prstGeom>
          <a:noFill/>
          <a:ln w="9525">
            <a:noFill/>
            <a:miter lim="800000"/>
            <a:headEnd/>
            <a:tailEnd/>
          </a:ln>
        </p:spPr>
        <p:txBody>
          <a:bodyPr>
            <a:spAutoFit/>
          </a:bodyPr>
          <a:lstStyle/>
          <a:p>
            <a:pPr algn="just" eaLnBrk="1" hangingPunct="1"/>
            <a:r>
              <a:rPr lang="en-US" sz="1600" b="1" i="1">
                <a:latin typeface="Calibri" pitchFamily="34" charset="0"/>
                <a:cs typeface="Arial" charset="0"/>
              </a:rPr>
              <a:t>Eluent promotes elution of sample. Zone of barrier adsorli must be enough efficient to decelerate progression of one sample component due to its adsorption while another sample component is not adsorbed and therefore not retained by that zone. Volume of barrier is optimized by independent experiments. It should be neither too small nor too large. </a:t>
            </a:r>
            <a:r>
              <a:rPr lang="en-US" sz="2000" b="1" i="1">
                <a:solidFill>
                  <a:srgbClr val="CC0000"/>
                </a:solidFill>
                <a:latin typeface="Calibri" pitchFamily="34" charset="0"/>
                <a:cs typeface="Arial" charset="0"/>
              </a:rPr>
              <a:t>Sample volume v</a:t>
            </a:r>
            <a:r>
              <a:rPr lang="en-US" sz="2000" b="1" i="1" baseline="-25000">
                <a:solidFill>
                  <a:srgbClr val="CC0000"/>
                </a:solidFill>
                <a:latin typeface="Calibri" pitchFamily="34" charset="0"/>
                <a:cs typeface="Arial" charset="0"/>
              </a:rPr>
              <a:t>i</a:t>
            </a:r>
            <a:r>
              <a:rPr lang="en-US" sz="2000" b="1" i="1">
                <a:solidFill>
                  <a:srgbClr val="CC0000"/>
                </a:solidFill>
                <a:latin typeface="Calibri" pitchFamily="34" charset="0"/>
                <a:cs typeface="Arial" charset="0"/>
              </a:rPr>
              <a:t> can be extremely large, it may reach 20 % of column volume! </a:t>
            </a:r>
          </a:p>
        </p:txBody>
      </p:sp>
      <p:sp>
        <p:nvSpPr>
          <p:cNvPr id="103436" name="Rectangle 12"/>
          <p:cNvSpPr>
            <a:spLocks noRot="1" noChangeArrowheads="1"/>
          </p:cNvSpPr>
          <p:nvPr/>
        </p:nvSpPr>
        <p:spPr bwMode="auto">
          <a:xfrm>
            <a:off x="500063" y="692696"/>
            <a:ext cx="8536433" cy="664617"/>
          </a:xfrm>
          <a:prstGeom prst="rect">
            <a:avLst/>
          </a:prstGeom>
          <a:noFill/>
          <a:ln w="9525">
            <a:noFill/>
            <a:miter lim="800000"/>
            <a:headEnd/>
            <a:tailEnd/>
          </a:ln>
          <a:effectLst/>
        </p:spPr>
        <p:txBody>
          <a:bodyPr anchor="ctr"/>
          <a:lstStyle/>
          <a:p>
            <a:pPr algn="ctr" eaLnBrk="1" hangingPunct="1">
              <a:defRPr/>
            </a:pPr>
            <a:r>
              <a:rPr lang="en-US" sz="2800" b="1" cap="all" dirty="0">
                <a:solidFill>
                  <a:srgbClr val="0000FF"/>
                </a:solidFill>
                <a:effectLst>
                  <a:outerShdw blurRad="38100" dist="38100" dir="2700000" algn="tl">
                    <a:srgbClr val="000000"/>
                  </a:outerShdw>
                </a:effectLst>
                <a:latin typeface="Arial" pitchFamily="34" charset="0"/>
                <a:cs typeface="Arial" pitchFamily="34" charset="0"/>
              </a:rPr>
              <a:t>Liquid Chromatography under </a:t>
            </a:r>
          </a:p>
          <a:p>
            <a:pPr algn="ctr" eaLnBrk="1" hangingPunct="1">
              <a:defRPr/>
            </a:pPr>
            <a:r>
              <a:rPr lang="sk-SK" sz="2800" b="1" cap="all" dirty="0" smtClean="0">
                <a:solidFill>
                  <a:srgbClr val="0000FF"/>
                </a:solidFill>
                <a:effectLst>
                  <a:outerShdw blurRad="38100" dist="38100" dir="2700000" algn="tl">
                    <a:srgbClr val="000000"/>
                  </a:outerShdw>
                </a:effectLst>
                <a:latin typeface="Arial" pitchFamily="34" charset="0"/>
                <a:cs typeface="Arial" pitchFamily="34" charset="0"/>
              </a:rPr>
              <a:t>       </a:t>
            </a:r>
            <a:r>
              <a:rPr lang="en-US" sz="2800" b="1" cap="all" dirty="0" smtClean="0">
                <a:solidFill>
                  <a:srgbClr val="0000FF"/>
                </a:solidFill>
                <a:effectLst>
                  <a:outerShdw blurRad="38100" dist="38100" dir="2700000" algn="tl">
                    <a:srgbClr val="000000"/>
                  </a:outerShdw>
                </a:effectLst>
                <a:latin typeface="Arial" pitchFamily="34" charset="0"/>
                <a:cs typeface="Arial" pitchFamily="34" charset="0"/>
              </a:rPr>
              <a:t>Limiting </a:t>
            </a:r>
            <a:r>
              <a:rPr lang="en-US" sz="2800" b="1" cap="all" dirty="0">
                <a:solidFill>
                  <a:srgbClr val="0000FF"/>
                </a:solidFill>
                <a:effectLst>
                  <a:outerShdw blurRad="38100" dist="38100" dir="2700000" algn="tl">
                    <a:srgbClr val="000000"/>
                  </a:outerShdw>
                </a:effectLst>
                <a:latin typeface="Arial" pitchFamily="34" charset="0"/>
                <a:cs typeface="Arial" pitchFamily="34" charset="0"/>
              </a:rPr>
              <a:t>Conditions of  Desorption</a:t>
            </a:r>
          </a:p>
          <a:p>
            <a:pPr algn="ctr" eaLnBrk="1" hangingPunct="1">
              <a:defRPr/>
            </a:pPr>
            <a:r>
              <a:rPr lang="en-US" sz="2400" b="1" i="1" dirty="0">
                <a:solidFill>
                  <a:srgbClr val="C00000"/>
                </a:solidFill>
                <a:effectLst>
                  <a:outerShdw blurRad="38100" dist="38100" dir="2700000" algn="tl">
                    <a:srgbClr val="000000"/>
                  </a:outerShdw>
                </a:effectLst>
                <a:latin typeface="Calibri" pitchFamily="34" charset="0"/>
              </a:rPr>
              <a:t>Narrow pore column </a:t>
            </a:r>
            <a:r>
              <a:rPr lang="en-US" sz="2400" b="1" i="1" dirty="0" err="1">
                <a:solidFill>
                  <a:srgbClr val="C00000"/>
                </a:solidFill>
                <a:effectLst>
                  <a:outerShdw blurRad="38100" dist="38100" dir="2700000" algn="tl">
                    <a:srgbClr val="000000"/>
                  </a:outerShdw>
                </a:effectLst>
                <a:latin typeface="Calibri" pitchFamily="34" charset="0"/>
              </a:rPr>
              <a:t>packings</a:t>
            </a:r>
            <a:r>
              <a:rPr lang="en-US" sz="2400" b="1" i="1" dirty="0">
                <a:solidFill>
                  <a:srgbClr val="C00000"/>
                </a:solidFill>
                <a:effectLst>
                  <a:outerShdw blurRad="38100" dist="38100" dir="2700000" algn="tl">
                    <a:srgbClr val="000000"/>
                  </a:outerShdw>
                </a:effectLst>
                <a:latin typeface="Calibri" pitchFamily="34" charset="0"/>
              </a:rPr>
              <a:t> with large pore </a:t>
            </a:r>
          </a:p>
          <a:p>
            <a:pPr algn="ctr" eaLnBrk="1" hangingPunct="1">
              <a:defRPr/>
            </a:pPr>
            <a:r>
              <a:rPr lang="en-US" sz="2400" b="1" i="1" dirty="0">
                <a:solidFill>
                  <a:srgbClr val="C00000"/>
                </a:solidFill>
                <a:effectLst>
                  <a:outerShdw blurRad="38100" dist="38100" dir="2700000" algn="tl">
                    <a:srgbClr val="000000"/>
                  </a:outerShdw>
                </a:effectLst>
                <a:latin typeface="Calibri" pitchFamily="34" charset="0"/>
              </a:rPr>
              <a:t>volume are preferred</a:t>
            </a:r>
          </a:p>
        </p:txBody>
      </p:sp>
      <p:sp>
        <p:nvSpPr>
          <p:cNvPr id="32781" name="Text Box 13"/>
          <p:cNvSpPr txBox="1">
            <a:spLocks noChangeArrowheads="1"/>
          </p:cNvSpPr>
          <p:nvPr/>
        </p:nvSpPr>
        <p:spPr bwMode="auto">
          <a:xfrm>
            <a:off x="2268538" y="1989138"/>
            <a:ext cx="5349875" cy="430212"/>
          </a:xfrm>
          <a:prstGeom prst="rect">
            <a:avLst/>
          </a:prstGeom>
          <a:noFill/>
          <a:ln w="9525">
            <a:noFill/>
            <a:miter lim="800000"/>
            <a:headEnd/>
            <a:tailEnd/>
          </a:ln>
        </p:spPr>
        <p:txBody>
          <a:bodyPr>
            <a:spAutoFit/>
          </a:bodyPr>
          <a:lstStyle/>
          <a:p>
            <a:r>
              <a:rPr lang="en-US" sz="2200" b="1" i="1">
                <a:solidFill>
                  <a:schemeClr val="hlink"/>
                </a:solidFill>
                <a:cs typeface="Arial" charset="0"/>
              </a:rPr>
              <a:t>Mobile phase promotes sample elution</a:t>
            </a:r>
          </a:p>
        </p:txBody>
      </p:sp>
      <p:sp>
        <p:nvSpPr>
          <p:cNvPr id="32782" name="Text Box 14"/>
          <p:cNvSpPr txBox="1">
            <a:spLocks noChangeArrowheads="1"/>
          </p:cNvSpPr>
          <p:nvPr/>
        </p:nvSpPr>
        <p:spPr bwMode="auto">
          <a:xfrm>
            <a:off x="539750" y="692150"/>
            <a:ext cx="1008063" cy="641350"/>
          </a:xfrm>
          <a:prstGeom prst="rect">
            <a:avLst/>
          </a:prstGeom>
          <a:noFill/>
          <a:ln w="9525">
            <a:noFill/>
            <a:miter lim="800000"/>
            <a:headEnd/>
            <a:tailEnd/>
          </a:ln>
        </p:spPr>
        <p:txBody>
          <a:bodyPr>
            <a:spAutoFit/>
          </a:bodyPr>
          <a:lstStyle/>
          <a:p>
            <a:pPr eaLnBrk="1" hangingPunct="1"/>
            <a:r>
              <a:rPr lang="en-US" b="1" dirty="0" smtClean="0">
                <a:solidFill>
                  <a:srgbClr val="FF3300"/>
                </a:solidFill>
                <a:cs typeface="Arial" charset="0"/>
              </a:rPr>
              <a:t>Adsorli</a:t>
            </a:r>
            <a:r>
              <a:rPr lang="sk-SK" b="1" dirty="0" smtClean="0">
                <a:solidFill>
                  <a:srgbClr val="FF3300"/>
                </a:solidFill>
                <a:cs typeface="Arial" charset="0"/>
              </a:rPr>
              <a:t>  </a:t>
            </a:r>
            <a:endParaRPr lang="en-US" b="1" dirty="0">
              <a:solidFill>
                <a:srgbClr val="FF3300"/>
              </a:solidFill>
              <a:cs typeface="Arial" charset="0"/>
            </a:endParaRPr>
          </a:p>
          <a:p>
            <a:pPr eaLnBrk="1" hangingPunct="1"/>
            <a:r>
              <a:rPr lang="en-US" b="1" dirty="0">
                <a:solidFill>
                  <a:srgbClr val="FF3300"/>
                </a:solidFill>
                <a:cs typeface="Arial" charset="0"/>
              </a:rPr>
              <a:t>barrier</a:t>
            </a:r>
          </a:p>
        </p:txBody>
      </p:sp>
      <p:sp>
        <p:nvSpPr>
          <p:cNvPr id="32783" name="Text Box 15"/>
          <p:cNvSpPr txBox="1">
            <a:spLocks noChangeArrowheads="1"/>
          </p:cNvSpPr>
          <p:nvPr/>
        </p:nvSpPr>
        <p:spPr bwMode="auto">
          <a:xfrm rot="-5400000">
            <a:off x="-50800" y="2292350"/>
            <a:ext cx="2921000" cy="730250"/>
          </a:xfrm>
          <a:prstGeom prst="rect">
            <a:avLst/>
          </a:prstGeom>
          <a:noFill/>
          <a:ln w="9525">
            <a:noFill/>
            <a:miter lim="800000"/>
            <a:headEnd/>
            <a:tailEnd/>
          </a:ln>
        </p:spPr>
        <p:txBody>
          <a:bodyPr>
            <a:spAutoFit/>
          </a:bodyPr>
          <a:lstStyle/>
          <a:p>
            <a:pPr eaLnBrk="1" hangingPunct="1"/>
            <a:r>
              <a:rPr lang="en-US" sz="1400" b="1">
                <a:cs typeface="Arial" charset="0"/>
              </a:rPr>
              <a:t>Sample composed of a retained</a:t>
            </a:r>
          </a:p>
          <a:p>
            <a:pPr eaLnBrk="1" hangingPunct="1"/>
            <a:r>
              <a:rPr lang="en-US" sz="1400" b="1">
                <a:cs typeface="Arial" charset="0"/>
              </a:rPr>
              <a:t>and- a non-retained polymer</a:t>
            </a:r>
          </a:p>
          <a:p>
            <a:pPr eaLnBrk="1" hangingPunct="1"/>
            <a:endParaRPr lang="en-US" sz="1400">
              <a:cs typeface="Arial" charset="0"/>
            </a:endParaRPr>
          </a:p>
        </p:txBody>
      </p:sp>
      <p:sp>
        <p:nvSpPr>
          <p:cNvPr id="16" name="Slide Number Placeholder 15"/>
          <p:cNvSpPr txBox="1">
            <a:spLocks noGrp="1"/>
          </p:cNvSpPr>
          <p:nvPr/>
        </p:nvSpPr>
        <p:spPr>
          <a:xfrm>
            <a:off x="8348663" y="6111875"/>
            <a:ext cx="457200" cy="365125"/>
          </a:xfrm>
          <a:prstGeom prst="rect">
            <a:avLst/>
          </a:prstGeom>
          <a:noFill/>
        </p:spPr>
        <p:txBody>
          <a:bodyPr anchor="b"/>
          <a:lstStyle/>
          <a:p>
            <a:pPr algn="r" eaLnBrk="1" hangingPunct="1">
              <a:defRPr/>
            </a:pPr>
            <a:fld id="{FC5876C3-20AE-4E24-A252-C60C91986A9B}" type="slidenum">
              <a:rPr lang="en-US" sz="1000">
                <a:solidFill>
                  <a:schemeClr val="bg2">
                    <a:shade val="50000"/>
                  </a:schemeClr>
                </a:solidFill>
              </a:rPr>
              <a:pPr algn="r" eaLnBrk="1" hangingPunct="1">
                <a:defRPr/>
              </a:pPr>
              <a:t>18</a:t>
            </a:fld>
            <a:endParaRPr lang="en-US" sz="1000">
              <a:solidFill>
                <a:schemeClr val="bg2">
                  <a:shade val="50000"/>
                </a:schemeClr>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323850" y="908050"/>
          <a:ext cx="2987675" cy="4176713"/>
        </p:xfrm>
        <a:graphic>
          <a:graphicData uri="http://schemas.openxmlformats.org/presentationml/2006/ole">
            <p:oleObj spid="_x0000_s28674" r:id="rId4" imgW="1825920" imgH="2535840" progId="">
              <p:embed/>
            </p:oleObj>
          </a:graphicData>
        </a:graphic>
      </p:graphicFrame>
      <p:sp>
        <p:nvSpPr>
          <p:cNvPr id="2053" name="Line 3"/>
          <p:cNvSpPr>
            <a:spLocks noChangeShapeType="1"/>
          </p:cNvSpPr>
          <p:nvPr/>
        </p:nvSpPr>
        <p:spPr bwMode="auto">
          <a:xfrm>
            <a:off x="250825" y="4365625"/>
            <a:ext cx="8569325" cy="0"/>
          </a:xfrm>
          <a:prstGeom prst="line">
            <a:avLst/>
          </a:prstGeom>
          <a:noFill/>
          <a:ln w="19050">
            <a:solidFill>
              <a:schemeClr val="tx1"/>
            </a:solidFill>
            <a:round/>
            <a:headEnd/>
            <a:tailEnd/>
          </a:ln>
        </p:spPr>
        <p:txBody>
          <a:bodyPr/>
          <a:lstStyle/>
          <a:p>
            <a:endParaRPr lang="sk-SK"/>
          </a:p>
        </p:txBody>
      </p:sp>
      <p:sp>
        <p:nvSpPr>
          <p:cNvPr id="2054" name="Line 4"/>
          <p:cNvSpPr>
            <a:spLocks noChangeShapeType="1"/>
          </p:cNvSpPr>
          <p:nvPr/>
        </p:nvSpPr>
        <p:spPr bwMode="auto">
          <a:xfrm>
            <a:off x="539750" y="1052513"/>
            <a:ext cx="0" cy="3313112"/>
          </a:xfrm>
          <a:prstGeom prst="line">
            <a:avLst/>
          </a:prstGeom>
          <a:noFill/>
          <a:ln w="19050">
            <a:solidFill>
              <a:schemeClr val="tx1"/>
            </a:solidFill>
            <a:round/>
            <a:headEnd/>
            <a:tailEnd/>
          </a:ln>
        </p:spPr>
        <p:txBody>
          <a:bodyPr/>
          <a:lstStyle/>
          <a:p>
            <a:endParaRPr lang="sk-SK"/>
          </a:p>
        </p:txBody>
      </p:sp>
      <p:sp>
        <p:nvSpPr>
          <p:cNvPr id="2055" name="Line 5"/>
          <p:cNvSpPr>
            <a:spLocks noChangeShapeType="1"/>
          </p:cNvSpPr>
          <p:nvPr/>
        </p:nvSpPr>
        <p:spPr bwMode="auto">
          <a:xfrm flipV="1">
            <a:off x="539750" y="4365625"/>
            <a:ext cx="0" cy="576263"/>
          </a:xfrm>
          <a:prstGeom prst="line">
            <a:avLst/>
          </a:prstGeom>
          <a:noFill/>
          <a:ln w="19050">
            <a:solidFill>
              <a:schemeClr val="tx1"/>
            </a:solidFill>
            <a:round/>
            <a:headEnd/>
            <a:tailEnd type="triangle" w="lg" len="lg"/>
          </a:ln>
        </p:spPr>
        <p:txBody>
          <a:bodyPr/>
          <a:lstStyle/>
          <a:p>
            <a:endParaRPr lang="sk-SK"/>
          </a:p>
        </p:txBody>
      </p:sp>
      <p:sp>
        <p:nvSpPr>
          <p:cNvPr id="2056" name="Text Box 6"/>
          <p:cNvSpPr txBox="1">
            <a:spLocks noChangeArrowheads="1"/>
          </p:cNvSpPr>
          <p:nvPr/>
        </p:nvSpPr>
        <p:spPr bwMode="auto">
          <a:xfrm>
            <a:off x="395288" y="4941888"/>
            <a:ext cx="331787" cy="366712"/>
          </a:xfrm>
          <a:prstGeom prst="rect">
            <a:avLst/>
          </a:prstGeom>
          <a:noFill/>
          <a:ln w="9525">
            <a:noFill/>
            <a:miter lim="800000"/>
            <a:headEnd/>
            <a:tailEnd/>
          </a:ln>
        </p:spPr>
        <p:txBody>
          <a:bodyPr wrap="none">
            <a:spAutoFit/>
          </a:bodyPr>
          <a:lstStyle/>
          <a:p>
            <a:pPr eaLnBrk="1" hangingPunct="1"/>
            <a:r>
              <a:rPr lang="en-US">
                <a:cs typeface="Arial" charset="0"/>
              </a:rPr>
              <a:t>t</a:t>
            </a:r>
            <a:r>
              <a:rPr lang="en-US" baseline="-25000">
                <a:cs typeface="Arial" charset="0"/>
              </a:rPr>
              <a:t>0</a:t>
            </a:r>
            <a:endParaRPr lang="en-US">
              <a:cs typeface="Arial" charset="0"/>
            </a:endParaRPr>
          </a:p>
        </p:txBody>
      </p:sp>
      <p:sp>
        <p:nvSpPr>
          <p:cNvPr id="2057" name="Text Box 7"/>
          <p:cNvSpPr txBox="1">
            <a:spLocks noChangeArrowheads="1"/>
          </p:cNvSpPr>
          <p:nvPr/>
        </p:nvSpPr>
        <p:spPr bwMode="auto">
          <a:xfrm>
            <a:off x="179388" y="4508500"/>
            <a:ext cx="331787" cy="366713"/>
          </a:xfrm>
          <a:prstGeom prst="rect">
            <a:avLst/>
          </a:prstGeom>
          <a:noFill/>
          <a:ln w="9525">
            <a:noFill/>
            <a:miter lim="800000"/>
            <a:headEnd/>
            <a:tailEnd/>
          </a:ln>
        </p:spPr>
        <p:txBody>
          <a:bodyPr wrap="none">
            <a:spAutoFit/>
          </a:bodyPr>
          <a:lstStyle/>
          <a:p>
            <a:pPr eaLnBrk="1" hangingPunct="1"/>
            <a:r>
              <a:rPr lang="en-US">
                <a:cs typeface="Arial" charset="0"/>
              </a:rPr>
              <a:t>v</a:t>
            </a:r>
            <a:r>
              <a:rPr lang="en-US" baseline="-25000">
                <a:cs typeface="Arial" charset="0"/>
              </a:rPr>
              <a:t>i</a:t>
            </a:r>
            <a:endParaRPr lang="en-US">
              <a:cs typeface="Arial" charset="0"/>
            </a:endParaRPr>
          </a:p>
        </p:txBody>
      </p:sp>
      <p:graphicFrame>
        <p:nvGraphicFramePr>
          <p:cNvPr id="2051" name="Object 8"/>
          <p:cNvGraphicFramePr>
            <a:graphicFrameLocks noChangeAspect="1"/>
          </p:cNvGraphicFramePr>
          <p:nvPr/>
        </p:nvGraphicFramePr>
        <p:xfrm>
          <a:off x="2555875" y="1273175"/>
          <a:ext cx="3600450" cy="3698875"/>
        </p:xfrm>
        <a:graphic>
          <a:graphicData uri="http://schemas.openxmlformats.org/presentationml/2006/ole">
            <p:oleObj spid="_x0000_s28675" r:id="rId5" imgW="1883520" imgH="2492640" progId="">
              <p:embed/>
            </p:oleObj>
          </a:graphicData>
        </a:graphic>
      </p:graphicFrame>
      <p:graphicFrame>
        <p:nvGraphicFramePr>
          <p:cNvPr id="2052" name="Object 9"/>
          <p:cNvGraphicFramePr>
            <a:graphicFrameLocks noChangeAspect="1"/>
          </p:cNvGraphicFramePr>
          <p:nvPr/>
        </p:nvGraphicFramePr>
        <p:xfrm>
          <a:off x="5624513" y="0"/>
          <a:ext cx="3700462" cy="5373688"/>
        </p:xfrm>
        <a:graphic>
          <a:graphicData uri="http://schemas.openxmlformats.org/presentationml/2006/ole">
            <p:oleObj spid="_x0000_s28676" r:id="rId6" imgW="1811520" imgH="2386080" progId="">
              <p:embed/>
            </p:oleObj>
          </a:graphicData>
        </a:graphic>
      </p:graphicFrame>
      <p:sp>
        <p:nvSpPr>
          <p:cNvPr id="2058" name="Line 10"/>
          <p:cNvSpPr>
            <a:spLocks noChangeShapeType="1"/>
          </p:cNvSpPr>
          <p:nvPr/>
        </p:nvSpPr>
        <p:spPr bwMode="auto">
          <a:xfrm>
            <a:off x="2268538" y="4868863"/>
            <a:ext cx="1512887" cy="0"/>
          </a:xfrm>
          <a:prstGeom prst="line">
            <a:avLst/>
          </a:prstGeom>
          <a:noFill/>
          <a:ln w="19050">
            <a:solidFill>
              <a:schemeClr val="tx1"/>
            </a:solidFill>
            <a:round/>
            <a:headEnd/>
            <a:tailEnd type="triangle" w="lg" len="lg"/>
          </a:ln>
        </p:spPr>
        <p:txBody>
          <a:bodyPr/>
          <a:lstStyle/>
          <a:p>
            <a:endParaRPr lang="sk-SK"/>
          </a:p>
        </p:txBody>
      </p:sp>
      <p:sp>
        <p:nvSpPr>
          <p:cNvPr id="2059" name="Text Box 11"/>
          <p:cNvSpPr txBox="1">
            <a:spLocks noChangeArrowheads="1"/>
          </p:cNvSpPr>
          <p:nvPr/>
        </p:nvSpPr>
        <p:spPr bwMode="auto">
          <a:xfrm>
            <a:off x="3851275" y="4868863"/>
            <a:ext cx="2393950" cy="366712"/>
          </a:xfrm>
          <a:prstGeom prst="rect">
            <a:avLst/>
          </a:prstGeom>
          <a:noFill/>
          <a:ln w="9525">
            <a:noFill/>
            <a:miter lim="800000"/>
            <a:headEnd/>
            <a:tailEnd/>
          </a:ln>
        </p:spPr>
        <p:txBody>
          <a:bodyPr wrap="none">
            <a:spAutoFit/>
          </a:bodyPr>
          <a:lstStyle/>
          <a:p>
            <a:pPr eaLnBrk="1" hangingPunct="1"/>
            <a:r>
              <a:rPr lang="en-US">
                <a:cs typeface="Arial" charset="0"/>
              </a:rPr>
              <a:t>peak position in time t</a:t>
            </a:r>
          </a:p>
        </p:txBody>
      </p:sp>
      <p:sp>
        <p:nvSpPr>
          <p:cNvPr id="2060" name="AutoShape 12"/>
          <p:cNvSpPr>
            <a:spLocks/>
          </p:cNvSpPr>
          <p:nvPr/>
        </p:nvSpPr>
        <p:spPr bwMode="auto">
          <a:xfrm rot="5400000">
            <a:off x="1691482" y="3572668"/>
            <a:ext cx="215900" cy="2087563"/>
          </a:xfrm>
          <a:prstGeom prst="rightBrace">
            <a:avLst>
              <a:gd name="adj1" fmla="val 80576"/>
              <a:gd name="adj2" fmla="val 50000"/>
            </a:avLst>
          </a:prstGeom>
          <a:noFill/>
          <a:ln w="9525">
            <a:solidFill>
              <a:schemeClr val="tx1"/>
            </a:solidFill>
            <a:round/>
            <a:headEnd/>
            <a:tailEnd/>
          </a:ln>
        </p:spPr>
        <p:txBody>
          <a:bodyPr wrap="none" anchor="ctr"/>
          <a:lstStyle/>
          <a:p>
            <a:endParaRPr lang="sk-SK">
              <a:cs typeface="Arial" charset="0"/>
            </a:endParaRPr>
          </a:p>
        </p:txBody>
      </p:sp>
      <p:sp>
        <p:nvSpPr>
          <p:cNvPr id="2061" name="AutoShape 13"/>
          <p:cNvSpPr>
            <a:spLocks/>
          </p:cNvSpPr>
          <p:nvPr/>
        </p:nvSpPr>
        <p:spPr bwMode="auto">
          <a:xfrm rot="5400000">
            <a:off x="4247357" y="3320256"/>
            <a:ext cx="215900" cy="2592387"/>
          </a:xfrm>
          <a:prstGeom prst="rightBrace">
            <a:avLst>
              <a:gd name="adj1" fmla="val 100061"/>
              <a:gd name="adj2" fmla="val 50000"/>
            </a:avLst>
          </a:prstGeom>
          <a:noFill/>
          <a:ln w="9525">
            <a:solidFill>
              <a:schemeClr val="tx1"/>
            </a:solidFill>
            <a:round/>
            <a:headEnd/>
            <a:tailEnd/>
          </a:ln>
        </p:spPr>
        <p:txBody>
          <a:bodyPr wrap="none" anchor="ctr"/>
          <a:lstStyle/>
          <a:p>
            <a:endParaRPr lang="sk-SK">
              <a:cs typeface="Arial" charset="0"/>
            </a:endParaRPr>
          </a:p>
        </p:txBody>
      </p:sp>
      <p:sp>
        <p:nvSpPr>
          <p:cNvPr id="2062" name="Text Box 14"/>
          <p:cNvSpPr txBox="1">
            <a:spLocks noChangeArrowheads="1"/>
          </p:cNvSpPr>
          <p:nvPr/>
        </p:nvSpPr>
        <p:spPr bwMode="auto">
          <a:xfrm>
            <a:off x="1692275" y="4724400"/>
            <a:ext cx="331788" cy="366713"/>
          </a:xfrm>
          <a:prstGeom prst="rect">
            <a:avLst/>
          </a:prstGeom>
          <a:noFill/>
          <a:ln w="9525">
            <a:noFill/>
            <a:miter lim="800000"/>
            <a:headEnd/>
            <a:tailEnd/>
          </a:ln>
        </p:spPr>
        <p:txBody>
          <a:bodyPr wrap="none">
            <a:spAutoFit/>
          </a:bodyPr>
          <a:lstStyle/>
          <a:p>
            <a:pPr eaLnBrk="1" hangingPunct="1"/>
            <a:r>
              <a:rPr lang="en-US">
                <a:cs typeface="Arial" charset="0"/>
              </a:rPr>
              <a:t>t</a:t>
            </a:r>
            <a:r>
              <a:rPr lang="en-US" baseline="-25000">
                <a:cs typeface="Arial" charset="0"/>
              </a:rPr>
              <a:t>1</a:t>
            </a:r>
            <a:endParaRPr lang="en-US">
              <a:cs typeface="Arial" charset="0"/>
            </a:endParaRPr>
          </a:p>
        </p:txBody>
      </p:sp>
      <p:sp>
        <p:nvSpPr>
          <p:cNvPr id="2063" name="AutoShape 15"/>
          <p:cNvSpPr>
            <a:spLocks/>
          </p:cNvSpPr>
          <p:nvPr/>
        </p:nvSpPr>
        <p:spPr bwMode="auto">
          <a:xfrm rot="5400000">
            <a:off x="6588126" y="3932237"/>
            <a:ext cx="215900" cy="1368425"/>
          </a:xfrm>
          <a:prstGeom prst="rightBrace">
            <a:avLst>
              <a:gd name="adj1" fmla="val 52819"/>
              <a:gd name="adj2" fmla="val 50000"/>
            </a:avLst>
          </a:prstGeom>
          <a:noFill/>
          <a:ln w="9525">
            <a:solidFill>
              <a:schemeClr val="tx1"/>
            </a:solidFill>
            <a:round/>
            <a:headEnd/>
            <a:tailEnd/>
          </a:ln>
        </p:spPr>
        <p:txBody>
          <a:bodyPr wrap="none" anchor="ctr"/>
          <a:lstStyle/>
          <a:p>
            <a:endParaRPr lang="sk-SK">
              <a:cs typeface="Arial" charset="0"/>
            </a:endParaRPr>
          </a:p>
        </p:txBody>
      </p:sp>
      <p:sp>
        <p:nvSpPr>
          <p:cNvPr id="2064" name="Text Box 16"/>
          <p:cNvSpPr txBox="1">
            <a:spLocks noChangeArrowheads="1"/>
          </p:cNvSpPr>
          <p:nvPr/>
        </p:nvSpPr>
        <p:spPr bwMode="auto">
          <a:xfrm>
            <a:off x="6588125" y="4652963"/>
            <a:ext cx="331788" cy="366712"/>
          </a:xfrm>
          <a:prstGeom prst="rect">
            <a:avLst/>
          </a:prstGeom>
          <a:noFill/>
          <a:ln w="9525">
            <a:noFill/>
            <a:miter lim="800000"/>
            <a:headEnd/>
            <a:tailEnd/>
          </a:ln>
        </p:spPr>
        <p:txBody>
          <a:bodyPr wrap="none">
            <a:spAutoFit/>
          </a:bodyPr>
          <a:lstStyle/>
          <a:p>
            <a:pPr eaLnBrk="1" hangingPunct="1"/>
            <a:r>
              <a:rPr lang="en-US">
                <a:cs typeface="Arial" charset="0"/>
              </a:rPr>
              <a:t>t</a:t>
            </a:r>
            <a:r>
              <a:rPr lang="en-US" baseline="-25000">
                <a:cs typeface="Arial" charset="0"/>
              </a:rPr>
              <a:t>3</a:t>
            </a:r>
            <a:endParaRPr lang="en-US">
              <a:cs typeface="Arial" charset="0"/>
            </a:endParaRPr>
          </a:p>
        </p:txBody>
      </p:sp>
      <p:sp>
        <p:nvSpPr>
          <p:cNvPr id="2065" name="Line 17"/>
          <p:cNvSpPr>
            <a:spLocks noChangeShapeType="1"/>
          </p:cNvSpPr>
          <p:nvPr/>
        </p:nvSpPr>
        <p:spPr bwMode="auto">
          <a:xfrm>
            <a:off x="7451725" y="3716338"/>
            <a:ext cx="0" cy="649287"/>
          </a:xfrm>
          <a:prstGeom prst="line">
            <a:avLst/>
          </a:prstGeom>
          <a:noFill/>
          <a:ln w="19050">
            <a:solidFill>
              <a:schemeClr val="tx1"/>
            </a:solidFill>
            <a:round/>
            <a:headEnd/>
            <a:tailEnd type="triangle" w="lg" len="lg"/>
          </a:ln>
        </p:spPr>
        <p:txBody>
          <a:bodyPr/>
          <a:lstStyle/>
          <a:p>
            <a:endParaRPr lang="sk-SK"/>
          </a:p>
        </p:txBody>
      </p:sp>
      <p:sp>
        <p:nvSpPr>
          <p:cNvPr id="2066" name="Line 18"/>
          <p:cNvSpPr>
            <a:spLocks noChangeShapeType="1"/>
          </p:cNvSpPr>
          <p:nvPr/>
        </p:nvSpPr>
        <p:spPr bwMode="auto">
          <a:xfrm flipV="1">
            <a:off x="7451725" y="4365625"/>
            <a:ext cx="0" cy="576263"/>
          </a:xfrm>
          <a:prstGeom prst="line">
            <a:avLst/>
          </a:prstGeom>
          <a:noFill/>
          <a:ln w="19050">
            <a:solidFill>
              <a:schemeClr val="tx1"/>
            </a:solidFill>
            <a:round/>
            <a:headEnd/>
            <a:tailEnd type="triangle" w="lg" len="lg"/>
          </a:ln>
        </p:spPr>
        <p:txBody>
          <a:bodyPr/>
          <a:lstStyle/>
          <a:p>
            <a:endParaRPr lang="sk-SK"/>
          </a:p>
        </p:txBody>
      </p:sp>
      <p:sp>
        <p:nvSpPr>
          <p:cNvPr id="2067" name="Text Box 19"/>
          <p:cNvSpPr txBox="1">
            <a:spLocks noChangeArrowheads="1"/>
          </p:cNvSpPr>
          <p:nvPr/>
        </p:nvSpPr>
        <p:spPr bwMode="auto">
          <a:xfrm>
            <a:off x="357188" y="5157788"/>
            <a:ext cx="8497887" cy="1435100"/>
          </a:xfrm>
          <a:prstGeom prst="rect">
            <a:avLst/>
          </a:prstGeom>
          <a:noFill/>
          <a:ln w="9525">
            <a:noFill/>
            <a:miter lim="800000"/>
            <a:headEnd/>
            <a:tailEnd/>
          </a:ln>
        </p:spPr>
        <p:txBody>
          <a:bodyPr>
            <a:spAutoFit/>
          </a:bodyPr>
          <a:lstStyle/>
          <a:p>
            <a:pPr algn="just" eaLnBrk="1" hangingPunct="1"/>
            <a:r>
              <a:rPr lang="en-US" sz="1600" b="1" i="1">
                <a:latin typeface="Calibri" pitchFamily="34" charset="0"/>
                <a:cs typeface="Arial" charset="0"/>
              </a:rPr>
              <a:t>Barrier is subject to normal broadening, its peak is nearly Gaussian (red color). Non-adsorbed and therefore non-retained sample constituent (green) beak-through barrier and elutes in SEC mode. Adsorbed (blue) sample constituent is decelerated by barrier. It is accumulated on the barrier edge. </a:t>
            </a:r>
            <a:r>
              <a:rPr lang="en-US" sz="2000" b="1" i="1">
                <a:solidFill>
                  <a:srgbClr val="CC0000"/>
                </a:solidFill>
                <a:latin typeface="Calibri" pitchFamily="34" charset="0"/>
                <a:cs typeface="Arial" charset="0"/>
              </a:rPr>
              <a:t>Initially large volume of diluted sample is re-concentrated and narrow, focused peak is formed.</a:t>
            </a:r>
          </a:p>
        </p:txBody>
      </p:sp>
      <p:sp>
        <p:nvSpPr>
          <p:cNvPr id="20" name="Slide Number Placeholder 19"/>
          <p:cNvSpPr txBox="1">
            <a:spLocks noGrp="1"/>
          </p:cNvSpPr>
          <p:nvPr/>
        </p:nvSpPr>
        <p:spPr>
          <a:xfrm>
            <a:off x="8348663" y="6111875"/>
            <a:ext cx="457200" cy="365125"/>
          </a:xfrm>
          <a:prstGeom prst="rect">
            <a:avLst/>
          </a:prstGeom>
          <a:noFill/>
        </p:spPr>
        <p:txBody>
          <a:bodyPr anchor="b"/>
          <a:lstStyle/>
          <a:p>
            <a:pPr algn="r" eaLnBrk="1" hangingPunct="1">
              <a:defRPr/>
            </a:pPr>
            <a:fld id="{6CC60D3B-7404-47D3-9D36-D3A837ACA225}" type="slidenum">
              <a:rPr lang="en-US" sz="1000">
                <a:solidFill>
                  <a:schemeClr val="bg2">
                    <a:shade val="50000"/>
                  </a:schemeClr>
                </a:solidFill>
              </a:rPr>
              <a:pPr algn="r" eaLnBrk="1" hangingPunct="1">
                <a:defRPr/>
              </a:pPr>
              <a:t>19</a:t>
            </a:fld>
            <a:endParaRPr lang="en-US" sz="1000">
              <a:solidFill>
                <a:schemeClr val="bg2">
                  <a:shade val="50000"/>
                </a:schemeClr>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457200"/>
            <a:ext cx="8507413" cy="1371600"/>
          </a:xfrm>
        </p:spPr>
        <p:txBody>
          <a:bodyPr/>
          <a:lstStyle/>
          <a:p>
            <a:pPr>
              <a:tabLst>
                <a:tab pos="6813550" algn="l"/>
              </a:tabLst>
              <a:defRPr/>
            </a:pPr>
            <a:r>
              <a:rPr lang="cs-CZ" sz="2800" b="1" cap="all" dirty="0" smtClean="0">
                <a:solidFill>
                  <a:srgbClr val="3333FF"/>
                </a:solidFill>
                <a:effectLst>
                  <a:outerShdw blurRad="38100" dist="38100" dir="2700000" algn="tl">
                    <a:srgbClr val="C0C0C0"/>
                  </a:outerShdw>
                </a:effectLst>
              </a:rPr>
              <a:t>LC LCD of block copolymers: </a:t>
            </a:r>
            <a:br>
              <a:rPr lang="cs-CZ" sz="2800" b="1" cap="all" dirty="0" smtClean="0">
                <a:solidFill>
                  <a:srgbClr val="3333FF"/>
                </a:solidFill>
                <a:effectLst>
                  <a:outerShdw blurRad="38100" dist="38100" dir="2700000" algn="tl">
                    <a:srgbClr val="C0C0C0"/>
                  </a:outerShdw>
                </a:effectLst>
              </a:rPr>
            </a:br>
            <a:r>
              <a:rPr lang="cs-CZ" sz="2800" b="1" cap="all" dirty="0" smtClean="0">
                <a:solidFill>
                  <a:srgbClr val="3333FF"/>
                </a:solidFill>
                <a:effectLst>
                  <a:outerShdw blurRad="38100" dist="38100" dir="2700000" algn="tl">
                    <a:srgbClr val="C0C0C0"/>
                  </a:outerShdw>
                </a:effectLst>
              </a:rPr>
              <a:t>separation of parent homopolymers – a scheme</a:t>
            </a:r>
            <a:endParaRPr lang="cs-CZ" sz="2000" b="1" cap="all" dirty="0" smtClean="0">
              <a:solidFill>
                <a:srgbClr val="C00000"/>
              </a:solidFill>
              <a:effectLst>
                <a:outerShdw blurRad="38100" dist="38100" dir="2700000" algn="tl">
                  <a:srgbClr val="C0C0C0"/>
                </a:outerShdw>
              </a:effectLst>
            </a:endParaRPr>
          </a:p>
        </p:txBody>
      </p:sp>
      <p:pic>
        <p:nvPicPr>
          <p:cNvPr id="33795" name="Object 35"/>
          <p:cNvPicPr>
            <a:picLocks noGrp="1" noChangeArrowheads="1"/>
          </p:cNvPicPr>
          <p:nvPr>
            <p:ph type="body" idx="1"/>
          </p:nvPr>
        </p:nvPicPr>
        <p:blipFill>
          <a:blip r:embed="rId3" cstate="print"/>
          <a:srcRect l="-4001" t="-19444" r="-4733" b="-4536"/>
          <a:stretch>
            <a:fillRect/>
          </a:stretch>
        </p:blipFill>
        <p:spPr>
          <a:xfrm>
            <a:off x="1763713" y="1340769"/>
            <a:ext cx="5473700" cy="3816424"/>
          </a:xfrm>
        </p:spPr>
      </p:pic>
      <p:sp>
        <p:nvSpPr>
          <p:cNvPr id="33797" name="Rectangle 4"/>
          <p:cNvSpPr>
            <a:spLocks noChangeArrowheads="1"/>
          </p:cNvSpPr>
          <p:nvPr/>
        </p:nvSpPr>
        <p:spPr bwMode="auto">
          <a:xfrm>
            <a:off x="251520" y="5517232"/>
            <a:ext cx="2664296" cy="369332"/>
          </a:xfrm>
          <a:prstGeom prst="rect">
            <a:avLst/>
          </a:prstGeom>
          <a:noFill/>
          <a:ln w="9525">
            <a:noFill/>
            <a:miter lim="800000"/>
            <a:headEnd/>
            <a:tailEnd/>
          </a:ln>
        </p:spPr>
        <p:txBody>
          <a:bodyPr wrap="square">
            <a:spAutoFit/>
          </a:bodyPr>
          <a:lstStyle/>
          <a:p>
            <a:r>
              <a:rPr lang="en-US" b="1" i="1" dirty="0">
                <a:solidFill>
                  <a:srgbClr val="C00000"/>
                </a:solidFill>
              </a:rPr>
              <a:t>J. Sep. </a:t>
            </a:r>
            <a:r>
              <a:rPr lang="en-US" b="1" i="1" dirty="0" smtClean="0">
                <a:solidFill>
                  <a:srgbClr val="C00000"/>
                </a:solidFill>
              </a:rPr>
              <a:t>Sci.</a:t>
            </a:r>
            <a:r>
              <a:rPr lang="en-US" b="1" i="1" u="sng" dirty="0" smtClean="0">
                <a:solidFill>
                  <a:srgbClr val="C00000"/>
                </a:solidFill>
              </a:rPr>
              <a:t>33</a:t>
            </a:r>
            <a:r>
              <a:rPr lang="en-US" b="1" i="1" dirty="0" smtClean="0">
                <a:solidFill>
                  <a:srgbClr val="C00000"/>
                </a:solidFill>
              </a:rPr>
              <a:t> (2010), 2476,</a:t>
            </a:r>
            <a:endParaRPr lang="sk-SK" b="1" i="1" dirty="0">
              <a:solidFill>
                <a:srgbClr val="C00000"/>
              </a:solidFill>
            </a:endParaRPr>
          </a:p>
        </p:txBody>
      </p:sp>
      <p:sp>
        <p:nvSpPr>
          <p:cNvPr id="33798" name="Rectangle 5"/>
          <p:cNvSpPr>
            <a:spLocks noChangeArrowheads="1"/>
          </p:cNvSpPr>
          <p:nvPr/>
        </p:nvSpPr>
        <p:spPr bwMode="auto">
          <a:xfrm>
            <a:off x="179512" y="5157192"/>
            <a:ext cx="8569201" cy="369332"/>
          </a:xfrm>
          <a:prstGeom prst="rect">
            <a:avLst/>
          </a:prstGeom>
          <a:noFill/>
          <a:ln w="9525">
            <a:noFill/>
            <a:miter lim="800000"/>
            <a:headEnd/>
            <a:tailEnd/>
          </a:ln>
        </p:spPr>
        <p:txBody>
          <a:bodyPr wrap="square">
            <a:spAutoFit/>
          </a:bodyPr>
          <a:lstStyle/>
          <a:p>
            <a:r>
              <a:rPr lang="sk-SK" b="1" i="1" dirty="0" smtClean="0">
                <a:solidFill>
                  <a:srgbClr val="C00000"/>
                </a:solidFill>
              </a:rPr>
              <a:t>DB: </a:t>
            </a:r>
            <a:r>
              <a:rPr lang="en-US" b="1" i="1" dirty="0" err="1" smtClean="0">
                <a:solidFill>
                  <a:srgbClr val="C00000"/>
                </a:solidFill>
              </a:rPr>
              <a:t>Macromol</a:t>
            </a:r>
            <a:r>
              <a:rPr lang="en-US" b="1" i="1" dirty="0">
                <a:solidFill>
                  <a:srgbClr val="C00000"/>
                </a:solidFill>
              </a:rPr>
              <a:t>. Chem. </a:t>
            </a:r>
            <a:r>
              <a:rPr lang="en-US" b="1" i="1" dirty="0" smtClean="0">
                <a:solidFill>
                  <a:srgbClr val="C00000"/>
                </a:solidFill>
              </a:rPr>
              <a:t>Phys</a:t>
            </a:r>
            <a:r>
              <a:rPr lang="sk-SK" b="1" i="1" dirty="0" smtClean="0">
                <a:solidFill>
                  <a:srgbClr val="C00000"/>
                </a:solidFill>
              </a:rPr>
              <a:t>. </a:t>
            </a:r>
            <a:r>
              <a:rPr lang="en-US" b="1" i="1" u="sng" dirty="0" smtClean="0">
                <a:solidFill>
                  <a:srgbClr val="C00000"/>
                </a:solidFill>
              </a:rPr>
              <a:t>209</a:t>
            </a:r>
            <a:r>
              <a:rPr lang="en-US" b="1" i="1" dirty="0" smtClean="0">
                <a:solidFill>
                  <a:srgbClr val="C00000"/>
                </a:solidFill>
              </a:rPr>
              <a:t> </a:t>
            </a:r>
            <a:r>
              <a:rPr lang="sk-SK" b="1" i="1" dirty="0" smtClean="0">
                <a:solidFill>
                  <a:srgbClr val="C00000"/>
                </a:solidFill>
              </a:rPr>
              <a:t>(2008)</a:t>
            </a:r>
            <a:r>
              <a:rPr lang="en-US" b="1" i="1" dirty="0" smtClean="0">
                <a:solidFill>
                  <a:srgbClr val="C00000"/>
                </a:solidFill>
              </a:rPr>
              <a:t> 695 and  </a:t>
            </a:r>
            <a:endParaRPr lang="sk-SK" b="1" i="1" dirty="0">
              <a:solidFill>
                <a:srgbClr val="C00000"/>
              </a:solidFill>
            </a:endParaRPr>
          </a:p>
        </p:txBody>
      </p:sp>
      <p:sp>
        <p:nvSpPr>
          <p:cNvPr id="33799" name="Rectangle 6"/>
          <p:cNvSpPr>
            <a:spLocks noChangeArrowheads="1"/>
          </p:cNvSpPr>
          <p:nvPr/>
        </p:nvSpPr>
        <p:spPr bwMode="auto">
          <a:xfrm>
            <a:off x="4788024" y="5157192"/>
            <a:ext cx="3456384" cy="369332"/>
          </a:xfrm>
          <a:prstGeom prst="rect">
            <a:avLst/>
          </a:prstGeom>
          <a:noFill/>
          <a:ln w="9525">
            <a:noFill/>
            <a:miter lim="800000"/>
            <a:headEnd/>
            <a:tailEnd/>
          </a:ln>
        </p:spPr>
        <p:txBody>
          <a:bodyPr wrap="square">
            <a:spAutoFit/>
          </a:bodyPr>
          <a:lstStyle/>
          <a:p>
            <a:r>
              <a:rPr lang="en-US" b="1" i="1" dirty="0" smtClean="0">
                <a:solidFill>
                  <a:srgbClr val="C00000"/>
                </a:solidFill>
              </a:rPr>
              <a:t>2213; POLYMER </a:t>
            </a:r>
            <a:r>
              <a:rPr lang="en-US" b="1" i="1" u="sng" dirty="0" smtClean="0">
                <a:solidFill>
                  <a:srgbClr val="C00000"/>
                </a:solidFill>
              </a:rPr>
              <a:t>51</a:t>
            </a:r>
            <a:r>
              <a:rPr lang="en-US" b="1" i="1" dirty="0" smtClean="0">
                <a:solidFill>
                  <a:srgbClr val="C00000"/>
                </a:solidFill>
              </a:rPr>
              <a:t> (2010) 51, 587;  </a:t>
            </a:r>
            <a:endParaRPr lang="sk-SK" b="1" i="1" dirty="0">
              <a:solidFill>
                <a:srgbClr val="C00000"/>
              </a:solidFill>
            </a:endParaRPr>
          </a:p>
        </p:txBody>
      </p:sp>
      <p:sp>
        <p:nvSpPr>
          <p:cNvPr id="8" name="TextBox 7"/>
          <p:cNvSpPr txBox="1"/>
          <p:nvPr/>
        </p:nvSpPr>
        <p:spPr>
          <a:xfrm>
            <a:off x="2915816" y="5517233"/>
            <a:ext cx="6228184" cy="646331"/>
          </a:xfrm>
          <a:prstGeom prst="rect">
            <a:avLst/>
          </a:prstGeom>
          <a:noFill/>
        </p:spPr>
        <p:txBody>
          <a:bodyPr wrap="square" rtlCol="0">
            <a:spAutoFit/>
          </a:bodyPr>
          <a:lstStyle/>
          <a:p>
            <a:r>
              <a:rPr lang="en-US" b="1" i="1" dirty="0" smtClean="0">
                <a:solidFill>
                  <a:srgbClr val="C00000"/>
                </a:solidFill>
              </a:rPr>
              <a:t>MR,DB…:</a:t>
            </a:r>
            <a:r>
              <a:rPr lang="sk-SK" b="1" i="1" dirty="0" smtClean="0">
                <a:solidFill>
                  <a:srgbClr val="C00000"/>
                </a:solidFill>
              </a:rPr>
              <a:t>Anal. Chem.</a:t>
            </a:r>
            <a:r>
              <a:rPr lang="en-US" b="1" i="1" u="sng" dirty="0" smtClean="0">
                <a:solidFill>
                  <a:srgbClr val="C00000"/>
                </a:solidFill>
              </a:rPr>
              <a:t> 86</a:t>
            </a:r>
            <a:r>
              <a:rPr lang="sk-SK" b="1" i="1" u="sng" dirty="0" smtClean="0">
                <a:solidFill>
                  <a:srgbClr val="C00000"/>
                </a:solidFill>
              </a:rPr>
              <a:t> </a:t>
            </a:r>
            <a:r>
              <a:rPr lang="sk-SK" b="1" i="1" dirty="0" smtClean="0">
                <a:solidFill>
                  <a:srgbClr val="C00000"/>
                </a:solidFill>
              </a:rPr>
              <a:t>(2014) 2694</a:t>
            </a:r>
            <a:r>
              <a:rPr lang="en-US" b="1" i="1" dirty="0" smtClean="0">
                <a:solidFill>
                  <a:srgbClr val="C00000"/>
                </a:solidFill>
              </a:rPr>
              <a:t>; </a:t>
            </a:r>
          </a:p>
          <a:p>
            <a:r>
              <a:rPr lang="en-US" dirty="0" smtClean="0"/>
              <a:t> </a:t>
            </a:r>
            <a:endParaRPr lang="sk-SK" dirty="0"/>
          </a:p>
        </p:txBody>
      </p:sp>
      <p:sp>
        <p:nvSpPr>
          <p:cNvPr id="11" name="TextBox 10"/>
          <p:cNvSpPr txBox="1"/>
          <p:nvPr/>
        </p:nvSpPr>
        <p:spPr>
          <a:xfrm>
            <a:off x="251520" y="5877272"/>
            <a:ext cx="9312360" cy="923330"/>
          </a:xfrm>
          <a:prstGeom prst="rect">
            <a:avLst/>
          </a:prstGeom>
          <a:noFill/>
        </p:spPr>
        <p:txBody>
          <a:bodyPr wrap="square" rtlCol="0">
            <a:spAutoFit/>
          </a:bodyPr>
          <a:lstStyle/>
          <a:p>
            <a:r>
              <a:rPr lang="en-US" b="1" i="1" dirty="0" smtClean="0">
                <a:solidFill>
                  <a:srgbClr val="C00000"/>
                </a:solidFill>
              </a:rPr>
              <a:t>MR,DB…: </a:t>
            </a:r>
            <a:r>
              <a:rPr lang="en-US" b="1" i="1" dirty="0" err="1" smtClean="0">
                <a:solidFill>
                  <a:srgbClr val="C00000"/>
                </a:solidFill>
              </a:rPr>
              <a:t>J.Chromatogr</a:t>
            </a:r>
            <a:r>
              <a:rPr lang="en-US" b="1" i="1" dirty="0" smtClean="0">
                <a:solidFill>
                  <a:srgbClr val="C00000"/>
                </a:solidFill>
              </a:rPr>
              <a:t>. A </a:t>
            </a:r>
            <a:r>
              <a:rPr lang="en-US" b="1" i="1" u="sng" dirty="0" smtClean="0">
                <a:solidFill>
                  <a:srgbClr val="C00000"/>
                </a:solidFill>
              </a:rPr>
              <a:t>1392</a:t>
            </a:r>
            <a:r>
              <a:rPr lang="en-US" b="1" i="1" dirty="0" smtClean="0">
                <a:solidFill>
                  <a:srgbClr val="C00000"/>
                </a:solidFill>
              </a:rPr>
              <a:t> (2015) 37, MR,DB…: </a:t>
            </a:r>
            <a:r>
              <a:rPr lang="sk-SK" b="1" i="1" dirty="0" smtClean="0">
                <a:solidFill>
                  <a:srgbClr val="C00000"/>
                </a:solidFill>
              </a:rPr>
              <a:t>ACS Symp. Ser. </a:t>
            </a:r>
            <a:r>
              <a:rPr lang="en-US" b="1" i="1" u="sng" dirty="0" smtClean="0">
                <a:solidFill>
                  <a:srgbClr val="C00000"/>
                </a:solidFill>
              </a:rPr>
              <a:t>1188</a:t>
            </a:r>
            <a:r>
              <a:rPr lang="en-US" b="1" i="1" dirty="0" smtClean="0">
                <a:solidFill>
                  <a:srgbClr val="C00000"/>
                </a:solidFill>
              </a:rPr>
              <a:t> </a:t>
            </a:r>
            <a:r>
              <a:rPr lang="sk-SK" b="1" i="1" dirty="0" smtClean="0">
                <a:solidFill>
                  <a:srgbClr val="C00000"/>
                </a:solidFill>
              </a:rPr>
              <a:t>(2015) 327</a:t>
            </a:r>
            <a:r>
              <a:rPr lang="en-US" b="1" i="1" dirty="0" smtClean="0">
                <a:solidFill>
                  <a:srgbClr val="C00000"/>
                </a:solidFill>
              </a:rPr>
              <a:t>, </a:t>
            </a:r>
          </a:p>
          <a:p>
            <a:r>
              <a:rPr lang="en-US" b="1" i="1" dirty="0" smtClean="0">
                <a:solidFill>
                  <a:srgbClr val="C00000"/>
                </a:solidFill>
              </a:rPr>
              <a:t>MR,DB…</a:t>
            </a:r>
            <a:r>
              <a:rPr lang="en-US" b="1" i="1" dirty="0" err="1" smtClean="0">
                <a:solidFill>
                  <a:srgbClr val="C00000"/>
                </a:solidFill>
              </a:rPr>
              <a:t>J.Chromatogr</a:t>
            </a:r>
            <a:r>
              <a:rPr lang="en-US" b="1" i="1" dirty="0" smtClean="0">
                <a:solidFill>
                  <a:srgbClr val="C00000"/>
                </a:solidFill>
              </a:rPr>
              <a:t>, 2016, in press</a:t>
            </a:r>
            <a:endParaRPr lang="sk-SK" b="1" i="1" dirty="0" smtClean="0">
              <a:solidFill>
                <a:srgbClr val="C00000"/>
              </a:solidFill>
            </a:endParaRPr>
          </a:p>
          <a:p>
            <a:r>
              <a:rPr lang="sk-SK" dirty="0" smtClean="0"/>
              <a:t>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457200" y="457200"/>
            <a:ext cx="8507413" cy="1371600"/>
          </a:xfrm>
        </p:spPr>
        <p:txBody>
          <a:bodyPr/>
          <a:lstStyle/>
          <a:p>
            <a:pPr>
              <a:defRPr/>
            </a:pPr>
            <a:r>
              <a:rPr lang="cs-CZ" sz="2800" b="1" smtClean="0">
                <a:solidFill>
                  <a:srgbClr val="3333FF"/>
                </a:solidFill>
                <a:effectLst>
                  <a:outerShdw blurRad="38100" dist="38100" dir="2700000" algn="tl">
                    <a:srgbClr val="C0C0C0"/>
                  </a:outerShdw>
                </a:effectLst>
              </a:rPr>
              <a:t>LC LCD separation of PS-b-PMMA copolymer</a:t>
            </a:r>
            <a:br>
              <a:rPr lang="cs-CZ" sz="2800" b="1" smtClean="0">
                <a:solidFill>
                  <a:srgbClr val="3333FF"/>
                </a:solidFill>
                <a:effectLst>
                  <a:outerShdw blurRad="38100" dist="38100" dir="2700000" algn="tl">
                    <a:srgbClr val="C0C0C0"/>
                  </a:outerShdw>
                </a:effectLst>
              </a:rPr>
            </a:br>
            <a:r>
              <a:rPr lang="cs-CZ" sz="2800" b="1" smtClean="0">
                <a:solidFill>
                  <a:srgbClr val="3333FF"/>
                </a:solidFill>
                <a:effectLst>
                  <a:outerShdw blurRad="38100" dist="38100" dir="2700000" algn="tl">
                    <a:srgbClr val="C0C0C0"/>
                  </a:outerShdw>
                </a:effectLst>
              </a:rPr>
              <a:t>containing parent homopolymers PS and PMMA. </a:t>
            </a:r>
            <a:br>
              <a:rPr lang="cs-CZ" sz="2800" b="1" smtClean="0">
                <a:solidFill>
                  <a:srgbClr val="3333FF"/>
                </a:solidFill>
                <a:effectLst>
                  <a:outerShdw blurRad="38100" dist="38100" dir="2700000" algn="tl">
                    <a:srgbClr val="C0C0C0"/>
                  </a:outerShdw>
                </a:effectLst>
              </a:rPr>
            </a:br>
            <a:r>
              <a:rPr lang="cs-CZ" sz="2800" b="1" smtClean="0">
                <a:solidFill>
                  <a:srgbClr val="3333FF"/>
                </a:solidFill>
                <a:effectLst>
                  <a:outerShdw blurRad="38100" dist="38100" dir="2700000" algn="tl">
                    <a:srgbClr val="C0C0C0"/>
                  </a:outerShdw>
                </a:effectLst>
              </a:rPr>
              <a:t>Identification of peaks by spiking experimens</a:t>
            </a:r>
          </a:p>
        </p:txBody>
      </p:sp>
      <p:sp>
        <p:nvSpPr>
          <p:cNvPr id="3076" name="Rectangle 3"/>
          <p:cNvSpPr>
            <a:spLocks noGrp="1" noChangeArrowheads="1"/>
          </p:cNvSpPr>
          <p:nvPr>
            <p:ph type="body" idx="1"/>
          </p:nvPr>
        </p:nvSpPr>
        <p:spPr/>
        <p:txBody>
          <a:bodyPr/>
          <a:lstStyle/>
          <a:p>
            <a:endParaRPr lang="en-US" dirty="0" smtClean="0"/>
          </a:p>
          <a:p>
            <a:endParaRPr lang="en-US" dirty="0" smtClean="0"/>
          </a:p>
          <a:p>
            <a:endParaRPr lang="en-US" dirty="0" smtClean="0"/>
          </a:p>
          <a:p>
            <a:endParaRPr lang="cs-CZ" dirty="0" smtClean="0"/>
          </a:p>
        </p:txBody>
      </p:sp>
      <p:sp>
        <p:nvSpPr>
          <p:cNvPr id="3077"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k-SK"/>
          </a:p>
        </p:txBody>
      </p:sp>
      <p:graphicFrame>
        <p:nvGraphicFramePr>
          <p:cNvPr id="3074" name="Object 6"/>
          <p:cNvGraphicFramePr>
            <a:graphicFrameLocks noChangeAspect="1"/>
          </p:cNvGraphicFramePr>
          <p:nvPr/>
        </p:nvGraphicFramePr>
        <p:xfrm>
          <a:off x="1763713" y="1968500"/>
          <a:ext cx="5329237" cy="4011613"/>
        </p:xfrm>
        <a:graphic>
          <a:graphicData uri="http://schemas.openxmlformats.org/presentationml/2006/ole">
            <p:oleObj spid="_x0000_s40962" r:id="rId4" imgW="3486912" imgH="2757830" progId="">
              <p:embed/>
            </p:oleObj>
          </a:graphicData>
        </a:graphic>
      </p:graphicFrame>
      <p:sp>
        <p:nvSpPr>
          <p:cNvPr id="6" name="TextBox 5"/>
          <p:cNvSpPr txBox="1"/>
          <p:nvPr/>
        </p:nvSpPr>
        <p:spPr>
          <a:xfrm>
            <a:off x="7308304" y="6309320"/>
            <a:ext cx="1504001" cy="369332"/>
          </a:xfrm>
          <a:prstGeom prst="rect">
            <a:avLst/>
          </a:prstGeom>
          <a:noFill/>
        </p:spPr>
        <p:txBody>
          <a:bodyPr wrap="none" rtlCol="0">
            <a:spAutoFit/>
          </a:bodyPr>
          <a:lstStyle/>
          <a:p>
            <a:r>
              <a:rPr lang="sk-SK" b="1" dirty="0" smtClean="0">
                <a:solidFill>
                  <a:srgbClr val="002060"/>
                </a:solidFill>
              </a:rPr>
              <a:t>Valencia 2016</a:t>
            </a:r>
            <a:endParaRPr lang="en-US" b="1" dirty="0" smtClean="0">
              <a:solidFill>
                <a:srgbClr val="002060"/>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2"/>
          <p:cNvSpPr>
            <a:spLocks noGrp="1"/>
          </p:cNvSpPr>
          <p:nvPr>
            <p:ph type="sldNum" sz="quarter" idx="11"/>
          </p:nvPr>
        </p:nvSpPr>
        <p:spPr>
          <a:noFill/>
        </p:spPr>
        <p:txBody>
          <a:bodyPr/>
          <a:lstStyle/>
          <a:p>
            <a:fld id="{D7340AD0-BBDA-4A54-BA6F-F0727D963ED7}" type="slidenum">
              <a:rPr lang="en-US" smtClean="0"/>
              <a:pPr/>
              <a:t>22</a:t>
            </a:fld>
            <a:endParaRPr lang="en-US" smtClean="0"/>
          </a:p>
        </p:txBody>
      </p:sp>
      <p:graphicFrame>
        <p:nvGraphicFramePr>
          <p:cNvPr id="6146" name="Object 1"/>
          <p:cNvGraphicFramePr>
            <a:graphicFrameLocks/>
          </p:cNvGraphicFramePr>
          <p:nvPr>
            <p:ph/>
          </p:nvPr>
        </p:nvGraphicFramePr>
        <p:xfrm>
          <a:off x="-324544" y="1988840"/>
          <a:ext cx="5832475" cy="4464050"/>
        </p:xfrm>
        <a:graphic>
          <a:graphicData uri="http://schemas.openxmlformats.org/presentationml/2006/ole">
            <p:oleObj spid="_x0000_s61442" name="Graph" r:id="rId3" imgW="4072320" imgH="2926080" progId="Origin50.Graph">
              <p:embed/>
            </p:oleObj>
          </a:graphicData>
        </a:graphic>
      </p:graphicFrame>
      <p:graphicFrame>
        <p:nvGraphicFramePr>
          <p:cNvPr id="6147" name="Object 3"/>
          <p:cNvGraphicFramePr>
            <a:graphicFrameLocks/>
          </p:cNvGraphicFramePr>
          <p:nvPr/>
        </p:nvGraphicFramePr>
        <p:xfrm>
          <a:off x="3851921" y="1988840"/>
          <a:ext cx="5976663" cy="4392042"/>
        </p:xfrm>
        <a:graphic>
          <a:graphicData uri="http://schemas.openxmlformats.org/presentationml/2006/ole">
            <p:oleObj spid="_x0000_s61443" name="Graph" r:id="rId4" imgW="4072320" imgH="2926080" progId="Origin50.Graph">
              <p:embed/>
            </p:oleObj>
          </a:graphicData>
        </a:graphic>
      </p:graphicFrame>
      <p:sp>
        <p:nvSpPr>
          <p:cNvPr id="6" name="TextBox 5"/>
          <p:cNvSpPr txBox="1"/>
          <p:nvPr/>
        </p:nvSpPr>
        <p:spPr>
          <a:xfrm>
            <a:off x="1" y="549275"/>
            <a:ext cx="9144000" cy="1384995"/>
          </a:xfrm>
          <a:prstGeom prst="rect">
            <a:avLst/>
          </a:prstGeom>
          <a:noFill/>
        </p:spPr>
        <p:txBody>
          <a:bodyPr wrap="square">
            <a:spAutoFit/>
          </a:bodyPr>
          <a:lstStyle/>
          <a:p>
            <a:pPr>
              <a:defRPr/>
            </a:pPr>
            <a:r>
              <a:rPr lang="en-US" sz="1900" b="1" dirty="0">
                <a:solidFill>
                  <a:srgbClr val="3333FF"/>
                </a:solidFill>
                <a:effectLst>
                  <a:outerShdw blurRad="38100" dist="38100" dir="2700000" algn="tl">
                    <a:srgbClr val="000000">
                      <a:alpha val="43137"/>
                    </a:srgbClr>
                  </a:outerShdw>
                </a:effectLst>
              </a:rPr>
              <a:t>    </a:t>
            </a:r>
            <a:r>
              <a:rPr lang="en-US" sz="2800" b="1" dirty="0">
                <a:solidFill>
                  <a:srgbClr val="3333FF"/>
                </a:solidFill>
                <a:effectLst>
                  <a:outerShdw blurRad="38100" dist="38100" dir="2700000" algn="tl">
                    <a:srgbClr val="000000">
                      <a:alpha val="43137"/>
                    </a:srgbClr>
                  </a:outerShdw>
                </a:effectLst>
              </a:rPr>
              <a:t>LC LCD SEPARATION OF PARENT  </a:t>
            </a:r>
            <a:r>
              <a:rPr lang="en-US" sz="2800" b="1" dirty="0" smtClean="0">
                <a:solidFill>
                  <a:srgbClr val="3333FF"/>
                </a:solidFill>
                <a:effectLst>
                  <a:outerShdw blurRad="38100" dist="38100" dir="2700000" algn="tl">
                    <a:srgbClr val="000000">
                      <a:alpha val="43137"/>
                    </a:srgbClr>
                  </a:outerShdw>
                </a:effectLst>
              </a:rPr>
              <a:t>HOMOPOLYMER </a:t>
            </a:r>
            <a:r>
              <a:rPr lang="sk-SK" sz="2800" b="1" dirty="0" smtClean="0">
                <a:solidFill>
                  <a:srgbClr val="3333FF"/>
                </a:solidFill>
                <a:effectLst>
                  <a:outerShdw blurRad="38100" dist="38100" dir="2700000" algn="tl">
                    <a:srgbClr val="000000">
                      <a:alpha val="43137"/>
                    </a:srgbClr>
                  </a:outerShdw>
                </a:effectLst>
              </a:rPr>
              <a:t>P2VP</a:t>
            </a:r>
          </a:p>
          <a:p>
            <a:pPr>
              <a:defRPr/>
            </a:pPr>
            <a:r>
              <a:rPr lang="sk-SK" sz="2800" b="1" dirty="0" smtClean="0">
                <a:solidFill>
                  <a:srgbClr val="3333FF"/>
                </a:solidFill>
                <a:effectLst>
                  <a:outerShdw blurRad="38100" dist="38100" dir="2700000" algn="tl">
                    <a:srgbClr val="000000">
                      <a:alpha val="43137"/>
                    </a:srgbClr>
                  </a:outerShdw>
                </a:effectLst>
              </a:rPr>
              <a:t> </a:t>
            </a:r>
            <a:r>
              <a:rPr lang="en-US" sz="2800" b="1" dirty="0" smtClean="0">
                <a:solidFill>
                  <a:srgbClr val="3333FF"/>
                </a:solidFill>
                <a:effectLst>
                  <a:outerShdw blurRad="38100" dist="38100" dir="2700000" algn="tl">
                    <a:srgbClr val="000000">
                      <a:alpha val="43137"/>
                    </a:srgbClr>
                  </a:outerShdw>
                </a:effectLst>
              </a:rPr>
              <a:t> </a:t>
            </a:r>
            <a:r>
              <a:rPr lang="sk-SK" sz="2800" b="1" dirty="0" smtClean="0">
                <a:solidFill>
                  <a:srgbClr val="3333FF"/>
                </a:solidFill>
                <a:effectLst>
                  <a:outerShdw blurRad="38100" dist="38100" dir="2700000" algn="tl">
                    <a:srgbClr val="000000">
                      <a:alpha val="43137"/>
                    </a:srgbClr>
                  </a:outerShdw>
                </a:effectLst>
              </a:rPr>
              <a:t> </a:t>
            </a:r>
            <a:r>
              <a:rPr lang="en-US" sz="2800" b="1" dirty="0" smtClean="0">
                <a:solidFill>
                  <a:srgbClr val="3333FF"/>
                </a:solidFill>
                <a:effectLst>
                  <a:outerShdw blurRad="38100" dist="38100" dir="2700000" algn="tl">
                    <a:srgbClr val="000000">
                      <a:alpha val="43137"/>
                    </a:srgbClr>
                  </a:outerShdw>
                </a:effectLst>
              </a:rPr>
              <a:t>FROM POLY(2-VINYL </a:t>
            </a:r>
            <a:r>
              <a:rPr lang="en-US" sz="2800" b="1" dirty="0">
                <a:solidFill>
                  <a:srgbClr val="3333FF"/>
                </a:solidFill>
                <a:effectLst>
                  <a:outerShdw blurRad="38100" dist="38100" dir="2700000" algn="tl">
                    <a:srgbClr val="000000">
                      <a:alpha val="43137"/>
                    </a:srgbClr>
                  </a:outerShdw>
                </a:effectLst>
              </a:rPr>
              <a:t>PYRIDINE)-b-PMMA</a:t>
            </a:r>
          </a:p>
          <a:p>
            <a:pPr>
              <a:defRPr/>
            </a:pPr>
            <a:r>
              <a:rPr lang="en-US" sz="2800" b="1" dirty="0">
                <a:solidFill>
                  <a:srgbClr val="A50021"/>
                </a:solidFill>
                <a:effectLst>
                  <a:outerShdw blurRad="38100" dist="38100" dir="2700000" algn="tl">
                    <a:srgbClr val="000000">
                      <a:alpha val="43137"/>
                    </a:srgbClr>
                  </a:outerShdw>
                </a:effectLst>
              </a:rPr>
              <a:t>   </a:t>
            </a:r>
            <a:r>
              <a:rPr lang="en-US" sz="2000" b="1" cap="all" dirty="0">
                <a:solidFill>
                  <a:srgbClr val="A50021"/>
                </a:solidFill>
                <a:effectLst>
                  <a:outerShdw blurRad="38100" dist="38100" dir="2700000" algn="tl">
                    <a:srgbClr val="000000">
                      <a:alpha val="43137"/>
                    </a:srgbClr>
                  </a:outerShdw>
                </a:effectLst>
              </a:rPr>
              <a:t>commercial sample - ORIGINAL AND SPIKED WITH PMMA</a:t>
            </a:r>
            <a:endParaRPr lang="sk-SK" sz="2000" b="1" dirty="0">
              <a:solidFill>
                <a:srgbClr val="A50021"/>
              </a:solidFill>
              <a:effectLst>
                <a:outerShdw blurRad="38100" dist="38100" dir="2700000" algn="tl">
                  <a:srgbClr val="000000">
                    <a:alpha val="43137"/>
                  </a:srgbClr>
                </a:outerShdw>
              </a:effectLst>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k-SK">
              <a:latin typeface="Calibri" pitchFamily="34" charset="0"/>
            </a:endParaRPr>
          </a:p>
        </p:txBody>
      </p:sp>
      <p:graphicFrame>
        <p:nvGraphicFramePr>
          <p:cNvPr id="14338" name="Object 1"/>
          <p:cNvGraphicFramePr>
            <a:graphicFrameLocks noChangeAspect="1"/>
          </p:cNvGraphicFramePr>
          <p:nvPr/>
        </p:nvGraphicFramePr>
        <p:xfrm>
          <a:off x="-180975" y="2276475"/>
          <a:ext cx="5624513" cy="4033838"/>
        </p:xfrm>
        <a:graphic>
          <a:graphicData uri="http://schemas.openxmlformats.org/presentationml/2006/ole">
            <p:oleObj spid="_x0000_s39938" name="Graph" r:id="rId3" imgW="4072320" imgH="2926080" progId="">
              <p:embed/>
            </p:oleObj>
          </a:graphicData>
        </a:graphic>
      </p:graphicFrame>
      <p:sp>
        <p:nvSpPr>
          <p:cNvPr id="1434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k-SK">
              <a:latin typeface="Calibri" pitchFamily="34" charset="0"/>
            </a:endParaRPr>
          </a:p>
        </p:txBody>
      </p:sp>
      <p:graphicFrame>
        <p:nvGraphicFramePr>
          <p:cNvPr id="14339" name="Object 3"/>
          <p:cNvGraphicFramePr>
            <a:graphicFrameLocks noChangeAspect="1"/>
          </p:cNvGraphicFramePr>
          <p:nvPr/>
        </p:nvGraphicFramePr>
        <p:xfrm>
          <a:off x="3924300" y="2276475"/>
          <a:ext cx="5624513" cy="4033838"/>
        </p:xfrm>
        <a:graphic>
          <a:graphicData uri="http://schemas.openxmlformats.org/presentationml/2006/ole">
            <p:oleObj spid="_x0000_s39939" name="Graph" r:id="rId4" imgW="4072320" imgH="2926080" progId="">
              <p:embed/>
            </p:oleObj>
          </a:graphicData>
        </a:graphic>
      </p:graphicFrame>
      <p:sp>
        <p:nvSpPr>
          <p:cNvPr id="6" name="TextBox 5"/>
          <p:cNvSpPr txBox="1"/>
          <p:nvPr/>
        </p:nvSpPr>
        <p:spPr>
          <a:xfrm>
            <a:off x="323528" y="188641"/>
            <a:ext cx="8820472" cy="2400657"/>
          </a:xfrm>
          <a:prstGeom prst="rect">
            <a:avLst/>
          </a:prstGeom>
          <a:noFill/>
        </p:spPr>
        <p:txBody>
          <a:bodyPr wrap="square" rtlCol="0">
            <a:spAutoFit/>
          </a:bodyPr>
          <a:lstStyle/>
          <a:p>
            <a:r>
              <a:rPr lang="en-US" sz="2800" b="1" dirty="0" smtClean="0">
                <a:effectLst>
                  <a:outerShdw blurRad="38100" dist="38100" dir="2700000" algn="tl">
                    <a:srgbClr val="000000">
                      <a:alpha val="43137"/>
                    </a:srgbClr>
                  </a:outerShdw>
                </a:effectLst>
              </a:rPr>
              <a:t>LC LCD SEPARATION OF PARENT HOMOPOLYMERS FROM BLOCK COPOLYMER POLY (n-BUTYL  ACRYLATE)-block-POLY(4-VINYL PYRIDINE)</a:t>
            </a:r>
          </a:p>
          <a:p>
            <a:endParaRPr lang="en-US" b="1" dirty="0" smtClean="0">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POLY (n-BUTYL ACRYLATE) IS A NON-POLAR WHILE POLY(4-VINYL PYRIDINE) IS HIGH POLARITY, STRONGLY ADSORBED POLYMER</a:t>
            </a:r>
            <a:endParaRPr lang="sk-SK" sz="2400" b="1" dirty="0">
              <a:effectLst>
                <a:outerShdw blurRad="38100" dist="38100" dir="2700000" algn="tl">
                  <a:srgbClr val="000000">
                    <a:alpha val="43137"/>
                  </a:srgbClr>
                </a:outerShdw>
              </a:effectLst>
            </a:endParaRPr>
          </a:p>
        </p:txBody>
      </p:sp>
      <p:sp>
        <p:nvSpPr>
          <p:cNvPr id="7" name="TextBox 6"/>
          <p:cNvSpPr txBox="1"/>
          <p:nvPr/>
        </p:nvSpPr>
        <p:spPr>
          <a:xfrm>
            <a:off x="1907704" y="6309320"/>
            <a:ext cx="3744416" cy="369332"/>
          </a:xfrm>
          <a:prstGeom prst="rect">
            <a:avLst/>
          </a:prstGeom>
          <a:noFill/>
        </p:spPr>
        <p:txBody>
          <a:bodyPr wrap="square" rtlCol="0">
            <a:spAutoFit/>
          </a:bodyPr>
          <a:lstStyle/>
          <a:p>
            <a:r>
              <a:rPr lang="en-US" b="1" i="1" dirty="0" smtClean="0">
                <a:solidFill>
                  <a:schemeClr val="accent6">
                    <a:lumMod val="50000"/>
                  </a:schemeClr>
                </a:solidFill>
                <a:effectLst>
                  <a:outerShdw blurRad="38100" dist="38100" dir="2700000" algn="tl">
                    <a:srgbClr val="000000">
                      <a:alpha val="43137"/>
                    </a:srgbClr>
                  </a:outerShdw>
                </a:effectLst>
              </a:rPr>
              <a:t>PREPARED FOR SUBMISSION</a:t>
            </a:r>
            <a:endParaRPr lang="sk-SK" b="1" i="1" dirty="0">
              <a:solidFill>
                <a:schemeClr val="accent6">
                  <a:lumMod val="5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k-SK"/>
          </a:p>
        </p:txBody>
      </p:sp>
      <p:graphicFrame>
        <p:nvGraphicFramePr>
          <p:cNvPr id="60417" name="Object 1"/>
          <p:cNvGraphicFramePr>
            <a:graphicFrameLocks noChangeAspect="1"/>
          </p:cNvGraphicFramePr>
          <p:nvPr/>
        </p:nvGraphicFramePr>
        <p:xfrm>
          <a:off x="3817349" y="2245402"/>
          <a:ext cx="5003123" cy="3991910"/>
        </p:xfrm>
        <a:graphic>
          <a:graphicData uri="http://schemas.openxmlformats.org/presentationml/2006/ole">
            <p:oleObj spid="_x0000_s60417" r:id="rId3" imgW="4072128" imgH="2926080" progId="">
              <p:embed/>
            </p:oleObj>
          </a:graphicData>
        </a:graphic>
      </p:graphicFrame>
      <p:sp>
        <p:nvSpPr>
          <p:cNvPr id="604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k-SK"/>
          </a:p>
        </p:txBody>
      </p:sp>
      <p:graphicFrame>
        <p:nvGraphicFramePr>
          <p:cNvPr id="60419" name="Object 3"/>
          <p:cNvGraphicFramePr>
            <a:graphicFrameLocks noChangeAspect="1"/>
          </p:cNvGraphicFramePr>
          <p:nvPr/>
        </p:nvGraphicFramePr>
        <p:xfrm>
          <a:off x="-324543" y="2348881"/>
          <a:ext cx="5472608" cy="3927285"/>
        </p:xfrm>
        <a:graphic>
          <a:graphicData uri="http://schemas.openxmlformats.org/presentationml/2006/ole">
            <p:oleObj spid="_x0000_s60419" r:id="rId4" imgW="4072128" imgH="2926080" progId="">
              <p:embed/>
            </p:oleObj>
          </a:graphicData>
        </a:graphic>
      </p:graphicFrame>
      <p:sp>
        <p:nvSpPr>
          <p:cNvPr id="6" name="TextBox 5"/>
          <p:cNvSpPr txBox="1"/>
          <p:nvPr/>
        </p:nvSpPr>
        <p:spPr>
          <a:xfrm>
            <a:off x="179512" y="188640"/>
            <a:ext cx="9164117" cy="2246769"/>
          </a:xfrm>
          <a:prstGeom prst="rect">
            <a:avLst/>
          </a:prstGeom>
          <a:noFill/>
        </p:spPr>
        <p:txBody>
          <a:bodyPr wrap="square" rtlCol="0">
            <a:spAutoFit/>
          </a:bodyPr>
          <a:lstStyle/>
          <a:p>
            <a:r>
              <a:rPr lang="en-US" sz="2800" b="1" dirty="0" smtClean="0">
                <a:solidFill>
                  <a:srgbClr val="FF0000"/>
                </a:solidFill>
                <a:effectLst>
                  <a:outerShdw blurRad="38100" dist="38100" dir="2700000" algn="tl">
                    <a:srgbClr val="000000">
                      <a:alpha val="43137"/>
                    </a:srgbClr>
                  </a:outerShdw>
                </a:effectLst>
              </a:rPr>
              <a:t>SEPARATION OF BLOCK COPOLYMER COMPOSED OF NON-POLAR, NON-ADSORPTIVE CHAINS</a:t>
            </a:r>
          </a:p>
          <a:p>
            <a:r>
              <a:rPr lang="en-US" sz="2800" b="1" dirty="0" smtClean="0">
                <a:solidFill>
                  <a:srgbClr val="0070C0"/>
                </a:solidFill>
                <a:effectLst>
                  <a:outerShdw blurRad="38100" dist="38100" dir="2700000" algn="tl">
                    <a:srgbClr val="000000">
                      <a:alpha val="43137"/>
                    </a:srgbClr>
                  </a:outerShdw>
                </a:effectLst>
              </a:rPr>
              <a:t>POLYSTYRENE-block-POLYISOPRENE (1) AND POLYSTYRENE-block-POLYBUTADIENE (2) (KRATONs)</a:t>
            </a:r>
          </a:p>
          <a:p>
            <a:r>
              <a:rPr lang="en-US" sz="2800" b="1" dirty="0" smtClean="0">
                <a:solidFill>
                  <a:srgbClr val="C00000"/>
                </a:solidFill>
                <a:effectLst>
                  <a:outerShdw blurRad="38100" dist="38100" dir="2700000" algn="tl">
                    <a:srgbClr val="000000">
                      <a:alpha val="43137"/>
                    </a:srgbClr>
                  </a:outerShdw>
                </a:effectLst>
              </a:rPr>
              <a:t>ENTHALPIC PARTITION RETENTION MECHANISM, LC LCU</a:t>
            </a:r>
            <a:endParaRPr lang="sk-SK" sz="2800" b="1" dirty="0">
              <a:solidFill>
                <a:srgbClr val="C00000"/>
              </a:solidFill>
              <a:effectLst>
                <a:outerShdw blurRad="38100" dist="38100" dir="2700000" algn="tl">
                  <a:srgbClr val="000000">
                    <a:alpha val="43137"/>
                  </a:srgbClr>
                </a:outerShdw>
              </a:effectLst>
            </a:endParaRPr>
          </a:p>
        </p:txBody>
      </p:sp>
      <p:sp>
        <p:nvSpPr>
          <p:cNvPr id="7" name="TextBox 6"/>
          <p:cNvSpPr txBox="1"/>
          <p:nvPr/>
        </p:nvSpPr>
        <p:spPr>
          <a:xfrm>
            <a:off x="4139952" y="6309320"/>
            <a:ext cx="3168352" cy="369332"/>
          </a:xfrm>
          <a:prstGeom prst="rect">
            <a:avLst/>
          </a:prstGeom>
          <a:noFill/>
        </p:spPr>
        <p:txBody>
          <a:bodyPr wrap="square" rtlCol="0">
            <a:spAutoFit/>
          </a:bodyPr>
          <a:lstStyle/>
          <a:p>
            <a:r>
              <a:rPr lang="en-US" b="1" i="1" dirty="0" smtClean="0">
                <a:solidFill>
                  <a:schemeClr val="accent6">
                    <a:lumMod val="50000"/>
                  </a:schemeClr>
                </a:solidFill>
              </a:rPr>
              <a:t>PREPARED FOR SUBMISSION</a:t>
            </a:r>
            <a:endParaRPr lang="sk-SK" b="1" i="1" dirty="0">
              <a:solidFill>
                <a:schemeClr val="accent6">
                  <a:lumMod val="50000"/>
                </a:schemeClr>
              </a:solidFill>
            </a:endParaRPr>
          </a:p>
        </p:txBody>
      </p:sp>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4"/>
          <p:cNvSpPr>
            <a:spLocks noGrp="1"/>
          </p:cNvSpPr>
          <p:nvPr>
            <p:ph type="sldNum" sz="quarter" idx="11"/>
          </p:nvPr>
        </p:nvSpPr>
        <p:spPr>
          <a:noFill/>
        </p:spPr>
        <p:txBody>
          <a:bodyPr/>
          <a:lstStyle/>
          <a:p>
            <a:fld id="{4B36C498-70A8-4A41-AA11-D38CC724BFB8}" type="slidenum">
              <a:rPr lang="en-US" smtClean="0"/>
              <a:pPr/>
              <a:t>25</a:t>
            </a:fld>
            <a:endParaRPr lang="en-US" smtClean="0"/>
          </a:p>
        </p:txBody>
      </p:sp>
      <p:sp>
        <p:nvSpPr>
          <p:cNvPr id="36867" name="Rectangle 2"/>
          <p:cNvSpPr>
            <a:spLocks noGrp="1" noChangeArrowheads="1"/>
          </p:cNvSpPr>
          <p:nvPr>
            <p:ph type="title"/>
          </p:nvPr>
        </p:nvSpPr>
        <p:spPr>
          <a:xfrm>
            <a:off x="251520" y="188913"/>
            <a:ext cx="8784975" cy="2447925"/>
          </a:xfrm>
        </p:spPr>
        <p:txBody>
          <a:bodyPr>
            <a:normAutofit fontScale="90000"/>
          </a:bodyPr>
          <a:lstStyle/>
          <a:p>
            <a:pPr algn="l">
              <a:defRPr/>
            </a:pPr>
            <a:r>
              <a:rPr lang="en-US" sz="3300" b="1" cap="all" dirty="0" smtClean="0">
                <a:solidFill>
                  <a:srgbClr val="CC0000"/>
                </a:solidFill>
                <a:effectLst>
                  <a:outerShdw blurRad="38100" dist="38100" dir="2700000" algn="tl">
                    <a:srgbClr val="C0C0C0"/>
                  </a:outerShdw>
                </a:effectLst>
              </a:rPr>
              <a:t>General strategy for liquid chromatography separation of complex polymer systems</a:t>
            </a:r>
            <a:br>
              <a:rPr lang="en-US" sz="3300" b="1" cap="all" dirty="0" smtClean="0">
                <a:solidFill>
                  <a:srgbClr val="CC0000"/>
                </a:solidFill>
                <a:effectLst>
                  <a:outerShdw blurRad="38100" dist="38100" dir="2700000" algn="tl">
                    <a:srgbClr val="C0C0C0"/>
                  </a:outerShdw>
                </a:effectLst>
              </a:rPr>
            </a:br>
            <a:r>
              <a:rPr lang="en-US" sz="3300" b="1" cap="all" dirty="0" smtClean="0">
                <a:solidFill>
                  <a:srgbClr val="CC0000"/>
                </a:solidFill>
                <a:effectLst>
                  <a:outerShdw blurRad="38100" dist="38100" dir="2700000" algn="tl">
                    <a:srgbClr val="C0C0C0"/>
                  </a:outerShdw>
                </a:effectLst>
              </a:rPr>
              <a:t>Two-dimensional liquid chromatography </a:t>
            </a:r>
            <a:r>
              <a:rPr lang="en-US" sz="3300" b="1" dirty="0" smtClean="0">
                <a:solidFill>
                  <a:srgbClr val="CC0000"/>
                </a:solidFill>
                <a:effectLst>
                  <a:outerShdw blurRad="38100" dist="38100" dir="2700000" algn="tl">
                    <a:srgbClr val="C0C0C0"/>
                  </a:outerShdw>
                </a:effectLst>
              </a:rPr>
              <a:t/>
            </a:r>
            <a:br>
              <a:rPr lang="en-US" sz="3300" b="1" dirty="0" smtClean="0">
                <a:solidFill>
                  <a:srgbClr val="CC0000"/>
                </a:solidFill>
                <a:effectLst>
                  <a:outerShdw blurRad="38100" dist="38100" dir="2700000" algn="tl">
                    <a:srgbClr val="C0C0C0"/>
                  </a:outerShdw>
                </a:effectLst>
              </a:rPr>
            </a:br>
            <a:r>
              <a:rPr lang="en-US" sz="2700" b="1" dirty="0" smtClean="0">
                <a:solidFill>
                  <a:schemeClr val="hlink"/>
                </a:solidFill>
                <a:effectLst>
                  <a:outerShdw blurRad="38100" dist="38100" dir="2700000" algn="tl">
                    <a:srgbClr val="C0C0C0"/>
                  </a:outerShdw>
                </a:effectLst>
              </a:rPr>
              <a:t/>
            </a:r>
            <a:br>
              <a:rPr lang="en-US" sz="2700" b="1" dirty="0" smtClean="0">
                <a:solidFill>
                  <a:schemeClr val="hlink"/>
                </a:solidFill>
                <a:effectLst>
                  <a:outerShdw blurRad="38100" dist="38100" dir="2700000" algn="tl">
                    <a:srgbClr val="C0C0C0"/>
                  </a:outerShdw>
                </a:effectLst>
              </a:rPr>
            </a:br>
            <a:r>
              <a:rPr lang="en-US" sz="2700" b="1" i="1" dirty="0" smtClean="0">
                <a:solidFill>
                  <a:srgbClr val="A50021"/>
                </a:solidFill>
                <a:effectLst>
                  <a:outerShdw blurRad="38100" dist="38100" dir="2700000" algn="tl">
                    <a:srgbClr val="C0C0C0"/>
                  </a:outerShdw>
                </a:effectLst>
              </a:rPr>
              <a:t>(Toronto, 1981; Mainz and Berlin, 1992)</a:t>
            </a:r>
            <a:endParaRPr lang="en-US" sz="2700" b="1" dirty="0" smtClean="0">
              <a:solidFill>
                <a:srgbClr val="A50021"/>
              </a:solidFill>
              <a:effectLst>
                <a:outerShdw blurRad="38100" dist="38100" dir="2700000" algn="tl">
                  <a:srgbClr val="C0C0C0"/>
                </a:outerShdw>
              </a:effectLst>
            </a:endParaRPr>
          </a:p>
        </p:txBody>
      </p:sp>
      <p:sp>
        <p:nvSpPr>
          <p:cNvPr id="55300" name="Rectangle 3"/>
          <p:cNvSpPr>
            <a:spLocks noGrp="1" noChangeArrowheads="1"/>
          </p:cNvSpPr>
          <p:nvPr>
            <p:ph type="body" idx="1"/>
          </p:nvPr>
        </p:nvSpPr>
        <p:spPr>
          <a:xfrm>
            <a:off x="107950" y="2276475"/>
            <a:ext cx="8856663" cy="4032250"/>
          </a:xfrm>
        </p:spPr>
        <p:txBody>
          <a:bodyPr/>
          <a:lstStyle/>
          <a:p>
            <a:pPr eaLnBrk="1" hangingPunct="1">
              <a:lnSpc>
                <a:spcPct val="90000"/>
              </a:lnSpc>
              <a:buFont typeface="Wingdings" pitchFamily="2" charset="2"/>
              <a:buNone/>
              <a:defRPr/>
            </a:pPr>
            <a:endParaRPr lang="en-US" sz="3100" dirty="0" smtClean="0">
              <a:latin typeface="Franklin Gothic Book" pitchFamily="34" charset="0"/>
            </a:endParaRPr>
          </a:p>
          <a:p>
            <a:pPr eaLnBrk="1" hangingPunct="1">
              <a:lnSpc>
                <a:spcPct val="90000"/>
              </a:lnSpc>
              <a:defRPr/>
            </a:pPr>
            <a:r>
              <a:rPr lang="en-US" sz="3100" b="1" dirty="0" smtClean="0">
                <a:effectLst>
                  <a:outerShdw blurRad="38100" dist="38100" dir="2700000" algn="tl">
                    <a:srgbClr val="C0C0C0"/>
                  </a:outerShdw>
                </a:effectLst>
              </a:rPr>
              <a:t>Two different LC systems:</a:t>
            </a:r>
          </a:p>
          <a:p>
            <a:pPr eaLnBrk="1" hangingPunct="1">
              <a:lnSpc>
                <a:spcPct val="90000"/>
              </a:lnSpc>
              <a:buFont typeface="Wingdings" pitchFamily="2" charset="2"/>
              <a:buNone/>
              <a:defRPr/>
            </a:pPr>
            <a:r>
              <a:rPr lang="sk-SK" sz="2400" b="1" dirty="0" smtClean="0">
                <a:effectLst>
                  <a:outerShdw blurRad="38100" dist="38100" dir="2700000" algn="tl">
                    <a:srgbClr val="C0C0C0"/>
                  </a:outerShdw>
                </a:effectLst>
                <a:sym typeface="Wingdings 3" pitchFamily="18" charset="2"/>
              </a:rPr>
              <a:t></a:t>
            </a:r>
            <a:r>
              <a:rPr lang="en-US" sz="3100" b="1" dirty="0" smtClean="0">
                <a:solidFill>
                  <a:srgbClr val="3333FF"/>
                </a:solidFill>
                <a:effectLst>
                  <a:outerShdw blurRad="38100" dist="38100" dir="2700000" algn="tl">
                    <a:srgbClr val="C0C0C0"/>
                  </a:outerShdw>
                </a:effectLst>
              </a:rPr>
              <a:t> first LC column separates complex</a:t>
            </a:r>
            <a:r>
              <a:rPr lang="sk-SK" sz="3100" b="1" dirty="0" smtClean="0">
                <a:solidFill>
                  <a:srgbClr val="3333FF"/>
                </a:solidFill>
                <a:effectLst>
                  <a:outerShdw blurRad="38100" dist="38100" dir="2700000" algn="tl">
                    <a:srgbClr val="C0C0C0"/>
                  </a:outerShdw>
                </a:effectLst>
              </a:rPr>
              <a:t> </a:t>
            </a:r>
            <a:r>
              <a:rPr lang="en-US" sz="3100" b="1" dirty="0" smtClean="0">
                <a:solidFill>
                  <a:srgbClr val="3333FF"/>
                </a:solidFill>
                <a:effectLst>
                  <a:outerShdw blurRad="38100" dist="38100" dir="2700000" algn="tl">
                    <a:srgbClr val="C0C0C0"/>
                  </a:outerShdw>
                </a:effectLst>
              </a:rPr>
              <a:t>polymer or complex polymer system mainly or exclusively according to chemical composition of architecture </a:t>
            </a:r>
          </a:p>
          <a:p>
            <a:pPr eaLnBrk="1" hangingPunct="1">
              <a:lnSpc>
                <a:spcPct val="90000"/>
              </a:lnSpc>
              <a:buFont typeface="Wingdings" pitchFamily="2" charset="2"/>
              <a:buNone/>
              <a:defRPr/>
            </a:pPr>
            <a:r>
              <a:rPr lang="sk-SK" sz="2400" b="1" dirty="0" smtClean="0">
                <a:effectLst>
                  <a:outerShdw blurRad="38100" dist="38100" dir="2700000" algn="tl">
                    <a:srgbClr val="C0C0C0"/>
                  </a:outerShdw>
                </a:effectLst>
                <a:sym typeface="Wingdings 3" pitchFamily="18" charset="2"/>
              </a:rPr>
              <a:t></a:t>
            </a:r>
            <a:r>
              <a:rPr lang="en-US" sz="3100" b="1" dirty="0" smtClean="0">
                <a:solidFill>
                  <a:srgbClr val="3333FF"/>
                </a:solidFill>
                <a:effectLst>
                  <a:outerShdw blurRad="38100" dist="38100" dir="2700000" algn="tl">
                    <a:srgbClr val="C0C0C0"/>
                  </a:outerShdw>
                </a:effectLst>
              </a:rPr>
              <a:t> second LC column is SEC: it determines molar mass average and distribution </a:t>
            </a:r>
          </a:p>
          <a:p>
            <a:pPr eaLnBrk="1" hangingPunct="1">
              <a:lnSpc>
                <a:spcPct val="90000"/>
              </a:lnSpc>
              <a:defRPr/>
            </a:pPr>
            <a:endParaRPr lang="en-US" sz="3100" b="1" dirty="0" smtClean="0">
              <a:effectLst>
                <a:outerShdw blurRad="38100" dist="38100" dir="2700000" algn="tl">
                  <a:srgbClr val="C0C0C0"/>
                </a:outerShdw>
              </a:effectLst>
              <a:sym typeface="Wingdings 3" pitchFamily="18" charset="2"/>
            </a:endParaRPr>
          </a:p>
        </p:txBody>
      </p:sp>
      <p:sp>
        <p:nvSpPr>
          <p:cNvPr id="5" name="TextBox 4"/>
          <p:cNvSpPr txBox="1"/>
          <p:nvPr/>
        </p:nvSpPr>
        <p:spPr>
          <a:xfrm>
            <a:off x="7452320" y="5949280"/>
            <a:ext cx="1504001" cy="369332"/>
          </a:xfrm>
          <a:prstGeom prst="rect">
            <a:avLst/>
          </a:prstGeom>
          <a:noFill/>
        </p:spPr>
        <p:txBody>
          <a:bodyPr wrap="none" rtlCol="0">
            <a:spAutoFit/>
          </a:bodyPr>
          <a:lstStyle/>
          <a:p>
            <a:r>
              <a:rPr lang="sk-SK" b="1" dirty="0" smtClean="0">
                <a:solidFill>
                  <a:srgbClr val="002060"/>
                </a:solidFill>
              </a:rPr>
              <a:t>Valencia 2016</a:t>
            </a:r>
            <a:endParaRPr lang="en-US" b="1" dirty="0" smtClean="0">
              <a:solidFill>
                <a:srgbClr val="002060"/>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1"/>
          </p:nvPr>
        </p:nvSpPr>
        <p:spPr>
          <a:noFill/>
        </p:spPr>
        <p:txBody>
          <a:bodyPr/>
          <a:lstStyle/>
          <a:p>
            <a:fld id="{F0421A89-6A5D-4CC1-9522-22D562496B03}" type="slidenum">
              <a:rPr lang="en-US" smtClean="0"/>
              <a:pPr/>
              <a:t>26</a:t>
            </a:fld>
            <a:endParaRPr lang="en-US" smtClean="0"/>
          </a:p>
        </p:txBody>
      </p:sp>
      <p:sp>
        <p:nvSpPr>
          <p:cNvPr id="39939" name="Rectangle 2"/>
          <p:cNvSpPr>
            <a:spLocks noGrp="1" noChangeArrowheads="1"/>
          </p:cNvSpPr>
          <p:nvPr>
            <p:ph type="title"/>
          </p:nvPr>
        </p:nvSpPr>
        <p:spPr>
          <a:xfrm>
            <a:off x="457200" y="457200"/>
            <a:ext cx="8229600" cy="811213"/>
          </a:xfrm>
        </p:spPr>
        <p:txBody>
          <a:bodyPr/>
          <a:lstStyle/>
          <a:p>
            <a:pPr eaLnBrk="1" hangingPunct="1">
              <a:defRPr/>
            </a:pPr>
            <a:r>
              <a:rPr lang="en-US" sz="2600" b="1" cap="all" dirty="0" smtClean="0">
                <a:solidFill>
                  <a:schemeClr val="hlink"/>
                </a:solidFill>
                <a:effectLst>
                  <a:outerShdw blurRad="38100" dist="38100" dir="2700000" algn="tl">
                    <a:srgbClr val="C0C0C0"/>
                  </a:outerShdw>
                </a:effectLst>
              </a:rPr>
              <a:t>Two-dimensional HPLC of polymers</a:t>
            </a:r>
          </a:p>
        </p:txBody>
      </p:sp>
      <p:pic>
        <p:nvPicPr>
          <p:cNvPr id="37892" name="Picture 3" descr="folia 103"/>
          <p:cNvPicPr>
            <a:picLocks noGrp="1" noChangeAspect="1" noChangeArrowheads="1"/>
          </p:cNvPicPr>
          <p:nvPr>
            <p:ph idx="1"/>
          </p:nvPr>
        </p:nvPicPr>
        <p:blipFill>
          <a:blip r:embed="rId3" cstate="print"/>
          <a:srcRect/>
          <a:stretch>
            <a:fillRect/>
          </a:stretch>
        </p:blipFill>
        <p:spPr>
          <a:xfrm>
            <a:off x="179388" y="1268413"/>
            <a:ext cx="8675687" cy="3965575"/>
          </a:xfrm>
          <a:noFill/>
        </p:spPr>
      </p:pic>
      <p:sp>
        <p:nvSpPr>
          <p:cNvPr id="39941" name="Text Box 4"/>
          <p:cNvSpPr txBox="1">
            <a:spLocks noChangeArrowheads="1"/>
          </p:cNvSpPr>
          <p:nvPr/>
        </p:nvSpPr>
        <p:spPr bwMode="auto">
          <a:xfrm>
            <a:off x="684213" y="5300663"/>
            <a:ext cx="7991475" cy="762000"/>
          </a:xfrm>
          <a:prstGeom prst="rect">
            <a:avLst/>
          </a:prstGeom>
          <a:noFill/>
          <a:ln w="9525">
            <a:noFill/>
            <a:miter lim="800000"/>
            <a:headEnd/>
            <a:tailEnd/>
          </a:ln>
        </p:spPr>
        <p:txBody>
          <a:bodyPr>
            <a:spAutoFit/>
          </a:bodyPr>
          <a:lstStyle/>
          <a:p>
            <a:pPr>
              <a:defRPr/>
            </a:pPr>
            <a:r>
              <a:rPr lang="en-US" sz="2200" b="1" i="1">
                <a:solidFill>
                  <a:srgbClr val="333399"/>
                </a:solidFill>
                <a:effectLst>
                  <a:outerShdw blurRad="38100" dist="38100" dir="2700000" algn="tl">
                    <a:srgbClr val="C0C0C0"/>
                  </a:outerShdw>
                </a:effectLst>
              </a:rPr>
              <a:t>P = pump; I = injector; C = column; </a:t>
            </a:r>
          </a:p>
          <a:p>
            <a:pPr>
              <a:defRPr/>
            </a:pPr>
            <a:r>
              <a:rPr lang="en-US" sz="2200" b="1" i="1">
                <a:solidFill>
                  <a:srgbClr val="333399"/>
                </a:solidFill>
                <a:effectLst>
                  <a:outerShdw blurRad="38100" dist="38100" dir="2700000" algn="tl">
                    <a:srgbClr val="C0C0C0"/>
                  </a:outerShdw>
                </a:effectLst>
              </a:rPr>
              <a:t>D = detector or system of detectors; W = waste</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2"/>
          <p:cNvSpPr>
            <a:spLocks noGrp="1"/>
          </p:cNvSpPr>
          <p:nvPr>
            <p:ph type="sldNum" sz="quarter" idx="11"/>
          </p:nvPr>
        </p:nvSpPr>
        <p:spPr>
          <a:noFill/>
        </p:spPr>
        <p:txBody>
          <a:bodyPr/>
          <a:lstStyle/>
          <a:p>
            <a:fld id="{051B06BB-9241-4EC4-8DC9-96C8B902F53F}" type="slidenum">
              <a:rPr lang="en-US" smtClean="0"/>
              <a:pPr/>
              <a:t>27</a:t>
            </a:fld>
            <a:endParaRPr lang="en-US" smtClean="0"/>
          </a:p>
        </p:txBody>
      </p:sp>
      <p:sp>
        <p:nvSpPr>
          <p:cNvPr id="4" name="Rectangle 3"/>
          <p:cNvSpPr>
            <a:spLocks noGrp="1"/>
          </p:cNvSpPr>
          <p:nvPr>
            <p:ph/>
          </p:nvPr>
        </p:nvSpPr>
        <p:spPr>
          <a:xfrm>
            <a:off x="179388" y="476250"/>
            <a:ext cx="8964612" cy="5832475"/>
          </a:xfrm>
        </p:spPr>
        <p:txBody>
          <a:bodyPr>
            <a:normAutofit lnSpcReduction="10000"/>
          </a:bodyPr>
          <a:lstStyle/>
          <a:p>
            <a:pPr marL="0">
              <a:spcBef>
                <a:spcPts val="1800"/>
              </a:spcBef>
              <a:buFont typeface="Wingdings 2" pitchFamily="18" charset="2"/>
              <a:buNone/>
              <a:defRPr/>
            </a:pPr>
            <a:r>
              <a:rPr lang="en-US" sz="2800" b="1" dirty="0" smtClean="0">
                <a:solidFill>
                  <a:srgbClr val="0066FF"/>
                </a:solidFill>
                <a:effectLst>
                  <a:outerShdw blurRad="38100" dist="38100" dir="2700000" algn="tl">
                    <a:srgbClr val="C0C0C0"/>
                  </a:outerShdw>
                </a:effectLst>
              </a:rPr>
              <a:t>   </a:t>
            </a:r>
            <a:r>
              <a:rPr lang="en-US" sz="3600" b="1" cap="all" dirty="0" smtClean="0">
                <a:solidFill>
                  <a:srgbClr val="0066FF"/>
                </a:solidFill>
                <a:effectLst>
                  <a:outerShdw blurRad="38100" dist="38100" dir="2700000" algn="tl">
                    <a:srgbClr val="C0C0C0"/>
                  </a:outerShdw>
                </a:effectLst>
              </a:rPr>
              <a:t>Online sample transfer in 2D-LC</a:t>
            </a:r>
            <a:endParaRPr lang="en-US" sz="3600" b="1" cap="all" dirty="0" smtClean="0">
              <a:solidFill>
                <a:srgbClr val="A50021"/>
              </a:solidFill>
              <a:effectLst>
                <a:outerShdw blurRad="38100" dist="38100" dir="2700000" algn="tl">
                  <a:srgbClr val="C0C0C0"/>
                </a:outerShdw>
              </a:effectLst>
              <a:sym typeface="Wingdings 3" pitchFamily="18" charset="2"/>
            </a:endParaRPr>
          </a:p>
          <a:p>
            <a:pPr marL="0">
              <a:spcBef>
                <a:spcPts val="1800"/>
              </a:spcBef>
              <a:buFont typeface="Wingdings 2" pitchFamily="18" charset="2"/>
              <a:buNone/>
              <a:defRPr/>
            </a:pPr>
            <a:r>
              <a:rPr lang="en-US" sz="2800" b="1" cap="all" dirty="0" smtClean="0">
                <a:solidFill>
                  <a:srgbClr val="A50021"/>
                </a:solidFill>
                <a:effectLst>
                  <a:outerShdw blurRad="38100" dist="38100" dir="2700000" algn="tl">
                    <a:srgbClr val="C0C0C0"/>
                  </a:outerShdw>
                </a:effectLst>
              </a:rPr>
              <a:t>   </a:t>
            </a:r>
            <a:r>
              <a:rPr lang="en-US" sz="2800" b="1" cap="all" dirty="0" smtClean="0">
                <a:solidFill>
                  <a:srgbClr val="A50021"/>
                </a:solidFill>
                <a:effectLst>
                  <a:outerShdw blurRad="38100" dist="38100" dir="2700000" algn="tl">
                    <a:srgbClr val="000000">
                      <a:alpha val="43137"/>
                    </a:srgbClr>
                  </a:outerShdw>
                </a:effectLst>
              </a:rPr>
              <a:t>broad peaks from the 1-d column are split into </a:t>
            </a:r>
          </a:p>
          <a:p>
            <a:pPr>
              <a:buFont typeface="Wingdings 2" pitchFamily="18" charset="2"/>
              <a:buNone/>
              <a:defRPr/>
            </a:pPr>
            <a:r>
              <a:rPr lang="en-US" sz="2800" b="1" cap="all" dirty="0" smtClean="0">
                <a:solidFill>
                  <a:srgbClr val="A50021"/>
                </a:solidFill>
                <a:effectLst>
                  <a:outerShdw blurRad="38100" dist="38100" dir="2700000" algn="tl">
                    <a:srgbClr val="000000">
                      <a:alpha val="43137"/>
                    </a:srgbClr>
                  </a:outerShdw>
                </a:effectLst>
              </a:rPr>
              <a:t>   narrow fractions, which are successively</a:t>
            </a:r>
          </a:p>
          <a:p>
            <a:pPr>
              <a:buFont typeface="Wingdings 2" pitchFamily="18" charset="2"/>
              <a:buNone/>
              <a:defRPr/>
            </a:pPr>
            <a:r>
              <a:rPr lang="en-US" sz="2800" b="1" cap="all" dirty="0" smtClean="0">
                <a:solidFill>
                  <a:srgbClr val="A50021"/>
                </a:solidFill>
                <a:effectLst>
                  <a:outerShdw blurRad="38100" dist="38100" dir="2700000" algn="tl">
                    <a:srgbClr val="000000">
                      <a:alpha val="43137"/>
                    </a:srgbClr>
                  </a:outerShdw>
                </a:effectLst>
              </a:rPr>
              <a:t>   introduced into the 2-d column </a:t>
            </a:r>
          </a:p>
          <a:p>
            <a:pPr>
              <a:buFont typeface="Wingdings 2" pitchFamily="18" charset="2"/>
              <a:buNone/>
              <a:defRPr/>
            </a:pPr>
            <a:r>
              <a:rPr lang="en-US" sz="2800" b="1" cap="all" dirty="0" smtClean="0">
                <a:solidFill>
                  <a:srgbClr val="A50021"/>
                </a:solidFill>
                <a:effectLst>
                  <a:outerShdw blurRad="38100" dist="38100" dir="2700000" algn="tl">
                    <a:srgbClr val="000000">
                      <a:alpha val="43137"/>
                    </a:srgbClr>
                  </a:outerShdw>
                </a:effectLst>
              </a:rPr>
              <a:t>   General problem of sample transfer </a:t>
            </a:r>
            <a:r>
              <a:rPr lang="en-US" sz="2800" b="1" cap="all" dirty="0" smtClean="0">
                <a:solidFill>
                  <a:srgbClr val="A50021"/>
                </a:solidFill>
                <a:effectLst>
                  <a:outerShdw blurRad="38100" dist="38100" dir="2700000" algn="tl">
                    <a:srgbClr val="000000">
                      <a:alpha val="43137"/>
                    </a:srgbClr>
                  </a:outerShdw>
                </a:effectLst>
                <a:sym typeface="Wingdings 3" pitchFamily="18" charset="2"/>
              </a:rPr>
              <a:t>in the</a:t>
            </a:r>
          </a:p>
          <a:p>
            <a:pPr>
              <a:buFont typeface="Wingdings 2" pitchFamily="18" charset="2"/>
              <a:buNone/>
              <a:defRPr/>
            </a:pPr>
            <a:r>
              <a:rPr lang="en-US" sz="2800" b="1" cap="all" dirty="0" smtClean="0">
                <a:solidFill>
                  <a:srgbClr val="A50021"/>
                </a:solidFill>
                <a:effectLst>
                  <a:outerShdw blurRad="38100" dist="38100" dir="2700000" algn="tl">
                    <a:srgbClr val="000000">
                      <a:alpha val="43137"/>
                    </a:srgbClr>
                  </a:outerShdw>
                </a:effectLst>
                <a:sym typeface="Wingdings 3" pitchFamily="18" charset="2"/>
              </a:rPr>
              <a:t>   online arrangement</a:t>
            </a:r>
            <a:endParaRPr lang="en-US" sz="2800" b="1" cap="all" dirty="0" smtClean="0">
              <a:solidFill>
                <a:srgbClr val="A50021"/>
              </a:solidFill>
              <a:effectLst>
                <a:outerShdw blurRad="38100" dist="38100" dir="2700000" algn="tl">
                  <a:srgbClr val="000000">
                    <a:alpha val="43137"/>
                  </a:srgbClr>
                </a:outerShdw>
              </a:effectLst>
            </a:endParaRPr>
          </a:p>
          <a:p>
            <a:pPr>
              <a:buFont typeface="Wingdings 2" pitchFamily="18" charset="2"/>
              <a:buNone/>
              <a:defRPr/>
            </a:pPr>
            <a:r>
              <a:rPr lang="en-US" sz="2800" b="1" cap="all" dirty="0" smtClean="0">
                <a:solidFill>
                  <a:srgbClr val="A50021"/>
                </a:solidFill>
                <a:effectLst>
                  <a:outerShdw blurRad="38100" dist="38100" dir="2700000" algn="tl">
                    <a:srgbClr val="000000">
                      <a:alpha val="43137"/>
                    </a:srgbClr>
                  </a:outerShdw>
                </a:effectLst>
              </a:rPr>
              <a:t> </a:t>
            </a:r>
            <a:r>
              <a:rPr lang="en-US" sz="2800" b="1" cap="all" dirty="0" smtClean="0">
                <a:solidFill>
                  <a:srgbClr val="FF0000"/>
                </a:solidFill>
                <a:effectLst>
                  <a:outerShdw blurRad="38100" dist="38100" dir="2700000" algn="tl">
                    <a:srgbClr val="000000">
                      <a:alpha val="43137"/>
                    </a:srgbClr>
                  </a:outerShdw>
                </a:effectLst>
                <a:sym typeface="Wingdings 3" pitchFamily="18" charset="2"/>
              </a:rPr>
              <a:t>   </a:t>
            </a:r>
            <a:r>
              <a:rPr lang="en-US" sz="2800" b="1" cap="all" dirty="0" smtClean="0">
                <a:effectLst>
                  <a:outerShdw blurRad="38100" dist="38100" dir="2700000" algn="tl">
                    <a:srgbClr val="000000">
                      <a:alpha val="43137"/>
                    </a:srgbClr>
                  </a:outerShdw>
                </a:effectLst>
              </a:rPr>
              <a:t>elution rate in 1-d column must be low, while elution rate in 2-d column is to be (very) high.</a:t>
            </a:r>
          </a:p>
          <a:p>
            <a:pPr>
              <a:buFont typeface="Wingdings 2" pitchFamily="18" charset="2"/>
              <a:buNone/>
              <a:defRPr/>
            </a:pPr>
            <a:endParaRPr lang="en-US" sz="2800" b="1" cap="all" dirty="0" smtClean="0">
              <a:effectLst>
                <a:outerShdw blurRad="38100" dist="38100" dir="2700000" algn="tl">
                  <a:srgbClr val="000000">
                    <a:alpha val="43137"/>
                  </a:srgbClr>
                </a:outerShdw>
              </a:effectLst>
            </a:endParaRPr>
          </a:p>
          <a:p>
            <a:pPr>
              <a:buFont typeface="Wingdings 2" pitchFamily="18" charset="2"/>
              <a:buNone/>
              <a:defRPr/>
            </a:pPr>
            <a:r>
              <a:rPr lang="en-US" sz="2800" b="1" cap="all" dirty="0" smtClean="0">
                <a:solidFill>
                  <a:srgbClr val="FF0000"/>
                </a:solidFill>
                <a:effectLst>
                  <a:outerShdw blurRad="38100" dist="38100" dir="2700000" algn="tl">
                    <a:srgbClr val="000000">
                      <a:alpha val="43137"/>
                    </a:srgbClr>
                  </a:outerShdw>
                </a:effectLst>
              </a:rPr>
              <a:t>    Solution: </a:t>
            </a:r>
          </a:p>
          <a:p>
            <a:pPr>
              <a:buFont typeface="Wingdings 2" pitchFamily="18" charset="2"/>
              <a:buNone/>
              <a:defRPr/>
            </a:pPr>
            <a:r>
              <a:rPr lang="en-US" sz="2800" b="1" cap="all" dirty="0" smtClean="0">
                <a:solidFill>
                  <a:srgbClr val="FF0000"/>
                </a:solidFill>
                <a:effectLst>
                  <a:outerShdw blurRad="38100" dist="38100" dir="2700000" algn="tl">
                    <a:srgbClr val="000000">
                      <a:alpha val="43137"/>
                    </a:srgbClr>
                  </a:outerShdw>
                </a:effectLst>
              </a:rPr>
              <a:t>    Sequenced two-dimensional polymer HPLC</a:t>
            </a:r>
          </a:p>
          <a:p>
            <a:pPr>
              <a:buFont typeface="Wingdings 2" pitchFamily="18" charset="2"/>
              <a:buNone/>
              <a:defRPr/>
            </a:pPr>
            <a:r>
              <a:rPr lang="en-US" sz="2800" b="1" cap="all" dirty="0" smtClean="0">
                <a:solidFill>
                  <a:srgbClr val="FF0000"/>
                </a:solidFill>
                <a:effectLst>
                  <a:outerShdw blurRad="38100" dist="38100" dir="2700000" algn="tl">
                    <a:srgbClr val="000000">
                      <a:alpha val="43137"/>
                    </a:srgbClr>
                  </a:outerShdw>
                </a:effectLst>
              </a:rPr>
              <a:t>    LC </a:t>
            </a:r>
            <a:r>
              <a:rPr lang="en-US" sz="2800" b="1" cap="all" dirty="0" err="1" smtClean="0">
                <a:solidFill>
                  <a:srgbClr val="FF0000"/>
                </a:solidFill>
                <a:effectLst>
                  <a:outerShdw blurRad="38100" dist="38100" dir="2700000" algn="tl">
                    <a:srgbClr val="000000">
                      <a:alpha val="43137"/>
                    </a:srgbClr>
                  </a:outerShdw>
                </a:effectLst>
              </a:rPr>
              <a:t>LC</a:t>
            </a:r>
            <a:r>
              <a:rPr lang="en-US" sz="2800" b="1" cap="all" dirty="0" smtClean="0">
                <a:solidFill>
                  <a:srgbClr val="FF0000"/>
                </a:solidFill>
                <a:effectLst>
                  <a:outerShdw blurRad="38100" dist="38100" dir="2700000" algn="tl">
                    <a:srgbClr val="000000">
                      <a:alpha val="43137"/>
                    </a:srgbClr>
                  </a:outerShdw>
                </a:effectLst>
              </a:rPr>
              <a:t> x SEC</a:t>
            </a:r>
          </a:p>
          <a:p>
            <a:pPr>
              <a:buFont typeface="Wingdings 2" pitchFamily="18" charset="2"/>
              <a:buNone/>
              <a:defRPr/>
            </a:pPr>
            <a:endParaRPr lang="en-US" sz="2800" b="1" cap="all" dirty="0" smtClean="0">
              <a:solidFill>
                <a:srgbClr val="CC0000"/>
              </a:solidFill>
              <a:effectLst>
                <a:outerShdw blurRad="38100" dist="38100" dir="2700000" algn="tl">
                  <a:srgbClr val="000000">
                    <a:alpha val="43137"/>
                  </a:srgbClr>
                </a:outerShdw>
              </a:effectLst>
            </a:endParaRPr>
          </a:p>
          <a:p>
            <a:pPr>
              <a:buFont typeface="Wingdings 2" pitchFamily="18" charset="2"/>
              <a:buNone/>
              <a:defRPr/>
            </a:pPr>
            <a:endParaRPr lang="en-US" b="1" cap="all" dirty="0" smtClean="0"/>
          </a:p>
          <a:p>
            <a:pPr>
              <a:buFont typeface="Wingdings 2" pitchFamily="18" charset="2"/>
              <a:buNone/>
              <a:defRPr/>
            </a:pPr>
            <a:endParaRPr lang="en-US" b="1" cap="all" dirty="0" smtClean="0"/>
          </a:p>
          <a:p>
            <a:pPr>
              <a:buFont typeface="Wingdings 2" pitchFamily="18" charset="2"/>
              <a:buNone/>
              <a:defRPr/>
            </a:pPr>
            <a:endParaRPr lang="en-US" dirty="0" smtClean="0"/>
          </a:p>
          <a:p>
            <a:pPr>
              <a:buFont typeface="Wingdings 2" pitchFamily="18" charset="2"/>
              <a:buNone/>
              <a:defRPr/>
            </a:pPr>
            <a:endParaRPr lang="sk-SK" dirty="0" smtClean="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2"/>
          <p:cNvSpPr>
            <a:spLocks noGrp="1"/>
          </p:cNvSpPr>
          <p:nvPr>
            <p:ph type="sldNum" sz="quarter" idx="11"/>
          </p:nvPr>
        </p:nvSpPr>
        <p:spPr>
          <a:noFill/>
        </p:spPr>
        <p:txBody>
          <a:bodyPr/>
          <a:lstStyle/>
          <a:p>
            <a:fld id="{1F135CF4-4F99-4CE6-8667-B5EF8EA0B91D}" type="slidenum">
              <a:rPr lang="en-US" smtClean="0"/>
              <a:pPr/>
              <a:t>28</a:t>
            </a:fld>
            <a:endParaRPr lang="en-US" smtClean="0"/>
          </a:p>
        </p:txBody>
      </p:sp>
      <p:sp>
        <p:nvSpPr>
          <p:cNvPr id="4" name="Rectangle 3"/>
          <p:cNvSpPr>
            <a:spLocks noGrp="1"/>
          </p:cNvSpPr>
          <p:nvPr>
            <p:ph/>
          </p:nvPr>
        </p:nvSpPr>
        <p:spPr>
          <a:xfrm>
            <a:off x="0" y="476250"/>
            <a:ext cx="9217025" cy="5780088"/>
          </a:xfrm>
        </p:spPr>
        <p:txBody>
          <a:bodyPr>
            <a:normAutofit lnSpcReduction="10000"/>
          </a:bodyPr>
          <a:lstStyle/>
          <a:p>
            <a:pPr>
              <a:buFont typeface="Wingdings 2" pitchFamily="18" charset="2"/>
              <a:buNone/>
              <a:defRPr/>
            </a:pPr>
            <a:r>
              <a:rPr lang="en-US" sz="2800" b="1" dirty="0" smtClean="0">
                <a:solidFill>
                  <a:srgbClr val="0066FF"/>
                </a:solidFill>
                <a:effectLst>
                  <a:outerShdw blurRad="38100" dist="38100" dir="2700000" algn="tl">
                    <a:srgbClr val="C0C0C0"/>
                  </a:outerShdw>
                </a:effectLst>
              </a:rPr>
              <a:t>     </a:t>
            </a:r>
            <a:r>
              <a:rPr lang="en-US" sz="2800" b="1" cap="all" dirty="0" smtClean="0">
                <a:solidFill>
                  <a:srgbClr val="0066FF"/>
                </a:solidFill>
                <a:effectLst>
                  <a:outerShdw blurRad="38100" dist="38100" dir="2700000" algn="tl">
                    <a:srgbClr val="C0C0C0"/>
                  </a:outerShdw>
                </a:effectLst>
              </a:rPr>
              <a:t>(Sequenced) two-dimensional </a:t>
            </a:r>
          </a:p>
          <a:p>
            <a:pPr>
              <a:buFont typeface="Wingdings 2" pitchFamily="18" charset="2"/>
              <a:buNone/>
              <a:defRPr/>
            </a:pPr>
            <a:r>
              <a:rPr lang="en-US" sz="2800" b="1" cap="all" dirty="0" smtClean="0">
                <a:solidFill>
                  <a:srgbClr val="0066FF"/>
                </a:solidFill>
                <a:effectLst>
                  <a:outerShdw blurRad="38100" dist="38100" dir="2700000" algn="tl">
                    <a:srgbClr val="C0C0C0"/>
                  </a:outerShdw>
                </a:effectLst>
              </a:rPr>
              <a:t>     liquid chromatography LC LCD x SEC</a:t>
            </a:r>
          </a:p>
          <a:p>
            <a:pPr>
              <a:buFont typeface="Wingdings 2" pitchFamily="18" charset="2"/>
              <a:buNone/>
              <a:defRPr/>
            </a:pPr>
            <a:r>
              <a:rPr lang="en-US" sz="2400" b="1" i="1" dirty="0" smtClean="0">
                <a:solidFill>
                  <a:srgbClr val="0066FF"/>
                </a:solidFill>
                <a:effectLst>
                  <a:outerShdw blurRad="38100" dist="38100" dir="2700000" algn="tl">
                    <a:srgbClr val="C0C0C0"/>
                  </a:outerShdw>
                </a:effectLst>
              </a:rPr>
              <a:t>     </a:t>
            </a:r>
            <a:r>
              <a:rPr lang="en-US" sz="2400" b="1" i="1" dirty="0" smtClean="0">
                <a:solidFill>
                  <a:srgbClr val="A50021"/>
                </a:solidFill>
                <a:effectLst>
                  <a:outerShdw blurRad="38100" dist="38100" dir="2700000" algn="tl">
                    <a:srgbClr val="C0C0C0"/>
                  </a:outerShdw>
                </a:effectLst>
              </a:rPr>
              <a:t>(Bratislava 2010)</a:t>
            </a:r>
          </a:p>
          <a:p>
            <a:pPr>
              <a:buFont typeface="Wingdings 2" pitchFamily="18" charset="2"/>
              <a:buNone/>
              <a:defRPr/>
            </a:pPr>
            <a:endParaRPr lang="en-US" sz="2000" b="1" i="1" dirty="0" smtClean="0">
              <a:solidFill>
                <a:srgbClr val="A50021"/>
              </a:solidFill>
              <a:effectLst>
                <a:outerShdw blurRad="38100" dist="38100" dir="2700000" algn="tl">
                  <a:srgbClr val="C0C0C0"/>
                </a:outerShdw>
              </a:effectLst>
            </a:endParaRPr>
          </a:p>
          <a:p>
            <a:pPr>
              <a:buFont typeface="Wingdings 2" pitchFamily="18" charset="2"/>
              <a:buNone/>
              <a:defRPr/>
            </a:pPr>
            <a:r>
              <a:rPr lang="en-US" sz="2400" b="1" dirty="0" smtClean="0">
                <a:solidFill>
                  <a:srgbClr val="A50021"/>
                </a:solidFill>
                <a:effectLst>
                  <a:outerShdw blurRad="38100" dist="38100" dir="2700000" algn="tl">
                    <a:srgbClr val="C0C0C0"/>
                  </a:outerShdw>
                </a:effectLst>
              </a:rPr>
              <a:t>	</a:t>
            </a:r>
            <a:r>
              <a:rPr lang="en-US" sz="2400" b="1" cap="all" dirty="0" smtClean="0">
                <a:solidFill>
                  <a:srgbClr val="A50021"/>
                </a:solidFill>
                <a:effectLst>
                  <a:outerShdw blurRad="38100" dist="38100" dir="2700000" algn="tl">
                    <a:srgbClr val="C0C0C0"/>
                  </a:outerShdw>
                </a:effectLst>
              </a:rPr>
              <a:t>LC </a:t>
            </a:r>
            <a:r>
              <a:rPr lang="en-US" sz="2400" b="1" cap="all" dirty="0" err="1" smtClean="0">
                <a:solidFill>
                  <a:srgbClr val="A50021"/>
                </a:solidFill>
                <a:effectLst>
                  <a:outerShdw blurRad="38100" dist="38100" dir="2700000" algn="tl">
                    <a:srgbClr val="C0C0C0"/>
                  </a:outerShdw>
                </a:effectLst>
              </a:rPr>
              <a:t>LC</a:t>
            </a:r>
            <a:r>
              <a:rPr lang="en-US" sz="2400" b="1" cap="all" dirty="0" smtClean="0">
                <a:solidFill>
                  <a:srgbClr val="A50021"/>
                </a:solidFill>
                <a:effectLst>
                  <a:outerShdw blurRad="38100" dist="38100" dir="2700000" algn="tl">
                    <a:srgbClr val="C0C0C0"/>
                  </a:outerShdw>
                </a:effectLst>
              </a:rPr>
              <a:t> - with advantage LC LCD discriminates distinct constituents of complex polymer systems into </a:t>
            </a:r>
            <a:r>
              <a:rPr lang="en-US" sz="2400" b="1" cap="all" dirty="0" smtClean="0">
                <a:solidFill>
                  <a:srgbClr val="FF3300"/>
                </a:solidFill>
                <a:effectLst>
                  <a:outerShdw blurRad="38100" dist="38100" dir="2700000" algn="tl">
                    <a:srgbClr val="C0C0C0"/>
                  </a:outerShdw>
                </a:effectLst>
              </a:rPr>
              <a:t>narrow individual peaks</a:t>
            </a:r>
            <a:r>
              <a:rPr lang="en-US" sz="2400" b="1" cap="all" dirty="0" smtClean="0">
                <a:solidFill>
                  <a:srgbClr val="A50021"/>
                </a:solidFill>
                <a:effectLst>
                  <a:outerShdw blurRad="38100" dist="38100" dir="2700000" algn="tl">
                    <a:srgbClr val="C0C0C0"/>
                  </a:outerShdw>
                </a:effectLst>
              </a:rPr>
              <a:t>. Their retention volumes are precisely determined with help of independent introductory experiments</a:t>
            </a:r>
            <a:r>
              <a:rPr lang="en-US" sz="2400" b="1" cap="all" dirty="0" smtClean="0">
                <a:solidFill>
                  <a:srgbClr val="A50021"/>
                </a:solidFill>
                <a:effectLst>
                  <a:outerShdw blurRad="38100" dist="38100" dir="2700000" algn="tl">
                    <a:srgbClr val="C0C0C0"/>
                  </a:outerShdw>
                </a:effectLst>
                <a:latin typeface="Franklin Gothic Book" pitchFamily="34" charset="0"/>
              </a:rPr>
              <a:t>.</a:t>
            </a:r>
          </a:p>
          <a:p>
            <a:pPr>
              <a:buFont typeface="Wingdings 2" pitchFamily="18" charset="2"/>
              <a:buNone/>
              <a:defRPr/>
            </a:pPr>
            <a:r>
              <a:rPr lang="en-US" sz="2400" b="1" cap="all" dirty="0" smtClean="0">
                <a:solidFill>
                  <a:srgbClr val="A50021"/>
                </a:solidFill>
                <a:effectLst>
                  <a:outerShdw blurRad="38100" dist="38100" dir="2700000" algn="tl">
                    <a:srgbClr val="C0C0C0"/>
                  </a:outerShdw>
                </a:effectLst>
              </a:rPr>
              <a:t>	</a:t>
            </a:r>
            <a:r>
              <a:rPr lang="en-US" sz="2400" b="1" cap="all" dirty="0" smtClean="0">
                <a:effectLst>
                  <a:outerShdw blurRad="38100" dist="38100" dir="2700000" algn="tl">
                    <a:srgbClr val="C0C0C0"/>
                  </a:outerShdw>
                </a:effectLst>
              </a:rPr>
              <a:t>Next, sample is separated again in an LC LCD column</a:t>
            </a:r>
          </a:p>
          <a:p>
            <a:pPr>
              <a:buFont typeface="Wingdings 2" pitchFamily="18" charset="2"/>
              <a:buNone/>
              <a:defRPr/>
            </a:pPr>
            <a:r>
              <a:rPr lang="en-US" sz="2400" b="1" cap="all" dirty="0" smtClean="0">
                <a:effectLst>
                  <a:outerShdw blurRad="38100" dist="38100" dir="2700000" algn="tl">
                    <a:srgbClr val="C0C0C0"/>
                  </a:outerShdw>
                </a:effectLst>
              </a:rPr>
              <a:t>   </a:t>
            </a:r>
            <a:r>
              <a:rPr lang="sk-SK" sz="2400" b="1" cap="all" dirty="0" smtClean="0">
                <a:effectLst>
                  <a:outerShdw blurRad="38100" dist="38100" dir="2700000" algn="tl">
                    <a:srgbClr val="C0C0C0"/>
                  </a:outerShdw>
                </a:effectLst>
              </a:rPr>
              <a:t> </a:t>
            </a:r>
            <a:r>
              <a:rPr lang="en-US" sz="2400" b="1" cap="all" dirty="0" smtClean="0">
                <a:effectLst>
                  <a:outerShdw blurRad="38100" dist="38100" dir="2700000" algn="tl">
                    <a:srgbClr val="C0C0C0"/>
                  </a:outerShdw>
                </a:effectLst>
              </a:rPr>
              <a:t> and the fractions thus generated are in their entirety (in form of defined sequences) successively transported into on-line SEC column.</a:t>
            </a:r>
          </a:p>
          <a:p>
            <a:pPr>
              <a:buNone/>
              <a:defRPr/>
            </a:pPr>
            <a:r>
              <a:rPr lang="sk-SK" sz="2400" b="1" i="1" dirty="0" smtClean="0">
                <a:solidFill>
                  <a:srgbClr val="C00000"/>
                </a:solidFill>
              </a:rPr>
              <a:t> </a:t>
            </a:r>
            <a:r>
              <a:rPr lang="en-US" sz="2400" b="1" i="1" dirty="0" smtClean="0">
                <a:solidFill>
                  <a:srgbClr val="C00000"/>
                </a:solidFill>
              </a:rPr>
              <a:t>    </a:t>
            </a:r>
            <a:r>
              <a:rPr lang="sk-SK" sz="2400" b="1" i="1" dirty="0" smtClean="0">
                <a:solidFill>
                  <a:srgbClr val="C00000"/>
                </a:solidFill>
              </a:rPr>
              <a:t>DB</a:t>
            </a:r>
            <a:r>
              <a:rPr lang="en-US" sz="2400" b="1" i="1" dirty="0" smtClean="0">
                <a:solidFill>
                  <a:srgbClr val="C00000"/>
                </a:solidFill>
              </a:rPr>
              <a:t>, A</a:t>
            </a:r>
            <a:r>
              <a:rPr lang="sk-SK" sz="2400" b="1" i="1" dirty="0" smtClean="0">
                <a:solidFill>
                  <a:srgbClr val="C00000"/>
                </a:solidFill>
              </a:rPr>
              <a:t>Š: Macromolecules</a:t>
            </a:r>
            <a:r>
              <a:rPr lang="en-US" sz="2400" b="1" i="1" dirty="0" smtClean="0">
                <a:solidFill>
                  <a:srgbClr val="C00000"/>
                </a:solidFill>
              </a:rPr>
              <a:t> </a:t>
            </a:r>
            <a:r>
              <a:rPr lang="en-US" sz="2400" b="1" i="1" u="sng" dirty="0" smtClean="0">
                <a:solidFill>
                  <a:srgbClr val="C00000"/>
                </a:solidFill>
              </a:rPr>
              <a:t>43 </a:t>
            </a:r>
            <a:r>
              <a:rPr lang="sk-SK" sz="2400" b="1" i="1" dirty="0" smtClean="0">
                <a:solidFill>
                  <a:srgbClr val="C00000"/>
                </a:solidFill>
              </a:rPr>
              <a:t>(2010)</a:t>
            </a:r>
            <a:r>
              <a:rPr lang="en-US" sz="2400" b="1" i="1" dirty="0" smtClean="0">
                <a:solidFill>
                  <a:srgbClr val="C00000"/>
                </a:solidFill>
              </a:rPr>
              <a:t> 9627 - 9634</a:t>
            </a:r>
            <a:endParaRPr lang="en-US" sz="2400" b="1" i="1" dirty="0" smtClean="0">
              <a:solidFill>
                <a:srgbClr val="C00000"/>
              </a:solidFill>
              <a:effectLst>
                <a:outerShdw blurRad="38100" dist="38100" dir="2700000" algn="tl">
                  <a:srgbClr val="C0C0C0"/>
                </a:outerShdw>
              </a:effectLst>
            </a:endParaRPr>
          </a:p>
          <a:p>
            <a:pPr>
              <a:defRPr/>
            </a:pPr>
            <a:endParaRPr lang="en-US" sz="2400" dirty="0" smtClean="0">
              <a:solidFill>
                <a:srgbClr val="008000"/>
              </a:solidFill>
              <a:effectLst>
                <a:outerShdw blurRad="38100" dist="38100" dir="2700000" algn="tl">
                  <a:srgbClr val="C0C0C0"/>
                </a:outerShdw>
              </a:effectLst>
            </a:endParaRPr>
          </a:p>
          <a:p>
            <a:pPr>
              <a:defRPr/>
            </a:pPr>
            <a:endParaRPr lang="en-US" sz="2400" dirty="0" smtClean="0"/>
          </a:p>
          <a:p>
            <a:pPr>
              <a:defRPr/>
            </a:pPr>
            <a:endParaRPr lang="en-US" sz="2400" dirty="0" smtClean="0"/>
          </a:p>
          <a:p>
            <a:pPr>
              <a:defRPr/>
            </a:pPr>
            <a:endParaRPr lang="en-US" sz="2400" dirty="0" smtClean="0"/>
          </a:p>
          <a:p>
            <a:pPr>
              <a:defRPr/>
            </a:pPr>
            <a:endParaRPr lang="en-US" sz="2400" dirty="0" smtClean="0"/>
          </a:p>
          <a:p>
            <a:pPr>
              <a:defRPr/>
            </a:pPr>
            <a:endParaRPr lang="en-US" sz="2400" dirty="0" smtClean="0"/>
          </a:p>
          <a:p>
            <a:pPr>
              <a:defRPr/>
            </a:pPr>
            <a:endParaRPr lang="en-US" sz="2400" dirty="0" smtClean="0"/>
          </a:p>
          <a:p>
            <a:pPr>
              <a:defRPr/>
            </a:pPr>
            <a:endParaRPr lang="en-US" sz="2400" dirty="0" smtClean="0"/>
          </a:p>
          <a:p>
            <a:pPr>
              <a:defRPr/>
            </a:pPr>
            <a:endParaRPr lang="en-US" sz="2400" dirty="0" smtClean="0"/>
          </a:p>
          <a:p>
            <a:pPr>
              <a:defRPr/>
            </a:pPr>
            <a:endParaRPr lang="sk-SK" sz="2400" dirty="0" smtClean="0"/>
          </a:p>
        </p:txBody>
      </p:sp>
      <p:sp>
        <p:nvSpPr>
          <p:cNvPr id="5" name="TextBox 4"/>
          <p:cNvSpPr txBox="1"/>
          <p:nvPr/>
        </p:nvSpPr>
        <p:spPr>
          <a:xfrm>
            <a:off x="7452320" y="5877272"/>
            <a:ext cx="1504001" cy="646331"/>
          </a:xfrm>
          <a:prstGeom prst="rect">
            <a:avLst/>
          </a:prstGeom>
          <a:noFill/>
        </p:spPr>
        <p:txBody>
          <a:bodyPr wrap="none" rtlCol="0">
            <a:spAutoFit/>
          </a:bodyPr>
          <a:lstStyle/>
          <a:p>
            <a:r>
              <a:rPr lang="sk-SK" b="1" dirty="0" smtClean="0">
                <a:solidFill>
                  <a:srgbClr val="002060"/>
                </a:solidFill>
              </a:rPr>
              <a:t>Valencia 2016</a:t>
            </a:r>
            <a:endParaRPr lang="en-US" b="1" dirty="0" smtClean="0">
              <a:solidFill>
                <a:srgbClr val="002060"/>
              </a:solidFill>
            </a:endParaRPr>
          </a:p>
          <a:p>
            <a:endParaRPr lang="sk-SK"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2"/>
          <p:cNvSpPr>
            <a:spLocks noGrp="1"/>
          </p:cNvSpPr>
          <p:nvPr>
            <p:ph type="sldNum" sz="quarter" idx="11"/>
          </p:nvPr>
        </p:nvSpPr>
        <p:spPr>
          <a:noFill/>
        </p:spPr>
        <p:txBody>
          <a:bodyPr/>
          <a:lstStyle/>
          <a:p>
            <a:fld id="{D681FEC8-EA57-4216-AF7D-D3A8255F710D}" type="slidenum">
              <a:rPr lang="en-US" smtClean="0"/>
              <a:pPr/>
              <a:t>29</a:t>
            </a:fld>
            <a:endParaRPr lang="en-US" smtClean="0"/>
          </a:p>
        </p:txBody>
      </p:sp>
      <p:sp>
        <p:nvSpPr>
          <p:cNvPr id="40963" name="Content Placeholder 3"/>
          <p:cNvSpPr>
            <a:spLocks noGrp="1" noChangeArrowheads="1"/>
          </p:cNvSpPr>
          <p:nvPr>
            <p:ph/>
          </p:nvPr>
        </p:nvSpPr>
        <p:spPr>
          <a:xfrm>
            <a:off x="457200" y="457200"/>
            <a:ext cx="8229600" cy="1470025"/>
          </a:xfrm>
        </p:spPr>
        <p:txBody>
          <a:bodyPr>
            <a:spAutoFit/>
          </a:bodyPr>
          <a:lstStyle/>
          <a:p>
            <a:pPr>
              <a:buFont typeface="Wingdings" pitchFamily="2" charset="2"/>
              <a:buNone/>
            </a:pPr>
            <a:r>
              <a:rPr lang="en-US" sz="2800" b="1" smtClean="0">
                <a:solidFill>
                  <a:srgbClr val="0066FF"/>
                </a:solidFill>
              </a:rPr>
              <a:t>   Two-dimensional liquid chromatography </a:t>
            </a:r>
          </a:p>
          <a:p>
            <a:pPr>
              <a:buFont typeface="Wingdings" pitchFamily="2" charset="2"/>
              <a:buNone/>
            </a:pPr>
            <a:r>
              <a:rPr lang="en-US" sz="2800" b="1" smtClean="0">
                <a:solidFill>
                  <a:srgbClr val="0066FF"/>
                </a:solidFill>
              </a:rPr>
              <a:t>   LC LCD x SEC.</a:t>
            </a:r>
          </a:p>
          <a:p>
            <a:pPr>
              <a:buFont typeface="Wingdings" pitchFamily="2" charset="2"/>
              <a:buNone/>
            </a:pPr>
            <a:r>
              <a:rPr lang="en-US" sz="2400" b="1" smtClean="0"/>
              <a:t>    Experimental arrangement for measurements.</a:t>
            </a:r>
          </a:p>
        </p:txBody>
      </p:sp>
      <p:pic>
        <p:nvPicPr>
          <p:cNvPr id="40964" name="Objekt 22"/>
          <p:cNvPicPr>
            <a:picLocks noChangeArrowheads="1"/>
          </p:cNvPicPr>
          <p:nvPr/>
        </p:nvPicPr>
        <p:blipFill>
          <a:blip r:embed="rId3" cstate="print"/>
          <a:srcRect l="-2083" t="-417" b="-372"/>
          <a:stretch>
            <a:fillRect/>
          </a:stretch>
        </p:blipFill>
        <p:spPr bwMode="auto">
          <a:xfrm>
            <a:off x="1116013" y="2636838"/>
            <a:ext cx="6769100" cy="3313112"/>
          </a:xfrm>
          <a:prstGeom prst="rect">
            <a:avLst/>
          </a:prstGeom>
          <a:noFill/>
          <a:ln w="9525">
            <a:noFill/>
            <a:miter lim="800000"/>
            <a:headEnd/>
            <a:tailEnd/>
          </a:ln>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2"/>
          <p:cNvSpPr>
            <a:spLocks noGrp="1"/>
          </p:cNvSpPr>
          <p:nvPr>
            <p:ph type="sldNum" sz="quarter" idx="11"/>
          </p:nvPr>
        </p:nvSpPr>
        <p:spPr>
          <a:noFill/>
        </p:spPr>
        <p:txBody>
          <a:bodyPr/>
          <a:lstStyle/>
          <a:p>
            <a:fld id="{E9579A81-75D2-4177-8E20-19184CB5DC9E}" type="slidenum">
              <a:rPr lang="en-US" smtClean="0"/>
              <a:pPr/>
              <a:t>30</a:t>
            </a:fld>
            <a:endParaRPr lang="en-US" smtClean="0"/>
          </a:p>
        </p:txBody>
      </p:sp>
      <p:pic>
        <p:nvPicPr>
          <p:cNvPr id="50179" name="Picture 1" descr="Abstract Image"/>
          <p:cNvPicPr>
            <a:picLocks noGrp="1" noChangeAspect="1" noChangeArrowheads="1"/>
          </p:cNvPicPr>
          <p:nvPr>
            <p:ph/>
          </p:nvPr>
        </p:nvPicPr>
        <p:blipFill>
          <a:blip r:embed="rId2" cstate="print"/>
          <a:srcRect/>
          <a:stretch>
            <a:fillRect/>
          </a:stretch>
        </p:blipFill>
        <p:spPr>
          <a:xfrm>
            <a:off x="971550" y="1916113"/>
            <a:ext cx="7056438" cy="4465637"/>
          </a:xfrm>
          <a:noFill/>
        </p:spPr>
      </p:pic>
      <p:sp>
        <p:nvSpPr>
          <p:cNvPr id="5" name="Rectangle 4"/>
          <p:cNvSpPr/>
          <p:nvPr/>
        </p:nvSpPr>
        <p:spPr>
          <a:xfrm>
            <a:off x="0" y="260648"/>
            <a:ext cx="9144000" cy="1800493"/>
          </a:xfrm>
          <a:prstGeom prst="rect">
            <a:avLst/>
          </a:prstGeom>
        </p:spPr>
        <p:txBody>
          <a:bodyPr wrap="square">
            <a:spAutoFit/>
          </a:bodyPr>
          <a:lstStyle/>
          <a:p>
            <a:pPr>
              <a:defRPr/>
            </a:pPr>
            <a:r>
              <a:rPr lang="sk-SK" sz="3100" b="1" cap="all" dirty="0">
                <a:solidFill>
                  <a:srgbClr val="3333FF"/>
                </a:solidFill>
                <a:effectLst>
                  <a:outerShdw blurRad="38100" dist="38100" dir="2700000" algn="tl">
                    <a:srgbClr val="000000">
                      <a:alpha val="43137"/>
                    </a:srgbClr>
                  </a:outerShdw>
                </a:effectLst>
              </a:rPr>
              <a:t>Comprehensive </a:t>
            </a:r>
            <a:r>
              <a:rPr lang="en-US" sz="3100" b="1" cap="all" dirty="0">
                <a:solidFill>
                  <a:srgbClr val="3333FF"/>
                </a:solidFill>
                <a:effectLst>
                  <a:outerShdw blurRad="38100" dist="38100" dir="2700000" algn="tl">
                    <a:srgbClr val="000000">
                      <a:alpha val="43137"/>
                    </a:srgbClr>
                  </a:outerShdw>
                </a:effectLst>
              </a:rPr>
              <a:t>m</a:t>
            </a:r>
            <a:r>
              <a:rPr lang="sk-SK" sz="3100" b="1" cap="all" dirty="0">
                <a:solidFill>
                  <a:srgbClr val="3333FF"/>
                </a:solidFill>
                <a:effectLst>
                  <a:outerShdw blurRad="38100" dist="38100" dir="2700000" algn="tl">
                    <a:srgbClr val="000000">
                      <a:alpha val="43137"/>
                    </a:srgbClr>
                  </a:outerShdw>
                </a:effectLst>
              </a:rPr>
              <a:t>olecular </a:t>
            </a:r>
            <a:r>
              <a:rPr lang="en-US" sz="3100" b="1" cap="all" dirty="0">
                <a:solidFill>
                  <a:srgbClr val="3333FF"/>
                </a:solidFill>
                <a:effectLst>
                  <a:outerShdw blurRad="38100" dist="38100" dir="2700000" algn="tl">
                    <a:srgbClr val="000000">
                      <a:alpha val="43137"/>
                    </a:srgbClr>
                  </a:outerShdw>
                </a:effectLst>
              </a:rPr>
              <a:t>c</a:t>
            </a:r>
            <a:r>
              <a:rPr lang="sk-SK" sz="3100" b="1" cap="all" dirty="0">
                <a:solidFill>
                  <a:srgbClr val="3333FF"/>
                </a:solidFill>
                <a:effectLst>
                  <a:outerShdw blurRad="38100" dist="38100" dir="2700000" algn="tl">
                    <a:srgbClr val="000000">
                      <a:alpha val="43137"/>
                    </a:srgbClr>
                  </a:outerShdw>
                </a:effectLst>
              </a:rPr>
              <a:t>haracterization of </a:t>
            </a:r>
            <a:r>
              <a:rPr lang="en-US" sz="3100" b="1" cap="all" dirty="0">
                <a:solidFill>
                  <a:srgbClr val="3333FF"/>
                </a:solidFill>
                <a:effectLst>
                  <a:outerShdw blurRad="38100" dist="38100" dir="2700000" algn="tl">
                    <a:srgbClr val="000000">
                      <a:alpha val="43137"/>
                    </a:srgbClr>
                  </a:outerShdw>
                </a:effectLst>
              </a:rPr>
              <a:t>diblock copolymer</a:t>
            </a:r>
            <a:r>
              <a:rPr lang="sk-SK" sz="3100" b="1" cap="all" dirty="0">
                <a:solidFill>
                  <a:srgbClr val="3333FF"/>
                </a:solidFill>
                <a:effectLst>
                  <a:outerShdw blurRad="38100" dist="38100" dir="2700000" algn="tl">
                    <a:srgbClr val="000000">
                      <a:alpha val="43137"/>
                    </a:srgbClr>
                  </a:outerShdw>
                </a:effectLst>
              </a:rPr>
              <a:t> </a:t>
            </a:r>
            <a:r>
              <a:rPr lang="en-US" sz="3100" b="1" cap="all" dirty="0" smtClean="0">
                <a:solidFill>
                  <a:srgbClr val="3333FF"/>
                </a:solidFill>
                <a:effectLst>
                  <a:outerShdw blurRad="38100" dist="38100" dir="2700000" algn="tl">
                    <a:srgbClr val="000000">
                      <a:alpha val="43137"/>
                    </a:srgbClr>
                  </a:outerShdw>
                </a:effectLst>
              </a:rPr>
              <a:t>PS-</a:t>
            </a:r>
            <a:r>
              <a:rPr lang="sk-SK" sz="3100" b="1" dirty="0" smtClean="0">
                <a:solidFill>
                  <a:srgbClr val="3333FF"/>
                </a:solidFill>
                <a:effectLst>
                  <a:outerShdw blurRad="38100" dist="38100" dir="2700000" algn="tl">
                    <a:srgbClr val="000000">
                      <a:alpha val="43137"/>
                    </a:srgbClr>
                  </a:outerShdw>
                </a:effectLst>
              </a:rPr>
              <a:t>b</a:t>
            </a:r>
            <a:r>
              <a:rPr lang="en-US" sz="3100" b="1" cap="all" dirty="0" smtClean="0">
                <a:solidFill>
                  <a:srgbClr val="3333FF"/>
                </a:solidFill>
                <a:effectLst>
                  <a:outerShdw blurRad="38100" dist="38100" dir="2700000" algn="tl">
                    <a:srgbClr val="000000">
                      <a:alpha val="43137"/>
                    </a:srgbClr>
                  </a:outerShdw>
                </a:effectLst>
              </a:rPr>
              <a:t>-PMMA that</a:t>
            </a:r>
            <a:r>
              <a:rPr lang="sk-SK" sz="3100" b="1" cap="all" dirty="0" smtClean="0">
                <a:solidFill>
                  <a:srgbClr val="3333FF"/>
                </a:solidFill>
                <a:effectLst>
                  <a:outerShdw blurRad="38100" dist="38100" dir="2700000" algn="tl">
                    <a:srgbClr val="000000">
                      <a:alpha val="43137"/>
                    </a:srgbClr>
                  </a:outerShdw>
                </a:effectLst>
              </a:rPr>
              <a:t> </a:t>
            </a:r>
            <a:r>
              <a:rPr lang="en-US" sz="3100" b="1" cap="all" dirty="0" smtClean="0">
                <a:solidFill>
                  <a:srgbClr val="3333FF"/>
                </a:solidFill>
                <a:effectLst>
                  <a:outerShdw blurRad="38100" dist="38100" dir="2700000" algn="tl">
                    <a:srgbClr val="000000">
                      <a:alpha val="43137"/>
                    </a:srgbClr>
                  </a:outerShdw>
                </a:effectLst>
              </a:rPr>
              <a:t>contains </a:t>
            </a:r>
            <a:r>
              <a:rPr lang="sk-SK" sz="3100" b="1" cap="all" dirty="0" smtClean="0">
                <a:solidFill>
                  <a:srgbClr val="3333FF"/>
                </a:solidFill>
                <a:effectLst>
                  <a:outerShdw blurRad="38100" dist="38100" dir="2700000" algn="tl">
                    <a:srgbClr val="000000">
                      <a:alpha val="43137"/>
                    </a:srgbClr>
                  </a:outerShdw>
                </a:effectLst>
              </a:rPr>
              <a:t>B</a:t>
            </a:r>
            <a:r>
              <a:rPr lang="en-US" sz="3100" b="1" cap="all" dirty="0" err="1" smtClean="0">
                <a:solidFill>
                  <a:srgbClr val="3333FF"/>
                </a:solidFill>
                <a:effectLst>
                  <a:outerShdw blurRad="38100" dist="38100" dir="2700000" algn="tl">
                    <a:srgbClr val="000000">
                      <a:alpha val="43137"/>
                    </a:srgbClr>
                  </a:outerShdw>
                </a:effectLst>
              </a:rPr>
              <a:t>oth</a:t>
            </a:r>
            <a:r>
              <a:rPr lang="en-US" sz="3100" b="1" cap="all" dirty="0" smtClean="0">
                <a:solidFill>
                  <a:srgbClr val="3333FF"/>
                </a:solidFill>
                <a:effectLst>
                  <a:outerShdw blurRad="38100" dist="38100" dir="2700000" algn="tl">
                    <a:srgbClr val="000000">
                      <a:alpha val="43137"/>
                    </a:srgbClr>
                  </a:outerShdw>
                </a:effectLst>
              </a:rPr>
              <a:t> </a:t>
            </a:r>
            <a:r>
              <a:rPr lang="en-US" sz="3100" b="1" cap="all" dirty="0">
                <a:solidFill>
                  <a:srgbClr val="3333FF"/>
                </a:solidFill>
                <a:effectLst>
                  <a:outerShdw blurRad="38100" dist="38100" dir="2700000" algn="tl">
                    <a:srgbClr val="000000">
                      <a:alpha val="43137"/>
                    </a:srgbClr>
                  </a:outerShdw>
                </a:effectLst>
              </a:rPr>
              <a:t>parent homopolymers by S2D-LC</a:t>
            </a:r>
          </a:p>
          <a:p>
            <a:pPr>
              <a:defRPr/>
            </a:pPr>
            <a:endParaRPr lang="en-US" b="1" dirty="0">
              <a:solidFill>
                <a:srgbClr val="3333FF"/>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2"/>
          <p:cNvSpPr>
            <a:spLocks noGrp="1"/>
          </p:cNvSpPr>
          <p:nvPr>
            <p:ph type="sldNum" sz="quarter" idx="11"/>
          </p:nvPr>
        </p:nvSpPr>
        <p:spPr>
          <a:noFill/>
        </p:spPr>
        <p:txBody>
          <a:bodyPr/>
          <a:lstStyle/>
          <a:p>
            <a:fld id="{EE593A66-F5B5-460A-A1D2-1BCD44BDAA3E}" type="slidenum">
              <a:rPr lang="en-US" smtClean="0"/>
              <a:pPr/>
              <a:t>31</a:t>
            </a:fld>
            <a:endParaRPr lang="en-US" smtClean="0"/>
          </a:p>
        </p:txBody>
      </p:sp>
      <p:pic>
        <p:nvPicPr>
          <p:cNvPr id="41987" name="Picture 2" descr="Logo2newUP"/>
          <p:cNvPicPr>
            <a:picLocks noChangeAspect="1" noChangeArrowheads="1"/>
          </p:cNvPicPr>
          <p:nvPr/>
        </p:nvPicPr>
        <p:blipFill>
          <a:blip r:embed="rId3" cstate="print"/>
          <a:srcRect/>
          <a:stretch>
            <a:fillRect/>
          </a:stretch>
        </p:blipFill>
        <p:spPr bwMode="auto">
          <a:xfrm>
            <a:off x="611188" y="188913"/>
            <a:ext cx="1873250" cy="412750"/>
          </a:xfrm>
          <a:prstGeom prst="rect">
            <a:avLst/>
          </a:prstGeom>
          <a:noFill/>
          <a:ln w="9525">
            <a:noFill/>
            <a:miter lim="800000"/>
            <a:headEnd/>
            <a:tailEnd/>
          </a:ln>
        </p:spPr>
      </p:pic>
      <p:sp>
        <p:nvSpPr>
          <p:cNvPr id="49156" name="Rectangle 3"/>
          <p:cNvSpPr>
            <a:spLocks noChangeArrowheads="1"/>
          </p:cNvSpPr>
          <p:nvPr/>
        </p:nvSpPr>
        <p:spPr bwMode="auto">
          <a:xfrm>
            <a:off x="107504" y="1007110"/>
            <a:ext cx="9289032" cy="5416868"/>
          </a:xfrm>
          <a:prstGeom prst="rect">
            <a:avLst/>
          </a:prstGeom>
          <a:noFill/>
          <a:ln w="9525">
            <a:noFill/>
            <a:miter lim="800000"/>
            <a:headEnd/>
            <a:tailEnd/>
          </a:ln>
        </p:spPr>
        <p:txBody>
          <a:bodyPr wrap="square" anchor="ctr">
            <a:spAutoFit/>
          </a:bodyPr>
          <a:lstStyle/>
          <a:p>
            <a:pPr indent="457200" algn="ctr" eaLnBrk="1" hangingPunct="1">
              <a:defRPr/>
            </a:pPr>
            <a:endParaRPr lang="en-GB" sz="2200" dirty="0">
              <a:latin typeface="Franklin Gothic Book" pitchFamily="34" charset="0"/>
            </a:endParaRPr>
          </a:p>
          <a:p>
            <a:pPr indent="457200" algn="ctr" eaLnBrk="1" hangingPunct="1">
              <a:lnSpc>
                <a:spcPct val="200000"/>
              </a:lnSpc>
              <a:defRPr/>
            </a:pPr>
            <a:r>
              <a:rPr lang="en-GB" sz="3600" b="1" cap="all" dirty="0">
                <a:solidFill>
                  <a:srgbClr val="339933"/>
                </a:solidFill>
                <a:effectLst>
                  <a:outerShdw blurRad="38100" dist="38100" dir="2700000" algn="tl">
                    <a:srgbClr val="C0C0C0"/>
                  </a:outerShdw>
                </a:effectLst>
                <a:latin typeface="Arial Black" pitchFamily="34" charset="0"/>
              </a:rPr>
              <a:t>Good luck </a:t>
            </a:r>
          </a:p>
          <a:p>
            <a:pPr indent="457200" algn="ctr" eaLnBrk="1" hangingPunct="1">
              <a:lnSpc>
                <a:spcPct val="200000"/>
              </a:lnSpc>
              <a:defRPr/>
            </a:pPr>
            <a:r>
              <a:rPr lang="en-GB" sz="2600" b="1" cap="all" dirty="0">
                <a:solidFill>
                  <a:srgbClr val="339933"/>
                </a:solidFill>
                <a:effectLst>
                  <a:outerShdw blurRad="38100" dist="38100" dir="2700000" algn="tl">
                    <a:srgbClr val="C0C0C0"/>
                  </a:outerShdw>
                </a:effectLst>
                <a:latin typeface="Arial Black" pitchFamily="34" charset="0"/>
              </a:rPr>
              <a:t>in comprehensive molecular characterization of </a:t>
            </a:r>
            <a:r>
              <a:rPr lang="sk-SK" sz="2600" b="1" cap="all" dirty="0" smtClean="0">
                <a:solidFill>
                  <a:srgbClr val="339933"/>
                </a:solidFill>
                <a:effectLst>
                  <a:outerShdw blurRad="38100" dist="38100" dir="2700000" algn="tl">
                    <a:srgbClr val="C0C0C0"/>
                  </a:outerShdw>
                </a:effectLst>
                <a:latin typeface="Arial Black" pitchFamily="34" charset="0"/>
              </a:rPr>
              <a:t>block</a:t>
            </a:r>
            <a:r>
              <a:rPr lang="en-GB" sz="2600" b="1" cap="all" dirty="0" smtClean="0">
                <a:solidFill>
                  <a:srgbClr val="339933"/>
                </a:solidFill>
                <a:effectLst>
                  <a:outerShdw blurRad="38100" dist="38100" dir="2700000" algn="tl">
                    <a:srgbClr val="C0C0C0"/>
                  </a:outerShdw>
                </a:effectLst>
                <a:latin typeface="Arial Black" pitchFamily="34" charset="0"/>
              </a:rPr>
              <a:t> </a:t>
            </a:r>
            <a:r>
              <a:rPr lang="sk-SK" sz="2600" b="1" cap="all" dirty="0" smtClean="0">
                <a:solidFill>
                  <a:srgbClr val="339933"/>
                </a:solidFill>
                <a:effectLst>
                  <a:outerShdw blurRad="38100" dist="38100" dir="2700000" algn="tl">
                    <a:srgbClr val="C0C0C0"/>
                  </a:outerShdw>
                </a:effectLst>
                <a:latin typeface="Arial Black" pitchFamily="34" charset="0"/>
              </a:rPr>
              <a:t>co</a:t>
            </a:r>
            <a:r>
              <a:rPr lang="en-GB" sz="2600" b="1" cap="all" dirty="0" smtClean="0">
                <a:solidFill>
                  <a:srgbClr val="339933"/>
                </a:solidFill>
                <a:effectLst>
                  <a:outerShdw blurRad="38100" dist="38100" dir="2700000" algn="tl">
                    <a:srgbClr val="C0C0C0"/>
                  </a:outerShdw>
                </a:effectLst>
                <a:latin typeface="Arial Black" pitchFamily="34" charset="0"/>
              </a:rPr>
              <a:t>polymers </a:t>
            </a:r>
            <a:endParaRPr lang="sk-SK" sz="2600" b="1" cap="all" dirty="0" smtClean="0">
              <a:solidFill>
                <a:srgbClr val="339933"/>
              </a:solidFill>
              <a:effectLst>
                <a:outerShdw blurRad="38100" dist="38100" dir="2700000" algn="tl">
                  <a:srgbClr val="C0C0C0"/>
                </a:outerShdw>
              </a:effectLst>
              <a:latin typeface="Arial Black" pitchFamily="34" charset="0"/>
            </a:endParaRPr>
          </a:p>
          <a:p>
            <a:pPr indent="457200" algn="ctr" eaLnBrk="1" hangingPunct="1">
              <a:lnSpc>
                <a:spcPct val="200000"/>
              </a:lnSpc>
              <a:defRPr/>
            </a:pPr>
            <a:r>
              <a:rPr lang="en-GB" sz="2600" b="1" cap="all" dirty="0" smtClean="0">
                <a:solidFill>
                  <a:srgbClr val="339933"/>
                </a:solidFill>
                <a:effectLst>
                  <a:outerShdw blurRad="38100" dist="38100" dir="2700000" algn="tl">
                    <a:srgbClr val="C0C0C0"/>
                  </a:outerShdw>
                </a:effectLst>
                <a:latin typeface="Arial Black" pitchFamily="34" charset="0"/>
              </a:rPr>
              <a:t>by </a:t>
            </a:r>
            <a:r>
              <a:rPr lang="en-GB" sz="2600" b="1" cap="all" dirty="0">
                <a:solidFill>
                  <a:srgbClr val="339933"/>
                </a:solidFill>
                <a:effectLst>
                  <a:outerShdw blurRad="38100" dist="38100" dir="2700000" algn="tl">
                    <a:srgbClr val="C0C0C0"/>
                  </a:outerShdw>
                </a:effectLst>
                <a:latin typeface="Arial Black" pitchFamily="34" charset="0"/>
              </a:rPr>
              <a:t>liquid chromatography</a:t>
            </a:r>
            <a:endParaRPr lang="sk-SK" sz="2600" b="1" cap="all" dirty="0">
              <a:solidFill>
                <a:srgbClr val="339933"/>
              </a:solidFill>
              <a:effectLst>
                <a:outerShdw blurRad="38100" dist="38100" dir="2700000" algn="tl">
                  <a:srgbClr val="C0C0C0"/>
                </a:outerShdw>
              </a:effectLst>
              <a:latin typeface="Arial Black" pitchFamily="34" charset="0"/>
            </a:endParaRPr>
          </a:p>
          <a:p>
            <a:pPr indent="457200" algn="ctr" eaLnBrk="1" hangingPunct="1">
              <a:lnSpc>
                <a:spcPct val="200000"/>
              </a:lnSpc>
              <a:defRPr/>
            </a:pPr>
            <a:endParaRPr lang="sk-SK" sz="2800" b="1" cap="all" dirty="0">
              <a:solidFill>
                <a:srgbClr val="339933"/>
              </a:solidFill>
              <a:effectLst>
                <a:outerShdw blurRad="38100" dist="38100" dir="2700000" algn="tl">
                  <a:srgbClr val="C0C0C0"/>
                </a:outerShdw>
              </a:effectLst>
              <a:latin typeface="Arial Black" pitchFamily="34" charset="0"/>
            </a:endParaRPr>
          </a:p>
          <a:p>
            <a:pPr indent="457200" algn="ctr" eaLnBrk="1" hangingPunct="1">
              <a:defRPr/>
            </a:pPr>
            <a:endParaRPr lang="en-US" sz="2800" b="1" cap="all" dirty="0">
              <a:solidFill>
                <a:srgbClr val="339933"/>
              </a:solidFill>
              <a:latin typeface="Arial Black"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805</TotalTime>
  <Words>1376</Words>
  <Application>Microsoft Office PowerPoint</Application>
  <PresentationFormat>Prezentácia na obrazovke (4:3)</PresentationFormat>
  <Paragraphs>288</Paragraphs>
  <Slides>31</Slides>
  <Notes>14</Notes>
  <HiddenSlides>0</HiddenSlides>
  <MMClips>0</MMClips>
  <ScaleCrop>false</ScaleCrop>
  <HeadingPairs>
    <vt:vector size="6" baseType="variant">
      <vt:variant>
        <vt:lpstr>Motív</vt:lpstr>
      </vt:variant>
      <vt:variant>
        <vt:i4>1</vt:i4>
      </vt:variant>
      <vt:variant>
        <vt:lpstr>Vložené servery OLE</vt:lpstr>
      </vt:variant>
      <vt:variant>
        <vt:i4>3</vt:i4>
      </vt:variant>
      <vt:variant>
        <vt:lpstr>Nadpisy snímok</vt:lpstr>
      </vt:variant>
      <vt:variant>
        <vt:i4>31</vt:i4>
      </vt:variant>
    </vt:vector>
  </HeadingPairs>
  <TitlesOfParts>
    <vt:vector size="35" baseType="lpstr">
      <vt:lpstr>Motív Office</vt:lpstr>
      <vt:lpstr>Equation</vt:lpstr>
      <vt:lpstr>Graph</vt:lpstr>
      <vt:lpstr>Origin Graph</vt:lpstr>
      <vt:lpstr>MOLECULAR CHARACTERIZATION OF BLOCK COPOLYMERS BY LIQUID CHROMATOGRAPHY</vt:lpstr>
      <vt:lpstr>Snímka 2</vt:lpstr>
      <vt:lpstr>Snímka 3</vt:lpstr>
      <vt:lpstr>Snímka 4</vt:lpstr>
      <vt:lpstr>Snímka 5</vt:lpstr>
      <vt:lpstr>Snímka 6</vt:lpstr>
      <vt:lpstr>Snímka 7</vt:lpstr>
      <vt:lpstr>Snímka 8</vt:lpstr>
      <vt:lpstr>Snímka 9</vt:lpstr>
      <vt:lpstr>Snímka 10</vt:lpstr>
      <vt:lpstr>Snímka 11</vt:lpstr>
      <vt:lpstr>Coupling of retention mechanisms in LC</vt:lpstr>
      <vt:lpstr>Snímka 13</vt:lpstr>
      <vt:lpstr>   Liquid chromatography     under critical conditions,  LC CC  </vt:lpstr>
      <vt:lpstr>Snímka 15</vt:lpstr>
      <vt:lpstr>Snímka 16</vt:lpstr>
      <vt:lpstr>Barrier methods – liquid chromatography under limiting conditions, LC LC </vt:lpstr>
      <vt:lpstr>Snímka 18</vt:lpstr>
      <vt:lpstr>Snímka 19</vt:lpstr>
      <vt:lpstr>LC LCD of block copolymers:  separation of parent homopolymers – a scheme</vt:lpstr>
      <vt:lpstr>LC LCD separation of PS-b-PMMA copolymer containing parent homopolymers PS and PMMA.  Identification of peaks by spiking experimens</vt:lpstr>
      <vt:lpstr>Snímka 22</vt:lpstr>
      <vt:lpstr>Snímka 23</vt:lpstr>
      <vt:lpstr>Snímka 24</vt:lpstr>
      <vt:lpstr>General strategy for liquid chromatography separation of complex polymer systems Two-dimensional liquid chromatography   (Toronto, 1981; Mainz and Berlin, 1992)</vt:lpstr>
      <vt:lpstr>Two-dimensional HPLC of polymers</vt:lpstr>
      <vt:lpstr>Snímka 27</vt:lpstr>
      <vt:lpstr>Snímka 28</vt:lpstr>
      <vt:lpstr>Snímka 29</vt:lpstr>
      <vt:lpstr>Snímka 30</vt:lpstr>
      <vt:lpstr>Snímka 31</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Snímka 1</dc:title>
  <dc:creator>Dusan</dc:creator>
  <cp:lastModifiedBy>Dusan</cp:lastModifiedBy>
  <cp:revision>67</cp:revision>
  <dcterms:created xsi:type="dcterms:W3CDTF">2016-06-19T13:03:16Z</dcterms:created>
  <dcterms:modified xsi:type="dcterms:W3CDTF">2016-09-18T20:32:12Z</dcterms:modified>
</cp:coreProperties>
</file>