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32" r:id="rId2"/>
    <p:sldMasterId id="2147483744" r:id="rId3"/>
    <p:sldMasterId id="2147483756" r:id="rId4"/>
  </p:sldMasterIdLst>
  <p:notesMasterIdLst>
    <p:notesMasterId r:id="rId39"/>
  </p:notesMasterIdLst>
  <p:handoutMasterIdLst>
    <p:handoutMasterId r:id="rId40"/>
  </p:handoutMasterIdLst>
  <p:sldIdLst>
    <p:sldId id="369" r:id="rId5"/>
    <p:sldId id="342" r:id="rId6"/>
    <p:sldId id="256" r:id="rId7"/>
    <p:sldId id="331" r:id="rId8"/>
    <p:sldId id="363" r:id="rId9"/>
    <p:sldId id="316" r:id="rId10"/>
    <p:sldId id="329" r:id="rId11"/>
    <p:sldId id="287" r:id="rId12"/>
    <p:sldId id="295" r:id="rId13"/>
    <p:sldId id="330" r:id="rId14"/>
    <p:sldId id="297" r:id="rId15"/>
    <p:sldId id="332" r:id="rId16"/>
    <p:sldId id="333" r:id="rId17"/>
    <p:sldId id="298" r:id="rId18"/>
    <p:sldId id="300" r:id="rId19"/>
    <p:sldId id="301" r:id="rId20"/>
    <p:sldId id="302" r:id="rId21"/>
    <p:sldId id="335" r:id="rId22"/>
    <p:sldId id="339" r:id="rId23"/>
    <p:sldId id="338" r:id="rId24"/>
    <p:sldId id="353" r:id="rId25"/>
    <p:sldId id="354" r:id="rId26"/>
    <p:sldId id="355" r:id="rId27"/>
    <p:sldId id="356" r:id="rId28"/>
    <p:sldId id="357" r:id="rId29"/>
    <p:sldId id="358" r:id="rId30"/>
    <p:sldId id="359" r:id="rId31"/>
    <p:sldId id="351" r:id="rId32"/>
    <p:sldId id="360" r:id="rId33"/>
    <p:sldId id="361" r:id="rId34"/>
    <p:sldId id="362" r:id="rId35"/>
    <p:sldId id="334" r:id="rId36"/>
    <p:sldId id="340" r:id="rId37"/>
    <p:sldId id="368" r:id="rId38"/>
  </p:sldIdLst>
  <p:sldSz cx="9144000" cy="6858000" type="screen4x3"/>
  <p:notesSz cx="6865938" cy="9998075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60000"/>
    <a:srgbClr val="352D27"/>
    <a:srgbClr val="FF9900"/>
    <a:srgbClr val="FF9933"/>
    <a:srgbClr val="99BAC1"/>
    <a:srgbClr val="AECDDC"/>
    <a:srgbClr val="4A3F36"/>
    <a:srgbClr val="CC9900"/>
    <a:srgbClr val="A2C0C6"/>
    <a:srgbClr val="6196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48" autoAdjust="0"/>
    <p:restoredTop sz="94670" autoAdjust="0"/>
  </p:normalViewPr>
  <p:slideViewPr>
    <p:cSldViewPr snapToGrid="0">
      <p:cViewPr>
        <p:scale>
          <a:sx n="76" d="100"/>
          <a:sy n="76" d="100"/>
        </p:scale>
        <p:origin x="-1326" y="72"/>
      </p:cViewPr>
      <p:guideLst>
        <p:guide orient="horz" pos="2440"/>
        <p:guide pos="4550"/>
      </p:guideLst>
    </p:cSldViewPr>
  </p:slideViewPr>
  <p:outlineViewPr>
    <p:cViewPr>
      <p:scale>
        <a:sx n="33" d="100"/>
        <a:sy n="33" d="100"/>
      </p:scale>
      <p:origin x="0" y="90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80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5240" cy="499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341" tIns="48171" rIns="96341" bIns="48171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3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9109" y="0"/>
            <a:ext cx="2975240" cy="499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341" tIns="48171" rIns="96341" bIns="48171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300" b="0"/>
            </a:lvl1pPr>
          </a:lstStyle>
          <a:p>
            <a:pPr>
              <a:defRPr/>
            </a:pPr>
            <a:fld id="{8ADDEF9B-E889-4861-AA9E-D9FD2EF785B5}" type="datetimeFigureOut">
              <a:rPr lang="en-US"/>
              <a:pPr>
                <a:defRPr/>
              </a:pPr>
              <a:t>7/24/2015</a:t>
            </a:fld>
            <a:endParaRPr lang="en-US"/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96436"/>
            <a:ext cx="2975240" cy="499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341" tIns="48171" rIns="96341" bIns="48171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3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9109" y="9496436"/>
            <a:ext cx="2975240" cy="499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341" tIns="48171" rIns="96341" bIns="48171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300" b="0"/>
            </a:lvl1pPr>
          </a:lstStyle>
          <a:p>
            <a:pPr>
              <a:defRPr/>
            </a:pPr>
            <a:fld id="{EA0ADD76-B12E-4D53-9E91-6AF6113077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025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5240" cy="499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341" tIns="48171" rIns="96341" bIns="48171" numCol="1" anchor="t" anchorCtr="0" compatLnSpc="1">
            <a:prstTxWarp prst="textNoShape">
              <a:avLst/>
            </a:prstTxWarp>
          </a:bodyPr>
          <a:lstStyle>
            <a:lvl1pPr algn="l">
              <a:defRPr sz="13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9109" y="0"/>
            <a:ext cx="2975240" cy="499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341" tIns="48171" rIns="96341" bIns="48171" numCol="1" anchor="t" anchorCtr="0" compatLnSpc="1">
            <a:prstTxWarp prst="textNoShape">
              <a:avLst/>
            </a:prstTxWarp>
          </a:bodyPr>
          <a:lstStyle>
            <a:lvl1pPr>
              <a:defRPr sz="13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3450" y="749300"/>
            <a:ext cx="4999038" cy="37496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6594" y="4749086"/>
            <a:ext cx="5492750" cy="4499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341" tIns="48171" rIns="96341" bIns="4817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96436"/>
            <a:ext cx="2975240" cy="499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341" tIns="48171" rIns="96341" bIns="48171" numCol="1" anchor="b" anchorCtr="0" compatLnSpc="1">
            <a:prstTxWarp prst="textNoShape">
              <a:avLst/>
            </a:prstTxWarp>
          </a:bodyPr>
          <a:lstStyle>
            <a:lvl1pPr algn="l">
              <a:defRPr sz="13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9109" y="9496436"/>
            <a:ext cx="2975240" cy="499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341" tIns="48171" rIns="96341" bIns="48171" numCol="1" anchor="b" anchorCtr="0" compatLnSpc="1">
            <a:prstTxWarp prst="textNoShape">
              <a:avLst/>
            </a:prstTxWarp>
          </a:bodyPr>
          <a:lstStyle>
            <a:lvl1pPr>
              <a:defRPr sz="1300" b="0"/>
            </a:lvl1pPr>
          </a:lstStyle>
          <a:p>
            <a:pPr>
              <a:defRPr/>
            </a:pPr>
            <a:fld id="{F09B4EC7-B8F9-4F41-89CC-3A6DB01ED1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1984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09B4EC7-B8F9-4F41-89CC-3A6DB01ED1AC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58499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388" y="1700213"/>
            <a:ext cx="6408737" cy="1223962"/>
          </a:xfrm>
        </p:spPr>
        <p:txBody>
          <a:bodyPr/>
          <a:lstStyle>
            <a:lvl1pPr algn="r">
              <a:defRPr sz="36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9388" y="3140075"/>
            <a:ext cx="6400800" cy="720725"/>
          </a:xfrm>
        </p:spPr>
        <p:txBody>
          <a:bodyPr/>
          <a:lstStyle>
            <a:lvl1pPr marL="0" indent="0" algn="r">
              <a:buFontTx/>
              <a:buNone/>
              <a:defRPr sz="2800" b="0"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30325"/>
            <a:ext cx="4038600" cy="4895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30325"/>
            <a:ext cx="4038600" cy="4895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5113" y="0"/>
            <a:ext cx="2071687" cy="62261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5288" y="0"/>
            <a:ext cx="6067425" cy="62261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A1945-8A6D-419D-A5EE-C44EE7DA256F}" type="datetimeFigureOut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2015/07/24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80570-2A86-43A1-87E5-22C025E18C70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11764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A1945-8A6D-419D-A5EE-C44EE7DA256F}" type="datetimeFigureOut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2015/07/24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80570-2A86-43A1-87E5-22C025E18C70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36559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A1945-8A6D-419D-A5EE-C44EE7DA256F}" type="datetimeFigureOut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2015/07/24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80570-2A86-43A1-87E5-22C025E18C70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95772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A1945-8A6D-419D-A5EE-C44EE7DA256F}" type="datetimeFigureOut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2015/07/24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80570-2A86-43A1-87E5-22C025E18C70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7098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A1945-8A6D-419D-A5EE-C44EE7DA256F}" type="datetimeFigureOut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2015/07/24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80570-2A86-43A1-87E5-22C025E18C70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24524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A1945-8A6D-419D-A5EE-C44EE7DA256F}" type="datetimeFigureOut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2015/07/24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80570-2A86-43A1-87E5-22C025E18C70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25006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A1945-8A6D-419D-A5EE-C44EE7DA256F}" type="datetimeFigureOut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2015/07/24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80570-2A86-43A1-87E5-22C025E18C70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96616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A1945-8A6D-419D-A5EE-C44EE7DA256F}" type="datetimeFigureOut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2015/07/24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80570-2A86-43A1-87E5-22C025E18C70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2805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A1945-8A6D-419D-A5EE-C44EE7DA256F}" type="datetimeFigureOut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2015/07/24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80570-2A86-43A1-87E5-22C025E18C70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69473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A1945-8A6D-419D-A5EE-C44EE7DA256F}" type="datetimeFigureOut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2015/07/24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80570-2A86-43A1-87E5-22C025E18C70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675595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A1945-8A6D-419D-A5EE-C44EE7DA256F}" type="datetimeFigureOut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2015/07/24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80570-2A86-43A1-87E5-22C025E18C70}" type="slidenum">
              <a:rPr lang="en-Z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Z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055005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b="0" dirty="0">
              <a:solidFill>
                <a:prstClr val="white"/>
              </a:solidFill>
            </a:endParaRPr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b="0" dirty="0">
              <a:solidFill>
                <a:prstClr val="white"/>
              </a:solidFill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>
                <a:solidFill>
                  <a:srgbClr val="696464"/>
                </a:solidFill>
              </a:rPr>
              <a:pPr/>
              <a:t>7/24/2015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FDDD9E73-348D-4815-B485-C17C4C42F30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b="0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b="0" dirty="0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b="0" dirty="0">
              <a:solidFill>
                <a:prstClr val="white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137751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>
                <a:solidFill>
                  <a:srgbClr val="696464"/>
                </a:solidFill>
              </a:rPr>
              <a:pPr/>
              <a:t>7/24/2015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0365946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b="0" dirty="0">
              <a:solidFill>
                <a:prstClr val="white"/>
              </a:solidFill>
            </a:endParaRPr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b="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>
                <a:solidFill>
                  <a:srgbClr val="696464"/>
                </a:solidFill>
              </a:rPr>
              <a:pPr/>
              <a:t>7/24/2015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b="0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b="0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b="0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5180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>
                <a:solidFill>
                  <a:srgbClr val="696464"/>
                </a:solidFill>
              </a:rPr>
              <a:pPr/>
              <a:t>7/24/2015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95095858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>
                <a:solidFill>
                  <a:srgbClr val="696464"/>
                </a:solidFill>
              </a:rPr>
              <a:pPr/>
              <a:t>7/24/2015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38549309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>
                <a:solidFill>
                  <a:srgbClr val="696464"/>
                </a:solidFill>
              </a:rPr>
              <a:pPr/>
              <a:t>7/24/2015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028885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>
                <a:solidFill>
                  <a:srgbClr val="696464"/>
                </a:solidFill>
              </a:rPr>
              <a:pPr/>
              <a:t>7/24/2015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779331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b="0" dirty="0">
              <a:solidFill>
                <a:prstClr val="white"/>
              </a:solidFill>
            </a:endParaRPr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b="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>
                <a:solidFill>
                  <a:srgbClr val="696464"/>
                </a:solidFill>
              </a:rPr>
              <a:pPr/>
              <a:t>7/24/2015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42183570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>
                <a:solidFill>
                  <a:srgbClr val="696464"/>
                </a:solidFill>
              </a:rPr>
              <a:pPr/>
              <a:t>7/24/2015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b="0" dirty="0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b="0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b="0" dirty="0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81965474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>
                <a:solidFill>
                  <a:srgbClr val="696464"/>
                </a:solidFill>
              </a:rPr>
              <a:pPr/>
              <a:t>7/24/2015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86155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>
                <a:solidFill>
                  <a:srgbClr val="696464"/>
                </a:solidFill>
              </a:rPr>
              <a:pPr/>
              <a:t>7/24/2015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84109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b="0" dirty="0">
              <a:solidFill>
                <a:prstClr val="white"/>
              </a:solidFill>
            </a:endParaRPr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b="0" dirty="0">
              <a:solidFill>
                <a:prstClr val="white"/>
              </a:solidFill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>
                <a:solidFill>
                  <a:srgbClr val="696464"/>
                </a:solidFill>
              </a:rPr>
              <a:pPr/>
              <a:t>7/24/2015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FDDD9E73-348D-4815-B485-C17C4C42F30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b="0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b="0" dirty="0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b="0" dirty="0">
              <a:solidFill>
                <a:prstClr val="white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2606953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>
                <a:solidFill>
                  <a:srgbClr val="696464"/>
                </a:solidFill>
              </a:rPr>
              <a:pPr/>
              <a:t>7/24/2015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60756199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b="0" dirty="0">
              <a:solidFill>
                <a:prstClr val="white"/>
              </a:solidFill>
            </a:endParaRPr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b="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>
                <a:solidFill>
                  <a:srgbClr val="696464"/>
                </a:solidFill>
              </a:rPr>
              <a:pPr/>
              <a:t>7/24/2015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b="0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b="0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b="0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16261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>
                <a:solidFill>
                  <a:srgbClr val="696464"/>
                </a:solidFill>
              </a:rPr>
              <a:pPr/>
              <a:t>7/24/2015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01030004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>
                <a:solidFill>
                  <a:srgbClr val="696464"/>
                </a:solidFill>
              </a:rPr>
              <a:pPr/>
              <a:t>7/24/2015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84687875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>
                <a:solidFill>
                  <a:srgbClr val="696464"/>
                </a:solidFill>
              </a:rPr>
              <a:pPr/>
              <a:t>7/24/2015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23602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>
                <a:solidFill>
                  <a:srgbClr val="696464"/>
                </a:solidFill>
              </a:rPr>
              <a:pPr/>
              <a:t>7/24/2015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39875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b="0" dirty="0">
              <a:solidFill>
                <a:prstClr val="white"/>
              </a:solidFill>
            </a:endParaRPr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b="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>
                <a:solidFill>
                  <a:srgbClr val="696464"/>
                </a:solidFill>
              </a:rPr>
              <a:pPr/>
              <a:t>7/24/2015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58146581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>
                <a:solidFill>
                  <a:srgbClr val="696464"/>
                </a:solidFill>
              </a:rPr>
              <a:pPr/>
              <a:t>7/24/2015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b="0" dirty="0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b="0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b="0" dirty="0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33441230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>
                <a:solidFill>
                  <a:srgbClr val="696464"/>
                </a:solidFill>
              </a:rPr>
              <a:pPr/>
              <a:t>7/24/2015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402023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>
                <a:solidFill>
                  <a:srgbClr val="696464"/>
                </a:solidFill>
              </a:rPr>
              <a:pPr/>
              <a:t>7/24/2015</a:t>
            </a:fld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69646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6295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0"/>
            <a:ext cx="6481762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30325"/>
            <a:ext cx="8229600" cy="489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86112B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86112B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86112B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86112B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86112B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rgbClr val="86112B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rgbClr val="86112B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rgbClr val="86112B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rgbClr val="86112B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 b="1">
          <a:solidFill>
            <a:srgbClr val="00377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200" b="1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rgbClr val="619639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2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8FCA1945-8A6D-419D-A5EE-C44EE7DA256F}" type="datetimeFigureOut">
              <a:rPr lang="en-ZA" b="0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2015/07/24</a:t>
            </a:fld>
            <a:endParaRPr lang="en-ZA" b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ZA" b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42780570-2A86-43A1-87E5-22C025E18C70}" type="slidenum">
              <a:rPr lang="en-ZA" b="0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ZA" b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73355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b="0" dirty="0">
              <a:solidFill>
                <a:prstClr val="white"/>
              </a:solidFill>
            </a:endParaRPr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b="0" dirty="0">
              <a:solidFill>
                <a:prstClr val="white"/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6B39CD96-FE84-45A4-9698-34115E2D2790}" type="datetimeFigureOut">
              <a:rPr lang="en-US" b="0" smtClean="0">
                <a:solidFill>
                  <a:srgbClr val="696464"/>
                </a:solidFill>
                <a:latin typeface="Perpetua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7/24/2015</a:t>
            </a:fld>
            <a:endParaRPr lang="en-US" b="0" dirty="0">
              <a:solidFill>
                <a:srgbClr val="696464"/>
              </a:solidFill>
              <a:latin typeface="Perpetua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 b="0" dirty="0">
              <a:solidFill>
                <a:srgbClr val="696464"/>
              </a:solidFill>
              <a:latin typeface="Perpetua"/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FDDD9E73-348D-4815-B485-C17C4C42F303}" type="slidenum">
              <a:rPr lang="en-US" b="0" smtClean="0"/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262879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b="0" dirty="0">
              <a:solidFill>
                <a:prstClr val="white"/>
              </a:solidFill>
            </a:endParaRPr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b="0" dirty="0">
              <a:solidFill>
                <a:prstClr val="white"/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6B39CD96-FE84-45A4-9698-34115E2D2790}" type="datetimeFigureOut">
              <a:rPr lang="en-US" b="0" smtClean="0">
                <a:solidFill>
                  <a:srgbClr val="696464"/>
                </a:solidFill>
                <a:latin typeface="Perpetua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7/24/2015</a:t>
            </a:fld>
            <a:endParaRPr lang="en-US" b="0" dirty="0">
              <a:solidFill>
                <a:srgbClr val="696464"/>
              </a:solidFill>
              <a:latin typeface="Perpetua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 b="0" dirty="0">
              <a:solidFill>
                <a:srgbClr val="696464"/>
              </a:solidFill>
              <a:latin typeface="Perpetua"/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FDDD9E73-348D-4815-B485-C17C4C42F303}" type="slidenum">
              <a:rPr lang="en-US" b="0" smtClean="0"/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124949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tiff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tif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tif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7" Type="http://schemas.openxmlformats.org/officeDocument/2006/relationships/image" Target="../media/image4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gif"/><Relationship Id="rId5" Type="http://schemas.microsoft.com/office/2007/relationships/hdphoto" Target="../media/hdphoto1.wdp"/><Relationship Id="rId4" Type="http://schemas.openxmlformats.org/officeDocument/2006/relationships/image" Target="../media/image42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0" y="6019800"/>
            <a:ext cx="3733800" cy="609600"/>
          </a:xfrm>
          <a:custGeom>
            <a:avLst/>
            <a:gdLst>
              <a:gd name="connsiteX0" fmla="*/ 0 w 4191000"/>
              <a:gd name="connsiteY0" fmla="*/ 0 h 609600"/>
              <a:gd name="connsiteX1" fmla="*/ 3886200 w 4191000"/>
              <a:gd name="connsiteY1" fmla="*/ 0 h 609600"/>
              <a:gd name="connsiteX2" fmla="*/ 4191000 w 4191000"/>
              <a:gd name="connsiteY2" fmla="*/ 304800 h 609600"/>
              <a:gd name="connsiteX3" fmla="*/ 3886200 w 4191000"/>
              <a:gd name="connsiteY3" fmla="*/ 609600 h 609600"/>
              <a:gd name="connsiteX4" fmla="*/ 0 w 4191000"/>
              <a:gd name="connsiteY4" fmla="*/ 609600 h 609600"/>
              <a:gd name="connsiteX5" fmla="*/ 0 w 4191000"/>
              <a:gd name="connsiteY5" fmla="*/ 0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91000" h="609600">
                <a:moveTo>
                  <a:pt x="0" y="0"/>
                </a:moveTo>
                <a:lnTo>
                  <a:pt x="3886200" y="0"/>
                </a:lnTo>
                <a:lnTo>
                  <a:pt x="4191000" y="304800"/>
                </a:lnTo>
                <a:lnTo>
                  <a:pt x="3886200" y="609600"/>
                </a:lnTo>
                <a:lnTo>
                  <a:pt x="0" y="609600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</p:spPr>
        <p:txBody>
          <a:bodyPr>
            <a:noAutofit/>
          </a:bodyPr>
          <a:lstStyle/>
          <a:p>
            <a:pPr lvl="0">
              <a:buClr>
                <a:srgbClr val="D34817"/>
              </a:buClr>
            </a:pPr>
            <a:r>
              <a:rPr lang="en-US" sz="2800" b="1" dirty="0">
                <a:solidFill>
                  <a:prstClr val="black"/>
                </a:solidFill>
              </a:rPr>
              <a:t>Du Toit Loots</a:t>
            </a:r>
            <a:endParaRPr lang="en-US" sz="2800" b="1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371600"/>
            <a:ext cx="9144000" cy="1676400"/>
          </a:xfrm>
          <a:ln>
            <a:solidFill>
              <a:schemeClr val="bg1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en-US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Lung-2015</a:t>
            </a:r>
            <a:r>
              <a:rPr lang="en-US" sz="4800" b="1" dirty="0">
                <a:solidFill>
                  <a:prstClr val="black"/>
                </a:solidFill>
              </a:rPr>
              <a:t/>
            </a:r>
            <a:br>
              <a:rPr lang="en-US" sz="4800" b="1" dirty="0">
                <a:solidFill>
                  <a:prstClr val="black"/>
                </a:solidFill>
              </a:rPr>
            </a:br>
            <a:r>
              <a:rPr lang="en-US" sz="2400" b="1" dirty="0">
                <a:solidFill>
                  <a:prstClr val="black"/>
                </a:solidFill>
                <a:latin typeface="Perpetua"/>
              </a:rPr>
              <a:t>Baltimore,  USA</a:t>
            </a:r>
            <a:br>
              <a:rPr lang="en-US" sz="2400" b="1" dirty="0">
                <a:solidFill>
                  <a:prstClr val="black"/>
                </a:solidFill>
                <a:latin typeface="Perpetua"/>
              </a:rPr>
            </a:br>
            <a:r>
              <a:rPr lang="en-US" sz="2400" b="1" dirty="0">
                <a:solidFill>
                  <a:prstClr val="black"/>
                </a:solidFill>
                <a:latin typeface="Perpetua"/>
              </a:rPr>
              <a:t>July 13 - 15,  2015</a:t>
            </a:r>
            <a:endParaRPr lang="en-US" sz="4800" b="1" dirty="0">
              <a:solidFill>
                <a:schemeClr val="tx1"/>
              </a:solidFill>
            </a:endParaRPr>
          </a:p>
        </p:txBody>
      </p:sp>
      <p:sp>
        <p:nvSpPr>
          <p:cNvPr id="40962" name="AutoShape 2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 b="0">
              <a:solidFill>
                <a:prstClr val="black"/>
              </a:solidFill>
              <a:latin typeface="Perpetua"/>
            </a:endParaRPr>
          </a:p>
        </p:txBody>
      </p:sp>
      <p:sp>
        <p:nvSpPr>
          <p:cNvPr id="40964" name="AutoShape 4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 b="0">
              <a:solidFill>
                <a:prstClr val="black"/>
              </a:solidFill>
              <a:latin typeface="Perpetua"/>
            </a:endParaRPr>
          </a:p>
        </p:txBody>
      </p:sp>
      <p:sp>
        <p:nvSpPr>
          <p:cNvPr id="40966" name="AutoShape 6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 b="0">
              <a:solidFill>
                <a:prstClr val="black"/>
              </a:solidFill>
              <a:latin typeface="Perpetua"/>
            </a:endParaRPr>
          </a:p>
        </p:txBody>
      </p:sp>
      <p:sp>
        <p:nvSpPr>
          <p:cNvPr id="40968" name="AutoShape 8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 b="0">
              <a:solidFill>
                <a:prstClr val="black"/>
              </a:solidFill>
              <a:latin typeface="Perpetua"/>
            </a:endParaRPr>
          </a:p>
        </p:txBody>
      </p:sp>
      <p:pic>
        <p:nvPicPr>
          <p:cNvPr id="11" name="Picture 2" descr="C:\Users\nagapraveen-p\AppData\Local\Microsoft\Windows\Temporary Internet Files\Content.Outlook\XLM8YBCH\logo (2)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0"/>
            <a:ext cx="2907916" cy="1425165"/>
          </a:xfrm>
          <a:prstGeom prst="rect">
            <a:avLst/>
          </a:prstGeom>
          <a:noFill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02" y="3003721"/>
            <a:ext cx="5562600" cy="3849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3098" y="3429000"/>
            <a:ext cx="3298825" cy="212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7715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William Shakespeare – Hamlet (1623)</a:t>
            </a: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22" y="1047749"/>
            <a:ext cx="7212806" cy="5770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22622" y="1047749"/>
            <a:ext cx="339328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eaLnBrk="0" hangingPunct="0">
              <a:spcBef>
                <a:spcPct val="20000"/>
              </a:spcBef>
            </a:pPr>
            <a:r>
              <a:rPr lang="en-ZA" sz="2000" kern="0" dirty="0">
                <a:solidFill>
                  <a:srgbClr val="00377C"/>
                </a:solidFill>
                <a:latin typeface="Arial"/>
              </a:rPr>
              <a:t>"To be, or not to be, that is the question—</a:t>
            </a:r>
          </a:p>
          <a:p>
            <a:pPr lvl="0" algn="l" eaLnBrk="0" hangingPunct="0">
              <a:spcBef>
                <a:spcPct val="20000"/>
              </a:spcBef>
            </a:pPr>
            <a:r>
              <a:rPr lang="en-ZA" sz="1600" kern="0" dirty="0">
                <a:solidFill>
                  <a:srgbClr val="00377C"/>
                </a:solidFill>
                <a:latin typeface="Arial"/>
              </a:rPr>
              <a:t>Whether 'tis Nobler in the mind to suffer</a:t>
            </a:r>
          </a:p>
          <a:p>
            <a:pPr lvl="0" algn="l" eaLnBrk="0" hangingPunct="0">
              <a:spcBef>
                <a:spcPct val="20000"/>
              </a:spcBef>
            </a:pPr>
            <a:r>
              <a:rPr lang="en-ZA" sz="1600" kern="0" dirty="0">
                <a:solidFill>
                  <a:srgbClr val="00377C"/>
                </a:solidFill>
                <a:latin typeface="Arial"/>
              </a:rPr>
              <a:t>The Slings and Arrows of outrageous Fortune,</a:t>
            </a:r>
          </a:p>
          <a:p>
            <a:pPr lvl="0" algn="l" eaLnBrk="0" hangingPunct="0">
              <a:spcBef>
                <a:spcPct val="20000"/>
              </a:spcBef>
            </a:pPr>
            <a:r>
              <a:rPr lang="en-ZA" sz="1600" kern="0" dirty="0">
                <a:solidFill>
                  <a:srgbClr val="00377C"/>
                </a:solidFill>
                <a:latin typeface="Arial"/>
              </a:rPr>
              <a:t>Or to take Arms against a Sea of troubles,</a:t>
            </a:r>
          </a:p>
          <a:p>
            <a:pPr lvl="0" algn="l" eaLnBrk="0" hangingPunct="0">
              <a:spcBef>
                <a:spcPct val="20000"/>
              </a:spcBef>
            </a:pPr>
            <a:r>
              <a:rPr lang="en-ZA" sz="1600" kern="0" dirty="0">
                <a:solidFill>
                  <a:srgbClr val="00377C"/>
                </a:solidFill>
                <a:latin typeface="Arial"/>
              </a:rPr>
              <a:t>And by opposing end them? To die, to sleep—</a:t>
            </a:r>
          </a:p>
          <a:p>
            <a:pPr lvl="0" algn="l" eaLnBrk="0" hangingPunct="0">
              <a:spcBef>
                <a:spcPct val="20000"/>
              </a:spcBef>
            </a:pPr>
            <a:r>
              <a:rPr lang="en-ZA" sz="1600" kern="0" dirty="0">
                <a:solidFill>
                  <a:srgbClr val="00377C"/>
                </a:solidFill>
                <a:latin typeface="Arial"/>
              </a:rPr>
              <a:t>No more; and by a sleep, to say we end…."</a:t>
            </a:r>
          </a:p>
        </p:txBody>
      </p:sp>
      <p:sp>
        <p:nvSpPr>
          <p:cNvPr id="3" name="Rectangle 2"/>
          <p:cNvSpPr/>
          <p:nvPr/>
        </p:nvSpPr>
        <p:spPr>
          <a:xfrm>
            <a:off x="7235428" y="4180344"/>
            <a:ext cx="190857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l">
              <a:buNone/>
            </a:pPr>
            <a:r>
              <a:rPr lang="en-ZA" sz="1400" dirty="0"/>
              <a:t>In the speech, a despondent or feigning Prince Hamlet contemplates death and suicide. He bemoans the pains and unfairness of life but acknowledges the alternative might be still worse.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3144471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632748" y="5377479"/>
            <a:ext cx="391639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en-ZA" sz="2000" dirty="0" smtClean="0">
                <a:ln>
                  <a:solidFill>
                    <a:schemeClr val="tx1"/>
                  </a:solidFill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 Du </a:t>
            </a:r>
            <a:r>
              <a:rPr lang="en-ZA" sz="2000" dirty="0" err="1" smtClean="0">
                <a:ln>
                  <a:solidFill>
                    <a:schemeClr val="tx1"/>
                  </a:solidFill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Toit</a:t>
            </a:r>
            <a:r>
              <a:rPr lang="en-ZA" sz="2000" dirty="0" smtClean="0">
                <a:ln>
                  <a:solidFill>
                    <a:schemeClr val="tx1"/>
                  </a:solidFill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Loots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5784201"/>
            <a:ext cx="53224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1400" dirty="0" smtClean="0"/>
              <a:t>Infectious Disease Metabolomics Laboratory, </a:t>
            </a:r>
            <a:r>
              <a:rPr lang="en-ZA" sz="1400" dirty="0"/>
              <a:t>North-West </a:t>
            </a:r>
            <a:r>
              <a:rPr lang="en-ZA" sz="1400" dirty="0" smtClean="0"/>
              <a:t>University - Human Metabolomics, Potchefstroom, 2520, South Africa.</a:t>
            </a:r>
          </a:p>
          <a:p>
            <a:pPr algn="ctr"/>
            <a:r>
              <a:rPr lang="en-ZA" sz="1400" dirty="0" smtClean="0"/>
              <a:t>Email: dutoit.loots@nwu.ac.za</a:t>
            </a:r>
            <a:endParaRPr lang="en-GB" sz="1400" dirty="0"/>
          </a:p>
        </p:txBody>
      </p:sp>
      <p:sp>
        <p:nvSpPr>
          <p:cNvPr id="13" name="Freeform 12"/>
          <p:cNvSpPr/>
          <p:nvPr/>
        </p:nvSpPr>
        <p:spPr bwMode="auto">
          <a:xfrm>
            <a:off x="-229763" y="-16672"/>
            <a:ext cx="6786472" cy="1632358"/>
          </a:xfrm>
          <a:custGeom>
            <a:avLst/>
            <a:gdLst>
              <a:gd name="connsiteX0" fmla="*/ 349681 w 6898769"/>
              <a:gd name="connsiteY0" fmla="*/ 1602916 h 1648647"/>
              <a:gd name="connsiteX1" fmla="*/ 707821 w 6898769"/>
              <a:gd name="connsiteY1" fmla="*/ 1633396 h 1648647"/>
              <a:gd name="connsiteX2" fmla="*/ 1180261 w 6898769"/>
              <a:gd name="connsiteY2" fmla="*/ 1641016 h 1648647"/>
              <a:gd name="connsiteX3" fmla="*/ 1728901 w 6898769"/>
              <a:gd name="connsiteY3" fmla="*/ 1625776 h 1648647"/>
              <a:gd name="connsiteX4" fmla="*/ 2407081 w 6898769"/>
              <a:gd name="connsiteY4" fmla="*/ 1580056 h 1648647"/>
              <a:gd name="connsiteX5" fmla="*/ 2910001 w 6898769"/>
              <a:gd name="connsiteY5" fmla="*/ 1526716 h 1648647"/>
              <a:gd name="connsiteX6" fmla="*/ 3870121 w 6898769"/>
              <a:gd name="connsiteY6" fmla="*/ 1366696 h 1648647"/>
              <a:gd name="connsiteX7" fmla="*/ 4594021 w 6898769"/>
              <a:gd name="connsiteY7" fmla="*/ 1168576 h 1648647"/>
              <a:gd name="connsiteX8" fmla="*/ 5218861 w 6898769"/>
              <a:gd name="connsiteY8" fmla="*/ 985696 h 1648647"/>
              <a:gd name="connsiteX9" fmla="*/ 5843701 w 6898769"/>
              <a:gd name="connsiteY9" fmla="*/ 718996 h 1648647"/>
              <a:gd name="connsiteX10" fmla="*/ 6232321 w 6898769"/>
              <a:gd name="connsiteY10" fmla="*/ 505636 h 1648647"/>
              <a:gd name="connsiteX11" fmla="*/ 6735241 w 6898769"/>
              <a:gd name="connsiteY11" fmla="*/ 170356 h 1648647"/>
              <a:gd name="connsiteX12" fmla="*/ 6895261 w 6898769"/>
              <a:gd name="connsiteY12" fmla="*/ 17956 h 1648647"/>
              <a:gd name="connsiteX13" fmla="*/ 6613321 w 6898769"/>
              <a:gd name="connsiteY13" fmla="*/ 25576 h 1648647"/>
              <a:gd name="connsiteX14" fmla="*/ 6102781 w 6898769"/>
              <a:gd name="connsiteY14" fmla="*/ 17956 h 1648647"/>
              <a:gd name="connsiteX15" fmla="*/ 5676061 w 6898769"/>
              <a:gd name="connsiteY15" fmla="*/ 17956 h 1648647"/>
              <a:gd name="connsiteX16" fmla="*/ 5150281 w 6898769"/>
              <a:gd name="connsiteY16" fmla="*/ 25576 h 1648647"/>
              <a:gd name="connsiteX17" fmla="*/ 357301 w 6898769"/>
              <a:gd name="connsiteY17" fmla="*/ 17956 h 1648647"/>
              <a:gd name="connsiteX18" fmla="*/ 349681 w 6898769"/>
              <a:gd name="connsiteY18" fmla="*/ 292276 h 1648647"/>
              <a:gd name="connsiteX19" fmla="*/ 349681 w 6898769"/>
              <a:gd name="connsiteY19" fmla="*/ 536116 h 1648647"/>
              <a:gd name="connsiteX20" fmla="*/ 357301 w 6898769"/>
              <a:gd name="connsiteY20" fmla="*/ 848536 h 1648647"/>
              <a:gd name="connsiteX21" fmla="*/ 349681 w 6898769"/>
              <a:gd name="connsiteY21" fmla="*/ 1122856 h 1648647"/>
              <a:gd name="connsiteX22" fmla="*/ 349681 w 6898769"/>
              <a:gd name="connsiteY22" fmla="*/ 1602916 h 1648647"/>
              <a:gd name="connsiteX0" fmla="*/ 235668 w 6784756"/>
              <a:gd name="connsiteY0" fmla="*/ 1605280 h 1651011"/>
              <a:gd name="connsiteX1" fmla="*/ 593808 w 6784756"/>
              <a:gd name="connsiteY1" fmla="*/ 1635760 h 1651011"/>
              <a:gd name="connsiteX2" fmla="*/ 1066248 w 6784756"/>
              <a:gd name="connsiteY2" fmla="*/ 1643380 h 1651011"/>
              <a:gd name="connsiteX3" fmla="*/ 1614888 w 6784756"/>
              <a:gd name="connsiteY3" fmla="*/ 1628140 h 1651011"/>
              <a:gd name="connsiteX4" fmla="*/ 2293068 w 6784756"/>
              <a:gd name="connsiteY4" fmla="*/ 1582420 h 1651011"/>
              <a:gd name="connsiteX5" fmla="*/ 2795988 w 6784756"/>
              <a:gd name="connsiteY5" fmla="*/ 1529080 h 1651011"/>
              <a:gd name="connsiteX6" fmla="*/ 3756108 w 6784756"/>
              <a:gd name="connsiteY6" fmla="*/ 1369060 h 1651011"/>
              <a:gd name="connsiteX7" fmla="*/ 4480008 w 6784756"/>
              <a:gd name="connsiteY7" fmla="*/ 1170940 h 1651011"/>
              <a:gd name="connsiteX8" fmla="*/ 5104848 w 6784756"/>
              <a:gd name="connsiteY8" fmla="*/ 988060 h 1651011"/>
              <a:gd name="connsiteX9" fmla="*/ 5729688 w 6784756"/>
              <a:gd name="connsiteY9" fmla="*/ 721360 h 1651011"/>
              <a:gd name="connsiteX10" fmla="*/ 6118308 w 6784756"/>
              <a:gd name="connsiteY10" fmla="*/ 508000 h 1651011"/>
              <a:gd name="connsiteX11" fmla="*/ 6621228 w 6784756"/>
              <a:gd name="connsiteY11" fmla="*/ 172720 h 1651011"/>
              <a:gd name="connsiteX12" fmla="*/ 6781248 w 6784756"/>
              <a:gd name="connsiteY12" fmla="*/ 20320 h 1651011"/>
              <a:gd name="connsiteX13" fmla="*/ 6499308 w 6784756"/>
              <a:gd name="connsiteY13" fmla="*/ 27940 h 1651011"/>
              <a:gd name="connsiteX14" fmla="*/ 5988768 w 6784756"/>
              <a:gd name="connsiteY14" fmla="*/ 20320 h 1651011"/>
              <a:gd name="connsiteX15" fmla="*/ 5562048 w 6784756"/>
              <a:gd name="connsiteY15" fmla="*/ 20320 h 1651011"/>
              <a:gd name="connsiteX16" fmla="*/ 3497028 w 6784756"/>
              <a:gd name="connsiteY16" fmla="*/ 20320 h 1651011"/>
              <a:gd name="connsiteX17" fmla="*/ 243288 w 6784756"/>
              <a:gd name="connsiteY17" fmla="*/ 20320 h 1651011"/>
              <a:gd name="connsiteX18" fmla="*/ 235668 w 6784756"/>
              <a:gd name="connsiteY18" fmla="*/ 294640 h 1651011"/>
              <a:gd name="connsiteX19" fmla="*/ 235668 w 6784756"/>
              <a:gd name="connsiteY19" fmla="*/ 538480 h 1651011"/>
              <a:gd name="connsiteX20" fmla="*/ 243288 w 6784756"/>
              <a:gd name="connsiteY20" fmla="*/ 850900 h 1651011"/>
              <a:gd name="connsiteX21" fmla="*/ 235668 w 6784756"/>
              <a:gd name="connsiteY21" fmla="*/ 1125220 h 1651011"/>
              <a:gd name="connsiteX22" fmla="*/ 235668 w 6784756"/>
              <a:gd name="connsiteY22" fmla="*/ 1605280 h 1651011"/>
              <a:gd name="connsiteX0" fmla="*/ 235668 w 6784756"/>
              <a:gd name="connsiteY0" fmla="*/ 1607081 h 1652812"/>
              <a:gd name="connsiteX1" fmla="*/ 593808 w 6784756"/>
              <a:gd name="connsiteY1" fmla="*/ 1637561 h 1652812"/>
              <a:gd name="connsiteX2" fmla="*/ 1066248 w 6784756"/>
              <a:gd name="connsiteY2" fmla="*/ 1645181 h 1652812"/>
              <a:gd name="connsiteX3" fmla="*/ 1614888 w 6784756"/>
              <a:gd name="connsiteY3" fmla="*/ 1629941 h 1652812"/>
              <a:gd name="connsiteX4" fmla="*/ 2293068 w 6784756"/>
              <a:gd name="connsiteY4" fmla="*/ 1584221 h 1652812"/>
              <a:gd name="connsiteX5" fmla="*/ 2795988 w 6784756"/>
              <a:gd name="connsiteY5" fmla="*/ 1530881 h 1652812"/>
              <a:gd name="connsiteX6" fmla="*/ 3756108 w 6784756"/>
              <a:gd name="connsiteY6" fmla="*/ 1370861 h 1652812"/>
              <a:gd name="connsiteX7" fmla="*/ 4480008 w 6784756"/>
              <a:gd name="connsiteY7" fmla="*/ 1172741 h 1652812"/>
              <a:gd name="connsiteX8" fmla="*/ 5104848 w 6784756"/>
              <a:gd name="connsiteY8" fmla="*/ 989861 h 1652812"/>
              <a:gd name="connsiteX9" fmla="*/ 5729688 w 6784756"/>
              <a:gd name="connsiteY9" fmla="*/ 723161 h 1652812"/>
              <a:gd name="connsiteX10" fmla="*/ 6118308 w 6784756"/>
              <a:gd name="connsiteY10" fmla="*/ 509801 h 1652812"/>
              <a:gd name="connsiteX11" fmla="*/ 6621228 w 6784756"/>
              <a:gd name="connsiteY11" fmla="*/ 174521 h 1652812"/>
              <a:gd name="connsiteX12" fmla="*/ 6781248 w 6784756"/>
              <a:gd name="connsiteY12" fmla="*/ 22121 h 1652812"/>
              <a:gd name="connsiteX13" fmla="*/ 6499308 w 6784756"/>
              <a:gd name="connsiteY13" fmla="*/ 29741 h 1652812"/>
              <a:gd name="connsiteX14" fmla="*/ 5988768 w 6784756"/>
              <a:gd name="connsiteY14" fmla="*/ 22121 h 1652812"/>
              <a:gd name="connsiteX15" fmla="*/ 5562048 w 6784756"/>
              <a:gd name="connsiteY15" fmla="*/ 22121 h 1652812"/>
              <a:gd name="connsiteX16" fmla="*/ 3497028 w 6784756"/>
              <a:gd name="connsiteY16" fmla="*/ 22121 h 1652812"/>
              <a:gd name="connsiteX17" fmla="*/ 243288 w 6784756"/>
              <a:gd name="connsiteY17" fmla="*/ 22121 h 1652812"/>
              <a:gd name="connsiteX18" fmla="*/ 235668 w 6784756"/>
              <a:gd name="connsiteY18" fmla="*/ 296441 h 1652812"/>
              <a:gd name="connsiteX19" fmla="*/ 235668 w 6784756"/>
              <a:gd name="connsiteY19" fmla="*/ 540281 h 1652812"/>
              <a:gd name="connsiteX20" fmla="*/ 243288 w 6784756"/>
              <a:gd name="connsiteY20" fmla="*/ 852701 h 1652812"/>
              <a:gd name="connsiteX21" fmla="*/ 235668 w 6784756"/>
              <a:gd name="connsiteY21" fmla="*/ 1127021 h 1652812"/>
              <a:gd name="connsiteX22" fmla="*/ 235668 w 6784756"/>
              <a:gd name="connsiteY22" fmla="*/ 1607081 h 1652812"/>
              <a:gd name="connsiteX0" fmla="*/ 235668 w 6784756"/>
              <a:gd name="connsiteY0" fmla="*/ 1607081 h 1652812"/>
              <a:gd name="connsiteX1" fmla="*/ 593808 w 6784756"/>
              <a:gd name="connsiteY1" fmla="*/ 1637561 h 1652812"/>
              <a:gd name="connsiteX2" fmla="*/ 1066248 w 6784756"/>
              <a:gd name="connsiteY2" fmla="*/ 1645181 h 1652812"/>
              <a:gd name="connsiteX3" fmla="*/ 1614888 w 6784756"/>
              <a:gd name="connsiteY3" fmla="*/ 1629941 h 1652812"/>
              <a:gd name="connsiteX4" fmla="*/ 2293068 w 6784756"/>
              <a:gd name="connsiteY4" fmla="*/ 1584221 h 1652812"/>
              <a:gd name="connsiteX5" fmla="*/ 2795988 w 6784756"/>
              <a:gd name="connsiteY5" fmla="*/ 1530881 h 1652812"/>
              <a:gd name="connsiteX6" fmla="*/ 3756108 w 6784756"/>
              <a:gd name="connsiteY6" fmla="*/ 1370861 h 1652812"/>
              <a:gd name="connsiteX7" fmla="*/ 4419048 w 6784756"/>
              <a:gd name="connsiteY7" fmla="*/ 1195601 h 1652812"/>
              <a:gd name="connsiteX8" fmla="*/ 5104848 w 6784756"/>
              <a:gd name="connsiteY8" fmla="*/ 989861 h 1652812"/>
              <a:gd name="connsiteX9" fmla="*/ 5729688 w 6784756"/>
              <a:gd name="connsiteY9" fmla="*/ 723161 h 1652812"/>
              <a:gd name="connsiteX10" fmla="*/ 6118308 w 6784756"/>
              <a:gd name="connsiteY10" fmla="*/ 509801 h 1652812"/>
              <a:gd name="connsiteX11" fmla="*/ 6621228 w 6784756"/>
              <a:gd name="connsiteY11" fmla="*/ 174521 h 1652812"/>
              <a:gd name="connsiteX12" fmla="*/ 6781248 w 6784756"/>
              <a:gd name="connsiteY12" fmla="*/ 22121 h 1652812"/>
              <a:gd name="connsiteX13" fmla="*/ 6499308 w 6784756"/>
              <a:gd name="connsiteY13" fmla="*/ 29741 h 1652812"/>
              <a:gd name="connsiteX14" fmla="*/ 5988768 w 6784756"/>
              <a:gd name="connsiteY14" fmla="*/ 22121 h 1652812"/>
              <a:gd name="connsiteX15" fmla="*/ 5562048 w 6784756"/>
              <a:gd name="connsiteY15" fmla="*/ 22121 h 1652812"/>
              <a:gd name="connsiteX16" fmla="*/ 3497028 w 6784756"/>
              <a:gd name="connsiteY16" fmla="*/ 22121 h 1652812"/>
              <a:gd name="connsiteX17" fmla="*/ 243288 w 6784756"/>
              <a:gd name="connsiteY17" fmla="*/ 22121 h 1652812"/>
              <a:gd name="connsiteX18" fmla="*/ 235668 w 6784756"/>
              <a:gd name="connsiteY18" fmla="*/ 296441 h 1652812"/>
              <a:gd name="connsiteX19" fmla="*/ 235668 w 6784756"/>
              <a:gd name="connsiteY19" fmla="*/ 540281 h 1652812"/>
              <a:gd name="connsiteX20" fmla="*/ 243288 w 6784756"/>
              <a:gd name="connsiteY20" fmla="*/ 852701 h 1652812"/>
              <a:gd name="connsiteX21" fmla="*/ 235668 w 6784756"/>
              <a:gd name="connsiteY21" fmla="*/ 1127021 h 1652812"/>
              <a:gd name="connsiteX22" fmla="*/ 235668 w 6784756"/>
              <a:gd name="connsiteY22" fmla="*/ 1607081 h 1652812"/>
              <a:gd name="connsiteX0" fmla="*/ 235668 w 6784756"/>
              <a:gd name="connsiteY0" fmla="*/ 1607081 h 1652812"/>
              <a:gd name="connsiteX1" fmla="*/ 593808 w 6784756"/>
              <a:gd name="connsiteY1" fmla="*/ 1637561 h 1652812"/>
              <a:gd name="connsiteX2" fmla="*/ 1066248 w 6784756"/>
              <a:gd name="connsiteY2" fmla="*/ 1645181 h 1652812"/>
              <a:gd name="connsiteX3" fmla="*/ 1614888 w 6784756"/>
              <a:gd name="connsiteY3" fmla="*/ 1629941 h 1652812"/>
              <a:gd name="connsiteX4" fmla="*/ 2293068 w 6784756"/>
              <a:gd name="connsiteY4" fmla="*/ 1584221 h 1652812"/>
              <a:gd name="connsiteX5" fmla="*/ 2795988 w 6784756"/>
              <a:gd name="connsiteY5" fmla="*/ 1530881 h 1652812"/>
              <a:gd name="connsiteX6" fmla="*/ 3756108 w 6784756"/>
              <a:gd name="connsiteY6" fmla="*/ 1370861 h 1652812"/>
              <a:gd name="connsiteX7" fmla="*/ 4419048 w 6784756"/>
              <a:gd name="connsiteY7" fmla="*/ 1195601 h 1652812"/>
              <a:gd name="connsiteX8" fmla="*/ 5104848 w 6784756"/>
              <a:gd name="connsiteY8" fmla="*/ 989861 h 1652812"/>
              <a:gd name="connsiteX9" fmla="*/ 5729688 w 6784756"/>
              <a:gd name="connsiteY9" fmla="*/ 723161 h 1652812"/>
              <a:gd name="connsiteX10" fmla="*/ 6118308 w 6784756"/>
              <a:gd name="connsiteY10" fmla="*/ 509801 h 1652812"/>
              <a:gd name="connsiteX11" fmla="*/ 6621228 w 6784756"/>
              <a:gd name="connsiteY11" fmla="*/ 174521 h 1652812"/>
              <a:gd name="connsiteX12" fmla="*/ 6781248 w 6784756"/>
              <a:gd name="connsiteY12" fmla="*/ 22121 h 1652812"/>
              <a:gd name="connsiteX13" fmla="*/ 6499308 w 6784756"/>
              <a:gd name="connsiteY13" fmla="*/ 29741 h 1652812"/>
              <a:gd name="connsiteX14" fmla="*/ 5988768 w 6784756"/>
              <a:gd name="connsiteY14" fmla="*/ 22121 h 1652812"/>
              <a:gd name="connsiteX15" fmla="*/ 5562048 w 6784756"/>
              <a:gd name="connsiteY15" fmla="*/ 22121 h 1652812"/>
              <a:gd name="connsiteX16" fmla="*/ 3497028 w 6784756"/>
              <a:gd name="connsiteY16" fmla="*/ 22121 h 1652812"/>
              <a:gd name="connsiteX17" fmla="*/ 243288 w 6784756"/>
              <a:gd name="connsiteY17" fmla="*/ 22121 h 1652812"/>
              <a:gd name="connsiteX18" fmla="*/ 235668 w 6784756"/>
              <a:gd name="connsiteY18" fmla="*/ 296441 h 1652812"/>
              <a:gd name="connsiteX19" fmla="*/ 235668 w 6784756"/>
              <a:gd name="connsiteY19" fmla="*/ 540281 h 1652812"/>
              <a:gd name="connsiteX20" fmla="*/ 220428 w 6784756"/>
              <a:gd name="connsiteY20" fmla="*/ 845081 h 1652812"/>
              <a:gd name="connsiteX21" fmla="*/ 235668 w 6784756"/>
              <a:gd name="connsiteY21" fmla="*/ 1127021 h 1652812"/>
              <a:gd name="connsiteX22" fmla="*/ 235668 w 6784756"/>
              <a:gd name="connsiteY22" fmla="*/ 1607081 h 1652812"/>
              <a:gd name="connsiteX0" fmla="*/ 234813 w 6783901"/>
              <a:gd name="connsiteY0" fmla="*/ 1607081 h 1652812"/>
              <a:gd name="connsiteX1" fmla="*/ 592953 w 6783901"/>
              <a:gd name="connsiteY1" fmla="*/ 1637561 h 1652812"/>
              <a:gd name="connsiteX2" fmla="*/ 1065393 w 6783901"/>
              <a:gd name="connsiteY2" fmla="*/ 1645181 h 1652812"/>
              <a:gd name="connsiteX3" fmla="*/ 1614033 w 6783901"/>
              <a:gd name="connsiteY3" fmla="*/ 1629941 h 1652812"/>
              <a:gd name="connsiteX4" fmla="*/ 2292213 w 6783901"/>
              <a:gd name="connsiteY4" fmla="*/ 1584221 h 1652812"/>
              <a:gd name="connsiteX5" fmla="*/ 2795133 w 6783901"/>
              <a:gd name="connsiteY5" fmla="*/ 1530881 h 1652812"/>
              <a:gd name="connsiteX6" fmla="*/ 3755253 w 6783901"/>
              <a:gd name="connsiteY6" fmla="*/ 1370861 h 1652812"/>
              <a:gd name="connsiteX7" fmla="*/ 4418193 w 6783901"/>
              <a:gd name="connsiteY7" fmla="*/ 1195601 h 1652812"/>
              <a:gd name="connsiteX8" fmla="*/ 5103993 w 6783901"/>
              <a:gd name="connsiteY8" fmla="*/ 989861 h 1652812"/>
              <a:gd name="connsiteX9" fmla="*/ 5728833 w 6783901"/>
              <a:gd name="connsiteY9" fmla="*/ 723161 h 1652812"/>
              <a:gd name="connsiteX10" fmla="*/ 6117453 w 6783901"/>
              <a:gd name="connsiteY10" fmla="*/ 509801 h 1652812"/>
              <a:gd name="connsiteX11" fmla="*/ 6620373 w 6783901"/>
              <a:gd name="connsiteY11" fmla="*/ 174521 h 1652812"/>
              <a:gd name="connsiteX12" fmla="*/ 6780393 w 6783901"/>
              <a:gd name="connsiteY12" fmla="*/ 22121 h 1652812"/>
              <a:gd name="connsiteX13" fmla="*/ 6498453 w 6783901"/>
              <a:gd name="connsiteY13" fmla="*/ 29741 h 1652812"/>
              <a:gd name="connsiteX14" fmla="*/ 5987913 w 6783901"/>
              <a:gd name="connsiteY14" fmla="*/ 22121 h 1652812"/>
              <a:gd name="connsiteX15" fmla="*/ 5561193 w 6783901"/>
              <a:gd name="connsiteY15" fmla="*/ 22121 h 1652812"/>
              <a:gd name="connsiteX16" fmla="*/ 3496173 w 6783901"/>
              <a:gd name="connsiteY16" fmla="*/ 22121 h 1652812"/>
              <a:gd name="connsiteX17" fmla="*/ 242433 w 6783901"/>
              <a:gd name="connsiteY17" fmla="*/ 22121 h 1652812"/>
              <a:gd name="connsiteX18" fmla="*/ 234813 w 6783901"/>
              <a:gd name="connsiteY18" fmla="*/ 296441 h 1652812"/>
              <a:gd name="connsiteX19" fmla="*/ 211953 w 6783901"/>
              <a:gd name="connsiteY19" fmla="*/ 532661 h 1652812"/>
              <a:gd name="connsiteX20" fmla="*/ 219573 w 6783901"/>
              <a:gd name="connsiteY20" fmla="*/ 845081 h 1652812"/>
              <a:gd name="connsiteX21" fmla="*/ 234813 w 6783901"/>
              <a:gd name="connsiteY21" fmla="*/ 1127021 h 1652812"/>
              <a:gd name="connsiteX22" fmla="*/ 234813 w 6783901"/>
              <a:gd name="connsiteY22" fmla="*/ 1607081 h 1652812"/>
              <a:gd name="connsiteX0" fmla="*/ 237384 w 6786472"/>
              <a:gd name="connsiteY0" fmla="*/ 1594012 h 1639743"/>
              <a:gd name="connsiteX1" fmla="*/ 595524 w 6786472"/>
              <a:gd name="connsiteY1" fmla="*/ 1624492 h 1639743"/>
              <a:gd name="connsiteX2" fmla="*/ 1067964 w 6786472"/>
              <a:gd name="connsiteY2" fmla="*/ 1632112 h 1639743"/>
              <a:gd name="connsiteX3" fmla="*/ 1616604 w 6786472"/>
              <a:gd name="connsiteY3" fmla="*/ 1616872 h 1639743"/>
              <a:gd name="connsiteX4" fmla="*/ 2294784 w 6786472"/>
              <a:gd name="connsiteY4" fmla="*/ 1571152 h 1639743"/>
              <a:gd name="connsiteX5" fmla="*/ 2797704 w 6786472"/>
              <a:gd name="connsiteY5" fmla="*/ 1517812 h 1639743"/>
              <a:gd name="connsiteX6" fmla="*/ 3757824 w 6786472"/>
              <a:gd name="connsiteY6" fmla="*/ 1357792 h 1639743"/>
              <a:gd name="connsiteX7" fmla="*/ 4420764 w 6786472"/>
              <a:gd name="connsiteY7" fmla="*/ 1182532 h 1639743"/>
              <a:gd name="connsiteX8" fmla="*/ 5106564 w 6786472"/>
              <a:gd name="connsiteY8" fmla="*/ 976792 h 1639743"/>
              <a:gd name="connsiteX9" fmla="*/ 5731404 w 6786472"/>
              <a:gd name="connsiteY9" fmla="*/ 710092 h 1639743"/>
              <a:gd name="connsiteX10" fmla="*/ 6120024 w 6786472"/>
              <a:gd name="connsiteY10" fmla="*/ 496732 h 1639743"/>
              <a:gd name="connsiteX11" fmla="*/ 6622944 w 6786472"/>
              <a:gd name="connsiteY11" fmla="*/ 161452 h 1639743"/>
              <a:gd name="connsiteX12" fmla="*/ 6782964 w 6786472"/>
              <a:gd name="connsiteY12" fmla="*/ 9052 h 1639743"/>
              <a:gd name="connsiteX13" fmla="*/ 6501024 w 6786472"/>
              <a:gd name="connsiteY13" fmla="*/ 16672 h 1639743"/>
              <a:gd name="connsiteX14" fmla="*/ 5990484 w 6786472"/>
              <a:gd name="connsiteY14" fmla="*/ 9052 h 1639743"/>
              <a:gd name="connsiteX15" fmla="*/ 5563764 w 6786472"/>
              <a:gd name="connsiteY15" fmla="*/ 9052 h 1639743"/>
              <a:gd name="connsiteX16" fmla="*/ 3498744 w 6786472"/>
              <a:gd name="connsiteY16" fmla="*/ 9052 h 1639743"/>
              <a:gd name="connsiteX17" fmla="*/ 245004 w 6786472"/>
              <a:gd name="connsiteY17" fmla="*/ 9052 h 1639743"/>
              <a:gd name="connsiteX18" fmla="*/ 229764 w 6786472"/>
              <a:gd name="connsiteY18" fmla="*/ 92872 h 1639743"/>
              <a:gd name="connsiteX19" fmla="*/ 214524 w 6786472"/>
              <a:gd name="connsiteY19" fmla="*/ 519592 h 1639743"/>
              <a:gd name="connsiteX20" fmla="*/ 222144 w 6786472"/>
              <a:gd name="connsiteY20" fmla="*/ 832012 h 1639743"/>
              <a:gd name="connsiteX21" fmla="*/ 237384 w 6786472"/>
              <a:gd name="connsiteY21" fmla="*/ 1113952 h 1639743"/>
              <a:gd name="connsiteX22" fmla="*/ 237384 w 6786472"/>
              <a:gd name="connsiteY22" fmla="*/ 1594012 h 1639743"/>
              <a:gd name="connsiteX0" fmla="*/ 237384 w 6786472"/>
              <a:gd name="connsiteY0" fmla="*/ 1594012 h 1640281"/>
              <a:gd name="connsiteX1" fmla="*/ 595524 w 6786472"/>
              <a:gd name="connsiteY1" fmla="*/ 1624492 h 1640281"/>
              <a:gd name="connsiteX2" fmla="*/ 1067964 w 6786472"/>
              <a:gd name="connsiteY2" fmla="*/ 1632112 h 1640281"/>
              <a:gd name="connsiteX3" fmla="*/ 1616604 w 6786472"/>
              <a:gd name="connsiteY3" fmla="*/ 1616872 h 1640281"/>
              <a:gd name="connsiteX4" fmla="*/ 2294784 w 6786472"/>
              <a:gd name="connsiteY4" fmla="*/ 1571152 h 1640281"/>
              <a:gd name="connsiteX5" fmla="*/ 2797704 w 6786472"/>
              <a:gd name="connsiteY5" fmla="*/ 1517812 h 1640281"/>
              <a:gd name="connsiteX6" fmla="*/ 3757824 w 6786472"/>
              <a:gd name="connsiteY6" fmla="*/ 1357792 h 1640281"/>
              <a:gd name="connsiteX7" fmla="*/ 4420764 w 6786472"/>
              <a:gd name="connsiteY7" fmla="*/ 1182532 h 1640281"/>
              <a:gd name="connsiteX8" fmla="*/ 5106564 w 6786472"/>
              <a:gd name="connsiteY8" fmla="*/ 976792 h 1640281"/>
              <a:gd name="connsiteX9" fmla="*/ 5731404 w 6786472"/>
              <a:gd name="connsiteY9" fmla="*/ 710092 h 1640281"/>
              <a:gd name="connsiteX10" fmla="*/ 6120024 w 6786472"/>
              <a:gd name="connsiteY10" fmla="*/ 496732 h 1640281"/>
              <a:gd name="connsiteX11" fmla="*/ 6622944 w 6786472"/>
              <a:gd name="connsiteY11" fmla="*/ 161452 h 1640281"/>
              <a:gd name="connsiteX12" fmla="*/ 6782964 w 6786472"/>
              <a:gd name="connsiteY12" fmla="*/ 9052 h 1640281"/>
              <a:gd name="connsiteX13" fmla="*/ 6501024 w 6786472"/>
              <a:gd name="connsiteY13" fmla="*/ 16672 h 1640281"/>
              <a:gd name="connsiteX14" fmla="*/ 5990484 w 6786472"/>
              <a:gd name="connsiteY14" fmla="*/ 9052 h 1640281"/>
              <a:gd name="connsiteX15" fmla="*/ 5563764 w 6786472"/>
              <a:gd name="connsiteY15" fmla="*/ 9052 h 1640281"/>
              <a:gd name="connsiteX16" fmla="*/ 3498744 w 6786472"/>
              <a:gd name="connsiteY16" fmla="*/ 9052 h 1640281"/>
              <a:gd name="connsiteX17" fmla="*/ 245004 w 6786472"/>
              <a:gd name="connsiteY17" fmla="*/ 9052 h 1640281"/>
              <a:gd name="connsiteX18" fmla="*/ 229764 w 6786472"/>
              <a:gd name="connsiteY18" fmla="*/ 92872 h 1640281"/>
              <a:gd name="connsiteX19" fmla="*/ 214524 w 6786472"/>
              <a:gd name="connsiteY19" fmla="*/ 519592 h 1640281"/>
              <a:gd name="connsiteX20" fmla="*/ 222144 w 6786472"/>
              <a:gd name="connsiteY20" fmla="*/ 832012 h 1640281"/>
              <a:gd name="connsiteX21" fmla="*/ 214524 w 6786472"/>
              <a:gd name="connsiteY21" fmla="*/ 1106332 h 1640281"/>
              <a:gd name="connsiteX22" fmla="*/ 237384 w 6786472"/>
              <a:gd name="connsiteY22" fmla="*/ 1594012 h 1640281"/>
              <a:gd name="connsiteX0" fmla="*/ 153564 w 6786472"/>
              <a:gd name="connsiteY0" fmla="*/ 1578772 h 1632713"/>
              <a:gd name="connsiteX1" fmla="*/ 595524 w 6786472"/>
              <a:gd name="connsiteY1" fmla="*/ 1624492 h 1632713"/>
              <a:gd name="connsiteX2" fmla="*/ 1067964 w 6786472"/>
              <a:gd name="connsiteY2" fmla="*/ 1632112 h 1632713"/>
              <a:gd name="connsiteX3" fmla="*/ 1616604 w 6786472"/>
              <a:gd name="connsiteY3" fmla="*/ 1616872 h 1632713"/>
              <a:gd name="connsiteX4" fmla="*/ 2294784 w 6786472"/>
              <a:gd name="connsiteY4" fmla="*/ 1571152 h 1632713"/>
              <a:gd name="connsiteX5" fmla="*/ 2797704 w 6786472"/>
              <a:gd name="connsiteY5" fmla="*/ 1517812 h 1632713"/>
              <a:gd name="connsiteX6" fmla="*/ 3757824 w 6786472"/>
              <a:gd name="connsiteY6" fmla="*/ 1357792 h 1632713"/>
              <a:gd name="connsiteX7" fmla="*/ 4420764 w 6786472"/>
              <a:gd name="connsiteY7" fmla="*/ 1182532 h 1632713"/>
              <a:gd name="connsiteX8" fmla="*/ 5106564 w 6786472"/>
              <a:gd name="connsiteY8" fmla="*/ 976792 h 1632713"/>
              <a:gd name="connsiteX9" fmla="*/ 5731404 w 6786472"/>
              <a:gd name="connsiteY9" fmla="*/ 710092 h 1632713"/>
              <a:gd name="connsiteX10" fmla="*/ 6120024 w 6786472"/>
              <a:gd name="connsiteY10" fmla="*/ 496732 h 1632713"/>
              <a:gd name="connsiteX11" fmla="*/ 6622944 w 6786472"/>
              <a:gd name="connsiteY11" fmla="*/ 161452 h 1632713"/>
              <a:gd name="connsiteX12" fmla="*/ 6782964 w 6786472"/>
              <a:gd name="connsiteY12" fmla="*/ 9052 h 1632713"/>
              <a:gd name="connsiteX13" fmla="*/ 6501024 w 6786472"/>
              <a:gd name="connsiteY13" fmla="*/ 16672 h 1632713"/>
              <a:gd name="connsiteX14" fmla="*/ 5990484 w 6786472"/>
              <a:gd name="connsiteY14" fmla="*/ 9052 h 1632713"/>
              <a:gd name="connsiteX15" fmla="*/ 5563764 w 6786472"/>
              <a:gd name="connsiteY15" fmla="*/ 9052 h 1632713"/>
              <a:gd name="connsiteX16" fmla="*/ 3498744 w 6786472"/>
              <a:gd name="connsiteY16" fmla="*/ 9052 h 1632713"/>
              <a:gd name="connsiteX17" fmla="*/ 245004 w 6786472"/>
              <a:gd name="connsiteY17" fmla="*/ 9052 h 1632713"/>
              <a:gd name="connsiteX18" fmla="*/ 229764 w 6786472"/>
              <a:gd name="connsiteY18" fmla="*/ 92872 h 1632713"/>
              <a:gd name="connsiteX19" fmla="*/ 214524 w 6786472"/>
              <a:gd name="connsiteY19" fmla="*/ 519592 h 1632713"/>
              <a:gd name="connsiteX20" fmla="*/ 222144 w 6786472"/>
              <a:gd name="connsiteY20" fmla="*/ 832012 h 1632713"/>
              <a:gd name="connsiteX21" fmla="*/ 214524 w 6786472"/>
              <a:gd name="connsiteY21" fmla="*/ 1106332 h 1632713"/>
              <a:gd name="connsiteX22" fmla="*/ 153564 w 6786472"/>
              <a:gd name="connsiteY22" fmla="*/ 1578772 h 1632713"/>
              <a:gd name="connsiteX0" fmla="*/ 161184 w 6786472"/>
              <a:gd name="connsiteY0" fmla="*/ 1555912 h 1633645"/>
              <a:gd name="connsiteX1" fmla="*/ 595524 w 6786472"/>
              <a:gd name="connsiteY1" fmla="*/ 1624492 h 1633645"/>
              <a:gd name="connsiteX2" fmla="*/ 1067964 w 6786472"/>
              <a:gd name="connsiteY2" fmla="*/ 1632112 h 1633645"/>
              <a:gd name="connsiteX3" fmla="*/ 1616604 w 6786472"/>
              <a:gd name="connsiteY3" fmla="*/ 1616872 h 1633645"/>
              <a:gd name="connsiteX4" fmla="*/ 2294784 w 6786472"/>
              <a:gd name="connsiteY4" fmla="*/ 1571152 h 1633645"/>
              <a:gd name="connsiteX5" fmla="*/ 2797704 w 6786472"/>
              <a:gd name="connsiteY5" fmla="*/ 1517812 h 1633645"/>
              <a:gd name="connsiteX6" fmla="*/ 3757824 w 6786472"/>
              <a:gd name="connsiteY6" fmla="*/ 1357792 h 1633645"/>
              <a:gd name="connsiteX7" fmla="*/ 4420764 w 6786472"/>
              <a:gd name="connsiteY7" fmla="*/ 1182532 h 1633645"/>
              <a:gd name="connsiteX8" fmla="*/ 5106564 w 6786472"/>
              <a:gd name="connsiteY8" fmla="*/ 976792 h 1633645"/>
              <a:gd name="connsiteX9" fmla="*/ 5731404 w 6786472"/>
              <a:gd name="connsiteY9" fmla="*/ 710092 h 1633645"/>
              <a:gd name="connsiteX10" fmla="*/ 6120024 w 6786472"/>
              <a:gd name="connsiteY10" fmla="*/ 496732 h 1633645"/>
              <a:gd name="connsiteX11" fmla="*/ 6622944 w 6786472"/>
              <a:gd name="connsiteY11" fmla="*/ 161452 h 1633645"/>
              <a:gd name="connsiteX12" fmla="*/ 6782964 w 6786472"/>
              <a:gd name="connsiteY12" fmla="*/ 9052 h 1633645"/>
              <a:gd name="connsiteX13" fmla="*/ 6501024 w 6786472"/>
              <a:gd name="connsiteY13" fmla="*/ 16672 h 1633645"/>
              <a:gd name="connsiteX14" fmla="*/ 5990484 w 6786472"/>
              <a:gd name="connsiteY14" fmla="*/ 9052 h 1633645"/>
              <a:gd name="connsiteX15" fmla="*/ 5563764 w 6786472"/>
              <a:gd name="connsiteY15" fmla="*/ 9052 h 1633645"/>
              <a:gd name="connsiteX16" fmla="*/ 3498744 w 6786472"/>
              <a:gd name="connsiteY16" fmla="*/ 9052 h 1633645"/>
              <a:gd name="connsiteX17" fmla="*/ 245004 w 6786472"/>
              <a:gd name="connsiteY17" fmla="*/ 9052 h 1633645"/>
              <a:gd name="connsiteX18" fmla="*/ 229764 w 6786472"/>
              <a:gd name="connsiteY18" fmla="*/ 92872 h 1633645"/>
              <a:gd name="connsiteX19" fmla="*/ 214524 w 6786472"/>
              <a:gd name="connsiteY19" fmla="*/ 519592 h 1633645"/>
              <a:gd name="connsiteX20" fmla="*/ 222144 w 6786472"/>
              <a:gd name="connsiteY20" fmla="*/ 832012 h 1633645"/>
              <a:gd name="connsiteX21" fmla="*/ 214524 w 6786472"/>
              <a:gd name="connsiteY21" fmla="*/ 1106332 h 1633645"/>
              <a:gd name="connsiteX22" fmla="*/ 161184 w 6786472"/>
              <a:gd name="connsiteY22" fmla="*/ 1555912 h 1633645"/>
              <a:gd name="connsiteX0" fmla="*/ 161184 w 6786472"/>
              <a:gd name="connsiteY0" fmla="*/ 1555912 h 1633645"/>
              <a:gd name="connsiteX1" fmla="*/ 595524 w 6786472"/>
              <a:gd name="connsiteY1" fmla="*/ 1624492 h 1633645"/>
              <a:gd name="connsiteX2" fmla="*/ 1067964 w 6786472"/>
              <a:gd name="connsiteY2" fmla="*/ 1632112 h 1633645"/>
              <a:gd name="connsiteX3" fmla="*/ 1616604 w 6786472"/>
              <a:gd name="connsiteY3" fmla="*/ 1616872 h 1633645"/>
              <a:gd name="connsiteX4" fmla="*/ 2294784 w 6786472"/>
              <a:gd name="connsiteY4" fmla="*/ 1571152 h 1633645"/>
              <a:gd name="connsiteX5" fmla="*/ 2797704 w 6786472"/>
              <a:gd name="connsiteY5" fmla="*/ 1517812 h 1633645"/>
              <a:gd name="connsiteX6" fmla="*/ 3757824 w 6786472"/>
              <a:gd name="connsiteY6" fmla="*/ 1357792 h 1633645"/>
              <a:gd name="connsiteX7" fmla="*/ 4420764 w 6786472"/>
              <a:gd name="connsiteY7" fmla="*/ 1182532 h 1633645"/>
              <a:gd name="connsiteX8" fmla="*/ 5106564 w 6786472"/>
              <a:gd name="connsiteY8" fmla="*/ 976792 h 1633645"/>
              <a:gd name="connsiteX9" fmla="*/ 5731404 w 6786472"/>
              <a:gd name="connsiteY9" fmla="*/ 710092 h 1633645"/>
              <a:gd name="connsiteX10" fmla="*/ 6120024 w 6786472"/>
              <a:gd name="connsiteY10" fmla="*/ 496732 h 1633645"/>
              <a:gd name="connsiteX11" fmla="*/ 6622944 w 6786472"/>
              <a:gd name="connsiteY11" fmla="*/ 161452 h 1633645"/>
              <a:gd name="connsiteX12" fmla="*/ 6782964 w 6786472"/>
              <a:gd name="connsiteY12" fmla="*/ 9052 h 1633645"/>
              <a:gd name="connsiteX13" fmla="*/ 6501024 w 6786472"/>
              <a:gd name="connsiteY13" fmla="*/ 16672 h 1633645"/>
              <a:gd name="connsiteX14" fmla="*/ 5990484 w 6786472"/>
              <a:gd name="connsiteY14" fmla="*/ 9052 h 1633645"/>
              <a:gd name="connsiteX15" fmla="*/ 5563764 w 6786472"/>
              <a:gd name="connsiteY15" fmla="*/ 9052 h 1633645"/>
              <a:gd name="connsiteX16" fmla="*/ 3498744 w 6786472"/>
              <a:gd name="connsiteY16" fmla="*/ 9052 h 1633645"/>
              <a:gd name="connsiteX17" fmla="*/ 245004 w 6786472"/>
              <a:gd name="connsiteY17" fmla="*/ 9052 h 1633645"/>
              <a:gd name="connsiteX18" fmla="*/ 229764 w 6786472"/>
              <a:gd name="connsiteY18" fmla="*/ 92872 h 1633645"/>
              <a:gd name="connsiteX19" fmla="*/ 214524 w 6786472"/>
              <a:gd name="connsiteY19" fmla="*/ 519592 h 1633645"/>
              <a:gd name="connsiteX20" fmla="*/ 222144 w 6786472"/>
              <a:gd name="connsiteY20" fmla="*/ 832012 h 1633645"/>
              <a:gd name="connsiteX21" fmla="*/ 214524 w 6786472"/>
              <a:gd name="connsiteY21" fmla="*/ 1479712 h 1633645"/>
              <a:gd name="connsiteX22" fmla="*/ 161184 w 6786472"/>
              <a:gd name="connsiteY22" fmla="*/ 1555912 h 1633645"/>
              <a:gd name="connsiteX0" fmla="*/ 161184 w 6786472"/>
              <a:gd name="connsiteY0" fmla="*/ 1555912 h 1633645"/>
              <a:gd name="connsiteX1" fmla="*/ 595524 w 6786472"/>
              <a:gd name="connsiteY1" fmla="*/ 1624492 h 1633645"/>
              <a:gd name="connsiteX2" fmla="*/ 1067964 w 6786472"/>
              <a:gd name="connsiteY2" fmla="*/ 1632112 h 1633645"/>
              <a:gd name="connsiteX3" fmla="*/ 1616604 w 6786472"/>
              <a:gd name="connsiteY3" fmla="*/ 1616872 h 1633645"/>
              <a:gd name="connsiteX4" fmla="*/ 2294784 w 6786472"/>
              <a:gd name="connsiteY4" fmla="*/ 1571152 h 1633645"/>
              <a:gd name="connsiteX5" fmla="*/ 2797704 w 6786472"/>
              <a:gd name="connsiteY5" fmla="*/ 1517812 h 1633645"/>
              <a:gd name="connsiteX6" fmla="*/ 3757824 w 6786472"/>
              <a:gd name="connsiteY6" fmla="*/ 1357792 h 1633645"/>
              <a:gd name="connsiteX7" fmla="*/ 4420764 w 6786472"/>
              <a:gd name="connsiteY7" fmla="*/ 1182532 h 1633645"/>
              <a:gd name="connsiteX8" fmla="*/ 5106564 w 6786472"/>
              <a:gd name="connsiteY8" fmla="*/ 976792 h 1633645"/>
              <a:gd name="connsiteX9" fmla="*/ 5731404 w 6786472"/>
              <a:gd name="connsiteY9" fmla="*/ 710092 h 1633645"/>
              <a:gd name="connsiteX10" fmla="*/ 6120024 w 6786472"/>
              <a:gd name="connsiteY10" fmla="*/ 496732 h 1633645"/>
              <a:gd name="connsiteX11" fmla="*/ 6622944 w 6786472"/>
              <a:gd name="connsiteY11" fmla="*/ 161452 h 1633645"/>
              <a:gd name="connsiteX12" fmla="*/ 6782964 w 6786472"/>
              <a:gd name="connsiteY12" fmla="*/ 9052 h 1633645"/>
              <a:gd name="connsiteX13" fmla="*/ 6501024 w 6786472"/>
              <a:gd name="connsiteY13" fmla="*/ 16672 h 1633645"/>
              <a:gd name="connsiteX14" fmla="*/ 5990484 w 6786472"/>
              <a:gd name="connsiteY14" fmla="*/ 9052 h 1633645"/>
              <a:gd name="connsiteX15" fmla="*/ 5563764 w 6786472"/>
              <a:gd name="connsiteY15" fmla="*/ 9052 h 1633645"/>
              <a:gd name="connsiteX16" fmla="*/ 3498744 w 6786472"/>
              <a:gd name="connsiteY16" fmla="*/ 9052 h 1633645"/>
              <a:gd name="connsiteX17" fmla="*/ 245004 w 6786472"/>
              <a:gd name="connsiteY17" fmla="*/ 9052 h 1633645"/>
              <a:gd name="connsiteX18" fmla="*/ 229764 w 6786472"/>
              <a:gd name="connsiteY18" fmla="*/ 92872 h 1633645"/>
              <a:gd name="connsiteX19" fmla="*/ 214524 w 6786472"/>
              <a:gd name="connsiteY19" fmla="*/ 519592 h 1633645"/>
              <a:gd name="connsiteX20" fmla="*/ 222144 w 6786472"/>
              <a:gd name="connsiteY20" fmla="*/ 832012 h 1633645"/>
              <a:gd name="connsiteX21" fmla="*/ 214524 w 6786472"/>
              <a:gd name="connsiteY21" fmla="*/ 1479712 h 1633645"/>
              <a:gd name="connsiteX22" fmla="*/ 161184 w 6786472"/>
              <a:gd name="connsiteY22" fmla="*/ 1555912 h 1633645"/>
              <a:gd name="connsiteX0" fmla="*/ 153564 w 6786472"/>
              <a:gd name="connsiteY0" fmla="*/ 1601632 h 1632358"/>
              <a:gd name="connsiteX1" fmla="*/ 595524 w 6786472"/>
              <a:gd name="connsiteY1" fmla="*/ 1624492 h 1632358"/>
              <a:gd name="connsiteX2" fmla="*/ 1067964 w 6786472"/>
              <a:gd name="connsiteY2" fmla="*/ 1632112 h 1632358"/>
              <a:gd name="connsiteX3" fmla="*/ 1616604 w 6786472"/>
              <a:gd name="connsiteY3" fmla="*/ 1616872 h 1632358"/>
              <a:gd name="connsiteX4" fmla="*/ 2294784 w 6786472"/>
              <a:gd name="connsiteY4" fmla="*/ 1571152 h 1632358"/>
              <a:gd name="connsiteX5" fmla="*/ 2797704 w 6786472"/>
              <a:gd name="connsiteY5" fmla="*/ 1517812 h 1632358"/>
              <a:gd name="connsiteX6" fmla="*/ 3757824 w 6786472"/>
              <a:gd name="connsiteY6" fmla="*/ 1357792 h 1632358"/>
              <a:gd name="connsiteX7" fmla="*/ 4420764 w 6786472"/>
              <a:gd name="connsiteY7" fmla="*/ 1182532 h 1632358"/>
              <a:gd name="connsiteX8" fmla="*/ 5106564 w 6786472"/>
              <a:gd name="connsiteY8" fmla="*/ 976792 h 1632358"/>
              <a:gd name="connsiteX9" fmla="*/ 5731404 w 6786472"/>
              <a:gd name="connsiteY9" fmla="*/ 710092 h 1632358"/>
              <a:gd name="connsiteX10" fmla="*/ 6120024 w 6786472"/>
              <a:gd name="connsiteY10" fmla="*/ 496732 h 1632358"/>
              <a:gd name="connsiteX11" fmla="*/ 6622944 w 6786472"/>
              <a:gd name="connsiteY11" fmla="*/ 161452 h 1632358"/>
              <a:gd name="connsiteX12" fmla="*/ 6782964 w 6786472"/>
              <a:gd name="connsiteY12" fmla="*/ 9052 h 1632358"/>
              <a:gd name="connsiteX13" fmla="*/ 6501024 w 6786472"/>
              <a:gd name="connsiteY13" fmla="*/ 16672 h 1632358"/>
              <a:gd name="connsiteX14" fmla="*/ 5990484 w 6786472"/>
              <a:gd name="connsiteY14" fmla="*/ 9052 h 1632358"/>
              <a:gd name="connsiteX15" fmla="*/ 5563764 w 6786472"/>
              <a:gd name="connsiteY15" fmla="*/ 9052 h 1632358"/>
              <a:gd name="connsiteX16" fmla="*/ 3498744 w 6786472"/>
              <a:gd name="connsiteY16" fmla="*/ 9052 h 1632358"/>
              <a:gd name="connsiteX17" fmla="*/ 245004 w 6786472"/>
              <a:gd name="connsiteY17" fmla="*/ 9052 h 1632358"/>
              <a:gd name="connsiteX18" fmla="*/ 229764 w 6786472"/>
              <a:gd name="connsiteY18" fmla="*/ 92872 h 1632358"/>
              <a:gd name="connsiteX19" fmla="*/ 214524 w 6786472"/>
              <a:gd name="connsiteY19" fmla="*/ 519592 h 1632358"/>
              <a:gd name="connsiteX20" fmla="*/ 222144 w 6786472"/>
              <a:gd name="connsiteY20" fmla="*/ 832012 h 1632358"/>
              <a:gd name="connsiteX21" fmla="*/ 214524 w 6786472"/>
              <a:gd name="connsiteY21" fmla="*/ 1479712 h 1632358"/>
              <a:gd name="connsiteX22" fmla="*/ 153564 w 6786472"/>
              <a:gd name="connsiteY22" fmla="*/ 1601632 h 1632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786472" h="1632358">
                <a:moveTo>
                  <a:pt x="153564" y="1601632"/>
                </a:moveTo>
                <a:cubicBezTo>
                  <a:pt x="217064" y="1625762"/>
                  <a:pt x="443124" y="1619412"/>
                  <a:pt x="595524" y="1624492"/>
                </a:cubicBezTo>
                <a:cubicBezTo>
                  <a:pt x="747924" y="1629572"/>
                  <a:pt x="897784" y="1633382"/>
                  <a:pt x="1067964" y="1632112"/>
                </a:cubicBezTo>
                <a:cubicBezTo>
                  <a:pt x="1238144" y="1630842"/>
                  <a:pt x="1412134" y="1627032"/>
                  <a:pt x="1616604" y="1616872"/>
                </a:cubicBezTo>
                <a:cubicBezTo>
                  <a:pt x="1821074" y="1606712"/>
                  <a:pt x="2097934" y="1587662"/>
                  <a:pt x="2294784" y="1571152"/>
                </a:cubicBezTo>
                <a:cubicBezTo>
                  <a:pt x="2491634" y="1554642"/>
                  <a:pt x="2553864" y="1553372"/>
                  <a:pt x="2797704" y="1517812"/>
                </a:cubicBezTo>
                <a:cubicBezTo>
                  <a:pt x="3041544" y="1482252"/>
                  <a:pt x="3487314" y="1413672"/>
                  <a:pt x="3757824" y="1357792"/>
                </a:cubicBezTo>
                <a:cubicBezTo>
                  <a:pt x="4028334" y="1301912"/>
                  <a:pt x="4195974" y="1246032"/>
                  <a:pt x="4420764" y="1182532"/>
                </a:cubicBezTo>
                <a:cubicBezTo>
                  <a:pt x="4645554" y="1119032"/>
                  <a:pt x="4888124" y="1055532"/>
                  <a:pt x="5106564" y="976792"/>
                </a:cubicBezTo>
                <a:cubicBezTo>
                  <a:pt x="5325004" y="898052"/>
                  <a:pt x="5562494" y="790102"/>
                  <a:pt x="5731404" y="710092"/>
                </a:cubicBezTo>
                <a:cubicBezTo>
                  <a:pt x="5900314" y="630082"/>
                  <a:pt x="5971434" y="588172"/>
                  <a:pt x="6120024" y="496732"/>
                </a:cubicBezTo>
                <a:cubicBezTo>
                  <a:pt x="6268614" y="405292"/>
                  <a:pt x="6512454" y="242732"/>
                  <a:pt x="6622944" y="161452"/>
                </a:cubicBezTo>
                <a:cubicBezTo>
                  <a:pt x="6733434" y="80172"/>
                  <a:pt x="6803284" y="33182"/>
                  <a:pt x="6782964" y="9052"/>
                </a:cubicBezTo>
                <a:cubicBezTo>
                  <a:pt x="6762644" y="-15078"/>
                  <a:pt x="6633104" y="16672"/>
                  <a:pt x="6501024" y="16672"/>
                </a:cubicBezTo>
                <a:cubicBezTo>
                  <a:pt x="6368944" y="16672"/>
                  <a:pt x="5990484" y="9052"/>
                  <a:pt x="5990484" y="9052"/>
                </a:cubicBezTo>
                <a:lnTo>
                  <a:pt x="5563764" y="9052"/>
                </a:lnTo>
                <a:lnTo>
                  <a:pt x="3498744" y="9052"/>
                </a:lnTo>
                <a:lnTo>
                  <a:pt x="245004" y="9052"/>
                </a:lnTo>
                <a:cubicBezTo>
                  <a:pt x="-299826" y="23022"/>
                  <a:pt x="234844" y="7782"/>
                  <a:pt x="229764" y="92872"/>
                </a:cubicBezTo>
                <a:cubicBezTo>
                  <a:pt x="224684" y="177962"/>
                  <a:pt x="215794" y="396402"/>
                  <a:pt x="214524" y="519592"/>
                </a:cubicBezTo>
                <a:cubicBezTo>
                  <a:pt x="213254" y="642782"/>
                  <a:pt x="222144" y="734222"/>
                  <a:pt x="222144" y="832012"/>
                </a:cubicBezTo>
                <a:cubicBezTo>
                  <a:pt x="222144" y="929802"/>
                  <a:pt x="225954" y="1351442"/>
                  <a:pt x="214524" y="1479712"/>
                </a:cubicBezTo>
                <a:cubicBezTo>
                  <a:pt x="203094" y="1607982"/>
                  <a:pt x="90064" y="1577502"/>
                  <a:pt x="153564" y="1601632"/>
                </a:cubicBezTo>
                <a:close/>
              </a:path>
            </a:pathLst>
          </a:cu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Z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1072007" y="1876993"/>
            <a:ext cx="8641080" cy="227754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r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en-ZA" sz="3900" dirty="0" smtClean="0">
                <a:ln w="19050">
                  <a:noFill/>
                </a:ln>
                <a:solidFill>
                  <a:srgbClr val="86112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"TB or not TB"</a:t>
            </a:r>
          </a:p>
          <a:p>
            <a:pPr algn="ctr"/>
            <a:r>
              <a:rPr lang="en-ZA" sz="3900" dirty="0" smtClean="0">
                <a:ln w="19050">
                  <a:noFill/>
                </a:ln>
                <a:solidFill>
                  <a:srgbClr val="86112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That is the question -</a:t>
            </a:r>
          </a:p>
          <a:p>
            <a:pPr algn="ctr"/>
            <a:r>
              <a:rPr lang="en-ZA" sz="3200" dirty="0" smtClean="0">
                <a:ln w="19050">
                  <a:noFill/>
                </a:ln>
                <a:solidFill>
                  <a:srgbClr val="86112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Understanding and Diagnosing </a:t>
            </a:r>
          </a:p>
          <a:p>
            <a:pPr algn="ctr"/>
            <a:r>
              <a:rPr lang="en-ZA" sz="3200" dirty="0" smtClean="0">
                <a:ln w="19050">
                  <a:noFill/>
                </a:ln>
                <a:solidFill>
                  <a:srgbClr val="86112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TB using Metabolomics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South Africa</a:t>
            </a:r>
            <a:endParaRPr lang="en-GB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3159" y="994786"/>
            <a:ext cx="4350937" cy="3123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034981"/>
            <a:ext cx="4963886" cy="34172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084519"/>
            <a:ext cx="5878285" cy="28488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7222" y="4060998"/>
            <a:ext cx="3486778" cy="2797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1126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45" descr="C:\Users\Du Toit\Pictures\good jumpslow.mp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39046" y="1046724"/>
            <a:ext cx="4805846" cy="2723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9" descr="D:\Du Toit\PRIVATE DU TOIT LOOTS\photos\Pics\P102093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5777" y="3769884"/>
            <a:ext cx="5604200" cy="3152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0" descr="D:\Du Toit\PRIVATE DU TOIT LOOTS\photos\Pics\P1020373-1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57" r="-9665"/>
          <a:stretch/>
        </p:blipFill>
        <p:spPr bwMode="auto">
          <a:xfrm>
            <a:off x="3165232" y="1046724"/>
            <a:ext cx="3534552" cy="5875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2" descr="D:\Du Toit\PRIVATE DU TOIT LOOTS\photos\Pics\P1020924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82" t="13064" r="44781" b="9697"/>
          <a:stretch/>
        </p:blipFill>
        <p:spPr bwMode="auto">
          <a:xfrm>
            <a:off x="5867287" y="1046724"/>
            <a:ext cx="3276713" cy="3440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1" descr="D:\Du Toit\PRIVATE DU TOIT LOOTS\photos\Pics\00054sm.mp4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84" t="1" r="45024" b="17949"/>
          <a:stretch/>
        </p:blipFill>
        <p:spPr bwMode="auto">
          <a:xfrm>
            <a:off x="5867287" y="4034466"/>
            <a:ext cx="3276712" cy="2948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South Africa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68203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Global TB prevalence</a:t>
            </a:r>
            <a:endParaRPr lang="en-GB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1175658"/>
            <a:ext cx="9029700" cy="545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2065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288" y="0"/>
            <a:ext cx="5813488" cy="981075"/>
          </a:xfrm>
        </p:spPr>
        <p:txBody>
          <a:bodyPr/>
          <a:lstStyle/>
          <a:p>
            <a:r>
              <a:rPr lang="en-ZA" sz="3200" dirty="0" smtClean="0"/>
              <a:t>NWU-Human Metabolomics</a:t>
            </a: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42416"/>
            <a:ext cx="9144000" cy="5815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ight Arrow 3"/>
          <p:cNvSpPr/>
          <p:nvPr/>
        </p:nvSpPr>
        <p:spPr bwMode="auto">
          <a:xfrm>
            <a:off x="3694176" y="2935224"/>
            <a:ext cx="2240280" cy="685800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02736" y="3093458"/>
            <a:ext cx="2022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dirty="0" smtClean="0"/>
              <a:t>Potchefstroom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32219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Tuberculosis: Shocking Statistics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733" y="1032933"/>
            <a:ext cx="8229600" cy="5105400"/>
          </a:xfrm>
        </p:spPr>
        <p:txBody>
          <a:bodyPr/>
          <a:lstStyle/>
          <a:p>
            <a:endParaRPr lang="en-ZA" dirty="0" smtClean="0"/>
          </a:p>
          <a:p>
            <a:r>
              <a:rPr lang="en-ZA" dirty="0" smtClean="0"/>
              <a:t>Infectious disease of primarily lungs – </a:t>
            </a:r>
            <a:r>
              <a:rPr lang="en-ZA" i="1" dirty="0" smtClean="0"/>
              <a:t>M. tuberculosis</a:t>
            </a:r>
          </a:p>
          <a:p>
            <a:r>
              <a:rPr lang="en-ZA" dirty="0" smtClean="0"/>
              <a:t>2</a:t>
            </a:r>
            <a:r>
              <a:rPr lang="en-ZA" baseline="30000" dirty="0" smtClean="0"/>
              <a:t>nd</a:t>
            </a:r>
            <a:r>
              <a:rPr lang="en-ZA" dirty="0" smtClean="0"/>
              <a:t> most deadliest infectious disease (after HIV)</a:t>
            </a:r>
          </a:p>
          <a:p>
            <a:r>
              <a:rPr lang="en-GB" dirty="0" smtClean="0"/>
              <a:t>⅓ of global population infected</a:t>
            </a:r>
          </a:p>
          <a:p>
            <a:r>
              <a:rPr lang="en-ZA" dirty="0" smtClean="0"/>
              <a:t>9 million new cases per year</a:t>
            </a:r>
          </a:p>
          <a:p>
            <a:r>
              <a:rPr lang="en-ZA" dirty="0" smtClean="0"/>
              <a:t>1,4 million deaths per year of which 25% are HIV co-infected</a:t>
            </a:r>
          </a:p>
          <a:p>
            <a:r>
              <a:rPr lang="en-ZA" dirty="0" smtClean="0"/>
              <a:t>MDR-TB, XDR-TB is on the rise in many countries</a:t>
            </a:r>
          </a:p>
          <a:p>
            <a:r>
              <a:rPr lang="en-ZA" dirty="0" smtClean="0"/>
              <a:t>Despite fervent research efforts since it's discovery in 1882 – TB is still considered a global epidemic</a:t>
            </a:r>
          </a:p>
          <a:p>
            <a:r>
              <a:rPr lang="en-ZA" dirty="0" smtClean="0"/>
              <a:t>Major reasons – insufficient diagnostic methods</a:t>
            </a:r>
          </a:p>
          <a:p>
            <a:r>
              <a:rPr lang="en-ZA" dirty="0" smtClean="0"/>
              <a:t>New approaches for biomarker ID = Metabolomics?</a:t>
            </a:r>
          </a:p>
          <a:p>
            <a:endParaRPr lang="en-ZA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5691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err="1" smtClean="0"/>
              <a:t>Metabo</a:t>
            </a:r>
            <a:r>
              <a:rPr lang="en-ZA" dirty="0" smtClean="0"/>
              <a:t>-WHAT-</a:t>
            </a:r>
            <a:r>
              <a:rPr lang="en-ZA" dirty="0" err="1" smtClean="0"/>
              <a:t>ics</a:t>
            </a:r>
            <a:r>
              <a:rPr lang="en-ZA" dirty="0" smtClean="0"/>
              <a:t>????</a:t>
            </a:r>
            <a:endParaRPr lang="en-GB" dirty="0"/>
          </a:p>
        </p:txBody>
      </p:sp>
      <p:pic>
        <p:nvPicPr>
          <p:cNvPr id="1026" name="Picture 2" descr="D:\Du Toit\PRIVATE DU TOIT LOOTS\admin\inauguration\Confused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7648" y="1927506"/>
            <a:ext cx="2957799" cy="4298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 rot="1446246">
            <a:off x="5273949" y="1321415"/>
            <a:ext cx="6078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?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 rot="19458785">
            <a:off x="2487166" y="1517358"/>
            <a:ext cx="6078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?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 rot="2486233">
            <a:off x="7516368" y="1512329"/>
            <a:ext cx="6078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?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5447" y="2113643"/>
            <a:ext cx="1974850" cy="200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 rot="19436309">
            <a:off x="1970993" y="2216999"/>
            <a:ext cx="6078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?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 rot="19132748">
            <a:off x="1117594" y="1191096"/>
            <a:ext cx="6078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?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 rot="2486233">
            <a:off x="6340710" y="1669758"/>
            <a:ext cx="6078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?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 rot="21106687">
            <a:off x="3536718" y="1252675"/>
            <a:ext cx="6078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?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04325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Metabolomics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/>
              <a:t>Unbiased, identification and quantification of ALL intra- and extra-cellular metabolites (small molecule intermediates and products of metabolism) present in a biological system/sample (cell, body fluid, tissue, </a:t>
            </a:r>
            <a:r>
              <a:rPr lang="en-ZA" dirty="0" smtClean="0"/>
              <a:t>organism), </a:t>
            </a:r>
            <a:r>
              <a:rPr lang="en-ZA" dirty="0"/>
              <a:t>using highly selective and sensitive analytical methods (such as liquid/gas chromatography and mass spectrometry), in conjunction with bioinformatics for identifying new metabolite markers, at a specific point in time and under certain conditions.</a:t>
            </a:r>
          </a:p>
          <a:p>
            <a:endParaRPr lang="en-ZA" dirty="0"/>
          </a:p>
          <a:p>
            <a:r>
              <a:rPr lang="en-ZA" dirty="0"/>
              <a:t>Uses: Identifying compounds / markers of a perturbation</a:t>
            </a:r>
          </a:p>
        </p:txBody>
      </p:sp>
    </p:spTree>
    <p:extLst>
      <p:ext uri="{BB962C8B-B14F-4D97-AF65-F5344CB8AC3E}">
        <p14:creationId xmlns:p14="http://schemas.microsoft.com/office/powerpoint/2010/main" val="1169501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Systems Biology</a:t>
            </a:r>
            <a:endParaRPr lang="en-GB" dirty="0"/>
          </a:p>
        </p:txBody>
      </p:sp>
      <p:pic>
        <p:nvPicPr>
          <p:cNvPr id="3074" name="Picture 2" descr="D:\Du Toit\PRIVATE DU TOIT LOOTS\admin\inauguration\omics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813" y="1162594"/>
            <a:ext cx="5266911" cy="5359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ight Brace 3"/>
          <p:cNvSpPr/>
          <p:nvPr/>
        </p:nvSpPr>
        <p:spPr bwMode="auto">
          <a:xfrm>
            <a:off x="6996238" y="1815734"/>
            <a:ext cx="391886" cy="3775167"/>
          </a:xfrm>
          <a:prstGeom prst="rightBrace">
            <a:avLst/>
          </a:prstGeom>
          <a:noFill/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388124" y="3380153"/>
            <a:ext cx="14050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dirty="0" smtClean="0"/>
              <a:t>Systems / Integrative</a:t>
            </a:r>
          </a:p>
          <a:p>
            <a:pPr algn="ctr"/>
            <a:r>
              <a:rPr lang="en-ZA" dirty="0" smtClean="0"/>
              <a:t> Biology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5226024" y="1894474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dirty="0" smtClean="0"/>
              <a:t>DNA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5226024" y="2943519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dirty="0" smtClean="0"/>
              <a:t>RNA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5226024" y="394479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dirty="0" smtClean="0"/>
              <a:t>Proteins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5226024" y="4967628"/>
            <a:ext cx="1454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dirty="0" smtClean="0"/>
              <a:t>Metabolites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13190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NWU-Human Metabolomics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4818888" y="2806518"/>
            <a:ext cx="441655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lang="af-ZA" sz="2000" dirty="0" smtClean="0">
                <a:solidFill>
                  <a:srgbClr val="4A4A4A"/>
                </a:solidFill>
                <a:latin typeface="Arial"/>
                <a:ea typeface="Times New Roman"/>
              </a:rPr>
              <a:t>LC-MS:</a:t>
            </a:r>
          </a:p>
          <a:p>
            <a:pPr marL="342900" indent="-342900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af-ZA" sz="2000" dirty="0" err="1" smtClean="0">
                <a:solidFill>
                  <a:srgbClr val="4A4A4A"/>
                </a:solidFill>
                <a:latin typeface="Arial"/>
                <a:ea typeface="Times New Roman"/>
              </a:rPr>
              <a:t>Agilent</a:t>
            </a:r>
            <a:r>
              <a:rPr lang="af-ZA" sz="2000" dirty="0" smtClean="0">
                <a:solidFill>
                  <a:srgbClr val="4A4A4A"/>
                </a:solidFill>
                <a:latin typeface="Arial"/>
                <a:ea typeface="Times New Roman"/>
              </a:rPr>
              <a:t> </a:t>
            </a:r>
            <a:r>
              <a:rPr lang="af-ZA" sz="2000" dirty="0">
                <a:solidFill>
                  <a:srgbClr val="4A4A4A"/>
                </a:solidFill>
                <a:latin typeface="Arial"/>
                <a:ea typeface="Times New Roman"/>
              </a:rPr>
              <a:t>6410 </a:t>
            </a:r>
            <a:r>
              <a:rPr lang="af-ZA" sz="2000" dirty="0" smtClean="0">
                <a:solidFill>
                  <a:srgbClr val="4A4A4A"/>
                </a:solidFill>
                <a:latin typeface="Arial"/>
                <a:ea typeface="Times New Roman"/>
              </a:rPr>
              <a:t>LC-QQQ</a:t>
            </a:r>
          </a:p>
          <a:p>
            <a:pPr marL="342900" indent="-342900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af-ZA" sz="2000" dirty="0" err="1" smtClean="0">
                <a:solidFill>
                  <a:srgbClr val="4A4A4A"/>
                </a:solidFill>
                <a:latin typeface="Arial"/>
                <a:ea typeface="Times New Roman"/>
              </a:rPr>
              <a:t>Agilent</a:t>
            </a:r>
            <a:r>
              <a:rPr lang="af-ZA" sz="2000" dirty="0" smtClean="0">
                <a:solidFill>
                  <a:srgbClr val="4A4A4A"/>
                </a:solidFill>
                <a:latin typeface="Arial"/>
                <a:ea typeface="Times New Roman"/>
              </a:rPr>
              <a:t> </a:t>
            </a:r>
            <a:r>
              <a:rPr lang="af-ZA" sz="2000" dirty="0">
                <a:solidFill>
                  <a:srgbClr val="4A4A4A"/>
                </a:solidFill>
                <a:latin typeface="Arial"/>
                <a:ea typeface="Times New Roman"/>
              </a:rPr>
              <a:t>6460 </a:t>
            </a:r>
            <a:r>
              <a:rPr lang="af-ZA" sz="2000" dirty="0" smtClean="0">
                <a:solidFill>
                  <a:srgbClr val="4A4A4A"/>
                </a:solidFill>
                <a:latin typeface="Arial"/>
                <a:ea typeface="Times New Roman"/>
              </a:rPr>
              <a:t>LC-QQQ</a:t>
            </a:r>
          </a:p>
          <a:p>
            <a:pPr marL="342900" indent="-342900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af-ZA" sz="2000" dirty="0" err="1" smtClean="0">
                <a:solidFill>
                  <a:srgbClr val="4A4A4A"/>
                </a:solidFill>
                <a:latin typeface="Arial"/>
                <a:ea typeface="Times New Roman"/>
              </a:rPr>
              <a:t>Agilent</a:t>
            </a:r>
            <a:r>
              <a:rPr lang="af-ZA" sz="2000" dirty="0" smtClean="0">
                <a:solidFill>
                  <a:srgbClr val="4A4A4A"/>
                </a:solidFill>
                <a:latin typeface="Arial"/>
                <a:ea typeface="Times New Roman"/>
              </a:rPr>
              <a:t> </a:t>
            </a:r>
            <a:r>
              <a:rPr lang="af-ZA" sz="2000" dirty="0">
                <a:solidFill>
                  <a:srgbClr val="4A4A4A"/>
                </a:solidFill>
                <a:latin typeface="Arial"/>
                <a:ea typeface="Times New Roman"/>
              </a:rPr>
              <a:t>6220 </a:t>
            </a:r>
            <a:r>
              <a:rPr lang="af-ZA" sz="2000" dirty="0" smtClean="0">
                <a:solidFill>
                  <a:srgbClr val="4A4A4A"/>
                </a:solidFill>
                <a:latin typeface="Arial"/>
                <a:ea typeface="Times New Roman"/>
              </a:rPr>
              <a:t>LC-TOF</a:t>
            </a:r>
          </a:p>
          <a:p>
            <a:pPr marL="342900" indent="-342900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af-ZA" sz="2000" dirty="0" err="1" smtClean="0">
                <a:solidFill>
                  <a:srgbClr val="4A4A4A"/>
                </a:solidFill>
                <a:latin typeface="Arial"/>
                <a:ea typeface="Times New Roman"/>
              </a:rPr>
              <a:t>Agilent</a:t>
            </a:r>
            <a:r>
              <a:rPr lang="af-ZA" sz="2000" dirty="0" smtClean="0">
                <a:solidFill>
                  <a:srgbClr val="4A4A4A"/>
                </a:solidFill>
                <a:latin typeface="Arial"/>
                <a:ea typeface="Times New Roman"/>
              </a:rPr>
              <a:t> </a:t>
            </a:r>
            <a:r>
              <a:rPr lang="af-ZA" sz="2000" dirty="0">
                <a:solidFill>
                  <a:srgbClr val="4A4A4A"/>
                </a:solidFill>
                <a:latin typeface="Arial"/>
                <a:ea typeface="Times New Roman"/>
              </a:rPr>
              <a:t>6510 </a:t>
            </a:r>
            <a:r>
              <a:rPr lang="af-ZA" sz="2000" dirty="0" smtClean="0">
                <a:solidFill>
                  <a:srgbClr val="4A4A4A"/>
                </a:solidFill>
                <a:latin typeface="Arial"/>
                <a:ea typeface="Times New Roman"/>
              </a:rPr>
              <a:t>LC-QTOF</a:t>
            </a:r>
          </a:p>
          <a:p>
            <a:pPr marL="342900" indent="-342900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af-ZA" sz="2000" dirty="0" err="1" smtClean="0">
                <a:solidFill>
                  <a:srgbClr val="4A4A4A"/>
                </a:solidFill>
                <a:latin typeface="Arial"/>
                <a:ea typeface="Times New Roman"/>
              </a:rPr>
              <a:t>Agilent</a:t>
            </a:r>
            <a:r>
              <a:rPr lang="af-ZA" sz="2000" dirty="0" smtClean="0">
                <a:solidFill>
                  <a:srgbClr val="4A4A4A"/>
                </a:solidFill>
                <a:latin typeface="Arial"/>
                <a:ea typeface="Times New Roman"/>
              </a:rPr>
              <a:t> LC-MSD </a:t>
            </a:r>
            <a:r>
              <a:rPr lang="af-ZA" sz="2000" dirty="0">
                <a:solidFill>
                  <a:srgbClr val="4A4A4A"/>
                </a:solidFill>
                <a:latin typeface="Arial"/>
                <a:ea typeface="Times New Roman"/>
              </a:rPr>
              <a:t>XCT Plus </a:t>
            </a:r>
            <a:r>
              <a:rPr lang="af-ZA" sz="2000" dirty="0" err="1" smtClean="0">
                <a:solidFill>
                  <a:srgbClr val="4A4A4A"/>
                </a:solidFill>
                <a:latin typeface="Arial"/>
                <a:ea typeface="Times New Roman"/>
              </a:rPr>
              <a:t>IonTrap</a:t>
            </a:r>
            <a:endParaRPr lang="af-ZA" sz="2000" dirty="0" smtClean="0">
              <a:solidFill>
                <a:srgbClr val="4A4A4A"/>
              </a:solidFill>
              <a:latin typeface="Arial"/>
              <a:ea typeface="Times New Roman"/>
            </a:endParaRPr>
          </a:p>
          <a:p>
            <a:pPr marL="342900" indent="-342900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af-ZA" sz="2000" dirty="0" err="1" smtClean="0">
                <a:solidFill>
                  <a:srgbClr val="4A4A4A"/>
                </a:solidFill>
                <a:latin typeface="Arial"/>
                <a:ea typeface="Times New Roman"/>
              </a:rPr>
              <a:t>Agilent</a:t>
            </a:r>
            <a:r>
              <a:rPr lang="af-ZA" sz="2000" dirty="0" smtClean="0">
                <a:solidFill>
                  <a:srgbClr val="4A4A4A"/>
                </a:solidFill>
                <a:latin typeface="Arial"/>
                <a:ea typeface="Times New Roman"/>
              </a:rPr>
              <a:t> </a:t>
            </a:r>
            <a:r>
              <a:rPr lang="af-ZA" sz="2000" dirty="0">
                <a:solidFill>
                  <a:srgbClr val="4A4A4A"/>
                </a:solidFill>
                <a:latin typeface="Arial"/>
                <a:ea typeface="Times New Roman"/>
              </a:rPr>
              <a:t>LC-UV(DAD</a:t>
            </a:r>
            <a:r>
              <a:rPr lang="af-ZA" sz="2000" dirty="0" smtClean="0">
                <a:solidFill>
                  <a:srgbClr val="4A4A4A"/>
                </a:solidFill>
                <a:latin typeface="Arial"/>
                <a:ea typeface="Times New Roman"/>
              </a:rPr>
              <a:t>)</a:t>
            </a:r>
          </a:p>
          <a:p>
            <a:pPr marL="342900" indent="-342900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af-ZA" sz="2000" dirty="0" err="1" smtClean="0">
                <a:solidFill>
                  <a:srgbClr val="4A4A4A"/>
                </a:solidFill>
                <a:latin typeface="Arial"/>
                <a:ea typeface="Times New Roman"/>
              </a:rPr>
              <a:t>Synapt</a:t>
            </a:r>
            <a:r>
              <a:rPr lang="af-ZA" sz="2000" dirty="0" smtClean="0">
                <a:solidFill>
                  <a:srgbClr val="4A4A4A"/>
                </a:solidFill>
                <a:latin typeface="Arial"/>
                <a:ea typeface="Times New Roman"/>
              </a:rPr>
              <a:t> G2 SI UPLC QTOF Plus </a:t>
            </a:r>
            <a:r>
              <a:rPr lang="af-ZA" sz="2000" dirty="0" err="1" smtClean="0">
                <a:solidFill>
                  <a:srgbClr val="4A4A4A"/>
                </a:solidFill>
                <a:latin typeface="Arial"/>
                <a:ea typeface="Times New Roman"/>
              </a:rPr>
              <a:t>Ion</a:t>
            </a:r>
            <a:r>
              <a:rPr lang="af-ZA" sz="2000" dirty="0" smtClean="0">
                <a:solidFill>
                  <a:srgbClr val="4A4A4A"/>
                </a:solidFill>
                <a:latin typeface="Arial"/>
                <a:ea typeface="Times New Roman"/>
              </a:rPr>
              <a:t> </a:t>
            </a:r>
            <a:r>
              <a:rPr lang="af-ZA" sz="2000" dirty="0" err="1" smtClean="0">
                <a:solidFill>
                  <a:srgbClr val="4A4A4A"/>
                </a:solidFill>
                <a:latin typeface="Arial"/>
                <a:ea typeface="Times New Roman"/>
              </a:rPr>
              <a:t>Mobility</a:t>
            </a:r>
            <a:endParaRPr lang="af-ZA" sz="2000" dirty="0" smtClean="0">
              <a:solidFill>
                <a:srgbClr val="4A4A4A"/>
              </a:solidFill>
              <a:latin typeface="Arial"/>
              <a:ea typeface="Times New Roman"/>
            </a:endParaRPr>
          </a:p>
          <a:p>
            <a:pPr algn="l">
              <a:spcAft>
                <a:spcPts val="0"/>
              </a:spcAft>
            </a:pPr>
            <a:endParaRPr lang="af-ZA" sz="2000" dirty="0">
              <a:solidFill>
                <a:srgbClr val="4A4A4A"/>
              </a:solidFill>
              <a:latin typeface="Arial"/>
              <a:ea typeface="Times New Roman"/>
            </a:endParaRPr>
          </a:p>
          <a:p>
            <a:pPr algn="l">
              <a:spcAft>
                <a:spcPts val="0"/>
              </a:spcAft>
            </a:pPr>
            <a:endParaRPr lang="af-ZA" sz="2000" dirty="0" smtClean="0">
              <a:solidFill>
                <a:srgbClr val="4A4A4A"/>
              </a:solidFill>
              <a:latin typeface="Arial"/>
              <a:ea typeface="Times New Roman"/>
            </a:endParaRPr>
          </a:p>
          <a:p>
            <a:pPr algn="l">
              <a:spcAft>
                <a:spcPts val="0"/>
              </a:spcAft>
            </a:pPr>
            <a:endParaRPr lang="en-GB" sz="1600" dirty="0">
              <a:effectLst/>
              <a:latin typeface="Times New Roman"/>
              <a:ea typeface="Times New Rom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0853" y="2796684"/>
            <a:ext cx="4617161" cy="37548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l">
              <a:spcAft>
                <a:spcPts val="0"/>
              </a:spcAft>
            </a:pPr>
            <a:r>
              <a:rPr lang="af-ZA" sz="2000" dirty="0" smtClean="0">
                <a:solidFill>
                  <a:srgbClr val="4A4A4A"/>
                </a:solidFill>
                <a:latin typeface="Arial"/>
                <a:ea typeface="Times New Roman"/>
              </a:rPr>
              <a:t>GC-MS:</a:t>
            </a:r>
            <a:endParaRPr lang="af-ZA" sz="2000" dirty="0">
              <a:solidFill>
                <a:srgbClr val="4A4A4A"/>
              </a:solidFill>
              <a:latin typeface="Arial"/>
              <a:ea typeface="Times New Roman"/>
            </a:endParaRPr>
          </a:p>
          <a:p>
            <a:pPr marL="342900" lvl="0" indent="-342900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af-ZA" sz="2000" dirty="0" err="1">
                <a:solidFill>
                  <a:srgbClr val="4A4A4A"/>
                </a:solidFill>
                <a:latin typeface="Arial"/>
                <a:ea typeface="Times New Roman"/>
              </a:rPr>
              <a:t>Agilent</a:t>
            </a:r>
            <a:r>
              <a:rPr lang="af-ZA" sz="2000" dirty="0">
                <a:solidFill>
                  <a:srgbClr val="4A4A4A"/>
                </a:solidFill>
                <a:latin typeface="Arial"/>
                <a:ea typeface="Times New Roman"/>
              </a:rPr>
              <a:t> </a:t>
            </a:r>
            <a:r>
              <a:rPr lang="af-ZA" sz="2000" dirty="0" smtClean="0">
                <a:solidFill>
                  <a:srgbClr val="4A4A4A"/>
                </a:solidFill>
                <a:latin typeface="Arial"/>
                <a:ea typeface="Times New Roman"/>
              </a:rPr>
              <a:t>GC-MSD</a:t>
            </a:r>
          </a:p>
          <a:p>
            <a:pPr marL="342900" lvl="0" indent="-342900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af-ZA" sz="2000" dirty="0" err="1" smtClean="0">
                <a:solidFill>
                  <a:srgbClr val="4A4A4A"/>
                </a:solidFill>
                <a:latin typeface="Arial"/>
                <a:ea typeface="Times New Roman"/>
              </a:rPr>
              <a:t>Agilent</a:t>
            </a:r>
            <a:r>
              <a:rPr lang="af-ZA" sz="2000" dirty="0" smtClean="0">
                <a:solidFill>
                  <a:srgbClr val="4A4A4A"/>
                </a:solidFill>
                <a:latin typeface="Arial"/>
                <a:ea typeface="Times New Roman"/>
              </a:rPr>
              <a:t> GC-QQQ</a:t>
            </a:r>
          </a:p>
          <a:p>
            <a:pPr marL="342900" lvl="0" indent="-342900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af-ZA" sz="2000" dirty="0" err="1" smtClean="0">
                <a:solidFill>
                  <a:srgbClr val="4A4A4A"/>
                </a:solidFill>
                <a:latin typeface="Arial"/>
                <a:ea typeface="Times New Roman"/>
              </a:rPr>
              <a:t>Leco</a:t>
            </a:r>
            <a:r>
              <a:rPr lang="af-ZA" sz="2000" dirty="0" smtClean="0">
                <a:solidFill>
                  <a:srgbClr val="4A4A4A"/>
                </a:solidFill>
                <a:latin typeface="Arial"/>
                <a:ea typeface="Times New Roman"/>
              </a:rPr>
              <a:t> </a:t>
            </a:r>
            <a:r>
              <a:rPr lang="af-ZA" sz="2000" dirty="0">
                <a:solidFill>
                  <a:srgbClr val="4A4A4A"/>
                </a:solidFill>
                <a:latin typeface="Arial"/>
                <a:ea typeface="Times New Roman"/>
              </a:rPr>
              <a:t>Pegasus 4D </a:t>
            </a:r>
            <a:r>
              <a:rPr lang="af-ZA" sz="2000" dirty="0" err="1" smtClean="0">
                <a:solidFill>
                  <a:srgbClr val="4A4A4A"/>
                </a:solidFill>
                <a:latin typeface="Arial"/>
                <a:ea typeface="Times New Roman"/>
              </a:rPr>
              <a:t>GCxGC-TOFMS</a:t>
            </a:r>
            <a:endParaRPr lang="af-ZA" sz="2000" dirty="0">
              <a:solidFill>
                <a:srgbClr val="4A4A4A"/>
              </a:solidFill>
              <a:latin typeface="Arial"/>
              <a:ea typeface="Times New Roman"/>
            </a:endParaRPr>
          </a:p>
          <a:p>
            <a:pPr marL="342900" lvl="0" indent="-342900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af-ZA" sz="2000" dirty="0" err="1">
                <a:solidFill>
                  <a:srgbClr val="4A4A4A"/>
                </a:solidFill>
                <a:latin typeface="Arial"/>
                <a:ea typeface="Times New Roman"/>
              </a:rPr>
              <a:t>Leco</a:t>
            </a:r>
            <a:r>
              <a:rPr lang="af-ZA" sz="2000" dirty="0">
                <a:solidFill>
                  <a:srgbClr val="4A4A4A"/>
                </a:solidFill>
                <a:latin typeface="Arial"/>
                <a:ea typeface="Times New Roman"/>
              </a:rPr>
              <a:t> </a:t>
            </a:r>
            <a:r>
              <a:rPr lang="af-ZA" sz="2000" dirty="0" smtClean="0">
                <a:solidFill>
                  <a:srgbClr val="4A4A4A"/>
                </a:solidFill>
                <a:latin typeface="Arial"/>
                <a:ea typeface="Times New Roman"/>
              </a:rPr>
              <a:t>GC-TOFMS</a:t>
            </a:r>
          </a:p>
          <a:p>
            <a:pPr lvl="0" algn="l">
              <a:spcAft>
                <a:spcPts val="0"/>
              </a:spcAft>
            </a:pPr>
            <a:endParaRPr lang="af-ZA" sz="2000" dirty="0">
              <a:solidFill>
                <a:srgbClr val="4A4A4A"/>
              </a:solidFill>
              <a:latin typeface="Arial"/>
              <a:ea typeface="Times New Roman"/>
            </a:endParaRPr>
          </a:p>
          <a:p>
            <a:pPr lvl="0" algn="l">
              <a:spcAft>
                <a:spcPts val="0"/>
              </a:spcAft>
            </a:pPr>
            <a:r>
              <a:rPr lang="af-ZA" sz="2000" dirty="0" smtClean="0">
                <a:solidFill>
                  <a:srgbClr val="4A4A4A"/>
                </a:solidFill>
                <a:latin typeface="Arial"/>
                <a:ea typeface="Times New Roman"/>
              </a:rPr>
              <a:t>CE</a:t>
            </a:r>
            <a:r>
              <a:rPr lang="af-ZA" sz="2000" dirty="0">
                <a:solidFill>
                  <a:srgbClr val="4A4A4A"/>
                </a:solidFill>
                <a:latin typeface="Arial"/>
                <a:ea typeface="Times New Roman"/>
              </a:rPr>
              <a:t>:</a:t>
            </a:r>
          </a:p>
          <a:p>
            <a:pPr marL="342900" lvl="0" indent="-342900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af-ZA" sz="2000" dirty="0" err="1">
                <a:solidFill>
                  <a:srgbClr val="4A4A4A"/>
                </a:solidFill>
                <a:latin typeface="Arial"/>
                <a:ea typeface="Times New Roman"/>
              </a:rPr>
              <a:t>Agilent</a:t>
            </a:r>
            <a:r>
              <a:rPr lang="af-ZA" sz="2000" dirty="0">
                <a:solidFill>
                  <a:srgbClr val="4A4A4A"/>
                </a:solidFill>
                <a:latin typeface="Arial"/>
                <a:ea typeface="Times New Roman"/>
              </a:rPr>
              <a:t> CE</a:t>
            </a:r>
          </a:p>
          <a:p>
            <a:pPr lvl="0" algn="l">
              <a:spcAft>
                <a:spcPts val="0"/>
              </a:spcAft>
            </a:pPr>
            <a:endParaRPr lang="af-ZA" sz="2000" dirty="0">
              <a:solidFill>
                <a:srgbClr val="4A4A4A"/>
              </a:solidFill>
              <a:latin typeface="Arial"/>
              <a:ea typeface="Times New Roman"/>
            </a:endParaRPr>
          </a:p>
          <a:p>
            <a:pPr lvl="0" algn="l">
              <a:spcAft>
                <a:spcPts val="0"/>
              </a:spcAft>
            </a:pPr>
            <a:r>
              <a:rPr lang="af-ZA" sz="2000" dirty="0" smtClean="0">
                <a:solidFill>
                  <a:srgbClr val="4A4A4A"/>
                </a:solidFill>
                <a:latin typeface="Arial"/>
                <a:ea typeface="Times New Roman"/>
              </a:rPr>
              <a:t>NMR:</a:t>
            </a:r>
          </a:p>
          <a:p>
            <a:pPr marL="342900" lvl="0" indent="-342900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af-ZA" sz="2000" dirty="0" err="1" smtClean="0">
                <a:solidFill>
                  <a:srgbClr val="4A4A4A"/>
                </a:solidFill>
                <a:latin typeface="Arial"/>
                <a:ea typeface="Times New Roman"/>
              </a:rPr>
              <a:t>Bruker</a:t>
            </a:r>
            <a:r>
              <a:rPr lang="af-ZA" sz="2000" dirty="0" smtClean="0">
                <a:solidFill>
                  <a:srgbClr val="4A4A4A"/>
                </a:solidFill>
                <a:latin typeface="Arial"/>
                <a:ea typeface="Times New Roman"/>
              </a:rPr>
              <a:t> 500Mhz</a:t>
            </a:r>
          </a:p>
          <a:p>
            <a:pPr lvl="0" algn="l">
              <a:spcAft>
                <a:spcPts val="0"/>
              </a:spcAft>
            </a:pPr>
            <a:endParaRPr lang="af-ZA" dirty="0">
              <a:solidFill>
                <a:srgbClr val="4A4A4A"/>
              </a:solidFill>
              <a:latin typeface="Arial"/>
              <a:ea typeface="Times New Roman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43980"/>
            <a:ext cx="9144000" cy="1195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3728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Untargeted and Semi-targeted metabolomics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7472" y="1083437"/>
            <a:ext cx="5175504" cy="1842643"/>
          </a:xfrm>
        </p:spPr>
        <p:txBody>
          <a:bodyPr/>
          <a:lstStyle/>
          <a:p>
            <a:pPr marL="0" indent="0">
              <a:buNone/>
            </a:pPr>
            <a:r>
              <a:rPr lang="en-ZA" sz="2000" dirty="0" smtClean="0"/>
              <a:t>Untargeted:</a:t>
            </a:r>
          </a:p>
          <a:p>
            <a:r>
              <a:rPr lang="en-ZA" sz="2000" dirty="0" err="1" smtClean="0"/>
              <a:t>GCxGC</a:t>
            </a:r>
            <a:r>
              <a:rPr lang="en-ZA" sz="2000" dirty="0" smtClean="0"/>
              <a:t>-TOFMS</a:t>
            </a:r>
          </a:p>
          <a:p>
            <a:r>
              <a:rPr lang="en-ZA" sz="2000" dirty="0" smtClean="0"/>
              <a:t>UPLC-TOFMS Ion Mobility</a:t>
            </a:r>
          </a:p>
          <a:p>
            <a:r>
              <a:rPr lang="en-ZA" sz="2000" dirty="0" smtClean="0"/>
              <a:t>NMR</a:t>
            </a:r>
          </a:p>
          <a:p>
            <a:endParaRPr lang="en-ZA" dirty="0"/>
          </a:p>
          <a:p>
            <a:endParaRPr lang="en-ZA" dirty="0" smtClean="0"/>
          </a:p>
          <a:p>
            <a:endParaRPr lang="en-ZA" dirty="0" smtClean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67363"/>
            <a:ext cx="9144000" cy="1290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33070" y="2916936"/>
            <a:ext cx="3858749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l" eaLnBrk="0" hangingPunct="0">
              <a:spcBef>
                <a:spcPct val="20000"/>
              </a:spcBef>
            </a:pPr>
            <a:r>
              <a:rPr lang="en-ZA" sz="2000" kern="0" dirty="0">
                <a:solidFill>
                  <a:srgbClr val="00377C"/>
                </a:solidFill>
                <a:latin typeface="Arial"/>
              </a:rPr>
              <a:t>Semi-Targeted GC-MS/LC-MS:</a:t>
            </a:r>
          </a:p>
          <a:p>
            <a:pPr marL="342900" lvl="0" indent="-342900" algn="l" eaLnBrk="0" hangingPunct="0">
              <a:spcBef>
                <a:spcPct val="20000"/>
              </a:spcBef>
              <a:buFontTx/>
              <a:buChar char="•"/>
            </a:pPr>
            <a:r>
              <a:rPr lang="en-ZA" sz="2000" kern="0" dirty="0">
                <a:solidFill>
                  <a:srgbClr val="00377C"/>
                </a:solidFill>
                <a:latin typeface="Arial"/>
              </a:rPr>
              <a:t>Free Fatty Acids</a:t>
            </a:r>
          </a:p>
          <a:p>
            <a:pPr marL="342900" lvl="0" indent="-342900" algn="l" eaLnBrk="0" hangingPunct="0">
              <a:spcBef>
                <a:spcPct val="20000"/>
              </a:spcBef>
              <a:buFontTx/>
              <a:buChar char="•"/>
            </a:pPr>
            <a:r>
              <a:rPr lang="en-ZA" sz="2000" kern="0" dirty="0">
                <a:solidFill>
                  <a:srgbClr val="00377C"/>
                </a:solidFill>
                <a:latin typeface="Arial"/>
              </a:rPr>
              <a:t>Long Chain Fatty Acids</a:t>
            </a:r>
          </a:p>
          <a:p>
            <a:pPr marL="342900" lvl="0" indent="-342900" algn="l" eaLnBrk="0" hangingPunct="0">
              <a:spcBef>
                <a:spcPct val="20000"/>
              </a:spcBef>
              <a:buFontTx/>
              <a:buChar char="•"/>
            </a:pPr>
            <a:r>
              <a:rPr lang="en-ZA" sz="2000" kern="0" dirty="0">
                <a:solidFill>
                  <a:srgbClr val="00377C"/>
                </a:solidFill>
                <a:latin typeface="Arial"/>
              </a:rPr>
              <a:t>Organic Acids</a:t>
            </a:r>
          </a:p>
          <a:p>
            <a:pPr marL="342900" lvl="0" indent="-342900" algn="l" eaLnBrk="0" hangingPunct="0">
              <a:spcBef>
                <a:spcPct val="20000"/>
              </a:spcBef>
              <a:buFontTx/>
              <a:buChar char="•"/>
            </a:pPr>
            <a:r>
              <a:rPr lang="en-ZA" sz="2000" kern="0" dirty="0" err="1">
                <a:solidFill>
                  <a:srgbClr val="00377C"/>
                </a:solidFill>
                <a:latin typeface="Arial"/>
              </a:rPr>
              <a:t>Acylcarnitines</a:t>
            </a:r>
            <a:endParaRPr lang="en-ZA" sz="2000" kern="0" dirty="0">
              <a:solidFill>
                <a:srgbClr val="00377C"/>
              </a:solidFill>
              <a:latin typeface="Arial"/>
            </a:endParaRPr>
          </a:p>
          <a:p>
            <a:pPr marL="342900" lvl="0" indent="-342900" algn="l" eaLnBrk="0" hangingPunct="0">
              <a:spcBef>
                <a:spcPct val="20000"/>
              </a:spcBef>
              <a:buFontTx/>
              <a:buChar char="•"/>
            </a:pPr>
            <a:r>
              <a:rPr lang="en-ZA" sz="2000" kern="0" dirty="0">
                <a:solidFill>
                  <a:srgbClr val="00377C"/>
                </a:solidFill>
                <a:latin typeface="Arial"/>
              </a:rPr>
              <a:t>Amino Acids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58968" y="1188719"/>
            <a:ext cx="3408305" cy="37240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l" eaLnBrk="0" hangingPunct="0">
              <a:spcBef>
                <a:spcPct val="20000"/>
              </a:spcBef>
            </a:pPr>
            <a:r>
              <a:rPr lang="en-ZA" sz="2000" kern="0" dirty="0" smtClean="0">
                <a:solidFill>
                  <a:srgbClr val="00377C"/>
                </a:solidFill>
                <a:latin typeface="Arial"/>
              </a:rPr>
              <a:t>Samples</a:t>
            </a:r>
          </a:p>
          <a:p>
            <a:pPr marL="342900" lvl="0" indent="-342900" algn="l" eaLnBrk="0" hangingPunct="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ZA" sz="2000" kern="0" dirty="0" smtClean="0">
                <a:solidFill>
                  <a:srgbClr val="00377C"/>
                </a:solidFill>
                <a:latin typeface="Arial"/>
              </a:rPr>
              <a:t>Blood</a:t>
            </a:r>
          </a:p>
          <a:p>
            <a:pPr marL="342900" lvl="0" indent="-342900" algn="l" eaLnBrk="0" hangingPunct="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ZA" sz="2000" kern="0" dirty="0" smtClean="0">
                <a:solidFill>
                  <a:srgbClr val="00377C"/>
                </a:solidFill>
                <a:latin typeface="Arial"/>
              </a:rPr>
              <a:t>Urine</a:t>
            </a:r>
          </a:p>
          <a:p>
            <a:pPr marL="342900" lvl="0" indent="-342900" algn="l" eaLnBrk="0" hangingPunct="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ZA" sz="2000" kern="0" dirty="0" smtClean="0">
                <a:solidFill>
                  <a:srgbClr val="00377C"/>
                </a:solidFill>
                <a:latin typeface="Arial"/>
              </a:rPr>
              <a:t>Tissue</a:t>
            </a:r>
          </a:p>
          <a:p>
            <a:pPr marL="342900" lvl="0" indent="-342900" algn="l" eaLnBrk="0" hangingPunct="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ZA" sz="2000" kern="0" dirty="0" smtClean="0">
                <a:solidFill>
                  <a:srgbClr val="00377C"/>
                </a:solidFill>
                <a:latin typeface="Arial"/>
              </a:rPr>
              <a:t>Sputum</a:t>
            </a:r>
          </a:p>
          <a:p>
            <a:pPr marL="342900" lvl="0" indent="-342900" algn="l" eaLnBrk="0" hangingPunct="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ZA" sz="2000" kern="0" dirty="0" smtClean="0">
                <a:solidFill>
                  <a:srgbClr val="00377C"/>
                </a:solidFill>
                <a:latin typeface="Arial"/>
              </a:rPr>
              <a:t>Cell Cultures</a:t>
            </a:r>
          </a:p>
          <a:p>
            <a:pPr marL="342900" lvl="0" indent="-342900" algn="l" eaLnBrk="0" hangingPunct="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ZA" sz="2000" kern="0" dirty="0" smtClean="0">
                <a:solidFill>
                  <a:srgbClr val="00377C"/>
                </a:solidFill>
                <a:latin typeface="Arial"/>
              </a:rPr>
              <a:t>Plant</a:t>
            </a:r>
          </a:p>
          <a:p>
            <a:pPr marL="342900" lvl="0" indent="-342900" algn="l" eaLnBrk="0" hangingPunct="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ZA" sz="2000" kern="0" dirty="0" smtClean="0">
                <a:solidFill>
                  <a:srgbClr val="00377C"/>
                </a:solidFill>
                <a:latin typeface="Arial"/>
              </a:rPr>
              <a:t>Skin Secretions (Frogs)</a:t>
            </a:r>
          </a:p>
          <a:p>
            <a:pPr marL="342900" lvl="0" indent="-342900" algn="l" eaLnBrk="0" hangingPunct="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ZA" sz="2000" kern="0" dirty="0" smtClean="0">
                <a:solidFill>
                  <a:srgbClr val="00377C"/>
                </a:solidFill>
                <a:latin typeface="Arial"/>
              </a:rPr>
              <a:t>CSF</a:t>
            </a:r>
          </a:p>
          <a:p>
            <a:pPr marL="342900" lvl="0" indent="-342900" algn="l" eaLnBrk="0" hangingPunct="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ZA" sz="2000" kern="0" dirty="0" smtClean="0">
                <a:solidFill>
                  <a:srgbClr val="00377C"/>
                </a:solidFill>
                <a:latin typeface="Arial"/>
              </a:rPr>
              <a:t>Etc…</a:t>
            </a:r>
          </a:p>
        </p:txBody>
      </p:sp>
    </p:spTree>
    <p:extLst>
      <p:ext uri="{BB962C8B-B14F-4D97-AF65-F5344CB8AC3E}">
        <p14:creationId xmlns:p14="http://schemas.microsoft.com/office/powerpoint/2010/main" val="1616868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Metabolomics workflow</a:t>
            </a:r>
            <a:endParaRPr lang="en-GB" dirty="0"/>
          </a:p>
        </p:txBody>
      </p:sp>
      <p:pic>
        <p:nvPicPr>
          <p:cNvPr id="4098" name="Picture 2" descr="D:\Du Toit\PRIVATE DU TOIT LOOTS\admin\inauguration\Metabolomics.pn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6" b="14812"/>
          <a:stretch/>
        </p:blipFill>
        <p:spPr bwMode="auto">
          <a:xfrm>
            <a:off x="1448686" y="1032933"/>
            <a:ext cx="6178731" cy="5340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372202" y="6339006"/>
            <a:ext cx="227498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ZA" dirty="0" smtClean="0"/>
              <a:t>Metabolite Markers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4877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92608" y="4119392"/>
            <a:ext cx="8686800" cy="1800200"/>
          </a:xfrm>
          <a:prstGeom prst="rect">
            <a:avLst/>
          </a:prstGeom>
          <a:noFill/>
          <a:ln w="381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prstClr val="black"/>
                </a:solidFill>
              </a:rPr>
              <a:t>2)  TB Diagnostics:</a:t>
            </a:r>
          </a:p>
          <a:p>
            <a:pPr lvl="1" algn="l" fontAlgn="auto">
              <a:spcBef>
                <a:spcPts val="0"/>
              </a:spcBef>
              <a:spcAft>
                <a:spcPts val="0"/>
              </a:spcAft>
            </a:pPr>
            <a:r>
              <a:rPr lang="en-US" sz="2000" b="0" i="1" dirty="0" smtClean="0">
                <a:solidFill>
                  <a:prstClr val="black"/>
                </a:solidFill>
              </a:rPr>
              <a:t>I. Olivier &amp; </a:t>
            </a:r>
            <a:r>
              <a:rPr lang="en-US" sz="2000" b="0" i="1" u="sng" dirty="0" smtClean="0">
                <a:solidFill>
                  <a:prstClr val="black"/>
                </a:solidFill>
              </a:rPr>
              <a:t>Du T. Loots</a:t>
            </a:r>
            <a:r>
              <a:rPr lang="en-US" sz="2000" b="0" i="1" dirty="0" smtClean="0">
                <a:solidFill>
                  <a:prstClr val="black"/>
                </a:solidFill>
              </a:rPr>
              <a:t>.  (2011). An overview of tuberculosis treatments and diagnostics. What role could metabolomics play? J Cell Tissue Research, 11(1): 2655-2671.</a:t>
            </a:r>
          </a:p>
        </p:txBody>
      </p:sp>
      <p:sp>
        <p:nvSpPr>
          <p:cNvPr id="9" name="Rectangle 8"/>
          <p:cNvSpPr/>
          <p:nvPr/>
        </p:nvSpPr>
        <p:spPr>
          <a:xfrm>
            <a:off x="292608" y="1685086"/>
            <a:ext cx="8686800" cy="2016224"/>
          </a:xfrm>
          <a:prstGeom prst="rect">
            <a:avLst/>
          </a:prstGeom>
          <a:noFill/>
          <a:ln w="381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prstClr val="black"/>
                </a:solidFill>
              </a:rPr>
              <a:t>1)   TB </a:t>
            </a:r>
            <a:r>
              <a:rPr lang="en-US" sz="2400" dirty="0">
                <a:solidFill>
                  <a:prstClr val="black"/>
                </a:solidFill>
              </a:rPr>
              <a:t>Characterization:</a:t>
            </a:r>
            <a:endParaRPr lang="en-ZA" sz="2400" dirty="0">
              <a:solidFill>
                <a:prstClr val="black"/>
              </a:solidFill>
            </a:endParaRPr>
          </a:p>
          <a:p>
            <a:pPr lvl="1" algn="l" fontAlgn="auto">
              <a:spcBef>
                <a:spcPts val="0"/>
              </a:spcBef>
              <a:spcAft>
                <a:spcPts val="0"/>
              </a:spcAft>
            </a:pPr>
            <a:r>
              <a:rPr lang="en-US" sz="2000" b="0" i="1" dirty="0" smtClean="0">
                <a:solidFill>
                  <a:prstClr val="black"/>
                </a:solidFill>
              </a:rPr>
              <a:t>J.C. </a:t>
            </a:r>
            <a:r>
              <a:rPr lang="en-US" sz="2000" b="0" i="1" dirty="0" err="1" smtClean="0">
                <a:solidFill>
                  <a:prstClr val="black"/>
                </a:solidFill>
              </a:rPr>
              <a:t>Schoeman</a:t>
            </a:r>
            <a:r>
              <a:rPr lang="en-US" sz="2000" b="0" i="1" dirty="0" smtClean="0">
                <a:solidFill>
                  <a:prstClr val="black"/>
                </a:solidFill>
              </a:rPr>
              <a:t> &amp; Du T. Loots.  (2011). Improved disease characterization and diagnostics using metabolomics: A review. J Cell Tissue Research, 11(1): 2673-2683.</a:t>
            </a:r>
            <a:endParaRPr lang="en-ZA" sz="2000" b="0" i="1" dirty="0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Journey</a:t>
            </a:r>
          </a:p>
        </p:txBody>
      </p:sp>
    </p:spTree>
    <p:extLst>
      <p:ext uri="{BB962C8B-B14F-4D97-AF65-F5344CB8AC3E}">
        <p14:creationId xmlns:p14="http://schemas.microsoft.com/office/powerpoint/2010/main" val="2714977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524933" y="1397000"/>
            <a:ext cx="8094133" cy="3904208"/>
          </a:xfrm>
          <a:prstGeom prst="rect">
            <a:avLst/>
          </a:prstGeom>
          <a:noFill/>
          <a:ln w="38100">
            <a:solidFill>
              <a:schemeClr val="accent5">
                <a:lumMod val="1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342900" indent="-342900" algn="l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en-ZA" sz="2800" dirty="0" smtClean="0">
                <a:solidFill>
                  <a:prstClr val="black"/>
                </a:solidFill>
              </a:rPr>
              <a:t>Total Lipid Extraction Method</a:t>
            </a:r>
          </a:p>
          <a:p>
            <a:pPr marL="342900" indent="-342900" algn="l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endParaRPr lang="en-ZA" sz="2800" b="0" dirty="0" smtClean="0">
              <a:solidFill>
                <a:prstClr val="black"/>
              </a:solidFill>
            </a:endParaRPr>
          </a:p>
          <a:p>
            <a:pPr marL="342900" indent="-342900" algn="l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en-ZA" sz="2800" dirty="0" smtClean="0">
                <a:solidFill>
                  <a:prstClr val="black"/>
                </a:solidFill>
              </a:rPr>
              <a:t>"Total Metabolome Extraction Method"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ZA" sz="2800" b="0" dirty="0" smtClean="0">
              <a:solidFill>
                <a:prstClr val="black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ZA" sz="2800" b="0" dirty="0" smtClean="0">
                <a:solidFill>
                  <a:prstClr val="black"/>
                </a:solidFill>
              </a:rPr>
              <a:t>Olivier &amp; Loots. (2012). </a:t>
            </a:r>
            <a:r>
              <a:rPr lang="en-ZA" sz="2800" b="0" i="1" dirty="0" smtClean="0">
                <a:solidFill>
                  <a:prstClr val="black"/>
                </a:solidFill>
              </a:rPr>
              <a:t>African Journal of Microbiology Research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ZA" sz="2800" b="0" dirty="0" smtClean="0">
              <a:solidFill>
                <a:prstClr val="black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ZA" sz="2800" b="0" dirty="0" smtClean="0">
                <a:solidFill>
                  <a:prstClr val="black"/>
                </a:solidFill>
              </a:rPr>
              <a:t>Du </a:t>
            </a:r>
            <a:r>
              <a:rPr lang="en-ZA" sz="2800" b="0" dirty="0" err="1" smtClean="0">
                <a:solidFill>
                  <a:prstClr val="black"/>
                </a:solidFill>
              </a:rPr>
              <a:t>Preez</a:t>
            </a:r>
            <a:r>
              <a:rPr lang="en-ZA" sz="2800" b="0" dirty="0" smtClean="0">
                <a:solidFill>
                  <a:prstClr val="black"/>
                </a:solidFill>
              </a:rPr>
              <a:t> &amp; Loots. (2013). </a:t>
            </a:r>
            <a:r>
              <a:rPr lang="en-US" sz="2800" b="0" i="1" dirty="0" smtClean="0">
                <a:solidFill>
                  <a:prstClr val="black"/>
                </a:solidFill>
              </a:rPr>
              <a:t>African Journal of Microbiology Research</a:t>
            </a:r>
            <a:endParaRPr lang="en-ZA" sz="2800" b="0" i="1" dirty="0" smtClean="0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Metabolomics </a:t>
            </a:r>
            <a:r>
              <a:rPr lang="en-US" dirty="0"/>
              <a:t>Methodology:</a:t>
            </a:r>
            <a:br>
              <a:rPr lang="en-US" dirty="0"/>
            </a:b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974951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2954867" y="1151559"/>
            <a:ext cx="3234266" cy="419100"/>
          </a:xfrm>
          <a:prstGeom prst="rect">
            <a:avLst/>
          </a:prstGeom>
          <a:solidFill>
            <a:schemeClr val="bg1"/>
          </a:solidFill>
          <a:ln w="57150">
            <a:solidFill>
              <a:srgbClr val="86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ahoma" pitchFamily="112" charset="0"/>
                <a:cs typeface="Tahoma" pitchFamily="112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ahoma" pitchFamily="112" charset="0"/>
                <a:cs typeface="Tahoma" pitchFamily="112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ahoma" pitchFamily="112" charset="0"/>
                <a:cs typeface="Tahoma" pitchFamily="112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ahoma" pitchFamily="112" charset="0"/>
                <a:cs typeface="Tahoma" pitchFamily="112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ahoma" pitchFamily="112" charset="0"/>
                <a:cs typeface="Tahoma" pitchFamily="112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ahoma" pitchFamily="112" charset="0"/>
                <a:cs typeface="Tahoma" pitchFamily="112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ahoma" pitchFamily="112" charset="0"/>
                <a:cs typeface="Tahoma" pitchFamily="112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ahoma" pitchFamily="112" charset="0"/>
                <a:cs typeface="Tahoma" pitchFamily="112" charset="0"/>
              </a:defRPr>
            </a:lvl9pPr>
          </a:lstStyle>
          <a:p>
            <a:pPr>
              <a:defRPr/>
            </a:pPr>
            <a:r>
              <a:rPr lang="en-ZA" sz="3200" dirty="0">
                <a:ln>
                  <a:solidFill>
                    <a:prstClr val="white"/>
                  </a:solidFill>
                </a:ln>
                <a:solidFill>
                  <a:schemeClr val="tx2">
                    <a:lumMod val="95000"/>
                    <a:lumOff val="5000"/>
                  </a:schemeClr>
                </a:solidFill>
              </a:rPr>
              <a:t>Cell </a:t>
            </a:r>
            <a:r>
              <a:rPr lang="en-ZA" sz="3200" dirty="0" smtClean="0">
                <a:ln>
                  <a:solidFill>
                    <a:prstClr val="white"/>
                  </a:solidFill>
                </a:ln>
                <a:solidFill>
                  <a:schemeClr val="tx2">
                    <a:lumMod val="95000"/>
                    <a:lumOff val="5000"/>
                  </a:schemeClr>
                </a:solidFill>
              </a:rPr>
              <a:t>Cultures</a:t>
            </a:r>
            <a:endParaRPr lang="en-US" sz="3200" dirty="0">
              <a:ln>
                <a:solidFill>
                  <a:prstClr val="white"/>
                </a:solidFill>
              </a:ln>
              <a:solidFill>
                <a:schemeClr val="tx2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8600" y="2042077"/>
            <a:ext cx="4199384" cy="504779"/>
          </a:xfrm>
          <a:prstGeom prst="rect">
            <a:avLst/>
          </a:prstGeom>
          <a:noFill/>
          <a:ln w="38100">
            <a:solidFill>
              <a:srgbClr val="8600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ZA" sz="1900" dirty="0" smtClean="0">
                <a:solidFill>
                  <a:prstClr val="black"/>
                </a:solidFill>
              </a:rPr>
              <a:t>1) Total Lipid Extraction Method</a:t>
            </a:r>
          </a:p>
        </p:txBody>
      </p:sp>
      <p:sp>
        <p:nvSpPr>
          <p:cNvPr id="5" name="Rectangle 4"/>
          <p:cNvSpPr/>
          <p:nvPr/>
        </p:nvSpPr>
        <p:spPr>
          <a:xfrm>
            <a:off x="4703460" y="1959572"/>
            <a:ext cx="4199384" cy="629663"/>
          </a:xfrm>
          <a:prstGeom prst="rect">
            <a:avLst/>
          </a:prstGeom>
          <a:noFill/>
          <a:ln w="38100">
            <a:solidFill>
              <a:srgbClr val="8600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ZA" sz="1900" dirty="0" smtClean="0">
                <a:solidFill>
                  <a:prstClr val="black"/>
                </a:solidFill>
              </a:rPr>
              <a:t>2) Total Metabolome Extraction Method</a:t>
            </a:r>
          </a:p>
        </p:txBody>
      </p:sp>
      <p:cxnSp>
        <p:nvCxnSpPr>
          <p:cNvPr id="3" name="Straight Arrow Connector 2"/>
          <p:cNvCxnSpPr>
            <a:endCxn id="6" idx="0"/>
          </p:cNvCxnSpPr>
          <p:nvPr/>
        </p:nvCxnSpPr>
        <p:spPr>
          <a:xfrm flipH="1">
            <a:off x="2328292" y="1574800"/>
            <a:ext cx="2243708" cy="467277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endCxn id="5" idx="0"/>
          </p:cNvCxnSpPr>
          <p:nvPr/>
        </p:nvCxnSpPr>
        <p:spPr>
          <a:xfrm>
            <a:off x="4572000" y="1574800"/>
            <a:ext cx="2231152" cy="384772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/>
          <p:cNvSpPr txBox="1">
            <a:spLocks/>
          </p:cNvSpPr>
          <p:nvPr/>
        </p:nvSpPr>
        <p:spPr bwMode="auto">
          <a:xfrm>
            <a:off x="3131840" y="2708920"/>
            <a:ext cx="2880320" cy="419100"/>
          </a:xfrm>
          <a:prstGeom prst="rect">
            <a:avLst/>
          </a:prstGeom>
          <a:solidFill>
            <a:schemeClr val="accent1">
              <a:lumMod val="90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ahoma" pitchFamily="112" charset="0"/>
                <a:cs typeface="Tahoma" pitchFamily="112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ahoma" pitchFamily="112" charset="0"/>
                <a:cs typeface="Tahoma" pitchFamily="112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ahoma" pitchFamily="112" charset="0"/>
                <a:cs typeface="Tahoma" pitchFamily="112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ahoma" pitchFamily="112" charset="0"/>
                <a:cs typeface="Tahoma" pitchFamily="112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ahoma" pitchFamily="112" charset="0"/>
                <a:cs typeface="Tahoma" pitchFamily="112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ahoma" pitchFamily="112" charset="0"/>
                <a:cs typeface="Tahoma" pitchFamily="112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ahoma" pitchFamily="112" charset="0"/>
                <a:cs typeface="Tahoma" pitchFamily="112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ahoma" pitchFamily="112" charset="0"/>
                <a:cs typeface="Tahoma" pitchFamily="112" charset="0"/>
              </a:defRPr>
            </a:lvl9pPr>
          </a:lstStyle>
          <a:p>
            <a:r>
              <a:rPr lang="en-US" sz="2000" dirty="0" smtClean="0">
                <a:solidFill>
                  <a:prstClr val="black"/>
                </a:solidFill>
              </a:rPr>
              <a:t>Applications?</a:t>
            </a:r>
            <a:endParaRPr lang="en-ZA" sz="2000" b="0" dirty="0">
              <a:solidFill>
                <a:prstClr val="black"/>
              </a:solidFill>
            </a:endParaRPr>
          </a:p>
        </p:txBody>
      </p:sp>
      <p:cxnSp>
        <p:nvCxnSpPr>
          <p:cNvPr id="17" name="Straight Arrow Connector 16"/>
          <p:cNvCxnSpPr>
            <a:endCxn id="21" idx="0"/>
          </p:cNvCxnSpPr>
          <p:nvPr/>
        </p:nvCxnSpPr>
        <p:spPr>
          <a:xfrm>
            <a:off x="2328292" y="2590800"/>
            <a:ext cx="0" cy="831083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endCxn id="22" idx="0"/>
          </p:cNvCxnSpPr>
          <p:nvPr/>
        </p:nvCxnSpPr>
        <p:spPr>
          <a:xfrm>
            <a:off x="6803152" y="2590800"/>
            <a:ext cx="0" cy="83820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228600" y="3421883"/>
            <a:ext cx="4199384" cy="1951333"/>
          </a:xfrm>
          <a:prstGeom prst="rect">
            <a:avLst/>
          </a:prstGeom>
          <a:noFill/>
          <a:ln w="38100">
            <a:solidFill>
              <a:srgbClr val="8600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ZA" sz="1900" dirty="0" smtClean="0">
                <a:solidFill>
                  <a:prstClr val="black"/>
                </a:solidFill>
              </a:rPr>
              <a:t>a) </a:t>
            </a:r>
            <a:r>
              <a:rPr lang="en-ZA" sz="1900" dirty="0">
                <a:solidFill>
                  <a:prstClr val="black"/>
                </a:solidFill>
              </a:rPr>
              <a:t>Diagnostics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ZA" sz="1300" b="0" dirty="0">
                <a:solidFill>
                  <a:prstClr val="black"/>
                </a:solidFill>
              </a:rPr>
              <a:t>Olivier &amp; Loots. (2012). Journal of Microbiological Methods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ZA" sz="1300" b="0" dirty="0">
                <a:solidFill>
                  <a:prstClr val="black"/>
                </a:solidFill>
              </a:rPr>
              <a:t>Patent: </a:t>
            </a:r>
            <a:r>
              <a:rPr lang="en-ZA" sz="1300" b="0" dirty="0" smtClean="0">
                <a:solidFill>
                  <a:prstClr val="black"/>
                </a:solidFill>
              </a:rPr>
              <a:t>PCT/IB2012051995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ZA" sz="1300" b="0" dirty="0">
              <a:solidFill>
                <a:prstClr val="black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ZA" sz="1900" dirty="0" smtClean="0">
                <a:solidFill>
                  <a:prstClr val="black"/>
                </a:solidFill>
              </a:rPr>
              <a:t>b) Drug Resistance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tabLst>
                <a:tab pos="446088" algn="l"/>
              </a:tabLst>
            </a:pPr>
            <a:r>
              <a:rPr lang="en-ZA" sz="1300" b="0" dirty="0" smtClean="0">
                <a:solidFill>
                  <a:prstClr val="black"/>
                </a:solidFill>
              </a:rPr>
              <a:t>Rif: Olivier </a:t>
            </a:r>
            <a:r>
              <a:rPr lang="en-ZA" sz="1300" b="0" dirty="0">
                <a:solidFill>
                  <a:prstClr val="black"/>
                </a:solidFill>
              </a:rPr>
              <a:t>&amp; Loots. (2012). </a:t>
            </a:r>
            <a:r>
              <a:rPr lang="en-ZA" sz="1300" b="0" dirty="0" err="1">
                <a:solidFill>
                  <a:prstClr val="black"/>
                </a:solidFill>
              </a:rPr>
              <a:t>Omics</a:t>
            </a:r>
            <a:r>
              <a:rPr lang="en-ZA" sz="1300" b="0" dirty="0" smtClean="0">
                <a:solidFill>
                  <a:prstClr val="black"/>
                </a:solidFill>
              </a:rPr>
              <a:t>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703460" y="3429000"/>
            <a:ext cx="4199384" cy="3312368"/>
          </a:xfrm>
          <a:prstGeom prst="rect">
            <a:avLst/>
          </a:prstGeom>
          <a:noFill/>
          <a:ln w="38100">
            <a:solidFill>
              <a:srgbClr val="8600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tabLst>
                <a:tab pos="446088" algn="l"/>
              </a:tabLst>
            </a:pPr>
            <a:endParaRPr lang="en-ZA" sz="1300" b="0" dirty="0" smtClean="0">
              <a:solidFill>
                <a:prstClr val="black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ZA" sz="1900" dirty="0" smtClean="0">
                <a:solidFill>
                  <a:prstClr val="black"/>
                </a:solidFill>
              </a:rPr>
              <a:t>a) Virulence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tabLst>
                <a:tab pos="446088" algn="l"/>
              </a:tabLst>
            </a:pPr>
            <a:r>
              <a:rPr lang="en-US" sz="1300" b="0" dirty="0" err="1">
                <a:solidFill>
                  <a:prstClr val="black"/>
                </a:solidFill>
              </a:rPr>
              <a:t>Meissner-Roloff</a:t>
            </a:r>
            <a:r>
              <a:rPr lang="en-US" sz="1300" b="0" dirty="0">
                <a:solidFill>
                  <a:prstClr val="black"/>
                </a:solidFill>
              </a:rPr>
              <a:t> </a:t>
            </a:r>
            <a:r>
              <a:rPr lang="en-US" sz="1300" b="0" i="1" dirty="0">
                <a:solidFill>
                  <a:prstClr val="black"/>
                </a:solidFill>
              </a:rPr>
              <a:t>et al.</a:t>
            </a:r>
            <a:r>
              <a:rPr lang="en-ZA" sz="1300" b="0" i="1" dirty="0">
                <a:solidFill>
                  <a:prstClr val="black"/>
                </a:solidFill>
              </a:rPr>
              <a:t> </a:t>
            </a:r>
            <a:r>
              <a:rPr lang="en-ZA" sz="1300" b="0" dirty="0">
                <a:solidFill>
                  <a:prstClr val="black"/>
                </a:solidFill>
              </a:rPr>
              <a:t>(2012). </a:t>
            </a:r>
            <a:r>
              <a:rPr lang="en-US" sz="1300" b="0" i="1" dirty="0" smtClean="0">
                <a:solidFill>
                  <a:prstClr val="black"/>
                </a:solidFill>
              </a:rPr>
              <a:t>Metabolomics (hyper </a:t>
            </a:r>
            <a:r>
              <a:rPr lang="en-US" sz="1300" b="0" i="1" dirty="0" err="1" smtClean="0">
                <a:solidFill>
                  <a:prstClr val="black"/>
                </a:solidFill>
              </a:rPr>
              <a:t>vs</a:t>
            </a:r>
            <a:r>
              <a:rPr lang="en-US" sz="1300" b="0" i="1" dirty="0" smtClean="0">
                <a:solidFill>
                  <a:prstClr val="black"/>
                </a:solidFill>
              </a:rPr>
              <a:t> hypo)</a:t>
            </a:r>
            <a:endParaRPr lang="en-US" sz="1300" b="0" i="1" dirty="0">
              <a:solidFill>
                <a:prstClr val="black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tabLst>
                <a:tab pos="446088" algn="l"/>
              </a:tabLst>
            </a:pPr>
            <a:r>
              <a:rPr lang="en-ZA" sz="1300" b="0" dirty="0" err="1">
                <a:solidFill>
                  <a:prstClr val="black"/>
                </a:solidFill>
              </a:rPr>
              <a:t>Swanepoel</a:t>
            </a:r>
            <a:r>
              <a:rPr lang="en-ZA" sz="1300" b="0" dirty="0">
                <a:solidFill>
                  <a:prstClr val="black"/>
                </a:solidFill>
              </a:rPr>
              <a:t> </a:t>
            </a:r>
            <a:r>
              <a:rPr lang="en-ZA" sz="1300" b="0" i="1" dirty="0">
                <a:solidFill>
                  <a:prstClr val="black"/>
                </a:solidFill>
              </a:rPr>
              <a:t>et al. </a:t>
            </a:r>
            <a:r>
              <a:rPr lang="en-ZA" sz="1300" b="0" dirty="0">
                <a:solidFill>
                  <a:prstClr val="black"/>
                </a:solidFill>
              </a:rPr>
              <a:t>(2013). </a:t>
            </a:r>
            <a:r>
              <a:rPr lang="en-US" sz="1300" b="0" i="1" dirty="0" smtClean="0">
                <a:solidFill>
                  <a:prstClr val="black"/>
                </a:solidFill>
              </a:rPr>
              <a:t>Metabolomics (ESX-1)</a:t>
            </a:r>
            <a:endParaRPr lang="en-US" sz="1300" b="0" i="1" dirty="0">
              <a:solidFill>
                <a:prstClr val="black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tabLst>
                <a:tab pos="446088" algn="l"/>
              </a:tabLst>
            </a:pPr>
            <a:endParaRPr lang="en-US" sz="1000" b="0" i="1" dirty="0" smtClean="0">
              <a:solidFill>
                <a:prstClr val="black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tabLst>
                <a:tab pos="446088" algn="l"/>
              </a:tabLst>
            </a:pPr>
            <a:r>
              <a:rPr lang="en-ZA" sz="1900" dirty="0" smtClean="0">
                <a:solidFill>
                  <a:prstClr val="black"/>
                </a:solidFill>
              </a:rPr>
              <a:t>b) Growth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tabLst>
                <a:tab pos="446088" algn="l"/>
              </a:tabLst>
            </a:pPr>
            <a:r>
              <a:rPr lang="en-ZA" sz="1300" b="0" dirty="0">
                <a:solidFill>
                  <a:prstClr val="black"/>
                </a:solidFill>
              </a:rPr>
              <a:t>Loots </a:t>
            </a:r>
            <a:r>
              <a:rPr lang="en-ZA" sz="1300" b="0" i="1" dirty="0">
                <a:solidFill>
                  <a:prstClr val="black"/>
                </a:solidFill>
              </a:rPr>
              <a:t>et al</a:t>
            </a:r>
            <a:r>
              <a:rPr lang="en-ZA" sz="1300" b="0" dirty="0">
                <a:solidFill>
                  <a:prstClr val="black"/>
                </a:solidFill>
              </a:rPr>
              <a:t>. (2013). </a:t>
            </a:r>
            <a:r>
              <a:rPr lang="en-US" sz="1300" b="0" i="1" dirty="0" smtClean="0">
                <a:solidFill>
                  <a:prstClr val="black"/>
                </a:solidFill>
              </a:rPr>
              <a:t>Metabolomics (ESX-3)</a:t>
            </a:r>
            <a:endParaRPr lang="en-US" sz="1300" b="0" i="1" dirty="0">
              <a:solidFill>
                <a:prstClr val="black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tabLst>
                <a:tab pos="446088" algn="l"/>
              </a:tabLst>
            </a:pPr>
            <a:r>
              <a:rPr lang="en-US" sz="1300" b="0" dirty="0">
                <a:solidFill>
                  <a:prstClr val="black"/>
                </a:solidFill>
              </a:rPr>
              <a:t>Loots </a:t>
            </a:r>
            <a:r>
              <a:rPr lang="en-US" sz="1300" b="0" i="1" dirty="0">
                <a:solidFill>
                  <a:prstClr val="black"/>
                </a:solidFill>
              </a:rPr>
              <a:t>et al</a:t>
            </a:r>
            <a:r>
              <a:rPr lang="en-US" sz="1300" b="0" i="1" dirty="0" smtClean="0">
                <a:solidFill>
                  <a:prstClr val="black"/>
                </a:solidFill>
              </a:rPr>
              <a:t>.</a:t>
            </a:r>
            <a:r>
              <a:rPr lang="en-US" sz="1300" b="0" dirty="0" smtClean="0">
                <a:solidFill>
                  <a:prstClr val="black"/>
                </a:solidFill>
              </a:rPr>
              <a:t>, </a:t>
            </a:r>
            <a:r>
              <a:rPr lang="en-US" sz="1300" b="0" dirty="0">
                <a:solidFill>
                  <a:prstClr val="black"/>
                </a:solidFill>
              </a:rPr>
              <a:t>submitted, </a:t>
            </a:r>
            <a:r>
              <a:rPr lang="en-US" sz="1300" b="0" i="1" dirty="0" smtClean="0">
                <a:solidFill>
                  <a:prstClr val="black"/>
                </a:solidFill>
              </a:rPr>
              <a:t>Metabolomics (Iron)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tabLst>
                <a:tab pos="446088" algn="l"/>
              </a:tabLst>
            </a:pPr>
            <a:endParaRPr lang="en-US" sz="1300" b="0" i="1" dirty="0" smtClean="0">
              <a:solidFill>
                <a:prstClr val="black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ZA" sz="1900" dirty="0">
                <a:solidFill>
                  <a:prstClr val="black"/>
                </a:solidFill>
              </a:rPr>
              <a:t>c</a:t>
            </a:r>
            <a:r>
              <a:rPr lang="en-ZA" sz="1900" dirty="0" smtClean="0">
                <a:solidFill>
                  <a:prstClr val="black"/>
                </a:solidFill>
              </a:rPr>
              <a:t>) </a:t>
            </a:r>
            <a:r>
              <a:rPr lang="en-ZA" sz="1900" dirty="0">
                <a:solidFill>
                  <a:prstClr val="black"/>
                </a:solidFill>
              </a:rPr>
              <a:t>Drug </a:t>
            </a:r>
            <a:r>
              <a:rPr lang="en-ZA" sz="1900" dirty="0" smtClean="0">
                <a:solidFill>
                  <a:prstClr val="black"/>
                </a:solidFill>
              </a:rPr>
              <a:t>Resistance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ZA" sz="1300" b="0" dirty="0" smtClean="0">
                <a:solidFill>
                  <a:prstClr val="black"/>
                </a:solidFill>
              </a:rPr>
              <a:t>INH: Loots 2014. </a:t>
            </a:r>
            <a:r>
              <a:rPr lang="en-ZA" sz="1300" b="0" i="1" dirty="0" smtClean="0">
                <a:solidFill>
                  <a:prstClr val="black"/>
                </a:solidFill>
              </a:rPr>
              <a:t>Antimicrobial Agents and Chemotherapy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ZA" sz="800" b="0" i="1" dirty="0" smtClean="0">
              <a:solidFill>
                <a:prstClr val="black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ZA" sz="1900" dirty="0" smtClean="0">
                <a:solidFill>
                  <a:prstClr val="black"/>
                </a:solidFill>
              </a:rPr>
              <a:t>b</a:t>
            </a:r>
            <a:r>
              <a:rPr lang="en-ZA" sz="1900" dirty="0">
                <a:solidFill>
                  <a:prstClr val="black"/>
                </a:solidFill>
              </a:rPr>
              <a:t>) Diagnostics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ZA" sz="1300" b="0" i="1" dirty="0" smtClean="0">
                <a:solidFill>
                  <a:prstClr val="black"/>
                </a:solidFill>
              </a:rPr>
              <a:t>Patient sputum samples</a:t>
            </a:r>
            <a:endParaRPr lang="en-ZA" sz="1300" b="0" i="1" dirty="0">
              <a:solidFill>
                <a:prstClr val="black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ZA" sz="1300" b="0" i="1" dirty="0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>
                <a:ln>
                  <a:solidFill>
                    <a:prstClr val="white"/>
                  </a:solidFill>
                </a:ln>
                <a:solidFill>
                  <a:prstClr val="black"/>
                </a:solidFill>
              </a:rPr>
              <a:t/>
            </a:r>
            <a:br>
              <a:rPr lang="en-ZA" dirty="0" smtClean="0">
                <a:ln>
                  <a:solidFill>
                    <a:prstClr val="white"/>
                  </a:solidFill>
                </a:ln>
                <a:solidFill>
                  <a:prstClr val="black"/>
                </a:solidFill>
              </a:rPr>
            </a:br>
            <a:r>
              <a:rPr lang="en-ZA" sz="3200" dirty="0" smtClean="0">
                <a:ln>
                  <a:solidFill>
                    <a:prstClr val="white"/>
                  </a:solidFill>
                </a:ln>
                <a:solidFill>
                  <a:srgbClr val="860000"/>
                </a:solidFill>
              </a:rPr>
              <a:t>Applications of Methodologies</a:t>
            </a:r>
            <a:r>
              <a:rPr lang="en-US" dirty="0">
                <a:ln>
                  <a:solidFill>
                    <a:prstClr val="white"/>
                  </a:solidFill>
                </a:ln>
                <a:solidFill>
                  <a:prstClr val="black"/>
                </a:solidFill>
              </a:rPr>
              <a:t/>
            </a:r>
            <a:br>
              <a:rPr lang="en-US" dirty="0">
                <a:ln>
                  <a:solidFill>
                    <a:prstClr val="white"/>
                  </a:solidFill>
                </a:ln>
                <a:solidFill>
                  <a:prstClr val="black"/>
                </a:solidFill>
              </a:rPr>
            </a:b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037038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Metabolomics for TB Diagnostics</a:t>
            </a:r>
            <a:endParaRPr lang="en-GB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543" y="1115568"/>
            <a:ext cx="7509753" cy="56327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8798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sz="3600" dirty="0" smtClean="0"/>
              <a:t>Speciation</a:t>
            </a:r>
            <a:endParaRPr lang="en-GB" sz="3600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696" y="1048742"/>
            <a:ext cx="7609382" cy="5809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1118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367" y="1033273"/>
            <a:ext cx="7766303" cy="5824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658367" y="244222"/>
            <a:ext cx="6481762" cy="981075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86112B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86112B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86112B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86112B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86112B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86112B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86112B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86112B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86112B"/>
                </a:solidFill>
                <a:latin typeface="Arial" charset="0"/>
              </a:defRPr>
            </a:lvl9pPr>
          </a:lstStyle>
          <a:p>
            <a:r>
              <a:rPr lang="en-ZA" kern="0" dirty="0" smtClean="0"/>
              <a:t>Diagnostics - Speciation</a:t>
            </a:r>
            <a:endParaRPr lang="en-GB" kern="0" dirty="0"/>
          </a:p>
        </p:txBody>
      </p:sp>
    </p:spTree>
    <p:extLst>
      <p:ext uri="{BB962C8B-B14F-4D97-AF65-F5344CB8AC3E}">
        <p14:creationId xmlns:p14="http://schemas.microsoft.com/office/powerpoint/2010/main" val="1345098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1196751"/>
            <a:ext cx="8686800" cy="2055331"/>
          </a:xfrm>
          <a:prstGeom prst="rect">
            <a:avLst/>
          </a:prstGeom>
          <a:noFill/>
          <a:ln w="38100">
            <a:solidFill>
              <a:srgbClr val="E44D0A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u="sng" dirty="0" smtClean="0">
                <a:solidFill>
                  <a:prstClr val="black"/>
                </a:solidFill>
              </a:rPr>
              <a:t>Characteristics of Sputum:</a:t>
            </a:r>
          </a:p>
          <a:p>
            <a:pPr marL="285750" indent="-285750" algn="l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endParaRPr lang="en-US" b="0" dirty="0" smtClean="0">
              <a:solidFill>
                <a:prstClr val="black"/>
              </a:solidFill>
            </a:endParaRPr>
          </a:p>
          <a:p>
            <a:pPr marL="285750" indent="-285750" algn="l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b="0" dirty="0" smtClean="0">
                <a:solidFill>
                  <a:prstClr val="black"/>
                </a:solidFill>
              </a:rPr>
              <a:t>Mucus in lower airways of individuals suffering from pulmonary diseases</a:t>
            </a:r>
          </a:p>
          <a:p>
            <a:pPr marL="285750" indent="-285750" algn="l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b="0" dirty="0" smtClean="0">
                <a:solidFill>
                  <a:prstClr val="black"/>
                </a:solidFill>
              </a:rPr>
              <a:t>Populated by </a:t>
            </a:r>
            <a:r>
              <a:rPr lang="en-US" b="0" i="1" dirty="0" smtClean="0">
                <a:solidFill>
                  <a:prstClr val="black"/>
                </a:solidFill>
              </a:rPr>
              <a:t>M. tuberculosis</a:t>
            </a:r>
            <a:r>
              <a:rPr lang="en-US" b="0" dirty="0" smtClean="0">
                <a:solidFill>
                  <a:prstClr val="black"/>
                </a:solidFill>
              </a:rPr>
              <a:t> in pulmonary TB patients</a:t>
            </a:r>
          </a:p>
          <a:p>
            <a:pPr marL="285750" indent="-285750" algn="l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b="0" dirty="0" smtClean="0">
                <a:solidFill>
                  <a:prstClr val="black"/>
                </a:solidFill>
              </a:rPr>
              <a:t>High viscosity and uneven consistency</a:t>
            </a:r>
          </a:p>
          <a:p>
            <a:pPr marL="285750" indent="-285750" algn="l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b="0" dirty="0" smtClean="0">
                <a:solidFill>
                  <a:prstClr val="black"/>
                </a:solidFill>
              </a:rPr>
              <a:t>Problematic regarding repeatability esp. when chromatographic MS methods are used</a:t>
            </a:r>
            <a:endParaRPr lang="en-US" b="0" dirty="0">
              <a:solidFill>
                <a:prstClr val="black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600" y="3356992"/>
            <a:ext cx="8686800" cy="3312368"/>
          </a:xfrm>
          <a:prstGeom prst="rect">
            <a:avLst/>
          </a:prstGeom>
          <a:noFill/>
          <a:ln w="38100">
            <a:solidFill>
              <a:srgbClr val="E44D0A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u="sng" dirty="0" smtClean="0">
                <a:solidFill>
                  <a:prstClr val="black"/>
                </a:solidFill>
              </a:rPr>
              <a:t>4 sputum preparation methods were investigated:</a:t>
            </a:r>
          </a:p>
          <a:p>
            <a:pPr marL="285750" indent="-285750" algn="l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endParaRPr lang="en-US" b="0" dirty="0" smtClean="0">
              <a:solidFill>
                <a:prstClr val="black"/>
              </a:solidFill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  <a:tabLst>
                <a:tab pos="3051175" algn="l"/>
              </a:tabLst>
            </a:pPr>
            <a:r>
              <a:rPr lang="en-US" b="0" dirty="0" smtClean="0">
                <a:solidFill>
                  <a:prstClr val="black"/>
                </a:solidFill>
              </a:rPr>
              <a:t>Pooled TB-negative sample:	50% used as is (TB negative)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  <a:tabLst>
                <a:tab pos="3051175" algn="l"/>
              </a:tabLst>
            </a:pPr>
            <a:r>
              <a:rPr lang="en-US" b="0" dirty="0" smtClean="0">
                <a:solidFill>
                  <a:prstClr val="black"/>
                </a:solidFill>
              </a:rPr>
              <a:t>	50% spiked with </a:t>
            </a:r>
            <a:r>
              <a:rPr lang="en-US" b="0" i="1" dirty="0" smtClean="0">
                <a:solidFill>
                  <a:prstClr val="black"/>
                </a:solidFill>
              </a:rPr>
              <a:t>M. tuberculosis</a:t>
            </a:r>
            <a:r>
              <a:rPr lang="en-US" b="0" dirty="0" smtClean="0">
                <a:solidFill>
                  <a:prstClr val="black"/>
                </a:solidFill>
              </a:rPr>
              <a:t> (TB positive)</a:t>
            </a:r>
          </a:p>
          <a:p>
            <a:pPr marL="285750" indent="-285750" algn="l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endParaRPr lang="en-US" b="0" dirty="0" smtClean="0">
              <a:solidFill>
                <a:prstClr val="black"/>
              </a:solidFill>
            </a:endParaRPr>
          </a:p>
          <a:p>
            <a:pPr marL="342900" indent="-342900" algn="l" fontAlgn="auto">
              <a:spcBef>
                <a:spcPts val="0"/>
              </a:spcBef>
              <a:spcAft>
                <a:spcPts val="0"/>
              </a:spcAft>
              <a:buFontTx/>
              <a:buAutoNum type="arabicParenR"/>
            </a:pPr>
            <a:r>
              <a:rPr lang="en-US" b="0" dirty="0" err="1" smtClean="0">
                <a:solidFill>
                  <a:prstClr val="black"/>
                </a:solidFill>
              </a:rPr>
              <a:t>Sputolysin</a:t>
            </a:r>
            <a:r>
              <a:rPr lang="en-US" b="0" dirty="0" smtClean="0">
                <a:solidFill>
                  <a:prstClr val="black"/>
                </a:solidFill>
              </a:rPr>
              <a:t> - 1:1 v/v</a:t>
            </a:r>
          </a:p>
          <a:p>
            <a:pPr marL="342900" indent="-342900" algn="l" fontAlgn="auto">
              <a:spcBef>
                <a:spcPts val="0"/>
              </a:spcBef>
              <a:spcAft>
                <a:spcPts val="0"/>
              </a:spcAft>
              <a:buFontTx/>
              <a:buAutoNum type="arabicParenR"/>
            </a:pPr>
            <a:endParaRPr lang="en-US" sz="1000" b="0" dirty="0" smtClean="0">
              <a:solidFill>
                <a:prstClr val="black"/>
              </a:solidFill>
            </a:endParaRPr>
          </a:p>
          <a:p>
            <a:pPr marL="342900" indent="-342900" algn="l" fontAlgn="auto">
              <a:spcBef>
                <a:spcPts val="0"/>
              </a:spcBef>
              <a:spcAft>
                <a:spcPts val="0"/>
              </a:spcAft>
              <a:buFontTx/>
              <a:buAutoNum type="arabicParenR"/>
            </a:pPr>
            <a:r>
              <a:rPr lang="en-US" b="0" dirty="0" smtClean="0">
                <a:solidFill>
                  <a:prstClr val="black"/>
                </a:solidFill>
              </a:rPr>
              <a:t>N-Acetyl-L-cysteine + </a:t>
            </a:r>
            <a:r>
              <a:rPr lang="en-US" b="0" dirty="0" err="1" smtClean="0">
                <a:solidFill>
                  <a:prstClr val="black"/>
                </a:solidFill>
              </a:rPr>
              <a:t>NaOH</a:t>
            </a:r>
            <a:r>
              <a:rPr lang="en-US" b="0" dirty="0" smtClean="0">
                <a:solidFill>
                  <a:prstClr val="black"/>
                </a:solidFill>
              </a:rPr>
              <a:t> (0.5N NALC + 20% </a:t>
            </a:r>
            <a:r>
              <a:rPr lang="en-US" b="0" dirty="0" err="1" smtClean="0">
                <a:solidFill>
                  <a:prstClr val="black"/>
                </a:solidFill>
              </a:rPr>
              <a:t>NaOH</a:t>
            </a:r>
            <a:r>
              <a:rPr lang="en-US" b="0" dirty="0" smtClean="0">
                <a:solidFill>
                  <a:prstClr val="black"/>
                </a:solidFill>
              </a:rPr>
              <a:t>) - 1:1 v/v</a:t>
            </a:r>
          </a:p>
          <a:p>
            <a:pPr marL="342900" indent="-342900" algn="l" fontAlgn="auto">
              <a:spcBef>
                <a:spcPts val="0"/>
              </a:spcBef>
              <a:spcAft>
                <a:spcPts val="0"/>
              </a:spcAft>
              <a:buFontTx/>
              <a:buAutoNum type="arabicParenR"/>
            </a:pPr>
            <a:endParaRPr lang="en-US" sz="1000" b="0" dirty="0" smtClean="0">
              <a:solidFill>
                <a:prstClr val="black"/>
              </a:solidFill>
            </a:endParaRPr>
          </a:p>
          <a:p>
            <a:pPr marL="342900" indent="-342900" algn="l" fontAlgn="auto">
              <a:spcBef>
                <a:spcPts val="0"/>
              </a:spcBef>
              <a:spcAft>
                <a:spcPts val="0"/>
              </a:spcAft>
              <a:buFontTx/>
              <a:buAutoNum type="arabicParenR"/>
            </a:pPr>
            <a:r>
              <a:rPr lang="en-US" b="0" dirty="0" smtClean="0">
                <a:solidFill>
                  <a:prstClr val="black"/>
                </a:solidFill>
              </a:rPr>
              <a:t>1M </a:t>
            </a:r>
            <a:r>
              <a:rPr lang="en-US" b="0" dirty="0" err="1" smtClean="0">
                <a:solidFill>
                  <a:prstClr val="black"/>
                </a:solidFill>
              </a:rPr>
              <a:t>NaOH</a:t>
            </a:r>
            <a:r>
              <a:rPr lang="en-US" b="0" dirty="0" smtClean="0">
                <a:solidFill>
                  <a:prstClr val="black"/>
                </a:solidFill>
              </a:rPr>
              <a:t> - 2:1 v/v</a:t>
            </a:r>
          </a:p>
          <a:p>
            <a:pPr marL="342900" indent="-342900" algn="l" fontAlgn="auto">
              <a:spcBef>
                <a:spcPts val="0"/>
              </a:spcBef>
              <a:spcAft>
                <a:spcPts val="0"/>
              </a:spcAft>
              <a:buFontTx/>
              <a:buAutoNum type="arabicParenR"/>
            </a:pPr>
            <a:endParaRPr lang="en-US" sz="1000" b="0" dirty="0" smtClean="0">
              <a:solidFill>
                <a:prstClr val="black"/>
              </a:solidFill>
            </a:endParaRPr>
          </a:p>
          <a:p>
            <a:pPr marL="342900" indent="-342900" algn="l" fontAlgn="auto">
              <a:spcBef>
                <a:spcPts val="0"/>
              </a:spcBef>
              <a:spcAft>
                <a:spcPts val="0"/>
              </a:spcAft>
              <a:buFontTx/>
              <a:buAutoNum type="arabicParenR"/>
            </a:pPr>
            <a:r>
              <a:rPr lang="en-US" b="0" dirty="0" smtClean="0">
                <a:solidFill>
                  <a:prstClr val="black"/>
                </a:solidFill>
              </a:rPr>
              <a:t>Ethanol homogenization (40% </a:t>
            </a:r>
            <a:r>
              <a:rPr lang="en-US" b="0" dirty="0" err="1" smtClean="0">
                <a:solidFill>
                  <a:prstClr val="black"/>
                </a:solidFill>
              </a:rPr>
              <a:t>EtOH</a:t>
            </a:r>
            <a:r>
              <a:rPr lang="en-US" b="0" dirty="0" smtClean="0">
                <a:solidFill>
                  <a:prstClr val="black"/>
                </a:solidFill>
              </a:rPr>
              <a:t>) - 2:1 v/v</a:t>
            </a:r>
            <a:endParaRPr lang="en-US" b="0" dirty="0">
              <a:solidFill>
                <a:prstClr val="black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95288" y="215677"/>
            <a:ext cx="6481762" cy="981075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86112B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86112B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86112B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86112B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86112B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86112B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86112B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86112B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86112B"/>
                </a:solidFill>
                <a:latin typeface="Arial" charset="0"/>
              </a:defRPr>
            </a:lvl9pPr>
          </a:lstStyle>
          <a:p>
            <a:r>
              <a:rPr lang="en-ZA" sz="3600" kern="0" dirty="0" smtClean="0"/>
              <a:t>TB or not TB - Sputum</a:t>
            </a:r>
            <a:endParaRPr lang="en-GB" sz="3600" kern="0" dirty="0"/>
          </a:p>
        </p:txBody>
      </p:sp>
    </p:spTree>
    <p:extLst>
      <p:ext uri="{BB962C8B-B14F-4D97-AF65-F5344CB8AC3E}">
        <p14:creationId xmlns:p14="http://schemas.microsoft.com/office/powerpoint/2010/main" val="1171380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79712" y="1269652"/>
            <a:ext cx="5184576" cy="864096"/>
          </a:xfrm>
          <a:prstGeom prst="rect">
            <a:avLst/>
          </a:prstGeom>
          <a:solidFill>
            <a:srgbClr val="FE7F00"/>
          </a:solidFill>
          <a:ln w="57150" cap="flat" cmpd="sng" algn="ctr">
            <a:solidFill>
              <a:srgbClr val="E44D0A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3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Homogenization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1979712" y="2609244"/>
            <a:ext cx="5184576" cy="864096"/>
          </a:xfrm>
          <a:prstGeom prst="rect">
            <a:avLst/>
          </a:prstGeom>
          <a:solidFill>
            <a:srgbClr val="F79646">
              <a:lumMod val="20000"/>
              <a:lumOff val="80000"/>
            </a:srgbClr>
          </a:solidFill>
          <a:ln w="57150" cap="flat" cmpd="sng" algn="ctr">
            <a:solidFill>
              <a:srgbClr val="E44D0A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Total Metabolome Extraction Procedure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1800" b="0" i="1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(Olivier &amp; Loots. 2012)</a:t>
            </a:r>
          </a:p>
        </p:txBody>
      </p:sp>
      <p:sp>
        <p:nvSpPr>
          <p:cNvPr id="4" name="Rectangle 3"/>
          <p:cNvSpPr/>
          <p:nvPr/>
        </p:nvSpPr>
        <p:spPr>
          <a:xfrm>
            <a:off x="1979712" y="3912234"/>
            <a:ext cx="5184576" cy="864096"/>
          </a:xfrm>
          <a:prstGeom prst="rect">
            <a:avLst/>
          </a:prstGeom>
          <a:solidFill>
            <a:srgbClr val="F79646">
              <a:lumMod val="20000"/>
              <a:lumOff val="80000"/>
            </a:srgbClr>
          </a:solidFill>
          <a:ln w="57150" cap="flat" cmpd="sng" algn="ctr">
            <a:solidFill>
              <a:srgbClr val="E44D0A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2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GCxGC</a:t>
            </a:r>
            <a:r>
              <a:rPr kumimoji="0" lang="en-ZA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-TOFMS Analysis</a:t>
            </a:r>
            <a:endParaRPr kumimoji="0" lang="en-ZA" sz="1800" b="0" i="1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979712" y="5230092"/>
            <a:ext cx="5184576" cy="1368152"/>
          </a:xfrm>
          <a:prstGeom prst="rect">
            <a:avLst/>
          </a:prstGeom>
          <a:solidFill>
            <a:srgbClr val="F79646">
              <a:lumMod val="20000"/>
              <a:lumOff val="80000"/>
            </a:srgbClr>
          </a:solidFill>
          <a:ln w="57150" cap="flat" cmpd="sng" algn="ctr">
            <a:solidFill>
              <a:srgbClr val="E44D0A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Standard Metabolomics Data Processing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ZA" sz="1400" b="0" i="1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1800" b="0" i="1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ChromaTOF</a:t>
            </a:r>
            <a:r>
              <a:rPr kumimoji="0" lang="en-ZA" sz="1800" b="0" i="1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Statistical Compare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1800" b="0" i="1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50% filter, QC Correction, QC-CV filter</a:t>
            </a:r>
          </a:p>
        </p:txBody>
      </p:sp>
      <p:cxnSp>
        <p:nvCxnSpPr>
          <p:cNvPr id="6" name="Straight Arrow Connector 5"/>
          <p:cNvCxnSpPr>
            <a:stCxn id="2" idx="2"/>
            <a:endCxn id="3" idx="0"/>
          </p:cNvCxnSpPr>
          <p:nvPr/>
        </p:nvCxnSpPr>
        <p:spPr>
          <a:xfrm>
            <a:off x="4572000" y="2133748"/>
            <a:ext cx="0" cy="475496"/>
          </a:xfrm>
          <a:prstGeom prst="straightConnector1">
            <a:avLst/>
          </a:prstGeom>
          <a:noFill/>
          <a:ln w="5715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7" name="Straight Arrow Connector 6"/>
          <p:cNvCxnSpPr>
            <a:stCxn id="3" idx="2"/>
            <a:endCxn id="4" idx="0"/>
          </p:cNvCxnSpPr>
          <p:nvPr/>
        </p:nvCxnSpPr>
        <p:spPr>
          <a:xfrm>
            <a:off x="4572000" y="3473340"/>
            <a:ext cx="0" cy="438894"/>
          </a:xfrm>
          <a:prstGeom prst="straightConnector1">
            <a:avLst/>
          </a:prstGeom>
          <a:noFill/>
          <a:ln w="5715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8" name="Straight Arrow Connector 7"/>
          <p:cNvCxnSpPr>
            <a:stCxn id="4" idx="2"/>
            <a:endCxn id="5" idx="0"/>
          </p:cNvCxnSpPr>
          <p:nvPr/>
        </p:nvCxnSpPr>
        <p:spPr>
          <a:xfrm>
            <a:off x="4572000" y="4776330"/>
            <a:ext cx="0" cy="453762"/>
          </a:xfrm>
          <a:prstGeom prst="straightConnector1">
            <a:avLst/>
          </a:prstGeom>
          <a:noFill/>
          <a:ln w="5715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199069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937" y="1497523"/>
            <a:ext cx="8620125" cy="431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 bwMode="auto">
          <a:xfrm>
            <a:off x="251520" y="291719"/>
            <a:ext cx="3528392" cy="419100"/>
          </a:xfrm>
          <a:prstGeom prst="rect">
            <a:avLst/>
          </a:prstGeom>
          <a:solidFill>
            <a:srgbClr val="FE7F00"/>
          </a:solidFill>
          <a:ln w="38100">
            <a:solidFill>
              <a:srgbClr val="E44D0A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ahoma" pitchFamily="112" charset="0"/>
                <a:cs typeface="Tahoma" pitchFamily="112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ahoma" pitchFamily="112" charset="0"/>
                <a:cs typeface="Tahoma" pitchFamily="112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ahoma" pitchFamily="112" charset="0"/>
                <a:cs typeface="Tahoma" pitchFamily="112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ahoma" pitchFamily="112" charset="0"/>
                <a:cs typeface="Tahoma" pitchFamily="112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ahoma" pitchFamily="112" charset="0"/>
                <a:cs typeface="Tahoma" pitchFamily="112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ahoma" pitchFamily="112" charset="0"/>
                <a:cs typeface="Tahoma" pitchFamily="112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ahoma" pitchFamily="112" charset="0"/>
                <a:cs typeface="Tahoma" pitchFamily="112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ahoma" pitchFamily="112" charset="0"/>
                <a:cs typeface="Tahoma" pitchFamily="112" charset="0"/>
              </a:defRPr>
            </a:lvl9pPr>
          </a:lstStyle>
          <a:p>
            <a:r>
              <a:rPr lang="en-ZA" sz="2000" dirty="0">
                <a:solidFill>
                  <a:prstClr val="black"/>
                </a:solidFill>
              </a:rPr>
              <a:t>Extraction Efficiency</a:t>
            </a:r>
          </a:p>
        </p:txBody>
      </p:sp>
    </p:spTree>
    <p:extLst>
      <p:ext uri="{BB962C8B-B14F-4D97-AF65-F5344CB8AC3E}">
        <p14:creationId xmlns:p14="http://schemas.microsoft.com/office/powerpoint/2010/main" val="1415316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896" y="302510"/>
            <a:ext cx="3567113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 descr="C:\Users\21637156\Desktop\Loots Oral\nelus Figure 1_1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876" y="1096312"/>
            <a:ext cx="7876480" cy="5685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9737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33" y="234950"/>
            <a:ext cx="6450013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 descr="C:\Users\21637156\Desktop\Loots Oral\nelus Figure 2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49155"/>
            <a:ext cx="8254999" cy="5622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5921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3" y="282575"/>
            <a:ext cx="3567113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 descr="C:\Users\21637156\Desktop\Loots Oral\nelus Figure 3.t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6" y="1268760"/>
            <a:ext cx="9139684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0956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8533" y="1144915"/>
            <a:ext cx="6407680" cy="5516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/>
          <p:cNvSpPr txBox="1">
            <a:spLocks/>
          </p:cNvSpPr>
          <p:nvPr/>
        </p:nvSpPr>
        <p:spPr bwMode="auto">
          <a:xfrm>
            <a:off x="251519" y="260648"/>
            <a:ext cx="4820013" cy="419100"/>
          </a:xfrm>
          <a:prstGeom prst="rect">
            <a:avLst/>
          </a:prstGeom>
          <a:solidFill>
            <a:srgbClr val="FE7F00"/>
          </a:solidFill>
          <a:ln w="38100">
            <a:solidFill>
              <a:srgbClr val="E44D0A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ahoma" pitchFamily="112" charset="0"/>
                <a:cs typeface="Tahoma" pitchFamily="112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ahoma" pitchFamily="112" charset="0"/>
                <a:cs typeface="Tahoma" pitchFamily="112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ahoma" pitchFamily="112" charset="0"/>
                <a:cs typeface="Tahoma" pitchFamily="112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ahoma" pitchFamily="112" charset="0"/>
                <a:cs typeface="Tahoma" pitchFamily="112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ahoma" pitchFamily="112" charset="0"/>
                <a:cs typeface="Tahoma" pitchFamily="112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ahoma" pitchFamily="112" charset="0"/>
                <a:cs typeface="Tahoma" pitchFamily="112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ahoma" pitchFamily="112" charset="0"/>
                <a:cs typeface="Tahoma" pitchFamily="112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ahoma" pitchFamily="112" charset="0"/>
                <a:cs typeface="Tahoma" pitchFamily="112" charset="0"/>
              </a:defRPr>
            </a:lvl9pPr>
          </a:lstStyle>
          <a:p>
            <a:r>
              <a:rPr lang="en-US" sz="2400" dirty="0" smtClean="0"/>
              <a:t>Applied to Patient Sputum</a:t>
            </a:r>
            <a:endParaRPr lang="en-ZA" sz="2400" dirty="0"/>
          </a:p>
        </p:txBody>
      </p:sp>
    </p:spTree>
    <p:extLst>
      <p:ext uri="{BB962C8B-B14F-4D97-AF65-F5344CB8AC3E}">
        <p14:creationId xmlns:p14="http://schemas.microsoft.com/office/powerpoint/2010/main" val="1653361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691680" y="2307580"/>
            <a:ext cx="5904656" cy="8333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rgbClr val="E44D0A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ZA" sz="2400" b="0" dirty="0" smtClean="0">
                <a:solidFill>
                  <a:prstClr val="black"/>
                </a:solidFill>
              </a:rPr>
              <a:t>Peak Alignment (Statistical Compare)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ZA" b="0" i="1" dirty="0" smtClean="0">
                <a:solidFill>
                  <a:prstClr val="black"/>
                </a:solidFill>
              </a:rPr>
              <a:t>2037 compound peaks identified</a:t>
            </a:r>
            <a:endParaRPr lang="en-ZA" b="0" i="1" dirty="0">
              <a:solidFill>
                <a:prstClr val="black"/>
              </a:solidFill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6732240" y="844146"/>
            <a:ext cx="0" cy="438894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2411760" y="836712"/>
            <a:ext cx="0" cy="453762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6732240" y="1852258"/>
            <a:ext cx="0" cy="438894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2411760" y="1844824"/>
            <a:ext cx="0" cy="453762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1691680" y="260648"/>
            <a:ext cx="5904656" cy="57606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rgbClr val="E44D0A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ZA" sz="2400" b="0" dirty="0">
                <a:solidFill>
                  <a:prstClr val="black"/>
                </a:solidFill>
              </a:rPr>
              <a:t>Data Processing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691680" y="1268760"/>
            <a:ext cx="5904656" cy="57606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rgbClr val="E44D0A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ZA" sz="2400" b="0" dirty="0" smtClean="0">
                <a:solidFill>
                  <a:prstClr val="black"/>
                </a:solidFill>
              </a:rPr>
              <a:t>Deconvolution (</a:t>
            </a:r>
            <a:r>
              <a:rPr lang="en-ZA" sz="2400" b="0" dirty="0" err="1" smtClean="0">
                <a:solidFill>
                  <a:prstClr val="black"/>
                </a:solidFill>
              </a:rPr>
              <a:t>ChromaTOF</a:t>
            </a:r>
            <a:r>
              <a:rPr lang="en-ZA" sz="2400" b="0" dirty="0" smtClean="0">
                <a:solidFill>
                  <a:prstClr val="black"/>
                </a:solidFill>
              </a:rPr>
              <a:t>)</a:t>
            </a:r>
            <a:endParaRPr lang="en-ZA" b="0" i="1" dirty="0">
              <a:solidFill>
                <a:prstClr val="black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691928" y="3575092"/>
            <a:ext cx="5904408" cy="84981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rgbClr val="E44D0A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ZA" sz="2400" b="0" dirty="0" smtClean="0">
                <a:solidFill>
                  <a:prstClr val="black"/>
                </a:solidFill>
              </a:rPr>
              <a:t>Standard Metabolomics Data Clean-up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ZA" b="0" i="1" dirty="0" smtClean="0">
                <a:solidFill>
                  <a:prstClr val="black"/>
                </a:solidFill>
              </a:rPr>
              <a:t>50% filter, QC Correction, QC-CV filter</a:t>
            </a:r>
            <a:endParaRPr lang="en-ZA" b="0" i="1" dirty="0">
              <a:solidFill>
                <a:prstClr val="black"/>
              </a:solidFill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6732240" y="3148402"/>
            <a:ext cx="0" cy="438894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2411760" y="3140968"/>
            <a:ext cx="0" cy="453762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6732240" y="4444546"/>
            <a:ext cx="0" cy="438894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2411760" y="4437112"/>
            <a:ext cx="0" cy="453762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/>
          <p:cNvSpPr/>
          <p:nvPr/>
        </p:nvSpPr>
        <p:spPr>
          <a:xfrm>
            <a:off x="1691680" y="4869160"/>
            <a:ext cx="5904656" cy="57606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rgbClr val="E44D0A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ZA" sz="2400" b="0" dirty="0" smtClean="0">
                <a:solidFill>
                  <a:prstClr val="black"/>
                </a:solidFill>
              </a:rPr>
              <a:t>498 Compounds after Data Clean-up</a:t>
            </a:r>
            <a:endParaRPr lang="en-ZA" b="0" i="1" dirty="0">
              <a:solidFill>
                <a:prstClr val="black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1691680" y="5877272"/>
            <a:ext cx="5904656" cy="57606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rgbClr val="E44D0A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ZA" sz="2400" b="0" dirty="0" smtClean="0">
                <a:solidFill>
                  <a:prstClr val="black"/>
                </a:solidFill>
              </a:rPr>
              <a:t>PCA Analysis</a:t>
            </a:r>
            <a:endParaRPr lang="en-ZA" b="0" i="1" dirty="0">
              <a:solidFill>
                <a:prstClr val="black"/>
              </a:solidFill>
            </a:endParaRPr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6732240" y="5452658"/>
            <a:ext cx="0" cy="438894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2411760" y="5445224"/>
            <a:ext cx="0" cy="453762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6423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22607" y="1168594"/>
            <a:ext cx="2952328" cy="576064"/>
          </a:xfrm>
          <a:prstGeom prst="rect">
            <a:avLst/>
          </a:prstGeom>
          <a:solidFill>
            <a:srgbClr val="F79646">
              <a:lumMod val="20000"/>
              <a:lumOff val="80000"/>
            </a:srgbClr>
          </a:solidFill>
          <a:ln w="57150" cap="flat" cmpd="sng" algn="ctr">
            <a:solidFill>
              <a:srgbClr val="E44D0A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PCA Analysis</a:t>
            </a:r>
            <a:endParaRPr kumimoji="0" lang="en-ZA" sz="1800" b="0" i="1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Picture 2" descr="C:\Users\21637156\Desktop\Loots Oral\ilse Fig3.t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8401" r="1696" b="11261"/>
          <a:stretch/>
        </p:blipFill>
        <p:spPr bwMode="auto">
          <a:xfrm>
            <a:off x="47919" y="2138648"/>
            <a:ext cx="4547096" cy="3573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3015" y="5856620"/>
            <a:ext cx="4572000" cy="962548"/>
          </a:xfrm>
          <a:prstGeom prst="rect">
            <a:avLst/>
          </a:prstGeom>
          <a:noFill/>
          <a:ln w="57150" cap="flat" cmpd="sng" algn="ctr">
            <a:noFill/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1800" b="0" i="1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Data set comprising of only the 498 selected compounds after data clean-up</a:t>
            </a:r>
            <a:endParaRPr kumimoji="0" lang="en-ZA" sz="1400" b="0" i="1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297217" y="1168789"/>
            <a:ext cx="2952328" cy="576064"/>
          </a:xfrm>
          <a:prstGeom prst="rect">
            <a:avLst/>
          </a:prstGeom>
          <a:solidFill>
            <a:srgbClr val="F79646">
              <a:lumMod val="20000"/>
              <a:lumOff val="80000"/>
            </a:srgbClr>
          </a:solidFill>
          <a:ln w="57150" cap="flat" cmpd="sng" algn="ctr">
            <a:solidFill>
              <a:srgbClr val="E44D0A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Venn-diagram</a:t>
            </a:r>
            <a:endParaRPr kumimoji="0" lang="en-ZA" sz="1800" b="0" i="1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162967" y="3284314"/>
            <a:ext cx="1476412" cy="509712"/>
          </a:xfrm>
          <a:prstGeom prst="rect">
            <a:avLst/>
          </a:prstGeom>
          <a:noFill/>
          <a:ln w="57150" cap="flat" cmpd="sng" algn="ctr">
            <a:noFill/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1800" b="0" i="1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1400" b="0" i="1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&gt;0.3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4702779" y="1844960"/>
            <a:ext cx="4716772" cy="3750072"/>
            <a:chOff x="4679764" y="975072"/>
            <a:chExt cx="4716772" cy="3750072"/>
          </a:xfrm>
        </p:grpSpPr>
        <p:sp>
          <p:nvSpPr>
            <p:cNvPr id="8" name="Oval 7"/>
            <p:cNvSpPr/>
            <p:nvPr/>
          </p:nvSpPr>
          <p:spPr>
            <a:xfrm>
              <a:off x="5724128" y="1340768"/>
              <a:ext cx="2088232" cy="2082390"/>
            </a:xfrm>
            <a:prstGeom prst="ellips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ZA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5724128" y="2277244"/>
              <a:ext cx="2088232" cy="2082390"/>
            </a:xfrm>
            <a:prstGeom prst="ellips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ZA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5076056" y="1916832"/>
              <a:ext cx="2088232" cy="1800200"/>
            </a:xfrm>
            <a:prstGeom prst="ellips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ZA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030038" y="975072"/>
              <a:ext cx="1476412" cy="509712"/>
            </a:xfrm>
            <a:prstGeom prst="rect">
              <a:avLst/>
            </a:prstGeom>
            <a:noFill/>
            <a:ln w="57150" cap="flat" cmpd="sng" algn="ctr">
              <a:noFill/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ZA" sz="1800" b="0" i="1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PLS-DA &gt; 1.0</a:t>
              </a:r>
              <a:endParaRPr kumimoji="0" lang="en-ZA" sz="1400" b="0" i="1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6372200" y="1916832"/>
              <a:ext cx="2088232" cy="1800200"/>
            </a:xfrm>
            <a:prstGeom prst="ellips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ZA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6030038" y="4215432"/>
              <a:ext cx="1476412" cy="509712"/>
            </a:xfrm>
            <a:prstGeom prst="rect">
              <a:avLst/>
            </a:prstGeom>
            <a:noFill/>
            <a:ln w="57150" cap="flat" cmpd="sng" algn="ctr">
              <a:noFill/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ZA" sz="1800" b="0" i="1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t-test &lt; 0.05</a:t>
              </a:r>
              <a:endParaRPr kumimoji="0" lang="en-ZA" sz="1400" b="0" i="1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7920124" y="2414426"/>
              <a:ext cx="1476412" cy="509712"/>
            </a:xfrm>
            <a:prstGeom prst="rect">
              <a:avLst/>
            </a:prstGeom>
            <a:noFill/>
            <a:ln w="57150" cap="flat" cmpd="sng" algn="ctr">
              <a:noFill/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ZA" sz="1800" b="0" i="1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PCA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ZA" sz="1400" b="0" i="1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&gt;0.1</a:t>
              </a: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6065310" y="1407120"/>
              <a:ext cx="1476412" cy="509712"/>
            </a:xfrm>
            <a:prstGeom prst="rect">
              <a:avLst/>
            </a:prstGeom>
            <a:noFill/>
            <a:ln w="57150" cap="flat" cmpd="sng" algn="ctr">
              <a:noFill/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ZA" sz="2000" b="0" i="1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80</a:t>
              </a:r>
              <a:endParaRPr kumimoji="0" lang="en-ZA" sz="1600" b="0" i="1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6065310" y="3705720"/>
              <a:ext cx="1476412" cy="509712"/>
            </a:xfrm>
            <a:prstGeom prst="rect">
              <a:avLst/>
            </a:prstGeom>
            <a:noFill/>
            <a:ln w="57150" cap="flat" cmpd="sng" algn="ctr">
              <a:noFill/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ZA" sz="2000" b="0" i="1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38</a:t>
              </a:r>
              <a:endParaRPr kumimoji="0" lang="en-ZA" sz="1600" b="0" i="1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679764" y="2492896"/>
              <a:ext cx="1476412" cy="509712"/>
            </a:xfrm>
            <a:prstGeom prst="rect">
              <a:avLst/>
            </a:prstGeom>
            <a:noFill/>
            <a:ln w="57150" cap="flat" cmpd="sng" algn="ctr">
              <a:noFill/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ZA" sz="2000" b="0" i="1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41</a:t>
              </a:r>
              <a:endParaRPr kumimoji="0" lang="en-ZA" sz="1600" b="0" i="1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7308304" y="2492896"/>
              <a:ext cx="1476412" cy="509712"/>
            </a:xfrm>
            <a:prstGeom prst="rect">
              <a:avLst/>
            </a:prstGeom>
            <a:noFill/>
            <a:ln w="57150" cap="flat" cmpd="sng" algn="ctr">
              <a:noFill/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ZA" sz="2000" b="0" i="1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53</a:t>
              </a:r>
              <a:endParaRPr kumimoji="0" lang="en-ZA" sz="1600" b="0" i="1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6012160" y="2492896"/>
              <a:ext cx="1476412" cy="576064"/>
            </a:xfrm>
            <a:prstGeom prst="rect">
              <a:avLst/>
            </a:prstGeom>
            <a:noFill/>
            <a:ln w="57150" cap="flat" cmpd="sng" algn="ctr">
              <a:noFill/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ZA" sz="2400" b="0" i="1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22</a:t>
              </a:r>
              <a:endParaRPr kumimoji="0" lang="en-ZA" sz="1800" b="0" i="1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cxnSp>
        <p:nvCxnSpPr>
          <p:cNvPr id="20" name="Straight Connector 19"/>
          <p:cNvCxnSpPr/>
          <p:nvPr/>
        </p:nvCxnSpPr>
        <p:spPr>
          <a:xfrm flipH="1">
            <a:off x="5827467" y="3794026"/>
            <a:ext cx="858741" cy="2062594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</a:ln>
          <a:effectLst/>
        </p:spPr>
      </p:cxnSp>
      <p:sp>
        <p:nvSpPr>
          <p:cNvPr id="21" name="TextBox 20"/>
          <p:cNvSpPr txBox="1"/>
          <p:nvPr/>
        </p:nvSpPr>
        <p:spPr>
          <a:xfrm>
            <a:off x="4769944" y="5880474"/>
            <a:ext cx="4214191" cy="923330"/>
          </a:xfrm>
          <a:prstGeom prst="rect">
            <a:avLst/>
          </a:prstGeom>
          <a:noFill/>
          <a:ln w="444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180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3 Unique markers: 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180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98% Specificity and 100% Sensitivity compared to culture (</a:t>
            </a:r>
            <a:r>
              <a:rPr lang="en-ZA" kern="0" dirty="0">
                <a:solidFill>
                  <a:prstClr val="black"/>
                </a:solidFill>
              </a:rPr>
              <a:t>G</a:t>
            </a:r>
            <a:r>
              <a:rPr kumimoji="0" lang="en-ZA" sz="180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old Standard)</a:t>
            </a:r>
            <a:endParaRPr kumimoji="0" lang="en-GB" sz="180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205" y="180447"/>
            <a:ext cx="4859337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3017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793" y="1219200"/>
            <a:ext cx="8478302" cy="5198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" name="Title 1"/>
          <p:cNvSpPr txBox="1">
            <a:spLocks/>
          </p:cNvSpPr>
          <p:nvPr/>
        </p:nvSpPr>
        <p:spPr bwMode="auto">
          <a:xfrm>
            <a:off x="251519" y="126999"/>
            <a:ext cx="6022281" cy="770467"/>
          </a:xfrm>
          <a:prstGeom prst="rect">
            <a:avLst/>
          </a:prstGeom>
          <a:solidFill>
            <a:srgbClr val="FE7F00"/>
          </a:solidFill>
          <a:ln w="38100">
            <a:solidFill>
              <a:srgbClr val="E44D0A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ahoma" pitchFamily="112" charset="0"/>
                <a:cs typeface="Tahoma" pitchFamily="112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ahoma" pitchFamily="112" charset="0"/>
                <a:cs typeface="Tahoma" pitchFamily="112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ahoma" pitchFamily="112" charset="0"/>
                <a:cs typeface="Tahoma" pitchFamily="112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ahoma" pitchFamily="112" charset="0"/>
                <a:cs typeface="Tahoma" pitchFamily="112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ahoma" pitchFamily="112" charset="0"/>
                <a:cs typeface="Tahoma" pitchFamily="112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ahoma" pitchFamily="112" charset="0"/>
                <a:cs typeface="Tahoma" pitchFamily="112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ahoma" pitchFamily="112" charset="0"/>
                <a:cs typeface="Tahoma" pitchFamily="112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ahoma" pitchFamily="112" charset="0"/>
                <a:cs typeface="Tahoma" pitchFamily="112" charset="0"/>
              </a:defRPr>
            </a:lvl9pPr>
          </a:lstStyle>
          <a:p>
            <a:r>
              <a:rPr lang="en-US" sz="2400" dirty="0" smtClean="0"/>
              <a:t>Urine:</a:t>
            </a:r>
          </a:p>
          <a:p>
            <a:r>
              <a:rPr lang="en-US" sz="2400" dirty="0" smtClean="0"/>
              <a:t>Predicting Treatment Outcome</a:t>
            </a:r>
            <a:endParaRPr lang="en-ZA" sz="2400" dirty="0"/>
          </a:p>
        </p:txBody>
      </p:sp>
    </p:spTree>
    <p:extLst>
      <p:ext uri="{BB962C8B-B14F-4D97-AF65-F5344CB8AC3E}">
        <p14:creationId xmlns:p14="http://schemas.microsoft.com/office/powerpoint/2010/main" val="1986912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071" y="1040860"/>
            <a:ext cx="8360200" cy="6264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 bwMode="auto">
          <a:xfrm>
            <a:off x="251519" y="126999"/>
            <a:ext cx="6022281" cy="770467"/>
          </a:xfrm>
          <a:prstGeom prst="rect">
            <a:avLst/>
          </a:prstGeom>
          <a:solidFill>
            <a:srgbClr val="FE7F00"/>
          </a:solidFill>
          <a:ln w="38100">
            <a:solidFill>
              <a:srgbClr val="E44D0A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ahoma" pitchFamily="112" charset="0"/>
                <a:cs typeface="Tahoma" pitchFamily="112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ahoma" pitchFamily="112" charset="0"/>
                <a:cs typeface="Tahoma" pitchFamily="112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ahoma" pitchFamily="112" charset="0"/>
                <a:cs typeface="Tahoma" pitchFamily="112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ahoma" pitchFamily="112" charset="0"/>
                <a:cs typeface="Tahoma" pitchFamily="112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ahoma" pitchFamily="112" charset="0"/>
                <a:cs typeface="Tahoma" pitchFamily="112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ahoma" pitchFamily="112" charset="0"/>
                <a:cs typeface="Tahoma" pitchFamily="112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ahoma" pitchFamily="112" charset="0"/>
                <a:cs typeface="Tahoma" pitchFamily="112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Tahoma" pitchFamily="112" charset="0"/>
                <a:cs typeface="Tahoma" pitchFamily="112" charset="0"/>
              </a:defRPr>
            </a:lvl9pPr>
          </a:lstStyle>
          <a:p>
            <a:r>
              <a:rPr lang="en-US" sz="2400" dirty="0" smtClean="0"/>
              <a:t>Urine:</a:t>
            </a:r>
          </a:p>
          <a:p>
            <a:r>
              <a:rPr lang="en-US" sz="2400" dirty="0" smtClean="0"/>
              <a:t>Predicting Treatment Outcome</a:t>
            </a:r>
            <a:endParaRPr lang="en-ZA" sz="2400" dirty="0"/>
          </a:p>
        </p:txBody>
      </p:sp>
    </p:spTree>
    <p:extLst>
      <p:ext uri="{BB962C8B-B14F-4D97-AF65-F5344CB8AC3E}">
        <p14:creationId xmlns:p14="http://schemas.microsoft.com/office/powerpoint/2010/main" val="3711164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0052" y="0"/>
            <a:ext cx="6481762" cy="981075"/>
          </a:xfrm>
        </p:spPr>
        <p:txBody>
          <a:bodyPr/>
          <a:lstStyle/>
          <a:p>
            <a:r>
              <a:rPr lang="en-US" dirty="0" smtClean="0"/>
              <a:t>TB Diagnostics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774" y="1064140"/>
            <a:ext cx="8943976" cy="5708136"/>
          </a:xfrm>
        </p:spPr>
        <p:txBody>
          <a:bodyPr/>
          <a:lstStyle/>
          <a:p>
            <a:pPr marL="0" indent="0">
              <a:buNone/>
            </a:pPr>
            <a:endParaRPr lang="en-ZA" sz="20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4795060"/>
              </p:ext>
            </p:extLst>
          </p:nvPr>
        </p:nvGraphicFramePr>
        <p:xfrm>
          <a:off x="66675" y="1083212"/>
          <a:ext cx="9035432" cy="57747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17716"/>
                <a:gridCol w="4517716"/>
              </a:tblGrid>
              <a:tr h="602339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Symptomatic Patient</a:t>
                      </a:r>
                      <a:endParaRPr lang="en-ZA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86112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</a:tr>
              <a:tr h="5172450"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>
                    <a:solidFill>
                      <a:srgbClr val="FCCF8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93983" y="1926895"/>
            <a:ext cx="1949142" cy="338554"/>
          </a:xfrm>
          <a:prstGeom prst="rect">
            <a:avLst/>
          </a:prstGeom>
          <a:solidFill>
            <a:srgbClr val="D68670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1600" u="sng" dirty="0" smtClean="0">
                <a:solidFill>
                  <a:srgbClr val="000000"/>
                </a:solidFill>
              </a:rPr>
              <a:t>3 Markers sputum</a:t>
            </a:r>
            <a:endParaRPr lang="en-ZA" sz="1400" dirty="0">
              <a:solidFill>
                <a:srgbClr val="0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427542" y="1736684"/>
            <a:ext cx="2276475" cy="307777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u="sng" dirty="0" smtClean="0">
                <a:solidFill>
                  <a:srgbClr val="333399">
                    <a:lumMod val="75000"/>
                  </a:srgbClr>
                </a:solidFill>
              </a:rPr>
              <a:t>TB or not TB?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0101" y="2247854"/>
            <a:ext cx="701636" cy="717762"/>
          </a:xfrm>
          <a:prstGeom prst="rect">
            <a:avLst/>
          </a:prstGeom>
        </p:spPr>
      </p:pic>
      <p:grpSp>
        <p:nvGrpSpPr>
          <p:cNvPr id="34" name="Group 33"/>
          <p:cNvGrpSpPr/>
          <p:nvPr/>
        </p:nvGrpSpPr>
        <p:grpSpPr>
          <a:xfrm>
            <a:off x="5080039" y="2148377"/>
            <a:ext cx="3316249" cy="1428346"/>
            <a:chOff x="5103657" y="2887174"/>
            <a:chExt cx="3316249" cy="1317226"/>
          </a:xfrm>
        </p:grpSpPr>
        <p:sp>
          <p:nvSpPr>
            <p:cNvPr id="18" name="TextBox 17"/>
            <p:cNvSpPr txBox="1"/>
            <p:nvPr/>
          </p:nvSpPr>
          <p:spPr>
            <a:xfrm>
              <a:off x="5103657" y="2927152"/>
              <a:ext cx="3316249" cy="12772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marL="72000" indent="-72000" algn="l"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rgbClr val="000000"/>
                  </a:solidFill>
                </a:rPr>
                <a:t>Culturing </a:t>
              </a:r>
              <a:r>
                <a:rPr lang="en-US" sz="1400" dirty="0">
                  <a:solidFill>
                    <a:srgbClr val="333399">
                      <a:lumMod val="75000"/>
                    </a:srgbClr>
                  </a:solidFill>
                </a:rPr>
                <a:t>(2-8 weeks</a:t>
              </a:r>
              <a:r>
                <a:rPr lang="en-US" sz="1400" dirty="0" smtClean="0">
                  <a:solidFill>
                    <a:srgbClr val="333399">
                      <a:lumMod val="75000"/>
                    </a:srgbClr>
                  </a:solidFill>
                </a:rPr>
                <a:t>)</a:t>
              </a:r>
            </a:p>
            <a:p>
              <a:pPr marL="72000" indent="-72000" algn="l">
                <a:buFont typeface="Arial" panose="020B0604020202020204" pitchFamily="34" charset="0"/>
                <a:buChar char="•"/>
              </a:pPr>
              <a:r>
                <a:rPr lang="en-US" sz="1400" dirty="0" smtClean="0">
                  <a:solidFill>
                    <a:srgbClr val="000000"/>
                  </a:solidFill>
                </a:rPr>
                <a:t>Smear microscopy</a:t>
              </a:r>
            </a:p>
            <a:p>
              <a:pPr algn="l"/>
              <a:r>
                <a:rPr lang="en-US" sz="1400" i="1" dirty="0" smtClean="0">
                  <a:solidFill>
                    <a:srgbClr val="2D2D8A">
                      <a:lumMod val="75000"/>
                    </a:srgbClr>
                  </a:solidFill>
                </a:rPr>
                <a:t>-Poor detection limit-10 000 cells/ml</a:t>
              </a:r>
            </a:p>
            <a:p>
              <a:pPr marL="72000" indent="-72000" algn="l"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rgbClr val="000000"/>
                  </a:solidFill>
                </a:rPr>
                <a:t>Gene amplification</a:t>
              </a:r>
            </a:p>
            <a:p>
              <a:pPr algn="l"/>
              <a:r>
                <a:rPr lang="en-US" sz="1400" dirty="0" smtClean="0">
                  <a:solidFill>
                    <a:srgbClr val="2D2D8A">
                      <a:lumMod val="75000"/>
                    </a:srgbClr>
                  </a:solidFill>
                </a:rPr>
                <a:t>-</a:t>
              </a:r>
              <a:r>
                <a:rPr lang="en-US" sz="1400" i="1" dirty="0" smtClean="0">
                  <a:solidFill>
                    <a:srgbClr val="2D2D8A">
                      <a:lumMod val="75000"/>
                    </a:srgbClr>
                  </a:solidFill>
                </a:rPr>
                <a:t>Poor sensitivity, false positives, expensive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84713" y="2887174"/>
              <a:ext cx="866774" cy="382722"/>
            </a:xfrm>
            <a:prstGeom prst="roundRect">
              <a:avLst/>
            </a:prstGeom>
          </p:spPr>
        </p:pic>
      </p:grpSp>
      <p:sp>
        <p:nvSpPr>
          <p:cNvPr id="26" name="Left-Right Arrow 25"/>
          <p:cNvSpPr/>
          <p:nvPr/>
        </p:nvSpPr>
        <p:spPr bwMode="auto">
          <a:xfrm>
            <a:off x="4179467" y="2623614"/>
            <a:ext cx="803314" cy="393643"/>
          </a:xfrm>
          <a:prstGeom prst="leftRightArrow">
            <a:avLst/>
          </a:prstGeom>
          <a:solidFill>
            <a:srgbClr val="0033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ZA" b="0" smtClean="0">
              <a:solidFill>
                <a:srgbClr val="00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485668" y="4049784"/>
            <a:ext cx="2276475" cy="307777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u="sng" dirty="0" smtClean="0">
                <a:solidFill>
                  <a:srgbClr val="333399">
                    <a:lumMod val="75000"/>
                  </a:srgbClr>
                </a:solidFill>
              </a:rPr>
              <a:t>Drug Resistance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234864" y="4367609"/>
            <a:ext cx="3403717" cy="52322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72000" indent="-72000" algn="l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</a:rPr>
              <a:t>Culturing </a:t>
            </a:r>
            <a:r>
              <a:rPr lang="en-US" sz="1400" dirty="0" smtClean="0">
                <a:solidFill>
                  <a:srgbClr val="333399">
                    <a:lumMod val="75000"/>
                  </a:srgbClr>
                </a:solidFill>
              </a:rPr>
              <a:t>(8-16 </a:t>
            </a:r>
            <a:r>
              <a:rPr lang="en-US" sz="1400" dirty="0">
                <a:solidFill>
                  <a:srgbClr val="333399">
                    <a:lumMod val="75000"/>
                  </a:srgbClr>
                </a:solidFill>
              </a:rPr>
              <a:t>weeks</a:t>
            </a:r>
            <a:r>
              <a:rPr lang="en-US" sz="1400" dirty="0" smtClean="0">
                <a:solidFill>
                  <a:srgbClr val="333399">
                    <a:lumMod val="75000"/>
                  </a:srgbClr>
                </a:solidFill>
              </a:rPr>
              <a:t>)</a:t>
            </a:r>
          </a:p>
          <a:p>
            <a:pPr marL="72000" indent="-7200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000000"/>
                </a:solidFill>
              </a:rPr>
              <a:t>Gene amplification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485668" y="5027411"/>
            <a:ext cx="2276475" cy="307777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u="sng" dirty="0" smtClean="0">
                <a:solidFill>
                  <a:srgbClr val="333399">
                    <a:lumMod val="75000"/>
                  </a:srgbClr>
                </a:solidFill>
              </a:rPr>
              <a:t>Speciation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230759" y="5336314"/>
            <a:ext cx="3449445" cy="30777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72000" indent="-7200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000000"/>
                </a:solidFill>
              </a:rPr>
              <a:t>Gene amplification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272818" y="5805875"/>
            <a:ext cx="5006842" cy="307777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u="sng" dirty="0" smtClean="0">
                <a:solidFill>
                  <a:srgbClr val="333399">
                    <a:lumMod val="75000"/>
                  </a:srgbClr>
                </a:solidFill>
              </a:rPr>
              <a:t>Predicting Treatment Outcome /Treatment Monitoring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1466" y="2951748"/>
            <a:ext cx="680271" cy="504595"/>
          </a:xfrm>
          <a:prstGeom prst="roundRect">
            <a:avLst/>
          </a:prstGeom>
        </p:spPr>
      </p:pic>
      <p:sp>
        <p:nvSpPr>
          <p:cNvPr id="36" name="Left-Right Arrow 35"/>
          <p:cNvSpPr/>
          <p:nvPr/>
        </p:nvSpPr>
        <p:spPr bwMode="auto">
          <a:xfrm>
            <a:off x="4183591" y="4367060"/>
            <a:ext cx="803314" cy="393643"/>
          </a:xfrm>
          <a:prstGeom prst="leftRightArrow">
            <a:avLst/>
          </a:prstGeom>
          <a:solidFill>
            <a:srgbClr val="0033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ZA" b="0" smtClean="0">
              <a:solidFill>
                <a:srgbClr val="000000"/>
              </a:solidFill>
            </a:endParaRPr>
          </a:p>
        </p:txBody>
      </p:sp>
      <p:sp>
        <p:nvSpPr>
          <p:cNvPr id="37" name="Left-Right Arrow 36"/>
          <p:cNvSpPr/>
          <p:nvPr/>
        </p:nvSpPr>
        <p:spPr bwMode="auto">
          <a:xfrm>
            <a:off x="4181000" y="5321972"/>
            <a:ext cx="803314" cy="393643"/>
          </a:xfrm>
          <a:prstGeom prst="leftRightArrow">
            <a:avLst/>
          </a:prstGeom>
          <a:solidFill>
            <a:srgbClr val="0033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ZA" b="0" smtClean="0">
              <a:solidFill>
                <a:srgbClr val="0000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299664" y="6123527"/>
            <a:ext cx="3449445" cy="73866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72000" lvl="0" indent="-72000" algn="l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</a:rPr>
              <a:t>Culturing </a:t>
            </a:r>
            <a:r>
              <a:rPr lang="en-US" sz="1400" dirty="0" smtClean="0">
                <a:solidFill>
                  <a:srgbClr val="333399">
                    <a:lumMod val="75000"/>
                  </a:srgbClr>
                </a:solidFill>
              </a:rPr>
              <a:t>(2-16 </a:t>
            </a:r>
            <a:r>
              <a:rPr lang="en-US" sz="1400" dirty="0">
                <a:solidFill>
                  <a:srgbClr val="333399">
                    <a:lumMod val="75000"/>
                  </a:srgbClr>
                </a:solidFill>
              </a:rPr>
              <a:t>weeks)</a:t>
            </a:r>
          </a:p>
          <a:p>
            <a:pPr marL="72000" lvl="0" indent="-72000" algn="l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</a:rPr>
              <a:t>Gene </a:t>
            </a:r>
            <a:r>
              <a:rPr lang="en-US" sz="1400" dirty="0" smtClean="0">
                <a:solidFill>
                  <a:srgbClr val="000000"/>
                </a:solidFill>
              </a:rPr>
              <a:t>amplification</a:t>
            </a:r>
          </a:p>
          <a:p>
            <a:pPr marL="72000" lvl="0" indent="-72000" algn="l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000000"/>
                </a:solidFill>
              </a:rPr>
              <a:t>Smear microscopy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84503" y="2265449"/>
            <a:ext cx="3576631" cy="830997"/>
          </a:xfrm>
          <a:prstGeom prst="rect">
            <a:avLst/>
          </a:prstGeom>
          <a:solidFill>
            <a:srgbClr val="FBB44B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1200" dirty="0">
                <a:solidFill>
                  <a:srgbClr val="000000"/>
                </a:solidFill>
              </a:rPr>
              <a:t>-98% sensitivity</a:t>
            </a:r>
          </a:p>
          <a:p>
            <a:pPr algn="l"/>
            <a:r>
              <a:rPr lang="en-US" sz="1200" dirty="0">
                <a:solidFill>
                  <a:srgbClr val="000000"/>
                </a:solidFill>
              </a:rPr>
              <a:t>-100% specificity</a:t>
            </a:r>
          </a:p>
          <a:p>
            <a:pPr algn="l"/>
            <a:r>
              <a:rPr lang="en-US" sz="1200" dirty="0">
                <a:solidFill>
                  <a:srgbClr val="000000"/>
                </a:solidFill>
              </a:rPr>
              <a:t>-1 Hour turnaround time</a:t>
            </a:r>
          </a:p>
          <a:p>
            <a:pPr algn="l"/>
            <a:r>
              <a:rPr lang="en-US" sz="1200" dirty="0" smtClean="0">
                <a:solidFill>
                  <a:srgbClr val="000000"/>
                </a:solidFill>
              </a:rPr>
              <a:t>-Inexpensive after </a:t>
            </a:r>
            <a:r>
              <a:rPr lang="en-US" sz="1200" dirty="0">
                <a:solidFill>
                  <a:srgbClr val="000000"/>
                </a:solidFill>
              </a:rPr>
              <a:t>infrastructure </a:t>
            </a:r>
            <a:r>
              <a:rPr lang="en-US" sz="1200" dirty="0" smtClean="0">
                <a:solidFill>
                  <a:srgbClr val="000000"/>
                </a:solidFill>
              </a:rPr>
              <a:t>purchased</a:t>
            </a:r>
            <a:endParaRPr lang="en-ZA" sz="1200" dirty="0">
              <a:solidFill>
                <a:srgbClr val="0000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83772" y="6231647"/>
            <a:ext cx="3151298" cy="523220"/>
          </a:xfrm>
          <a:prstGeom prst="rect">
            <a:avLst/>
          </a:prstGeom>
          <a:solidFill>
            <a:srgbClr val="FBB44B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1400" dirty="0" smtClean="0">
                <a:solidFill>
                  <a:srgbClr val="000000"/>
                </a:solidFill>
              </a:rPr>
              <a:t>PCA plot: Treatment response-Cured vs Failed</a:t>
            </a:r>
            <a:endParaRPr lang="en-ZA" dirty="0">
              <a:solidFill>
                <a:srgbClr val="0000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84503" y="3102555"/>
            <a:ext cx="1679633" cy="553998"/>
          </a:xfrm>
          <a:prstGeom prst="rect">
            <a:avLst/>
          </a:prstGeom>
          <a:solidFill>
            <a:srgbClr val="D68670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1600" u="sng" dirty="0" smtClean="0">
                <a:solidFill>
                  <a:srgbClr val="000000"/>
                </a:solidFill>
              </a:rPr>
              <a:t>Point of care</a:t>
            </a:r>
          </a:p>
          <a:p>
            <a:pPr algn="l"/>
            <a:r>
              <a:rPr lang="en-ZA" sz="1400" dirty="0" smtClean="0">
                <a:solidFill>
                  <a:srgbClr val="000000"/>
                </a:solidFill>
              </a:rPr>
              <a:t>Nanotechnology</a:t>
            </a:r>
            <a:endParaRPr lang="en-US" sz="1600" u="sng" dirty="0">
              <a:solidFill>
                <a:srgbClr val="00000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41842" y="5329344"/>
            <a:ext cx="3719292" cy="338554"/>
          </a:xfrm>
          <a:prstGeom prst="rect">
            <a:avLst/>
          </a:prstGeom>
          <a:solidFill>
            <a:srgbClr val="D68670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1600" dirty="0">
                <a:solidFill>
                  <a:srgbClr val="000000"/>
                </a:solidFill>
              </a:rPr>
              <a:t>Patent: PCI/IB 2012051995</a:t>
            </a:r>
          </a:p>
        </p:txBody>
      </p:sp>
      <p:sp>
        <p:nvSpPr>
          <p:cNvPr id="49" name="Left-Right Arrow 48"/>
          <p:cNvSpPr/>
          <p:nvPr/>
        </p:nvSpPr>
        <p:spPr bwMode="auto">
          <a:xfrm>
            <a:off x="4164760" y="6330288"/>
            <a:ext cx="803314" cy="393643"/>
          </a:xfrm>
          <a:prstGeom prst="leftRightArrow">
            <a:avLst/>
          </a:prstGeom>
          <a:solidFill>
            <a:srgbClr val="0033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ZA" b="0" smtClean="0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56" r="26356"/>
          <a:stretch/>
        </p:blipFill>
        <p:spPr>
          <a:xfrm>
            <a:off x="2143125" y="3066302"/>
            <a:ext cx="1823199" cy="815835"/>
          </a:xfrm>
          <a:prstGeom prst="roundRect">
            <a:avLst/>
          </a:prstGeom>
        </p:spPr>
      </p:pic>
      <p:sp>
        <p:nvSpPr>
          <p:cNvPr id="15" name="Bent Arrow 14"/>
          <p:cNvSpPr/>
          <p:nvPr/>
        </p:nvSpPr>
        <p:spPr bwMode="auto">
          <a:xfrm rot="5400000">
            <a:off x="6988542" y="-95420"/>
            <a:ext cx="717391" cy="3170189"/>
          </a:xfrm>
          <a:prstGeom prst="bentArrow">
            <a:avLst>
              <a:gd name="adj1" fmla="val 45789"/>
              <a:gd name="adj2" fmla="val 47222"/>
              <a:gd name="adj3" fmla="val 25000"/>
              <a:gd name="adj4" fmla="val 4375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270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Current</a:t>
            </a:r>
            <a:endParaRPr lang="en-ZA" dirty="0">
              <a:solidFill>
                <a:srgbClr val="000000"/>
              </a:solidFill>
            </a:endParaRPr>
          </a:p>
        </p:txBody>
      </p:sp>
      <p:sp>
        <p:nvSpPr>
          <p:cNvPr id="43" name="Bent Arrow 42"/>
          <p:cNvSpPr/>
          <p:nvPr/>
        </p:nvSpPr>
        <p:spPr bwMode="auto">
          <a:xfrm rot="16200000" flipH="1">
            <a:off x="1385225" y="-157610"/>
            <a:ext cx="717392" cy="3266761"/>
          </a:xfrm>
          <a:prstGeom prst="bentArrow">
            <a:avLst>
              <a:gd name="adj1" fmla="val 45789"/>
              <a:gd name="adj2" fmla="val 47222"/>
              <a:gd name="adj3" fmla="val 25000"/>
              <a:gd name="adj4" fmla="val 4375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      Future with metabolomics</a:t>
            </a:r>
            <a:endParaRPr lang="en-ZA" dirty="0">
              <a:solidFill>
                <a:srgbClr val="0000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41842" y="4359281"/>
            <a:ext cx="3719292" cy="584775"/>
          </a:xfrm>
          <a:prstGeom prst="rect">
            <a:avLst/>
          </a:prstGeom>
          <a:solidFill>
            <a:srgbClr val="D68670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1600" dirty="0" smtClean="0">
                <a:solidFill>
                  <a:srgbClr val="000000"/>
                </a:solidFill>
              </a:rPr>
              <a:t>Metabolomics Drug Resistance Markers?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71305" y="6077758"/>
            <a:ext cx="3861159" cy="830997"/>
          </a:xfrm>
          <a:prstGeom prst="rect">
            <a:avLst/>
          </a:prstGeom>
          <a:solidFill>
            <a:srgbClr val="D68670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1600" dirty="0" smtClean="0">
                <a:solidFill>
                  <a:srgbClr val="000000"/>
                </a:solidFill>
              </a:rPr>
              <a:t>Differentiate Cured vs Failed at time of Diagnosis – Predict Response to Frist Line Medication</a:t>
            </a:r>
            <a:endParaRPr lang="en-US" sz="1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0336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Metabolomics Contact: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2608" y="3442589"/>
            <a:ext cx="8229600" cy="717931"/>
          </a:xfrm>
        </p:spPr>
        <p:txBody>
          <a:bodyPr/>
          <a:lstStyle/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en-ZA" kern="1200" dirty="0">
                <a:solidFill>
                  <a:srgbClr val="000000"/>
                </a:solidFill>
                <a:latin typeface="Arial" charset="0"/>
              </a:rPr>
              <a:t>Email: dutoit.loots@nwu.ac.za</a:t>
            </a:r>
            <a:endParaRPr lang="en-GB" kern="1200" dirty="0">
              <a:solidFill>
                <a:srgbClr val="000000"/>
              </a:solidFill>
              <a:latin typeface="Arial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04531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4419600"/>
            <a:ext cx="8686800" cy="1219200"/>
          </a:xfrm>
          <a:custGeom>
            <a:avLst/>
            <a:gdLst>
              <a:gd name="connsiteX0" fmla="*/ 0 w 4191000"/>
              <a:gd name="connsiteY0" fmla="*/ 0 h 609600"/>
              <a:gd name="connsiteX1" fmla="*/ 3886200 w 4191000"/>
              <a:gd name="connsiteY1" fmla="*/ 0 h 609600"/>
              <a:gd name="connsiteX2" fmla="*/ 4191000 w 4191000"/>
              <a:gd name="connsiteY2" fmla="*/ 304800 h 609600"/>
              <a:gd name="connsiteX3" fmla="*/ 3886200 w 4191000"/>
              <a:gd name="connsiteY3" fmla="*/ 609600 h 609600"/>
              <a:gd name="connsiteX4" fmla="*/ 0 w 4191000"/>
              <a:gd name="connsiteY4" fmla="*/ 609600 h 609600"/>
              <a:gd name="connsiteX5" fmla="*/ 0 w 4191000"/>
              <a:gd name="connsiteY5" fmla="*/ 0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91000" h="609600">
                <a:moveTo>
                  <a:pt x="0" y="0"/>
                </a:moveTo>
                <a:lnTo>
                  <a:pt x="3886200" y="0"/>
                </a:lnTo>
                <a:lnTo>
                  <a:pt x="4191000" y="304800"/>
                </a:lnTo>
                <a:lnTo>
                  <a:pt x="3886200" y="609600"/>
                </a:lnTo>
                <a:lnTo>
                  <a:pt x="0" y="609600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Lung &amp; Respiratory Care – </a:t>
            </a:r>
            <a:r>
              <a:rPr lang="en-US" sz="2800" b="1" dirty="0">
                <a:solidFill>
                  <a:schemeClr val="bg1"/>
                </a:solidFill>
              </a:rPr>
              <a:t>2016 Website</a:t>
            </a:r>
            <a:r>
              <a:rPr lang="en-US" sz="2800" b="1" dirty="0" smtClean="0">
                <a:solidFill>
                  <a:schemeClr val="bg1"/>
                </a:solidFill>
              </a:rPr>
              <a:t>: </a:t>
            </a:r>
            <a:r>
              <a:rPr lang="en-US" sz="28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lung.conferenceseries.com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371600"/>
            <a:ext cx="9144000" cy="2209800"/>
          </a:xfrm>
          <a:blipFill>
            <a:blip r:embed="rId2"/>
            <a:tile tx="0" ty="0" sx="100000" sy="100000" flip="none" algn="tl"/>
          </a:blipFill>
          <a:ln>
            <a:solidFill>
              <a:schemeClr val="bg1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sz="36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Meet the eminent gathering once again at</a:t>
            </a:r>
            <a:r>
              <a:rPr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Lung &amp; Respiratory </a:t>
            </a:r>
            <a:r>
              <a:rPr lang="en-US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Care </a:t>
            </a:r>
            <a:r>
              <a:rPr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-2016</a:t>
            </a:r>
            <a:r>
              <a:rPr sz="4800" b="1" dirty="0" smtClean="0">
                <a:solidFill>
                  <a:schemeClr val="tx1"/>
                </a:solidFill>
              </a:rPr>
              <a:t/>
            </a:r>
            <a:br>
              <a:rPr sz="4800" b="1" dirty="0" smtClean="0">
                <a:solidFill>
                  <a:schemeClr val="tx1"/>
                </a:solidFill>
              </a:rPr>
            </a:br>
            <a:r>
              <a:rPr lang="en-US" sz="2400" b="1" dirty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Manchester</a:t>
            </a:r>
            <a:r>
              <a:rPr sz="2400" b="1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, </a:t>
            </a: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UK</a:t>
            </a:r>
            <a:r>
              <a:rPr sz="2400" b="1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sz="2400" b="1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sz="2400" b="1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August 01 - 03, 2016</a:t>
            </a:r>
            <a:endParaRPr lang="en-US" sz="4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62" name="AutoShape 2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 b="0" dirty="0">
              <a:solidFill>
                <a:prstClr val="black"/>
              </a:solidFill>
              <a:latin typeface="Perpetua"/>
            </a:endParaRPr>
          </a:p>
        </p:txBody>
      </p:sp>
      <p:sp>
        <p:nvSpPr>
          <p:cNvPr id="40964" name="AutoShape 4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 b="0" dirty="0">
              <a:solidFill>
                <a:prstClr val="black"/>
              </a:solidFill>
              <a:latin typeface="Perpetua"/>
            </a:endParaRPr>
          </a:p>
        </p:txBody>
      </p:sp>
      <p:sp>
        <p:nvSpPr>
          <p:cNvPr id="40966" name="AutoShape 6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 b="0" dirty="0">
              <a:solidFill>
                <a:prstClr val="black"/>
              </a:solidFill>
              <a:latin typeface="Perpetua"/>
            </a:endParaRPr>
          </a:p>
        </p:txBody>
      </p:sp>
      <p:sp>
        <p:nvSpPr>
          <p:cNvPr id="40968" name="AutoShape 8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en-US" b="0" dirty="0">
              <a:solidFill>
                <a:prstClr val="black"/>
              </a:solidFill>
              <a:latin typeface="Perpetua"/>
            </a:endParaRPr>
          </a:p>
        </p:txBody>
      </p:sp>
      <p:pic>
        <p:nvPicPr>
          <p:cNvPr id="11" name="Picture 2" descr="C:\Users\nagapraveen-p\AppData\Local\Microsoft\Windows\Temporary Internet Files\Content.Outlook\XLM8YBCH\logo (2)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24200" y="0"/>
            <a:ext cx="2907916" cy="14251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32374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potch04_e">
  <a:themeElements>
    <a:clrScheme name="potch04_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otch04_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tch04_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tch04_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tch04_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tch04_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tch04_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tch04_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tch04_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tch04_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tch04_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tch04_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tch04_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tch04_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potch04_e</Template>
  <TotalTime>9533</TotalTime>
  <Words>1017</Words>
  <Application>Microsoft Office PowerPoint</Application>
  <PresentationFormat>On-screen Show (4:3)</PresentationFormat>
  <Paragraphs>230</Paragraphs>
  <Slides>34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34</vt:i4>
      </vt:variant>
    </vt:vector>
  </HeadingPairs>
  <TitlesOfParts>
    <vt:vector size="38" baseType="lpstr">
      <vt:lpstr>potch04_e</vt:lpstr>
      <vt:lpstr>Office Theme</vt:lpstr>
      <vt:lpstr>Equity</vt:lpstr>
      <vt:lpstr>1_Equity</vt:lpstr>
      <vt:lpstr>Lung-2015 Baltimore,  USA July 13 - 15,  2015</vt:lpstr>
      <vt:lpstr>William Shakespeare – Hamlet (1623)</vt:lpstr>
      <vt:lpstr>PowerPoint Presentation</vt:lpstr>
      <vt:lpstr>South Africa</vt:lpstr>
      <vt:lpstr>South Africa</vt:lpstr>
      <vt:lpstr>Global TB prevalence</vt:lpstr>
      <vt:lpstr>NWU-Human Metabolomics</vt:lpstr>
      <vt:lpstr>Tuberculosis: Shocking Statistics</vt:lpstr>
      <vt:lpstr>Metabo-WHAT-ics????</vt:lpstr>
      <vt:lpstr>Metabolomics</vt:lpstr>
      <vt:lpstr>Systems Biology</vt:lpstr>
      <vt:lpstr>NWU-Human Metabolomics</vt:lpstr>
      <vt:lpstr>Untargeted and Semi-targeted metabolomics</vt:lpstr>
      <vt:lpstr>Metabolomics workflow</vt:lpstr>
      <vt:lpstr>Our Journey</vt:lpstr>
      <vt:lpstr> Metabolomics Methodology: </vt:lpstr>
      <vt:lpstr> Applications of Methodologies </vt:lpstr>
      <vt:lpstr>Metabolomics for TB Diagnostics</vt:lpstr>
      <vt:lpstr>Speciation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TB Diagnostics</vt:lpstr>
      <vt:lpstr>Metabolomics Contact:</vt:lpstr>
      <vt:lpstr>Meet the eminent gathering once again at Lung &amp; Respiratory Care -2016 Manchester, UK August 01 - 03, 2016</vt:lpstr>
    </vt:vector>
  </TitlesOfParts>
  <Company>NWU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HP27975994114</dc:creator>
  <cp:lastModifiedBy>Pavan Marri. Kumar</cp:lastModifiedBy>
  <cp:revision>452</cp:revision>
  <cp:lastPrinted>2015-05-22T08:43:44Z</cp:lastPrinted>
  <dcterms:created xsi:type="dcterms:W3CDTF">2008-11-21T13:47:45Z</dcterms:created>
  <dcterms:modified xsi:type="dcterms:W3CDTF">2015-07-24T09:59:48Z</dcterms:modified>
</cp:coreProperties>
</file>