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1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71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8.xml" ContentType="application/vnd.openxmlformats-officedocument.theme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Layouts/slideLayout198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14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Layouts/slideLayout187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76.xml" ContentType="application/vnd.openxmlformats-officedocument.presentationml.slideLayout+xml"/>
  <Default Extension="png" ContentType="image/png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90.xml" ContentType="application/vnd.openxmlformats-officedocument.presentationml.slideLayout+xml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s/slide22.xml" ContentType="application/vnd.openxmlformats-officedocument.presentationml.slide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219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62.xml" ContentType="application/vnd.openxmlformats-officedocument.presentationml.slideLayout+xml"/>
  <Default Extension="wmf" ContentType="image/x-wmf"/>
  <Override PartName="/ppt/slideMasters/slideMaster17.xml" ContentType="application/vnd.openxmlformats-officedocument.presentationml.slideMaster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6.xml" ContentType="application/vnd.openxmlformats-officedocument.theme+xml"/>
  <Override PartName="/ppt/slideMasters/slideMaster13.xml" ContentType="application/vnd.openxmlformats-officedocument.presentationml.slideMaster+xml"/>
  <Override PartName="/ppt/slideLayouts/slideLayout100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theme/theme12.xml" ContentType="application/vnd.openxmlformats-officedocument.theme+xml"/>
  <Override PartName="/ppt/slideLayouts/slideLayout189.xml" ContentType="application/vnd.openxmlformats-officedocument.presentationml.slideLayou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85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81.xml" ContentType="application/vnd.openxmlformats-officedocument.presentationml.slideLayout+xml"/>
  <Default Extension="jpeg" ContentType="image/jpeg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Masters/slideMaster14.xml" ContentType="application/vnd.openxmlformats-officedocument.presentationml.slideMaster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217.xml" ContentType="application/vnd.openxmlformats-officedocument.presentationml.slideLayout+xml"/>
  <Override PartName="/ppt/theme/theme17.xml" ContentType="application/vnd.openxmlformats-officedocument.theme+xml"/>
  <Override PartName="/ppt/slideLayouts/slideLayout206.xml" ContentType="application/vnd.openxmlformats-officedocument.presentationml.slideLayout+xml"/>
  <Override PartName="/ppt/charts/chart6.xml" ContentType="application/vnd.openxmlformats-officedocument.drawingml.char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202.xml" ContentType="application/vnd.openxmlformats-officedocument.presentationml.slideLayout+xml"/>
  <Override PartName="/ppt/charts/chart2.xml" ContentType="application/vnd.openxmlformats-officedocument.drawingml.chart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4.xml" ContentType="application/vnd.openxmlformats-officedocument.them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215.xml" ContentType="application/vnd.openxmlformats-officedocument.presentationml.slideLayout+xml"/>
  <Default Extension="gif" ContentType="image/gif"/>
  <Override PartName="/ppt/slideLayouts/slideLayout99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4.xml" ContentType="application/vnd.openxmlformats-officedocument.presentationml.slideLayout+xml"/>
  <Override PartName="/ppt/charts/chart4.xml" ContentType="application/vnd.openxmlformats-officedocument.drawingml.chart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slideLayouts/slideLayout177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91.xml" ContentType="application/vnd.openxmlformats-officedocument.presentationml.slideLayout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4" r:id="rId3"/>
    <p:sldMasterId id="2147483688" r:id="rId4"/>
    <p:sldMasterId id="2147483702" r:id="rId5"/>
    <p:sldMasterId id="2147483716" r:id="rId6"/>
    <p:sldMasterId id="2147483730" r:id="rId7"/>
    <p:sldMasterId id="2147483744" r:id="rId8"/>
    <p:sldMasterId id="2147483758" r:id="rId9"/>
    <p:sldMasterId id="2147483772" r:id="rId10"/>
    <p:sldMasterId id="2147483786" r:id="rId11"/>
    <p:sldMasterId id="2147483800" r:id="rId12"/>
    <p:sldMasterId id="2147483814" r:id="rId13"/>
    <p:sldMasterId id="2147483828" r:id="rId14"/>
    <p:sldMasterId id="2147483842" r:id="rId15"/>
    <p:sldMasterId id="2147483856" r:id="rId16"/>
    <p:sldMasterId id="2147483870" r:id="rId17"/>
  </p:sldMasterIdLst>
  <p:notesMasterIdLst>
    <p:notesMasterId r:id="rId45"/>
  </p:notesMasterIdLst>
  <p:sldIdLst>
    <p:sldId id="256" r:id="rId18"/>
    <p:sldId id="258" r:id="rId19"/>
    <p:sldId id="259" r:id="rId20"/>
    <p:sldId id="260" r:id="rId21"/>
    <p:sldId id="257" r:id="rId22"/>
    <p:sldId id="261" r:id="rId23"/>
    <p:sldId id="288" r:id="rId24"/>
    <p:sldId id="289" r:id="rId25"/>
    <p:sldId id="290" r:id="rId26"/>
    <p:sldId id="266" r:id="rId27"/>
    <p:sldId id="267" r:id="rId28"/>
    <p:sldId id="279" r:id="rId29"/>
    <p:sldId id="280" r:id="rId30"/>
    <p:sldId id="281" r:id="rId31"/>
    <p:sldId id="282" r:id="rId32"/>
    <p:sldId id="283" r:id="rId33"/>
    <p:sldId id="284" r:id="rId34"/>
    <p:sldId id="286" r:id="rId35"/>
    <p:sldId id="285" r:id="rId36"/>
    <p:sldId id="270" r:id="rId37"/>
    <p:sldId id="271" r:id="rId38"/>
    <p:sldId id="272" r:id="rId39"/>
    <p:sldId id="264" r:id="rId40"/>
    <p:sldId id="269" r:id="rId41"/>
    <p:sldId id="265" r:id="rId42"/>
    <p:sldId id="268" r:id="rId43"/>
    <p:sldId id="287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slide" Target="slides/slide25.xml"/><Relationship Id="rId4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3.xml"/><Relationship Id="rId29" Type="http://schemas.openxmlformats.org/officeDocument/2006/relationships/slide" Target="slides/slide12.xml"/><Relationship Id="rId41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theme" Target="theme/theme1.xml"/><Relationship Id="rId8" Type="http://schemas.openxmlformats.org/officeDocument/2006/relationships/slideMaster" Target="slideMasters/slideMaster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9.8455598455598495E-2"/>
          <c:y val="8.123249299719891E-2"/>
          <c:w val="0.68146718146718144"/>
          <c:h val="0.75910364145658271"/>
        </c:manualLayout>
      </c:layout>
      <c:bar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1. day</c:v>
                </c:pt>
              </c:strCache>
            </c:strRef>
          </c:tx>
          <c:spPr>
            <a:pattFill prst="pct50">
              <a:fgClr>
                <a:srgbClr val="000000"/>
              </a:fgClr>
              <a:bgClr>
                <a:srgbClr val="FFFFFF"/>
              </a:bgClr>
            </a:pattFill>
            <a:ln w="21219">
              <a:solidFill>
                <a:srgbClr val="000000"/>
              </a:solidFill>
              <a:prstDash val="solid"/>
            </a:ln>
          </c:spPr>
          <c:cat>
            <c:strRef>
              <c:f>Sheet1!$B$1:$E$1</c:f>
              <c:strCache>
                <c:ptCount val="4"/>
                <c:pt idx="0">
                  <c:v>C</c:v>
                </c:pt>
                <c:pt idx="3">
                  <c:v>O-I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8.5300000000000011</c:v>
                </c:pt>
                <c:pt idx="3">
                  <c:v>8.82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20. day</c:v>
                </c:pt>
              </c:strCache>
            </c:strRef>
          </c:tx>
          <c:spPr>
            <a:solidFill>
              <a:srgbClr val="FFFFFF"/>
            </a:solidFill>
            <a:ln w="21219">
              <a:solidFill>
                <a:srgbClr val="000000"/>
              </a:solidFill>
              <a:prstDash val="solid"/>
            </a:ln>
          </c:spPr>
          <c:cat>
            <c:strRef>
              <c:f>Sheet1!$B$1:$E$1</c:f>
              <c:strCache>
                <c:ptCount val="4"/>
                <c:pt idx="0">
                  <c:v>C</c:v>
                </c:pt>
                <c:pt idx="3">
                  <c:v>O-I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13.2</c:v>
                </c:pt>
                <c:pt idx="3">
                  <c:v>13.51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40. day</c:v>
                </c:pt>
              </c:strCache>
            </c:strRef>
          </c:tx>
          <c:spPr>
            <a:pattFill prst="dkDnDiag">
              <a:fgClr>
                <a:srgbClr val="000000"/>
              </a:fgClr>
              <a:bgClr>
                <a:srgbClr val="FFFFFF"/>
              </a:bgClr>
            </a:pattFill>
            <a:ln w="21219">
              <a:solidFill>
                <a:srgbClr val="000000"/>
              </a:solidFill>
              <a:prstDash val="solid"/>
            </a:ln>
          </c:spPr>
          <c:cat>
            <c:strRef>
              <c:f>Sheet1!$B$1:$E$1</c:f>
              <c:strCache>
                <c:ptCount val="4"/>
                <c:pt idx="0">
                  <c:v>C</c:v>
                </c:pt>
                <c:pt idx="3">
                  <c:v>O-I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25.32</c:v>
                </c:pt>
                <c:pt idx="3">
                  <c:v>27.19</c:v>
                </c:pt>
              </c:numCache>
            </c:numRef>
          </c:val>
        </c:ser>
        <c:dLbls/>
        <c:axId val="123926400"/>
        <c:axId val="123927936"/>
      </c:barChart>
      <c:catAx>
        <c:axId val="123926400"/>
        <c:scaling>
          <c:orientation val="minMax"/>
        </c:scaling>
        <c:axPos val="b"/>
        <c:numFmt formatCode="General" sourceLinked="1"/>
        <c:tickLblPos val="nextTo"/>
        <c:spPr>
          <a:ln w="530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506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23927936"/>
        <c:crosses val="autoZero"/>
        <c:auto val="1"/>
        <c:lblAlgn val="ctr"/>
        <c:lblOffset val="100"/>
        <c:tickLblSkip val="1"/>
        <c:tickMarkSkip val="1"/>
      </c:catAx>
      <c:valAx>
        <c:axId val="123927936"/>
        <c:scaling>
          <c:orientation val="minMax"/>
          <c:min val="0"/>
        </c:scaling>
        <c:axPos val="l"/>
        <c:majorGridlines>
          <c:spPr>
            <a:ln w="530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tickLblPos val="nextTo"/>
        <c:spPr>
          <a:ln w="530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506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23926400"/>
        <c:crosses val="autoZero"/>
        <c:crossBetween val="between"/>
        <c:majorUnit val="5"/>
      </c:valAx>
      <c:spPr>
        <a:solidFill>
          <a:srgbClr val="FFFFFF"/>
        </a:solidFill>
        <a:ln w="21219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79922779922779918"/>
          <c:y val="0.33613445378151269"/>
          <c:w val="0.19305019305019311"/>
          <c:h val="0.24649859943977595"/>
        </c:manualLayout>
      </c:layout>
      <c:spPr>
        <a:noFill/>
        <a:ln w="5305">
          <a:solidFill>
            <a:srgbClr val="000000"/>
          </a:solidFill>
          <a:prstDash val="solid"/>
        </a:ln>
      </c:spPr>
      <c:txPr>
        <a:bodyPr/>
        <a:lstStyle/>
        <a:p>
          <a:pPr>
            <a:defRPr sz="2306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2506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0.10777385159010602"/>
          <c:y val="8.0213903743315496E-2"/>
          <c:w val="0.70141342756183744"/>
          <c:h val="0.75668449197860965"/>
        </c:manualLayout>
      </c:layout>
      <c:bar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 1-20</c:v>
                </c:pt>
              </c:strCache>
            </c:strRef>
          </c:tx>
          <c:spPr>
            <a:pattFill prst="pct50">
              <a:fgClr>
                <a:srgbClr val="000000"/>
              </a:fgClr>
              <a:bgClr>
                <a:srgbClr val="FFFFFF"/>
              </a:bgClr>
            </a:pattFill>
            <a:ln w="38806">
              <a:solidFill>
                <a:srgbClr val="000000"/>
              </a:solidFill>
              <a:prstDash val="solid"/>
            </a:ln>
          </c:spPr>
          <c:cat>
            <c:strRef>
              <c:f>Sheet1!$B$1:$E$1</c:f>
              <c:strCache>
                <c:ptCount val="4"/>
                <c:pt idx="0">
                  <c:v>C</c:v>
                </c:pt>
                <c:pt idx="3">
                  <c:v>E-I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0.23</c:v>
                </c:pt>
                <c:pt idx="3">
                  <c:v>0.23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 20-40</c:v>
                </c:pt>
              </c:strCache>
            </c:strRef>
          </c:tx>
          <c:spPr>
            <a:solidFill>
              <a:srgbClr val="FFFFFF"/>
            </a:solidFill>
            <a:ln w="38806">
              <a:solidFill>
                <a:srgbClr val="000000"/>
              </a:solidFill>
              <a:prstDash val="solid"/>
            </a:ln>
          </c:spPr>
          <c:cat>
            <c:strRef>
              <c:f>Sheet1!$B$1:$E$1</c:f>
              <c:strCache>
                <c:ptCount val="4"/>
                <c:pt idx="0">
                  <c:v>C</c:v>
                </c:pt>
                <c:pt idx="3">
                  <c:v>E-I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0.6100000000000001</c:v>
                </c:pt>
                <c:pt idx="3">
                  <c:v>0.68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 1-40 </c:v>
                </c:pt>
              </c:strCache>
            </c:strRef>
          </c:tx>
          <c:spPr>
            <a:pattFill prst="wdUpDiag">
              <a:fgClr>
                <a:srgbClr val="000000"/>
              </a:fgClr>
              <a:bgClr>
                <a:srgbClr val="FFFFFF"/>
              </a:bgClr>
            </a:pattFill>
            <a:ln w="38806">
              <a:solidFill>
                <a:srgbClr val="000000"/>
              </a:solidFill>
              <a:prstDash val="solid"/>
            </a:ln>
          </c:spPr>
          <c:cat>
            <c:strRef>
              <c:f>Sheet1!$B$1:$E$1</c:f>
              <c:strCache>
                <c:ptCount val="4"/>
                <c:pt idx="0">
                  <c:v>C</c:v>
                </c:pt>
                <c:pt idx="3">
                  <c:v>E-I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0.42000000000000004</c:v>
                </c:pt>
                <c:pt idx="3">
                  <c:v>0.46</c:v>
                </c:pt>
              </c:numCache>
            </c:numRef>
          </c:val>
        </c:ser>
        <c:dLbls/>
        <c:axId val="124424192"/>
        <c:axId val="124425728"/>
      </c:barChart>
      <c:catAx>
        <c:axId val="124424192"/>
        <c:scaling>
          <c:orientation val="minMax"/>
        </c:scaling>
        <c:axPos val="b"/>
        <c:numFmt formatCode="General" sourceLinked="1"/>
        <c:tickLblPos val="nextTo"/>
        <c:spPr>
          <a:ln w="4851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483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24425728"/>
        <c:crosses val="autoZero"/>
        <c:auto val="1"/>
        <c:lblAlgn val="ctr"/>
        <c:lblOffset val="100"/>
        <c:tickLblSkip val="1"/>
        <c:tickMarkSkip val="1"/>
      </c:catAx>
      <c:valAx>
        <c:axId val="124425728"/>
        <c:scaling>
          <c:orientation val="minMax"/>
          <c:max val="0.70000000000000007"/>
          <c:min val="0"/>
        </c:scaling>
        <c:axPos val="l"/>
        <c:majorGridlines>
          <c:spPr>
            <a:ln w="4851">
              <a:solidFill>
                <a:srgbClr val="000000"/>
              </a:solidFill>
              <a:prstDash val="solid"/>
            </a:ln>
          </c:spPr>
        </c:majorGridlines>
        <c:numFmt formatCode="General" sourceLinked="1"/>
        <c:tickLblPos val="nextTo"/>
        <c:spPr>
          <a:ln w="4851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483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24424192"/>
        <c:crosses val="autoZero"/>
        <c:crossBetween val="between"/>
        <c:majorUnit val="0.1"/>
      </c:valAx>
      <c:spPr>
        <a:solidFill>
          <a:srgbClr val="FFFFFF"/>
        </a:solidFill>
        <a:ln w="19403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82685512367491165"/>
          <c:y val="0.33155080213903754"/>
          <c:w val="0.16607773851590107"/>
          <c:h val="0.25133689839572199"/>
        </c:manualLayout>
      </c:layout>
      <c:spPr>
        <a:noFill/>
        <a:ln w="4851">
          <a:solidFill>
            <a:srgbClr val="000000"/>
          </a:solidFill>
          <a:prstDash val="solid"/>
        </a:ln>
      </c:spPr>
      <c:txPr>
        <a:bodyPr/>
        <a:lstStyle/>
        <a:p>
          <a:pPr>
            <a:defRPr sz="2284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2483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0.10777385159010602"/>
          <c:y val="8.0213903743315496E-2"/>
          <c:w val="0.70141342756183744"/>
          <c:h val="0.75668449197860965"/>
        </c:manualLayout>
      </c:layout>
      <c:bar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 1-20</c:v>
                </c:pt>
              </c:strCache>
            </c:strRef>
          </c:tx>
          <c:spPr>
            <a:pattFill prst="pct50">
              <a:fgClr>
                <a:srgbClr val="000000"/>
              </a:fgClr>
              <a:bgClr>
                <a:srgbClr val="FFFFFF"/>
              </a:bgClr>
            </a:pattFill>
            <a:ln w="39158">
              <a:solidFill>
                <a:srgbClr val="000000"/>
              </a:solidFill>
              <a:prstDash val="solid"/>
            </a:ln>
          </c:spPr>
          <c:cat>
            <c:strRef>
              <c:f>Sheet1!$B$1:$E$1</c:f>
              <c:strCache>
                <c:ptCount val="4"/>
                <c:pt idx="0">
                  <c:v>C</c:v>
                </c:pt>
                <c:pt idx="3">
                  <c:v>E-I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0.49000000000000005</c:v>
                </c:pt>
                <c:pt idx="3">
                  <c:v>0.49000000000000005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 20-40</c:v>
                </c:pt>
              </c:strCache>
            </c:strRef>
          </c:tx>
          <c:spPr>
            <a:solidFill>
              <a:srgbClr val="FFFFFF"/>
            </a:solidFill>
            <a:ln w="39158">
              <a:solidFill>
                <a:srgbClr val="000000"/>
              </a:solidFill>
              <a:prstDash val="solid"/>
            </a:ln>
          </c:spPr>
          <c:cat>
            <c:strRef>
              <c:f>Sheet1!$B$1:$E$1</c:f>
              <c:strCache>
                <c:ptCount val="4"/>
                <c:pt idx="0">
                  <c:v>C</c:v>
                </c:pt>
                <c:pt idx="3">
                  <c:v>E-I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1.29</c:v>
                </c:pt>
                <c:pt idx="3">
                  <c:v>1.4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 1-40 </c:v>
                </c:pt>
              </c:strCache>
            </c:strRef>
          </c:tx>
          <c:spPr>
            <a:pattFill prst="wdUpDiag">
              <a:fgClr>
                <a:srgbClr val="000000"/>
              </a:fgClr>
              <a:bgClr>
                <a:srgbClr val="FFFFFF"/>
              </a:bgClr>
            </a:pattFill>
            <a:ln w="39158">
              <a:solidFill>
                <a:srgbClr val="000000"/>
              </a:solidFill>
              <a:prstDash val="solid"/>
            </a:ln>
          </c:spPr>
          <c:cat>
            <c:strRef>
              <c:f>Sheet1!$B$1:$E$1</c:f>
              <c:strCache>
                <c:ptCount val="4"/>
                <c:pt idx="0">
                  <c:v>C</c:v>
                </c:pt>
                <c:pt idx="3">
                  <c:v>E-I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0.89</c:v>
                </c:pt>
                <c:pt idx="3">
                  <c:v>0.94000000000000006</c:v>
                </c:pt>
              </c:numCache>
            </c:numRef>
          </c:val>
        </c:ser>
        <c:dLbls/>
        <c:axId val="124661760"/>
        <c:axId val="124663296"/>
      </c:barChart>
      <c:catAx>
        <c:axId val="124661760"/>
        <c:scaling>
          <c:orientation val="minMax"/>
        </c:scaling>
        <c:axPos val="b"/>
        <c:numFmt formatCode="General" sourceLinked="1"/>
        <c:tickLblPos val="nextTo"/>
        <c:spPr>
          <a:ln w="489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50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24663296"/>
        <c:crosses val="autoZero"/>
        <c:auto val="1"/>
        <c:lblAlgn val="ctr"/>
        <c:lblOffset val="100"/>
        <c:tickLblSkip val="1"/>
        <c:tickMarkSkip val="1"/>
      </c:catAx>
      <c:valAx>
        <c:axId val="124663296"/>
        <c:scaling>
          <c:orientation val="minMax"/>
          <c:max val="1.4"/>
          <c:min val="0.2"/>
        </c:scaling>
        <c:axPos val="l"/>
        <c:majorGridlines>
          <c:spPr>
            <a:ln w="489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tickLblPos val="nextTo"/>
        <c:spPr>
          <a:ln w="489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50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24661760"/>
        <c:crosses val="autoZero"/>
        <c:crossBetween val="between"/>
        <c:majorUnit val="0.2"/>
      </c:valAx>
      <c:spPr>
        <a:solidFill>
          <a:srgbClr val="FFFFFF"/>
        </a:solidFill>
        <a:ln w="19579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82685512367491165"/>
          <c:y val="0.33155080213903754"/>
          <c:w val="0.16607773851590107"/>
          <c:h val="0.25133689839572199"/>
        </c:manualLayout>
      </c:layout>
      <c:spPr>
        <a:noFill/>
        <a:ln w="4895">
          <a:solidFill>
            <a:srgbClr val="000000"/>
          </a:solidFill>
          <a:prstDash val="solid"/>
        </a:ln>
      </c:spPr>
      <c:txPr>
        <a:bodyPr/>
        <a:lstStyle/>
        <a:p>
          <a:pPr>
            <a:defRPr sz="2305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2505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0.10777385159010602"/>
          <c:y val="8.0213903743315496E-2"/>
          <c:w val="0.70141342756183744"/>
          <c:h val="0.75668449197860965"/>
        </c:manualLayout>
      </c:layout>
      <c:bar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 1-20</c:v>
                </c:pt>
              </c:strCache>
            </c:strRef>
          </c:tx>
          <c:spPr>
            <a:pattFill prst="pct50">
              <a:fgClr>
                <a:srgbClr val="000000"/>
              </a:fgClr>
              <a:bgClr>
                <a:srgbClr val="FFFFFF"/>
              </a:bgClr>
            </a:pattFill>
            <a:ln w="38629">
              <a:solidFill>
                <a:srgbClr val="000000"/>
              </a:solidFill>
              <a:prstDash val="solid"/>
            </a:ln>
          </c:spPr>
          <c:cat>
            <c:strRef>
              <c:f>Sheet1!$B$1:$E$1</c:f>
              <c:strCache>
                <c:ptCount val="4"/>
                <c:pt idx="0">
                  <c:v>C</c:v>
                </c:pt>
                <c:pt idx="3">
                  <c:v>E-I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2.13</c:v>
                </c:pt>
                <c:pt idx="3">
                  <c:v>1.9630000000000001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 20-40</c:v>
                </c:pt>
              </c:strCache>
            </c:strRef>
          </c:tx>
          <c:spPr>
            <a:solidFill>
              <a:srgbClr val="FFFFFF"/>
            </a:solidFill>
            <a:ln w="38629">
              <a:solidFill>
                <a:srgbClr val="000000"/>
              </a:solidFill>
              <a:prstDash val="solid"/>
            </a:ln>
          </c:spPr>
          <c:cat>
            <c:strRef>
              <c:f>Sheet1!$B$1:$E$1</c:f>
              <c:strCache>
                <c:ptCount val="4"/>
                <c:pt idx="0">
                  <c:v>C</c:v>
                </c:pt>
                <c:pt idx="3">
                  <c:v>E-I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2.1149999999999998</c:v>
                </c:pt>
                <c:pt idx="3">
                  <c:v>1.9710000000000001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 1-40 </c:v>
                </c:pt>
              </c:strCache>
            </c:strRef>
          </c:tx>
          <c:spPr>
            <a:pattFill prst="wdUpDiag">
              <a:fgClr>
                <a:srgbClr val="000000"/>
              </a:fgClr>
              <a:bgClr>
                <a:srgbClr val="FFFFFF"/>
              </a:bgClr>
            </a:pattFill>
            <a:ln w="38629">
              <a:solidFill>
                <a:srgbClr val="000000"/>
              </a:solidFill>
              <a:prstDash val="solid"/>
            </a:ln>
          </c:spPr>
          <c:cat>
            <c:strRef>
              <c:f>Sheet1!$B$1:$E$1</c:f>
              <c:strCache>
                <c:ptCount val="4"/>
                <c:pt idx="0">
                  <c:v>C</c:v>
                </c:pt>
                <c:pt idx="3">
                  <c:v>E-I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2.1189999999999998</c:v>
                </c:pt>
                <c:pt idx="3">
                  <c:v>1.9590000000000001</c:v>
                </c:pt>
              </c:numCache>
            </c:numRef>
          </c:val>
        </c:ser>
        <c:dLbls/>
        <c:axId val="111655936"/>
        <c:axId val="111670016"/>
      </c:barChart>
      <c:catAx>
        <c:axId val="111655936"/>
        <c:scaling>
          <c:orientation val="minMax"/>
        </c:scaling>
        <c:axPos val="b"/>
        <c:numFmt formatCode="General" sourceLinked="1"/>
        <c:tickLblPos val="nextTo"/>
        <c:spPr>
          <a:ln w="4829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471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11670016"/>
        <c:crosses val="autoZero"/>
        <c:auto val="1"/>
        <c:lblAlgn val="ctr"/>
        <c:lblOffset val="100"/>
        <c:tickLblSkip val="1"/>
        <c:tickMarkSkip val="1"/>
      </c:catAx>
      <c:valAx>
        <c:axId val="111670016"/>
        <c:scaling>
          <c:orientation val="minMax"/>
          <c:max val="2.2000000000000002"/>
          <c:min val="1.5"/>
        </c:scaling>
        <c:axPos val="l"/>
        <c:majorGridlines>
          <c:spPr>
            <a:ln w="4829">
              <a:solidFill>
                <a:srgbClr val="000000"/>
              </a:solidFill>
              <a:prstDash val="solid"/>
            </a:ln>
          </c:spPr>
        </c:majorGridlines>
        <c:numFmt formatCode="General" sourceLinked="1"/>
        <c:tickLblPos val="nextTo"/>
        <c:spPr>
          <a:ln w="4829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471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11655936"/>
        <c:crosses val="autoZero"/>
        <c:crossBetween val="between"/>
        <c:majorUnit val="0.1"/>
      </c:valAx>
      <c:spPr>
        <a:solidFill>
          <a:srgbClr val="FFFFFF"/>
        </a:solidFill>
        <a:ln w="19315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82685512367491165"/>
          <c:y val="0.33155080213903754"/>
          <c:w val="0.16607773851590107"/>
          <c:h val="0.25133689839572199"/>
        </c:manualLayout>
      </c:layout>
      <c:spPr>
        <a:noFill/>
        <a:ln w="4829">
          <a:solidFill>
            <a:srgbClr val="000000"/>
          </a:solidFill>
          <a:prstDash val="solid"/>
        </a:ln>
      </c:spPr>
      <c:txPr>
        <a:bodyPr/>
        <a:lstStyle/>
        <a:p>
          <a:pPr>
            <a:defRPr sz="2274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2471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0.11837455830388692"/>
          <c:y val="8.0110497237569064E-2"/>
          <c:w val="0.56007067137809208"/>
          <c:h val="0.75414364640884002"/>
        </c:manualLayout>
      </c:layout>
      <c:bar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Villi lenght</c:v>
                </c:pt>
              </c:strCache>
            </c:strRef>
          </c:tx>
          <c:spPr>
            <a:pattFill prst="pct50">
              <a:fgClr>
                <a:srgbClr val="FFFFFF"/>
              </a:fgClr>
              <a:bgClr>
                <a:srgbClr val="000000"/>
              </a:bgClr>
            </a:pattFill>
            <a:ln w="39865">
              <a:solidFill>
                <a:srgbClr val="000000"/>
              </a:solidFill>
              <a:prstDash val="solid"/>
            </a:ln>
          </c:spPr>
          <c:cat>
            <c:strRef>
              <c:f>Sheet1!$B$1:$E$1</c:f>
              <c:strCache>
                <c:ptCount val="2"/>
                <c:pt idx="0">
                  <c:v>C</c:v>
                </c:pt>
                <c:pt idx="1">
                  <c:v>E-I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498.1</c:v>
                </c:pt>
                <c:pt idx="1">
                  <c:v>732.7</c:v>
                </c:pt>
              </c:numCache>
            </c:numRef>
          </c:val>
        </c:ser>
        <c:dLbls/>
        <c:axId val="125193600"/>
        <c:axId val="125195392"/>
      </c:barChart>
      <c:catAx>
        <c:axId val="125193600"/>
        <c:scaling>
          <c:orientation val="minMax"/>
        </c:scaling>
        <c:axPos val="b"/>
        <c:numFmt formatCode="General" sourceLinked="1"/>
        <c:tickLblPos val="nextTo"/>
        <c:spPr>
          <a:ln w="498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511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25195392"/>
        <c:crosses val="autoZero"/>
        <c:auto val="1"/>
        <c:lblAlgn val="ctr"/>
        <c:lblOffset val="100"/>
        <c:tickLblSkip val="1"/>
        <c:tickMarkSkip val="1"/>
      </c:catAx>
      <c:valAx>
        <c:axId val="125195392"/>
        <c:scaling>
          <c:orientation val="minMax"/>
          <c:max val="750"/>
          <c:min val="400"/>
        </c:scaling>
        <c:axPos val="l"/>
        <c:majorGridlines>
          <c:spPr>
            <a:ln w="4983">
              <a:solidFill>
                <a:srgbClr val="000000"/>
              </a:solidFill>
              <a:prstDash val="solid"/>
            </a:ln>
          </c:spPr>
        </c:majorGridlines>
        <c:numFmt formatCode="General" sourceLinked="1"/>
        <c:tickLblPos val="nextTo"/>
        <c:spPr>
          <a:ln w="498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511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25193600"/>
        <c:crosses val="autoZero"/>
        <c:crossBetween val="between"/>
        <c:majorUnit val="50"/>
      </c:valAx>
      <c:spPr>
        <a:solidFill>
          <a:srgbClr val="FFFFFF"/>
        </a:solidFill>
        <a:ln w="19932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69611307420494684"/>
          <c:y val="0.41160220994475144"/>
          <c:w val="0.29681978798586589"/>
          <c:h val="8.5635359116022144E-2"/>
        </c:manualLayout>
      </c:layout>
      <c:spPr>
        <a:noFill/>
        <a:ln w="4983">
          <a:solidFill>
            <a:srgbClr val="000000"/>
          </a:solidFill>
          <a:prstDash val="solid"/>
        </a:ln>
      </c:spPr>
      <c:txPr>
        <a:bodyPr/>
        <a:lstStyle/>
        <a:p>
          <a:pPr>
            <a:defRPr sz="2307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2511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9.7173144876325057E-2"/>
          <c:y val="7.9889807162534437E-2"/>
          <c:w val="0.60247349823321561"/>
          <c:h val="0.75482093663911876"/>
        </c:manualLayout>
      </c:layout>
      <c:bar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Villi width</c:v>
                </c:pt>
              </c:strCache>
            </c:strRef>
          </c:tx>
          <c:spPr>
            <a:pattFill prst="pct50">
              <a:fgClr>
                <a:srgbClr val="FFFFFF"/>
              </a:fgClr>
              <a:bgClr>
                <a:srgbClr val="000000"/>
              </a:bgClr>
            </a:pattFill>
            <a:ln w="39512">
              <a:solidFill>
                <a:srgbClr val="000000"/>
              </a:solidFill>
              <a:prstDash val="solid"/>
            </a:ln>
          </c:spPr>
          <c:cat>
            <c:strRef>
              <c:f>Sheet1!$B$1:$E$1</c:f>
              <c:strCache>
                <c:ptCount val="2"/>
                <c:pt idx="0">
                  <c:v>C</c:v>
                </c:pt>
                <c:pt idx="1">
                  <c:v>E-I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66.5</c:v>
                </c:pt>
                <c:pt idx="1">
                  <c:v>84.23</c:v>
                </c:pt>
              </c:numCache>
            </c:numRef>
          </c:val>
        </c:ser>
        <c:dLbls/>
        <c:axId val="125289600"/>
        <c:axId val="125291136"/>
      </c:barChart>
      <c:catAx>
        <c:axId val="125289600"/>
        <c:scaling>
          <c:orientation val="minMax"/>
        </c:scaling>
        <c:axPos val="b"/>
        <c:numFmt formatCode="General" sourceLinked="1"/>
        <c:tickLblPos val="nextTo"/>
        <c:spPr>
          <a:ln w="4939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489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25291136"/>
        <c:crosses val="autoZero"/>
        <c:auto val="1"/>
        <c:lblAlgn val="ctr"/>
        <c:lblOffset val="100"/>
        <c:tickLblSkip val="1"/>
        <c:tickMarkSkip val="1"/>
      </c:catAx>
      <c:valAx>
        <c:axId val="125291136"/>
        <c:scaling>
          <c:orientation val="minMax"/>
          <c:max val="90"/>
          <c:min val="50"/>
        </c:scaling>
        <c:axPos val="l"/>
        <c:majorGridlines>
          <c:spPr>
            <a:ln w="4939">
              <a:solidFill>
                <a:srgbClr val="000000"/>
              </a:solidFill>
              <a:prstDash val="solid"/>
            </a:ln>
          </c:spPr>
        </c:majorGridlines>
        <c:numFmt formatCode="General" sourceLinked="1"/>
        <c:tickLblPos val="nextTo"/>
        <c:spPr>
          <a:ln w="4939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489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25289600"/>
        <c:crosses val="autoZero"/>
        <c:crossBetween val="between"/>
        <c:majorUnit val="10"/>
      </c:valAx>
      <c:spPr>
        <a:solidFill>
          <a:srgbClr val="FFFFFF"/>
        </a:solidFill>
        <a:ln w="19756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71731448763250882"/>
          <c:y val="0.41322314049586778"/>
          <c:w val="0.2756183745583039"/>
          <c:h val="8.5399449035812702E-2"/>
        </c:manualLayout>
      </c:layout>
      <c:spPr>
        <a:noFill/>
        <a:ln w="4939">
          <a:solidFill>
            <a:srgbClr val="000000"/>
          </a:solidFill>
          <a:prstDash val="solid"/>
        </a:ln>
      </c:spPr>
      <c:txPr>
        <a:bodyPr/>
        <a:lstStyle/>
        <a:p>
          <a:pPr>
            <a:defRPr sz="2287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2489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7C0F7A-FC61-4B95-BF96-D5004AB12721}" type="datetimeFigureOut">
              <a:rPr lang="en-US" smtClean="0"/>
              <a:pPr/>
              <a:t>9/14/2015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7FAE10-28C3-4AD1-B787-E1ABB42ED5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2741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7FAE10-28C3-4AD1-B787-E1ABB42ED52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503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7FAE10-28C3-4AD1-B787-E1ABB42ED52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130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B8445-68A3-4AB5-A681-ACDD24034DC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59575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E3D29-5CEE-4B53-AA35-655C075E68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34962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E46BC-4906-4652-B741-509A3C0EE6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58129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D45DF-FAA0-49A8-80F0-AD299852504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57981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B9D5F-93FF-433D-8C3E-28E8169B09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7235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1AC23-99E4-4152-861D-8174B68C165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47917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E0B51F-CBED-431F-8EEC-2D89E717CC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7542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C2BDF-99B8-4839-9B98-FA2C3A23F61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33110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128A8-5DBD-4A6A-9E9E-F14D918829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25901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BD029-0C65-43E7-8C77-B4078B6DC2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45803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BA2CBA-24BE-414F-B775-683F39A3F2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88589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9368F-3D8B-4385-AE80-ABBBF2175A7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38976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BE333-DC9C-46E6-BEC3-CF16A7D944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2566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B8445-68A3-4AB5-A681-ACDD24034DC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52028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E3D29-5CEE-4B53-AA35-655C075E68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9073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E46BC-4906-4652-B741-509A3C0EE6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02663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D45DF-FAA0-49A8-80F0-AD299852504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7681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B9D5F-93FF-433D-8C3E-28E8169B09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32038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1AC23-99E4-4152-861D-8174B68C165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2048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E0B51F-CBED-431F-8EEC-2D89E717CC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98072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C2BDF-99B8-4839-9B98-FA2C3A23F61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36911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128A8-5DBD-4A6A-9E9E-F14D918829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93358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BD029-0C65-43E7-8C77-B4078B6DC2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791519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BA2CBA-24BE-414F-B775-683F39A3F2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02893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9368F-3D8B-4385-AE80-ABBBF2175A7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54486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BE333-DC9C-46E6-BEC3-CF16A7D944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20746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B8445-68A3-4AB5-A681-ACDD24034DC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09040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E3D29-5CEE-4B53-AA35-655C075E68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39534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E46BC-4906-4652-B741-509A3C0EE6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002168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D45DF-FAA0-49A8-80F0-AD299852504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762414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B9D5F-93FF-433D-8C3E-28E8169B09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23450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1AC23-99E4-4152-861D-8174B68C165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86068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E0B51F-CBED-431F-8EEC-2D89E717CC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886298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C2BDF-99B8-4839-9B98-FA2C3A23F61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29786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128A8-5DBD-4A6A-9E9E-F14D918829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803303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BD029-0C65-43E7-8C77-B4078B6DC2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211961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BA2CBA-24BE-414F-B775-683F39A3F2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48749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9368F-3D8B-4385-AE80-ABBBF2175A7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86491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BE333-DC9C-46E6-BEC3-CF16A7D944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743916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B8445-68A3-4AB5-A681-ACDD24034DC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38693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E3D29-5CEE-4B53-AA35-655C075E68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91826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E46BC-4906-4652-B741-509A3C0EE6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122266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D45DF-FAA0-49A8-80F0-AD299852504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072450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B9D5F-93FF-433D-8C3E-28E8169B09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520628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1AC23-99E4-4152-861D-8174B68C165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86493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E0B51F-CBED-431F-8EEC-2D89E717CC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179503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C2BDF-99B8-4839-9B98-FA2C3A23F61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873461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128A8-5DBD-4A6A-9E9E-F14D918829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389466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BD029-0C65-43E7-8C77-B4078B6DC2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802619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BA2CBA-24BE-414F-B775-683F39A3F2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26969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9368F-3D8B-4385-AE80-ABBBF2175A7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014750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BE333-DC9C-46E6-BEC3-CF16A7D944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02064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B8445-68A3-4AB5-A681-ACDD24034DC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706495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E3D29-5CEE-4B53-AA35-655C075E68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596156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E46BC-4906-4652-B741-509A3C0EE6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412204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D45DF-FAA0-49A8-80F0-AD299852504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607615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B9D5F-93FF-433D-8C3E-28E8169B09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956674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1AC23-99E4-4152-861D-8174B68C165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197409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E0B51F-CBED-431F-8EEC-2D89E717CC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814327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C2BDF-99B8-4839-9B98-FA2C3A23F61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026026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128A8-5DBD-4A6A-9E9E-F14D918829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566428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BD029-0C65-43E7-8C77-B4078B6DC2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436401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BA2CBA-24BE-414F-B775-683F39A3F2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623016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9368F-3D8B-4385-AE80-ABBBF2175A7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214484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BE333-DC9C-46E6-BEC3-CF16A7D944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127280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B8445-68A3-4AB5-A681-ACDD24034DC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776791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E3D29-5CEE-4B53-AA35-655C075E68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663767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E46BC-4906-4652-B741-509A3C0EE6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658581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D45DF-FAA0-49A8-80F0-AD299852504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91193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B9D5F-93FF-433D-8C3E-28E8169B09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816637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1AC23-99E4-4152-861D-8174B68C165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670278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E0B51F-CBED-431F-8EEC-2D89E717CC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210222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C2BDF-99B8-4839-9B98-FA2C3A23F61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188406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128A8-5DBD-4A6A-9E9E-F14D918829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330714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BD029-0C65-43E7-8C77-B4078B6DC2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32963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BA2CBA-24BE-414F-B775-683F39A3F2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022486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9368F-3D8B-4385-AE80-ABBBF2175A7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837818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BE333-DC9C-46E6-BEC3-CF16A7D944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400463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B8445-68A3-4AB5-A681-ACDD24034DC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591056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E3D29-5CEE-4B53-AA35-655C075E68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832692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E46BC-4906-4652-B741-509A3C0EE6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919119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D45DF-FAA0-49A8-80F0-AD299852504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281874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B9D5F-93FF-433D-8C3E-28E8169B09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369379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1AC23-99E4-4152-861D-8174B68C165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660977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E0B51F-CBED-431F-8EEC-2D89E717CC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532640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C2BDF-99B8-4839-9B98-FA2C3A23F61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070142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128A8-5DBD-4A6A-9E9E-F14D918829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343506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BD029-0C65-43E7-8C77-B4078B6DC2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394067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BA2CBA-24BE-414F-B775-683F39A3F2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385304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9368F-3D8B-4385-AE80-ABBBF2175A7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291801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BE333-DC9C-46E6-BEC3-CF16A7D944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049640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B8445-68A3-4AB5-A681-ACDD24034DC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225973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E3D29-5CEE-4B53-AA35-655C075E68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184498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E46BC-4906-4652-B741-509A3C0EE6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220433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D45DF-FAA0-49A8-80F0-AD299852504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864393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B9D5F-93FF-433D-8C3E-28E8169B09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028564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1AC23-99E4-4152-861D-8174B68C165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742868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E0B51F-CBED-431F-8EEC-2D89E717CC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278387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C2BDF-99B8-4839-9B98-FA2C3A23F61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518023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128A8-5DBD-4A6A-9E9E-F14D918829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911884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BD029-0C65-43E7-8C77-B4078B6DC2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595463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BA2CBA-24BE-414F-B775-683F39A3F2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89042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9368F-3D8B-4385-AE80-ABBBF2175A7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211850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BE333-DC9C-46E6-BEC3-CF16A7D944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592554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B8445-68A3-4AB5-A681-ACDD24034DC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725442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E3D29-5CEE-4B53-AA35-655C075E68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084262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E46BC-4906-4652-B741-509A3C0EE6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166195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D45DF-FAA0-49A8-80F0-AD299852504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290993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B9D5F-93FF-433D-8C3E-28E8169B09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948962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1AC23-99E4-4152-861D-8174B68C165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190677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E0B51F-CBED-431F-8EEC-2D89E717CC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176018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C2BDF-99B8-4839-9B98-FA2C3A23F61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204798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128A8-5DBD-4A6A-9E9E-F14D918829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745135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BD029-0C65-43E7-8C77-B4078B6DC2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80712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BA2CBA-24BE-414F-B775-683F39A3F2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817349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9368F-3D8B-4385-AE80-ABBBF2175A7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780977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BE333-DC9C-46E6-BEC3-CF16A7D944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559491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B8445-68A3-4AB5-A681-ACDD24034DC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829585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E3D29-5CEE-4B53-AA35-655C075E68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095053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E46BC-4906-4652-B741-509A3C0EE6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041860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D45DF-FAA0-49A8-80F0-AD299852504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705002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B9D5F-93FF-433D-8C3E-28E8169B09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02056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1AC23-99E4-4152-861D-8174B68C165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955536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E0B51F-CBED-431F-8EEC-2D89E717CC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446487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C2BDF-99B8-4839-9B98-FA2C3A23F61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424931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128A8-5DBD-4A6A-9E9E-F14D918829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469384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BD029-0C65-43E7-8C77-B4078B6DC2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576623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BA2CBA-24BE-414F-B775-683F39A3F2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775752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9368F-3D8B-4385-AE80-ABBBF2175A7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221102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BE333-DC9C-46E6-BEC3-CF16A7D944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3130623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B8445-68A3-4AB5-A681-ACDD24034DC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71896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E3D29-5CEE-4B53-AA35-655C075E68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6933482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E46BC-4906-4652-B741-509A3C0EE6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56850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D45DF-FAA0-49A8-80F0-AD299852504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7908052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B9D5F-93FF-433D-8C3E-28E8169B09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602759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1AC23-99E4-4152-861D-8174B68C165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799365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E0B51F-CBED-431F-8EEC-2D89E717CC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287806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C2BDF-99B8-4839-9B98-FA2C3A23F61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3587500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128A8-5DBD-4A6A-9E9E-F14D918829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541298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BD029-0C65-43E7-8C77-B4078B6DC2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548405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BA2CBA-24BE-414F-B775-683F39A3F2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9964421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9368F-3D8B-4385-AE80-ABBBF2175A7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5727130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BE333-DC9C-46E6-BEC3-CF16A7D944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874503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B8445-68A3-4AB5-A681-ACDD24034DC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9537619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E3D29-5CEE-4B53-AA35-655C075E68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0430333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E46BC-4906-4652-B741-509A3C0EE6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2086073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D45DF-FAA0-49A8-80F0-AD299852504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716547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B9D5F-93FF-433D-8C3E-28E8169B09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1316651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1AC23-99E4-4152-861D-8174B68C165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415510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E0B51F-CBED-431F-8EEC-2D89E717CC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2629357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C2BDF-99B8-4839-9B98-FA2C3A23F61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185038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128A8-5DBD-4A6A-9E9E-F14D918829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0527991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BD029-0C65-43E7-8C77-B4078B6DC2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4419392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BA2CBA-24BE-414F-B775-683F39A3F2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9198676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9368F-3D8B-4385-AE80-ABBBF2175A7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0659597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BE333-DC9C-46E6-BEC3-CF16A7D944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3958343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B8445-68A3-4AB5-A681-ACDD24034DC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1900497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E3D29-5CEE-4B53-AA35-655C075E68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1127033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E46BC-4906-4652-B741-509A3C0EE6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6804426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D45DF-FAA0-49A8-80F0-AD299852504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3563686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B9D5F-93FF-433D-8C3E-28E8169B09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7661745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1AC23-99E4-4152-861D-8174B68C165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1842324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E0B51F-CBED-431F-8EEC-2D89E717CC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6138840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C2BDF-99B8-4839-9B98-FA2C3A23F61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8727752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128A8-5DBD-4A6A-9E9E-F14D918829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8916175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BD029-0C65-43E7-8C77-B4078B6DC2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999138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BA2CBA-24BE-414F-B775-683F39A3F2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3768719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9368F-3D8B-4385-AE80-ABBBF2175A7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8567384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BE333-DC9C-46E6-BEC3-CF16A7D944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2550530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B8445-68A3-4AB5-A681-ACDD24034DC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859292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E3D29-5CEE-4B53-AA35-655C075E68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6853459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E46BC-4906-4652-B741-509A3C0EE6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9538981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D45DF-FAA0-49A8-80F0-AD299852504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452492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B9D5F-93FF-433D-8C3E-28E8169B09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0550647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1AC23-99E4-4152-861D-8174B68C165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9686462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E0B51F-CBED-431F-8EEC-2D89E717CC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3958227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C2BDF-99B8-4839-9B98-FA2C3A23F61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540076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128A8-5DBD-4A6A-9E9E-F14D918829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097926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BD029-0C65-43E7-8C77-B4078B6DC2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496170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BA2CBA-24BE-414F-B775-683F39A3F2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3802611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9368F-3D8B-4385-AE80-ABBBF2175A7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7283797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BE333-DC9C-46E6-BEC3-CF16A7D944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0602488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EE8A1-3906-44C4-847F-2369BF79299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088812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2244D6-3D14-437C-8191-516F9A32407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6453316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D690D-CC3E-4DF6-A629-E4B8EE0858C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6214355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246DD-8C6A-4E2C-BDDB-59241BF958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095853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2CD30B-0937-419F-9DAF-3A817D2C32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8205217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0B9F5F-D253-40C0-96CC-F1D7BC73412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4547681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39938B-08A4-4D1F-BA31-491AA48FF28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7418085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E194A5-C88D-4F3D-8711-81F012D2F4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1945225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539689-6AE6-4282-8704-96147028FD9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1675467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F0A8D6-A838-43DC-AB5E-C9F50CB05C9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0588564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16FDB7-7EA1-4689-AD63-B4BCE801AD4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2720420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F6808-9049-47E5-8677-400081DFD2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9340216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B20E9-A5D0-40ED-B940-9739DF1D6A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1569349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EE8A1-3906-44C4-847F-2369BF79299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2871745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2244D6-3D14-437C-8191-516F9A32407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622235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D690D-CC3E-4DF6-A629-E4B8EE0858C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8268475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246DD-8C6A-4E2C-BDDB-59241BF958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80210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2CD30B-0937-419F-9DAF-3A817D2C32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780887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0B9F5F-D253-40C0-96CC-F1D7BC73412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608359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39938B-08A4-4D1F-BA31-491AA48FF28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0265704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E194A5-C88D-4F3D-8711-81F012D2F4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2375141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539689-6AE6-4282-8704-96147028FD9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0050063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F0A8D6-A838-43DC-AB5E-C9F50CB05C9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4678691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16FDB7-7EA1-4689-AD63-B4BCE801AD4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3908227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F6808-9049-47E5-8677-400081DFD2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571762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B20E9-A5D0-40ED-B940-9739DF1D6A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2379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.xml"/><Relationship Id="rId13" Type="http://schemas.openxmlformats.org/officeDocument/2006/relationships/slideLayout" Target="../slideLayouts/slideLayout128.xml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12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11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9.xml"/><Relationship Id="rId9" Type="http://schemas.openxmlformats.org/officeDocument/2006/relationships/slideLayout" Target="../slideLayouts/slideLayout124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9.xml"/><Relationship Id="rId13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44.xml"/><Relationship Id="rId7" Type="http://schemas.openxmlformats.org/officeDocument/2006/relationships/slideLayout" Target="../slideLayouts/slideLayout148.xml"/><Relationship Id="rId12" Type="http://schemas.openxmlformats.org/officeDocument/2006/relationships/slideLayout" Target="../slideLayouts/slideLayout153.xml"/><Relationship Id="rId2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142.xml"/><Relationship Id="rId6" Type="http://schemas.openxmlformats.org/officeDocument/2006/relationships/slideLayout" Target="../slideLayouts/slideLayout147.xml"/><Relationship Id="rId11" Type="http://schemas.openxmlformats.org/officeDocument/2006/relationships/slideLayout" Target="../slideLayouts/slideLayout152.xml"/><Relationship Id="rId5" Type="http://schemas.openxmlformats.org/officeDocument/2006/relationships/slideLayout" Target="../slideLayouts/slideLayout146.xml"/><Relationship Id="rId10" Type="http://schemas.openxmlformats.org/officeDocument/2006/relationships/slideLayout" Target="../slideLayouts/slideLayout151.xml"/><Relationship Id="rId4" Type="http://schemas.openxmlformats.org/officeDocument/2006/relationships/slideLayout" Target="../slideLayouts/slideLayout145.xml"/><Relationship Id="rId9" Type="http://schemas.openxmlformats.org/officeDocument/2006/relationships/slideLayout" Target="../slideLayouts/slideLayout150.xml"/><Relationship Id="rId1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slideLayout" Target="../slideLayouts/slideLayout167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slideLayout" Target="../slideLayouts/slideLayout166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Relationship Id="rId1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slideLayout" Target="../slideLayouts/slideLayout180.xml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12" Type="http://schemas.openxmlformats.org/officeDocument/2006/relationships/slideLayout" Target="../slideLayouts/slideLayout179.xml"/><Relationship Id="rId2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0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8.xml"/><Relationship Id="rId13" Type="http://schemas.openxmlformats.org/officeDocument/2006/relationships/slideLayout" Target="../slideLayouts/slideLayout193.xml"/><Relationship Id="rId3" Type="http://schemas.openxmlformats.org/officeDocument/2006/relationships/slideLayout" Target="../slideLayouts/slideLayout183.xml"/><Relationship Id="rId7" Type="http://schemas.openxmlformats.org/officeDocument/2006/relationships/slideLayout" Target="../slideLayouts/slideLayout187.xml"/><Relationship Id="rId12" Type="http://schemas.openxmlformats.org/officeDocument/2006/relationships/slideLayout" Target="../slideLayouts/slideLayout192.xml"/><Relationship Id="rId2" Type="http://schemas.openxmlformats.org/officeDocument/2006/relationships/slideLayout" Target="../slideLayouts/slideLayout182.xml"/><Relationship Id="rId1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90.xml"/><Relationship Id="rId4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9.xml"/><Relationship Id="rId1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1.xml"/><Relationship Id="rId13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196.xml"/><Relationship Id="rId7" Type="http://schemas.openxmlformats.org/officeDocument/2006/relationships/slideLayout" Target="../slideLayouts/slideLayout200.xml"/><Relationship Id="rId12" Type="http://schemas.openxmlformats.org/officeDocument/2006/relationships/slideLayout" Target="../slideLayouts/slideLayout205.xml"/><Relationship Id="rId2" Type="http://schemas.openxmlformats.org/officeDocument/2006/relationships/slideLayout" Target="../slideLayouts/slideLayout195.xml"/><Relationship Id="rId1" Type="http://schemas.openxmlformats.org/officeDocument/2006/relationships/slideLayout" Target="../slideLayouts/slideLayout194.xml"/><Relationship Id="rId6" Type="http://schemas.openxmlformats.org/officeDocument/2006/relationships/slideLayout" Target="../slideLayouts/slideLayout199.xml"/><Relationship Id="rId11" Type="http://schemas.openxmlformats.org/officeDocument/2006/relationships/slideLayout" Target="../slideLayouts/slideLayout204.xml"/><Relationship Id="rId5" Type="http://schemas.openxmlformats.org/officeDocument/2006/relationships/slideLayout" Target="../slideLayouts/slideLayout198.xml"/><Relationship Id="rId10" Type="http://schemas.openxmlformats.org/officeDocument/2006/relationships/slideLayout" Target="../slideLayouts/slideLayout203.xml"/><Relationship Id="rId4" Type="http://schemas.openxmlformats.org/officeDocument/2006/relationships/slideLayout" Target="../slideLayouts/slideLayout197.xml"/><Relationship Id="rId9" Type="http://schemas.openxmlformats.org/officeDocument/2006/relationships/slideLayout" Target="../slideLayouts/slideLayout202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4.xml"/><Relationship Id="rId13" Type="http://schemas.openxmlformats.org/officeDocument/2006/relationships/slideLayout" Target="../slideLayouts/slideLayout219.xml"/><Relationship Id="rId3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213.xml"/><Relationship Id="rId12" Type="http://schemas.openxmlformats.org/officeDocument/2006/relationships/slideLayout" Target="../slideLayouts/slideLayout218.xml"/><Relationship Id="rId2" Type="http://schemas.openxmlformats.org/officeDocument/2006/relationships/slideLayout" Target="../slideLayouts/slideLayout208.xml"/><Relationship Id="rId1" Type="http://schemas.openxmlformats.org/officeDocument/2006/relationships/slideLayout" Target="../slideLayouts/slideLayout207.xml"/><Relationship Id="rId6" Type="http://schemas.openxmlformats.org/officeDocument/2006/relationships/slideLayout" Target="../slideLayouts/slideLayout212.xml"/><Relationship Id="rId11" Type="http://schemas.openxmlformats.org/officeDocument/2006/relationships/slideLayout" Target="../slideLayouts/slideLayout217.xml"/><Relationship Id="rId5" Type="http://schemas.openxmlformats.org/officeDocument/2006/relationships/slideLayout" Target="../slideLayouts/slideLayout211.xml"/><Relationship Id="rId10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10.xml"/><Relationship Id="rId9" Type="http://schemas.openxmlformats.org/officeDocument/2006/relationships/slideLayout" Target="../slideLayouts/slideLayout215.xml"/><Relationship Id="rId14" Type="http://schemas.openxmlformats.org/officeDocument/2006/relationships/theme" Target="../theme/theme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85B304-34B9-4B8B-959D-B125CD5D0213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9398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85B304-34B9-4B8B-959D-B125CD5D0213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6686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85B304-34B9-4B8B-959D-B125CD5D0213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8815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85B304-34B9-4B8B-959D-B125CD5D0213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4098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85B304-34B9-4B8B-959D-B125CD5D0213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2009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85B304-34B9-4B8B-959D-B125CD5D0213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1885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85B304-34B9-4B8B-959D-B125CD5D0213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2189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85B304-34B9-4B8B-959D-B125CD5D0213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1983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85B304-34B9-4B8B-959D-B125CD5D0213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6581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85B304-34B9-4B8B-959D-B125CD5D0213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6704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85B304-34B9-4B8B-959D-B125CD5D0213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6303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85B304-34B9-4B8B-959D-B125CD5D0213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5661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85B304-34B9-4B8B-959D-B125CD5D0213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7356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85B304-34B9-4B8B-959D-B125CD5D0213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1124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  <p:sldLayoutId id="2147483854" r:id="rId12"/>
    <p:sldLayoutId id="214748385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276EDE-84D1-42C7-BCEF-7447054C641A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0911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276EDE-84D1-42C7-BCEF-7447054C641A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4968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10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12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5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6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6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s://upload.wikimedia.org/wikipedia/commons/9/9c/FVM_UUB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3855" y="-15573"/>
            <a:ext cx="9192491" cy="6890720"/>
          </a:xfrm>
          <a:prstGeom prst="rect">
            <a:avLst/>
          </a:prstGeom>
          <a:solidFill>
            <a:schemeClr val="bg1"/>
          </a:solidFill>
          <a:extLst/>
        </p:spPr>
      </p:pic>
      <p:sp>
        <p:nvSpPr>
          <p:cNvPr id="7" name="Rectangle 6"/>
          <p:cNvSpPr/>
          <p:nvPr/>
        </p:nvSpPr>
        <p:spPr>
          <a:xfrm>
            <a:off x="0" y="5791200"/>
            <a:ext cx="9144000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dirty="0" err="1" smtClean="0"/>
              <a:t>Dragan</a:t>
            </a:r>
            <a:r>
              <a:rPr lang="en-US" sz="2800" dirty="0" smtClean="0"/>
              <a:t> </a:t>
            </a:r>
            <a:r>
              <a:rPr lang="en-US" sz="2800" dirty="0" err="1"/>
              <a:t>Šefer</a:t>
            </a:r>
            <a:r>
              <a:rPr lang="en-US" sz="2800" dirty="0"/>
              <a:t>, Stamen </a:t>
            </a:r>
            <a:r>
              <a:rPr lang="en-US" sz="2800" dirty="0" err="1"/>
              <a:t>Radulović</a:t>
            </a:r>
            <a:r>
              <a:rPr lang="en-US" sz="2800" dirty="0"/>
              <a:t>, </a:t>
            </a:r>
            <a:r>
              <a:rPr lang="en-US" sz="2800" dirty="0" err="1"/>
              <a:t>Radmila</a:t>
            </a:r>
            <a:r>
              <a:rPr lang="en-US" sz="2800" dirty="0"/>
              <a:t> </a:t>
            </a:r>
            <a:r>
              <a:rPr lang="en-US" sz="2800" dirty="0" err="1"/>
              <a:t>Marković</a:t>
            </a:r>
            <a:r>
              <a:rPr lang="en-US" sz="2800" dirty="0"/>
              <a:t>, </a:t>
            </a:r>
            <a:r>
              <a:rPr lang="en-US" sz="2800" dirty="0" err="1"/>
              <a:t>Dobrila</a:t>
            </a:r>
            <a:r>
              <a:rPr lang="en-US" sz="2800" dirty="0"/>
              <a:t> </a:t>
            </a:r>
            <a:r>
              <a:rPr lang="en-US" sz="2800" dirty="0" err="1"/>
              <a:t>Jakić-Dimić</a:t>
            </a:r>
            <a:endParaRPr lang="en-US" sz="2800" b="1" dirty="0"/>
          </a:p>
        </p:txBody>
      </p:sp>
      <p:sp>
        <p:nvSpPr>
          <p:cNvPr id="2" name="Rectangle 1"/>
          <p:cNvSpPr/>
          <p:nvPr/>
        </p:nvSpPr>
        <p:spPr>
          <a:xfrm>
            <a:off x="0" y="533400"/>
            <a:ext cx="9144000" cy="200054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THE EFFECTS OF PROBIOTIC SUPPLEMENTATION IN WEANED PIGS DIET</a:t>
            </a:r>
            <a:endParaRPr lang="sr-Latn-RS" sz="3200" b="1" dirty="0" smtClean="0"/>
          </a:p>
          <a:p>
            <a:pPr algn="ctr"/>
            <a:endParaRPr lang="en-US" sz="3200" dirty="0" smtClean="0"/>
          </a:p>
          <a:p>
            <a:pPr algn="ctr"/>
            <a:r>
              <a:rPr lang="sr-Latn-RS" sz="2800" dirty="0" smtClean="0"/>
              <a:t>FACULTY </a:t>
            </a:r>
            <a:r>
              <a:rPr lang="sr-Latn-RS" sz="2800" dirty="0"/>
              <a:t>OF VETERINARY MEDICINE, </a:t>
            </a:r>
            <a:r>
              <a:rPr lang="sr-Latn-RS" sz="2800" dirty="0" smtClean="0"/>
              <a:t>BELGRADE UNIVERSITY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838988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Oval 4"/>
          <p:cNvSpPr>
            <a:spLocks noChangeArrowheads="1"/>
          </p:cNvSpPr>
          <p:nvPr/>
        </p:nvSpPr>
        <p:spPr bwMode="auto">
          <a:xfrm>
            <a:off x="2819400" y="2667000"/>
            <a:ext cx="3962400" cy="17526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sr-Latn-RS" sz="3200" b="1" dirty="0" smtClean="0"/>
              <a:t>ANTIBIOTICS</a:t>
            </a:r>
            <a:endParaRPr lang="en-US" sz="3200" b="1" dirty="0"/>
          </a:p>
        </p:txBody>
      </p:sp>
      <p:sp>
        <p:nvSpPr>
          <p:cNvPr id="11268" name="AutoShape 5"/>
          <p:cNvSpPr>
            <a:spLocks noChangeArrowheads="1"/>
          </p:cNvSpPr>
          <p:nvPr/>
        </p:nvSpPr>
        <p:spPr bwMode="auto">
          <a:xfrm>
            <a:off x="228600" y="201840"/>
            <a:ext cx="2860964" cy="2145268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affect </a:t>
            </a:r>
            <a:r>
              <a:rPr lang="sr-Latn-RS" sz="2400" b="1" dirty="0" smtClean="0">
                <a:solidFill>
                  <a:schemeClr val="bg1"/>
                </a:solidFill>
              </a:rPr>
              <a:t>gut </a:t>
            </a:r>
            <a:r>
              <a:rPr lang="en-US" sz="2400" b="1" dirty="0" err="1" smtClean="0">
                <a:solidFill>
                  <a:schemeClr val="bg1"/>
                </a:solidFill>
              </a:rPr>
              <a:t>microflora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</a:rPr>
              <a:t>by altering metabolism of the </a:t>
            </a:r>
            <a:r>
              <a:rPr lang="en-US" sz="2400" b="1" dirty="0" err="1">
                <a:solidFill>
                  <a:schemeClr val="bg1"/>
                </a:solidFill>
              </a:rPr>
              <a:t>microrganisms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269" name="AutoShape 7"/>
          <p:cNvSpPr>
            <a:spLocks noChangeArrowheads="1"/>
          </p:cNvSpPr>
          <p:nvPr/>
        </p:nvSpPr>
        <p:spPr bwMode="auto">
          <a:xfrm>
            <a:off x="265040" y="2819400"/>
            <a:ext cx="2268538" cy="1736646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sr-Latn-RS" sz="2400" dirty="0" smtClean="0">
                <a:solidFill>
                  <a:schemeClr val="bg1"/>
                </a:solidFill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</a:rPr>
              <a:t>suppress </a:t>
            </a:r>
            <a:r>
              <a:rPr lang="en-US" sz="2400" b="1" dirty="0">
                <a:solidFill>
                  <a:schemeClr val="bg1"/>
                </a:solidFill>
              </a:rPr>
              <a:t>microbial growth in the </a:t>
            </a:r>
            <a:r>
              <a:rPr lang="en-US" sz="2400" b="1" dirty="0" smtClean="0">
                <a:solidFill>
                  <a:schemeClr val="bg1"/>
                </a:solidFill>
              </a:rPr>
              <a:t>gut 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1272" name="AutoShape 10"/>
          <p:cNvSpPr>
            <a:spLocks noChangeArrowheads="1"/>
          </p:cNvSpPr>
          <p:nvPr/>
        </p:nvSpPr>
        <p:spPr bwMode="auto">
          <a:xfrm>
            <a:off x="332508" y="4932218"/>
            <a:ext cx="2355273" cy="1328023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sr-Latn-RS" sz="2400" dirty="0" smtClean="0">
                <a:solidFill>
                  <a:schemeClr val="bg1"/>
                </a:solidFill>
              </a:rPr>
              <a:t> </a:t>
            </a:r>
            <a:r>
              <a:rPr lang="sr-Latn-RS" sz="2400" b="1" dirty="0" smtClean="0">
                <a:solidFill>
                  <a:schemeClr val="bg1"/>
                </a:solidFill>
              </a:rPr>
              <a:t>better growth production results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1274" name="AutoShape 12"/>
          <p:cNvSpPr>
            <a:spLocks noChangeArrowheads="1"/>
          </p:cNvSpPr>
          <p:nvPr/>
        </p:nvSpPr>
        <p:spPr bwMode="auto">
          <a:xfrm>
            <a:off x="3505200" y="328982"/>
            <a:ext cx="3276600" cy="1736646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US" sz="2400" b="1" dirty="0" err="1">
                <a:solidFill>
                  <a:schemeClr val="bg1"/>
                </a:solidFill>
              </a:rPr>
              <a:t>subtherapeutic</a:t>
            </a:r>
            <a:r>
              <a:rPr lang="en-US" sz="2400" b="1" dirty="0">
                <a:solidFill>
                  <a:schemeClr val="bg1"/>
                </a:solidFill>
              </a:rPr>
              <a:t> levels of antibiotics </a:t>
            </a:r>
            <a:r>
              <a:rPr lang="en-US" sz="2400" b="1" dirty="0" smtClean="0">
                <a:solidFill>
                  <a:schemeClr val="bg1"/>
                </a:solidFill>
              </a:rPr>
              <a:t>ha</a:t>
            </a:r>
            <a:r>
              <a:rPr lang="sr-Latn-RS" sz="2400" b="1" dirty="0" smtClean="0">
                <a:solidFill>
                  <a:schemeClr val="bg1"/>
                </a:solidFill>
              </a:rPr>
              <a:t>ve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</a:rPr>
              <a:t>been in use </a:t>
            </a:r>
            <a:r>
              <a:rPr lang="en-US" sz="2400" b="1" dirty="0" smtClean="0">
                <a:solidFill>
                  <a:schemeClr val="bg1"/>
                </a:solidFill>
              </a:rPr>
              <a:t>for</a:t>
            </a:r>
            <a:endParaRPr lang="sr-Latn-RS" sz="24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</a:rPr>
              <a:t>over fifty </a:t>
            </a:r>
            <a:r>
              <a:rPr lang="en-US" sz="2400" b="1" dirty="0" smtClean="0">
                <a:solidFill>
                  <a:schemeClr val="bg1"/>
                </a:solidFill>
              </a:rPr>
              <a:t>years</a:t>
            </a:r>
            <a:r>
              <a:rPr lang="sr-Latn-RS" sz="2400" b="1" dirty="0" smtClean="0">
                <a:solidFill>
                  <a:schemeClr val="bg1"/>
                </a:solidFill>
              </a:rPr>
              <a:t>!!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1275" name="Line 13"/>
          <p:cNvSpPr>
            <a:spLocks noChangeShapeType="1"/>
          </p:cNvSpPr>
          <p:nvPr/>
        </p:nvSpPr>
        <p:spPr bwMode="auto">
          <a:xfrm flipH="1">
            <a:off x="2573482" y="3632305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6" name="Line 15"/>
          <p:cNvSpPr>
            <a:spLocks noChangeShapeType="1"/>
          </p:cNvSpPr>
          <p:nvPr/>
        </p:nvSpPr>
        <p:spPr bwMode="auto">
          <a:xfrm flipH="1">
            <a:off x="2933700" y="4638808"/>
            <a:ext cx="1143000" cy="8451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8" name="Line 17"/>
          <p:cNvSpPr>
            <a:spLocks noChangeShapeType="1"/>
          </p:cNvSpPr>
          <p:nvPr/>
        </p:nvSpPr>
        <p:spPr bwMode="auto">
          <a:xfrm flipH="1" flipV="1">
            <a:off x="2933700" y="2438400"/>
            <a:ext cx="4191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0" name="Line 19"/>
          <p:cNvSpPr>
            <a:spLocks noChangeShapeType="1"/>
          </p:cNvSpPr>
          <p:nvPr/>
        </p:nvSpPr>
        <p:spPr bwMode="auto">
          <a:xfrm flipV="1">
            <a:off x="4953000" y="218555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5143500" y="5063834"/>
            <a:ext cx="39243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5400" dirty="0" smtClean="0"/>
              <a:t>    However...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xmlns="" val="402975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98" name="Picture 22" descr="dc75dRdc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448175"/>
            <a:ext cx="2667000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Oval 4"/>
          <p:cNvSpPr>
            <a:spLocks noChangeArrowheads="1"/>
          </p:cNvSpPr>
          <p:nvPr/>
        </p:nvSpPr>
        <p:spPr bwMode="auto">
          <a:xfrm>
            <a:off x="1981200" y="2673927"/>
            <a:ext cx="3997036" cy="1641764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sr-Latn-RS" sz="3200" b="1" dirty="0" smtClean="0"/>
              <a:t>ANTIBIOTICS</a:t>
            </a:r>
            <a:endParaRPr lang="en-US" sz="3200" b="1" dirty="0"/>
          </a:p>
        </p:txBody>
      </p:sp>
      <p:sp>
        <p:nvSpPr>
          <p:cNvPr id="11270" name="AutoShape 8"/>
          <p:cNvSpPr>
            <a:spLocks noChangeArrowheads="1"/>
          </p:cNvSpPr>
          <p:nvPr/>
        </p:nvSpPr>
        <p:spPr bwMode="auto">
          <a:xfrm>
            <a:off x="6553200" y="5303718"/>
            <a:ext cx="2325688" cy="919401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sr-Latn-CS" sz="2400" b="1" dirty="0">
                <a:solidFill>
                  <a:schemeClr val="bg1"/>
                </a:solidFill>
              </a:rPr>
              <a:t>allergies and genotoxicity 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1271" name="AutoShape 9"/>
          <p:cNvSpPr>
            <a:spLocks noChangeArrowheads="1"/>
          </p:cNvSpPr>
          <p:nvPr/>
        </p:nvSpPr>
        <p:spPr bwMode="auto">
          <a:xfrm>
            <a:off x="6272645" y="2813408"/>
            <a:ext cx="2682443" cy="132802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development </a:t>
            </a:r>
            <a:r>
              <a:rPr lang="en-US" sz="2400" b="1" dirty="0">
                <a:solidFill>
                  <a:schemeClr val="bg1"/>
                </a:solidFill>
              </a:rPr>
              <a:t>of resistance in </a:t>
            </a:r>
            <a:r>
              <a:rPr lang="en-US" sz="2400" b="1" dirty="0" err="1">
                <a:solidFill>
                  <a:schemeClr val="bg1"/>
                </a:solidFill>
              </a:rPr>
              <a:t>miocroorganisms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1273" name="AutoShape 11"/>
          <p:cNvSpPr>
            <a:spLocks noChangeArrowheads="1"/>
          </p:cNvSpPr>
          <p:nvPr/>
        </p:nvSpPr>
        <p:spPr bwMode="auto">
          <a:xfrm>
            <a:off x="6172200" y="629008"/>
            <a:ext cx="2803525" cy="132802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sr-Latn-CS" sz="2400" b="1" dirty="0">
                <a:solidFill>
                  <a:schemeClr val="bg1"/>
                </a:solidFill>
              </a:rPr>
              <a:t>residua in </a:t>
            </a:r>
            <a:r>
              <a:rPr lang="sr-Latn-CS" sz="2400" b="1" dirty="0" smtClean="0">
                <a:solidFill>
                  <a:schemeClr val="bg1"/>
                </a:solidFill>
              </a:rPr>
              <a:t>tissues and long </a:t>
            </a:r>
            <a:r>
              <a:rPr lang="sr-Latn-CS" sz="2400" b="1" dirty="0">
                <a:solidFill>
                  <a:schemeClr val="bg1"/>
                </a:solidFill>
              </a:rPr>
              <a:t>withdrawal period </a:t>
            </a:r>
          </a:p>
        </p:txBody>
      </p:sp>
      <p:sp>
        <p:nvSpPr>
          <p:cNvPr id="11274" name="AutoShape 12"/>
          <p:cNvSpPr>
            <a:spLocks noChangeArrowheads="1"/>
          </p:cNvSpPr>
          <p:nvPr/>
        </p:nvSpPr>
        <p:spPr bwMode="auto">
          <a:xfrm>
            <a:off x="2608118" y="576619"/>
            <a:ext cx="2743200" cy="132802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negative effects on animals health and production </a:t>
            </a:r>
          </a:p>
        </p:txBody>
      </p:sp>
      <p:sp>
        <p:nvSpPr>
          <p:cNvPr id="11277" name="Line 16"/>
          <p:cNvSpPr>
            <a:spLocks noChangeShapeType="1"/>
          </p:cNvSpPr>
          <p:nvPr/>
        </p:nvSpPr>
        <p:spPr bwMode="auto">
          <a:xfrm flipV="1">
            <a:off x="5562600" y="2124508"/>
            <a:ext cx="990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9" name="Line 18"/>
          <p:cNvSpPr>
            <a:spLocks noChangeShapeType="1"/>
          </p:cNvSpPr>
          <p:nvPr/>
        </p:nvSpPr>
        <p:spPr bwMode="auto">
          <a:xfrm>
            <a:off x="5143500" y="4500130"/>
            <a:ext cx="1295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0" name="Line 19"/>
          <p:cNvSpPr>
            <a:spLocks noChangeShapeType="1"/>
          </p:cNvSpPr>
          <p:nvPr/>
        </p:nvSpPr>
        <p:spPr bwMode="auto">
          <a:xfrm flipV="1">
            <a:off x="4114800" y="2192481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1" name="Line 20"/>
          <p:cNvSpPr>
            <a:spLocks noChangeShapeType="1"/>
          </p:cNvSpPr>
          <p:nvPr/>
        </p:nvSpPr>
        <p:spPr bwMode="auto">
          <a:xfrm>
            <a:off x="6044045" y="3498273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975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2" descr="748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88282" y="739342"/>
            <a:ext cx="2133600" cy="173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228600"/>
            <a:ext cx="8839200" cy="6477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sr-Latn-RS" dirty="0" smtClean="0"/>
              <a:t>      </a:t>
            </a:r>
            <a:r>
              <a:rPr lang="en-US" b="1" dirty="0" smtClean="0"/>
              <a:t>European Parliament and Council Regulation</a:t>
            </a:r>
            <a:endParaRPr lang="sr-Latn-RS" b="1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r-Latn-RS" dirty="0" smtClean="0"/>
              <a:t>                    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r-Latn-RS" dirty="0"/>
              <a:t> </a:t>
            </a:r>
            <a:r>
              <a:rPr lang="sr-Latn-RS" dirty="0" smtClean="0"/>
              <a:t>                       </a:t>
            </a:r>
            <a:r>
              <a:rPr lang="en-US" dirty="0" smtClean="0"/>
              <a:t>(EC, No 1831/2003)</a:t>
            </a:r>
            <a:r>
              <a:rPr lang="pl-PL" dirty="0" smtClean="0"/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sr-Latn-RS" dirty="0" smtClean="0"/>
              <a:t>                   from </a:t>
            </a:r>
            <a:r>
              <a:rPr lang="en-US" dirty="0" smtClean="0"/>
              <a:t>22. </a:t>
            </a:r>
            <a:r>
              <a:rPr lang="en-US" dirty="0" err="1" smtClean="0"/>
              <a:t>septembar</a:t>
            </a:r>
            <a:r>
              <a:rPr lang="en-US" dirty="0" smtClean="0"/>
              <a:t> 2003</a:t>
            </a:r>
          </a:p>
        </p:txBody>
      </p:sp>
      <p:pic>
        <p:nvPicPr>
          <p:cNvPr id="16388" name="Picture 12" descr="free-vector-ambox-warning-blue-clip-art_106578_Ambox_Warning_Blue_clip_art_hight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3236" y="1080656"/>
            <a:ext cx="1371600" cy="1321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AutoShape 14"/>
          <p:cNvSpPr>
            <a:spLocks noChangeArrowheads="1"/>
          </p:cNvSpPr>
          <p:nvPr/>
        </p:nvSpPr>
        <p:spPr bwMode="auto">
          <a:xfrm>
            <a:off x="297873" y="2895600"/>
            <a:ext cx="8496300" cy="1328023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sr-Latn-RS" sz="3600" b="1" dirty="0">
                <a:solidFill>
                  <a:schemeClr val="bg1"/>
                </a:solidFill>
              </a:rPr>
              <a:t>A</a:t>
            </a:r>
            <a:r>
              <a:rPr lang="en-US" sz="3600" b="1" dirty="0" err="1" smtClean="0">
                <a:solidFill>
                  <a:schemeClr val="bg1"/>
                </a:solidFill>
              </a:rPr>
              <a:t>ntibiotic</a:t>
            </a:r>
            <a:r>
              <a:rPr lang="sr-Latn-RS" sz="3600" b="1" dirty="0" smtClean="0">
                <a:solidFill>
                  <a:schemeClr val="bg1"/>
                </a:solidFill>
              </a:rPr>
              <a:t>s can be used as a feed addittives only before</a:t>
            </a:r>
            <a:r>
              <a:rPr lang="sr-Latn-R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</a:rPr>
              <a:t>31</a:t>
            </a:r>
            <a:r>
              <a:rPr lang="en-US" sz="3600" b="1" dirty="0">
                <a:solidFill>
                  <a:schemeClr val="bg1"/>
                </a:solidFill>
              </a:rPr>
              <a:t>. </a:t>
            </a:r>
            <a:r>
              <a:rPr lang="en-US" sz="3600" b="1" dirty="0" err="1" smtClean="0">
                <a:solidFill>
                  <a:schemeClr val="bg1"/>
                </a:solidFill>
              </a:rPr>
              <a:t>decemb</a:t>
            </a:r>
            <a:r>
              <a:rPr lang="sr-Latn-RS" sz="3600" b="1" dirty="0" smtClean="0">
                <a:solidFill>
                  <a:schemeClr val="bg1"/>
                </a:solidFill>
              </a:rPr>
              <a:t>e</a:t>
            </a:r>
            <a:r>
              <a:rPr lang="en-US" sz="3600" b="1" dirty="0" smtClean="0">
                <a:solidFill>
                  <a:schemeClr val="bg1"/>
                </a:solidFill>
              </a:rPr>
              <a:t>r </a:t>
            </a:r>
            <a:r>
              <a:rPr lang="sr-Latn-RS" sz="3600" b="1" dirty="0" smtClean="0">
                <a:solidFill>
                  <a:schemeClr val="bg1"/>
                </a:solidFill>
              </a:rPr>
              <a:t>of </a:t>
            </a:r>
            <a:r>
              <a:rPr lang="en-US" sz="3600" b="1" dirty="0" smtClean="0">
                <a:solidFill>
                  <a:schemeClr val="bg1"/>
                </a:solidFill>
              </a:rPr>
              <a:t>2005 </a:t>
            </a:r>
            <a:endParaRPr lang="sr-Latn-RS" sz="3600" b="1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3235" y="4800599"/>
            <a:ext cx="851015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dirty="0" smtClean="0"/>
              <a:t>Great interest for development of new alternatives that would help in </a:t>
            </a:r>
            <a:r>
              <a:rPr lang="en-US" sz="3200" dirty="0" smtClean="0"/>
              <a:t>manipulation of gastrointestinal </a:t>
            </a:r>
            <a:r>
              <a:rPr lang="en-US" sz="3200" dirty="0" err="1" smtClean="0"/>
              <a:t>microflora</a:t>
            </a:r>
            <a:r>
              <a:rPr lang="en-US" sz="3200" dirty="0" smtClean="0"/>
              <a:t> in </a:t>
            </a:r>
            <a:r>
              <a:rPr lang="en-US" sz="3200" dirty="0" err="1" smtClean="0"/>
              <a:t>livestoc</a:t>
            </a:r>
            <a:r>
              <a:rPr lang="sr-Latn-RS" sz="3200" dirty="0" smtClean="0"/>
              <a:t>k</a:t>
            </a:r>
            <a:endParaRPr lang="en-US" sz="3200" dirty="0"/>
          </a:p>
        </p:txBody>
      </p:sp>
      <p:sp>
        <p:nvSpPr>
          <p:cNvPr id="4" name="Pentagon 3"/>
          <p:cNvSpPr/>
          <p:nvPr/>
        </p:nvSpPr>
        <p:spPr>
          <a:xfrm>
            <a:off x="7086600" y="6076875"/>
            <a:ext cx="973282" cy="58676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hevron 4"/>
          <p:cNvSpPr/>
          <p:nvPr/>
        </p:nvSpPr>
        <p:spPr>
          <a:xfrm>
            <a:off x="7983682" y="6087898"/>
            <a:ext cx="457200" cy="58677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hevron 11"/>
          <p:cNvSpPr/>
          <p:nvPr/>
        </p:nvSpPr>
        <p:spPr>
          <a:xfrm>
            <a:off x="8440882" y="6076875"/>
            <a:ext cx="381000" cy="58677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4833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127" y="602673"/>
            <a:ext cx="8229600" cy="1219200"/>
          </a:xfrm>
          <a:solidFill>
            <a:srgbClr val="FFC000"/>
          </a:solidFill>
          <a:ln w="25400">
            <a:solidFill>
              <a:schemeClr val="tx1">
                <a:alpha val="95000"/>
              </a:schemeClr>
            </a:solidFill>
          </a:ln>
        </p:spPr>
        <p:txBody>
          <a:bodyPr/>
          <a:lstStyle/>
          <a:p>
            <a:r>
              <a:rPr lang="sr-Latn-RS" dirty="0" smtClean="0"/>
              <a:t>EUBIOSIS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971800"/>
            <a:ext cx="8915399" cy="3733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sr-Latn-RS" dirty="0" smtClean="0"/>
              <a:t>A</a:t>
            </a:r>
            <a:r>
              <a:rPr lang="en-US" dirty="0" err="1" smtClean="0"/>
              <a:t>ggregation</a:t>
            </a:r>
            <a:r>
              <a:rPr lang="en-US" dirty="0" smtClean="0"/>
              <a:t> to </a:t>
            </a:r>
            <a:r>
              <a:rPr lang="en-US" dirty="0"/>
              <a:t>pathogenic </a:t>
            </a:r>
            <a:r>
              <a:rPr lang="en-US" dirty="0" smtClean="0"/>
              <a:t>bacteria </a:t>
            </a:r>
            <a:endParaRPr lang="sr-Latn-RS" dirty="0" smtClean="0"/>
          </a:p>
          <a:p>
            <a:pPr>
              <a:buFont typeface="Wingdings" pitchFamily="2" charset="2"/>
              <a:buChar char="ü"/>
            </a:pPr>
            <a:r>
              <a:rPr lang="sr-Latn-RS" dirty="0" err="1"/>
              <a:t>C</a:t>
            </a:r>
            <a:r>
              <a:rPr lang="en-US" dirty="0" err="1" smtClean="0"/>
              <a:t>ompetation</a:t>
            </a:r>
            <a:r>
              <a:rPr lang="en-US" dirty="0" smtClean="0"/>
              <a:t> </a:t>
            </a:r>
            <a:r>
              <a:rPr lang="en-US" dirty="0"/>
              <a:t>at adherence </a:t>
            </a:r>
            <a:r>
              <a:rPr lang="en-US" dirty="0" smtClean="0"/>
              <a:t>site </a:t>
            </a:r>
            <a:endParaRPr lang="sr-Latn-RS" dirty="0" smtClean="0"/>
          </a:p>
          <a:p>
            <a:pPr>
              <a:buFont typeface="Wingdings" pitchFamily="2" charset="2"/>
              <a:buChar char="ü"/>
            </a:pPr>
            <a:r>
              <a:rPr lang="sr-Latn-RS" dirty="0"/>
              <a:t>N</a:t>
            </a:r>
            <a:r>
              <a:rPr lang="en-US" dirty="0" err="1" smtClean="0"/>
              <a:t>utritive</a:t>
            </a:r>
            <a:r>
              <a:rPr lang="en-US" dirty="0" smtClean="0"/>
              <a:t> </a:t>
            </a:r>
            <a:r>
              <a:rPr lang="en-US" dirty="0"/>
              <a:t>competition between </a:t>
            </a:r>
            <a:r>
              <a:rPr lang="en-US" dirty="0" smtClean="0"/>
              <a:t>microorganisms</a:t>
            </a:r>
            <a:endParaRPr lang="sr-Latn-RS" dirty="0" smtClean="0"/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 </a:t>
            </a:r>
            <a:r>
              <a:rPr lang="sr-Latn-RS" dirty="0" smtClean="0"/>
              <a:t>B</a:t>
            </a:r>
            <a:r>
              <a:rPr lang="en-US" dirty="0" err="1" smtClean="0"/>
              <a:t>actericide</a:t>
            </a:r>
            <a:r>
              <a:rPr lang="en-US" dirty="0" smtClean="0"/>
              <a:t> effects </a:t>
            </a:r>
            <a:endParaRPr lang="sr-Latn-RS" dirty="0" smtClean="0"/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Prevent</a:t>
            </a:r>
            <a:r>
              <a:rPr lang="sr-Latn-RS" dirty="0" smtClean="0"/>
              <a:t>ion of</a:t>
            </a:r>
            <a:r>
              <a:rPr lang="en-US" dirty="0" smtClean="0"/>
              <a:t> </a:t>
            </a:r>
            <a:r>
              <a:rPr lang="en-US" dirty="0"/>
              <a:t>Coliform bacteria and other bacteria from attaching to the intestinal wall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43345" y="616527"/>
            <a:ext cx="8229600" cy="1219200"/>
          </a:xfrm>
          <a:prstGeom prst="rect">
            <a:avLst/>
          </a:prstGeom>
          <a:solidFill>
            <a:srgbClr val="FFC000"/>
          </a:solidFill>
          <a:ln w="25400">
            <a:solidFill>
              <a:schemeClr val="tx1">
                <a:alpha val="95000"/>
              </a:schemeClr>
            </a:solidFill>
          </a:ln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living </a:t>
            </a:r>
            <a:r>
              <a:rPr lang="en-US" dirty="0" err="1" smtClean="0"/>
              <a:t>microorganmisms</a:t>
            </a:r>
            <a:r>
              <a:rPr lang="en-US" dirty="0" smtClean="0"/>
              <a:t> </a:t>
            </a:r>
            <a:r>
              <a:rPr lang="en-US" dirty="0"/>
              <a:t>which induce beneficial effects in animal organism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43345" y="595746"/>
            <a:ext cx="8229600" cy="1267690"/>
          </a:xfrm>
          <a:prstGeom prst="rect">
            <a:avLst/>
          </a:prstGeom>
          <a:solidFill>
            <a:srgbClr val="FFC000"/>
          </a:solidFill>
          <a:ln w="25400">
            <a:solidFill>
              <a:schemeClr val="tx1">
                <a:alpha val="9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Latn-RS" dirty="0" smtClean="0"/>
              <a:t>PROBIOTICS</a:t>
            </a:r>
            <a:endParaRPr lang="en-US" dirty="0"/>
          </a:p>
        </p:txBody>
      </p:sp>
      <p:pic>
        <p:nvPicPr>
          <p:cNvPr id="7" name="Picture 6" descr="scales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21947" y="2133600"/>
            <a:ext cx="2393453" cy="2109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52453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5" descr="pig-350px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524" y="3872345"/>
            <a:ext cx="2700262" cy="2985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7" descr="pi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49471" y="4191000"/>
            <a:ext cx="3294529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9" descr="White-pi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819071"/>
            <a:ext cx="3048000" cy="303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96983" y="152400"/>
            <a:ext cx="8977744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FEEDING TRIAL</a:t>
            </a:r>
            <a:endParaRPr lang="sr-Latn-RS" sz="3600" b="1" dirty="0" smtClean="0"/>
          </a:p>
          <a:p>
            <a:pPr algn="ctr"/>
            <a:endParaRPr lang="sr-Latn-RS" sz="3200" dirty="0" smtClean="0"/>
          </a:p>
          <a:p>
            <a:pPr marL="457200" indent="-457200">
              <a:buFont typeface="Wingdings" pitchFamily="2" charset="2"/>
              <a:buChar char="ü"/>
            </a:pPr>
            <a:r>
              <a:rPr lang="en-US" sz="3200" dirty="0" smtClean="0"/>
              <a:t>The </a:t>
            </a:r>
            <a:r>
              <a:rPr lang="en-US" sz="3200" dirty="0"/>
              <a:t>experiment </a:t>
            </a:r>
            <a:r>
              <a:rPr lang="en-US" sz="3200" dirty="0" smtClean="0"/>
              <a:t>include</a:t>
            </a:r>
            <a:r>
              <a:rPr lang="sr-Latn-RS" sz="3200" dirty="0" smtClean="0"/>
              <a:t>d</a:t>
            </a:r>
            <a:r>
              <a:rPr lang="en-US" sz="3200" dirty="0" smtClean="0"/>
              <a:t> </a:t>
            </a:r>
            <a:r>
              <a:rPr lang="en-US" sz="3200" dirty="0"/>
              <a:t>24 pigs </a:t>
            </a:r>
            <a:r>
              <a:rPr lang="en-US" sz="2400" dirty="0"/>
              <a:t>(Landrace x Yorkshire</a:t>
            </a:r>
            <a:r>
              <a:rPr lang="en-US" sz="2400" dirty="0" smtClean="0"/>
              <a:t>)</a:t>
            </a:r>
            <a:endParaRPr lang="sr-Latn-RS" sz="2400" dirty="0" smtClean="0"/>
          </a:p>
          <a:p>
            <a:pPr marL="457200" indent="-457200">
              <a:buFont typeface="Wingdings" pitchFamily="2" charset="2"/>
              <a:buChar char="ü"/>
            </a:pPr>
            <a:r>
              <a:rPr lang="sr-Latn-RS" sz="3200" dirty="0" smtClean="0"/>
              <a:t>C</a:t>
            </a:r>
            <a:r>
              <a:rPr lang="en-US" sz="3200" dirty="0" err="1" smtClean="0"/>
              <a:t>ommercial</a:t>
            </a:r>
            <a:r>
              <a:rPr lang="en-US" sz="3200" dirty="0" smtClean="0"/>
              <a:t> </a:t>
            </a:r>
            <a:r>
              <a:rPr lang="en-US" sz="3200" dirty="0"/>
              <a:t>conditions of rearing </a:t>
            </a:r>
            <a:endParaRPr lang="sr-Latn-RS" sz="3200" dirty="0"/>
          </a:p>
          <a:p>
            <a:pPr marL="457200" indent="-457200">
              <a:buFont typeface="Wingdings" pitchFamily="2" charset="2"/>
              <a:buChar char="ü"/>
            </a:pPr>
            <a:r>
              <a:rPr lang="sr-Latn-RS" sz="3200" dirty="0" smtClean="0"/>
              <a:t>W</a:t>
            </a:r>
            <a:r>
              <a:rPr lang="en-US" sz="3200" dirty="0" err="1" smtClean="0"/>
              <a:t>eaned</a:t>
            </a:r>
            <a:r>
              <a:rPr lang="en-US" sz="3200" dirty="0" smtClean="0"/>
              <a:t> </a:t>
            </a:r>
            <a:r>
              <a:rPr lang="en-US" sz="3200" dirty="0"/>
              <a:t>at age of 35 </a:t>
            </a:r>
            <a:r>
              <a:rPr lang="en-US" sz="3200" dirty="0" smtClean="0"/>
              <a:t>days </a:t>
            </a:r>
            <a:endParaRPr lang="sr-Latn-RS" sz="3200" dirty="0"/>
          </a:p>
          <a:p>
            <a:pPr marL="457200" indent="-457200">
              <a:buFont typeface="Wingdings" pitchFamily="2" charset="2"/>
              <a:buChar char="ü"/>
            </a:pPr>
            <a:r>
              <a:rPr lang="sr-Latn-RS" sz="3200" dirty="0"/>
              <a:t>D</a:t>
            </a:r>
            <a:r>
              <a:rPr lang="en-US" sz="3200" dirty="0" err="1" smtClean="0"/>
              <a:t>istributed</a:t>
            </a:r>
            <a:r>
              <a:rPr lang="en-US" sz="3200" dirty="0" smtClean="0"/>
              <a:t> </a:t>
            </a:r>
            <a:r>
              <a:rPr lang="en-US" sz="3200" dirty="0"/>
              <a:t>randomly in two feeding </a:t>
            </a:r>
            <a:r>
              <a:rPr lang="en-US" sz="3200" dirty="0" smtClean="0"/>
              <a:t>treatments </a:t>
            </a:r>
            <a:endParaRPr lang="sr-Latn-RS" sz="3200" dirty="0" smtClean="0"/>
          </a:p>
          <a:p>
            <a:pPr marL="457200" indent="-457200">
              <a:buFont typeface="Wingdings" pitchFamily="2" charset="2"/>
              <a:buChar char="ü"/>
            </a:pPr>
            <a:r>
              <a:rPr lang="en-US" sz="3200" dirty="0" smtClean="0"/>
              <a:t>The </a:t>
            </a:r>
            <a:r>
              <a:rPr lang="en-US" sz="3200" dirty="0"/>
              <a:t>experiment lasted 40 days </a:t>
            </a:r>
          </a:p>
        </p:txBody>
      </p:sp>
    </p:spTree>
    <p:extLst>
      <p:ext uri="{BB962C8B-B14F-4D97-AF65-F5344CB8AC3E}">
        <p14:creationId xmlns:p14="http://schemas.microsoft.com/office/powerpoint/2010/main" xmlns="" val="141178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510" name="Group 23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43731189"/>
              </p:ext>
            </p:extLst>
          </p:nvPr>
        </p:nvGraphicFramePr>
        <p:xfrm>
          <a:off x="914401" y="1828800"/>
          <a:ext cx="7391398" cy="4191001"/>
        </p:xfrm>
        <a:graphic>
          <a:graphicData uri="http://schemas.openxmlformats.org/drawingml/2006/table">
            <a:tbl>
              <a:tblPr/>
              <a:tblGrid>
                <a:gridCol w="4211130"/>
                <a:gridCol w="1590134"/>
                <a:gridCol w="1590134"/>
              </a:tblGrid>
              <a:tr h="10836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-I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62113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Corn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62113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</a:t>
                      </a:r>
                      <a:r>
                        <a:rPr kumimoji="0" lang="sr-Latn-R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ybean meal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62282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Soybean grit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62113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Premi</a:t>
                      </a:r>
                      <a:r>
                        <a:rPr kumimoji="0" lang="sr-Latn-R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621139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Growth stimulator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43042" name="Rectangle 224"/>
          <p:cNvSpPr>
            <a:spLocks noChangeArrowheads="1"/>
          </p:cNvSpPr>
          <p:nvPr/>
        </p:nvSpPr>
        <p:spPr bwMode="auto">
          <a:xfrm>
            <a:off x="1219200" y="6192982"/>
            <a:ext cx="678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sr-Latn-CS" sz="2400" dirty="0" smtClean="0">
                <a:solidFill>
                  <a:srgbClr val="000000"/>
                </a:solidFill>
              </a:rPr>
              <a:t>Raw composition of diets up to  BW 15 kg  (%)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152400"/>
            <a:ext cx="8776855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just"/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Animals were fed</a:t>
            </a:r>
            <a:r>
              <a:rPr lang="sr-Latn-RS" sz="3200" dirty="0" smtClean="0">
                <a:solidFill>
                  <a:sysClr val="windowText" lastClr="000000"/>
                </a:solidFill>
                <a:latin typeface="Calibri"/>
              </a:rPr>
              <a:t> with identical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co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mercial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complete corn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-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soybe</a:t>
            </a:r>
            <a:r>
              <a:rPr kumimoji="0" lang="sr-Latn-RS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 based diets with a standard chemical composition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130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899" name="Group 28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06475809"/>
              </p:ext>
            </p:extLst>
          </p:nvPr>
        </p:nvGraphicFramePr>
        <p:xfrm>
          <a:off x="838200" y="1219200"/>
          <a:ext cx="7467600" cy="4419598"/>
        </p:xfrm>
        <a:graphic>
          <a:graphicData uri="http://schemas.openxmlformats.org/drawingml/2006/table">
            <a:tbl>
              <a:tblPr/>
              <a:tblGrid>
                <a:gridCol w="4170812"/>
                <a:gridCol w="1648394"/>
                <a:gridCol w="1648394"/>
              </a:tblGrid>
              <a:tr h="11427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-I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6550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Corn 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6550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kumimoji="0" lang="sr-Latn-R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oybean meal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6567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Soybean grit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6550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Premi</a:t>
                      </a:r>
                      <a:r>
                        <a:rPr kumimoji="0" lang="sr-Latn-R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65501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Growth s</a:t>
                      </a:r>
                      <a:r>
                        <a:rPr kumimoji="0" lang="en-US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timulator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224"/>
          <p:cNvSpPr>
            <a:spLocks noChangeArrowheads="1"/>
          </p:cNvSpPr>
          <p:nvPr/>
        </p:nvSpPr>
        <p:spPr bwMode="auto">
          <a:xfrm>
            <a:off x="990600" y="6019800"/>
            <a:ext cx="7162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sr-Latn-CS" sz="2400" dirty="0" smtClean="0">
                <a:solidFill>
                  <a:srgbClr val="000000"/>
                </a:solidFill>
              </a:rPr>
              <a:t>Raw composition of diets for  BW  15 – 25 kg  (%)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61390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352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xmlns="" val="2809086901"/>
              </p:ext>
            </p:extLst>
          </p:nvPr>
        </p:nvGraphicFramePr>
        <p:xfrm>
          <a:off x="426027" y="1371600"/>
          <a:ext cx="8229600" cy="2849880"/>
        </p:xfrm>
        <a:graphic>
          <a:graphicData uri="http://schemas.openxmlformats.org/drawingml/2006/table">
            <a:tbl>
              <a:tblPr/>
              <a:tblGrid>
                <a:gridCol w="4403725"/>
                <a:gridCol w="1912938"/>
                <a:gridCol w="1912937"/>
              </a:tblGrid>
              <a:tr h="1021080">
                <a:tc rowSpan="2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r-Latn-C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r-Latn-C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GROWTH STIMULATOR</a:t>
                      </a:r>
                      <a:endParaRPr kumimoji="0" lang="sr-Latn-C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GROUP</a:t>
                      </a:r>
                      <a:endParaRPr kumimoji="0" lang="sr-Latn-C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839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kumimoji="0" lang="sr-Latn-C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E-I</a:t>
                      </a:r>
                      <a:endParaRPr kumimoji="0" lang="sr-Latn-C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r-Latn-C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PROBIOTIC</a:t>
                      </a:r>
                      <a:endParaRPr kumimoji="0" lang="sr-Latn-C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sr-Latn-C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 kg/t</a:t>
                      </a:r>
                      <a:endParaRPr kumimoji="0" lang="sr-Latn-C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83126" y="5029200"/>
            <a:ext cx="906087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000" b="1" dirty="0" smtClean="0"/>
              <a:t>Probiotic</a:t>
            </a:r>
            <a:r>
              <a:rPr lang="sr-Latn-RS" sz="3000" dirty="0" smtClean="0"/>
              <a:t> is comercial</a:t>
            </a:r>
            <a:r>
              <a:rPr lang="en-US" sz="3000" dirty="0" smtClean="0"/>
              <a:t> </a:t>
            </a:r>
            <a:r>
              <a:rPr lang="en-US" sz="3000" dirty="0"/>
              <a:t>product </a:t>
            </a:r>
            <a:r>
              <a:rPr lang="en-US" sz="3000" dirty="0" smtClean="0"/>
              <a:t>comprised </a:t>
            </a:r>
            <a:r>
              <a:rPr lang="en-US" sz="3000" dirty="0"/>
              <a:t>of </a:t>
            </a:r>
            <a:r>
              <a:rPr lang="en-US" sz="3000" dirty="0" smtClean="0"/>
              <a:t>a</a:t>
            </a:r>
            <a:r>
              <a:rPr lang="sr-Latn-RS" sz="3000" dirty="0" smtClean="0"/>
              <a:t> </a:t>
            </a:r>
            <a:r>
              <a:rPr lang="en-US" sz="3000" dirty="0" smtClean="0"/>
              <a:t>mixture </a:t>
            </a:r>
            <a:r>
              <a:rPr lang="en-US" sz="3000" dirty="0"/>
              <a:t>of spray-dried spore-forming </a:t>
            </a:r>
            <a:r>
              <a:rPr lang="en-US" sz="3000" b="1" i="1" dirty="0"/>
              <a:t>B. </a:t>
            </a:r>
            <a:r>
              <a:rPr lang="en-US" sz="3000" b="1" i="1" dirty="0" err="1"/>
              <a:t>subtilis</a:t>
            </a:r>
            <a:r>
              <a:rPr lang="en-US" sz="3000" b="1" i="1" dirty="0"/>
              <a:t> </a:t>
            </a:r>
            <a:r>
              <a:rPr lang="sr-Latn-RS" sz="3000" dirty="0" smtClean="0"/>
              <a:t>and </a:t>
            </a:r>
            <a:r>
              <a:rPr lang="en-US" sz="3000" b="1" i="1" dirty="0" smtClean="0"/>
              <a:t>B</a:t>
            </a:r>
            <a:r>
              <a:rPr lang="en-US" sz="3000" b="1" i="1" dirty="0"/>
              <a:t>. </a:t>
            </a:r>
            <a:r>
              <a:rPr lang="en-US" sz="3000" b="1" i="1" dirty="0" err="1"/>
              <a:t>licheniformis</a:t>
            </a:r>
            <a:r>
              <a:rPr lang="en-US" sz="3000" b="1" i="1" dirty="0"/>
              <a:t> </a:t>
            </a:r>
            <a:r>
              <a:rPr lang="sr-Latn-RS" sz="3000" b="1" i="1" dirty="0" smtClean="0"/>
              <a:t> </a:t>
            </a:r>
            <a:r>
              <a:rPr lang="sr-Latn-RS" sz="3000" dirty="0" smtClean="0"/>
              <a:t>(</a:t>
            </a:r>
            <a:r>
              <a:rPr lang="en-US" sz="3000" dirty="0" smtClean="0"/>
              <a:t>3.2 </a:t>
            </a:r>
            <a:r>
              <a:rPr lang="en-US" sz="3000" dirty="0"/>
              <a:t>× 10</a:t>
            </a:r>
            <a:r>
              <a:rPr lang="en-US" sz="3000" baseline="30000" dirty="0"/>
              <a:t>9</a:t>
            </a:r>
            <a:r>
              <a:rPr lang="en-US" sz="3000" dirty="0"/>
              <a:t> viable </a:t>
            </a:r>
            <a:r>
              <a:rPr lang="en-US" sz="3000" dirty="0" smtClean="0"/>
              <a:t>spores/g</a:t>
            </a:r>
            <a:r>
              <a:rPr lang="sr-Latn-RS" sz="3000" dirty="0" smtClean="0"/>
              <a:t>)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xmlns="" val="231193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98"/>
          <p:cNvSpPr>
            <a:spLocks noChangeArrowheads="1"/>
          </p:cNvSpPr>
          <p:nvPr/>
        </p:nvSpPr>
        <p:spPr bwMode="auto">
          <a:xfrm>
            <a:off x="0" y="914400"/>
            <a:ext cx="9144000" cy="76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smtClean="0">
              <a:solidFill>
                <a:srgbClr val="000000"/>
              </a:solidFill>
            </a:endParaRPr>
          </a:p>
        </p:txBody>
      </p:sp>
      <p:sp>
        <p:nvSpPr>
          <p:cNvPr id="56323" name="Rectangle 199"/>
          <p:cNvSpPr>
            <a:spLocks noChangeArrowheads="1"/>
          </p:cNvSpPr>
          <p:nvPr/>
        </p:nvSpPr>
        <p:spPr bwMode="auto">
          <a:xfrm>
            <a:off x="0" y="18033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</a:rPr>
              <a:t>The chemical composition of the </a:t>
            </a:r>
            <a:r>
              <a:rPr lang="sr-Latn-RS" sz="2400" b="1" dirty="0" smtClean="0">
                <a:solidFill>
                  <a:srgbClr val="000000"/>
                </a:solidFill>
              </a:rPr>
              <a:t>diet</a:t>
            </a:r>
            <a:r>
              <a:rPr lang="en-US" sz="2400" b="1" dirty="0" smtClean="0">
                <a:solidFill>
                  <a:srgbClr val="000000"/>
                </a:solidFill>
              </a:rPr>
              <a:t> </a:t>
            </a:r>
            <a:r>
              <a:rPr lang="en-US" sz="2400" b="1" dirty="0">
                <a:solidFill>
                  <a:srgbClr val="000000"/>
                </a:solidFill>
              </a:rPr>
              <a:t>for </a:t>
            </a:r>
            <a:r>
              <a:rPr lang="en-US" sz="2400" b="1" dirty="0" smtClean="0">
                <a:solidFill>
                  <a:srgbClr val="000000"/>
                </a:solidFill>
              </a:rPr>
              <a:t>pigs </a:t>
            </a:r>
            <a:r>
              <a:rPr lang="en-US" sz="2400" b="1" dirty="0">
                <a:solidFill>
                  <a:srgbClr val="000000"/>
                </a:solidFill>
              </a:rPr>
              <a:t>up to 15 kg</a:t>
            </a:r>
            <a:r>
              <a:rPr lang="pl-PL" sz="2400" b="1" dirty="0" smtClean="0">
                <a:solidFill>
                  <a:srgbClr val="000000"/>
                </a:solidFill>
              </a:rPr>
              <a:t>,</a:t>
            </a:r>
            <a:r>
              <a:rPr lang="pl-PL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sym typeface="Symbol" pitchFamily="18" charset="2"/>
              </a:rPr>
              <a:t></a:t>
            </a:r>
            <a:r>
              <a:rPr lang="pl-PL" sz="2400" dirty="0" smtClean="0">
                <a:solidFill>
                  <a:srgbClr val="000000"/>
                </a:solidFill>
              </a:rPr>
              <a:t>%</a:t>
            </a:r>
            <a:r>
              <a:rPr lang="en-US" sz="2400" dirty="0" smtClean="0">
                <a:solidFill>
                  <a:srgbClr val="000000"/>
                </a:solidFill>
                <a:sym typeface="Symbol" pitchFamily="18" charset="2"/>
              </a:rPr>
              <a:t></a:t>
            </a:r>
            <a:endParaRPr lang="en-US" sz="2400" dirty="0" smtClean="0">
              <a:solidFill>
                <a:srgbClr val="000000"/>
              </a:solidFill>
            </a:endParaRPr>
          </a:p>
        </p:txBody>
      </p:sp>
      <p:graphicFrame>
        <p:nvGraphicFramePr>
          <p:cNvPr id="115238" name="Group 550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xmlns="" val="1029690134"/>
              </p:ext>
            </p:extLst>
          </p:nvPr>
        </p:nvGraphicFramePr>
        <p:xfrm>
          <a:off x="457200" y="1109663"/>
          <a:ext cx="8382000" cy="5349894"/>
        </p:xfrm>
        <a:graphic>
          <a:graphicData uri="http://schemas.openxmlformats.org/drawingml/2006/table">
            <a:tbl>
              <a:tblPr/>
              <a:tblGrid>
                <a:gridCol w="3124200"/>
                <a:gridCol w="2609850"/>
                <a:gridCol w="2647950"/>
              </a:tblGrid>
              <a:tr h="5952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R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E-I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2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Water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11,21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11,20</a:t>
                      </a:r>
                      <a:endParaRPr kumimoji="0" lang="sr-Latn-C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2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Ash</a:t>
                      </a:r>
                      <a:endParaRPr kumimoji="0" lang="sr-Latn-C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3,24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3,30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2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Protein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20,94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20,90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2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Fat</a:t>
                      </a:r>
                      <a:endParaRPr kumimoji="0" lang="sr-Latn-C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6,20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6,15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2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Cellulose</a:t>
                      </a:r>
                      <a:endParaRPr kumimoji="0" lang="sr-Latn-C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3,58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3,55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2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Starch </a:t>
                      </a:r>
                      <a:endParaRPr kumimoji="0" lang="sr-Latn-C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54,83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54,90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2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0,95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0,94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2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0,68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0,66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2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ME, MJ/kg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14,35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14,32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2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Lysine</a:t>
                      </a:r>
                      <a:endParaRPr kumimoji="0" lang="sr-Latn-C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1,44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1,44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2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Methionine+cystine</a:t>
                      </a:r>
                      <a:endParaRPr kumimoji="0" lang="sr-Latn-C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0,72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0,72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2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Tryptophan</a:t>
                      </a:r>
                      <a:endParaRPr kumimoji="0" lang="sr-Latn-C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0,31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0,31</a:t>
                      </a:r>
                      <a:endParaRPr kumimoji="0" lang="sr-Latn-C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6224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94"/>
          <p:cNvSpPr>
            <a:spLocks noChangeArrowheads="1"/>
          </p:cNvSpPr>
          <p:nvPr/>
        </p:nvSpPr>
        <p:spPr bwMode="auto">
          <a:xfrm>
            <a:off x="13855" y="876300"/>
            <a:ext cx="9144000" cy="76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smtClean="0">
              <a:solidFill>
                <a:srgbClr val="000000"/>
              </a:solidFill>
            </a:endParaRPr>
          </a:p>
        </p:txBody>
      </p:sp>
      <p:graphicFrame>
        <p:nvGraphicFramePr>
          <p:cNvPr id="116249" name="Group 537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xmlns="" val="1560372062"/>
              </p:ext>
            </p:extLst>
          </p:nvPr>
        </p:nvGraphicFramePr>
        <p:xfrm>
          <a:off x="457200" y="1066801"/>
          <a:ext cx="8458200" cy="5490526"/>
        </p:xfrm>
        <a:graphic>
          <a:graphicData uri="http://schemas.openxmlformats.org/drawingml/2006/table">
            <a:tbl>
              <a:tblPr/>
              <a:tblGrid>
                <a:gridCol w="3395994"/>
                <a:gridCol w="2532396"/>
                <a:gridCol w="2529810"/>
              </a:tblGrid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kumimoji="0" lang="sr-Latn-C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E-I</a:t>
                      </a:r>
                      <a:endParaRPr kumimoji="0" lang="sr-Latn-C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Water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11,50</a:t>
                      </a:r>
                      <a:endParaRPr kumimoji="0" lang="sr-Latn-C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11,42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Ash</a:t>
                      </a:r>
                      <a:endParaRPr kumimoji="0" lang="sr-Latn-C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2,92</a:t>
                      </a:r>
                      <a:endParaRPr kumimoji="0" lang="sr-Latn-C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2,94</a:t>
                      </a:r>
                      <a:endParaRPr kumimoji="0" lang="sr-Latn-C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Protein</a:t>
                      </a:r>
                      <a:endParaRPr kumimoji="0" lang="sr-Latn-C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18,66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18,60</a:t>
                      </a:r>
                      <a:endParaRPr kumimoji="0" lang="sr-Latn-C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Fat</a:t>
                      </a:r>
                      <a:endParaRPr kumimoji="0" lang="sr-Latn-C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5,73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5,70</a:t>
                      </a:r>
                      <a:endParaRPr kumimoji="0" lang="sr-Latn-C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Celullose</a:t>
                      </a:r>
                      <a:endParaRPr kumimoji="0" lang="sr-Latn-C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3,43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3,40</a:t>
                      </a:r>
                      <a:endParaRPr kumimoji="0" lang="sr-Latn-C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Starch </a:t>
                      </a:r>
                      <a:endParaRPr kumimoji="0" lang="sr-Latn-C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57,76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57,94</a:t>
                      </a:r>
                      <a:endParaRPr kumimoji="0" lang="sr-Latn-C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0,90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0,89</a:t>
                      </a:r>
                      <a:endParaRPr kumimoji="0" lang="sr-Latn-C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0,66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0,64</a:t>
                      </a:r>
                      <a:endParaRPr kumimoji="0" lang="sr-Latn-C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ME, MJ/kg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14,21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14,18</a:t>
                      </a:r>
                      <a:endParaRPr kumimoji="0" lang="sr-Latn-C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Lysine</a:t>
                      </a:r>
                      <a:endParaRPr kumimoji="0" lang="sr-Latn-C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1,27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1,27</a:t>
                      </a:r>
                      <a:endParaRPr kumimoji="0" lang="sr-Latn-C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Methionine+cystine</a:t>
                      </a:r>
                      <a:endParaRPr kumimoji="0" lang="sr-Latn-C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0,64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0,64</a:t>
                      </a:r>
                      <a:endParaRPr kumimoji="0" lang="sr-Latn-C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Tryptophan</a:t>
                      </a:r>
                      <a:endParaRPr kumimoji="0" lang="sr-Latn-C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0,28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0,28</a:t>
                      </a:r>
                      <a:endParaRPr kumimoji="0" lang="sr-Latn-C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Rectangle 199"/>
          <p:cNvSpPr>
            <a:spLocks noChangeArrowheads="1"/>
          </p:cNvSpPr>
          <p:nvPr/>
        </p:nvSpPr>
        <p:spPr bwMode="auto">
          <a:xfrm>
            <a:off x="0" y="18033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</a:rPr>
              <a:t>The chemical composition of the </a:t>
            </a:r>
            <a:r>
              <a:rPr lang="sr-Latn-RS" sz="2400" b="1" dirty="0" smtClean="0">
                <a:solidFill>
                  <a:srgbClr val="000000"/>
                </a:solidFill>
              </a:rPr>
              <a:t>diet</a:t>
            </a:r>
            <a:r>
              <a:rPr lang="en-US" sz="2400" b="1" dirty="0" smtClean="0">
                <a:solidFill>
                  <a:srgbClr val="000000"/>
                </a:solidFill>
              </a:rPr>
              <a:t> </a:t>
            </a:r>
            <a:r>
              <a:rPr lang="en-US" sz="2400" b="1" dirty="0">
                <a:solidFill>
                  <a:srgbClr val="000000"/>
                </a:solidFill>
              </a:rPr>
              <a:t>for </a:t>
            </a:r>
            <a:r>
              <a:rPr lang="en-US" sz="2400" b="1" dirty="0" smtClean="0">
                <a:solidFill>
                  <a:srgbClr val="000000"/>
                </a:solidFill>
              </a:rPr>
              <a:t>pigs </a:t>
            </a:r>
            <a:r>
              <a:rPr lang="en-US" sz="2400" b="1" dirty="0">
                <a:solidFill>
                  <a:srgbClr val="000000"/>
                </a:solidFill>
              </a:rPr>
              <a:t>15 </a:t>
            </a:r>
            <a:r>
              <a:rPr lang="sr-Latn-RS" sz="2400" b="1" dirty="0" smtClean="0">
                <a:solidFill>
                  <a:srgbClr val="000000"/>
                </a:solidFill>
              </a:rPr>
              <a:t>- 25 </a:t>
            </a:r>
            <a:r>
              <a:rPr lang="en-US" sz="2400" b="1" dirty="0" smtClean="0">
                <a:solidFill>
                  <a:srgbClr val="000000"/>
                </a:solidFill>
              </a:rPr>
              <a:t>kg</a:t>
            </a:r>
            <a:r>
              <a:rPr lang="pl-PL" sz="2400" b="1" dirty="0" smtClean="0">
                <a:solidFill>
                  <a:srgbClr val="000000"/>
                </a:solidFill>
              </a:rPr>
              <a:t>,</a:t>
            </a:r>
            <a:r>
              <a:rPr lang="pl-PL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sym typeface="Symbol" pitchFamily="18" charset="2"/>
              </a:rPr>
              <a:t></a:t>
            </a:r>
            <a:r>
              <a:rPr lang="pl-PL" sz="2400" dirty="0" smtClean="0">
                <a:solidFill>
                  <a:srgbClr val="000000"/>
                </a:solidFill>
              </a:rPr>
              <a:t>%</a:t>
            </a:r>
            <a:r>
              <a:rPr lang="en-US" sz="2400" dirty="0" smtClean="0">
                <a:solidFill>
                  <a:srgbClr val="000000"/>
                </a:solidFill>
                <a:sym typeface="Symbol" pitchFamily="18" charset="2"/>
              </a:rPr>
              <a:t></a:t>
            </a:r>
            <a:endParaRPr lang="en-US" sz="24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563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457200"/>
          </a:xfrm>
        </p:spPr>
        <p:txBody>
          <a:bodyPr/>
          <a:lstStyle/>
          <a:p>
            <a:pPr eaLnBrk="1" hangingPunct="1"/>
            <a:r>
              <a:rPr lang="sr-Latn-RS" sz="3200" b="1" dirty="0" smtClean="0"/>
              <a:t>GROWTH PRODUCTION RESULTS</a:t>
            </a:r>
            <a:endParaRPr lang="en-US" sz="3200" dirty="0" smtClean="0"/>
          </a:p>
        </p:txBody>
      </p:sp>
      <p:sp>
        <p:nvSpPr>
          <p:cNvPr id="60419" name="Rectangle 180"/>
          <p:cNvSpPr>
            <a:spLocks noChangeArrowheads="1"/>
          </p:cNvSpPr>
          <p:nvPr/>
        </p:nvSpPr>
        <p:spPr bwMode="auto">
          <a:xfrm>
            <a:off x="152400" y="1292732"/>
            <a:ext cx="89154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rgbClr val="000000"/>
                </a:solidFill>
              </a:rPr>
              <a:t>Body </a:t>
            </a:r>
            <a:r>
              <a:rPr lang="en-US" sz="3200" dirty="0" smtClean="0">
                <a:solidFill>
                  <a:srgbClr val="000000"/>
                </a:solidFill>
              </a:rPr>
              <a:t>weight</a:t>
            </a:r>
            <a:r>
              <a:rPr lang="sr-Latn-RS" sz="3200" dirty="0" smtClean="0">
                <a:solidFill>
                  <a:srgbClr val="000000"/>
                </a:solidFill>
              </a:rPr>
              <a:t>*</a:t>
            </a:r>
            <a:r>
              <a:rPr lang="en-US" sz="3200" dirty="0" smtClean="0">
                <a:solidFill>
                  <a:srgbClr val="000000"/>
                </a:solidFill>
              </a:rPr>
              <a:t> </a:t>
            </a:r>
            <a:r>
              <a:rPr lang="sr-Latn-RS" sz="3200" dirty="0" smtClean="0">
                <a:solidFill>
                  <a:srgbClr val="000000"/>
                </a:solidFill>
              </a:rPr>
              <a:t>of </a:t>
            </a:r>
            <a:r>
              <a:rPr lang="en-US" sz="3200" dirty="0" smtClean="0">
                <a:solidFill>
                  <a:srgbClr val="000000"/>
                </a:solidFill>
              </a:rPr>
              <a:t>pigs </a:t>
            </a:r>
            <a:r>
              <a:rPr lang="en-US" sz="3200" dirty="0">
                <a:solidFill>
                  <a:srgbClr val="000000"/>
                </a:solidFill>
              </a:rPr>
              <a:t>during </a:t>
            </a:r>
            <a:r>
              <a:rPr lang="sr-Latn-RS" sz="3200" dirty="0" smtClean="0">
                <a:solidFill>
                  <a:srgbClr val="000000"/>
                </a:solidFill>
              </a:rPr>
              <a:t>the </a:t>
            </a:r>
            <a:r>
              <a:rPr lang="en-US" sz="3200" dirty="0" smtClean="0">
                <a:solidFill>
                  <a:srgbClr val="000000"/>
                </a:solidFill>
              </a:rPr>
              <a:t>experiment</a:t>
            </a:r>
            <a:r>
              <a:rPr lang="pl-PL" sz="3200" dirty="0" smtClean="0">
                <a:solidFill>
                  <a:srgbClr val="000000"/>
                </a:solidFill>
              </a:rPr>
              <a:t>, </a:t>
            </a:r>
            <a:r>
              <a:rPr lang="en-US" sz="3200" dirty="0" smtClean="0">
                <a:solidFill>
                  <a:srgbClr val="000000"/>
                </a:solidFill>
                <a:sym typeface="Symbol" pitchFamily="18" charset="2"/>
              </a:rPr>
              <a:t></a:t>
            </a:r>
            <a:r>
              <a:rPr lang="pl-PL" sz="3200" dirty="0" smtClean="0">
                <a:solidFill>
                  <a:srgbClr val="000000"/>
                </a:solidFill>
              </a:rPr>
              <a:t>kg</a:t>
            </a:r>
            <a:r>
              <a:rPr lang="en-US" sz="3200" dirty="0" smtClean="0">
                <a:solidFill>
                  <a:srgbClr val="000000"/>
                </a:solidFill>
                <a:sym typeface="Symbol" pitchFamily="18" charset="2"/>
              </a:rPr>
              <a:t></a:t>
            </a:r>
            <a:r>
              <a:rPr lang="en-US" sz="3200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0420" name="Rectangle 187"/>
          <p:cNvSpPr>
            <a:spLocks noChangeArrowheads="1"/>
          </p:cNvSpPr>
          <p:nvPr/>
        </p:nvSpPr>
        <p:spPr bwMode="auto">
          <a:xfrm>
            <a:off x="152400" y="6248400"/>
            <a:ext cx="5438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sr-Latn-CS" sz="2400" b="1" dirty="0" smtClean="0">
                <a:solidFill>
                  <a:srgbClr val="000000"/>
                </a:solidFill>
              </a:rPr>
              <a:t>*</a:t>
            </a:r>
            <a:r>
              <a:rPr lang="en-US" sz="2400" dirty="0">
                <a:solidFill>
                  <a:srgbClr val="000000"/>
                </a:solidFill>
              </a:rPr>
              <a:t>The value is expressed as</a:t>
            </a:r>
            <a:r>
              <a:rPr lang="sr-Latn-CS" sz="2400" dirty="0" smtClean="0">
                <a:solidFill>
                  <a:srgbClr val="000000"/>
                </a:solidFill>
              </a:rPr>
              <a:t>    </a:t>
            </a:r>
            <a:r>
              <a:rPr lang="en-US" sz="2400" dirty="0" smtClean="0">
                <a:solidFill>
                  <a:srgbClr val="000000"/>
                </a:solidFill>
                <a:sym typeface="Symbol" pitchFamily="18" charset="2"/>
              </a:rPr>
              <a:t></a:t>
            </a:r>
            <a:r>
              <a:rPr lang="sr-Latn-CS" sz="2400" dirty="0" smtClean="0">
                <a:solidFill>
                  <a:srgbClr val="000000"/>
                </a:solidFill>
              </a:rPr>
              <a:t>Sd</a:t>
            </a:r>
            <a:endParaRPr lang="en-US" sz="2400" dirty="0" smtClean="0">
              <a:solidFill>
                <a:srgbClr val="000000"/>
              </a:solidFill>
            </a:endParaRPr>
          </a:p>
        </p:txBody>
      </p:sp>
      <p:pic>
        <p:nvPicPr>
          <p:cNvPr id="60421" name="Picture 18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2400" y="6324600"/>
            <a:ext cx="282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2" name="Rectangle 189"/>
          <p:cNvSpPr>
            <a:spLocks noChangeArrowheads="1"/>
          </p:cNvSpPr>
          <p:nvPr/>
        </p:nvSpPr>
        <p:spPr bwMode="auto">
          <a:xfrm>
            <a:off x="0" y="990600"/>
            <a:ext cx="9144000" cy="76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smtClean="0">
              <a:solidFill>
                <a:srgbClr val="000000"/>
              </a:solidFill>
            </a:endParaRPr>
          </a:p>
        </p:txBody>
      </p:sp>
      <p:graphicFrame>
        <p:nvGraphicFramePr>
          <p:cNvPr id="119120" name="Group 33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55440380"/>
              </p:ext>
            </p:extLst>
          </p:nvPr>
        </p:nvGraphicFramePr>
        <p:xfrm>
          <a:off x="533400" y="2362200"/>
          <a:ext cx="8229600" cy="3306764"/>
        </p:xfrm>
        <a:graphic>
          <a:graphicData uri="http://schemas.openxmlformats.org/drawingml/2006/table">
            <a:tbl>
              <a:tblPr/>
              <a:tblGrid>
                <a:gridCol w="3276600"/>
                <a:gridCol w="2705100"/>
                <a:gridCol w="2247900"/>
              </a:tblGrid>
              <a:tr h="827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Days of the experiment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kumimoji="0" lang="pl-PL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E-I</a:t>
                      </a:r>
                      <a:endParaRPr kumimoji="0" lang="pl-PL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7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8,53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</a:t>
                      </a:r>
                      <a:r>
                        <a:rPr kumimoji="0" lang="pl-PL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2,20</a:t>
                      </a:r>
                      <a:endParaRPr kumimoji="0" lang="pl-PL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8,54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</a:t>
                      </a: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1,51</a:t>
                      </a:r>
                      <a:endParaRPr kumimoji="0" lang="pl-PL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5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20.</a:t>
                      </a:r>
                      <a:endParaRPr kumimoji="0" lang="sr-Latn-C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514600" algn="l"/>
                          <a:tab pos="2628900" algn="l"/>
                          <a:tab pos="2743200" algn="l"/>
                        </a:tabLst>
                      </a:pPr>
                      <a:r>
                        <a:rPr kumimoji="0" lang="pl-PL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13,20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</a:t>
                      </a:r>
                      <a:r>
                        <a:rPr kumimoji="0" lang="pl-PL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4,04</a:t>
                      </a:r>
                      <a:endParaRPr kumimoji="0" lang="pl-PL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13,94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</a:t>
                      </a: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2,93</a:t>
                      </a:r>
                      <a:endParaRPr kumimoji="0" lang="pl-PL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7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40.</a:t>
                      </a:r>
                      <a:endParaRPr kumimoji="0" lang="sr-Latn-C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25,32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</a:t>
                      </a: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6,31</a:t>
                      </a:r>
                      <a:endParaRPr kumimoji="0" lang="pl-PL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27,98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</a:t>
                      </a: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4,76</a:t>
                      </a:r>
                      <a:endParaRPr kumimoji="0" lang="pl-PL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5379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5"/>
          <p:cNvSpPr>
            <a:spLocks noChangeArrowheads="1"/>
          </p:cNvSpPr>
          <p:nvPr/>
        </p:nvSpPr>
        <p:spPr bwMode="auto">
          <a:xfrm>
            <a:off x="0" y="1604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smtClean="0">
              <a:solidFill>
                <a:srgbClr val="000000"/>
              </a:solidFill>
            </a:endParaRPr>
          </a:p>
        </p:txBody>
      </p:sp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36583487"/>
              </p:ext>
            </p:extLst>
          </p:nvPr>
        </p:nvGraphicFramePr>
        <p:xfrm>
          <a:off x="433388" y="355600"/>
          <a:ext cx="8301037" cy="5730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1444" name="Rectangle 6"/>
          <p:cNvSpPr>
            <a:spLocks noChangeArrowheads="1"/>
          </p:cNvSpPr>
          <p:nvPr/>
        </p:nvSpPr>
        <p:spPr bwMode="auto">
          <a:xfrm>
            <a:off x="0" y="6093947"/>
            <a:ext cx="914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000000"/>
                </a:solidFill>
              </a:rPr>
              <a:t>The average body weight of pigs during experiment</a:t>
            </a:r>
            <a:r>
              <a:rPr lang="it-IT" sz="2800" dirty="0" smtClean="0">
                <a:solidFill>
                  <a:srgbClr val="000000"/>
                </a:solidFill>
              </a:rPr>
              <a:t>, (kg)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5" name="Rectangle 337"/>
          <p:cNvSpPr>
            <a:spLocks noChangeArrowheads="1"/>
          </p:cNvSpPr>
          <p:nvPr/>
        </p:nvSpPr>
        <p:spPr bwMode="auto">
          <a:xfrm>
            <a:off x="6629400" y="5632282"/>
            <a:ext cx="2286000" cy="46166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l-PL" sz="2400" dirty="0" smtClean="0">
                <a:solidFill>
                  <a:srgbClr val="000000"/>
                </a:solidFill>
              </a:rPr>
              <a:t>10,51% more</a:t>
            </a:r>
            <a:endParaRPr lang="en-US" sz="24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356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457200"/>
          </a:xfrm>
        </p:spPr>
        <p:txBody>
          <a:bodyPr/>
          <a:lstStyle/>
          <a:p>
            <a:pPr eaLnBrk="1" hangingPunct="1"/>
            <a:r>
              <a:rPr lang="pl-PL" sz="3200" b="1" dirty="0"/>
              <a:t>GROWTH PRODUCTION RESULTS</a:t>
            </a:r>
            <a:endParaRPr lang="en-US" sz="3200" dirty="0" smtClean="0"/>
          </a:p>
        </p:txBody>
      </p:sp>
      <p:sp>
        <p:nvSpPr>
          <p:cNvPr id="62467" name="Rectangle 31"/>
          <p:cNvSpPr>
            <a:spLocks noChangeArrowheads="1"/>
          </p:cNvSpPr>
          <p:nvPr/>
        </p:nvSpPr>
        <p:spPr bwMode="auto">
          <a:xfrm>
            <a:off x="152400" y="1369238"/>
            <a:ext cx="876300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000" dirty="0">
                <a:solidFill>
                  <a:srgbClr val="000000"/>
                </a:solidFill>
              </a:rPr>
              <a:t> Average daily gain of </a:t>
            </a:r>
            <a:r>
              <a:rPr lang="en-US" sz="3000" dirty="0" smtClean="0">
                <a:solidFill>
                  <a:srgbClr val="000000"/>
                </a:solidFill>
              </a:rPr>
              <a:t>pigs </a:t>
            </a:r>
            <a:r>
              <a:rPr lang="en-US" sz="3000" dirty="0">
                <a:solidFill>
                  <a:srgbClr val="000000"/>
                </a:solidFill>
              </a:rPr>
              <a:t>during experiment</a:t>
            </a:r>
            <a:r>
              <a:rPr lang="pl-PL" sz="3000" dirty="0" smtClean="0">
                <a:solidFill>
                  <a:srgbClr val="000000"/>
                </a:solidFill>
              </a:rPr>
              <a:t>, </a:t>
            </a:r>
            <a:r>
              <a:rPr lang="en-US" sz="2600" dirty="0" smtClean="0">
                <a:solidFill>
                  <a:srgbClr val="000000"/>
                </a:solidFill>
                <a:sym typeface="Symbol" pitchFamily="18" charset="2"/>
              </a:rPr>
              <a:t></a:t>
            </a:r>
            <a:r>
              <a:rPr lang="pl-PL" sz="2600" dirty="0" smtClean="0">
                <a:solidFill>
                  <a:srgbClr val="000000"/>
                </a:solidFill>
              </a:rPr>
              <a:t>kg</a:t>
            </a:r>
            <a:r>
              <a:rPr lang="en-US" sz="2600" dirty="0" smtClean="0">
                <a:solidFill>
                  <a:srgbClr val="000000"/>
                </a:solidFill>
                <a:sym typeface="Symbol" pitchFamily="18" charset="2"/>
              </a:rPr>
              <a:t></a:t>
            </a:r>
            <a:r>
              <a:rPr lang="en-US" sz="3000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2468" name="Rectangle 32"/>
          <p:cNvSpPr>
            <a:spLocks noChangeArrowheads="1"/>
          </p:cNvSpPr>
          <p:nvPr/>
        </p:nvSpPr>
        <p:spPr bwMode="auto">
          <a:xfrm>
            <a:off x="228600" y="6248400"/>
            <a:ext cx="5438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sr-Latn-CS" sz="2400" b="1" dirty="0" smtClean="0">
                <a:solidFill>
                  <a:srgbClr val="000000"/>
                </a:solidFill>
              </a:rPr>
              <a:t>*</a:t>
            </a:r>
            <a:r>
              <a:rPr lang="en-US" sz="2400" dirty="0">
                <a:solidFill>
                  <a:srgbClr val="000000"/>
                </a:solidFill>
              </a:rPr>
              <a:t>The value is expressed as</a:t>
            </a:r>
            <a:r>
              <a:rPr lang="sr-Latn-CS" sz="2400" dirty="0" smtClean="0">
                <a:solidFill>
                  <a:srgbClr val="000000"/>
                </a:solidFill>
              </a:rPr>
              <a:t>    </a:t>
            </a:r>
            <a:r>
              <a:rPr lang="en-US" sz="2400" dirty="0" smtClean="0">
                <a:solidFill>
                  <a:srgbClr val="000000"/>
                </a:solidFill>
                <a:sym typeface="Symbol" pitchFamily="18" charset="2"/>
              </a:rPr>
              <a:t></a:t>
            </a:r>
            <a:r>
              <a:rPr lang="sr-Latn-CS" sz="2400" dirty="0" smtClean="0">
                <a:solidFill>
                  <a:srgbClr val="000000"/>
                </a:solidFill>
              </a:rPr>
              <a:t>Sd</a:t>
            </a:r>
            <a:endParaRPr lang="en-US" sz="2400" dirty="0" smtClean="0">
              <a:solidFill>
                <a:srgbClr val="000000"/>
              </a:solidFill>
            </a:endParaRPr>
          </a:p>
        </p:txBody>
      </p:sp>
      <p:pic>
        <p:nvPicPr>
          <p:cNvPr id="62469" name="Picture 3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8600" y="6248400"/>
            <a:ext cx="35401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0" name="Rectangle 34"/>
          <p:cNvSpPr>
            <a:spLocks noChangeArrowheads="1"/>
          </p:cNvSpPr>
          <p:nvPr/>
        </p:nvSpPr>
        <p:spPr bwMode="auto">
          <a:xfrm>
            <a:off x="0" y="990600"/>
            <a:ext cx="9144000" cy="76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smtClean="0">
              <a:solidFill>
                <a:srgbClr val="000000"/>
              </a:solidFill>
            </a:endParaRPr>
          </a:p>
        </p:txBody>
      </p:sp>
      <p:graphicFrame>
        <p:nvGraphicFramePr>
          <p:cNvPr id="145754" name="Group 34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75366248"/>
              </p:ext>
            </p:extLst>
          </p:nvPr>
        </p:nvGraphicFramePr>
        <p:xfrm>
          <a:off x="457200" y="2514600"/>
          <a:ext cx="8229600" cy="3200400"/>
        </p:xfrm>
        <a:graphic>
          <a:graphicData uri="http://schemas.openxmlformats.org/drawingml/2006/table">
            <a:tbl>
              <a:tblPr/>
              <a:tblGrid>
                <a:gridCol w="3738563"/>
                <a:gridCol w="2243137"/>
                <a:gridCol w="2247900"/>
              </a:tblGrid>
              <a:tr h="800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Period of experiment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kumimoji="0" lang="pl-PL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E-I</a:t>
                      </a:r>
                      <a:endParaRPr kumimoji="0" lang="pl-PL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1-20.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0,23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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0,27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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20-40.</a:t>
                      </a:r>
                      <a:endParaRPr kumimoji="0" lang="sr-Latn-C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514600" algn="l"/>
                          <a:tab pos="2628900" algn="l"/>
                          <a:tab pos="2743200" algn="l"/>
                        </a:tabLst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0,61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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0,70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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1-40.</a:t>
                      </a:r>
                      <a:endParaRPr kumimoji="0" lang="sr-Latn-C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14500" algn="l"/>
                          <a:tab pos="1828800" algn="l"/>
                        </a:tabLst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0,42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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0,49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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51317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5"/>
          <p:cNvSpPr>
            <a:spLocks noChangeArrowheads="1"/>
          </p:cNvSpPr>
          <p:nvPr/>
        </p:nvSpPr>
        <p:spPr bwMode="auto">
          <a:xfrm>
            <a:off x="0" y="1604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smtClean="0">
              <a:solidFill>
                <a:srgbClr val="000000"/>
              </a:solidFill>
            </a:endParaRPr>
          </a:p>
        </p:txBody>
      </p:sp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74826517"/>
              </p:ext>
            </p:extLst>
          </p:nvPr>
        </p:nvGraphicFramePr>
        <p:xfrm>
          <a:off x="431800" y="355600"/>
          <a:ext cx="8280400" cy="576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3492" name="Rectangle 6"/>
          <p:cNvSpPr>
            <a:spLocks noChangeArrowheads="1"/>
          </p:cNvSpPr>
          <p:nvPr/>
        </p:nvSpPr>
        <p:spPr bwMode="auto">
          <a:xfrm>
            <a:off x="0" y="6124724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</a:rPr>
              <a:t>The average </a:t>
            </a:r>
            <a:r>
              <a:rPr lang="sr-Latn-RS" sz="2400" dirty="0" smtClean="0">
                <a:solidFill>
                  <a:srgbClr val="000000"/>
                </a:solidFill>
              </a:rPr>
              <a:t>daily </a:t>
            </a:r>
            <a:r>
              <a:rPr lang="en-US" sz="2400" dirty="0" smtClean="0">
                <a:solidFill>
                  <a:srgbClr val="000000"/>
                </a:solidFill>
              </a:rPr>
              <a:t>body weight</a:t>
            </a:r>
            <a:r>
              <a:rPr lang="sr-Latn-RS" sz="2400" dirty="0" smtClean="0">
                <a:solidFill>
                  <a:srgbClr val="000000"/>
                </a:solidFill>
              </a:rPr>
              <a:t> gain during the experiment, kg</a:t>
            </a:r>
            <a:endParaRPr lang="en-US" sz="2400" dirty="0" smtClean="0">
              <a:solidFill>
                <a:srgbClr val="000000"/>
              </a:solidFill>
            </a:endParaRPr>
          </a:p>
        </p:txBody>
      </p:sp>
      <p:sp>
        <p:nvSpPr>
          <p:cNvPr id="5" name="Rectangle 137"/>
          <p:cNvSpPr>
            <a:spLocks noChangeArrowheads="1"/>
          </p:cNvSpPr>
          <p:nvPr/>
        </p:nvSpPr>
        <p:spPr bwMode="auto">
          <a:xfrm>
            <a:off x="6657109" y="5723387"/>
            <a:ext cx="2286000" cy="46166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l-PL" sz="2400" dirty="0" smtClean="0">
                <a:solidFill>
                  <a:srgbClr val="000000"/>
                </a:solidFill>
              </a:rPr>
              <a:t>16,67% more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957157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457200"/>
          </a:xfrm>
        </p:spPr>
        <p:txBody>
          <a:bodyPr/>
          <a:lstStyle/>
          <a:p>
            <a:pPr eaLnBrk="1" hangingPunct="1"/>
            <a:r>
              <a:rPr lang="pl-PL" sz="3200" b="1" dirty="0"/>
              <a:t>GROWTH PRODUCTION RESULTS</a:t>
            </a:r>
            <a:endParaRPr lang="en-US" sz="3200" dirty="0" smtClean="0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304800" y="1357313"/>
            <a:ext cx="8763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3200" dirty="0" smtClean="0">
                <a:solidFill>
                  <a:srgbClr val="000000"/>
                </a:solidFill>
              </a:rPr>
              <a:t>Average daily feed consumption, </a:t>
            </a:r>
            <a:r>
              <a:rPr lang="en-US" sz="3200" dirty="0" smtClean="0">
                <a:solidFill>
                  <a:srgbClr val="000000"/>
                </a:solidFill>
                <a:sym typeface="Symbol" pitchFamily="18" charset="2"/>
              </a:rPr>
              <a:t></a:t>
            </a:r>
            <a:r>
              <a:rPr lang="pl-PL" sz="3200" dirty="0" smtClean="0">
                <a:solidFill>
                  <a:srgbClr val="000000"/>
                </a:solidFill>
              </a:rPr>
              <a:t>kg</a:t>
            </a:r>
            <a:r>
              <a:rPr lang="en-US" sz="3200" dirty="0" smtClean="0">
                <a:solidFill>
                  <a:srgbClr val="000000"/>
                </a:solidFill>
                <a:sym typeface="Symbol" pitchFamily="18" charset="2"/>
              </a:rPr>
              <a:t></a:t>
            </a:r>
          </a:p>
        </p:txBody>
      </p:sp>
      <p:sp>
        <p:nvSpPr>
          <p:cNvPr id="64516" name="Rectangle 6"/>
          <p:cNvSpPr>
            <a:spLocks noChangeArrowheads="1"/>
          </p:cNvSpPr>
          <p:nvPr/>
        </p:nvSpPr>
        <p:spPr bwMode="auto">
          <a:xfrm>
            <a:off x="0" y="990600"/>
            <a:ext cx="9144000" cy="76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smtClean="0">
              <a:solidFill>
                <a:srgbClr val="000000"/>
              </a:solidFill>
            </a:endParaRPr>
          </a:p>
        </p:txBody>
      </p:sp>
      <p:graphicFrame>
        <p:nvGraphicFramePr>
          <p:cNvPr id="146786" name="Group 35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99739352"/>
              </p:ext>
            </p:extLst>
          </p:nvPr>
        </p:nvGraphicFramePr>
        <p:xfrm>
          <a:off x="457200" y="2209800"/>
          <a:ext cx="8229600" cy="3581401"/>
        </p:xfrm>
        <a:graphic>
          <a:graphicData uri="http://schemas.openxmlformats.org/drawingml/2006/table">
            <a:tbl>
              <a:tblPr/>
              <a:tblGrid>
                <a:gridCol w="3738563"/>
                <a:gridCol w="2243137"/>
                <a:gridCol w="2247900"/>
              </a:tblGrid>
              <a:tr h="846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Period of experiment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485900" algn="l"/>
                          <a:tab pos="1714500" algn="l"/>
                          <a:tab pos="1828800" algn="l"/>
                          <a:tab pos="1943100" algn="l"/>
                          <a:tab pos="2286000" algn="l"/>
                          <a:tab pos="2628900" algn="l"/>
                          <a:tab pos="2743200" algn="l"/>
                          <a:tab pos="2857500" algn="l"/>
                          <a:tab pos="3200400" algn="l"/>
                          <a:tab pos="3429000" algn="l"/>
                          <a:tab pos="3543300" algn="l"/>
                          <a:tab pos="3657600" algn="l"/>
                          <a:tab pos="3771900" algn="l"/>
                          <a:tab pos="3886200" algn="l"/>
                          <a:tab pos="4457700" algn="l"/>
                          <a:tab pos="4572000" algn="l"/>
                          <a:tab pos="4686300" algn="l"/>
                          <a:tab pos="4800600" algn="l"/>
                        </a:tabLst>
                      </a:pPr>
                      <a:r>
                        <a:rPr kumimoji="0" lang="pl-PL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kumimoji="0" lang="pl-PL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E-I</a:t>
                      </a:r>
                      <a:endParaRPr kumimoji="0" lang="pl-PL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1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1-20.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485900" algn="l"/>
                          <a:tab pos="1714500" algn="l"/>
                          <a:tab pos="1828800" algn="l"/>
                          <a:tab pos="1943100" algn="l"/>
                          <a:tab pos="2286000" algn="l"/>
                          <a:tab pos="2628900" algn="l"/>
                          <a:tab pos="2743200" algn="l"/>
                          <a:tab pos="2857500" algn="l"/>
                          <a:tab pos="3200400" algn="l"/>
                          <a:tab pos="3429000" algn="l"/>
                          <a:tab pos="3543300" algn="l"/>
                          <a:tab pos="3657600" algn="l"/>
                          <a:tab pos="3771900" algn="l"/>
                          <a:tab pos="3886200" algn="l"/>
                          <a:tab pos="4457700" algn="l"/>
                          <a:tab pos="4572000" algn="l"/>
                          <a:tab pos="4686300" algn="l"/>
                          <a:tab pos="4800600" algn="l"/>
                        </a:tabLst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0,49</a:t>
                      </a:r>
                      <a:endParaRPr kumimoji="0" lang="pl-PL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0,53</a:t>
                      </a:r>
                      <a:endParaRPr kumimoji="0" lang="pl-PL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1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20-40.</a:t>
                      </a:r>
                      <a:endParaRPr kumimoji="0" lang="sr-Latn-C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514600" algn="l"/>
                          <a:tab pos="2628900" algn="l"/>
                          <a:tab pos="2743200" algn="l"/>
                        </a:tabLst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1,29</a:t>
                      </a:r>
                      <a:endParaRPr kumimoji="0" lang="pl-PL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1,38</a:t>
                      </a:r>
                      <a:endParaRPr kumimoji="0" lang="pl-PL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2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1-40.</a:t>
                      </a:r>
                      <a:endParaRPr kumimoji="0" lang="sr-Latn-C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14500" algn="l"/>
                          <a:tab pos="1828800" algn="l"/>
                        </a:tabLst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0,89</a:t>
                      </a:r>
                      <a:endParaRPr kumimoji="0" lang="pl-PL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0,96</a:t>
                      </a:r>
                      <a:endParaRPr kumimoji="0" lang="pl-PL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798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5"/>
          <p:cNvSpPr>
            <a:spLocks noChangeArrowheads="1"/>
          </p:cNvSpPr>
          <p:nvPr/>
        </p:nvSpPr>
        <p:spPr bwMode="auto">
          <a:xfrm>
            <a:off x="0" y="1604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smtClean="0">
              <a:solidFill>
                <a:srgbClr val="000000"/>
              </a:solidFill>
            </a:endParaRPr>
          </a:p>
        </p:txBody>
      </p:sp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22399482"/>
              </p:ext>
            </p:extLst>
          </p:nvPr>
        </p:nvGraphicFramePr>
        <p:xfrm>
          <a:off x="355600" y="355600"/>
          <a:ext cx="8432800" cy="553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5540" name="Rectangle 6"/>
          <p:cNvSpPr>
            <a:spLocks noChangeArrowheads="1"/>
          </p:cNvSpPr>
          <p:nvPr/>
        </p:nvSpPr>
        <p:spPr bwMode="auto">
          <a:xfrm>
            <a:off x="0" y="5895509"/>
            <a:ext cx="9067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sr-Latn-CS" sz="2800" dirty="0">
                <a:solidFill>
                  <a:srgbClr val="000000"/>
                </a:solidFill>
              </a:rPr>
              <a:t>Average daily feed </a:t>
            </a:r>
            <a:r>
              <a:rPr lang="sr-Latn-CS" sz="2800" dirty="0" smtClean="0">
                <a:solidFill>
                  <a:srgbClr val="000000"/>
                </a:solidFill>
              </a:rPr>
              <a:t>consumption during experiment, (kg)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5" name="Rectangle 355"/>
          <p:cNvSpPr>
            <a:spLocks noChangeArrowheads="1"/>
          </p:cNvSpPr>
          <p:nvPr/>
        </p:nvSpPr>
        <p:spPr bwMode="auto">
          <a:xfrm>
            <a:off x="6781800" y="5475908"/>
            <a:ext cx="2133600" cy="46166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l-PL" sz="2400" dirty="0" smtClean="0">
                <a:solidFill>
                  <a:srgbClr val="000000"/>
                </a:solidFill>
              </a:rPr>
              <a:t>7,86% more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608205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457200"/>
          </a:xfrm>
        </p:spPr>
        <p:txBody>
          <a:bodyPr/>
          <a:lstStyle/>
          <a:p>
            <a:pPr eaLnBrk="1" hangingPunct="1"/>
            <a:r>
              <a:rPr lang="pl-PL" sz="3200" b="1" dirty="0"/>
              <a:t>GROWTH PRODUCTION RESULTS</a:t>
            </a:r>
            <a:endParaRPr lang="en-US" sz="3200" dirty="0" smtClean="0"/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685800" y="1292731"/>
            <a:ext cx="77724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sr-Latn-RS" sz="3200" dirty="0" smtClean="0">
                <a:solidFill>
                  <a:srgbClr val="000000"/>
                </a:solidFill>
                <a:sym typeface="Symbol" pitchFamily="18" charset="2"/>
              </a:rPr>
              <a:t>Feed to gain ratio during experiment</a:t>
            </a:r>
            <a:endParaRPr lang="en-US" sz="3200" dirty="0" smtClean="0">
              <a:solidFill>
                <a:srgbClr val="000000"/>
              </a:solidFill>
              <a:sym typeface="Symbol" pitchFamily="18" charset="2"/>
            </a:endParaRPr>
          </a:p>
        </p:txBody>
      </p:sp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0" y="990600"/>
            <a:ext cx="9144000" cy="76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smtClean="0">
              <a:solidFill>
                <a:srgbClr val="000000"/>
              </a:solidFill>
            </a:endParaRPr>
          </a:p>
        </p:txBody>
      </p:sp>
      <p:graphicFrame>
        <p:nvGraphicFramePr>
          <p:cNvPr id="147756" name="Group 30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081387425"/>
              </p:ext>
            </p:extLst>
          </p:nvPr>
        </p:nvGraphicFramePr>
        <p:xfrm>
          <a:off x="457200" y="2667000"/>
          <a:ext cx="8229600" cy="2819400"/>
        </p:xfrm>
        <a:graphic>
          <a:graphicData uri="http://schemas.openxmlformats.org/drawingml/2006/table">
            <a:tbl>
              <a:tblPr/>
              <a:tblGrid>
                <a:gridCol w="3738563"/>
                <a:gridCol w="2243137"/>
                <a:gridCol w="2247900"/>
              </a:tblGrid>
              <a:tr h="704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Period of experiment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485900" algn="l"/>
                          <a:tab pos="1714500" algn="l"/>
                          <a:tab pos="1828800" algn="l"/>
                          <a:tab pos="1943100" algn="l"/>
                          <a:tab pos="2286000" algn="l"/>
                          <a:tab pos="2628900" algn="l"/>
                          <a:tab pos="2743200" algn="l"/>
                          <a:tab pos="2857500" algn="l"/>
                          <a:tab pos="3200400" algn="l"/>
                          <a:tab pos="3429000" algn="l"/>
                          <a:tab pos="3543300" algn="l"/>
                          <a:tab pos="3657600" algn="l"/>
                          <a:tab pos="3771900" algn="l"/>
                          <a:tab pos="3886200" algn="l"/>
                          <a:tab pos="4457700" algn="l"/>
                          <a:tab pos="4572000" algn="l"/>
                          <a:tab pos="4686300" algn="l"/>
                          <a:tab pos="4800600" algn="l"/>
                        </a:tabLst>
                      </a:pPr>
                      <a:r>
                        <a:rPr kumimoji="0" lang="pl-PL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kumimoji="0" lang="pl-PL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E-I</a:t>
                      </a:r>
                      <a:endParaRPr kumimoji="0" lang="pl-PL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1-20.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485900" algn="l"/>
                          <a:tab pos="1714500" algn="l"/>
                          <a:tab pos="1828800" algn="l"/>
                          <a:tab pos="1943100" algn="l"/>
                          <a:tab pos="2286000" algn="l"/>
                          <a:tab pos="2628900" algn="l"/>
                          <a:tab pos="2743200" algn="l"/>
                          <a:tab pos="2857500" algn="l"/>
                          <a:tab pos="3200400" algn="l"/>
                          <a:tab pos="3429000" algn="l"/>
                          <a:tab pos="3543300" algn="l"/>
                          <a:tab pos="3657600" algn="l"/>
                          <a:tab pos="3771900" algn="l"/>
                          <a:tab pos="3886200" algn="l"/>
                          <a:tab pos="4457700" algn="l"/>
                          <a:tab pos="4572000" algn="l"/>
                          <a:tab pos="4686300" algn="l"/>
                          <a:tab pos="4800600" algn="l"/>
                        </a:tabLst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2,130</a:t>
                      </a:r>
                      <a:endParaRPr kumimoji="0" lang="pl-PL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1,963</a:t>
                      </a:r>
                      <a:endParaRPr kumimoji="0" lang="pl-PL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20-40.</a:t>
                      </a:r>
                      <a:endParaRPr kumimoji="0" lang="sr-Latn-C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514600" algn="l"/>
                          <a:tab pos="2628900" algn="l"/>
                          <a:tab pos="2743200" algn="l"/>
                        </a:tabLst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2,115</a:t>
                      </a:r>
                      <a:endParaRPr kumimoji="0" lang="pl-PL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1,971</a:t>
                      </a:r>
                      <a:endParaRPr kumimoji="0" lang="pl-PL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1-40.</a:t>
                      </a:r>
                      <a:endParaRPr kumimoji="0" lang="sr-Latn-C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14500" algn="l"/>
                          <a:tab pos="1828800" algn="l"/>
                        </a:tabLst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2,119</a:t>
                      </a:r>
                      <a:endParaRPr kumimoji="0" lang="pl-PL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1,959</a:t>
                      </a:r>
                      <a:endParaRPr kumimoji="0" lang="pl-PL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4200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5"/>
          <p:cNvSpPr>
            <a:spLocks noChangeArrowheads="1"/>
          </p:cNvSpPr>
          <p:nvPr/>
        </p:nvSpPr>
        <p:spPr bwMode="auto">
          <a:xfrm>
            <a:off x="0" y="1604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smtClean="0">
              <a:solidFill>
                <a:srgbClr val="000000"/>
              </a:solidFill>
            </a:endParaRPr>
          </a:p>
        </p:txBody>
      </p:sp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35424739"/>
              </p:ext>
            </p:extLst>
          </p:nvPr>
        </p:nvGraphicFramePr>
        <p:xfrm>
          <a:off x="355600" y="279400"/>
          <a:ext cx="8509000" cy="546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7588" name="Rectangle 6"/>
          <p:cNvSpPr>
            <a:spLocks noChangeArrowheads="1"/>
          </p:cNvSpPr>
          <p:nvPr/>
        </p:nvSpPr>
        <p:spPr bwMode="auto">
          <a:xfrm>
            <a:off x="1190305" y="5788532"/>
            <a:ext cx="676339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sr-Latn-RS" sz="3200" dirty="0" smtClean="0">
                <a:solidFill>
                  <a:srgbClr val="000000"/>
                </a:solidFill>
              </a:rPr>
              <a:t>Feed to gain ratio during experiment</a:t>
            </a:r>
            <a:endParaRPr lang="en-US" sz="3200" dirty="0" smtClean="0">
              <a:solidFill>
                <a:srgbClr val="000000"/>
              </a:solidFill>
            </a:endParaRPr>
          </a:p>
        </p:txBody>
      </p:sp>
      <p:sp>
        <p:nvSpPr>
          <p:cNvPr id="67589" name="Line 9"/>
          <p:cNvSpPr>
            <a:spLocks noChangeShapeType="1"/>
          </p:cNvSpPr>
          <p:nvPr/>
        </p:nvSpPr>
        <p:spPr bwMode="auto">
          <a:xfrm>
            <a:off x="1317625" y="2057400"/>
            <a:ext cx="5943600" cy="0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smtClean="0">
              <a:solidFill>
                <a:srgbClr val="000000"/>
              </a:solidFill>
            </a:endParaRPr>
          </a:p>
        </p:txBody>
      </p:sp>
      <p:sp>
        <p:nvSpPr>
          <p:cNvPr id="6" name="Rectangle 128"/>
          <p:cNvSpPr>
            <a:spLocks noChangeArrowheads="1"/>
          </p:cNvSpPr>
          <p:nvPr/>
        </p:nvSpPr>
        <p:spPr bwMode="auto">
          <a:xfrm>
            <a:off x="6810695" y="5410200"/>
            <a:ext cx="2180905" cy="46166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l-PL" sz="2400" dirty="0" smtClean="0">
                <a:solidFill>
                  <a:srgbClr val="000000"/>
                </a:solidFill>
              </a:rPr>
              <a:t>7,55 %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pl-PL" sz="2400" dirty="0" smtClean="0">
                <a:solidFill>
                  <a:srgbClr val="000000"/>
                </a:solidFill>
              </a:rPr>
              <a:t>lower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880400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86800" cy="685800"/>
          </a:xfrm>
        </p:spPr>
        <p:txBody>
          <a:bodyPr/>
          <a:lstStyle/>
          <a:p>
            <a:pPr eaLnBrk="1" hangingPunct="1"/>
            <a:r>
              <a:rPr lang="sr-Latn-CS" sz="4000" b="1" dirty="0" smtClean="0"/>
              <a:t>MORPHOMETRIC ANALYZES</a:t>
            </a:r>
            <a:endParaRPr lang="en-US" sz="4000" dirty="0" smtClean="0"/>
          </a:p>
        </p:txBody>
      </p:sp>
      <p:sp>
        <p:nvSpPr>
          <p:cNvPr id="73731" name="Rectangle 4"/>
          <p:cNvSpPr>
            <a:spLocks noChangeArrowheads="1"/>
          </p:cNvSpPr>
          <p:nvPr/>
        </p:nvSpPr>
        <p:spPr bwMode="auto">
          <a:xfrm>
            <a:off x="533400" y="1293346"/>
            <a:ext cx="8001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sr-Latn-CS" sz="2800" dirty="0">
                <a:solidFill>
                  <a:srgbClr val="000000"/>
                </a:solidFill>
              </a:rPr>
              <a:t>Morphometric characteristics * of </a:t>
            </a:r>
            <a:r>
              <a:rPr lang="sr-Latn-CS" sz="2800" dirty="0" smtClean="0">
                <a:solidFill>
                  <a:srgbClr val="000000"/>
                </a:solidFill>
              </a:rPr>
              <a:t>jejunum (</a:t>
            </a:r>
            <a:r>
              <a:rPr lang="sr-Latn-CS" sz="2800" dirty="0">
                <a:solidFill>
                  <a:srgbClr val="000000"/>
                </a:solidFill>
              </a:rPr>
              <a:t>µm</a:t>
            </a:r>
            <a:r>
              <a:rPr lang="sr-Latn-CS" sz="2800" dirty="0" smtClean="0">
                <a:solidFill>
                  <a:srgbClr val="000000"/>
                </a:solidFill>
              </a:rPr>
              <a:t>)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73732" name="Rectangle 93"/>
          <p:cNvSpPr>
            <a:spLocks noChangeArrowheads="1"/>
          </p:cNvSpPr>
          <p:nvPr/>
        </p:nvSpPr>
        <p:spPr bwMode="auto">
          <a:xfrm>
            <a:off x="0" y="1066800"/>
            <a:ext cx="9144000" cy="76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smtClean="0">
              <a:solidFill>
                <a:srgbClr val="000000"/>
              </a:solidFill>
            </a:endParaRPr>
          </a:p>
        </p:txBody>
      </p:sp>
      <p:sp>
        <p:nvSpPr>
          <p:cNvPr id="73733" name="Rectangle 184"/>
          <p:cNvSpPr>
            <a:spLocks noChangeArrowheads="1"/>
          </p:cNvSpPr>
          <p:nvPr/>
        </p:nvSpPr>
        <p:spPr bwMode="auto">
          <a:xfrm>
            <a:off x="228600" y="6162646"/>
            <a:ext cx="4572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sr-Latn-CS" sz="2000" b="1" dirty="0" smtClean="0">
                <a:solidFill>
                  <a:srgbClr val="000000"/>
                </a:solidFill>
                <a:cs typeface="Times New Roman" pitchFamily="18" charset="0"/>
              </a:rPr>
              <a:t>*</a:t>
            </a:r>
            <a:r>
              <a:rPr lang="sr-Latn-CS" sz="2000" dirty="0">
                <a:solidFill>
                  <a:srgbClr val="000000"/>
                </a:solidFill>
                <a:cs typeface="Times New Roman" pitchFamily="18" charset="0"/>
              </a:rPr>
              <a:t>The value is expressed </a:t>
            </a:r>
            <a:r>
              <a:rPr lang="sr-Latn-CS" sz="2000" dirty="0" smtClean="0">
                <a:solidFill>
                  <a:srgbClr val="000000"/>
                </a:solidFill>
                <a:cs typeface="Times New Roman" pitchFamily="18" charset="0"/>
              </a:rPr>
              <a:t>as </a:t>
            </a:r>
            <a:r>
              <a:rPr lang="sr-Latn-CS" sz="2000" dirty="0" smtClean="0">
                <a:solidFill>
                  <a:srgbClr val="000000"/>
                </a:solidFill>
              </a:rPr>
              <a:t>    </a:t>
            </a:r>
            <a:r>
              <a:rPr lang="en-US" sz="2000" dirty="0" smtClean="0">
                <a:solidFill>
                  <a:srgbClr val="000000"/>
                </a:solidFill>
                <a:sym typeface="Symbol" pitchFamily="18" charset="2"/>
              </a:rPr>
              <a:t></a:t>
            </a:r>
            <a:r>
              <a:rPr lang="sr-Latn-CS" sz="2000" dirty="0" smtClean="0">
                <a:solidFill>
                  <a:srgbClr val="000000"/>
                </a:solidFill>
              </a:rPr>
              <a:t>Sd </a:t>
            </a:r>
          </a:p>
        </p:txBody>
      </p:sp>
      <p:pic>
        <p:nvPicPr>
          <p:cNvPr id="73734" name="Picture 18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6469" y="6210301"/>
            <a:ext cx="2873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5" name="Rectangle 185"/>
          <p:cNvSpPr>
            <a:spLocks noChangeArrowheads="1"/>
          </p:cNvSpPr>
          <p:nvPr/>
        </p:nvSpPr>
        <p:spPr bwMode="auto">
          <a:xfrm>
            <a:off x="6705600" y="6142038"/>
            <a:ext cx="2125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1714500" algn="l"/>
                <a:tab pos="1828800" algn="l"/>
                <a:tab pos="2628900" algn="l"/>
                <a:tab pos="2743200" algn="l"/>
                <a:tab pos="3543300" algn="l"/>
                <a:tab pos="3657600" algn="l"/>
                <a:tab pos="3771900" algn="l"/>
                <a:tab pos="4572000" algn="l"/>
                <a:tab pos="4686300" algn="l"/>
                <a:tab pos="4800600" algn="l"/>
              </a:tabLst>
            </a:pPr>
            <a:r>
              <a:rPr lang="sr-Latn-CS" sz="2400" b="1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</a:t>
            </a:r>
            <a:r>
              <a:rPr lang="sr-Latn-CS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p&lt;0,001</a:t>
            </a:r>
          </a:p>
        </p:txBody>
      </p:sp>
      <p:graphicFrame>
        <p:nvGraphicFramePr>
          <p:cNvPr id="123151" name="Group 27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81545599"/>
              </p:ext>
            </p:extLst>
          </p:nvPr>
        </p:nvGraphicFramePr>
        <p:xfrm>
          <a:off x="457200" y="2057400"/>
          <a:ext cx="8382000" cy="3505201"/>
        </p:xfrm>
        <a:graphic>
          <a:graphicData uri="http://schemas.openxmlformats.org/drawingml/2006/table">
            <a:tbl>
              <a:tblPr/>
              <a:tblGrid>
                <a:gridCol w="2716213"/>
                <a:gridCol w="2922587"/>
                <a:gridCol w="2743200"/>
              </a:tblGrid>
              <a:tr h="1274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" algn="l"/>
                          <a:tab pos="228600" algn="l"/>
                          <a:tab pos="1485900" algn="l"/>
                          <a:tab pos="1714500" algn="l"/>
                          <a:tab pos="1828800" algn="l"/>
                          <a:tab pos="1943100" algn="l"/>
                          <a:tab pos="2286000" algn="l"/>
                          <a:tab pos="2628900" algn="l"/>
                          <a:tab pos="2743200" algn="l"/>
                          <a:tab pos="2857500" algn="l"/>
                          <a:tab pos="3200400" algn="l"/>
                          <a:tab pos="3429000" algn="l"/>
                          <a:tab pos="3543300" algn="l"/>
                          <a:tab pos="3657600" algn="l"/>
                          <a:tab pos="3771900" algn="l"/>
                          <a:tab pos="3886200" algn="l"/>
                          <a:tab pos="4457700" algn="l"/>
                          <a:tab pos="4572000" algn="l"/>
                          <a:tab pos="4686300" algn="l"/>
                          <a:tab pos="4800600" algn="l"/>
                          <a:tab pos="5029200" algn="l"/>
                        </a:tabLst>
                      </a:pPr>
                      <a:r>
                        <a:rPr kumimoji="0" lang="pl-PL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OBSERVED PARAMETER</a:t>
                      </a:r>
                      <a:endParaRPr kumimoji="0" lang="pl-PL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485900" algn="l"/>
                          <a:tab pos="1714500" algn="l"/>
                          <a:tab pos="1828800" algn="l"/>
                          <a:tab pos="1943100" algn="l"/>
                          <a:tab pos="2286000" algn="l"/>
                          <a:tab pos="2628900" algn="l"/>
                          <a:tab pos="2743200" algn="l"/>
                          <a:tab pos="2857500" algn="l"/>
                          <a:tab pos="3200400" algn="l"/>
                          <a:tab pos="3429000" algn="l"/>
                          <a:tab pos="3543300" algn="l"/>
                          <a:tab pos="3657600" algn="l"/>
                          <a:tab pos="3771900" algn="l"/>
                          <a:tab pos="3886200" algn="l"/>
                          <a:tab pos="4457700" algn="l"/>
                          <a:tab pos="4572000" algn="l"/>
                          <a:tab pos="4686300" algn="l"/>
                          <a:tab pos="4800600" algn="l"/>
                        </a:tabLst>
                      </a:pPr>
                      <a:r>
                        <a:rPr kumimoji="0" lang="pl-PL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kumimoji="0" lang="pl-PL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E-I</a:t>
                      </a:r>
                      <a:endParaRPr kumimoji="0" lang="pl-PL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2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" algn="l"/>
                          <a:tab pos="228600" algn="l"/>
                          <a:tab pos="1485900" algn="l"/>
                          <a:tab pos="1714500" algn="l"/>
                          <a:tab pos="1828800" algn="l"/>
                          <a:tab pos="1943100" algn="l"/>
                          <a:tab pos="2286000" algn="l"/>
                          <a:tab pos="2628900" algn="l"/>
                          <a:tab pos="2743200" algn="l"/>
                          <a:tab pos="2857500" algn="l"/>
                          <a:tab pos="3200400" algn="l"/>
                          <a:tab pos="3429000" algn="l"/>
                          <a:tab pos="3543300" algn="l"/>
                          <a:tab pos="3657600" algn="l"/>
                          <a:tab pos="3771900" algn="l"/>
                          <a:tab pos="3886200" algn="l"/>
                          <a:tab pos="4457700" algn="l"/>
                          <a:tab pos="4572000" algn="l"/>
                          <a:tab pos="4686300" algn="l"/>
                          <a:tab pos="4800600" algn="l"/>
                          <a:tab pos="5029200" algn="l"/>
                        </a:tabLst>
                      </a:pPr>
                      <a:r>
                        <a:rPr kumimoji="0" lang="pl-PL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Villi length </a:t>
                      </a:r>
                      <a:endParaRPr kumimoji="0" lang="pl-PL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485900" algn="l"/>
                          <a:tab pos="1714500" algn="l"/>
                          <a:tab pos="1828800" algn="l"/>
                          <a:tab pos="1943100" algn="l"/>
                          <a:tab pos="2286000" algn="l"/>
                          <a:tab pos="2628900" algn="l"/>
                          <a:tab pos="2743200" algn="l"/>
                          <a:tab pos="2857500" algn="l"/>
                          <a:tab pos="3200400" algn="l"/>
                          <a:tab pos="3429000" algn="l"/>
                          <a:tab pos="3543300" algn="l"/>
                          <a:tab pos="3657600" algn="l"/>
                          <a:tab pos="3771900" algn="l"/>
                          <a:tab pos="3886200" algn="l"/>
                          <a:tab pos="4457700" algn="l"/>
                          <a:tab pos="4572000" algn="l"/>
                          <a:tab pos="4686300" algn="l"/>
                          <a:tab pos="4800600" algn="l"/>
                        </a:tabLst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498,1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</a:t>
                      </a: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112,5 </a:t>
                      </a:r>
                      <a:r>
                        <a:rPr kumimoji="0" lang="pl-PL" sz="2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C</a:t>
                      </a:r>
                      <a:endParaRPr kumimoji="0" lang="pl-PL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732,7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</a:t>
                      </a:r>
                      <a:r>
                        <a:rPr kumimoji="0" lang="pl-PL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117,3 </a:t>
                      </a:r>
                      <a:r>
                        <a:rPr kumimoji="0" lang="pl-PL" sz="2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 C</a:t>
                      </a:r>
                      <a:endParaRPr kumimoji="0" lang="pl-PL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2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" algn="l"/>
                          <a:tab pos="228600" algn="l"/>
                          <a:tab pos="1485900" algn="l"/>
                          <a:tab pos="1714500" algn="l"/>
                          <a:tab pos="1828800" algn="l"/>
                          <a:tab pos="1943100" algn="l"/>
                          <a:tab pos="2286000" algn="l"/>
                          <a:tab pos="2628900" algn="l"/>
                          <a:tab pos="2743200" algn="l"/>
                          <a:tab pos="2857500" algn="l"/>
                          <a:tab pos="3200400" algn="l"/>
                          <a:tab pos="3429000" algn="l"/>
                          <a:tab pos="3543300" algn="l"/>
                          <a:tab pos="3657600" algn="l"/>
                          <a:tab pos="3771900" algn="l"/>
                          <a:tab pos="3886200" algn="l"/>
                          <a:tab pos="4457700" algn="l"/>
                          <a:tab pos="4572000" algn="l"/>
                          <a:tab pos="4686300" algn="l"/>
                          <a:tab pos="4800600" algn="l"/>
                          <a:tab pos="5029200" algn="l"/>
                        </a:tabLst>
                      </a:pPr>
                      <a:r>
                        <a:rPr kumimoji="0" lang="pl-PL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Villi width</a:t>
                      </a:r>
                      <a:endParaRPr kumimoji="0" lang="pl-PL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514600" algn="l"/>
                          <a:tab pos="2628900" algn="l"/>
                          <a:tab pos="2743200" algn="l"/>
                        </a:tabLst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66,5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</a:t>
                      </a: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18,70 </a:t>
                      </a:r>
                      <a:r>
                        <a:rPr kumimoji="0" lang="pl-PL" sz="2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C</a:t>
                      </a:r>
                      <a:endParaRPr kumimoji="0" lang="pl-PL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84,23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</a:t>
                      </a:r>
                      <a:r>
                        <a:rPr kumimoji="0" lang="pl-PL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17,76 </a:t>
                      </a:r>
                      <a:r>
                        <a:rPr kumimoji="0" lang="pl-PL" sz="2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 C</a:t>
                      </a:r>
                      <a:endParaRPr kumimoji="0" lang="pl-PL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4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" algn="l"/>
                          <a:tab pos="228600" algn="l"/>
                          <a:tab pos="1485900" algn="l"/>
                          <a:tab pos="1714500" algn="l"/>
                          <a:tab pos="1828800" algn="l"/>
                          <a:tab pos="1943100" algn="l"/>
                          <a:tab pos="2286000" algn="l"/>
                          <a:tab pos="2628900" algn="l"/>
                          <a:tab pos="2743200" algn="l"/>
                          <a:tab pos="2857500" algn="l"/>
                          <a:tab pos="3200400" algn="l"/>
                          <a:tab pos="3429000" algn="l"/>
                          <a:tab pos="3543300" algn="l"/>
                          <a:tab pos="3657600" algn="l"/>
                          <a:tab pos="3771900" algn="l"/>
                          <a:tab pos="3886200" algn="l"/>
                          <a:tab pos="4457700" algn="l"/>
                          <a:tab pos="4572000" algn="l"/>
                          <a:tab pos="4686300" algn="l"/>
                          <a:tab pos="4800600" algn="l"/>
                          <a:tab pos="5029200" algn="l"/>
                        </a:tabLst>
                      </a:pPr>
                      <a:r>
                        <a:rPr kumimoji="0" lang="pl-PL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Crypt depth </a:t>
                      </a:r>
                      <a:endParaRPr kumimoji="0" lang="pl-PL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14500" algn="l"/>
                          <a:tab pos="1828800" algn="l"/>
                        </a:tabLst>
                      </a:pPr>
                      <a:r>
                        <a:rPr kumimoji="0" lang="pl-PL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166,8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</a:t>
                      </a:r>
                      <a:r>
                        <a:rPr kumimoji="0" lang="pl-PL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55,26 </a:t>
                      </a:r>
                      <a:endParaRPr kumimoji="0" lang="pl-PL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159,9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</a:t>
                      </a:r>
                      <a:r>
                        <a:rPr kumimoji="0" lang="sr-Latn-R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60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,0</a:t>
                      </a:r>
                      <a:r>
                        <a:rPr kumimoji="0" lang="sr-Latn-R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0135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5"/>
          <p:cNvSpPr>
            <a:spLocks noChangeArrowheads="1"/>
          </p:cNvSpPr>
          <p:nvPr/>
        </p:nvSpPr>
        <p:spPr bwMode="auto">
          <a:xfrm>
            <a:off x="0" y="1657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smtClean="0">
              <a:solidFill>
                <a:srgbClr val="000000"/>
              </a:solidFill>
            </a:endParaRPr>
          </a:p>
        </p:txBody>
      </p:sp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40603217"/>
              </p:ext>
            </p:extLst>
          </p:nvPr>
        </p:nvGraphicFramePr>
        <p:xfrm>
          <a:off x="355600" y="279400"/>
          <a:ext cx="8509000" cy="5611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4756" name="Rectangle 6"/>
          <p:cNvSpPr>
            <a:spLocks noChangeArrowheads="1"/>
          </p:cNvSpPr>
          <p:nvPr/>
        </p:nvSpPr>
        <p:spPr bwMode="auto">
          <a:xfrm>
            <a:off x="533400" y="5865168"/>
            <a:ext cx="703109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</a:rPr>
              <a:t>Length of the villi in the tested segment of jejunum</a:t>
            </a:r>
            <a:endParaRPr lang="en-US" sz="24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535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5"/>
          <p:cNvSpPr>
            <a:spLocks noChangeArrowheads="1"/>
          </p:cNvSpPr>
          <p:nvPr/>
        </p:nvSpPr>
        <p:spPr bwMode="auto">
          <a:xfrm>
            <a:off x="0" y="1652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smtClean="0">
              <a:solidFill>
                <a:srgbClr val="000000"/>
              </a:solidFill>
            </a:endParaRPr>
          </a:p>
        </p:txBody>
      </p:sp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95289476"/>
              </p:ext>
            </p:extLst>
          </p:nvPr>
        </p:nvGraphicFramePr>
        <p:xfrm>
          <a:off x="279400" y="279400"/>
          <a:ext cx="8432800" cy="553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5780" name="Rectangle 6"/>
          <p:cNvSpPr>
            <a:spLocks noChangeArrowheads="1"/>
          </p:cNvSpPr>
          <p:nvPr/>
        </p:nvSpPr>
        <p:spPr bwMode="auto">
          <a:xfrm>
            <a:off x="457200" y="6019800"/>
            <a:ext cx="8313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</a:rPr>
              <a:t>The width of the villi in the tested segment of jejunum</a:t>
            </a:r>
            <a:endParaRPr lang="pl-PL" sz="24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622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180945" cy="6885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1650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706" name="Group 7"/>
          <p:cNvGrpSpPr>
            <a:grpSpLocks/>
          </p:cNvGrpSpPr>
          <p:nvPr/>
        </p:nvGrpSpPr>
        <p:grpSpPr bwMode="auto">
          <a:xfrm>
            <a:off x="152400" y="152400"/>
            <a:ext cx="8839200" cy="6553200"/>
            <a:chOff x="96" y="0"/>
            <a:chExt cx="5568" cy="4176"/>
          </a:xfrm>
        </p:grpSpPr>
        <p:pic>
          <p:nvPicPr>
            <p:cNvPr id="72707" name="Picture 5" descr="nrg1840-f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0"/>
              <a:ext cx="5568" cy="4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708" name="Rectangle 6"/>
            <p:cNvSpPr>
              <a:spLocks noChangeArrowheads="1"/>
            </p:cNvSpPr>
            <p:nvPr/>
          </p:nvSpPr>
          <p:spPr bwMode="auto">
            <a:xfrm>
              <a:off x="4128" y="3816"/>
              <a:ext cx="1488" cy="3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3200" smtClean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5870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685800"/>
            <a:ext cx="8305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/>
              <a:t>Obtained results indicate that the use of probiotic as alternative growth promoter has nutritive, medical and economic advantages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326824"/>
            <a:ext cx="4551653" cy="3293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8146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4" descr="http://dankenindonesia.com/wp-content/uploads/2013/10/digital-handshake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438400"/>
            <a:ext cx="91440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085265" y="684074"/>
            <a:ext cx="6776407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sr-Latn-R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THANK YOU </a:t>
            </a:r>
          </a:p>
          <a:p>
            <a:pPr algn="ctr">
              <a:defRPr/>
            </a:pPr>
            <a:r>
              <a:rPr lang="sr-Latn-R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FOR YOUR ATTENTION </a:t>
            </a:r>
            <a:endParaRPr 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904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6926" y="0"/>
            <a:ext cx="9157855" cy="6851074"/>
            <a:chOff x="0" y="0"/>
            <a:chExt cx="9157855" cy="6851074"/>
          </a:xfrm>
        </p:grpSpPr>
        <p:pic>
          <p:nvPicPr>
            <p:cNvPr id="226306" name="Picture 2" descr="C:\Users\Stamen\Desktop\Capture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57855" cy="4599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6307" name="Picture 3" descr="C:\Users\Stamen\Desktop\Capture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599710"/>
              <a:ext cx="9144000" cy="22513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Rectangle 3"/>
          <p:cNvSpPr/>
          <p:nvPr/>
        </p:nvSpPr>
        <p:spPr>
          <a:xfrm>
            <a:off x="393630" y="140916"/>
            <a:ext cx="235667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r-Latn-RS" sz="2400" dirty="0" smtClean="0"/>
              <a:t>DEPARTMANT OF</a:t>
            </a:r>
          </a:p>
          <a:p>
            <a:pPr algn="ctr"/>
            <a:r>
              <a:rPr lang="sr-Latn-RS" sz="2400" dirty="0" smtClean="0"/>
              <a:t> NUTRITION </a:t>
            </a:r>
          </a:p>
          <a:p>
            <a:pPr algn="ctr"/>
            <a:r>
              <a:rPr lang="sr-Latn-RS" sz="2400" dirty="0" smtClean="0"/>
              <a:t>AND BOTANY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5791199" y="140916"/>
            <a:ext cx="33528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RS" sz="2400" dirty="0" smtClean="0"/>
              <a:t>FACULTY OF </a:t>
            </a:r>
          </a:p>
          <a:p>
            <a:pPr algn="ctr"/>
            <a:r>
              <a:rPr lang="sr-Latn-RS" sz="2400" dirty="0" smtClean="0"/>
              <a:t>VETERINARY MEDICINE</a:t>
            </a:r>
          </a:p>
          <a:p>
            <a:pPr algn="ctr"/>
            <a:r>
              <a:rPr lang="sr-Latn-RS" sz="2400" dirty="0" smtClean="0"/>
              <a:t>BELGRADE UNIVERSITY</a:t>
            </a:r>
          </a:p>
        </p:txBody>
      </p:sp>
    </p:spTree>
    <p:extLst>
      <p:ext uri="{BB962C8B-B14F-4D97-AF65-F5344CB8AC3E}">
        <p14:creationId xmlns:p14="http://schemas.microsoft.com/office/powerpoint/2010/main" xmlns="" val="302945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8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9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0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786</Words>
  <Application>Microsoft Office PowerPoint</Application>
  <PresentationFormat>On-screen Show (4:3)</PresentationFormat>
  <Paragraphs>258</Paragraphs>
  <Slides>27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17</vt:i4>
      </vt:variant>
      <vt:variant>
        <vt:lpstr>Slide Titles</vt:lpstr>
      </vt:variant>
      <vt:variant>
        <vt:i4>27</vt:i4>
      </vt:variant>
    </vt:vector>
  </HeadingPairs>
  <TitlesOfParts>
    <vt:vector size="44" baseType="lpstr">
      <vt:lpstr>Office Theme</vt:lpstr>
      <vt:lpstr>Default Design</vt:lpstr>
      <vt:lpstr>1_Default Design</vt:lpstr>
      <vt:lpstr>2_Default Design</vt:lpstr>
      <vt:lpstr>3_Default Design</vt:lpstr>
      <vt:lpstr>4_Default Design</vt:lpstr>
      <vt:lpstr>5_Default Design</vt:lpstr>
      <vt:lpstr>6_Default Design</vt:lpstr>
      <vt:lpstr>7_Default Design</vt:lpstr>
      <vt:lpstr>8_Default Design</vt:lpstr>
      <vt:lpstr>9_Default Design</vt:lpstr>
      <vt:lpstr>10_Default Design</vt:lpstr>
      <vt:lpstr>11_Default Design</vt:lpstr>
      <vt:lpstr>12_Default Design</vt:lpstr>
      <vt:lpstr>13_Default Design</vt:lpstr>
      <vt:lpstr>14_Default Design</vt:lpstr>
      <vt:lpstr>15_Default Design</vt:lpstr>
      <vt:lpstr>Slide 1</vt:lpstr>
      <vt:lpstr>Slide 2</vt:lpstr>
      <vt:lpstr>Slide 3</vt:lpstr>
      <vt:lpstr>Slide 4</vt:lpstr>
      <vt:lpstr>EUBIOSIS</vt:lpstr>
      <vt:lpstr>Slide 6</vt:lpstr>
      <vt:lpstr>Slide 7</vt:lpstr>
      <vt:lpstr>Slide 8</vt:lpstr>
      <vt:lpstr>Slide 9</vt:lpstr>
      <vt:lpstr>Slide 10</vt:lpstr>
      <vt:lpstr>Slide 11</vt:lpstr>
      <vt:lpstr>GROWTH PRODUCTION RESULTS</vt:lpstr>
      <vt:lpstr>Slide 13</vt:lpstr>
      <vt:lpstr>GROWTH PRODUCTION RESULTS</vt:lpstr>
      <vt:lpstr>Slide 15</vt:lpstr>
      <vt:lpstr>GROWTH PRODUCTION RESULTS</vt:lpstr>
      <vt:lpstr>Slide 17</vt:lpstr>
      <vt:lpstr>GROWTH PRODUCTION RESULTS</vt:lpstr>
      <vt:lpstr>Slide 19</vt:lpstr>
      <vt:lpstr>MORPHOMETRIC ANALYZES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hkg</dc:title>
  <dc:creator>Stamen</dc:creator>
  <cp:lastModifiedBy>tanisha-a</cp:lastModifiedBy>
  <cp:revision>38</cp:revision>
  <dcterms:created xsi:type="dcterms:W3CDTF">2006-08-16T00:00:00Z</dcterms:created>
  <dcterms:modified xsi:type="dcterms:W3CDTF">2015-09-14T12:32:46Z</dcterms:modified>
</cp:coreProperties>
</file>