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5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7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4" r:id="rId2"/>
    <p:sldMasterId id="2147483687" r:id="rId3"/>
    <p:sldMasterId id="2147483700" r:id="rId4"/>
    <p:sldMasterId id="2147483714" r:id="rId5"/>
    <p:sldMasterId id="2147483727" r:id="rId6"/>
    <p:sldMasterId id="2147483740" r:id="rId7"/>
    <p:sldMasterId id="2147483753" r:id="rId8"/>
  </p:sldMasterIdLst>
  <p:notesMasterIdLst>
    <p:notesMasterId r:id="rId28"/>
  </p:notesMasterIdLst>
  <p:handoutMasterIdLst>
    <p:handoutMasterId r:id="rId29"/>
  </p:handoutMasterIdLst>
  <p:sldIdLst>
    <p:sldId id="256" r:id="rId9"/>
    <p:sldId id="257" r:id="rId10"/>
    <p:sldId id="258" r:id="rId11"/>
    <p:sldId id="259" r:id="rId12"/>
    <p:sldId id="260" r:id="rId13"/>
    <p:sldId id="261" r:id="rId14"/>
    <p:sldId id="264" r:id="rId15"/>
    <p:sldId id="262" r:id="rId16"/>
    <p:sldId id="266" r:id="rId17"/>
    <p:sldId id="272" r:id="rId18"/>
    <p:sldId id="269" r:id="rId19"/>
    <p:sldId id="273" r:id="rId20"/>
    <p:sldId id="270" r:id="rId21"/>
    <p:sldId id="275" r:id="rId22"/>
    <p:sldId id="276" r:id="rId23"/>
    <p:sldId id="277" r:id="rId24"/>
    <p:sldId id="274" r:id="rId25"/>
    <p:sldId id="279" r:id="rId26"/>
    <p:sldId id="278" r:id="rId27"/>
  </p:sldIdLst>
  <p:sldSz cx="9144000" cy="6858000" type="screen4x3"/>
  <p:notesSz cx="69342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8BE8"/>
    <a:srgbClr val="EB81E6"/>
    <a:srgbClr val="E660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110" d="100"/>
          <a:sy n="110" d="100"/>
        </p:scale>
        <p:origin x="-1632" y="-444"/>
      </p:cViewPr>
      <p:guideLst>
        <p:guide orient="horz" pos="432"/>
        <p:guide orient="horz" pos="3888"/>
        <p:guide orient="horz" pos="3456"/>
        <p:guide orient="horz" pos="864"/>
        <p:guide orient="horz" pos="1728"/>
        <p:guide orient="horz" pos="2592"/>
        <p:guide pos="416"/>
        <p:guide pos="821"/>
        <p:guide pos="5344"/>
        <p:guide pos="4939"/>
        <p:guide pos="4112"/>
        <p:guide pos="1648"/>
        <p:guide pos="2464"/>
        <p:guide pos="32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35-44</c:v>
                </c:pt>
                <c:pt idx="1">
                  <c:v>45-54</c:v>
                </c:pt>
                <c:pt idx="2">
                  <c:v>55-64</c:v>
                </c:pt>
                <c:pt idx="3">
                  <c:v>65-74</c:v>
                </c:pt>
                <c:pt idx="4">
                  <c:v>75-84</c:v>
                </c:pt>
                <c:pt idx="5">
                  <c:v>85+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75</c:v>
                </c:pt>
                <c:pt idx="2">
                  <c:v>125</c:v>
                </c:pt>
                <c:pt idx="3">
                  <c:v>125</c:v>
                </c:pt>
                <c:pt idx="4">
                  <c:v>120</c:v>
                </c:pt>
                <c:pt idx="5">
                  <c:v>80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EB81E6"/>
            </a:solidFill>
          </c:spPr>
          <c:invertIfNegative val="0"/>
          <c:cat>
            <c:strRef>
              <c:f>Sheet1!$A$2:$A$7</c:f>
              <c:strCache>
                <c:ptCount val="6"/>
                <c:pt idx="0">
                  <c:v>35-44</c:v>
                </c:pt>
                <c:pt idx="1">
                  <c:v>45-54</c:v>
                </c:pt>
                <c:pt idx="2">
                  <c:v>55-64</c:v>
                </c:pt>
                <c:pt idx="3">
                  <c:v>65-74</c:v>
                </c:pt>
                <c:pt idx="4">
                  <c:v>75-84</c:v>
                </c:pt>
                <c:pt idx="5">
                  <c:v>85+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</c:v>
                </c:pt>
                <c:pt idx="1">
                  <c:v>35</c:v>
                </c:pt>
                <c:pt idx="2">
                  <c:v>60</c:v>
                </c:pt>
                <c:pt idx="3">
                  <c:v>70</c:v>
                </c:pt>
                <c:pt idx="4">
                  <c:v>100</c:v>
                </c:pt>
                <c:pt idx="5">
                  <c:v>110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1"/>
        <c:overlap val="-12"/>
        <c:axId val="75753344"/>
        <c:axId val="75754880"/>
      </c:barChart>
      <c:catAx>
        <c:axId val="75753344"/>
        <c:scaling>
          <c:orientation val="minMax"/>
        </c:scaling>
        <c:delete val="0"/>
        <c:axPos val="b"/>
        <c:majorTickMark val="out"/>
        <c:minorTickMark val="none"/>
        <c:tickLblPos val="nextTo"/>
        <c:crossAx val="75754880"/>
        <c:crosses val="autoZero"/>
        <c:auto val="1"/>
        <c:lblAlgn val="ctr"/>
        <c:lblOffset val="100"/>
        <c:noMultiLvlLbl val="0"/>
      </c:catAx>
      <c:valAx>
        <c:axId val="75754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757533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 HRT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Sensitivity</c:v>
                </c:pt>
                <c:pt idx="1">
                  <c:v>Specificity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54</c:v>
                </c:pt>
                <c:pt idx="1">
                  <c:v>78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ERT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Sensitivity</c:v>
                </c:pt>
                <c:pt idx="1">
                  <c:v>Specificity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56</c:v>
                </c:pt>
                <c:pt idx="1">
                  <c:v>46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EPRT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Sensitivity</c:v>
                </c:pt>
                <c:pt idx="1">
                  <c:v>Specificity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57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5"/>
        <c:axId val="160135808"/>
        <c:axId val="160137600"/>
      </c:barChart>
      <c:catAx>
        <c:axId val="160135808"/>
        <c:scaling>
          <c:orientation val="minMax"/>
        </c:scaling>
        <c:delete val="0"/>
        <c:axPos val="b"/>
        <c:majorTickMark val="out"/>
        <c:minorTickMark val="none"/>
        <c:tickLblPos val="nextTo"/>
        <c:crossAx val="160137600"/>
        <c:crosses val="autoZero"/>
        <c:auto val="1"/>
        <c:lblAlgn val="ctr"/>
        <c:lblOffset val="100"/>
        <c:noMultiLvlLbl val="0"/>
      </c:catAx>
      <c:valAx>
        <c:axId val="1601376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01358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Sensitivity</c:v>
                </c:pt>
                <c:pt idx="1">
                  <c:v>Specificity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68</c:v>
                </c:pt>
                <c:pt idx="1">
                  <c:v>77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ED8BE8"/>
            </a:solidFill>
          </c:spPr>
          <c:invertIfNegative val="0"/>
          <c:cat>
            <c:strRef>
              <c:f>Sheet1!$A$2:$A$3</c:f>
              <c:strCache>
                <c:ptCount val="2"/>
                <c:pt idx="0">
                  <c:v>Sensitivity</c:v>
                </c:pt>
                <c:pt idx="1">
                  <c:v>Specificity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61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2"/>
        <c:axId val="160152192"/>
        <c:axId val="160178560"/>
      </c:barChart>
      <c:catAx>
        <c:axId val="160152192"/>
        <c:scaling>
          <c:orientation val="minMax"/>
        </c:scaling>
        <c:delete val="0"/>
        <c:axPos val="b"/>
        <c:majorTickMark val="out"/>
        <c:minorTickMark val="none"/>
        <c:tickLblPos val="nextTo"/>
        <c:crossAx val="160178560"/>
        <c:crosses val="autoZero"/>
        <c:auto val="1"/>
        <c:lblAlgn val="ctr"/>
        <c:lblOffset val="100"/>
        <c:noMultiLvlLbl val="0"/>
      </c:catAx>
      <c:valAx>
        <c:axId val="160178560"/>
        <c:scaling>
          <c:orientation val="minMax"/>
          <c:max val="80"/>
        </c:scaling>
        <c:delete val="0"/>
        <c:axPos val="l"/>
        <c:numFmt formatCode="General" sourceLinked="1"/>
        <c:majorTickMark val="out"/>
        <c:minorTickMark val="none"/>
        <c:tickLblPos val="nextTo"/>
        <c:crossAx val="160152192"/>
        <c:crosses val="autoZero"/>
        <c:crossBetween val="between"/>
        <c:majorUnit val="20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Sensitivity</c:v>
                </c:pt>
                <c:pt idx="1">
                  <c:v>PV (+)</c:v>
                </c:pt>
                <c:pt idx="2">
                  <c:v>Specificity</c:v>
                </c:pt>
                <c:pt idx="3">
                  <c:v>PV (-)</c:v>
                </c:pt>
                <c:pt idx="4">
                  <c:v>Accuracy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42</c:v>
                </c:pt>
                <c:pt idx="1">
                  <c:v>70</c:v>
                </c:pt>
                <c:pt idx="2">
                  <c:v>78</c:v>
                </c:pt>
                <c:pt idx="3">
                  <c:v>52</c:v>
                </c:pt>
                <c:pt idx="4">
                  <c:v>58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rgbClr val="ED8BE8"/>
            </a:solidFill>
          </c:spPr>
          <c:invertIfNegative val="0"/>
          <c:cat>
            <c:strRef>
              <c:f>Sheet1!$A$2:$A$6</c:f>
              <c:strCache>
                <c:ptCount val="5"/>
                <c:pt idx="0">
                  <c:v>Sensitivity</c:v>
                </c:pt>
                <c:pt idx="1">
                  <c:v>PV (+)</c:v>
                </c:pt>
                <c:pt idx="2">
                  <c:v>Specificity</c:v>
                </c:pt>
                <c:pt idx="3">
                  <c:v>PV (-)</c:v>
                </c:pt>
                <c:pt idx="4">
                  <c:v>Accuracy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30</c:v>
                </c:pt>
                <c:pt idx="1">
                  <c:v>34</c:v>
                </c:pt>
                <c:pt idx="2">
                  <c:v>82</c:v>
                </c:pt>
                <c:pt idx="3">
                  <c:v>78</c:v>
                </c:pt>
                <c:pt idx="4">
                  <c:v>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12"/>
        <c:axId val="165147392"/>
        <c:axId val="165148928"/>
      </c:barChart>
      <c:catAx>
        <c:axId val="165147392"/>
        <c:scaling>
          <c:orientation val="minMax"/>
        </c:scaling>
        <c:delete val="0"/>
        <c:axPos val="b"/>
        <c:majorTickMark val="out"/>
        <c:minorTickMark val="none"/>
        <c:tickLblPos val="nextTo"/>
        <c:crossAx val="165148928"/>
        <c:crosses val="autoZero"/>
        <c:auto val="1"/>
        <c:lblAlgn val="ctr"/>
        <c:lblOffset val="100"/>
        <c:noMultiLvlLbl val="0"/>
      </c:catAx>
      <c:valAx>
        <c:axId val="165148928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crossAx val="165147392"/>
        <c:crosses val="autoZero"/>
        <c:crossBetween val="between"/>
        <c:majorUnit val="20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483516483516484E-2"/>
          <c:y val="3.6866359447004608E-2"/>
          <c:w val="0.98626373626373631"/>
          <c:h val="0.831797235023041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App</c:v>
                </c:pt>
              </c:strCache>
            </c:strRef>
          </c:tx>
          <c:spPr>
            <a:solidFill>
              <a:srgbClr val="FF6600"/>
            </a:solidFill>
            <a:ln w="38086">
              <a:solidFill>
                <a:srgbClr val="000000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CC00"/>
              </a:solidFill>
              <a:ln w="38086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00CC66"/>
              </a:solidFill>
              <a:ln w="38086">
                <a:solidFill>
                  <a:srgbClr val="000000"/>
                </a:solidFill>
                <a:prstDash val="solid"/>
              </a:ln>
            </c:spPr>
          </c:dPt>
          <c:cat>
            <c:strRef>
              <c:f>Sheet1!$B$1:$C$1</c:f>
              <c:strCache>
                <c:ptCount val="2"/>
                <c:pt idx="0">
                  <c:v>ECHO</c:v>
                </c:pt>
                <c:pt idx="1">
                  <c:v>SPECT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79</c:v>
                </c:pt>
                <c:pt idx="1">
                  <c:v>97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Adj</c:v>
                </c:pt>
              </c:strCache>
            </c:strRef>
          </c:tx>
          <c:spPr>
            <a:pattFill prst="wdUpDiag">
              <a:fgClr>
                <a:srgbClr xmlns:mc="http://schemas.openxmlformats.org/markup-compatibility/2006" xmlns:a14="http://schemas.microsoft.com/office/drawing/2010/main" val="000000" mc:Ignorable="a14" a14:legacySpreadsheetColorIndex="8"/>
              </a:fgClr>
              <a:bgClr>
                <a:srgbClr xmlns:mc="http://schemas.openxmlformats.org/markup-compatibility/2006" xmlns:a14="http://schemas.microsoft.com/office/drawing/2010/main" val="FF6600" mc:Ignorable="a14" a14:legacySpreadsheetColorIndex="59"/>
              </a:bgClr>
            </a:pattFill>
            <a:ln w="38086">
              <a:solidFill>
                <a:srgbClr val="000000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  <c:spPr>
              <a:pattFill prst="wdUpDiag">
                <a:fgClr>
                  <a:srgbClr xmlns:mc="http://schemas.openxmlformats.org/markup-compatibility/2006" xmlns:a14="http://schemas.microsoft.com/office/drawing/2010/main" val="000000" mc:Ignorable="a14" a14:legacySpreadsheetColorIndex="8"/>
                </a:fgClr>
                <a:bgClr>
                  <a:srgbClr xmlns:mc="http://schemas.openxmlformats.org/markup-compatibility/2006" xmlns:a14="http://schemas.microsoft.com/office/drawing/2010/main" val="FFCC00" mc:Ignorable="a14" a14:legacySpreadsheetColorIndex="58"/>
                </a:bgClr>
              </a:pattFill>
              <a:ln w="38086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pattFill prst="wdUpDiag">
                <a:fgClr>
                  <a:srgbClr xmlns:mc="http://schemas.openxmlformats.org/markup-compatibility/2006" xmlns:a14="http://schemas.microsoft.com/office/drawing/2010/main" val="000000" mc:Ignorable="a14" a14:legacySpreadsheetColorIndex="8"/>
                </a:fgClr>
                <a:bgClr>
                  <a:srgbClr xmlns:mc="http://schemas.openxmlformats.org/markup-compatibility/2006" xmlns:a14="http://schemas.microsoft.com/office/drawing/2010/main" val="00CC66" mc:Ignorable="a14" a14:legacySpreadsheetColorIndex="56"/>
                </a:bgClr>
              </a:pattFill>
              <a:ln w="38086">
                <a:solidFill>
                  <a:srgbClr val="000000"/>
                </a:solidFill>
                <a:prstDash val="solid"/>
              </a:ln>
            </c:spPr>
          </c:dPt>
          <c:cat>
            <c:strRef>
              <c:f>Sheet1!$B$1:$C$1</c:f>
              <c:strCache>
                <c:ptCount val="2"/>
                <c:pt idx="0">
                  <c:v>ECHO</c:v>
                </c:pt>
                <c:pt idx="1">
                  <c:v>SPECT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32</c:v>
                </c:pt>
                <c:pt idx="1">
                  <c:v>58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167641472"/>
        <c:axId val="167643008"/>
      </c:barChart>
      <c:catAx>
        <c:axId val="16764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8086">
            <a:solidFill>
              <a:schemeClr val="folHlink"/>
            </a:solidFill>
            <a:prstDash val="solid"/>
          </a:ln>
        </c:spPr>
        <c:txPr>
          <a:bodyPr rot="0" vert="horz"/>
          <a:lstStyle/>
          <a:p>
            <a:pPr>
              <a:defRPr sz="1999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67643008"/>
        <c:crosses val="autoZero"/>
        <c:auto val="0"/>
        <c:lblAlgn val="ctr"/>
        <c:lblOffset val="0"/>
        <c:tickLblSkip val="1"/>
        <c:tickMarkSkip val="1"/>
        <c:noMultiLvlLbl val="0"/>
      </c:catAx>
      <c:valAx>
        <c:axId val="167643008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one"/>
        <c:spPr>
          <a:ln w="38086">
            <a:solidFill>
              <a:schemeClr val="folHlink"/>
            </a:solidFill>
            <a:prstDash val="solid"/>
          </a:ln>
        </c:spPr>
        <c:crossAx val="167641472"/>
        <c:crosses val="autoZero"/>
        <c:crossBetween val="between"/>
        <c:majorUnit val="20"/>
      </c:valAx>
      <c:spPr>
        <a:noFill/>
        <a:ln w="2539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9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483516483516484E-2"/>
          <c:y val="3.6866359447004608E-2"/>
          <c:w val="0.98626373626373631"/>
          <c:h val="0.831797235023041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App</c:v>
                </c:pt>
              </c:strCache>
            </c:strRef>
          </c:tx>
          <c:spPr>
            <a:solidFill>
              <a:srgbClr val="FF6600"/>
            </a:solidFill>
            <a:ln w="38086">
              <a:solidFill>
                <a:srgbClr val="000000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FFCC00"/>
              </a:solidFill>
              <a:ln w="38086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00CC66"/>
              </a:solidFill>
              <a:ln w="38086">
                <a:solidFill>
                  <a:srgbClr val="000000"/>
                </a:solidFill>
                <a:prstDash val="solid"/>
              </a:ln>
            </c:spPr>
          </c:dPt>
          <c:cat>
            <c:strRef>
              <c:f>Sheet1!$B$1:$C$1</c:f>
              <c:strCache>
                <c:ptCount val="2"/>
                <c:pt idx="0">
                  <c:v>ECHO</c:v>
                </c:pt>
                <c:pt idx="1">
                  <c:v>SPECT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37</c:v>
                </c:pt>
                <c:pt idx="1">
                  <c:v>20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Adj</c:v>
                </c:pt>
              </c:strCache>
            </c:strRef>
          </c:tx>
          <c:spPr>
            <a:pattFill prst="wdUpDiag">
              <a:fgClr>
                <a:srgbClr xmlns:mc="http://schemas.openxmlformats.org/markup-compatibility/2006" xmlns:a14="http://schemas.microsoft.com/office/drawing/2010/main" val="000000" mc:Ignorable="a14" a14:legacySpreadsheetColorIndex="8"/>
              </a:fgClr>
              <a:bgClr>
                <a:srgbClr xmlns:mc="http://schemas.openxmlformats.org/markup-compatibility/2006" xmlns:a14="http://schemas.microsoft.com/office/drawing/2010/main" val="FF6600" mc:Ignorable="a14" a14:legacySpreadsheetColorIndex="59"/>
              </a:bgClr>
            </a:pattFill>
            <a:ln w="38086">
              <a:solidFill>
                <a:srgbClr val="000000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  <c:spPr>
              <a:pattFill prst="wdUpDiag">
                <a:fgClr>
                  <a:srgbClr xmlns:mc="http://schemas.openxmlformats.org/markup-compatibility/2006" xmlns:a14="http://schemas.microsoft.com/office/drawing/2010/main" val="000000" mc:Ignorable="a14" a14:legacySpreadsheetColorIndex="8"/>
                </a:fgClr>
                <a:bgClr>
                  <a:srgbClr xmlns:mc="http://schemas.openxmlformats.org/markup-compatibility/2006" xmlns:a14="http://schemas.microsoft.com/office/drawing/2010/main" val="FFCC00" mc:Ignorable="a14" a14:legacySpreadsheetColorIndex="58"/>
                </a:bgClr>
              </a:pattFill>
              <a:ln w="38086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pattFill prst="wdUpDiag">
                <a:fgClr>
                  <a:srgbClr xmlns:mc="http://schemas.openxmlformats.org/markup-compatibility/2006" xmlns:a14="http://schemas.microsoft.com/office/drawing/2010/main" val="000000" mc:Ignorable="a14" a14:legacySpreadsheetColorIndex="8"/>
                </a:fgClr>
                <a:bgClr>
                  <a:srgbClr xmlns:mc="http://schemas.openxmlformats.org/markup-compatibility/2006" xmlns:a14="http://schemas.microsoft.com/office/drawing/2010/main" val="00CC66" mc:Ignorable="a14" a14:legacySpreadsheetColorIndex="56"/>
                </a:bgClr>
              </a:pattFill>
              <a:ln w="38086">
                <a:solidFill>
                  <a:srgbClr val="000000"/>
                </a:solidFill>
                <a:prstDash val="solid"/>
              </a:ln>
            </c:spPr>
          </c:dPt>
          <c:cat>
            <c:strRef>
              <c:f>Sheet1!$B$1:$C$1</c:f>
              <c:strCache>
                <c:ptCount val="2"/>
                <c:pt idx="0">
                  <c:v>ECHO</c:v>
                </c:pt>
                <c:pt idx="1">
                  <c:v>SPECT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86</c:v>
                </c:pt>
                <c:pt idx="1">
                  <c:v>84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168846080"/>
        <c:axId val="168847616"/>
      </c:barChart>
      <c:catAx>
        <c:axId val="16884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8086">
            <a:solidFill>
              <a:schemeClr val="folHlink"/>
            </a:solidFill>
            <a:prstDash val="solid"/>
          </a:ln>
        </c:spPr>
        <c:txPr>
          <a:bodyPr rot="0" vert="horz"/>
          <a:lstStyle/>
          <a:p>
            <a:pPr>
              <a:defRPr sz="1999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68847616"/>
        <c:crosses val="autoZero"/>
        <c:auto val="0"/>
        <c:lblAlgn val="ctr"/>
        <c:lblOffset val="0"/>
        <c:tickLblSkip val="1"/>
        <c:tickMarkSkip val="1"/>
        <c:noMultiLvlLbl val="0"/>
      </c:catAx>
      <c:valAx>
        <c:axId val="168847616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one"/>
        <c:spPr>
          <a:ln w="38086">
            <a:solidFill>
              <a:schemeClr val="folHlink"/>
            </a:solidFill>
            <a:prstDash val="solid"/>
          </a:ln>
        </c:spPr>
        <c:crossAx val="168846080"/>
        <c:crosses val="autoZero"/>
        <c:crossBetween val="between"/>
        <c:majorUnit val="20"/>
      </c:valAx>
      <c:spPr>
        <a:noFill/>
        <a:ln w="2539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699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Adjusted for Age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&lt;5 MET</c:v>
                </c:pt>
                <c:pt idx="1">
                  <c:v>5-8 MET</c:v>
                </c:pt>
                <c:pt idx="2">
                  <c:v>&gt;8 MET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1.6</c:v>
                </c:pt>
                <c:pt idx="2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Adjusted for Framingham Risk Score</c:v>
                </c:pt>
              </c:strCache>
            </c:strRef>
          </c:tx>
          <c:invertIfNegative val="0"/>
          <c:cat>
            <c:strRef>
              <c:f>Sheet1!$A$2:$A$4</c:f>
              <c:strCache>
                <c:ptCount val="3"/>
                <c:pt idx="0">
                  <c:v>&lt;5 MET</c:v>
                </c:pt>
                <c:pt idx="1">
                  <c:v>5-8 MET</c:v>
                </c:pt>
                <c:pt idx="2">
                  <c:v>&gt;8 MET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3.1</c:v>
                </c:pt>
                <c:pt idx="1">
                  <c:v>1.9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8752640"/>
        <c:axId val="188754176"/>
        <c:axId val="168976384"/>
      </c:bar3DChart>
      <c:catAx>
        <c:axId val="188752640"/>
        <c:scaling>
          <c:orientation val="minMax"/>
        </c:scaling>
        <c:delete val="0"/>
        <c:axPos val="b"/>
        <c:majorTickMark val="out"/>
        <c:minorTickMark val="none"/>
        <c:tickLblPos val="nextTo"/>
        <c:crossAx val="188754176"/>
        <c:crosses val="autoZero"/>
        <c:auto val="1"/>
        <c:lblAlgn val="ctr"/>
        <c:lblOffset val="100"/>
        <c:noMultiLvlLbl val="0"/>
      </c:catAx>
      <c:valAx>
        <c:axId val="188754176"/>
        <c:scaling>
          <c:orientation val="minMax"/>
          <c:max val="4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8752640"/>
        <c:crosses val="autoZero"/>
        <c:crossBetween val="between"/>
        <c:majorUnit val="1"/>
      </c:valAx>
      <c:serAx>
        <c:axId val="168976384"/>
        <c:scaling>
          <c:orientation val="minMax"/>
        </c:scaling>
        <c:delete val="1"/>
        <c:axPos val="b"/>
        <c:majorTickMark val="out"/>
        <c:minorTickMark val="none"/>
        <c:tickLblPos val="nextTo"/>
        <c:crossAx val="188754176"/>
        <c:crosses val="autoZero"/>
      </c:ser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41835357624832E-2"/>
          <c:y val="5.353319057815846E-2"/>
          <c:w val="0.89338731443994601"/>
          <c:h val="0.802997858672376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solidFill>
              <a:schemeClr val="accent1"/>
            </a:solidFill>
            <a:ln w="39038">
              <a:solidFill>
                <a:srgbClr val="000000"/>
              </a:solidFill>
              <a:prstDash val="solid"/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 w="39038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chemeClr val="hlink"/>
              </a:solidFill>
              <a:ln w="39038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pPr>
                      <a:defRPr sz="1844" b="1" i="0" u="none" strike="noStrike" baseline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/>
                      <a:t>0.25</a:t>
                    </a:r>
                  </a:p>
                </c:rich>
              </c:tx>
              <c:spPr>
                <a:noFill/>
                <a:ln w="26025">
                  <a:noFill/>
                </a:ln>
              </c:sp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0" sourceLinked="0"/>
            <c:spPr>
              <a:noFill/>
              <a:ln w="26025">
                <a:noFill/>
              </a:ln>
            </c:spPr>
            <c:txPr>
              <a:bodyPr/>
              <a:lstStyle/>
              <a:p>
                <a:pPr>
                  <a:defRPr sz="1844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Low</c:v>
                </c:pt>
                <c:pt idx="1">
                  <c:v>Intermediate</c:v>
                </c:pt>
                <c:pt idx="2">
                  <c:v>High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0.25</c:v>
                </c:pt>
                <c:pt idx="1">
                  <c:v>1.25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76452992"/>
        <c:axId val="76454528"/>
      </c:barChart>
      <c:catAx>
        <c:axId val="7645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39038">
            <a:solidFill>
              <a:schemeClr val="folHlink"/>
            </a:solidFill>
            <a:prstDash val="solid"/>
          </a:ln>
        </c:spPr>
        <c:txPr>
          <a:bodyPr rot="0" vert="horz"/>
          <a:lstStyle/>
          <a:p>
            <a:pPr>
              <a:defRPr sz="2049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6454528"/>
        <c:crossesAt val="0"/>
        <c:auto val="0"/>
        <c:lblAlgn val="ctr"/>
        <c:lblOffset val="0"/>
        <c:tickLblSkip val="1"/>
        <c:tickMarkSkip val="1"/>
        <c:noMultiLvlLbl val="0"/>
      </c:catAx>
      <c:valAx>
        <c:axId val="76454528"/>
        <c:scaling>
          <c:orientation val="minMax"/>
          <c:max val="1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9038">
            <a:solidFill>
              <a:schemeClr val="folHlink"/>
            </a:solidFill>
            <a:prstDash val="solid"/>
          </a:ln>
        </c:spPr>
        <c:txPr>
          <a:bodyPr rot="0" vert="horz"/>
          <a:lstStyle/>
          <a:p>
            <a:pPr>
              <a:defRPr sz="2049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76452992"/>
        <c:crosses val="autoZero"/>
        <c:crossBetween val="between"/>
        <c:majorUnit val="2"/>
        <c:minorUnit val="2"/>
      </c:valAx>
      <c:spPr>
        <a:noFill/>
        <a:ln w="2602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1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10144395215905"/>
          <c:y val="4.6466170895304755E-2"/>
          <c:w val="0.87751857548418688"/>
          <c:h val="0.8410464664139204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East</c:v>
                </c:pt>
              </c:strCache>
            </c:strRef>
          </c:tx>
          <c:xVal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xVal>
          <c:yVal>
            <c:numRef>
              <c:f>Sheet1!$B$2:$B$5</c:f>
              <c:numCache>
                <c:formatCode>General</c:formatCode>
                <c:ptCount val="4"/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West</c:v>
                </c:pt>
              </c:strCache>
            </c:strRef>
          </c:tx>
          <c:xVal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North</c:v>
                </c:pt>
              </c:strCache>
            </c:strRef>
          </c:tx>
          <c:xVal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095744"/>
        <c:axId val="170097280"/>
      </c:scatterChart>
      <c:valAx>
        <c:axId val="170095744"/>
        <c:scaling>
          <c:orientation val="minMax"/>
          <c:max val="2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/>
        </c:spPr>
        <c:txPr>
          <a:bodyPr/>
          <a:lstStyle/>
          <a:p>
            <a:pPr>
              <a:defRPr sz="1600"/>
            </a:pPr>
            <a:endParaRPr lang="en-US"/>
          </a:p>
        </c:txPr>
        <c:crossAx val="170097280"/>
        <c:crosses val="autoZero"/>
        <c:crossBetween val="midCat"/>
        <c:majorUnit val="1"/>
      </c:valAx>
      <c:valAx>
        <c:axId val="170097280"/>
        <c:scaling>
          <c:orientation val="minMax"/>
          <c:max val="1"/>
          <c:min val="0.5"/>
        </c:scaling>
        <c:delete val="0"/>
        <c:axPos val="l"/>
        <c:numFmt formatCode="#,##0.0" sourceLinked="0"/>
        <c:majorTickMark val="out"/>
        <c:minorTickMark val="none"/>
        <c:tickLblPos val="nextTo"/>
        <c:spPr>
          <a:ln w="19050"/>
        </c:spPr>
        <c:txPr>
          <a:bodyPr/>
          <a:lstStyle/>
          <a:p>
            <a:pPr>
              <a:defRPr sz="1600"/>
            </a:pPr>
            <a:endParaRPr lang="en-US"/>
          </a:p>
        </c:txPr>
        <c:crossAx val="170095744"/>
        <c:crosses val="autoZero"/>
        <c:crossBetween val="midCat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10144395215905"/>
          <c:y val="4.6466170895304755E-2"/>
          <c:w val="0.87751857548418688"/>
          <c:h val="0.8410464664139204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East</c:v>
                </c:pt>
              </c:strCache>
            </c:strRef>
          </c:tx>
          <c:xVal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xVal>
          <c:yVal>
            <c:numRef>
              <c:f>Sheet1!$B$2:$B$5</c:f>
              <c:numCache>
                <c:formatCode>General</c:formatCode>
                <c:ptCount val="4"/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West</c:v>
                </c:pt>
              </c:strCache>
            </c:strRef>
          </c:tx>
          <c:xVal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xVal>
          <c:yVal>
            <c:numRef>
              <c:f>Sheet1!$C$2:$C$5</c:f>
              <c:numCache>
                <c:formatCode>General</c:formatCode>
                <c:ptCount val="4"/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North</c:v>
                </c:pt>
              </c:strCache>
            </c:strRef>
          </c:tx>
          <c:xVal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xVal>
          <c:yVal>
            <c:numRef>
              <c:f>Sheet1!$D$2:$D$5</c:f>
              <c:numCache>
                <c:formatCode>General</c:formatCode>
                <c:ptCount val="4"/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8817408"/>
        <c:axId val="188818944"/>
      </c:scatterChart>
      <c:valAx>
        <c:axId val="188817408"/>
        <c:scaling>
          <c:orientation val="minMax"/>
          <c:max val="2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/>
        </c:spPr>
        <c:txPr>
          <a:bodyPr/>
          <a:lstStyle/>
          <a:p>
            <a:pPr>
              <a:defRPr sz="1600"/>
            </a:pPr>
            <a:endParaRPr lang="en-US"/>
          </a:p>
        </c:txPr>
        <c:crossAx val="188818944"/>
        <c:crosses val="autoZero"/>
        <c:crossBetween val="midCat"/>
        <c:majorUnit val="1"/>
      </c:valAx>
      <c:valAx>
        <c:axId val="188818944"/>
        <c:scaling>
          <c:orientation val="minMax"/>
          <c:max val="1"/>
          <c:min val="0.5"/>
        </c:scaling>
        <c:delete val="0"/>
        <c:axPos val="l"/>
        <c:numFmt formatCode="#,##0.0" sourceLinked="0"/>
        <c:majorTickMark val="out"/>
        <c:minorTickMark val="none"/>
        <c:tickLblPos val="nextTo"/>
        <c:spPr>
          <a:ln w="19050"/>
        </c:spPr>
        <c:txPr>
          <a:bodyPr/>
          <a:lstStyle/>
          <a:p>
            <a:pPr>
              <a:defRPr sz="1600"/>
            </a:pPr>
            <a:endParaRPr lang="en-US"/>
          </a:p>
        </c:txPr>
        <c:crossAx val="188817408"/>
        <c:crosses val="autoZero"/>
        <c:crossBetween val="midCat"/>
        <c:majorUnit val="0.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622254455035224"/>
          <c:y val="6.6151095352281808E-2"/>
          <c:w val="0.76601429755491091"/>
          <c:h val="0.7912528079885142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Sheet1!$A$2:$A$4</c:f>
              <c:numCache>
                <c:formatCode>General</c:formatCode>
                <c:ptCount val="3"/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8213888"/>
        <c:axId val="378215424"/>
      </c:scatterChart>
      <c:valAx>
        <c:axId val="378213888"/>
        <c:scaling>
          <c:orientation val="minMax"/>
          <c:max val="7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/>
        </c:spPr>
        <c:txPr>
          <a:bodyPr/>
          <a:lstStyle/>
          <a:p>
            <a:pPr>
              <a:defRPr sz="1000"/>
            </a:pPr>
            <a:endParaRPr lang="en-US"/>
          </a:p>
        </c:txPr>
        <c:crossAx val="378215424"/>
        <c:crosses val="autoZero"/>
        <c:crossBetween val="midCat"/>
        <c:majorUnit val="1"/>
        <c:minorUnit val="0.4"/>
      </c:valAx>
      <c:valAx>
        <c:axId val="378215424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9050"/>
        </c:spPr>
        <c:txPr>
          <a:bodyPr/>
          <a:lstStyle/>
          <a:p>
            <a:pPr>
              <a:defRPr sz="1000"/>
            </a:pPr>
            <a:endParaRPr lang="en-US"/>
          </a:p>
        </c:txPr>
        <c:crossAx val="378213888"/>
        <c:crosses val="autoZero"/>
        <c:crossBetween val="midCat"/>
        <c:majorUnit val="20"/>
        <c:minorUnit val="0.1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</c:v>
                </c:pt>
                <c:pt idx="1">
                  <c:v>70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622254455035224"/>
          <c:y val="6.6151095352281808E-2"/>
          <c:w val="0.76601429755491091"/>
          <c:h val="0.7912528079885142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spPr>
            <a:ln w="28575">
              <a:noFill/>
            </a:ln>
          </c:spPr>
          <c:xVal>
            <c:numRef>
              <c:f>Sheet1!$A$2:$A$4</c:f>
              <c:numCache>
                <c:formatCode>General</c:formatCode>
                <c:ptCount val="3"/>
              </c:numCache>
            </c:numRef>
          </c:xVal>
          <c:yVal>
            <c:numRef>
              <c:f>Sheet1!$B$2:$B$4</c:f>
              <c:numCache>
                <c:formatCode>General</c:formatCode>
                <c:ptCount val="3"/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637504"/>
        <c:axId val="247639040"/>
      </c:scatterChart>
      <c:valAx>
        <c:axId val="247637504"/>
        <c:scaling>
          <c:orientation val="minMax"/>
          <c:max val="7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/>
        </c:spPr>
        <c:txPr>
          <a:bodyPr/>
          <a:lstStyle/>
          <a:p>
            <a:pPr>
              <a:defRPr sz="1000"/>
            </a:pPr>
            <a:endParaRPr lang="en-US"/>
          </a:p>
        </c:txPr>
        <c:crossAx val="247639040"/>
        <c:crosses val="autoZero"/>
        <c:crossBetween val="midCat"/>
        <c:majorUnit val="1"/>
        <c:minorUnit val="0.4"/>
      </c:valAx>
      <c:valAx>
        <c:axId val="247639040"/>
        <c:scaling>
          <c:orientation val="minMax"/>
          <c:max val="100"/>
          <c:min val="0"/>
        </c:scaling>
        <c:delete val="0"/>
        <c:axPos val="l"/>
        <c:numFmt formatCode="General" sourceLinked="1"/>
        <c:majorTickMark val="out"/>
        <c:minorTickMark val="none"/>
        <c:tickLblPos val="none"/>
        <c:spPr>
          <a:ln w="19050"/>
        </c:spPr>
        <c:txPr>
          <a:bodyPr/>
          <a:lstStyle/>
          <a:p>
            <a:pPr>
              <a:defRPr sz="1000"/>
            </a:pPr>
            <a:endParaRPr lang="en-US"/>
          </a:p>
        </c:txPr>
        <c:crossAx val="247637504"/>
        <c:crosses val="autoZero"/>
        <c:crossBetween val="midCat"/>
        <c:majorUnit val="20"/>
        <c:minorUnit val="0.1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7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cat>
            <c:numRef>
              <c:f>Sheet1!$A$2:$A$4</c:f>
              <c:numCache>
                <c:formatCode>General</c:formatCode>
                <c:ptCount val="3"/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49</c:v>
                </c:pt>
                <c:pt idx="1">
                  <c:v>16</c:v>
                </c:pt>
                <c:pt idx="2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0.15923</cdr:x>
      <cdr:y>0.09524</cdr:y>
    </cdr:from>
    <cdr:to>
      <cdr:x>0.24686</cdr:x>
      <cdr:y>0.15873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46187" y="457200"/>
          <a:ext cx="685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dirty="0" smtClean="0">
              <a:solidFill>
                <a:schemeClr val="tx1"/>
              </a:solidFill>
            </a:rPr>
            <a:t>68%</a:t>
          </a:r>
          <a:endParaRPr lang="en-US" sz="16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0.27606</cdr:x>
      <cdr:y>0.1746</cdr:y>
    </cdr:from>
    <cdr:to>
      <cdr:x>0.36369</cdr:x>
      <cdr:y>0.2381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160587" y="838200"/>
          <a:ext cx="685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dirty="0" smtClean="0">
              <a:solidFill>
                <a:schemeClr val="tx1"/>
              </a:solidFill>
            </a:rPr>
            <a:t>61%</a:t>
          </a:r>
          <a:endParaRPr lang="en-US" sz="16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0.53895</cdr:x>
      <cdr:y>0</cdr:y>
    </cdr:from>
    <cdr:to>
      <cdr:x>0.62657</cdr:x>
      <cdr:y>0.06349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4217987" y="0"/>
          <a:ext cx="685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dirty="0" smtClean="0">
              <a:solidFill>
                <a:schemeClr val="tx1"/>
              </a:solidFill>
            </a:rPr>
            <a:t>77%</a:t>
          </a:r>
          <a:endParaRPr lang="en-US" sz="16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0.65578</cdr:x>
      <cdr:y>0.07937</cdr:y>
    </cdr:from>
    <cdr:to>
      <cdr:x>0.74341</cdr:x>
      <cdr:y>0.14286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132387" y="381000"/>
          <a:ext cx="6858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dirty="0" smtClean="0">
              <a:solidFill>
                <a:schemeClr val="tx1"/>
              </a:solidFill>
            </a:rPr>
            <a:t>70%</a:t>
          </a:r>
          <a:endParaRPr lang="en-US" sz="1600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0.09736</cdr:x>
      <cdr:y>0.46595</cdr:y>
    </cdr:from>
    <cdr:to>
      <cdr:x>0.17258</cdr:x>
      <cdr:y>0.5196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88987" y="2272363"/>
          <a:ext cx="609600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dirty="0" smtClean="0">
              <a:solidFill>
                <a:schemeClr val="tx1"/>
              </a:solidFill>
            </a:rPr>
            <a:t>42%</a:t>
          </a:r>
          <a:endParaRPr lang="en-US" sz="1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0.14437</cdr:x>
      <cdr:y>0.57813</cdr:y>
    </cdr:from>
    <cdr:to>
      <cdr:x>0.21959</cdr:x>
      <cdr:y>0.63177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169987" y="2819400"/>
          <a:ext cx="609600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smtClean="0">
              <a:solidFill>
                <a:schemeClr val="tx1"/>
              </a:solidFill>
            </a:rPr>
            <a:t>30%</a:t>
          </a:r>
          <a:endParaRPr lang="en-US" sz="1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0.2478</cdr:x>
      <cdr:y>0.23438</cdr:y>
    </cdr:from>
    <cdr:to>
      <cdr:x>0.32302</cdr:x>
      <cdr:y>0.28802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2008187" y="1143000"/>
          <a:ext cx="609600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smtClean="0">
              <a:solidFill>
                <a:schemeClr val="tx1"/>
              </a:solidFill>
            </a:rPr>
            <a:t>70%</a:t>
          </a:r>
          <a:endParaRPr lang="en-US" sz="1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0.29481</cdr:x>
      <cdr:y>0.54688</cdr:y>
    </cdr:from>
    <cdr:to>
      <cdr:x>0.37003</cdr:x>
      <cdr:y>0.60052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389187" y="2667000"/>
          <a:ext cx="609600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smtClean="0">
              <a:solidFill>
                <a:schemeClr val="tx1"/>
              </a:solidFill>
            </a:rPr>
            <a:t>34%</a:t>
          </a:r>
          <a:endParaRPr lang="en-US" sz="1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0.39824</cdr:x>
      <cdr:y>0.17188</cdr:y>
    </cdr:from>
    <cdr:to>
      <cdr:x>0.47346</cdr:x>
      <cdr:y>0.22552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227387" y="838200"/>
          <a:ext cx="609600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smtClean="0">
              <a:solidFill>
                <a:schemeClr val="tx1"/>
              </a:solidFill>
            </a:rPr>
            <a:t>78%</a:t>
          </a:r>
          <a:endParaRPr lang="en-US" sz="1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0.44525</cdr:x>
      <cdr:y>0.14063</cdr:y>
    </cdr:from>
    <cdr:to>
      <cdr:x>0.52047</cdr:x>
      <cdr:y>0.19427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608387" y="685800"/>
          <a:ext cx="609600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smtClean="0">
              <a:solidFill>
                <a:schemeClr val="tx1"/>
              </a:solidFill>
            </a:rPr>
            <a:t>82%</a:t>
          </a:r>
          <a:endParaRPr lang="en-US" sz="1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0.54868</cdr:x>
      <cdr:y>0.39063</cdr:y>
    </cdr:from>
    <cdr:to>
      <cdr:x>0.6239</cdr:x>
      <cdr:y>0.44427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446587" y="1905000"/>
          <a:ext cx="609600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smtClean="0">
              <a:solidFill>
                <a:schemeClr val="tx1"/>
              </a:solidFill>
            </a:rPr>
            <a:t>52%</a:t>
          </a:r>
          <a:endParaRPr lang="en-US" sz="1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0.59569</cdr:x>
      <cdr:y>0.17188</cdr:y>
    </cdr:from>
    <cdr:to>
      <cdr:x>0.67091</cdr:x>
      <cdr:y>0.22552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4827587" y="838200"/>
          <a:ext cx="609600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smtClean="0">
              <a:solidFill>
                <a:schemeClr val="tx1"/>
              </a:solidFill>
            </a:rPr>
            <a:t>78%</a:t>
          </a:r>
          <a:endParaRPr lang="en-US" sz="1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0.69912</cdr:x>
      <cdr:y>0.34628</cdr:y>
    </cdr:from>
    <cdr:to>
      <cdr:x>0.77434</cdr:x>
      <cdr:y>0.39993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5665787" y="1688758"/>
          <a:ext cx="609600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smtClean="0">
              <a:solidFill>
                <a:schemeClr val="tx1"/>
              </a:solidFill>
            </a:rPr>
            <a:t>58%</a:t>
          </a:r>
          <a:endParaRPr lang="en-US" sz="1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0.75553</cdr:x>
      <cdr:y>0.25</cdr:y>
    </cdr:from>
    <cdr:to>
      <cdr:x>0.83075</cdr:x>
      <cdr:y>0.30364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6122987" y="1219200"/>
          <a:ext cx="609600" cy="2616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400" dirty="0" smtClean="0">
              <a:solidFill>
                <a:schemeClr val="tx1"/>
              </a:solidFill>
            </a:rPr>
            <a:t>69%</a:t>
          </a:r>
          <a:endParaRPr lang="en-US" sz="140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0.09523</cdr:x>
      <cdr:y>0.03744</cdr:y>
    </cdr:from>
    <cdr:to>
      <cdr:x>0.19369</cdr:x>
      <cdr:y>0.09994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771734" y="182592"/>
          <a:ext cx="797943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 smtClean="0">
              <a:solidFill>
                <a:schemeClr val="tx1"/>
              </a:solidFill>
            </a:rPr>
            <a:t>p&lt;0.001</a:t>
          </a:r>
          <a:endParaRPr lang="en-US" sz="1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0.25578</cdr:x>
      <cdr:y>0.03272</cdr:y>
    </cdr:from>
    <cdr:to>
      <cdr:x>0.35424</cdr:x>
      <cdr:y>0.09522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2072885" y="159589"/>
          <a:ext cx="797943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 smtClean="0">
              <a:solidFill>
                <a:schemeClr val="tx1"/>
              </a:solidFill>
            </a:rPr>
            <a:t>p&lt;0.001</a:t>
          </a:r>
          <a:endParaRPr lang="en-US" sz="1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0.40533</cdr:x>
      <cdr:y>0.03066</cdr:y>
    </cdr:from>
    <cdr:to>
      <cdr:x>0.50379</cdr:x>
      <cdr:y>0.09316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3284896" y="149525"/>
          <a:ext cx="797943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>
              <a:solidFill>
                <a:schemeClr val="tx1"/>
              </a:solidFill>
            </a:rPr>
            <a:t>p</a:t>
          </a:r>
          <a:r>
            <a:rPr lang="en-US" sz="1200" b="1" dirty="0" smtClean="0">
              <a:solidFill>
                <a:schemeClr val="tx1"/>
              </a:solidFill>
            </a:rPr>
            <a:t>=0.002</a:t>
          </a:r>
          <a:endParaRPr lang="en-US" sz="1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0.55577</cdr:x>
      <cdr:y>0.03066</cdr:y>
    </cdr:from>
    <cdr:to>
      <cdr:x>0.65423</cdr:x>
      <cdr:y>0.09316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4504096" y="149525"/>
          <a:ext cx="797943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 smtClean="0">
              <a:solidFill>
                <a:schemeClr val="tx1"/>
              </a:solidFill>
            </a:rPr>
            <a:t>p&lt;0.001</a:t>
          </a:r>
          <a:endParaRPr lang="en-US" sz="12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0.70621</cdr:x>
      <cdr:y>0.02889</cdr:y>
    </cdr:from>
    <cdr:to>
      <cdr:x>0.80468</cdr:x>
      <cdr:y>0.09139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5723296" y="140898"/>
          <a:ext cx="797943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 smtClean="0">
              <a:solidFill>
                <a:schemeClr val="tx1"/>
              </a:solidFill>
            </a:rPr>
            <a:t>p&lt;0.001</a:t>
          </a:r>
          <a:endParaRPr lang="en-US" sz="1200" b="1" dirty="0">
            <a:solidFill>
              <a:schemeClr val="tx1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0.42644</cdr:x>
      <cdr:y>0.59701</cdr:y>
    </cdr:from>
    <cdr:to>
      <cdr:x>0.53839</cdr:x>
      <cdr:y>0.68744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3455987" y="3048000"/>
          <a:ext cx="907211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200" b="1" dirty="0" smtClean="0">
              <a:solidFill>
                <a:schemeClr val="bg1"/>
              </a:solidFill>
            </a:rPr>
            <a:t>1.6</a:t>
          </a:r>
          <a:br>
            <a:rPr lang="en-US" sz="1200" b="1" dirty="0" smtClean="0">
              <a:solidFill>
                <a:schemeClr val="bg1"/>
              </a:solidFill>
            </a:rPr>
          </a:br>
          <a:r>
            <a:rPr lang="en-US" sz="1200" b="1" dirty="0" smtClean="0">
              <a:solidFill>
                <a:schemeClr val="bg1"/>
              </a:solidFill>
            </a:rPr>
            <a:t>(1.1-2.4)</a:t>
          </a:r>
          <a:endParaRPr lang="en-US" sz="1200" b="1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475" y="0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DDFAB-3A9B-4329-AE94-A098F2979D9B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38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475" y="8758238"/>
            <a:ext cx="300513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A97E9-791D-4101-AAC1-F84DEBE22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04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4820" cy="461010"/>
          </a:xfrm>
          <a:prstGeom prst="rect">
            <a:avLst/>
          </a:prstGeom>
        </p:spPr>
        <p:txBody>
          <a:bodyPr vert="horz" lIns="92301" tIns="46151" rIns="92301" bIns="4615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776" y="0"/>
            <a:ext cx="3004820" cy="461010"/>
          </a:xfrm>
          <a:prstGeom prst="rect">
            <a:avLst/>
          </a:prstGeom>
        </p:spPr>
        <p:txBody>
          <a:bodyPr vert="horz" lIns="92301" tIns="46151" rIns="92301" bIns="46151" rtlCol="0"/>
          <a:lstStyle>
            <a:lvl1pPr algn="r">
              <a:defRPr sz="1200"/>
            </a:lvl1pPr>
          </a:lstStyle>
          <a:p>
            <a:fld id="{DB2DB96A-BE18-49A1-8527-3691A64A8626}" type="datetimeFigureOut">
              <a:rPr lang="en-US" smtClean="0"/>
              <a:t>7/17/2015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2050" y="690563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1" tIns="46151" rIns="92301" bIns="4615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420" y="4379595"/>
            <a:ext cx="5547360" cy="4149090"/>
          </a:xfrm>
          <a:prstGeom prst="rect">
            <a:avLst/>
          </a:prstGeom>
        </p:spPr>
        <p:txBody>
          <a:bodyPr vert="horz" lIns="92301" tIns="46151" rIns="92301" bIns="4615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3004820" cy="461010"/>
          </a:xfrm>
          <a:prstGeom prst="rect">
            <a:avLst/>
          </a:prstGeom>
        </p:spPr>
        <p:txBody>
          <a:bodyPr vert="horz" lIns="92301" tIns="46151" rIns="92301" bIns="4615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776" y="8757590"/>
            <a:ext cx="3004820" cy="461010"/>
          </a:xfrm>
          <a:prstGeom prst="rect">
            <a:avLst/>
          </a:prstGeom>
        </p:spPr>
        <p:txBody>
          <a:bodyPr vert="horz" lIns="92301" tIns="46151" rIns="92301" bIns="46151" rtlCol="0" anchor="b"/>
          <a:lstStyle>
            <a:lvl1pPr algn="r">
              <a:defRPr sz="1200"/>
            </a:lvl1pPr>
          </a:lstStyle>
          <a:p>
            <a:fld id="{2D8A8025-C344-4127-8FEB-D4A1969E43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2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8A8025-C344-4127-8FEB-D4A1969E436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66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4618">
              <a:defRPr sz="3300" b="1" i="1">
                <a:solidFill>
                  <a:schemeClr val="tx1"/>
                </a:solidFill>
                <a:latin typeface="Arial" charset="0"/>
              </a:defRPr>
            </a:lvl1pPr>
            <a:lvl2pPr marL="745143" indent="-285237" defTabSz="924618">
              <a:defRPr sz="3300" b="1" i="1">
                <a:solidFill>
                  <a:schemeClr val="tx1"/>
                </a:solidFill>
                <a:latin typeface="Arial" charset="0"/>
              </a:defRPr>
            </a:lvl2pPr>
            <a:lvl3pPr marL="1145757" indent="-229152" defTabSz="924618">
              <a:defRPr sz="3300" b="1" i="1">
                <a:solidFill>
                  <a:schemeClr val="tx1"/>
                </a:solidFill>
                <a:latin typeface="Arial" charset="0"/>
              </a:defRPr>
            </a:lvl3pPr>
            <a:lvl4pPr marL="1604060" indent="-229152" defTabSz="924618">
              <a:defRPr sz="3300" b="1" i="1">
                <a:solidFill>
                  <a:schemeClr val="tx1"/>
                </a:solidFill>
                <a:latin typeface="Arial" charset="0"/>
              </a:defRPr>
            </a:lvl4pPr>
            <a:lvl5pPr marL="2063964" indent="-229152" defTabSz="924618">
              <a:defRPr sz="3300" b="1" i="1">
                <a:solidFill>
                  <a:schemeClr val="tx1"/>
                </a:solidFill>
                <a:latin typeface="Arial" charset="0"/>
              </a:defRPr>
            </a:lvl5pPr>
            <a:lvl6pPr marL="2525471" indent="-229152" algn="ctr" defTabSz="924618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6pPr>
            <a:lvl7pPr marL="2986979" indent="-229152" algn="ctr" defTabSz="924618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7pPr>
            <a:lvl8pPr marL="3448487" indent="-229152" algn="ctr" defTabSz="924618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8pPr>
            <a:lvl9pPr marL="3909994" indent="-229152" algn="ctr" defTabSz="924618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A3241CFE-65C6-430E-A14C-8195282DE88C}" type="slidenum">
              <a:rPr lang="en-US" altLang="en-US" sz="1200" b="0" i="0">
                <a:solidFill>
                  <a:prstClr val="black"/>
                </a:solidFill>
                <a:latin typeface="Times New Roman" pitchFamily="18" charset="0"/>
              </a:rPr>
              <a:pPr/>
              <a:t>7</a:t>
            </a:fld>
            <a:endParaRPr lang="en-US" altLang="en-US" sz="1200" b="0" i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09738" y="219075"/>
            <a:ext cx="10363201" cy="7772400"/>
          </a:xfr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2377" y="8093729"/>
            <a:ext cx="6451052" cy="408903"/>
          </a:xfrm>
          <a:noFill/>
        </p:spPr>
        <p:txBody>
          <a:bodyPr/>
          <a:lstStyle/>
          <a:p>
            <a:r>
              <a:rPr lang="en-US" altLang="en-US" smtClean="0"/>
              <a:t>DV Revised 8-29-2005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2183">
              <a:defRPr sz="3300" b="1" i="1">
                <a:solidFill>
                  <a:schemeClr val="tx1"/>
                </a:solidFill>
                <a:latin typeface="Arial" charset="0"/>
              </a:defRPr>
            </a:lvl1pPr>
            <a:lvl2pPr marL="742825" indent="-285702" defTabSz="922183">
              <a:defRPr sz="3300" b="1" i="1">
                <a:solidFill>
                  <a:schemeClr val="tx1"/>
                </a:solidFill>
                <a:latin typeface="Arial" charset="0"/>
              </a:defRPr>
            </a:lvl2pPr>
            <a:lvl3pPr marL="1142809" indent="-228561" defTabSz="922183">
              <a:defRPr sz="3300" b="1" i="1">
                <a:solidFill>
                  <a:schemeClr val="tx1"/>
                </a:solidFill>
                <a:latin typeface="Arial" charset="0"/>
              </a:defRPr>
            </a:lvl3pPr>
            <a:lvl4pPr marL="1599931" indent="-228561" defTabSz="922183">
              <a:defRPr sz="3300" b="1" i="1">
                <a:solidFill>
                  <a:schemeClr val="tx1"/>
                </a:solidFill>
                <a:latin typeface="Arial" charset="0"/>
              </a:defRPr>
            </a:lvl4pPr>
            <a:lvl5pPr marL="2057054" indent="-228561" defTabSz="922183">
              <a:defRPr sz="3300" b="1" i="1">
                <a:solidFill>
                  <a:schemeClr val="tx1"/>
                </a:solidFill>
                <a:latin typeface="Arial" charset="0"/>
              </a:defRPr>
            </a:lvl5pPr>
            <a:lvl6pPr marL="2514177" indent="-228561" algn="ctr" defTabSz="922183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6pPr>
            <a:lvl7pPr marL="2971301" indent="-228561" algn="ctr" defTabSz="922183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7pPr>
            <a:lvl8pPr marL="3428424" indent="-228561" algn="ctr" defTabSz="922183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8pPr>
            <a:lvl9pPr marL="3885546" indent="-228561" algn="ctr" defTabSz="922183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A1DD50C-B8A9-4811-939A-2BB0E93BDB5F}" type="slidenum">
              <a:rPr lang="en-US" altLang="en-US" sz="1200" b="0" i="0">
                <a:solidFill>
                  <a:prstClr val="black"/>
                </a:solidFill>
                <a:latin typeface="Times New Roman" pitchFamily="18" charset="0"/>
              </a:rPr>
              <a:pPr/>
              <a:t>9</a:t>
            </a:fld>
            <a:endParaRPr lang="en-US" altLang="en-US" sz="1200" b="0" i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78013" y="93663"/>
            <a:ext cx="10691813" cy="8020050"/>
          </a:xfrm>
          <a:ln/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4618">
              <a:defRPr sz="3300" b="1" i="1">
                <a:solidFill>
                  <a:schemeClr val="tx1"/>
                </a:solidFill>
                <a:latin typeface="Arial" charset="0"/>
              </a:defRPr>
            </a:lvl1pPr>
            <a:lvl2pPr marL="745143" indent="-285237" defTabSz="924618">
              <a:defRPr sz="3300" b="1" i="1">
                <a:solidFill>
                  <a:schemeClr val="tx1"/>
                </a:solidFill>
                <a:latin typeface="Arial" charset="0"/>
              </a:defRPr>
            </a:lvl2pPr>
            <a:lvl3pPr marL="1145757" indent="-229152" defTabSz="924618">
              <a:defRPr sz="3300" b="1" i="1">
                <a:solidFill>
                  <a:schemeClr val="tx1"/>
                </a:solidFill>
                <a:latin typeface="Arial" charset="0"/>
              </a:defRPr>
            </a:lvl3pPr>
            <a:lvl4pPr marL="1604060" indent="-229152" defTabSz="924618">
              <a:defRPr sz="3300" b="1" i="1">
                <a:solidFill>
                  <a:schemeClr val="tx1"/>
                </a:solidFill>
                <a:latin typeface="Arial" charset="0"/>
              </a:defRPr>
            </a:lvl4pPr>
            <a:lvl5pPr marL="2063964" indent="-229152" defTabSz="924618">
              <a:defRPr sz="3300" b="1" i="1">
                <a:solidFill>
                  <a:schemeClr val="tx1"/>
                </a:solidFill>
                <a:latin typeface="Arial" charset="0"/>
              </a:defRPr>
            </a:lvl5pPr>
            <a:lvl6pPr marL="2525471" indent="-229152" algn="ctr" defTabSz="924618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6pPr>
            <a:lvl7pPr marL="2986979" indent="-229152" algn="ctr" defTabSz="924618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7pPr>
            <a:lvl8pPr marL="3448487" indent="-229152" algn="ctr" defTabSz="924618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8pPr>
            <a:lvl9pPr marL="3909994" indent="-229152" algn="ctr" defTabSz="924618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CF88896-FFA2-4CA8-9E67-782C7D0F0131}" type="slidenum">
              <a:rPr lang="en-US" altLang="en-US" sz="1200" b="0" i="0">
                <a:solidFill>
                  <a:prstClr val="black"/>
                </a:solidFill>
                <a:latin typeface="Times New Roman" pitchFamily="18" charset="0"/>
              </a:rPr>
              <a:pPr/>
              <a:t>10</a:t>
            </a:fld>
            <a:endParaRPr lang="en-US" altLang="en-US" sz="1200" b="0" i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6861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-1712913" y="219075"/>
            <a:ext cx="10363201" cy="7772400"/>
          </a:xfrm>
          <a:ln/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4618">
              <a:defRPr sz="3300" b="1" i="1">
                <a:solidFill>
                  <a:schemeClr val="tx1"/>
                </a:solidFill>
                <a:latin typeface="Arial" charset="0"/>
              </a:defRPr>
            </a:lvl1pPr>
            <a:lvl2pPr marL="745143" indent="-285237" defTabSz="924618">
              <a:defRPr sz="3300" b="1" i="1">
                <a:solidFill>
                  <a:schemeClr val="tx1"/>
                </a:solidFill>
                <a:latin typeface="Arial" charset="0"/>
              </a:defRPr>
            </a:lvl2pPr>
            <a:lvl3pPr marL="1145757" indent="-229152" defTabSz="924618">
              <a:defRPr sz="3300" b="1" i="1">
                <a:solidFill>
                  <a:schemeClr val="tx1"/>
                </a:solidFill>
                <a:latin typeface="Arial" charset="0"/>
              </a:defRPr>
            </a:lvl3pPr>
            <a:lvl4pPr marL="1604060" indent="-229152" defTabSz="924618">
              <a:defRPr sz="3300" b="1" i="1">
                <a:solidFill>
                  <a:schemeClr val="tx1"/>
                </a:solidFill>
                <a:latin typeface="Arial" charset="0"/>
              </a:defRPr>
            </a:lvl4pPr>
            <a:lvl5pPr marL="2063964" indent="-229152" defTabSz="924618">
              <a:defRPr sz="3300" b="1" i="1">
                <a:solidFill>
                  <a:schemeClr val="tx1"/>
                </a:solidFill>
                <a:latin typeface="Arial" charset="0"/>
              </a:defRPr>
            </a:lvl5pPr>
            <a:lvl6pPr marL="2525471" indent="-229152" algn="ctr" defTabSz="924618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6pPr>
            <a:lvl7pPr marL="2986979" indent="-229152" algn="ctr" defTabSz="924618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7pPr>
            <a:lvl8pPr marL="3448487" indent="-229152" algn="ctr" defTabSz="924618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8pPr>
            <a:lvl9pPr marL="3909994" indent="-229152" algn="ctr" defTabSz="924618" eaLnBrk="0" fontAlgn="base" hangingPunct="0">
              <a:spcBef>
                <a:spcPct val="0"/>
              </a:spcBef>
              <a:spcAft>
                <a:spcPct val="0"/>
              </a:spcAft>
              <a:defRPr sz="33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8FE0BC4C-3676-4B5F-99AC-6950BD3743C4}" type="slidenum">
              <a:rPr lang="en-US" altLang="en-US" sz="1200" b="0" i="0">
                <a:solidFill>
                  <a:prstClr val="black"/>
                </a:solidFill>
                <a:latin typeface="Times New Roman" pitchFamily="18" charset="0"/>
              </a:rPr>
              <a:pPr/>
              <a:t>12</a:t>
            </a:fld>
            <a:endParaRPr lang="en-US" altLang="en-US" sz="1200" b="0" i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70659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-1709738" y="219075"/>
            <a:ext cx="10363201" cy="7772400"/>
          </a:xfrm>
          <a:ln/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3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tabLst>
                <a:tab pos="2307537" algn="l"/>
                <a:tab pos="5073377" algn="l"/>
                <a:tab pos="7380914" algn="l"/>
              </a:tabLst>
              <a:defRPr sz="3300" b="1">
                <a:solidFill>
                  <a:schemeClr val="tx1"/>
                </a:solidFill>
                <a:latin typeface="Arial" charset="0"/>
              </a:defRPr>
            </a:lvl1pPr>
            <a:lvl2pPr marL="749950" indent="-288442" eaLnBrk="0" hangingPunct="0">
              <a:tabLst>
                <a:tab pos="2307537" algn="l"/>
                <a:tab pos="5073377" algn="l"/>
                <a:tab pos="7380914" algn="l"/>
              </a:tabLst>
              <a:defRPr sz="3300" b="1">
                <a:solidFill>
                  <a:schemeClr val="tx1"/>
                </a:solidFill>
                <a:latin typeface="Arial" charset="0"/>
              </a:defRPr>
            </a:lvl2pPr>
            <a:lvl3pPr marL="1153769" indent="-230753" eaLnBrk="0" hangingPunct="0">
              <a:tabLst>
                <a:tab pos="2307537" algn="l"/>
                <a:tab pos="5073377" algn="l"/>
                <a:tab pos="7380914" algn="l"/>
              </a:tabLst>
              <a:defRPr sz="3300" b="1">
                <a:solidFill>
                  <a:schemeClr val="tx1"/>
                </a:solidFill>
                <a:latin typeface="Arial" charset="0"/>
              </a:defRPr>
            </a:lvl3pPr>
            <a:lvl4pPr marL="1615276" indent="-230753" eaLnBrk="0" hangingPunct="0">
              <a:tabLst>
                <a:tab pos="2307537" algn="l"/>
                <a:tab pos="5073377" algn="l"/>
                <a:tab pos="7380914" algn="l"/>
              </a:tabLst>
              <a:defRPr sz="3300" b="1">
                <a:solidFill>
                  <a:schemeClr val="tx1"/>
                </a:solidFill>
                <a:latin typeface="Arial" charset="0"/>
              </a:defRPr>
            </a:lvl4pPr>
            <a:lvl5pPr marL="2076784" indent="-230753" eaLnBrk="0" hangingPunct="0">
              <a:tabLst>
                <a:tab pos="2307537" algn="l"/>
                <a:tab pos="5073377" algn="l"/>
                <a:tab pos="7380914" algn="l"/>
              </a:tabLst>
              <a:defRPr sz="3300" b="1">
                <a:solidFill>
                  <a:schemeClr val="tx1"/>
                </a:solidFill>
                <a:latin typeface="Arial" charset="0"/>
              </a:defRPr>
            </a:lvl5pPr>
            <a:lvl6pPr marL="2538291" indent="-230753" eaLnBrk="0" fontAlgn="base" hangingPunct="0">
              <a:spcBef>
                <a:spcPct val="0"/>
              </a:spcBef>
              <a:spcAft>
                <a:spcPct val="0"/>
              </a:spcAft>
              <a:tabLst>
                <a:tab pos="2307537" algn="l"/>
                <a:tab pos="5073377" algn="l"/>
                <a:tab pos="7380914" algn="l"/>
              </a:tabLst>
              <a:defRPr sz="3300" b="1">
                <a:solidFill>
                  <a:schemeClr val="tx1"/>
                </a:solidFill>
                <a:latin typeface="Arial" charset="0"/>
              </a:defRPr>
            </a:lvl6pPr>
            <a:lvl7pPr marL="2999798" indent="-230753" eaLnBrk="0" fontAlgn="base" hangingPunct="0">
              <a:spcBef>
                <a:spcPct val="0"/>
              </a:spcBef>
              <a:spcAft>
                <a:spcPct val="0"/>
              </a:spcAft>
              <a:tabLst>
                <a:tab pos="2307537" algn="l"/>
                <a:tab pos="5073377" algn="l"/>
                <a:tab pos="7380914" algn="l"/>
              </a:tabLst>
              <a:defRPr sz="3300" b="1">
                <a:solidFill>
                  <a:schemeClr val="tx1"/>
                </a:solidFill>
                <a:latin typeface="Arial" charset="0"/>
              </a:defRPr>
            </a:lvl7pPr>
            <a:lvl8pPr marL="3461306" indent="-230753" eaLnBrk="0" fontAlgn="base" hangingPunct="0">
              <a:spcBef>
                <a:spcPct val="0"/>
              </a:spcBef>
              <a:spcAft>
                <a:spcPct val="0"/>
              </a:spcAft>
              <a:tabLst>
                <a:tab pos="2307537" algn="l"/>
                <a:tab pos="5073377" algn="l"/>
                <a:tab pos="7380914" algn="l"/>
              </a:tabLst>
              <a:defRPr sz="3300" b="1">
                <a:solidFill>
                  <a:schemeClr val="tx1"/>
                </a:solidFill>
                <a:latin typeface="Arial" charset="0"/>
              </a:defRPr>
            </a:lvl8pPr>
            <a:lvl9pPr marL="3922814" indent="-230753" eaLnBrk="0" fontAlgn="base" hangingPunct="0">
              <a:spcBef>
                <a:spcPct val="0"/>
              </a:spcBef>
              <a:spcAft>
                <a:spcPct val="0"/>
              </a:spcAft>
              <a:tabLst>
                <a:tab pos="2307537" algn="l"/>
                <a:tab pos="5073377" algn="l"/>
                <a:tab pos="7380914" algn="l"/>
              </a:tabLst>
              <a:defRPr sz="33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 b="0"/>
              <a:t>CP1140289	Valeti, VU / Miller, TD	ma	02-10-2004</a:t>
            </a:r>
          </a:p>
        </p:txBody>
      </p:sp>
      <p:sp>
        <p:nvSpPr>
          <p:cNvPr id="15363" name="Rectangle 2"/>
          <p:cNvSpPr>
            <a:spLocks noChangeAspect="1" noChangeArrowheads="1" noTextEdit="1"/>
          </p:cNvSpPr>
          <p:nvPr>
            <p:ph type="sldImg"/>
          </p:nvPr>
        </p:nvSpPr>
        <p:spPr>
          <a:xfrm>
            <a:off x="-1719263" y="217488"/>
            <a:ext cx="10371138" cy="7780337"/>
          </a:xfrm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smtClean="0"/>
              <a:t>DV Revised 5-27-2004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2743200"/>
            <a:ext cx="7827264" cy="1371600"/>
          </a:xfrm>
        </p:spPr>
        <p:txBody>
          <a:bodyPr lIns="0" rIns="0" anchor="b" anchorCtr="0">
            <a:noAutofit/>
          </a:bodyPr>
          <a:lstStyle>
            <a:lvl1pPr algn="l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4114800"/>
            <a:ext cx="7827264" cy="685800"/>
          </a:xfrm>
        </p:spPr>
        <p:txBody>
          <a:bodyPr lIns="0" tIns="228600" rIns="0">
            <a:noAutofit/>
          </a:bodyPr>
          <a:lstStyle>
            <a:lvl1pPr marL="0" indent="0" algn="l">
              <a:spcBef>
                <a:spcPts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A89095-9A89-4406-976C-9C5E16DAD41A}" type="datetime1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657225" y="681038"/>
            <a:ext cx="1266825" cy="138112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00270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650CF-99DC-4B88-8DB0-4F90609C6C92}" type="datetime1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8158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yo Reduced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6736" y="1673352"/>
            <a:ext cx="6528816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FB210-E295-4C48-9A72-258649C9FB30}" type="datetime1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5258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2743200"/>
            <a:ext cx="7827264" cy="1371600"/>
          </a:xfrm>
        </p:spPr>
        <p:txBody>
          <a:bodyPr anchor="b" anchorCtr="0"/>
          <a:lstStyle>
            <a:lvl1pPr algn="l">
              <a:defRPr sz="36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4114800"/>
            <a:ext cx="7827264" cy="685800"/>
          </a:xfrm>
        </p:spPr>
        <p:txBody>
          <a:bodyPr anchor="t" anchorCtr="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BD925-4163-4BF1-942F-36F23B47ECBC}" type="datetime1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31830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368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12CFE-CBF6-4D2E-A6BC-DDC5AB62099E}" type="datetime1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86004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937B4-7E4A-43AC-BC78-209FE08835BA}" type="datetime1">
              <a:rPr lang="en-US" smtClean="0"/>
              <a:t>7/17/2015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90438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82CC-9F5E-4420-B3C4-E72F85E1878C}" type="datetime1">
              <a:rPr lang="en-US" smtClean="0"/>
              <a:t>7/17/2015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0499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3689C-DB67-4CCA-A848-22EFE3383AEC}" type="datetime1">
              <a:rPr lang="en-US" smtClean="0"/>
              <a:t>7/17/2015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72523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2807208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57200"/>
            <a:ext cx="4910328" cy="5715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1371600"/>
            <a:ext cx="2807208" cy="48006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569EB-1ECE-4E8F-9036-8173B5125D81}" type="datetime1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41888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368" y="1444752"/>
            <a:ext cx="7827264" cy="42702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5788152"/>
            <a:ext cx="7827264" cy="384048"/>
          </a:xfrm>
        </p:spPr>
        <p:txBody>
          <a:bodyPr tIns="45720" anchor="ctr" anchorCtr="0"/>
          <a:lstStyle>
            <a:lvl1pPr marL="0" indent="0"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05428-9570-4274-A7BE-CFC37835A78D}" type="datetime1">
              <a:rPr lang="en-US" smtClean="0"/>
              <a:t>7/17/2015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2685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ayo 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3675"/>
            <a:ext cx="9144000" cy="13716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62CF2-628F-4084-A070-61EC1C6E5F1D}" type="datetime1">
              <a:rPr lang="en-US" smtClean="0"/>
              <a:t>7/17/2015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3937794" y="681038"/>
            <a:ext cx="1266825" cy="138112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60360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44E43-A1FA-4E6E-8C33-EAFF846B7292}" type="datetime1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8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AFC0D-6F9A-4D18-8167-728798AAFBF3}" type="datetime1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9499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C-G214 150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6437313"/>
            <a:ext cx="1050925" cy="265112"/>
          </a:xfrm>
          <a:prstGeom prst="rect">
            <a:avLst/>
          </a:prstGeom>
          <a:noFill/>
          <a:ln>
            <a:noFill/>
          </a:ln>
          <a:effectLst>
            <a:outerShdw dist="22" dir="12821404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724400"/>
            <a:ext cx="7769225" cy="1371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00088" y="2667000"/>
            <a:ext cx="7766050" cy="1143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18936-B303-4B63-9360-57FB56009686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69336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31DDE-6C64-4E32-B649-FE9E25C1AF94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94508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D3DD7-85EB-49C0-B7C0-F332E018A6A4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4126016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38313"/>
            <a:ext cx="3810000" cy="4662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8313"/>
            <a:ext cx="3810000" cy="4662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DB647-7E14-433F-9CFA-3B2213DFABE0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350732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BBDAE-8A42-47F9-A894-B482ED2A45A3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582319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073F7-9F11-4874-924E-FF4985476118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92365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1EE7A-F132-4538-8C8D-1FA96CECA6A5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60702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335B74-8631-4163-B388-E194E5E0A579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866245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12D7D-3A45-400E-9CDD-9D66C11D2936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7632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89462-3A15-410B-BA36-A318B33AA296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08785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8788"/>
            <a:ext cx="1943100" cy="59420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8788"/>
            <a:ext cx="5676900" cy="59420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A4CCB7-16C1-4B17-9A02-370BA29D507E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5377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8788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38313"/>
            <a:ext cx="7772400" cy="4662487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FABBBC-C1AE-4479-8962-869C20CC857C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30408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C-G214 150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6437313"/>
            <a:ext cx="1050925" cy="265112"/>
          </a:xfrm>
          <a:prstGeom prst="rect">
            <a:avLst/>
          </a:prstGeom>
          <a:noFill/>
          <a:ln>
            <a:noFill/>
          </a:ln>
          <a:effectLst>
            <a:outerShdw dist="22" dir="12821404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724400"/>
            <a:ext cx="7769225" cy="1371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00088" y="2667000"/>
            <a:ext cx="7766050" cy="1143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C49A00-0FB4-45F8-B0B6-C22D49ADDAE3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08156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ABF0F-154C-4EDA-82B7-FCD92B8A9EDA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139065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1EE8E-0B62-4F30-9906-0949C8E42FDC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328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38313"/>
            <a:ext cx="3810000" cy="4662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8313"/>
            <a:ext cx="3810000" cy="4662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E1904-6CD7-4A55-95CC-AB8B17428D1E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899715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4AF836-7DAD-4B3F-9D59-6B5BADCEECF4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85377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4B659-ACD7-479B-889B-228AAE7C2A9B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84603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633E9-959F-421A-836B-C0199D2957F3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468391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43B3E2-0421-417C-BF2A-3B5FD92CF18A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33346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E5E98-40C6-42DA-9698-FE2D07199E23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393362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49CFFB-83B0-438F-B78B-C955AA25F728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83651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8788"/>
            <a:ext cx="1943100" cy="59420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8788"/>
            <a:ext cx="5676900" cy="59420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C58FD5-9AAA-47F5-93C2-640676D15F43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369971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8788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38313"/>
            <a:ext cx="7772400" cy="4662487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08497-7296-490B-9989-A2355DD51BC3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041219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2743200"/>
            <a:ext cx="7827264" cy="1371600"/>
          </a:xfrm>
        </p:spPr>
        <p:txBody>
          <a:bodyPr lIns="0" rIns="0" anchor="b" anchorCtr="0">
            <a:noAutofit/>
          </a:bodyPr>
          <a:lstStyle>
            <a:lvl1pPr algn="l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4114800"/>
            <a:ext cx="7827264" cy="685800"/>
          </a:xfrm>
        </p:spPr>
        <p:txBody>
          <a:bodyPr lIns="0" tIns="228600" rIns="0">
            <a:noAutofit/>
          </a:bodyPr>
          <a:lstStyle>
            <a:lvl1pPr marL="0" indent="0" algn="l">
              <a:spcBef>
                <a:spcPts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657225" y="681038"/>
            <a:ext cx="1266825" cy="138112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6463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706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yo Reduced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6736" y="1673352"/>
            <a:ext cx="6528816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95517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2743200"/>
            <a:ext cx="7827264" cy="1371600"/>
          </a:xfrm>
        </p:spPr>
        <p:txBody>
          <a:bodyPr anchor="b" anchorCtr="0"/>
          <a:lstStyle>
            <a:lvl1pPr algn="l">
              <a:defRPr sz="36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4114800"/>
            <a:ext cx="7827264" cy="685800"/>
          </a:xfrm>
        </p:spPr>
        <p:txBody>
          <a:bodyPr anchor="t" anchorCtr="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1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70355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368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245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4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117472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0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358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19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1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2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8815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2807208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57200"/>
            <a:ext cx="4910328" cy="5715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1371600"/>
            <a:ext cx="2807208" cy="48006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4981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368" y="1444752"/>
            <a:ext cx="7827264" cy="42702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5788152"/>
            <a:ext cx="7827264" cy="384048"/>
          </a:xfrm>
        </p:spPr>
        <p:txBody>
          <a:bodyPr tIns="45720" anchor="ctr" anchorCtr="0"/>
          <a:lstStyle>
            <a:lvl1pPr marL="0" indent="0"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120650" y="6299343"/>
            <a:ext cx="420688" cy="45864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2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4069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ayo 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3675"/>
            <a:ext cx="9144000" cy="13716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31" name="Group 30"/>
          <p:cNvGrpSpPr/>
          <p:nvPr userDrawn="1"/>
        </p:nvGrpSpPr>
        <p:grpSpPr>
          <a:xfrm>
            <a:off x="3937794" y="681038"/>
            <a:ext cx="1266825" cy="1381125"/>
            <a:chOff x="657225" y="681038"/>
            <a:chExt cx="1266825" cy="1381125"/>
          </a:xfrm>
          <a:solidFill>
            <a:srgbClr val="FFFFFF"/>
          </a:solidFill>
        </p:grpSpPr>
        <p:sp>
          <p:nvSpPr>
            <p:cNvPr id="32" name="Freeform 5"/>
            <p:cNvSpPr>
              <a:spLocks noEditPoints="1"/>
            </p:cNvSpPr>
            <p:nvPr userDrawn="1"/>
          </p:nvSpPr>
          <p:spPr bwMode="auto">
            <a:xfrm>
              <a:off x="846138" y="1354138"/>
              <a:ext cx="887413" cy="708025"/>
            </a:xfrm>
            <a:custGeom>
              <a:avLst/>
              <a:gdLst>
                <a:gd name="T0" fmla="*/ 2203 w 2794"/>
                <a:gd name="T1" fmla="*/ 0 h 2229"/>
                <a:gd name="T2" fmla="*/ 1613 w 2794"/>
                <a:gd name="T3" fmla="*/ 0 h 2229"/>
                <a:gd name="T4" fmla="*/ 1613 w 2794"/>
                <a:gd name="T5" fmla="*/ 665 h 2229"/>
                <a:gd name="T6" fmla="*/ 1904 w 2794"/>
                <a:gd name="T7" fmla="*/ 1330 h 2229"/>
                <a:gd name="T8" fmla="*/ 1904 w 2794"/>
                <a:gd name="T9" fmla="*/ 1237 h 2229"/>
                <a:gd name="T10" fmla="*/ 1749 w 2794"/>
                <a:gd name="T11" fmla="*/ 747 h 2229"/>
                <a:gd name="T12" fmla="*/ 1749 w 2794"/>
                <a:gd name="T13" fmla="*/ 573 h 2229"/>
                <a:gd name="T14" fmla="*/ 1972 w 2794"/>
                <a:gd name="T15" fmla="*/ 573 h 2229"/>
                <a:gd name="T16" fmla="*/ 1972 w 2794"/>
                <a:gd name="T17" fmla="*/ 1332 h 2229"/>
                <a:gd name="T18" fmla="*/ 1401 w 2794"/>
                <a:gd name="T19" fmla="*/ 2182 h 2229"/>
                <a:gd name="T20" fmla="*/ 829 w 2794"/>
                <a:gd name="T21" fmla="*/ 1374 h 2229"/>
                <a:gd name="T22" fmla="*/ 1180 w 2794"/>
                <a:gd name="T23" fmla="*/ 665 h 2229"/>
                <a:gd name="T24" fmla="*/ 1180 w 2794"/>
                <a:gd name="T25" fmla="*/ 573 h 2229"/>
                <a:gd name="T26" fmla="*/ 1401 w 2794"/>
                <a:gd name="T27" fmla="*/ 573 h 2229"/>
                <a:gd name="T28" fmla="*/ 1542 w 2794"/>
                <a:gd name="T29" fmla="*/ 573 h 2229"/>
                <a:gd name="T30" fmla="*/ 1542 w 2794"/>
                <a:gd name="T31" fmla="*/ 436 h 2229"/>
                <a:gd name="T32" fmla="*/ 1401 w 2794"/>
                <a:gd name="T33" fmla="*/ 436 h 2229"/>
                <a:gd name="T34" fmla="*/ 1180 w 2794"/>
                <a:gd name="T35" fmla="*/ 436 h 2229"/>
                <a:gd name="T36" fmla="*/ 1180 w 2794"/>
                <a:gd name="T37" fmla="*/ 436 h 2229"/>
                <a:gd name="T38" fmla="*/ 1044 w 2794"/>
                <a:gd name="T39" fmla="*/ 436 h 2229"/>
                <a:gd name="T40" fmla="*/ 1044 w 2794"/>
                <a:gd name="T41" fmla="*/ 436 h 2229"/>
                <a:gd name="T42" fmla="*/ 692 w 2794"/>
                <a:gd name="T43" fmla="*/ 436 h 2229"/>
                <a:gd name="T44" fmla="*/ 692 w 2794"/>
                <a:gd name="T45" fmla="*/ 1234 h 2229"/>
                <a:gd name="T46" fmla="*/ 695 w 2794"/>
                <a:gd name="T47" fmla="*/ 1315 h 2229"/>
                <a:gd name="T48" fmla="*/ 695 w 2794"/>
                <a:gd name="T49" fmla="*/ 1315 h 2229"/>
                <a:gd name="T50" fmla="*/ 829 w 2794"/>
                <a:gd name="T51" fmla="*/ 1205 h 2229"/>
                <a:gd name="T52" fmla="*/ 829 w 2794"/>
                <a:gd name="T53" fmla="*/ 1205 h 2229"/>
                <a:gd name="T54" fmla="*/ 829 w 2794"/>
                <a:gd name="T55" fmla="*/ 573 h 2229"/>
                <a:gd name="T56" fmla="*/ 1044 w 2794"/>
                <a:gd name="T57" fmla="*/ 573 h 2229"/>
                <a:gd name="T58" fmla="*/ 1044 w 2794"/>
                <a:gd name="T59" fmla="*/ 573 h 2229"/>
                <a:gd name="T60" fmla="*/ 1044 w 2794"/>
                <a:gd name="T61" fmla="*/ 747 h 2229"/>
                <a:gd name="T62" fmla="*/ 590 w 2794"/>
                <a:gd name="T63" fmla="*/ 1447 h 2229"/>
                <a:gd name="T64" fmla="*/ 135 w 2794"/>
                <a:gd name="T65" fmla="*/ 747 h 2229"/>
                <a:gd name="T66" fmla="*/ 135 w 2794"/>
                <a:gd name="T67" fmla="*/ 136 h 2229"/>
                <a:gd name="T68" fmla="*/ 590 w 2794"/>
                <a:gd name="T69" fmla="*/ 136 h 2229"/>
                <a:gd name="T70" fmla="*/ 1044 w 2794"/>
                <a:gd name="T71" fmla="*/ 136 h 2229"/>
                <a:gd name="T72" fmla="*/ 1044 w 2794"/>
                <a:gd name="T73" fmla="*/ 370 h 2229"/>
                <a:gd name="T74" fmla="*/ 1180 w 2794"/>
                <a:gd name="T75" fmla="*/ 370 h 2229"/>
                <a:gd name="T76" fmla="*/ 1180 w 2794"/>
                <a:gd name="T77" fmla="*/ 0 h 2229"/>
                <a:gd name="T78" fmla="*/ 590 w 2794"/>
                <a:gd name="T79" fmla="*/ 0 h 2229"/>
                <a:gd name="T80" fmla="*/ 0 w 2794"/>
                <a:gd name="T81" fmla="*/ 0 h 2229"/>
                <a:gd name="T82" fmla="*/ 0 w 2794"/>
                <a:gd name="T83" fmla="*/ 665 h 2229"/>
                <a:gd name="T84" fmla="*/ 590 w 2794"/>
                <a:gd name="T85" fmla="*/ 1495 h 2229"/>
                <a:gd name="T86" fmla="*/ 708 w 2794"/>
                <a:gd name="T87" fmla="*/ 1444 h 2229"/>
                <a:gd name="T88" fmla="*/ 1401 w 2794"/>
                <a:gd name="T89" fmla="*/ 2229 h 2229"/>
                <a:gd name="T90" fmla="*/ 2093 w 2794"/>
                <a:gd name="T91" fmla="*/ 1447 h 2229"/>
                <a:gd name="T92" fmla="*/ 2203 w 2794"/>
                <a:gd name="T93" fmla="*/ 1495 h 2229"/>
                <a:gd name="T94" fmla="*/ 2794 w 2794"/>
                <a:gd name="T95" fmla="*/ 665 h 2229"/>
                <a:gd name="T96" fmla="*/ 2794 w 2794"/>
                <a:gd name="T97" fmla="*/ 0 h 2229"/>
                <a:gd name="T98" fmla="*/ 2203 w 2794"/>
                <a:gd name="T99" fmla="*/ 0 h 2229"/>
                <a:gd name="T100" fmla="*/ 2658 w 2794"/>
                <a:gd name="T101" fmla="*/ 747 h 2229"/>
                <a:gd name="T102" fmla="*/ 2203 w 2794"/>
                <a:gd name="T103" fmla="*/ 1447 h 2229"/>
                <a:gd name="T104" fmla="*/ 2100 w 2794"/>
                <a:gd name="T105" fmla="*/ 1395 h 2229"/>
                <a:gd name="T106" fmla="*/ 2109 w 2794"/>
                <a:gd name="T107" fmla="*/ 1234 h 2229"/>
                <a:gd name="T108" fmla="*/ 2109 w 2794"/>
                <a:gd name="T109" fmla="*/ 436 h 2229"/>
                <a:gd name="T110" fmla="*/ 1749 w 2794"/>
                <a:gd name="T111" fmla="*/ 436 h 2229"/>
                <a:gd name="T112" fmla="*/ 1749 w 2794"/>
                <a:gd name="T113" fmla="*/ 136 h 2229"/>
                <a:gd name="T114" fmla="*/ 2203 w 2794"/>
                <a:gd name="T115" fmla="*/ 136 h 2229"/>
                <a:gd name="T116" fmla="*/ 2658 w 2794"/>
                <a:gd name="T117" fmla="*/ 136 h 2229"/>
                <a:gd name="T118" fmla="*/ 2658 w 2794"/>
                <a:gd name="T119" fmla="*/ 747 h 2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4" h="2229">
                  <a:moveTo>
                    <a:pt x="2203" y="0"/>
                  </a:moveTo>
                  <a:cubicBezTo>
                    <a:pt x="1613" y="0"/>
                    <a:pt x="1613" y="0"/>
                    <a:pt x="1613" y="0"/>
                  </a:cubicBezTo>
                  <a:cubicBezTo>
                    <a:pt x="1613" y="665"/>
                    <a:pt x="1613" y="665"/>
                    <a:pt x="1613" y="665"/>
                  </a:cubicBezTo>
                  <a:cubicBezTo>
                    <a:pt x="1613" y="970"/>
                    <a:pt x="1719" y="1183"/>
                    <a:pt x="1904" y="1330"/>
                  </a:cubicBezTo>
                  <a:cubicBezTo>
                    <a:pt x="1904" y="1237"/>
                    <a:pt x="1904" y="1237"/>
                    <a:pt x="1904" y="1237"/>
                  </a:cubicBezTo>
                  <a:cubicBezTo>
                    <a:pt x="1769" y="1081"/>
                    <a:pt x="1749" y="901"/>
                    <a:pt x="1749" y="747"/>
                  </a:cubicBezTo>
                  <a:cubicBezTo>
                    <a:pt x="1749" y="573"/>
                    <a:pt x="1749" y="573"/>
                    <a:pt x="1749" y="573"/>
                  </a:cubicBezTo>
                  <a:cubicBezTo>
                    <a:pt x="1972" y="573"/>
                    <a:pt x="1972" y="573"/>
                    <a:pt x="1972" y="573"/>
                  </a:cubicBezTo>
                  <a:cubicBezTo>
                    <a:pt x="1972" y="1332"/>
                    <a:pt x="1972" y="1332"/>
                    <a:pt x="1972" y="1332"/>
                  </a:cubicBezTo>
                  <a:cubicBezTo>
                    <a:pt x="1972" y="1609"/>
                    <a:pt x="1895" y="1961"/>
                    <a:pt x="1401" y="2182"/>
                  </a:cubicBezTo>
                  <a:cubicBezTo>
                    <a:pt x="931" y="1972"/>
                    <a:pt x="838" y="1643"/>
                    <a:pt x="829" y="1374"/>
                  </a:cubicBezTo>
                  <a:cubicBezTo>
                    <a:pt x="1051" y="1225"/>
                    <a:pt x="1180" y="1001"/>
                    <a:pt x="1180" y="665"/>
                  </a:cubicBezTo>
                  <a:cubicBezTo>
                    <a:pt x="1180" y="573"/>
                    <a:pt x="1180" y="573"/>
                    <a:pt x="1180" y="573"/>
                  </a:cubicBezTo>
                  <a:cubicBezTo>
                    <a:pt x="1401" y="573"/>
                    <a:pt x="1401" y="573"/>
                    <a:pt x="1401" y="573"/>
                  </a:cubicBezTo>
                  <a:cubicBezTo>
                    <a:pt x="1542" y="573"/>
                    <a:pt x="1542" y="573"/>
                    <a:pt x="1542" y="573"/>
                  </a:cubicBezTo>
                  <a:cubicBezTo>
                    <a:pt x="1542" y="436"/>
                    <a:pt x="1542" y="436"/>
                    <a:pt x="1542" y="436"/>
                  </a:cubicBezTo>
                  <a:cubicBezTo>
                    <a:pt x="1401" y="436"/>
                    <a:pt x="1401" y="436"/>
                    <a:pt x="1401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180" y="436"/>
                    <a:pt x="1180" y="436"/>
                    <a:pt x="1180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1044" y="436"/>
                    <a:pt x="1044" y="436"/>
                    <a:pt x="1044" y="436"/>
                  </a:cubicBezTo>
                  <a:cubicBezTo>
                    <a:pt x="692" y="436"/>
                    <a:pt x="692" y="436"/>
                    <a:pt x="692" y="436"/>
                  </a:cubicBezTo>
                  <a:cubicBezTo>
                    <a:pt x="692" y="1234"/>
                    <a:pt x="692" y="1234"/>
                    <a:pt x="692" y="1234"/>
                  </a:cubicBezTo>
                  <a:cubicBezTo>
                    <a:pt x="692" y="1262"/>
                    <a:pt x="693" y="1289"/>
                    <a:pt x="695" y="1315"/>
                  </a:cubicBezTo>
                  <a:cubicBezTo>
                    <a:pt x="695" y="1315"/>
                    <a:pt x="695" y="1315"/>
                    <a:pt x="695" y="1315"/>
                  </a:cubicBezTo>
                  <a:cubicBezTo>
                    <a:pt x="748" y="1280"/>
                    <a:pt x="792" y="1244"/>
                    <a:pt x="829" y="1205"/>
                  </a:cubicBezTo>
                  <a:cubicBezTo>
                    <a:pt x="829" y="1205"/>
                    <a:pt x="829" y="1205"/>
                    <a:pt x="829" y="1205"/>
                  </a:cubicBezTo>
                  <a:cubicBezTo>
                    <a:pt x="829" y="573"/>
                    <a:pt x="829" y="573"/>
                    <a:pt x="829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573"/>
                    <a:pt x="1044" y="573"/>
                    <a:pt x="1044" y="573"/>
                  </a:cubicBezTo>
                  <a:cubicBezTo>
                    <a:pt x="1044" y="747"/>
                    <a:pt x="1044" y="747"/>
                    <a:pt x="1044" y="747"/>
                  </a:cubicBezTo>
                  <a:cubicBezTo>
                    <a:pt x="1044" y="978"/>
                    <a:pt x="1001" y="1263"/>
                    <a:pt x="590" y="1447"/>
                  </a:cubicBezTo>
                  <a:cubicBezTo>
                    <a:pt x="178" y="1263"/>
                    <a:pt x="135" y="978"/>
                    <a:pt x="135" y="747"/>
                  </a:cubicBezTo>
                  <a:cubicBezTo>
                    <a:pt x="135" y="136"/>
                    <a:pt x="135" y="136"/>
                    <a:pt x="135" y="136"/>
                  </a:cubicBezTo>
                  <a:cubicBezTo>
                    <a:pt x="590" y="136"/>
                    <a:pt x="590" y="136"/>
                    <a:pt x="590" y="136"/>
                  </a:cubicBezTo>
                  <a:cubicBezTo>
                    <a:pt x="1044" y="136"/>
                    <a:pt x="1044" y="136"/>
                    <a:pt x="1044" y="136"/>
                  </a:cubicBezTo>
                  <a:cubicBezTo>
                    <a:pt x="1044" y="370"/>
                    <a:pt x="1044" y="370"/>
                    <a:pt x="1044" y="370"/>
                  </a:cubicBezTo>
                  <a:cubicBezTo>
                    <a:pt x="1180" y="370"/>
                    <a:pt x="1180" y="370"/>
                    <a:pt x="1180" y="370"/>
                  </a:cubicBezTo>
                  <a:cubicBezTo>
                    <a:pt x="1180" y="0"/>
                    <a:pt x="1180" y="0"/>
                    <a:pt x="1180" y="0"/>
                  </a:cubicBezTo>
                  <a:cubicBezTo>
                    <a:pt x="590" y="0"/>
                    <a:pt x="590" y="0"/>
                    <a:pt x="5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65"/>
                    <a:pt x="0" y="665"/>
                    <a:pt x="0" y="665"/>
                  </a:cubicBezTo>
                  <a:cubicBezTo>
                    <a:pt x="0" y="1109"/>
                    <a:pt x="224" y="1357"/>
                    <a:pt x="590" y="1495"/>
                  </a:cubicBezTo>
                  <a:cubicBezTo>
                    <a:pt x="631" y="1479"/>
                    <a:pt x="670" y="1462"/>
                    <a:pt x="708" y="1444"/>
                  </a:cubicBezTo>
                  <a:cubicBezTo>
                    <a:pt x="771" y="1847"/>
                    <a:pt x="1023" y="2087"/>
                    <a:pt x="1401" y="2229"/>
                  </a:cubicBezTo>
                  <a:cubicBezTo>
                    <a:pt x="1777" y="2087"/>
                    <a:pt x="2029" y="1848"/>
                    <a:pt x="2093" y="1447"/>
                  </a:cubicBezTo>
                  <a:cubicBezTo>
                    <a:pt x="2128" y="1464"/>
                    <a:pt x="2165" y="1480"/>
                    <a:pt x="2203" y="1495"/>
                  </a:cubicBezTo>
                  <a:cubicBezTo>
                    <a:pt x="2569" y="1357"/>
                    <a:pt x="2794" y="1109"/>
                    <a:pt x="2794" y="665"/>
                  </a:cubicBezTo>
                  <a:cubicBezTo>
                    <a:pt x="2794" y="0"/>
                    <a:pt x="2794" y="0"/>
                    <a:pt x="2794" y="0"/>
                  </a:cubicBezTo>
                  <a:lnTo>
                    <a:pt x="2203" y="0"/>
                  </a:lnTo>
                  <a:close/>
                  <a:moveTo>
                    <a:pt x="2658" y="747"/>
                  </a:moveTo>
                  <a:cubicBezTo>
                    <a:pt x="2658" y="978"/>
                    <a:pt x="2615" y="1263"/>
                    <a:pt x="2203" y="1447"/>
                  </a:cubicBezTo>
                  <a:cubicBezTo>
                    <a:pt x="2166" y="1431"/>
                    <a:pt x="2131" y="1413"/>
                    <a:pt x="2100" y="1395"/>
                  </a:cubicBezTo>
                  <a:cubicBezTo>
                    <a:pt x="2106" y="1344"/>
                    <a:pt x="2109" y="1290"/>
                    <a:pt x="2109" y="1234"/>
                  </a:cubicBezTo>
                  <a:cubicBezTo>
                    <a:pt x="2109" y="436"/>
                    <a:pt x="2109" y="436"/>
                    <a:pt x="2109" y="436"/>
                  </a:cubicBezTo>
                  <a:cubicBezTo>
                    <a:pt x="1749" y="436"/>
                    <a:pt x="1749" y="436"/>
                    <a:pt x="1749" y="436"/>
                  </a:cubicBezTo>
                  <a:cubicBezTo>
                    <a:pt x="1749" y="136"/>
                    <a:pt x="1749" y="136"/>
                    <a:pt x="1749" y="136"/>
                  </a:cubicBezTo>
                  <a:cubicBezTo>
                    <a:pt x="2203" y="136"/>
                    <a:pt x="2203" y="136"/>
                    <a:pt x="2203" y="136"/>
                  </a:cubicBezTo>
                  <a:cubicBezTo>
                    <a:pt x="2658" y="136"/>
                    <a:pt x="2658" y="136"/>
                    <a:pt x="2658" y="136"/>
                  </a:cubicBezTo>
                  <a:lnTo>
                    <a:pt x="2658" y="7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Freeform 6"/>
            <p:cNvSpPr>
              <a:spLocks/>
            </p:cNvSpPr>
            <p:nvPr userDrawn="1"/>
          </p:nvSpPr>
          <p:spPr bwMode="auto">
            <a:xfrm>
              <a:off x="915988" y="1003301"/>
              <a:ext cx="188913" cy="236538"/>
            </a:xfrm>
            <a:custGeom>
              <a:avLst/>
              <a:gdLst>
                <a:gd name="T0" fmla="*/ 49 w 596"/>
                <a:gd name="T1" fmla="*/ 747 h 747"/>
                <a:gd name="T2" fmla="*/ 49 w 596"/>
                <a:gd name="T3" fmla="*/ 721 h 747"/>
                <a:gd name="T4" fmla="*/ 91 w 596"/>
                <a:gd name="T5" fmla="*/ 696 h 747"/>
                <a:gd name="T6" fmla="*/ 99 w 596"/>
                <a:gd name="T7" fmla="*/ 684 h 747"/>
                <a:gd name="T8" fmla="*/ 105 w 596"/>
                <a:gd name="T9" fmla="*/ 621 h 747"/>
                <a:gd name="T10" fmla="*/ 109 w 596"/>
                <a:gd name="T11" fmla="*/ 535 h 747"/>
                <a:gd name="T12" fmla="*/ 109 w 596"/>
                <a:gd name="T13" fmla="*/ 252 h 747"/>
                <a:gd name="T14" fmla="*/ 105 w 596"/>
                <a:gd name="T15" fmla="*/ 112 h 747"/>
                <a:gd name="T16" fmla="*/ 98 w 596"/>
                <a:gd name="T17" fmla="*/ 52 h 747"/>
                <a:gd name="T18" fmla="*/ 78 w 596"/>
                <a:gd name="T19" fmla="*/ 39 h 747"/>
                <a:gd name="T20" fmla="*/ 0 w 596"/>
                <a:gd name="T21" fmla="*/ 33 h 747"/>
                <a:gd name="T22" fmla="*/ 0 w 596"/>
                <a:gd name="T23" fmla="*/ 0 h 747"/>
                <a:gd name="T24" fmla="*/ 165 w 596"/>
                <a:gd name="T25" fmla="*/ 3 h 747"/>
                <a:gd name="T26" fmla="*/ 323 w 596"/>
                <a:gd name="T27" fmla="*/ 0 h 747"/>
                <a:gd name="T28" fmla="*/ 323 w 596"/>
                <a:gd name="T29" fmla="*/ 33 h 747"/>
                <a:gd name="T30" fmla="*/ 243 w 596"/>
                <a:gd name="T31" fmla="*/ 39 h 747"/>
                <a:gd name="T32" fmla="*/ 224 w 596"/>
                <a:gd name="T33" fmla="*/ 51 h 747"/>
                <a:gd name="T34" fmla="*/ 216 w 596"/>
                <a:gd name="T35" fmla="*/ 102 h 747"/>
                <a:gd name="T36" fmla="*/ 213 w 596"/>
                <a:gd name="T37" fmla="*/ 252 h 747"/>
                <a:gd name="T38" fmla="*/ 213 w 596"/>
                <a:gd name="T39" fmla="*/ 606 h 747"/>
                <a:gd name="T40" fmla="*/ 216 w 596"/>
                <a:gd name="T41" fmla="*/ 696 h 747"/>
                <a:gd name="T42" fmla="*/ 303 w 596"/>
                <a:gd name="T43" fmla="*/ 700 h 747"/>
                <a:gd name="T44" fmla="*/ 525 w 596"/>
                <a:gd name="T45" fmla="*/ 681 h 747"/>
                <a:gd name="T46" fmla="*/ 538 w 596"/>
                <a:gd name="T47" fmla="*/ 644 h 747"/>
                <a:gd name="T48" fmla="*/ 560 w 596"/>
                <a:gd name="T49" fmla="*/ 557 h 747"/>
                <a:gd name="T50" fmla="*/ 596 w 596"/>
                <a:gd name="T51" fmla="*/ 557 h 747"/>
                <a:gd name="T52" fmla="*/ 573 w 596"/>
                <a:gd name="T53" fmla="*/ 741 h 747"/>
                <a:gd name="T54" fmla="*/ 537 w 596"/>
                <a:gd name="T55" fmla="*/ 746 h 747"/>
                <a:gd name="T56" fmla="*/ 449 w 596"/>
                <a:gd name="T57" fmla="*/ 747 h 747"/>
                <a:gd name="T58" fmla="*/ 156 w 596"/>
                <a:gd name="T59" fmla="*/ 744 h 747"/>
                <a:gd name="T60" fmla="*/ 49 w 596"/>
                <a:gd name="T61" fmla="*/ 747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96" h="747">
                  <a:moveTo>
                    <a:pt x="49" y="747"/>
                  </a:moveTo>
                  <a:cubicBezTo>
                    <a:pt x="49" y="721"/>
                    <a:pt x="49" y="721"/>
                    <a:pt x="49" y="721"/>
                  </a:cubicBezTo>
                  <a:cubicBezTo>
                    <a:pt x="71" y="710"/>
                    <a:pt x="85" y="702"/>
                    <a:pt x="91" y="696"/>
                  </a:cubicBezTo>
                  <a:cubicBezTo>
                    <a:pt x="95" y="693"/>
                    <a:pt x="98" y="689"/>
                    <a:pt x="99" y="684"/>
                  </a:cubicBezTo>
                  <a:cubicBezTo>
                    <a:pt x="102" y="675"/>
                    <a:pt x="104" y="654"/>
                    <a:pt x="105" y="621"/>
                  </a:cubicBezTo>
                  <a:cubicBezTo>
                    <a:pt x="108" y="573"/>
                    <a:pt x="109" y="545"/>
                    <a:pt x="109" y="535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04"/>
                    <a:pt x="108" y="157"/>
                    <a:pt x="105" y="112"/>
                  </a:cubicBezTo>
                  <a:cubicBezTo>
                    <a:pt x="104" y="78"/>
                    <a:pt x="102" y="59"/>
                    <a:pt x="98" y="52"/>
                  </a:cubicBezTo>
                  <a:cubicBezTo>
                    <a:pt x="93" y="46"/>
                    <a:pt x="87" y="42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9" y="2"/>
                    <a:pt x="144" y="3"/>
                    <a:pt x="165" y="3"/>
                  </a:cubicBezTo>
                  <a:cubicBezTo>
                    <a:pt x="189" y="3"/>
                    <a:pt x="241" y="2"/>
                    <a:pt x="323" y="0"/>
                  </a:cubicBezTo>
                  <a:cubicBezTo>
                    <a:pt x="323" y="33"/>
                    <a:pt x="323" y="33"/>
                    <a:pt x="323" y="33"/>
                  </a:cubicBezTo>
                  <a:cubicBezTo>
                    <a:pt x="279" y="34"/>
                    <a:pt x="253" y="36"/>
                    <a:pt x="243" y="39"/>
                  </a:cubicBezTo>
                  <a:cubicBezTo>
                    <a:pt x="234" y="42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3" y="252"/>
                  </a:cubicBezTo>
                  <a:cubicBezTo>
                    <a:pt x="213" y="606"/>
                    <a:pt x="213" y="606"/>
                    <a:pt x="213" y="606"/>
                  </a:cubicBezTo>
                  <a:cubicBezTo>
                    <a:pt x="213" y="643"/>
                    <a:pt x="214" y="673"/>
                    <a:pt x="216" y="696"/>
                  </a:cubicBezTo>
                  <a:cubicBezTo>
                    <a:pt x="257" y="699"/>
                    <a:pt x="262" y="700"/>
                    <a:pt x="303" y="700"/>
                  </a:cubicBezTo>
                  <a:cubicBezTo>
                    <a:pt x="407" y="700"/>
                    <a:pt x="484" y="693"/>
                    <a:pt x="525" y="681"/>
                  </a:cubicBezTo>
                  <a:cubicBezTo>
                    <a:pt x="530" y="670"/>
                    <a:pt x="534" y="658"/>
                    <a:pt x="538" y="644"/>
                  </a:cubicBezTo>
                  <a:cubicBezTo>
                    <a:pt x="560" y="557"/>
                    <a:pt x="560" y="557"/>
                    <a:pt x="560" y="557"/>
                  </a:cubicBezTo>
                  <a:cubicBezTo>
                    <a:pt x="596" y="557"/>
                    <a:pt x="596" y="557"/>
                    <a:pt x="596" y="557"/>
                  </a:cubicBezTo>
                  <a:cubicBezTo>
                    <a:pt x="588" y="609"/>
                    <a:pt x="580" y="671"/>
                    <a:pt x="573" y="741"/>
                  </a:cubicBezTo>
                  <a:cubicBezTo>
                    <a:pt x="558" y="744"/>
                    <a:pt x="546" y="745"/>
                    <a:pt x="537" y="746"/>
                  </a:cubicBezTo>
                  <a:cubicBezTo>
                    <a:pt x="518" y="747"/>
                    <a:pt x="488" y="747"/>
                    <a:pt x="449" y="747"/>
                  </a:cubicBezTo>
                  <a:cubicBezTo>
                    <a:pt x="156" y="744"/>
                    <a:pt x="156" y="744"/>
                    <a:pt x="156" y="744"/>
                  </a:cubicBezTo>
                  <a:cubicBezTo>
                    <a:pt x="121" y="744"/>
                    <a:pt x="85" y="745"/>
                    <a:pt x="49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4" name="Freeform 7"/>
            <p:cNvSpPr>
              <a:spLocks/>
            </p:cNvSpPr>
            <p:nvPr userDrawn="1"/>
          </p:nvSpPr>
          <p:spPr bwMode="auto">
            <a:xfrm>
              <a:off x="1127125" y="1003301"/>
              <a:ext cx="103188" cy="236538"/>
            </a:xfrm>
            <a:custGeom>
              <a:avLst/>
              <a:gdLst>
                <a:gd name="T0" fmla="*/ 321 w 321"/>
                <a:gd name="T1" fmla="*/ 714 h 747"/>
                <a:gd name="T2" fmla="*/ 321 w 321"/>
                <a:gd name="T3" fmla="*/ 747 h 747"/>
                <a:gd name="T4" fmla="*/ 168 w 321"/>
                <a:gd name="T5" fmla="*/ 744 h 747"/>
                <a:gd name="T6" fmla="*/ 0 w 321"/>
                <a:gd name="T7" fmla="*/ 747 h 747"/>
                <a:gd name="T8" fmla="*/ 0 w 321"/>
                <a:gd name="T9" fmla="*/ 714 h 747"/>
                <a:gd name="T10" fmla="*/ 77 w 321"/>
                <a:gd name="T11" fmla="*/ 708 h 747"/>
                <a:gd name="T12" fmla="*/ 97 w 321"/>
                <a:gd name="T13" fmla="*/ 696 h 747"/>
                <a:gd name="T14" fmla="*/ 105 w 321"/>
                <a:gd name="T15" fmla="*/ 645 h 747"/>
                <a:gd name="T16" fmla="*/ 108 w 321"/>
                <a:gd name="T17" fmla="*/ 495 h 747"/>
                <a:gd name="T18" fmla="*/ 108 w 321"/>
                <a:gd name="T19" fmla="*/ 251 h 747"/>
                <a:gd name="T20" fmla="*/ 105 w 321"/>
                <a:gd name="T21" fmla="*/ 111 h 747"/>
                <a:gd name="T22" fmla="*/ 97 w 321"/>
                <a:gd name="T23" fmla="*/ 52 h 747"/>
                <a:gd name="T24" fmla="*/ 77 w 321"/>
                <a:gd name="T25" fmla="*/ 39 h 747"/>
                <a:gd name="T26" fmla="*/ 0 w 321"/>
                <a:gd name="T27" fmla="*/ 33 h 747"/>
                <a:gd name="T28" fmla="*/ 0 w 321"/>
                <a:gd name="T29" fmla="*/ 0 h 747"/>
                <a:gd name="T30" fmla="*/ 161 w 321"/>
                <a:gd name="T31" fmla="*/ 3 h 747"/>
                <a:gd name="T32" fmla="*/ 321 w 321"/>
                <a:gd name="T33" fmla="*/ 0 h 747"/>
                <a:gd name="T34" fmla="*/ 321 w 321"/>
                <a:gd name="T35" fmla="*/ 33 h 747"/>
                <a:gd name="T36" fmla="*/ 243 w 321"/>
                <a:gd name="T37" fmla="*/ 39 h 747"/>
                <a:gd name="T38" fmla="*/ 224 w 321"/>
                <a:gd name="T39" fmla="*/ 51 h 747"/>
                <a:gd name="T40" fmla="*/ 216 w 321"/>
                <a:gd name="T41" fmla="*/ 102 h 747"/>
                <a:gd name="T42" fmla="*/ 212 w 321"/>
                <a:gd name="T43" fmla="*/ 251 h 747"/>
                <a:gd name="T44" fmla="*/ 212 w 321"/>
                <a:gd name="T45" fmla="*/ 495 h 747"/>
                <a:gd name="T46" fmla="*/ 214 w 321"/>
                <a:gd name="T47" fmla="*/ 635 h 747"/>
                <a:gd name="T48" fmla="*/ 222 w 321"/>
                <a:gd name="T49" fmla="*/ 694 h 747"/>
                <a:gd name="T50" fmla="*/ 242 w 321"/>
                <a:gd name="T51" fmla="*/ 708 h 747"/>
                <a:gd name="T52" fmla="*/ 321 w 321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1" h="747">
                  <a:moveTo>
                    <a:pt x="321" y="714"/>
                  </a:moveTo>
                  <a:cubicBezTo>
                    <a:pt x="321" y="747"/>
                    <a:pt x="321" y="747"/>
                    <a:pt x="321" y="747"/>
                  </a:cubicBezTo>
                  <a:cubicBezTo>
                    <a:pt x="244" y="745"/>
                    <a:pt x="193" y="744"/>
                    <a:pt x="168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2" y="713"/>
                    <a:pt x="68" y="711"/>
                    <a:pt x="77" y="708"/>
                  </a:cubicBezTo>
                  <a:cubicBezTo>
                    <a:pt x="87" y="705"/>
                    <a:pt x="93" y="701"/>
                    <a:pt x="97" y="696"/>
                  </a:cubicBezTo>
                  <a:cubicBezTo>
                    <a:pt x="101" y="689"/>
                    <a:pt x="104" y="672"/>
                    <a:pt x="105" y="645"/>
                  </a:cubicBezTo>
                  <a:cubicBezTo>
                    <a:pt x="106" y="637"/>
                    <a:pt x="107" y="587"/>
                    <a:pt x="108" y="495"/>
                  </a:cubicBezTo>
                  <a:cubicBezTo>
                    <a:pt x="108" y="251"/>
                    <a:pt x="108" y="251"/>
                    <a:pt x="108" y="251"/>
                  </a:cubicBezTo>
                  <a:cubicBezTo>
                    <a:pt x="108" y="204"/>
                    <a:pt x="107" y="157"/>
                    <a:pt x="105" y="111"/>
                  </a:cubicBezTo>
                  <a:cubicBezTo>
                    <a:pt x="104" y="78"/>
                    <a:pt x="102" y="59"/>
                    <a:pt x="97" y="52"/>
                  </a:cubicBezTo>
                  <a:cubicBezTo>
                    <a:pt x="93" y="46"/>
                    <a:pt x="87" y="41"/>
                    <a:pt x="77" y="39"/>
                  </a:cubicBezTo>
                  <a:cubicBezTo>
                    <a:pt x="68" y="36"/>
                    <a:pt x="42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2"/>
                    <a:pt x="123" y="3"/>
                    <a:pt x="161" y="3"/>
                  </a:cubicBezTo>
                  <a:cubicBezTo>
                    <a:pt x="197" y="3"/>
                    <a:pt x="250" y="2"/>
                    <a:pt x="321" y="0"/>
                  </a:cubicBezTo>
                  <a:cubicBezTo>
                    <a:pt x="321" y="33"/>
                    <a:pt x="321" y="33"/>
                    <a:pt x="321" y="33"/>
                  </a:cubicBezTo>
                  <a:cubicBezTo>
                    <a:pt x="278" y="34"/>
                    <a:pt x="252" y="36"/>
                    <a:pt x="243" y="39"/>
                  </a:cubicBezTo>
                  <a:cubicBezTo>
                    <a:pt x="234" y="41"/>
                    <a:pt x="227" y="46"/>
                    <a:pt x="224" y="51"/>
                  </a:cubicBezTo>
                  <a:cubicBezTo>
                    <a:pt x="219" y="58"/>
                    <a:pt x="217" y="75"/>
                    <a:pt x="216" y="102"/>
                  </a:cubicBezTo>
                  <a:cubicBezTo>
                    <a:pt x="215" y="109"/>
                    <a:pt x="214" y="159"/>
                    <a:pt x="212" y="251"/>
                  </a:cubicBezTo>
                  <a:cubicBezTo>
                    <a:pt x="212" y="495"/>
                    <a:pt x="212" y="495"/>
                    <a:pt x="212" y="495"/>
                  </a:cubicBezTo>
                  <a:cubicBezTo>
                    <a:pt x="212" y="543"/>
                    <a:pt x="213" y="589"/>
                    <a:pt x="214" y="635"/>
                  </a:cubicBezTo>
                  <a:cubicBezTo>
                    <a:pt x="215" y="668"/>
                    <a:pt x="218" y="688"/>
                    <a:pt x="222" y="694"/>
                  </a:cubicBezTo>
                  <a:cubicBezTo>
                    <a:pt x="226" y="700"/>
                    <a:pt x="233" y="705"/>
                    <a:pt x="242" y="708"/>
                  </a:cubicBezTo>
                  <a:cubicBezTo>
                    <a:pt x="251" y="711"/>
                    <a:pt x="278" y="713"/>
                    <a:pt x="32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5" name="Freeform 8"/>
            <p:cNvSpPr>
              <a:spLocks/>
            </p:cNvSpPr>
            <p:nvPr userDrawn="1"/>
          </p:nvSpPr>
          <p:spPr bwMode="auto">
            <a:xfrm>
              <a:off x="1266825" y="1003301"/>
              <a:ext cx="276225" cy="242888"/>
            </a:xfrm>
            <a:custGeom>
              <a:avLst/>
              <a:gdLst>
                <a:gd name="T0" fmla="*/ 5 w 869"/>
                <a:gd name="T1" fmla="*/ 747 h 766"/>
                <a:gd name="T2" fmla="*/ 5 w 869"/>
                <a:gd name="T3" fmla="*/ 714 h 766"/>
                <a:gd name="T4" fmla="*/ 80 w 869"/>
                <a:gd name="T5" fmla="*/ 705 h 766"/>
                <a:gd name="T6" fmla="*/ 91 w 869"/>
                <a:gd name="T7" fmla="*/ 695 h 766"/>
                <a:gd name="T8" fmla="*/ 99 w 869"/>
                <a:gd name="T9" fmla="*/ 640 h 766"/>
                <a:gd name="T10" fmla="*/ 102 w 869"/>
                <a:gd name="T11" fmla="*/ 520 h 766"/>
                <a:gd name="T12" fmla="*/ 102 w 869"/>
                <a:gd name="T13" fmla="*/ 92 h 766"/>
                <a:gd name="T14" fmla="*/ 100 w 869"/>
                <a:gd name="T15" fmla="*/ 69 h 766"/>
                <a:gd name="T16" fmla="*/ 80 w 869"/>
                <a:gd name="T17" fmla="*/ 47 h 766"/>
                <a:gd name="T18" fmla="*/ 57 w 869"/>
                <a:gd name="T19" fmla="*/ 36 h 766"/>
                <a:gd name="T20" fmla="*/ 0 w 869"/>
                <a:gd name="T21" fmla="*/ 33 h 766"/>
                <a:gd name="T22" fmla="*/ 0 w 869"/>
                <a:gd name="T23" fmla="*/ 0 h 766"/>
                <a:gd name="T24" fmla="*/ 119 w 869"/>
                <a:gd name="T25" fmla="*/ 3 h 766"/>
                <a:gd name="T26" fmla="*/ 202 w 869"/>
                <a:gd name="T27" fmla="*/ 0 h 766"/>
                <a:gd name="T28" fmla="*/ 269 w 869"/>
                <a:gd name="T29" fmla="*/ 86 h 766"/>
                <a:gd name="T30" fmla="*/ 381 w 869"/>
                <a:gd name="T31" fmla="*/ 220 h 766"/>
                <a:gd name="T32" fmla="*/ 545 w 869"/>
                <a:gd name="T33" fmla="*/ 411 h 766"/>
                <a:gd name="T34" fmla="*/ 671 w 869"/>
                <a:gd name="T35" fmla="*/ 554 h 766"/>
                <a:gd name="T36" fmla="*/ 721 w 869"/>
                <a:gd name="T37" fmla="*/ 609 h 766"/>
                <a:gd name="T38" fmla="*/ 721 w 869"/>
                <a:gd name="T39" fmla="*/ 226 h 766"/>
                <a:gd name="T40" fmla="*/ 718 w 869"/>
                <a:gd name="T41" fmla="*/ 105 h 766"/>
                <a:gd name="T42" fmla="*/ 711 w 869"/>
                <a:gd name="T43" fmla="*/ 51 h 766"/>
                <a:gd name="T44" fmla="*/ 699 w 869"/>
                <a:gd name="T45" fmla="*/ 41 h 766"/>
                <a:gd name="T46" fmla="*/ 624 w 869"/>
                <a:gd name="T47" fmla="*/ 33 h 766"/>
                <a:gd name="T48" fmla="*/ 624 w 869"/>
                <a:gd name="T49" fmla="*/ 0 h 766"/>
                <a:gd name="T50" fmla="*/ 756 w 869"/>
                <a:gd name="T51" fmla="*/ 3 h 766"/>
                <a:gd name="T52" fmla="*/ 869 w 869"/>
                <a:gd name="T53" fmla="*/ 0 h 766"/>
                <a:gd name="T54" fmla="*/ 869 w 869"/>
                <a:gd name="T55" fmla="*/ 33 h 766"/>
                <a:gd name="T56" fmla="*/ 794 w 869"/>
                <a:gd name="T57" fmla="*/ 41 h 766"/>
                <a:gd name="T58" fmla="*/ 783 w 869"/>
                <a:gd name="T59" fmla="*/ 52 h 766"/>
                <a:gd name="T60" fmla="*/ 775 w 869"/>
                <a:gd name="T61" fmla="*/ 107 h 766"/>
                <a:gd name="T62" fmla="*/ 772 w 869"/>
                <a:gd name="T63" fmla="*/ 226 h 766"/>
                <a:gd name="T64" fmla="*/ 772 w 869"/>
                <a:gd name="T65" fmla="*/ 479 h 766"/>
                <a:gd name="T66" fmla="*/ 775 w 869"/>
                <a:gd name="T67" fmla="*/ 766 h 766"/>
                <a:gd name="T68" fmla="*/ 721 w 869"/>
                <a:gd name="T69" fmla="*/ 766 h 766"/>
                <a:gd name="T70" fmla="*/ 707 w 869"/>
                <a:gd name="T71" fmla="*/ 752 h 766"/>
                <a:gd name="T72" fmla="*/ 698 w 869"/>
                <a:gd name="T73" fmla="*/ 744 h 766"/>
                <a:gd name="T74" fmla="*/ 678 w 869"/>
                <a:gd name="T75" fmla="*/ 723 h 766"/>
                <a:gd name="T76" fmla="*/ 611 w 869"/>
                <a:gd name="T77" fmla="*/ 647 h 766"/>
                <a:gd name="T78" fmla="*/ 540 w 869"/>
                <a:gd name="T79" fmla="*/ 560 h 766"/>
                <a:gd name="T80" fmla="*/ 151 w 869"/>
                <a:gd name="T81" fmla="*/ 110 h 766"/>
                <a:gd name="T82" fmla="*/ 151 w 869"/>
                <a:gd name="T83" fmla="*/ 518 h 766"/>
                <a:gd name="T84" fmla="*/ 154 w 869"/>
                <a:gd name="T85" fmla="*/ 641 h 766"/>
                <a:gd name="T86" fmla="*/ 161 w 869"/>
                <a:gd name="T87" fmla="*/ 695 h 766"/>
                <a:gd name="T88" fmla="*/ 173 w 869"/>
                <a:gd name="T89" fmla="*/ 705 h 766"/>
                <a:gd name="T90" fmla="*/ 249 w 869"/>
                <a:gd name="T91" fmla="*/ 714 h 766"/>
                <a:gd name="T92" fmla="*/ 249 w 869"/>
                <a:gd name="T93" fmla="*/ 747 h 766"/>
                <a:gd name="T94" fmla="*/ 143 w 869"/>
                <a:gd name="T95" fmla="*/ 744 h 766"/>
                <a:gd name="T96" fmla="*/ 5 w 869"/>
                <a:gd name="T97" fmla="*/ 747 h 7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69" h="766">
                  <a:moveTo>
                    <a:pt x="5" y="747"/>
                  </a:moveTo>
                  <a:cubicBezTo>
                    <a:pt x="5" y="714"/>
                    <a:pt x="5" y="714"/>
                    <a:pt x="5" y="714"/>
                  </a:cubicBezTo>
                  <a:cubicBezTo>
                    <a:pt x="43" y="714"/>
                    <a:pt x="68" y="711"/>
                    <a:pt x="80" y="705"/>
                  </a:cubicBezTo>
                  <a:cubicBezTo>
                    <a:pt x="86" y="703"/>
                    <a:pt x="89" y="700"/>
                    <a:pt x="91" y="695"/>
                  </a:cubicBezTo>
                  <a:cubicBezTo>
                    <a:pt x="95" y="688"/>
                    <a:pt x="98" y="670"/>
                    <a:pt x="99" y="640"/>
                  </a:cubicBezTo>
                  <a:cubicBezTo>
                    <a:pt x="101" y="594"/>
                    <a:pt x="102" y="554"/>
                    <a:pt x="102" y="520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02" y="80"/>
                    <a:pt x="102" y="73"/>
                    <a:pt x="100" y="69"/>
                  </a:cubicBezTo>
                  <a:cubicBezTo>
                    <a:pt x="97" y="63"/>
                    <a:pt x="91" y="56"/>
                    <a:pt x="80" y="47"/>
                  </a:cubicBezTo>
                  <a:cubicBezTo>
                    <a:pt x="74" y="41"/>
                    <a:pt x="66" y="38"/>
                    <a:pt x="57" y="36"/>
                  </a:cubicBezTo>
                  <a:cubicBezTo>
                    <a:pt x="49" y="34"/>
                    <a:pt x="30" y="33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3" y="2"/>
                    <a:pt x="103" y="3"/>
                    <a:pt x="119" y="3"/>
                  </a:cubicBezTo>
                  <a:cubicBezTo>
                    <a:pt x="147" y="3"/>
                    <a:pt x="174" y="2"/>
                    <a:pt x="202" y="0"/>
                  </a:cubicBezTo>
                  <a:cubicBezTo>
                    <a:pt x="232" y="39"/>
                    <a:pt x="255" y="67"/>
                    <a:pt x="269" y="86"/>
                  </a:cubicBezTo>
                  <a:cubicBezTo>
                    <a:pt x="381" y="220"/>
                    <a:pt x="381" y="220"/>
                    <a:pt x="381" y="220"/>
                  </a:cubicBezTo>
                  <a:cubicBezTo>
                    <a:pt x="545" y="411"/>
                    <a:pt x="545" y="411"/>
                    <a:pt x="545" y="411"/>
                  </a:cubicBezTo>
                  <a:cubicBezTo>
                    <a:pt x="597" y="472"/>
                    <a:pt x="639" y="520"/>
                    <a:pt x="671" y="554"/>
                  </a:cubicBezTo>
                  <a:cubicBezTo>
                    <a:pt x="691" y="578"/>
                    <a:pt x="708" y="596"/>
                    <a:pt x="721" y="609"/>
                  </a:cubicBezTo>
                  <a:cubicBezTo>
                    <a:pt x="721" y="226"/>
                    <a:pt x="721" y="226"/>
                    <a:pt x="721" y="226"/>
                  </a:cubicBezTo>
                  <a:cubicBezTo>
                    <a:pt x="721" y="191"/>
                    <a:pt x="720" y="151"/>
                    <a:pt x="718" y="105"/>
                  </a:cubicBezTo>
                  <a:cubicBezTo>
                    <a:pt x="717" y="76"/>
                    <a:pt x="714" y="58"/>
                    <a:pt x="711" y="51"/>
                  </a:cubicBezTo>
                  <a:cubicBezTo>
                    <a:pt x="708" y="46"/>
                    <a:pt x="705" y="43"/>
                    <a:pt x="699" y="41"/>
                  </a:cubicBezTo>
                  <a:cubicBezTo>
                    <a:pt x="687" y="36"/>
                    <a:pt x="662" y="33"/>
                    <a:pt x="624" y="33"/>
                  </a:cubicBezTo>
                  <a:cubicBezTo>
                    <a:pt x="624" y="0"/>
                    <a:pt x="624" y="0"/>
                    <a:pt x="624" y="0"/>
                  </a:cubicBezTo>
                  <a:cubicBezTo>
                    <a:pt x="667" y="2"/>
                    <a:pt x="711" y="3"/>
                    <a:pt x="756" y="3"/>
                  </a:cubicBezTo>
                  <a:cubicBezTo>
                    <a:pt x="797" y="3"/>
                    <a:pt x="835" y="2"/>
                    <a:pt x="869" y="0"/>
                  </a:cubicBezTo>
                  <a:cubicBezTo>
                    <a:pt x="869" y="33"/>
                    <a:pt x="869" y="33"/>
                    <a:pt x="869" y="33"/>
                  </a:cubicBezTo>
                  <a:cubicBezTo>
                    <a:pt x="831" y="33"/>
                    <a:pt x="806" y="36"/>
                    <a:pt x="794" y="41"/>
                  </a:cubicBezTo>
                  <a:cubicBezTo>
                    <a:pt x="789" y="43"/>
                    <a:pt x="785" y="47"/>
                    <a:pt x="783" y="52"/>
                  </a:cubicBezTo>
                  <a:cubicBezTo>
                    <a:pt x="779" y="58"/>
                    <a:pt x="776" y="77"/>
                    <a:pt x="775" y="107"/>
                  </a:cubicBezTo>
                  <a:cubicBezTo>
                    <a:pt x="773" y="153"/>
                    <a:pt x="772" y="193"/>
                    <a:pt x="772" y="226"/>
                  </a:cubicBezTo>
                  <a:cubicBezTo>
                    <a:pt x="772" y="479"/>
                    <a:pt x="772" y="479"/>
                    <a:pt x="772" y="479"/>
                  </a:cubicBezTo>
                  <a:cubicBezTo>
                    <a:pt x="772" y="531"/>
                    <a:pt x="773" y="626"/>
                    <a:pt x="775" y="766"/>
                  </a:cubicBezTo>
                  <a:cubicBezTo>
                    <a:pt x="721" y="766"/>
                    <a:pt x="721" y="766"/>
                    <a:pt x="721" y="766"/>
                  </a:cubicBezTo>
                  <a:cubicBezTo>
                    <a:pt x="707" y="752"/>
                    <a:pt x="707" y="752"/>
                    <a:pt x="707" y="752"/>
                  </a:cubicBezTo>
                  <a:cubicBezTo>
                    <a:pt x="705" y="751"/>
                    <a:pt x="700" y="746"/>
                    <a:pt x="698" y="744"/>
                  </a:cubicBezTo>
                  <a:cubicBezTo>
                    <a:pt x="696" y="742"/>
                    <a:pt x="689" y="735"/>
                    <a:pt x="678" y="723"/>
                  </a:cubicBezTo>
                  <a:cubicBezTo>
                    <a:pt x="647" y="689"/>
                    <a:pt x="625" y="664"/>
                    <a:pt x="611" y="647"/>
                  </a:cubicBezTo>
                  <a:cubicBezTo>
                    <a:pt x="540" y="560"/>
                    <a:pt x="540" y="560"/>
                    <a:pt x="540" y="560"/>
                  </a:cubicBezTo>
                  <a:cubicBezTo>
                    <a:pt x="151" y="110"/>
                    <a:pt x="151" y="110"/>
                    <a:pt x="151" y="110"/>
                  </a:cubicBezTo>
                  <a:cubicBezTo>
                    <a:pt x="151" y="518"/>
                    <a:pt x="151" y="518"/>
                    <a:pt x="151" y="518"/>
                  </a:cubicBezTo>
                  <a:cubicBezTo>
                    <a:pt x="151" y="552"/>
                    <a:pt x="152" y="593"/>
                    <a:pt x="154" y="641"/>
                  </a:cubicBezTo>
                  <a:cubicBezTo>
                    <a:pt x="156" y="670"/>
                    <a:pt x="158" y="688"/>
                    <a:pt x="161" y="695"/>
                  </a:cubicBezTo>
                  <a:cubicBezTo>
                    <a:pt x="164" y="700"/>
                    <a:pt x="168" y="704"/>
                    <a:pt x="173" y="705"/>
                  </a:cubicBezTo>
                  <a:cubicBezTo>
                    <a:pt x="185" y="711"/>
                    <a:pt x="210" y="714"/>
                    <a:pt x="249" y="714"/>
                  </a:cubicBezTo>
                  <a:cubicBezTo>
                    <a:pt x="249" y="747"/>
                    <a:pt x="249" y="747"/>
                    <a:pt x="249" y="747"/>
                  </a:cubicBezTo>
                  <a:cubicBezTo>
                    <a:pt x="217" y="745"/>
                    <a:pt x="181" y="744"/>
                    <a:pt x="143" y="744"/>
                  </a:cubicBezTo>
                  <a:cubicBezTo>
                    <a:pt x="100" y="744"/>
                    <a:pt x="54" y="745"/>
                    <a:pt x="5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9"/>
            <p:cNvSpPr>
              <a:spLocks/>
            </p:cNvSpPr>
            <p:nvPr userDrawn="1"/>
          </p:nvSpPr>
          <p:spPr bwMode="auto">
            <a:xfrm>
              <a:off x="1573213" y="1003301"/>
              <a:ext cx="101600" cy="236538"/>
            </a:xfrm>
            <a:custGeom>
              <a:avLst/>
              <a:gdLst>
                <a:gd name="T0" fmla="*/ 322 w 322"/>
                <a:gd name="T1" fmla="*/ 714 h 747"/>
                <a:gd name="T2" fmla="*/ 322 w 322"/>
                <a:gd name="T3" fmla="*/ 747 h 747"/>
                <a:gd name="T4" fmla="*/ 169 w 322"/>
                <a:gd name="T5" fmla="*/ 744 h 747"/>
                <a:gd name="T6" fmla="*/ 0 w 322"/>
                <a:gd name="T7" fmla="*/ 747 h 747"/>
                <a:gd name="T8" fmla="*/ 0 w 322"/>
                <a:gd name="T9" fmla="*/ 714 h 747"/>
                <a:gd name="T10" fmla="*/ 79 w 322"/>
                <a:gd name="T11" fmla="*/ 708 h 747"/>
                <a:gd name="T12" fmla="*/ 98 w 322"/>
                <a:gd name="T13" fmla="*/ 696 h 747"/>
                <a:gd name="T14" fmla="*/ 106 w 322"/>
                <a:gd name="T15" fmla="*/ 645 h 747"/>
                <a:gd name="T16" fmla="*/ 109 w 322"/>
                <a:gd name="T17" fmla="*/ 495 h 747"/>
                <a:gd name="T18" fmla="*/ 109 w 322"/>
                <a:gd name="T19" fmla="*/ 251 h 747"/>
                <a:gd name="T20" fmla="*/ 106 w 322"/>
                <a:gd name="T21" fmla="*/ 111 h 747"/>
                <a:gd name="T22" fmla="*/ 98 w 322"/>
                <a:gd name="T23" fmla="*/ 52 h 747"/>
                <a:gd name="T24" fmla="*/ 78 w 322"/>
                <a:gd name="T25" fmla="*/ 39 h 747"/>
                <a:gd name="T26" fmla="*/ 0 w 322"/>
                <a:gd name="T27" fmla="*/ 33 h 747"/>
                <a:gd name="T28" fmla="*/ 0 w 322"/>
                <a:gd name="T29" fmla="*/ 0 h 747"/>
                <a:gd name="T30" fmla="*/ 161 w 322"/>
                <a:gd name="T31" fmla="*/ 3 h 747"/>
                <a:gd name="T32" fmla="*/ 322 w 322"/>
                <a:gd name="T33" fmla="*/ 0 h 747"/>
                <a:gd name="T34" fmla="*/ 322 w 322"/>
                <a:gd name="T35" fmla="*/ 33 h 747"/>
                <a:gd name="T36" fmla="*/ 244 w 322"/>
                <a:gd name="T37" fmla="*/ 39 h 747"/>
                <a:gd name="T38" fmla="*/ 224 w 322"/>
                <a:gd name="T39" fmla="*/ 51 h 747"/>
                <a:gd name="T40" fmla="*/ 216 w 322"/>
                <a:gd name="T41" fmla="*/ 102 h 747"/>
                <a:gd name="T42" fmla="*/ 213 w 322"/>
                <a:gd name="T43" fmla="*/ 251 h 747"/>
                <a:gd name="T44" fmla="*/ 213 w 322"/>
                <a:gd name="T45" fmla="*/ 495 h 747"/>
                <a:gd name="T46" fmla="*/ 215 w 322"/>
                <a:gd name="T47" fmla="*/ 635 h 747"/>
                <a:gd name="T48" fmla="*/ 223 w 322"/>
                <a:gd name="T49" fmla="*/ 694 h 747"/>
                <a:gd name="T50" fmla="*/ 243 w 322"/>
                <a:gd name="T51" fmla="*/ 708 h 747"/>
                <a:gd name="T52" fmla="*/ 322 w 322"/>
                <a:gd name="T53" fmla="*/ 714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2" h="747">
                  <a:moveTo>
                    <a:pt x="322" y="714"/>
                  </a:moveTo>
                  <a:cubicBezTo>
                    <a:pt x="322" y="747"/>
                    <a:pt x="322" y="747"/>
                    <a:pt x="322" y="747"/>
                  </a:cubicBezTo>
                  <a:cubicBezTo>
                    <a:pt x="244" y="745"/>
                    <a:pt x="193" y="744"/>
                    <a:pt x="169" y="744"/>
                  </a:cubicBezTo>
                  <a:cubicBezTo>
                    <a:pt x="0" y="747"/>
                    <a:pt x="0" y="747"/>
                    <a:pt x="0" y="747"/>
                  </a:cubicBezTo>
                  <a:cubicBezTo>
                    <a:pt x="0" y="714"/>
                    <a:pt x="0" y="714"/>
                    <a:pt x="0" y="714"/>
                  </a:cubicBezTo>
                  <a:cubicBezTo>
                    <a:pt x="43" y="713"/>
                    <a:pt x="69" y="711"/>
                    <a:pt x="79" y="708"/>
                  </a:cubicBezTo>
                  <a:cubicBezTo>
                    <a:pt x="88" y="705"/>
                    <a:pt x="94" y="701"/>
                    <a:pt x="98" y="696"/>
                  </a:cubicBezTo>
                  <a:cubicBezTo>
                    <a:pt x="102" y="689"/>
                    <a:pt x="105" y="672"/>
                    <a:pt x="106" y="645"/>
                  </a:cubicBezTo>
                  <a:cubicBezTo>
                    <a:pt x="107" y="637"/>
                    <a:pt x="108" y="587"/>
                    <a:pt x="109" y="495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7"/>
                    <a:pt x="106" y="111"/>
                  </a:cubicBezTo>
                  <a:cubicBezTo>
                    <a:pt x="105" y="78"/>
                    <a:pt x="102" y="59"/>
                    <a:pt x="98" y="52"/>
                  </a:cubicBezTo>
                  <a:cubicBezTo>
                    <a:pt x="94" y="46"/>
                    <a:pt x="88" y="41"/>
                    <a:pt x="78" y="39"/>
                  </a:cubicBezTo>
                  <a:cubicBezTo>
                    <a:pt x="69" y="36"/>
                    <a:pt x="43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0" y="2"/>
                    <a:pt x="124" y="3"/>
                    <a:pt x="161" y="3"/>
                  </a:cubicBezTo>
                  <a:cubicBezTo>
                    <a:pt x="198" y="3"/>
                    <a:pt x="251" y="2"/>
                    <a:pt x="322" y="0"/>
                  </a:cubicBezTo>
                  <a:cubicBezTo>
                    <a:pt x="322" y="33"/>
                    <a:pt x="322" y="33"/>
                    <a:pt x="322" y="33"/>
                  </a:cubicBezTo>
                  <a:cubicBezTo>
                    <a:pt x="279" y="34"/>
                    <a:pt x="253" y="36"/>
                    <a:pt x="244" y="39"/>
                  </a:cubicBezTo>
                  <a:cubicBezTo>
                    <a:pt x="234" y="41"/>
                    <a:pt x="228" y="46"/>
                    <a:pt x="224" y="51"/>
                  </a:cubicBezTo>
                  <a:cubicBezTo>
                    <a:pt x="220" y="58"/>
                    <a:pt x="217" y="75"/>
                    <a:pt x="216" y="102"/>
                  </a:cubicBezTo>
                  <a:cubicBezTo>
                    <a:pt x="216" y="109"/>
                    <a:pt x="215" y="159"/>
                    <a:pt x="213" y="251"/>
                  </a:cubicBezTo>
                  <a:cubicBezTo>
                    <a:pt x="213" y="495"/>
                    <a:pt x="213" y="495"/>
                    <a:pt x="213" y="495"/>
                  </a:cubicBezTo>
                  <a:cubicBezTo>
                    <a:pt x="213" y="543"/>
                    <a:pt x="214" y="589"/>
                    <a:pt x="215" y="635"/>
                  </a:cubicBezTo>
                  <a:cubicBezTo>
                    <a:pt x="216" y="668"/>
                    <a:pt x="219" y="688"/>
                    <a:pt x="223" y="694"/>
                  </a:cubicBezTo>
                  <a:cubicBezTo>
                    <a:pt x="227" y="700"/>
                    <a:pt x="234" y="705"/>
                    <a:pt x="243" y="708"/>
                  </a:cubicBezTo>
                  <a:cubicBezTo>
                    <a:pt x="252" y="711"/>
                    <a:pt x="278" y="713"/>
                    <a:pt x="322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7" name="Freeform 10"/>
            <p:cNvSpPr>
              <a:spLocks/>
            </p:cNvSpPr>
            <p:nvPr userDrawn="1"/>
          </p:nvSpPr>
          <p:spPr bwMode="auto">
            <a:xfrm>
              <a:off x="169227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7 w 728"/>
                <a:gd name="T3" fmla="*/ 716 h 774"/>
                <a:gd name="T4" fmla="*/ 581 w 728"/>
                <a:gd name="T5" fmla="*/ 761 h 774"/>
                <a:gd name="T6" fmla="*/ 447 w 728"/>
                <a:gd name="T7" fmla="*/ 774 h 774"/>
                <a:gd name="T8" fmla="*/ 288 w 728"/>
                <a:gd name="T9" fmla="*/ 754 h 774"/>
                <a:gd name="T10" fmla="*/ 161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3 w 728"/>
                <a:gd name="T19" fmla="*/ 110 h 774"/>
                <a:gd name="T20" fmla="*/ 457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5 w 728"/>
                <a:gd name="T35" fmla="*/ 143 h 774"/>
                <a:gd name="T36" fmla="*/ 605 w 728"/>
                <a:gd name="T37" fmla="*/ 66 h 774"/>
                <a:gd name="T38" fmla="*/ 446 w 728"/>
                <a:gd name="T39" fmla="*/ 41 h 774"/>
                <a:gd name="T40" fmla="*/ 313 w 728"/>
                <a:gd name="T41" fmla="*/ 60 h 774"/>
                <a:gd name="T42" fmla="*/ 217 w 728"/>
                <a:gd name="T43" fmla="*/ 117 h 774"/>
                <a:gd name="T44" fmla="*/ 149 w 728"/>
                <a:gd name="T45" fmla="*/ 216 h 774"/>
                <a:gd name="T46" fmla="*/ 122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2 w 728"/>
                <a:gd name="T53" fmla="*/ 698 h 774"/>
                <a:gd name="T54" fmla="*/ 719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7" y="716"/>
                    <a:pt x="707" y="716"/>
                    <a:pt x="707" y="716"/>
                  </a:cubicBezTo>
                  <a:cubicBezTo>
                    <a:pt x="664" y="736"/>
                    <a:pt x="622" y="751"/>
                    <a:pt x="581" y="761"/>
                  </a:cubicBezTo>
                  <a:cubicBezTo>
                    <a:pt x="540" y="770"/>
                    <a:pt x="495" y="774"/>
                    <a:pt x="447" y="774"/>
                  </a:cubicBezTo>
                  <a:cubicBezTo>
                    <a:pt x="390" y="774"/>
                    <a:pt x="337" y="768"/>
                    <a:pt x="288" y="754"/>
                  </a:cubicBezTo>
                  <a:cubicBezTo>
                    <a:pt x="240" y="740"/>
                    <a:pt x="197" y="721"/>
                    <a:pt x="161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1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3" y="110"/>
                  </a:cubicBezTo>
                  <a:cubicBezTo>
                    <a:pt x="204" y="37"/>
                    <a:pt x="316" y="0"/>
                    <a:pt x="457" y="0"/>
                  </a:cubicBezTo>
                  <a:cubicBezTo>
                    <a:pt x="490" y="0"/>
                    <a:pt x="521" y="2"/>
                    <a:pt x="549" y="6"/>
                  </a:cubicBezTo>
                  <a:cubicBezTo>
                    <a:pt x="578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5" y="143"/>
                    <a:pt x="665" y="143"/>
                    <a:pt x="665" y="143"/>
                  </a:cubicBezTo>
                  <a:cubicBezTo>
                    <a:pt x="661" y="109"/>
                    <a:pt x="641" y="83"/>
                    <a:pt x="605" y="66"/>
                  </a:cubicBezTo>
                  <a:cubicBezTo>
                    <a:pt x="569" y="50"/>
                    <a:pt x="516" y="41"/>
                    <a:pt x="446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7" y="72"/>
                    <a:pt x="245" y="91"/>
                    <a:pt x="217" y="117"/>
                  </a:cubicBezTo>
                  <a:cubicBezTo>
                    <a:pt x="189" y="143"/>
                    <a:pt x="166" y="176"/>
                    <a:pt x="149" y="216"/>
                  </a:cubicBezTo>
                  <a:cubicBezTo>
                    <a:pt x="131" y="256"/>
                    <a:pt x="122" y="306"/>
                    <a:pt x="122" y="366"/>
                  </a:cubicBezTo>
                  <a:cubicBezTo>
                    <a:pt x="122" y="472"/>
                    <a:pt x="155" y="557"/>
                    <a:pt x="223" y="621"/>
                  </a:cubicBezTo>
                  <a:cubicBezTo>
                    <a:pt x="291" y="685"/>
                    <a:pt x="380" y="717"/>
                    <a:pt x="492" y="717"/>
                  </a:cubicBezTo>
                  <a:cubicBezTo>
                    <a:pt x="542" y="717"/>
                    <a:pt x="589" y="711"/>
                    <a:pt x="632" y="698"/>
                  </a:cubicBezTo>
                  <a:cubicBezTo>
                    <a:pt x="661" y="689"/>
                    <a:pt x="690" y="675"/>
                    <a:pt x="719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8" name="Freeform 11"/>
            <p:cNvSpPr>
              <a:spLocks/>
            </p:cNvSpPr>
            <p:nvPr userDrawn="1"/>
          </p:nvSpPr>
          <p:spPr bwMode="auto">
            <a:xfrm>
              <a:off x="657225" y="998538"/>
              <a:ext cx="231775" cy="246063"/>
            </a:xfrm>
            <a:custGeom>
              <a:avLst/>
              <a:gdLst>
                <a:gd name="T0" fmla="*/ 728 w 728"/>
                <a:gd name="T1" fmla="*/ 667 h 774"/>
                <a:gd name="T2" fmla="*/ 706 w 728"/>
                <a:gd name="T3" fmla="*/ 716 h 774"/>
                <a:gd name="T4" fmla="*/ 580 w 728"/>
                <a:gd name="T5" fmla="*/ 761 h 774"/>
                <a:gd name="T6" fmla="*/ 446 w 728"/>
                <a:gd name="T7" fmla="*/ 774 h 774"/>
                <a:gd name="T8" fmla="*/ 288 w 728"/>
                <a:gd name="T9" fmla="*/ 754 h 774"/>
                <a:gd name="T10" fmla="*/ 160 w 728"/>
                <a:gd name="T11" fmla="*/ 696 h 774"/>
                <a:gd name="T12" fmla="*/ 71 w 728"/>
                <a:gd name="T13" fmla="*/ 610 h 774"/>
                <a:gd name="T14" fmla="*/ 18 w 728"/>
                <a:gd name="T15" fmla="*/ 508 h 774"/>
                <a:gd name="T16" fmla="*/ 0 w 728"/>
                <a:gd name="T17" fmla="*/ 386 h 774"/>
                <a:gd name="T18" fmla="*/ 122 w 728"/>
                <a:gd name="T19" fmla="*/ 110 h 774"/>
                <a:gd name="T20" fmla="*/ 456 w 728"/>
                <a:gd name="T21" fmla="*/ 0 h 774"/>
                <a:gd name="T22" fmla="*/ 549 w 728"/>
                <a:gd name="T23" fmla="*/ 6 h 774"/>
                <a:gd name="T24" fmla="*/ 653 w 728"/>
                <a:gd name="T25" fmla="*/ 27 h 774"/>
                <a:gd name="T26" fmla="*/ 728 w 728"/>
                <a:gd name="T27" fmla="*/ 45 h 774"/>
                <a:gd name="T28" fmla="*/ 710 w 728"/>
                <a:gd name="T29" fmla="*/ 101 h 774"/>
                <a:gd name="T30" fmla="*/ 698 w 728"/>
                <a:gd name="T31" fmla="*/ 204 h 774"/>
                <a:gd name="T32" fmla="*/ 665 w 728"/>
                <a:gd name="T33" fmla="*/ 204 h 774"/>
                <a:gd name="T34" fmla="*/ 664 w 728"/>
                <a:gd name="T35" fmla="*/ 143 h 774"/>
                <a:gd name="T36" fmla="*/ 604 w 728"/>
                <a:gd name="T37" fmla="*/ 66 h 774"/>
                <a:gd name="T38" fmla="*/ 445 w 728"/>
                <a:gd name="T39" fmla="*/ 41 h 774"/>
                <a:gd name="T40" fmla="*/ 313 w 728"/>
                <a:gd name="T41" fmla="*/ 60 h 774"/>
                <a:gd name="T42" fmla="*/ 216 w 728"/>
                <a:gd name="T43" fmla="*/ 117 h 774"/>
                <a:gd name="T44" fmla="*/ 148 w 728"/>
                <a:gd name="T45" fmla="*/ 216 h 774"/>
                <a:gd name="T46" fmla="*/ 121 w 728"/>
                <a:gd name="T47" fmla="*/ 366 h 774"/>
                <a:gd name="T48" fmla="*/ 223 w 728"/>
                <a:gd name="T49" fmla="*/ 621 h 774"/>
                <a:gd name="T50" fmla="*/ 492 w 728"/>
                <a:gd name="T51" fmla="*/ 717 h 774"/>
                <a:gd name="T52" fmla="*/ 631 w 728"/>
                <a:gd name="T53" fmla="*/ 698 h 774"/>
                <a:gd name="T54" fmla="*/ 718 w 728"/>
                <a:gd name="T55" fmla="*/ 656 h 774"/>
                <a:gd name="T56" fmla="*/ 728 w 728"/>
                <a:gd name="T57" fmla="*/ 667 h 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28" h="774">
                  <a:moveTo>
                    <a:pt x="728" y="667"/>
                  </a:moveTo>
                  <a:cubicBezTo>
                    <a:pt x="706" y="716"/>
                    <a:pt x="706" y="716"/>
                    <a:pt x="706" y="716"/>
                  </a:cubicBezTo>
                  <a:cubicBezTo>
                    <a:pt x="663" y="736"/>
                    <a:pt x="621" y="751"/>
                    <a:pt x="580" y="761"/>
                  </a:cubicBezTo>
                  <a:cubicBezTo>
                    <a:pt x="539" y="770"/>
                    <a:pt x="495" y="774"/>
                    <a:pt x="446" y="774"/>
                  </a:cubicBezTo>
                  <a:cubicBezTo>
                    <a:pt x="389" y="774"/>
                    <a:pt x="337" y="768"/>
                    <a:pt x="288" y="754"/>
                  </a:cubicBezTo>
                  <a:cubicBezTo>
                    <a:pt x="239" y="740"/>
                    <a:pt x="197" y="721"/>
                    <a:pt x="160" y="696"/>
                  </a:cubicBezTo>
                  <a:cubicBezTo>
                    <a:pt x="124" y="670"/>
                    <a:pt x="94" y="642"/>
                    <a:pt x="71" y="610"/>
                  </a:cubicBezTo>
                  <a:cubicBezTo>
                    <a:pt x="48" y="579"/>
                    <a:pt x="30" y="545"/>
                    <a:pt x="18" y="508"/>
                  </a:cubicBezTo>
                  <a:cubicBezTo>
                    <a:pt x="6" y="471"/>
                    <a:pt x="0" y="430"/>
                    <a:pt x="0" y="386"/>
                  </a:cubicBezTo>
                  <a:cubicBezTo>
                    <a:pt x="0" y="275"/>
                    <a:pt x="41" y="183"/>
                    <a:pt x="122" y="110"/>
                  </a:cubicBezTo>
                  <a:cubicBezTo>
                    <a:pt x="204" y="37"/>
                    <a:pt x="315" y="0"/>
                    <a:pt x="456" y="0"/>
                  </a:cubicBezTo>
                  <a:cubicBezTo>
                    <a:pt x="490" y="0"/>
                    <a:pt x="520" y="2"/>
                    <a:pt x="549" y="6"/>
                  </a:cubicBezTo>
                  <a:cubicBezTo>
                    <a:pt x="577" y="9"/>
                    <a:pt x="612" y="16"/>
                    <a:pt x="653" y="27"/>
                  </a:cubicBezTo>
                  <a:cubicBezTo>
                    <a:pt x="694" y="37"/>
                    <a:pt x="719" y="43"/>
                    <a:pt x="728" y="45"/>
                  </a:cubicBezTo>
                  <a:cubicBezTo>
                    <a:pt x="720" y="64"/>
                    <a:pt x="714" y="82"/>
                    <a:pt x="710" y="101"/>
                  </a:cubicBezTo>
                  <a:cubicBezTo>
                    <a:pt x="704" y="131"/>
                    <a:pt x="700" y="165"/>
                    <a:pt x="698" y="204"/>
                  </a:cubicBezTo>
                  <a:cubicBezTo>
                    <a:pt x="665" y="204"/>
                    <a:pt x="665" y="204"/>
                    <a:pt x="665" y="204"/>
                  </a:cubicBezTo>
                  <a:cubicBezTo>
                    <a:pt x="664" y="143"/>
                    <a:pt x="664" y="143"/>
                    <a:pt x="664" y="143"/>
                  </a:cubicBezTo>
                  <a:cubicBezTo>
                    <a:pt x="661" y="109"/>
                    <a:pt x="641" y="83"/>
                    <a:pt x="604" y="66"/>
                  </a:cubicBezTo>
                  <a:cubicBezTo>
                    <a:pt x="568" y="50"/>
                    <a:pt x="515" y="41"/>
                    <a:pt x="445" y="41"/>
                  </a:cubicBezTo>
                  <a:cubicBezTo>
                    <a:pt x="393" y="42"/>
                    <a:pt x="349" y="48"/>
                    <a:pt x="313" y="60"/>
                  </a:cubicBezTo>
                  <a:cubicBezTo>
                    <a:pt x="276" y="72"/>
                    <a:pt x="244" y="91"/>
                    <a:pt x="216" y="117"/>
                  </a:cubicBezTo>
                  <a:cubicBezTo>
                    <a:pt x="189" y="143"/>
                    <a:pt x="166" y="176"/>
                    <a:pt x="148" y="216"/>
                  </a:cubicBezTo>
                  <a:cubicBezTo>
                    <a:pt x="131" y="256"/>
                    <a:pt x="122" y="306"/>
                    <a:pt x="121" y="366"/>
                  </a:cubicBezTo>
                  <a:cubicBezTo>
                    <a:pt x="121" y="472"/>
                    <a:pt x="155" y="557"/>
                    <a:pt x="223" y="621"/>
                  </a:cubicBezTo>
                  <a:cubicBezTo>
                    <a:pt x="290" y="685"/>
                    <a:pt x="380" y="717"/>
                    <a:pt x="492" y="717"/>
                  </a:cubicBezTo>
                  <a:cubicBezTo>
                    <a:pt x="542" y="717"/>
                    <a:pt x="588" y="711"/>
                    <a:pt x="631" y="698"/>
                  </a:cubicBezTo>
                  <a:cubicBezTo>
                    <a:pt x="660" y="689"/>
                    <a:pt x="689" y="675"/>
                    <a:pt x="718" y="656"/>
                  </a:cubicBezTo>
                  <a:lnTo>
                    <a:pt x="728" y="6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Freeform 12"/>
            <p:cNvSpPr>
              <a:spLocks/>
            </p:cNvSpPr>
            <p:nvPr userDrawn="1"/>
          </p:nvSpPr>
          <p:spPr bwMode="auto">
            <a:xfrm>
              <a:off x="757238" y="687388"/>
              <a:ext cx="323850" cy="239713"/>
            </a:xfrm>
            <a:custGeom>
              <a:avLst/>
              <a:gdLst>
                <a:gd name="T0" fmla="*/ 0 w 1017"/>
                <a:gd name="T1" fmla="*/ 35 h 754"/>
                <a:gd name="T2" fmla="*/ 0 w 1017"/>
                <a:gd name="T3" fmla="*/ 0 h 754"/>
                <a:gd name="T4" fmla="*/ 110 w 1017"/>
                <a:gd name="T5" fmla="*/ 4 h 754"/>
                <a:gd name="T6" fmla="*/ 212 w 1017"/>
                <a:gd name="T7" fmla="*/ 0 h 754"/>
                <a:gd name="T8" fmla="*/ 300 w 1017"/>
                <a:gd name="T9" fmla="*/ 183 h 754"/>
                <a:gd name="T10" fmla="*/ 509 w 1017"/>
                <a:gd name="T11" fmla="*/ 592 h 754"/>
                <a:gd name="T12" fmla="*/ 697 w 1017"/>
                <a:gd name="T13" fmla="*/ 218 h 754"/>
                <a:gd name="T14" fmla="*/ 800 w 1017"/>
                <a:gd name="T15" fmla="*/ 0 h 754"/>
                <a:gd name="T16" fmla="*/ 898 w 1017"/>
                <a:gd name="T17" fmla="*/ 4 h 754"/>
                <a:gd name="T18" fmla="*/ 1017 w 1017"/>
                <a:gd name="T19" fmla="*/ 0 h 754"/>
                <a:gd name="T20" fmla="*/ 1017 w 1017"/>
                <a:gd name="T21" fmla="*/ 35 h 754"/>
                <a:gd name="T22" fmla="*/ 938 w 1017"/>
                <a:gd name="T23" fmla="*/ 40 h 754"/>
                <a:gd name="T24" fmla="*/ 918 w 1017"/>
                <a:gd name="T25" fmla="*/ 53 h 754"/>
                <a:gd name="T26" fmla="*/ 910 w 1017"/>
                <a:gd name="T27" fmla="*/ 103 h 754"/>
                <a:gd name="T28" fmla="*/ 907 w 1017"/>
                <a:gd name="T29" fmla="*/ 251 h 754"/>
                <a:gd name="T30" fmla="*/ 907 w 1017"/>
                <a:gd name="T31" fmla="*/ 492 h 754"/>
                <a:gd name="T32" fmla="*/ 910 w 1017"/>
                <a:gd name="T33" fmla="*/ 631 h 754"/>
                <a:gd name="T34" fmla="*/ 918 w 1017"/>
                <a:gd name="T35" fmla="*/ 690 h 754"/>
                <a:gd name="T36" fmla="*/ 938 w 1017"/>
                <a:gd name="T37" fmla="*/ 704 h 754"/>
                <a:gd name="T38" fmla="*/ 1017 w 1017"/>
                <a:gd name="T39" fmla="*/ 709 h 754"/>
                <a:gd name="T40" fmla="*/ 1017 w 1017"/>
                <a:gd name="T41" fmla="*/ 743 h 754"/>
                <a:gd name="T42" fmla="*/ 861 w 1017"/>
                <a:gd name="T43" fmla="*/ 739 h 754"/>
                <a:gd name="T44" fmla="*/ 699 w 1017"/>
                <a:gd name="T45" fmla="*/ 743 h 754"/>
                <a:gd name="T46" fmla="*/ 699 w 1017"/>
                <a:gd name="T47" fmla="*/ 709 h 754"/>
                <a:gd name="T48" fmla="*/ 778 w 1017"/>
                <a:gd name="T49" fmla="*/ 704 h 754"/>
                <a:gd name="T50" fmla="*/ 797 w 1017"/>
                <a:gd name="T51" fmla="*/ 691 h 754"/>
                <a:gd name="T52" fmla="*/ 806 w 1017"/>
                <a:gd name="T53" fmla="*/ 641 h 754"/>
                <a:gd name="T54" fmla="*/ 808 w 1017"/>
                <a:gd name="T55" fmla="*/ 492 h 754"/>
                <a:gd name="T56" fmla="*/ 808 w 1017"/>
                <a:gd name="T57" fmla="*/ 108 h 754"/>
                <a:gd name="T58" fmla="*/ 619 w 1017"/>
                <a:gd name="T59" fmla="*/ 486 h 754"/>
                <a:gd name="T60" fmla="*/ 549 w 1017"/>
                <a:gd name="T61" fmla="*/ 629 h 754"/>
                <a:gd name="T62" fmla="*/ 494 w 1017"/>
                <a:gd name="T63" fmla="*/ 754 h 754"/>
                <a:gd name="T64" fmla="*/ 472 w 1017"/>
                <a:gd name="T65" fmla="*/ 754 h 754"/>
                <a:gd name="T66" fmla="*/ 459 w 1017"/>
                <a:gd name="T67" fmla="*/ 722 h 754"/>
                <a:gd name="T68" fmla="*/ 422 w 1017"/>
                <a:gd name="T69" fmla="*/ 645 h 754"/>
                <a:gd name="T70" fmla="*/ 159 w 1017"/>
                <a:gd name="T71" fmla="*/ 126 h 754"/>
                <a:gd name="T72" fmla="*/ 159 w 1017"/>
                <a:gd name="T73" fmla="*/ 492 h 754"/>
                <a:gd name="T74" fmla="*/ 163 w 1017"/>
                <a:gd name="T75" fmla="*/ 631 h 754"/>
                <a:gd name="T76" fmla="*/ 171 w 1017"/>
                <a:gd name="T77" fmla="*/ 690 h 754"/>
                <a:gd name="T78" fmla="*/ 191 w 1017"/>
                <a:gd name="T79" fmla="*/ 704 h 754"/>
                <a:gd name="T80" fmla="*/ 271 w 1017"/>
                <a:gd name="T81" fmla="*/ 709 h 754"/>
                <a:gd name="T82" fmla="*/ 271 w 1017"/>
                <a:gd name="T83" fmla="*/ 743 h 754"/>
                <a:gd name="T84" fmla="*/ 138 w 1017"/>
                <a:gd name="T85" fmla="*/ 739 h 754"/>
                <a:gd name="T86" fmla="*/ 0 w 1017"/>
                <a:gd name="T87" fmla="*/ 743 h 754"/>
                <a:gd name="T88" fmla="*/ 0 w 1017"/>
                <a:gd name="T89" fmla="*/ 709 h 754"/>
                <a:gd name="T90" fmla="*/ 79 w 1017"/>
                <a:gd name="T91" fmla="*/ 704 h 754"/>
                <a:gd name="T92" fmla="*/ 98 w 1017"/>
                <a:gd name="T93" fmla="*/ 691 h 754"/>
                <a:gd name="T94" fmla="*/ 107 w 1017"/>
                <a:gd name="T95" fmla="*/ 641 h 754"/>
                <a:gd name="T96" fmla="*/ 109 w 1017"/>
                <a:gd name="T97" fmla="*/ 492 h 754"/>
                <a:gd name="T98" fmla="*/ 109 w 1017"/>
                <a:gd name="T99" fmla="*/ 251 h 754"/>
                <a:gd name="T100" fmla="*/ 107 w 1017"/>
                <a:gd name="T101" fmla="*/ 112 h 754"/>
                <a:gd name="T102" fmla="*/ 99 w 1017"/>
                <a:gd name="T103" fmla="*/ 54 h 754"/>
                <a:gd name="T104" fmla="*/ 78 w 1017"/>
                <a:gd name="T105" fmla="*/ 40 h 754"/>
                <a:gd name="T106" fmla="*/ 0 w 1017"/>
                <a:gd name="T107" fmla="*/ 3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17" h="754">
                  <a:moveTo>
                    <a:pt x="0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8" y="2"/>
                    <a:pt x="75" y="4"/>
                    <a:pt x="110" y="4"/>
                  </a:cubicBezTo>
                  <a:cubicBezTo>
                    <a:pt x="145" y="4"/>
                    <a:pt x="179" y="2"/>
                    <a:pt x="212" y="0"/>
                  </a:cubicBezTo>
                  <a:cubicBezTo>
                    <a:pt x="244" y="70"/>
                    <a:pt x="274" y="131"/>
                    <a:pt x="300" y="183"/>
                  </a:cubicBezTo>
                  <a:cubicBezTo>
                    <a:pt x="509" y="592"/>
                    <a:pt x="509" y="592"/>
                    <a:pt x="509" y="592"/>
                  </a:cubicBezTo>
                  <a:cubicBezTo>
                    <a:pt x="697" y="218"/>
                    <a:pt x="697" y="218"/>
                    <a:pt x="697" y="218"/>
                  </a:cubicBezTo>
                  <a:cubicBezTo>
                    <a:pt x="749" y="116"/>
                    <a:pt x="783" y="43"/>
                    <a:pt x="800" y="0"/>
                  </a:cubicBezTo>
                  <a:cubicBezTo>
                    <a:pt x="839" y="2"/>
                    <a:pt x="872" y="4"/>
                    <a:pt x="898" y="4"/>
                  </a:cubicBezTo>
                  <a:cubicBezTo>
                    <a:pt x="923" y="4"/>
                    <a:pt x="962" y="2"/>
                    <a:pt x="1017" y="0"/>
                  </a:cubicBezTo>
                  <a:cubicBezTo>
                    <a:pt x="1017" y="35"/>
                    <a:pt x="1017" y="35"/>
                    <a:pt x="1017" y="35"/>
                  </a:cubicBezTo>
                  <a:cubicBezTo>
                    <a:pt x="974" y="35"/>
                    <a:pt x="947" y="37"/>
                    <a:pt x="938" y="40"/>
                  </a:cubicBezTo>
                  <a:cubicBezTo>
                    <a:pt x="928" y="43"/>
                    <a:pt x="922" y="47"/>
                    <a:pt x="918" y="53"/>
                  </a:cubicBezTo>
                  <a:cubicBezTo>
                    <a:pt x="914" y="60"/>
                    <a:pt x="911" y="76"/>
                    <a:pt x="910" y="103"/>
                  </a:cubicBezTo>
                  <a:cubicBezTo>
                    <a:pt x="910" y="110"/>
                    <a:pt x="909" y="159"/>
                    <a:pt x="907" y="251"/>
                  </a:cubicBezTo>
                  <a:cubicBezTo>
                    <a:pt x="907" y="492"/>
                    <a:pt x="907" y="492"/>
                    <a:pt x="907" y="492"/>
                  </a:cubicBezTo>
                  <a:cubicBezTo>
                    <a:pt x="907" y="540"/>
                    <a:pt x="908" y="586"/>
                    <a:pt x="910" y="631"/>
                  </a:cubicBezTo>
                  <a:cubicBezTo>
                    <a:pt x="911" y="664"/>
                    <a:pt x="914" y="684"/>
                    <a:pt x="918" y="690"/>
                  </a:cubicBezTo>
                  <a:cubicBezTo>
                    <a:pt x="922" y="696"/>
                    <a:pt x="929" y="701"/>
                    <a:pt x="938" y="704"/>
                  </a:cubicBezTo>
                  <a:cubicBezTo>
                    <a:pt x="948" y="707"/>
                    <a:pt x="974" y="709"/>
                    <a:pt x="1017" y="709"/>
                  </a:cubicBezTo>
                  <a:cubicBezTo>
                    <a:pt x="1017" y="743"/>
                    <a:pt x="1017" y="743"/>
                    <a:pt x="1017" y="743"/>
                  </a:cubicBezTo>
                  <a:cubicBezTo>
                    <a:pt x="943" y="740"/>
                    <a:pt x="891" y="739"/>
                    <a:pt x="861" y="739"/>
                  </a:cubicBezTo>
                  <a:cubicBezTo>
                    <a:pt x="837" y="739"/>
                    <a:pt x="782" y="740"/>
                    <a:pt x="699" y="743"/>
                  </a:cubicBezTo>
                  <a:cubicBezTo>
                    <a:pt x="699" y="709"/>
                    <a:pt x="699" y="709"/>
                    <a:pt x="699" y="709"/>
                  </a:cubicBezTo>
                  <a:cubicBezTo>
                    <a:pt x="742" y="709"/>
                    <a:pt x="768" y="707"/>
                    <a:pt x="778" y="704"/>
                  </a:cubicBezTo>
                  <a:cubicBezTo>
                    <a:pt x="788" y="701"/>
                    <a:pt x="794" y="697"/>
                    <a:pt x="797" y="691"/>
                  </a:cubicBezTo>
                  <a:cubicBezTo>
                    <a:pt x="802" y="684"/>
                    <a:pt x="805" y="668"/>
                    <a:pt x="806" y="641"/>
                  </a:cubicBezTo>
                  <a:cubicBezTo>
                    <a:pt x="806" y="633"/>
                    <a:pt x="807" y="584"/>
                    <a:pt x="808" y="492"/>
                  </a:cubicBezTo>
                  <a:cubicBezTo>
                    <a:pt x="808" y="108"/>
                    <a:pt x="808" y="108"/>
                    <a:pt x="808" y="108"/>
                  </a:cubicBezTo>
                  <a:cubicBezTo>
                    <a:pt x="619" y="486"/>
                    <a:pt x="619" y="486"/>
                    <a:pt x="619" y="486"/>
                  </a:cubicBezTo>
                  <a:cubicBezTo>
                    <a:pt x="589" y="545"/>
                    <a:pt x="566" y="593"/>
                    <a:pt x="549" y="629"/>
                  </a:cubicBezTo>
                  <a:cubicBezTo>
                    <a:pt x="537" y="655"/>
                    <a:pt x="518" y="696"/>
                    <a:pt x="494" y="754"/>
                  </a:cubicBezTo>
                  <a:cubicBezTo>
                    <a:pt x="472" y="754"/>
                    <a:pt x="472" y="754"/>
                    <a:pt x="472" y="754"/>
                  </a:cubicBezTo>
                  <a:cubicBezTo>
                    <a:pt x="468" y="740"/>
                    <a:pt x="463" y="729"/>
                    <a:pt x="459" y="722"/>
                  </a:cubicBezTo>
                  <a:cubicBezTo>
                    <a:pt x="422" y="645"/>
                    <a:pt x="422" y="645"/>
                    <a:pt x="422" y="645"/>
                  </a:cubicBezTo>
                  <a:cubicBezTo>
                    <a:pt x="159" y="126"/>
                    <a:pt x="159" y="126"/>
                    <a:pt x="159" y="126"/>
                  </a:cubicBezTo>
                  <a:cubicBezTo>
                    <a:pt x="159" y="492"/>
                    <a:pt x="159" y="492"/>
                    <a:pt x="159" y="492"/>
                  </a:cubicBezTo>
                  <a:cubicBezTo>
                    <a:pt x="159" y="540"/>
                    <a:pt x="160" y="586"/>
                    <a:pt x="163" y="631"/>
                  </a:cubicBezTo>
                  <a:cubicBezTo>
                    <a:pt x="164" y="664"/>
                    <a:pt x="167" y="683"/>
                    <a:pt x="171" y="690"/>
                  </a:cubicBezTo>
                  <a:cubicBezTo>
                    <a:pt x="175" y="696"/>
                    <a:pt x="182" y="701"/>
                    <a:pt x="191" y="704"/>
                  </a:cubicBezTo>
                  <a:cubicBezTo>
                    <a:pt x="200" y="707"/>
                    <a:pt x="227" y="709"/>
                    <a:pt x="271" y="709"/>
                  </a:cubicBezTo>
                  <a:cubicBezTo>
                    <a:pt x="271" y="743"/>
                    <a:pt x="271" y="743"/>
                    <a:pt x="271" y="743"/>
                  </a:cubicBezTo>
                  <a:cubicBezTo>
                    <a:pt x="138" y="739"/>
                    <a:pt x="138" y="739"/>
                    <a:pt x="138" y="739"/>
                  </a:cubicBezTo>
                  <a:cubicBezTo>
                    <a:pt x="0" y="743"/>
                    <a:pt x="0" y="743"/>
                    <a:pt x="0" y="743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43" y="709"/>
                    <a:pt x="69" y="707"/>
                    <a:pt x="79" y="704"/>
                  </a:cubicBezTo>
                  <a:cubicBezTo>
                    <a:pt x="88" y="701"/>
                    <a:pt x="95" y="697"/>
                    <a:pt x="98" y="691"/>
                  </a:cubicBezTo>
                  <a:cubicBezTo>
                    <a:pt x="103" y="684"/>
                    <a:pt x="105" y="668"/>
                    <a:pt x="107" y="641"/>
                  </a:cubicBezTo>
                  <a:cubicBezTo>
                    <a:pt x="107" y="634"/>
                    <a:pt x="108" y="584"/>
                    <a:pt x="109" y="49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04"/>
                    <a:pt x="108" y="158"/>
                    <a:pt x="107" y="112"/>
                  </a:cubicBezTo>
                  <a:cubicBezTo>
                    <a:pt x="105" y="79"/>
                    <a:pt x="103" y="60"/>
                    <a:pt x="99" y="54"/>
                  </a:cubicBezTo>
                  <a:cubicBezTo>
                    <a:pt x="94" y="48"/>
                    <a:pt x="88" y="43"/>
                    <a:pt x="78" y="40"/>
                  </a:cubicBezTo>
                  <a:cubicBezTo>
                    <a:pt x="69" y="37"/>
                    <a:pt x="43" y="35"/>
                    <a:pt x="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0" name="Freeform 13"/>
            <p:cNvSpPr>
              <a:spLocks noEditPoints="1"/>
            </p:cNvSpPr>
            <p:nvPr userDrawn="1"/>
          </p:nvSpPr>
          <p:spPr bwMode="auto">
            <a:xfrm>
              <a:off x="1092200" y="684213"/>
              <a:ext cx="263525" cy="238125"/>
            </a:xfrm>
            <a:custGeom>
              <a:avLst/>
              <a:gdLst>
                <a:gd name="T0" fmla="*/ 117 w 832"/>
                <a:gd name="T1" fmla="*/ 747 h 750"/>
                <a:gd name="T2" fmla="*/ 257 w 832"/>
                <a:gd name="T3" fmla="*/ 750 h 750"/>
                <a:gd name="T4" fmla="*/ 257 w 832"/>
                <a:gd name="T5" fmla="*/ 717 h 750"/>
                <a:gd name="T6" fmla="*/ 185 w 832"/>
                <a:gd name="T7" fmla="*/ 712 h 750"/>
                <a:gd name="T8" fmla="*/ 166 w 832"/>
                <a:gd name="T9" fmla="*/ 702 h 750"/>
                <a:gd name="T10" fmla="*/ 162 w 832"/>
                <a:gd name="T11" fmla="*/ 690 h 750"/>
                <a:gd name="T12" fmla="*/ 178 w 832"/>
                <a:gd name="T13" fmla="*/ 637 h 750"/>
                <a:gd name="T14" fmla="*/ 237 w 832"/>
                <a:gd name="T15" fmla="*/ 503 h 750"/>
                <a:gd name="T16" fmla="*/ 556 w 832"/>
                <a:gd name="T17" fmla="*/ 503 h 750"/>
                <a:gd name="T18" fmla="*/ 624 w 832"/>
                <a:gd name="T19" fmla="*/ 663 h 750"/>
                <a:gd name="T20" fmla="*/ 632 w 832"/>
                <a:gd name="T21" fmla="*/ 693 h 750"/>
                <a:gd name="T22" fmla="*/ 627 w 832"/>
                <a:gd name="T23" fmla="*/ 705 h 750"/>
                <a:gd name="T24" fmla="*/ 609 w 832"/>
                <a:gd name="T25" fmla="*/ 713 h 750"/>
                <a:gd name="T26" fmla="*/ 535 w 832"/>
                <a:gd name="T27" fmla="*/ 717 h 750"/>
                <a:gd name="T28" fmla="*/ 535 w 832"/>
                <a:gd name="T29" fmla="*/ 750 h 750"/>
                <a:gd name="T30" fmla="*/ 712 w 832"/>
                <a:gd name="T31" fmla="*/ 747 h 750"/>
                <a:gd name="T32" fmla="*/ 832 w 832"/>
                <a:gd name="T33" fmla="*/ 750 h 750"/>
                <a:gd name="T34" fmla="*/ 832 w 832"/>
                <a:gd name="T35" fmla="*/ 717 h 750"/>
                <a:gd name="T36" fmla="*/ 776 w 832"/>
                <a:gd name="T37" fmla="*/ 710 h 750"/>
                <a:gd name="T38" fmla="*/ 753 w 832"/>
                <a:gd name="T39" fmla="*/ 687 h 750"/>
                <a:gd name="T40" fmla="*/ 677 w 832"/>
                <a:gd name="T41" fmla="*/ 526 h 750"/>
                <a:gd name="T42" fmla="*/ 441 w 832"/>
                <a:gd name="T43" fmla="*/ 0 h 750"/>
                <a:gd name="T44" fmla="*/ 406 w 832"/>
                <a:gd name="T45" fmla="*/ 0 h 750"/>
                <a:gd name="T46" fmla="*/ 310 w 832"/>
                <a:gd name="T47" fmla="*/ 217 h 750"/>
                <a:gd name="T48" fmla="*/ 172 w 832"/>
                <a:gd name="T49" fmla="*/ 512 h 750"/>
                <a:gd name="T50" fmla="*/ 100 w 832"/>
                <a:gd name="T51" fmla="*/ 660 h 750"/>
                <a:gd name="T52" fmla="*/ 74 w 832"/>
                <a:gd name="T53" fmla="*/ 702 h 750"/>
                <a:gd name="T54" fmla="*/ 54 w 832"/>
                <a:gd name="T55" fmla="*/ 713 h 750"/>
                <a:gd name="T56" fmla="*/ 0 w 832"/>
                <a:gd name="T57" fmla="*/ 717 h 750"/>
                <a:gd name="T58" fmla="*/ 0 w 832"/>
                <a:gd name="T59" fmla="*/ 750 h 750"/>
                <a:gd name="T60" fmla="*/ 117 w 832"/>
                <a:gd name="T61" fmla="*/ 747 h 750"/>
                <a:gd name="T62" fmla="*/ 396 w 832"/>
                <a:gd name="T63" fmla="*/ 143 h 750"/>
                <a:gd name="T64" fmla="*/ 534 w 832"/>
                <a:gd name="T65" fmla="*/ 458 h 750"/>
                <a:gd name="T66" fmla="*/ 256 w 832"/>
                <a:gd name="T67" fmla="*/ 458 h 750"/>
                <a:gd name="T68" fmla="*/ 396 w 832"/>
                <a:gd name="T69" fmla="*/ 143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2" h="750">
                  <a:moveTo>
                    <a:pt x="117" y="747"/>
                  </a:moveTo>
                  <a:cubicBezTo>
                    <a:pt x="148" y="747"/>
                    <a:pt x="195" y="748"/>
                    <a:pt x="257" y="750"/>
                  </a:cubicBezTo>
                  <a:cubicBezTo>
                    <a:pt x="257" y="717"/>
                    <a:pt x="257" y="717"/>
                    <a:pt x="257" y="717"/>
                  </a:cubicBezTo>
                  <a:cubicBezTo>
                    <a:pt x="222" y="716"/>
                    <a:pt x="199" y="715"/>
                    <a:pt x="185" y="712"/>
                  </a:cubicBezTo>
                  <a:cubicBezTo>
                    <a:pt x="177" y="710"/>
                    <a:pt x="170" y="707"/>
                    <a:pt x="166" y="702"/>
                  </a:cubicBezTo>
                  <a:cubicBezTo>
                    <a:pt x="163" y="699"/>
                    <a:pt x="162" y="695"/>
                    <a:pt x="162" y="690"/>
                  </a:cubicBezTo>
                  <a:cubicBezTo>
                    <a:pt x="162" y="679"/>
                    <a:pt x="167" y="662"/>
                    <a:pt x="178" y="637"/>
                  </a:cubicBezTo>
                  <a:cubicBezTo>
                    <a:pt x="237" y="503"/>
                    <a:pt x="237" y="503"/>
                    <a:pt x="237" y="503"/>
                  </a:cubicBezTo>
                  <a:cubicBezTo>
                    <a:pt x="556" y="503"/>
                    <a:pt x="556" y="503"/>
                    <a:pt x="556" y="503"/>
                  </a:cubicBezTo>
                  <a:cubicBezTo>
                    <a:pt x="624" y="663"/>
                    <a:pt x="624" y="663"/>
                    <a:pt x="624" y="663"/>
                  </a:cubicBezTo>
                  <a:cubicBezTo>
                    <a:pt x="629" y="675"/>
                    <a:pt x="632" y="685"/>
                    <a:pt x="632" y="693"/>
                  </a:cubicBezTo>
                  <a:cubicBezTo>
                    <a:pt x="632" y="698"/>
                    <a:pt x="630" y="702"/>
                    <a:pt x="627" y="705"/>
                  </a:cubicBezTo>
                  <a:cubicBezTo>
                    <a:pt x="624" y="708"/>
                    <a:pt x="618" y="711"/>
                    <a:pt x="609" y="713"/>
                  </a:cubicBezTo>
                  <a:cubicBezTo>
                    <a:pt x="601" y="715"/>
                    <a:pt x="576" y="716"/>
                    <a:pt x="535" y="717"/>
                  </a:cubicBezTo>
                  <a:cubicBezTo>
                    <a:pt x="535" y="750"/>
                    <a:pt x="535" y="750"/>
                    <a:pt x="535" y="750"/>
                  </a:cubicBezTo>
                  <a:cubicBezTo>
                    <a:pt x="712" y="747"/>
                    <a:pt x="712" y="747"/>
                    <a:pt x="712" y="747"/>
                  </a:cubicBezTo>
                  <a:cubicBezTo>
                    <a:pt x="734" y="747"/>
                    <a:pt x="775" y="748"/>
                    <a:pt x="832" y="750"/>
                  </a:cubicBezTo>
                  <a:cubicBezTo>
                    <a:pt x="832" y="717"/>
                    <a:pt x="832" y="717"/>
                    <a:pt x="832" y="717"/>
                  </a:cubicBezTo>
                  <a:cubicBezTo>
                    <a:pt x="803" y="716"/>
                    <a:pt x="784" y="714"/>
                    <a:pt x="776" y="710"/>
                  </a:cubicBezTo>
                  <a:cubicBezTo>
                    <a:pt x="767" y="707"/>
                    <a:pt x="760" y="699"/>
                    <a:pt x="753" y="687"/>
                  </a:cubicBezTo>
                  <a:cubicBezTo>
                    <a:pt x="740" y="664"/>
                    <a:pt x="715" y="611"/>
                    <a:pt x="677" y="526"/>
                  </a:cubicBezTo>
                  <a:cubicBezTo>
                    <a:pt x="441" y="0"/>
                    <a:pt x="441" y="0"/>
                    <a:pt x="441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357" y="112"/>
                    <a:pt x="325" y="185"/>
                    <a:pt x="310" y="217"/>
                  </a:cubicBezTo>
                  <a:cubicBezTo>
                    <a:pt x="172" y="512"/>
                    <a:pt x="172" y="512"/>
                    <a:pt x="172" y="512"/>
                  </a:cubicBezTo>
                  <a:cubicBezTo>
                    <a:pt x="131" y="598"/>
                    <a:pt x="107" y="647"/>
                    <a:pt x="100" y="660"/>
                  </a:cubicBezTo>
                  <a:cubicBezTo>
                    <a:pt x="89" y="683"/>
                    <a:pt x="80" y="697"/>
                    <a:pt x="74" y="702"/>
                  </a:cubicBezTo>
                  <a:cubicBezTo>
                    <a:pt x="68" y="708"/>
                    <a:pt x="61" y="711"/>
                    <a:pt x="54" y="713"/>
                  </a:cubicBezTo>
                  <a:cubicBezTo>
                    <a:pt x="47" y="715"/>
                    <a:pt x="29" y="716"/>
                    <a:pt x="0" y="717"/>
                  </a:cubicBezTo>
                  <a:cubicBezTo>
                    <a:pt x="0" y="750"/>
                    <a:pt x="0" y="750"/>
                    <a:pt x="0" y="750"/>
                  </a:cubicBezTo>
                  <a:cubicBezTo>
                    <a:pt x="42" y="748"/>
                    <a:pt x="81" y="747"/>
                    <a:pt x="117" y="747"/>
                  </a:cubicBezTo>
                  <a:close/>
                  <a:moveTo>
                    <a:pt x="396" y="143"/>
                  </a:moveTo>
                  <a:cubicBezTo>
                    <a:pt x="534" y="458"/>
                    <a:pt x="534" y="458"/>
                    <a:pt x="534" y="458"/>
                  </a:cubicBezTo>
                  <a:cubicBezTo>
                    <a:pt x="256" y="458"/>
                    <a:pt x="256" y="458"/>
                    <a:pt x="256" y="458"/>
                  </a:cubicBezTo>
                  <a:lnTo>
                    <a:pt x="39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1" name="Freeform 14"/>
            <p:cNvSpPr>
              <a:spLocks/>
            </p:cNvSpPr>
            <p:nvPr userDrawn="1"/>
          </p:nvSpPr>
          <p:spPr bwMode="auto">
            <a:xfrm>
              <a:off x="1309688" y="687388"/>
              <a:ext cx="260350" cy="234950"/>
            </a:xfrm>
            <a:custGeom>
              <a:avLst/>
              <a:gdLst>
                <a:gd name="T0" fmla="*/ 601 w 817"/>
                <a:gd name="T1" fmla="*/ 111 h 743"/>
                <a:gd name="T2" fmla="*/ 634 w 817"/>
                <a:gd name="T3" fmla="*/ 52 h 743"/>
                <a:gd name="T4" fmla="*/ 624 w 817"/>
                <a:gd name="T5" fmla="*/ 39 h 743"/>
                <a:gd name="T6" fmla="*/ 543 w 817"/>
                <a:gd name="T7" fmla="*/ 33 h 743"/>
                <a:gd name="T8" fmla="*/ 543 w 817"/>
                <a:gd name="T9" fmla="*/ 0 h 743"/>
                <a:gd name="T10" fmla="*/ 688 w 817"/>
                <a:gd name="T11" fmla="*/ 3 h 743"/>
                <a:gd name="T12" fmla="*/ 817 w 817"/>
                <a:gd name="T13" fmla="*/ 0 h 743"/>
                <a:gd name="T14" fmla="*/ 817 w 817"/>
                <a:gd name="T15" fmla="*/ 33 h 743"/>
                <a:gd name="T16" fmla="*/ 746 w 817"/>
                <a:gd name="T17" fmla="*/ 39 h 743"/>
                <a:gd name="T18" fmla="*/ 718 w 817"/>
                <a:gd name="T19" fmla="*/ 51 h 743"/>
                <a:gd name="T20" fmla="*/ 675 w 817"/>
                <a:gd name="T21" fmla="*/ 102 h 743"/>
                <a:gd name="T22" fmla="*/ 514 w 817"/>
                <a:gd name="T23" fmla="*/ 333 h 743"/>
                <a:gd name="T24" fmla="*/ 461 w 817"/>
                <a:gd name="T25" fmla="*/ 422 h 743"/>
                <a:gd name="T26" fmla="*/ 455 w 817"/>
                <a:gd name="T27" fmla="*/ 453 h 743"/>
                <a:gd name="T28" fmla="*/ 455 w 817"/>
                <a:gd name="T29" fmla="*/ 493 h 743"/>
                <a:gd name="T30" fmla="*/ 459 w 817"/>
                <a:gd name="T31" fmla="*/ 631 h 743"/>
                <a:gd name="T32" fmla="*/ 466 w 817"/>
                <a:gd name="T33" fmla="*/ 690 h 743"/>
                <a:gd name="T34" fmla="*/ 486 w 817"/>
                <a:gd name="T35" fmla="*/ 704 h 743"/>
                <a:gd name="T36" fmla="*/ 564 w 817"/>
                <a:gd name="T37" fmla="*/ 710 h 743"/>
                <a:gd name="T38" fmla="*/ 564 w 817"/>
                <a:gd name="T39" fmla="*/ 743 h 743"/>
                <a:gd name="T40" fmla="*/ 410 w 817"/>
                <a:gd name="T41" fmla="*/ 740 h 743"/>
                <a:gd name="T42" fmla="*/ 244 w 817"/>
                <a:gd name="T43" fmla="*/ 743 h 743"/>
                <a:gd name="T44" fmla="*/ 244 w 817"/>
                <a:gd name="T45" fmla="*/ 710 h 743"/>
                <a:gd name="T46" fmla="*/ 322 w 817"/>
                <a:gd name="T47" fmla="*/ 704 h 743"/>
                <a:gd name="T48" fmla="*/ 341 w 817"/>
                <a:gd name="T49" fmla="*/ 692 h 743"/>
                <a:gd name="T50" fmla="*/ 350 w 817"/>
                <a:gd name="T51" fmla="*/ 641 h 743"/>
                <a:gd name="T52" fmla="*/ 353 w 817"/>
                <a:gd name="T53" fmla="*/ 493 h 743"/>
                <a:gd name="T54" fmla="*/ 353 w 817"/>
                <a:gd name="T55" fmla="*/ 432 h 743"/>
                <a:gd name="T56" fmla="*/ 331 w 817"/>
                <a:gd name="T57" fmla="*/ 390 h 743"/>
                <a:gd name="T58" fmla="*/ 275 w 817"/>
                <a:gd name="T59" fmla="*/ 300 h 743"/>
                <a:gd name="T60" fmla="*/ 135 w 817"/>
                <a:gd name="T61" fmla="*/ 102 h 743"/>
                <a:gd name="T62" fmla="*/ 96 w 817"/>
                <a:gd name="T63" fmla="*/ 51 h 743"/>
                <a:gd name="T64" fmla="*/ 69 w 817"/>
                <a:gd name="T65" fmla="*/ 39 h 743"/>
                <a:gd name="T66" fmla="*/ 0 w 817"/>
                <a:gd name="T67" fmla="*/ 33 h 743"/>
                <a:gd name="T68" fmla="*/ 0 w 817"/>
                <a:gd name="T69" fmla="*/ 0 h 743"/>
                <a:gd name="T70" fmla="*/ 130 w 817"/>
                <a:gd name="T71" fmla="*/ 3 h 743"/>
                <a:gd name="T72" fmla="*/ 333 w 817"/>
                <a:gd name="T73" fmla="*/ 0 h 743"/>
                <a:gd name="T74" fmla="*/ 333 w 817"/>
                <a:gd name="T75" fmla="*/ 33 h 743"/>
                <a:gd name="T76" fmla="*/ 246 w 817"/>
                <a:gd name="T77" fmla="*/ 39 h 743"/>
                <a:gd name="T78" fmla="*/ 234 w 817"/>
                <a:gd name="T79" fmla="*/ 52 h 743"/>
                <a:gd name="T80" fmla="*/ 262 w 817"/>
                <a:gd name="T81" fmla="*/ 111 h 743"/>
                <a:gd name="T82" fmla="*/ 426 w 817"/>
                <a:gd name="T83" fmla="*/ 376 h 743"/>
                <a:gd name="T84" fmla="*/ 601 w 817"/>
                <a:gd name="T85" fmla="*/ 111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17" h="743">
                  <a:moveTo>
                    <a:pt x="601" y="111"/>
                  </a:moveTo>
                  <a:cubicBezTo>
                    <a:pt x="623" y="78"/>
                    <a:pt x="634" y="59"/>
                    <a:pt x="634" y="52"/>
                  </a:cubicBezTo>
                  <a:cubicBezTo>
                    <a:pt x="634" y="46"/>
                    <a:pt x="631" y="41"/>
                    <a:pt x="624" y="39"/>
                  </a:cubicBezTo>
                  <a:cubicBezTo>
                    <a:pt x="616" y="36"/>
                    <a:pt x="585" y="34"/>
                    <a:pt x="543" y="33"/>
                  </a:cubicBezTo>
                  <a:cubicBezTo>
                    <a:pt x="543" y="0"/>
                    <a:pt x="543" y="0"/>
                    <a:pt x="543" y="0"/>
                  </a:cubicBezTo>
                  <a:cubicBezTo>
                    <a:pt x="610" y="2"/>
                    <a:pt x="650" y="3"/>
                    <a:pt x="688" y="3"/>
                  </a:cubicBezTo>
                  <a:cubicBezTo>
                    <a:pt x="725" y="3"/>
                    <a:pt x="745" y="2"/>
                    <a:pt x="817" y="0"/>
                  </a:cubicBezTo>
                  <a:cubicBezTo>
                    <a:pt x="817" y="33"/>
                    <a:pt x="817" y="33"/>
                    <a:pt x="817" y="33"/>
                  </a:cubicBezTo>
                  <a:cubicBezTo>
                    <a:pt x="773" y="34"/>
                    <a:pt x="757" y="36"/>
                    <a:pt x="746" y="39"/>
                  </a:cubicBezTo>
                  <a:cubicBezTo>
                    <a:pt x="735" y="41"/>
                    <a:pt x="725" y="46"/>
                    <a:pt x="718" y="51"/>
                  </a:cubicBezTo>
                  <a:cubicBezTo>
                    <a:pt x="709" y="58"/>
                    <a:pt x="695" y="75"/>
                    <a:pt x="675" y="102"/>
                  </a:cubicBezTo>
                  <a:cubicBezTo>
                    <a:pt x="514" y="333"/>
                    <a:pt x="514" y="333"/>
                    <a:pt x="514" y="333"/>
                  </a:cubicBezTo>
                  <a:cubicBezTo>
                    <a:pt x="483" y="381"/>
                    <a:pt x="465" y="411"/>
                    <a:pt x="461" y="422"/>
                  </a:cubicBezTo>
                  <a:cubicBezTo>
                    <a:pt x="457" y="433"/>
                    <a:pt x="455" y="443"/>
                    <a:pt x="455" y="453"/>
                  </a:cubicBezTo>
                  <a:cubicBezTo>
                    <a:pt x="455" y="493"/>
                    <a:pt x="455" y="493"/>
                    <a:pt x="455" y="493"/>
                  </a:cubicBezTo>
                  <a:cubicBezTo>
                    <a:pt x="455" y="541"/>
                    <a:pt x="456" y="587"/>
                    <a:pt x="459" y="631"/>
                  </a:cubicBezTo>
                  <a:cubicBezTo>
                    <a:pt x="460" y="665"/>
                    <a:pt x="462" y="684"/>
                    <a:pt x="466" y="690"/>
                  </a:cubicBezTo>
                  <a:cubicBezTo>
                    <a:pt x="470" y="696"/>
                    <a:pt x="477" y="701"/>
                    <a:pt x="486" y="704"/>
                  </a:cubicBezTo>
                  <a:cubicBezTo>
                    <a:pt x="495" y="707"/>
                    <a:pt x="521" y="709"/>
                    <a:pt x="564" y="710"/>
                  </a:cubicBezTo>
                  <a:cubicBezTo>
                    <a:pt x="564" y="743"/>
                    <a:pt x="564" y="743"/>
                    <a:pt x="564" y="743"/>
                  </a:cubicBezTo>
                  <a:cubicBezTo>
                    <a:pt x="505" y="741"/>
                    <a:pt x="453" y="740"/>
                    <a:pt x="410" y="740"/>
                  </a:cubicBezTo>
                  <a:cubicBezTo>
                    <a:pt x="368" y="740"/>
                    <a:pt x="313" y="741"/>
                    <a:pt x="244" y="743"/>
                  </a:cubicBezTo>
                  <a:cubicBezTo>
                    <a:pt x="244" y="710"/>
                    <a:pt x="244" y="710"/>
                    <a:pt x="244" y="710"/>
                  </a:cubicBezTo>
                  <a:cubicBezTo>
                    <a:pt x="287" y="709"/>
                    <a:pt x="313" y="707"/>
                    <a:pt x="322" y="704"/>
                  </a:cubicBezTo>
                  <a:cubicBezTo>
                    <a:pt x="332" y="701"/>
                    <a:pt x="338" y="697"/>
                    <a:pt x="341" y="692"/>
                  </a:cubicBezTo>
                  <a:cubicBezTo>
                    <a:pt x="346" y="685"/>
                    <a:pt x="349" y="668"/>
                    <a:pt x="350" y="641"/>
                  </a:cubicBezTo>
                  <a:cubicBezTo>
                    <a:pt x="350" y="634"/>
                    <a:pt x="351" y="585"/>
                    <a:pt x="353" y="493"/>
                  </a:cubicBezTo>
                  <a:cubicBezTo>
                    <a:pt x="353" y="432"/>
                    <a:pt x="353" y="432"/>
                    <a:pt x="353" y="432"/>
                  </a:cubicBezTo>
                  <a:cubicBezTo>
                    <a:pt x="345" y="417"/>
                    <a:pt x="338" y="403"/>
                    <a:pt x="331" y="390"/>
                  </a:cubicBezTo>
                  <a:cubicBezTo>
                    <a:pt x="325" y="382"/>
                    <a:pt x="307" y="352"/>
                    <a:pt x="275" y="300"/>
                  </a:cubicBezTo>
                  <a:cubicBezTo>
                    <a:pt x="135" y="102"/>
                    <a:pt x="135" y="102"/>
                    <a:pt x="135" y="102"/>
                  </a:cubicBezTo>
                  <a:cubicBezTo>
                    <a:pt x="118" y="75"/>
                    <a:pt x="105" y="58"/>
                    <a:pt x="96" y="51"/>
                  </a:cubicBezTo>
                  <a:cubicBezTo>
                    <a:pt x="89" y="46"/>
                    <a:pt x="80" y="41"/>
                    <a:pt x="69" y="39"/>
                  </a:cubicBezTo>
                  <a:cubicBezTo>
                    <a:pt x="58" y="36"/>
                    <a:pt x="44" y="34"/>
                    <a:pt x="0" y="3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2" y="2"/>
                    <a:pt x="94" y="3"/>
                    <a:pt x="130" y="3"/>
                  </a:cubicBezTo>
                  <a:cubicBezTo>
                    <a:pt x="168" y="3"/>
                    <a:pt x="265" y="2"/>
                    <a:pt x="333" y="0"/>
                  </a:cubicBezTo>
                  <a:cubicBezTo>
                    <a:pt x="333" y="33"/>
                    <a:pt x="333" y="33"/>
                    <a:pt x="333" y="33"/>
                  </a:cubicBezTo>
                  <a:cubicBezTo>
                    <a:pt x="291" y="34"/>
                    <a:pt x="254" y="36"/>
                    <a:pt x="246" y="39"/>
                  </a:cubicBezTo>
                  <a:cubicBezTo>
                    <a:pt x="239" y="41"/>
                    <a:pt x="235" y="46"/>
                    <a:pt x="234" y="52"/>
                  </a:cubicBezTo>
                  <a:cubicBezTo>
                    <a:pt x="234" y="59"/>
                    <a:pt x="243" y="78"/>
                    <a:pt x="262" y="111"/>
                  </a:cubicBezTo>
                  <a:cubicBezTo>
                    <a:pt x="426" y="376"/>
                    <a:pt x="426" y="376"/>
                    <a:pt x="426" y="376"/>
                  </a:cubicBezTo>
                  <a:lnTo>
                    <a:pt x="601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2" name="Freeform 15"/>
            <p:cNvSpPr>
              <a:spLocks noEditPoints="1"/>
            </p:cNvSpPr>
            <p:nvPr userDrawn="1"/>
          </p:nvSpPr>
          <p:spPr bwMode="auto">
            <a:xfrm>
              <a:off x="1558925" y="681038"/>
              <a:ext cx="263525" cy="246063"/>
            </a:xfrm>
            <a:custGeom>
              <a:avLst/>
              <a:gdLst>
                <a:gd name="T0" fmla="*/ 148 w 830"/>
                <a:gd name="T1" fmla="*/ 190 h 775"/>
                <a:gd name="T2" fmla="*/ 247 w 830"/>
                <a:gd name="T3" fmla="*/ 82 h 775"/>
                <a:gd name="T4" fmla="*/ 399 w 830"/>
                <a:gd name="T5" fmla="*/ 45 h 775"/>
                <a:gd name="T6" fmla="*/ 512 w 830"/>
                <a:gd name="T7" fmla="*/ 62 h 775"/>
                <a:gd name="T8" fmla="*/ 596 w 830"/>
                <a:gd name="T9" fmla="*/ 106 h 775"/>
                <a:gd name="T10" fmla="*/ 652 w 830"/>
                <a:gd name="T11" fmla="*/ 167 h 775"/>
                <a:gd name="T12" fmla="*/ 690 w 830"/>
                <a:gd name="T13" fmla="*/ 245 h 775"/>
                <a:gd name="T14" fmla="*/ 713 w 830"/>
                <a:gd name="T15" fmla="*/ 398 h 775"/>
                <a:gd name="T16" fmla="*/ 681 w 830"/>
                <a:gd name="T17" fmla="*/ 571 h 775"/>
                <a:gd name="T18" fmla="*/ 584 w 830"/>
                <a:gd name="T19" fmla="*/ 686 h 775"/>
                <a:gd name="T20" fmla="*/ 431 w 830"/>
                <a:gd name="T21" fmla="*/ 727 h 775"/>
                <a:gd name="T22" fmla="*/ 315 w 830"/>
                <a:gd name="T23" fmla="*/ 707 h 775"/>
                <a:gd name="T24" fmla="*/ 220 w 830"/>
                <a:gd name="T25" fmla="*/ 644 h 775"/>
                <a:gd name="T26" fmla="*/ 151 w 830"/>
                <a:gd name="T27" fmla="*/ 539 h 775"/>
                <a:gd name="T28" fmla="*/ 125 w 830"/>
                <a:gd name="T29" fmla="*/ 450 h 775"/>
                <a:gd name="T30" fmla="*/ 115 w 830"/>
                <a:gd name="T31" fmla="*/ 349 h 775"/>
                <a:gd name="T32" fmla="*/ 148 w 830"/>
                <a:gd name="T33" fmla="*/ 190 h 775"/>
                <a:gd name="T34" fmla="*/ 26 w 830"/>
                <a:gd name="T35" fmla="*/ 541 h 775"/>
                <a:gd name="T36" fmla="*/ 105 w 830"/>
                <a:gd name="T37" fmla="*/ 669 h 775"/>
                <a:gd name="T38" fmla="*/ 231 w 830"/>
                <a:gd name="T39" fmla="*/ 748 h 775"/>
                <a:gd name="T40" fmla="*/ 392 w 830"/>
                <a:gd name="T41" fmla="*/ 775 h 775"/>
                <a:gd name="T42" fmla="*/ 706 w 830"/>
                <a:gd name="T43" fmla="*/ 657 h 775"/>
                <a:gd name="T44" fmla="*/ 830 w 830"/>
                <a:gd name="T45" fmla="*/ 364 h 775"/>
                <a:gd name="T46" fmla="*/ 817 w 830"/>
                <a:gd name="T47" fmla="*/ 261 h 775"/>
                <a:gd name="T48" fmla="*/ 784 w 830"/>
                <a:gd name="T49" fmla="*/ 177 h 775"/>
                <a:gd name="T50" fmla="*/ 709 w 830"/>
                <a:gd name="T51" fmla="*/ 89 h 775"/>
                <a:gd name="T52" fmla="*/ 588 w 830"/>
                <a:gd name="T53" fmla="*/ 25 h 775"/>
                <a:gd name="T54" fmla="*/ 423 w 830"/>
                <a:gd name="T55" fmla="*/ 0 h 775"/>
                <a:gd name="T56" fmla="*/ 249 w 830"/>
                <a:gd name="T57" fmla="*/ 29 h 775"/>
                <a:gd name="T58" fmla="*/ 112 w 830"/>
                <a:gd name="T59" fmla="*/ 113 h 775"/>
                <a:gd name="T60" fmla="*/ 26 w 830"/>
                <a:gd name="T61" fmla="*/ 239 h 775"/>
                <a:gd name="T62" fmla="*/ 0 w 830"/>
                <a:gd name="T63" fmla="*/ 393 h 775"/>
                <a:gd name="T64" fmla="*/ 26 w 830"/>
                <a:gd name="T65" fmla="*/ 54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30" h="775">
                  <a:moveTo>
                    <a:pt x="148" y="190"/>
                  </a:moveTo>
                  <a:cubicBezTo>
                    <a:pt x="170" y="143"/>
                    <a:pt x="203" y="107"/>
                    <a:pt x="247" y="82"/>
                  </a:cubicBezTo>
                  <a:cubicBezTo>
                    <a:pt x="290" y="57"/>
                    <a:pt x="341" y="45"/>
                    <a:pt x="399" y="45"/>
                  </a:cubicBezTo>
                  <a:cubicBezTo>
                    <a:pt x="440" y="45"/>
                    <a:pt x="477" y="51"/>
                    <a:pt x="512" y="62"/>
                  </a:cubicBezTo>
                  <a:cubicBezTo>
                    <a:pt x="546" y="74"/>
                    <a:pt x="575" y="89"/>
                    <a:pt x="596" y="106"/>
                  </a:cubicBezTo>
                  <a:cubicBezTo>
                    <a:pt x="618" y="124"/>
                    <a:pt x="637" y="144"/>
                    <a:pt x="652" y="167"/>
                  </a:cubicBezTo>
                  <a:cubicBezTo>
                    <a:pt x="668" y="190"/>
                    <a:pt x="681" y="216"/>
                    <a:pt x="690" y="245"/>
                  </a:cubicBezTo>
                  <a:cubicBezTo>
                    <a:pt x="706" y="292"/>
                    <a:pt x="713" y="343"/>
                    <a:pt x="713" y="398"/>
                  </a:cubicBezTo>
                  <a:cubicBezTo>
                    <a:pt x="713" y="463"/>
                    <a:pt x="703" y="521"/>
                    <a:pt x="681" y="571"/>
                  </a:cubicBezTo>
                  <a:cubicBezTo>
                    <a:pt x="660" y="620"/>
                    <a:pt x="627" y="659"/>
                    <a:pt x="584" y="686"/>
                  </a:cubicBezTo>
                  <a:cubicBezTo>
                    <a:pt x="541" y="714"/>
                    <a:pt x="490" y="727"/>
                    <a:pt x="431" y="727"/>
                  </a:cubicBezTo>
                  <a:cubicBezTo>
                    <a:pt x="388" y="727"/>
                    <a:pt x="350" y="721"/>
                    <a:pt x="315" y="707"/>
                  </a:cubicBezTo>
                  <a:cubicBezTo>
                    <a:pt x="280" y="694"/>
                    <a:pt x="248" y="673"/>
                    <a:pt x="220" y="644"/>
                  </a:cubicBezTo>
                  <a:cubicBezTo>
                    <a:pt x="192" y="616"/>
                    <a:pt x="169" y="581"/>
                    <a:pt x="151" y="539"/>
                  </a:cubicBezTo>
                  <a:cubicBezTo>
                    <a:pt x="141" y="514"/>
                    <a:pt x="132" y="484"/>
                    <a:pt x="125" y="450"/>
                  </a:cubicBezTo>
                  <a:cubicBezTo>
                    <a:pt x="118" y="416"/>
                    <a:pt x="115" y="382"/>
                    <a:pt x="115" y="349"/>
                  </a:cubicBezTo>
                  <a:cubicBezTo>
                    <a:pt x="115" y="290"/>
                    <a:pt x="126" y="236"/>
                    <a:pt x="148" y="190"/>
                  </a:cubicBezTo>
                  <a:close/>
                  <a:moveTo>
                    <a:pt x="26" y="541"/>
                  </a:moveTo>
                  <a:cubicBezTo>
                    <a:pt x="44" y="591"/>
                    <a:pt x="70" y="634"/>
                    <a:pt x="105" y="669"/>
                  </a:cubicBezTo>
                  <a:cubicBezTo>
                    <a:pt x="139" y="704"/>
                    <a:pt x="181" y="730"/>
                    <a:pt x="231" y="748"/>
                  </a:cubicBezTo>
                  <a:cubicBezTo>
                    <a:pt x="281" y="765"/>
                    <a:pt x="335" y="775"/>
                    <a:pt x="392" y="775"/>
                  </a:cubicBezTo>
                  <a:cubicBezTo>
                    <a:pt x="518" y="775"/>
                    <a:pt x="623" y="736"/>
                    <a:pt x="706" y="657"/>
                  </a:cubicBezTo>
                  <a:cubicBezTo>
                    <a:pt x="788" y="579"/>
                    <a:pt x="830" y="481"/>
                    <a:pt x="830" y="364"/>
                  </a:cubicBezTo>
                  <a:cubicBezTo>
                    <a:pt x="830" y="327"/>
                    <a:pt x="826" y="293"/>
                    <a:pt x="817" y="261"/>
                  </a:cubicBezTo>
                  <a:cubicBezTo>
                    <a:pt x="809" y="228"/>
                    <a:pt x="798" y="200"/>
                    <a:pt x="784" y="177"/>
                  </a:cubicBezTo>
                  <a:cubicBezTo>
                    <a:pt x="766" y="145"/>
                    <a:pt x="741" y="116"/>
                    <a:pt x="709" y="89"/>
                  </a:cubicBezTo>
                  <a:cubicBezTo>
                    <a:pt x="678" y="62"/>
                    <a:pt x="637" y="41"/>
                    <a:pt x="588" y="25"/>
                  </a:cubicBezTo>
                  <a:cubicBezTo>
                    <a:pt x="538" y="8"/>
                    <a:pt x="484" y="0"/>
                    <a:pt x="423" y="0"/>
                  </a:cubicBezTo>
                  <a:cubicBezTo>
                    <a:pt x="358" y="0"/>
                    <a:pt x="300" y="10"/>
                    <a:pt x="249" y="29"/>
                  </a:cubicBezTo>
                  <a:cubicBezTo>
                    <a:pt x="198" y="48"/>
                    <a:pt x="152" y="76"/>
                    <a:pt x="112" y="113"/>
                  </a:cubicBezTo>
                  <a:cubicBezTo>
                    <a:pt x="72" y="151"/>
                    <a:pt x="43" y="193"/>
                    <a:pt x="26" y="239"/>
                  </a:cubicBezTo>
                  <a:cubicBezTo>
                    <a:pt x="8" y="286"/>
                    <a:pt x="0" y="337"/>
                    <a:pt x="0" y="393"/>
                  </a:cubicBezTo>
                  <a:cubicBezTo>
                    <a:pt x="0" y="441"/>
                    <a:pt x="9" y="491"/>
                    <a:pt x="26" y="5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9731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853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236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C-G214 150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6437313"/>
            <a:ext cx="1050925" cy="265112"/>
          </a:xfrm>
          <a:prstGeom prst="rect">
            <a:avLst/>
          </a:prstGeom>
          <a:noFill/>
          <a:ln>
            <a:noFill/>
          </a:ln>
          <a:effectLst>
            <a:outerShdw dist="22" dir="12821404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724400"/>
            <a:ext cx="7769225" cy="1371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00088" y="2667000"/>
            <a:ext cx="7766050" cy="1143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95F48-8F50-408C-9384-6F2BE99A4017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2723381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E61BF-93FD-4481-97DD-18434601F53F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349997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3918A-45E3-4AF6-85B6-0A51CDA4FF4E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522725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38313"/>
            <a:ext cx="3810000" cy="4662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8313"/>
            <a:ext cx="3810000" cy="4662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D170A-7837-42F7-A670-83F5257E0D1C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248902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5222A-02D0-4AF1-BDAD-058A684B6974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514034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EFCDE-D8B8-4488-8F86-FD1C0CE01BAD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153796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EB147-47C5-49EB-839F-82A5614D0675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856558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6FCE-1DEC-4C8A-A6FC-FFA955372E1D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492896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A19D6-F91C-43B0-92D6-B5F93B80F2B6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293415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4EFA0-A4E2-4F96-B526-FE0F776A84AA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630767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8788"/>
            <a:ext cx="1943100" cy="59420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8788"/>
            <a:ext cx="5676900" cy="59420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03F03-A4FE-47F0-B1B2-50A3F51540EE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969572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8788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38313"/>
            <a:ext cx="7772400" cy="4662487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EA14A-62CD-4EAA-A798-57B32E4D119B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67489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C-G214 150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6437313"/>
            <a:ext cx="1050925" cy="265112"/>
          </a:xfrm>
          <a:prstGeom prst="rect">
            <a:avLst/>
          </a:prstGeom>
          <a:noFill/>
          <a:ln>
            <a:noFill/>
          </a:ln>
          <a:effectLst>
            <a:outerShdw dist="22" dir="12821404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724400"/>
            <a:ext cx="7769225" cy="1371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00088" y="2667000"/>
            <a:ext cx="7766050" cy="1143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95F48-8F50-408C-9384-6F2BE99A4017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138192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E61BF-93FD-4481-97DD-18434601F53F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113895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F3918A-45E3-4AF6-85B6-0A51CDA4FF4E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626956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38313"/>
            <a:ext cx="3810000" cy="4662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8313"/>
            <a:ext cx="3810000" cy="4662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9D170A-7837-42F7-A670-83F5257E0D1C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204159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B5222A-02D0-4AF1-BDAD-058A684B6974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813869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9EFCDE-D8B8-4488-8F86-FD1C0CE01BAD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298355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EB147-47C5-49EB-839F-82A5614D0675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161145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DC6FCE-1DEC-4C8A-A6FC-FFA955372E1D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969618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5A19D6-F91C-43B0-92D6-B5F93B80F2B6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311141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4EFA0-A4E2-4F96-B526-FE0F776A84AA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216266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8788"/>
            <a:ext cx="1943100" cy="59420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8788"/>
            <a:ext cx="5676900" cy="59420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603F03-A4FE-47F0-B1B2-50A3F51540EE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031898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8788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38313"/>
            <a:ext cx="7772400" cy="4662487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EA14A-62CD-4EAA-A798-57B32E4D119B}" type="slidenum">
              <a:rPr lang="en-US">
                <a:solidFill>
                  <a:srgbClr val="6699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1426467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724400"/>
            <a:ext cx="7769225" cy="13716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00088" y="2667000"/>
            <a:ext cx="7766050" cy="1143000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16384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16384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4CD17D3-516A-4FC8-91E8-3FBF1D5BBF86}" type="slidenum">
              <a:rPr lang="en-US">
                <a:solidFill>
                  <a:srgbClr val="6699FF"/>
                </a:solidFill>
              </a:rPr>
              <a:pPr/>
              <a:t>‹#›</a:t>
            </a:fld>
            <a:endParaRPr lang="en-US">
              <a:solidFill>
                <a:srgbClr val="6699FF"/>
              </a:solidFill>
            </a:endParaRPr>
          </a:p>
        </p:txBody>
      </p:sp>
      <p:pic>
        <p:nvPicPr>
          <p:cNvPr id="163847" name="Picture 7" descr="MC-G214 150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6437313"/>
            <a:ext cx="1050925" cy="265112"/>
          </a:xfrm>
          <a:prstGeom prst="rect">
            <a:avLst/>
          </a:prstGeom>
          <a:noFill/>
          <a:ln>
            <a:noFill/>
          </a:ln>
          <a:effectLst>
            <a:outerShdw dist="22" dir="12821404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141061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9D7EF6-2111-441A-B8EC-E2FC0ED13F71}" type="slidenum">
              <a:rPr lang="en-US">
                <a:solidFill>
                  <a:srgbClr val="6699FF"/>
                </a:solidFill>
              </a:rPr>
              <a:pPr/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59994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D7948-4250-4BFA-A2A7-B60B731D138E}" type="slidenum">
              <a:rPr lang="en-US">
                <a:solidFill>
                  <a:srgbClr val="6699FF"/>
                </a:solidFill>
              </a:rPr>
              <a:pPr/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429646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38313"/>
            <a:ext cx="3810000" cy="4662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8313"/>
            <a:ext cx="3810000" cy="46624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DD22CF-8D48-430F-9A87-797AC3517F41}" type="slidenum">
              <a:rPr lang="en-US">
                <a:solidFill>
                  <a:srgbClr val="6699FF"/>
                </a:solidFill>
              </a:rPr>
              <a:pPr/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88651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30F78-13B5-487E-A772-029AB9318B83}" type="slidenum">
              <a:rPr lang="en-US">
                <a:solidFill>
                  <a:srgbClr val="6699FF"/>
                </a:solidFill>
              </a:rPr>
              <a:pPr/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927322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120F2-5FDF-42C0-8E3C-88D5CFA25747}" type="slidenum">
              <a:rPr lang="en-US">
                <a:solidFill>
                  <a:srgbClr val="6699FF"/>
                </a:solidFill>
              </a:rPr>
              <a:pPr/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847741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E9285-BABF-4A93-8D41-E5A8F239B55F}" type="slidenum">
              <a:rPr lang="en-US">
                <a:solidFill>
                  <a:srgbClr val="6699FF"/>
                </a:solidFill>
              </a:rPr>
              <a:pPr/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537901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AEBACA-6A22-4577-9798-0436E4EF017C}" type="slidenum">
              <a:rPr lang="en-US">
                <a:solidFill>
                  <a:srgbClr val="6699FF"/>
                </a:solidFill>
              </a:rPr>
              <a:pPr/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467081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AB12D-66F9-4B23-8DA7-E6E560B01594}" type="slidenum">
              <a:rPr lang="en-US">
                <a:solidFill>
                  <a:srgbClr val="6699FF"/>
                </a:solidFill>
              </a:rPr>
              <a:pPr/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359239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48831E-6CB3-4EE8-B48A-42FCC291593B}" type="slidenum">
              <a:rPr lang="en-US">
                <a:solidFill>
                  <a:srgbClr val="6699FF"/>
                </a:solidFill>
              </a:rPr>
              <a:pPr/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54757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8788"/>
            <a:ext cx="1943100" cy="59420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8788"/>
            <a:ext cx="5676900" cy="59420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C8E4D4-A490-4E79-ABD0-698CBDF6D2DE}" type="slidenum">
              <a:rPr lang="en-US">
                <a:solidFill>
                  <a:srgbClr val="6699FF"/>
                </a:solidFill>
              </a:rPr>
              <a:pPr/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809720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458788"/>
            <a:ext cx="7772400" cy="59420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462088" y="6553200"/>
            <a:ext cx="1462087" cy="1524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553200"/>
            <a:ext cx="2895600" cy="1524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6699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10400" y="6553200"/>
            <a:ext cx="1905000" cy="152400"/>
          </a:xfrm>
        </p:spPr>
        <p:txBody>
          <a:bodyPr/>
          <a:lstStyle>
            <a:lvl1pPr>
              <a:defRPr/>
            </a:lvl1pPr>
          </a:lstStyle>
          <a:p>
            <a:fld id="{DD9BC287-3A94-4712-BDAB-D8B1DE5E38F0}" type="slidenum">
              <a:rPr lang="en-US">
                <a:solidFill>
                  <a:srgbClr val="6699FF"/>
                </a:solidFill>
              </a:rPr>
              <a:pPr/>
              <a:t>‹#›</a:t>
            </a:fld>
            <a:endParaRPr lang="en-US">
              <a:solidFill>
                <a:srgbClr val="66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627408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658813" y="684213"/>
            <a:ext cx="1263650" cy="1376362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45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6" name="Group 45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47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8368" y="2743200"/>
            <a:ext cx="7827264" cy="1371600"/>
          </a:xfrm>
        </p:spPr>
        <p:txBody>
          <a:bodyPr lIns="0" rIns="0" anchor="b" anchorCtr="0">
            <a:noAutofit/>
          </a:bodyPr>
          <a:lstStyle>
            <a:lvl1pPr algn="l"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" y="4114800"/>
            <a:ext cx="7827264" cy="685800"/>
          </a:xfrm>
        </p:spPr>
        <p:txBody>
          <a:bodyPr lIns="0" tIns="228600" rIns="0">
            <a:noAutofit/>
          </a:bodyPr>
          <a:lstStyle>
            <a:lvl1pPr marL="0" indent="0" algn="l">
              <a:spcBef>
                <a:spcPts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3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45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46" name="Group 45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47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2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644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ayo Reduced Si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16736" y="1673352"/>
            <a:ext cx="6528816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2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3" name="Group 32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4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2146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2743200"/>
            <a:ext cx="7827264" cy="1371600"/>
          </a:xfrm>
        </p:spPr>
        <p:txBody>
          <a:bodyPr anchor="b" anchorCtr="0"/>
          <a:lstStyle>
            <a:lvl1pPr algn="l">
              <a:defRPr sz="36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4114800"/>
            <a:ext cx="7827264" cy="685800"/>
          </a:xfrm>
        </p:spPr>
        <p:txBody>
          <a:bodyPr anchor="t" anchorCtr="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2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3" name="Group 32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4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377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8368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40480" cy="4800600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3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4" name="Group 33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5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042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8368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71600"/>
            <a:ext cx="3840480" cy="80467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3840480" cy="398678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5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6" name="Group 35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7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6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6817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1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2" name="Group 31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3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592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0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1" name="Group 30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2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5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2413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2807208" cy="13716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457200"/>
            <a:ext cx="4910328" cy="5715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1371600"/>
            <a:ext cx="2807208" cy="4800600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3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4" name="Group 33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5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813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</p:spPr>
        <p:txBody>
          <a:bodyPr anchor="b"/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8368" y="1444752"/>
            <a:ext cx="7827264" cy="42702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368" y="5788152"/>
            <a:ext cx="7827264" cy="384048"/>
          </a:xfrm>
        </p:spPr>
        <p:txBody>
          <a:bodyPr tIns="45720" anchor="ctr" anchorCtr="0"/>
          <a:lstStyle>
            <a:lvl1pPr marL="0" indent="0"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20650" y="6299200"/>
            <a:ext cx="420688" cy="458788"/>
            <a:chOff x="120650" y="6299200"/>
            <a:chExt cx="420688" cy="458788"/>
          </a:xfrm>
          <a:solidFill>
            <a:srgbClr val="FFFFFF"/>
          </a:solidFill>
        </p:grpSpPr>
        <p:sp>
          <p:nvSpPr>
            <p:cNvPr id="33" name="Freeform 9"/>
            <p:cNvSpPr>
              <a:spLocks noChangeAspect="1" noEditPoints="1"/>
            </p:cNvSpPr>
            <p:nvPr userDrawn="1"/>
          </p:nvSpPr>
          <p:spPr bwMode="auto">
            <a:xfrm>
              <a:off x="184150" y="6523038"/>
              <a:ext cx="293688" cy="234950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34" name="Group 33"/>
            <p:cNvGrpSpPr/>
            <p:nvPr userDrawn="1"/>
          </p:nvGrpSpPr>
          <p:grpSpPr>
            <a:xfrm>
              <a:off x="120650" y="6299200"/>
              <a:ext cx="420688" cy="187326"/>
              <a:chOff x="120650" y="6299200"/>
              <a:chExt cx="420688" cy="187326"/>
            </a:xfrm>
            <a:grpFill/>
          </p:grpSpPr>
          <p:sp>
            <p:nvSpPr>
              <p:cNvPr id="35" name="Freeform 10"/>
              <p:cNvSpPr>
                <a:spLocks noChangeAspect="1"/>
              </p:cNvSpPr>
              <p:nvPr userDrawn="1"/>
            </p:nvSpPr>
            <p:spPr bwMode="auto">
              <a:xfrm>
                <a:off x="206375" y="6405563"/>
                <a:ext cx="63500" cy="79375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Freeform 11"/>
              <p:cNvSpPr>
                <a:spLocks noChangeAspect="1" noEditPoints="1"/>
              </p:cNvSpPr>
              <p:nvPr userDrawn="1"/>
            </p:nvSpPr>
            <p:spPr bwMode="auto">
              <a:xfrm>
                <a:off x="276225" y="6405563"/>
                <a:ext cx="34925" cy="79375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7" name="Freeform 12"/>
              <p:cNvSpPr>
                <a:spLocks noChangeAspect="1"/>
              </p:cNvSpPr>
              <p:nvPr userDrawn="1"/>
            </p:nvSpPr>
            <p:spPr bwMode="auto">
              <a:xfrm>
                <a:off x="323850" y="6405563"/>
                <a:ext cx="90488" cy="80963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Freeform 13"/>
              <p:cNvSpPr>
                <a:spLocks noChangeAspect="1"/>
              </p:cNvSpPr>
              <p:nvPr userDrawn="1"/>
            </p:nvSpPr>
            <p:spPr bwMode="auto">
              <a:xfrm>
                <a:off x="425450" y="6405563"/>
                <a:ext cx="33338" cy="79375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Freeform 14"/>
              <p:cNvSpPr>
                <a:spLocks noChangeAspect="1"/>
              </p:cNvSpPr>
              <p:nvPr userDrawn="1"/>
            </p:nvSpPr>
            <p:spPr bwMode="auto">
              <a:xfrm>
                <a:off x="4635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Freeform 15"/>
              <p:cNvSpPr>
                <a:spLocks noChangeAspect="1"/>
              </p:cNvSpPr>
              <p:nvPr userDrawn="1"/>
            </p:nvSpPr>
            <p:spPr bwMode="auto">
              <a:xfrm>
                <a:off x="120650" y="6403975"/>
                <a:ext cx="77788" cy="825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1" name="Freeform 16"/>
              <p:cNvSpPr>
                <a:spLocks noChangeAspect="1"/>
              </p:cNvSpPr>
              <p:nvPr userDrawn="1"/>
            </p:nvSpPr>
            <p:spPr bwMode="auto">
              <a:xfrm>
                <a:off x="153988" y="6300788"/>
                <a:ext cx="106363" cy="79375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Freeform 17"/>
              <p:cNvSpPr>
                <a:spLocks noChangeAspect="1" noEditPoints="1"/>
              </p:cNvSpPr>
              <p:nvPr userDrawn="1"/>
            </p:nvSpPr>
            <p:spPr bwMode="auto">
              <a:xfrm>
                <a:off x="265113" y="6299200"/>
                <a:ext cx="87313" cy="79375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Freeform 18"/>
              <p:cNvSpPr>
                <a:spLocks noChangeAspect="1"/>
              </p:cNvSpPr>
              <p:nvPr userDrawn="1"/>
            </p:nvSpPr>
            <p:spPr bwMode="auto">
              <a:xfrm>
                <a:off x="336550" y="6300788"/>
                <a:ext cx="77788" cy="69850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Freeform 19"/>
              <p:cNvSpPr>
                <a:spLocks noChangeAspect="1" noEditPoints="1"/>
              </p:cNvSpPr>
              <p:nvPr userDrawn="1"/>
            </p:nvSpPr>
            <p:spPr bwMode="auto">
              <a:xfrm>
                <a:off x="420688" y="6299200"/>
                <a:ext cx="85725" cy="80963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724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Mayo En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33675"/>
            <a:ext cx="9144000" cy="13716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940175" y="684213"/>
            <a:ext cx="1263650" cy="1376362"/>
            <a:chOff x="658813" y="684213"/>
            <a:chExt cx="1263650" cy="1376362"/>
          </a:xfrm>
          <a:solidFill>
            <a:srgbClr val="FFFFFF"/>
          </a:solidFill>
        </p:grpSpPr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849313" y="1354138"/>
              <a:ext cx="882650" cy="706437"/>
            </a:xfrm>
            <a:custGeom>
              <a:avLst/>
              <a:gdLst>
                <a:gd name="T0" fmla="*/ 283 w 359"/>
                <a:gd name="T1" fmla="*/ 0 h 287"/>
                <a:gd name="T2" fmla="*/ 207 w 359"/>
                <a:gd name="T3" fmla="*/ 0 h 287"/>
                <a:gd name="T4" fmla="*/ 207 w 359"/>
                <a:gd name="T5" fmla="*/ 86 h 287"/>
                <a:gd name="T6" fmla="*/ 244 w 359"/>
                <a:gd name="T7" fmla="*/ 171 h 287"/>
                <a:gd name="T8" fmla="*/ 244 w 359"/>
                <a:gd name="T9" fmla="*/ 159 h 287"/>
                <a:gd name="T10" fmla="*/ 224 w 359"/>
                <a:gd name="T11" fmla="*/ 96 h 287"/>
                <a:gd name="T12" fmla="*/ 224 w 359"/>
                <a:gd name="T13" fmla="*/ 74 h 287"/>
                <a:gd name="T14" fmla="*/ 253 w 359"/>
                <a:gd name="T15" fmla="*/ 74 h 287"/>
                <a:gd name="T16" fmla="*/ 253 w 359"/>
                <a:gd name="T17" fmla="*/ 171 h 287"/>
                <a:gd name="T18" fmla="*/ 180 w 359"/>
                <a:gd name="T19" fmla="*/ 280 h 287"/>
                <a:gd name="T20" fmla="*/ 106 w 359"/>
                <a:gd name="T21" fmla="*/ 177 h 287"/>
                <a:gd name="T22" fmla="*/ 151 w 359"/>
                <a:gd name="T23" fmla="*/ 86 h 287"/>
                <a:gd name="T24" fmla="*/ 151 w 359"/>
                <a:gd name="T25" fmla="*/ 74 h 287"/>
                <a:gd name="T26" fmla="*/ 180 w 359"/>
                <a:gd name="T27" fmla="*/ 74 h 287"/>
                <a:gd name="T28" fmla="*/ 198 w 359"/>
                <a:gd name="T29" fmla="*/ 74 h 287"/>
                <a:gd name="T30" fmla="*/ 198 w 359"/>
                <a:gd name="T31" fmla="*/ 56 h 287"/>
                <a:gd name="T32" fmla="*/ 180 w 359"/>
                <a:gd name="T33" fmla="*/ 56 h 287"/>
                <a:gd name="T34" fmla="*/ 151 w 359"/>
                <a:gd name="T35" fmla="*/ 56 h 287"/>
                <a:gd name="T36" fmla="*/ 151 w 359"/>
                <a:gd name="T37" fmla="*/ 56 h 287"/>
                <a:gd name="T38" fmla="*/ 134 w 359"/>
                <a:gd name="T39" fmla="*/ 56 h 287"/>
                <a:gd name="T40" fmla="*/ 134 w 359"/>
                <a:gd name="T41" fmla="*/ 56 h 287"/>
                <a:gd name="T42" fmla="*/ 89 w 359"/>
                <a:gd name="T43" fmla="*/ 56 h 287"/>
                <a:gd name="T44" fmla="*/ 89 w 359"/>
                <a:gd name="T45" fmla="*/ 159 h 287"/>
                <a:gd name="T46" fmla="*/ 89 w 359"/>
                <a:gd name="T47" fmla="*/ 169 h 287"/>
                <a:gd name="T48" fmla="*/ 89 w 359"/>
                <a:gd name="T49" fmla="*/ 169 h 287"/>
                <a:gd name="T50" fmla="*/ 106 w 359"/>
                <a:gd name="T51" fmla="*/ 155 h 287"/>
                <a:gd name="T52" fmla="*/ 106 w 359"/>
                <a:gd name="T53" fmla="*/ 155 h 287"/>
                <a:gd name="T54" fmla="*/ 106 w 359"/>
                <a:gd name="T55" fmla="*/ 74 h 287"/>
                <a:gd name="T56" fmla="*/ 134 w 359"/>
                <a:gd name="T57" fmla="*/ 74 h 287"/>
                <a:gd name="T58" fmla="*/ 134 w 359"/>
                <a:gd name="T59" fmla="*/ 74 h 287"/>
                <a:gd name="T60" fmla="*/ 134 w 359"/>
                <a:gd name="T61" fmla="*/ 96 h 287"/>
                <a:gd name="T62" fmla="*/ 75 w 359"/>
                <a:gd name="T63" fmla="*/ 186 h 287"/>
                <a:gd name="T64" fmla="*/ 17 w 359"/>
                <a:gd name="T65" fmla="*/ 96 h 287"/>
                <a:gd name="T66" fmla="*/ 17 w 359"/>
                <a:gd name="T67" fmla="*/ 18 h 287"/>
                <a:gd name="T68" fmla="*/ 75 w 359"/>
                <a:gd name="T69" fmla="*/ 18 h 287"/>
                <a:gd name="T70" fmla="*/ 134 w 359"/>
                <a:gd name="T71" fmla="*/ 18 h 287"/>
                <a:gd name="T72" fmla="*/ 134 w 359"/>
                <a:gd name="T73" fmla="*/ 48 h 287"/>
                <a:gd name="T74" fmla="*/ 151 w 359"/>
                <a:gd name="T75" fmla="*/ 48 h 287"/>
                <a:gd name="T76" fmla="*/ 151 w 359"/>
                <a:gd name="T77" fmla="*/ 0 h 287"/>
                <a:gd name="T78" fmla="*/ 75 w 359"/>
                <a:gd name="T79" fmla="*/ 0 h 287"/>
                <a:gd name="T80" fmla="*/ 0 w 359"/>
                <a:gd name="T81" fmla="*/ 0 h 287"/>
                <a:gd name="T82" fmla="*/ 0 w 359"/>
                <a:gd name="T83" fmla="*/ 86 h 287"/>
                <a:gd name="T84" fmla="*/ 75 w 359"/>
                <a:gd name="T85" fmla="*/ 192 h 287"/>
                <a:gd name="T86" fmla="*/ 91 w 359"/>
                <a:gd name="T87" fmla="*/ 186 h 287"/>
                <a:gd name="T88" fmla="*/ 180 w 359"/>
                <a:gd name="T89" fmla="*/ 287 h 287"/>
                <a:gd name="T90" fmla="*/ 269 w 359"/>
                <a:gd name="T91" fmla="*/ 186 h 287"/>
                <a:gd name="T92" fmla="*/ 283 w 359"/>
                <a:gd name="T93" fmla="*/ 192 h 287"/>
                <a:gd name="T94" fmla="*/ 359 w 359"/>
                <a:gd name="T95" fmla="*/ 86 h 287"/>
                <a:gd name="T96" fmla="*/ 359 w 359"/>
                <a:gd name="T97" fmla="*/ 0 h 287"/>
                <a:gd name="T98" fmla="*/ 283 w 359"/>
                <a:gd name="T99" fmla="*/ 0 h 287"/>
                <a:gd name="T100" fmla="*/ 341 w 359"/>
                <a:gd name="T101" fmla="*/ 96 h 287"/>
                <a:gd name="T102" fmla="*/ 283 w 359"/>
                <a:gd name="T103" fmla="*/ 186 h 287"/>
                <a:gd name="T104" fmla="*/ 270 w 359"/>
                <a:gd name="T105" fmla="*/ 179 h 287"/>
                <a:gd name="T106" fmla="*/ 271 w 359"/>
                <a:gd name="T107" fmla="*/ 159 h 287"/>
                <a:gd name="T108" fmla="*/ 271 w 359"/>
                <a:gd name="T109" fmla="*/ 56 h 287"/>
                <a:gd name="T110" fmla="*/ 224 w 359"/>
                <a:gd name="T111" fmla="*/ 56 h 287"/>
                <a:gd name="T112" fmla="*/ 224 w 359"/>
                <a:gd name="T113" fmla="*/ 18 h 287"/>
                <a:gd name="T114" fmla="*/ 283 w 359"/>
                <a:gd name="T115" fmla="*/ 18 h 287"/>
                <a:gd name="T116" fmla="*/ 341 w 359"/>
                <a:gd name="T117" fmla="*/ 18 h 287"/>
                <a:gd name="T118" fmla="*/ 341 w 359"/>
                <a:gd name="T119" fmla="*/ 9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59" h="287">
                  <a:moveTo>
                    <a:pt x="283" y="0"/>
                  </a:moveTo>
                  <a:cubicBezTo>
                    <a:pt x="207" y="0"/>
                    <a:pt x="207" y="0"/>
                    <a:pt x="207" y="0"/>
                  </a:cubicBezTo>
                  <a:cubicBezTo>
                    <a:pt x="207" y="86"/>
                    <a:pt x="207" y="86"/>
                    <a:pt x="207" y="86"/>
                  </a:cubicBezTo>
                  <a:cubicBezTo>
                    <a:pt x="207" y="125"/>
                    <a:pt x="221" y="152"/>
                    <a:pt x="244" y="171"/>
                  </a:cubicBezTo>
                  <a:cubicBezTo>
                    <a:pt x="244" y="159"/>
                    <a:pt x="244" y="159"/>
                    <a:pt x="244" y="159"/>
                  </a:cubicBezTo>
                  <a:cubicBezTo>
                    <a:pt x="227" y="139"/>
                    <a:pt x="224" y="116"/>
                    <a:pt x="224" y="96"/>
                  </a:cubicBezTo>
                  <a:cubicBezTo>
                    <a:pt x="224" y="74"/>
                    <a:pt x="224" y="74"/>
                    <a:pt x="224" y="74"/>
                  </a:cubicBezTo>
                  <a:cubicBezTo>
                    <a:pt x="253" y="74"/>
                    <a:pt x="253" y="74"/>
                    <a:pt x="253" y="74"/>
                  </a:cubicBezTo>
                  <a:cubicBezTo>
                    <a:pt x="253" y="171"/>
                    <a:pt x="253" y="171"/>
                    <a:pt x="253" y="171"/>
                  </a:cubicBezTo>
                  <a:cubicBezTo>
                    <a:pt x="253" y="207"/>
                    <a:pt x="243" y="252"/>
                    <a:pt x="180" y="280"/>
                  </a:cubicBezTo>
                  <a:cubicBezTo>
                    <a:pt x="119" y="253"/>
                    <a:pt x="107" y="211"/>
                    <a:pt x="106" y="177"/>
                  </a:cubicBezTo>
                  <a:cubicBezTo>
                    <a:pt x="135" y="157"/>
                    <a:pt x="151" y="129"/>
                    <a:pt x="151" y="86"/>
                  </a:cubicBezTo>
                  <a:cubicBezTo>
                    <a:pt x="151" y="74"/>
                    <a:pt x="151" y="74"/>
                    <a:pt x="151" y="74"/>
                  </a:cubicBezTo>
                  <a:cubicBezTo>
                    <a:pt x="180" y="74"/>
                    <a:pt x="180" y="74"/>
                    <a:pt x="180" y="74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198" y="56"/>
                    <a:pt x="198" y="56"/>
                    <a:pt x="198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51" y="56"/>
                    <a:pt x="151" y="56"/>
                    <a:pt x="151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134" y="56"/>
                    <a:pt x="134" y="56"/>
                    <a:pt x="134" y="56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89" y="159"/>
                    <a:pt x="89" y="159"/>
                    <a:pt x="89" y="159"/>
                  </a:cubicBezTo>
                  <a:cubicBezTo>
                    <a:pt x="89" y="162"/>
                    <a:pt x="89" y="166"/>
                    <a:pt x="89" y="16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96" y="165"/>
                    <a:pt x="101" y="160"/>
                    <a:pt x="106" y="155"/>
                  </a:cubicBezTo>
                  <a:cubicBezTo>
                    <a:pt x="106" y="155"/>
                    <a:pt x="106" y="155"/>
                    <a:pt x="106" y="155"/>
                  </a:cubicBezTo>
                  <a:cubicBezTo>
                    <a:pt x="106" y="74"/>
                    <a:pt x="106" y="74"/>
                    <a:pt x="106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74"/>
                    <a:pt x="134" y="74"/>
                    <a:pt x="134" y="74"/>
                  </a:cubicBezTo>
                  <a:cubicBezTo>
                    <a:pt x="134" y="96"/>
                    <a:pt x="134" y="96"/>
                    <a:pt x="134" y="96"/>
                  </a:cubicBezTo>
                  <a:cubicBezTo>
                    <a:pt x="134" y="126"/>
                    <a:pt x="128" y="162"/>
                    <a:pt x="75" y="186"/>
                  </a:cubicBezTo>
                  <a:cubicBezTo>
                    <a:pt x="23" y="162"/>
                    <a:pt x="17" y="126"/>
                    <a:pt x="17" y="96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75" y="18"/>
                    <a:pt x="75" y="18"/>
                    <a:pt x="75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34" y="48"/>
                    <a:pt x="134" y="48"/>
                    <a:pt x="134" y="48"/>
                  </a:cubicBezTo>
                  <a:cubicBezTo>
                    <a:pt x="151" y="48"/>
                    <a:pt x="151" y="48"/>
                    <a:pt x="151" y="48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143"/>
                    <a:pt x="28" y="174"/>
                    <a:pt x="75" y="192"/>
                  </a:cubicBezTo>
                  <a:cubicBezTo>
                    <a:pt x="81" y="190"/>
                    <a:pt x="86" y="188"/>
                    <a:pt x="91" y="186"/>
                  </a:cubicBezTo>
                  <a:cubicBezTo>
                    <a:pt x="99" y="237"/>
                    <a:pt x="131" y="268"/>
                    <a:pt x="180" y="287"/>
                  </a:cubicBezTo>
                  <a:cubicBezTo>
                    <a:pt x="228" y="268"/>
                    <a:pt x="260" y="238"/>
                    <a:pt x="269" y="186"/>
                  </a:cubicBezTo>
                  <a:cubicBezTo>
                    <a:pt x="273" y="188"/>
                    <a:pt x="278" y="190"/>
                    <a:pt x="283" y="192"/>
                  </a:cubicBezTo>
                  <a:cubicBezTo>
                    <a:pt x="330" y="174"/>
                    <a:pt x="359" y="143"/>
                    <a:pt x="359" y="86"/>
                  </a:cubicBezTo>
                  <a:cubicBezTo>
                    <a:pt x="359" y="0"/>
                    <a:pt x="359" y="0"/>
                    <a:pt x="359" y="0"/>
                  </a:cubicBezTo>
                  <a:lnTo>
                    <a:pt x="283" y="0"/>
                  </a:lnTo>
                  <a:close/>
                  <a:moveTo>
                    <a:pt x="341" y="96"/>
                  </a:moveTo>
                  <a:cubicBezTo>
                    <a:pt x="341" y="126"/>
                    <a:pt x="336" y="162"/>
                    <a:pt x="283" y="186"/>
                  </a:cubicBezTo>
                  <a:cubicBezTo>
                    <a:pt x="278" y="184"/>
                    <a:pt x="274" y="182"/>
                    <a:pt x="270" y="179"/>
                  </a:cubicBezTo>
                  <a:cubicBezTo>
                    <a:pt x="270" y="173"/>
                    <a:pt x="271" y="166"/>
                    <a:pt x="271" y="159"/>
                  </a:cubicBezTo>
                  <a:cubicBezTo>
                    <a:pt x="271" y="56"/>
                    <a:pt x="271" y="56"/>
                    <a:pt x="271" y="56"/>
                  </a:cubicBezTo>
                  <a:cubicBezTo>
                    <a:pt x="224" y="56"/>
                    <a:pt x="224" y="56"/>
                    <a:pt x="224" y="56"/>
                  </a:cubicBezTo>
                  <a:cubicBezTo>
                    <a:pt x="224" y="18"/>
                    <a:pt x="224" y="18"/>
                    <a:pt x="224" y="18"/>
                  </a:cubicBezTo>
                  <a:cubicBezTo>
                    <a:pt x="283" y="18"/>
                    <a:pt x="283" y="18"/>
                    <a:pt x="283" y="18"/>
                  </a:cubicBezTo>
                  <a:cubicBezTo>
                    <a:pt x="341" y="18"/>
                    <a:pt x="341" y="18"/>
                    <a:pt x="341" y="18"/>
                  </a:cubicBezTo>
                  <a:lnTo>
                    <a:pt x="341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>
                <a:solidFill>
                  <a:prstClr val="white"/>
                </a:solidFill>
              </a:endParaRPr>
            </a:p>
          </p:txBody>
        </p:sp>
        <p:grpSp>
          <p:nvGrpSpPr>
            <p:cNvPr id="20" name="Group 19"/>
            <p:cNvGrpSpPr/>
            <p:nvPr userDrawn="1"/>
          </p:nvGrpSpPr>
          <p:grpSpPr>
            <a:xfrm>
              <a:off x="658813" y="684213"/>
              <a:ext cx="1263650" cy="561975"/>
              <a:chOff x="658813" y="684213"/>
              <a:chExt cx="1263650" cy="561975"/>
            </a:xfrm>
            <a:grpFill/>
          </p:grpSpPr>
          <p:sp>
            <p:nvSpPr>
              <p:cNvPr id="21" name="Freeform 13"/>
              <p:cNvSpPr>
                <a:spLocks/>
              </p:cNvSpPr>
              <p:nvPr/>
            </p:nvSpPr>
            <p:spPr bwMode="auto">
              <a:xfrm>
                <a:off x="917576" y="1004888"/>
                <a:ext cx="187325" cy="236537"/>
              </a:xfrm>
              <a:custGeom>
                <a:avLst/>
                <a:gdLst>
                  <a:gd name="T0" fmla="*/ 6 w 76"/>
                  <a:gd name="T1" fmla="*/ 96 h 96"/>
                  <a:gd name="T2" fmla="*/ 6 w 76"/>
                  <a:gd name="T3" fmla="*/ 92 h 96"/>
                  <a:gd name="T4" fmla="*/ 12 w 76"/>
                  <a:gd name="T5" fmla="*/ 89 h 96"/>
                  <a:gd name="T6" fmla="*/ 13 w 76"/>
                  <a:gd name="T7" fmla="*/ 88 h 96"/>
                  <a:gd name="T8" fmla="*/ 13 w 76"/>
                  <a:gd name="T9" fmla="*/ 80 h 96"/>
                  <a:gd name="T10" fmla="*/ 14 w 76"/>
                  <a:gd name="T11" fmla="*/ 68 h 96"/>
                  <a:gd name="T12" fmla="*/ 14 w 76"/>
                  <a:gd name="T13" fmla="*/ 32 h 96"/>
                  <a:gd name="T14" fmla="*/ 13 w 76"/>
                  <a:gd name="T15" fmla="*/ 14 h 96"/>
                  <a:gd name="T16" fmla="*/ 12 w 76"/>
                  <a:gd name="T17" fmla="*/ 6 h 96"/>
                  <a:gd name="T18" fmla="*/ 10 w 76"/>
                  <a:gd name="T19" fmla="*/ 5 h 96"/>
                  <a:gd name="T20" fmla="*/ 0 w 76"/>
                  <a:gd name="T21" fmla="*/ 4 h 96"/>
                  <a:gd name="T22" fmla="*/ 0 w 76"/>
                  <a:gd name="T23" fmla="*/ 0 h 96"/>
                  <a:gd name="T24" fmla="*/ 21 w 76"/>
                  <a:gd name="T25" fmla="*/ 0 h 96"/>
                  <a:gd name="T26" fmla="*/ 41 w 76"/>
                  <a:gd name="T27" fmla="*/ 0 h 96"/>
                  <a:gd name="T28" fmla="*/ 41 w 76"/>
                  <a:gd name="T29" fmla="*/ 4 h 96"/>
                  <a:gd name="T30" fmla="*/ 31 w 76"/>
                  <a:gd name="T31" fmla="*/ 5 h 96"/>
                  <a:gd name="T32" fmla="*/ 29 w 76"/>
                  <a:gd name="T33" fmla="*/ 6 h 96"/>
                  <a:gd name="T34" fmla="*/ 28 w 76"/>
                  <a:gd name="T35" fmla="*/ 13 h 96"/>
                  <a:gd name="T36" fmla="*/ 27 w 76"/>
                  <a:gd name="T37" fmla="*/ 32 h 96"/>
                  <a:gd name="T38" fmla="*/ 27 w 76"/>
                  <a:gd name="T39" fmla="*/ 78 h 96"/>
                  <a:gd name="T40" fmla="*/ 28 w 76"/>
                  <a:gd name="T41" fmla="*/ 89 h 96"/>
                  <a:gd name="T42" fmla="*/ 39 w 76"/>
                  <a:gd name="T43" fmla="*/ 90 h 96"/>
                  <a:gd name="T44" fmla="*/ 67 w 76"/>
                  <a:gd name="T45" fmla="*/ 87 h 96"/>
                  <a:gd name="T46" fmla="*/ 69 w 76"/>
                  <a:gd name="T47" fmla="*/ 82 h 96"/>
                  <a:gd name="T48" fmla="*/ 72 w 76"/>
                  <a:gd name="T49" fmla="*/ 71 h 96"/>
                  <a:gd name="T50" fmla="*/ 76 w 76"/>
                  <a:gd name="T51" fmla="*/ 71 h 96"/>
                  <a:gd name="T52" fmla="*/ 73 w 76"/>
                  <a:gd name="T53" fmla="*/ 95 h 96"/>
                  <a:gd name="T54" fmla="*/ 69 w 76"/>
                  <a:gd name="T55" fmla="*/ 96 h 96"/>
                  <a:gd name="T56" fmla="*/ 57 w 76"/>
                  <a:gd name="T57" fmla="*/ 96 h 96"/>
                  <a:gd name="T58" fmla="*/ 20 w 76"/>
                  <a:gd name="T59" fmla="*/ 95 h 96"/>
                  <a:gd name="T60" fmla="*/ 6 w 76"/>
                  <a:gd name="T61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6" h="96">
                    <a:moveTo>
                      <a:pt x="6" y="96"/>
                    </a:moveTo>
                    <a:cubicBezTo>
                      <a:pt x="6" y="92"/>
                      <a:pt x="6" y="92"/>
                      <a:pt x="6" y="92"/>
                    </a:cubicBezTo>
                    <a:cubicBezTo>
                      <a:pt x="9" y="91"/>
                      <a:pt x="11" y="90"/>
                      <a:pt x="12" y="89"/>
                    </a:cubicBezTo>
                    <a:cubicBezTo>
                      <a:pt x="12" y="89"/>
                      <a:pt x="12" y="88"/>
                      <a:pt x="13" y="88"/>
                    </a:cubicBezTo>
                    <a:cubicBezTo>
                      <a:pt x="13" y="86"/>
                      <a:pt x="13" y="84"/>
                      <a:pt x="13" y="80"/>
                    </a:cubicBezTo>
                    <a:cubicBezTo>
                      <a:pt x="14" y="73"/>
                      <a:pt x="14" y="70"/>
                      <a:pt x="14" y="68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9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1" y="0"/>
                      <a:pt x="18" y="0"/>
                      <a:pt x="21" y="0"/>
                    </a:cubicBezTo>
                    <a:cubicBezTo>
                      <a:pt x="24" y="0"/>
                      <a:pt x="3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6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9" y="6"/>
                    </a:cubicBezTo>
                    <a:cubicBezTo>
                      <a:pt x="28" y="7"/>
                      <a:pt x="28" y="9"/>
                      <a:pt x="28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82"/>
                      <a:pt x="27" y="86"/>
                      <a:pt x="28" y="89"/>
                    </a:cubicBezTo>
                    <a:cubicBezTo>
                      <a:pt x="33" y="89"/>
                      <a:pt x="33" y="90"/>
                      <a:pt x="39" y="90"/>
                    </a:cubicBezTo>
                    <a:cubicBezTo>
                      <a:pt x="52" y="90"/>
                      <a:pt x="62" y="89"/>
                      <a:pt x="67" y="87"/>
                    </a:cubicBezTo>
                    <a:cubicBezTo>
                      <a:pt x="68" y="86"/>
                      <a:pt x="68" y="84"/>
                      <a:pt x="69" y="82"/>
                    </a:cubicBezTo>
                    <a:cubicBezTo>
                      <a:pt x="72" y="71"/>
                      <a:pt x="72" y="71"/>
                      <a:pt x="72" y="71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5" y="78"/>
                      <a:pt x="74" y="86"/>
                      <a:pt x="73" y="95"/>
                    </a:cubicBezTo>
                    <a:cubicBezTo>
                      <a:pt x="71" y="95"/>
                      <a:pt x="70" y="95"/>
                      <a:pt x="69" y="96"/>
                    </a:cubicBezTo>
                    <a:cubicBezTo>
                      <a:pt x="66" y="96"/>
                      <a:pt x="63" y="96"/>
                      <a:pt x="57" y="96"/>
                    </a:cubicBezTo>
                    <a:cubicBezTo>
                      <a:pt x="20" y="95"/>
                      <a:pt x="20" y="95"/>
                      <a:pt x="20" y="95"/>
                    </a:cubicBezTo>
                    <a:cubicBezTo>
                      <a:pt x="15" y="95"/>
                      <a:pt x="11" y="95"/>
                      <a:pt x="6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14"/>
              <p:cNvSpPr>
                <a:spLocks noEditPoints="1"/>
              </p:cNvSpPr>
              <p:nvPr/>
            </p:nvSpPr>
            <p:spPr bwMode="auto">
              <a:xfrm>
                <a:off x="1127126" y="1004888"/>
                <a:ext cx="103188" cy="236537"/>
              </a:xfrm>
              <a:custGeom>
                <a:avLst/>
                <a:gdLst>
                  <a:gd name="T0" fmla="*/ 42 w 42"/>
                  <a:gd name="T1" fmla="*/ 91 h 96"/>
                  <a:gd name="T2" fmla="*/ 42 w 42"/>
                  <a:gd name="T3" fmla="*/ 96 h 96"/>
                  <a:gd name="T4" fmla="*/ 22 w 42"/>
                  <a:gd name="T5" fmla="*/ 95 h 96"/>
                  <a:gd name="T6" fmla="*/ 0 w 42"/>
                  <a:gd name="T7" fmla="*/ 96 h 96"/>
                  <a:gd name="T8" fmla="*/ 0 w 42"/>
                  <a:gd name="T9" fmla="*/ 91 h 96"/>
                  <a:gd name="T10" fmla="*/ 10 w 42"/>
                  <a:gd name="T11" fmla="*/ 91 h 96"/>
                  <a:gd name="T12" fmla="*/ 13 w 42"/>
                  <a:gd name="T13" fmla="*/ 89 h 96"/>
                  <a:gd name="T14" fmla="*/ 14 w 42"/>
                  <a:gd name="T15" fmla="*/ 83 h 96"/>
                  <a:gd name="T16" fmla="*/ 14 w 42"/>
                  <a:gd name="T17" fmla="*/ 63 h 96"/>
                  <a:gd name="T18" fmla="*/ 14 w 42"/>
                  <a:gd name="T19" fmla="*/ 32 h 96"/>
                  <a:gd name="T20" fmla="*/ 14 w 42"/>
                  <a:gd name="T21" fmla="*/ 14 h 96"/>
                  <a:gd name="T22" fmla="*/ 13 w 42"/>
                  <a:gd name="T23" fmla="*/ 6 h 96"/>
                  <a:gd name="T24" fmla="*/ 10 w 42"/>
                  <a:gd name="T25" fmla="*/ 5 h 96"/>
                  <a:gd name="T26" fmla="*/ 0 w 42"/>
                  <a:gd name="T27" fmla="*/ 4 h 96"/>
                  <a:gd name="T28" fmla="*/ 0 w 42"/>
                  <a:gd name="T29" fmla="*/ 0 h 96"/>
                  <a:gd name="T30" fmla="*/ 21 w 42"/>
                  <a:gd name="T31" fmla="*/ 0 h 96"/>
                  <a:gd name="T32" fmla="*/ 42 w 42"/>
                  <a:gd name="T33" fmla="*/ 0 h 96"/>
                  <a:gd name="T34" fmla="*/ 42 w 42"/>
                  <a:gd name="T35" fmla="*/ 4 h 96"/>
                  <a:gd name="T36" fmla="*/ 32 w 42"/>
                  <a:gd name="T37" fmla="*/ 5 h 96"/>
                  <a:gd name="T38" fmla="*/ 29 w 42"/>
                  <a:gd name="T39" fmla="*/ 6 h 96"/>
                  <a:gd name="T40" fmla="*/ 28 w 42"/>
                  <a:gd name="T41" fmla="*/ 13 h 96"/>
                  <a:gd name="T42" fmla="*/ 28 w 42"/>
                  <a:gd name="T43" fmla="*/ 32 h 96"/>
                  <a:gd name="T44" fmla="*/ 28 w 42"/>
                  <a:gd name="T45" fmla="*/ 63 h 96"/>
                  <a:gd name="T46" fmla="*/ 28 w 42"/>
                  <a:gd name="T47" fmla="*/ 81 h 96"/>
                  <a:gd name="T48" fmla="*/ 29 w 42"/>
                  <a:gd name="T49" fmla="*/ 89 h 96"/>
                  <a:gd name="T50" fmla="*/ 32 w 42"/>
                  <a:gd name="T51" fmla="*/ 91 h 96"/>
                  <a:gd name="T52" fmla="*/ 42 w 42"/>
                  <a:gd name="T53" fmla="*/ 91 h 96"/>
                  <a:gd name="T54" fmla="*/ 28 w 42"/>
                  <a:gd name="T55" fmla="*/ 13 h 96"/>
                  <a:gd name="T56" fmla="*/ 28 w 42"/>
                  <a:gd name="T57" fmla="*/ 32 h 96"/>
                  <a:gd name="T58" fmla="*/ 28 w 42"/>
                  <a:gd name="T59" fmla="*/ 63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96">
                    <a:moveTo>
                      <a:pt x="42" y="91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32" y="95"/>
                      <a:pt x="25" y="95"/>
                      <a:pt x="22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6" y="91"/>
                      <a:pt x="9" y="91"/>
                      <a:pt x="10" y="91"/>
                    </a:cubicBezTo>
                    <a:cubicBezTo>
                      <a:pt x="12" y="90"/>
                      <a:pt x="12" y="90"/>
                      <a:pt x="13" y="89"/>
                    </a:cubicBezTo>
                    <a:cubicBezTo>
                      <a:pt x="13" y="88"/>
                      <a:pt x="14" y="86"/>
                      <a:pt x="14" y="83"/>
                    </a:cubicBezTo>
                    <a:cubicBezTo>
                      <a:pt x="14" y="82"/>
                      <a:pt x="14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4" y="20"/>
                      <a:pt x="14" y="14"/>
                    </a:cubicBezTo>
                    <a:cubicBezTo>
                      <a:pt x="14" y="10"/>
                      <a:pt x="13" y="7"/>
                      <a:pt x="13" y="6"/>
                    </a:cubicBezTo>
                    <a:cubicBezTo>
                      <a:pt x="12" y="6"/>
                      <a:pt x="12" y="5"/>
                      <a:pt x="10" y="5"/>
                    </a:cubicBezTo>
                    <a:cubicBezTo>
                      <a:pt x="9" y="4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6" y="0"/>
                      <a:pt x="21" y="0"/>
                    </a:cubicBezTo>
                    <a:cubicBezTo>
                      <a:pt x="26" y="0"/>
                      <a:pt x="33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6" y="4"/>
                      <a:pt x="33" y="4"/>
                      <a:pt x="32" y="5"/>
                    </a:cubicBezTo>
                    <a:cubicBezTo>
                      <a:pt x="30" y="5"/>
                      <a:pt x="30" y="6"/>
                      <a:pt x="29" y="6"/>
                    </a:cubicBezTo>
                    <a:cubicBezTo>
                      <a:pt x="29" y="7"/>
                      <a:pt x="28" y="9"/>
                      <a:pt x="28" y="13"/>
                    </a:cubicBez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9"/>
                      <a:pt x="28" y="75"/>
                      <a:pt x="28" y="81"/>
                    </a:cubicBezTo>
                    <a:cubicBezTo>
                      <a:pt x="28" y="86"/>
                      <a:pt x="28" y="88"/>
                      <a:pt x="29" y="89"/>
                    </a:cubicBezTo>
                    <a:cubicBezTo>
                      <a:pt x="29" y="90"/>
                      <a:pt x="30" y="90"/>
                      <a:pt x="32" y="91"/>
                    </a:cubicBezTo>
                    <a:cubicBezTo>
                      <a:pt x="33" y="91"/>
                      <a:pt x="36" y="91"/>
                      <a:pt x="42" y="91"/>
                    </a:cubicBezTo>
                    <a:close/>
                    <a:moveTo>
                      <a:pt x="28" y="13"/>
                    </a:moveTo>
                    <a:cubicBezTo>
                      <a:pt x="28" y="14"/>
                      <a:pt x="28" y="20"/>
                      <a:pt x="28" y="32"/>
                    </a:cubicBezTo>
                    <a:cubicBezTo>
                      <a:pt x="28" y="63"/>
                      <a:pt x="28" y="63"/>
                      <a:pt x="28" y="6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15"/>
              <p:cNvSpPr>
                <a:spLocks/>
              </p:cNvSpPr>
              <p:nvPr/>
            </p:nvSpPr>
            <p:spPr bwMode="auto">
              <a:xfrm>
                <a:off x="1268413" y="1004888"/>
                <a:ext cx="273050" cy="241300"/>
              </a:xfrm>
              <a:custGeom>
                <a:avLst/>
                <a:gdLst>
                  <a:gd name="T0" fmla="*/ 0 w 111"/>
                  <a:gd name="T1" fmla="*/ 96 h 98"/>
                  <a:gd name="T2" fmla="*/ 0 w 111"/>
                  <a:gd name="T3" fmla="*/ 91 h 98"/>
                  <a:gd name="T4" fmla="*/ 10 w 111"/>
                  <a:gd name="T5" fmla="*/ 90 h 98"/>
                  <a:gd name="T6" fmla="*/ 11 w 111"/>
                  <a:gd name="T7" fmla="*/ 89 h 98"/>
                  <a:gd name="T8" fmla="*/ 12 w 111"/>
                  <a:gd name="T9" fmla="*/ 82 h 98"/>
                  <a:gd name="T10" fmla="*/ 13 w 111"/>
                  <a:gd name="T11" fmla="*/ 67 h 98"/>
                  <a:gd name="T12" fmla="*/ 13 w 111"/>
                  <a:gd name="T13" fmla="*/ 12 h 98"/>
                  <a:gd name="T14" fmla="*/ 13 w 111"/>
                  <a:gd name="T15" fmla="*/ 9 h 98"/>
                  <a:gd name="T16" fmla="*/ 10 w 111"/>
                  <a:gd name="T17" fmla="*/ 6 h 98"/>
                  <a:gd name="T18" fmla="*/ 7 w 111"/>
                  <a:gd name="T19" fmla="*/ 4 h 98"/>
                  <a:gd name="T20" fmla="*/ 0 w 111"/>
                  <a:gd name="T21" fmla="*/ 4 h 98"/>
                  <a:gd name="T22" fmla="*/ 0 w 111"/>
                  <a:gd name="T23" fmla="*/ 0 h 98"/>
                  <a:gd name="T24" fmla="*/ 15 w 111"/>
                  <a:gd name="T25" fmla="*/ 0 h 98"/>
                  <a:gd name="T26" fmla="*/ 26 w 111"/>
                  <a:gd name="T27" fmla="*/ 0 h 98"/>
                  <a:gd name="T28" fmla="*/ 34 w 111"/>
                  <a:gd name="T29" fmla="*/ 11 h 98"/>
                  <a:gd name="T30" fmla="*/ 49 w 111"/>
                  <a:gd name="T31" fmla="*/ 28 h 98"/>
                  <a:gd name="T32" fmla="*/ 70 w 111"/>
                  <a:gd name="T33" fmla="*/ 52 h 98"/>
                  <a:gd name="T34" fmla="*/ 86 w 111"/>
                  <a:gd name="T35" fmla="*/ 71 h 98"/>
                  <a:gd name="T36" fmla="*/ 92 w 111"/>
                  <a:gd name="T37" fmla="*/ 78 h 98"/>
                  <a:gd name="T38" fmla="*/ 92 w 111"/>
                  <a:gd name="T39" fmla="*/ 29 h 98"/>
                  <a:gd name="T40" fmla="*/ 92 w 111"/>
                  <a:gd name="T41" fmla="*/ 13 h 98"/>
                  <a:gd name="T42" fmla="*/ 91 w 111"/>
                  <a:gd name="T43" fmla="*/ 6 h 98"/>
                  <a:gd name="T44" fmla="*/ 90 w 111"/>
                  <a:gd name="T45" fmla="*/ 5 h 98"/>
                  <a:gd name="T46" fmla="*/ 80 w 111"/>
                  <a:gd name="T47" fmla="*/ 4 h 98"/>
                  <a:gd name="T48" fmla="*/ 80 w 111"/>
                  <a:gd name="T49" fmla="*/ 0 h 98"/>
                  <a:gd name="T50" fmla="*/ 97 w 111"/>
                  <a:gd name="T51" fmla="*/ 0 h 98"/>
                  <a:gd name="T52" fmla="*/ 111 w 111"/>
                  <a:gd name="T53" fmla="*/ 0 h 98"/>
                  <a:gd name="T54" fmla="*/ 111 w 111"/>
                  <a:gd name="T55" fmla="*/ 4 h 98"/>
                  <a:gd name="T56" fmla="*/ 102 w 111"/>
                  <a:gd name="T57" fmla="*/ 5 h 98"/>
                  <a:gd name="T58" fmla="*/ 100 w 111"/>
                  <a:gd name="T59" fmla="*/ 6 h 98"/>
                  <a:gd name="T60" fmla="*/ 99 w 111"/>
                  <a:gd name="T61" fmla="*/ 13 h 98"/>
                  <a:gd name="T62" fmla="*/ 99 w 111"/>
                  <a:gd name="T63" fmla="*/ 29 h 98"/>
                  <a:gd name="T64" fmla="*/ 99 w 111"/>
                  <a:gd name="T65" fmla="*/ 61 h 98"/>
                  <a:gd name="T66" fmla="*/ 99 w 111"/>
                  <a:gd name="T67" fmla="*/ 98 h 98"/>
                  <a:gd name="T68" fmla="*/ 92 w 111"/>
                  <a:gd name="T69" fmla="*/ 98 h 98"/>
                  <a:gd name="T70" fmla="*/ 91 w 111"/>
                  <a:gd name="T71" fmla="*/ 96 h 98"/>
                  <a:gd name="T72" fmla="*/ 89 w 111"/>
                  <a:gd name="T73" fmla="*/ 95 h 98"/>
                  <a:gd name="T74" fmla="*/ 87 w 111"/>
                  <a:gd name="T75" fmla="*/ 93 h 98"/>
                  <a:gd name="T76" fmla="*/ 78 w 111"/>
                  <a:gd name="T77" fmla="*/ 83 h 98"/>
                  <a:gd name="T78" fmla="*/ 69 w 111"/>
                  <a:gd name="T79" fmla="*/ 72 h 98"/>
                  <a:gd name="T80" fmla="*/ 19 w 111"/>
                  <a:gd name="T81" fmla="*/ 14 h 98"/>
                  <a:gd name="T82" fmla="*/ 19 w 111"/>
                  <a:gd name="T83" fmla="*/ 66 h 98"/>
                  <a:gd name="T84" fmla="*/ 20 w 111"/>
                  <a:gd name="T85" fmla="*/ 82 h 98"/>
                  <a:gd name="T86" fmla="*/ 20 w 111"/>
                  <a:gd name="T87" fmla="*/ 89 h 98"/>
                  <a:gd name="T88" fmla="*/ 22 w 111"/>
                  <a:gd name="T89" fmla="*/ 90 h 98"/>
                  <a:gd name="T90" fmla="*/ 32 w 111"/>
                  <a:gd name="T91" fmla="*/ 91 h 98"/>
                  <a:gd name="T92" fmla="*/ 32 w 111"/>
                  <a:gd name="T93" fmla="*/ 96 h 98"/>
                  <a:gd name="T94" fmla="*/ 18 w 111"/>
                  <a:gd name="T95" fmla="*/ 95 h 98"/>
                  <a:gd name="T96" fmla="*/ 0 w 111"/>
                  <a:gd name="T97" fmla="*/ 96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1" h="98">
                    <a:moveTo>
                      <a:pt x="0" y="96"/>
                    </a:move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1" y="90"/>
                      <a:pt x="11" y="89"/>
                    </a:cubicBezTo>
                    <a:cubicBezTo>
                      <a:pt x="12" y="88"/>
                      <a:pt x="12" y="86"/>
                      <a:pt x="12" y="82"/>
                    </a:cubicBezTo>
                    <a:cubicBezTo>
                      <a:pt x="13" y="76"/>
                      <a:pt x="13" y="71"/>
                      <a:pt x="13" y="6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0"/>
                      <a:pt x="13" y="9"/>
                      <a:pt x="13" y="9"/>
                    </a:cubicBezTo>
                    <a:cubicBezTo>
                      <a:pt x="12" y="8"/>
                      <a:pt x="11" y="7"/>
                      <a:pt x="10" y="6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4"/>
                      <a:pt x="3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13" y="0"/>
                      <a:pt x="15" y="0"/>
                    </a:cubicBezTo>
                    <a:cubicBezTo>
                      <a:pt x="19" y="0"/>
                      <a:pt x="22" y="0"/>
                      <a:pt x="26" y="0"/>
                    </a:cubicBezTo>
                    <a:cubicBezTo>
                      <a:pt x="30" y="5"/>
                      <a:pt x="32" y="8"/>
                      <a:pt x="34" y="11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70" y="52"/>
                      <a:pt x="70" y="52"/>
                      <a:pt x="70" y="52"/>
                    </a:cubicBezTo>
                    <a:cubicBezTo>
                      <a:pt x="76" y="60"/>
                      <a:pt x="82" y="66"/>
                      <a:pt x="86" y="71"/>
                    </a:cubicBezTo>
                    <a:cubicBezTo>
                      <a:pt x="88" y="74"/>
                      <a:pt x="91" y="76"/>
                      <a:pt x="92" y="78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2" y="24"/>
                      <a:pt x="92" y="19"/>
                      <a:pt x="92" y="13"/>
                    </a:cubicBezTo>
                    <a:cubicBezTo>
                      <a:pt x="92" y="9"/>
                      <a:pt x="91" y="7"/>
                      <a:pt x="91" y="6"/>
                    </a:cubicBezTo>
                    <a:cubicBezTo>
                      <a:pt x="91" y="6"/>
                      <a:pt x="90" y="5"/>
                      <a:pt x="90" y="5"/>
                    </a:cubicBezTo>
                    <a:cubicBezTo>
                      <a:pt x="88" y="4"/>
                      <a:pt x="85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5" y="0"/>
                      <a:pt x="91" y="0"/>
                      <a:pt x="97" y="0"/>
                    </a:cubicBezTo>
                    <a:cubicBezTo>
                      <a:pt x="102" y="0"/>
                      <a:pt x="107" y="0"/>
                      <a:pt x="111" y="0"/>
                    </a:cubicBezTo>
                    <a:cubicBezTo>
                      <a:pt x="111" y="4"/>
                      <a:pt x="111" y="4"/>
                      <a:pt x="111" y="4"/>
                    </a:cubicBezTo>
                    <a:cubicBezTo>
                      <a:pt x="106" y="4"/>
                      <a:pt x="103" y="4"/>
                      <a:pt x="102" y="5"/>
                    </a:cubicBezTo>
                    <a:cubicBezTo>
                      <a:pt x="101" y="5"/>
                      <a:pt x="101" y="6"/>
                      <a:pt x="100" y="6"/>
                    </a:cubicBezTo>
                    <a:cubicBezTo>
                      <a:pt x="100" y="7"/>
                      <a:pt x="99" y="10"/>
                      <a:pt x="99" y="13"/>
                    </a:cubicBezTo>
                    <a:cubicBezTo>
                      <a:pt x="99" y="19"/>
                      <a:pt x="99" y="24"/>
                      <a:pt x="99" y="29"/>
                    </a:cubicBezTo>
                    <a:cubicBezTo>
                      <a:pt x="99" y="61"/>
                      <a:pt x="99" y="61"/>
                      <a:pt x="99" y="61"/>
                    </a:cubicBezTo>
                    <a:cubicBezTo>
                      <a:pt x="99" y="68"/>
                      <a:pt x="99" y="80"/>
                      <a:pt x="99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0" y="96"/>
                      <a:pt x="90" y="95"/>
                      <a:pt x="89" y="95"/>
                    </a:cubicBezTo>
                    <a:cubicBezTo>
                      <a:pt x="89" y="95"/>
                      <a:pt x="88" y="94"/>
                      <a:pt x="87" y="93"/>
                    </a:cubicBezTo>
                    <a:cubicBezTo>
                      <a:pt x="83" y="88"/>
                      <a:pt x="80" y="85"/>
                      <a:pt x="78" y="83"/>
                    </a:cubicBezTo>
                    <a:cubicBezTo>
                      <a:pt x="69" y="72"/>
                      <a:pt x="69" y="72"/>
                      <a:pt x="69" y="7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19" y="71"/>
                      <a:pt x="19" y="76"/>
                      <a:pt x="20" y="82"/>
                    </a:cubicBezTo>
                    <a:cubicBezTo>
                      <a:pt x="20" y="86"/>
                      <a:pt x="20" y="88"/>
                      <a:pt x="20" y="89"/>
                    </a:cubicBezTo>
                    <a:cubicBezTo>
                      <a:pt x="21" y="90"/>
                      <a:pt x="21" y="90"/>
                      <a:pt x="22" y="90"/>
                    </a:cubicBezTo>
                    <a:cubicBezTo>
                      <a:pt x="23" y="91"/>
                      <a:pt x="27" y="91"/>
                      <a:pt x="32" y="91"/>
                    </a:cubicBezTo>
                    <a:cubicBezTo>
                      <a:pt x="32" y="96"/>
                      <a:pt x="32" y="96"/>
                      <a:pt x="32" y="96"/>
                    </a:cubicBezTo>
                    <a:cubicBezTo>
                      <a:pt x="28" y="95"/>
                      <a:pt x="23" y="95"/>
                      <a:pt x="18" y="95"/>
                    </a:cubicBezTo>
                    <a:cubicBezTo>
                      <a:pt x="13" y="95"/>
                      <a:pt x="7" y="95"/>
                      <a:pt x="0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eform 16"/>
              <p:cNvSpPr>
                <a:spLocks/>
              </p:cNvSpPr>
              <p:nvPr/>
            </p:nvSpPr>
            <p:spPr bwMode="auto">
              <a:xfrm>
                <a:off x="1573213" y="1004888"/>
                <a:ext cx="101600" cy="236537"/>
              </a:xfrm>
              <a:custGeom>
                <a:avLst/>
                <a:gdLst>
                  <a:gd name="T0" fmla="*/ 41 w 41"/>
                  <a:gd name="T1" fmla="*/ 91 h 96"/>
                  <a:gd name="T2" fmla="*/ 41 w 41"/>
                  <a:gd name="T3" fmla="*/ 96 h 96"/>
                  <a:gd name="T4" fmla="*/ 21 w 41"/>
                  <a:gd name="T5" fmla="*/ 95 h 96"/>
                  <a:gd name="T6" fmla="*/ 0 w 41"/>
                  <a:gd name="T7" fmla="*/ 96 h 96"/>
                  <a:gd name="T8" fmla="*/ 0 w 41"/>
                  <a:gd name="T9" fmla="*/ 91 h 96"/>
                  <a:gd name="T10" fmla="*/ 10 w 41"/>
                  <a:gd name="T11" fmla="*/ 91 h 96"/>
                  <a:gd name="T12" fmla="*/ 12 w 41"/>
                  <a:gd name="T13" fmla="*/ 89 h 96"/>
                  <a:gd name="T14" fmla="*/ 13 w 41"/>
                  <a:gd name="T15" fmla="*/ 83 h 96"/>
                  <a:gd name="T16" fmla="*/ 14 w 41"/>
                  <a:gd name="T17" fmla="*/ 63 h 96"/>
                  <a:gd name="T18" fmla="*/ 14 w 41"/>
                  <a:gd name="T19" fmla="*/ 32 h 96"/>
                  <a:gd name="T20" fmla="*/ 13 w 41"/>
                  <a:gd name="T21" fmla="*/ 14 h 96"/>
                  <a:gd name="T22" fmla="*/ 12 w 41"/>
                  <a:gd name="T23" fmla="*/ 6 h 96"/>
                  <a:gd name="T24" fmla="*/ 10 w 41"/>
                  <a:gd name="T25" fmla="*/ 5 h 96"/>
                  <a:gd name="T26" fmla="*/ 0 w 41"/>
                  <a:gd name="T27" fmla="*/ 4 h 96"/>
                  <a:gd name="T28" fmla="*/ 0 w 41"/>
                  <a:gd name="T29" fmla="*/ 0 h 96"/>
                  <a:gd name="T30" fmla="*/ 20 w 41"/>
                  <a:gd name="T31" fmla="*/ 0 h 96"/>
                  <a:gd name="T32" fmla="*/ 41 w 41"/>
                  <a:gd name="T33" fmla="*/ 0 h 96"/>
                  <a:gd name="T34" fmla="*/ 41 w 41"/>
                  <a:gd name="T35" fmla="*/ 4 h 96"/>
                  <a:gd name="T36" fmla="*/ 31 w 41"/>
                  <a:gd name="T37" fmla="*/ 5 h 96"/>
                  <a:gd name="T38" fmla="*/ 28 w 41"/>
                  <a:gd name="T39" fmla="*/ 6 h 96"/>
                  <a:gd name="T40" fmla="*/ 27 w 41"/>
                  <a:gd name="T41" fmla="*/ 13 h 96"/>
                  <a:gd name="T42" fmla="*/ 27 w 41"/>
                  <a:gd name="T43" fmla="*/ 32 h 96"/>
                  <a:gd name="T44" fmla="*/ 27 w 41"/>
                  <a:gd name="T45" fmla="*/ 63 h 96"/>
                  <a:gd name="T46" fmla="*/ 27 w 41"/>
                  <a:gd name="T47" fmla="*/ 81 h 96"/>
                  <a:gd name="T48" fmla="*/ 28 w 41"/>
                  <a:gd name="T49" fmla="*/ 89 h 96"/>
                  <a:gd name="T50" fmla="*/ 31 w 41"/>
                  <a:gd name="T51" fmla="*/ 91 h 96"/>
                  <a:gd name="T52" fmla="*/ 41 w 41"/>
                  <a:gd name="T53" fmla="*/ 91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1" h="96">
                    <a:moveTo>
                      <a:pt x="41" y="91"/>
                    </a:moveTo>
                    <a:cubicBezTo>
                      <a:pt x="41" y="96"/>
                      <a:pt x="41" y="96"/>
                      <a:pt x="41" y="96"/>
                    </a:cubicBezTo>
                    <a:cubicBezTo>
                      <a:pt x="31" y="95"/>
                      <a:pt x="24" y="95"/>
                      <a:pt x="21" y="95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1"/>
                    </a:cubicBezTo>
                    <a:cubicBezTo>
                      <a:pt x="11" y="90"/>
                      <a:pt x="12" y="90"/>
                      <a:pt x="12" y="89"/>
                    </a:cubicBezTo>
                    <a:cubicBezTo>
                      <a:pt x="13" y="88"/>
                      <a:pt x="13" y="86"/>
                      <a:pt x="13" y="83"/>
                    </a:cubicBezTo>
                    <a:cubicBezTo>
                      <a:pt x="13" y="82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7"/>
                      <a:pt x="12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4"/>
                      <a:pt x="5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5" y="0"/>
                      <a:pt x="20" y="0"/>
                    </a:cubicBezTo>
                    <a:cubicBezTo>
                      <a:pt x="25" y="0"/>
                      <a:pt x="32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35" y="4"/>
                      <a:pt x="32" y="4"/>
                      <a:pt x="31" y="5"/>
                    </a:cubicBezTo>
                    <a:cubicBezTo>
                      <a:pt x="30" y="5"/>
                      <a:pt x="29" y="6"/>
                      <a:pt x="28" y="6"/>
                    </a:cubicBezTo>
                    <a:cubicBezTo>
                      <a:pt x="28" y="7"/>
                      <a:pt x="27" y="9"/>
                      <a:pt x="27" y="13"/>
                    </a:cubicBezTo>
                    <a:cubicBezTo>
                      <a:pt x="27" y="14"/>
                      <a:pt x="27" y="20"/>
                      <a:pt x="27" y="32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69"/>
                      <a:pt x="27" y="75"/>
                      <a:pt x="27" y="81"/>
                    </a:cubicBezTo>
                    <a:cubicBezTo>
                      <a:pt x="27" y="86"/>
                      <a:pt x="28" y="88"/>
                      <a:pt x="28" y="89"/>
                    </a:cubicBezTo>
                    <a:cubicBezTo>
                      <a:pt x="29" y="90"/>
                      <a:pt x="30" y="90"/>
                      <a:pt x="31" y="91"/>
                    </a:cubicBezTo>
                    <a:cubicBezTo>
                      <a:pt x="32" y="91"/>
                      <a:pt x="35" y="91"/>
                      <a:pt x="4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reeform 17"/>
              <p:cNvSpPr>
                <a:spLocks/>
              </p:cNvSpPr>
              <p:nvPr/>
            </p:nvSpPr>
            <p:spPr bwMode="auto">
              <a:xfrm>
                <a:off x="1690688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5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18"/>
              <p:cNvSpPr>
                <a:spLocks/>
              </p:cNvSpPr>
              <p:nvPr/>
            </p:nvSpPr>
            <p:spPr bwMode="auto">
              <a:xfrm>
                <a:off x="658813" y="998538"/>
                <a:ext cx="231775" cy="247650"/>
              </a:xfrm>
              <a:custGeom>
                <a:avLst/>
                <a:gdLst>
                  <a:gd name="T0" fmla="*/ 94 w 94"/>
                  <a:gd name="T1" fmla="*/ 86 h 100"/>
                  <a:gd name="T2" fmla="*/ 91 w 94"/>
                  <a:gd name="T3" fmla="*/ 92 h 100"/>
                  <a:gd name="T4" fmla="*/ 75 w 94"/>
                  <a:gd name="T5" fmla="*/ 98 h 100"/>
                  <a:gd name="T6" fmla="*/ 57 w 94"/>
                  <a:gd name="T7" fmla="*/ 100 h 100"/>
                  <a:gd name="T8" fmla="*/ 37 w 94"/>
                  <a:gd name="T9" fmla="*/ 97 h 100"/>
                  <a:gd name="T10" fmla="*/ 21 w 94"/>
                  <a:gd name="T11" fmla="*/ 89 h 100"/>
                  <a:gd name="T12" fmla="*/ 9 w 94"/>
                  <a:gd name="T13" fmla="*/ 78 h 100"/>
                  <a:gd name="T14" fmla="*/ 2 w 94"/>
                  <a:gd name="T15" fmla="*/ 65 h 100"/>
                  <a:gd name="T16" fmla="*/ 0 w 94"/>
                  <a:gd name="T17" fmla="*/ 50 h 100"/>
                  <a:gd name="T18" fmla="*/ 16 w 94"/>
                  <a:gd name="T19" fmla="*/ 14 h 100"/>
                  <a:gd name="T20" fmla="*/ 59 w 94"/>
                  <a:gd name="T21" fmla="*/ 0 h 100"/>
                  <a:gd name="T22" fmla="*/ 71 w 94"/>
                  <a:gd name="T23" fmla="*/ 1 h 100"/>
                  <a:gd name="T24" fmla="*/ 84 w 94"/>
                  <a:gd name="T25" fmla="*/ 3 h 100"/>
                  <a:gd name="T26" fmla="*/ 94 w 94"/>
                  <a:gd name="T27" fmla="*/ 6 h 100"/>
                  <a:gd name="T28" fmla="*/ 91 w 94"/>
                  <a:gd name="T29" fmla="*/ 13 h 100"/>
                  <a:gd name="T30" fmla="*/ 90 w 94"/>
                  <a:gd name="T31" fmla="*/ 26 h 100"/>
                  <a:gd name="T32" fmla="*/ 86 w 94"/>
                  <a:gd name="T33" fmla="*/ 26 h 100"/>
                  <a:gd name="T34" fmla="*/ 85 w 94"/>
                  <a:gd name="T35" fmla="*/ 18 h 100"/>
                  <a:gd name="T36" fmla="*/ 78 w 94"/>
                  <a:gd name="T37" fmla="*/ 9 h 100"/>
                  <a:gd name="T38" fmla="*/ 57 w 94"/>
                  <a:gd name="T39" fmla="*/ 5 h 100"/>
                  <a:gd name="T40" fmla="*/ 40 w 94"/>
                  <a:gd name="T41" fmla="*/ 8 h 100"/>
                  <a:gd name="T42" fmla="*/ 28 w 94"/>
                  <a:gd name="T43" fmla="*/ 15 h 100"/>
                  <a:gd name="T44" fmla="*/ 19 w 94"/>
                  <a:gd name="T45" fmla="*/ 28 h 100"/>
                  <a:gd name="T46" fmla="*/ 16 w 94"/>
                  <a:gd name="T47" fmla="*/ 47 h 100"/>
                  <a:gd name="T48" fmla="*/ 29 w 94"/>
                  <a:gd name="T49" fmla="*/ 80 h 100"/>
                  <a:gd name="T50" fmla="*/ 63 w 94"/>
                  <a:gd name="T51" fmla="*/ 92 h 100"/>
                  <a:gd name="T52" fmla="*/ 81 w 94"/>
                  <a:gd name="T53" fmla="*/ 90 h 100"/>
                  <a:gd name="T54" fmla="*/ 92 w 94"/>
                  <a:gd name="T55" fmla="*/ 84 h 100"/>
                  <a:gd name="T56" fmla="*/ 94 w 94"/>
                  <a:gd name="T57" fmla="*/ 86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4" h="100">
                    <a:moveTo>
                      <a:pt x="94" y="86"/>
                    </a:moveTo>
                    <a:cubicBezTo>
                      <a:pt x="91" y="92"/>
                      <a:pt x="91" y="92"/>
                      <a:pt x="91" y="92"/>
                    </a:cubicBezTo>
                    <a:cubicBezTo>
                      <a:pt x="85" y="95"/>
                      <a:pt x="80" y="97"/>
                      <a:pt x="75" y="98"/>
                    </a:cubicBezTo>
                    <a:cubicBezTo>
                      <a:pt x="69" y="99"/>
                      <a:pt x="64" y="100"/>
                      <a:pt x="57" y="100"/>
                    </a:cubicBezTo>
                    <a:cubicBezTo>
                      <a:pt x="50" y="100"/>
                      <a:pt x="43" y="99"/>
                      <a:pt x="37" y="97"/>
                    </a:cubicBezTo>
                    <a:cubicBezTo>
                      <a:pt x="31" y="95"/>
                      <a:pt x="25" y="93"/>
                      <a:pt x="21" y="89"/>
                    </a:cubicBezTo>
                    <a:cubicBezTo>
                      <a:pt x="16" y="86"/>
                      <a:pt x="12" y="83"/>
                      <a:pt x="9" y="78"/>
                    </a:cubicBezTo>
                    <a:cubicBezTo>
                      <a:pt x="6" y="74"/>
                      <a:pt x="4" y="70"/>
                      <a:pt x="2" y="65"/>
                    </a:cubicBezTo>
                    <a:cubicBezTo>
                      <a:pt x="1" y="61"/>
                      <a:pt x="0" y="55"/>
                      <a:pt x="0" y="50"/>
                    </a:cubicBezTo>
                    <a:cubicBezTo>
                      <a:pt x="0" y="35"/>
                      <a:pt x="5" y="24"/>
                      <a:pt x="16" y="14"/>
                    </a:cubicBezTo>
                    <a:cubicBezTo>
                      <a:pt x="26" y="5"/>
                      <a:pt x="41" y="0"/>
                      <a:pt x="59" y="0"/>
                    </a:cubicBezTo>
                    <a:cubicBezTo>
                      <a:pt x="63" y="0"/>
                      <a:pt x="67" y="0"/>
                      <a:pt x="71" y="1"/>
                    </a:cubicBezTo>
                    <a:cubicBezTo>
                      <a:pt x="74" y="1"/>
                      <a:pt x="79" y="2"/>
                      <a:pt x="84" y="3"/>
                    </a:cubicBezTo>
                    <a:cubicBezTo>
                      <a:pt x="89" y="5"/>
                      <a:pt x="92" y="6"/>
                      <a:pt x="94" y="6"/>
                    </a:cubicBezTo>
                    <a:cubicBezTo>
                      <a:pt x="93" y="8"/>
                      <a:pt x="92" y="11"/>
                      <a:pt x="91" y="13"/>
                    </a:cubicBezTo>
                    <a:cubicBezTo>
                      <a:pt x="91" y="17"/>
                      <a:pt x="90" y="21"/>
                      <a:pt x="90" y="26"/>
                    </a:cubicBezTo>
                    <a:cubicBezTo>
                      <a:pt x="86" y="26"/>
                      <a:pt x="86" y="26"/>
                      <a:pt x="86" y="2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4"/>
                      <a:pt x="82" y="11"/>
                      <a:pt x="78" y="9"/>
                    </a:cubicBezTo>
                    <a:cubicBezTo>
                      <a:pt x="73" y="6"/>
                      <a:pt x="66" y="5"/>
                      <a:pt x="57" y="5"/>
                    </a:cubicBezTo>
                    <a:cubicBezTo>
                      <a:pt x="51" y="5"/>
                      <a:pt x="45" y="6"/>
                      <a:pt x="40" y="8"/>
                    </a:cubicBezTo>
                    <a:cubicBezTo>
                      <a:pt x="36" y="9"/>
                      <a:pt x="31" y="12"/>
                      <a:pt x="28" y="15"/>
                    </a:cubicBezTo>
                    <a:cubicBezTo>
                      <a:pt x="24" y="18"/>
                      <a:pt x="21" y="23"/>
                      <a:pt x="19" y="28"/>
                    </a:cubicBezTo>
                    <a:cubicBezTo>
                      <a:pt x="17" y="33"/>
                      <a:pt x="16" y="39"/>
                      <a:pt x="16" y="47"/>
                    </a:cubicBezTo>
                    <a:cubicBezTo>
                      <a:pt x="16" y="61"/>
                      <a:pt x="20" y="72"/>
                      <a:pt x="29" y="80"/>
                    </a:cubicBezTo>
                    <a:cubicBezTo>
                      <a:pt x="37" y="88"/>
                      <a:pt x="49" y="92"/>
                      <a:pt x="63" y="92"/>
                    </a:cubicBezTo>
                    <a:cubicBezTo>
                      <a:pt x="70" y="92"/>
                      <a:pt x="76" y="91"/>
                      <a:pt x="81" y="90"/>
                    </a:cubicBezTo>
                    <a:cubicBezTo>
                      <a:pt x="85" y="89"/>
                      <a:pt x="89" y="87"/>
                      <a:pt x="92" y="84"/>
                    </a:cubicBezTo>
                    <a:lnTo>
                      <a:pt x="94" y="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Freeform 19"/>
              <p:cNvSpPr>
                <a:spLocks/>
              </p:cNvSpPr>
              <p:nvPr/>
            </p:nvSpPr>
            <p:spPr bwMode="auto">
              <a:xfrm>
                <a:off x="760413" y="688975"/>
                <a:ext cx="319088" cy="239712"/>
              </a:xfrm>
              <a:custGeom>
                <a:avLst/>
                <a:gdLst>
                  <a:gd name="T0" fmla="*/ 0 w 130"/>
                  <a:gd name="T1" fmla="*/ 4 h 97"/>
                  <a:gd name="T2" fmla="*/ 0 w 130"/>
                  <a:gd name="T3" fmla="*/ 0 h 97"/>
                  <a:gd name="T4" fmla="*/ 14 w 130"/>
                  <a:gd name="T5" fmla="*/ 0 h 97"/>
                  <a:gd name="T6" fmla="*/ 27 w 130"/>
                  <a:gd name="T7" fmla="*/ 0 h 97"/>
                  <a:gd name="T8" fmla="*/ 38 w 130"/>
                  <a:gd name="T9" fmla="*/ 24 h 97"/>
                  <a:gd name="T10" fmla="*/ 65 w 130"/>
                  <a:gd name="T11" fmla="*/ 76 h 97"/>
                  <a:gd name="T12" fmla="*/ 89 w 130"/>
                  <a:gd name="T13" fmla="*/ 28 h 97"/>
                  <a:gd name="T14" fmla="*/ 102 w 130"/>
                  <a:gd name="T15" fmla="*/ 0 h 97"/>
                  <a:gd name="T16" fmla="*/ 115 w 130"/>
                  <a:gd name="T17" fmla="*/ 0 h 97"/>
                  <a:gd name="T18" fmla="*/ 130 w 130"/>
                  <a:gd name="T19" fmla="*/ 0 h 97"/>
                  <a:gd name="T20" fmla="*/ 130 w 130"/>
                  <a:gd name="T21" fmla="*/ 4 h 97"/>
                  <a:gd name="T22" fmla="*/ 120 w 130"/>
                  <a:gd name="T23" fmla="*/ 5 h 97"/>
                  <a:gd name="T24" fmla="*/ 118 w 130"/>
                  <a:gd name="T25" fmla="*/ 7 h 97"/>
                  <a:gd name="T26" fmla="*/ 117 w 130"/>
                  <a:gd name="T27" fmla="*/ 13 h 97"/>
                  <a:gd name="T28" fmla="*/ 116 w 130"/>
                  <a:gd name="T29" fmla="*/ 32 h 97"/>
                  <a:gd name="T30" fmla="*/ 116 w 130"/>
                  <a:gd name="T31" fmla="*/ 63 h 97"/>
                  <a:gd name="T32" fmla="*/ 117 w 130"/>
                  <a:gd name="T33" fmla="*/ 81 h 97"/>
                  <a:gd name="T34" fmla="*/ 118 w 130"/>
                  <a:gd name="T35" fmla="*/ 89 h 97"/>
                  <a:gd name="T36" fmla="*/ 120 w 130"/>
                  <a:gd name="T37" fmla="*/ 90 h 97"/>
                  <a:gd name="T38" fmla="*/ 130 w 130"/>
                  <a:gd name="T39" fmla="*/ 91 h 97"/>
                  <a:gd name="T40" fmla="*/ 130 w 130"/>
                  <a:gd name="T41" fmla="*/ 95 h 97"/>
                  <a:gd name="T42" fmla="*/ 110 w 130"/>
                  <a:gd name="T43" fmla="*/ 95 h 97"/>
                  <a:gd name="T44" fmla="*/ 89 w 130"/>
                  <a:gd name="T45" fmla="*/ 95 h 97"/>
                  <a:gd name="T46" fmla="*/ 89 w 130"/>
                  <a:gd name="T47" fmla="*/ 91 h 97"/>
                  <a:gd name="T48" fmla="*/ 100 w 130"/>
                  <a:gd name="T49" fmla="*/ 90 h 97"/>
                  <a:gd name="T50" fmla="*/ 102 w 130"/>
                  <a:gd name="T51" fmla="*/ 89 h 97"/>
                  <a:gd name="T52" fmla="*/ 103 w 130"/>
                  <a:gd name="T53" fmla="*/ 82 h 97"/>
                  <a:gd name="T54" fmla="*/ 103 w 130"/>
                  <a:gd name="T55" fmla="*/ 63 h 97"/>
                  <a:gd name="T56" fmla="*/ 103 w 130"/>
                  <a:gd name="T57" fmla="*/ 14 h 97"/>
                  <a:gd name="T58" fmla="*/ 79 w 130"/>
                  <a:gd name="T59" fmla="*/ 62 h 97"/>
                  <a:gd name="T60" fmla="*/ 70 w 130"/>
                  <a:gd name="T61" fmla="*/ 81 h 97"/>
                  <a:gd name="T62" fmla="*/ 63 w 130"/>
                  <a:gd name="T63" fmla="*/ 97 h 97"/>
                  <a:gd name="T64" fmla="*/ 60 w 130"/>
                  <a:gd name="T65" fmla="*/ 97 h 97"/>
                  <a:gd name="T66" fmla="*/ 59 w 130"/>
                  <a:gd name="T67" fmla="*/ 93 h 97"/>
                  <a:gd name="T68" fmla="*/ 54 w 130"/>
                  <a:gd name="T69" fmla="*/ 83 h 97"/>
                  <a:gd name="T70" fmla="*/ 20 w 130"/>
                  <a:gd name="T71" fmla="*/ 16 h 97"/>
                  <a:gd name="T72" fmla="*/ 20 w 130"/>
                  <a:gd name="T73" fmla="*/ 63 h 97"/>
                  <a:gd name="T74" fmla="*/ 20 w 130"/>
                  <a:gd name="T75" fmla="*/ 81 h 97"/>
                  <a:gd name="T76" fmla="*/ 22 w 130"/>
                  <a:gd name="T77" fmla="*/ 89 h 97"/>
                  <a:gd name="T78" fmla="*/ 24 w 130"/>
                  <a:gd name="T79" fmla="*/ 90 h 97"/>
                  <a:gd name="T80" fmla="*/ 34 w 130"/>
                  <a:gd name="T81" fmla="*/ 91 h 97"/>
                  <a:gd name="T82" fmla="*/ 34 w 130"/>
                  <a:gd name="T83" fmla="*/ 95 h 97"/>
                  <a:gd name="T84" fmla="*/ 17 w 130"/>
                  <a:gd name="T85" fmla="*/ 95 h 97"/>
                  <a:gd name="T86" fmla="*/ 0 w 130"/>
                  <a:gd name="T87" fmla="*/ 95 h 97"/>
                  <a:gd name="T88" fmla="*/ 0 w 130"/>
                  <a:gd name="T89" fmla="*/ 91 h 97"/>
                  <a:gd name="T90" fmla="*/ 10 w 130"/>
                  <a:gd name="T91" fmla="*/ 90 h 97"/>
                  <a:gd name="T92" fmla="*/ 12 w 130"/>
                  <a:gd name="T93" fmla="*/ 89 h 97"/>
                  <a:gd name="T94" fmla="*/ 13 w 130"/>
                  <a:gd name="T95" fmla="*/ 82 h 97"/>
                  <a:gd name="T96" fmla="*/ 14 w 130"/>
                  <a:gd name="T97" fmla="*/ 63 h 97"/>
                  <a:gd name="T98" fmla="*/ 14 w 130"/>
                  <a:gd name="T99" fmla="*/ 32 h 97"/>
                  <a:gd name="T100" fmla="*/ 13 w 130"/>
                  <a:gd name="T101" fmla="*/ 14 h 97"/>
                  <a:gd name="T102" fmla="*/ 12 w 130"/>
                  <a:gd name="T103" fmla="*/ 7 h 97"/>
                  <a:gd name="T104" fmla="*/ 10 w 130"/>
                  <a:gd name="T105" fmla="*/ 5 h 97"/>
                  <a:gd name="T106" fmla="*/ 0 w 130"/>
                  <a:gd name="T107" fmla="*/ 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0" h="97">
                    <a:moveTo>
                      <a:pt x="0" y="4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9" y="0"/>
                      <a:pt x="14" y="0"/>
                    </a:cubicBezTo>
                    <a:cubicBezTo>
                      <a:pt x="18" y="0"/>
                      <a:pt x="23" y="0"/>
                      <a:pt x="27" y="0"/>
                    </a:cubicBezTo>
                    <a:cubicBezTo>
                      <a:pt x="31" y="9"/>
                      <a:pt x="35" y="17"/>
                      <a:pt x="38" y="24"/>
                    </a:cubicBezTo>
                    <a:cubicBezTo>
                      <a:pt x="65" y="76"/>
                      <a:pt x="65" y="76"/>
                      <a:pt x="65" y="76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96" y="15"/>
                      <a:pt x="100" y="5"/>
                      <a:pt x="102" y="0"/>
                    </a:cubicBezTo>
                    <a:cubicBezTo>
                      <a:pt x="107" y="0"/>
                      <a:pt x="112" y="0"/>
                      <a:pt x="115" y="0"/>
                    </a:cubicBezTo>
                    <a:cubicBezTo>
                      <a:pt x="118" y="0"/>
                      <a:pt x="123" y="0"/>
                      <a:pt x="130" y="0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5" y="4"/>
                      <a:pt x="121" y="5"/>
                      <a:pt x="120" y="5"/>
                    </a:cubicBezTo>
                    <a:cubicBezTo>
                      <a:pt x="119" y="5"/>
                      <a:pt x="118" y="6"/>
                      <a:pt x="118" y="7"/>
                    </a:cubicBezTo>
                    <a:cubicBezTo>
                      <a:pt x="117" y="8"/>
                      <a:pt x="117" y="10"/>
                      <a:pt x="117" y="13"/>
                    </a:cubicBezTo>
                    <a:cubicBezTo>
                      <a:pt x="116" y="14"/>
                      <a:pt x="116" y="20"/>
                      <a:pt x="116" y="32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6" y="69"/>
                      <a:pt x="116" y="75"/>
                      <a:pt x="117" y="81"/>
                    </a:cubicBezTo>
                    <a:cubicBezTo>
                      <a:pt x="117" y="85"/>
                      <a:pt x="117" y="88"/>
                      <a:pt x="118" y="89"/>
                    </a:cubicBezTo>
                    <a:cubicBezTo>
                      <a:pt x="118" y="89"/>
                      <a:pt x="119" y="90"/>
                      <a:pt x="120" y="90"/>
                    </a:cubicBezTo>
                    <a:cubicBezTo>
                      <a:pt x="121" y="91"/>
                      <a:pt x="125" y="91"/>
                      <a:pt x="130" y="91"/>
                    </a:cubicBezTo>
                    <a:cubicBezTo>
                      <a:pt x="130" y="95"/>
                      <a:pt x="130" y="95"/>
                      <a:pt x="130" y="95"/>
                    </a:cubicBezTo>
                    <a:cubicBezTo>
                      <a:pt x="121" y="95"/>
                      <a:pt x="114" y="95"/>
                      <a:pt x="110" y="95"/>
                    </a:cubicBezTo>
                    <a:cubicBezTo>
                      <a:pt x="107" y="95"/>
                      <a:pt x="100" y="95"/>
                      <a:pt x="89" y="95"/>
                    </a:cubicBezTo>
                    <a:cubicBezTo>
                      <a:pt x="89" y="91"/>
                      <a:pt x="89" y="91"/>
                      <a:pt x="89" y="91"/>
                    </a:cubicBezTo>
                    <a:cubicBezTo>
                      <a:pt x="95" y="91"/>
                      <a:pt x="98" y="91"/>
                      <a:pt x="100" y="90"/>
                    </a:cubicBezTo>
                    <a:cubicBezTo>
                      <a:pt x="101" y="90"/>
                      <a:pt x="102" y="89"/>
                      <a:pt x="102" y="89"/>
                    </a:cubicBezTo>
                    <a:cubicBezTo>
                      <a:pt x="103" y="88"/>
                      <a:pt x="103" y="86"/>
                      <a:pt x="103" y="82"/>
                    </a:cubicBezTo>
                    <a:cubicBezTo>
                      <a:pt x="103" y="81"/>
                      <a:pt x="103" y="75"/>
                      <a:pt x="103" y="63"/>
                    </a:cubicBezTo>
                    <a:cubicBezTo>
                      <a:pt x="103" y="14"/>
                      <a:pt x="103" y="14"/>
                      <a:pt x="103" y="14"/>
                    </a:cubicBezTo>
                    <a:cubicBezTo>
                      <a:pt x="79" y="62"/>
                      <a:pt x="79" y="62"/>
                      <a:pt x="79" y="62"/>
                    </a:cubicBezTo>
                    <a:cubicBezTo>
                      <a:pt x="75" y="70"/>
                      <a:pt x="72" y="76"/>
                      <a:pt x="70" y="81"/>
                    </a:cubicBezTo>
                    <a:cubicBezTo>
                      <a:pt x="69" y="84"/>
                      <a:pt x="66" y="89"/>
                      <a:pt x="63" y="97"/>
                    </a:cubicBezTo>
                    <a:cubicBezTo>
                      <a:pt x="60" y="97"/>
                      <a:pt x="60" y="97"/>
                      <a:pt x="60" y="97"/>
                    </a:cubicBezTo>
                    <a:cubicBezTo>
                      <a:pt x="60" y="95"/>
                      <a:pt x="59" y="94"/>
                      <a:pt x="59" y="9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20" y="69"/>
                      <a:pt x="20" y="75"/>
                      <a:pt x="20" y="81"/>
                    </a:cubicBezTo>
                    <a:cubicBezTo>
                      <a:pt x="21" y="85"/>
                      <a:pt x="21" y="88"/>
                      <a:pt x="22" y="89"/>
                    </a:cubicBezTo>
                    <a:cubicBezTo>
                      <a:pt x="22" y="89"/>
                      <a:pt x="23" y="90"/>
                      <a:pt x="24" y="90"/>
                    </a:cubicBezTo>
                    <a:cubicBezTo>
                      <a:pt x="25" y="91"/>
                      <a:pt x="29" y="91"/>
                      <a:pt x="34" y="91"/>
                    </a:cubicBezTo>
                    <a:cubicBezTo>
                      <a:pt x="34" y="95"/>
                      <a:pt x="34" y="95"/>
                      <a:pt x="34" y="95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" y="91"/>
                      <a:pt x="8" y="91"/>
                      <a:pt x="10" y="90"/>
                    </a:cubicBezTo>
                    <a:cubicBezTo>
                      <a:pt x="11" y="90"/>
                      <a:pt x="12" y="89"/>
                      <a:pt x="12" y="89"/>
                    </a:cubicBezTo>
                    <a:cubicBezTo>
                      <a:pt x="13" y="88"/>
                      <a:pt x="13" y="86"/>
                      <a:pt x="13" y="82"/>
                    </a:cubicBezTo>
                    <a:cubicBezTo>
                      <a:pt x="13" y="81"/>
                      <a:pt x="13" y="75"/>
                      <a:pt x="14" y="63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4" y="26"/>
                      <a:pt x="13" y="20"/>
                      <a:pt x="13" y="14"/>
                    </a:cubicBezTo>
                    <a:cubicBezTo>
                      <a:pt x="13" y="10"/>
                      <a:pt x="13" y="8"/>
                      <a:pt x="12" y="7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8" y="5"/>
                      <a:pt x="5" y="4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eform 20"/>
              <p:cNvSpPr>
                <a:spLocks noEditPoints="1"/>
              </p:cNvSpPr>
              <p:nvPr/>
            </p:nvSpPr>
            <p:spPr bwMode="auto">
              <a:xfrm>
                <a:off x="1092201" y="685800"/>
                <a:ext cx="263525" cy="236537"/>
              </a:xfrm>
              <a:custGeom>
                <a:avLst/>
                <a:gdLst>
                  <a:gd name="T0" fmla="*/ 15 w 107"/>
                  <a:gd name="T1" fmla="*/ 96 h 96"/>
                  <a:gd name="T2" fmla="*/ 33 w 107"/>
                  <a:gd name="T3" fmla="*/ 96 h 96"/>
                  <a:gd name="T4" fmla="*/ 33 w 107"/>
                  <a:gd name="T5" fmla="*/ 92 h 96"/>
                  <a:gd name="T6" fmla="*/ 24 w 107"/>
                  <a:gd name="T7" fmla="*/ 92 h 96"/>
                  <a:gd name="T8" fmla="*/ 21 w 107"/>
                  <a:gd name="T9" fmla="*/ 90 h 96"/>
                  <a:gd name="T10" fmla="*/ 21 w 107"/>
                  <a:gd name="T11" fmla="*/ 89 h 96"/>
                  <a:gd name="T12" fmla="*/ 23 w 107"/>
                  <a:gd name="T13" fmla="*/ 82 h 96"/>
                  <a:gd name="T14" fmla="*/ 30 w 107"/>
                  <a:gd name="T15" fmla="*/ 65 h 96"/>
                  <a:gd name="T16" fmla="*/ 71 w 107"/>
                  <a:gd name="T17" fmla="*/ 65 h 96"/>
                  <a:gd name="T18" fmla="*/ 80 w 107"/>
                  <a:gd name="T19" fmla="*/ 85 h 96"/>
                  <a:gd name="T20" fmla="*/ 81 w 107"/>
                  <a:gd name="T21" fmla="*/ 89 h 96"/>
                  <a:gd name="T22" fmla="*/ 80 w 107"/>
                  <a:gd name="T23" fmla="*/ 91 h 96"/>
                  <a:gd name="T24" fmla="*/ 78 w 107"/>
                  <a:gd name="T25" fmla="*/ 92 h 96"/>
                  <a:gd name="T26" fmla="*/ 68 w 107"/>
                  <a:gd name="T27" fmla="*/ 92 h 96"/>
                  <a:gd name="T28" fmla="*/ 68 w 107"/>
                  <a:gd name="T29" fmla="*/ 96 h 96"/>
                  <a:gd name="T30" fmla="*/ 91 w 107"/>
                  <a:gd name="T31" fmla="*/ 96 h 96"/>
                  <a:gd name="T32" fmla="*/ 107 w 107"/>
                  <a:gd name="T33" fmla="*/ 96 h 96"/>
                  <a:gd name="T34" fmla="*/ 107 w 107"/>
                  <a:gd name="T35" fmla="*/ 92 h 96"/>
                  <a:gd name="T36" fmla="*/ 99 w 107"/>
                  <a:gd name="T37" fmla="*/ 91 h 96"/>
                  <a:gd name="T38" fmla="*/ 96 w 107"/>
                  <a:gd name="T39" fmla="*/ 88 h 96"/>
                  <a:gd name="T40" fmla="*/ 87 w 107"/>
                  <a:gd name="T41" fmla="*/ 68 h 96"/>
                  <a:gd name="T42" fmla="*/ 56 w 107"/>
                  <a:gd name="T43" fmla="*/ 0 h 96"/>
                  <a:gd name="T44" fmla="*/ 52 w 107"/>
                  <a:gd name="T45" fmla="*/ 0 h 96"/>
                  <a:gd name="T46" fmla="*/ 40 w 107"/>
                  <a:gd name="T47" fmla="*/ 28 h 96"/>
                  <a:gd name="T48" fmla="*/ 22 w 107"/>
                  <a:gd name="T49" fmla="*/ 66 h 96"/>
                  <a:gd name="T50" fmla="*/ 13 w 107"/>
                  <a:gd name="T51" fmla="*/ 85 h 96"/>
                  <a:gd name="T52" fmla="*/ 9 w 107"/>
                  <a:gd name="T53" fmla="*/ 90 h 96"/>
                  <a:gd name="T54" fmla="*/ 7 w 107"/>
                  <a:gd name="T55" fmla="*/ 92 h 96"/>
                  <a:gd name="T56" fmla="*/ 0 w 107"/>
                  <a:gd name="T57" fmla="*/ 92 h 96"/>
                  <a:gd name="T58" fmla="*/ 0 w 107"/>
                  <a:gd name="T59" fmla="*/ 96 h 96"/>
                  <a:gd name="T60" fmla="*/ 15 w 107"/>
                  <a:gd name="T61" fmla="*/ 96 h 96"/>
                  <a:gd name="T62" fmla="*/ 51 w 107"/>
                  <a:gd name="T63" fmla="*/ 18 h 96"/>
                  <a:gd name="T64" fmla="*/ 68 w 107"/>
                  <a:gd name="T65" fmla="*/ 59 h 96"/>
                  <a:gd name="T66" fmla="*/ 33 w 107"/>
                  <a:gd name="T67" fmla="*/ 59 h 96"/>
                  <a:gd name="T68" fmla="*/ 51 w 107"/>
                  <a:gd name="T69" fmla="*/ 18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96">
                    <a:moveTo>
                      <a:pt x="15" y="96"/>
                    </a:moveTo>
                    <a:cubicBezTo>
                      <a:pt x="19" y="96"/>
                      <a:pt x="25" y="96"/>
                      <a:pt x="33" y="96"/>
                    </a:cubicBezTo>
                    <a:cubicBezTo>
                      <a:pt x="33" y="92"/>
                      <a:pt x="33" y="92"/>
                      <a:pt x="33" y="92"/>
                    </a:cubicBezTo>
                    <a:cubicBezTo>
                      <a:pt x="28" y="92"/>
                      <a:pt x="25" y="92"/>
                      <a:pt x="24" y="92"/>
                    </a:cubicBezTo>
                    <a:cubicBezTo>
                      <a:pt x="22" y="91"/>
                      <a:pt x="22" y="91"/>
                      <a:pt x="21" y="90"/>
                    </a:cubicBezTo>
                    <a:cubicBezTo>
                      <a:pt x="21" y="90"/>
                      <a:pt x="21" y="89"/>
                      <a:pt x="21" y="89"/>
                    </a:cubicBezTo>
                    <a:cubicBezTo>
                      <a:pt x="21" y="87"/>
                      <a:pt x="21" y="85"/>
                      <a:pt x="23" y="82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71" y="65"/>
                      <a:pt x="71" y="65"/>
                      <a:pt x="71" y="65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81" y="87"/>
                      <a:pt x="81" y="88"/>
                      <a:pt x="81" y="89"/>
                    </a:cubicBezTo>
                    <a:cubicBezTo>
                      <a:pt x="81" y="90"/>
                      <a:pt x="81" y="90"/>
                      <a:pt x="80" y="91"/>
                    </a:cubicBezTo>
                    <a:cubicBezTo>
                      <a:pt x="80" y="91"/>
                      <a:pt x="79" y="91"/>
                      <a:pt x="78" y="92"/>
                    </a:cubicBezTo>
                    <a:cubicBezTo>
                      <a:pt x="77" y="92"/>
                      <a:pt x="74" y="92"/>
                      <a:pt x="68" y="92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91" y="96"/>
                      <a:pt x="91" y="96"/>
                      <a:pt x="91" y="96"/>
                    </a:cubicBezTo>
                    <a:cubicBezTo>
                      <a:pt x="94" y="96"/>
                      <a:pt x="99" y="96"/>
                      <a:pt x="107" y="96"/>
                    </a:cubicBezTo>
                    <a:cubicBezTo>
                      <a:pt x="107" y="92"/>
                      <a:pt x="107" y="92"/>
                      <a:pt x="107" y="92"/>
                    </a:cubicBezTo>
                    <a:cubicBezTo>
                      <a:pt x="103" y="92"/>
                      <a:pt x="100" y="92"/>
                      <a:pt x="99" y="91"/>
                    </a:cubicBezTo>
                    <a:cubicBezTo>
                      <a:pt x="98" y="91"/>
                      <a:pt x="97" y="90"/>
                      <a:pt x="96" y="88"/>
                    </a:cubicBezTo>
                    <a:cubicBezTo>
                      <a:pt x="95" y="85"/>
                      <a:pt x="92" y="79"/>
                      <a:pt x="87" y="68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46" y="14"/>
                      <a:pt x="42" y="24"/>
                      <a:pt x="40" y="28"/>
                    </a:cubicBezTo>
                    <a:cubicBezTo>
                      <a:pt x="22" y="66"/>
                      <a:pt x="22" y="66"/>
                      <a:pt x="22" y="66"/>
                    </a:cubicBezTo>
                    <a:cubicBezTo>
                      <a:pt x="17" y="77"/>
                      <a:pt x="13" y="83"/>
                      <a:pt x="13" y="85"/>
                    </a:cubicBezTo>
                    <a:cubicBezTo>
                      <a:pt x="11" y="88"/>
                      <a:pt x="10" y="90"/>
                      <a:pt x="9" y="90"/>
                    </a:cubicBezTo>
                    <a:cubicBezTo>
                      <a:pt x="8" y="91"/>
                      <a:pt x="8" y="91"/>
                      <a:pt x="7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5" y="96"/>
                      <a:pt x="10" y="96"/>
                      <a:pt x="15" y="96"/>
                    </a:cubicBezTo>
                    <a:close/>
                    <a:moveTo>
                      <a:pt x="51" y="18"/>
                    </a:moveTo>
                    <a:cubicBezTo>
                      <a:pt x="68" y="59"/>
                      <a:pt x="68" y="59"/>
                      <a:pt x="68" y="59"/>
                    </a:cubicBezTo>
                    <a:cubicBezTo>
                      <a:pt x="33" y="59"/>
                      <a:pt x="33" y="59"/>
                      <a:pt x="33" y="5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Freeform 21"/>
              <p:cNvSpPr>
                <a:spLocks/>
              </p:cNvSpPr>
              <p:nvPr/>
            </p:nvSpPr>
            <p:spPr bwMode="auto">
              <a:xfrm>
                <a:off x="1309688" y="688975"/>
                <a:ext cx="258763" cy="233362"/>
              </a:xfrm>
              <a:custGeom>
                <a:avLst/>
                <a:gdLst>
                  <a:gd name="T0" fmla="*/ 77 w 105"/>
                  <a:gd name="T1" fmla="*/ 14 h 95"/>
                  <a:gd name="T2" fmla="*/ 82 w 105"/>
                  <a:gd name="T3" fmla="*/ 7 h 95"/>
                  <a:gd name="T4" fmla="*/ 80 w 105"/>
                  <a:gd name="T5" fmla="*/ 5 h 95"/>
                  <a:gd name="T6" fmla="*/ 70 w 105"/>
                  <a:gd name="T7" fmla="*/ 4 h 95"/>
                  <a:gd name="T8" fmla="*/ 70 w 105"/>
                  <a:gd name="T9" fmla="*/ 0 h 95"/>
                  <a:gd name="T10" fmla="*/ 89 w 105"/>
                  <a:gd name="T11" fmla="*/ 0 h 95"/>
                  <a:gd name="T12" fmla="*/ 105 w 105"/>
                  <a:gd name="T13" fmla="*/ 0 h 95"/>
                  <a:gd name="T14" fmla="*/ 105 w 105"/>
                  <a:gd name="T15" fmla="*/ 4 h 95"/>
                  <a:gd name="T16" fmla="*/ 96 w 105"/>
                  <a:gd name="T17" fmla="*/ 5 h 95"/>
                  <a:gd name="T18" fmla="*/ 92 w 105"/>
                  <a:gd name="T19" fmla="*/ 7 h 95"/>
                  <a:gd name="T20" fmla="*/ 87 w 105"/>
                  <a:gd name="T21" fmla="*/ 13 h 95"/>
                  <a:gd name="T22" fmla="*/ 66 w 105"/>
                  <a:gd name="T23" fmla="*/ 43 h 95"/>
                  <a:gd name="T24" fmla="*/ 59 w 105"/>
                  <a:gd name="T25" fmla="*/ 54 h 95"/>
                  <a:gd name="T26" fmla="*/ 59 w 105"/>
                  <a:gd name="T27" fmla="*/ 58 h 95"/>
                  <a:gd name="T28" fmla="*/ 59 w 105"/>
                  <a:gd name="T29" fmla="*/ 63 h 95"/>
                  <a:gd name="T30" fmla="*/ 59 w 105"/>
                  <a:gd name="T31" fmla="*/ 81 h 95"/>
                  <a:gd name="T32" fmla="*/ 60 w 105"/>
                  <a:gd name="T33" fmla="*/ 89 h 95"/>
                  <a:gd name="T34" fmla="*/ 63 w 105"/>
                  <a:gd name="T35" fmla="*/ 90 h 95"/>
                  <a:gd name="T36" fmla="*/ 73 w 105"/>
                  <a:gd name="T37" fmla="*/ 91 h 95"/>
                  <a:gd name="T38" fmla="*/ 73 w 105"/>
                  <a:gd name="T39" fmla="*/ 95 h 95"/>
                  <a:gd name="T40" fmla="*/ 53 w 105"/>
                  <a:gd name="T41" fmla="*/ 95 h 95"/>
                  <a:gd name="T42" fmla="*/ 32 w 105"/>
                  <a:gd name="T43" fmla="*/ 95 h 95"/>
                  <a:gd name="T44" fmla="*/ 32 w 105"/>
                  <a:gd name="T45" fmla="*/ 91 h 95"/>
                  <a:gd name="T46" fmla="*/ 42 w 105"/>
                  <a:gd name="T47" fmla="*/ 90 h 95"/>
                  <a:gd name="T48" fmla="*/ 44 w 105"/>
                  <a:gd name="T49" fmla="*/ 89 h 95"/>
                  <a:gd name="T50" fmla="*/ 45 w 105"/>
                  <a:gd name="T51" fmla="*/ 82 h 95"/>
                  <a:gd name="T52" fmla="*/ 46 w 105"/>
                  <a:gd name="T53" fmla="*/ 63 h 95"/>
                  <a:gd name="T54" fmla="*/ 46 w 105"/>
                  <a:gd name="T55" fmla="*/ 56 h 95"/>
                  <a:gd name="T56" fmla="*/ 43 w 105"/>
                  <a:gd name="T57" fmla="*/ 50 h 95"/>
                  <a:gd name="T58" fmla="*/ 35 w 105"/>
                  <a:gd name="T59" fmla="*/ 39 h 95"/>
                  <a:gd name="T60" fmla="*/ 17 w 105"/>
                  <a:gd name="T61" fmla="*/ 13 h 95"/>
                  <a:gd name="T62" fmla="*/ 13 w 105"/>
                  <a:gd name="T63" fmla="*/ 7 h 95"/>
                  <a:gd name="T64" fmla="*/ 9 w 105"/>
                  <a:gd name="T65" fmla="*/ 5 h 95"/>
                  <a:gd name="T66" fmla="*/ 0 w 105"/>
                  <a:gd name="T67" fmla="*/ 4 h 95"/>
                  <a:gd name="T68" fmla="*/ 0 w 105"/>
                  <a:gd name="T69" fmla="*/ 0 h 95"/>
                  <a:gd name="T70" fmla="*/ 17 w 105"/>
                  <a:gd name="T71" fmla="*/ 0 h 95"/>
                  <a:gd name="T72" fmla="*/ 43 w 105"/>
                  <a:gd name="T73" fmla="*/ 0 h 95"/>
                  <a:gd name="T74" fmla="*/ 43 w 105"/>
                  <a:gd name="T75" fmla="*/ 4 h 95"/>
                  <a:gd name="T76" fmla="*/ 32 w 105"/>
                  <a:gd name="T77" fmla="*/ 5 h 95"/>
                  <a:gd name="T78" fmla="*/ 30 w 105"/>
                  <a:gd name="T79" fmla="*/ 7 h 95"/>
                  <a:gd name="T80" fmla="*/ 34 w 105"/>
                  <a:gd name="T81" fmla="*/ 14 h 95"/>
                  <a:gd name="T82" fmla="*/ 55 w 105"/>
                  <a:gd name="T83" fmla="*/ 48 h 95"/>
                  <a:gd name="T84" fmla="*/ 77 w 10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95">
                    <a:moveTo>
                      <a:pt x="77" y="14"/>
                    </a:moveTo>
                    <a:cubicBezTo>
                      <a:pt x="80" y="10"/>
                      <a:pt x="82" y="7"/>
                      <a:pt x="82" y="7"/>
                    </a:cubicBezTo>
                    <a:cubicBezTo>
                      <a:pt x="82" y="6"/>
                      <a:pt x="81" y="5"/>
                      <a:pt x="80" y="5"/>
                    </a:cubicBezTo>
                    <a:cubicBezTo>
                      <a:pt x="79" y="5"/>
                      <a:pt x="75" y="4"/>
                      <a:pt x="70" y="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9" y="0"/>
                      <a:pt x="84" y="0"/>
                      <a:pt x="89" y="0"/>
                    </a:cubicBezTo>
                    <a:cubicBezTo>
                      <a:pt x="93" y="0"/>
                      <a:pt x="96" y="0"/>
                      <a:pt x="105" y="0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0" y="4"/>
                      <a:pt x="97" y="5"/>
                      <a:pt x="96" y="5"/>
                    </a:cubicBezTo>
                    <a:cubicBezTo>
                      <a:pt x="95" y="5"/>
                      <a:pt x="93" y="6"/>
                      <a:pt x="92" y="7"/>
                    </a:cubicBezTo>
                    <a:cubicBezTo>
                      <a:pt x="91" y="7"/>
                      <a:pt x="89" y="10"/>
                      <a:pt x="87" y="1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2" y="49"/>
                      <a:pt x="60" y="53"/>
                      <a:pt x="59" y="54"/>
                    </a:cubicBezTo>
                    <a:cubicBezTo>
                      <a:pt x="59" y="56"/>
                      <a:pt x="59" y="57"/>
                      <a:pt x="59" y="58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9"/>
                      <a:pt x="59" y="75"/>
                      <a:pt x="59" y="81"/>
                    </a:cubicBezTo>
                    <a:cubicBezTo>
                      <a:pt x="59" y="85"/>
                      <a:pt x="60" y="88"/>
                      <a:pt x="60" y="89"/>
                    </a:cubicBezTo>
                    <a:cubicBezTo>
                      <a:pt x="61" y="89"/>
                      <a:pt x="61" y="90"/>
                      <a:pt x="63" y="90"/>
                    </a:cubicBezTo>
                    <a:cubicBezTo>
                      <a:pt x="64" y="91"/>
                      <a:pt x="67" y="91"/>
                      <a:pt x="73" y="91"/>
                    </a:cubicBezTo>
                    <a:cubicBezTo>
                      <a:pt x="73" y="95"/>
                      <a:pt x="73" y="95"/>
                      <a:pt x="73" y="95"/>
                    </a:cubicBezTo>
                    <a:cubicBezTo>
                      <a:pt x="65" y="95"/>
                      <a:pt x="58" y="95"/>
                      <a:pt x="53" y="95"/>
                    </a:cubicBezTo>
                    <a:cubicBezTo>
                      <a:pt x="47" y="95"/>
                      <a:pt x="40" y="95"/>
                      <a:pt x="32" y="95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7" y="91"/>
                      <a:pt x="40" y="91"/>
                      <a:pt x="42" y="90"/>
                    </a:cubicBezTo>
                    <a:cubicBezTo>
                      <a:pt x="43" y="90"/>
                      <a:pt x="44" y="90"/>
                      <a:pt x="44" y="89"/>
                    </a:cubicBezTo>
                    <a:cubicBezTo>
                      <a:pt x="45" y="88"/>
                      <a:pt x="45" y="86"/>
                      <a:pt x="45" y="82"/>
                    </a:cubicBezTo>
                    <a:cubicBezTo>
                      <a:pt x="45" y="81"/>
                      <a:pt x="45" y="75"/>
                      <a:pt x="46" y="63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4"/>
                      <a:pt x="44" y="52"/>
                      <a:pt x="43" y="50"/>
                    </a:cubicBezTo>
                    <a:cubicBezTo>
                      <a:pt x="42" y="49"/>
                      <a:pt x="40" y="45"/>
                      <a:pt x="35" y="3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5" y="10"/>
                      <a:pt x="14" y="7"/>
                      <a:pt x="13" y="7"/>
                    </a:cubicBezTo>
                    <a:cubicBezTo>
                      <a:pt x="12" y="6"/>
                      <a:pt x="10" y="5"/>
                      <a:pt x="9" y="5"/>
                    </a:cubicBezTo>
                    <a:cubicBezTo>
                      <a:pt x="8" y="5"/>
                      <a:pt x="6" y="4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12" y="0"/>
                      <a:pt x="17" y="0"/>
                    </a:cubicBezTo>
                    <a:cubicBezTo>
                      <a:pt x="22" y="0"/>
                      <a:pt x="34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38" y="4"/>
                      <a:pt x="33" y="5"/>
                      <a:pt x="32" y="5"/>
                    </a:cubicBezTo>
                    <a:cubicBezTo>
                      <a:pt x="31" y="5"/>
                      <a:pt x="30" y="6"/>
                      <a:pt x="30" y="7"/>
                    </a:cubicBezTo>
                    <a:cubicBezTo>
                      <a:pt x="30" y="7"/>
                      <a:pt x="31" y="10"/>
                      <a:pt x="34" y="14"/>
                    </a:cubicBezTo>
                    <a:cubicBezTo>
                      <a:pt x="55" y="48"/>
                      <a:pt x="55" y="48"/>
                      <a:pt x="55" y="48"/>
                    </a:cubicBezTo>
                    <a:lnTo>
                      <a:pt x="77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Freeform 22"/>
              <p:cNvSpPr>
                <a:spLocks noEditPoints="1"/>
              </p:cNvSpPr>
              <p:nvPr/>
            </p:nvSpPr>
            <p:spPr bwMode="auto">
              <a:xfrm>
                <a:off x="1558926" y="684213"/>
                <a:ext cx="260350" cy="244475"/>
              </a:xfrm>
              <a:custGeom>
                <a:avLst/>
                <a:gdLst>
                  <a:gd name="T0" fmla="*/ 19 w 106"/>
                  <a:gd name="T1" fmla="*/ 24 h 99"/>
                  <a:gd name="T2" fmla="*/ 31 w 106"/>
                  <a:gd name="T3" fmla="*/ 10 h 99"/>
                  <a:gd name="T4" fmla="*/ 51 w 106"/>
                  <a:gd name="T5" fmla="*/ 5 h 99"/>
                  <a:gd name="T6" fmla="*/ 66 w 106"/>
                  <a:gd name="T7" fmla="*/ 8 h 99"/>
                  <a:gd name="T8" fmla="*/ 76 w 106"/>
                  <a:gd name="T9" fmla="*/ 13 h 99"/>
                  <a:gd name="T10" fmla="*/ 84 w 106"/>
                  <a:gd name="T11" fmla="*/ 21 h 99"/>
                  <a:gd name="T12" fmla="*/ 88 w 106"/>
                  <a:gd name="T13" fmla="*/ 31 h 99"/>
                  <a:gd name="T14" fmla="*/ 91 w 106"/>
                  <a:gd name="T15" fmla="*/ 51 h 99"/>
                  <a:gd name="T16" fmla="*/ 87 w 106"/>
                  <a:gd name="T17" fmla="*/ 73 h 99"/>
                  <a:gd name="T18" fmla="*/ 75 w 106"/>
                  <a:gd name="T19" fmla="*/ 88 h 99"/>
                  <a:gd name="T20" fmla="*/ 55 w 106"/>
                  <a:gd name="T21" fmla="*/ 93 h 99"/>
                  <a:gd name="T22" fmla="*/ 40 w 106"/>
                  <a:gd name="T23" fmla="*/ 91 h 99"/>
                  <a:gd name="T24" fmla="*/ 28 w 106"/>
                  <a:gd name="T25" fmla="*/ 82 h 99"/>
                  <a:gd name="T26" fmla="*/ 19 w 106"/>
                  <a:gd name="T27" fmla="*/ 69 h 99"/>
                  <a:gd name="T28" fmla="*/ 16 w 106"/>
                  <a:gd name="T29" fmla="*/ 57 h 99"/>
                  <a:gd name="T30" fmla="*/ 14 w 106"/>
                  <a:gd name="T31" fmla="*/ 45 h 99"/>
                  <a:gd name="T32" fmla="*/ 19 w 106"/>
                  <a:gd name="T33" fmla="*/ 24 h 99"/>
                  <a:gd name="T34" fmla="*/ 3 w 106"/>
                  <a:gd name="T35" fmla="*/ 69 h 99"/>
                  <a:gd name="T36" fmla="*/ 13 w 106"/>
                  <a:gd name="T37" fmla="*/ 86 h 99"/>
                  <a:gd name="T38" fmla="*/ 29 w 106"/>
                  <a:gd name="T39" fmla="*/ 96 h 99"/>
                  <a:gd name="T40" fmla="*/ 50 w 106"/>
                  <a:gd name="T41" fmla="*/ 99 h 99"/>
                  <a:gd name="T42" fmla="*/ 90 w 106"/>
                  <a:gd name="T43" fmla="*/ 84 h 99"/>
                  <a:gd name="T44" fmla="*/ 106 w 106"/>
                  <a:gd name="T45" fmla="*/ 46 h 99"/>
                  <a:gd name="T46" fmla="*/ 105 w 106"/>
                  <a:gd name="T47" fmla="*/ 33 h 99"/>
                  <a:gd name="T48" fmla="*/ 101 w 106"/>
                  <a:gd name="T49" fmla="*/ 22 h 99"/>
                  <a:gd name="T50" fmla="*/ 91 w 106"/>
                  <a:gd name="T51" fmla="*/ 11 h 99"/>
                  <a:gd name="T52" fmla="*/ 75 w 106"/>
                  <a:gd name="T53" fmla="*/ 3 h 99"/>
                  <a:gd name="T54" fmla="*/ 54 w 106"/>
                  <a:gd name="T55" fmla="*/ 0 h 99"/>
                  <a:gd name="T56" fmla="*/ 32 w 106"/>
                  <a:gd name="T57" fmla="*/ 3 h 99"/>
                  <a:gd name="T58" fmla="*/ 14 w 106"/>
                  <a:gd name="T59" fmla="*/ 14 h 99"/>
                  <a:gd name="T60" fmla="*/ 3 w 106"/>
                  <a:gd name="T61" fmla="*/ 30 h 99"/>
                  <a:gd name="T62" fmla="*/ 0 w 106"/>
                  <a:gd name="T63" fmla="*/ 50 h 99"/>
                  <a:gd name="T64" fmla="*/ 3 w 106"/>
                  <a:gd name="T65" fmla="*/ 6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99">
                    <a:moveTo>
                      <a:pt x="19" y="24"/>
                    </a:moveTo>
                    <a:cubicBezTo>
                      <a:pt x="22" y="18"/>
                      <a:pt x="26" y="13"/>
                      <a:pt x="31" y="10"/>
                    </a:cubicBezTo>
                    <a:cubicBezTo>
                      <a:pt x="37" y="7"/>
                      <a:pt x="44" y="5"/>
                      <a:pt x="51" y="5"/>
                    </a:cubicBezTo>
                    <a:cubicBezTo>
                      <a:pt x="56" y="5"/>
                      <a:pt x="61" y="6"/>
                      <a:pt x="66" y="8"/>
                    </a:cubicBezTo>
                    <a:cubicBezTo>
                      <a:pt x="70" y="9"/>
                      <a:pt x="74" y="11"/>
                      <a:pt x="76" y="13"/>
                    </a:cubicBezTo>
                    <a:cubicBezTo>
                      <a:pt x="79" y="16"/>
                      <a:pt x="82" y="18"/>
                      <a:pt x="84" y="21"/>
                    </a:cubicBezTo>
                    <a:cubicBezTo>
                      <a:pt x="86" y="24"/>
                      <a:pt x="87" y="27"/>
                      <a:pt x="88" y="31"/>
                    </a:cubicBezTo>
                    <a:cubicBezTo>
                      <a:pt x="90" y="37"/>
                      <a:pt x="91" y="44"/>
                      <a:pt x="91" y="51"/>
                    </a:cubicBezTo>
                    <a:cubicBezTo>
                      <a:pt x="91" y="59"/>
                      <a:pt x="90" y="67"/>
                      <a:pt x="87" y="73"/>
                    </a:cubicBezTo>
                    <a:cubicBezTo>
                      <a:pt x="85" y="79"/>
                      <a:pt x="80" y="84"/>
                      <a:pt x="75" y="88"/>
                    </a:cubicBezTo>
                    <a:cubicBezTo>
                      <a:pt x="69" y="91"/>
                      <a:pt x="63" y="93"/>
                      <a:pt x="55" y="93"/>
                    </a:cubicBezTo>
                    <a:cubicBezTo>
                      <a:pt x="50" y="93"/>
                      <a:pt x="45" y="92"/>
                      <a:pt x="40" y="91"/>
                    </a:cubicBezTo>
                    <a:cubicBezTo>
                      <a:pt x="36" y="89"/>
                      <a:pt x="32" y="86"/>
                      <a:pt x="28" y="82"/>
                    </a:cubicBezTo>
                    <a:cubicBezTo>
                      <a:pt x="24" y="79"/>
                      <a:pt x="21" y="74"/>
                      <a:pt x="19" y="69"/>
                    </a:cubicBezTo>
                    <a:cubicBezTo>
                      <a:pt x="18" y="66"/>
                      <a:pt x="17" y="62"/>
                      <a:pt x="16" y="57"/>
                    </a:cubicBezTo>
                    <a:cubicBezTo>
                      <a:pt x="15" y="53"/>
                      <a:pt x="14" y="49"/>
                      <a:pt x="14" y="45"/>
                    </a:cubicBezTo>
                    <a:cubicBezTo>
                      <a:pt x="14" y="37"/>
                      <a:pt x="16" y="30"/>
                      <a:pt x="19" y="24"/>
                    </a:cubicBezTo>
                    <a:close/>
                    <a:moveTo>
                      <a:pt x="3" y="69"/>
                    </a:moveTo>
                    <a:cubicBezTo>
                      <a:pt x="5" y="76"/>
                      <a:pt x="9" y="81"/>
                      <a:pt x="13" y="86"/>
                    </a:cubicBezTo>
                    <a:cubicBezTo>
                      <a:pt x="18" y="90"/>
                      <a:pt x="23" y="94"/>
                      <a:pt x="29" y="96"/>
                    </a:cubicBezTo>
                    <a:cubicBezTo>
                      <a:pt x="36" y="98"/>
                      <a:pt x="43" y="99"/>
                      <a:pt x="50" y="99"/>
                    </a:cubicBezTo>
                    <a:cubicBezTo>
                      <a:pt x="66" y="99"/>
                      <a:pt x="80" y="94"/>
                      <a:pt x="90" y="84"/>
                    </a:cubicBezTo>
                    <a:cubicBezTo>
                      <a:pt x="101" y="74"/>
                      <a:pt x="106" y="62"/>
                      <a:pt x="106" y="46"/>
                    </a:cubicBezTo>
                    <a:cubicBezTo>
                      <a:pt x="106" y="42"/>
                      <a:pt x="106" y="37"/>
                      <a:pt x="105" y="33"/>
                    </a:cubicBezTo>
                    <a:cubicBezTo>
                      <a:pt x="104" y="29"/>
                      <a:pt x="102" y="25"/>
                      <a:pt x="101" y="22"/>
                    </a:cubicBezTo>
                    <a:cubicBezTo>
                      <a:pt x="98" y="18"/>
                      <a:pt x="95" y="15"/>
                      <a:pt x="91" y="11"/>
                    </a:cubicBezTo>
                    <a:cubicBezTo>
                      <a:pt x="87" y="8"/>
                      <a:pt x="82" y="5"/>
                      <a:pt x="75" y="3"/>
                    </a:cubicBezTo>
                    <a:cubicBezTo>
                      <a:pt x="69" y="1"/>
                      <a:pt x="62" y="0"/>
                      <a:pt x="54" y="0"/>
                    </a:cubicBezTo>
                    <a:cubicBezTo>
                      <a:pt x="46" y="0"/>
                      <a:pt x="38" y="1"/>
                      <a:pt x="32" y="3"/>
                    </a:cubicBezTo>
                    <a:cubicBezTo>
                      <a:pt x="25" y="6"/>
                      <a:pt x="19" y="9"/>
                      <a:pt x="14" y="14"/>
                    </a:cubicBezTo>
                    <a:cubicBezTo>
                      <a:pt x="9" y="19"/>
                      <a:pt x="5" y="24"/>
                      <a:pt x="3" y="30"/>
                    </a:cubicBezTo>
                    <a:cubicBezTo>
                      <a:pt x="1" y="36"/>
                      <a:pt x="0" y="43"/>
                      <a:pt x="0" y="50"/>
                    </a:cubicBezTo>
                    <a:cubicBezTo>
                      <a:pt x="0" y="56"/>
                      <a:pt x="1" y="63"/>
                      <a:pt x="3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>
                  <a:solidFill>
                    <a:prstClr val="white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1456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87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61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image" Target="../media/image2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image" Target="../media/image2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9.xml"/><Relationship Id="rId3" Type="http://schemas.openxmlformats.org/officeDocument/2006/relationships/slideLayout" Target="../slideLayouts/slideLayout89.xml"/><Relationship Id="rId7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8.xml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7.xml"/><Relationship Id="rId5" Type="http://schemas.openxmlformats.org/officeDocument/2006/relationships/slideLayout" Target="../slideLayouts/slideLayout91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5.xml"/><Relationship Id="rId1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  <a:prstGeom prst="rect">
            <a:avLst/>
          </a:prstGeom>
        </p:spPr>
        <p:txBody>
          <a:bodyPr vert="horz" lIns="0" tIns="45720" rIns="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7827264" cy="4800600"/>
          </a:xfrm>
          <a:prstGeom prst="rect">
            <a:avLst/>
          </a:prstGeom>
        </p:spPr>
        <p:txBody>
          <a:bodyPr vert="horz" lIns="0" tIns="228600" rIns="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5632" y="6528816"/>
            <a:ext cx="658368" cy="109728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7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74C4E8BF-A07A-4759-80EC-0462C523C433}" type="datetime1">
              <a:rPr lang="en-US" smtClean="0"/>
              <a:t>7/17/2015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4248" y="6172200"/>
            <a:ext cx="6510528" cy="457200"/>
          </a:xfrm>
          <a:prstGeom prst="rect">
            <a:avLst/>
          </a:prstGeom>
        </p:spPr>
        <p:txBody>
          <a:bodyPr vert="horz" lIns="0" tIns="45720" rIns="0" bIns="0" rtlCol="0" anchor="t" anchorCtr="0"/>
          <a:lstStyle>
            <a:lvl1pPr algn="r">
              <a:lnSpc>
                <a:spcPct val="90000"/>
              </a:lnSpc>
              <a:defRPr sz="1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5632" y="6931152"/>
            <a:ext cx="658368" cy="109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6ACAD713-2A88-4927-BA3B-75E8042AC89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10400" y="6657945"/>
            <a:ext cx="2133600" cy="200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r>
              <a:rPr lang="en-US" sz="7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©2015 MFMER  |  slide-</a:t>
            </a:r>
            <a:fld id="{D445C29B-035B-48ED-941F-A66A11A8A322}" type="slidenum">
              <a:rPr lang="en-US" sz="70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pPr lvl="0"/>
              <a:t>‹#›</a:t>
            </a:fld>
            <a:endParaRPr lang="en-US" sz="7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0816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500"/>
        </a:spcBef>
        <a:buClr>
          <a:schemeClr val="tx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23495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878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38313"/>
            <a:ext cx="7772400" cy="466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62088" y="6553200"/>
            <a:ext cx="1462087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6699FF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6699FF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1905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4B4E6BB-88CF-4955-92DD-E62957F00A80}" type="slidenum">
              <a:rPr lang="en-US" b="1">
                <a:solidFill>
                  <a:srgbClr val="6699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6699FF"/>
              </a:solidFill>
            </a:endParaRPr>
          </a:p>
        </p:txBody>
      </p:sp>
      <p:pic>
        <p:nvPicPr>
          <p:cNvPr id="1031" name="Picture 7" descr="MC-G214 150"/>
          <p:cNvPicPr>
            <a:picLocks noChangeAspect="1" noChangeArrowheads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6437313"/>
            <a:ext cx="1050925" cy="265112"/>
          </a:xfrm>
          <a:prstGeom prst="rect">
            <a:avLst/>
          </a:prstGeom>
          <a:noFill/>
          <a:ln>
            <a:noFill/>
          </a:ln>
          <a:effectLst>
            <a:outerShdw dist="22" dir="12821404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121597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84163" indent="-284163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Clr>
          <a:schemeClr val="tx2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60425" indent="-293688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311275" indent="-282575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773238" indent="-282575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2256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6828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31400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5972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40544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878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38313"/>
            <a:ext cx="7772400" cy="466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62088" y="6553200"/>
            <a:ext cx="1462087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6699FF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6699FF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1905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1234EA-6F8E-41AA-9517-0DF7D90F6960}" type="slidenum">
              <a:rPr lang="en-US" b="1">
                <a:solidFill>
                  <a:srgbClr val="6699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6699FF"/>
              </a:solidFill>
            </a:endParaRPr>
          </a:p>
        </p:txBody>
      </p:sp>
      <p:pic>
        <p:nvPicPr>
          <p:cNvPr id="1031" name="Picture 7" descr="MC-G214 150"/>
          <p:cNvPicPr>
            <a:picLocks noChangeAspect="1" noChangeArrowheads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6437313"/>
            <a:ext cx="1050925" cy="265112"/>
          </a:xfrm>
          <a:prstGeom prst="rect">
            <a:avLst/>
          </a:prstGeom>
          <a:noFill/>
          <a:ln>
            <a:noFill/>
          </a:ln>
          <a:effectLst>
            <a:outerShdw dist="22" dir="12821404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80101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84163" indent="-284163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Clr>
          <a:schemeClr val="tx2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60425" indent="-293688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311275" indent="-282575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773238" indent="-282575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2256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6828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31400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5972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40544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  <a:prstGeom prst="rect">
            <a:avLst/>
          </a:prstGeom>
        </p:spPr>
        <p:txBody>
          <a:bodyPr vert="horz" lIns="0" tIns="45720" rIns="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7827264" cy="4800600"/>
          </a:xfrm>
          <a:prstGeom prst="rect">
            <a:avLst/>
          </a:prstGeom>
        </p:spPr>
        <p:txBody>
          <a:bodyPr vert="horz" lIns="0" tIns="228600" rIns="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5632" y="6528816"/>
            <a:ext cx="658368" cy="109728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7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4248" y="6172200"/>
            <a:ext cx="6510528" cy="457200"/>
          </a:xfrm>
          <a:prstGeom prst="rect">
            <a:avLst/>
          </a:prstGeom>
        </p:spPr>
        <p:txBody>
          <a:bodyPr vert="horz" lIns="0" tIns="45720" rIns="0" bIns="0" rtlCol="0" anchor="t" anchorCtr="0"/>
          <a:lstStyle>
            <a:lvl1pPr algn="r">
              <a:lnSpc>
                <a:spcPct val="90000"/>
              </a:lnSpc>
              <a:defRPr sz="1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5632" y="6931152"/>
            <a:ext cx="658368" cy="109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6657945"/>
            <a:ext cx="2133600" cy="200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z="700" dirty="0" smtClean="0">
                <a:solidFill>
                  <a:srgbClr val="0046AD">
                    <a:lumMod val="60000"/>
                    <a:lumOff val="40000"/>
                  </a:srgbClr>
                </a:solidFill>
              </a:rPr>
              <a:t>©2015 MFMER  |  3452570-</a:t>
            </a:r>
            <a:fld id="{D445C29B-035B-48ED-941F-A66A11A8A322}" type="slidenum">
              <a:rPr lang="en-US" sz="700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sz="700" dirty="0" smtClean="0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0417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500"/>
        </a:spcBef>
        <a:buClr>
          <a:schemeClr val="tx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23495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878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38313"/>
            <a:ext cx="7772400" cy="466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62088" y="6553200"/>
            <a:ext cx="1462087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6699FF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6699FF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1905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5667D6-B66A-420D-9336-740AF39B1E01}" type="slidenum">
              <a:rPr lang="en-US" b="1">
                <a:solidFill>
                  <a:srgbClr val="6699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6699FF"/>
              </a:solidFill>
            </a:endParaRPr>
          </a:p>
        </p:txBody>
      </p:sp>
      <p:pic>
        <p:nvPicPr>
          <p:cNvPr id="1031" name="Picture 7" descr="MC-G214 150"/>
          <p:cNvPicPr>
            <a:picLocks noChangeAspect="1" noChangeArrowheads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6437313"/>
            <a:ext cx="1050925" cy="265112"/>
          </a:xfrm>
          <a:prstGeom prst="rect">
            <a:avLst/>
          </a:prstGeom>
          <a:noFill/>
          <a:ln>
            <a:noFill/>
          </a:ln>
          <a:effectLst>
            <a:outerShdw dist="22" dir="12821404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1707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84163" indent="-284163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Clr>
          <a:schemeClr val="tx2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60425" indent="-293688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311275" indent="-282575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773238" indent="-282575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2256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6828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31400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5972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40544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878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38313"/>
            <a:ext cx="7772400" cy="466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62088" y="6553200"/>
            <a:ext cx="1462087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6699FF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6699FF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1905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i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5667D6-B66A-420D-9336-740AF39B1E01}" type="slidenum">
              <a:rPr lang="en-US" b="1">
                <a:solidFill>
                  <a:srgbClr val="6699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b="1">
              <a:solidFill>
                <a:srgbClr val="6699FF"/>
              </a:solidFill>
            </a:endParaRPr>
          </a:p>
        </p:txBody>
      </p:sp>
      <p:pic>
        <p:nvPicPr>
          <p:cNvPr id="1031" name="Picture 7" descr="MC-G214 150"/>
          <p:cNvPicPr>
            <a:picLocks noChangeAspect="1" noChangeArrowheads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6437313"/>
            <a:ext cx="1050925" cy="265112"/>
          </a:xfrm>
          <a:prstGeom prst="rect">
            <a:avLst/>
          </a:prstGeom>
          <a:noFill/>
          <a:ln>
            <a:noFill/>
          </a:ln>
          <a:effectLst>
            <a:outerShdw dist="22" dir="12821404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55342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84163" indent="-284163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Clr>
          <a:schemeClr val="tx2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60425" indent="-293688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311275" indent="-282575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773238" indent="-282575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2256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6828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31400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5972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40544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8788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</a:t>
            </a:r>
          </a:p>
        </p:txBody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38313"/>
            <a:ext cx="7772400" cy="4662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62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62088" y="6553200"/>
            <a:ext cx="1462087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6699FF"/>
              </a:solidFill>
            </a:endParaRPr>
          </a:p>
        </p:txBody>
      </p:sp>
      <p:sp>
        <p:nvSpPr>
          <p:cNvPr id="162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53200"/>
            <a:ext cx="28956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ctr">
              <a:defRPr sz="10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6699FF"/>
              </a:solidFill>
            </a:endParaRPr>
          </a:p>
        </p:txBody>
      </p:sp>
      <p:sp>
        <p:nvSpPr>
          <p:cNvPr id="162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53200"/>
            <a:ext cx="19050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5AB4126-977A-4146-BFD7-00C149163608}" type="slidenum">
              <a:rPr lang="en-US" smtClean="0">
                <a:solidFill>
                  <a:srgbClr val="6699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smtClean="0">
              <a:solidFill>
                <a:srgbClr val="6699FF"/>
              </a:solidFill>
            </a:endParaRPr>
          </a:p>
        </p:txBody>
      </p:sp>
      <p:pic>
        <p:nvPicPr>
          <p:cNvPr id="162823" name="Picture 7" descr="MC-G214 150"/>
          <p:cNvPicPr>
            <a:picLocks noChangeAspect="1" noChangeArrowheads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" y="6437313"/>
            <a:ext cx="1050925" cy="265112"/>
          </a:xfrm>
          <a:prstGeom prst="rect">
            <a:avLst/>
          </a:prstGeom>
          <a:noFill/>
          <a:ln>
            <a:noFill/>
          </a:ln>
          <a:effectLst>
            <a:outerShdw dist="22" dir="12821404" algn="ctr" rotWithShape="0">
              <a:srgbClr val="00000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94706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</p:sldLayoutIdLst>
  <p:transition/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84163" indent="-284163" algn="l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Clr>
          <a:schemeClr val="tx2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60425" indent="-293688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311275" indent="-282575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773238" indent="-282575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2256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6828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31400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5972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4054475" indent="-284163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chemeClr val="folHlink"/>
        </a:buClr>
        <a:buSzPct val="120000"/>
        <a:buChar char="•"/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368" y="0"/>
            <a:ext cx="7827264" cy="1371600"/>
          </a:xfrm>
          <a:prstGeom prst="rect">
            <a:avLst/>
          </a:prstGeom>
        </p:spPr>
        <p:txBody>
          <a:bodyPr vert="horz" lIns="0" tIns="45720" rIns="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8" y="1371600"/>
            <a:ext cx="7827264" cy="4800600"/>
          </a:xfrm>
          <a:prstGeom prst="rect">
            <a:avLst/>
          </a:prstGeom>
        </p:spPr>
        <p:txBody>
          <a:bodyPr vert="horz" lIns="0" tIns="228600" rIns="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5632" y="6528816"/>
            <a:ext cx="658368" cy="109728"/>
          </a:xfrm>
          <a:prstGeom prst="rect">
            <a:avLst/>
          </a:prstGeom>
        </p:spPr>
        <p:txBody>
          <a:bodyPr vert="horz" lIns="91440" tIns="0" rIns="91440" bIns="0" rtlCol="0" anchor="ctr"/>
          <a:lstStyle>
            <a:lvl1pPr algn="r">
              <a:defRPr sz="7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E446198C-04DA-4E69-9F60-477E336F6D8D}" type="datetimeFigureOut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7/17/2015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4248" y="6172200"/>
            <a:ext cx="6510528" cy="457200"/>
          </a:xfrm>
          <a:prstGeom prst="rect">
            <a:avLst/>
          </a:prstGeom>
        </p:spPr>
        <p:txBody>
          <a:bodyPr vert="horz" lIns="0" tIns="45720" rIns="0" bIns="0" rtlCol="0" anchor="t" anchorCtr="0"/>
          <a:lstStyle>
            <a:lvl1pPr algn="r">
              <a:lnSpc>
                <a:spcPct val="90000"/>
              </a:lnSpc>
              <a:defRPr sz="140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5632" y="6931152"/>
            <a:ext cx="658368" cy="1097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6ACAD713-2A88-4927-BA3B-75E8042AC897}" type="slidenum">
              <a:rPr lang="en-US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10400" y="6657945"/>
            <a:ext cx="2133600" cy="200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z="700" dirty="0" smtClean="0">
                <a:solidFill>
                  <a:srgbClr val="0046AD">
                    <a:lumMod val="60000"/>
                    <a:lumOff val="40000"/>
                  </a:srgbClr>
                </a:solidFill>
              </a:rPr>
              <a:t>©2013 MFMER  |  3258712-</a:t>
            </a:r>
            <a:fld id="{D445C29B-035B-48ED-941F-A66A11A8A322}" type="slidenum">
              <a:rPr lang="en-US" sz="700" smtClean="0">
                <a:solidFill>
                  <a:srgbClr val="0046AD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sz="700" dirty="0" smtClean="0">
              <a:solidFill>
                <a:srgbClr val="0046AD">
                  <a:lumMod val="60000"/>
                  <a:lumOff val="4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2778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500"/>
        </a:spcBef>
        <a:buClr>
          <a:schemeClr val="tx2"/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23495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bg2">
            <a:lumMod val="40000"/>
            <a:lumOff val="60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iller.todd@mayo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8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92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86000"/>
            <a:ext cx="7827264" cy="1143000"/>
          </a:xfrm>
        </p:spPr>
        <p:txBody>
          <a:bodyPr/>
          <a:lstStyle/>
          <a:p>
            <a:r>
              <a:rPr lang="en-US" sz="4400" dirty="0" smtClean="0"/>
              <a:t>Stress Testing in Women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886200"/>
            <a:ext cx="7827264" cy="2590800"/>
          </a:xfrm>
        </p:spPr>
        <p:txBody>
          <a:bodyPr/>
          <a:lstStyle/>
          <a:p>
            <a:r>
              <a:rPr lang="en-US" sz="2800" dirty="0" smtClean="0"/>
              <a:t>Todd D. Miller, M.D.</a:t>
            </a:r>
            <a:br>
              <a:rPr lang="en-US" sz="2800" dirty="0" smtClean="0"/>
            </a:br>
            <a:r>
              <a:rPr lang="en-US" sz="2800" dirty="0" smtClean="0"/>
              <a:t>Mayo Clinic</a:t>
            </a:r>
            <a:br>
              <a:rPr lang="en-US" sz="2800" dirty="0" smtClean="0"/>
            </a:br>
            <a:r>
              <a:rPr lang="en-US" sz="2800" dirty="0" smtClean="0"/>
              <a:t>Rochester, MN</a:t>
            </a:r>
          </a:p>
          <a:p>
            <a:endParaRPr lang="en-US" dirty="0"/>
          </a:p>
          <a:p>
            <a:r>
              <a:rPr lang="en-US" dirty="0" smtClean="0"/>
              <a:t>E-mail: </a:t>
            </a:r>
            <a:r>
              <a:rPr lang="en-US" dirty="0" smtClean="0">
                <a:hlinkClick r:id="rId3"/>
              </a:rPr>
              <a:t>miller.todd@mayo.edu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Disclosures:  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279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457200"/>
            <a:ext cx="7827264" cy="914400"/>
          </a:xfrm>
        </p:spPr>
        <p:txBody>
          <a:bodyPr/>
          <a:lstStyle/>
          <a:p>
            <a:pPr algn="ctr"/>
            <a:r>
              <a:rPr lang="en-US" sz="4400" dirty="0" smtClean="0"/>
              <a:t>Purposes of Stress Testing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368" y="1828800"/>
            <a:ext cx="7827264" cy="4343400"/>
          </a:xfrm>
        </p:spPr>
        <p:txBody>
          <a:bodyPr/>
          <a:lstStyle/>
          <a:p>
            <a:r>
              <a:rPr lang="en-US" sz="4000" dirty="0" smtClean="0"/>
              <a:t>Diagnosis (probability) CAD</a:t>
            </a:r>
          </a:p>
          <a:p>
            <a:r>
              <a:rPr lang="en-US" sz="4000" dirty="0" smtClean="0"/>
              <a:t>Prognosis (risk stratification)</a:t>
            </a:r>
          </a:p>
          <a:p>
            <a:r>
              <a:rPr lang="en-US" sz="4000" dirty="0" smtClean="0"/>
              <a:t>Other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157989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7924800" cy="1371600"/>
          </a:xfrm>
        </p:spPr>
        <p:txBody>
          <a:bodyPr/>
          <a:lstStyle/>
          <a:p>
            <a:pPr algn="ctr"/>
            <a:r>
              <a:rPr lang="en-US" sz="3600" dirty="0" smtClean="0"/>
              <a:t>Factors Affecting Diagnostic Accuracy Exercise ECG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00600"/>
          </a:xfrm>
        </p:spPr>
        <p:txBody>
          <a:bodyPr/>
          <a:lstStyle/>
          <a:p>
            <a:r>
              <a:rPr lang="en-US" sz="3200" dirty="0" smtClean="0"/>
              <a:t>Prevalence CAD in population (</a:t>
            </a:r>
            <a:r>
              <a:rPr lang="en-US" sz="3200" dirty="0" err="1" smtClean="0"/>
              <a:t>Sp</a:t>
            </a:r>
            <a:r>
              <a:rPr lang="en-US" sz="3200" dirty="0" smtClean="0"/>
              <a:t> =             ) </a:t>
            </a:r>
          </a:p>
          <a:p>
            <a:r>
              <a:rPr lang="en-US" sz="3200" dirty="0" smtClean="0"/>
              <a:t>Exercise performance</a:t>
            </a:r>
          </a:p>
          <a:p>
            <a:r>
              <a:rPr lang="en-US" sz="3200" dirty="0" smtClean="0"/>
              <a:t>Resting ECG</a:t>
            </a:r>
          </a:p>
          <a:p>
            <a:r>
              <a:rPr lang="en-US" sz="3200" dirty="0" smtClean="0"/>
              <a:t>Medications</a:t>
            </a:r>
          </a:p>
          <a:p>
            <a:r>
              <a:rPr lang="en-US" sz="3200" dirty="0" smtClean="0"/>
              <a:t>Gender specific</a:t>
            </a:r>
          </a:p>
          <a:p>
            <a:pPr lvl="1"/>
            <a:r>
              <a:rPr lang="en-US" sz="3200" dirty="0" smtClean="0"/>
              <a:t>Hormone status (digoxin)</a:t>
            </a:r>
          </a:p>
          <a:p>
            <a:pPr lvl="1"/>
            <a:r>
              <a:rPr lang="en-US" sz="3200" dirty="0" smtClean="0"/>
              <a:t>Abnormal coronary tone</a:t>
            </a:r>
          </a:p>
          <a:p>
            <a:pPr lvl="1"/>
            <a:r>
              <a:rPr lang="en-US" sz="3200" dirty="0" smtClean="0"/>
              <a:t>Microvascular disease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7124700" y="1600199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TN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0" y="2000309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 TN + FP</a:t>
            </a:r>
            <a:endParaRPr lang="en-US" sz="24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7162800" y="2061865"/>
            <a:ext cx="1295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6319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090" y="152400"/>
            <a:ext cx="8763000" cy="1066800"/>
          </a:xfrm>
        </p:spPr>
        <p:txBody>
          <a:bodyPr/>
          <a:lstStyle/>
          <a:p>
            <a:pPr algn="ctr"/>
            <a:r>
              <a:rPr lang="en-US" sz="3600" dirty="0" smtClean="0"/>
              <a:t>MI/CD By Age and Sex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ARIC and CHS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2580830"/>
              </p:ext>
            </p:extLst>
          </p:nvPr>
        </p:nvGraphicFramePr>
        <p:xfrm>
          <a:off x="533400" y="1295400"/>
          <a:ext cx="83058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572000" y="6465604"/>
            <a:ext cx="4319588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5pPr>
            <a:lvl6pPr marL="15367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6pPr>
            <a:lvl7pPr marL="19939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7pPr>
            <a:lvl8pPr marL="24511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8pPr>
            <a:lvl9pPr marL="2908300" indent="-2159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rgbClr val="000000"/>
                </a:solidFill>
                <a:latin typeface="Times New Roman" pitchFamily="16" charset="0"/>
                <a:ea typeface="msgothic" charset="0"/>
                <a:cs typeface="msgothic" charset="0"/>
              </a:defRPr>
            </a:lvl9pPr>
          </a:lstStyle>
          <a:p>
            <a:pPr algn="r"/>
            <a:r>
              <a:rPr lang="en-GB" altLang="en-US" sz="1200" b="1" dirty="0" err="1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" charset="0"/>
              </a:rPr>
              <a:t>Mozaffarian</a:t>
            </a:r>
            <a:r>
              <a:rPr lang="en-GB" altLang="en-US" sz="1200" b="1" dirty="0" smtClean="0">
                <a:solidFill>
                  <a:schemeClr val="bg2">
                    <a:lumMod val="20000"/>
                    <a:lumOff val="80000"/>
                  </a:schemeClr>
                </a:solidFill>
                <a:latin typeface="Arial" charset="0"/>
              </a:rPr>
              <a:t> D.  Circulation 2015;131:e29-e322</a:t>
            </a:r>
            <a:endParaRPr lang="en-GB" altLang="en-US" sz="1200" b="1" dirty="0">
              <a:solidFill>
                <a:schemeClr val="bg2">
                  <a:lumMod val="20000"/>
                  <a:lumOff val="80000"/>
                </a:schemeClr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" y="1219200"/>
            <a:ext cx="430887" cy="462232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600" dirty="0" smtClean="0"/>
              <a:t>New and Recurrent MI or Fatal CHD per 1,000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3581400" y="6224065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Age (Years)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277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algn="ctr"/>
            <a:r>
              <a:rPr lang="en-US" sz="3600" dirty="0" smtClean="0"/>
              <a:t>Effect Hormone Therapy Exercise ECG</a:t>
            </a:r>
            <a:endParaRPr lang="en-US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9754734"/>
              </p:ext>
            </p:extLst>
          </p:nvPr>
        </p:nvGraphicFramePr>
        <p:xfrm>
          <a:off x="658813" y="1371600"/>
          <a:ext cx="8027987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495800" y="6493877"/>
            <a:ext cx="441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Bokhari</a:t>
            </a:r>
            <a:r>
              <a:rPr lang="en-US" sz="16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S. JACC 2002;40:1092</a:t>
            </a:r>
            <a:endParaRPr lang="en-US" sz="16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3200400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*</a:t>
            </a:r>
            <a:endParaRPr lang="en-US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2415570"/>
            <a:ext cx="492443" cy="286232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2000" dirty="0" smtClean="0"/>
              <a:t>Percentage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0218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827264" cy="838200"/>
          </a:xfrm>
        </p:spPr>
        <p:txBody>
          <a:bodyPr/>
          <a:lstStyle/>
          <a:p>
            <a:pPr algn="ctr"/>
            <a:r>
              <a:rPr lang="en-US" dirty="0" smtClean="0"/>
              <a:t>Meta-Analysis Exercise ECG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5270438"/>
              </p:ext>
            </p:extLst>
          </p:nvPr>
        </p:nvGraphicFramePr>
        <p:xfrm>
          <a:off x="658813" y="1143000"/>
          <a:ext cx="8104187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" y="3062319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%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6477000" y="6205918"/>
            <a:ext cx="259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Gianrossi</a:t>
            </a:r>
            <a:r>
              <a:rPr lang="en-US" sz="1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R. </a:t>
            </a:r>
            <a:r>
              <a:rPr lang="en-US" sz="14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Circ</a:t>
            </a:r>
            <a:r>
              <a:rPr lang="en-US" sz="1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1989;80:87</a:t>
            </a:r>
            <a:br>
              <a:rPr lang="en-US" sz="1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en-US" sz="1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Kwok Y. AJC 1999;83:660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099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0" y="200025"/>
            <a:ext cx="3776663" cy="11366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800" b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Verification Bias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4646776" y="6355343"/>
            <a:ext cx="4365298" cy="480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Begg CB and </a:t>
            </a:r>
            <a:r>
              <a:rPr lang="en-US" sz="1400" dirty="0" err="1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Greenes</a:t>
            </a:r>
            <a:r>
              <a:rPr lang="en-US" sz="1400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RA:  Biometrics 39:207, 1983</a:t>
            </a:r>
          </a:p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Diamond GA:  AJC 5:1175, 1986</a:t>
            </a:r>
          </a:p>
        </p:txBody>
      </p:sp>
      <p:grpSp>
        <p:nvGrpSpPr>
          <p:cNvPr id="46084" name="Group 4"/>
          <p:cNvGrpSpPr>
            <a:grpSpLocks/>
          </p:cNvGrpSpPr>
          <p:nvPr/>
        </p:nvGrpSpPr>
        <p:grpSpPr bwMode="auto">
          <a:xfrm>
            <a:off x="1431925" y="4803775"/>
            <a:ext cx="2289175" cy="941388"/>
            <a:chOff x="902" y="3001"/>
            <a:chExt cx="1442" cy="593"/>
          </a:xfrm>
        </p:grpSpPr>
        <p:sp>
          <p:nvSpPr>
            <p:cNvPr id="46085" name="Rectangle 5"/>
            <p:cNvSpPr>
              <a:spLocks noChangeArrowheads="1"/>
            </p:cNvSpPr>
            <p:nvPr/>
          </p:nvSpPr>
          <p:spPr bwMode="auto">
            <a:xfrm>
              <a:off x="922" y="3007"/>
              <a:ext cx="1422" cy="587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3200" b="1" i="1">
                <a:solidFill>
                  <a:srgbClr val="FFFFFF"/>
                </a:solidFill>
              </a:endParaRPr>
            </a:p>
          </p:txBody>
        </p:sp>
        <p:sp>
          <p:nvSpPr>
            <p:cNvPr id="23596" name="Text Box 6"/>
            <p:cNvSpPr txBox="1">
              <a:spLocks noChangeArrowheads="1"/>
            </p:cNvSpPr>
            <p:nvPr/>
          </p:nvSpPr>
          <p:spPr bwMode="auto">
            <a:xfrm>
              <a:off x="902" y="3161"/>
              <a:ext cx="516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i="0" smtClean="0">
                  <a:solidFill>
                    <a:srgbClr val="FFFFFF"/>
                  </a:solidFill>
                </a:rPr>
                <a:t>Se =</a:t>
              </a:r>
            </a:p>
          </p:txBody>
        </p:sp>
        <p:sp>
          <p:nvSpPr>
            <p:cNvPr id="23597" name="Text Box 7"/>
            <p:cNvSpPr txBox="1">
              <a:spLocks noChangeArrowheads="1"/>
            </p:cNvSpPr>
            <p:nvPr/>
          </p:nvSpPr>
          <p:spPr bwMode="auto">
            <a:xfrm>
              <a:off x="1670" y="3001"/>
              <a:ext cx="361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i="0" smtClean="0">
                  <a:solidFill>
                    <a:srgbClr val="FFFFFF"/>
                  </a:solidFill>
                </a:rPr>
                <a:t>TP</a:t>
              </a:r>
            </a:p>
          </p:txBody>
        </p:sp>
        <p:sp>
          <p:nvSpPr>
            <p:cNvPr id="23598" name="Text Box 8"/>
            <p:cNvSpPr txBox="1">
              <a:spLocks noChangeArrowheads="1"/>
            </p:cNvSpPr>
            <p:nvPr/>
          </p:nvSpPr>
          <p:spPr bwMode="auto">
            <a:xfrm>
              <a:off x="1433" y="3289"/>
              <a:ext cx="835" cy="288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i="0" smtClean="0">
                  <a:solidFill>
                    <a:srgbClr val="FFFFFF"/>
                  </a:solidFill>
                </a:rPr>
                <a:t>TP + FN</a:t>
              </a:r>
            </a:p>
          </p:txBody>
        </p:sp>
        <p:sp>
          <p:nvSpPr>
            <p:cNvPr id="23599" name="Line 9"/>
            <p:cNvSpPr>
              <a:spLocks noChangeShapeType="1"/>
            </p:cNvSpPr>
            <p:nvPr/>
          </p:nvSpPr>
          <p:spPr bwMode="auto">
            <a:xfrm>
              <a:off x="1447" y="3306"/>
              <a:ext cx="807" cy="0"/>
            </a:xfrm>
            <a:prstGeom prst="line">
              <a:avLst/>
            </a:prstGeom>
            <a:noFill/>
            <a:ln w="28575">
              <a:solidFill>
                <a:srgbClr val="FFFFFF"/>
              </a:solidFill>
              <a:round/>
              <a:headEnd/>
              <a:tailEnd type="none" w="lg" len="lg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 i="1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6090" name="Group 10"/>
          <p:cNvGrpSpPr>
            <a:grpSpLocks/>
          </p:cNvGrpSpPr>
          <p:nvPr/>
        </p:nvGrpSpPr>
        <p:grpSpPr bwMode="auto">
          <a:xfrm>
            <a:off x="5219700" y="4854575"/>
            <a:ext cx="2265363" cy="938213"/>
            <a:chOff x="3371" y="3001"/>
            <a:chExt cx="1427" cy="591"/>
          </a:xfrm>
        </p:grpSpPr>
        <p:sp>
          <p:nvSpPr>
            <p:cNvPr id="23590" name="Rectangle 11"/>
            <p:cNvSpPr>
              <a:spLocks noChangeArrowheads="1"/>
            </p:cNvSpPr>
            <p:nvPr/>
          </p:nvSpPr>
          <p:spPr bwMode="auto">
            <a:xfrm>
              <a:off x="3377" y="3007"/>
              <a:ext cx="1421" cy="585"/>
            </a:xfrm>
            <a:prstGeom prst="rect">
              <a:avLst/>
            </a:prstGeom>
            <a:gradFill rotWithShape="0">
              <a:gsLst>
                <a:gs pos="0">
                  <a:srgbClr val="8F7239"/>
                </a:gs>
                <a:gs pos="50000">
                  <a:srgbClr val="FFCC66"/>
                </a:gs>
                <a:gs pos="100000">
                  <a:srgbClr val="8F7239"/>
                </a:gs>
              </a:gsLst>
              <a:lin ang="5400000" scaled="1"/>
            </a:gradFill>
            <a:ln w="381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3591" name="Text Box 12"/>
            <p:cNvSpPr txBox="1">
              <a:spLocks noChangeArrowheads="1"/>
            </p:cNvSpPr>
            <p:nvPr/>
          </p:nvSpPr>
          <p:spPr bwMode="auto">
            <a:xfrm>
              <a:off x="3371" y="3161"/>
              <a:ext cx="5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i="0" smtClean="0">
                  <a:solidFill>
                    <a:srgbClr val="000000"/>
                  </a:solidFill>
                </a:rPr>
                <a:t>Sp =</a:t>
              </a:r>
            </a:p>
          </p:txBody>
        </p:sp>
        <p:sp>
          <p:nvSpPr>
            <p:cNvPr id="23592" name="Text Box 13"/>
            <p:cNvSpPr txBox="1">
              <a:spLocks noChangeArrowheads="1"/>
            </p:cNvSpPr>
            <p:nvPr/>
          </p:nvSpPr>
          <p:spPr bwMode="auto">
            <a:xfrm>
              <a:off x="4139" y="3001"/>
              <a:ext cx="37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i="0" smtClean="0">
                  <a:solidFill>
                    <a:srgbClr val="000000"/>
                  </a:solidFill>
                </a:rPr>
                <a:t>TN</a:t>
              </a:r>
            </a:p>
          </p:txBody>
        </p:sp>
        <p:sp>
          <p:nvSpPr>
            <p:cNvPr id="23593" name="Text Box 14"/>
            <p:cNvSpPr txBox="1">
              <a:spLocks noChangeArrowheads="1"/>
            </p:cNvSpPr>
            <p:nvPr/>
          </p:nvSpPr>
          <p:spPr bwMode="auto">
            <a:xfrm>
              <a:off x="3907" y="3289"/>
              <a:ext cx="83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400" i="0" smtClean="0">
                  <a:solidFill>
                    <a:srgbClr val="000000"/>
                  </a:solidFill>
                </a:rPr>
                <a:t>TN + FP</a:t>
              </a:r>
            </a:p>
          </p:txBody>
        </p:sp>
        <p:sp>
          <p:nvSpPr>
            <p:cNvPr id="23594" name="Line 15"/>
            <p:cNvSpPr>
              <a:spLocks noChangeShapeType="1"/>
            </p:cNvSpPr>
            <p:nvPr/>
          </p:nvSpPr>
          <p:spPr bwMode="auto">
            <a:xfrm>
              <a:off x="3921" y="3306"/>
              <a:ext cx="80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 i="1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46096" name="Group 16"/>
          <p:cNvGrpSpPr>
            <a:grpSpLocks/>
          </p:cNvGrpSpPr>
          <p:nvPr/>
        </p:nvGrpSpPr>
        <p:grpSpPr bwMode="auto">
          <a:xfrm>
            <a:off x="5299075" y="392113"/>
            <a:ext cx="2676525" cy="3994150"/>
            <a:chOff x="3338" y="247"/>
            <a:chExt cx="1686" cy="2516"/>
          </a:xfrm>
        </p:grpSpPr>
        <p:sp>
          <p:nvSpPr>
            <p:cNvPr id="23582" name="Line 17"/>
            <p:cNvSpPr>
              <a:spLocks noChangeShapeType="1"/>
            </p:cNvSpPr>
            <p:nvPr/>
          </p:nvSpPr>
          <p:spPr bwMode="auto">
            <a:xfrm flipV="1">
              <a:off x="3338" y="1961"/>
              <a:ext cx="964" cy="179"/>
            </a:xfrm>
            <a:prstGeom prst="line">
              <a:avLst/>
            </a:prstGeom>
            <a:noFill/>
            <a:ln w="38100">
              <a:solidFill>
                <a:srgbClr val="6699FF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 i="1" smtClean="0">
                <a:solidFill>
                  <a:srgbClr val="FFFFFF"/>
                </a:solidFill>
              </a:endParaRPr>
            </a:p>
          </p:txBody>
        </p:sp>
        <p:sp>
          <p:nvSpPr>
            <p:cNvPr id="23583" name="Line 18"/>
            <p:cNvSpPr>
              <a:spLocks noChangeShapeType="1"/>
            </p:cNvSpPr>
            <p:nvPr/>
          </p:nvSpPr>
          <p:spPr bwMode="auto">
            <a:xfrm>
              <a:off x="3338" y="2329"/>
              <a:ext cx="964" cy="179"/>
            </a:xfrm>
            <a:prstGeom prst="line">
              <a:avLst/>
            </a:prstGeom>
            <a:noFill/>
            <a:ln w="38100">
              <a:solidFill>
                <a:srgbClr val="6699FF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 i="1" smtClean="0">
                <a:solidFill>
                  <a:srgbClr val="FFFFFF"/>
                </a:solidFill>
              </a:endParaRPr>
            </a:p>
          </p:txBody>
        </p:sp>
        <p:sp>
          <p:nvSpPr>
            <p:cNvPr id="23584" name="Line 19"/>
            <p:cNvSpPr>
              <a:spLocks noChangeShapeType="1"/>
            </p:cNvSpPr>
            <p:nvPr/>
          </p:nvSpPr>
          <p:spPr bwMode="auto">
            <a:xfrm flipV="1">
              <a:off x="3338" y="700"/>
              <a:ext cx="812" cy="151"/>
            </a:xfrm>
            <a:prstGeom prst="line">
              <a:avLst/>
            </a:prstGeom>
            <a:noFill/>
            <a:ln w="38100">
              <a:solidFill>
                <a:srgbClr val="6699FF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 i="1" smtClean="0">
                <a:solidFill>
                  <a:srgbClr val="FFFFFF"/>
                </a:solidFill>
              </a:endParaRPr>
            </a:p>
          </p:txBody>
        </p:sp>
        <p:sp>
          <p:nvSpPr>
            <p:cNvPr id="23585" name="Line 20"/>
            <p:cNvSpPr>
              <a:spLocks noChangeShapeType="1"/>
            </p:cNvSpPr>
            <p:nvPr/>
          </p:nvSpPr>
          <p:spPr bwMode="auto">
            <a:xfrm>
              <a:off x="3338" y="1125"/>
              <a:ext cx="1015" cy="194"/>
            </a:xfrm>
            <a:prstGeom prst="line">
              <a:avLst/>
            </a:prstGeom>
            <a:noFill/>
            <a:ln w="38100">
              <a:solidFill>
                <a:srgbClr val="6699FF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 i="1" smtClean="0">
                <a:solidFill>
                  <a:srgbClr val="FFFFFF"/>
                </a:solidFill>
              </a:endParaRPr>
            </a:p>
          </p:txBody>
        </p:sp>
        <p:sp>
          <p:nvSpPr>
            <p:cNvPr id="23586" name="Oval 21"/>
            <p:cNvSpPr>
              <a:spLocks noChangeArrowheads="1"/>
            </p:cNvSpPr>
            <p:nvPr/>
          </p:nvSpPr>
          <p:spPr bwMode="auto">
            <a:xfrm>
              <a:off x="4359" y="1671"/>
              <a:ext cx="518" cy="518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6181A1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chemeClr val="folHlink"/>
              </a:solidFill>
              <a:round/>
              <a:headEnd/>
              <a:tailEnd type="none" w="lg" len="lg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i="0" smtClean="0">
                  <a:solidFill>
                    <a:srgbClr val="000000"/>
                  </a:solidFill>
                </a:rPr>
                <a:t>Cath</a:t>
              </a:r>
            </a:p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i="0" smtClean="0">
                  <a:solidFill>
                    <a:srgbClr val="000000"/>
                  </a:solidFill>
                </a:rPr>
                <a:t>125</a:t>
              </a:r>
            </a:p>
          </p:txBody>
        </p:sp>
        <p:sp>
          <p:nvSpPr>
            <p:cNvPr id="23587" name="Oval 22"/>
            <p:cNvSpPr>
              <a:spLocks noChangeArrowheads="1"/>
            </p:cNvSpPr>
            <p:nvPr/>
          </p:nvSpPr>
          <p:spPr bwMode="auto">
            <a:xfrm>
              <a:off x="4211" y="247"/>
              <a:ext cx="813" cy="813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6181A1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chemeClr val="folHlink"/>
              </a:solidFill>
              <a:round/>
              <a:headEnd/>
              <a:tailEnd type="none" w="lg" len="lg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 i="0" smtClean="0">
                  <a:solidFill>
                    <a:srgbClr val="000000"/>
                  </a:solidFill>
                </a:rPr>
                <a:t>No cath</a:t>
              </a:r>
            </a:p>
            <a:p>
              <a:pPr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 i="0" smtClean="0">
                  <a:solidFill>
                    <a:srgbClr val="000000"/>
                  </a:solidFill>
                </a:rPr>
                <a:t>735</a:t>
              </a:r>
            </a:p>
          </p:txBody>
        </p:sp>
        <p:sp>
          <p:nvSpPr>
            <p:cNvPr id="23588" name="Oval 23"/>
            <p:cNvSpPr>
              <a:spLocks noChangeArrowheads="1"/>
            </p:cNvSpPr>
            <p:nvPr/>
          </p:nvSpPr>
          <p:spPr bwMode="auto">
            <a:xfrm>
              <a:off x="4411" y="1116"/>
              <a:ext cx="414" cy="414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6181A1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chemeClr val="folHlink"/>
              </a:solidFill>
              <a:round/>
              <a:headEnd/>
              <a:tailEnd type="none" w="lg" len="lg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i="0" smtClean="0">
                  <a:solidFill>
                    <a:srgbClr val="000000"/>
                  </a:solidFill>
                </a:rPr>
                <a:t>Cath</a:t>
              </a:r>
              <a:br>
                <a:rPr lang="en-US" altLang="en-US" sz="1800" i="0" smtClean="0">
                  <a:solidFill>
                    <a:srgbClr val="000000"/>
                  </a:solidFill>
                </a:rPr>
              </a:br>
              <a:r>
                <a:rPr lang="en-US" altLang="en-US" sz="1800" i="0" smtClean="0">
                  <a:solidFill>
                    <a:srgbClr val="000000"/>
                  </a:solidFill>
                </a:rPr>
                <a:t>15</a:t>
              </a:r>
            </a:p>
          </p:txBody>
        </p:sp>
        <p:sp>
          <p:nvSpPr>
            <p:cNvPr id="23589" name="Oval 24"/>
            <p:cNvSpPr>
              <a:spLocks noChangeArrowheads="1"/>
            </p:cNvSpPr>
            <p:nvPr/>
          </p:nvSpPr>
          <p:spPr bwMode="auto">
            <a:xfrm>
              <a:off x="4359" y="2245"/>
              <a:ext cx="518" cy="518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6181A1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chemeClr val="folHlink"/>
              </a:solidFill>
              <a:round/>
              <a:headEnd/>
              <a:tailEnd type="none" w="lg" len="lg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i="0" smtClean="0">
                  <a:solidFill>
                    <a:srgbClr val="000000"/>
                  </a:solidFill>
                </a:rPr>
                <a:t>No</a:t>
              </a:r>
              <a:br>
                <a:rPr lang="en-US" altLang="en-US" sz="2000" i="0" smtClean="0">
                  <a:solidFill>
                    <a:srgbClr val="000000"/>
                  </a:solidFill>
                </a:rPr>
              </a:br>
              <a:r>
                <a:rPr lang="en-US" altLang="en-US" sz="2000" i="0" smtClean="0">
                  <a:solidFill>
                    <a:srgbClr val="000000"/>
                  </a:solidFill>
                </a:rPr>
                <a:t>cath</a:t>
              </a:r>
            </a:p>
            <a:p>
              <a:pPr algn="ctr" eaLnBrk="0" fontAlgn="base" hangingPunct="0">
                <a:lnSpc>
                  <a:spcPct val="8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000" i="0" smtClean="0">
                  <a:solidFill>
                    <a:srgbClr val="000000"/>
                  </a:solidFill>
                </a:rPr>
                <a:t>125</a:t>
              </a:r>
            </a:p>
          </p:txBody>
        </p:sp>
      </p:grpSp>
      <p:grpSp>
        <p:nvGrpSpPr>
          <p:cNvPr id="46105" name="Group 25"/>
          <p:cNvGrpSpPr>
            <a:grpSpLocks/>
          </p:cNvGrpSpPr>
          <p:nvPr/>
        </p:nvGrpSpPr>
        <p:grpSpPr bwMode="auto">
          <a:xfrm>
            <a:off x="2682875" y="655638"/>
            <a:ext cx="2874963" cy="3448050"/>
            <a:chOff x="1690" y="413"/>
            <a:chExt cx="1811" cy="2172"/>
          </a:xfrm>
        </p:grpSpPr>
        <p:sp>
          <p:nvSpPr>
            <p:cNvPr id="23578" name="Line 26"/>
            <p:cNvSpPr>
              <a:spLocks noChangeShapeType="1"/>
            </p:cNvSpPr>
            <p:nvPr/>
          </p:nvSpPr>
          <p:spPr bwMode="auto">
            <a:xfrm flipV="1">
              <a:off x="1690" y="1091"/>
              <a:ext cx="690" cy="226"/>
            </a:xfrm>
            <a:prstGeom prst="line">
              <a:avLst/>
            </a:prstGeom>
            <a:noFill/>
            <a:ln w="57150">
              <a:solidFill>
                <a:srgbClr val="6699FF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 i="1" smtClean="0">
                <a:solidFill>
                  <a:srgbClr val="FFFFFF"/>
                </a:solidFill>
              </a:endParaRPr>
            </a:p>
          </p:txBody>
        </p:sp>
        <p:sp>
          <p:nvSpPr>
            <p:cNvPr id="23579" name="Line 27"/>
            <p:cNvSpPr>
              <a:spLocks noChangeShapeType="1"/>
            </p:cNvSpPr>
            <p:nvPr/>
          </p:nvSpPr>
          <p:spPr bwMode="auto">
            <a:xfrm>
              <a:off x="1690" y="1809"/>
              <a:ext cx="893" cy="297"/>
            </a:xfrm>
            <a:prstGeom prst="line">
              <a:avLst/>
            </a:prstGeom>
            <a:noFill/>
            <a:ln w="57150">
              <a:solidFill>
                <a:srgbClr val="6699FF"/>
              </a:solidFill>
              <a:round/>
              <a:headEnd/>
              <a:tailEnd type="triangle" w="med" len="med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 i="1" smtClean="0">
                <a:solidFill>
                  <a:srgbClr val="FFFFFF"/>
                </a:solidFill>
              </a:endParaRPr>
            </a:p>
          </p:txBody>
        </p:sp>
        <p:sp>
          <p:nvSpPr>
            <p:cNvPr id="23580" name="Oval 28"/>
            <p:cNvSpPr>
              <a:spLocks noChangeArrowheads="1"/>
            </p:cNvSpPr>
            <p:nvPr/>
          </p:nvSpPr>
          <p:spPr bwMode="auto">
            <a:xfrm>
              <a:off x="2465" y="413"/>
              <a:ext cx="1036" cy="1036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6181A1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chemeClr val="folHlink"/>
              </a:solidFill>
              <a:round/>
              <a:headEnd/>
              <a:tailEnd type="none" w="lg" len="lg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600" i="0" smtClean="0">
                  <a:solidFill>
                    <a:srgbClr val="000000"/>
                  </a:solidFill>
                </a:rPr>
                <a:t>(–) Test</a:t>
              </a:r>
            </a:p>
            <a:p>
              <a:pPr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600" i="0" smtClean="0">
                  <a:solidFill>
                    <a:srgbClr val="000000"/>
                  </a:solidFill>
                </a:rPr>
                <a:t>750</a:t>
              </a:r>
            </a:p>
          </p:txBody>
        </p:sp>
        <p:sp>
          <p:nvSpPr>
            <p:cNvPr id="23581" name="Oval 29"/>
            <p:cNvSpPr>
              <a:spLocks noChangeArrowheads="1"/>
            </p:cNvSpPr>
            <p:nvPr/>
          </p:nvSpPr>
          <p:spPr bwMode="auto">
            <a:xfrm>
              <a:off x="2615" y="1850"/>
              <a:ext cx="735" cy="735"/>
            </a:xfrm>
            <a:prstGeom prst="ellipse">
              <a:avLst/>
            </a:prstGeom>
            <a:gradFill rotWithShape="1">
              <a:gsLst>
                <a:gs pos="0">
                  <a:srgbClr val="99CCFF"/>
                </a:gs>
                <a:gs pos="100000">
                  <a:srgbClr val="6181A1"/>
                </a:gs>
              </a:gsLst>
              <a:path path="shape">
                <a:fillToRect l="50000" t="50000" r="50000" b="50000"/>
              </a:path>
            </a:gradFill>
            <a:ln w="38100">
              <a:solidFill>
                <a:schemeClr val="folHlink"/>
              </a:solidFill>
              <a:round/>
              <a:headEnd/>
              <a:tailEnd type="none" w="lg" len="lg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 i="0" smtClean="0">
                  <a:solidFill>
                    <a:srgbClr val="000000"/>
                  </a:solidFill>
                </a:rPr>
                <a:t>(+) Test</a:t>
              </a:r>
            </a:p>
            <a:p>
              <a:pPr algn="ctr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2200" i="0" smtClean="0">
                  <a:solidFill>
                    <a:srgbClr val="000000"/>
                  </a:solidFill>
                </a:rPr>
                <a:t>250</a:t>
              </a:r>
            </a:p>
          </p:txBody>
        </p:sp>
      </p:grpSp>
      <p:sp>
        <p:nvSpPr>
          <p:cNvPr id="23560" name="Oval 30"/>
          <p:cNvSpPr>
            <a:spLocks noChangeArrowheads="1"/>
          </p:cNvSpPr>
          <p:nvPr/>
        </p:nvSpPr>
        <p:spPr bwMode="auto">
          <a:xfrm>
            <a:off x="958850" y="1536700"/>
            <a:ext cx="1828800" cy="1828800"/>
          </a:xfrm>
          <a:prstGeom prst="ellipse">
            <a:avLst/>
          </a:prstGeom>
          <a:gradFill rotWithShape="1">
            <a:gsLst>
              <a:gs pos="0">
                <a:srgbClr val="99CCFF"/>
              </a:gs>
              <a:gs pos="100000">
                <a:srgbClr val="6181A1"/>
              </a:gs>
            </a:gsLst>
            <a:path path="shape">
              <a:fillToRect l="50000" t="50000" r="50000" b="50000"/>
            </a:path>
          </a:gradFill>
          <a:ln w="38100">
            <a:solidFill>
              <a:srgbClr val="6699FF"/>
            </a:solidFill>
            <a:round/>
            <a:headEnd/>
            <a:tailEnd type="none" w="lg" len="lg"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i="0" smtClean="0">
                <a:solidFill>
                  <a:srgbClr val="000000"/>
                </a:solidFill>
              </a:rPr>
              <a:t>1,000 pt</a:t>
            </a:r>
          </a:p>
        </p:txBody>
      </p:sp>
      <p:grpSp>
        <p:nvGrpSpPr>
          <p:cNvPr id="46112" name="Group 32"/>
          <p:cNvGrpSpPr>
            <a:grpSpLocks/>
          </p:cNvGrpSpPr>
          <p:nvPr/>
        </p:nvGrpSpPr>
        <p:grpSpPr bwMode="auto">
          <a:xfrm>
            <a:off x="1065213" y="4578350"/>
            <a:ext cx="3198812" cy="1389063"/>
            <a:chOff x="726" y="2834"/>
            <a:chExt cx="2015" cy="875"/>
          </a:xfrm>
        </p:grpSpPr>
        <p:sp>
          <p:nvSpPr>
            <p:cNvPr id="46113" name="Rectangle 33"/>
            <p:cNvSpPr>
              <a:spLocks noChangeArrowheads="1"/>
            </p:cNvSpPr>
            <p:nvPr/>
          </p:nvSpPr>
          <p:spPr bwMode="auto">
            <a:xfrm>
              <a:off x="726" y="2834"/>
              <a:ext cx="2015" cy="864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381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3200" b="1" i="1">
                <a:solidFill>
                  <a:srgbClr val="FFFFFF"/>
                </a:solidFill>
              </a:endParaRPr>
            </a:p>
          </p:txBody>
        </p:sp>
        <p:sp>
          <p:nvSpPr>
            <p:cNvPr id="23574" name="Text Box 34"/>
            <p:cNvSpPr txBox="1">
              <a:spLocks noChangeArrowheads="1"/>
            </p:cNvSpPr>
            <p:nvPr/>
          </p:nvSpPr>
          <p:spPr bwMode="auto">
            <a:xfrm>
              <a:off x="752" y="3045"/>
              <a:ext cx="816" cy="461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4200" i="0" smtClean="0">
                  <a:solidFill>
                    <a:srgbClr val="FFFFFF"/>
                  </a:solidFill>
                </a:rPr>
                <a:t>Se =</a:t>
              </a:r>
            </a:p>
          </p:txBody>
        </p:sp>
        <p:sp>
          <p:nvSpPr>
            <p:cNvPr id="23575" name="Text Box 35"/>
            <p:cNvSpPr txBox="1">
              <a:spLocks noChangeArrowheads="1"/>
            </p:cNvSpPr>
            <p:nvPr/>
          </p:nvSpPr>
          <p:spPr bwMode="auto">
            <a:xfrm>
              <a:off x="1825" y="2851"/>
              <a:ext cx="545" cy="461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4200" i="0" smtClean="0">
                  <a:solidFill>
                    <a:srgbClr val="FFFFFF"/>
                  </a:solidFill>
                </a:rPr>
                <a:t>TP</a:t>
              </a:r>
            </a:p>
          </p:txBody>
        </p:sp>
        <p:sp>
          <p:nvSpPr>
            <p:cNvPr id="23576" name="Line 36"/>
            <p:cNvSpPr>
              <a:spLocks noChangeShapeType="1"/>
            </p:cNvSpPr>
            <p:nvPr/>
          </p:nvSpPr>
          <p:spPr bwMode="auto">
            <a:xfrm>
              <a:off x="1614" y="3275"/>
              <a:ext cx="967" cy="0"/>
            </a:xfrm>
            <a:prstGeom prst="line">
              <a:avLst/>
            </a:prstGeom>
            <a:noFill/>
            <a:ln w="38100">
              <a:solidFill>
                <a:srgbClr val="FFFFFF"/>
              </a:solidFill>
              <a:round/>
              <a:headEnd/>
              <a:tailEnd type="none" w="lg" len="lg"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 i="1" smtClean="0">
                <a:solidFill>
                  <a:srgbClr val="FFFFFF"/>
                </a:solidFill>
              </a:endParaRPr>
            </a:p>
          </p:txBody>
        </p:sp>
        <p:sp>
          <p:nvSpPr>
            <p:cNvPr id="23577" name="Text Box 37"/>
            <p:cNvSpPr txBox="1">
              <a:spLocks noChangeArrowheads="1"/>
            </p:cNvSpPr>
            <p:nvPr/>
          </p:nvSpPr>
          <p:spPr bwMode="auto">
            <a:xfrm>
              <a:off x="1611" y="3248"/>
              <a:ext cx="545" cy="461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4200" i="0" smtClean="0">
                  <a:solidFill>
                    <a:srgbClr val="FFFFFF"/>
                  </a:solidFill>
                </a:rPr>
                <a:t>TP</a:t>
              </a:r>
              <a:endParaRPr lang="en-US" altLang="en-US" sz="1800" i="0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46118" name="Text Box 38"/>
          <p:cNvSpPr txBox="1">
            <a:spLocks noChangeArrowheads="1"/>
          </p:cNvSpPr>
          <p:nvPr/>
        </p:nvSpPr>
        <p:spPr bwMode="auto">
          <a:xfrm>
            <a:off x="3206750" y="5459413"/>
            <a:ext cx="750888" cy="4572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i="0" smtClean="0">
                <a:solidFill>
                  <a:srgbClr val="FFFFFF"/>
                </a:solidFill>
              </a:rPr>
              <a:t>+ </a:t>
            </a:r>
            <a:r>
              <a:rPr lang="en-US" altLang="en-US" sz="1800" i="0" smtClean="0">
                <a:solidFill>
                  <a:srgbClr val="FFFFFF"/>
                </a:solidFill>
              </a:rPr>
              <a:t>FN</a:t>
            </a:r>
          </a:p>
        </p:txBody>
      </p:sp>
      <p:grpSp>
        <p:nvGrpSpPr>
          <p:cNvPr id="46119" name="Group 39"/>
          <p:cNvGrpSpPr>
            <a:grpSpLocks/>
          </p:cNvGrpSpPr>
          <p:nvPr/>
        </p:nvGrpSpPr>
        <p:grpSpPr bwMode="auto">
          <a:xfrm>
            <a:off x="5145088" y="4578350"/>
            <a:ext cx="3198812" cy="1389063"/>
            <a:chOff x="3296" y="2834"/>
            <a:chExt cx="2015" cy="875"/>
          </a:xfrm>
        </p:grpSpPr>
        <p:sp>
          <p:nvSpPr>
            <p:cNvPr id="23571" name="Rectangle 40"/>
            <p:cNvSpPr>
              <a:spLocks noChangeArrowheads="1"/>
            </p:cNvSpPr>
            <p:nvPr/>
          </p:nvSpPr>
          <p:spPr bwMode="auto">
            <a:xfrm>
              <a:off x="3296" y="2834"/>
              <a:ext cx="2015" cy="864"/>
            </a:xfrm>
            <a:prstGeom prst="rect">
              <a:avLst/>
            </a:prstGeom>
            <a:gradFill rotWithShape="0">
              <a:gsLst>
                <a:gs pos="0">
                  <a:srgbClr val="8F7239"/>
                </a:gs>
                <a:gs pos="50000">
                  <a:srgbClr val="FFCC66"/>
                </a:gs>
                <a:gs pos="100000">
                  <a:srgbClr val="8F7239"/>
                </a:gs>
              </a:gsLst>
              <a:lin ang="5400000" scaled="1"/>
            </a:gradFill>
            <a:ln w="38100" algn="ctr">
              <a:solidFill>
                <a:schemeClr val="folHlink"/>
              </a:solidFill>
              <a:miter lim="800000"/>
              <a:headEnd/>
              <a:tailEnd type="none" w="lg" len="lg"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none" anchor="ctr"/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3572" name="Text Box 41"/>
            <p:cNvSpPr txBox="1">
              <a:spLocks noChangeArrowheads="1"/>
            </p:cNvSpPr>
            <p:nvPr/>
          </p:nvSpPr>
          <p:spPr bwMode="auto">
            <a:xfrm>
              <a:off x="4407" y="3248"/>
              <a:ext cx="545" cy="46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4200" i="0" smtClean="0">
                  <a:solidFill>
                    <a:srgbClr val="000000"/>
                  </a:solidFill>
                </a:rPr>
                <a:t>FP</a:t>
              </a:r>
            </a:p>
          </p:txBody>
        </p:sp>
      </p:grpSp>
      <p:grpSp>
        <p:nvGrpSpPr>
          <p:cNvPr id="46122" name="Group 42"/>
          <p:cNvGrpSpPr>
            <a:grpSpLocks/>
          </p:cNvGrpSpPr>
          <p:nvPr/>
        </p:nvGrpSpPr>
        <p:grpSpPr bwMode="auto">
          <a:xfrm>
            <a:off x="5580063" y="4862513"/>
            <a:ext cx="2109787" cy="1054100"/>
            <a:chOff x="3570" y="3013"/>
            <a:chExt cx="1329" cy="664"/>
          </a:xfrm>
        </p:grpSpPr>
        <p:sp>
          <p:nvSpPr>
            <p:cNvPr id="23567" name="Text Box 43"/>
            <p:cNvSpPr txBox="1">
              <a:spLocks noChangeArrowheads="1"/>
            </p:cNvSpPr>
            <p:nvPr/>
          </p:nvSpPr>
          <p:spPr bwMode="auto">
            <a:xfrm>
              <a:off x="3570" y="3160"/>
              <a:ext cx="4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i="0" smtClean="0">
                  <a:solidFill>
                    <a:srgbClr val="000000"/>
                  </a:solidFill>
                </a:rPr>
                <a:t>Sp =</a:t>
              </a:r>
            </a:p>
          </p:txBody>
        </p:sp>
        <p:sp>
          <p:nvSpPr>
            <p:cNvPr id="23568" name="Text Box 44"/>
            <p:cNvSpPr txBox="1">
              <a:spLocks noChangeArrowheads="1"/>
            </p:cNvSpPr>
            <p:nvPr/>
          </p:nvSpPr>
          <p:spPr bwMode="auto">
            <a:xfrm>
              <a:off x="4320" y="3013"/>
              <a:ext cx="3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i="0" smtClean="0">
                  <a:solidFill>
                    <a:srgbClr val="000000"/>
                  </a:solidFill>
                </a:rPr>
                <a:t>TN</a:t>
              </a:r>
            </a:p>
          </p:txBody>
        </p:sp>
        <p:sp>
          <p:nvSpPr>
            <p:cNvPr id="23569" name="Line 45"/>
            <p:cNvSpPr>
              <a:spLocks noChangeShapeType="1"/>
            </p:cNvSpPr>
            <p:nvPr/>
          </p:nvSpPr>
          <p:spPr bwMode="auto">
            <a:xfrm>
              <a:off x="4049" y="3275"/>
              <a:ext cx="850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none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3200" b="1" i="1" smtClean="0">
                <a:solidFill>
                  <a:srgbClr val="FFFFFF"/>
                </a:solidFill>
              </a:endParaRPr>
            </a:p>
          </p:txBody>
        </p:sp>
        <p:sp>
          <p:nvSpPr>
            <p:cNvPr id="23570" name="Text Box 46"/>
            <p:cNvSpPr txBox="1">
              <a:spLocks noChangeArrowheads="1"/>
            </p:cNvSpPr>
            <p:nvPr/>
          </p:nvSpPr>
          <p:spPr bwMode="auto">
            <a:xfrm>
              <a:off x="3997" y="3389"/>
              <a:ext cx="4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bg2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800" i="0" smtClean="0">
                  <a:solidFill>
                    <a:srgbClr val="000000"/>
                  </a:solidFill>
                </a:rPr>
                <a:t>TN</a:t>
              </a:r>
              <a:r>
                <a:rPr lang="en-US" altLang="en-US" sz="2400" i="0" smtClean="0">
                  <a:solidFill>
                    <a:srgbClr val="000000"/>
                  </a:solidFill>
                </a:rPr>
                <a:t> +</a:t>
              </a:r>
              <a:endParaRPr lang="en-US" altLang="en-US" sz="4200" i="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46127" name="Oval 47"/>
          <p:cNvSpPr>
            <a:spLocks noChangeArrowheads="1"/>
          </p:cNvSpPr>
          <p:nvPr/>
        </p:nvSpPr>
        <p:spPr bwMode="auto">
          <a:xfrm>
            <a:off x="6705600" y="1676400"/>
            <a:ext cx="1219200" cy="1905000"/>
          </a:xfrm>
          <a:prstGeom prst="ellipse">
            <a:avLst/>
          </a:prstGeom>
          <a:noFill/>
          <a:ln w="50800">
            <a:solidFill>
              <a:srgbClr val="FF0000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37167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6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18" grpId="0"/>
      <p:bldP spid="461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827264" cy="914400"/>
          </a:xfrm>
        </p:spPr>
        <p:txBody>
          <a:bodyPr/>
          <a:lstStyle/>
          <a:p>
            <a:pPr algn="ctr"/>
            <a:r>
              <a:rPr lang="en-US" dirty="0" smtClean="0"/>
              <a:t>Exercise ECG</a:t>
            </a:r>
            <a:br>
              <a:rPr lang="en-US" dirty="0" smtClean="0"/>
            </a:br>
            <a:r>
              <a:rPr lang="en-US" sz="2800" dirty="0" smtClean="0"/>
              <a:t>MPI Reference Standard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2056715"/>
              </p:ext>
            </p:extLst>
          </p:nvPr>
        </p:nvGraphicFramePr>
        <p:xfrm>
          <a:off x="658813" y="1295400"/>
          <a:ext cx="8104187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19800" y="6426679"/>
            <a:ext cx="289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Miller TD. AJC 2001;87:868</a:t>
            </a:r>
            <a:endParaRPr lang="en-US" sz="16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29500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%</a:t>
            </a:r>
            <a:endParaRPr lang="en-US" sz="28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532627" y="1759789"/>
            <a:ext cx="6081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532627" y="1759789"/>
            <a:ext cx="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147978" y="1759789"/>
            <a:ext cx="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26589" y="1752600"/>
            <a:ext cx="6081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826589" y="1752600"/>
            <a:ext cx="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441940" y="1752600"/>
            <a:ext cx="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038600" y="1752600"/>
            <a:ext cx="6081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038600" y="1752600"/>
            <a:ext cx="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653951" y="1752600"/>
            <a:ext cx="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257800" y="1752600"/>
            <a:ext cx="6081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257800" y="1752600"/>
            <a:ext cx="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873151" y="1752600"/>
            <a:ext cx="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477000" y="1752600"/>
            <a:ext cx="60816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477000" y="1752600"/>
            <a:ext cx="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092351" y="1752600"/>
            <a:ext cx="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5256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585788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Impact of Verification Bias – Women</a:t>
            </a: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6477000" y="6324600"/>
            <a:ext cx="2476127" cy="48013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folHlink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400" b="0" i="0" dirty="0" smtClean="0">
                <a:solidFill>
                  <a:srgbClr val="6699FF"/>
                </a:solidFill>
              </a:rPr>
              <a:t>Roger VL. </a:t>
            </a:r>
            <a:r>
              <a:rPr lang="en-US" altLang="en-US" sz="1400" b="0" i="0" dirty="0" err="1" smtClean="0">
                <a:solidFill>
                  <a:srgbClr val="6699FF"/>
                </a:solidFill>
              </a:rPr>
              <a:t>Circ</a:t>
            </a:r>
            <a:r>
              <a:rPr lang="en-US" altLang="en-US" sz="1400" b="0" i="0" dirty="0" smtClean="0">
                <a:solidFill>
                  <a:srgbClr val="6699FF"/>
                </a:solidFill>
              </a:rPr>
              <a:t> 1997;95:405</a:t>
            </a:r>
            <a:br>
              <a:rPr lang="en-US" altLang="en-US" sz="1400" b="0" i="0" dirty="0" smtClean="0">
                <a:solidFill>
                  <a:srgbClr val="6699FF"/>
                </a:solidFill>
              </a:rPr>
            </a:br>
            <a:r>
              <a:rPr lang="en-US" altLang="en-US" sz="1400" b="0" i="0" dirty="0" smtClean="0">
                <a:solidFill>
                  <a:srgbClr val="6699FF"/>
                </a:solidFill>
              </a:rPr>
              <a:t>Miller TD. AJM 2002;112:290</a:t>
            </a:r>
          </a:p>
        </p:txBody>
      </p:sp>
      <p:graphicFrame>
        <p:nvGraphicFramePr>
          <p:cNvPr id="2" name="Objec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0419354"/>
              </p:ext>
            </p:extLst>
          </p:nvPr>
        </p:nvGraphicFramePr>
        <p:xfrm>
          <a:off x="844550" y="1725612"/>
          <a:ext cx="3921125" cy="4455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1676400" y="1206500"/>
            <a:ext cx="1819275" cy="4794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39775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39775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39775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39775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39775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39775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39775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39775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600" i="0" dirty="0" smtClean="0">
                <a:solidFill>
                  <a:srgbClr val="FFFFFF"/>
                </a:solidFill>
              </a:rPr>
              <a:t>Sensitivity</a:t>
            </a:r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122238" y="3360738"/>
            <a:ext cx="412750" cy="4175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39775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39775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39775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39775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39775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39775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39775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39775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200" i="0" smtClean="0">
                <a:solidFill>
                  <a:srgbClr val="FFFFFF"/>
                </a:solidFill>
              </a:rPr>
              <a:t>%</a:t>
            </a:r>
          </a:p>
        </p:txBody>
      </p:sp>
      <p:graphicFrame>
        <p:nvGraphicFramePr>
          <p:cNvPr id="3" name="Objec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36807"/>
              </p:ext>
            </p:extLst>
          </p:nvPr>
        </p:nvGraphicFramePr>
        <p:xfrm>
          <a:off x="4841875" y="1725612"/>
          <a:ext cx="3921125" cy="4455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6016865" y="1205841"/>
            <a:ext cx="1819275" cy="4794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550" tIns="41275" rIns="82550" bIns="41275">
            <a:spAutoFit/>
          </a:bodyPr>
          <a:lstStyle>
            <a:lvl1pPr defTabSz="739775"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 defTabSz="739775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 defTabSz="739775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 defTabSz="739775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 defTabSz="739775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739775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739775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739775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739775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600" i="0" dirty="0" smtClean="0">
                <a:solidFill>
                  <a:srgbClr val="FFFFFF"/>
                </a:solidFill>
              </a:rPr>
              <a:t>Specificity</a:t>
            </a:r>
          </a:p>
        </p:txBody>
      </p:sp>
      <p:grpSp>
        <p:nvGrpSpPr>
          <p:cNvPr id="223242" name="Group 10"/>
          <p:cNvGrpSpPr>
            <a:grpSpLocks/>
          </p:cNvGrpSpPr>
          <p:nvPr/>
        </p:nvGrpSpPr>
        <p:grpSpPr bwMode="auto">
          <a:xfrm>
            <a:off x="4114800" y="1050626"/>
            <a:ext cx="1404938" cy="369887"/>
            <a:chOff x="822" y="1097"/>
            <a:chExt cx="885" cy="233"/>
          </a:xfrm>
        </p:grpSpPr>
        <p:sp>
          <p:nvSpPr>
            <p:cNvPr id="23571" name="Rectangle 11"/>
            <p:cNvSpPr>
              <a:spLocks noChangeArrowheads="1"/>
            </p:cNvSpPr>
            <p:nvPr/>
          </p:nvSpPr>
          <p:spPr bwMode="auto">
            <a:xfrm>
              <a:off x="822" y="1160"/>
              <a:ext cx="115" cy="115"/>
            </a:xfrm>
            <a:prstGeom prst="rect">
              <a:avLst/>
            </a:prstGeom>
            <a:solidFill>
              <a:srgbClr val="DDDDDD"/>
            </a:solidFill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3572" name="Rectangle 12"/>
            <p:cNvSpPr>
              <a:spLocks noChangeArrowheads="1"/>
            </p:cNvSpPr>
            <p:nvPr/>
          </p:nvSpPr>
          <p:spPr bwMode="auto">
            <a:xfrm>
              <a:off x="935" y="1097"/>
              <a:ext cx="772" cy="23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lang="en-US" altLang="en-US" sz="2000" b="0" i="0" dirty="0" smtClean="0">
                  <a:solidFill>
                    <a:srgbClr val="FFFFFF"/>
                  </a:solidFill>
                </a:rPr>
                <a:t>Apparent</a:t>
              </a:r>
            </a:p>
          </p:txBody>
        </p:sp>
      </p:grpSp>
      <p:grpSp>
        <p:nvGrpSpPr>
          <p:cNvPr id="223245" name="Group 13"/>
          <p:cNvGrpSpPr>
            <a:grpSpLocks/>
          </p:cNvGrpSpPr>
          <p:nvPr/>
        </p:nvGrpSpPr>
        <p:grpSpPr bwMode="auto">
          <a:xfrm>
            <a:off x="4114800" y="1387176"/>
            <a:ext cx="1363663" cy="369887"/>
            <a:chOff x="822" y="1309"/>
            <a:chExt cx="859" cy="233"/>
          </a:xfrm>
        </p:grpSpPr>
        <p:sp>
          <p:nvSpPr>
            <p:cNvPr id="23569" name="Rectangle 14" descr="Wide upward diagonal"/>
            <p:cNvSpPr>
              <a:spLocks noChangeArrowheads="1"/>
            </p:cNvSpPr>
            <p:nvPr/>
          </p:nvSpPr>
          <p:spPr bwMode="auto">
            <a:xfrm>
              <a:off x="822" y="1365"/>
              <a:ext cx="115" cy="115"/>
            </a:xfrm>
            <a:prstGeom prst="rect">
              <a:avLst/>
            </a:prstGeom>
            <a:pattFill prst="wdUpDiag">
              <a:fgClr>
                <a:schemeClr val="bg2"/>
              </a:fgClr>
              <a:bgClr>
                <a:srgbClr val="DDDDDD"/>
              </a:bgClr>
            </a:pattFill>
            <a:ln w="19050">
              <a:solidFill>
                <a:schemeClr val="bg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alt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3570" name="Rectangle 15"/>
            <p:cNvSpPr>
              <a:spLocks noChangeArrowheads="1"/>
            </p:cNvSpPr>
            <p:nvPr/>
          </p:nvSpPr>
          <p:spPr bwMode="auto">
            <a:xfrm>
              <a:off x="935" y="1309"/>
              <a:ext cx="746" cy="233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algn="ctr" rotWithShape="0">
                <a:schemeClr val="bg2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3200" b="1" i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3200" b="1" i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3200" b="1" i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 i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lang="en-US" altLang="en-US" sz="2000" b="0" i="0" dirty="0" smtClean="0">
                  <a:solidFill>
                    <a:srgbClr val="FFFFFF"/>
                  </a:solidFill>
                </a:rPr>
                <a:t>Adjusted</a:t>
              </a:r>
            </a:p>
          </p:txBody>
        </p:sp>
      </p:grpSp>
      <p:sp>
        <p:nvSpPr>
          <p:cNvPr id="23563" name="Text Box 16"/>
          <p:cNvSpPr txBox="1">
            <a:spLocks noChangeArrowheads="1"/>
          </p:cNvSpPr>
          <p:nvPr/>
        </p:nvSpPr>
        <p:spPr bwMode="auto">
          <a:xfrm>
            <a:off x="579842" y="5151438"/>
            <a:ext cx="3254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lnSpc>
                <a:spcPct val="90000"/>
              </a:lnSpc>
              <a:spcBef>
                <a:spcPct val="145000"/>
              </a:spcBef>
              <a:spcAft>
                <a:spcPct val="0"/>
              </a:spcAft>
            </a:pPr>
            <a:r>
              <a:rPr lang="en-US" altLang="en-US" sz="2000" i="0" smtClean="0">
                <a:solidFill>
                  <a:srgbClr val="FFFFFF"/>
                </a:solidFill>
              </a:rPr>
              <a:t>0</a:t>
            </a:r>
          </a:p>
        </p:txBody>
      </p:sp>
      <p:sp>
        <p:nvSpPr>
          <p:cNvPr id="23564" name="Text Box 17"/>
          <p:cNvSpPr txBox="1">
            <a:spLocks noChangeArrowheads="1"/>
          </p:cNvSpPr>
          <p:nvPr/>
        </p:nvSpPr>
        <p:spPr bwMode="auto">
          <a:xfrm>
            <a:off x="438555" y="4467225"/>
            <a:ext cx="466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lnSpc>
                <a:spcPct val="90000"/>
              </a:lnSpc>
              <a:spcBef>
                <a:spcPct val="145000"/>
              </a:spcBef>
              <a:spcAft>
                <a:spcPct val="0"/>
              </a:spcAft>
            </a:pPr>
            <a:r>
              <a:rPr lang="en-US" altLang="en-US" sz="2000" i="0" smtClean="0">
                <a:solidFill>
                  <a:srgbClr val="FFFFFF"/>
                </a:solidFill>
              </a:rPr>
              <a:t>20</a:t>
            </a:r>
          </a:p>
        </p:txBody>
      </p:sp>
      <p:sp>
        <p:nvSpPr>
          <p:cNvPr id="23565" name="Text Box 18"/>
          <p:cNvSpPr txBox="1">
            <a:spLocks noChangeArrowheads="1"/>
          </p:cNvSpPr>
          <p:nvPr/>
        </p:nvSpPr>
        <p:spPr bwMode="auto">
          <a:xfrm>
            <a:off x="438555" y="3775075"/>
            <a:ext cx="466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lnSpc>
                <a:spcPct val="90000"/>
              </a:lnSpc>
              <a:spcBef>
                <a:spcPct val="145000"/>
              </a:spcBef>
              <a:spcAft>
                <a:spcPct val="0"/>
              </a:spcAft>
            </a:pPr>
            <a:r>
              <a:rPr lang="en-US" altLang="en-US" sz="2000" i="0" smtClean="0">
                <a:solidFill>
                  <a:srgbClr val="FFFFFF"/>
                </a:solidFill>
              </a:rPr>
              <a:t>40</a:t>
            </a:r>
          </a:p>
        </p:txBody>
      </p:sp>
      <p:sp>
        <p:nvSpPr>
          <p:cNvPr id="23566" name="Text Box 19"/>
          <p:cNvSpPr txBox="1">
            <a:spLocks noChangeArrowheads="1"/>
          </p:cNvSpPr>
          <p:nvPr/>
        </p:nvSpPr>
        <p:spPr bwMode="auto">
          <a:xfrm>
            <a:off x="438555" y="3082925"/>
            <a:ext cx="4667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lnSpc>
                <a:spcPct val="90000"/>
              </a:lnSpc>
              <a:spcBef>
                <a:spcPct val="145000"/>
              </a:spcBef>
              <a:spcAft>
                <a:spcPct val="0"/>
              </a:spcAft>
            </a:pPr>
            <a:r>
              <a:rPr lang="en-US" altLang="en-US" sz="2000" i="0" smtClean="0">
                <a:solidFill>
                  <a:srgbClr val="FFFFFF"/>
                </a:solidFill>
              </a:rPr>
              <a:t>60</a:t>
            </a:r>
          </a:p>
        </p:txBody>
      </p:sp>
      <p:sp>
        <p:nvSpPr>
          <p:cNvPr id="23567" name="Text Box 20"/>
          <p:cNvSpPr txBox="1">
            <a:spLocks noChangeArrowheads="1"/>
          </p:cNvSpPr>
          <p:nvPr/>
        </p:nvSpPr>
        <p:spPr bwMode="auto">
          <a:xfrm>
            <a:off x="438555" y="2379663"/>
            <a:ext cx="46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lnSpc>
                <a:spcPct val="90000"/>
              </a:lnSpc>
              <a:spcBef>
                <a:spcPct val="145000"/>
              </a:spcBef>
              <a:spcAft>
                <a:spcPct val="0"/>
              </a:spcAft>
            </a:pPr>
            <a:r>
              <a:rPr lang="en-US" altLang="en-US" sz="2000" i="0" smtClean="0">
                <a:solidFill>
                  <a:srgbClr val="FFFFFF"/>
                </a:solidFill>
              </a:rPr>
              <a:t>80</a:t>
            </a:r>
          </a:p>
        </p:txBody>
      </p:sp>
      <p:sp>
        <p:nvSpPr>
          <p:cNvPr id="23568" name="Text Box 21"/>
          <p:cNvSpPr txBox="1">
            <a:spLocks noChangeArrowheads="1"/>
          </p:cNvSpPr>
          <p:nvPr/>
        </p:nvSpPr>
        <p:spPr bwMode="auto">
          <a:xfrm>
            <a:off x="297267" y="1685925"/>
            <a:ext cx="6080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fontAlgn="base" hangingPunct="0">
              <a:lnSpc>
                <a:spcPct val="90000"/>
              </a:lnSpc>
              <a:spcBef>
                <a:spcPct val="145000"/>
              </a:spcBef>
              <a:spcAft>
                <a:spcPct val="0"/>
              </a:spcAft>
            </a:pPr>
            <a:r>
              <a:rPr lang="en-US" altLang="en-US" sz="2000" i="0" smtClean="0">
                <a:solidFill>
                  <a:srgbClr val="FFFFFF"/>
                </a:solidFill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3359113317"/>
      </p:ext>
    </p:extLst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 animBg="0"/>
        </p:bldSub>
      </p:bldGraphic>
      <p:bldGraphic spid="3" grpId="0">
        <p:bldSub>
          <a:bldChart bld="series" animBg="0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Line 2"/>
          <p:cNvSpPr>
            <a:spLocks noChangeShapeType="1"/>
          </p:cNvSpPr>
          <p:nvPr/>
        </p:nvSpPr>
        <p:spPr bwMode="auto">
          <a:xfrm>
            <a:off x="1995488" y="4133850"/>
            <a:ext cx="6513512" cy="0"/>
          </a:xfrm>
          <a:prstGeom prst="line">
            <a:avLst/>
          </a:prstGeom>
          <a:noFill/>
          <a:ln w="28575">
            <a:solidFill>
              <a:schemeClr val="folHlink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b="1" i="1" smtClean="0">
              <a:solidFill>
                <a:srgbClr val="FFFFFF"/>
              </a:solidFill>
            </a:endParaRPr>
          </a:p>
        </p:txBody>
      </p:sp>
      <p:sp>
        <p:nvSpPr>
          <p:cNvPr id="29699" name="Line 3"/>
          <p:cNvSpPr>
            <a:spLocks noChangeShapeType="1"/>
          </p:cNvSpPr>
          <p:nvPr/>
        </p:nvSpPr>
        <p:spPr bwMode="auto">
          <a:xfrm>
            <a:off x="1995488" y="4864100"/>
            <a:ext cx="6513512" cy="0"/>
          </a:xfrm>
          <a:prstGeom prst="line">
            <a:avLst/>
          </a:prstGeom>
          <a:noFill/>
          <a:ln w="28575">
            <a:solidFill>
              <a:schemeClr val="folHlink"/>
            </a:solidFill>
            <a:prstDash val="dash"/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b="1" i="1" smtClean="0">
              <a:solidFill>
                <a:srgbClr val="FFFFFF"/>
              </a:solidFill>
            </a:endParaRPr>
          </a:p>
        </p:txBody>
      </p:sp>
      <p:sp>
        <p:nvSpPr>
          <p:cNvPr id="241668" name="Rectangle 4"/>
          <p:cNvSpPr>
            <a:spLocks noGrp="1" noChangeArrowheads="1"/>
          </p:cNvSpPr>
          <p:nvPr>
            <p:ph type="title"/>
          </p:nvPr>
        </p:nvSpPr>
        <p:spPr>
          <a:xfrm>
            <a:off x="176213" y="228600"/>
            <a:ext cx="8882062" cy="1143000"/>
          </a:xfrm>
        </p:spPr>
        <p:txBody>
          <a:bodyPr/>
          <a:lstStyle/>
          <a:p>
            <a:pPr>
              <a:defRPr/>
            </a:pPr>
            <a:r>
              <a:rPr lang="en-US" sz="3400" smtClean="0"/>
              <a:t>CAD Prognostic Index</a:t>
            </a:r>
            <a:endParaRPr lang="en-US" sz="3000" smtClean="0">
              <a:solidFill>
                <a:schemeClr val="accent1"/>
              </a:solidFill>
            </a:endParaRPr>
          </a:p>
        </p:txBody>
      </p:sp>
      <p:graphicFrame>
        <p:nvGraphicFramePr>
          <p:cNvPr id="29701" name="Object 5"/>
          <p:cNvGraphicFramePr>
            <a:graphicFrameLocks/>
          </p:cNvGraphicFramePr>
          <p:nvPr/>
        </p:nvGraphicFramePr>
        <p:xfrm>
          <a:off x="1308100" y="1270000"/>
          <a:ext cx="7329488" cy="465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Chart" r:id="rId4" imgW="7153390" imgH="4543357" progId="MSGraph.Chart.8">
                  <p:embed followColorScheme="full"/>
                </p:oleObj>
              </mc:Choice>
              <mc:Fallback>
                <p:oleObj name="Chart" r:id="rId4" imgW="7153390" imgH="4543357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1270000"/>
                        <a:ext cx="7329488" cy="465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153988" y="2833688"/>
            <a:ext cx="1471612" cy="107791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i="0" smtClean="0">
                <a:solidFill>
                  <a:srgbClr val="FFFFFF"/>
                </a:solidFill>
              </a:rPr>
              <a:t>Annual</a:t>
            </a:r>
            <a:br>
              <a:rPr lang="en-US" altLang="en-US" sz="2400" i="0" smtClean="0">
                <a:solidFill>
                  <a:srgbClr val="FFFFFF"/>
                </a:solidFill>
              </a:rPr>
            </a:br>
            <a:r>
              <a:rPr lang="en-US" altLang="en-US" sz="2400" i="0" smtClean="0">
                <a:solidFill>
                  <a:srgbClr val="FFFFFF"/>
                </a:solidFill>
              </a:rPr>
              <a:t>mortality</a:t>
            </a:r>
            <a:br>
              <a:rPr lang="en-US" altLang="en-US" sz="2400" i="0" smtClean="0">
                <a:solidFill>
                  <a:srgbClr val="FFFFFF"/>
                </a:solidFill>
              </a:rPr>
            </a:br>
            <a:r>
              <a:rPr lang="en-US" altLang="en-US" sz="2400" i="0" smtClean="0">
                <a:solidFill>
                  <a:srgbClr val="FFFFFF"/>
                </a:solidFill>
              </a:rPr>
              <a:t>(%)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5486400" y="6293149"/>
            <a:ext cx="3409950" cy="3397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800" b="0" i="0" dirty="0" smtClean="0">
                <a:solidFill>
                  <a:srgbClr val="6699FF"/>
                </a:solidFill>
              </a:rPr>
              <a:t>Califf RM:  JACC 27:964, 1996</a:t>
            </a:r>
          </a:p>
        </p:txBody>
      </p:sp>
    </p:spTree>
    <p:extLst>
      <p:ext uri="{BB962C8B-B14F-4D97-AF65-F5344CB8AC3E}">
        <p14:creationId xmlns:p14="http://schemas.microsoft.com/office/powerpoint/2010/main" val="34107570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6477" y="152400"/>
            <a:ext cx="7827264" cy="990600"/>
          </a:xfrm>
        </p:spPr>
        <p:txBody>
          <a:bodyPr/>
          <a:lstStyle/>
          <a:p>
            <a:pPr algn="ctr"/>
            <a:r>
              <a:rPr lang="en-US" dirty="0" smtClean="0"/>
              <a:t>Prognostic Value Exercise Capacity</a:t>
            </a:r>
            <a:br>
              <a:rPr lang="en-US" dirty="0" smtClean="0"/>
            </a:br>
            <a:r>
              <a:rPr lang="en-US" sz="2800" dirty="0" smtClean="0"/>
              <a:t>St. James WTH Project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8290367"/>
              </p:ext>
            </p:extLst>
          </p:nvPr>
        </p:nvGraphicFramePr>
        <p:xfrm>
          <a:off x="658813" y="1371600"/>
          <a:ext cx="8104187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64921" y="5922836"/>
            <a:ext cx="358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Exercise Capacity Categories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43600" y="6400800"/>
            <a:ext cx="304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Gulati M. Circulation 2003;108;1554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3062" y="2362200"/>
            <a:ext cx="461665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dirty="0" smtClean="0"/>
              <a:t>Hazards Ratio of Death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111316" y="4038600"/>
            <a:ext cx="871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2.0</a:t>
            </a:r>
            <a:br>
              <a:rPr lang="en-US" sz="1200" b="1" dirty="0" smtClean="0">
                <a:solidFill>
                  <a:schemeClr val="bg1"/>
                </a:solidFill>
              </a:rPr>
            </a:br>
            <a:r>
              <a:rPr lang="en-US" sz="1200" b="1" dirty="0" smtClean="0">
                <a:solidFill>
                  <a:schemeClr val="bg1"/>
                </a:solidFill>
              </a:rPr>
              <a:t>(1.3-3.2)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83301" y="2895600"/>
            <a:ext cx="907211" cy="46166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3.1</a:t>
            </a:r>
            <a:br>
              <a:rPr lang="en-US" sz="1200" b="1" dirty="0" smtClean="0">
                <a:solidFill>
                  <a:schemeClr val="bg1"/>
                </a:solidFill>
              </a:rPr>
            </a:br>
            <a:r>
              <a:rPr lang="en-US" sz="1200" b="1" dirty="0" smtClean="0">
                <a:solidFill>
                  <a:schemeClr val="bg1"/>
                </a:solidFill>
              </a:rPr>
              <a:t>(2.1-4.8)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0600" y="3571184"/>
            <a:ext cx="907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1.9</a:t>
            </a:r>
            <a:br>
              <a:rPr lang="en-US" sz="1200" b="1" dirty="0" smtClean="0">
                <a:solidFill>
                  <a:schemeClr val="bg1"/>
                </a:solidFill>
              </a:rPr>
            </a:br>
            <a:r>
              <a:rPr lang="en-US" sz="1200" b="1" dirty="0" smtClean="0">
                <a:solidFill>
                  <a:schemeClr val="bg1"/>
                </a:solidFill>
              </a:rPr>
              <a:t>(1.3-2.9)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48400" y="4966900"/>
            <a:ext cx="9072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1.0</a:t>
            </a:r>
            <a:endParaRPr lang="en-US" sz="12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35792" y="4269432"/>
            <a:ext cx="9072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</a:rPr>
              <a:t>1.0</a:t>
            </a:r>
            <a:endParaRPr lang="en-US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7378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176213" y="244475"/>
            <a:ext cx="8882062" cy="1143000"/>
          </a:xfrm>
        </p:spPr>
        <p:txBody>
          <a:bodyPr/>
          <a:lstStyle/>
          <a:p>
            <a:pPr>
              <a:defRPr/>
            </a:pPr>
            <a:r>
              <a:rPr lang="en-US" sz="3400" dirty="0" smtClean="0"/>
              <a:t>Duke Treadmill Score</a:t>
            </a:r>
            <a:endParaRPr lang="en-US" sz="3000" dirty="0" smtClean="0">
              <a:solidFill>
                <a:schemeClr val="accent1"/>
              </a:solidFill>
            </a:endParaRPr>
          </a:p>
        </p:txBody>
      </p:sp>
      <p:graphicFrame>
        <p:nvGraphicFramePr>
          <p:cNvPr id="2" name="Object 3"/>
          <p:cNvGraphicFramePr>
            <a:graphicFrameLocks/>
          </p:cNvGraphicFramePr>
          <p:nvPr/>
        </p:nvGraphicFramePr>
        <p:xfrm>
          <a:off x="1363663" y="1257300"/>
          <a:ext cx="7227887" cy="4557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53988" y="2833688"/>
            <a:ext cx="1471612" cy="14065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i="0" smtClean="0">
                <a:solidFill>
                  <a:srgbClr val="FFFFFF"/>
                </a:solidFill>
              </a:rPr>
              <a:t>Annual</a:t>
            </a:r>
            <a:br>
              <a:rPr lang="en-US" altLang="en-US" sz="2400" i="0" smtClean="0">
                <a:solidFill>
                  <a:srgbClr val="FFFFFF"/>
                </a:solidFill>
              </a:rPr>
            </a:br>
            <a:r>
              <a:rPr lang="en-US" altLang="en-US" sz="2400" i="0" smtClean="0">
                <a:solidFill>
                  <a:srgbClr val="FFFFFF"/>
                </a:solidFill>
              </a:rPr>
              <a:t>CV</a:t>
            </a:r>
            <a:br>
              <a:rPr lang="en-US" altLang="en-US" sz="2400" i="0" smtClean="0">
                <a:solidFill>
                  <a:srgbClr val="FFFFFF"/>
                </a:solidFill>
              </a:rPr>
            </a:br>
            <a:r>
              <a:rPr lang="en-US" altLang="en-US" sz="2400" i="0" smtClean="0">
                <a:solidFill>
                  <a:srgbClr val="FFFFFF"/>
                </a:solidFill>
              </a:rPr>
              <a:t>mortality</a:t>
            </a:r>
            <a:br>
              <a:rPr lang="en-US" altLang="en-US" sz="2400" i="0" smtClean="0">
                <a:solidFill>
                  <a:srgbClr val="FFFFFF"/>
                </a:solidFill>
              </a:rPr>
            </a:br>
            <a:r>
              <a:rPr lang="en-US" altLang="en-US" sz="2400" i="0" smtClean="0">
                <a:solidFill>
                  <a:srgbClr val="FFFFFF"/>
                </a:solidFill>
              </a:rPr>
              <a:t>(%)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185738" y="6099175"/>
            <a:ext cx="34861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>
                <a:solidFill>
                  <a:srgbClr val="6699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Mark DB:  NEJM 325:849, 1991</a:t>
            </a: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2765425" y="5610225"/>
            <a:ext cx="6334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i="0" smtClean="0">
                <a:solidFill>
                  <a:srgbClr val="FFFFFF"/>
                </a:solidFill>
              </a:rPr>
              <a:t>(</a:t>
            </a:r>
            <a:r>
              <a:rPr lang="en-US" altLang="en-US" sz="2000" i="0" smtClean="0">
                <a:solidFill>
                  <a:srgbClr val="FFFFFF"/>
                </a:solidFill>
                <a:sym typeface="Symbol" pitchFamily="18" charset="2"/>
              </a:rPr>
              <a:t></a:t>
            </a:r>
            <a:r>
              <a:rPr lang="en-US" altLang="en-US" sz="2000" i="0" smtClean="0">
                <a:solidFill>
                  <a:srgbClr val="FFFFFF"/>
                </a:solidFill>
              </a:rPr>
              <a:t>5)</a:t>
            </a: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2822575" y="1160463"/>
            <a:ext cx="4770438" cy="15525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i="0" smtClean="0">
                <a:solidFill>
                  <a:srgbClr val="FFFFFF"/>
                </a:solidFill>
              </a:rPr>
              <a:t>Score =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i="0" smtClean="0">
                <a:solidFill>
                  <a:srgbClr val="FFFFFF"/>
                </a:solidFill>
              </a:rPr>
              <a:t>Duration (min Bruce protocol) –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i="0" smtClean="0">
                <a:solidFill>
                  <a:srgbClr val="FFFFFF"/>
                </a:solidFill>
              </a:rPr>
              <a:t>(5x ST-seg deviation)(mm) –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i="0" smtClean="0">
                <a:solidFill>
                  <a:srgbClr val="FFFFFF"/>
                </a:solidFill>
              </a:rPr>
              <a:t>(4x angina index)(0, 1, 2)</a:t>
            </a: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4519613" y="5613400"/>
            <a:ext cx="13874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i="0" smtClean="0">
                <a:solidFill>
                  <a:srgbClr val="FFFFFF"/>
                </a:solidFill>
              </a:rPr>
              <a:t>(</a:t>
            </a:r>
            <a:r>
              <a:rPr lang="en-US" altLang="en-US" sz="2000" i="0" smtClean="0">
                <a:solidFill>
                  <a:srgbClr val="FFFFFF"/>
                </a:solidFill>
                <a:sym typeface="Symbol" pitchFamily="18" charset="2"/>
              </a:rPr>
              <a:t>-10 to +4</a:t>
            </a:r>
            <a:r>
              <a:rPr lang="en-US" altLang="en-US" sz="2000" i="0" smtClean="0">
                <a:solidFill>
                  <a:srgbClr val="FFFFFF"/>
                </a:solidFill>
              </a:rPr>
              <a:t>)</a:t>
            </a: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6946900" y="5613400"/>
            <a:ext cx="8667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bg2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i="0" smtClean="0">
                <a:solidFill>
                  <a:srgbClr val="FFFFFF"/>
                </a:solidFill>
              </a:rPr>
              <a:t>(&lt;-10)</a:t>
            </a: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8251825" y="6526213"/>
            <a:ext cx="815975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3200" b="1" i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3200" b="1" i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3200" b="1" i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3200" b="1" i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3200" b="1" i="1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 i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800" i="0" smtClean="0">
                <a:solidFill>
                  <a:srgbClr val="6699FF"/>
                </a:solidFill>
              </a:rPr>
              <a:t>CP1197053-2</a:t>
            </a:r>
          </a:p>
        </p:txBody>
      </p:sp>
    </p:spTree>
    <p:extLst>
      <p:ext uri="{BB962C8B-B14F-4D97-AF65-F5344CB8AC3E}">
        <p14:creationId xmlns:p14="http://schemas.microsoft.com/office/powerpoint/2010/main" val="620564445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061039296"/>
              </p:ext>
            </p:extLst>
          </p:nvPr>
        </p:nvGraphicFramePr>
        <p:xfrm>
          <a:off x="4985282" y="2175933"/>
          <a:ext cx="3840162" cy="322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9" name="Freeform 33"/>
          <p:cNvSpPr>
            <a:spLocks/>
          </p:cNvSpPr>
          <p:nvPr/>
        </p:nvSpPr>
        <p:spPr bwMode="auto">
          <a:xfrm>
            <a:off x="5467351" y="2318281"/>
            <a:ext cx="3141345" cy="891937"/>
          </a:xfrm>
          <a:custGeom>
            <a:avLst/>
            <a:gdLst>
              <a:gd name="T0" fmla="*/ 0 w 2328"/>
              <a:gd name="T1" fmla="*/ 0 h 661"/>
              <a:gd name="T2" fmla="*/ 2 w 2328"/>
              <a:gd name="T3" fmla="*/ 0 h 661"/>
              <a:gd name="T4" fmla="*/ 2 w 2328"/>
              <a:gd name="T5" fmla="*/ 12 h 661"/>
              <a:gd name="T6" fmla="*/ 4 w 2328"/>
              <a:gd name="T7" fmla="*/ 12 h 661"/>
              <a:gd name="T8" fmla="*/ 4 w 2328"/>
              <a:gd name="T9" fmla="*/ 26 h 661"/>
              <a:gd name="T10" fmla="*/ 42 w 2328"/>
              <a:gd name="T11" fmla="*/ 26 h 661"/>
              <a:gd name="T12" fmla="*/ 42 w 2328"/>
              <a:gd name="T13" fmla="*/ 45 h 661"/>
              <a:gd name="T14" fmla="*/ 59 w 2328"/>
              <a:gd name="T15" fmla="*/ 45 h 661"/>
              <a:gd name="T16" fmla="*/ 59 w 2328"/>
              <a:gd name="T17" fmla="*/ 66 h 661"/>
              <a:gd name="T18" fmla="*/ 61 w 2328"/>
              <a:gd name="T19" fmla="*/ 66 h 661"/>
              <a:gd name="T20" fmla="*/ 61 w 2328"/>
              <a:gd name="T21" fmla="*/ 90 h 661"/>
              <a:gd name="T22" fmla="*/ 68 w 2328"/>
              <a:gd name="T23" fmla="*/ 90 h 661"/>
              <a:gd name="T24" fmla="*/ 68 w 2328"/>
              <a:gd name="T25" fmla="*/ 109 h 661"/>
              <a:gd name="T26" fmla="*/ 89 w 2328"/>
              <a:gd name="T27" fmla="*/ 109 h 661"/>
              <a:gd name="T28" fmla="*/ 89 w 2328"/>
              <a:gd name="T29" fmla="*/ 132 h 661"/>
              <a:gd name="T30" fmla="*/ 146 w 2328"/>
              <a:gd name="T31" fmla="*/ 132 h 661"/>
              <a:gd name="T32" fmla="*/ 146 w 2328"/>
              <a:gd name="T33" fmla="*/ 156 h 661"/>
              <a:gd name="T34" fmla="*/ 177 w 2328"/>
              <a:gd name="T35" fmla="*/ 156 h 661"/>
              <a:gd name="T36" fmla="*/ 177 w 2328"/>
              <a:gd name="T37" fmla="*/ 182 h 661"/>
              <a:gd name="T38" fmla="*/ 264 w 2328"/>
              <a:gd name="T39" fmla="*/ 182 h 661"/>
              <a:gd name="T40" fmla="*/ 264 w 2328"/>
              <a:gd name="T41" fmla="*/ 210 h 661"/>
              <a:gd name="T42" fmla="*/ 382 w 2328"/>
              <a:gd name="T43" fmla="*/ 210 h 661"/>
              <a:gd name="T44" fmla="*/ 382 w 2328"/>
              <a:gd name="T45" fmla="*/ 248 h 661"/>
              <a:gd name="T46" fmla="*/ 588 w 2328"/>
              <a:gd name="T47" fmla="*/ 248 h 661"/>
              <a:gd name="T48" fmla="*/ 588 w 2328"/>
              <a:gd name="T49" fmla="*/ 283 h 661"/>
              <a:gd name="T50" fmla="*/ 616 w 2328"/>
              <a:gd name="T51" fmla="*/ 283 h 661"/>
              <a:gd name="T52" fmla="*/ 616 w 2328"/>
              <a:gd name="T53" fmla="*/ 319 h 661"/>
              <a:gd name="T54" fmla="*/ 623 w 2328"/>
              <a:gd name="T55" fmla="*/ 319 h 661"/>
              <a:gd name="T56" fmla="*/ 623 w 2328"/>
              <a:gd name="T57" fmla="*/ 354 h 661"/>
              <a:gd name="T58" fmla="*/ 715 w 2328"/>
              <a:gd name="T59" fmla="*/ 354 h 661"/>
              <a:gd name="T60" fmla="*/ 715 w 2328"/>
              <a:gd name="T61" fmla="*/ 392 h 661"/>
              <a:gd name="T62" fmla="*/ 786 w 2328"/>
              <a:gd name="T63" fmla="*/ 392 h 661"/>
              <a:gd name="T64" fmla="*/ 786 w 2328"/>
              <a:gd name="T65" fmla="*/ 430 h 661"/>
              <a:gd name="T66" fmla="*/ 883 w 2328"/>
              <a:gd name="T67" fmla="*/ 430 h 661"/>
              <a:gd name="T68" fmla="*/ 883 w 2328"/>
              <a:gd name="T69" fmla="*/ 465 h 661"/>
              <a:gd name="T70" fmla="*/ 899 w 2328"/>
              <a:gd name="T71" fmla="*/ 465 h 661"/>
              <a:gd name="T72" fmla="*/ 899 w 2328"/>
              <a:gd name="T73" fmla="*/ 503 h 661"/>
              <a:gd name="T74" fmla="*/ 1256 w 2328"/>
              <a:gd name="T75" fmla="*/ 503 h 661"/>
              <a:gd name="T76" fmla="*/ 1256 w 2328"/>
              <a:gd name="T77" fmla="*/ 541 h 661"/>
              <a:gd name="T78" fmla="*/ 1315 w 2328"/>
              <a:gd name="T79" fmla="*/ 541 h 661"/>
              <a:gd name="T80" fmla="*/ 1315 w 2328"/>
              <a:gd name="T81" fmla="*/ 581 h 661"/>
              <a:gd name="T82" fmla="*/ 2177 w 2328"/>
              <a:gd name="T83" fmla="*/ 581 h 661"/>
              <a:gd name="T84" fmla="*/ 2177 w 2328"/>
              <a:gd name="T85" fmla="*/ 616 h 661"/>
              <a:gd name="T86" fmla="*/ 2328 w 2328"/>
              <a:gd name="T87" fmla="*/ 616 h 661"/>
              <a:gd name="T88" fmla="*/ 2328 w 2328"/>
              <a:gd name="T89" fmla="*/ 661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328" h="661">
                <a:moveTo>
                  <a:pt x="0" y="0"/>
                </a:moveTo>
                <a:lnTo>
                  <a:pt x="2" y="0"/>
                </a:lnTo>
                <a:lnTo>
                  <a:pt x="2" y="12"/>
                </a:lnTo>
                <a:lnTo>
                  <a:pt x="4" y="12"/>
                </a:lnTo>
                <a:lnTo>
                  <a:pt x="4" y="26"/>
                </a:lnTo>
                <a:lnTo>
                  <a:pt x="42" y="26"/>
                </a:lnTo>
                <a:lnTo>
                  <a:pt x="42" y="45"/>
                </a:lnTo>
                <a:lnTo>
                  <a:pt x="59" y="45"/>
                </a:lnTo>
                <a:lnTo>
                  <a:pt x="59" y="66"/>
                </a:lnTo>
                <a:lnTo>
                  <a:pt x="61" y="66"/>
                </a:lnTo>
                <a:lnTo>
                  <a:pt x="61" y="90"/>
                </a:lnTo>
                <a:lnTo>
                  <a:pt x="68" y="90"/>
                </a:lnTo>
                <a:lnTo>
                  <a:pt x="68" y="109"/>
                </a:lnTo>
                <a:lnTo>
                  <a:pt x="89" y="109"/>
                </a:lnTo>
                <a:lnTo>
                  <a:pt x="89" y="132"/>
                </a:lnTo>
                <a:lnTo>
                  <a:pt x="146" y="132"/>
                </a:lnTo>
                <a:lnTo>
                  <a:pt x="146" y="156"/>
                </a:lnTo>
                <a:lnTo>
                  <a:pt x="177" y="156"/>
                </a:lnTo>
                <a:lnTo>
                  <a:pt x="177" y="182"/>
                </a:lnTo>
                <a:lnTo>
                  <a:pt x="264" y="182"/>
                </a:lnTo>
                <a:lnTo>
                  <a:pt x="264" y="210"/>
                </a:lnTo>
                <a:lnTo>
                  <a:pt x="382" y="210"/>
                </a:lnTo>
                <a:lnTo>
                  <a:pt x="382" y="248"/>
                </a:lnTo>
                <a:lnTo>
                  <a:pt x="588" y="248"/>
                </a:lnTo>
                <a:lnTo>
                  <a:pt x="588" y="283"/>
                </a:lnTo>
                <a:lnTo>
                  <a:pt x="616" y="283"/>
                </a:lnTo>
                <a:lnTo>
                  <a:pt x="616" y="319"/>
                </a:lnTo>
                <a:lnTo>
                  <a:pt x="623" y="319"/>
                </a:lnTo>
                <a:lnTo>
                  <a:pt x="623" y="354"/>
                </a:lnTo>
                <a:lnTo>
                  <a:pt x="715" y="354"/>
                </a:lnTo>
                <a:lnTo>
                  <a:pt x="715" y="392"/>
                </a:lnTo>
                <a:lnTo>
                  <a:pt x="786" y="392"/>
                </a:lnTo>
                <a:lnTo>
                  <a:pt x="786" y="430"/>
                </a:lnTo>
                <a:lnTo>
                  <a:pt x="883" y="430"/>
                </a:lnTo>
                <a:lnTo>
                  <a:pt x="883" y="465"/>
                </a:lnTo>
                <a:lnTo>
                  <a:pt x="899" y="465"/>
                </a:lnTo>
                <a:lnTo>
                  <a:pt x="899" y="503"/>
                </a:lnTo>
                <a:lnTo>
                  <a:pt x="1256" y="503"/>
                </a:lnTo>
                <a:lnTo>
                  <a:pt x="1256" y="541"/>
                </a:lnTo>
                <a:lnTo>
                  <a:pt x="1315" y="541"/>
                </a:lnTo>
                <a:lnTo>
                  <a:pt x="1315" y="581"/>
                </a:lnTo>
                <a:lnTo>
                  <a:pt x="2177" y="581"/>
                </a:lnTo>
                <a:lnTo>
                  <a:pt x="2177" y="616"/>
                </a:lnTo>
                <a:lnTo>
                  <a:pt x="2328" y="616"/>
                </a:lnTo>
                <a:lnTo>
                  <a:pt x="2328" y="661"/>
                </a:lnTo>
              </a:path>
            </a:pathLst>
          </a:custGeom>
          <a:noFill/>
          <a:ln w="28575" cap="flat">
            <a:solidFill>
              <a:schemeClr val="accent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326595918"/>
              </p:ext>
            </p:extLst>
          </p:nvPr>
        </p:nvGraphicFramePr>
        <p:xfrm>
          <a:off x="692681" y="2175933"/>
          <a:ext cx="3840162" cy="322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Freeform 17"/>
          <p:cNvSpPr>
            <a:spLocks/>
          </p:cNvSpPr>
          <p:nvPr/>
        </p:nvSpPr>
        <p:spPr bwMode="auto">
          <a:xfrm>
            <a:off x="1166284" y="2325159"/>
            <a:ext cx="3231753" cy="223996"/>
          </a:xfrm>
          <a:custGeom>
            <a:avLst/>
            <a:gdLst>
              <a:gd name="T0" fmla="*/ 0 w 2395"/>
              <a:gd name="T1" fmla="*/ 0 h 166"/>
              <a:gd name="T2" fmla="*/ 33 w 2395"/>
              <a:gd name="T3" fmla="*/ 0 h 166"/>
              <a:gd name="T4" fmla="*/ 33 w 2395"/>
              <a:gd name="T5" fmla="*/ 142 h 166"/>
              <a:gd name="T6" fmla="*/ 378 w 2395"/>
              <a:gd name="T7" fmla="*/ 142 h 166"/>
              <a:gd name="T8" fmla="*/ 378 w 2395"/>
              <a:gd name="T9" fmla="*/ 149 h 166"/>
              <a:gd name="T10" fmla="*/ 455 w 2395"/>
              <a:gd name="T11" fmla="*/ 149 h 166"/>
              <a:gd name="T12" fmla="*/ 668 w 2395"/>
              <a:gd name="T13" fmla="*/ 149 h 166"/>
              <a:gd name="T14" fmla="*/ 668 w 2395"/>
              <a:gd name="T15" fmla="*/ 154 h 166"/>
              <a:gd name="T16" fmla="*/ 923 w 2395"/>
              <a:gd name="T17" fmla="*/ 154 h 166"/>
              <a:gd name="T18" fmla="*/ 923 w 2395"/>
              <a:gd name="T19" fmla="*/ 156 h 166"/>
              <a:gd name="T20" fmla="*/ 1891 w 2395"/>
              <a:gd name="T21" fmla="*/ 156 h 166"/>
              <a:gd name="T22" fmla="*/ 1891 w 2395"/>
              <a:gd name="T23" fmla="*/ 163 h 166"/>
              <a:gd name="T24" fmla="*/ 2255 w 2395"/>
              <a:gd name="T25" fmla="*/ 163 h 166"/>
              <a:gd name="T26" fmla="*/ 2255 w 2395"/>
              <a:gd name="T27" fmla="*/ 166 h 166"/>
              <a:gd name="T28" fmla="*/ 2395 w 2395"/>
              <a:gd name="T29" fmla="*/ 16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395" h="166">
                <a:moveTo>
                  <a:pt x="0" y="0"/>
                </a:moveTo>
                <a:lnTo>
                  <a:pt x="33" y="0"/>
                </a:lnTo>
                <a:lnTo>
                  <a:pt x="33" y="142"/>
                </a:lnTo>
                <a:lnTo>
                  <a:pt x="378" y="142"/>
                </a:lnTo>
                <a:lnTo>
                  <a:pt x="378" y="149"/>
                </a:lnTo>
                <a:lnTo>
                  <a:pt x="455" y="149"/>
                </a:lnTo>
                <a:lnTo>
                  <a:pt x="668" y="149"/>
                </a:lnTo>
                <a:lnTo>
                  <a:pt x="668" y="154"/>
                </a:lnTo>
                <a:lnTo>
                  <a:pt x="923" y="154"/>
                </a:lnTo>
                <a:lnTo>
                  <a:pt x="923" y="156"/>
                </a:lnTo>
                <a:lnTo>
                  <a:pt x="1891" y="156"/>
                </a:lnTo>
                <a:lnTo>
                  <a:pt x="1891" y="163"/>
                </a:lnTo>
                <a:lnTo>
                  <a:pt x="2255" y="163"/>
                </a:lnTo>
                <a:lnTo>
                  <a:pt x="2255" y="166"/>
                </a:lnTo>
                <a:lnTo>
                  <a:pt x="2395" y="166"/>
                </a:lnTo>
              </a:path>
            </a:pathLst>
          </a:custGeom>
          <a:noFill/>
          <a:ln w="28575" cap="flat">
            <a:solidFill>
              <a:schemeClr val="accent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669" y="304800"/>
            <a:ext cx="7827264" cy="685800"/>
          </a:xfrm>
        </p:spPr>
        <p:txBody>
          <a:bodyPr/>
          <a:lstStyle/>
          <a:p>
            <a:pPr algn="ctr"/>
            <a:r>
              <a:rPr lang="en-US" sz="3600" dirty="0" smtClean="0"/>
              <a:t>Duke </a:t>
            </a:r>
            <a:r>
              <a:rPr lang="en-US" sz="3600" dirty="0"/>
              <a:t>Treadmill </a:t>
            </a:r>
            <a:r>
              <a:rPr lang="en-US" sz="3600" dirty="0" smtClean="0"/>
              <a:t>Score</a:t>
            </a:r>
            <a:endParaRPr lang="en-US" sz="36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410200" y="6248400"/>
            <a:ext cx="3678841" cy="304800"/>
          </a:xfrm>
        </p:spPr>
        <p:txBody>
          <a:bodyPr/>
          <a:lstStyle/>
          <a:p>
            <a:r>
              <a:rPr lang="en-US" dirty="0" smtClean="0">
                <a:solidFill>
                  <a:srgbClr val="0046AD">
                    <a:lumMod val="40000"/>
                    <a:lumOff val="60000"/>
                  </a:srgbClr>
                </a:solidFill>
              </a:rPr>
              <a:t>Alexander K. J </a:t>
            </a:r>
            <a:r>
              <a:rPr lang="en-US" dirty="0">
                <a:solidFill>
                  <a:srgbClr val="0046AD">
                    <a:lumMod val="40000"/>
                    <a:lumOff val="60000"/>
                  </a:srgbClr>
                </a:solidFill>
              </a:rPr>
              <a:t>Am Coll </a:t>
            </a:r>
            <a:r>
              <a:rPr lang="en-US" dirty="0" smtClean="0">
                <a:solidFill>
                  <a:srgbClr val="0046AD">
                    <a:lumMod val="40000"/>
                    <a:lumOff val="60000"/>
                  </a:srgbClr>
                </a:solidFill>
              </a:rPr>
              <a:t>Cardiol1998;32:1657</a:t>
            </a:r>
            <a:endParaRPr lang="en-US" dirty="0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66284" y="1611066"/>
            <a:ext cx="3217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Women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41951" y="1611066"/>
            <a:ext cx="3217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Men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93802" y="5401730"/>
            <a:ext cx="321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Years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69469" y="5401730"/>
            <a:ext cx="321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mtClean="0">
                <a:solidFill>
                  <a:prstClr val="white"/>
                </a:solidFill>
              </a:rPr>
              <a:t>Years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1100665" y="3496733"/>
            <a:ext cx="321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Probability of survival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3207268" y="3496733"/>
            <a:ext cx="32173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Probability of survival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9" name="Freeform 12"/>
          <p:cNvSpPr>
            <a:spLocks/>
          </p:cNvSpPr>
          <p:nvPr/>
        </p:nvSpPr>
        <p:spPr bwMode="auto">
          <a:xfrm>
            <a:off x="1166284" y="2325159"/>
            <a:ext cx="3231754" cy="86360"/>
          </a:xfrm>
          <a:custGeom>
            <a:avLst/>
            <a:gdLst>
              <a:gd name="T0" fmla="*/ 0 w 2395"/>
              <a:gd name="T1" fmla="*/ 0 h 64"/>
              <a:gd name="T2" fmla="*/ 71 w 2395"/>
              <a:gd name="T3" fmla="*/ 0 h 64"/>
              <a:gd name="T4" fmla="*/ 71 w 2395"/>
              <a:gd name="T5" fmla="*/ 15 h 64"/>
              <a:gd name="T6" fmla="*/ 1299 w 2395"/>
              <a:gd name="T7" fmla="*/ 26 h 64"/>
              <a:gd name="T8" fmla="*/ 1299 w 2395"/>
              <a:gd name="T9" fmla="*/ 43 h 64"/>
              <a:gd name="T10" fmla="*/ 2314 w 2395"/>
              <a:gd name="T11" fmla="*/ 50 h 64"/>
              <a:gd name="T12" fmla="*/ 2314 w 2395"/>
              <a:gd name="T13" fmla="*/ 64 h 64"/>
              <a:gd name="T14" fmla="*/ 2395 w 2395"/>
              <a:gd name="T15" fmla="*/ 64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395" h="64">
                <a:moveTo>
                  <a:pt x="0" y="0"/>
                </a:moveTo>
                <a:lnTo>
                  <a:pt x="71" y="0"/>
                </a:lnTo>
                <a:lnTo>
                  <a:pt x="71" y="15"/>
                </a:lnTo>
                <a:lnTo>
                  <a:pt x="1299" y="26"/>
                </a:lnTo>
                <a:lnTo>
                  <a:pt x="1299" y="43"/>
                </a:lnTo>
                <a:lnTo>
                  <a:pt x="2314" y="50"/>
                </a:lnTo>
                <a:lnTo>
                  <a:pt x="2314" y="64"/>
                </a:lnTo>
                <a:lnTo>
                  <a:pt x="2395" y="64"/>
                </a:lnTo>
              </a:path>
            </a:pathLst>
          </a:custGeom>
          <a:noFill/>
          <a:ln w="28575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16" name="Freeform 7"/>
          <p:cNvSpPr>
            <a:spLocks/>
          </p:cNvSpPr>
          <p:nvPr/>
        </p:nvSpPr>
        <p:spPr bwMode="auto">
          <a:xfrm>
            <a:off x="1166284" y="2325159"/>
            <a:ext cx="3227705" cy="145733"/>
          </a:xfrm>
          <a:custGeom>
            <a:avLst/>
            <a:gdLst>
              <a:gd name="T0" fmla="*/ 0 w 2392"/>
              <a:gd name="T1" fmla="*/ 0 h 108"/>
              <a:gd name="T2" fmla="*/ 33 w 2392"/>
              <a:gd name="T3" fmla="*/ 0 h 108"/>
              <a:gd name="T4" fmla="*/ 33 w 2392"/>
              <a:gd name="T5" fmla="*/ 9 h 108"/>
              <a:gd name="T6" fmla="*/ 68 w 2392"/>
              <a:gd name="T7" fmla="*/ 9 h 108"/>
              <a:gd name="T8" fmla="*/ 68 w 2392"/>
              <a:gd name="T9" fmla="*/ 23 h 108"/>
              <a:gd name="T10" fmla="*/ 118 w 2392"/>
              <a:gd name="T11" fmla="*/ 23 h 108"/>
              <a:gd name="T12" fmla="*/ 118 w 2392"/>
              <a:gd name="T13" fmla="*/ 33 h 108"/>
              <a:gd name="T14" fmla="*/ 389 w 2392"/>
              <a:gd name="T15" fmla="*/ 33 h 108"/>
              <a:gd name="T16" fmla="*/ 389 w 2392"/>
              <a:gd name="T17" fmla="*/ 47 h 108"/>
              <a:gd name="T18" fmla="*/ 543 w 2392"/>
              <a:gd name="T19" fmla="*/ 47 h 108"/>
              <a:gd name="T20" fmla="*/ 543 w 2392"/>
              <a:gd name="T21" fmla="*/ 58 h 108"/>
              <a:gd name="T22" fmla="*/ 1540 w 2392"/>
              <a:gd name="T23" fmla="*/ 58 h 108"/>
              <a:gd name="T24" fmla="*/ 1540 w 2392"/>
              <a:gd name="T25" fmla="*/ 73 h 108"/>
              <a:gd name="T26" fmla="*/ 1726 w 2392"/>
              <a:gd name="T27" fmla="*/ 73 h 108"/>
              <a:gd name="T28" fmla="*/ 1726 w 2392"/>
              <a:gd name="T29" fmla="*/ 84 h 108"/>
              <a:gd name="T30" fmla="*/ 2286 w 2392"/>
              <a:gd name="T31" fmla="*/ 84 h 108"/>
              <a:gd name="T32" fmla="*/ 2286 w 2392"/>
              <a:gd name="T33" fmla="*/ 101 h 108"/>
              <a:gd name="T34" fmla="*/ 2376 w 2392"/>
              <a:gd name="T35" fmla="*/ 101 h 108"/>
              <a:gd name="T36" fmla="*/ 2376 w 2392"/>
              <a:gd name="T37" fmla="*/ 108 h 108"/>
              <a:gd name="T38" fmla="*/ 2392 w 2392"/>
              <a:gd name="T3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392" h="108">
                <a:moveTo>
                  <a:pt x="0" y="0"/>
                </a:moveTo>
                <a:lnTo>
                  <a:pt x="33" y="0"/>
                </a:lnTo>
                <a:lnTo>
                  <a:pt x="33" y="9"/>
                </a:lnTo>
                <a:lnTo>
                  <a:pt x="68" y="9"/>
                </a:lnTo>
                <a:lnTo>
                  <a:pt x="68" y="23"/>
                </a:lnTo>
                <a:lnTo>
                  <a:pt x="118" y="23"/>
                </a:lnTo>
                <a:lnTo>
                  <a:pt x="118" y="33"/>
                </a:lnTo>
                <a:lnTo>
                  <a:pt x="389" y="33"/>
                </a:lnTo>
                <a:lnTo>
                  <a:pt x="389" y="47"/>
                </a:lnTo>
                <a:lnTo>
                  <a:pt x="543" y="47"/>
                </a:lnTo>
                <a:lnTo>
                  <a:pt x="543" y="58"/>
                </a:lnTo>
                <a:lnTo>
                  <a:pt x="1540" y="58"/>
                </a:lnTo>
                <a:lnTo>
                  <a:pt x="1540" y="73"/>
                </a:lnTo>
                <a:lnTo>
                  <a:pt x="1726" y="73"/>
                </a:lnTo>
                <a:lnTo>
                  <a:pt x="1726" y="84"/>
                </a:lnTo>
                <a:lnTo>
                  <a:pt x="2286" y="84"/>
                </a:lnTo>
                <a:lnTo>
                  <a:pt x="2286" y="101"/>
                </a:lnTo>
                <a:lnTo>
                  <a:pt x="2376" y="101"/>
                </a:lnTo>
                <a:lnTo>
                  <a:pt x="2376" y="108"/>
                </a:lnTo>
                <a:lnTo>
                  <a:pt x="2392" y="108"/>
                </a:ln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68946" y="4132007"/>
            <a:ext cx="10518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prstClr val="white"/>
                </a:solidFill>
              </a:rPr>
              <a:t>Low</a:t>
            </a:r>
          </a:p>
          <a:p>
            <a:r>
              <a:rPr lang="en-US" sz="1600" dirty="0" smtClean="0">
                <a:solidFill>
                  <a:prstClr val="white"/>
                </a:solidFill>
              </a:rPr>
              <a:t>Moderate</a:t>
            </a:r>
          </a:p>
          <a:p>
            <a:r>
              <a:rPr lang="en-US" sz="1600" dirty="0" smtClean="0">
                <a:solidFill>
                  <a:prstClr val="white"/>
                </a:solidFill>
              </a:rPr>
              <a:t>High</a:t>
            </a:r>
            <a:endParaRPr lang="en-US" sz="1600" dirty="0">
              <a:solidFill>
                <a:prstClr val="white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284213" y="4320118"/>
            <a:ext cx="37555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284213" y="4542670"/>
            <a:ext cx="37555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284213" y="4765223"/>
            <a:ext cx="375557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" name="Freeform 28"/>
          <p:cNvSpPr>
            <a:spLocks/>
          </p:cNvSpPr>
          <p:nvPr/>
        </p:nvSpPr>
        <p:spPr bwMode="auto">
          <a:xfrm>
            <a:off x="5458884" y="2318281"/>
            <a:ext cx="3222308" cy="83661"/>
          </a:xfrm>
          <a:custGeom>
            <a:avLst/>
            <a:gdLst>
              <a:gd name="T0" fmla="*/ 0 w 2388"/>
              <a:gd name="T1" fmla="*/ 0 h 62"/>
              <a:gd name="T2" fmla="*/ 28 w 2388"/>
              <a:gd name="T3" fmla="*/ 0 h 62"/>
              <a:gd name="T4" fmla="*/ 28 w 2388"/>
              <a:gd name="T5" fmla="*/ 5 h 62"/>
              <a:gd name="T6" fmla="*/ 130 w 2388"/>
              <a:gd name="T7" fmla="*/ 5 h 62"/>
              <a:gd name="T8" fmla="*/ 130 w 2388"/>
              <a:gd name="T9" fmla="*/ 10 h 62"/>
              <a:gd name="T10" fmla="*/ 144 w 2388"/>
              <a:gd name="T11" fmla="*/ 10 h 62"/>
              <a:gd name="T12" fmla="*/ 144 w 2388"/>
              <a:gd name="T13" fmla="*/ 14 h 62"/>
              <a:gd name="T14" fmla="*/ 354 w 2388"/>
              <a:gd name="T15" fmla="*/ 14 h 62"/>
              <a:gd name="T16" fmla="*/ 354 w 2388"/>
              <a:gd name="T17" fmla="*/ 21 h 62"/>
              <a:gd name="T18" fmla="*/ 536 w 2388"/>
              <a:gd name="T19" fmla="*/ 21 h 62"/>
              <a:gd name="T20" fmla="*/ 536 w 2388"/>
              <a:gd name="T21" fmla="*/ 26 h 62"/>
              <a:gd name="T22" fmla="*/ 1322 w 2388"/>
              <a:gd name="T23" fmla="*/ 26 h 62"/>
              <a:gd name="T24" fmla="*/ 1322 w 2388"/>
              <a:gd name="T25" fmla="*/ 33 h 62"/>
              <a:gd name="T26" fmla="*/ 1618 w 2388"/>
              <a:gd name="T27" fmla="*/ 33 h 62"/>
              <a:gd name="T28" fmla="*/ 1618 w 2388"/>
              <a:gd name="T29" fmla="*/ 38 h 62"/>
              <a:gd name="T30" fmla="*/ 1795 w 2388"/>
              <a:gd name="T31" fmla="*/ 38 h 62"/>
              <a:gd name="T32" fmla="*/ 1795 w 2388"/>
              <a:gd name="T33" fmla="*/ 43 h 62"/>
              <a:gd name="T34" fmla="*/ 2189 w 2388"/>
              <a:gd name="T35" fmla="*/ 43 h 62"/>
              <a:gd name="T36" fmla="*/ 2189 w 2388"/>
              <a:gd name="T37" fmla="*/ 50 h 62"/>
              <a:gd name="T38" fmla="*/ 2206 w 2388"/>
              <a:gd name="T39" fmla="*/ 50 h 62"/>
              <a:gd name="T40" fmla="*/ 2206 w 2388"/>
              <a:gd name="T41" fmla="*/ 54 h 62"/>
              <a:gd name="T42" fmla="*/ 2324 w 2388"/>
              <a:gd name="T43" fmla="*/ 54 h 62"/>
              <a:gd name="T44" fmla="*/ 2324 w 2388"/>
              <a:gd name="T45" fmla="*/ 62 h 62"/>
              <a:gd name="T46" fmla="*/ 2388 w 2388"/>
              <a:gd name="T47" fmla="*/ 62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388" h="62">
                <a:moveTo>
                  <a:pt x="0" y="0"/>
                </a:moveTo>
                <a:lnTo>
                  <a:pt x="28" y="0"/>
                </a:lnTo>
                <a:lnTo>
                  <a:pt x="28" y="5"/>
                </a:lnTo>
                <a:lnTo>
                  <a:pt x="130" y="5"/>
                </a:lnTo>
                <a:lnTo>
                  <a:pt x="130" y="10"/>
                </a:lnTo>
                <a:lnTo>
                  <a:pt x="144" y="10"/>
                </a:lnTo>
                <a:lnTo>
                  <a:pt x="144" y="14"/>
                </a:lnTo>
                <a:lnTo>
                  <a:pt x="354" y="14"/>
                </a:lnTo>
                <a:lnTo>
                  <a:pt x="354" y="21"/>
                </a:lnTo>
                <a:lnTo>
                  <a:pt x="536" y="21"/>
                </a:lnTo>
                <a:lnTo>
                  <a:pt x="536" y="26"/>
                </a:lnTo>
                <a:lnTo>
                  <a:pt x="1322" y="26"/>
                </a:lnTo>
                <a:lnTo>
                  <a:pt x="1322" y="33"/>
                </a:lnTo>
                <a:lnTo>
                  <a:pt x="1618" y="33"/>
                </a:lnTo>
                <a:lnTo>
                  <a:pt x="1618" y="38"/>
                </a:lnTo>
                <a:lnTo>
                  <a:pt x="1795" y="38"/>
                </a:lnTo>
                <a:lnTo>
                  <a:pt x="1795" y="43"/>
                </a:lnTo>
                <a:lnTo>
                  <a:pt x="2189" y="43"/>
                </a:lnTo>
                <a:lnTo>
                  <a:pt x="2189" y="50"/>
                </a:lnTo>
                <a:lnTo>
                  <a:pt x="2206" y="50"/>
                </a:lnTo>
                <a:lnTo>
                  <a:pt x="2206" y="54"/>
                </a:lnTo>
                <a:lnTo>
                  <a:pt x="2324" y="54"/>
                </a:lnTo>
                <a:lnTo>
                  <a:pt x="2324" y="62"/>
                </a:lnTo>
                <a:lnTo>
                  <a:pt x="2388" y="62"/>
                </a:lnTo>
              </a:path>
            </a:pathLst>
          </a:custGeom>
          <a:noFill/>
          <a:ln w="28575" cap="flat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>
            <a:off x="5409738" y="2318281"/>
            <a:ext cx="3222308" cy="303610"/>
          </a:xfrm>
          <a:custGeom>
            <a:avLst/>
            <a:gdLst>
              <a:gd name="T0" fmla="*/ 26 w 2388"/>
              <a:gd name="T1" fmla="*/ 0 h 225"/>
              <a:gd name="T2" fmla="*/ 47 w 2388"/>
              <a:gd name="T3" fmla="*/ 7 h 225"/>
              <a:gd name="T4" fmla="*/ 101 w 2388"/>
              <a:gd name="T5" fmla="*/ 17 h 225"/>
              <a:gd name="T6" fmla="*/ 115 w 2388"/>
              <a:gd name="T7" fmla="*/ 24 h 225"/>
              <a:gd name="T8" fmla="*/ 127 w 2388"/>
              <a:gd name="T9" fmla="*/ 28 h 225"/>
              <a:gd name="T10" fmla="*/ 224 w 2388"/>
              <a:gd name="T11" fmla="*/ 36 h 225"/>
              <a:gd name="T12" fmla="*/ 389 w 2388"/>
              <a:gd name="T13" fmla="*/ 45 h 225"/>
              <a:gd name="T14" fmla="*/ 422 w 2388"/>
              <a:gd name="T15" fmla="*/ 54 h 225"/>
              <a:gd name="T16" fmla="*/ 507 w 2388"/>
              <a:gd name="T17" fmla="*/ 57 h 225"/>
              <a:gd name="T18" fmla="*/ 647 w 2388"/>
              <a:gd name="T19" fmla="*/ 64 h 225"/>
              <a:gd name="T20" fmla="*/ 748 w 2388"/>
              <a:gd name="T21" fmla="*/ 69 h 225"/>
              <a:gd name="T22" fmla="*/ 831 w 2388"/>
              <a:gd name="T23" fmla="*/ 76 h 225"/>
              <a:gd name="T24" fmla="*/ 850 w 2388"/>
              <a:gd name="T25" fmla="*/ 85 h 225"/>
              <a:gd name="T26" fmla="*/ 923 w 2388"/>
              <a:gd name="T27" fmla="*/ 90 h 225"/>
              <a:gd name="T28" fmla="*/ 954 w 2388"/>
              <a:gd name="T29" fmla="*/ 97 h 225"/>
              <a:gd name="T30" fmla="*/ 1022 w 2388"/>
              <a:gd name="T31" fmla="*/ 99 h 225"/>
              <a:gd name="T32" fmla="*/ 1044 w 2388"/>
              <a:gd name="T33" fmla="*/ 104 h 225"/>
              <a:gd name="T34" fmla="*/ 1065 w 2388"/>
              <a:gd name="T35" fmla="*/ 109 h 225"/>
              <a:gd name="T36" fmla="*/ 1174 w 2388"/>
              <a:gd name="T37" fmla="*/ 114 h 225"/>
              <a:gd name="T38" fmla="*/ 1301 w 2388"/>
              <a:gd name="T39" fmla="*/ 125 h 225"/>
              <a:gd name="T40" fmla="*/ 1459 w 2388"/>
              <a:gd name="T41" fmla="*/ 140 h 225"/>
              <a:gd name="T42" fmla="*/ 1485 w 2388"/>
              <a:gd name="T43" fmla="*/ 147 h 225"/>
              <a:gd name="T44" fmla="*/ 1677 w 2388"/>
              <a:gd name="T45" fmla="*/ 154 h 225"/>
              <a:gd name="T46" fmla="*/ 1710 w 2388"/>
              <a:gd name="T47" fmla="*/ 156 h 225"/>
              <a:gd name="T48" fmla="*/ 1743 w 2388"/>
              <a:gd name="T49" fmla="*/ 163 h 225"/>
              <a:gd name="T50" fmla="*/ 1790 w 2388"/>
              <a:gd name="T51" fmla="*/ 180 h 225"/>
              <a:gd name="T52" fmla="*/ 1984 w 2388"/>
              <a:gd name="T53" fmla="*/ 185 h 225"/>
              <a:gd name="T54" fmla="*/ 2036 w 2388"/>
              <a:gd name="T55" fmla="*/ 192 h 225"/>
              <a:gd name="T56" fmla="*/ 2161 w 2388"/>
              <a:gd name="T57" fmla="*/ 199 h 225"/>
              <a:gd name="T58" fmla="*/ 2187 w 2388"/>
              <a:gd name="T59" fmla="*/ 208 h 225"/>
              <a:gd name="T60" fmla="*/ 2206 w 2388"/>
              <a:gd name="T61" fmla="*/ 211 h 225"/>
              <a:gd name="T62" fmla="*/ 2307 w 2388"/>
              <a:gd name="T63" fmla="*/ 218 h 225"/>
              <a:gd name="T64" fmla="*/ 2357 w 2388"/>
              <a:gd name="T65" fmla="*/ 225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388" h="225">
                <a:moveTo>
                  <a:pt x="0" y="0"/>
                </a:moveTo>
                <a:lnTo>
                  <a:pt x="26" y="0"/>
                </a:lnTo>
                <a:lnTo>
                  <a:pt x="26" y="7"/>
                </a:lnTo>
                <a:lnTo>
                  <a:pt x="47" y="7"/>
                </a:lnTo>
                <a:lnTo>
                  <a:pt x="47" y="17"/>
                </a:lnTo>
                <a:lnTo>
                  <a:pt x="101" y="17"/>
                </a:lnTo>
                <a:lnTo>
                  <a:pt x="101" y="24"/>
                </a:lnTo>
                <a:lnTo>
                  <a:pt x="115" y="24"/>
                </a:lnTo>
                <a:lnTo>
                  <a:pt x="115" y="28"/>
                </a:lnTo>
                <a:lnTo>
                  <a:pt x="127" y="28"/>
                </a:lnTo>
                <a:lnTo>
                  <a:pt x="127" y="36"/>
                </a:lnTo>
                <a:lnTo>
                  <a:pt x="224" y="36"/>
                </a:lnTo>
                <a:lnTo>
                  <a:pt x="224" y="45"/>
                </a:lnTo>
                <a:lnTo>
                  <a:pt x="389" y="45"/>
                </a:lnTo>
                <a:lnTo>
                  <a:pt x="389" y="54"/>
                </a:lnTo>
                <a:lnTo>
                  <a:pt x="422" y="54"/>
                </a:lnTo>
                <a:lnTo>
                  <a:pt x="422" y="57"/>
                </a:lnTo>
                <a:lnTo>
                  <a:pt x="507" y="57"/>
                </a:lnTo>
                <a:lnTo>
                  <a:pt x="507" y="64"/>
                </a:lnTo>
                <a:lnTo>
                  <a:pt x="647" y="64"/>
                </a:lnTo>
                <a:lnTo>
                  <a:pt x="647" y="69"/>
                </a:lnTo>
                <a:lnTo>
                  <a:pt x="748" y="69"/>
                </a:lnTo>
                <a:lnTo>
                  <a:pt x="748" y="76"/>
                </a:lnTo>
                <a:lnTo>
                  <a:pt x="831" y="76"/>
                </a:lnTo>
                <a:lnTo>
                  <a:pt x="850" y="76"/>
                </a:lnTo>
                <a:lnTo>
                  <a:pt x="850" y="85"/>
                </a:lnTo>
                <a:lnTo>
                  <a:pt x="923" y="85"/>
                </a:lnTo>
                <a:lnTo>
                  <a:pt x="923" y="90"/>
                </a:lnTo>
                <a:lnTo>
                  <a:pt x="954" y="90"/>
                </a:lnTo>
                <a:lnTo>
                  <a:pt x="954" y="97"/>
                </a:lnTo>
                <a:lnTo>
                  <a:pt x="1022" y="97"/>
                </a:lnTo>
                <a:lnTo>
                  <a:pt x="1022" y="99"/>
                </a:lnTo>
                <a:lnTo>
                  <a:pt x="1044" y="99"/>
                </a:lnTo>
                <a:lnTo>
                  <a:pt x="1044" y="104"/>
                </a:lnTo>
                <a:lnTo>
                  <a:pt x="1065" y="104"/>
                </a:lnTo>
                <a:lnTo>
                  <a:pt x="1065" y="109"/>
                </a:lnTo>
                <a:lnTo>
                  <a:pt x="1174" y="109"/>
                </a:lnTo>
                <a:lnTo>
                  <a:pt x="1174" y="114"/>
                </a:lnTo>
                <a:lnTo>
                  <a:pt x="1301" y="114"/>
                </a:lnTo>
                <a:lnTo>
                  <a:pt x="1301" y="125"/>
                </a:lnTo>
                <a:lnTo>
                  <a:pt x="1459" y="125"/>
                </a:lnTo>
                <a:lnTo>
                  <a:pt x="1459" y="140"/>
                </a:lnTo>
                <a:lnTo>
                  <a:pt x="1485" y="140"/>
                </a:lnTo>
                <a:lnTo>
                  <a:pt x="1485" y="147"/>
                </a:lnTo>
                <a:lnTo>
                  <a:pt x="1677" y="147"/>
                </a:lnTo>
                <a:lnTo>
                  <a:pt x="1677" y="154"/>
                </a:lnTo>
                <a:lnTo>
                  <a:pt x="1710" y="154"/>
                </a:lnTo>
                <a:lnTo>
                  <a:pt x="1710" y="156"/>
                </a:lnTo>
                <a:lnTo>
                  <a:pt x="1743" y="156"/>
                </a:lnTo>
                <a:lnTo>
                  <a:pt x="1743" y="163"/>
                </a:lnTo>
                <a:lnTo>
                  <a:pt x="1790" y="163"/>
                </a:lnTo>
                <a:lnTo>
                  <a:pt x="1790" y="180"/>
                </a:lnTo>
                <a:lnTo>
                  <a:pt x="1984" y="180"/>
                </a:lnTo>
                <a:lnTo>
                  <a:pt x="1984" y="185"/>
                </a:lnTo>
                <a:lnTo>
                  <a:pt x="2036" y="185"/>
                </a:lnTo>
                <a:lnTo>
                  <a:pt x="2036" y="192"/>
                </a:lnTo>
                <a:lnTo>
                  <a:pt x="2161" y="192"/>
                </a:lnTo>
                <a:lnTo>
                  <a:pt x="2161" y="199"/>
                </a:lnTo>
                <a:lnTo>
                  <a:pt x="2187" y="199"/>
                </a:lnTo>
                <a:lnTo>
                  <a:pt x="2187" y="208"/>
                </a:lnTo>
                <a:lnTo>
                  <a:pt x="2203" y="208"/>
                </a:lnTo>
                <a:lnTo>
                  <a:pt x="2206" y="211"/>
                </a:lnTo>
                <a:lnTo>
                  <a:pt x="2307" y="211"/>
                </a:lnTo>
                <a:lnTo>
                  <a:pt x="2307" y="218"/>
                </a:lnTo>
                <a:lnTo>
                  <a:pt x="2357" y="218"/>
                </a:lnTo>
                <a:lnTo>
                  <a:pt x="2357" y="225"/>
                </a:lnTo>
                <a:lnTo>
                  <a:pt x="2388" y="225"/>
                </a:lnTo>
              </a:path>
            </a:pathLst>
          </a:custGeom>
          <a:noFill/>
          <a:ln w="28575" cap="flat">
            <a:solidFill>
              <a:schemeClr val="accent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969001" y="4132007"/>
            <a:ext cx="10518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prstClr val="white"/>
                </a:solidFill>
              </a:rPr>
              <a:t>Low</a:t>
            </a:r>
          </a:p>
          <a:p>
            <a:r>
              <a:rPr lang="en-US" sz="1600" dirty="0" smtClean="0">
                <a:solidFill>
                  <a:prstClr val="white"/>
                </a:solidFill>
              </a:rPr>
              <a:t>Moderate</a:t>
            </a:r>
          </a:p>
          <a:p>
            <a:r>
              <a:rPr lang="en-US" sz="1600" dirty="0" smtClean="0">
                <a:solidFill>
                  <a:prstClr val="white"/>
                </a:solidFill>
              </a:rPr>
              <a:t>High</a:t>
            </a:r>
            <a:endParaRPr lang="en-US" sz="1600" dirty="0">
              <a:solidFill>
                <a:prstClr val="white"/>
              </a:solidFill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>
            <a:off x="5584268" y="4320118"/>
            <a:ext cx="375557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5584268" y="4542670"/>
            <a:ext cx="37555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5584268" y="4765223"/>
            <a:ext cx="375557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560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178" name="Object 2"/>
          <p:cNvGraphicFramePr>
            <a:graphicFrameLocks noGrp="1" noChangeAspect="1"/>
          </p:cNvGraphicFramePr>
          <p:nvPr>
            <p:ph/>
          </p:nvPr>
        </p:nvGraphicFramePr>
        <p:xfrm>
          <a:off x="457200" y="304800"/>
          <a:ext cx="8153400" cy="6234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Chart" r:id="rId3" imgW="7772535" imgH="5943600" progId="MSGraph.Chart.8">
                  <p:embed followColorScheme="full"/>
                </p:oleObj>
              </mc:Choice>
              <mc:Fallback>
                <p:oleObj name="Chart" r:id="rId3" imgW="7772535" imgH="5943600" progId="MSGraph.Chart.8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04800"/>
                        <a:ext cx="8153400" cy="6234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7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US"/>
              <a:t>WOMEN Trial</a:t>
            </a:r>
            <a:br>
              <a:rPr lang="en-US"/>
            </a:br>
            <a:r>
              <a:rPr lang="en-US" sz="2800"/>
              <a:t>n = 824</a:t>
            </a:r>
          </a:p>
        </p:txBody>
      </p:sp>
      <p:sp>
        <p:nvSpPr>
          <p:cNvPr id="178180" name="Text Box 4"/>
          <p:cNvSpPr txBox="1">
            <a:spLocks noChangeArrowheads="1"/>
          </p:cNvSpPr>
          <p:nvPr/>
        </p:nvSpPr>
        <p:spPr bwMode="auto">
          <a:xfrm>
            <a:off x="1752600" y="1981200"/>
            <a:ext cx="23622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00CC66"/>
                </a:solidFill>
              </a:rPr>
              <a:t>Costs</a:t>
            </a:r>
            <a:br>
              <a:rPr lang="en-US" b="1" smtClean="0">
                <a:solidFill>
                  <a:srgbClr val="00CC66"/>
                </a:solidFill>
              </a:rPr>
            </a:br>
            <a:r>
              <a:rPr lang="en-US" b="1" smtClean="0">
                <a:solidFill>
                  <a:srgbClr val="00CC66"/>
                </a:solidFill>
              </a:rPr>
              <a:t>ETT $338</a:t>
            </a:r>
            <a:br>
              <a:rPr lang="en-US" b="1" smtClean="0">
                <a:solidFill>
                  <a:srgbClr val="00CC66"/>
                </a:solidFill>
              </a:rPr>
            </a:br>
            <a:r>
              <a:rPr lang="en-US" b="1" smtClean="0">
                <a:solidFill>
                  <a:srgbClr val="00CC66"/>
                </a:solidFill>
              </a:rPr>
              <a:t>MPI $643</a:t>
            </a: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 rot="10800000">
            <a:off x="152400" y="2209800"/>
            <a:ext cx="4889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 smtClean="0">
                <a:solidFill>
                  <a:srgbClr val="FFFFFF"/>
                </a:solidFill>
              </a:rPr>
              <a:t>% MACE</a:t>
            </a:r>
          </a:p>
        </p:txBody>
      </p:sp>
      <p:sp>
        <p:nvSpPr>
          <p:cNvPr id="178182" name="Text Box 6"/>
          <p:cNvSpPr txBox="1">
            <a:spLocks noChangeArrowheads="1"/>
          </p:cNvSpPr>
          <p:nvPr/>
        </p:nvSpPr>
        <p:spPr bwMode="auto">
          <a:xfrm>
            <a:off x="5029200" y="6375544"/>
            <a:ext cx="3886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6699FF"/>
                </a:solidFill>
              </a:rPr>
              <a:t>Shaw LJ. </a:t>
            </a:r>
            <a:r>
              <a:rPr lang="en-US" b="1" dirty="0" err="1" smtClean="0">
                <a:solidFill>
                  <a:srgbClr val="6699FF"/>
                </a:solidFill>
              </a:rPr>
              <a:t>Circ</a:t>
            </a:r>
            <a:r>
              <a:rPr lang="en-US" b="1" dirty="0" smtClean="0">
                <a:solidFill>
                  <a:srgbClr val="6699FF"/>
                </a:solidFill>
              </a:rPr>
              <a:t> 2011;124:1239</a:t>
            </a:r>
          </a:p>
        </p:txBody>
      </p:sp>
      <p:sp>
        <p:nvSpPr>
          <p:cNvPr id="178183" name="Text Box 7"/>
          <p:cNvSpPr txBox="1">
            <a:spLocks noChangeArrowheads="1"/>
          </p:cNvSpPr>
          <p:nvPr/>
        </p:nvSpPr>
        <p:spPr bwMode="auto">
          <a:xfrm>
            <a:off x="2057400" y="5181600"/>
            <a:ext cx="815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FFFFFF"/>
                </a:solidFill>
              </a:rPr>
              <a:t>0.4%</a:t>
            </a:r>
          </a:p>
        </p:txBody>
      </p:sp>
      <p:sp>
        <p:nvSpPr>
          <p:cNvPr id="178184" name="Text Box 8"/>
          <p:cNvSpPr txBox="1">
            <a:spLocks noChangeArrowheads="1"/>
          </p:cNvSpPr>
          <p:nvPr/>
        </p:nvSpPr>
        <p:spPr bwMode="auto">
          <a:xfrm>
            <a:off x="3048000" y="4876800"/>
            <a:ext cx="815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FFFFFF"/>
                </a:solidFill>
              </a:rPr>
              <a:t>1.2%</a:t>
            </a:r>
          </a:p>
        </p:txBody>
      </p:sp>
      <p:sp>
        <p:nvSpPr>
          <p:cNvPr id="178185" name="Text Box 9"/>
          <p:cNvSpPr txBox="1">
            <a:spLocks noChangeArrowheads="1"/>
          </p:cNvSpPr>
          <p:nvPr/>
        </p:nvSpPr>
        <p:spPr bwMode="auto">
          <a:xfrm>
            <a:off x="5715000" y="3657600"/>
            <a:ext cx="8159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FFFFFF"/>
                </a:solidFill>
              </a:rPr>
              <a:t>5.1%</a:t>
            </a:r>
          </a:p>
        </p:txBody>
      </p:sp>
      <p:sp>
        <p:nvSpPr>
          <p:cNvPr id="178186" name="Text Box 10"/>
          <p:cNvSpPr txBox="1">
            <a:spLocks noChangeArrowheads="1"/>
          </p:cNvSpPr>
          <p:nvPr/>
        </p:nvSpPr>
        <p:spPr bwMode="auto">
          <a:xfrm>
            <a:off x="6781800" y="11430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FFFFFF"/>
                </a:solidFill>
              </a:rPr>
              <a:t>13.1%</a:t>
            </a:r>
          </a:p>
        </p:txBody>
      </p:sp>
      <p:sp>
        <p:nvSpPr>
          <p:cNvPr id="178187" name="Text Box 11"/>
          <p:cNvSpPr txBox="1">
            <a:spLocks noChangeArrowheads="1"/>
          </p:cNvSpPr>
          <p:nvPr/>
        </p:nvSpPr>
        <p:spPr bwMode="auto">
          <a:xfrm>
            <a:off x="3048000" y="6172200"/>
            <a:ext cx="3276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 smtClean="0">
                <a:solidFill>
                  <a:srgbClr val="FFFFFF"/>
                </a:solidFill>
              </a:rPr>
              <a:t>Test Results</a:t>
            </a:r>
          </a:p>
        </p:txBody>
      </p:sp>
      <p:sp>
        <p:nvSpPr>
          <p:cNvPr id="178188" name="Text Box 12"/>
          <p:cNvSpPr txBox="1">
            <a:spLocks noChangeArrowheads="1"/>
          </p:cNvSpPr>
          <p:nvPr/>
        </p:nvSpPr>
        <p:spPr bwMode="auto">
          <a:xfrm>
            <a:off x="2133600" y="44958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FFFFFF"/>
                </a:solidFill>
              </a:rPr>
              <a:t>p=0.40</a:t>
            </a:r>
          </a:p>
        </p:txBody>
      </p:sp>
      <p:sp>
        <p:nvSpPr>
          <p:cNvPr id="178189" name="Text Box 13"/>
          <p:cNvSpPr txBox="1">
            <a:spLocks noChangeArrowheads="1"/>
          </p:cNvSpPr>
          <p:nvPr/>
        </p:nvSpPr>
        <p:spPr bwMode="auto">
          <a:xfrm>
            <a:off x="5334000" y="914400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FFFFFF"/>
                </a:solidFill>
              </a:rPr>
              <a:t>p=0.19</a:t>
            </a:r>
          </a:p>
        </p:txBody>
      </p:sp>
      <p:sp>
        <p:nvSpPr>
          <p:cNvPr id="178190" name="AutoShape 14"/>
          <p:cNvSpPr>
            <a:spLocks/>
          </p:cNvSpPr>
          <p:nvPr/>
        </p:nvSpPr>
        <p:spPr bwMode="auto">
          <a:xfrm>
            <a:off x="2895600" y="2362200"/>
            <a:ext cx="152400" cy="457200"/>
          </a:xfrm>
          <a:prstGeom prst="rightBrace">
            <a:avLst>
              <a:gd name="adj1" fmla="val 25000"/>
              <a:gd name="adj2" fmla="val 50000"/>
            </a:avLst>
          </a:prstGeom>
          <a:noFill/>
          <a:ln w="12700">
            <a:solidFill>
              <a:schemeClr val="hlink"/>
            </a:solidFill>
            <a:round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78191" name="Text Box 15"/>
          <p:cNvSpPr txBox="1">
            <a:spLocks noChangeArrowheads="1"/>
          </p:cNvSpPr>
          <p:nvPr/>
        </p:nvSpPr>
        <p:spPr bwMode="auto">
          <a:xfrm>
            <a:off x="2895600" y="23622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b="1" smtClean="0">
                <a:solidFill>
                  <a:srgbClr val="00CC66"/>
                </a:solidFill>
              </a:rPr>
              <a:t>p&lt;0.001</a:t>
            </a:r>
          </a:p>
        </p:txBody>
      </p:sp>
      <p:sp>
        <p:nvSpPr>
          <p:cNvPr id="178192" name="Text Box 16"/>
          <p:cNvSpPr txBox="1">
            <a:spLocks noChangeArrowheads="1"/>
          </p:cNvSpPr>
          <p:nvPr/>
        </p:nvSpPr>
        <p:spPr bwMode="auto">
          <a:xfrm>
            <a:off x="1752600" y="3124200"/>
            <a:ext cx="160020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CC66"/>
                </a:solidFill>
              </a:rPr>
              <a:t>MACE 17</a:t>
            </a:r>
            <a:br>
              <a:rPr lang="en-US" sz="1600" b="1" smtClean="0">
                <a:solidFill>
                  <a:srgbClr val="00CC66"/>
                </a:solidFill>
              </a:rPr>
            </a:br>
            <a:r>
              <a:rPr lang="en-US" sz="1600" b="1" smtClean="0">
                <a:solidFill>
                  <a:srgbClr val="00CC66"/>
                </a:solidFill>
              </a:rPr>
              <a:t>   CD 1</a:t>
            </a:r>
            <a:br>
              <a:rPr lang="en-US" sz="1600" b="1" smtClean="0">
                <a:solidFill>
                  <a:srgbClr val="00CC66"/>
                </a:solidFill>
              </a:rPr>
            </a:br>
            <a:r>
              <a:rPr lang="en-US" sz="1600" b="1" smtClean="0">
                <a:solidFill>
                  <a:srgbClr val="00CC66"/>
                </a:solidFill>
              </a:rPr>
              <a:t>   MI 3</a:t>
            </a:r>
            <a:br>
              <a:rPr lang="en-US" sz="1600" b="1" smtClean="0">
                <a:solidFill>
                  <a:srgbClr val="00CC66"/>
                </a:solidFill>
              </a:rPr>
            </a:br>
            <a:r>
              <a:rPr lang="en-US" sz="1600" b="1" smtClean="0">
                <a:solidFill>
                  <a:srgbClr val="00CC66"/>
                </a:solidFill>
              </a:rPr>
              <a:t>   Hosp 13</a:t>
            </a:r>
          </a:p>
        </p:txBody>
      </p:sp>
    </p:spTree>
    <p:extLst>
      <p:ext uri="{BB962C8B-B14F-4D97-AF65-F5344CB8AC3E}">
        <p14:creationId xmlns:p14="http://schemas.microsoft.com/office/powerpoint/2010/main" val="38610803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8368" y="838200"/>
            <a:ext cx="7827264" cy="533400"/>
          </a:xfrm>
        </p:spPr>
        <p:txBody>
          <a:bodyPr/>
          <a:lstStyle/>
          <a:p>
            <a:pPr algn="ctr"/>
            <a:r>
              <a:rPr lang="en-US" dirty="0" smtClean="0"/>
              <a:t>Risk Stratification in the Elderly (Age ≥75)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58368" y="1800118"/>
            <a:ext cx="3840480" cy="405994"/>
          </a:xfrm>
        </p:spPr>
        <p:txBody>
          <a:bodyPr/>
          <a:lstStyle/>
          <a:p>
            <a:pPr algn="ctr"/>
            <a:r>
              <a:rPr lang="en-US" dirty="0" smtClean="0"/>
              <a:t>Cardiac Survival</a:t>
            </a:r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43856289"/>
              </p:ext>
            </p:extLst>
          </p:nvPr>
        </p:nvGraphicFramePr>
        <p:xfrm>
          <a:off x="775853" y="2603394"/>
          <a:ext cx="1930400" cy="2111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5" name="Content Placeholder 54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31306109"/>
              </p:ext>
            </p:extLst>
          </p:nvPr>
        </p:nvGraphicFramePr>
        <p:xfrm>
          <a:off x="4645025" y="1662825"/>
          <a:ext cx="1936750" cy="3986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163114" y="2220742"/>
            <a:ext cx="1484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Duke Score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6929" y="3435066"/>
            <a:ext cx="3209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prstClr val="white"/>
                </a:solidFill>
              </a:rPr>
              <a:t>%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97280" y="4642077"/>
            <a:ext cx="1550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prstClr val="white"/>
                </a:solidFill>
              </a:rPr>
              <a:t>Years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9796" y="4892906"/>
            <a:ext cx="1629292" cy="501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  <a:tabLst>
                <a:tab pos="460375" algn="l"/>
                <a:tab pos="855663" algn="l"/>
                <a:tab pos="1316038" algn="l"/>
              </a:tabLst>
            </a:pPr>
            <a:r>
              <a:rPr lang="en-US" sz="800" dirty="0" smtClean="0">
                <a:solidFill>
                  <a:prstClr val="white"/>
                </a:solidFill>
              </a:rPr>
              <a:t>  59	  52	  46	39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460375" algn="l"/>
                <a:tab pos="855663" algn="l"/>
                <a:tab pos="1316038" algn="l"/>
              </a:tabLst>
            </a:pPr>
            <a:r>
              <a:rPr lang="en-US" sz="800" dirty="0" smtClean="0">
                <a:solidFill>
                  <a:prstClr val="white"/>
                </a:solidFill>
              </a:rPr>
              <a:t>164	117	104	79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460375" algn="l"/>
                <a:tab pos="855663" algn="l"/>
                <a:tab pos="1316038" algn="l"/>
              </a:tabLst>
            </a:pPr>
            <a:r>
              <a:rPr lang="en-US" sz="800" dirty="0" smtClean="0">
                <a:solidFill>
                  <a:prstClr val="white"/>
                </a:solidFill>
              </a:rPr>
              <a:t>  12	    7	    6	  3</a:t>
            </a:r>
            <a:endParaRPr lang="en-US" sz="800" dirty="0">
              <a:solidFill>
                <a:prstClr val="white"/>
              </a:solidFill>
            </a:endParaRPr>
          </a:p>
        </p:txBody>
      </p:sp>
      <p:graphicFrame>
        <p:nvGraphicFramePr>
          <p:cNvPr id="20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8959465"/>
              </p:ext>
            </p:extLst>
          </p:nvPr>
        </p:nvGraphicFramePr>
        <p:xfrm>
          <a:off x="2560319" y="2603394"/>
          <a:ext cx="1930400" cy="2111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947580" y="2220742"/>
            <a:ext cx="1484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SPECT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881746" y="4642077"/>
            <a:ext cx="1550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smtClean="0">
                <a:solidFill>
                  <a:prstClr val="white"/>
                </a:solidFill>
              </a:rPr>
              <a:t>Years</a:t>
            </a: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94261" y="4892906"/>
            <a:ext cx="1738303" cy="50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ts val="300"/>
              </a:spcBef>
              <a:tabLst>
                <a:tab pos="460375" algn="l"/>
                <a:tab pos="914400" algn="l"/>
                <a:tab pos="1316038" algn="l"/>
              </a:tabLst>
            </a:pPr>
            <a:r>
              <a:rPr lang="en-US" sz="800" dirty="0" smtClean="0">
                <a:solidFill>
                  <a:prstClr val="white"/>
                </a:solidFill>
              </a:rPr>
              <a:t>112</a:t>
            </a:r>
            <a:r>
              <a:rPr lang="en-US" sz="800" dirty="0">
                <a:solidFill>
                  <a:prstClr val="white"/>
                </a:solidFill>
              </a:rPr>
              <a:t>	</a:t>
            </a:r>
            <a:r>
              <a:rPr lang="en-US" sz="800" dirty="0" smtClean="0">
                <a:solidFill>
                  <a:prstClr val="white"/>
                </a:solidFill>
              </a:rPr>
              <a:t>97</a:t>
            </a:r>
            <a:r>
              <a:rPr lang="en-US" sz="800" dirty="0">
                <a:solidFill>
                  <a:prstClr val="white"/>
                </a:solidFill>
              </a:rPr>
              <a:t>	</a:t>
            </a:r>
            <a:r>
              <a:rPr lang="en-US" sz="800" dirty="0" smtClean="0">
                <a:solidFill>
                  <a:prstClr val="white"/>
                </a:solidFill>
              </a:rPr>
              <a:t>89	75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460375" algn="l"/>
                <a:tab pos="914400" algn="l"/>
                <a:tab pos="1316038" algn="l"/>
              </a:tabLst>
            </a:pPr>
            <a:r>
              <a:rPr lang="en-US" sz="800" dirty="0">
                <a:solidFill>
                  <a:prstClr val="white"/>
                </a:solidFill>
              </a:rPr>
              <a:t> </a:t>
            </a:r>
            <a:r>
              <a:rPr lang="en-US" sz="800" dirty="0" smtClean="0">
                <a:solidFill>
                  <a:prstClr val="white"/>
                </a:solidFill>
              </a:rPr>
              <a:t> 37	30	25	17</a:t>
            </a:r>
          </a:p>
          <a:p>
            <a:pPr>
              <a:lnSpc>
                <a:spcPct val="90000"/>
              </a:lnSpc>
              <a:spcBef>
                <a:spcPts val="300"/>
              </a:spcBef>
              <a:tabLst>
                <a:tab pos="460375" algn="l"/>
                <a:tab pos="914400" algn="l"/>
                <a:tab pos="1316038" algn="l"/>
              </a:tabLst>
            </a:pPr>
            <a:r>
              <a:rPr lang="en-US" sz="800" dirty="0" smtClean="0">
                <a:solidFill>
                  <a:prstClr val="white"/>
                </a:solidFill>
              </a:rPr>
              <a:t>  83</a:t>
            </a:r>
            <a:r>
              <a:rPr lang="en-US" sz="800" dirty="0">
                <a:solidFill>
                  <a:prstClr val="white"/>
                </a:solidFill>
              </a:rPr>
              <a:t>	</a:t>
            </a:r>
            <a:r>
              <a:rPr lang="en-US" sz="800" dirty="0" smtClean="0">
                <a:solidFill>
                  <a:prstClr val="white"/>
                </a:solidFill>
              </a:rPr>
              <a:t>46</a:t>
            </a:r>
            <a:r>
              <a:rPr lang="en-US" sz="800" dirty="0">
                <a:solidFill>
                  <a:prstClr val="white"/>
                </a:solidFill>
              </a:rPr>
              <a:t>	</a:t>
            </a:r>
            <a:r>
              <a:rPr lang="en-US" sz="800" dirty="0" smtClean="0">
                <a:solidFill>
                  <a:prstClr val="white"/>
                </a:solidFill>
              </a:rPr>
              <a:t>39</a:t>
            </a:r>
            <a:r>
              <a:rPr lang="en-US" sz="800" dirty="0">
                <a:solidFill>
                  <a:prstClr val="white"/>
                </a:solidFill>
              </a:rPr>
              <a:t>	</a:t>
            </a:r>
            <a:r>
              <a:rPr lang="en-US" sz="800" dirty="0" smtClean="0">
                <a:solidFill>
                  <a:prstClr val="white"/>
                </a:solidFill>
              </a:rPr>
              <a:t>26</a:t>
            </a:r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865374" y="4151952"/>
            <a:ext cx="7328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prstClr val="white"/>
                </a:solidFill>
              </a:rPr>
              <a:t>P=0.4519</a:t>
            </a:r>
            <a:endParaRPr lang="en-US" sz="1000" dirty="0">
              <a:solidFill>
                <a:prstClr val="white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672499" y="4151952"/>
            <a:ext cx="66236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prstClr val="white"/>
                </a:solidFill>
              </a:rPr>
              <a:t>P&lt;0.001</a:t>
            </a:r>
            <a:endParaRPr lang="en-US" sz="1000" dirty="0">
              <a:solidFill>
                <a:prstClr val="white"/>
              </a:solidFill>
            </a:endParaRPr>
          </a:p>
        </p:txBody>
      </p:sp>
      <p:sp>
        <p:nvSpPr>
          <p:cNvPr id="26" name="Freeform 21"/>
          <p:cNvSpPr>
            <a:spLocks/>
          </p:cNvSpPr>
          <p:nvPr/>
        </p:nvSpPr>
        <p:spPr bwMode="auto">
          <a:xfrm>
            <a:off x="1126255" y="2752899"/>
            <a:ext cx="1463064" cy="555660"/>
          </a:xfrm>
          <a:custGeom>
            <a:avLst/>
            <a:gdLst>
              <a:gd name="T0" fmla="*/ 0 w 4056"/>
              <a:gd name="T1" fmla="*/ 0 h 862"/>
              <a:gd name="T2" fmla="*/ 1324 w 4056"/>
              <a:gd name="T3" fmla="*/ 0 h 862"/>
              <a:gd name="T4" fmla="*/ 1324 w 4056"/>
              <a:gd name="T5" fmla="*/ 422 h 862"/>
              <a:gd name="T6" fmla="*/ 2806 w 4056"/>
              <a:gd name="T7" fmla="*/ 422 h 862"/>
              <a:gd name="T8" fmla="*/ 2806 w 4056"/>
              <a:gd name="T9" fmla="*/ 862 h 862"/>
              <a:gd name="T10" fmla="*/ 4056 w 4056"/>
              <a:gd name="T11" fmla="*/ 862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56" h="862">
                <a:moveTo>
                  <a:pt x="0" y="0"/>
                </a:moveTo>
                <a:lnTo>
                  <a:pt x="1324" y="0"/>
                </a:lnTo>
                <a:lnTo>
                  <a:pt x="1324" y="422"/>
                </a:lnTo>
                <a:lnTo>
                  <a:pt x="2806" y="422"/>
                </a:lnTo>
                <a:lnTo>
                  <a:pt x="2806" y="862"/>
                </a:lnTo>
                <a:lnTo>
                  <a:pt x="4056" y="862"/>
                </a:lnTo>
              </a:path>
            </a:pathLst>
          </a:custGeom>
          <a:noFill/>
          <a:ln w="28575" cap="rnd">
            <a:solidFill>
              <a:schemeClr val="accent3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srgbClr val="FFFFFF"/>
              </a:solidFill>
            </a:endParaRPr>
          </a:p>
        </p:txBody>
      </p:sp>
      <p:sp>
        <p:nvSpPr>
          <p:cNvPr id="27" name="Freeform 37"/>
          <p:cNvSpPr>
            <a:spLocks/>
          </p:cNvSpPr>
          <p:nvPr/>
        </p:nvSpPr>
        <p:spPr bwMode="auto">
          <a:xfrm>
            <a:off x="1132007" y="2752899"/>
            <a:ext cx="1466260" cy="283213"/>
          </a:xfrm>
          <a:custGeom>
            <a:avLst/>
            <a:gdLst>
              <a:gd name="T0" fmla="*/ 0 w 4064"/>
              <a:gd name="T1" fmla="*/ 0 h 440"/>
              <a:gd name="T2" fmla="*/ 58 w 4064"/>
              <a:gd name="T3" fmla="*/ 0 h 440"/>
              <a:gd name="T4" fmla="*/ 58 w 4064"/>
              <a:gd name="T5" fmla="*/ 40 h 440"/>
              <a:gd name="T6" fmla="*/ 550 w 4064"/>
              <a:gd name="T7" fmla="*/ 40 h 440"/>
              <a:gd name="T8" fmla="*/ 550 w 4064"/>
              <a:gd name="T9" fmla="*/ 132 h 440"/>
              <a:gd name="T10" fmla="*/ 1274 w 4064"/>
              <a:gd name="T11" fmla="*/ 132 h 440"/>
              <a:gd name="T12" fmla="*/ 1274 w 4064"/>
              <a:gd name="T13" fmla="*/ 196 h 440"/>
              <a:gd name="T14" fmla="*/ 1726 w 4064"/>
              <a:gd name="T15" fmla="*/ 196 h 440"/>
              <a:gd name="T16" fmla="*/ 1726 w 4064"/>
              <a:gd name="T17" fmla="*/ 254 h 440"/>
              <a:gd name="T18" fmla="*/ 2102 w 4064"/>
              <a:gd name="T19" fmla="*/ 254 h 440"/>
              <a:gd name="T20" fmla="*/ 2102 w 4064"/>
              <a:gd name="T21" fmla="*/ 312 h 440"/>
              <a:gd name="T22" fmla="*/ 2882 w 4064"/>
              <a:gd name="T23" fmla="*/ 312 h 440"/>
              <a:gd name="T24" fmla="*/ 2882 w 4064"/>
              <a:gd name="T25" fmla="*/ 364 h 440"/>
              <a:gd name="T26" fmla="*/ 3670 w 4064"/>
              <a:gd name="T27" fmla="*/ 364 h 440"/>
              <a:gd name="T28" fmla="*/ 3670 w 4064"/>
              <a:gd name="T29" fmla="*/ 440 h 440"/>
              <a:gd name="T30" fmla="*/ 4064 w 4064"/>
              <a:gd name="T31" fmla="*/ 440 h 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64" h="440">
                <a:moveTo>
                  <a:pt x="0" y="0"/>
                </a:moveTo>
                <a:lnTo>
                  <a:pt x="58" y="0"/>
                </a:lnTo>
                <a:lnTo>
                  <a:pt x="58" y="40"/>
                </a:lnTo>
                <a:lnTo>
                  <a:pt x="550" y="40"/>
                </a:lnTo>
                <a:lnTo>
                  <a:pt x="550" y="132"/>
                </a:lnTo>
                <a:lnTo>
                  <a:pt x="1274" y="132"/>
                </a:lnTo>
                <a:lnTo>
                  <a:pt x="1274" y="196"/>
                </a:lnTo>
                <a:lnTo>
                  <a:pt x="1726" y="196"/>
                </a:lnTo>
                <a:lnTo>
                  <a:pt x="1726" y="254"/>
                </a:lnTo>
                <a:lnTo>
                  <a:pt x="2102" y="254"/>
                </a:lnTo>
                <a:lnTo>
                  <a:pt x="2102" y="312"/>
                </a:lnTo>
                <a:lnTo>
                  <a:pt x="2882" y="312"/>
                </a:lnTo>
                <a:lnTo>
                  <a:pt x="2882" y="364"/>
                </a:lnTo>
                <a:lnTo>
                  <a:pt x="3670" y="364"/>
                </a:lnTo>
                <a:lnTo>
                  <a:pt x="3670" y="440"/>
                </a:lnTo>
                <a:lnTo>
                  <a:pt x="4064" y="440"/>
                </a:lnTo>
              </a:path>
            </a:pathLst>
          </a:custGeom>
          <a:noFill/>
          <a:ln w="28575" cap="rnd">
            <a:solidFill>
              <a:schemeClr val="accent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srgbClr val="FFFFFF"/>
              </a:solidFill>
            </a:endParaRPr>
          </a:p>
        </p:txBody>
      </p:sp>
      <p:sp>
        <p:nvSpPr>
          <p:cNvPr id="28" name="Freeform 38"/>
          <p:cNvSpPr>
            <a:spLocks/>
          </p:cNvSpPr>
          <p:nvPr/>
        </p:nvSpPr>
        <p:spPr bwMode="auto">
          <a:xfrm>
            <a:off x="1119224" y="2756212"/>
            <a:ext cx="1472651" cy="293978"/>
          </a:xfrm>
          <a:custGeom>
            <a:avLst/>
            <a:gdLst>
              <a:gd name="T0" fmla="*/ 0 w 4082"/>
              <a:gd name="T1" fmla="*/ 0 h 456"/>
              <a:gd name="T2" fmla="*/ 0 w 4082"/>
              <a:gd name="T3" fmla="*/ 34 h 456"/>
              <a:gd name="T4" fmla="*/ 372 w 4082"/>
              <a:gd name="T5" fmla="*/ 34 h 456"/>
              <a:gd name="T6" fmla="*/ 372 w 4082"/>
              <a:gd name="T7" fmla="*/ 80 h 456"/>
              <a:gd name="T8" fmla="*/ 622 w 4082"/>
              <a:gd name="T9" fmla="*/ 80 h 456"/>
              <a:gd name="T10" fmla="*/ 622 w 4082"/>
              <a:gd name="T11" fmla="*/ 144 h 456"/>
              <a:gd name="T12" fmla="*/ 1344 w 4082"/>
              <a:gd name="T13" fmla="*/ 144 h 456"/>
              <a:gd name="T14" fmla="*/ 1344 w 4082"/>
              <a:gd name="T15" fmla="*/ 196 h 456"/>
              <a:gd name="T16" fmla="*/ 2190 w 4082"/>
              <a:gd name="T17" fmla="*/ 196 h 456"/>
              <a:gd name="T18" fmla="*/ 2190 w 4082"/>
              <a:gd name="T19" fmla="*/ 214 h 456"/>
              <a:gd name="T20" fmla="*/ 2444 w 4082"/>
              <a:gd name="T21" fmla="*/ 214 h 456"/>
              <a:gd name="T22" fmla="*/ 2444 w 4082"/>
              <a:gd name="T23" fmla="*/ 260 h 456"/>
              <a:gd name="T24" fmla="*/ 2618 w 4082"/>
              <a:gd name="T25" fmla="*/ 260 h 456"/>
              <a:gd name="T26" fmla="*/ 2618 w 4082"/>
              <a:gd name="T27" fmla="*/ 288 h 456"/>
              <a:gd name="T28" fmla="*/ 2860 w 4082"/>
              <a:gd name="T29" fmla="*/ 288 h 456"/>
              <a:gd name="T30" fmla="*/ 2860 w 4082"/>
              <a:gd name="T31" fmla="*/ 346 h 456"/>
              <a:gd name="T32" fmla="*/ 3180 w 4082"/>
              <a:gd name="T33" fmla="*/ 346 h 456"/>
              <a:gd name="T34" fmla="*/ 3532 w 4082"/>
              <a:gd name="T35" fmla="*/ 346 h 456"/>
              <a:gd name="T36" fmla="*/ 3532 w 4082"/>
              <a:gd name="T37" fmla="*/ 398 h 456"/>
              <a:gd name="T38" fmla="*/ 3968 w 4082"/>
              <a:gd name="T39" fmla="*/ 398 h 456"/>
              <a:gd name="T40" fmla="*/ 3968 w 4082"/>
              <a:gd name="T41" fmla="*/ 456 h 456"/>
              <a:gd name="T42" fmla="*/ 4082 w 4082"/>
              <a:gd name="T43" fmla="*/ 456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4082" h="456">
                <a:moveTo>
                  <a:pt x="0" y="0"/>
                </a:moveTo>
                <a:lnTo>
                  <a:pt x="0" y="34"/>
                </a:lnTo>
                <a:lnTo>
                  <a:pt x="372" y="34"/>
                </a:lnTo>
                <a:lnTo>
                  <a:pt x="372" y="80"/>
                </a:lnTo>
                <a:lnTo>
                  <a:pt x="622" y="80"/>
                </a:lnTo>
                <a:lnTo>
                  <a:pt x="622" y="144"/>
                </a:lnTo>
                <a:lnTo>
                  <a:pt x="1344" y="144"/>
                </a:lnTo>
                <a:lnTo>
                  <a:pt x="1344" y="196"/>
                </a:lnTo>
                <a:lnTo>
                  <a:pt x="2190" y="196"/>
                </a:lnTo>
                <a:lnTo>
                  <a:pt x="2190" y="214"/>
                </a:lnTo>
                <a:lnTo>
                  <a:pt x="2444" y="214"/>
                </a:lnTo>
                <a:lnTo>
                  <a:pt x="2444" y="260"/>
                </a:lnTo>
                <a:lnTo>
                  <a:pt x="2618" y="260"/>
                </a:lnTo>
                <a:lnTo>
                  <a:pt x="2618" y="288"/>
                </a:lnTo>
                <a:lnTo>
                  <a:pt x="2860" y="288"/>
                </a:lnTo>
                <a:lnTo>
                  <a:pt x="2860" y="346"/>
                </a:lnTo>
                <a:lnTo>
                  <a:pt x="3180" y="346"/>
                </a:lnTo>
                <a:lnTo>
                  <a:pt x="3532" y="346"/>
                </a:lnTo>
                <a:lnTo>
                  <a:pt x="3532" y="398"/>
                </a:lnTo>
                <a:lnTo>
                  <a:pt x="3968" y="398"/>
                </a:lnTo>
                <a:lnTo>
                  <a:pt x="3968" y="456"/>
                </a:lnTo>
                <a:lnTo>
                  <a:pt x="4082" y="456"/>
                </a:lnTo>
              </a:path>
            </a:pathLst>
          </a:custGeom>
          <a:noFill/>
          <a:ln w="28575" cap="rnd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59009" y="3423421"/>
            <a:ext cx="89319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prstClr val="white"/>
                </a:solidFill>
              </a:rPr>
              <a:t>Low</a:t>
            </a:r>
          </a:p>
          <a:p>
            <a:r>
              <a:rPr lang="en-US" sz="1000" dirty="0" smtClean="0">
                <a:solidFill>
                  <a:prstClr val="white"/>
                </a:solidFill>
              </a:rPr>
              <a:t>Intermediate</a:t>
            </a:r>
          </a:p>
          <a:p>
            <a:r>
              <a:rPr lang="en-US" sz="1000" dirty="0" smtClean="0">
                <a:solidFill>
                  <a:prstClr val="white"/>
                </a:solidFill>
              </a:rPr>
              <a:t>High</a:t>
            </a:r>
            <a:endParaRPr lang="en-US" sz="1000" dirty="0">
              <a:solidFill>
                <a:prstClr val="white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1324051" y="3547864"/>
            <a:ext cx="149588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324051" y="3703922"/>
            <a:ext cx="149588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324051" y="3859979"/>
            <a:ext cx="149588" cy="0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19961" y="5611810"/>
            <a:ext cx="1969618" cy="228600"/>
          </a:xfrm>
        </p:spPr>
        <p:txBody>
          <a:bodyPr/>
          <a:lstStyle/>
          <a:p>
            <a:r>
              <a:rPr lang="en-US" sz="900" dirty="0" smtClean="0">
                <a:solidFill>
                  <a:srgbClr val="0046AD">
                    <a:lumMod val="40000"/>
                    <a:lumOff val="60000"/>
                  </a:srgbClr>
                </a:solidFill>
              </a:rPr>
              <a:t>Kwok JMF. JACC 2002;39:1475</a:t>
            </a:r>
            <a:endParaRPr lang="en-US" sz="900" dirty="0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37" name="Footer Placeholder 2"/>
          <p:cNvSpPr txBox="1">
            <a:spLocks/>
          </p:cNvSpPr>
          <p:nvPr/>
        </p:nvSpPr>
        <p:spPr>
          <a:xfrm>
            <a:off x="2462947" y="5611810"/>
            <a:ext cx="1969618" cy="228600"/>
          </a:xfrm>
          <a:prstGeom prst="rect">
            <a:avLst/>
          </a:prstGeom>
        </p:spPr>
        <p:txBody>
          <a:bodyPr vert="horz" lIns="0" tIns="4572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90000"/>
              </a:lnSpc>
              <a:defRPr sz="1400" kern="1200">
                <a:solidFill>
                  <a:schemeClr val="bg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err="1" smtClean="0">
                <a:solidFill>
                  <a:srgbClr val="0046AD">
                    <a:lumMod val="40000"/>
                    <a:lumOff val="60000"/>
                  </a:srgbClr>
                </a:solidFill>
              </a:rPr>
              <a:t>Valeti</a:t>
            </a:r>
            <a:r>
              <a:rPr lang="en-US" sz="900" dirty="0" smtClean="0">
                <a:solidFill>
                  <a:srgbClr val="0046AD">
                    <a:lumMod val="40000"/>
                    <a:lumOff val="60000"/>
                  </a:srgbClr>
                </a:solidFill>
              </a:rPr>
              <a:t> US. </a:t>
            </a:r>
            <a:r>
              <a:rPr lang="en-US" sz="900" dirty="0" err="1" smtClean="0">
                <a:solidFill>
                  <a:srgbClr val="0046AD">
                    <a:lumMod val="40000"/>
                    <a:lumOff val="60000"/>
                  </a:srgbClr>
                </a:solidFill>
              </a:rPr>
              <a:t>Circ</a:t>
            </a:r>
            <a:r>
              <a:rPr lang="en-US" sz="900" dirty="0" smtClean="0">
                <a:solidFill>
                  <a:srgbClr val="0046AD">
                    <a:lumMod val="40000"/>
                    <a:lumOff val="60000"/>
                  </a:srgbClr>
                </a:solidFill>
              </a:rPr>
              <a:t> 2005;111:1771</a:t>
            </a:r>
            <a:endParaRPr lang="en-US" sz="900" dirty="0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38" name="Freeform 5"/>
          <p:cNvSpPr>
            <a:spLocks/>
          </p:cNvSpPr>
          <p:nvPr/>
        </p:nvSpPr>
        <p:spPr bwMode="auto">
          <a:xfrm>
            <a:off x="2908467" y="2753178"/>
            <a:ext cx="1484914" cy="647852"/>
          </a:xfrm>
          <a:custGeom>
            <a:avLst/>
            <a:gdLst>
              <a:gd name="T0" fmla="*/ 0 w 4008"/>
              <a:gd name="T1" fmla="*/ 0 h 1004"/>
              <a:gd name="T2" fmla="*/ 0 w 4008"/>
              <a:gd name="T3" fmla="*/ 70 h 1004"/>
              <a:gd name="T4" fmla="*/ 314 w 4008"/>
              <a:gd name="T5" fmla="*/ 70 h 1004"/>
              <a:gd name="T6" fmla="*/ 314 w 4008"/>
              <a:gd name="T7" fmla="*/ 112 h 1004"/>
              <a:gd name="T8" fmla="*/ 384 w 4008"/>
              <a:gd name="T9" fmla="*/ 112 h 1004"/>
              <a:gd name="T10" fmla="*/ 384 w 4008"/>
              <a:gd name="T11" fmla="*/ 166 h 1004"/>
              <a:gd name="T12" fmla="*/ 1238 w 4008"/>
              <a:gd name="T13" fmla="*/ 166 h 1004"/>
              <a:gd name="T14" fmla="*/ 1238 w 4008"/>
              <a:gd name="T15" fmla="*/ 262 h 1004"/>
              <a:gd name="T16" fmla="*/ 1312 w 4008"/>
              <a:gd name="T17" fmla="*/ 262 h 1004"/>
              <a:gd name="T18" fmla="*/ 1312 w 4008"/>
              <a:gd name="T19" fmla="*/ 316 h 1004"/>
              <a:gd name="T20" fmla="*/ 2124 w 4008"/>
              <a:gd name="T21" fmla="*/ 316 h 1004"/>
              <a:gd name="T22" fmla="*/ 2124 w 4008"/>
              <a:gd name="T23" fmla="*/ 368 h 1004"/>
              <a:gd name="T24" fmla="*/ 2380 w 4008"/>
              <a:gd name="T25" fmla="*/ 368 h 1004"/>
              <a:gd name="T26" fmla="*/ 2380 w 4008"/>
              <a:gd name="T27" fmla="*/ 416 h 1004"/>
              <a:gd name="T28" fmla="*/ 2418 w 4008"/>
              <a:gd name="T29" fmla="*/ 416 h 1004"/>
              <a:gd name="T30" fmla="*/ 2418 w 4008"/>
              <a:gd name="T31" fmla="*/ 480 h 1004"/>
              <a:gd name="T32" fmla="*/ 2566 w 4008"/>
              <a:gd name="T33" fmla="*/ 480 h 1004"/>
              <a:gd name="T34" fmla="*/ 2566 w 4008"/>
              <a:gd name="T35" fmla="*/ 518 h 1004"/>
              <a:gd name="T36" fmla="*/ 2780 w 4008"/>
              <a:gd name="T37" fmla="*/ 518 h 1004"/>
              <a:gd name="T38" fmla="*/ 2780 w 4008"/>
              <a:gd name="T39" fmla="*/ 630 h 1004"/>
              <a:gd name="T40" fmla="*/ 2876 w 4008"/>
              <a:gd name="T41" fmla="*/ 630 h 1004"/>
              <a:gd name="T42" fmla="*/ 2876 w 4008"/>
              <a:gd name="T43" fmla="*/ 752 h 1004"/>
              <a:gd name="T44" fmla="*/ 3138 w 4008"/>
              <a:gd name="T45" fmla="*/ 752 h 1004"/>
              <a:gd name="T46" fmla="*/ 3138 w 4008"/>
              <a:gd name="T47" fmla="*/ 790 h 1004"/>
              <a:gd name="T48" fmla="*/ 3474 w 4008"/>
              <a:gd name="T49" fmla="*/ 790 h 1004"/>
              <a:gd name="T50" fmla="*/ 3474 w 4008"/>
              <a:gd name="T51" fmla="*/ 876 h 1004"/>
              <a:gd name="T52" fmla="*/ 3890 w 4008"/>
              <a:gd name="T53" fmla="*/ 876 h 1004"/>
              <a:gd name="T54" fmla="*/ 3890 w 4008"/>
              <a:gd name="T55" fmla="*/ 1004 h 1004"/>
              <a:gd name="T56" fmla="*/ 4008 w 4008"/>
              <a:gd name="T57" fmla="*/ 1004 h 10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008" h="1004">
                <a:moveTo>
                  <a:pt x="0" y="0"/>
                </a:moveTo>
                <a:lnTo>
                  <a:pt x="0" y="70"/>
                </a:lnTo>
                <a:lnTo>
                  <a:pt x="314" y="70"/>
                </a:lnTo>
                <a:lnTo>
                  <a:pt x="314" y="112"/>
                </a:lnTo>
                <a:lnTo>
                  <a:pt x="384" y="112"/>
                </a:lnTo>
                <a:lnTo>
                  <a:pt x="384" y="166"/>
                </a:lnTo>
                <a:lnTo>
                  <a:pt x="1238" y="166"/>
                </a:lnTo>
                <a:lnTo>
                  <a:pt x="1238" y="262"/>
                </a:lnTo>
                <a:lnTo>
                  <a:pt x="1312" y="262"/>
                </a:lnTo>
                <a:lnTo>
                  <a:pt x="1312" y="316"/>
                </a:lnTo>
                <a:lnTo>
                  <a:pt x="2124" y="316"/>
                </a:lnTo>
                <a:lnTo>
                  <a:pt x="2124" y="368"/>
                </a:lnTo>
                <a:lnTo>
                  <a:pt x="2380" y="368"/>
                </a:lnTo>
                <a:lnTo>
                  <a:pt x="2380" y="416"/>
                </a:lnTo>
                <a:lnTo>
                  <a:pt x="2418" y="416"/>
                </a:lnTo>
                <a:lnTo>
                  <a:pt x="2418" y="480"/>
                </a:lnTo>
                <a:lnTo>
                  <a:pt x="2566" y="480"/>
                </a:lnTo>
                <a:lnTo>
                  <a:pt x="2566" y="518"/>
                </a:lnTo>
                <a:lnTo>
                  <a:pt x="2780" y="518"/>
                </a:lnTo>
                <a:lnTo>
                  <a:pt x="2780" y="630"/>
                </a:lnTo>
                <a:lnTo>
                  <a:pt x="2876" y="630"/>
                </a:lnTo>
                <a:lnTo>
                  <a:pt x="2876" y="752"/>
                </a:lnTo>
                <a:lnTo>
                  <a:pt x="3138" y="752"/>
                </a:lnTo>
                <a:lnTo>
                  <a:pt x="3138" y="790"/>
                </a:lnTo>
                <a:lnTo>
                  <a:pt x="3474" y="790"/>
                </a:lnTo>
                <a:lnTo>
                  <a:pt x="3474" y="876"/>
                </a:lnTo>
                <a:lnTo>
                  <a:pt x="3890" y="876"/>
                </a:lnTo>
                <a:lnTo>
                  <a:pt x="3890" y="1004"/>
                </a:lnTo>
                <a:lnTo>
                  <a:pt x="4008" y="1004"/>
                </a:lnTo>
              </a:path>
            </a:pathLst>
          </a:custGeom>
          <a:noFill/>
          <a:ln w="28575" cap="rnd">
            <a:solidFill>
              <a:schemeClr val="accent3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srgbClr val="FFFFFF"/>
              </a:solidFill>
            </a:endParaRPr>
          </a:p>
        </p:txBody>
      </p:sp>
      <p:sp>
        <p:nvSpPr>
          <p:cNvPr id="39" name="Freeform 17"/>
          <p:cNvSpPr>
            <a:spLocks/>
          </p:cNvSpPr>
          <p:nvPr/>
        </p:nvSpPr>
        <p:spPr bwMode="auto">
          <a:xfrm>
            <a:off x="2906506" y="2747379"/>
            <a:ext cx="1482954" cy="127582"/>
          </a:xfrm>
          <a:custGeom>
            <a:avLst/>
            <a:gdLst>
              <a:gd name="T0" fmla="*/ 0 w 4004"/>
              <a:gd name="T1" fmla="*/ 0 h 198"/>
              <a:gd name="T2" fmla="*/ 1180 w 4004"/>
              <a:gd name="T3" fmla="*/ 0 h 198"/>
              <a:gd name="T4" fmla="*/ 1180 w 4004"/>
              <a:gd name="T5" fmla="*/ 96 h 198"/>
              <a:gd name="T6" fmla="*/ 2098 w 4004"/>
              <a:gd name="T7" fmla="*/ 96 h 198"/>
              <a:gd name="T8" fmla="*/ 2098 w 4004"/>
              <a:gd name="T9" fmla="*/ 198 h 198"/>
              <a:gd name="T10" fmla="*/ 4004 w 4004"/>
              <a:gd name="T11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04" h="198">
                <a:moveTo>
                  <a:pt x="0" y="0"/>
                </a:moveTo>
                <a:lnTo>
                  <a:pt x="1180" y="0"/>
                </a:lnTo>
                <a:lnTo>
                  <a:pt x="1180" y="96"/>
                </a:lnTo>
                <a:lnTo>
                  <a:pt x="2098" y="96"/>
                </a:lnTo>
                <a:lnTo>
                  <a:pt x="2098" y="198"/>
                </a:lnTo>
                <a:lnTo>
                  <a:pt x="4004" y="198"/>
                </a:lnTo>
              </a:path>
            </a:pathLst>
          </a:custGeom>
          <a:noFill/>
          <a:ln w="28575" cap="rnd">
            <a:solidFill>
              <a:schemeClr val="accent2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srgbClr val="FFFFFF"/>
              </a:solidFill>
            </a:endParaRPr>
          </a:p>
        </p:txBody>
      </p:sp>
      <p:sp>
        <p:nvSpPr>
          <p:cNvPr id="40" name="Freeform 18"/>
          <p:cNvSpPr>
            <a:spLocks/>
          </p:cNvSpPr>
          <p:nvPr/>
        </p:nvSpPr>
        <p:spPr bwMode="auto">
          <a:xfrm>
            <a:off x="2906506" y="2743237"/>
            <a:ext cx="1484914" cy="96929"/>
          </a:xfrm>
          <a:custGeom>
            <a:avLst/>
            <a:gdLst>
              <a:gd name="T0" fmla="*/ 0 w 4008"/>
              <a:gd name="T1" fmla="*/ 0 h 150"/>
              <a:gd name="T2" fmla="*/ 0 w 4008"/>
              <a:gd name="T3" fmla="*/ 38 h 150"/>
              <a:gd name="T4" fmla="*/ 512 w 4008"/>
              <a:gd name="T5" fmla="*/ 38 h 150"/>
              <a:gd name="T6" fmla="*/ 512 w 4008"/>
              <a:gd name="T7" fmla="*/ 58 h 150"/>
              <a:gd name="T8" fmla="*/ 582 w 4008"/>
              <a:gd name="T9" fmla="*/ 58 h 150"/>
              <a:gd name="T10" fmla="*/ 582 w 4008"/>
              <a:gd name="T11" fmla="*/ 96 h 150"/>
              <a:gd name="T12" fmla="*/ 1698 w 4008"/>
              <a:gd name="T13" fmla="*/ 96 h 150"/>
              <a:gd name="T14" fmla="*/ 1698 w 4008"/>
              <a:gd name="T15" fmla="*/ 124 h 150"/>
              <a:gd name="T16" fmla="*/ 2482 w 4008"/>
              <a:gd name="T17" fmla="*/ 124 h 150"/>
              <a:gd name="T18" fmla="*/ 3646 w 4008"/>
              <a:gd name="T19" fmla="*/ 124 h 150"/>
              <a:gd name="T20" fmla="*/ 3646 w 4008"/>
              <a:gd name="T21" fmla="*/ 150 h 150"/>
              <a:gd name="T22" fmla="*/ 4008 w 4008"/>
              <a:gd name="T23" fmla="*/ 150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008" h="150">
                <a:moveTo>
                  <a:pt x="0" y="0"/>
                </a:moveTo>
                <a:lnTo>
                  <a:pt x="0" y="38"/>
                </a:lnTo>
                <a:lnTo>
                  <a:pt x="512" y="38"/>
                </a:lnTo>
                <a:lnTo>
                  <a:pt x="512" y="58"/>
                </a:lnTo>
                <a:lnTo>
                  <a:pt x="582" y="58"/>
                </a:lnTo>
                <a:lnTo>
                  <a:pt x="582" y="96"/>
                </a:lnTo>
                <a:lnTo>
                  <a:pt x="1698" y="96"/>
                </a:lnTo>
                <a:lnTo>
                  <a:pt x="1698" y="124"/>
                </a:lnTo>
                <a:lnTo>
                  <a:pt x="2482" y="124"/>
                </a:lnTo>
                <a:lnTo>
                  <a:pt x="3646" y="124"/>
                </a:lnTo>
                <a:lnTo>
                  <a:pt x="3646" y="150"/>
                </a:lnTo>
                <a:lnTo>
                  <a:pt x="4008" y="150"/>
                </a:lnTo>
              </a:path>
            </a:pathLst>
          </a:custGeom>
          <a:noFill/>
          <a:ln w="28575" cap="rnd">
            <a:solidFill>
              <a:schemeClr val="accent1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200" b="1" smtClean="0">
              <a:solidFill>
                <a:srgbClr val="FFFF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319316" y="2750830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36925"/>
                </a:solidFill>
              </a:rPr>
              <a:t>86%</a:t>
            </a:r>
            <a:endParaRPr lang="en-US" sz="1000" dirty="0">
              <a:solidFill>
                <a:srgbClr val="F36925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19316" y="3012955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B600"/>
                </a:solidFill>
              </a:rPr>
              <a:t>85%</a:t>
            </a:r>
            <a:endParaRPr lang="en-US" sz="1000" dirty="0">
              <a:solidFill>
                <a:srgbClr val="FFB6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319316" y="3276295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3CBE18"/>
                </a:solidFill>
              </a:rPr>
              <a:t>69%</a:t>
            </a:r>
            <a:endParaRPr lang="en-US" sz="1000" dirty="0">
              <a:solidFill>
                <a:srgbClr val="3CBE18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088460" y="2608772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36925"/>
                </a:solidFill>
              </a:rPr>
              <a:t>95%</a:t>
            </a:r>
            <a:endParaRPr lang="en-US" sz="1000" dirty="0">
              <a:solidFill>
                <a:srgbClr val="F36925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088460" y="2870897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B600"/>
                </a:solidFill>
              </a:rPr>
              <a:t>93%</a:t>
            </a:r>
            <a:endParaRPr lang="en-US" sz="1000" dirty="0">
              <a:solidFill>
                <a:srgbClr val="FFB6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088460" y="3382947"/>
            <a:ext cx="4395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3CBE18"/>
                </a:solidFill>
              </a:rPr>
              <a:t>60%</a:t>
            </a:r>
            <a:endParaRPr lang="en-US" sz="1000" dirty="0">
              <a:solidFill>
                <a:srgbClr val="3CBE18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586630" y="2220742"/>
            <a:ext cx="1995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Duke Score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503214" y="2220742"/>
            <a:ext cx="186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SPECT</a:t>
            </a:r>
            <a:endParaRPr lang="en-US" dirty="0">
              <a:solidFill>
                <a:prstClr val="white"/>
              </a:solidFill>
            </a:endParaRPr>
          </a:p>
        </p:txBody>
      </p:sp>
      <p:graphicFrame>
        <p:nvGraphicFramePr>
          <p:cNvPr id="56" name="Content Placeholder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408623"/>
              </p:ext>
            </p:extLst>
          </p:nvPr>
        </p:nvGraphicFramePr>
        <p:xfrm>
          <a:off x="6541567" y="1662825"/>
          <a:ext cx="1936750" cy="3986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7" name="Footer Placeholder 2"/>
          <p:cNvSpPr txBox="1">
            <a:spLocks/>
          </p:cNvSpPr>
          <p:nvPr/>
        </p:nvSpPr>
        <p:spPr>
          <a:xfrm>
            <a:off x="4490153" y="5611810"/>
            <a:ext cx="1969618" cy="228600"/>
          </a:xfrm>
          <a:prstGeom prst="rect">
            <a:avLst/>
          </a:prstGeom>
        </p:spPr>
        <p:txBody>
          <a:bodyPr vert="horz" lIns="0" tIns="4572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90000"/>
              </a:lnSpc>
              <a:defRPr sz="1400" kern="1200">
                <a:solidFill>
                  <a:schemeClr val="bg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smtClean="0">
                <a:solidFill>
                  <a:srgbClr val="0046AD">
                    <a:lumMod val="40000"/>
                    <a:lumOff val="60000"/>
                  </a:srgbClr>
                </a:solidFill>
              </a:rPr>
              <a:t>Kwok JMF. JACC 2002;39:1475</a:t>
            </a:r>
            <a:endParaRPr lang="en-US" sz="900" dirty="0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8" name="Footer Placeholder 2"/>
          <p:cNvSpPr txBox="1">
            <a:spLocks/>
          </p:cNvSpPr>
          <p:nvPr/>
        </p:nvSpPr>
        <p:spPr>
          <a:xfrm>
            <a:off x="6333139" y="5611810"/>
            <a:ext cx="1969618" cy="228600"/>
          </a:xfrm>
          <a:prstGeom prst="rect">
            <a:avLst/>
          </a:prstGeom>
        </p:spPr>
        <p:txBody>
          <a:bodyPr vert="horz" lIns="0" tIns="45720" rIns="0" bIns="0" rtlCol="0" anchor="t" anchorCtr="0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90000"/>
              </a:lnSpc>
              <a:defRPr sz="1400" kern="1200">
                <a:solidFill>
                  <a:schemeClr val="bg2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err="1" smtClean="0">
                <a:solidFill>
                  <a:srgbClr val="0046AD">
                    <a:lumMod val="40000"/>
                    <a:lumOff val="60000"/>
                  </a:srgbClr>
                </a:solidFill>
              </a:rPr>
              <a:t>Valeti</a:t>
            </a:r>
            <a:r>
              <a:rPr lang="en-US" sz="900" dirty="0" smtClean="0">
                <a:solidFill>
                  <a:srgbClr val="0046AD">
                    <a:lumMod val="40000"/>
                    <a:lumOff val="60000"/>
                  </a:srgbClr>
                </a:solidFill>
              </a:rPr>
              <a:t> US. </a:t>
            </a:r>
            <a:r>
              <a:rPr lang="en-US" sz="900" dirty="0" err="1" smtClean="0">
                <a:solidFill>
                  <a:srgbClr val="0046AD">
                    <a:lumMod val="40000"/>
                    <a:lumOff val="60000"/>
                  </a:srgbClr>
                </a:solidFill>
              </a:rPr>
              <a:t>Circ</a:t>
            </a:r>
            <a:r>
              <a:rPr lang="en-US" sz="900" dirty="0" smtClean="0">
                <a:solidFill>
                  <a:srgbClr val="0046AD">
                    <a:lumMod val="40000"/>
                    <a:lumOff val="60000"/>
                  </a:srgbClr>
                </a:solidFill>
              </a:rPr>
              <a:t> 2005;111:1771</a:t>
            </a:r>
            <a:endParaRPr lang="en-US" sz="900" dirty="0">
              <a:solidFill>
                <a:srgbClr val="0046AD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767456" y="3146023"/>
            <a:ext cx="391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solidFill>
                  <a:prstClr val="black"/>
                </a:solidFill>
              </a:rPr>
              <a:t>Low</a:t>
            </a:r>
          </a:p>
          <a:p>
            <a:pPr algn="ctr"/>
            <a:r>
              <a:rPr lang="en-US" sz="800" dirty="0" smtClean="0">
                <a:solidFill>
                  <a:prstClr val="black"/>
                </a:solidFill>
              </a:rPr>
              <a:t>25%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073283" y="3737212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solidFill>
                  <a:prstClr val="black"/>
                </a:solidFill>
              </a:rPr>
              <a:t>Intermediate</a:t>
            </a:r>
          </a:p>
          <a:p>
            <a:pPr algn="ctr"/>
            <a:r>
              <a:rPr lang="en-US" sz="800" dirty="0" smtClean="0">
                <a:solidFill>
                  <a:prstClr val="black"/>
                </a:solidFill>
              </a:rPr>
              <a:t>70%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859801" y="3959212"/>
            <a:ext cx="758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solidFill>
                  <a:prstClr val="black"/>
                </a:solidFill>
              </a:rPr>
              <a:t>Intermediate</a:t>
            </a:r>
          </a:p>
          <a:p>
            <a:pPr algn="ctr"/>
            <a:r>
              <a:rPr lang="en-US" sz="800" dirty="0" smtClean="0">
                <a:solidFill>
                  <a:prstClr val="black"/>
                </a:solidFill>
              </a:rPr>
              <a:t>16%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712080" y="3439861"/>
            <a:ext cx="391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solidFill>
                  <a:prstClr val="black"/>
                </a:solidFill>
              </a:rPr>
              <a:t>Low</a:t>
            </a:r>
          </a:p>
          <a:p>
            <a:pPr algn="ctr"/>
            <a:r>
              <a:rPr lang="en-US" sz="800" dirty="0" smtClean="0">
                <a:solidFill>
                  <a:prstClr val="black"/>
                </a:solidFill>
              </a:rPr>
              <a:t>49%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924090" y="3260097"/>
            <a:ext cx="396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solidFill>
                  <a:prstClr val="black"/>
                </a:solidFill>
              </a:rPr>
              <a:t>High</a:t>
            </a:r>
          </a:p>
          <a:p>
            <a:pPr algn="ctr"/>
            <a:r>
              <a:rPr lang="en-US" sz="800" dirty="0" smtClean="0">
                <a:solidFill>
                  <a:prstClr val="black"/>
                </a:solidFill>
              </a:rPr>
              <a:t>35%</a:t>
            </a:r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969712" y="2571219"/>
            <a:ext cx="396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" dirty="0" smtClean="0">
                <a:solidFill>
                  <a:prstClr val="white"/>
                </a:solidFill>
              </a:rPr>
              <a:t>High</a:t>
            </a:r>
          </a:p>
          <a:p>
            <a:pPr algn="ctr"/>
            <a:r>
              <a:rPr lang="en-US" sz="800" dirty="0">
                <a:solidFill>
                  <a:prstClr val="white"/>
                </a:solidFill>
              </a:rPr>
              <a:t>5</a:t>
            </a:r>
            <a:r>
              <a:rPr lang="en-US" sz="800" dirty="0" smtClean="0">
                <a:solidFill>
                  <a:prstClr val="white"/>
                </a:solidFill>
              </a:rPr>
              <a:t>%</a:t>
            </a:r>
            <a:endParaRPr lang="en-US" sz="800" dirty="0">
              <a:solidFill>
                <a:prstClr val="white"/>
              </a:solidFill>
            </a:endParaRPr>
          </a:p>
        </p:txBody>
      </p:sp>
      <p:sp>
        <p:nvSpPr>
          <p:cNvPr id="65" name="Freeform 64"/>
          <p:cNvSpPr/>
          <p:nvPr/>
        </p:nvSpPr>
        <p:spPr>
          <a:xfrm>
            <a:off x="5310835" y="2684680"/>
            <a:ext cx="153619" cy="212141"/>
          </a:xfrm>
          <a:custGeom>
            <a:avLst/>
            <a:gdLst>
              <a:gd name="connsiteX0" fmla="*/ 0 w 153619"/>
              <a:gd name="connsiteY0" fmla="*/ 0 h 212141"/>
              <a:gd name="connsiteX1" fmla="*/ 153619 w 153619"/>
              <a:gd name="connsiteY1" fmla="*/ 0 h 212141"/>
              <a:gd name="connsiteX2" fmla="*/ 153619 w 153619"/>
              <a:gd name="connsiteY2" fmla="*/ 212141 h 212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619" h="212141">
                <a:moveTo>
                  <a:pt x="0" y="0"/>
                </a:moveTo>
                <a:lnTo>
                  <a:pt x="153619" y="0"/>
                </a:lnTo>
                <a:lnTo>
                  <a:pt x="153619" y="212141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aphicFrame>
        <p:nvGraphicFramePr>
          <p:cNvPr id="67" name="Table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855876"/>
              </p:ext>
            </p:extLst>
          </p:nvPr>
        </p:nvGraphicFramePr>
        <p:xfrm>
          <a:off x="4893868" y="4651130"/>
          <a:ext cx="3409287" cy="66896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136429"/>
                <a:gridCol w="1136429"/>
                <a:gridCol w="1136429"/>
              </a:tblGrid>
              <a:tr h="167241">
                <a:tc>
                  <a:txBody>
                    <a:bodyPr/>
                    <a:lstStyle/>
                    <a:p>
                      <a:endParaRPr lang="en-US" sz="1000" b="0" dirty="0">
                        <a:solidFill>
                          <a:schemeClr val="tx2"/>
                        </a:solidFill>
                      </a:endParaRP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solidFill>
                            <a:schemeClr val="tx2"/>
                          </a:solidFill>
                        </a:rPr>
                        <a:t>Duke score</a:t>
                      </a:r>
                      <a:endParaRPr lang="en-US" sz="1000" b="0" dirty="0">
                        <a:solidFill>
                          <a:schemeClr val="tx2"/>
                        </a:solidFill>
                      </a:endParaRPr>
                    </a:p>
                  </a:txBody>
                  <a:tcPr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 smtClean="0">
                          <a:solidFill>
                            <a:schemeClr val="tx2"/>
                          </a:solidFill>
                        </a:rPr>
                        <a:t>SPECT</a:t>
                      </a:r>
                      <a:endParaRPr lang="en-US" sz="1000" b="0" dirty="0">
                        <a:solidFill>
                          <a:schemeClr val="tx2"/>
                        </a:solidFill>
                      </a:endParaRPr>
                    </a:p>
                  </a:txBody>
                  <a:tcPr marT="0" marB="0" anchor="b"/>
                </a:tc>
              </a:tr>
              <a:tr h="167241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Low</a:t>
                      </a:r>
                      <a:endParaRPr lang="en-US" sz="10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2.0</a:t>
                      </a:r>
                      <a:endParaRPr lang="en-US" sz="10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0.8</a:t>
                      </a:r>
                      <a:endParaRPr lang="en-US" sz="1000" dirty="0"/>
                    </a:p>
                  </a:txBody>
                  <a:tcPr marT="0" marB="0" anchor="ctr"/>
                </a:tc>
              </a:tr>
              <a:tr h="167241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Intermediate</a:t>
                      </a:r>
                      <a:endParaRPr lang="en-US" sz="10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2.0</a:t>
                      </a:r>
                      <a:endParaRPr lang="en-US" sz="10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1.0</a:t>
                      </a:r>
                      <a:endParaRPr lang="en-US" sz="1000" dirty="0"/>
                    </a:p>
                  </a:txBody>
                  <a:tcPr marT="0" marB="0" anchor="ctr"/>
                </a:tc>
              </a:tr>
              <a:tr h="167241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High</a:t>
                      </a:r>
                      <a:endParaRPr lang="en-US" sz="10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4.8</a:t>
                      </a:r>
                      <a:endParaRPr lang="en-US" sz="1000" dirty="0"/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5.8</a:t>
                      </a:r>
                      <a:endParaRPr lang="en-US" sz="1000" dirty="0"/>
                    </a:p>
                  </a:txBody>
                  <a:tcPr marT="0" marB="0" anchor="ctr"/>
                </a:tc>
              </a:tr>
            </a:tbl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4893869" y="4398173"/>
            <a:ext cx="34088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FFFF00"/>
                </a:solidFill>
              </a:rPr>
              <a:t>Annual cardiac mortality (%)</a:t>
            </a:r>
            <a:endParaRPr lang="en-US" sz="1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24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20" name="Objec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4185021"/>
              </p:ext>
            </p:extLst>
          </p:nvPr>
        </p:nvGraphicFramePr>
        <p:xfrm>
          <a:off x="876300" y="935038"/>
          <a:ext cx="7272338" cy="436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Chart" r:id="rId4" imgW="7286566" imgH="4372043" progId="MSGraph.Chart.8">
                  <p:embed followColorScheme="full"/>
                </p:oleObj>
              </mc:Choice>
              <mc:Fallback>
                <p:oleObj name="Chart" r:id="rId4" imgW="7286566" imgH="4372043" progId="MSGraph.Chart.8">
                  <p:embed followColorScheme="full"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935038"/>
                        <a:ext cx="7272338" cy="436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5" name="Freeform 19"/>
          <p:cNvSpPr>
            <a:spLocks/>
          </p:cNvSpPr>
          <p:nvPr/>
        </p:nvSpPr>
        <p:spPr bwMode="auto">
          <a:xfrm>
            <a:off x="1527175" y="1179513"/>
            <a:ext cx="6464300" cy="1109662"/>
          </a:xfrm>
          <a:custGeom>
            <a:avLst/>
            <a:gdLst>
              <a:gd name="T0" fmla="*/ 0 w 4072"/>
              <a:gd name="T1" fmla="*/ 0 h 699"/>
              <a:gd name="T2" fmla="*/ 3435350 w 4072"/>
              <a:gd name="T3" fmla="*/ 0 h 699"/>
              <a:gd name="T4" fmla="*/ 3435350 w 4072"/>
              <a:gd name="T5" fmla="*/ 361950 h 699"/>
              <a:gd name="T6" fmla="*/ 4152900 w 4072"/>
              <a:gd name="T7" fmla="*/ 361950 h 699"/>
              <a:gd name="T8" fmla="*/ 4152900 w 4072"/>
              <a:gd name="T9" fmla="*/ 709612 h 699"/>
              <a:gd name="T10" fmla="*/ 5611813 w 4072"/>
              <a:gd name="T11" fmla="*/ 709612 h 699"/>
              <a:gd name="T12" fmla="*/ 5611813 w 4072"/>
              <a:gd name="T13" fmla="*/ 1109662 h 699"/>
              <a:gd name="T14" fmla="*/ 6464300 w 4072"/>
              <a:gd name="T15" fmla="*/ 1109662 h 69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072" h="699">
                <a:moveTo>
                  <a:pt x="0" y="0"/>
                </a:moveTo>
                <a:lnTo>
                  <a:pt x="2164" y="0"/>
                </a:lnTo>
                <a:lnTo>
                  <a:pt x="2164" y="228"/>
                </a:lnTo>
                <a:lnTo>
                  <a:pt x="2616" y="228"/>
                </a:lnTo>
                <a:lnTo>
                  <a:pt x="2616" y="447"/>
                </a:lnTo>
                <a:lnTo>
                  <a:pt x="3535" y="447"/>
                </a:lnTo>
                <a:lnTo>
                  <a:pt x="3535" y="699"/>
                </a:lnTo>
                <a:lnTo>
                  <a:pt x="4072" y="699"/>
                </a:lnTo>
              </a:path>
            </a:pathLst>
          </a:custGeom>
          <a:noFill/>
          <a:ln w="57150" cap="flat" cmpd="sng">
            <a:solidFill>
              <a:schemeClr val="accent3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6" name="Freeform 20"/>
          <p:cNvSpPr>
            <a:spLocks/>
          </p:cNvSpPr>
          <p:nvPr/>
        </p:nvSpPr>
        <p:spPr bwMode="auto">
          <a:xfrm>
            <a:off x="1531938" y="1182688"/>
            <a:ext cx="6459537" cy="301625"/>
          </a:xfrm>
          <a:custGeom>
            <a:avLst/>
            <a:gdLst>
              <a:gd name="T0" fmla="*/ 6459537 w 4069"/>
              <a:gd name="T1" fmla="*/ 301625 h 190"/>
              <a:gd name="T2" fmla="*/ 3376612 w 4069"/>
              <a:gd name="T3" fmla="*/ 301625 h 190"/>
              <a:gd name="T4" fmla="*/ 3376612 w 4069"/>
              <a:gd name="T5" fmla="*/ 0 h 190"/>
              <a:gd name="T6" fmla="*/ 0 w 4069"/>
              <a:gd name="T7" fmla="*/ 0 h 19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69" h="190">
                <a:moveTo>
                  <a:pt x="4069" y="190"/>
                </a:moveTo>
                <a:lnTo>
                  <a:pt x="2127" y="190"/>
                </a:lnTo>
                <a:lnTo>
                  <a:pt x="2127" y="0"/>
                </a:lnTo>
                <a:lnTo>
                  <a:pt x="0" y="0"/>
                </a:lnTo>
              </a:path>
            </a:pathLst>
          </a:custGeom>
          <a:noFill/>
          <a:ln w="57150" cap="flat" cmpd="sng">
            <a:solidFill>
              <a:schemeClr val="accent2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7" name="Freeform 21"/>
          <p:cNvSpPr>
            <a:spLocks/>
          </p:cNvSpPr>
          <p:nvPr/>
        </p:nvSpPr>
        <p:spPr bwMode="auto">
          <a:xfrm>
            <a:off x="1527175" y="1179513"/>
            <a:ext cx="6464300" cy="112712"/>
          </a:xfrm>
          <a:custGeom>
            <a:avLst/>
            <a:gdLst>
              <a:gd name="T0" fmla="*/ 0 w 4072"/>
              <a:gd name="T1" fmla="*/ 0 h 71"/>
              <a:gd name="T2" fmla="*/ 828675 w 4072"/>
              <a:gd name="T3" fmla="*/ 0 h 71"/>
              <a:gd name="T4" fmla="*/ 828675 w 4072"/>
              <a:gd name="T5" fmla="*/ 58737 h 71"/>
              <a:gd name="T6" fmla="*/ 933450 w 4072"/>
              <a:gd name="T7" fmla="*/ 58737 h 71"/>
              <a:gd name="T8" fmla="*/ 933450 w 4072"/>
              <a:gd name="T9" fmla="*/ 112712 h 71"/>
              <a:gd name="T10" fmla="*/ 6464300 w 4072"/>
              <a:gd name="T11" fmla="*/ 112712 h 7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072" h="71">
                <a:moveTo>
                  <a:pt x="0" y="0"/>
                </a:moveTo>
                <a:lnTo>
                  <a:pt x="522" y="0"/>
                </a:lnTo>
                <a:lnTo>
                  <a:pt x="522" y="37"/>
                </a:lnTo>
                <a:lnTo>
                  <a:pt x="588" y="37"/>
                </a:lnTo>
                <a:lnTo>
                  <a:pt x="588" y="71"/>
                </a:lnTo>
                <a:lnTo>
                  <a:pt x="4072" y="71"/>
                </a:lnTo>
              </a:path>
            </a:pathLst>
          </a:custGeom>
          <a:noFill/>
          <a:ln w="57150" cap="flat" cmpd="sng">
            <a:solidFill>
              <a:schemeClr val="accent1"/>
            </a:solidFill>
            <a:prstDash val="solid"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" name="Title 4"/>
          <p:cNvSpPr txBox="1">
            <a:spLocks/>
          </p:cNvSpPr>
          <p:nvPr/>
        </p:nvSpPr>
        <p:spPr>
          <a:xfrm>
            <a:off x="894461" y="0"/>
            <a:ext cx="7827264" cy="914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Survival Free of CD</a:t>
            </a:r>
            <a:br>
              <a:rPr lang="en-US" dirty="0" smtClean="0"/>
            </a:br>
            <a:r>
              <a:rPr lang="en-US" sz="2800" dirty="0" smtClean="0"/>
              <a:t>SSS Women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48087" y="5340493"/>
            <a:ext cx="8915400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At risk (no.)</a:t>
            </a:r>
          </a:p>
          <a:p>
            <a:pPr>
              <a:spcBef>
                <a:spcPts val="600"/>
              </a:spcBef>
            </a:pPr>
            <a:r>
              <a:rPr lang="en-US" b="1" dirty="0" smtClean="0">
                <a:solidFill>
                  <a:schemeClr val="accent1"/>
                </a:solidFill>
              </a:rPr>
              <a:t>Low		69	64	60	60	60	57	48	22</a:t>
            </a:r>
          </a:p>
          <a:p>
            <a:pPr>
              <a:spcBef>
                <a:spcPts val="600"/>
              </a:spcBef>
            </a:pPr>
            <a:r>
              <a:rPr lang="en-US" b="1" dirty="0" smtClean="0">
                <a:solidFill>
                  <a:schemeClr val="accent2"/>
                </a:solidFill>
              </a:rPr>
              <a:t>Intermediate	15	14	12	12	11	11	8	4</a:t>
            </a:r>
          </a:p>
          <a:p>
            <a:pPr>
              <a:spcBef>
                <a:spcPts val="600"/>
              </a:spcBef>
            </a:pPr>
            <a:r>
              <a:rPr lang="en-US" b="1" dirty="0" smtClean="0">
                <a:solidFill>
                  <a:schemeClr val="accent3"/>
                </a:solidFill>
              </a:rPr>
              <a:t>High		19	10	10	10	9	8	7	3</a:t>
            </a:r>
            <a:endParaRPr lang="en-US" b="1" dirty="0">
              <a:solidFill>
                <a:schemeClr val="accent3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49949" y="5153058"/>
            <a:ext cx="1223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/>
              <a:t>Years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49639" y="2667000"/>
            <a:ext cx="519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%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77112" y="866537"/>
            <a:ext cx="8524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Low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43763" y="1870075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3"/>
                </a:solidFill>
              </a:rPr>
              <a:t>High</a:t>
            </a:r>
            <a:endParaRPr lang="en-US" sz="2000" b="1" dirty="0">
              <a:solidFill>
                <a:schemeClr val="accent3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31022" y="1469965"/>
            <a:ext cx="1787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/>
                </a:solidFill>
              </a:rPr>
              <a:t>Intermediate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05000" y="3886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P=0.012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948664" y="1097370"/>
            <a:ext cx="6634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1"/>
                </a:solidFill>
              </a:rPr>
              <a:t>97%</a:t>
            </a:r>
            <a:endParaRPr lang="en-US" sz="1600" b="1" dirty="0">
              <a:solidFill>
                <a:schemeClr val="accent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45789" y="1315036"/>
            <a:ext cx="598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2"/>
                </a:solidFill>
              </a:rPr>
              <a:t>92%</a:t>
            </a:r>
            <a:endParaRPr lang="en-US" sz="1600" b="1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71347" y="2100908"/>
            <a:ext cx="6143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3"/>
                </a:solidFill>
              </a:rPr>
              <a:t>69%</a:t>
            </a:r>
            <a:endParaRPr lang="en-US" sz="16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6437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76200"/>
            <a:ext cx="7827264" cy="609600"/>
          </a:xfrm>
        </p:spPr>
        <p:txBody>
          <a:bodyPr/>
          <a:lstStyle/>
          <a:p>
            <a:pPr algn="ctr"/>
            <a:r>
              <a:rPr lang="en-US" dirty="0" smtClean="0"/>
              <a:t>Cancer Incidence in Women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019" y="762000"/>
            <a:ext cx="8229600" cy="5670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89253" y="6530095"/>
            <a:ext cx="419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Gerber TC. JACC </a:t>
            </a:r>
            <a:r>
              <a:rPr lang="en-US" sz="1400" dirty="0" err="1" smtClean="0"/>
              <a:t>Cardiovasc</a:t>
            </a:r>
            <a:r>
              <a:rPr lang="en-US" sz="1400" dirty="0" smtClean="0"/>
              <a:t> Imaging 2010;3:528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950243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458200" cy="4800600"/>
          </a:xfrm>
        </p:spPr>
        <p:txBody>
          <a:bodyPr/>
          <a:lstStyle/>
          <a:p>
            <a:r>
              <a:rPr lang="en-US" sz="3200" dirty="0" smtClean="0"/>
              <a:t>Standard ETT and stress imaging modest value diagnosis CAD</a:t>
            </a:r>
          </a:p>
          <a:p>
            <a:r>
              <a:rPr lang="en-US" sz="3200" dirty="0" smtClean="0"/>
              <a:t>Most important role of stress testing risk stratification CAD</a:t>
            </a:r>
          </a:p>
          <a:p>
            <a:r>
              <a:rPr lang="en-US" sz="3200" dirty="0" smtClean="0"/>
              <a:t>Apply all available information to patient management and not just ischemia</a:t>
            </a:r>
          </a:p>
          <a:p>
            <a:r>
              <a:rPr lang="en-US" sz="3200" dirty="0" smtClean="0"/>
              <a:t>Approach standard ETT when appropriate as initial test most cost effective</a:t>
            </a:r>
          </a:p>
        </p:txBody>
      </p:sp>
    </p:spTree>
    <p:extLst>
      <p:ext uri="{BB962C8B-B14F-4D97-AF65-F5344CB8AC3E}">
        <p14:creationId xmlns:p14="http://schemas.microsoft.com/office/powerpoint/2010/main" val="33204871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827264" cy="990600"/>
          </a:xfrm>
        </p:spPr>
        <p:txBody>
          <a:bodyPr/>
          <a:lstStyle/>
          <a:p>
            <a:pPr algn="ctr"/>
            <a:r>
              <a:rPr lang="en-US" sz="3600" dirty="0" smtClean="0"/>
              <a:t>Recommendations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dirty="0" smtClean="0"/>
              <a:t>Individual Stress Modalities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7121486"/>
              </p:ext>
            </p:extLst>
          </p:nvPr>
        </p:nvGraphicFramePr>
        <p:xfrm>
          <a:off x="198408" y="1447800"/>
          <a:ext cx="868680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24400"/>
                <a:gridCol w="2133600"/>
                <a:gridCol w="1828800"/>
              </a:tblGrid>
              <a:tr h="602581"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 dirty="0" smtClean="0"/>
                        <a:t>Variable</a:t>
                      </a:r>
                      <a:endParaRPr lang="en-US" sz="2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 dirty="0" smtClean="0"/>
                        <a:t>ETT</a:t>
                      </a:r>
                      <a:endParaRPr lang="en-US" sz="2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u="sng" dirty="0" smtClean="0"/>
                        <a:t>Imaging</a:t>
                      </a:r>
                      <a:r>
                        <a:rPr lang="en-US" sz="2400" dirty="0" smtClean="0"/>
                        <a:t>*</a:t>
                      </a:r>
                      <a:endParaRPr lang="en-US" sz="2400" dirty="0"/>
                    </a:p>
                  </a:txBody>
                  <a:tcPr/>
                </a:tc>
              </a:tr>
              <a:tr h="60258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Pre-test </a:t>
                      </a:r>
                      <a:r>
                        <a:rPr lang="en-US" sz="2400" dirty="0" err="1" smtClean="0"/>
                        <a:t>prob</a:t>
                      </a:r>
                      <a:r>
                        <a:rPr lang="en-US" sz="2400" baseline="0" dirty="0" smtClean="0"/>
                        <a:t> CAD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Intermediate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High</a:t>
                      </a:r>
                      <a:r>
                        <a:rPr lang="en-US" sz="2400" baseline="30000" dirty="0" smtClean="0"/>
                        <a:t>**</a:t>
                      </a:r>
                      <a:endParaRPr lang="en-US" sz="2400" baseline="30000" dirty="0"/>
                    </a:p>
                  </a:txBody>
                  <a:tcPr/>
                </a:tc>
              </a:tr>
              <a:tr h="60258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Able to exercise</a:t>
                      </a:r>
                      <a:r>
                        <a:rPr lang="en-US" sz="2400" baseline="30000" dirty="0" smtClean="0"/>
                        <a:t>***</a:t>
                      </a:r>
                      <a:endParaRPr lang="en-US" sz="2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Yes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</a:t>
                      </a:r>
                      <a:endParaRPr lang="en-US" sz="2400" dirty="0"/>
                    </a:p>
                  </a:txBody>
                  <a:tcPr/>
                </a:tc>
              </a:tr>
              <a:tr h="60258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Interpretable ECG</a:t>
                      </a:r>
                      <a:r>
                        <a:rPr lang="en-US" sz="2400" baseline="30000" dirty="0" smtClean="0"/>
                        <a:t>****</a:t>
                      </a:r>
                      <a:endParaRPr lang="en-US" sz="24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Yes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</a:t>
                      </a:r>
                      <a:endParaRPr lang="en-US" sz="2400" dirty="0"/>
                    </a:p>
                  </a:txBody>
                  <a:tcPr/>
                </a:tc>
              </a:tr>
              <a:tr h="637676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Prior false (+),</a:t>
                      </a:r>
                      <a:r>
                        <a:rPr lang="en-US" sz="2400" baseline="0" dirty="0" smtClean="0"/>
                        <a:t> indeterminate ETT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No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Yes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8600" y="4952812"/>
            <a:ext cx="784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aseline="30000" dirty="0" smtClean="0"/>
              <a:t>*</a:t>
            </a:r>
            <a:r>
              <a:rPr lang="en-US" sz="2000" dirty="0" smtClean="0"/>
              <a:t> Pre-menopausal </a:t>
            </a:r>
            <a:r>
              <a:rPr lang="en-US" sz="2000" dirty="0" smtClean="0">
                <a:sym typeface="Symbol"/>
              </a:rPr>
              <a:t></a:t>
            </a:r>
            <a:r>
              <a:rPr lang="en-US" sz="2000" dirty="0" smtClean="0"/>
              <a:t> no radiation</a:t>
            </a:r>
            <a:br>
              <a:rPr lang="en-US" sz="2000" dirty="0" smtClean="0"/>
            </a:br>
            <a:r>
              <a:rPr lang="en-US" sz="2000" baseline="30000" dirty="0" smtClean="0"/>
              <a:t>**</a:t>
            </a:r>
            <a:r>
              <a:rPr lang="en-US" sz="2000" dirty="0" smtClean="0"/>
              <a:t> Includes elderly (&gt; age 75 </a:t>
            </a:r>
            <a:r>
              <a:rPr lang="en-US" sz="2000" dirty="0" err="1" smtClean="0"/>
              <a:t>yrs</a:t>
            </a:r>
            <a:r>
              <a:rPr lang="en-US" sz="2000" dirty="0" smtClean="0"/>
              <a:t>)</a:t>
            </a:r>
            <a:br>
              <a:rPr lang="en-US" sz="2000" dirty="0" smtClean="0"/>
            </a:br>
            <a:r>
              <a:rPr lang="en-US" sz="2000" baseline="30000" dirty="0" smtClean="0"/>
              <a:t>***</a:t>
            </a:r>
            <a:r>
              <a:rPr lang="en-US" sz="2000" dirty="0" smtClean="0"/>
              <a:t> 5 METs</a:t>
            </a:r>
            <a:br>
              <a:rPr lang="en-US" sz="2000" dirty="0" smtClean="0"/>
            </a:br>
            <a:r>
              <a:rPr lang="en-US" sz="2000" baseline="30000" dirty="0" smtClean="0"/>
              <a:t>****</a:t>
            </a:r>
            <a:r>
              <a:rPr lang="en-US" sz="2000" dirty="0" smtClean="0"/>
              <a:t> Paced, LBBB, WPW, ≥ 0.5 mm ST 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05400" y="6400800"/>
            <a:ext cx="365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Mieres</a:t>
            </a:r>
            <a:r>
              <a:rPr lang="en-US" sz="1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JH. </a:t>
            </a:r>
            <a:r>
              <a:rPr lang="en-US" sz="1400" dirty="0" err="1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Circ</a:t>
            </a:r>
            <a:r>
              <a:rPr lang="en-US" sz="1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2014;130:350</a:t>
            </a:r>
            <a:endParaRPr lang="en-US" sz="1400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2739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yoDarkBlueTexture">
  <a:themeElements>
    <a:clrScheme name="mc-darkbluetexture">
      <a:dk1>
        <a:sysClr val="windowText" lastClr="000000"/>
      </a:dk1>
      <a:lt1>
        <a:sysClr val="window" lastClr="FFFFFF"/>
      </a:lt1>
      <a:dk2>
        <a:srgbClr val="0046AD"/>
      </a:dk2>
      <a:lt2>
        <a:srgbClr val="FFFF00"/>
      </a:lt2>
      <a:accent1>
        <a:srgbClr val="FFB600"/>
      </a:accent1>
      <a:accent2>
        <a:srgbClr val="F36925"/>
      </a:accent2>
      <a:accent3>
        <a:srgbClr val="3CBE18"/>
      </a:accent3>
      <a:accent4>
        <a:srgbClr val="A43EBD"/>
      </a:accent4>
      <a:accent5>
        <a:srgbClr val="C18253"/>
      </a:accent5>
      <a:accent6>
        <a:srgbClr val="56A7FD"/>
      </a:accent6>
      <a:hlink>
        <a:srgbClr val="CC99FF"/>
      </a:hlink>
      <a:folHlink>
        <a:srgbClr val="969696"/>
      </a:folHlink>
    </a:clrScheme>
    <a:fontScheme name="mc-darkbluetext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c-darkbluetextur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CC"/>
      </a:dk2>
      <a:lt2>
        <a:srgbClr val="FFFF00"/>
      </a:lt2>
      <a:accent1>
        <a:srgbClr val="FF6600"/>
      </a:accent1>
      <a:accent2>
        <a:srgbClr val="FFCC00"/>
      </a:accent2>
      <a:accent3>
        <a:srgbClr val="AAAAE2"/>
      </a:accent3>
      <a:accent4>
        <a:srgbClr val="DADADA"/>
      </a:accent4>
      <a:accent5>
        <a:srgbClr val="FFB8AA"/>
      </a:accent5>
      <a:accent6>
        <a:srgbClr val="E7B900"/>
      </a:accent6>
      <a:hlink>
        <a:srgbClr val="00CC66"/>
      </a:hlink>
      <a:folHlink>
        <a:srgbClr val="6699FF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8">
        <a:dk1>
          <a:srgbClr val="000000"/>
        </a:dk1>
        <a:lt1>
          <a:srgbClr val="FFFFFF"/>
        </a:lt1>
        <a:dk2>
          <a:srgbClr val="000066"/>
        </a:dk2>
        <a:lt2>
          <a:srgbClr val="FFFF00"/>
        </a:lt2>
        <a:accent1>
          <a:srgbClr val="FF6600"/>
        </a:accent1>
        <a:accent2>
          <a:srgbClr val="FF9933"/>
        </a:accent2>
        <a:accent3>
          <a:srgbClr val="AAAAB8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33CCFF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blank">
  <a:themeElements>
    <a:clrScheme name="">
      <a:dk1>
        <a:srgbClr val="000000"/>
      </a:dk1>
      <a:lt1>
        <a:srgbClr val="FFFFFF"/>
      </a:lt1>
      <a:dk2>
        <a:srgbClr val="0000CC"/>
      </a:dk2>
      <a:lt2>
        <a:srgbClr val="FFFF00"/>
      </a:lt2>
      <a:accent1>
        <a:srgbClr val="FF6600"/>
      </a:accent1>
      <a:accent2>
        <a:srgbClr val="FFCC00"/>
      </a:accent2>
      <a:accent3>
        <a:srgbClr val="AAAAE2"/>
      </a:accent3>
      <a:accent4>
        <a:srgbClr val="DADADA"/>
      </a:accent4>
      <a:accent5>
        <a:srgbClr val="FFB8AA"/>
      </a:accent5>
      <a:accent6>
        <a:srgbClr val="E7B900"/>
      </a:accent6>
      <a:hlink>
        <a:srgbClr val="00CC66"/>
      </a:hlink>
      <a:folHlink>
        <a:srgbClr val="6699FF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8">
        <a:dk1>
          <a:srgbClr val="000000"/>
        </a:dk1>
        <a:lt1>
          <a:srgbClr val="FFFFFF"/>
        </a:lt1>
        <a:dk2>
          <a:srgbClr val="000066"/>
        </a:dk2>
        <a:lt2>
          <a:srgbClr val="FFFF00"/>
        </a:lt2>
        <a:accent1>
          <a:srgbClr val="FF6600"/>
        </a:accent1>
        <a:accent2>
          <a:srgbClr val="FF9933"/>
        </a:accent2>
        <a:accent3>
          <a:srgbClr val="AAAAB8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33CCFF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Zero-MayoDarkBlueTexture">
  <a:themeElements>
    <a:clrScheme name="mc-darkbluetexture">
      <a:dk1>
        <a:sysClr val="windowText" lastClr="000000"/>
      </a:dk1>
      <a:lt1>
        <a:sysClr val="window" lastClr="FFFFFF"/>
      </a:lt1>
      <a:dk2>
        <a:srgbClr val="0046AD"/>
      </a:dk2>
      <a:lt2>
        <a:srgbClr val="FFFF00"/>
      </a:lt2>
      <a:accent1>
        <a:srgbClr val="FFB600"/>
      </a:accent1>
      <a:accent2>
        <a:srgbClr val="F36925"/>
      </a:accent2>
      <a:accent3>
        <a:srgbClr val="3CBE18"/>
      </a:accent3>
      <a:accent4>
        <a:srgbClr val="A43EBD"/>
      </a:accent4>
      <a:accent5>
        <a:srgbClr val="C18253"/>
      </a:accent5>
      <a:accent6>
        <a:srgbClr val="56A7FD"/>
      </a:accent6>
      <a:hlink>
        <a:srgbClr val="CC99FF"/>
      </a:hlink>
      <a:folHlink>
        <a:srgbClr val="969696"/>
      </a:folHlink>
    </a:clrScheme>
    <a:fontScheme name="mc-darkbluetext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c-darkbluetextur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blank">
  <a:themeElements>
    <a:clrScheme name="">
      <a:dk1>
        <a:srgbClr val="000000"/>
      </a:dk1>
      <a:lt1>
        <a:srgbClr val="FFFFFF"/>
      </a:lt1>
      <a:dk2>
        <a:srgbClr val="0000CC"/>
      </a:dk2>
      <a:lt2>
        <a:srgbClr val="FFFF00"/>
      </a:lt2>
      <a:accent1>
        <a:srgbClr val="FF6600"/>
      </a:accent1>
      <a:accent2>
        <a:srgbClr val="FFCC00"/>
      </a:accent2>
      <a:accent3>
        <a:srgbClr val="AAAAE2"/>
      </a:accent3>
      <a:accent4>
        <a:srgbClr val="DADADA"/>
      </a:accent4>
      <a:accent5>
        <a:srgbClr val="FFB8AA"/>
      </a:accent5>
      <a:accent6>
        <a:srgbClr val="E7B900"/>
      </a:accent6>
      <a:hlink>
        <a:srgbClr val="00CC66"/>
      </a:hlink>
      <a:folHlink>
        <a:srgbClr val="6699FF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8">
        <a:dk1>
          <a:srgbClr val="000000"/>
        </a:dk1>
        <a:lt1>
          <a:srgbClr val="FFFFFF"/>
        </a:lt1>
        <a:dk2>
          <a:srgbClr val="000066"/>
        </a:dk2>
        <a:lt2>
          <a:srgbClr val="FFFF00"/>
        </a:lt2>
        <a:accent1>
          <a:srgbClr val="FF6600"/>
        </a:accent1>
        <a:accent2>
          <a:srgbClr val="FF9933"/>
        </a:accent2>
        <a:accent3>
          <a:srgbClr val="AAAAB8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33CCFF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blank">
  <a:themeElements>
    <a:clrScheme name="">
      <a:dk1>
        <a:srgbClr val="000000"/>
      </a:dk1>
      <a:lt1>
        <a:srgbClr val="FFFFFF"/>
      </a:lt1>
      <a:dk2>
        <a:srgbClr val="0000CC"/>
      </a:dk2>
      <a:lt2>
        <a:srgbClr val="FFFF00"/>
      </a:lt2>
      <a:accent1>
        <a:srgbClr val="FF6600"/>
      </a:accent1>
      <a:accent2>
        <a:srgbClr val="FFCC00"/>
      </a:accent2>
      <a:accent3>
        <a:srgbClr val="AAAAE2"/>
      </a:accent3>
      <a:accent4>
        <a:srgbClr val="DADADA"/>
      </a:accent4>
      <a:accent5>
        <a:srgbClr val="FFB8AA"/>
      </a:accent5>
      <a:accent6>
        <a:srgbClr val="E7B900"/>
      </a:accent6>
      <a:hlink>
        <a:srgbClr val="00CC66"/>
      </a:hlink>
      <a:folHlink>
        <a:srgbClr val="6699FF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8">
        <a:dk1>
          <a:srgbClr val="000000"/>
        </a:dk1>
        <a:lt1>
          <a:srgbClr val="FFFFFF"/>
        </a:lt1>
        <a:dk2>
          <a:srgbClr val="000066"/>
        </a:dk2>
        <a:lt2>
          <a:srgbClr val="FFFF00"/>
        </a:lt2>
        <a:accent1>
          <a:srgbClr val="FF6600"/>
        </a:accent1>
        <a:accent2>
          <a:srgbClr val="FF9933"/>
        </a:accent2>
        <a:accent3>
          <a:srgbClr val="AAAAB8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33CCFF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darkblueclouds">
  <a:themeElements>
    <a:clrScheme name="">
      <a:dk1>
        <a:srgbClr val="000000"/>
      </a:dk1>
      <a:lt1>
        <a:srgbClr val="FFFFFF"/>
      </a:lt1>
      <a:dk2>
        <a:srgbClr val="0000CC"/>
      </a:dk2>
      <a:lt2>
        <a:srgbClr val="FFFF00"/>
      </a:lt2>
      <a:accent1>
        <a:srgbClr val="FF6600"/>
      </a:accent1>
      <a:accent2>
        <a:srgbClr val="FFCC00"/>
      </a:accent2>
      <a:accent3>
        <a:srgbClr val="AAAAE2"/>
      </a:accent3>
      <a:accent4>
        <a:srgbClr val="DADADA"/>
      </a:accent4>
      <a:accent5>
        <a:srgbClr val="FFB8AA"/>
      </a:accent5>
      <a:accent6>
        <a:srgbClr val="E7B900"/>
      </a:accent6>
      <a:hlink>
        <a:srgbClr val="00CC66"/>
      </a:hlink>
      <a:folHlink>
        <a:srgbClr val="6699FF"/>
      </a:folHlink>
    </a:clrScheme>
    <a:fontScheme name="darkblueclou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rkbluecloud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rkbluecloud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rkbluecloud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rkbluecloud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rkbluecloud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rkbluecloud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rkbluecloud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rkblueclouds 8">
        <a:dk1>
          <a:srgbClr val="000000"/>
        </a:dk1>
        <a:lt1>
          <a:srgbClr val="FFFFFF"/>
        </a:lt1>
        <a:dk2>
          <a:srgbClr val="000066"/>
        </a:dk2>
        <a:lt2>
          <a:srgbClr val="FFFF00"/>
        </a:lt2>
        <a:accent1>
          <a:srgbClr val="FF6600"/>
        </a:accent1>
        <a:accent2>
          <a:srgbClr val="FF9933"/>
        </a:accent2>
        <a:accent3>
          <a:srgbClr val="AAAAB8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33CCFF"/>
        </a:hlink>
        <a:folHlink>
          <a:srgbClr val="33CC3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Zero-MayoDarkBlueTexture">
  <a:themeElements>
    <a:clrScheme name="mc-darkbluetexture">
      <a:dk1>
        <a:sysClr val="windowText" lastClr="000000"/>
      </a:dk1>
      <a:lt1>
        <a:sysClr val="window" lastClr="FFFFFF"/>
      </a:lt1>
      <a:dk2>
        <a:srgbClr val="0046AD"/>
      </a:dk2>
      <a:lt2>
        <a:srgbClr val="FFFF00"/>
      </a:lt2>
      <a:accent1>
        <a:srgbClr val="FFB600"/>
      </a:accent1>
      <a:accent2>
        <a:srgbClr val="F36925"/>
      </a:accent2>
      <a:accent3>
        <a:srgbClr val="3CBE18"/>
      </a:accent3>
      <a:accent4>
        <a:srgbClr val="A43EBD"/>
      </a:accent4>
      <a:accent5>
        <a:srgbClr val="C18253"/>
      </a:accent5>
      <a:accent6>
        <a:srgbClr val="56A7FD"/>
      </a:accent6>
      <a:hlink>
        <a:srgbClr val="CC99FF"/>
      </a:hlink>
      <a:folHlink>
        <a:srgbClr val="969696"/>
      </a:folHlink>
    </a:clrScheme>
    <a:fontScheme name="mc-darkbluetext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c-darkbluetextur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MayoDarkBlueTexture</Template>
  <TotalTime>847</TotalTime>
  <Words>585</Words>
  <Application>Microsoft Office PowerPoint</Application>
  <PresentationFormat>On-screen Show (4:3)</PresentationFormat>
  <Paragraphs>247</Paragraphs>
  <Slides>19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MayoDarkBlueTexture</vt:lpstr>
      <vt:lpstr>blank</vt:lpstr>
      <vt:lpstr>1_blank</vt:lpstr>
      <vt:lpstr>Zero-MayoDarkBlueTexture</vt:lpstr>
      <vt:lpstr>2_blank</vt:lpstr>
      <vt:lpstr>3_blank</vt:lpstr>
      <vt:lpstr>1_darkblueclouds</vt:lpstr>
      <vt:lpstr>3_Zero-MayoDarkBlueTexture</vt:lpstr>
      <vt:lpstr>Microsoft Graph Chart</vt:lpstr>
      <vt:lpstr>Chart</vt:lpstr>
      <vt:lpstr>Stress Testing in Women</vt:lpstr>
      <vt:lpstr>Purposes of Stress Testing</vt:lpstr>
      <vt:lpstr>Factors Affecting Diagnostic Accuracy Exercise ECG</vt:lpstr>
      <vt:lpstr>MI/CD By Age and Sex ARIC and CHS</vt:lpstr>
      <vt:lpstr>Effect Hormone Therapy Exercise ECG</vt:lpstr>
      <vt:lpstr>Meta-Analysis Exercise ECG</vt:lpstr>
      <vt:lpstr>PowerPoint Presentation</vt:lpstr>
      <vt:lpstr>Exercise ECG MPI Reference Standard</vt:lpstr>
      <vt:lpstr>Impact of Verification Bias – Women</vt:lpstr>
      <vt:lpstr>CAD Prognostic Index</vt:lpstr>
      <vt:lpstr>Prognostic Value Exercise Capacity St. James WTH Project</vt:lpstr>
      <vt:lpstr>Duke Treadmill Score</vt:lpstr>
      <vt:lpstr>Duke Treadmill Score</vt:lpstr>
      <vt:lpstr>WOMEN Trial n = 824</vt:lpstr>
      <vt:lpstr>Risk Stratification in the Elderly (Age ≥75)</vt:lpstr>
      <vt:lpstr>PowerPoint Presentation</vt:lpstr>
      <vt:lpstr>Cancer Incidence in Women</vt:lpstr>
      <vt:lpstr>Conclusions</vt:lpstr>
      <vt:lpstr>Recommendations Individual Stress Modalities</vt:lpstr>
    </vt:vector>
  </TitlesOfParts>
  <Company>Mayo Clinic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Stress Testing in Women</dc:title>
  <dc:creator>Pamela K. McCabe</dc:creator>
  <dc:description>v2.16</dc:description>
  <cp:lastModifiedBy>Pamela K. McCabe</cp:lastModifiedBy>
  <cp:revision>38</cp:revision>
  <cp:lastPrinted>2015-07-17T19:50:10Z</cp:lastPrinted>
  <dcterms:created xsi:type="dcterms:W3CDTF">2015-07-15T13:13:11Z</dcterms:created>
  <dcterms:modified xsi:type="dcterms:W3CDTF">2015-07-17T19:50:45Z</dcterms:modified>
</cp:coreProperties>
</file>