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95" r:id="rId3"/>
    <p:sldId id="354" r:id="rId4"/>
    <p:sldId id="404" r:id="rId5"/>
    <p:sldId id="396" r:id="rId6"/>
    <p:sldId id="397" r:id="rId7"/>
    <p:sldId id="399" r:id="rId8"/>
    <p:sldId id="400" r:id="rId9"/>
    <p:sldId id="401" r:id="rId10"/>
    <p:sldId id="402" r:id="rId11"/>
    <p:sldId id="403" r:id="rId12"/>
    <p:sldId id="3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7691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1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722D2-5C5A-4058-83A4-C671802DD744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5F536-4B67-4943-8E05-9004287B66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22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15F536-4B67-4943-8E05-9004287B663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658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371600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35000"/>
              </a:lnSpc>
              <a:spcAft>
                <a:spcPct val="0"/>
              </a:spcAft>
              <a:defRPr/>
            </a:pP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Emerging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Nanotechnology Trends by the First Lady of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Emerging Technologies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724400" y="1300163"/>
            <a:ext cx="4025900" cy="1471612"/>
          </a:xfrm>
          <a:prstGeom prst="rect">
            <a:avLst/>
          </a:prstGeom>
        </p:spPr>
        <p:txBody>
          <a:bodyPr vert="horz" lIns="91398" tIns="45700" rIns="91398" bIns="45700" rtlCol="0" anchor="t">
            <a:noAutofit/>
          </a:bodyPr>
          <a:lstStyle/>
          <a:p>
            <a:pPr marL="0" marR="0" lvl="0" indent="0" algn="r" defTabSz="914400" fontAlgn="base" latinLnBrk="0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dirty="0" smtClean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676400" y="1466138"/>
            <a:ext cx="4962525" cy="1200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965" tIns="45984" rIns="91965" bIns="45984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Satwant </a:t>
            </a:r>
            <a:r>
              <a:rPr lang="en-US" sz="3200" b="1" dirty="0">
                <a:solidFill>
                  <a:schemeClr val="tx1"/>
                </a:solidFill>
              </a:rPr>
              <a:t>Kaur, PhD</a:t>
            </a:r>
            <a:r>
              <a:rPr lang="en-US" sz="3200" b="1" dirty="0" smtClean="0">
                <a:solidFill>
                  <a:schemeClr val="tx1"/>
                </a:solidFill>
              </a:rPr>
              <a:t>.</a:t>
            </a:r>
            <a:endParaRPr lang="en-US" b="1" i="1" dirty="0" smtClean="0"/>
          </a:p>
          <a:p>
            <a:pPr algn="ctr">
              <a:defRPr/>
            </a:pPr>
            <a:r>
              <a:rPr lang="en-US" sz="2000" b="1" dirty="0" smtClean="0"/>
              <a:t>Nanotek 2014 Keynote</a:t>
            </a:r>
          </a:p>
          <a:p>
            <a:pPr algn="ctr">
              <a:defRPr/>
            </a:pPr>
            <a:r>
              <a:rPr lang="en-US" sz="2000" b="1" dirty="0" smtClean="0"/>
              <a:t>Dec 1, 2014</a:t>
            </a:r>
            <a:endParaRPr lang="en-US" sz="2000" b="1" dirty="0"/>
          </a:p>
        </p:txBody>
      </p:sp>
      <p:pic>
        <p:nvPicPr>
          <p:cNvPr id="11266" name="Picture 2" descr="Read Mo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04" y="2590800"/>
            <a:ext cx="2374275" cy="362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114800" y="4191000"/>
            <a:ext cx="3797300" cy="17548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965" tIns="45984" rIns="91965" bIns="45984">
            <a:spAutoFit/>
          </a:bodyPr>
          <a:lstStyle/>
          <a:p>
            <a:pPr>
              <a:defRPr/>
            </a:pPr>
            <a:r>
              <a:rPr lang="en-US" i="1" dirty="0" smtClean="0"/>
              <a:t>Disclaimer: I am not endorsed </a:t>
            </a:r>
            <a:r>
              <a:rPr lang="en-US" i="1" dirty="0"/>
              <a:t>by any third-party affiliation, organization, or </a:t>
            </a:r>
            <a:r>
              <a:rPr lang="en-US" i="1" dirty="0" smtClean="0"/>
              <a:t>employer. All </a:t>
            </a:r>
            <a:r>
              <a:rPr lang="en-US" i="1" dirty="0"/>
              <a:t>opinions are solely </a:t>
            </a:r>
            <a:r>
              <a:rPr lang="en-US" i="1" dirty="0" smtClean="0"/>
              <a:t>mine, </a:t>
            </a:r>
            <a:r>
              <a:rPr lang="en-US" i="1" dirty="0"/>
              <a:t>and do not reflect the opinions and/or views of any third-party affiliation, organization, or employer. 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209938" y="2971800"/>
            <a:ext cx="3797300" cy="646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965" tIns="45984" rIns="91965" bIns="45984">
            <a:spAutoFit/>
          </a:bodyPr>
          <a:lstStyle/>
          <a:p>
            <a:pPr>
              <a:defRPr/>
            </a:pPr>
            <a:r>
              <a:rPr lang="en-US" b="1" i="1" dirty="0" smtClean="0"/>
              <a:t>Website: www.satwantkaur.com</a:t>
            </a:r>
          </a:p>
          <a:p>
            <a:pPr>
              <a:defRPr/>
            </a:pPr>
            <a:r>
              <a:rPr lang="en-US" b="1" i="1" dirty="0" smtClean="0"/>
              <a:t>Email: Satwant.Kaur@gmail.com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4419600" cy="51816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Current Position:</a:t>
            </a:r>
          </a:p>
          <a:p>
            <a:pPr lvl="1">
              <a:defRPr/>
            </a:pPr>
            <a:r>
              <a:rPr lang="en-US" sz="2000" b="1" dirty="0" smtClean="0"/>
              <a:t>Chief</a:t>
            </a:r>
            <a:r>
              <a:rPr lang="en-US" sz="2000" b="1" dirty="0"/>
              <a:t> </a:t>
            </a:r>
            <a:r>
              <a:rPr lang="en-US" sz="2000" b="1" dirty="0" smtClean="0"/>
              <a:t>Technologist (CT) -Innovation (HLS), Hewlett Packard Company</a:t>
            </a:r>
          </a:p>
          <a:p>
            <a:pPr lvl="1">
              <a:defRPr/>
            </a:pPr>
            <a:r>
              <a:rPr lang="en-US" sz="2000" b="1" dirty="0" smtClean="0"/>
              <a:t>HP Distinguished Technologist</a:t>
            </a:r>
            <a:endParaRPr lang="en-US" sz="2000" b="1" dirty="0"/>
          </a:p>
          <a:p>
            <a:pPr lvl="1">
              <a:defRPr/>
            </a:pPr>
            <a:endParaRPr lang="en-US" sz="2000" b="1" dirty="0"/>
          </a:p>
          <a:p>
            <a:pPr>
              <a:defRPr/>
            </a:pPr>
            <a:r>
              <a:rPr lang="en-US" sz="2000" b="1" dirty="0" smtClean="0"/>
              <a:t>Previous Positions:</a:t>
            </a:r>
            <a:endParaRPr lang="en-US" sz="2000" b="1" dirty="0"/>
          </a:p>
          <a:p>
            <a:pPr lvl="1"/>
            <a:r>
              <a:rPr lang="en-US" sz="2000" b="1" dirty="0"/>
              <a:t>Platform strategist, Intel Architecture Group, Intel.</a:t>
            </a:r>
          </a:p>
          <a:p>
            <a:pPr lvl="1"/>
            <a:r>
              <a:rPr lang="en-US" sz="2000" b="1" dirty="0" smtClean="0"/>
              <a:t>CTO</a:t>
            </a:r>
            <a:r>
              <a:rPr lang="en-US" sz="2000" b="1" dirty="0"/>
              <a:t>, Emerging Technologies Group, TIBCO Software. </a:t>
            </a:r>
          </a:p>
          <a:p>
            <a:pPr lvl="1"/>
            <a:r>
              <a:rPr lang="en-US" sz="2000" b="1" dirty="0"/>
              <a:t>Director of </a:t>
            </a:r>
            <a:r>
              <a:rPr lang="en-US" sz="2000" b="1" dirty="0" smtClean="0"/>
              <a:t>Development, </a:t>
            </a:r>
            <a:r>
              <a:rPr lang="en-US" sz="2000" b="1" dirty="0"/>
              <a:t>Symantec. </a:t>
            </a:r>
          </a:p>
          <a:p>
            <a:pPr lvl="1"/>
            <a:r>
              <a:rPr lang="en-US" sz="2000" b="1" dirty="0" smtClean="0"/>
              <a:t>Faculty</a:t>
            </a:r>
            <a:r>
              <a:rPr lang="en-US" sz="2000" b="1" dirty="0"/>
              <a:t>, EE, Idaho State University</a:t>
            </a:r>
          </a:p>
          <a:p>
            <a:pPr marL="457200" lvl="1" indent="0">
              <a:buNone/>
              <a:defRPr/>
            </a:pPr>
            <a:endParaRPr lang="en-US" sz="2000" b="1" dirty="0"/>
          </a:p>
          <a:p>
            <a:pPr lvl="1">
              <a:defRPr/>
            </a:pPr>
            <a:endParaRPr lang="en-US" sz="2000" b="1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825500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35000"/>
              </a:lnSpc>
              <a:spcAft>
                <a:spcPct val="0"/>
              </a:spcAft>
              <a:defRPr/>
            </a:pP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Speaker’s Bio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0" y="838200"/>
            <a:ext cx="4114800" cy="518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b="1" dirty="0" smtClean="0"/>
              <a:t>Author:</a:t>
            </a:r>
            <a:endParaRPr lang="en-US" sz="1800" b="1" dirty="0"/>
          </a:p>
          <a:p>
            <a:pPr lvl="1">
              <a:defRPr/>
            </a:pPr>
            <a:r>
              <a:rPr lang="en-US" sz="1800" b="1" dirty="0"/>
              <a:t>Author,  “Transitioning Embedded Systems to Intelligent Environments” </a:t>
            </a:r>
            <a:endParaRPr lang="en-US" sz="1800" b="1" dirty="0" smtClean="0"/>
          </a:p>
          <a:p>
            <a:r>
              <a:rPr lang="en-US" sz="1800" b="1" dirty="0" smtClean="0"/>
              <a:t>Inventor of:</a:t>
            </a:r>
          </a:p>
          <a:p>
            <a:pPr lvl="1">
              <a:defRPr/>
            </a:pPr>
            <a:r>
              <a:rPr lang="en-US" sz="1800" b="1" dirty="0" smtClean="0"/>
              <a:t>Intel’s </a:t>
            </a:r>
            <a:r>
              <a:rPr lang="en-US" sz="1800" b="1" dirty="0"/>
              <a:t>Reduced Interoperability </a:t>
            </a:r>
            <a:r>
              <a:rPr lang="en-US" sz="1800" b="1" dirty="0" smtClean="0"/>
              <a:t>Technologies </a:t>
            </a:r>
            <a:endParaRPr lang="en-US" sz="1800" b="1" dirty="0"/>
          </a:p>
          <a:p>
            <a:pPr lvl="1">
              <a:defRPr/>
            </a:pPr>
            <a:r>
              <a:rPr lang="en-US" sz="1800" b="1" dirty="0"/>
              <a:t>CA Technologies’ Event Correlation Engine </a:t>
            </a:r>
          </a:p>
          <a:p>
            <a:pPr lvl="1">
              <a:defRPr/>
            </a:pPr>
            <a:r>
              <a:rPr lang="en-US" sz="1800" b="1" dirty="0"/>
              <a:t>Dozens of </a:t>
            </a:r>
            <a:r>
              <a:rPr lang="en-US" sz="1800" b="1" dirty="0" smtClean="0"/>
              <a:t>cutting </a:t>
            </a:r>
            <a:r>
              <a:rPr lang="en-US" sz="1800" b="1" dirty="0"/>
              <a:t>edge inventions at HP. </a:t>
            </a:r>
          </a:p>
          <a:p>
            <a:r>
              <a:rPr lang="en-US" sz="1800" b="1" dirty="0" smtClean="0"/>
              <a:t>Education:</a:t>
            </a:r>
          </a:p>
          <a:p>
            <a:pPr lvl="1"/>
            <a:r>
              <a:rPr lang="en-US" sz="1800" b="1" dirty="0" smtClean="0"/>
              <a:t>B.Tech. in EE, IIT, Delhi. </a:t>
            </a:r>
          </a:p>
          <a:p>
            <a:pPr lvl="1"/>
            <a:r>
              <a:rPr lang="en-US" sz="1800" b="1" dirty="0" smtClean="0"/>
              <a:t>M.S. in CS, Oakland University</a:t>
            </a:r>
          </a:p>
          <a:p>
            <a:pPr lvl="1"/>
            <a:r>
              <a:rPr lang="en-US" sz="1800" b="1" dirty="0" smtClean="0"/>
              <a:t>Ph.D. in Mobile Internet Protocols, Oakland University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9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914399"/>
            <a:ext cx="8763000" cy="4899581"/>
          </a:xfrm>
        </p:spPr>
        <p:txBody>
          <a:bodyPr>
            <a:noAutofit/>
          </a:bodyPr>
          <a:lstStyle/>
          <a:p>
            <a:endParaRPr lang="en-US" sz="2400" b="1" dirty="0" smtClean="0"/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Nano Materials </a:t>
            </a:r>
            <a:r>
              <a:rPr lang="en-US" sz="2400" b="1" dirty="0"/>
              <a:t>t</a:t>
            </a:r>
            <a:r>
              <a:rPr lang="en-US" sz="2400" b="1" dirty="0" smtClean="0"/>
              <a:t>hat Detect </a:t>
            </a:r>
            <a:r>
              <a:rPr lang="en-US" sz="2400" b="1" dirty="0"/>
              <a:t>E</a:t>
            </a:r>
            <a:r>
              <a:rPr lang="en-US" sz="2400" b="1" dirty="0" smtClean="0"/>
              <a:t>xplosives</a:t>
            </a:r>
          </a:p>
          <a:p>
            <a:pPr>
              <a:buFont typeface="+mj-lt"/>
              <a:buAutoNum type="arabicPeriod"/>
            </a:pPr>
            <a:r>
              <a:rPr lang="en-US" sz="2400" b="1" dirty="0"/>
              <a:t>3D Printed Graphene Nano Wires </a:t>
            </a:r>
            <a:endParaRPr lang="en-US" sz="2400" b="1" dirty="0" smtClean="0"/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Reducing Infection in </a:t>
            </a:r>
            <a:r>
              <a:rPr lang="en-US" sz="2400" b="1" dirty="0"/>
              <a:t>Surgical </a:t>
            </a:r>
            <a:r>
              <a:rPr lang="en-US" sz="2400" b="1" dirty="0" smtClean="0"/>
              <a:t>Implants </a:t>
            </a:r>
          </a:p>
          <a:p>
            <a:pPr>
              <a:buFont typeface="+mj-lt"/>
              <a:buAutoNum type="arabicPeriod"/>
            </a:pPr>
            <a:r>
              <a:rPr lang="en-US" sz="2400" b="1" dirty="0"/>
              <a:t>Stem Cell Therapy </a:t>
            </a:r>
            <a:r>
              <a:rPr lang="en-US" sz="2400" b="1" dirty="0" smtClean="0"/>
              <a:t>Without </a:t>
            </a:r>
            <a:r>
              <a:rPr lang="en-US" sz="2400" b="1" dirty="0"/>
              <a:t>Donor </a:t>
            </a:r>
            <a:r>
              <a:rPr lang="en-US" sz="2400" b="1" dirty="0" smtClean="0"/>
              <a:t>Cells</a:t>
            </a:r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Nano </a:t>
            </a:r>
            <a:r>
              <a:rPr lang="en-US" sz="2400" b="1" dirty="0" smtClean="0"/>
              <a:t>Heart Muscle on Spider Web Silk</a:t>
            </a:r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Treatment </a:t>
            </a:r>
            <a:r>
              <a:rPr lang="en-US" sz="2400" b="1" dirty="0" smtClean="0"/>
              <a:t>of Amputee’s Pain with </a:t>
            </a:r>
            <a:r>
              <a:rPr lang="en-US" sz="2400" b="1" dirty="0"/>
              <a:t>N</a:t>
            </a:r>
            <a:r>
              <a:rPr lang="en-US" sz="2400" b="1" dirty="0" smtClean="0"/>
              <a:t>ano Sensors</a:t>
            </a:r>
            <a:endParaRPr lang="en-US" sz="2400" b="1" dirty="0"/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3D Scanning and 3D Printing of Nano Electronics</a:t>
            </a:r>
            <a:endParaRPr lang="en-US" sz="2400" b="1" dirty="0"/>
          </a:p>
          <a:p>
            <a:pPr>
              <a:buFont typeface="+mj-lt"/>
              <a:buAutoNum type="arabicPeriod"/>
            </a:pPr>
            <a:r>
              <a:rPr lang="en-US" sz="2400" b="1" dirty="0" smtClean="0"/>
              <a:t>Making Nano Circuits with Human DNA</a:t>
            </a: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Emerging Nano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Technologies: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5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5051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Handheld explosives detector made with Carbon Nanotubes</a:t>
            </a:r>
          </a:p>
          <a:p>
            <a:r>
              <a:rPr lang="en-US" sz="2000" dirty="0" smtClean="0"/>
              <a:t>A layer of microscopic deposit of nano electrodes that detects explosives </a:t>
            </a:r>
          </a:p>
          <a:p>
            <a:r>
              <a:rPr lang="en-US" sz="2000" dirty="0" smtClean="0"/>
              <a:t>The deposit contains bundles </a:t>
            </a:r>
            <a:r>
              <a:rPr lang="en-US" sz="2000" dirty="0"/>
              <a:t>of </a:t>
            </a:r>
            <a:r>
              <a:rPr lang="en-US" sz="2000" dirty="0" smtClean="0"/>
              <a:t>carbon </a:t>
            </a:r>
            <a:r>
              <a:rPr lang="en-US" sz="2000" dirty="0"/>
              <a:t>nanotubes </a:t>
            </a:r>
            <a:r>
              <a:rPr lang="en-US" sz="2000" dirty="0" smtClean="0"/>
              <a:t>that have been broken down with a polymer</a:t>
            </a:r>
          </a:p>
          <a:p>
            <a:r>
              <a:rPr lang="en-US" sz="2000" dirty="0" smtClean="0"/>
              <a:t>Explosives are detected </a:t>
            </a:r>
            <a:r>
              <a:rPr lang="en-US" sz="2000" dirty="0" smtClean="0"/>
              <a:t>when </a:t>
            </a:r>
            <a:r>
              <a:rPr lang="en-US" sz="2000" dirty="0"/>
              <a:t>v</a:t>
            </a:r>
            <a:r>
              <a:rPr lang="en-US" sz="2000" dirty="0" smtClean="0"/>
              <a:t>oltage </a:t>
            </a:r>
            <a:r>
              <a:rPr lang="en-US" sz="2000" dirty="0"/>
              <a:t>between the </a:t>
            </a:r>
            <a:r>
              <a:rPr lang="en-US" sz="2000" dirty="0" smtClean="0"/>
              <a:t>electrodes </a:t>
            </a:r>
            <a:r>
              <a:rPr lang="en-US" sz="2000" dirty="0" smtClean="0"/>
              <a:t>results </a:t>
            </a:r>
            <a:r>
              <a:rPr lang="en-US" sz="2000" dirty="0" smtClean="0"/>
              <a:t>in </a:t>
            </a:r>
            <a:r>
              <a:rPr lang="en-US" sz="2000" dirty="0" smtClean="0"/>
              <a:t>a change of </a:t>
            </a:r>
            <a:r>
              <a:rPr lang="en-US" sz="2000" dirty="0" smtClean="0"/>
              <a:t>current </a:t>
            </a:r>
            <a:r>
              <a:rPr lang="en-US" sz="2000" dirty="0"/>
              <a:t>through the </a:t>
            </a:r>
            <a:r>
              <a:rPr lang="en-US" sz="2000" dirty="0" smtClean="0"/>
              <a:t>nanotube</a:t>
            </a:r>
          </a:p>
          <a:p>
            <a:r>
              <a:rPr lang="en-US" sz="2000" dirty="0"/>
              <a:t>By University of </a:t>
            </a:r>
            <a:r>
              <a:rPr lang="en-US" sz="2000" dirty="0" smtClean="0"/>
              <a:t>Utah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Nano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Materials that Detect Explosives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Picture 2" descr="Screen Shot 2014-11-09 at 2.20.59 P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914400"/>
            <a:ext cx="5257800" cy="48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8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5051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Graphene </a:t>
            </a:r>
            <a:r>
              <a:rPr lang="en-US" sz="2000" dirty="0"/>
              <a:t>is </a:t>
            </a:r>
            <a:r>
              <a:rPr lang="en-US" sz="2000" dirty="0" smtClean="0"/>
              <a:t>a honeycomb of one </a:t>
            </a:r>
            <a:r>
              <a:rPr lang="en-US" sz="2000" dirty="0"/>
              <a:t>atom </a:t>
            </a:r>
            <a:r>
              <a:rPr lang="en-US" sz="2000" dirty="0" smtClean="0"/>
              <a:t>thick carbon.</a:t>
            </a:r>
          </a:p>
          <a:p>
            <a:r>
              <a:rPr lang="en-US" sz="2000" dirty="0" smtClean="0"/>
              <a:t>So to make graphene based IC’s, we need </a:t>
            </a:r>
            <a:r>
              <a:rPr lang="en-US" sz="2000" dirty="0"/>
              <a:t>precise patterning of graphene sheets at nano scale</a:t>
            </a:r>
          </a:p>
          <a:p>
            <a:r>
              <a:rPr lang="en-US" sz="2000" dirty="0" smtClean="0"/>
              <a:t>This is done by 3D printing uses </a:t>
            </a:r>
            <a:r>
              <a:rPr lang="en-US" sz="2000" dirty="0"/>
              <a:t>stretched liquid ink through nozzle </a:t>
            </a:r>
            <a:r>
              <a:rPr lang="en-US" sz="2000" dirty="0" smtClean="0"/>
              <a:t>aperture</a:t>
            </a:r>
            <a:endParaRPr lang="en-US" sz="2000" dirty="0"/>
          </a:p>
          <a:p>
            <a:r>
              <a:rPr lang="en-US" sz="2000" dirty="0" smtClean="0"/>
              <a:t>Used to fabricate graphene nanowires</a:t>
            </a:r>
          </a:p>
          <a:p>
            <a:r>
              <a:rPr lang="en-US" sz="2000" dirty="0"/>
              <a:t>By Korea </a:t>
            </a:r>
            <a:r>
              <a:rPr lang="en-US" sz="2000" dirty="0" err="1"/>
              <a:t>Electrotechnology</a:t>
            </a:r>
            <a:r>
              <a:rPr lang="en-US" sz="2000" dirty="0"/>
              <a:t> Research Institute (KERI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3D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Printed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Graphene Nano Wires 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1026" name="Picture 2" descr="Schematic diagram of GO nanowire fabrication by pulling a micropipette filled with an aqueous GO suspe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5029200" cy="48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75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Currently, implants are screwed in place during surgery and can get </a:t>
            </a:r>
            <a:r>
              <a:rPr lang="en-US" sz="2000" dirty="0" smtClean="0"/>
              <a:t>infected</a:t>
            </a:r>
            <a:endParaRPr lang="en-US" sz="2000" dirty="0"/>
          </a:p>
          <a:p>
            <a:r>
              <a:rPr lang="en-US" sz="2000" dirty="0" smtClean="0"/>
              <a:t>Nano sized materials in implant reduces infection by mimics the </a:t>
            </a:r>
            <a:r>
              <a:rPr lang="en-US" sz="2000" dirty="0"/>
              <a:t>nano </a:t>
            </a:r>
            <a:r>
              <a:rPr lang="en-US" sz="2000" dirty="0" smtClean="0"/>
              <a:t>size of </a:t>
            </a:r>
            <a:r>
              <a:rPr lang="en-US" sz="2000" dirty="0"/>
              <a:t>natural bone and </a:t>
            </a:r>
            <a:r>
              <a:rPr lang="en-US" sz="2000" dirty="0" smtClean="0"/>
              <a:t>muscles</a:t>
            </a:r>
            <a:endParaRPr lang="en-US" sz="2000" dirty="0"/>
          </a:p>
          <a:p>
            <a:r>
              <a:rPr lang="en-US" sz="2000" dirty="0" smtClean="0"/>
              <a:t>Bacterial </a:t>
            </a:r>
            <a:r>
              <a:rPr lang="en-US" sz="2000" dirty="0"/>
              <a:t>cells </a:t>
            </a:r>
            <a:r>
              <a:rPr lang="en-US" sz="2000" dirty="0" smtClean="0"/>
              <a:t>bounce </a:t>
            </a:r>
            <a:r>
              <a:rPr lang="en-US" sz="2000" dirty="0"/>
              <a:t>off the tiny spikes on the surfaces of nanomaterials. </a:t>
            </a:r>
          </a:p>
          <a:p>
            <a:r>
              <a:rPr lang="en-US" sz="2000" dirty="0" smtClean="0"/>
              <a:t>96 </a:t>
            </a:r>
            <a:r>
              <a:rPr lang="en-US" sz="2000" dirty="0"/>
              <a:t>well plate </a:t>
            </a:r>
            <a:r>
              <a:rPr lang="en-US" sz="2000" dirty="0" smtClean="0"/>
              <a:t>shown here have different </a:t>
            </a:r>
            <a:r>
              <a:rPr lang="en-US" sz="2000" dirty="0"/>
              <a:t>concentrations of </a:t>
            </a:r>
            <a:r>
              <a:rPr lang="en-US" sz="2000" dirty="0" smtClean="0"/>
              <a:t>nanoparticle for treatment of bacteria. </a:t>
            </a:r>
            <a:r>
              <a:rPr lang="en-US" sz="2000" dirty="0"/>
              <a:t>S</a:t>
            </a:r>
            <a:r>
              <a:rPr lang="en-US" sz="2000" dirty="0" smtClean="0"/>
              <a:t>tronger glow show </a:t>
            </a:r>
            <a:r>
              <a:rPr lang="en-US" sz="2000" dirty="0"/>
              <a:t>stronger </a:t>
            </a:r>
            <a:r>
              <a:rPr lang="en-US" sz="2000" dirty="0" smtClean="0"/>
              <a:t>bacteria.</a:t>
            </a:r>
          </a:p>
          <a:p>
            <a:r>
              <a:rPr lang="en-US" sz="2000" dirty="0" smtClean="0"/>
              <a:t>By </a:t>
            </a:r>
            <a:r>
              <a:rPr lang="en-US" sz="2000" dirty="0"/>
              <a:t>Northeastern </a:t>
            </a:r>
            <a:r>
              <a:rPr lang="en-US" sz="2000" dirty="0" smtClean="0"/>
              <a:t>University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Reducing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Infection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Surgical Implants 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2050" name="Picture 2" descr="A scientist used a 96 well plate to test different concentrations of nanoparticle treatment for antibiotic resistant bacteria at Northeastern University. The stronger the glow, the stronger the bacteria are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" y="952580"/>
            <a:ext cx="5295901" cy="4762420"/>
          </a:xfrm>
          <a:prstGeom prst="rect">
            <a:avLst/>
          </a:prstGeom>
          <a:noFill/>
          <a:scene3d>
            <a:camera prst="orthographicFront">
              <a:rot lat="0" lon="0" rev="6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9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Stem </a:t>
            </a:r>
            <a:r>
              <a:rPr lang="en-US" sz="2000" dirty="0"/>
              <a:t>cell </a:t>
            </a:r>
            <a:r>
              <a:rPr lang="en-US" sz="2000" dirty="0" smtClean="0"/>
              <a:t>therapy works by bringing </a:t>
            </a:r>
            <a:r>
              <a:rPr lang="en-US" sz="2000" dirty="0" smtClean="0"/>
              <a:t>healing cells to the cells needing repair</a:t>
            </a:r>
            <a:endParaRPr lang="en-US" sz="2000" dirty="0" smtClean="0"/>
          </a:p>
          <a:p>
            <a:r>
              <a:rPr lang="en-US" sz="2000" dirty="0"/>
              <a:t>Magnetic nano </a:t>
            </a:r>
            <a:r>
              <a:rPr lang="en-US" sz="2000" dirty="0" smtClean="0"/>
              <a:t>cells act as matchmaker between them.</a:t>
            </a:r>
            <a:endParaRPr lang="en-US" sz="2000" dirty="0"/>
          </a:p>
          <a:p>
            <a:r>
              <a:rPr lang="en-US" sz="2000" dirty="0" err="1" smtClean="0"/>
              <a:t>MagBICE</a:t>
            </a:r>
            <a:r>
              <a:rPr lang="en-US" sz="2000" dirty="0" smtClean="0"/>
              <a:t> </a:t>
            </a:r>
            <a:r>
              <a:rPr lang="en-US" sz="2000" dirty="0"/>
              <a:t>(magnetic bi-functional cell engager) </a:t>
            </a:r>
            <a:r>
              <a:rPr lang="en-US" sz="2000" dirty="0" smtClean="0"/>
              <a:t>has Fe </a:t>
            </a:r>
            <a:r>
              <a:rPr lang="en-US" sz="2000" dirty="0"/>
              <a:t>platform with </a:t>
            </a:r>
            <a:r>
              <a:rPr lang="en-US" sz="2000" dirty="0" smtClean="0"/>
              <a:t>two antibodies.</a:t>
            </a:r>
          </a:p>
          <a:p>
            <a:r>
              <a:rPr lang="en-US" sz="2000" dirty="0" smtClean="0"/>
              <a:t>First </a:t>
            </a:r>
            <a:r>
              <a:rPr lang="en-US" sz="2000" dirty="0"/>
              <a:t>locates </a:t>
            </a:r>
            <a:r>
              <a:rPr lang="en-US" sz="2000" dirty="0" smtClean="0"/>
              <a:t>patient’s </a:t>
            </a:r>
            <a:r>
              <a:rPr lang="en-US" sz="2000" dirty="0"/>
              <a:t>own stem cells after a heart </a:t>
            </a:r>
            <a:r>
              <a:rPr lang="en-US" sz="2000" dirty="0" smtClean="0"/>
              <a:t>attack</a:t>
            </a:r>
          </a:p>
          <a:p>
            <a:r>
              <a:rPr lang="en-US" sz="2000" dirty="0" smtClean="0"/>
              <a:t>Second targets injured tissue</a:t>
            </a:r>
          </a:p>
          <a:p>
            <a:r>
              <a:rPr lang="en-US" sz="2000" dirty="0" smtClean="0"/>
              <a:t>This</a:t>
            </a:r>
            <a:r>
              <a:rPr lang="en-US" sz="2000" dirty="0" smtClean="0"/>
              <a:t> brings patients own stem </a:t>
            </a:r>
            <a:r>
              <a:rPr lang="en-US" sz="2000" dirty="0" smtClean="0"/>
              <a:t>cell to the cells needing repair</a:t>
            </a:r>
            <a:endParaRPr lang="en-US" sz="2000" dirty="0"/>
          </a:p>
          <a:p>
            <a:r>
              <a:rPr lang="en-US" sz="2000" dirty="0" smtClean="0"/>
              <a:t>By </a:t>
            </a:r>
            <a:r>
              <a:rPr lang="en-US" sz="2000" dirty="0"/>
              <a:t>North Carolina State Univ. &amp; Cedars-Sinai Heart Institute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Stem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Cell Therapy W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ithout Donor Cells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914400"/>
            <a:ext cx="5029200" cy="489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4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S</a:t>
            </a:r>
            <a:r>
              <a:rPr lang="en-US" sz="2000" dirty="0" smtClean="0"/>
              <a:t>pider </a:t>
            </a:r>
            <a:r>
              <a:rPr lang="en-US" sz="2000" dirty="0"/>
              <a:t>silk </a:t>
            </a:r>
            <a:r>
              <a:rPr lang="en-US" sz="2000" dirty="0" smtClean="0"/>
              <a:t>is coated with </a:t>
            </a:r>
            <a:r>
              <a:rPr lang="en-US" sz="2000" dirty="0"/>
              <a:t>carbon </a:t>
            </a:r>
            <a:r>
              <a:rPr lang="en-US" sz="2000" dirty="0" smtClean="0"/>
              <a:t>nanotubes</a:t>
            </a:r>
            <a:r>
              <a:rPr lang="en-US" sz="2000" dirty="0" smtClean="0"/>
              <a:t> to make it contract </a:t>
            </a:r>
            <a:r>
              <a:rPr lang="en-US" sz="2000" dirty="0"/>
              <a:t>like a heart </a:t>
            </a:r>
            <a:r>
              <a:rPr lang="en-US" sz="2000" dirty="0" smtClean="0"/>
              <a:t>muscle</a:t>
            </a:r>
            <a:endParaRPr lang="en-US" sz="2000" dirty="0" smtClean="0"/>
          </a:p>
          <a:p>
            <a:r>
              <a:rPr lang="en-US" sz="2000" dirty="0" smtClean="0"/>
              <a:t>Coating making </a:t>
            </a:r>
            <a:r>
              <a:rPr lang="en-US" sz="2000" dirty="0" smtClean="0"/>
              <a:t>it 3 </a:t>
            </a:r>
            <a:r>
              <a:rPr lang="en-US" sz="2000" dirty="0"/>
              <a:t>times stronger than untreated spider silk, which weight-for-weight is </a:t>
            </a:r>
            <a:r>
              <a:rPr lang="en-US" sz="2000" dirty="0" smtClean="0"/>
              <a:t>one of strongest substances. It </a:t>
            </a:r>
            <a:r>
              <a:rPr lang="en-US" sz="2000" dirty="0" smtClean="0"/>
              <a:t>also </a:t>
            </a:r>
            <a:r>
              <a:rPr lang="en-US" sz="2000" dirty="0" smtClean="0"/>
              <a:t>makes it conducts electricity.</a:t>
            </a:r>
            <a:endParaRPr lang="en-US" sz="2000" dirty="0"/>
          </a:p>
          <a:p>
            <a:r>
              <a:rPr lang="en-US" sz="2000" dirty="0" smtClean="0"/>
              <a:t>When used with </a:t>
            </a:r>
            <a:r>
              <a:rPr lang="en-US" sz="2000" dirty="0"/>
              <a:t>heartbeat monitor and </a:t>
            </a:r>
            <a:r>
              <a:rPr lang="en-US" sz="2000" dirty="0"/>
              <a:t>a</a:t>
            </a:r>
            <a:r>
              <a:rPr lang="en-US" sz="2000" dirty="0" smtClean="0"/>
              <a:t> piston it can </a:t>
            </a:r>
            <a:r>
              <a:rPr lang="en-US" sz="2000" dirty="0" smtClean="0"/>
              <a:t>raise 35 </a:t>
            </a:r>
            <a:r>
              <a:rPr lang="en-US" sz="2000" dirty="0" smtClean="0"/>
              <a:t>mg; and electrical </a:t>
            </a:r>
            <a:r>
              <a:rPr lang="en-US" sz="2000" dirty="0" smtClean="0"/>
              <a:t>current </a:t>
            </a:r>
            <a:r>
              <a:rPr lang="en-US" sz="2000" dirty="0" smtClean="0"/>
              <a:t>can make </a:t>
            </a:r>
            <a:r>
              <a:rPr lang="en-US" sz="2000" dirty="0" smtClean="0"/>
              <a:t>thread </a:t>
            </a:r>
            <a:r>
              <a:rPr lang="en-US" sz="2000" dirty="0"/>
              <a:t>contract like a muscle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By </a:t>
            </a:r>
            <a:r>
              <a:rPr lang="en-US" sz="2000" dirty="0"/>
              <a:t>National High Magnetic Field Lab, </a:t>
            </a:r>
            <a:r>
              <a:rPr lang="en-US" sz="2000" dirty="0" smtClean="0"/>
              <a:t>Florida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Nano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Heart Muscle on Spider Web Silk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3074" name="Picture 2" descr="iol scitech sep 11 spider sil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914400"/>
            <a:ext cx="5257801" cy="48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7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Amputees due to </a:t>
            </a:r>
            <a:r>
              <a:rPr lang="en-US" sz="2000" dirty="0" smtClean="0"/>
              <a:t>improvised </a:t>
            </a:r>
            <a:r>
              <a:rPr lang="en-US" sz="2000" dirty="0"/>
              <a:t>explosive </a:t>
            </a:r>
            <a:r>
              <a:rPr lang="en-US" sz="2000" dirty="0" smtClean="0"/>
              <a:t>device (IED)</a:t>
            </a:r>
            <a:r>
              <a:rPr lang="en-US" sz="2000" dirty="0"/>
              <a:t> </a:t>
            </a:r>
            <a:r>
              <a:rPr lang="en-US" sz="2000" dirty="0" smtClean="0"/>
              <a:t>have p</a:t>
            </a:r>
            <a:r>
              <a:rPr lang="en-US" sz="2000" dirty="0" smtClean="0"/>
              <a:t>ainful </a:t>
            </a:r>
            <a:r>
              <a:rPr lang="en-US" sz="2000" dirty="0"/>
              <a:t>bone growths</a:t>
            </a:r>
          </a:p>
          <a:p>
            <a:r>
              <a:rPr lang="en-US" sz="2000" dirty="0" smtClean="0"/>
              <a:t>The root cause of pain can be determined by Nanosensors.</a:t>
            </a:r>
          </a:p>
          <a:p>
            <a:r>
              <a:rPr lang="en-US" sz="2000" dirty="0" smtClean="0"/>
              <a:t>Protein </a:t>
            </a:r>
            <a:r>
              <a:rPr lang="en-US" sz="2000" dirty="0"/>
              <a:t>specific </a:t>
            </a:r>
            <a:r>
              <a:rPr lang="en-US" sz="2000" dirty="0" smtClean="0"/>
              <a:t>gold </a:t>
            </a:r>
            <a:r>
              <a:rPr lang="en-US" sz="2000" dirty="0" err="1" smtClean="0"/>
              <a:t>Nanosensor</a:t>
            </a:r>
            <a:r>
              <a:rPr lang="en-US" sz="2000" dirty="0" smtClean="0"/>
              <a:t> arrays </a:t>
            </a:r>
            <a:r>
              <a:rPr lang="en-US" sz="2000" dirty="0"/>
              <a:t>on microscope coverslips </a:t>
            </a:r>
            <a:r>
              <a:rPr lang="en-US" sz="2000" dirty="0" smtClean="0"/>
              <a:t>are used </a:t>
            </a:r>
            <a:r>
              <a:rPr lang="en-US" sz="2000" dirty="0"/>
              <a:t>to image proteins secretion in real </a:t>
            </a:r>
            <a:r>
              <a:rPr lang="en-US" sz="2000" dirty="0" smtClean="0"/>
              <a:t>time.  </a:t>
            </a:r>
            <a:endParaRPr lang="en-US" sz="2000" dirty="0"/>
          </a:p>
          <a:p>
            <a:r>
              <a:rPr lang="en-US" sz="2000" dirty="0" smtClean="0"/>
              <a:t>Brightness of sensors change as </a:t>
            </a:r>
            <a:r>
              <a:rPr lang="en-US" sz="2000" dirty="0"/>
              <a:t>the cell secretes proteins </a:t>
            </a:r>
          </a:p>
          <a:p>
            <a:r>
              <a:rPr lang="en-US" sz="2000" dirty="0"/>
              <a:t>U</a:t>
            </a:r>
            <a:r>
              <a:rPr lang="en-US" sz="2000" dirty="0" smtClean="0"/>
              <a:t>nusual secretions</a:t>
            </a:r>
            <a:r>
              <a:rPr lang="en-US" sz="2000" dirty="0"/>
              <a:t> </a:t>
            </a:r>
            <a:r>
              <a:rPr lang="en-US" sz="2000" dirty="0" smtClean="0"/>
              <a:t>can be detected and cured</a:t>
            </a:r>
            <a:r>
              <a:rPr lang="en-US" sz="2000" dirty="0" smtClean="0"/>
              <a:t> </a:t>
            </a:r>
          </a:p>
          <a:p>
            <a:r>
              <a:rPr lang="en-US" sz="2000" dirty="0"/>
              <a:t>B</a:t>
            </a:r>
            <a:r>
              <a:rPr lang="en-US" sz="2000" dirty="0" smtClean="0"/>
              <a:t>y </a:t>
            </a:r>
            <a:r>
              <a:rPr lang="en-US" sz="2000" dirty="0"/>
              <a:t>U.S. Naval Research </a:t>
            </a:r>
            <a:r>
              <a:rPr lang="en-US" sz="2000" dirty="0" smtClean="0"/>
              <a:t>Lab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Treatment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Amputees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 Nano 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Sensors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5122" name="Picture 2" descr="NRL has fabricated nanoplasmonic arrays to image cells protein secretions onto standard glass coverslips, reinforced with a silicon backing ring. The chip goes on a perfusion apparatus for fluid exchange (left), with similar dimensions as commercial petri dishes (right) to ensure compatibiliity.  (Photo: U.S. Naval Research Laboratory/Jamie Hartman/Released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5257801" cy="489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0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/>
              <a:t>S</a:t>
            </a:r>
            <a:r>
              <a:rPr lang="en-US" sz="2000" dirty="0" smtClean="0"/>
              <a:t>emiconducting nanoparticles can be used to create active </a:t>
            </a:r>
            <a:r>
              <a:rPr lang="en-US" sz="2000" dirty="0" smtClean="0"/>
              <a:t>3D Nanoelectronics</a:t>
            </a:r>
            <a:endParaRPr lang="en-US" sz="2000" dirty="0" smtClean="0"/>
          </a:p>
          <a:p>
            <a:r>
              <a:rPr lang="en-US" sz="2000" dirty="0" smtClean="0"/>
              <a:t>5 materials are 3D printed</a:t>
            </a:r>
            <a:endParaRPr lang="en-US" sz="2000" dirty="0"/>
          </a:p>
          <a:p>
            <a:r>
              <a:rPr lang="en-US" sz="2000" dirty="0"/>
              <a:t>1) emissive semiconducting inorganic nanoparticles</a:t>
            </a:r>
          </a:p>
          <a:p>
            <a:r>
              <a:rPr lang="en-US" sz="2000" dirty="0"/>
              <a:t>2) an elastomeric matrix</a:t>
            </a:r>
          </a:p>
          <a:p>
            <a:r>
              <a:rPr lang="en-US" sz="2000" dirty="0"/>
              <a:t>3) organic </a:t>
            </a:r>
            <a:r>
              <a:rPr lang="en-US" sz="2000" dirty="0" smtClean="0"/>
              <a:t>polymers: transport </a:t>
            </a:r>
            <a:endParaRPr lang="en-US" sz="2000" dirty="0"/>
          </a:p>
          <a:p>
            <a:r>
              <a:rPr lang="en-US" sz="2000" dirty="0"/>
              <a:t>4) solid and liquid metal leads</a:t>
            </a:r>
          </a:p>
          <a:p>
            <a:r>
              <a:rPr lang="en-US" sz="2000" dirty="0"/>
              <a:t>5) T</a:t>
            </a:r>
            <a:r>
              <a:rPr lang="en-US" sz="2000" dirty="0" smtClean="0"/>
              <a:t>ransparent </a:t>
            </a:r>
            <a:r>
              <a:rPr lang="en-US" sz="2000" dirty="0"/>
              <a:t>substrate layer</a:t>
            </a:r>
          </a:p>
          <a:p>
            <a:r>
              <a:rPr lang="en-US" sz="2000" dirty="0" smtClean="0"/>
              <a:t>Curved substrate can also be 3D </a:t>
            </a:r>
            <a:r>
              <a:rPr lang="en-US" sz="2000" dirty="0" smtClean="0"/>
              <a:t>scanned &amp; </a:t>
            </a:r>
            <a:r>
              <a:rPr lang="en-US" sz="2000" dirty="0" smtClean="0"/>
              <a:t>3D printed  </a:t>
            </a:r>
          </a:p>
          <a:p>
            <a:r>
              <a:rPr lang="en-US" sz="2000" dirty="0" smtClean="0"/>
              <a:t>Quantum </a:t>
            </a:r>
            <a:r>
              <a:rPr lang="en-US" sz="2000" dirty="0"/>
              <a:t>dot </a:t>
            </a:r>
            <a:r>
              <a:rPr lang="en-US" sz="2000" dirty="0" smtClean="0"/>
              <a:t>LED on curved </a:t>
            </a:r>
            <a:r>
              <a:rPr lang="en-US" sz="2000" dirty="0" smtClean="0"/>
              <a:t>substrate can be printed</a:t>
            </a:r>
          </a:p>
          <a:p>
            <a:r>
              <a:rPr lang="en-US" sz="2000" dirty="0"/>
              <a:t>B</a:t>
            </a:r>
            <a:r>
              <a:rPr lang="en-US" sz="2000" dirty="0" smtClean="0"/>
              <a:t>y </a:t>
            </a:r>
            <a:r>
              <a:rPr lang="en-US" sz="2000" dirty="0"/>
              <a:t>Princeton </a:t>
            </a:r>
            <a:r>
              <a:rPr lang="en-US" sz="2000" dirty="0" smtClean="0"/>
              <a:t>University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3D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Scanning and P</a:t>
            </a:r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rinting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Nano Electronics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6146" name="Picture 2" descr="3D printed quantum dot light-emitting diode (QLED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5029200" cy="48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22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1" y="914399"/>
            <a:ext cx="3657599" cy="4899581"/>
          </a:xfrm>
        </p:spPr>
        <p:txBody>
          <a:bodyPr>
            <a:noAutofit/>
          </a:bodyPr>
          <a:lstStyle/>
          <a:p>
            <a:r>
              <a:rPr lang="en-US" sz="2000" dirty="0" smtClean="0"/>
              <a:t>DNA can carry electricity</a:t>
            </a:r>
          </a:p>
          <a:p>
            <a:r>
              <a:rPr lang="en-US" sz="2000" dirty="0" smtClean="0"/>
              <a:t>So, </a:t>
            </a:r>
            <a:r>
              <a:rPr lang="en-US" sz="2000" dirty="0" smtClean="0"/>
              <a:t>Nano Wires can be made from DNA</a:t>
            </a:r>
          </a:p>
          <a:p>
            <a:r>
              <a:rPr lang="en-US" sz="2000" dirty="0"/>
              <a:t>S</a:t>
            </a:r>
            <a:r>
              <a:rPr lang="en-US" sz="2000" dirty="0" smtClean="0"/>
              <a:t>ignificant </a:t>
            </a:r>
            <a:r>
              <a:rPr lang="en-US" sz="2000" dirty="0"/>
              <a:t>current </a:t>
            </a:r>
            <a:r>
              <a:rPr lang="en-US" sz="2000" dirty="0" smtClean="0"/>
              <a:t>can move through </a:t>
            </a:r>
            <a:r>
              <a:rPr lang="en-US" sz="2000" dirty="0"/>
              <a:t>DNA </a:t>
            </a:r>
            <a:r>
              <a:rPr lang="en-US" sz="2000" dirty="0" smtClean="0"/>
              <a:t>over </a:t>
            </a:r>
            <a:r>
              <a:rPr lang="en-US" sz="2000" dirty="0"/>
              <a:t>100 </a:t>
            </a:r>
            <a:r>
              <a:rPr lang="en-US" sz="2000" dirty="0" err="1"/>
              <a:t>picoamperes</a:t>
            </a:r>
            <a:r>
              <a:rPr lang="en-US" sz="2000" dirty="0"/>
              <a:t> traveling distances exceeding 100 nanometers</a:t>
            </a:r>
          </a:p>
          <a:p>
            <a:r>
              <a:rPr lang="en-US" sz="2000" dirty="0" smtClean="0"/>
              <a:t>This can enable </a:t>
            </a:r>
            <a:r>
              <a:rPr lang="en-US" sz="2000" dirty="0"/>
              <a:t>DNA-based programmable circuits for molecular electronics and nano </a:t>
            </a:r>
            <a:r>
              <a:rPr lang="en-US" sz="2000" dirty="0" smtClean="0"/>
              <a:t>circuits</a:t>
            </a:r>
          </a:p>
          <a:p>
            <a:r>
              <a:rPr lang="en-US" sz="2000" dirty="0" smtClean="0"/>
              <a:t>By </a:t>
            </a:r>
            <a:r>
              <a:rPr lang="en-US" sz="2000" dirty="0"/>
              <a:t>Hebrew University of Jerusalem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7220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Making 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Nano Circuits with Human DNA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  <p:pic>
        <p:nvPicPr>
          <p:cNvPr id="7170" name="Picture 2" descr="Electrical DNA? Scientists Create Nano Wires From Building Blocks of Li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5029200" cy="489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6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182880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  <a:endParaRPr lang="en-US" sz="6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156960"/>
            <a:ext cx="8229600" cy="548640"/>
          </a:xfrm>
        </p:spPr>
        <p:txBody>
          <a:bodyPr>
            <a:normAutofit lnSpcReduction="10000"/>
          </a:bodyPr>
          <a:lstStyle/>
          <a:p>
            <a:pPr algn="r"/>
            <a:r>
              <a:rPr lang="en-US" b="1" dirty="0" smtClean="0"/>
              <a:t>Nanotek 2014 Keynote</a:t>
            </a:r>
          </a:p>
          <a:p>
            <a:pPr algn="r"/>
            <a:r>
              <a:rPr lang="en-US" b="1" dirty="0" smtClean="0"/>
              <a:t>Dr. Satwant Kaur, First Lady of Emerging Technologies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42581"/>
            <a:ext cx="1371600" cy="8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7670</TotalTime>
  <Words>873</Words>
  <Application>Microsoft Office PowerPoint</Application>
  <PresentationFormat>On-screen Show (4:3)</PresentationFormat>
  <Paragraphs>116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Emerging Nanotechnology Trends by the First Lady of Emerging Technologies</vt:lpstr>
      <vt:lpstr>Speaker’s Bio</vt:lpstr>
      <vt:lpstr>Emerging Nano Technologies:</vt:lpstr>
      <vt:lpstr>Nano Materials that Detect Explosives</vt:lpstr>
      <vt:lpstr>3D Printed Graphene Nano Wires </vt:lpstr>
      <vt:lpstr>Reducing Infection in Surgical Implants </vt:lpstr>
      <vt:lpstr>Stem Cell Therapy Without Donor Cells</vt:lpstr>
      <vt:lpstr>Nano Heart Muscle on Spider Web Silk</vt:lpstr>
      <vt:lpstr>Treatment of Amputees with Nano Sensors</vt:lpstr>
      <vt:lpstr>3D Scanning and Printing of Nano Electronics</vt:lpstr>
      <vt:lpstr>Making Nano Circuits with Human DNA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Kaur</dc:title>
  <dc:creator>Satwant</dc:creator>
  <cp:lastModifiedBy>satwant.kaur</cp:lastModifiedBy>
  <cp:revision>1856</cp:revision>
  <dcterms:created xsi:type="dcterms:W3CDTF">2006-08-16T00:00:00Z</dcterms:created>
  <dcterms:modified xsi:type="dcterms:W3CDTF">2014-12-01T02:40:07Z</dcterms:modified>
</cp:coreProperties>
</file>