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371" r:id="rId3"/>
    <p:sldId id="319" r:id="rId4"/>
    <p:sldId id="360" r:id="rId5"/>
    <p:sldId id="349" r:id="rId6"/>
    <p:sldId id="351" r:id="rId7"/>
    <p:sldId id="362" r:id="rId8"/>
    <p:sldId id="366" r:id="rId9"/>
    <p:sldId id="357" r:id="rId10"/>
    <p:sldId id="370" r:id="rId11"/>
    <p:sldId id="257" r:id="rId12"/>
    <p:sldId id="287" r:id="rId13"/>
    <p:sldId id="286" r:id="rId14"/>
    <p:sldId id="269" r:id="rId15"/>
    <p:sldId id="289" r:id="rId16"/>
    <p:sldId id="290" r:id="rId17"/>
    <p:sldId id="291" r:id="rId18"/>
    <p:sldId id="258" r:id="rId19"/>
    <p:sldId id="262" r:id="rId20"/>
    <p:sldId id="259" r:id="rId21"/>
    <p:sldId id="288" r:id="rId22"/>
    <p:sldId id="266" r:id="rId23"/>
    <p:sldId id="271" r:id="rId24"/>
    <p:sldId id="293" r:id="rId25"/>
    <p:sldId id="292" r:id="rId26"/>
    <p:sldId id="356" r:id="rId27"/>
    <p:sldId id="270" r:id="rId28"/>
    <p:sldId id="264" r:id="rId29"/>
    <p:sldId id="367" r:id="rId30"/>
    <p:sldId id="369" r:id="rId31"/>
    <p:sldId id="274" r:id="rId32"/>
    <p:sldId id="372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BC"/>
    <a:srgbClr val="0055D2"/>
    <a:srgbClr val="6699FF"/>
    <a:srgbClr val="A80000"/>
    <a:srgbClr val="000066"/>
    <a:srgbClr val="B2B2B2"/>
    <a:srgbClr val="12018D"/>
    <a:srgbClr val="180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4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1398" y="-168"/>
      </p:cViewPr>
      <p:guideLst>
        <p:guide orient="horz" pos="3291"/>
        <p:guide pos="1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94CAF98-05D5-4E53-98CE-E88DA6782110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1845D62-745E-433C-A924-6C32F568F2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69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F28A7-F345-429A-AA31-AA94FE62E5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4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AD368-01EA-4521-9AC2-E2EFA621B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6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DF41D-16C6-4628-BB54-1C35D6475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99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6F3C7-0E02-4CB8-A00E-A9F3A47D74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1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AD8C0-8101-4F5E-8AEC-338130A1B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4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91410-D0A6-4AC6-AC14-F3C15802A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7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68A1A2-D0E2-4BE0-915C-67119A79A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7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EDB35-D1D3-4F3A-BECB-5E86C12C9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1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EDF52-9B52-4C4C-BE37-84944FC77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16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BF686-674E-4B09-AC42-A77802C25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3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FF745-BC1C-4E07-B6A7-DADC095C7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91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1763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1763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1763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4AE5274-77BD-4297-BC5C-866F9AB185C6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EBEBE5C-231D-495B-948A-49C63DD9F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91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CD56FA5-669B-40C4-B301-75791309D126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18191C7C-0F00-4B8D-8203-AE10EFDE6F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7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7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75D9BAF-DB48-418B-B4AF-891C04A06AA4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4D172829-D9F2-4DC5-B001-83659D3C8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04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4DF6B6E-0EAD-425C-8ECE-79A57C2FB445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07D64967-AC59-4BBF-B03A-C71CFCBC0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51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9ADF179-AA83-47AF-A916-8C64D25CA4FD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C35C1560-E6BD-430F-B168-B53BFA1929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13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2DC9CDA-4EAB-4EDD-9FF3-C05548D42201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5FB7889-FF83-461F-829B-CE97B28C3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81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08B9FC8-A2B2-480B-8DBF-CA053E408607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FD22B216-A471-4BE0-B624-0D832C2B4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53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30A6AF9-1F62-4835-9A55-5BD4D9F7B445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986A175C-6A37-4370-8C4E-117625B47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50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921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9" y="66677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7B5BE86-ED40-4EBA-88D6-A5BACD83A656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825EB4E0-1202-45A0-A107-0FC6DFAA5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87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D67EE20-7491-4497-A3CC-FD28310C79BD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20F8D032-EB13-43B4-9D08-772803D02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334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2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20B17ECF-45B8-4BCE-87D4-356555E09073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fld id="{A3312EBF-6602-4496-BC3B-81033EE47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5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C52EE33-2444-404A-AE51-2DA4A0D44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052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696464"/>
                </a:solidFill>
                <a:latin typeface="Perpetua"/>
              </a:defRPr>
            </a:lvl1pPr>
          </a:lstStyle>
          <a:p>
            <a:pPr>
              <a:defRPr/>
            </a:pPr>
            <a:fld id="{328BD72D-8200-43C2-B284-81ACDFBB5809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696464"/>
                </a:solidFill>
                <a:latin typeface="Perpetu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3D5DFD3-A327-4C1E-9A11-980F2A304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emf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epatitis.omicsgroup.com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5705475" y="6164263"/>
            <a:ext cx="3362325" cy="482600"/>
          </a:xfrm>
          <a:custGeom>
            <a:avLst/>
            <a:gdLst>
              <a:gd name="T0" fmla="*/ 0 w 4191000"/>
              <a:gd name="T1" fmla="*/ 0 h 609600"/>
              <a:gd name="T2" fmla="*/ 2007164 w 4191000"/>
              <a:gd name="T3" fmla="*/ 0 h 609600"/>
              <a:gd name="T4" fmla="*/ 2164589 w 4191000"/>
              <a:gd name="T5" fmla="*/ 151113 h 609600"/>
              <a:gd name="T6" fmla="*/ 2007164 w 4191000"/>
              <a:gd name="T7" fmla="*/ 302225 h 609600"/>
              <a:gd name="T8" fmla="*/ 0 w 4191000"/>
              <a:gd name="T9" fmla="*/ 302225 h 609600"/>
              <a:gd name="T10" fmla="*/ 0 w 4191000"/>
              <a:gd name="T11" fmla="*/ 0 h 609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91000"/>
              <a:gd name="T19" fmla="*/ 0 h 609600"/>
              <a:gd name="T20" fmla="*/ 4191000 w 4191000"/>
              <a:gd name="T21" fmla="*/ 609600 h 609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/>
          <a:lstStyle/>
          <a:p>
            <a:r>
              <a:rPr lang="en-US" sz="2800" b="1" smtClean="0">
                <a:solidFill>
                  <a:schemeClr val="bg1"/>
                </a:solidFill>
              </a:rPr>
              <a:t>Mark A Feitelson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Hepatitis-2015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Orlando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July 20 - 22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1434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343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344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345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4346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29083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26" y="3413047"/>
            <a:ext cx="5301867" cy="28353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4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3413125"/>
            <a:ext cx="2152650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914400" y="674688"/>
            <a:ext cx="7240588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B01D1"/>
                </a:solidFill>
              </a:rPr>
              <a:t>Does HBx promote the appearance of liver cancer stem cells?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2800" b="1">
              <a:solidFill>
                <a:srgbClr val="0B01D1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b="1"/>
              <a:t>Mark A. Feitelson, Ph.D.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2400" b="1"/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b="1"/>
              <a:t>Department of Biology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b="1"/>
              <a:t>College of Science and Technology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b="1"/>
              <a:t>Temple University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400" b="1"/>
              <a:t>Philadelphia, PA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377950"/>
            <a:ext cx="882332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339725" y="463550"/>
            <a:ext cx="8304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0000BC"/>
                </a:solidFill>
              </a:rPr>
              <a:t>Natural history of HBV infection</a:t>
            </a:r>
          </a:p>
        </p:txBody>
      </p:sp>
      <p:sp>
        <p:nvSpPr>
          <p:cNvPr id="16388" name="TextBox 2"/>
          <p:cNvSpPr txBox="1">
            <a:spLocks noChangeArrowheads="1"/>
          </p:cNvSpPr>
          <p:nvPr/>
        </p:nvSpPr>
        <p:spPr bwMode="auto">
          <a:xfrm>
            <a:off x="439738" y="5830888"/>
            <a:ext cx="6543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Nature Reviews Immunology 14, 181–194 (2014)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160338"/>
            <a:ext cx="6169025" cy="653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6" descr="http://en.academic.ru/pictures/enwiki/72/Hepatitis_B_virus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900113"/>
            <a:ext cx="27114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5003" y="314457"/>
            <a:ext cx="8255357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ln w="1905"/>
                <a:solidFill>
                  <a:srgbClr val="0055D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HBx is a viral “</a:t>
            </a:r>
            <a:r>
              <a:rPr lang="en-US" sz="2800" b="1" dirty="0" err="1">
                <a:ln w="1905"/>
                <a:solidFill>
                  <a:srgbClr val="0055D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oncoprotein</a:t>
            </a:r>
            <a:r>
              <a:rPr lang="en-US" sz="2800" b="1" dirty="0">
                <a:ln w="1905"/>
                <a:solidFill>
                  <a:srgbClr val="0055D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that has three main functions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6375" y="1320800"/>
            <a:ext cx="8602663" cy="541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en-US" sz="2200" b="1" dirty="0">
                <a:solidFill>
                  <a:prstClr val="black"/>
                </a:solidFill>
                <a:latin typeface="+mn-lt"/>
                <a:cs typeface="Aharoni" pitchFamily="2" charset="-79"/>
              </a:rPr>
              <a:t>HBx stimulates virus gene expression and replication, which promotes chronic infection.</a:t>
            </a: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en-US" sz="1400" b="1" dirty="0">
              <a:solidFill>
                <a:prstClr val="black"/>
              </a:solidFill>
              <a:latin typeface="+mn-lt"/>
              <a:cs typeface="Aharoni" pitchFamily="2" charset="-79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en-US" sz="2200" b="1" dirty="0">
                <a:latin typeface="+mn-lt"/>
                <a:cs typeface="Aharoni" pitchFamily="2" charset="-79"/>
              </a:rPr>
              <a:t>HBx promotes the development and progression of chronic liver disease by blocking immune mediated clearance of virus infected cells.  </a:t>
            </a: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en-US" sz="1400" b="1" dirty="0">
              <a:latin typeface="+mn-lt"/>
              <a:cs typeface="Aharoni" pitchFamily="2" charset="-79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en-US" sz="2200" b="1" dirty="0">
                <a:latin typeface="+mn-lt"/>
                <a:cs typeface="Aharoni" pitchFamily="2" charset="-79"/>
              </a:rPr>
              <a:t>HBx contributes to the development of HCC by multiple mechanisms: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latin typeface="+mn-lt"/>
                <a:cs typeface="Aharoni" pitchFamily="2" charset="-79"/>
              </a:rPr>
              <a:t>	</a:t>
            </a: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inhibits </a:t>
            </a:r>
            <a:r>
              <a:rPr lang="en-US" altLang="en-US" sz="2000" b="1" dirty="0" err="1">
                <a:solidFill>
                  <a:srgbClr val="000000"/>
                </a:solidFill>
                <a:latin typeface="Arial" charset="0"/>
              </a:rPr>
              <a:t>proteasomal</a:t>
            </a: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 degradation 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	is a transcriptional regulator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	stimulates cellular signaling pathways 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  partially blocks DNA repair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	</a:t>
            </a:r>
            <a:r>
              <a:rPr lang="en-US" altLang="en-US" sz="2000" b="1" dirty="0">
                <a:solidFill>
                  <a:srgbClr val="0000BC"/>
                </a:solidFill>
                <a:latin typeface="Arial" charset="0"/>
              </a:rPr>
              <a:t>utilizes epigenetic machinery (HDACs and DNMTs)</a:t>
            </a:r>
          </a:p>
          <a:p>
            <a:pPr marL="800100" lvl="1" indent="-342900" algn="just">
              <a:spcBef>
                <a:spcPts val="0"/>
              </a:spcBef>
              <a:buClr>
                <a:srgbClr val="0000BC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  binds to and inhibits selected tumor suppressor gene   </a:t>
            </a:r>
          </a:p>
          <a:p>
            <a:pPr lvl="1" algn="just">
              <a:spcBef>
                <a:spcPts val="0"/>
              </a:spcBef>
              <a:buClr>
                <a:srgbClr val="0000BC"/>
              </a:buClr>
              <a:defRPr/>
            </a:pPr>
            <a:r>
              <a:rPr lang="en-US" altLang="en-US" sz="2000" b="1" dirty="0">
                <a:solidFill>
                  <a:srgbClr val="000000"/>
                </a:solidFill>
                <a:latin typeface="Arial" charset="0"/>
              </a:rPr>
              <a:t>       products</a:t>
            </a:r>
            <a:endParaRPr lang="en-US" sz="2200" b="1" dirty="0">
              <a:latin typeface="+mn-lt"/>
              <a:cs typeface="Aharoni" pitchFamily="2" charset="-79"/>
            </a:endParaRPr>
          </a:p>
          <a:p>
            <a:pPr marL="285750" indent="-285750" algn="just">
              <a:buFont typeface="Wingdings" pitchFamily="2" charset="2"/>
              <a:buChar char="Ø"/>
              <a:defRPr/>
            </a:pPr>
            <a:endParaRPr lang="en-US" sz="2200" b="1" dirty="0">
              <a:latin typeface="+mn-lt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31788" y="244475"/>
            <a:ext cx="8467725" cy="587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B01D1"/>
                </a:solidFill>
              </a:rPr>
              <a:t>What is epigenetics?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200"/>
              <a:t>global hypomethylation and localized hypermethylation of DNA</a:t>
            </a:r>
          </a:p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200"/>
              <a:t>alterations in histone and nonhistone protein acetylation, deacetylation and methylation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which alter the compactness of chromatin and its accessibility to complexes that activate transcription.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Histone deacetylases (HDACs) promote carcinogenesis by targeting specific chromosomal regions also targeted by transcription factors.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DNA methyltransferasess (DNMTs) promote DNA methylation in CpG islands within promoter regions of about half the genes of the genome.  Progressive DNA methylation is associated with cancer.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Altered miRNA and RNAi expression also contribute to carcinogenesis.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23838" y="363538"/>
            <a:ext cx="8636000" cy="6294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B01D1"/>
                </a:solidFill>
              </a:rPr>
              <a:t>Interaction of HBx with epigenetic machinery </a:t>
            </a:r>
          </a:p>
          <a:p>
            <a:pPr algn="just" eaLnBrk="1" hangingPunct="1">
              <a:spcBef>
                <a:spcPct val="50000"/>
              </a:spcBef>
            </a:pPr>
            <a:endParaRPr lang="en-US" altLang="en-US" sz="800"/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HBx, as a </a:t>
            </a:r>
            <a:r>
              <a:rPr lang="en-US" altLang="en-US" sz="2200" i="1"/>
              <a:t>trans</a:t>
            </a:r>
            <a:r>
              <a:rPr lang="en-US" altLang="en-US" sz="2200"/>
              <a:t>-activating, protein binding protein, up-regulates expression of DNMTs.  DMNTs down-regulate tumor suppressors by promoter methylation. 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HBx binds to DMNT1, DNMT3A, HDAC and to other protein complexes, but not directly to DNA. HBx binds to the CBP/P300 complex (scaffold) having HAT activity, and to mSin3A, which has HDAC activity. Binding of HBx to DNMTs may also promote their redistribution, thereby activating gene expression.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Further, HBx alters the expression of </a:t>
            </a:r>
            <a:r>
              <a:rPr lang="en-US" altLang="en-US" sz="2200" u="sng"/>
              <a:t>miRNAs</a:t>
            </a:r>
            <a:r>
              <a:rPr lang="en-US" altLang="en-US" sz="2200"/>
              <a:t> that impact cell viability and growth (e.g., by targeting p53 and </a:t>
            </a:r>
            <a:r>
              <a:rPr lang="en-US" altLang="en-US" sz="2200">
                <a:latin typeface="Symbol" pitchFamily="18" charset="2"/>
              </a:rPr>
              <a:t>b</a:t>
            </a:r>
            <a:r>
              <a:rPr lang="en-US" altLang="en-US" sz="2200"/>
              <a:t>-catenin). 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HBx activates </a:t>
            </a:r>
            <a:r>
              <a:rPr lang="en-US" altLang="en-US" sz="2200" u="sng"/>
              <a:t>signal transduction pathways </a:t>
            </a:r>
            <a:r>
              <a:rPr lang="en-US" altLang="en-US" sz="2200"/>
              <a:t>(e.g., NF-</a:t>
            </a:r>
            <a:r>
              <a:rPr lang="en-US" altLang="en-US" sz="2200">
                <a:latin typeface="Symbol" pitchFamily="18" charset="2"/>
              </a:rPr>
              <a:t>k</a:t>
            </a:r>
            <a:r>
              <a:rPr lang="en-US" altLang="en-US" sz="2200"/>
              <a:t>B, AP-1, AP-2, PI3K/Akt, Jak/STAT, ras, src, Wnt, etc) that mediate epigenetic changes in the infected cell.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These HBx activities may all contribute to “stemness.”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0800"/>
            <a:ext cx="8193088" cy="645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846138" y="6503988"/>
            <a:ext cx="7705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Cell Stem Cell 14(5):561-74,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949325"/>
            <a:ext cx="3698875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949325"/>
            <a:ext cx="3808413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" r="51344" b="4948"/>
          <a:stretch>
            <a:fillRect/>
          </a:stretch>
        </p:blipFill>
        <p:spPr bwMode="auto">
          <a:xfrm>
            <a:off x="566738" y="3836988"/>
            <a:ext cx="369887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7" r="1283" b="4105"/>
          <a:stretch>
            <a:fillRect/>
          </a:stretch>
        </p:blipFill>
        <p:spPr bwMode="auto">
          <a:xfrm>
            <a:off x="4694238" y="3838575"/>
            <a:ext cx="3822700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573088" y="908050"/>
            <a:ext cx="442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/>
              <a:t>A</a:t>
            </a:r>
          </a:p>
        </p:txBody>
      </p: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547688" y="3817938"/>
            <a:ext cx="444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/>
              <a:t>B</a:t>
            </a:r>
          </a:p>
        </p:txBody>
      </p:sp>
      <p:sp>
        <p:nvSpPr>
          <p:cNvPr id="22536" name="TextBox 2"/>
          <p:cNvSpPr txBox="1">
            <a:spLocks noChangeArrowheads="1"/>
          </p:cNvSpPr>
          <p:nvPr/>
        </p:nvSpPr>
        <p:spPr bwMode="auto">
          <a:xfrm>
            <a:off x="4708525" y="887413"/>
            <a:ext cx="4778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/>
              <a:t>C</a:t>
            </a:r>
          </a:p>
        </p:txBody>
      </p:sp>
      <p:sp>
        <p:nvSpPr>
          <p:cNvPr id="22537" name="TextBox 6"/>
          <p:cNvSpPr txBox="1">
            <a:spLocks noChangeArrowheads="1"/>
          </p:cNvSpPr>
          <p:nvPr/>
        </p:nvSpPr>
        <p:spPr bwMode="auto">
          <a:xfrm>
            <a:off x="4694238" y="3824288"/>
            <a:ext cx="573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400" b="1"/>
              <a:t>D</a:t>
            </a:r>
          </a:p>
        </p:txBody>
      </p:sp>
      <p:sp>
        <p:nvSpPr>
          <p:cNvPr id="22538" name="TextBox 8"/>
          <p:cNvSpPr txBox="1">
            <a:spLocks noChangeArrowheads="1"/>
          </p:cNvSpPr>
          <p:nvPr/>
        </p:nvSpPr>
        <p:spPr bwMode="auto">
          <a:xfrm>
            <a:off x="246063" y="109538"/>
            <a:ext cx="85296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solidFill>
                  <a:srgbClr val="0000BC"/>
                </a:solidFill>
              </a:rPr>
              <a:t>HBx staining in hepatocytes (A), HCC (B), bile ducts (C) and cholangiocarcinoma (D)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79388" y="147638"/>
            <a:ext cx="8763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Model of the putative relationship between HBx and “stemness” in the pathogenesis of HBV associated HCC</a:t>
            </a:r>
            <a:r>
              <a:rPr lang="en-US" altLang="en-US" sz="2400">
                <a:solidFill>
                  <a:srgbClr val="0000BC"/>
                </a:solidFill>
              </a:rPr>
              <a:t> </a:t>
            </a:r>
          </a:p>
        </p:txBody>
      </p:sp>
      <p:sp>
        <p:nvSpPr>
          <p:cNvPr id="23555" name="Text Box 349"/>
          <p:cNvSpPr txBox="1">
            <a:spLocks noChangeArrowheads="1"/>
          </p:cNvSpPr>
          <p:nvPr/>
        </p:nvSpPr>
        <p:spPr bwMode="auto">
          <a:xfrm>
            <a:off x="374650" y="1017588"/>
            <a:ext cx="8372475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095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  <a:buClr>
                <a:srgbClr val="B80023"/>
              </a:buClr>
              <a:buFont typeface="Wingdings" pitchFamily="2" charset="2"/>
              <a:buChar char="§"/>
            </a:pPr>
            <a:r>
              <a:rPr lang="en-US" altLang="en-US" sz="2000" b="1"/>
              <a:t>  Pathways implicated in the self-renewal of stem cells are similar to those seen in tumor initiating or </a:t>
            </a:r>
            <a:r>
              <a:rPr lang="en-US" altLang="en-US" sz="2000" b="1">
                <a:solidFill>
                  <a:srgbClr val="B80023"/>
                </a:solidFill>
              </a:rPr>
              <a:t>cancer stem cells</a:t>
            </a:r>
            <a:r>
              <a:rPr lang="en-US" altLang="en-US" sz="2000" b="1" i="1"/>
              <a:t> </a:t>
            </a:r>
            <a:r>
              <a:rPr lang="en-US" altLang="en-US" sz="2000" b="1"/>
              <a:t>(CSCs). </a:t>
            </a:r>
          </a:p>
          <a:p>
            <a:pPr algn="just" eaLnBrk="1" hangingPunct="1">
              <a:spcBef>
                <a:spcPct val="50000"/>
              </a:spcBef>
              <a:buClr>
                <a:srgbClr val="B80023"/>
              </a:buClr>
              <a:buFont typeface="Wingdings" pitchFamily="2" charset="2"/>
              <a:buChar char="§"/>
            </a:pPr>
            <a:r>
              <a:rPr lang="en-US" altLang="en-US" sz="2000" b="1"/>
              <a:t>  HBx may stimulate “stemness” by </a:t>
            </a:r>
          </a:p>
          <a:p>
            <a:pPr algn="just" eaLnBrk="1" hangingPunct="1">
              <a:lnSpc>
                <a:spcPct val="70000"/>
              </a:lnSpc>
              <a:spcBef>
                <a:spcPct val="50000"/>
              </a:spcBef>
              <a:buClr>
                <a:srgbClr val="B80023"/>
              </a:buClr>
              <a:buFont typeface="Wingdings" pitchFamily="2" charset="2"/>
              <a:buNone/>
            </a:pPr>
            <a:r>
              <a:rPr lang="en-US" altLang="en-US" sz="2000"/>
              <a:t>   </a:t>
            </a:r>
            <a:r>
              <a:rPr lang="en-US" altLang="en-US" sz="2000">
                <a:solidFill>
                  <a:srgbClr val="B80023"/>
                </a:solidFill>
                <a:sym typeface="Wingdings" pitchFamily="2" charset="2"/>
              </a:rPr>
              <a:t></a:t>
            </a:r>
            <a:r>
              <a:rPr lang="en-US" altLang="en-US" sz="2000"/>
              <a:t>   </a:t>
            </a:r>
            <a:r>
              <a:rPr lang="en-US" altLang="en-US" sz="2000" b="1"/>
              <a:t>src mediated tyr phosphorylation (activation) of </a:t>
            </a:r>
            <a:r>
              <a:rPr lang="el-GR" altLang="en-US" sz="2000" b="1">
                <a:cs typeface="Arial" pitchFamily="34" charset="0"/>
              </a:rPr>
              <a:t>β</a:t>
            </a:r>
            <a:r>
              <a:rPr lang="en-US" altLang="en-US" sz="2000" b="1"/>
              <a:t>-catenin</a:t>
            </a:r>
            <a:r>
              <a:rPr lang="en-US" altLang="en-US" sz="2000"/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Clr>
                <a:srgbClr val="B80023"/>
              </a:buClr>
              <a:buFont typeface="Wingdings" pitchFamily="2" charset="2"/>
              <a:buNone/>
            </a:pPr>
            <a:r>
              <a:rPr lang="en-US" altLang="en-US" sz="2000"/>
              <a:t>   </a:t>
            </a:r>
            <a:r>
              <a:rPr lang="en-US" altLang="en-US" sz="2000">
                <a:solidFill>
                  <a:srgbClr val="B80023"/>
                </a:solidFill>
                <a:sym typeface="Wingdings" pitchFamily="2" charset="2"/>
              </a:rPr>
              <a:t></a:t>
            </a:r>
            <a:r>
              <a:rPr lang="en-US" altLang="en-US" sz="2000"/>
              <a:t>   </a:t>
            </a:r>
            <a:r>
              <a:rPr lang="el-GR" altLang="en-US" sz="2000" b="1">
                <a:cs typeface="Arial" pitchFamily="34" charset="0"/>
              </a:rPr>
              <a:t>β</a:t>
            </a:r>
            <a:r>
              <a:rPr lang="en-US" altLang="en-US" sz="2000" b="1"/>
              <a:t>-catenin released from E-cadherin and/or GSK3</a:t>
            </a:r>
            <a:r>
              <a:rPr lang="el-GR" altLang="en-US" sz="2000" b="1">
                <a:cs typeface="Arial" pitchFamily="34" charset="0"/>
              </a:rPr>
              <a:t>β</a:t>
            </a:r>
            <a:r>
              <a:rPr lang="en-US" altLang="en-US" sz="2000" b="1"/>
              <a:t> complexes   	  activates EpCAM</a:t>
            </a:r>
            <a:r>
              <a:rPr lang="en-US" altLang="en-US" sz="2000"/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  <a:buClr>
                <a:srgbClr val="B80023"/>
              </a:buClr>
              <a:buFont typeface="Wingdings" pitchFamily="2" charset="2"/>
              <a:buNone/>
            </a:pPr>
            <a:r>
              <a:rPr lang="en-US" altLang="en-US" sz="2000"/>
              <a:t>   </a:t>
            </a:r>
            <a:r>
              <a:rPr lang="en-US" altLang="en-US" sz="2000">
                <a:solidFill>
                  <a:srgbClr val="B80023"/>
                </a:solidFill>
                <a:sym typeface="Wingdings" pitchFamily="2" charset="2"/>
              </a:rPr>
              <a:t> </a:t>
            </a:r>
            <a:r>
              <a:rPr lang="en-US" altLang="en-US" sz="2000" b="1"/>
              <a:t>up-regulation of miR-181 which stimulates expression of 	  EpCAM</a:t>
            </a:r>
          </a:p>
        </p:txBody>
      </p:sp>
      <p:pic>
        <p:nvPicPr>
          <p:cNvPr id="23556" name="Picture 351" descr="Pictur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4144963"/>
            <a:ext cx="8132762" cy="1876425"/>
          </a:xfrm>
          <a:prstGeom prst="rect">
            <a:avLst/>
          </a:prstGeom>
          <a:noFill/>
          <a:ln w="12700">
            <a:solidFill>
              <a:srgbClr val="A8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7" name="Line 352"/>
          <p:cNvSpPr>
            <a:spLocks noChangeShapeType="1"/>
          </p:cNvSpPr>
          <p:nvPr/>
        </p:nvSpPr>
        <p:spPr bwMode="auto">
          <a:xfrm>
            <a:off x="2706688" y="5291138"/>
            <a:ext cx="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Text Box 353"/>
          <p:cNvSpPr txBox="1">
            <a:spLocks noChangeArrowheads="1"/>
          </p:cNvSpPr>
          <p:nvPr/>
        </p:nvSpPr>
        <p:spPr bwMode="auto">
          <a:xfrm>
            <a:off x="523875" y="6126163"/>
            <a:ext cx="8039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/>
              <a:t>Munz M, </a:t>
            </a:r>
            <a:r>
              <a:rPr lang="en-US" altLang="en-US" sz="1600" b="1" i="1"/>
              <a:t>et al</a:t>
            </a:r>
            <a:r>
              <a:rPr lang="en-US" altLang="en-US" sz="1600" b="1"/>
              <a:t>. Cancer Res, 2009.  Gonzalez B, et al.  Stem Cells, 2009.</a:t>
            </a:r>
            <a:endParaRPr lang="en-US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5094288" y="1047750"/>
            <a:ext cx="3619500" cy="199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2000" b="1"/>
              <a:t>EpCAM is a marker of HCC and hepatic stem cells (HSCs), but not normal hepatocytes.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b="1"/>
              <a:t>Yamashita T, </a:t>
            </a:r>
            <a:r>
              <a:rPr lang="en-US" altLang="en-US" b="1" i="1"/>
              <a:t>et al</a:t>
            </a:r>
            <a:r>
              <a:rPr lang="en-US" altLang="en-US" b="1"/>
              <a:t>, Gastroenterology, 2009.</a:t>
            </a:r>
          </a:p>
        </p:txBody>
      </p:sp>
      <p:pic>
        <p:nvPicPr>
          <p:cNvPr id="24579" name="Picture 5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2"/>
          <a:stretch>
            <a:fillRect/>
          </a:stretch>
        </p:blipFill>
        <p:spPr bwMode="auto">
          <a:xfrm>
            <a:off x="260350" y="2395538"/>
            <a:ext cx="4779963" cy="4071937"/>
          </a:xfrm>
          <a:prstGeom prst="rect">
            <a:avLst/>
          </a:prstGeom>
          <a:solidFill>
            <a:schemeClr val="bg1"/>
          </a:solidFill>
          <a:ln w="12700">
            <a:solidFill>
              <a:srgbClr val="B80023"/>
            </a:solidFill>
            <a:prstDash val="sysDot"/>
            <a:miter lim="800000"/>
            <a:headEnd/>
            <a:tailEnd/>
          </a:ln>
        </p:spPr>
      </p:pic>
      <p:pic>
        <p:nvPicPr>
          <p:cNvPr id="24580" name="Picture 6" descr="Pictur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084263"/>
            <a:ext cx="4568825" cy="1054100"/>
          </a:xfrm>
          <a:prstGeom prst="rect">
            <a:avLst/>
          </a:prstGeom>
          <a:noFill/>
          <a:ln w="12700">
            <a:solidFill>
              <a:srgbClr val="A8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1" name="Line 7"/>
          <p:cNvSpPr>
            <a:spLocks noChangeShapeType="1"/>
          </p:cNvSpPr>
          <p:nvPr/>
        </p:nvSpPr>
        <p:spPr bwMode="auto">
          <a:xfrm>
            <a:off x="1620838" y="1714500"/>
            <a:ext cx="9525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5091113" y="5781675"/>
            <a:ext cx="3856037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Modified from </a:t>
            </a:r>
            <a:r>
              <a:rPr lang="en-US" altLang="en-US" sz="1600" b="1"/>
              <a:t>Lu TY, </a:t>
            </a:r>
            <a:r>
              <a:rPr lang="en-US" altLang="en-US" sz="1600" b="1" i="1"/>
              <a:t>et al</a:t>
            </a:r>
            <a:r>
              <a:rPr lang="en-US" altLang="en-US" sz="1600" b="1"/>
              <a:t>, J Biol Chem, 2010</a:t>
            </a:r>
          </a:p>
        </p:txBody>
      </p:sp>
      <p:sp>
        <p:nvSpPr>
          <p:cNvPr id="24583" name="Text Box 9"/>
          <p:cNvSpPr txBox="1">
            <a:spLocks noChangeArrowheads="1"/>
          </p:cNvSpPr>
          <p:nvPr/>
        </p:nvSpPr>
        <p:spPr bwMode="auto">
          <a:xfrm>
            <a:off x="1450975" y="339725"/>
            <a:ext cx="6126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B01D1"/>
                </a:solidFill>
              </a:rPr>
              <a:t>How does EpCAM promote “stemness?”</a:t>
            </a:r>
          </a:p>
        </p:txBody>
      </p:sp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3265488" y="1241425"/>
            <a:ext cx="3667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81000" y="1066800"/>
            <a:ext cx="838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pic>
        <p:nvPicPr>
          <p:cNvPr id="25603" name="Picture 7" descr="Pictur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952500"/>
            <a:ext cx="4397375" cy="1014413"/>
          </a:xfrm>
          <a:prstGeom prst="rect">
            <a:avLst/>
          </a:prstGeom>
          <a:noFill/>
          <a:ln w="12700">
            <a:solidFill>
              <a:srgbClr val="A8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6" descr="Picture 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2" t="7381" r="15808" b="21964"/>
          <a:stretch>
            <a:fillRect/>
          </a:stretch>
        </p:blipFill>
        <p:spPr bwMode="auto">
          <a:xfrm>
            <a:off x="211138" y="2328863"/>
            <a:ext cx="5568950" cy="3643312"/>
          </a:xfrm>
          <a:prstGeom prst="rect">
            <a:avLst/>
          </a:prstGeom>
          <a:solidFill>
            <a:srgbClr val="EBF5FF"/>
          </a:solidFill>
          <a:ln w="12700">
            <a:solidFill>
              <a:srgbClr val="B80023"/>
            </a:solidFill>
            <a:prstDash val="sysDot"/>
            <a:miter lim="800000"/>
            <a:headEnd/>
            <a:tailEnd/>
          </a:ln>
        </p:spPr>
      </p:pic>
      <p:sp>
        <p:nvSpPr>
          <p:cNvPr id="25605" name="Text Box 79"/>
          <p:cNvSpPr txBox="1">
            <a:spLocks noChangeArrowheads="1"/>
          </p:cNvSpPr>
          <p:nvPr/>
        </p:nvSpPr>
        <p:spPr bwMode="auto">
          <a:xfrm>
            <a:off x="4760913" y="901700"/>
            <a:ext cx="4111625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/>
              <a:t>EpCAM is transcriptionally up-regulated by </a:t>
            </a:r>
            <a:r>
              <a:rPr lang="el-GR" altLang="en-US" sz="2000" b="1"/>
              <a:t>β</a:t>
            </a:r>
            <a:r>
              <a:rPr lang="en-US" altLang="en-US" sz="2000" b="1"/>
              <a:t>-catenin.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1"/>
              <a:t>Yamashita T, </a:t>
            </a:r>
            <a:r>
              <a:rPr lang="en-US" altLang="en-US" sz="1600" b="1" i="1"/>
              <a:t>et al</a:t>
            </a:r>
            <a:r>
              <a:rPr lang="en-US" altLang="en-US" sz="1600" b="1"/>
              <a:t>, Cancer Res 2007.</a:t>
            </a:r>
            <a:endParaRPr lang="en-US" altLang="en-US" sz="1600"/>
          </a:p>
        </p:txBody>
      </p:sp>
      <p:sp>
        <p:nvSpPr>
          <p:cNvPr id="25606" name="Line 82"/>
          <p:cNvSpPr>
            <a:spLocks noChangeShapeType="1"/>
          </p:cNvSpPr>
          <p:nvPr/>
        </p:nvSpPr>
        <p:spPr bwMode="auto">
          <a:xfrm>
            <a:off x="1514475" y="1519238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Text Box 83"/>
          <p:cNvSpPr txBox="1">
            <a:spLocks noChangeArrowheads="1"/>
          </p:cNvSpPr>
          <p:nvPr/>
        </p:nvSpPr>
        <p:spPr bwMode="auto">
          <a:xfrm>
            <a:off x="5853113" y="5370513"/>
            <a:ext cx="28463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/>
              <a:t>Modified from </a:t>
            </a:r>
            <a:r>
              <a:rPr lang="en-US" altLang="en-US" sz="1600" b="1"/>
              <a:t>Munz M, </a:t>
            </a:r>
            <a:r>
              <a:rPr lang="en-US" altLang="en-US" sz="1600" b="1" i="1"/>
              <a:t>et al</a:t>
            </a:r>
            <a:r>
              <a:rPr lang="en-US" altLang="en-US" sz="1600" b="1"/>
              <a:t>. Cancer Res, 2009.</a:t>
            </a:r>
            <a:r>
              <a:rPr lang="en-US" altLang="en-US" sz="1600"/>
              <a:t> </a:t>
            </a:r>
          </a:p>
        </p:txBody>
      </p:sp>
      <p:sp>
        <p:nvSpPr>
          <p:cNvPr id="25608" name="Text Box 84"/>
          <p:cNvSpPr txBox="1">
            <a:spLocks noChangeArrowheads="1"/>
          </p:cNvSpPr>
          <p:nvPr/>
        </p:nvSpPr>
        <p:spPr bwMode="auto">
          <a:xfrm>
            <a:off x="4349750" y="4506913"/>
            <a:ext cx="995363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60000"/>
                </a:solidFill>
              </a:rPr>
              <a:t>src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F60000"/>
                </a:solidFill>
              </a:rPr>
              <a:t>    </a:t>
            </a:r>
            <a:r>
              <a:rPr lang="en-US" altLang="en-US" b="1">
                <a:solidFill>
                  <a:srgbClr val="F60000"/>
                </a:solidFill>
              </a:rPr>
              <a:t>HBx</a:t>
            </a:r>
          </a:p>
        </p:txBody>
      </p:sp>
      <p:sp>
        <p:nvSpPr>
          <p:cNvPr id="25609" name="Line 85"/>
          <p:cNvSpPr>
            <a:spLocks noChangeShapeType="1"/>
          </p:cNvSpPr>
          <p:nvPr/>
        </p:nvSpPr>
        <p:spPr bwMode="auto">
          <a:xfrm flipH="1" flipV="1">
            <a:off x="4702175" y="4857750"/>
            <a:ext cx="117475" cy="1174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0" name="Line 86"/>
          <p:cNvSpPr>
            <a:spLocks noChangeShapeType="1"/>
          </p:cNvSpPr>
          <p:nvPr/>
        </p:nvSpPr>
        <p:spPr bwMode="auto">
          <a:xfrm flipH="1" flipV="1">
            <a:off x="3867150" y="4376738"/>
            <a:ext cx="561975" cy="2619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Text Box 87"/>
          <p:cNvSpPr txBox="1">
            <a:spLocks noChangeArrowheads="1"/>
          </p:cNvSpPr>
          <p:nvPr/>
        </p:nvSpPr>
        <p:spPr bwMode="auto">
          <a:xfrm>
            <a:off x="1358900" y="247650"/>
            <a:ext cx="6191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Signaling pathways of EpCAM</a:t>
            </a:r>
          </a:p>
        </p:txBody>
      </p:sp>
      <p:sp>
        <p:nvSpPr>
          <p:cNvPr id="25612" name="Text Box 89"/>
          <p:cNvSpPr txBox="1">
            <a:spLocks noChangeArrowheads="1"/>
          </p:cNvSpPr>
          <p:nvPr/>
        </p:nvSpPr>
        <p:spPr bwMode="auto">
          <a:xfrm>
            <a:off x="6373813" y="3854450"/>
            <a:ext cx="224631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b="1">
                <a:solidFill>
                  <a:srgbClr val="F60000"/>
                </a:solidFill>
              </a:rPr>
              <a:t>detachment, migration and metastases</a:t>
            </a:r>
          </a:p>
        </p:txBody>
      </p:sp>
      <p:sp>
        <p:nvSpPr>
          <p:cNvPr id="25613" name="Line 90"/>
          <p:cNvSpPr>
            <a:spLocks noChangeShapeType="1"/>
          </p:cNvSpPr>
          <p:nvPr/>
        </p:nvSpPr>
        <p:spPr bwMode="auto">
          <a:xfrm>
            <a:off x="5773738" y="4219575"/>
            <a:ext cx="8620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4" name="Text Box 92"/>
          <p:cNvSpPr txBox="1">
            <a:spLocks noChangeArrowheads="1"/>
          </p:cNvSpPr>
          <p:nvPr/>
        </p:nvSpPr>
        <p:spPr bwMode="auto">
          <a:xfrm>
            <a:off x="171450" y="6184900"/>
            <a:ext cx="8791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/>
              <a:t>HBx also up-regulates/stabilizes </a:t>
            </a:r>
            <a:r>
              <a:rPr lang="en-US" altLang="en-US" sz="1600" b="1">
                <a:latin typeface="Symbol" pitchFamily="18" charset="2"/>
              </a:rPr>
              <a:t>b</a:t>
            </a:r>
            <a:r>
              <a:rPr lang="en-US" altLang="en-US" sz="1600" b="1"/>
              <a:t>-catenin through inactivation of GSK3</a:t>
            </a:r>
            <a:r>
              <a:rPr lang="en-US" altLang="en-US" sz="1600" b="1">
                <a:latin typeface="Symbol" pitchFamily="18" charset="2"/>
              </a:rPr>
              <a:t>b</a:t>
            </a:r>
            <a:r>
              <a:rPr lang="en-US" altLang="en-US" sz="1600" b="1"/>
              <a:t>.</a:t>
            </a:r>
          </a:p>
        </p:txBody>
      </p:sp>
      <p:sp>
        <p:nvSpPr>
          <p:cNvPr id="25615" name="Text Box 93"/>
          <p:cNvSpPr txBox="1">
            <a:spLocks noChangeArrowheads="1"/>
          </p:cNvSpPr>
          <p:nvPr/>
        </p:nvSpPr>
        <p:spPr bwMode="auto">
          <a:xfrm>
            <a:off x="2074863" y="1281113"/>
            <a:ext cx="419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*</a:t>
            </a:r>
          </a:p>
        </p:txBody>
      </p:sp>
      <p:sp>
        <p:nvSpPr>
          <p:cNvPr id="25616" name="Text Box 94"/>
          <p:cNvSpPr txBox="1">
            <a:spLocks noChangeArrowheads="1"/>
          </p:cNvSpPr>
          <p:nvPr/>
        </p:nvSpPr>
        <p:spPr bwMode="auto">
          <a:xfrm>
            <a:off x="4656138" y="898525"/>
            <a:ext cx="419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5" descr="Picture12"/>
          <p:cNvPicPr>
            <a:picLocks noChangeAspect="1" noChangeArrowheads="1"/>
          </p:cNvPicPr>
          <p:nvPr/>
        </p:nvPicPr>
        <p:blipFill>
          <a:blip r:embed="rId2">
            <a:lum bright="-4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3" r="4236" b="24908"/>
          <a:stretch>
            <a:fillRect/>
          </a:stretch>
        </p:blipFill>
        <p:spPr bwMode="auto">
          <a:xfrm>
            <a:off x="1044575" y="1673225"/>
            <a:ext cx="7091363" cy="3671888"/>
          </a:xfrm>
          <a:prstGeom prst="rect">
            <a:avLst/>
          </a:prstGeom>
          <a:solidFill>
            <a:schemeClr val="bg1"/>
          </a:solidFill>
          <a:ln w="12700">
            <a:solidFill>
              <a:srgbClr val="A80000"/>
            </a:solidFill>
            <a:prstDash val="sysDot"/>
            <a:miter lim="800000"/>
            <a:headEnd/>
            <a:tailEnd/>
          </a:ln>
        </p:spPr>
      </p:pic>
      <p:sp>
        <p:nvSpPr>
          <p:cNvPr id="26627" name="Text Box 46"/>
          <p:cNvSpPr txBox="1">
            <a:spLocks noChangeArrowheads="1"/>
          </p:cNvSpPr>
          <p:nvPr/>
        </p:nvSpPr>
        <p:spPr bwMode="auto">
          <a:xfrm>
            <a:off x="857250" y="398463"/>
            <a:ext cx="7358063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Test the hypothesis that HBx triggered “stemness” in the development of HCC.  </a:t>
            </a:r>
          </a:p>
        </p:txBody>
      </p: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2909888" y="5537200"/>
            <a:ext cx="3324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/>
              <a:t>further characterization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6"/>
          <p:cNvSpPr txBox="1">
            <a:spLocks noChangeArrowheads="1"/>
          </p:cNvSpPr>
          <p:nvPr/>
        </p:nvSpPr>
        <p:spPr bwMode="auto">
          <a:xfrm>
            <a:off x="5259388" y="1296988"/>
            <a:ext cx="3565525" cy="517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en-US" altLang="en-US" sz="2000" b="1"/>
              <a:t>Colony formation in soft agar and cell migration in a Matrigel chamber.  </a:t>
            </a:r>
            <a:r>
              <a:rPr lang="en-US" altLang="en-US" sz="2000"/>
              <a:t>2.5x10</a:t>
            </a:r>
            <a:r>
              <a:rPr lang="en-US" altLang="en-US" sz="2000" baseline="30000"/>
              <a:t>6</a:t>
            </a:r>
            <a:r>
              <a:rPr lang="en-US" altLang="en-US" sz="2000"/>
              <a:t> HepG2CAT (a) or HepG2X (b) cells were seeded into the 6 well plates or chambers.  Colony formation was assessed after 21 days.  HepG2X cells yielded ~10 fold more colonies than HepG2CAT cells.</a:t>
            </a:r>
            <a:r>
              <a:rPr lang="en-US" altLang="en-US" sz="2000" b="1"/>
              <a:t> 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000" b="1"/>
              <a:t>Cell migration </a:t>
            </a:r>
            <a:r>
              <a:rPr lang="en-US" altLang="en-US" sz="2000"/>
              <a:t>was</a:t>
            </a:r>
            <a:r>
              <a:rPr lang="en-US" altLang="en-US" sz="2000" b="1"/>
              <a:t> </a:t>
            </a:r>
            <a:r>
              <a:rPr lang="en-US" altLang="en-US" sz="2000"/>
              <a:t>observed after 24h by H&amp;E staining.  About 5-fold more HepG2X (d) than HepG2CAT cells (c) migrated. </a:t>
            </a:r>
          </a:p>
        </p:txBody>
      </p:sp>
      <p:grpSp>
        <p:nvGrpSpPr>
          <p:cNvPr id="27651" name="Group 11"/>
          <p:cNvGrpSpPr>
            <a:grpSpLocks/>
          </p:cNvGrpSpPr>
          <p:nvPr/>
        </p:nvGrpSpPr>
        <p:grpSpPr bwMode="auto">
          <a:xfrm>
            <a:off x="230188" y="1397000"/>
            <a:ext cx="4868862" cy="4679950"/>
            <a:chOff x="393" y="859"/>
            <a:chExt cx="2518" cy="2722"/>
          </a:xfrm>
        </p:grpSpPr>
        <p:sp>
          <p:nvSpPr>
            <p:cNvPr id="27653" name="Rectangle 10"/>
            <p:cNvSpPr>
              <a:spLocks noChangeArrowheads="1"/>
            </p:cNvSpPr>
            <p:nvPr/>
          </p:nvSpPr>
          <p:spPr bwMode="auto">
            <a:xfrm>
              <a:off x="393" y="859"/>
              <a:ext cx="2518" cy="272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B80023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pic>
          <p:nvPicPr>
            <p:cNvPr id="27654" name="Picture 5" descr="slide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" y="1032"/>
              <a:ext cx="2343" cy="2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rgbClr val="B80023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5" name="Text Box 8"/>
            <p:cNvSpPr txBox="1">
              <a:spLocks noChangeArrowheads="1"/>
            </p:cNvSpPr>
            <p:nvPr/>
          </p:nvSpPr>
          <p:spPr bwMode="auto">
            <a:xfrm>
              <a:off x="413" y="862"/>
              <a:ext cx="2420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 b="1">
                  <a:latin typeface="Georgia" pitchFamily="18" charset="0"/>
                </a:rPr>
                <a:t>  a                                                b</a:t>
              </a:r>
            </a:p>
          </p:txBody>
        </p:sp>
        <p:sp>
          <p:nvSpPr>
            <p:cNvPr id="27656" name="Text Box 9"/>
            <p:cNvSpPr txBox="1">
              <a:spLocks noChangeArrowheads="1"/>
            </p:cNvSpPr>
            <p:nvPr/>
          </p:nvSpPr>
          <p:spPr bwMode="auto">
            <a:xfrm>
              <a:off x="456" y="3364"/>
              <a:ext cx="2417" cy="1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400" b="1">
                  <a:latin typeface="Georgia" pitchFamily="18" charset="0"/>
                </a:rPr>
                <a:t>c                                                 d</a:t>
              </a:r>
            </a:p>
          </p:txBody>
        </p:sp>
      </p:grpSp>
      <p:sp>
        <p:nvSpPr>
          <p:cNvPr id="27652" name="Text Box 20"/>
          <p:cNvSpPr txBox="1">
            <a:spLocks noChangeArrowheads="1"/>
          </p:cNvSpPr>
          <p:nvPr/>
        </p:nvSpPr>
        <p:spPr bwMode="auto">
          <a:xfrm>
            <a:off x="327025" y="352425"/>
            <a:ext cx="843915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BC"/>
                </a:solidFill>
              </a:rPr>
              <a:t>Phenotypic Characteristics of HBx Associated “Stemness”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5"/>
          <p:cNvSpPr>
            <a:spLocks noChangeArrowheads="1"/>
          </p:cNvSpPr>
          <p:nvPr/>
        </p:nvSpPr>
        <p:spPr bwMode="auto">
          <a:xfrm>
            <a:off x="347663" y="3436938"/>
            <a:ext cx="82708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en-US" altLang="en-US" b="1"/>
              <a:t>Tumor growth in HBx positive compared to negative cells.  </a:t>
            </a:r>
            <a:r>
              <a:rPr lang="en-US" altLang="en-US"/>
              <a:t>For tumorigenicity</a:t>
            </a:r>
            <a:r>
              <a:rPr lang="en-US" altLang="en-US" i="1"/>
              <a:t> </a:t>
            </a:r>
            <a:r>
              <a:rPr lang="en-US" altLang="en-US"/>
              <a:t>assays, 12 nude mice were injected subcutaneously with 2-3 x 10</a:t>
            </a:r>
            <a:r>
              <a:rPr lang="en-US" altLang="en-US" baseline="30000"/>
              <a:t>6</a:t>
            </a:r>
            <a:r>
              <a:rPr lang="en-US" altLang="en-US"/>
              <a:t> HepG2CAT (n=12) or HepG2X (n=12) cells. </a:t>
            </a:r>
          </a:p>
        </p:txBody>
      </p:sp>
      <p:sp>
        <p:nvSpPr>
          <p:cNvPr id="28675" name="Rectangle 16"/>
          <p:cNvSpPr>
            <a:spLocks noChangeArrowheads="1"/>
          </p:cNvSpPr>
          <p:nvPr/>
        </p:nvSpPr>
        <p:spPr bwMode="auto">
          <a:xfrm>
            <a:off x="252413" y="327025"/>
            <a:ext cx="8551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en-US" sz="2000" b="1">
              <a:solidFill>
                <a:srgbClr val="0000BC"/>
              </a:solidFill>
              <a:latin typeface="Verdana" pitchFamily="34" charset="0"/>
            </a:endParaRPr>
          </a:p>
          <a:p>
            <a:pPr algn="ctr"/>
            <a:endParaRPr lang="en-US" altLang="en-US" sz="2000" b="1">
              <a:solidFill>
                <a:srgbClr val="0000BC"/>
              </a:solidFill>
              <a:latin typeface="Verdana" pitchFamily="34" charset="0"/>
            </a:endParaRPr>
          </a:p>
        </p:txBody>
      </p:sp>
      <p:grpSp>
        <p:nvGrpSpPr>
          <p:cNvPr id="28676" name="Group 17"/>
          <p:cNvGrpSpPr>
            <a:grpSpLocks/>
          </p:cNvGrpSpPr>
          <p:nvPr/>
        </p:nvGrpSpPr>
        <p:grpSpPr bwMode="auto">
          <a:xfrm>
            <a:off x="273050" y="1671638"/>
            <a:ext cx="8531225" cy="1420812"/>
            <a:chOff x="172" y="1053"/>
            <a:chExt cx="5374" cy="895"/>
          </a:xfrm>
        </p:grpSpPr>
        <p:sp>
          <p:nvSpPr>
            <p:cNvPr id="28678" name="Rectangle 18"/>
            <p:cNvSpPr>
              <a:spLocks noChangeArrowheads="1"/>
            </p:cNvSpPr>
            <p:nvPr/>
          </p:nvSpPr>
          <p:spPr bwMode="auto">
            <a:xfrm>
              <a:off x="172" y="1053"/>
              <a:ext cx="5374" cy="895"/>
            </a:xfrm>
            <a:prstGeom prst="rect">
              <a:avLst/>
            </a:prstGeom>
            <a:noFill/>
            <a:ln w="15875">
              <a:solidFill>
                <a:srgbClr val="B80023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just">
                <a:tabLst>
                  <a:tab pos="0" algn="ctr"/>
                  <a:tab pos="457200" algn="ctr"/>
                  <a:tab pos="627063" algn="l"/>
                  <a:tab pos="804863" algn="ctr"/>
                  <a:tab pos="2000250" algn="ctr"/>
                  <a:tab pos="2171700" algn="ctr"/>
                  <a:tab pos="2343150" algn="ctr"/>
                  <a:tab pos="2514600" algn="ctr"/>
                  <a:tab pos="2686050" algn="ctr"/>
                  <a:tab pos="2857500" algn="ctr"/>
                  <a:tab pos="3028950" algn="ctr"/>
                  <a:tab pos="3200400" algn="ctr"/>
                  <a:tab pos="3371850" algn="ctr"/>
                  <a:tab pos="3543300" algn="ctr"/>
                  <a:tab pos="3714750" algn="ctr"/>
                  <a:tab pos="3886200" algn="ctr"/>
                  <a:tab pos="4057650" algn="ctr"/>
                  <a:tab pos="4229100" algn="ctr"/>
                  <a:tab pos="4400550" algn="ctr"/>
                  <a:tab pos="4572000" algn="ctr"/>
                  <a:tab pos="4743450" algn="ctr"/>
                  <a:tab pos="4914900" algn="ctr"/>
                  <a:tab pos="5086350" algn="ctr"/>
                  <a:tab pos="5257800" algn="ctr"/>
                  <a:tab pos="5429250" algn="ctr"/>
                </a:tabLst>
              </a:pPr>
              <a:r>
                <a:rPr lang="en-US" altLang="en-US" sz="1600" b="1"/>
                <a:t>Cell line            onset of           Student’s t test        average size         Student’s t test    </a:t>
              </a:r>
            </a:p>
            <a:p>
              <a:pPr algn="just">
                <a:tabLst>
                  <a:tab pos="0" algn="ctr"/>
                  <a:tab pos="457200" algn="ctr"/>
                  <a:tab pos="627063" algn="l"/>
                  <a:tab pos="804863" algn="ctr"/>
                  <a:tab pos="2000250" algn="ctr"/>
                  <a:tab pos="2171700" algn="ctr"/>
                  <a:tab pos="2343150" algn="ctr"/>
                  <a:tab pos="2514600" algn="ctr"/>
                  <a:tab pos="2686050" algn="ctr"/>
                  <a:tab pos="2857500" algn="ctr"/>
                  <a:tab pos="3028950" algn="ctr"/>
                  <a:tab pos="3200400" algn="ctr"/>
                  <a:tab pos="3371850" algn="ctr"/>
                  <a:tab pos="3543300" algn="ctr"/>
                  <a:tab pos="3714750" algn="ctr"/>
                  <a:tab pos="3886200" algn="ctr"/>
                  <a:tab pos="4057650" algn="ctr"/>
                  <a:tab pos="4229100" algn="ctr"/>
                  <a:tab pos="4400550" algn="ctr"/>
                  <a:tab pos="4572000" algn="ctr"/>
                  <a:tab pos="4743450" algn="ctr"/>
                  <a:tab pos="4914900" algn="ctr"/>
                  <a:tab pos="5086350" algn="ctr"/>
                  <a:tab pos="5257800" algn="ctr"/>
                  <a:tab pos="5429250" algn="ctr"/>
                </a:tabLst>
              </a:pPr>
              <a:r>
                <a:rPr lang="en-US" altLang="en-US" sz="1600" b="1"/>
                <a:t>                          tumor (day)      (tumor onset)         of tumor (cm</a:t>
              </a:r>
              <a:r>
                <a:rPr lang="en-US" altLang="en-US" sz="1600" b="1" baseline="30000"/>
                <a:t>3</a:t>
              </a:r>
              <a:r>
                <a:rPr lang="en-US" altLang="en-US" sz="1600" b="1"/>
                <a:t>)        (tumor size)</a:t>
              </a:r>
            </a:p>
            <a:p>
              <a:pPr algn="just">
                <a:tabLst>
                  <a:tab pos="0" algn="ctr"/>
                  <a:tab pos="457200" algn="ctr"/>
                  <a:tab pos="627063" algn="l"/>
                  <a:tab pos="804863" algn="ctr"/>
                  <a:tab pos="2000250" algn="ctr"/>
                  <a:tab pos="2171700" algn="ctr"/>
                  <a:tab pos="2343150" algn="ctr"/>
                  <a:tab pos="2514600" algn="ctr"/>
                  <a:tab pos="2686050" algn="ctr"/>
                  <a:tab pos="2857500" algn="ctr"/>
                  <a:tab pos="3028950" algn="ctr"/>
                  <a:tab pos="3200400" algn="ctr"/>
                  <a:tab pos="3371850" algn="ctr"/>
                  <a:tab pos="3543300" algn="ctr"/>
                  <a:tab pos="3714750" algn="ctr"/>
                  <a:tab pos="3886200" algn="ctr"/>
                  <a:tab pos="4057650" algn="ctr"/>
                  <a:tab pos="4229100" algn="ctr"/>
                  <a:tab pos="4400550" algn="ctr"/>
                  <a:tab pos="4572000" algn="ctr"/>
                  <a:tab pos="4743450" algn="ctr"/>
                  <a:tab pos="4914900" algn="ctr"/>
                  <a:tab pos="5086350" algn="ctr"/>
                  <a:tab pos="5257800" algn="ctr"/>
                  <a:tab pos="5429250" algn="ctr"/>
                </a:tabLst>
              </a:pPr>
              <a:endParaRPr lang="en-US" altLang="en-US" b="1"/>
            </a:p>
            <a:p>
              <a:pPr algn="just">
                <a:tabLst>
                  <a:tab pos="0" algn="ctr"/>
                  <a:tab pos="457200" algn="ctr"/>
                  <a:tab pos="627063" algn="l"/>
                  <a:tab pos="804863" algn="ctr"/>
                  <a:tab pos="2000250" algn="ctr"/>
                  <a:tab pos="2171700" algn="ctr"/>
                  <a:tab pos="2343150" algn="ctr"/>
                  <a:tab pos="2514600" algn="ctr"/>
                  <a:tab pos="2686050" algn="ctr"/>
                  <a:tab pos="2857500" algn="ctr"/>
                  <a:tab pos="3028950" algn="ctr"/>
                  <a:tab pos="3200400" algn="ctr"/>
                  <a:tab pos="3371850" algn="ctr"/>
                  <a:tab pos="3543300" algn="ctr"/>
                  <a:tab pos="3714750" algn="ctr"/>
                  <a:tab pos="3886200" algn="ctr"/>
                  <a:tab pos="4057650" algn="ctr"/>
                  <a:tab pos="4229100" algn="ctr"/>
                  <a:tab pos="4400550" algn="ctr"/>
                  <a:tab pos="4572000" algn="ctr"/>
                  <a:tab pos="4743450" algn="ctr"/>
                  <a:tab pos="4914900" algn="ctr"/>
                  <a:tab pos="5086350" algn="ctr"/>
                  <a:tab pos="5257800" algn="ctr"/>
                  <a:tab pos="5429250" algn="ctr"/>
                </a:tabLst>
              </a:pPr>
              <a:r>
                <a:rPr lang="en-US" altLang="en-US" b="1"/>
                <a:t>HepG2CAT     44 </a:t>
              </a:r>
              <a:r>
                <a:rPr lang="en-US" altLang="en-US" b="1" u="sng"/>
                <a:t>+</a:t>
              </a:r>
              <a:r>
                <a:rPr lang="en-US" altLang="en-US" b="1"/>
                <a:t> 3	                                            0.85 </a:t>
              </a:r>
              <a:r>
                <a:rPr lang="en-US" altLang="en-US" b="1" u="sng"/>
                <a:t>+</a:t>
              </a:r>
              <a:r>
                <a:rPr lang="en-US" altLang="en-US" b="1"/>
                <a:t> 0.3 </a:t>
              </a:r>
            </a:p>
            <a:p>
              <a:pPr algn="just">
                <a:tabLst>
                  <a:tab pos="0" algn="ctr"/>
                  <a:tab pos="457200" algn="ctr"/>
                  <a:tab pos="627063" algn="l"/>
                  <a:tab pos="804863" algn="ctr"/>
                  <a:tab pos="2000250" algn="ctr"/>
                  <a:tab pos="2171700" algn="ctr"/>
                  <a:tab pos="2343150" algn="ctr"/>
                  <a:tab pos="2514600" algn="ctr"/>
                  <a:tab pos="2686050" algn="ctr"/>
                  <a:tab pos="2857500" algn="ctr"/>
                  <a:tab pos="3028950" algn="ctr"/>
                  <a:tab pos="3200400" algn="ctr"/>
                  <a:tab pos="3371850" algn="ctr"/>
                  <a:tab pos="3543300" algn="ctr"/>
                  <a:tab pos="3714750" algn="ctr"/>
                  <a:tab pos="3886200" algn="ctr"/>
                  <a:tab pos="4057650" algn="ctr"/>
                  <a:tab pos="4229100" algn="ctr"/>
                  <a:tab pos="4400550" algn="ctr"/>
                  <a:tab pos="4572000" algn="ctr"/>
                  <a:tab pos="4743450" algn="ctr"/>
                  <a:tab pos="4914900" algn="ctr"/>
                  <a:tab pos="5086350" algn="ctr"/>
                  <a:tab pos="5257800" algn="ctr"/>
                  <a:tab pos="5429250" algn="ctr"/>
                </a:tabLst>
              </a:pPr>
              <a:r>
                <a:rPr lang="en-US" altLang="en-US" b="1"/>
                <a:t>HepG2X          31 </a:t>
              </a:r>
              <a:r>
                <a:rPr lang="en-US" altLang="en-US" b="1" u="sng"/>
                <a:t>+</a:t>
              </a:r>
              <a:r>
                <a:rPr lang="en-US" altLang="en-US" b="1"/>
                <a:t> 3              </a:t>
              </a:r>
              <a:r>
                <a:rPr lang="en-US" altLang="en-US" b="1" i="1"/>
                <a:t>P</a:t>
              </a:r>
              <a:r>
                <a:rPr lang="en-US" altLang="en-US" b="1"/>
                <a:t> &lt; 0.005               1.6 </a:t>
              </a:r>
              <a:r>
                <a:rPr lang="en-US" altLang="en-US" b="1" u="sng"/>
                <a:t>+</a:t>
              </a:r>
              <a:r>
                <a:rPr lang="en-US" altLang="en-US" b="1"/>
                <a:t> 0.5             </a:t>
              </a:r>
              <a:r>
                <a:rPr lang="en-US" altLang="en-US" b="1" i="1"/>
                <a:t>P</a:t>
              </a:r>
              <a:r>
                <a:rPr lang="en-US" altLang="en-US" b="1"/>
                <a:t> &lt; 0.02</a:t>
              </a:r>
              <a:r>
                <a:rPr lang="en-US" altLang="en-US"/>
                <a:t>	 </a:t>
              </a:r>
            </a:p>
          </p:txBody>
        </p:sp>
        <p:sp>
          <p:nvSpPr>
            <p:cNvPr id="28679" name="Line 19"/>
            <p:cNvSpPr>
              <a:spLocks noChangeShapeType="1"/>
            </p:cNvSpPr>
            <p:nvPr/>
          </p:nvSpPr>
          <p:spPr bwMode="auto">
            <a:xfrm>
              <a:off x="179" y="1469"/>
              <a:ext cx="5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7" name="Text Box 20"/>
          <p:cNvSpPr txBox="1">
            <a:spLocks noChangeArrowheads="1"/>
          </p:cNvSpPr>
          <p:nvPr/>
        </p:nvSpPr>
        <p:spPr bwMode="auto">
          <a:xfrm>
            <a:off x="614363" y="547688"/>
            <a:ext cx="79025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Phenotypic Characteristics of HBx Associated “Stemness”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0"/>
          <p:cNvSpPr txBox="1">
            <a:spLocks noChangeArrowheads="1"/>
          </p:cNvSpPr>
          <p:nvPr/>
        </p:nvSpPr>
        <p:spPr bwMode="auto">
          <a:xfrm>
            <a:off x="309563" y="5159375"/>
            <a:ext cx="8462962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en-US" altLang="en-US" sz="2000" b="1"/>
              <a:t>MCTS (multicellular tumor spheroid) formation assay.  HepG2X cells formed spheroids by day 3 after inoculation and expanded upon cultivation up to 7 days (</a:t>
            </a:r>
            <a:r>
              <a:rPr lang="en-US" altLang="en-US" sz="2000" b="1">
                <a:solidFill>
                  <a:srgbClr val="0000BC"/>
                </a:solidFill>
              </a:rPr>
              <a:t>a</a:t>
            </a:r>
            <a:r>
              <a:rPr lang="en-US" altLang="en-US" sz="2000" b="1"/>
              <a:t>), while 70 to 90% of the HepG2CAT cells (</a:t>
            </a:r>
            <a:r>
              <a:rPr lang="en-US" altLang="en-US" sz="2000" b="1">
                <a:solidFill>
                  <a:srgbClr val="0000BC"/>
                </a:solidFill>
              </a:rPr>
              <a:t>b</a:t>
            </a:r>
            <a:r>
              <a:rPr lang="en-US" altLang="en-US" sz="2000" b="1"/>
              <a:t>) formed disorganized cell clusters and became adherent, with very few floating spheres.</a:t>
            </a:r>
            <a:r>
              <a:rPr lang="en-US" altLang="en-US" sz="2000"/>
              <a:t> </a:t>
            </a:r>
          </a:p>
        </p:txBody>
      </p:sp>
      <p:sp>
        <p:nvSpPr>
          <p:cNvPr id="29699" name="Text Box 12"/>
          <p:cNvSpPr txBox="1">
            <a:spLocks noChangeArrowheads="1"/>
          </p:cNvSpPr>
          <p:nvPr/>
        </p:nvSpPr>
        <p:spPr bwMode="auto">
          <a:xfrm>
            <a:off x="395288" y="481965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a</a:t>
            </a:r>
          </a:p>
        </p:txBody>
      </p:sp>
      <p:sp>
        <p:nvSpPr>
          <p:cNvPr id="29700" name="Text Box 13"/>
          <p:cNvSpPr txBox="1">
            <a:spLocks noChangeArrowheads="1"/>
          </p:cNvSpPr>
          <p:nvPr/>
        </p:nvSpPr>
        <p:spPr bwMode="auto">
          <a:xfrm>
            <a:off x="4845050" y="47244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b</a:t>
            </a:r>
          </a:p>
        </p:txBody>
      </p:sp>
      <p:sp>
        <p:nvSpPr>
          <p:cNvPr id="29701" name="Text Box 14"/>
          <p:cNvSpPr txBox="1">
            <a:spLocks noChangeArrowheads="1"/>
          </p:cNvSpPr>
          <p:nvPr/>
        </p:nvSpPr>
        <p:spPr bwMode="auto">
          <a:xfrm>
            <a:off x="614363" y="207963"/>
            <a:ext cx="79025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  <a:latin typeface="Verdana" pitchFamily="34" charset="0"/>
              </a:rPr>
              <a:t>Phenotypic Characteristics of HBx Associated “Stemness”</a:t>
            </a:r>
          </a:p>
        </p:txBody>
      </p:sp>
      <p:pic>
        <p:nvPicPr>
          <p:cNvPr id="29702" name="Picture 18" descr="sph5 copy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1120775"/>
            <a:ext cx="3336925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9" descr="many sph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26"/>
          <a:stretch>
            <a:fillRect/>
          </a:stretch>
        </p:blipFill>
        <p:spPr bwMode="auto">
          <a:xfrm>
            <a:off x="360363" y="1109663"/>
            <a:ext cx="3962400" cy="359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09600" y="762000"/>
            <a:ext cx="769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762000" y="1066800"/>
            <a:ext cx="525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1600200" y="1066800"/>
            <a:ext cx="441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0725" name="Text Box 21"/>
          <p:cNvSpPr txBox="1">
            <a:spLocks noChangeArrowheads="1"/>
          </p:cNvSpPr>
          <p:nvPr/>
        </p:nvSpPr>
        <p:spPr bwMode="auto">
          <a:xfrm>
            <a:off x="606425" y="255588"/>
            <a:ext cx="79248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Relationship between HBx and markers associated with “stemness” in HepG2X and HepG2CAT cells</a:t>
            </a:r>
          </a:p>
        </p:txBody>
      </p:sp>
      <p:sp>
        <p:nvSpPr>
          <p:cNvPr id="30726" name="Text Box 23"/>
          <p:cNvSpPr txBox="1">
            <a:spLocks noChangeArrowheads="1"/>
          </p:cNvSpPr>
          <p:nvPr/>
        </p:nvSpPr>
        <p:spPr bwMode="auto">
          <a:xfrm>
            <a:off x="579438" y="4841875"/>
            <a:ext cx="786765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ct val="50000"/>
              </a:spcBef>
            </a:pPr>
            <a:r>
              <a:rPr lang="en-US" altLang="en-US" b="1"/>
              <a:t>Western blot of HepG2X and HepG2CAT total  (</a:t>
            </a:r>
            <a:r>
              <a:rPr lang="en-US" altLang="en-US" b="1">
                <a:solidFill>
                  <a:srgbClr val="0000BC"/>
                </a:solidFill>
              </a:rPr>
              <a:t>a</a:t>
            </a:r>
            <a:r>
              <a:rPr lang="en-US" altLang="en-US" b="1"/>
              <a:t>) or nuclear (</a:t>
            </a:r>
            <a:r>
              <a:rPr lang="en-US" altLang="en-US" b="1">
                <a:solidFill>
                  <a:srgbClr val="0000BC"/>
                </a:solidFill>
              </a:rPr>
              <a:t>b</a:t>
            </a:r>
            <a:r>
              <a:rPr lang="en-US" altLang="en-US" b="1"/>
              <a:t>) extracts.  </a:t>
            </a:r>
            <a:r>
              <a:rPr lang="en-US" altLang="en-US"/>
              <a:t>HBx was associated with a downregulation of </a:t>
            </a:r>
            <a:r>
              <a:rPr lang="en-US" altLang="en-US">
                <a:solidFill>
                  <a:srgbClr val="B80023"/>
                </a:solidFill>
              </a:rPr>
              <a:t>E-cadherin</a:t>
            </a:r>
            <a:r>
              <a:rPr lang="en-US" altLang="en-US"/>
              <a:t> (3.8-fold), upregulation of </a:t>
            </a:r>
            <a:r>
              <a:rPr lang="en-US" altLang="en-US">
                <a:solidFill>
                  <a:srgbClr val="B80023"/>
                </a:solidFill>
              </a:rPr>
              <a:t>EpCAM</a:t>
            </a:r>
            <a:r>
              <a:rPr lang="en-US" altLang="en-US"/>
              <a:t> (3-fold) and </a:t>
            </a:r>
            <a:r>
              <a:rPr lang="el-GR" altLang="en-US">
                <a:cs typeface="Arial" pitchFamily="34" charset="0"/>
              </a:rPr>
              <a:t>β</a:t>
            </a:r>
            <a:r>
              <a:rPr lang="en-US" altLang="en-US"/>
              <a:t>-catenin (2.5-fold).  HBx promoted upregulation of </a:t>
            </a:r>
            <a:r>
              <a:rPr lang="en-US" altLang="en-US">
                <a:solidFill>
                  <a:srgbClr val="B80023"/>
                </a:solidFill>
              </a:rPr>
              <a:t>Oct-4</a:t>
            </a:r>
            <a:r>
              <a:rPr lang="en-US" altLang="en-US"/>
              <a:t> (1.6-fold), </a:t>
            </a:r>
            <a:r>
              <a:rPr lang="en-US" altLang="en-US">
                <a:solidFill>
                  <a:srgbClr val="B80023"/>
                </a:solidFill>
              </a:rPr>
              <a:t>Nanog</a:t>
            </a:r>
            <a:r>
              <a:rPr lang="en-US" altLang="en-US"/>
              <a:t> (3.4-fold), and (</a:t>
            </a:r>
            <a:r>
              <a:rPr lang="en-US" altLang="en-US">
                <a:solidFill>
                  <a:srgbClr val="B80023"/>
                </a:solidFill>
              </a:rPr>
              <a:t>Klf-4</a:t>
            </a:r>
            <a:r>
              <a:rPr lang="en-US" altLang="en-US"/>
              <a:t>) 3.5-fold. </a:t>
            </a:r>
            <a:r>
              <a:rPr lang="el-GR" altLang="en-US">
                <a:cs typeface="Arial" pitchFamily="34" charset="0"/>
              </a:rPr>
              <a:t>β</a:t>
            </a:r>
            <a:r>
              <a:rPr lang="en-US" altLang="en-US"/>
              <a:t>-actin and Lamin A were loading controls. </a:t>
            </a:r>
          </a:p>
        </p:txBody>
      </p:sp>
      <p:pic>
        <p:nvPicPr>
          <p:cNvPr id="30727" name="Picture 25" descr="slide9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0" r="22000" b="16000"/>
          <a:stretch>
            <a:fillRect/>
          </a:stretch>
        </p:blipFill>
        <p:spPr bwMode="auto">
          <a:xfrm>
            <a:off x="665163" y="1112838"/>
            <a:ext cx="7720012" cy="3686175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8"/>
          <p:cNvSpPr>
            <a:spLocks noChangeArrowheads="1"/>
          </p:cNvSpPr>
          <p:nvPr/>
        </p:nvSpPr>
        <p:spPr bwMode="auto">
          <a:xfrm>
            <a:off x="204788" y="1262063"/>
            <a:ext cx="7518400" cy="2633662"/>
          </a:xfrm>
          <a:prstGeom prst="rect">
            <a:avLst/>
          </a:prstGeom>
          <a:solidFill>
            <a:schemeClr val="bg1"/>
          </a:solidFill>
          <a:ln w="15875">
            <a:solidFill>
              <a:srgbClr val="B80023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31747" name="Rectangle 18"/>
          <p:cNvSpPr>
            <a:spLocks noChangeArrowheads="1"/>
          </p:cNvSpPr>
          <p:nvPr/>
        </p:nvSpPr>
        <p:spPr bwMode="auto">
          <a:xfrm>
            <a:off x="249238" y="4111625"/>
            <a:ext cx="7523162" cy="2551113"/>
          </a:xfrm>
          <a:prstGeom prst="rect">
            <a:avLst/>
          </a:prstGeom>
          <a:solidFill>
            <a:schemeClr val="bg1"/>
          </a:solidFill>
          <a:ln w="15875">
            <a:solidFill>
              <a:srgbClr val="B80023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31748" name="Picture 19" descr="Oct-4"/>
          <p:cNvPicPr>
            <a:picLocks noChangeAspect="1" noChangeArrowheads="1"/>
          </p:cNvPicPr>
          <p:nvPr/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1819275"/>
            <a:ext cx="2997200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457200" y="1778000"/>
            <a:ext cx="30861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200"/>
              <a:t>    </a:t>
            </a:r>
            <a:endParaRPr lang="en-US" altLang="en-US"/>
          </a:p>
        </p:txBody>
      </p:sp>
      <p:sp>
        <p:nvSpPr>
          <p:cNvPr id="31750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153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Staining of HCC tissues from an HBV infected carrier for Oct-4 and Nanog</a:t>
            </a:r>
          </a:p>
        </p:txBody>
      </p:sp>
      <p:sp>
        <p:nvSpPr>
          <p:cNvPr id="31751" name="Line 21"/>
          <p:cNvSpPr>
            <a:spLocks noChangeShapeType="1"/>
          </p:cNvSpPr>
          <p:nvPr/>
        </p:nvSpPr>
        <p:spPr bwMode="auto">
          <a:xfrm flipV="1">
            <a:off x="5710238" y="2659063"/>
            <a:ext cx="388937" cy="279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Line 23"/>
          <p:cNvSpPr>
            <a:spLocks noChangeShapeType="1"/>
          </p:cNvSpPr>
          <p:nvPr/>
        </p:nvSpPr>
        <p:spPr bwMode="auto">
          <a:xfrm flipH="1" flipV="1">
            <a:off x="1312863" y="5359400"/>
            <a:ext cx="7937" cy="4238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53" name="Picture 27" descr="Good Oct4 bigger copy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419225"/>
            <a:ext cx="342900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Line 29"/>
          <p:cNvSpPr>
            <a:spLocks noChangeShapeType="1"/>
          </p:cNvSpPr>
          <p:nvPr/>
        </p:nvSpPr>
        <p:spPr bwMode="auto">
          <a:xfrm flipV="1">
            <a:off x="1971675" y="2127250"/>
            <a:ext cx="95250" cy="404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30"/>
          <p:cNvSpPr>
            <a:spLocks noChangeShapeType="1"/>
          </p:cNvSpPr>
          <p:nvPr/>
        </p:nvSpPr>
        <p:spPr bwMode="auto">
          <a:xfrm flipV="1">
            <a:off x="1209675" y="3538538"/>
            <a:ext cx="444500" cy="1349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31"/>
          <p:cNvSpPr>
            <a:spLocks noChangeShapeType="1"/>
          </p:cNvSpPr>
          <p:nvPr/>
        </p:nvSpPr>
        <p:spPr bwMode="auto">
          <a:xfrm flipH="1">
            <a:off x="3297238" y="2620963"/>
            <a:ext cx="454025" cy="793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Text Box 33"/>
          <p:cNvSpPr txBox="1">
            <a:spLocks noChangeArrowheads="1"/>
          </p:cNvSpPr>
          <p:nvPr/>
        </p:nvSpPr>
        <p:spPr bwMode="auto">
          <a:xfrm>
            <a:off x="5522913" y="1404938"/>
            <a:ext cx="857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60000"/>
                </a:solidFill>
                <a:latin typeface="Arial Black" pitchFamily="34" charset="0"/>
              </a:rPr>
              <a:t>Oct-4</a:t>
            </a:r>
          </a:p>
        </p:txBody>
      </p:sp>
      <p:pic>
        <p:nvPicPr>
          <p:cNvPr id="31758" name="Picture 34" descr="Nanog2"/>
          <p:cNvPicPr>
            <a:picLocks noChangeAspect="1" noChangeArrowheads="1"/>
          </p:cNvPicPr>
          <p:nvPr/>
        </p:nvPicPr>
        <p:blipFill>
          <a:blip r:embed="rId4">
            <a:lum bright="-24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0" b="1176"/>
          <a:stretch>
            <a:fillRect/>
          </a:stretch>
        </p:blipFill>
        <p:spPr bwMode="auto">
          <a:xfrm>
            <a:off x="339725" y="4219575"/>
            <a:ext cx="3335338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Picture 38"/>
          <p:cNvPicPr>
            <a:picLocks noChangeAspect="1" noChangeArrowheads="1"/>
          </p:cNvPicPr>
          <p:nvPr/>
        </p:nvPicPr>
        <p:blipFill>
          <a:blip r:embed="rId5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1" t="32472" r="38634" b="36606"/>
          <a:stretch>
            <a:fillRect/>
          </a:stretch>
        </p:blipFill>
        <p:spPr bwMode="auto">
          <a:xfrm>
            <a:off x="4395788" y="4803775"/>
            <a:ext cx="31130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0" name="Text Box 39"/>
          <p:cNvSpPr txBox="1">
            <a:spLocks noChangeArrowheads="1"/>
          </p:cNvSpPr>
          <p:nvPr/>
        </p:nvSpPr>
        <p:spPr bwMode="auto">
          <a:xfrm>
            <a:off x="5688013" y="4311650"/>
            <a:ext cx="984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60000"/>
                </a:solidFill>
                <a:latin typeface="Arial Black" pitchFamily="34" charset="0"/>
              </a:rPr>
              <a:t>Nanog</a:t>
            </a:r>
          </a:p>
        </p:txBody>
      </p:sp>
      <p:sp>
        <p:nvSpPr>
          <p:cNvPr id="31761" name="Line 40"/>
          <p:cNvSpPr>
            <a:spLocks noChangeShapeType="1"/>
          </p:cNvSpPr>
          <p:nvPr/>
        </p:nvSpPr>
        <p:spPr bwMode="auto">
          <a:xfrm flipV="1">
            <a:off x="1465263" y="6189663"/>
            <a:ext cx="203200" cy="2857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Line 41"/>
          <p:cNvSpPr>
            <a:spLocks noChangeShapeType="1"/>
          </p:cNvSpPr>
          <p:nvPr/>
        </p:nvSpPr>
        <p:spPr bwMode="auto">
          <a:xfrm flipH="1">
            <a:off x="6475413" y="5868988"/>
            <a:ext cx="514350" cy="127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457200" y="609600"/>
            <a:ext cx="815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2771" name="Text Box 15"/>
          <p:cNvSpPr txBox="1">
            <a:spLocks noChangeArrowheads="1"/>
          </p:cNvSpPr>
          <p:nvPr/>
        </p:nvSpPr>
        <p:spPr bwMode="auto">
          <a:xfrm>
            <a:off x="5751513" y="1208088"/>
            <a:ext cx="3152775" cy="535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zh-CN" b="1">
                <a:ea typeface="SimSun" pitchFamily="2" charset="-122"/>
              </a:rPr>
              <a:t>State of DNA methylation of the E-cadherin promoter in (</a:t>
            </a:r>
            <a:r>
              <a:rPr lang="en-US" altLang="zh-CN" b="1">
                <a:solidFill>
                  <a:srgbClr val="0055D2"/>
                </a:solidFill>
                <a:ea typeface="SimSun" pitchFamily="2" charset="-122"/>
              </a:rPr>
              <a:t>a</a:t>
            </a:r>
            <a:r>
              <a:rPr lang="en-US" altLang="zh-CN" b="1">
                <a:ea typeface="SimSun" pitchFamily="2" charset="-122"/>
              </a:rPr>
              <a:t>) HepG2X and HepG2CAT cells, and (</a:t>
            </a:r>
            <a:r>
              <a:rPr lang="en-US" altLang="zh-CN" b="1">
                <a:solidFill>
                  <a:srgbClr val="0055D2"/>
                </a:solidFill>
                <a:ea typeface="SimSun" pitchFamily="2" charset="-122"/>
              </a:rPr>
              <a:t>b </a:t>
            </a:r>
            <a:r>
              <a:rPr lang="en-US" altLang="zh-CN" b="1">
                <a:ea typeface="SimSun" pitchFamily="2" charset="-122"/>
              </a:rPr>
              <a:t>and</a:t>
            </a:r>
            <a:r>
              <a:rPr lang="en-US" altLang="zh-CN" b="1">
                <a:solidFill>
                  <a:srgbClr val="0055D2"/>
                </a:solidFill>
                <a:ea typeface="SimSun" pitchFamily="2" charset="-122"/>
              </a:rPr>
              <a:t> c</a:t>
            </a:r>
            <a:r>
              <a:rPr lang="en-US" altLang="zh-CN" b="1">
                <a:ea typeface="SimSun" pitchFamily="2" charset="-122"/>
              </a:rPr>
              <a:t>) clinical samples from HBV infected patients.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zh-CN" b="1">
                <a:ea typeface="SimSun" pitchFamily="2" charset="-122"/>
              </a:rPr>
              <a:t>Detection of unmethylated (U) or methylated (M) E-cadherin promoter by methylation specific PCR. </a:t>
            </a:r>
          </a:p>
          <a:p>
            <a:pPr algn="just" eaLnBrk="1" hangingPunct="1"/>
            <a:endParaRPr lang="en-US" altLang="zh-CN" b="1">
              <a:ea typeface="SimSun" pitchFamily="2" charset="-122"/>
            </a:endParaRPr>
          </a:p>
          <a:p>
            <a:pPr algn="just" eaLnBrk="1" hangingPunct="1"/>
            <a:endParaRPr lang="en-US" altLang="zh-CN" b="1">
              <a:ea typeface="SimSun" pitchFamily="2" charset="-122"/>
            </a:endParaRPr>
          </a:p>
          <a:p>
            <a:pPr algn="just" eaLnBrk="1" hangingPunct="1"/>
            <a:r>
              <a:rPr lang="en-US" altLang="zh-CN" sz="2000" b="1">
                <a:ea typeface="SimSun" pitchFamily="2" charset="-122"/>
              </a:rPr>
              <a:t>E-cadherin expression is also down-regulated by HBx via (1) histone deacetylation and by (2) down-regulation of miR-373.</a:t>
            </a:r>
            <a:endParaRPr lang="en-US" altLang="en-US" sz="2000" b="1">
              <a:ea typeface="SimSun" pitchFamily="2" charset="-122"/>
            </a:endParaRPr>
          </a:p>
        </p:txBody>
      </p:sp>
      <p:sp>
        <p:nvSpPr>
          <p:cNvPr id="32772" name="Text Box 16"/>
          <p:cNvSpPr txBox="1">
            <a:spLocks noChangeArrowheads="1"/>
          </p:cNvSpPr>
          <p:nvPr/>
        </p:nvSpPr>
        <p:spPr bwMode="auto">
          <a:xfrm>
            <a:off x="168275" y="231775"/>
            <a:ext cx="883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HBx transcriptionally represses the E-cadherin by CpG-island hypermethylation of the E-cadherin gene promoter</a:t>
            </a:r>
            <a:r>
              <a:rPr lang="en-US" altLang="en-US" sz="2200"/>
              <a:t> </a:t>
            </a:r>
          </a:p>
        </p:txBody>
      </p:sp>
      <p:pic>
        <p:nvPicPr>
          <p:cNvPr id="32773" name="Picture 17" descr="slid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263650"/>
            <a:ext cx="5270500" cy="5076825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9" descr="Pictur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" y="896938"/>
            <a:ext cx="8348663" cy="4929187"/>
          </a:xfrm>
          <a:prstGeom prst="rect">
            <a:avLst/>
          </a:prstGeom>
          <a:solidFill>
            <a:schemeClr val="bg1"/>
          </a:solidFill>
          <a:ln w="15875">
            <a:solidFill>
              <a:srgbClr val="B80023"/>
            </a:solidFill>
            <a:prstDash val="sysDot"/>
            <a:miter lim="800000"/>
            <a:headEnd/>
            <a:tailEnd/>
          </a:ln>
        </p:spPr>
      </p:pic>
      <p:sp>
        <p:nvSpPr>
          <p:cNvPr id="33795" name="Text Box 40"/>
          <p:cNvSpPr txBox="1">
            <a:spLocks noChangeArrowheads="1"/>
          </p:cNvSpPr>
          <p:nvPr/>
        </p:nvSpPr>
        <p:spPr bwMode="auto">
          <a:xfrm>
            <a:off x="336550" y="122238"/>
            <a:ext cx="845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200" b="1">
                <a:solidFill>
                  <a:srgbClr val="0000BC"/>
                </a:solidFill>
              </a:rPr>
              <a:t>Expression of E-cadherin and HBx in nontumor liver (a-d), HCC (e-h) tissues and in uninfected (normal) liver (i) </a:t>
            </a:r>
          </a:p>
        </p:txBody>
      </p:sp>
      <p:sp>
        <p:nvSpPr>
          <p:cNvPr id="33796" name="Text Box 42"/>
          <p:cNvSpPr txBox="1">
            <a:spLocks noChangeArrowheads="1"/>
          </p:cNvSpPr>
          <p:nvPr/>
        </p:nvSpPr>
        <p:spPr bwMode="auto">
          <a:xfrm>
            <a:off x="409575" y="5835650"/>
            <a:ext cx="838676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en-US" altLang="en-US" b="1"/>
              <a:t>There is an inverse correlation between HBx and E-cadherin expression.  These observations are representative of those seen in a panel consisting of 22 patients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7" descr="slide3"/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3976688"/>
            <a:ext cx="7564437" cy="1819275"/>
          </a:xfrm>
          <a:prstGeom prst="rect">
            <a:avLst/>
          </a:prstGeom>
          <a:solidFill>
            <a:schemeClr val="bg1"/>
          </a:solidFill>
          <a:ln w="15875">
            <a:solidFill>
              <a:srgbClr val="B80023"/>
            </a:solidFill>
            <a:prstDash val="sysDot"/>
            <a:miter lim="800000"/>
            <a:headEnd/>
            <a:tailEnd/>
          </a:ln>
        </p:spPr>
      </p:pic>
      <p:sp>
        <p:nvSpPr>
          <p:cNvPr id="34819" name="Text Box 8"/>
          <p:cNvSpPr txBox="1">
            <a:spLocks noChangeArrowheads="1"/>
          </p:cNvSpPr>
          <p:nvPr/>
        </p:nvSpPr>
        <p:spPr bwMode="auto">
          <a:xfrm>
            <a:off x="265113" y="5875338"/>
            <a:ext cx="83899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l-GR" altLang="en-US" sz="1600" b="1">
                <a:solidFill>
                  <a:srgbClr val="A80000"/>
                </a:solidFill>
                <a:cs typeface="Arial" pitchFamily="34" charset="0"/>
              </a:rPr>
              <a:t>β</a:t>
            </a:r>
            <a:r>
              <a:rPr lang="en-US" altLang="en-US" sz="1600" b="1">
                <a:solidFill>
                  <a:srgbClr val="A80000"/>
                </a:solidFill>
              </a:rPr>
              <a:t>-catenin</a:t>
            </a:r>
            <a:r>
              <a:rPr lang="en-US" altLang="en-US" sz="1600" b="1"/>
              <a:t> staining in normal uninfected liver (mostly membranous), in chronically infected liver (mostly cytoplasmic), and in HCC (mostly nuclear).  These data are representative of a panel of 214 patients showing co-staining in 75% of cases. </a:t>
            </a:r>
            <a:endParaRPr lang="en-US" altLang="en-US" sz="1600"/>
          </a:p>
        </p:txBody>
      </p:sp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279400" y="88900"/>
            <a:ext cx="8555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Co-staining of HBx and </a:t>
            </a:r>
            <a:r>
              <a:rPr lang="el-GR" altLang="en-US" sz="2400" b="1">
                <a:solidFill>
                  <a:srgbClr val="0000BC"/>
                </a:solidFill>
                <a:cs typeface="Arial" pitchFamily="34" charset="0"/>
              </a:rPr>
              <a:t>β</a:t>
            </a:r>
            <a:r>
              <a:rPr lang="en-US" altLang="en-US" sz="2400" b="1">
                <a:solidFill>
                  <a:srgbClr val="0000BC"/>
                </a:solidFill>
              </a:rPr>
              <a:t>-catenin in consecutive sections of liver or HCC from HBV infected patients.</a:t>
            </a:r>
          </a:p>
        </p:txBody>
      </p:sp>
      <p:pic>
        <p:nvPicPr>
          <p:cNvPr id="34821" name="Picture 10" descr="slid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1165225"/>
            <a:ext cx="5688012" cy="2432050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Text Box 11"/>
          <p:cNvSpPr txBox="1">
            <a:spLocks noChangeArrowheads="1"/>
          </p:cNvSpPr>
          <p:nvPr/>
        </p:nvSpPr>
        <p:spPr bwMode="auto">
          <a:xfrm>
            <a:off x="673100" y="3657600"/>
            <a:ext cx="7354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             </a:t>
            </a:r>
            <a:r>
              <a:rPr lang="en-US" altLang="en-US" sz="1400" b="1">
                <a:latin typeface="Verdana" pitchFamily="34" charset="0"/>
              </a:rPr>
              <a:t>IgG                normal liver          infected liver               HCC         </a:t>
            </a: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1554163" y="865188"/>
            <a:ext cx="5599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b="1">
                <a:latin typeface="Verdana" pitchFamily="34" charset="0"/>
              </a:rPr>
              <a:t>           HBx                      </a:t>
            </a:r>
            <a:r>
              <a:rPr lang="en-US" altLang="en-US" sz="1400" b="1">
                <a:latin typeface="Verdana" pitchFamily="34" charset="0"/>
                <a:sym typeface="Symbol" pitchFamily="18" charset="2"/>
              </a:rPr>
              <a:t></a:t>
            </a:r>
            <a:r>
              <a:rPr lang="en-US" altLang="en-US" sz="1400" b="1">
                <a:latin typeface="Verdana" pitchFamily="34" charset="0"/>
              </a:rPr>
              <a:t>-catenin                 IgG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7"/>
          <p:cNvSpPr txBox="1">
            <a:spLocks noChangeArrowheads="1"/>
          </p:cNvSpPr>
          <p:nvPr/>
        </p:nvSpPr>
        <p:spPr bwMode="auto">
          <a:xfrm>
            <a:off x="258763" y="4443413"/>
            <a:ext cx="85121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b="1"/>
              <a:t>Staining of HCC nodule for (</a:t>
            </a:r>
            <a:r>
              <a:rPr lang="en-US" altLang="en-US" b="1">
                <a:solidFill>
                  <a:srgbClr val="0000BC"/>
                </a:solidFill>
              </a:rPr>
              <a:t>a</a:t>
            </a:r>
            <a:r>
              <a:rPr lang="en-US" altLang="en-US" b="1"/>
              <a:t>) HBx or (</a:t>
            </a:r>
            <a:r>
              <a:rPr lang="en-US" altLang="en-US" b="1">
                <a:solidFill>
                  <a:srgbClr val="0000BC"/>
                </a:solidFill>
              </a:rPr>
              <a:t>b</a:t>
            </a:r>
            <a:r>
              <a:rPr lang="en-US" altLang="en-US" b="1"/>
              <a:t>) EpCAM (x200).  (</a:t>
            </a:r>
            <a:r>
              <a:rPr lang="en-US" altLang="en-US" b="1">
                <a:solidFill>
                  <a:srgbClr val="0000BC"/>
                </a:solidFill>
              </a:rPr>
              <a:t>c</a:t>
            </a:r>
            <a:r>
              <a:rPr lang="en-US" altLang="en-US" b="1"/>
              <a:t>) High power view of EpCAM (x400).  Co-staining was seen in 87% cases (47 patients from 49). </a:t>
            </a:r>
          </a:p>
        </p:txBody>
      </p:sp>
      <p:sp>
        <p:nvSpPr>
          <p:cNvPr id="35843" name="Text Box 8"/>
          <p:cNvSpPr txBox="1">
            <a:spLocks noChangeArrowheads="1"/>
          </p:cNvSpPr>
          <p:nvPr/>
        </p:nvSpPr>
        <p:spPr bwMode="auto">
          <a:xfrm>
            <a:off x="279400" y="369888"/>
            <a:ext cx="8555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Co-staining of HBx and </a:t>
            </a:r>
            <a:r>
              <a:rPr lang="en-US" altLang="en-US" sz="2400" b="1">
                <a:solidFill>
                  <a:srgbClr val="0000BC"/>
                </a:solidFill>
                <a:cs typeface="Arial" pitchFamily="34" charset="0"/>
              </a:rPr>
              <a:t>EpCAM</a:t>
            </a:r>
            <a:r>
              <a:rPr lang="en-US" altLang="en-US" sz="2400" b="1">
                <a:solidFill>
                  <a:srgbClr val="0000BC"/>
                </a:solidFill>
              </a:rPr>
              <a:t> in consecutive sections of HCC from HBV infected patients.</a:t>
            </a:r>
          </a:p>
        </p:txBody>
      </p:sp>
      <p:grpSp>
        <p:nvGrpSpPr>
          <p:cNvPr id="35844" name="Group 25"/>
          <p:cNvGrpSpPr>
            <a:grpSpLocks/>
          </p:cNvGrpSpPr>
          <p:nvPr/>
        </p:nvGrpSpPr>
        <p:grpSpPr bwMode="auto">
          <a:xfrm>
            <a:off x="182563" y="1646238"/>
            <a:ext cx="8785225" cy="2476500"/>
            <a:chOff x="90" y="477"/>
            <a:chExt cx="5534" cy="1560"/>
          </a:xfrm>
        </p:grpSpPr>
        <p:sp>
          <p:nvSpPr>
            <p:cNvPr id="35845" name="Rectangle 18"/>
            <p:cNvSpPr>
              <a:spLocks noChangeArrowheads="1"/>
            </p:cNvSpPr>
            <p:nvPr/>
          </p:nvSpPr>
          <p:spPr bwMode="auto">
            <a:xfrm>
              <a:off x="168" y="538"/>
              <a:ext cx="5456" cy="1499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rgbClr val="B80023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  <p:pic>
          <p:nvPicPr>
            <p:cNvPr id="35846" name="Picture 7" descr="2"/>
            <p:cNvPicPr>
              <a:picLocks noChangeAspect="1" noChangeArrowheads="1"/>
            </p:cNvPicPr>
            <p:nvPr/>
          </p:nvPicPr>
          <p:blipFill>
            <a:blip r:embed="rId2">
              <a:lum bright="6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707"/>
            <a:stretch>
              <a:fillRect/>
            </a:stretch>
          </p:blipFill>
          <p:spPr bwMode="auto">
            <a:xfrm>
              <a:off x="2005" y="671"/>
              <a:ext cx="1669" cy="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7" name="Picture 6" descr="2"/>
            <p:cNvPicPr>
              <a:picLocks noChangeAspect="1" noChangeArrowheads="1"/>
            </p:cNvPicPr>
            <p:nvPr/>
          </p:nvPicPr>
          <p:blipFill>
            <a:blip r:embed="rId3">
              <a:lum bright="12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94"/>
            <a:stretch>
              <a:fillRect/>
            </a:stretch>
          </p:blipFill>
          <p:spPr bwMode="auto">
            <a:xfrm>
              <a:off x="223" y="670"/>
              <a:ext cx="1720" cy="1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8" name="Picture 5" descr="EpCAM 3"/>
            <p:cNvPicPr>
              <a:picLocks noChangeAspect="1" noChangeArrowheads="1"/>
            </p:cNvPicPr>
            <p:nvPr/>
          </p:nvPicPr>
          <p:blipFill>
            <a:blip r:embed="rId4">
              <a:lum bright="12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" y="731"/>
              <a:ext cx="1801" cy="1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9" name="Text Box 14"/>
            <p:cNvSpPr txBox="1">
              <a:spLocks noChangeArrowheads="1"/>
            </p:cNvSpPr>
            <p:nvPr/>
          </p:nvSpPr>
          <p:spPr bwMode="auto">
            <a:xfrm>
              <a:off x="90" y="477"/>
              <a:ext cx="548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/>
                <a:t>  </a:t>
              </a:r>
              <a:r>
                <a:rPr lang="en-US" altLang="en-US" sz="1600" b="1">
                  <a:latin typeface="Georgia" pitchFamily="18" charset="0"/>
                </a:rPr>
                <a:t>a                                                    b                                                  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4"/>
          <p:cNvSpPr txBox="1">
            <a:spLocks noChangeArrowheads="1"/>
          </p:cNvSpPr>
          <p:nvPr/>
        </p:nvSpPr>
        <p:spPr bwMode="auto">
          <a:xfrm>
            <a:off x="279400" y="369888"/>
            <a:ext cx="8555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  <a:cs typeface="Arial" pitchFamily="34" charset="0"/>
              </a:rPr>
              <a:t>EpCAM</a:t>
            </a:r>
            <a:r>
              <a:rPr lang="en-US" altLang="en-US" sz="2400" b="1">
                <a:solidFill>
                  <a:srgbClr val="0000BC"/>
                </a:solidFill>
              </a:rPr>
              <a:t> in the nuclei of HCC cells</a:t>
            </a:r>
          </a:p>
        </p:txBody>
      </p:sp>
      <p:pic>
        <p:nvPicPr>
          <p:cNvPr id="36867" name="Picture 5" descr="EpCAM2  c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7" r="1340" b="4666"/>
          <a:stretch>
            <a:fillRect/>
          </a:stretch>
        </p:blipFill>
        <p:spPr bwMode="auto">
          <a:xfrm>
            <a:off x="393700" y="3049588"/>
            <a:ext cx="5157788" cy="3138487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6" descr="EpCAM4 copy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990600"/>
            <a:ext cx="2587625" cy="2871788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Line 7"/>
          <p:cNvSpPr>
            <a:spLocks noChangeShapeType="1"/>
          </p:cNvSpPr>
          <p:nvPr/>
        </p:nvSpPr>
        <p:spPr bwMode="auto">
          <a:xfrm flipV="1">
            <a:off x="5278438" y="3590925"/>
            <a:ext cx="715962" cy="16287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4"/>
          <p:cNvSpPr txBox="1">
            <a:spLocks noChangeArrowheads="1"/>
          </p:cNvSpPr>
          <p:nvPr/>
        </p:nvSpPr>
        <p:spPr bwMode="auto">
          <a:xfrm>
            <a:off x="368300" y="425450"/>
            <a:ext cx="83232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solidFill>
                  <a:srgbClr val="0000BC"/>
                </a:solidFill>
              </a:rPr>
              <a:t>Suppression of E-cadherin expression by histone deacetylation</a:t>
            </a:r>
          </a:p>
        </p:txBody>
      </p:sp>
      <p:pic>
        <p:nvPicPr>
          <p:cNvPr id="37891" name="Picture 6" descr="E-cadherin TSA EpCAM good 2"/>
          <p:cNvPicPr>
            <a:picLocks noChangeAspect="1" noChangeArrowheads="1"/>
          </p:cNvPicPr>
          <p:nvPr/>
        </p:nvPicPr>
        <p:blipFill>
          <a:blip r:embed="rId2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0" b="16278"/>
          <a:stretch>
            <a:fillRect/>
          </a:stretch>
        </p:blipFill>
        <p:spPr bwMode="auto">
          <a:xfrm>
            <a:off x="838200" y="2133600"/>
            <a:ext cx="426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 Box 7"/>
          <p:cNvSpPr txBox="1">
            <a:spLocks noChangeArrowheads="1"/>
          </p:cNvSpPr>
          <p:nvPr/>
        </p:nvSpPr>
        <p:spPr bwMode="auto">
          <a:xfrm>
            <a:off x="5076825" y="1600200"/>
            <a:ext cx="3973513" cy="33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TSA </a:t>
            </a:r>
            <a:r>
              <a:rPr lang="en-US" altLang="en-US" sz="1600" b="1"/>
              <a:t>(350 nM Trichostatin A) [HDACi]</a:t>
            </a:r>
          </a:p>
          <a:p>
            <a:pPr eaLnBrk="1" hangingPunct="1"/>
            <a:endParaRPr lang="en-US" altLang="en-US" b="1"/>
          </a:p>
          <a:p>
            <a:pPr eaLnBrk="1" hangingPunct="1"/>
            <a:endParaRPr lang="en-US" altLang="en-US" sz="700" b="1"/>
          </a:p>
          <a:p>
            <a:pPr eaLnBrk="1" hangingPunct="1"/>
            <a:r>
              <a:rPr lang="en-US" altLang="en-US" b="1"/>
              <a:t>E-cadherin</a:t>
            </a:r>
          </a:p>
          <a:p>
            <a:pPr eaLnBrk="1" hangingPunct="1"/>
            <a:endParaRPr lang="en-US" altLang="en-US" b="1"/>
          </a:p>
          <a:p>
            <a:pPr eaLnBrk="1" hangingPunct="1"/>
            <a:r>
              <a:rPr lang="en-US" altLang="en-US" b="1">
                <a:cs typeface="Times New Roman" pitchFamily="18" charset="0"/>
              </a:rPr>
              <a:t>wt-</a:t>
            </a:r>
            <a:r>
              <a:rPr lang="el-GR" altLang="en-US" b="1">
                <a:cs typeface="Times New Roman" pitchFamily="18" charset="0"/>
              </a:rPr>
              <a:t>β</a:t>
            </a:r>
            <a:r>
              <a:rPr lang="en-US" altLang="en-US" b="1">
                <a:cs typeface="Times New Roman" pitchFamily="18" charset="0"/>
              </a:rPr>
              <a:t>-catenin</a:t>
            </a:r>
            <a:endParaRPr lang="en-US" altLang="en-US" b="1"/>
          </a:p>
          <a:p>
            <a:pPr eaLnBrk="1" hangingPunct="1"/>
            <a:r>
              <a:rPr lang="en-US" altLang="en-US" b="1">
                <a:cs typeface="Times New Roman" pitchFamily="18" charset="0"/>
              </a:rPr>
              <a:t>mutant-</a:t>
            </a:r>
            <a:r>
              <a:rPr lang="el-GR" altLang="en-US" b="1"/>
              <a:t>β</a:t>
            </a:r>
            <a:r>
              <a:rPr lang="en-US" altLang="en-US" b="1"/>
              <a:t>-catenin</a:t>
            </a:r>
          </a:p>
          <a:p>
            <a:pPr eaLnBrk="1" hangingPunct="1"/>
            <a:endParaRPr lang="el-GR" altLang="en-US" b="1">
              <a:cs typeface="Times New Roman" pitchFamily="18" charset="0"/>
            </a:endParaRPr>
          </a:p>
          <a:p>
            <a:pPr eaLnBrk="1" hangingPunct="1"/>
            <a:endParaRPr lang="en-US" altLang="en-US" sz="800" b="1"/>
          </a:p>
          <a:p>
            <a:pPr eaLnBrk="1" hangingPunct="1"/>
            <a:r>
              <a:rPr lang="en-US" altLang="en-US" b="1"/>
              <a:t>EpCAM     </a:t>
            </a:r>
            <a:r>
              <a:rPr lang="en-US" altLang="en-US" b="1">
                <a:solidFill>
                  <a:srgbClr val="0055D2"/>
                </a:solidFill>
              </a:rPr>
              <a:t>These findings suggest</a:t>
            </a:r>
          </a:p>
          <a:p>
            <a:pPr eaLnBrk="1" hangingPunct="1"/>
            <a:r>
              <a:rPr lang="en-US" altLang="en-US" b="1">
                <a:solidFill>
                  <a:srgbClr val="0055D2"/>
                </a:solidFill>
              </a:rPr>
              <a:t>                   that HBx promotes</a:t>
            </a:r>
          </a:p>
          <a:p>
            <a:pPr eaLnBrk="1" hangingPunct="1"/>
            <a:r>
              <a:rPr lang="el-GR" altLang="en-US" b="1">
                <a:sym typeface="Symbol" pitchFamily="18" charset="2"/>
              </a:rPr>
              <a:t></a:t>
            </a:r>
            <a:r>
              <a:rPr lang="en-US" altLang="en-US" b="1"/>
              <a:t>-actin       </a:t>
            </a:r>
            <a:r>
              <a:rPr lang="en-US" altLang="en-US" b="1">
                <a:solidFill>
                  <a:srgbClr val="0055D2"/>
                </a:solidFill>
              </a:rPr>
              <a:t>carcinogenesis by</a:t>
            </a:r>
          </a:p>
          <a:p>
            <a:pPr eaLnBrk="1" hangingPunct="1"/>
            <a:r>
              <a:rPr lang="en-US" altLang="en-US" b="1">
                <a:solidFill>
                  <a:srgbClr val="0055D2"/>
                </a:solidFill>
              </a:rPr>
              <a:t>                   epigenetic mechanisms</a:t>
            </a:r>
          </a:p>
        </p:txBody>
      </p:sp>
      <p:sp>
        <p:nvSpPr>
          <p:cNvPr id="37893" name="Text Box 8"/>
          <p:cNvSpPr txBox="1">
            <a:spLocks noChangeArrowheads="1"/>
          </p:cNvSpPr>
          <p:nvPr/>
        </p:nvSpPr>
        <p:spPr bwMode="auto">
          <a:xfrm>
            <a:off x="889000" y="1651000"/>
            <a:ext cx="4124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  </a:t>
            </a:r>
            <a:r>
              <a:rPr lang="en-US" altLang="en-US" sz="1600" b="1">
                <a:latin typeface="Arial Narrow" pitchFamily="34" charset="0"/>
              </a:rPr>
              <a:t>  c           12h         24h         c          12h          24h   </a:t>
            </a:r>
          </a:p>
        </p:txBody>
      </p:sp>
      <p:grpSp>
        <p:nvGrpSpPr>
          <p:cNvPr id="37894" name="Group 9"/>
          <p:cNvGrpSpPr>
            <a:grpSpLocks/>
          </p:cNvGrpSpPr>
          <p:nvPr/>
        </p:nvGrpSpPr>
        <p:grpSpPr bwMode="auto">
          <a:xfrm>
            <a:off x="990600" y="1371600"/>
            <a:ext cx="3995738" cy="336550"/>
            <a:chOff x="624" y="864"/>
            <a:chExt cx="2517" cy="212"/>
          </a:xfrm>
        </p:grpSpPr>
        <p:sp>
          <p:nvSpPr>
            <p:cNvPr id="37900" name="Line 10"/>
            <p:cNvSpPr>
              <a:spLocks noChangeShapeType="1"/>
            </p:cNvSpPr>
            <p:nvPr/>
          </p:nvSpPr>
          <p:spPr bwMode="auto">
            <a:xfrm>
              <a:off x="624" y="1056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1" name="Line 11"/>
            <p:cNvSpPr>
              <a:spLocks noChangeShapeType="1"/>
            </p:cNvSpPr>
            <p:nvPr/>
          </p:nvSpPr>
          <p:spPr bwMode="auto">
            <a:xfrm>
              <a:off x="2016" y="1056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2" name="Text Box 12"/>
            <p:cNvSpPr txBox="1">
              <a:spLocks noChangeArrowheads="1"/>
            </p:cNvSpPr>
            <p:nvPr/>
          </p:nvSpPr>
          <p:spPr bwMode="auto">
            <a:xfrm>
              <a:off x="816" y="864"/>
              <a:ext cx="23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latin typeface="Arial Narrow" pitchFamily="34" charset="0"/>
                </a:rPr>
                <a:t>    HepG2CAT                         HepG2X              </a:t>
              </a:r>
            </a:p>
          </p:txBody>
        </p:sp>
      </p:grpSp>
      <p:pic>
        <p:nvPicPr>
          <p:cNvPr id="37895" name="Picture 13" descr="Untitled - 3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4" r="1755" b="18771"/>
          <a:stretch>
            <a:fillRect/>
          </a:stretch>
        </p:blipFill>
        <p:spPr bwMode="auto">
          <a:xfrm>
            <a:off x="838200" y="3581400"/>
            <a:ext cx="4267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4" descr="Picture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4972050"/>
            <a:ext cx="6904038" cy="1593850"/>
          </a:xfrm>
          <a:prstGeom prst="rect">
            <a:avLst/>
          </a:prstGeom>
          <a:noFill/>
          <a:ln w="12700">
            <a:solidFill>
              <a:srgbClr val="A8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15" descr="TSA GRB2"/>
          <p:cNvPicPr>
            <a:picLocks noChangeAspect="1" noChangeArrowheads="1"/>
          </p:cNvPicPr>
          <p:nvPr/>
        </p:nvPicPr>
        <p:blipFill>
          <a:blip r:embed="rId5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5" b="19852"/>
          <a:stretch>
            <a:fillRect/>
          </a:stretch>
        </p:blipFill>
        <p:spPr bwMode="auto">
          <a:xfrm>
            <a:off x="838200" y="4267200"/>
            <a:ext cx="426720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8" name="Line 17"/>
          <p:cNvSpPr>
            <a:spLocks noChangeShapeType="1"/>
          </p:cNvSpPr>
          <p:nvPr/>
        </p:nvSpPr>
        <p:spPr bwMode="auto">
          <a:xfrm>
            <a:off x="3157538" y="5961063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7899" name="Picture 18" descr="beta-catenin TSA"/>
          <p:cNvPicPr>
            <a:picLocks noChangeAspect="1" noChangeArrowheads="1"/>
          </p:cNvPicPr>
          <p:nvPr/>
        </p:nvPicPr>
        <p:blipFill>
          <a:blip r:embed="rId6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9" r="813" b="1335"/>
          <a:stretch>
            <a:fillRect/>
          </a:stretch>
        </p:blipFill>
        <p:spPr bwMode="auto">
          <a:xfrm>
            <a:off x="866775" y="2740025"/>
            <a:ext cx="4256088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373063"/>
            <a:ext cx="9039225" cy="564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6186488"/>
            <a:ext cx="46672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9"/>
          <p:cNvSpPr txBox="1">
            <a:spLocks noChangeArrowheads="1"/>
          </p:cNvSpPr>
          <p:nvPr/>
        </p:nvSpPr>
        <p:spPr bwMode="auto">
          <a:xfrm>
            <a:off x="276225" y="2425700"/>
            <a:ext cx="8461375" cy="344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miR-181 family members are expressed in HSCs and CSCs.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/>
              <a:t>Forced expression of miR-181 endowed EpCAM+ HCC cells with stem cell properties, whereas miR-181 suppression induced differentiation (Ji J </a:t>
            </a:r>
            <a:r>
              <a:rPr lang="en-US" altLang="en-US" sz="2200" i="1"/>
              <a:t>et al</a:t>
            </a:r>
            <a:r>
              <a:rPr lang="en-US" altLang="en-US" sz="2200"/>
              <a:t>, Hepatology, 2009).</a:t>
            </a:r>
            <a:r>
              <a:rPr lang="en-US" altLang="en-US" b="1"/>
              <a:t> 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en-US" sz="2200" b="1">
                <a:solidFill>
                  <a:srgbClr val="0000BC"/>
                </a:solidFill>
              </a:rPr>
              <a:t>miRNA microarray data from HBx+ compared to negative HepG2 cells showed that HBx was associated with up-regulated miR-181a (2-fold) and miR-181b (1.5-fold), suggesting an epigenetic pathway that induces EpCAM expression.</a:t>
            </a:r>
            <a:endParaRPr lang="en-US" altLang="zh-CN" sz="2200" b="1">
              <a:solidFill>
                <a:srgbClr val="0000BC"/>
              </a:solidFill>
              <a:ea typeface="SimSun" pitchFamily="2" charset="-122"/>
            </a:endParaRPr>
          </a:p>
        </p:txBody>
      </p:sp>
      <p:pic>
        <p:nvPicPr>
          <p:cNvPr id="39939" name="Picture 10" descr="Picture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863" y="600075"/>
            <a:ext cx="6799262" cy="1568450"/>
          </a:xfrm>
          <a:prstGeom prst="rect">
            <a:avLst/>
          </a:prstGeom>
          <a:noFill/>
          <a:ln w="12700">
            <a:solidFill>
              <a:srgbClr val="A8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0" name="Text Box 11"/>
          <p:cNvSpPr txBox="1">
            <a:spLocks noChangeArrowheads="1"/>
          </p:cNvSpPr>
          <p:nvPr/>
        </p:nvSpPr>
        <p:spPr bwMode="auto">
          <a:xfrm>
            <a:off x="301625" y="1363663"/>
            <a:ext cx="16430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200" b="1">
                <a:solidFill>
                  <a:srgbClr val="0000BC"/>
                </a:solidFill>
              </a:rPr>
              <a:t>miR-181</a:t>
            </a:r>
          </a:p>
        </p:txBody>
      </p:sp>
      <p:sp>
        <p:nvSpPr>
          <p:cNvPr id="39941" name="Line 12"/>
          <p:cNvSpPr>
            <a:spLocks noChangeShapeType="1"/>
          </p:cNvSpPr>
          <p:nvPr/>
        </p:nvSpPr>
        <p:spPr bwMode="auto">
          <a:xfrm>
            <a:off x="3856038" y="1616075"/>
            <a:ext cx="11112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457200" y="330200"/>
            <a:ext cx="2032000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0963" name="Text Box 10"/>
          <p:cNvSpPr txBox="1">
            <a:spLocks noChangeArrowheads="1"/>
          </p:cNvSpPr>
          <p:nvPr/>
        </p:nvSpPr>
        <p:spPr bwMode="auto">
          <a:xfrm>
            <a:off x="206375" y="147638"/>
            <a:ext cx="87074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0000BC"/>
                </a:solidFill>
              </a:rPr>
              <a:t>Expression of miR-181a in tumor (HCC)                            and nontumor liver</a:t>
            </a:r>
            <a:r>
              <a:rPr lang="en-US" altLang="en-US" sz="2400" b="1"/>
              <a:t> </a:t>
            </a:r>
          </a:p>
        </p:txBody>
      </p:sp>
      <p:sp>
        <p:nvSpPr>
          <p:cNvPr id="40964" name="Text Box 11"/>
          <p:cNvSpPr txBox="1">
            <a:spLocks noChangeArrowheads="1"/>
          </p:cNvSpPr>
          <p:nvPr/>
        </p:nvSpPr>
        <p:spPr bwMode="auto">
          <a:xfrm>
            <a:off x="563563" y="4954588"/>
            <a:ext cx="8094662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zh-CN" sz="2200" b="1">
                <a:ea typeface="SimSun" pitchFamily="2" charset="-122"/>
              </a:rPr>
              <a:t>20 tumor/nontumor liver pairs from HBV carriers were evaluated for HBx by staining and miR-181a by real-time RT/PCR; 11 of 15 HBx+ nontumor liver samples had elevated miR-181a (73%) (p &lt; 0.01).</a:t>
            </a:r>
            <a:r>
              <a:rPr lang="en-US" altLang="zh-CN">
                <a:ea typeface="SimSun" pitchFamily="2" charset="-122"/>
              </a:rPr>
              <a:t> </a:t>
            </a:r>
            <a:r>
              <a:rPr lang="en-US" altLang="zh-CN" b="1">
                <a:ea typeface="SimSun" pitchFamily="2" charset="-122"/>
              </a:rPr>
              <a:t>              </a:t>
            </a:r>
            <a:endParaRPr lang="en-US" altLang="en-US" b="1">
              <a:ea typeface="SimSun" pitchFamily="2" charset="-122"/>
            </a:endParaRPr>
          </a:p>
        </p:txBody>
      </p:sp>
      <p:pic>
        <p:nvPicPr>
          <p:cNvPr id="40965" name="Picture 17" descr="Slide8co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7" t="27988" r="17578"/>
          <a:stretch>
            <a:fillRect/>
          </a:stretch>
        </p:blipFill>
        <p:spPr bwMode="auto">
          <a:xfrm>
            <a:off x="1384300" y="1068388"/>
            <a:ext cx="6100763" cy="3646487"/>
          </a:xfrm>
          <a:prstGeom prst="rect">
            <a:avLst/>
          </a:prstGeom>
          <a:noFill/>
          <a:ln w="15875">
            <a:solidFill>
              <a:srgbClr val="B80023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2633663"/>
            <a:ext cx="682148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7" name="Line 12"/>
          <p:cNvSpPr>
            <a:spLocks noChangeShapeType="1"/>
          </p:cNvSpPr>
          <p:nvPr/>
        </p:nvSpPr>
        <p:spPr bwMode="auto">
          <a:xfrm>
            <a:off x="3241675" y="3662363"/>
            <a:ext cx="11113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6"/>
          <p:cNvSpPr txBox="1">
            <a:spLocks noChangeArrowheads="1"/>
          </p:cNvSpPr>
          <p:nvPr/>
        </p:nvSpPr>
        <p:spPr bwMode="auto">
          <a:xfrm>
            <a:off x="481013" y="1317625"/>
            <a:ext cx="784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Arial Black" pitchFamily="34" charset="0"/>
              </a:rPr>
              <a:t>TGF-</a:t>
            </a:r>
            <a:r>
              <a:rPr lang="el-GR" altLang="en-US" sz="1400" b="1">
                <a:latin typeface="MS PGothic" pitchFamily="34" charset="-128"/>
              </a:rPr>
              <a:t>β</a:t>
            </a:r>
            <a:endParaRPr lang="en-US" altLang="en-US"/>
          </a:p>
        </p:txBody>
      </p:sp>
      <p:cxnSp>
        <p:nvCxnSpPr>
          <p:cNvPr id="98" name="Straight Connector 97"/>
          <p:cNvCxnSpPr>
            <a:cxnSpLocks noChangeShapeType="1"/>
          </p:cNvCxnSpPr>
          <p:nvPr/>
        </p:nvCxnSpPr>
        <p:spPr bwMode="auto">
          <a:xfrm rot="10800000" flipV="1">
            <a:off x="3281363" y="958850"/>
            <a:ext cx="631825" cy="1654175"/>
          </a:xfrm>
          <a:prstGeom prst="line">
            <a:avLst/>
          </a:prstGeom>
          <a:noFill/>
          <a:ln w="25400">
            <a:solidFill>
              <a:srgbClr val="626000"/>
            </a:solidFill>
            <a:round/>
            <a:headEnd/>
            <a:tailEnd type="arrow" w="med" len="med"/>
          </a:ln>
          <a:effectLst>
            <a:outerShdw blurRad="40000" dist="32639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6" name="Straight Connector 175"/>
          <p:cNvCxnSpPr>
            <a:cxnSpLocks noChangeShapeType="1"/>
          </p:cNvCxnSpPr>
          <p:nvPr/>
        </p:nvCxnSpPr>
        <p:spPr bwMode="auto">
          <a:xfrm rot="16200000" flipH="1">
            <a:off x="5001419" y="754856"/>
            <a:ext cx="1377950" cy="1455738"/>
          </a:xfrm>
          <a:prstGeom prst="line">
            <a:avLst/>
          </a:prstGeom>
          <a:noFill/>
          <a:ln w="25400">
            <a:solidFill>
              <a:srgbClr val="8064A2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2" name="Straight Connector 131"/>
          <p:cNvCxnSpPr>
            <a:cxnSpLocks noChangeShapeType="1"/>
          </p:cNvCxnSpPr>
          <p:nvPr/>
        </p:nvCxnSpPr>
        <p:spPr bwMode="auto">
          <a:xfrm rot="16200000" flipH="1">
            <a:off x="4600575" y="873125"/>
            <a:ext cx="1244600" cy="13335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 rot="16200000" flipH="1">
            <a:off x="4751387" y="750888"/>
            <a:ext cx="1376363" cy="1455738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5" name="TextBox 5"/>
          <p:cNvSpPr txBox="1">
            <a:spLocks noChangeArrowheads="1"/>
          </p:cNvSpPr>
          <p:nvPr/>
        </p:nvSpPr>
        <p:spPr bwMode="auto">
          <a:xfrm>
            <a:off x="2740025" y="2613025"/>
            <a:ext cx="134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l-GR" altLang="en-US" sz="1400" b="1">
                <a:latin typeface="MS PGothic" pitchFamily="34" charset="-128"/>
              </a:rPr>
              <a:t>β</a:t>
            </a:r>
            <a:r>
              <a:rPr lang="en-US" altLang="en-US" sz="1400" b="1">
                <a:latin typeface="Arial Black" pitchFamily="34" charset="0"/>
              </a:rPr>
              <a:t>-catenin</a:t>
            </a:r>
            <a:endParaRPr lang="en-US" altLang="en-US"/>
          </a:p>
        </p:txBody>
      </p:sp>
      <p:cxnSp>
        <p:nvCxnSpPr>
          <p:cNvPr id="43016" name="Straight Connector 77"/>
          <p:cNvCxnSpPr>
            <a:cxnSpLocks noChangeShapeType="1"/>
          </p:cNvCxnSpPr>
          <p:nvPr/>
        </p:nvCxnSpPr>
        <p:spPr bwMode="auto">
          <a:xfrm rot="10800000" flipV="1">
            <a:off x="1174750" y="541338"/>
            <a:ext cx="2466975" cy="776287"/>
          </a:xfrm>
          <a:prstGeom prst="line">
            <a:avLst/>
          </a:prstGeom>
          <a:noFill/>
          <a:ln w="15875">
            <a:solidFill>
              <a:srgbClr val="00FF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7" name="TextBox 6"/>
          <p:cNvSpPr txBox="1">
            <a:spLocks noChangeArrowheads="1"/>
          </p:cNvSpPr>
          <p:nvPr/>
        </p:nvSpPr>
        <p:spPr bwMode="auto">
          <a:xfrm>
            <a:off x="1987550" y="3421063"/>
            <a:ext cx="8715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Arial Black" pitchFamily="34" charset="0"/>
              </a:rPr>
              <a:t>NF-</a:t>
            </a:r>
            <a:r>
              <a:rPr lang="en-US" altLang="en-US" sz="1400" b="1">
                <a:latin typeface="Symbol" pitchFamily="18" charset="2"/>
              </a:rPr>
              <a:t>k</a:t>
            </a:r>
            <a:r>
              <a:rPr lang="en-US" altLang="en-US" sz="1400" b="1">
                <a:latin typeface="Arial Black" pitchFamily="34" charset="0"/>
              </a:rPr>
              <a:t>B</a:t>
            </a:r>
            <a:endParaRPr lang="en-US" altLang="en-US"/>
          </a:p>
        </p:txBody>
      </p:sp>
      <p:cxnSp>
        <p:nvCxnSpPr>
          <p:cNvPr id="101" name="Straight Connector 100"/>
          <p:cNvCxnSpPr>
            <a:cxnSpLocks noChangeShapeType="1"/>
          </p:cNvCxnSpPr>
          <p:nvPr/>
        </p:nvCxnSpPr>
        <p:spPr bwMode="auto">
          <a:xfrm>
            <a:off x="3913188" y="2871788"/>
            <a:ext cx="1149350" cy="35560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9" name="TextBox 5"/>
          <p:cNvSpPr txBox="1">
            <a:spLocks noChangeArrowheads="1"/>
          </p:cNvSpPr>
          <p:nvPr/>
        </p:nvSpPr>
        <p:spPr bwMode="auto">
          <a:xfrm>
            <a:off x="4637088" y="3227388"/>
            <a:ext cx="917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Arial Black" pitchFamily="34" charset="0"/>
              </a:rPr>
              <a:t>EpCAM</a:t>
            </a:r>
            <a:endParaRPr lang="en-US" altLang="en-US"/>
          </a:p>
        </p:txBody>
      </p:sp>
      <p:sp>
        <p:nvSpPr>
          <p:cNvPr id="104" name="TextBox 5"/>
          <p:cNvSpPr txBox="1">
            <a:spLocks noChangeArrowheads="1"/>
          </p:cNvSpPr>
          <p:nvPr/>
        </p:nvSpPr>
        <p:spPr bwMode="auto">
          <a:xfrm>
            <a:off x="3023896" y="5583439"/>
            <a:ext cx="2050006" cy="3693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pitchFamily="34" charset="0"/>
              </a:rPr>
              <a:t>STEMNESS</a:t>
            </a:r>
          </a:p>
        </p:txBody>
      </p: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 rot="16200000" flipH="1">
            <a:off x="1993901" y="4244975"/>
            <a:ext cx="1598612" cy="693737"/>
          </a:xfrm>
          <a:prstGeom prst="line">
            <a:avLst/>
          </a:prstGeom>
          <a:noFill/>
          <a:ln w="25400">
            <a:solidFill>
              <a:srgbClr val="FC94B2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3022" name="Explosion 1 78"/>
          <p:cNvSpPr>
            <a:spLocks noChangeArrowheads="1"/>
          </p:cNvSpPr>
          <p:nvPr/>
        </p:nvSpPr>
        <p:spPr bwMode="auto">
          <a:xfrm>
            <a:off x="3608388" y="268288"/>
            <a:ext cx="1604962" cy="992187"/>
          </a:xfrm>
          <a:prstGeom prst="irregularSeal1">
            <a:avLst/>
          </a:prstGeom>
          <a:solidFill>
            <a:srgbClr val="D07C7A"/>
          </a:solidFill>
          <a:ln w="25400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en-US" sz="2400">
                <a:solidFill>
                  <a:srgbClr val="0000FF"/>
                </a:solidFill>
                <a:latin typeface="Arial Black" pitchFamily="34" charset="0"/>
              </a:rPr>
              <a:t>HBx</a:t>
            </a:r>
            <a:endParaRPr lang="en-US" altLang="en-US"/>
          </a:p>
        </p:txBody>
      </p:sp>
      <p:sp>
        <p:nvSpPr>
          <p:cNvPr id="43023" name="TextBox 9"/>
          <p:cNvSpPr txBox="1">
            <a:spLocks noChangeArrowheads="1"/>
          </p:cNvSpPr>
          <p:nvPr/>
        </p:nvSpPr>
        <p:spPr bwMode="auto">
          <a:xfrm>
            <a:off x="5699125" y="2182813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latin typeface="Arial Black" pitchFamily="34" charset="0"/>
              </a:rPr>
              <a:t>E-cadherin</a:t>
            </a:r>
            <a:endParaRPr lang="en-US" altLang="en-US"/>
          </a:p>
        </p:txBody>
      </p: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257550" y="2930525"/>
            <a:ext cx="73025" cy="2470150"/>
          </a:xfrm>
          <a:prstGeom prst="line">
            <a:avLst/>
          </a:prstGeom>
          <a:noFill/>
          <a:ln w="25400">
            <a:solidFill>
              <a:srgbClr val="626000"/>
            </a:solidFill>
            <a:round/>
            <a:headEnd/>
            <a:tailEnd type="arrow" w="med" len="med"/>
          </a:ln>
          <a:effectLst>
            <a:outerShdw blurRad="40000" dist="32639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 rot="10800000" flipV="1">
            <a:off x="3965575" y="2416175"/>
            <a:ext cx="2065338" cy="385763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" name="Straight Connector 132"/>
          <p:cNvCxnSpPr>
            <a:cxnSpLocks noChangeShapeType="1"/>
          </p:cNvCxnSpPr>
          <p:nvPr/>
        </p:nvCxnSpPr>
        <p:spPr bwMode="auto">
          <a:xfrm rot="10800000" flipV="1">
            <a:off x="5797550" y="2162175"/>
            <a:ext cx="198438" cy="20638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 rot="10800000" flipV="1">
            <a:off x="6059488" y="2166938"/>
            <a:ext cx="198437" cy="1905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" name="Straight Connector 176"/>
          <p:cNvCxnSpPr>
            <a:cxnSpLocks noChangeShapeType="1"/>
          </p:cNvCxnSpPr>
          <p:nvPr/>
        </p:nvCxnSpPr>
        <p:spPr bwMode="auto">
          <a:xfrm rot="10800000" flipV="1">
            <a:off x="6321425" y="2174875"/>
            <a:ext cx="198438" cy="20638"/>
          </a:xfrm>
          <a:prstGeom prst="line">
            <a:avLst/>
          </a:prstGeom>
          <a:noFill/>
          <a:ln w="25400">
            <a:solidFill>
              <a:srgbClr val="8064A2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3" name="Straight Connector 192"/>
          <p:cNvCxnSpPr>
            <a:cxnSpLocks noChangeShapeType="1"/>
          </p:cNvCxnSpPr>
          <p:nvPr/>
        </p:nvCxnSpPr>
        <p:spPr bwMode="auto">
          <a:xfrm rot="5400000">
            <a:off x="3772694" y="3990182"/>
            <a:ext cx="1906587" cy="895350"/>
          </a:xfrm>
          <a:prstGeom prst="line">
            <a:avLst/>
          </a:prstGeom>
          <a:noFill/>
          <a:ln w="2540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" name="Straight Connector 193"/>
          <p:cNvCxnSpPr>
            <a:cxnSpLocks noChangeShapeType="1"/>
          </p:cNvCxnSpPr>
          <p:nvPr/>
        </p:nvCxnSpPr>
        <p:spPr bwMode="auto">
          <a:xfrm rot="16200000" flipH="1">
            <a:off x="2267744" y="4148931"/>
            <a:ext cx="2460625" cy="23813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1" name="Straight Connector 200"/>
          <p:cNvCxnSpPr>
            <a:cxnSpLocks noChangeShapeType="1"/>
          </p:cNvCxnSpPr>
          <p:nvPr/>
        </p:nvCxnSpPr>
        <p:spPr bwMode="auto">
          <a:xfrm rot="10800000" flipV="1">
            <a:off x="3819525" y="2352675"/>
            <a:ext cx="1912938" cy="3556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2" name="TextBox 9"/>
          <p:cNvSpPr txBox="1">
            <a:spLocks noChangeArrowheads="1"/>
          </p:cNvSpPr>
          <p:nvPr/>
        </p:nvSpPr>
        <p:spPr bwMode="auto">
          <a:xfrm>
            <a:off x="7070725" y="3227388"/>
            <a:ext cx="1008063" cy="346075"/>
          </a:xfrm>
          <a:prstGeom prst="rect">
            <a:avLst/>
          </a:prstGeom>
          <a:solidFill>
            <a:srgbClr val="C0C0C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 b="1">
                <a:solidFill>
                  <a:srgbClr val="C25552"/>
                </a:solidFill>
                <a:latin typeface="Goudy Old Style" pitchFamily="18" charset="0"/>
              </a:rPr>
              <a:t>    </a:t>
            </a:r>
            <a:r>
              <a:rPr lang="en-US" altLang="en-US" sz="1600" b="1">
                <a:solidFill>
                  <a:srgbClr val="7A2900"/>
                </a:solidFill>
                <a:latin typeface="Verdana" pitchFamily="34" charset="0"/>
              </a:rPr>
              <a:t>EMT</a:t>
            </a:r>
            <a:endParaRPr lang="en-US" altLang="en-US"/>
          </a:p>
        </p:txBody>
      </p:sp>
      <p:cxnSp>
        <p:nvCxnSpPr>
          <p:cNvPr id="204" name="Straight Connector 203"/>
          <p:cNvCxnSpPr>
            <a:cxnSpLocks noChangeShapeType="1"/>
          </p:cNvCxnSpPr>
          <p:nvPr/>
        </p:nvCxnSpPr>
        <p:spPr bwMode="auto">
          <a:xfrm rot="16200000" flipH="1">
            <a:off x="6811963" y="2389188"/>
            <a:ext cx="620712" cy="817562"/>
          </a:xfrm>
          <a:prstGeom prst="line">
            <a:avLst/>
          </a:prstGeom>
          <a:noFill/>
          <a:ln w="25400">
            <a:solidFill>
              <a:srgbClr val="8064A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1" name="Straight Connector 210"/>
          <p:cNvCxnSpPr>
            <a:cxnSpLocks noChangeShapeType="1"/>
          </p:cNvCxnSpPr>
          <p:nvPr/>
        </p:nvCxnSpPr>
        <p:spPr bwMode="auto">
          <a:xfrm rot="10800000" flipV="1">
            <a:off x="4757738" y="3657600"/>
            <a:ext cx="2473325" cy="1733550"/>
          </a:xfrm>
          <a:prstGeom prst="line">
            <a:avLst/>
          </a:prstGeom>
          <a:noFill/>
          <a:ln w="25400">
            <a:solidFill>
              <a:srgbClr val="8064A2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" name="Straight Connector 126"/>
          <p:cNvCxnSpPr>
            <a:cxnSpLocks noChangeShapeType="1"/>
          </p:cNvCxnSpPr>
          <p:nvPr/>
        </p:nvCxnSpPr>
        <p:spPr bwMode="auto">
          <a:xfrm rot="10800000" flipV="1">
            <a:off x="3509963" y="1127125"/>
            <a:ext cx="560387" cy="1485900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Straight Connector 100"/>
          <p:cNvCxnSpPr>
            <a:cxnSpLocks noChangeShapeType="1"/>
          </p:cNvCxnSpPr>
          <p:nvPr/>
        </p:nvCxnSpPr>
        <p:spPr bwMode="auto">
          <a:xfrm>
            <a:off x="3608388" y="2886075"/>
            <a:ext cx="1149350" cy="355600"/>
          </a:xfrm>
          <a:prstGeom prst="line">
            <a:avLst/>
          </a:prstGeom>
          <a:noFill/>
          <a:ln w="15875">
            <a:solidFill>
              <a:srgbClr val="00FF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Straight Connector 192"/>
          <p:cNvCxnSpPr>
            <a:cxnSpLocks noChangeShapeType="1"/>
          </p:cNvCxnSpPr>
          <p:nvPr/>
        </p:nvCxnSpPr>
        <p:spPr bwMode="auto">
          <a:xfrm rot="5400000">
            <a:off x="3580607" y="4037806"/>
            <a:ext cx="1858962" cy="847725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38" name="Text Box 46"/>
          <p:cNvSpPr txBox="1">
            <a:spLocks noChangeArrowheads="1"/>
          </p:cNvSpPr>
          <p:nvPr/>
        </p:nvSpPr>
        <p:spPr bwMode="auto">
          <a:xfrm>
            <a:off x="4479925" y="1928813"/>
            <a:ext cx="906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Arial Black" pitchFamily="34" charset="0"/>
              </a:rPr>
              <a:t>Mir-181</a:t>
            </a:r>
            <a:endParaRPr lang="en-US" altLang="en-US"/>
          </a:p>
        </p:txBody>
      </p:sp>
      <p:sp>
        <p:nvSpPr>
          <p:cNvPr id="43039" name="Line 47"/>
          <p:cNvSpPr>
            <a:spLocks noChangeShapeType="1"/>
          </p:cNvSpPr>
          <p:nvPr/>
        </p:nvSpPr>
        <p:spPr bwMode="auto">
          <a:xfrm>
            <a:off x="4479925" y="1127125"/>
            <a:ext cx="454025" cy="801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0" name="Line 48"/>
          <p:cNvSpPr>
            <a:spLocks noChangeShapeType="1"/>
          </p:cNvSpPr>
          <p:nvPr/>
        </p:nvSpPr>
        <p:spPr bwMode="auto">
          <a:xfrm>
            <a:off x="5030788" y="2206625"/>
            <a:ext cx="182562" cy="1020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" name="Straight Connector 77"/>
          <p:cNvCxnSpPr>
            <a:cxnSpLocks noChangeShapeType="1"/>
          </p:cNvCxnSpPr>
          <p:nvPr/>
        </p:nvCxnSpPr>
        <p:spPr bwMode="auto">
          <a:xfrm rot="10800000" flipV="1">
            <a:off x="2152650" y="828675"/>
            <a:ext cx="1357313" cy="2547938"/>
          </a:xfrm>
          <a:prstGeom prst="line">
            <a:avLst/>
          </a:prstGeom>
          <a:noFill/>
          <a:ln w="25400">
            <a:solidFill>
              <a:srgbClr val="FC94B2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43042" name="Line 53"/>
          <p:cNvSpPr>
            <a:spLocks noChangeShapeType="1"/>
          </p:cNvSpPr>
          <p:nvPr/>
        </p:nvSpPr>
        <p:spPr bwMode="auto">
          <a:xfrm>
            <a:off x="863600" y="1630363"/>
            <a:ext cx="1560513" cy="2854325"/>
          </a:xfrm>
          <a:prstGeom prst="line">
            <a:avLst/>
          </a:prstGeom>
          <a:noFill/>
          <a:ln w="1587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3" name="Line 54"/>
          <p:cNvSpPr>
            <a:spLocks noChangeShapeType="1"/>
          </p:cNvSpPr>
          <p:nvPr/>
        </p:nvSpPr>
        <p:spPr bwMode="auto">
          <a:xfrm>
            <a:off x="2446338" y="4476750"/>
            <a:ext cx="2644775" cy="0"/>
          </a:xfrm>
          <a:prstGeom prst="line">
            <a:avLst/>
          </a:prstGeom>
          <a:noFill/>
          <a:ln w="15875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4" name="Line 55"/>
          <p:cNvSpPr>
            <a:spLocks noChangeShapeType="1"/>
          </p:cNvSpPr>
          <p:nvPr/>
        </p:nvSpPr>
        <p:spPr bwMode="auto">
          <a:xfrm flipV="1">
            <a:off x="5062538" y="3424238"/>
            <a:ext cx="1963737" cy="1060450"/>
          </a:xfrm>
          <a:prstGeom prst="line">
            <a:avLst/>
          </a:prstGeom>
          <a:noFill/>
          <a:ln w="158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56"/>
          <p:cNvSpPr>
            <a:spLocks noChangeShapeType="1"/>
          </p:cNvSpPr>
          <p:nvPr/>
        </p:nvSpPr>
        <p:spPr bwMode="auto">
          <a:xfrm flipH="1">
            <a:off x="2325688" y="1011238"/>
            <a:ext cx="1282700" cy="2400300"/>
          </a:xfrm>
          <a:prstGeom prst="line">
            <a:avLst/>
          </a:prstGeom>
          <a:noFill/>
          <a:ln w="15875">
            <a:solidFill>
              <a:srgbClr val="5C005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6" name="Line 57"/>
          <p:cNvSpPr>
            <a:spLocks noChangeShapeType="1"/>
          </p:cNvSpPr>
          <p:nvPr/>
        </p:nvSpPr>
        <p:spPr bwMode="auto">
          <a:xfrm flipV="1">
            <a:off x="2633663" y="3340100"/>
            <a:ext cx="4249737" cy="317500"/>
          </a:xfrm>
          <a:prstGeom prst="line">
            <a:avLst/>
          </a:prstGeom>
          <a:noFill/>
          <a:ln w="15875">
            <a:solidFill>
              <a:srgbClr val="5C005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Text Box 58"/>
          <p:cNvSpPr txBox="1">
            <a:spLocks noChangeArrowheads="1"/>
          </p:cNvSpPr>
          <p:nvPr/>
        </p:nvSpPr>
        <p:spPr bwMode="auto">
          <a:xfrm>
            <a:off x="6700838" y="1528763"/>
            <a:ext cx="10937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Snail-1</a:t>
            </a:r>
          </a:p>
        </p:txBody>
      </p:sp>
      <p:sp>
        <p:nvSpPr>
          <p:cNvPr id="43048" name="Text Box 59"/>
          <p:cNvSpPr txBox="1">
            <a:spLocks noChangeArrowheads="1"/>
          </p:cNvSpPr>
          <p:nvPr/>
        </p:nvSpPr>
        <p:spPr bwMode="auto">
          <a:xfrm>
            <a:off x="7061200" y="885825"/>
            <a:ext cx="185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mSin3A/HDAC</a:t>
            </a:r>
          </a:p>
        </p:txBody>
      </p:sp>
      <p:sp>
        <p:nvSpPr>
          <p:cNvPr id="43049" name="Line 60"/>
          <p:cNvSpPr>
            <a:spLocks noChangeShapeType="1"/>
          </p:cNvSpPr>
          <p:nvPr/>
        </p:nvSpPr>
        <p:spPr bwMode="auto">
          <a:xfrm flipH="1">
            <a:off x="7315200" y="1287463"/>
            <a:ext cx="20955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0" name="Line 61"/>
          <p:cNvSpPr>
            <a:spLocks noChangeShapeType="1"/>
          </p:cNvSpPr>
          <p:nvPr/>
        </p:nvSpPr>
        <p:spPr bwMode="auto">
          <a:xfrm>
            <a:off x="5383213" y="674688"/>
            <a:ext cx="1647825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1" name="Line 62"/>
          <p:cNvSpPr>
            <a:spLocks noChangeShapeType="1"/>
          </p:cNvSpPr>
          <p:nvPr/>
        </p:nvSpPr>
        <p:spPr bwMode="auto">
          <a:xfrm flipH="1">
            <a:off x="6745288" y="1903413"/>
            <a:ext cx="33020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2" name="Line 63"/>
          <p:cNvSpPr>
            <a:spLocks noChangeShapeType="1"/>
          </p:cNvSpPr>
          <p:nvPr/>
        </p:nvSpPr>
        <p:spPr bwMode="auto">
          <a:xfrm>
            <a:off x="6670675" y="2173288"/>
            <a:ext cx="225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3" name="Text Box 64"/>
          <p:cNvSpPr txBox="1">
            <a:spLocks noChangeArrowheads="1"/>
          </p:cNvSpPr>
          <p:nvPr/>
        </p:nvSpPr>
        <p:spPr bwMode="auto">
          <a:xfrm>
            <a:off x="5711825" y="1092200"/>
            <a:ext cx="149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/>
              <a:t>miR-373</a:t>
            </a:r>
          </a:p>
        </p:txBody>
      </p:sp>
      <p:sp>
        <p:nvSpPr>
          <p:cNvPr id="43054" name="Line 65"/>
          <p:cNvSpPr>
            <a:spLocks noChangeShapeType="1"/>
          </p:cNvSpPr>
          <p:nvPr/>
        </p:nvSpPr>
        <p:spPr bwMode="auto">
          <a:xfrm>
            <a:off x="5246688" y="793750"/>
            <a:ext cx="914400" cy="300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5" name="Line 66"/>
          <p:cNvSpPr>
            <a:spLocks noChangeShapeType="1"/>
          </p:cNvSpPr>
          <p:nvPr/>
        </p:nvSpPr>
        <p:spPr bwMode="auto">
          <a:xfrm>
            <a:off x="5954713" y="1093788"/>
            <a:ext cx="284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56" name="Line 67"/>
          <p:cNvSpPr>
            <a:spLocks noChangeShapeType="1"/>
          </p:cNvSpPr>
          <p:nvPr/>
        </p:nvSpPr>
        <p:spPr bwMode="auto">
          <a:xfrm>
            <a:off x="6565900" y="1438275"/>
            <a:ext cx="0" cy="690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5"/>
          <p:cNvSpPr>
            <a:spLocks noChangeArrowheads="1"/>
          </p:cNvSpPr>
          <p:nvPr/>
        </p:nvSpPr>
        <p:spPr bwMode="auto">
          <a:xfrm>
            <a:off x="6134100" y="3203575"/>
            <a:ext cx="2554288" cy="723900"/>
          </a:xfrm>
          <a:prstGeom prst="rect">
            <a:avLst/>
          </a:prstGeom>
          <a:solidFill>
            <a:srgbClr val="C5E2FF"/>
          </a:solidFill>
          <a:ln w="12700">
            <a:solidFill>
              <a:srgbClr val="0000B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5" name="Rectangle 21"/>
          <p:cNvSpPr>
            <a:spLocks noChangeArrowheads="1"/>
          </p:cNvSpPr>
          <p:nvPr/>
        </p:nvSpPr>
        <p:spPr bwMode="auto">
          <a:xfrm>
            <a:off x="6118225" y="1143000"/>
            <a:ext cx="2395538" cy="739775"/>
          </a:xfrm>
          <a:prstGeom prst="rect">
            <a:avLst/>
          </a:prstGeom>
          <a:solidFill>
            <a:srgbClr val="C5E2FF"/>
          </a:solidFill>
          <a:ln w="12700">
            <a:solidFill>
              <a:srgbClr val="0000B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6" name="Rectangle 16"/>
          <p:cNvSpPr>
            <a:spLocks noChangeArrowheads="1"/>
          </p:cNvSpPr>
          <p:nvPr/>
        </p:nvSpPr>
        <p:spPr bwMode="auto">
          <a:xfrm>
            <a:off x="3435350" y="2881313"/>
            <a:ext cx="1881188" cy="698500"/>
          </a:xfrm>
          <a:prstGeom prst="rect">
            <a:avLst/>
          </a:prstGeom>
          <a:solidFill>
            <a:srgbClr val="C5E2FF"/>
          </a:solidFill>
          <a:ln w="12700">
            <a:solidFill>
              <a:srgbClr val="0000B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7" name="Rectangle 17"/>
          <p:cNvSpPr>
            <a:spLocks noChangeArrowheads="1"/>
          </p:cNvSpPr>
          <p:nvPr/>
        </p:nvSpPr>
        <p:spPr bwMode="auto">
          <a:xfrm>
            <a:off x="3511550" y="1152525"/>
            <a:ext cx="1922463" cy="739775"/>
          </a:xfrm>
          <a:prstGeom prst="rect">
            <a:avLst/>
          </a:prstGeom>
          <a:solidFill>
            <a:srgbClr val="C5E2FF"/>
          </a:solidFill>
          <a:ln w="12700">
            <a:solidFill>
              <a:srgbClr val="0000B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8" name="Rectangle 13"/>
          <p:cNvSpPr>
            <a:spLocks noChangeArrowheads="1"/>
          </p:cNvSpPr>
          <p:nvPr/>
        </p:nvSpPr>
        <p:spPr bwMode="auto">
          <a:xfrm>
            <a:off x="263525" y="1204913"/>
            <a:ext cx="2838450" cy="639762"/>
          </a:xfrm>
          <a:prstGeom prst="rect">
            <a:avLst/>
          </a:prstGeom>
          <a:solidFill>
            <a:srgbClr val="C5E2FF"/>
          </a:solidFill>
          <a:ln w="12700">
            <a:solidFill>
              <a:srgbClr val="0000B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44039" name="Text Box 4"/>
          <p:cNvSpPr txBox="1">
            <a:spLocks noChangeArrowheads="1"/>
          </p:cNvSpPr>
          <p:nvPr/>
        </p:nvSpPr>
        <p:spPr bwMode="auto">
          <a:xfrm>
            <a:off x="2752725" y="331788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B80023"/>
                </a:solidFill>
              </a:rPr>
              <a:t>Acknowledgements</a:t>
            </a:r>
          </a:p>
        </p:txBody>
      </p:sp>
      <p:sp>
        <p:nvSpPr>
          <p:cNvPr id="44040" name="Text Box 5"/>
          <p:cNvSpPr txBox="1">
            <a:spLocks noChangeArrowheads="1"/>
          </p:cNvSpPr>
          <p:nvPr/>
        </p:nvSpPr>
        <p:spPr bwMode="auto">
          <a:xfrm>
            <a:off x="230188" y="1323975"/>
            <a:ext cx="3089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en-US" sz="2000" b="1"/>
              <a:t>Mark Feitelson’s lab</a:t>
            </a:r>
            <a:r>
              <a:rPr lang="en-US" altLang="en-US" b="1"/>
              <a:t>:</a:t>
            </a:r>
            <a:endParaRPr lang="en-US" altLang="en-US" sz="2200" b="1">
              <a:solidFill>
                <a:schemeClr val="accent2"/>
              </a:solidFill>
            </a:endParaRPr>
          </a:p>
        </p:txBody>
      </p:sp>
      <p:sp>
        <p:nvSpPr>
          <p:cNvPr id="44041" name="Text Box 6"/>
          <p:cNvSpPr txBox="1">
            <a:spLocks noChangeArrowheads="1"/>
          </p:cNvSpPr>
          <p:nvPr/>
        </p:nvSpPr>
        <p:spPr bwMode="auto">
          <a:xfrm>
            <a:off x="3200400" y="24384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44042" name="Text Box 7"/>
          <p:cNvSpPr txBox="1">
            <a:spLocks noChangeArrowheads="1"/>
          </p:cNvSpPr>
          <p:nvPr/>
        </p:nvSpPr>
        <p:spPr bwMode="auto">
          <a:xfrm>
            <a:off x="5638800" y="38862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44043" name="Text Box 8"/>
          <p:cNvSpPr txBox="1">
            <a:spLocks noChangeArrowheads="1"/>
          </p:cNvSpPr>
          <p:nvPr/>
        </p:nvSpPr>
        <p:spPr bwMode="auto">
          <a:xfrm>
            <a:off x="6021388" y="1152525"/>
            <a:ext cx="2590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/>
              <a:t>Second Military Medical College</a:t>
            </a:r>
          </a:p>
        </p:txBody>
      </p:sp>
      <p:sp>
        <p:nvSpPr>
          <p:cNvPr id="44044" name="Text Box 9"/>
          <p:cNvSpPr txBox="1">
            <a:spLocks noChangeArrowheads="1"/>
          </p:cNvSpPr>
          <p:nvPr/>
        </p:nvSpPr>
        <p:spPr bwMode="auto">
          <a:xfrm>
            <a:off x="6184900" y="3201988"/>
            <a:ext cx="2406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/>
              <a:t>University of the Witwatersrand</a:t>
            </a:r>
            <a:endParaRPr lang="en-US" altLang="en-US" sz="2200" b="1">
              <a:solidFill>
                <a:schemeClr val="accent2"/>
              </a:solidFill>
            </a:endParaRPr>
          </a:p>
        </p:txBody>
      </p:sp>
      <p:sp>
        <p:nvSpPr>
          <p:cNvPr id="44045" name="Text Box 10"/>
          <p:cNvSpPr txBox="1">
            <a:spLocks noChangeArrowheads="1"/>
          </p:cNvSpPr>
          <p:nvPr/>
        </p:nvSpPr>
        <p:spPr bwMode="auto">
          <a:xfrm>
            <a:off x="3416300" y="114300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cs typeface="Arial" pitchFamily="34" charset="0"/>
              </a:rPr>
              <a:t>Chengzheng   Hospital</a:t>
            </a:r>
            <a:r>
              <a:rPr lang="en-US" altLang="en-US" sz="2400" b="1"/>
              <a:t> </a:t>
            </a:r>
          </a:p>
        </p:txBody>
      </p:sp>
      <p:sp>
        <p:nvSpPr>
          <p:cNvPr id="44046" name="Text Box 11"/>
          <p:cNvSpPr txBox="1">
            <a:spLocks noChangeArrowheads="1"/>
          </p:cNvSpPr>
          <p:nvPr/>
        </p:nvSpPr>
        <p:spPr bwMode="auto">
          <a:xfrm>
            <a:off x="5410200" y="5181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2400"/>
          </a:p>
        </p:txBody>
      </p:sp>
      <p:sp>
        <p:nvSpPr>
          <p:cNvPr id="44047" name="Text Box 12"/>
          <p:cNvSpPr txBox="1">
            <a:spLocks noChangeArrowheads="1"/>
          </p:cNvSpPr>
          <p:nvPr/>
        </p:nvSpPr>
        <p:spPr bwMode="auto">
          <a:xfrm>
            <a:off x="3314700" y="2889250"/>
            <a:ext cx="220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/>
              <a:t>Hong Kong University</a:t>
            </a:r>
            <a:endParaRPr lang="en-US" altLang="en-US" sz="2000" b="1">
              <a:solidFill>
                <a:schemeClr val="accent2"/>
              </a:solidFill>
            </a:endParaRPr>
          </a:p>
        </p:txBody>
      </p:sp>
      <p:sp>
        <p:nvSpPr>
          <p:cNvPr id="44048" name="Text Box 14"/>
          <p:cNvSpPr txBox="1">
            <a:spLocks noChangeArrowheads="1"/>
          </p:cNvSpPr>
          <p:nvPr/>
        </p:nvSpPr>
        <p:spPr bwMode="auto">
          <a:xfrm>
            <a:off x="425450" y="1795463"/>
            <a:ext cx="3898900" cy="672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F60000"/>
                </a:solidFill>
              </a:rPr>
              <a:t>                     </a:t>
            </a:r>
            <a:r>
              <a:rPr lang="en-US" altLang="en-US" b="1">
                <a:solidFill>
                  <a:srgbClr val="1802BA"/>
                </a:solidFill>
              </a:rPr>
              <a:t>Alla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802BA"/>
                </a:solidFill>
              </a:rPr>
              <a:t>                  Arzumanyan</a:t>
            </a:r>
            <a:r>
              <a:rPr lang="en-US" altLang="en-US" b="1">
                <a:solidFill>
                  <a:srgbClr val="000066"/>
                </a:solidFill>
              </a:rPr>
              <a:t>  </a:t>
            </a: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802BA"/>
                </a:solidFill>
              </a:rPr>
              <a:t>Tiffany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802BA"/>
                </a:solidFill>
              </a:rPr>
              <a:t>Friedman</a:t>
            </a:r>
            <a:r>
              <a:rPr lang="en-US" altLang="en-US" b="1">
                <a:solidFill>
                  <a:srgbClr val="000066"/>
                </a:solidFill>
              </a:rPr>
              <a:t>  </a:t>
            </a: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Enoch Kotei, Melissa Vitolo,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endParaRPr lang="en-US" altLang="en-US" b="1">
              <a:solidFill>
                <a:srgbClr val="12018D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Ke Yuan, Zoe Ozment,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endParaRPr lang="en-US" altLang="en-US" b="1">
              <a:solidFill>
                <a:srgbClr val="12018D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Marcy Clayton, Angela Ahiekpor,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r>
              <a:rPr lang="en-US" altLang="en-US" b="1">
                <a:solidFill>
                  <a:srgbClr val="12018D"/>
                </a:solidFill>
              </a:rPr>
              <a:t>                   Jingbo Pan, Chelsa Corradetti,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r>
              <a:rPr lang="en-US" altLang="en-US" b="1">
                <a:solidFill>
                  <a:srgbClr val="12018D"/>
                </a:solidFill>
              </a:rPr>
              <a:t>   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Jie Liu, Sarah Wallett,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r>
              <a:rPr lang="en-US" altLang="en-US" b="1">
                <a:solidFill>
                  <a:srgbClr val="12018D"/>
                </a:solidFill>
              </a:rPr>
              <a:t>                 Zhaorui Lian, Yuliya Anikanova,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r>
              <a:rPr lang="en-US" altLang="en-US" b="1">
                <a:solidFill>
                  <a:srgbClr val="12018D"/>
                </a:solidFill>
              </a:rPr>
              <a:t>   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N. Lale Tufan, Wuoyi Wu,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endParaRPr lang="en-US" altLang="en-US" b="1">
              <a:solidFill>
                <a:srgbClr val="12018D"/>
              </a:solidFill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en-US" b="1">
                <a:solidFill>
                  <a:srgbClr val="12018D"/>
                </a:solidFill>
              </a:rPr>
              <a:t>Eva Ping Lu,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r>
              <a:rPr lang="en-US" altLang="en-US" b="1">
                <a:solidFill>
                  <a:srgbClr val="12018D"/>
                </a:solidFill>
              </a:rPr>
              <a:t>Jung-min Lee,  Eugeney Bichenkov</a:t>
            </a:r>
            <a:r>
              <a:rPr lang="en-US" altLang="en-US">
                <a:solidFill>
                  <a:srgbClr val="12018D"/>
                </a:solidFill>
              </a:rPr>
              <a:t> </a:t>
            </a:r>
            <a:endParaRPr lang="en-US" altLang="en-US" b="1">
              <a:solidFill>
                <a:srgbClr val="12018D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12018D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  <a:p>
            <a:pPr eaLnBrk="1" hangingPunct="1">
              <a:lnSpc>
                <a:spcPct val="110000"/>
              </a:lnSpc>
            </a:pPr>
            <a:endParaRPr lang="en-US" altLang="en-US" b="1">
              <a:solidFill>
                <a:srgbClr val="000066"/>
              </a:solidFill>
            </a:endParaRPr>
          </a:p>
        </p:txBody>
      </p:sp>
      <p:sp>
        <p:nvSpPr>
          <p:cNvPr id="44049" name="Text Box 18"/>
          <p:cNvSpPr txBox="1">
            <a:spLocks noChangeArrowheads="1"/>
          </p:cNvSpPr>
          <p:nvPr/>
        </p:nvSpPr>
        <p:spPr bwMode="auto">
          <a:xfrm>
            <a:off x="3617913" y="1978025"/>
            <a:ext cx="16367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Li Li                      Xianxing Li</a:t>
            </a:r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44050" name="Text Box 19"/>
          <p:cNvSpPr txBox="1">
            <a:spLocks noChangeArrowheads="1"/>
          </p:cNvSpPr>
          <p:nvPr/>
        </p:nvSpPr>
        <p:spPr bwMode="auto">
          <a:xfrm>
            <a:off x="3549650" y="3665538"/>
            <a:ext cx="1936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Irene O. L. Ng</a:t>
            </a:r>
          </a:p>
        </p:txBody>
      </p:sp>
      <p:sp>
        <p:nvSpPr>
          <p:cNvPr id="44051" name="Text Box 20"/>
          <p:cNvSpPr txBox="1">
            <a:spLocks noChangeArrowheads="1"/>
          </p:cNvSpPr>
          <p:nvPr/>
        </p:nvSpPr>
        <p:spPr bwMode="auto">
          <a:xfrm>
            <a:off x="6092825" y="2038350"/>
            <a:ext cx="235267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Minghua Zhu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Hong-Yang Wang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Meng-Chao Wu</a:t>
            </a:r>
          </a:p>
        </p:txBody>
      </p:sp>
      <p:sp>
        <p:nvSpPr>
          <p:cNvPr id="44052" name="Text Box 22"/>
          <p:cNvSpPr txBox="1">
            <a:spLocks noChangeArrowheads="1"/>
          </p:cNvSpPr>
          <p:nvPr/>
        </p:nvSpPr>
        <p:spPr bwMode="auto">
          <a:xfrm>
            <a:off x="6183313" y="4040188"/>
            <a:ext cx="2409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0066"/>
                </a:solidFill>
              </a:rPr>
              <a:t>Patrick Arbuthnot  Michael Kew</a:t>
            </a:r>
          </a:p>
        </p:txBody>
      </p:sp>
      <p:pic>
        <p:nvPicPr>
          <p:cNvPr id="44053" name="Picture 23" descr="copy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895475"/>
            <a:ext cx="1022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4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888" y="2681288"/>
            <a:ext cx="1042987" cy="112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55" name="Line 25"/>
          <p:cNvSpPr>
            <a:spLocks noChangeShapeType="1"/>
          </p:cNvSpPr>
          <p:nvPr/>
        </p:nvSpPr>
        <p:spPr bwMode="auto">
          <a:xfrm>
            <a:off x="1454150" y="3343275"/>
            <a:ext cx="284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26"/>
          <p:cNvSpPr>
            <a:spLocks noChangeShapeType="1"/>
          </p:cNvSpPr>
          <p:nvPr/>
        </p:nvSpPr>
        <p:spPr bwMode="auto">
          <a:xfrm flipH="1">
            <a:off x="1603375" y="2143125"/>
            <a:ext cx="225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T0" fmla="*/ 0 w 4191000"/>
              <a:gd name="T1" fmla="*/ 0 h 609600"/>
              <a:gd name="T2" fmla="*/ 16695887 w 4191000"/>
              <a:gd name="T3" fmla="*/ 0 h 609600"/>
              <a:gd name="T4" fmla="*/ 18005367 w 4191000"/>
              <a:gd name="T5" fmla="*/ 1219200 h 609600"/>
              <a:gd name="T6" fmla="*/ 16695887 w 4191000"/>
              <a:gd name="T7" fmla="*/ 2438400 h 609600"/>
              <a:gd name="T8" fmla="*/ 0 w 4191000"/>
              <a:gd name="T9" fmla="*/ 2438400 h 609600"/>
              <a:gd name="T10" fmla="*/ 0 w 4191000"/>
              <a:gd name="T11" fmla="*/ 0 h 609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91000"/>
              <a:gd name="T19" fmla="*/ 0 h 609600"/>
              <a:gd name="T20" fmla="*/ 4191000 w 4191000"/>
              <a:gd name="T21" fmla="*/ 609600 h 609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chemeClr val="bg1"/>
                </a:solidFill>
              </a:rPr>
              <a:t>Hepatitis– 2016 Website:</a:t>
            </a:r>
          </a:p>
          <a:p>
            <a:pPr eaLnBrk="1" hangingPunct="1"/>
            <a:r>
              <a:rPr lang="en-US" sz="3600" b="1" smtClean="0">
                <a:solidFill>
                  <a:schemeClr val="bg1"/>
                </a:solidFill>
                <a:hlinkClick r:id="rId2" action="ppaction://hlinkfile"/>
              </a:rPr>
              <a:t>hepatitis.omicsgroup.com</a:t>
            </a:r>
            <a:endParaRPr lang="en-US" sz="3600" b="1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Hepatitis-2016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Dubai,  UAE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17 - 19,  2016</a:t>
            </a:r>
            <a:endParaRPr sz="4800" b="1">
              <a:solidFill>
                <a:schemeClr val="tx1"/>
              </a:solidFill>
            </a:endParaRPr>
          </a:p>
        </p:txBody>
      </p:sp>
      <p:sp>
        <p:nvSpPr>
          <p:cNvPr id="450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Perpetua"/>
            </a:endParaRPr>
          </a:p>
        </p:txBody>
      </p:sp>
      <p:sp>
        <p:nvSpPr>
          <p:cNvPr id="45063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Perpetua"/>
            </a:endParaRPr>
          </a:p>
        </p:txBody>
      </p:sp>
      <p:sp>
        <p:nvSpPr>
          <p:cNvPr id="45064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Perpetua"/>
            </a:endParaRPr>
          </a:p>
        </p:txBody>
      </p:sp>
      <p:sp>
        <p:nvSpPr>
          <p:cNvPr id="45065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Perpetua"/>
            </a:endParaRPr>
          </a:p>
        </p:txBody>
      </p:sp>
      <p:pic>
        <p:nvPicPr>
          <p:cNvPr id="45066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290830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4590</TotalTime>
  <Words>1513</Words>
  <Application>Microsoft Office PowerPoint</Application>
  <PresentationFormat>On-screen Show (4:3)</PresentationFormat>
  <Paragraphs>173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9" baseType="lpstr">
      <vt:lpstr>Arial</vt:lpstr>
      <vt:lpstr>Calibri</vt:lpstr>
      <vt:lpstr>Franklin Gothic Book</vt:lpstr>
      <vt:lpstr>Perpetua</vt:lpstr>
      <vt:lpstr>Wingdings 2</vt:lpstr>
      <vt:lpstr>Times New Roman</vt:lpstr>
      <vt:lpstr>Aharoni</vt:lpstr>
      <vt:lpstr>Wingdings</vt:lpstr>
      <vt:lpstr>Symbol</vt:lpstr>
      <vt:lpstr>Georgia</vt:lpstr>
      <vt:lpstr>Verdana</vt:lpstr>
      <vt:lpstr>Arial Black</vt:lpstr>
      <vt:lpstr>SimSun</vt:lpstr>
      <vt:lpstr>Arial Narrow</vt:lpstr>
      <vt:lpstr>MS PGothic</vt:lpstr>
      <vt:lpstr>Goudy Old Style</vt:lpstr>
      <vt:lpstr>Default Design</vt:lpstr>
      <vt:lpstr>Equity</vt:lpstr>
      <vt:lpstr>Hepatitis-2015 Orlando,  USA July 20 - 22 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the eminent gathering once again at Hepatitis-2016 Dubai,  UAE October 17 - 19,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Feitelson</dc:creator>
  <cp:lastModifiedBy>HimaBindu Vally</cp:lastModifiedBy>
  <cp:revision>153</cp:revision>
  <dcterms:created xsi:type="dcterms:W3CDTF">2010-07-05T03:23:42Z</dcterms:created>
  <dcterms:modified xsi:type="dcterms:W3CDTF">2015-07-31T12:17:03Z</dcterms:modified>
</cp:coreProperties>
</file>