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handoutMasterIdLst>
    <p:handoutMasterId r:id="rId18"/>
  </p:handoutMasterIdLst>
  <p:sldIdLst>
    <p:sldId id="272" r:id="rId2"/>
    <p:sldId id="273" r:id="rId3"/>
    <p:sldId id="256" r:id="rId4"/>
    <p:sldId id="257" r:id="rId5"/>
    <p:sldId id="265" r:id="rId6"/>
    <p:sldId id="267" r:id="rId7"/>
    <p:sldId id="261" r:id="rId8"/>
    <p:sldId id="271" r:id="rId9"/>
    <p:sldId id="263" r:id="rId10"/>
    <p:sldId id="259" r:id="rId11"/>
    <p:sldId id="260" r:id="rId12"/>
    <p:sldId id="264" r:id="rId13"/>
    <p:sldId id="258" r:id="rId14"/>
    <p:sldId id="268" r:id="rId15"/>
    <p:sldId id="274"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vertBarState="minimized">
    <p:restoredLeft sz="15455" autoAdjust="0"/>
    <p:restoredTop sz="93007" autoAdjust="0"/>
  </p:normalViewPr>
  <p:slideViewPr>
    <p:cSldViewPr snapToGrid="0" snapToObjects="1">
      <p:cViewPr varScale="1">
        <p:scale>
          <a:sx n="68" d="100"/>
          <a:sy n="68" d="100"/>
        </p:scale>
        <p:origin x="-208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58A312E-FDC7-624B-9086-438C1C178834}" type="datetimeFigureOut">
              <a:rPr lang="en-US" smtClean="0"/>
              <a:pPr/>
              <a:t>9/24/2014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B0CBF8-FFF0-9F48-982D-3458DC907CCA}" type="slidenum">
              <a:rPr lang="en-US" smtClean="0"/>
              <a:pPr/>
              <a:t>‹#›</a:t>
            </a:fld>
            <a:endParaRPr lang="en-US"/>
          </a:p>
        </p:txBody>
      </p:sp>
    </p:spTree>
    <p:extLst>
      <p:ext uri="{BB962C8B-B14F-4D97-AF65-F5344CB8AC3E}">
        <p14:creationId xmlns="" xmlns:p14="http://schemas.microsoft.com/office/powerpoint/2010/main" val="22937836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74995E-7CD2-4040-B8CB-C6487199915C}" type="datetimeFigureOut">
              <a:rPr lang="en-US" smtClean="0"/>
              <a:pPr/>
              <a:t>9/24/2014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9FEA01-7F08-A149-BC85-704B31C4C231}" type="slidenum">
              <a:rPr lang="en-US" smtClean="0"/>
              <a:pPr/>
              <a:t>‹#›</a:t>
            </a:fld>
            <a:endParaRPr lang="en-US"/>
          </a:p>
        </p:txBody>
      </p:sp>
    </p:spTree>
    <p:extLst>
      <p:ext uri="{BB962C8B-B14F-4D97-AF65-F5344CB8AC3E}">
        <p14:creationId xmlns="" xmlns:p14="http://schemas.microsoft.com/office/powerpoint/2010/main" val="384575778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discovered this past Sunday, with only a weeks notice a large asteroid came close to the earth.</a:t>
            </a:r>
            <a:r>
              <a:rPr lang="en-US" baseline="0" dirty="0" smtClean="0"/>
              <a:t>  Insufficient warning is due to inefficient materials used to build asteroid detector telescopes. </a:t>
            </a:r>
            <a:r>
              <a:rPr lang="en-US" dirty="0" smtClean="0"/>
              <a:t>There is a Global Problem requiring a Global Solution, the Earth is sitting Blind to small and medium size Asteroids and……. Helpless if a Large Asteroid is in our Path.  I have a plan as a Optical Material Scientist but my I need my Brothers and Sisters in Geoscience to help.  I am going to show today how Single Crystal Silicon can provide</a:t>
            </a:r>
            <a:r>
              <a:rPr lang="en-US" baseline="0" dirty="0" smtClean="0"/>
              <a:t> precision positioning for precision prediction.  As a bonus the same silicon technology can increase data resolution accuracy for YOUR </a:t>
            </a:r>
            <a:r>
              <a:rPr lang="en-US" baseline="0" dirty="0" err="1" smtClean="0"/>
              <a:t>Geoscience</a:t>
            </a:r>
            <a:r>
              <a:rPr lang="en-US" baseline="0" dirty="0" smtClean="0"/>
              <a:t> </a:t>
            </a:r>
            <a:r>
              <a:rPr lang="en-US" baseline="0" dirty="0" err="1" smtClean="0"/>
              <a:t>nMissions</a:t>
            </a:r>
            <a:r>
              <a:rPr lang="en-US" baseline="0" dirty="0" smtClean="0"/>
              <a:t> as well,</a:t>
            </a:r>
            <a:endParaRPr lang="en-US" dirty="0"/>
          </a:p>
        </p:txBody>
      </p:sp>
      <p:sp>
        <p:nvSpPr>
          <p:cNvPr id="4" name="Slide Number Placeholder 3"/>
          <p:cNvSpPr>
            <a:spLocks noGrp="1"/>
          </p:cNvSpPr>
          <p:nvPr>
            <p:ph type="sldNum" sz="quarter" idx="10"/>
          </p:nvPr>
        </p:nvSpPr>
        <p:spPr/>
        <p:txBody>
          <a:bodyPr/>
          <a:lstStyle/>
          <a:p>
            <a:fld id="{EB9FEA01-7F08-A149-BC85-704B31C4C231}" type="slidenum">
              <a:rPr lang="en-US" smtClean="0"/>
              <a:pPr/>
              <a:t>3</a:t>
            </a:fld>
            <a:endParaRPr lang="en-US"/>
          </a:p>
        </p:txBody>
      </p:sp>
    </p:spTree>
    <p:extLst>
      <p:ext uri="{BB962C8B-B14F-4D97-AF65-F5344CB8AC3E}">
        <p14:creationId xmlns="" xmlns:p14="http://schemas.microsoft.com/office/powerpoint/2010/main" val="2571587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I use NEO because it doesn’t take up as much room on the slides.</a:t>
            </a:r>
          </a:p>
          <a:p>
            <a:pPr lvl="1"/>
            <a:endParaRPr lang="en-US" dirty="0" smtClean="0"/>
          </a:p>
          <a:p>
            <a:pPr lvl="1"/>
            <a:r>
              <a:rPr lang="en-US" dirty="0" smtClean="0"/>
              <a:t>Discovered by:</a:t>
            </a:r>
          </a:p>
          <a:p>
            <a:pPr lvl="2"/>
            <a:r>
              <a:rPr lang="en-US" dirty="0" smtClean="0"/>
              <a:t>Ground based Catalina, Pan-STARRS, LINEAR, </a:t>
            </a:r>
            <a:r>
              <a:rPr lang="en-US" dirty="0" err="1" smtClean="0"/>
              <a:t>Spacewatch</a:t>
            </a:r>
            <a:r>
              <a:rPr lang="en-US" dirty="0" smtClean="0"/>
              <a:t> &amp; </a:t>
            </a:r>
            <a:r>
              <a:rPr lang="en-US" dirty="0" err="1" smtClean="0"/>
              <a:t>spacebased</a:t>
            </a:r>
            <a:r>
              <a:rPr lang="en-US" dirty="0" smtClean="0"/>
              <a:t> NEOWISE</a:t>
            </a:r>
          </a:p>
          <a:p>
            <a:pPr lvl="2"/>
            <a:r>
              <a:rPr lang="en-US" dirty="0" smtClean="0"/>
              <a:t>UN</a:t>
            </a:r>
            <a:r>
              <a:rPr lang="en-US" baseline="0" dirty="0" smtClean="0"/>
              <a:t> nuclear blast detectors</a:t>
            </a:r>
          </a:p>
          <a:p>
            <a:pPr lvl="2"/>
            <a:endParaRPr lang="en-US" baseline="0" dirty="0" smtClean="0"/>
          </a:p>
          <a:p>
            <a:pPr marL="914400" marR="0" lvl="2" indent="0" algn="l" defTabSz="457200" rtl="0" eaLnBrk="1" fontAlgn="auto" latinLnBrk="0" hangingPunct="1">
              <a:lnSpc>
                <a:spcPct val="100000"/>
              </a:lnSpc>
              <a:spcBef>
                <a:spcPts val="0"/>
              </a:spcBef>
              <a:spcAft>
                <a:spcPts val="0"/>
              </a:spcAft>
              <a:buClrTx/>
              <a:buSzTx/>
              <a:buFontTx/>
              <a:buNone/>
              <a:tabLst/>
              <a:defRPr/>
            </a:pPr>
            <a:r>
              <a:rPr lang="en-US" baseline="0" dirty="0" smtClean="0"/>
              <a:t>Current options: each would take months of prep</a:t>
            </a:r>
          </a:p>
          <a:p>
            <a:pPr lvl="2"/>
            <a:r>
              <a:rPr lang="en-US" baseline="0" dirty="0" smtClean="0"/>
              <a:t>		crash a spacecraft into it - only works for small to medium asteroids</a:t>
            </a:r>
          </a:p>
          <a:p>
            <a:pPr lvl="2"/>
            <a:r>
              <a:rPr lang="en-US" baseline="0" dirty="0" smtClean="0"/>
              <a:t>		hit it with a nuclear bomb – unknown unintended consequences for earth</a:t>
            </a:r>
          </a:p>
          <a:p>
            <a:pPr lvl="2"/>
            <a:endParaRPr lang="en-US" dirty="0" smtClean="0"/>
          </a:p>
          <a:p>
            <a:pPr lvl="2"/>
            <a:endParaRPr lang="en-US" dirty="0" smtClean="0"/>
          </a:p>
          <a:p>
            <a:endParaRPr lang="en-US" dirty="0"/>
          </a:p>
        </p:txBody>
      </p:sp>
      <p:sp>
        <p:nvSpPr>
          <p:cNvPr id="4" name="Slide Number Placeholder 3"/>
          <p:cNvSpPr>
            <a:spLocks noGrp="1"/>
          </p:cNvSpPr>
          <p:nvPr>
            <p:ph type="sldNum" sz="quarter" idx="10"/>
          </p:nvPr>
        </p:nvSpPr>
        <p:spPr/>
        <p:txBody>
          <a:bodyPr/>
          <a:lstStyle/>
          <a:p>
            <a:fld id="{EB9FEA01-7F08-A149-BC85-704B31C4C231}" type="slidenum">
              <a:rPr lang="en-US" smtClean="0"/>
              <a:pPr/>
              <a:t>4</a:t>
            </a:fld>
            <a:endParaRPr lang="en-US"/>
          </a:p>
        </p:txBody>
      </p:sp>
    </p:spTree>
    <p:extLst>
      <p:ext uri="{BB962C8B-B14F-4D97-AF65-F5344CB8AC3E}">
        <p14:creationId xmlns="" xmlns:p14="http://schemas.microsoft.com/office/powerpoint/2010/main" val="845215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Look at what happened this last Sunday 25,000 miles over South Wales. The 60 foot asteroid almost entered the Geosynchronous orbit of the Worlds Satellites, and could have caused hundreds of millions of dollars loss and unknown schedule for replacements.  The news said it missed us and all asteroids are seen and No asteroid is coming to hurt us.  The next sentence they said the one last year that hit Russia just “slipped” through their watch.  As I mentioned before 28 nuclear explosions have been created by medium asteroids and we SAW NONE of THEM! The ones that miss will be back and we need to be ready.</a:t>
            </a:r>
            <a:endParaRPr lang="en-US" dirty="0"/>
          </a:p>
        </p:txBody>
      </p:sp>
      <p:sp>
        <p:nvSpPr>
          <p:cNvPr id="4" name="Slide Number Placeholder 3"/>
          <p:cNvSpPr>
            <a:spLocks noGrp="1"/>
          </p:cNvSpPr>
          <p:nvPr>
            <p:ph type="sldNum" sz="quarter" idx="10"/>
          </p:nvPr>
        </p:nvSpPr>
        <p:spPr/>
        <p:txBody>
          <a:bodyPr/>
          <a:lstStyle/>
          <a:p>
            <a:fld id="{EB9FEA01-7F08-A149-BC85-704B31C4C231}"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Single Crystal Silicon </a:t>
            </a:r>
            <a:endParaRPr lang="en-US" dirty="0"/>
          </a:p>
        </p:txBody>
      </p:sp>
      <p:sp>
        <p:nvSpPr>
          <p:cNvPr id="4" name="Slide Number Placeholder 3"/>
          <p:cNvSpPr>
            <a:spLocks noGrp="1"/>
          </p:cNvSpPr>
          <p:nvPr>
            <p:ph type="sldNum" sz="quarter" idx="10"/>
          </p:nvPr>
        </p:nvSpPr>
        <p:spPr/>
        <p:txBody>
          <a:bodyPr/>
          <a:lstStyle/>
          <a:p>
            <a:fld id="{EB9FEA01-7F08-A149-BC85-704B31C4C231}"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Complex Geometries</a:t>
            </a:r>
            <a:r>
              <a:rPr lang="en-US" baseline="0" dirty="0" smtClean="0"/>
              <a:t> achieved without any residual Subsurface Damage</a:t>
            </a:r>
          </a:p>
          <a:p>
            <a:endParaRPr lang="en-US" baseline="0" dirty="0" smtClean="0"/>
          </a:p>
          <a:p>
            <a:r>
              <a:rPr lang="en-US" baseline="0" dirty="0" smtClean="0"/>
              <a:t>Compact Modularity using GFB metal inserts with low stress/strain</a:t>
            </a:r>
          </a:p>
          <a:p>
            <a:endParaRPr lang="en-US" baseline="0" dirty="0" smtClean="0"/>
          </a:p>
          <a:p>
            <a:r>
              <a:rPr lang="en-US" baseline="0" dirty="0" smtClean="0"/>
              <a:t>SuperFinishing on conventional machines saves cost and schedule for optical finishing</a:t>
            </a:r>
          </a:p>
          <a:p>
            <a:endParaRPr lang="en-US" baseline="0" dirty="0" smtClean="0"/>
          </a:p>
          <a:p>
            <a:r>
              <a:rPr lang="en-US" baseline="0" dirty="0" smtClean="0"/>
              <a:t>Meter Class Silicon Optics size only restricted by oven capacity </a:t>
            </a:r>
            <a:endParaRPr lang="en-US" dirty="0"/>
          </a:p>
        </p:txBody>
      </p:sp>
      <p:sp>
        <p:nvSpPr>
          <p:cNvPr id="4" name="Slide Number Placeholder 3"/>
          <p:cNvSpPr>
            <a:spLocks noGrp="1"/>
          </p:cNvSpPr>
          <p:nvPr>
            <p:ph type="sldNum" sz="quarter" idx="10"/>
          </p:nvPr>
        </p:nvSpPr>
        <p:spPr/>
        <p:txBody>
          <a:bodyPr/>
          <a:lstStyle/>
          <a:p>
            <a:fld id="{EB9FEA01-7F08-A149-BC85-704B31C4C231}" type="slidenum">
              <a:rPr lang="en-US" smtClean="0"/>
              <a:pPr/>
              <a:t>7</a:t>
            </a:fld>
            <a:endParaRPr lang="en-US"/>
          </a:p>
        </p:txBody>
      </p:sp>
    </p:spTree>
    <p:extLst>
      <p:ext uri="{BB962C8B-B14F-4D97-AF65-F5344CB8AC3E}">
        <p14:creationId xmlns="" xmlns:p14="http://schemas.microsoft.com/office/powerpoint/2010/main" val="249473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Geoscience Study of Shadows provide for  discovery of downwind deforestation, insect and pestilence removal, crop disease as shown,</a:t>
            </a:r>
            <a:r>
              <a:rPr lang="en-US" baseline="0" dirty="0" smtClean="0"/>
              <a:t> weather monitoring and even illegal crops in the middle of a jungle. This can improved by a factor of an order of a magnitude by using SCSi. As I learned last year in San Antonio Texas at the 1</a:t>
            </a:r>
            <a:r>
              <a:rPr lang="en-US" baseline="30000" dirty="0" smtClean="0"/>
              <a:t>st</a:t>
            </a:r>
            <a:r>
              <a:rPr lang="en-US" baseline="0" dirty="0" smtClean="0"/>
              <a:t> annual conference on Lasers-Optics and …….that there is a need for Increased Data Resolution and in fact, Accurate Positioning provides </a:t>
            </a:r>
            <a:r>
              <a:rPr lang="en-US" baseline="0" dirty="0" err="1" smtClean="0"/>
              <a:t>Accurrate</a:t>
            </a:r>
            <a:r>
              <a:rPr lang="en-US" baseline="0" dirty="0" smtClean="0"/>
              <a:t> Prediction.  We can not predict at this time because the materials that are used are inefficient.</a:t>
            </a:r>
            <a:endParaRPr lang="en-US" dirty="0"/>
          </a:p>
        </p:txBody>
      </p:sp>
      <p:sp>
        <p:nvSpPr>
          <p:cNvPr id="4" name="Slide Number Placeholder 3"/>
          <p:cNvSpPr>
            <a:spLocks noGrp="1"/>
          </p:cNvSpPr>
          <p:nvPr>
            <p:ph type="sldNum" sz="quarter" idx="10"/>
          </p:nvPr>
        </p:nvSpPr>
        <p:spPr/>
        <p:txBody>
          <a:bodyPr/>
          <a:lstStyle/>
          <a:p>
            <a:fld id="{EB9FEA01-7F08-A149-BC85-704B31C4C231}" type="slidenum">
              <a:rPr lang="en-US" smtClean="0"/>
              <a:pPr/>
              <a:t>8</a:t>
            </a:fld>
            <a:endParaRPr lang="en-US"/>
          </a:p>
        </p:txBody>
      </p:sp>
    </p:spTree>
    <p:extLst>
      <p:ext uri="{BB962C8B-B14F-4D97-AF65-F5344CB8AC3E}">
        <p14:creationId xmlns="" xmlns:p14="http://schemas.microsoft.com/office/powerpoint/2010/main" val="2884241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Works for both organic and inorganic asteroid management.  Thermal Cycling breaks apart asteroids as</a:t>
            </a:r>
            <a:r>
              <a:rPr lang="en-US" baseline="0" dirty="0" smtClean="0"/>
              <a:t> discovered this year in and reports published in </a:t>
            </a:r>
            <a:r>
              <a:rPr lang="en-US" sz="1200" b="0" i="0" kern="1200" dirty="0" smtClean="0">
                <a:solidFill>
                  <a:schemeClr val="tx1"/>
                </a:solidFill>
                <a:effectLst/>
                <a:latin typeface="+mn-lt"/>
                <a:ea typeface="+mn-ea"/>
                <a:cs typeface="+mn-cs"/>
              </a:rPr>
              <a:t>Nature Advance Online Publication and   Marco </a:t>
            </a:r>
            <a:r>
              <a:rPr lang="en-US" sz="1200" b="0" i="0" kern="1200" dirty="0" err="1" smtClean="0">
                <a:solidFill>
                  <a:schemeClr val="tx1"/>
                </a:solidFill>
                <a:effectLst/>
                <a:latin typeface="+mn-lt"/>
                <a:ea typeface="+mn-ea"/>
                <a:cs typeface="+mn-cs"/>
              </a:rPr>
              <a:t>Delbo</a:t>
            </a:r>
            <a:r>
              <a:rPr lang="en-US" sz="1200" b="0" i="0" kern="1200" dirty="0" smtClean="0">
                <a:solidFill>
                  <a:schemeClr val="tx1"/>
                </a:solidFill>
                <a:effectLst/>
                <a:latin typeface="+mn-lt"/>
                <a:ea typeface="+mn-ea"/>
                <a:cs typeface="+mn-cs"/>
              </a:rPr>
              <a:t> of the Côte d'Azur Observatory in Nice, France, .</a:t>
            </a: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Al NEOWISE loses image</a:t>
            </a:r>
            <a:r>
              <a:rPr lang="en-US" baseline="0" dirty="0" smtClean="0"/>
              <a:t> with sudden temp change</a:t>
            </a: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successes - Zenith Star; THEL; </a:t>
            </a:r>
            <a:r>
              <a:rPr lang="en-US" dirty="0" smtClean="0">
                <a:solidFill>
                  <a:srgbClr val="FF0000"/>
                </a:solidFill>
              </a:rPr>
              <a:t>ABL</a:t>
            </a:r>
            <a:r>
              <a:rPr lang="en-US" dirty="0" smtClean="0"/>
              <a:t>; MTHEL; CRAM; Spaced Based Laser IFX</a:t>
            </a:r>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in 2001 thru 2005 on MISSE 1 &amp; 2 and at NASA Goddard in 2000-2005 &amp;</a:t>
            </a:r>
            <a:r>
              <a:rPr lang="en-US" baseline="0" dirty="0" smtClean="0"/>
              <a:t> </a:t>
            </a:r>
            <a:r>
              <a:rPr lang="en-US" dirty="0" smtClean="0"/>
              <a:t>2013</a:t>
            </a: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EB9FEA01-7F08-A149-BC85-704B31C4C231}" type="slidenum">
              <a:rPr lang="en-US" smtClean="0"/>
              <a:pPr/>
              <a:t>10</a:t>
            </a:fld>
            <a:endParaRPr lang="en-US"/>
          </a:p>
        </p:txBody>
      </p:sp>
    </p:spTree>
    <p:extLst>
      <p:ext uri="{BB962C8B-B14F-4D97-AF65-F5344CB8AC3E}">
        <p14:creationId xmlns="" xmlns:p14="http://schemas.microsoft.com/office/powerpoint/2010/main" val="984912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 They can build on one another and back up a human error malfunction if necessary</a:t>
            </a:r>
          </a:p>
          <a:p>
            <a:pPr lvl="1"/>
            <a:r>
              <a:rPr lang="en-US" dirty="0" smtClean="0"/>
              <a:t>Once detected and orbit defined:</a:t>
            </a:r>
          </a:p>
          <a:p>
            <a:pPr lvl="2"/>
            <a:r>
              <a:rPr lang="en-US" dirty="0" smtClean="0"/>
              <a:t>Begin by clearing earth orbit of space trash</a:t>
            </a:r>
          </a:p>
          <a:p>
            <a:pPr lvl="2"/>
            <a:r>
              <a:rPr lang="en-US" dirty="0" smtClean="0"/>
              <a:t>Perfect targeting and power control early</a:t>
            </a:r>
          </a:p>
          <a:p>
            <a:pPr marL="914400" marR="0" lvl="2" indent="0" algn="l" defTabSz="457200" rtl="0" eaLnBrk="1" fontAlgn="auto" latinLnBrk="0" hangingPunct="1">
              <a:lnSpc>
                <a:spcPct val="100000"/>
              </a:lnSpc>
              <a:spcBef>
                <a:spcPts val="0"/>
              </a:spcBef>
              <a:spcAft>
                <a:spcPts val="0"/>
              </a:spcAft>
              <a:buClrTx/>
              <a:buSzTx/>
              <a:buFontTx/>
              <a:buNone/>
              <a:tabLst/>
              <a:defRPr/>
            </a:pPr>
            <a:r>
              <a:rPr lang="en-US" dirty="0" smtClean="0"/>
              <a:t>Force offsets force </a:t>
            </a:r>
          </a:p>
          <a:p>
            <a:pPr lvl="2"/>
            <a:r>
              <a:rPr lang="en-US" dirty="0" smtClean="0">
                <a:effectLst/>
              </a:rPr>
              <a:t>PROTECT ALL Satellites ‘</a:t>
            </a:r>
            <a:r>
              <a:rPr lang="en-US" dirty="0" err="1" smtClean="0">
                <a:effectLst/>
              </a:rPr>
              <a:t>Geosyncrencenious</a:t>
            </a:r>
            <a:r>
              <a:rPr lang="en-US" baseline="0" dirty="0" smtClean="0">
                <a:effectLst/>
              </a:rPr>
              <a:t> Orbit </a:t>
            </a:r>
            <a:r>
              <a:rPr lang="en-US" dirty="0" smtClean="0">
                <a:effectLst/>
              </a:rPr>
              <a:t> with HEL Relay Systems. Attack asteroids with Space</a:t>
            </a:r>
            <a:r>
              <a:rPr lang="en-US" baseline="0" dirty="0" smtClean="0">
                <a:effectLst/>
              </a:rPr>
              <a:t> Drone </a:t>
            </a:r>
            <a:r>
              <a:rPr lang="en-US" baseline="0" smtClean="0">
                <a:effectLst/>
              </a:rPr>
              <a:t>HEL battalion.</a:t>
            </a:r>
            <a:endParaRPr lang="en-US" dirty="0" smtClean="0">
              <a:effectLst/>
            </a:endParaRPr>
          </a:p>
          <a:p>
            <a:pPr lvl="2"/>
            <a:r>
              <a:rPr lang="en-US" dirty="0" smtClean="0"/>
              <a:t>Relying on gravity tug satellites is optimistic at the most </a:t>
            </a:r>
          </a:p>
          <a:p>
            <a:endParaRPr lang="en-US" dirty="0"/>
          </a:p>
        </p:txBody>
      </p:sp>
      <p:sp>
        <p:nvSpPr>
          <p:cNvPr id="4" name="Slide Number Placeholder 3"/>
          <p:cNvSpPr>
            <a:spLocks noGrp="1"/>
          </p:cNvSpPr>
          <p:nvPr>
            <p:ph type="sldNum" sz="quarter" idx="10"/>
          </p:nvPr>
        </p:nvSpPr>
        <p:spPr/>
        <p:txBody>
          <a:bodyPr/>
          <a:lstStyle/>
          <a:p>
            <a:fld id="{EB9FEA01-7F08-A149-BC85-704B31C4C231}" type="slidenum">
              <a:rPr lang="en-US" smtClean="0"/>
              <a:pPr/>
              <a:t>11</a:t>
            </a:fld>
            <a:endParaRPr lang="en-US"/>
          </a:p>
        </p:txBody>
      </p:sp>
    </p:spTree>
    <p:extLst>
      <p:ext uri="{BB962C8B-B14F-4D97-AF65-F5344CB8AC3E}">
        <p14:creationId xmlns="" xmlns:p14="http://schemas.microsoft.com/office/powerpoint/2010/main" val="1613640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Even if a city is not hit in USA there will be Economic collateral damage</a:t>
            </a:r>
          </a:p>
          <a:p>
            <a:endParaRPr lang="en-US" dirty="0"/>
          </a:p>
        </p:txBody>
      </p:sp>
      <p:sp>
        <p:nvSpPr>
          <p:cNvPr id="4" name="Slide Number Placeholder 3"/>
          <p:cNvSpPr>
            <a:spLocks noGrp="1"/>
          </p:cNvSpPr>
          <p:nvPr>
            <p:ph type="sldNum" sz="quarter" idx="10"/>
          </p:nvPr>
        </p:nvSpPr>
        <p:spPr/>
        <p:txBody>
          <a:bodyPr/>
          <a:lstStyle/>
          <a:p>
            <a:fld id="{EB9FEA01-7F08-A149-BC85-704B31C4C231}" type="slidenum">
              <a:rPr lang="en-US" smtClean="0"/>
              <a:pPr/>
              <a:t>12</a:t>
            </a:fld>
            <a:endParaRPr lang="en-US"/>
          </a:p>
        </p:txBody>
      </p:sp>
    </p:spTree>
    <p:extLst>
      <p:ext uri="{BB962C8B-B14F-4D97-AF65-F5344CB8AC3E}">
        <p14:creationId xmlns="" xmlns:p14="http://schemas.microsoft.com/office/powerpoint/2010/main" val="371702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Sentinel</a:t>
            </a:r>
            <a:r>
              <a:rPr lang="en-US" baseline="0" dirty="0" smtClean="0"/>
              <a:t> funds </a:t>
            </a:r>
            <a:r>
              <a:rPr lang="en-US" dirty="0" smtClean="0"/>
              <a:t>from everyone, all can help</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Have to have a captured asteroid with active mining operation before any money available – many years away</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B9FEA01-7F08-A149-BC85-704B31C4C231}" type="slidenum">
              <a:rPr lang="en-US" smtClean="0"/>
              <a:pPr/>
              <a:t>13</a:t>
            </a:fld>
            <a:endParaRPr lang="en-US"/>
          </a:p>
        </p:txBody>
      </p:sp>
    </p:spTree>
    <p:extLst>
      <p:ext uri="{BB962C8B-B14F-4D97-AF65-F5344CB8AC3E}">
        <p14:creationId xmlns="" xmlns:p14="http://schemas.microsoft.com/office/powerpoint/2010/main" val="2182974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6/24/14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2544458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6/24/14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966052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6/24/14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3406877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6/24/14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3356173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6/24/14</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730196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6/24/14</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1011289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6/24/14</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3117245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6/24/14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659430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6/24/14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2853713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6/24/14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3867357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6/24/14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1678399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6/24/14</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7B64B-8D05-0D49-9709-BC09C9B36C20}" type="slidenum">
              <a:rPr lang="en-US" smtClean="0"/>
              <a:pPr/>
              <a:t>‹#›</a:t>
            </a:fld>
            <a:endParaRPr lang="en-US"/>
          </a:p>
        </p:txBody>
      </p:sp>
    </p:spTree>
    <p:extLst>
      <p:ext uri="{BB962C8B-B14F-4D97-AF65-F5344CB8AC3E}">
        <p14:creationId xmlns="" xmlns:p14="http://schemas.microsoft.com/office/powerpoint/2010/main" val="1636119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optics.conferencese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428604"/>
            <a:ext cx="7772400" cy="898521"/>
          </a:xfrm>
        </p:spPr>
        <p:txBody>
          <a:bodyPr/>
          <a:lstStyle/>
          <a:p>
            <a:pPr algn="ctr"/>
            <a:r>
              <a:rPr lang="en-IN" dirty="0" smtClean="0"/>
              <a:t>About Omics Group</a:t>
            </a:r>
            <a:endParaRPr lang="en-IN" dirty="0"/>
          </a:p>
        </p:txBody>
      </p:sp>
      <p:sp>
        <p:nvSpPr>
          <p:cNvPr id="3" name="Subtitle 2"/>
          <p:cNvSpPr>
            <a:spLocks noGrp="1"/>
          </p:cNvSpPr>
          <p:nvPr>
            <p:ph type="subTitle" idx="1"/>
          </p:nvPr>
        </p:nvSpPr>
        <p:spPr>
          <a:xfrm>
            <a:off x="214282" y="1643050"/>
            <a:ext cx="8715436" cy="4429156"/>
          </a:xfrm>
        </p:spPr>
        <p:txBody>
          <a:bodyPr>
            <a:normAutofit fontScale="92500" lnSpcReduction="20000"/>
          </a:bodyPr>
          <a:lstStyle/>
          <a:p>
            <a:pPr algn="just"/>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International through its Open Access Initiative is committed to make genuine and reliable contributions to the scientific community. </a:t>
            </a:r>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hosts over 400 leading-edge peer reviewed Open Access Journals and organize over 300 International Conferences annually all over the world. OMICS Publishing Group journals have over 3 million readers and the fame and success of the same can be attributed to the strong editorial board which contains over 30000 eminent personalities that ensure a rapid, quality and quick review process.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About Omics Group conferences</a:t>
            </a:r>
            <a:endParaRPr lang="en-IN" dirty="0"/>
          </a:p>
        </p:txBody>
      </p:sp>
      <p:sp>
        <p:nvSpPr>
          <p:cNvPr id="3" name="Content Placeholder 2"/>
          <p:cNvSpPr>
            <a:spLocks noGrp="1"/>
          </p:cNvSpPr>
          <p:nvPr>
            <p:ph idx="1"/>
          </p:nvPr>
        </p:nvSpPr>
        <p:spPr>
          <a:xfrm>
            <a:off x="214282" y="1600200"/>
            <a:ext cx="8715436" cy="5043510"/>
          </a:xfrm>
        </p:spPr>
        <p:txBody>
          <a:bodyPr>
            <a:normAutofit fontScale="85000" lnSpcReduction="10000"/>
          </a:bodyPr>
          <a:lstStyle/>
          <a:p>
            <a:pPr algn="just"/>
            <a:r>
              <a:rPr lang="en-IN" dirty="0">
                <a:cs typeface="Times New Roman" pitchFamily="18" charset="0"/>
                <a:hlinkClick r:id="rId2"/>
              </a:rPr>
              <a:t>OMICS Group</a:t>
            </a:r>
            <a:r>
              <a:rPr lang="en-IN" dirty="0">
                <a:cs typeface="Times New Roman" pitchFamily="18" charset="0"/>
              </a:rPr>
              <a:t> signed an agreement with more than 1000 International Societies to make healthcare information Open Access. </a:t>
            </a:r>
            <a:r>
              <a:rPr lang="en-IN" dirty="0">
                <a:cs typeface="Times New Roman" pitchFamily="18" charset="0"/>
                <a:hlinkClick r:id="rId2"/>
              </a:rPr>
              <a:t>OMICS Group</a:t>
            </a:r>
            <a:r>
              <a:rPr lang="en-IN" dirty="0">
                <a:cs typeface="Times New Roman" pitchFamily="18" charset="0"/>
              </a:rPr>
              <a:t> Conferences make the perfect platform for global networking as it brings together renowned speakers and scientists across the globe to a most exciting and memorable scientific event filled with much enlightening interactive sessions, world class exhibitions and poster </a:t>
            </a:r>
            <a:r>
              <a:rPr lang="en-IN" dirty="0" smtClean="0">
                <a:cs typeface="Times New Roman" pitchFamily="18" charset="0"/>
              </a:rPr>
              <a:t>presentations</a:t>
            </a:r>
          </a:p>
          <a:p>
            <a:pPr algn="just"/>
            <a:r>
              <a:rPr lang="en-IN" dirty="0" smtClean="0">
                <a:cs typeface="Times New Roman" pitchFamily="18" charset="0"/>
              </a:rPr>
              <a:t>Omics group has organised 500 conferences, workshops and national symposium across the major cities including SanFrancisco,Omaha,Orlado,Rayleigh,SantaClara,Chicago,Philadelphia,Unitedkingdom,Baltimore,SanAntanio,Dubai,Hyderabad,Bangaluru and Mumbai.</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83079"/>
            <a:ext cx="7772400" cy="3117371"/>
          </a:xfrm>
        </p:spPr>
        <p:txBody>
          <a:bodyPr>
            <a:noAutofit/>
          </a:bodyPr>
          <a:lstStyle/>
          <a:p>
            <a:r>
              <a:rPr lang="en-US" sz="3600" b="1" dirty="0" smtClean="0">
                <a:latin typeface="Copperplate Gothic Bold"/>
                <a:cs typeface="Copperplate Gothic Bold"/>
              </a:rPr>
              <a:t>SPACE INVADER ASTEROIDS</a:t>
            </a:r>
            <a:br>
              <a:rPr lang="en-US" sz="3600" b="1" dirty="0" smtClean="0">
                <a:latin typeface="Copperplate Gothic Bold"/>
                <a:cs typeface="Copperplate Gothic Bold"/>
              </a:rPr>
            </a:br>
            <a:r>
              <a:rPr lang="en-US" sz="3600" b="1" dirty="0" smtClean="0">
                <a:latin typeface="Copperplate Gothic Bold"/>
                <a:cs typeface="Copperplate Gothic Bold"/>
              </a:rPr>
              <a:t>Detect and Deter</a:t>
            </a:r>
            <a:br>
              <a:rPr lang="en-US" sz="3600" b="1" dirty="0" smtClean="0">
                <a:latin typeface="Copperplate Gothic Bold"/>
                <a:cs typeface="Copperplate Gothic Bold"/>
              </a:rPr>
            </a:br>
            <a:r>
              <a:rPr lang="en-US" sz="3600" b="1" dirty="0" smtClean="0">
                <a:latin typeface="Copperplate Gothic Bold"/>
                <a:cs typeface="Copperplate Gothic Bold"/>
              </a:rPr>
              <a:t>Geoscience meets </a:t>
            </a:r>
            <a:r>
              <a:rPr lang="en-US" sz="3600" b="1" dirty="0">
                <a:latin typeface="Copperplate Gothic Bold"/>
                <a:cs typeface="Copperplate Gothic Bold"/>
              </a:rPr>
              <a:t>A</a:t>
            </a:r>
            <a:r>
              <a:rPr lang="en-US" sz="3600" b="1" dirty="0" smtClean="0">
                <a:latin typeface="Copperplate Gothic Bold"/>
                <a:cs typeface="Copperplate Gothic Bold"/>
              </a:rPr>
              <a:t>stroscience</a:t>
            </a:r>
            <a:endParaRPr lang="en-US" sz="3600" dirty="0">
              <a:latin typeface="Copperplate Gothic Bold"/>
              <a:cs typeface="Copperplate Gothic Bold"/>
            </a:endParaRPr>
          </a:p>
        </p:txBody>
      </p:sp>
      <p:sp>
        <p:nvSpPr>
          <p:cNvPr id="3" name="Subtitle 2"/>
          <p:cNvSpPr>
            <a:spLocks noGrp="1"/>
          </p:cNvSpPr>
          <p:nvPr>
            <p:ph type="subTitle" idx="1"/>
          </p:nvPr>
        </p:nvSpPr>
        <p:spPr/>
        <p:txBody>
          <a:bodyPr>
            <a:normAutofit/>
          </a:bodyPr>
          <a:lstStyle/>
          <a:p>
            <a:r>
              <a:rPr lang="en-US" dirty="0" smtClean="0"/>
              <a:t>Douglas R. McCarter</a:t>
            </a:r>
          </a:p>
          <a:p>
            <a:r>
              <a:rPr lang="en-US" sz="2800" dirty="0" smtClean="0"/>
              <a:t>McCarter Machine Inc. dba, McCarter Technology Inc.</a:t>
            </a:r>
            <a:endParaRPr lang="en-US" sz="2800" dirty="0"/>
          </a:p>
        </p:txBody>
      </p:sp>
      <p:sp>
        <p:nvSpPr>
          <p:cNvPr id="4" name="TextBox 3"/>
          <p:cNvSpPr txBox="1"/>
          <p:nvPr/>
        </p:nvSpPr>
        <p:spPr>
          <a:xfrm>
            <a:off x="1837672" y="6036816"/>
            <a:ext cx="5507243" cy="369332"/>
          </a:xfrm>
          <a:prstGeom prst="rect">
            <a:avLst/>
          </a:prstGeom>
          <a:noFill/>
        </p:spPr>
        <p:txBody>
          <a:bodyPr wrap="square" rtlCol="0">
            <a:spAutoFit/>
          </a:bodyPr>
          <a:lstStyle/>
          <a:p>
            <a:r>
              <a:rPr lang="en-US" dirty="0" smtClean="0"/>
              <a:t>Lasers, Optics &amp; Photonics Philadelphia Sept 08-10, 2014</a:t>
            </a:r>
            <a:endParaRPr lang="en-US" dirty="0"/>
          </a:p>
        </p:txBody>
      </p:sp>
    </p:spTree>
    <p:extLst>
      <p:ext uri="{BB962C8B-B14F-4D97-AF65-F5344CB8AC3E}">
        <p14:creationId xmlns="" xmlns:p14="http://schemas.microsoft.com/office/powerpoint/2010/main" val="1953256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pperplate Gothic Bold"/>
                <a:cs typeface="Copperplate Gothic Bold"/>
              </a:rPr>
              <a:t>The Problem -</a:t>
            </a:r>
            <a:endParaRPr lang="en-US" dirty="0">
              <a:latin typeface="Copperplate Gothic Bold"/>
              <a:cs typeface="Copperplate Gothic Bold"/>
            </a:endParaRPr>
          </a:p>
        </p:txBody>
      </p:sp>
      <p:sp>
        <p:nvSpPr>
          <p:cNvPr id="3" name="Content Placeholder 2"/>
          <p:cNvSpPr>
            <a:spLocks noGrp="1"/>
          </p:cNvSpPr>
          <p:nvPr>
            <p:ph idx="1"/>
          </p:nvPr>
        </p:nvSpPr>
        <p:spPr>
          <a:xfrm>
            <a:off x="510540" y="1257301"/>
            <a:ext cx="8336280" cy="5099050"/>
          </a:xfrm>
        </p:spPr>
        <p:txBody>
          <a:bodyPr>
            <a:normAutofit lnSpcReduction="10000"/>
          </a:bodyPr>
          <a:lstStyle/>
          <a:p>
            <a:r>
              <a:rPr lang="en-US" dirty="0"/>
              <a:t>Many dangerous </a:t>
            </a:r>
            <a:r>
              <a:rPr lang="en-US" dirty="0" smtClean="0"/>
              <a:t>NEOs</a:t>
            </a:r>
          </a:p>
          <a:p>
            <a:pPr lvl="1"/>
            <a:r>
              <a:rPr lang="en-US" dirty="0" smtClean="0"/>
              <a:t>We see many, &lt; 1.0%</a:t>
            </a:r>
          </a:p>
          <a:p>
            <a:pPr lvl="1"/>
            <a:r>
              <a:rPr lang="en-US" dirty="0" smtClean="0"/>
              <a:t>Since 2001 Unseen </a:t>
            </a:r>
          </a:p>
          <a:p>
            <a:pPr lvl="2"/>
            <a:r>
              <a:rPr lang="en-US" dirty="0" smtClean="0"/>
              <a:t>28 NEOs struck earth </a:t>
            </a:r>
          </a:p>
          <a:p>
            <a:pPr lvl="2"/>
            <a:r>
              <a:rPr lang="en-US" dirty="0"/>
              <a:t>W</a:t>
            </a:r>
            <a:r>
              <a:rPr lang="en-US" dirty="0" smtClean="0"/>
              <a:t>ith nuclear force</a:t>
            </a:r>
          </a:p>
          <a:p>
            <a:r>
              <a:rPr lang="en-US" dirty="0" smtClean="0"/>
              <a:t>We </a:t>
            </a:r>
            <a:r>
              <a:rPr lang="en-US" dirty="0"/>
              <a:t>can’t see </a:t>
            </a:r>
            <a:r>
              <a:rPr lang="en-US" dirty="0" smtClean="0"/>
              <a:t>unless:</a:t>
            </a:r>
          </a:p>
          <a:p>
            <a:pPr lvl="1"/>
            <a:r>
              <a:rPr lang="en-US" dirty="0" smtClean="0"/>
              <a:t>Sufficiently large </a:t>
            </a:r>
          </a:p>
          <a:p>
            <a:pPr lvl="1"/>
            <a:r>
              <a:rPr lang="en-US" dirty="0" smtClean="0"/>
              <a:t>Not traveling in a path hidden by the sun </a:t>
            </a:r>
            <a:endParaRPr lang="en-US" dirty="0"/>
          </a:p>
          <a:p>
            <a:r>
              <a:rPr lang="en-US" dirty="0" smtClean="0"/>
              <a:t>If impending earth collision, no good options</a:t>
            </a:r>
          </a:p>
          <a:p>
            <a:r>
              <a:rPr lang="en-US" dirty="0"/>
              <a:t>U</a:t>
            </a:r>
            <a:r>
              <a:rPr lang="en-US" dirty="0" smtClean="0"/>
              <a:t>rgent minimum action: Early warning system</a:t>
            </a:r>
          </a:p>
        </p:txBody>
      </p:sp>
      <p:sp>
        <p:nvSpPr>
          <p:cNvPr id="4" name="Date Placeholder 3"/>
          <p:cNvSpPr>
            <a:spLocks noGrp="1"/>
          </p:cNvSpPr>
          <p:nvPr>
            <p:ph type="dt" sz="half" idx="10"/>
          </p:nvPr>
        </p:nvSpPr>
        <p:spPr/>
        <p:txBody>
          <a:bodyPr/>
          <a:lstStyle/>
          <a:p>
            <a:r>
              <a:rPr lang="en-US" smtClean="0"/>
              <a:t>6/24/14</a:t>
            </a:r>
            <a:endParaRPr lang="en-US"/>
          </a:p>
        </p:txBody>
      </p:sp>
      <p:sp>
        <p:nvSpPr>
          <p:cNvPr id="5" name="Slide Number Placeholder 4"/>
          <p:cNvSpPr>
            <a:spLocks noGrp="1"/>
          </p:cNvSpPr>
          <p:nvPr>
            <p:ph type="sldNum" sz="quarter" idx="12"/>
          </p:nvPr>
        </p:nvSpPr>
        <p:spPr/>
        <p:txBody>
          <a:bodyPr/>
          <a:lstStyle/>
          <a:p>
            <a:fld id="{FFB7B64B-8D05-0D49-9709-BC09C9B36C20}" type="slidenum">
              <a:rPr lang="en-US" smtClean="0"/>
              <a:pPr/>
              <a:t>4</a:t>
            </a:fld>
            <a:endParaRPr lang="en-US"/>
          </a:p>
        </p:txBody>
      </p:sp>
      <p:pic>
        <p:nvPicPr>
          <p:cNvPr id="6" name="Picture 5" descr="web_total-NEAs.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796555" y="1257300"/>
            <a:ext cx="4347445" cy="3141691"/>
          </a:xfrm>
          <a:prstGeom prst="rect">
            <a:avLst/>
          </a:prstGeom>
        </p:spPr>
      </p:pic>
    </p:spTree>
    <p:extLst>
      <p:ext uri="{BB962C8B-B14F-4D97-AF65-F5344CB8AC3E}">
        <p14:creationId xmlns="" xmlns:p14="http://schemas.microsoft.com/office/powerpoint/2010/main" val="3671460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Elliptical Orbital Pattern</a:t>
            </a:r>
            <a:endParaRPr lang="en-US" dirty="0"/>
          </a:p>
        </p:txBody>
      </p:sp>
      <p:sp>
        <p:nvSpPr>
          <p:cNvPr id="4" name="Date Placeholder 3"/>
          <p:cNvSpPr>
            <a:spLocks noGrp="1"/>
          </p:cNvSpPr>
          <p:nvPr>
            <p:ph type="dt" sz="half" idx="10"/>
          </p:nvPr>
        </p:nvSpPr>
        <p:spPr/>
        <p:txBody>
          <a:bodyPr/>
          <a:lstStyle/>
          <a:p>
            <a:r>
              <a:rPr lang="en-US" dirty="0" smtClean="0"/>
              <a:t>Sept 07 2014</a:t>
            </a:r>
            <a:endParaRPr lang="en-US" dirty="0"/>
          </a:p>
        </p:txBody>
      </p:sp>
      <p:sp>
        <p:nvSpPr>
          <p:cNvPr id="5" name="Slide Number Placeholder 4"/>
          <p:cNvSpPr>
            <a:spLocks noGrp="1"/>
          </p:cNvSpPr>
          <p:nvPr>
            <p:ph type="sldNum" sz="quarter" idx="12"/>
          </p:nvPr>
        </p:nvSpPr>
        <p:spPr/>
        <p:txBody>
          <a:bodyPr/>
          <a:lstStyle/>
          <a:p>
            <a:fld id="{FFB7B64B-8D05-0D49-9709-BC09C9B36C20}" type="slidenum">
              <a:rPr lang="en-US" smtClean="0"/>
              <a:pPr/>
              <a:t>5</a:t>
            </a:fld>
            <a:endParaRPr lang="en-US"/>
          </a:p>
        </p:txBody>
      </p:sp>
      <p:pic>
        <p:nvPicPr>
          <p:cNvPr id="7" name="Content Placeholder 6"/>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457200" y="4310743"/>
            <a:ext cx="3063562" cy="2045607"/>
          </a:xfrm>
        </p:spPr>
      </p:pic>
      <p:pic>
        <p:nvPicPr>
          <p:cNvPr id="8" name="Picture 7"/>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457200" y="129429"/>
            <a:ext cx="7483236" cy="3677462"/>
          </a:xfrm>
          <a:prstGeom prst="rect">
            <a:avLst/>
          </a:prstGeom>
        </p:spPr>
      </p:pic>
      <p:pic>
        <p:nvPicPr>
          <p:cNvPr id="9" name="Picture 8"/>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3750906" y="4059739"/>
            <a:ext cx="5393095" cy="2661735"/>
          </a:xfrm>
          <a:prstGeom prst="rect">
            <a:avLst/>
          </a:prstGeom>
        </p:spPr>
      </p:pic>
    </p:spTree>
    <p:extLst>
      <p:ext uri="{BB962C8B-B14F-4D97-AF65-F5344CB8AC3E}">
        <p14:creationId xmlns="" xmlns:p14="http://schemas.microsoft.com/office/powerpoint/2010/main" val="20807901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JPL Aluminum WISE </a:t>
            </a:r>
            <a:endParaRPr lang="en-US" dirty="0"/>
          </a:p>
        </p:txBody>
      </p:sp>
      <p:sp>
        <p:nvSpPr>
          <p:cNvPr id="4" name="Date Placeholder 3"/>
          <p:cNvSpPr>
            <a:spLocks noGrp="1"/>
          </p:cNvSpPr>
          <p:nvPr>
            <p:ph type="dt" sz="half" idx="10"/>
          </p:nvPr>
        </p:nvSpPr>
        <p:spPr/>
        <p:txBody>
          <a:bodyPr/>
          <a:lstStyle/>
          <a:p>
            <a:r>
              <a:rPr lang="en-US" smtClean="0"/>
              <a:t>6/24/14</a:t>
            </a:r>
            <a:endParaRPr lang="en-US"/>
          </a:p>
        </p:txBody>
      </p:sp>
      <p:sp>
        <p:nvSpPr>
          <p:cNvPr id="5" name="Slide Number Placeholder 4"/>
          <p:cNvSpPr>
            <a:spLocks noGrp="1"/>
          </p:cNvSpPr>
          <p:nvPr>
            <p:ph type="sldNum" sz="quarter" idx="12"/>
          </p:nvPr>
        </p:nvSpPr>
        <p:spPr/>
        <p:txBody>
          <a:bodyPr/>
          <a:lstStyle/>
          <a:p>
            <a:fld id="{FFB7B64B-8D05-0D49-9709-BC09C9B36C20}" type="slidenum">
              <a:rPr lang="en-US" smtClean="0"/>
              <a:pPr/>
              <a:t>6</a:t>
            </a:fld>
            <a:endParaRPr lang="en-US"/>
          </a:p>
        </p:txBody>
      </p:sp>
      <p:pic>
        <p:nvPicPr>
          <p:cNvPr id="6" name="Content Placeholder 5"/>
          <p:cNvPicPr>
            <a:picLocks noGrp="1"/>
          </p:cNvPicPr>
          <p:nvPr>
            <p:ph idx="1"/>
          </p:nvPr>
        </p:nvPicPr>
        <p:blipFill>
          <a:blip r:embed="rId3"/>
          <a:stretch>
            <a:fillRect/>
          </a:stretch>
        </p:blipFill>
        <p:spPr>
          <a:xfrm>
            <a:off x="2590800" y="1081216"/>
            <a:ext cx="4182898" cy="2304535"/>
          </a:xfrm>
          <a:prstGeom prst="rect">
            <a:avLst/>
          </a:prstGeom>
        </p:spPr>
      </p:pic>
      <p:pic>
        <p:nvPicPr>
          <p:cNvPr id="8" name="Picture 13" descr="EXPORT"/>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362922" y="3435933"/>
            <a:ext cx="4380556" cy="3285542"/>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9" name="Picture 4" descr="telescope w plates"/>
          <p:cNvPicPr>
            <a:picLocks noChangeAspect="1" noChangeArrowheads="1"/>
          </p:cNvPicPr>
          <p:nvPr/>
        </p:nvPicPr>
        <p:blipFill>
          <a:blip r:embed="rId5">
            <a:extLst>
              <a:ext uri="{28A0092B-C50C-407E-A947-70E740481C1C}">
                <a14:useLocalDpi xmlns="" xmlns:a14="http://schemas.microsoft.com/office/drawing/2010/main" val="0"/>
              </a:ext>
            </a:extLst>
          </a:blip>
          <a:srcRect l="18831" t="18115" r="20030" b="12318"/>
          <a:stretch>
            <a:fillRect/>
          </a:stretch>
        </p:blipFill>
        <p:spPr bwMode="auto">
          <a:xfrm>
            <a:off x="973921" y="3482061"/>
            <a:ext cx="3054382" cy="2874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Box 9"/>
          <p:cNvSpPr txBox="1"/>
          <p:nvPr/>
        </p:nvSpPr>
        <p:spPr>
          <a:xfrm>
            <a:off x="1492915" y="6400852"/>
            <a:ext cx="1543115" cy="369332"/>
          </a:xfrm>
          <a:prstGeom prst="rect">
            <a:avLst/>
          </a:prstGeom>
          <a:noFill/>
        </p:spPr>
        <p:txBody>
          <a:bodyPr wrap="none" rtlCol="0">
            <a:spAutoFit/>
          </a:bodyPr>
          <a:lstStyle/>
          <a:p>
            <a:r>
              <a:rPr lang="en-US" dirty="0" smtClean="0"/>
              <a:t>McCarter CAIT</a:t>
            </a:r>
            <a:endParaRPr lang="en-US" dirty="0"/>
          </a:p>
        </p:txBody>
      </p:sp>
      <p:sp>
        <p:nvSpPr>
          <p:cNvPr id="11" name="TextBox 10"/>
          <p:cNvSpPr txBox="1"/>
          <p:nvPr/>
        </p:nvSpPr>
        <p:spPr>
          <a:xfrm>
            <a:off x="6773698" y="1081216"/>
            <a:ext cx="2490362" cy="369332"/>
          </a:xfrm>
          <a:prstGeom prst="rect">
            <a:avLst/>
          </a:prstGeom>
          <a:noFill/>
        </p:spPr>
        <p:txBody>
          <a:bodyPr wrap="none" rtlCol="0">
            <a:spAutoFit/>
          </a:bodyPr>
          <a:lstStyle/>
          <a:p>
            <a:r>
              <a:rPr lang="en-US" dirty="0" smtClean="0"/>
              <a:t>Axial Displacement Error</a:t>
            </a:r>
            <a:endParaRPr lang="en-US" dirty="0"/>
          </a:p>
        </p:txBody>
      </p:sp>
      <p:sp>
        <p:nvSpPr>
          <p:cNvPr id="12" name="TextBox 11"/>
          <p:cNvSpPr txBox="1"/>
          <p:nvPr/>
        </p:nvSpPr>
        <p:spPr>
          <a:xfrm>
            <a:off x="6773698" y="2150076"/>
            <a:ext cx="2116028" cy="646331"/>
          </a:xfrm>
          <a:prstGeom prst="rect">
            <a:avLst/>
          </a:prstGeom>
          <a:noFill/>
        </p:spPr>
        <p:txBody>
          <a:bodyPr wrap="none" rtlCol="0">
            <a:spAutoFit/>
          </a:bodyPr>
          <a:lstStyle/>
          <a:p>
            <a:r>
              <a:rPr lang="en-US" dirty="0" smtClean="0"/>
              <a:t>20 degrees Celsius </a:t>
            </a:r>
          </a:p>
          <a:p>
            <a:r>
              <a:rPr lang="en-US" dirty="0" smtClean="0"/>
              <a:t>Temperature change</a:t>
            </a:r>
            <a:endParaRPr lang="en-US" dirty="0"/>
          </a:p>
        </p:txBody>
      </p:sp>
      <p:sp>
        <p:nvSpPr>
          <p:cNvPr id="13" name="TextBox 12"/>
          <p:cNvSpPr txBox="1"/>
          <p:nvPr/>
        </p:nvSpPr>
        <p:spPr>
          <a:xfrm>
            <a:off x="5733547" y="5560535"/>
            <a:ext cx="1540165" cy="369332"/>
          </a:xfrm>
          <a:prstGeom prst="rect">
            <a:avLst/>
          </a:prstGeom>
          <a:noFill/>
        </p:spPr>
        <p:txBody>
          <a:bodyPr wrap="none" rtlCol="0">
            <a:spAutoFit/>
          </a:bodyPr>
          <a:lstStyle/>
          <a:p>
            <a:r>
              <a:rPr lang="en-US" dirty="0" smtClean="0"/>
              <a:t>-170k to 500 C</a:t>
            </a:r>
            <a:endParaRPr lang="en-US" dirty="0"/>
          </a:p>
        </p:txBody>
      </p:sp>
    </p:spTree>
    <p:extLst>
      <p:ext uri="{BB962C8B-B14F-4D97-AF65-F5344CB8AC3E}">
        <p14:creationId xmlns="" xmlns:p14="http://schemas.microsoft.com/office/powerpoint/2010/main" val="15151355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pperplate Gothic Bold"/>
                <a:cs typeface="Copperplate Gothic Bold"/>
              </a:rPr>
              <a:t>Why SC-Si?</a:t>
            </a:r>
            <a:endParaRPr lang="en-US" dirty="0"/>
          </a:p>
        </p:txBody>
      </p:sp>
      <p:sp>
        <p:nvSpPr>
          <p:cNvPr id="3" name="Content Placeholder 2"/>
          <p:cNvSpPr>
            <a:spLocks noGrp="1"/>
          </p:cNvSpPr>
          <p:nvPr>
            <p:ph idx="1"/>
          </p:nvPr>
        </p:nvSpPr>
        <p:spPr>
          <a:xfrm>
            <a:off x="457200" y="1417638"/>
            <a:ext cx="8229600" cy="4938712"/>
          </a:xfrm>
        </p:spPr>
        <p:txBody>
          <a:bodyPr>
            <a:normAutofit fontScale="92500" lnSpcReduction="20000"/>
          </a:bodyPr>
          <a:lstStyle/>
          <a:p>
            <a:r>
              <a:rPr lang="en-US" dirty="0"/>
              <a:t>Combination of properties </a:t>
            </a:r>
            <a:r>
              <a:rPr lang="en-US" dirty="0" smtClean="0"/>
              <a:t>superior for          space </a:t>
            </a:r>
            <a:r>
              <a:rPr lang="en-US" dirty="0"/>
              <a:t>based high energy </a:t>
            </a:r>
            <a:r>
              <a:rPr lang="en-US" dirty="0" smtClean="0"/>
              <a:t>applications:</a:t>
            </a:r>
            <a:endParaRPr lang="en-US" dirty="0"/>
          </a:p>
          <a:p>
            <a:pPr lvl="1"/>
            <a:r>
              <a:rPr lang="en-US" dirty="0" smtClean="0"/>
              <a:t>Lightweight</a:t>
            </a:r>
            <a:r>
              <a:rPr lang="en-US" dirty="0"/>
              <a:t>, stiff and strong</a:t>
            </a:r>
            <a:r>
              <a:rPr lang="en-US" dirty="0" smtClean="0">
                <a:effectLst/>
              </a:rPr>
              <a:t> </a:t>
            </a:r>
          </a:p>
          <a:p>
            <a:pPr lvl="1"/>
            <a:r>
              <a:rPr lang="en-US" dirty="0" smtClean="0"/>
              <a:t>THE BEST combination </a:t>
            </a:r>
            <a:r>
              <a:rPr lang="en-US" dirty="0"/>
              <a:t>of thermal properties: </a:t>
            </a:r>
            <a:endParaRPr lang="en-US" dirty="0" smtClean="0"/>
          </a:p>
          <a:p>
            <a:pPr lvl="2"/>
            <a:r>
              <a:rPr lang="en-US" dirty="0" smtClean="0"/>
              <a:t>Even better at lower temperatures</a:t>
            </a:r>
          </a:p>
          <a:p>
            <a:r>
              <a:rPr lang="en-US" dirty="0" smtClean="0"/>
              <a:t>Lowest </a:t>
            </a:r>
            <a:r>
              <a:rPr lang="en-US" dirty="0"/>
              <a:t>floor-to-floor cost and schedule of </a:t>
            </a:r>
            <a:r>
              <a:rPr lang="en-US" dirty="0" smtClean="0"/>
              <a:t>all competing </a:t>
            </a:r>
            <a:r>
              <a:rPr lang="en-US" dirty="0"/>
              <a:t>materials</a:t>
            </a:r>
            <a:r>
              <a:rPr lang="en-US" dirty="0" smtClean="0">
                <a:effectLst/>
              </a:rPr>
              <a:t> </a:t>
            </a:r>
          </a:p>
          <a:p>
            <a:pPr lvl="1"/>
            <a:r>
              <a:rPr lang="en-US" dirty="0" smtClean="0"/>
              <a:t>Readily available material </a:t>
            </a:r>
          </a:p>
          <a:p>
            <a:pPr lvl="1"/>
            <a:r>
              <a:rPr lang="en-US" dirty="0" smtClean="0"/>
              <a:t>McCarter proprietary/patented processes: </a:t>
            </a:r>
          </a:p>
          <a:p>
            <a:pPr lvl="2"/>
            <a:r>
              <a:rPr lang="en-US" dirty="0" smtClean="0"/>
              <a:t>CAD/CAM with conventional tools</a:t>
            </a:r>
          </a:p>
          <a:p>
            <a:pPr lvl="2"/>
            <a:r>
              <a:rPr lang="en-US" dirty="0" smtClean="0"/>
              <a:t>Glass Frit </a:t>
            </a:r>
            <a:r>
              <a:rPr lang="en-US" dirty="0"/>
              <a:t>B</a:t>
            </a:r>
            <a:r>
              <a:rPr lang="en-US" dirty="0" smtClean="0"/>
              <a:t>onding</a:t>
            </a:r>
          </a:p>
          <a:p>
            <a:pPr lvl="2"/>
            <a:r>
              <a:rPr lang="en-US" dirty="0" smtClean="0"/>
              <a:t>McCarter Super Finishing </a:t>
            </a:r>
            <a:endParaRPr lang="en-US" dirty="0"/>
          </a:p>
          <a:p>
            <a:pPr lvl="1"/>
            <a:endParaRPr lang="en-US" dirty="0"/>
          </a:p>
        </p:txBody>
      </p:sp>
      <p:sp>
        <p:nvSpPr>
          <p:cNvPr id="4" name="Date Placeholder 3"/>
          <p:cNvSpPr>
            <a:spLocks noGrp="1"/>
          </p:cNvSpPr>
          <p:nvPr>
            <p:ph type="dt" sz="half" idx="10"/>
          </p:nvPr>
        </p:nvSpPr>
        <p:spPr/>
        <p:txBody>
          <a:bodyPr/>
          <a:lstStyle/>
          <a:p>
            <a:r>
              <a:rPr lang="en-US" dirty="0" smtClean="0"/>
              <a:t>6/24/14</a:t>
            </a:r>
            <a:endParaRPr lang="en-US" dirty="0"/>
          </a:p>
        </p:txBody>
      </p:sp>
      <p:sp>
        <p:nvSpPr>
          <p:cNvPr id="5" name="Slide Number Placeholder 4"/>
          <p:cNvSpPr>
            <a:spLocks noGrp="1"/>
          </p:cNvSpPr>
          <p:nvPr>
            <p:ph type="sldNum" sz="quarter" idx="12"/>
          </p:nvPr>
        </p:nvSpPr>
        <p:spPr/>
        <p:txBody>
          <a:bodyPr/>
          <a:lstStyle/>
          <a:p>
            <a:fld id="{FFB7B64B-8D05-0D49-9709-BC09C9B36C20}" type="slidenum">
              <a:rPr lang="en-US" smtClean="0"/>
              <a:pPr/>
              <a:t>7</a:t>
            </a:fld>
            <a:endParaRPr lang="en-US"/>
          </a:p>
        </p:txBody>
      </p:sp>
      <p:pic>
        <p:nvPicPr>
          <p:cNvPr id="6" name="Picture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620961" y="4938712"/>
            <a:ext cx="1583268" cy="1187451"/>
          </a:xfrm>
          <a:prstGeom prst="rect">
            <a:avLst/>
          </a:prstGeom>
        </p:spPr>
      </p:pic>
      <p:pic>
        <p:nvPicPr>
          <p:cNvPr id="7" name="Picture 6"/>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7204229" y="4938712"/>
            <a:ext cx="1584664" cy="1188498"/>
          </a:xfrm>
          <a:prstGeom prst="rect">
            <a:avLst/>
          </a:prstGeom>
        </p:spPr>
      </p:pic>
    </p:spTree>
    <p:extLst>
      <p:ext uri="{BB962C8B-B14F-4D97-AF65-F5344CB8AC3E}">
        <p14:creationId xmlns="" xmlns:p14="http://schemas.microsoft.com/office/powerpoint/2010/main" val="14455170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864713"/>
          </a:xfrm>
        </p:spPr>
        <p:txBody>
          <a:bodyPr>
            <a:normAutofit fontScale="90000"/>
          </a:bodyPr>
          <a:lstStyle/>
          <a:p>
            <a:r>
              <a:rPr lang="en-US" dirty="0" smtClean="0"/>
              <a:t>Silicon Infrared </a:t>
            </a:r>
            <a:r>
              <a:rPr lang="en-US" dirty="0"/>
              <a:t>Synergy </a:t>
            </a:r>
            <a:r>
              <a:rPr lang="en-US" dirty="0" smtClean="0"/>
              <a:t>for Earth or Space</a:t>
            </a:r>
            <a:br>
              <a:rPr lang="en-US" dirty="0" smtClean="0"/>
            </a:br>
            <a:r>
              <a:rPr lang="en-US" dirty="0" smtClean="0"/>
              <a:t>to Provide Accurate Position for Accurate Prediction</a:t>
            </a:r>
            <a:endParaRPr lang="en-US" dirty="0"/>
          </a:p>
        </p:txBody>
      </p:sp>
      <p:sp>
        <p:nvSpPr>
          <p:cNvPr id="3" name="Slide Number Placeholder 2"/>
          <p:cNvSpPr>
            <a:spLocks noGrp="1"/>
          </p:cNvSpPr>
          <p:nvPr>
            <p:ph type="sldNum" sz="quarter" idx="12"/>
          </p:nvPr>
        </p:nvSpPr>
        <p:spPr/>
        <p:txBody>
          <a:bodyPr/>
          <a:lstStyle/>
          <a:p>
            <a:fld id="{5608AB47-A9A6-4E9B-BE8F-201B01009C86}" type="slidenum">
              <a:rPr lang="en-US" altLang="en-US" smtClean="0"/>
              <a:pPr/>
              <a:t>8</a:t>
            </a:fld>
            <a:endParaRPr lang="en-US" altLang="en-US"/>
          </a:p>
        </p:txBody>
      </p:sp>
      <p:pic>
        <p:nvPicPr>
          <p:cNvPr id="10" name="Picture 9"/>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257801" y="2872596"/>
            <a:ext cx="3200400" cy="3200400"/>
          </a:xfrm>
          <a:prstGeom prst="rect">
            <a:avLst/>
          </a:prstGeom>
        </p:spPr>
      </p:pic>
      <p:pic>
        <p:nvPicPr>
          <p:cNvPr id="11" name="Picture 10"/>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677174" y="2872596"/>
            <a:ext cx="3200672" cy="3200400"/>
          </a:xfrm>
          <a:prstGeom prst="rect">
            <a:avLst/>
          </a:prstGeom>
        </p:spPr>
      </p:pic>
    </p:spTree>
    <p:extLst>
      <p:ext uri="{BB962C8B-B14F-4D97-AF65-F5344CB8AC3E}">
        <p14:creationId xmlns="" xmlns:p14="http://schemas.microsoft.com/office/powerpoint/2010/main" val="9546803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opperplate Gothic Bold"/>
                <a:cs typeface="Copperplate Gothic Bold"/>
              </a:rPr>
              <a:t>Where Can SC-Si  Be Used?</a:t>
            </a:r>
            <a:endParaRPr lang="en-US" dirty="0">
              <a:latin typeface="Copperplate Gothic Bold"/>
              <a:cs typeface="Copperplate Gothic Bold"/>
            </a:endParaRPr>
          </a:p>
        </p:txBody>
      </p:sp>
      <p:sp>
        <p:nvSpPr>
          <p:cNvPr id="3" name="Content Placeholder 2"/>
          <p:cNvSpPr>
            <a:spLocks noGrp="1"/>
          </p:cNvSpPr>
          <p:nvPr>
            <p:ph idx="1"/>
          </p:nvPr>
        </p:nvSpPr>
        <p:spPr/>
        <p:txBody>
          <a:bodyPr>
            <a:normAutofit/>
          </a:bodyPr>
          <a:lstStyle/>
          <a:p>
            <a:r>
              <a:rPr lang="en-US" dirty="0" smtClean="0"/>
              <a:t>For infra-red systems</a:t>
            </a:r>
          </a:p>
          <a:p>
            <a:pPr lvl="1"/>
            <a:r>
              <a:rPr lang="en-US" dirty="0"/>
              <a:t>M</a:t>
            </a:r>
            <a:r>
              <a:rPr lang="en-US" dirty="0" smtClean="0"/>
              <a:t>irrors</a:t>
            </a:r>
            <a:r>
              <a:rPr lang="en-US" dirty="0"/>
              <a:t>, lenses, </a:t>
            </a:r>
            <a:r>
              <a:rPr lang="en-US" dirty="0" smtClean="0"/>
              <a:t>prisms, windows, structures </a:t>
            </a:r>
            <a:endParaRPr lang="en-US" dirty="0"/>
          </a:p>
          <a:p>
            <a:r>
              <a:rPr lang="en-US" dirty="0"/>
              <a:t>Size </a:t>
            </a:r>
            <a:r>
              <a:rPr lang="en-US" dirty="0" smtClean="0"/>
              <a:t>matters:</a:t>
            </a:r>
          </a:p>
          <a:p>
            <a:pPr lvl="1"/>
            <a:r>
              <a:rPr lang="en-US" dirty="0" smtClean="0"/>
              <a:t>SC</a:t>
            </a:r>
            <a:r>
              <a:rPr lang="en-US" dirty="0"/>
              <a:t>-Si can be </a:t>
            </a:r>
            <a:r>
              <a:rPr lang="en-US" dirty="0" smtClean="0"/>
              <a:t>as </a:t>
            </a:r>
            <a:r>
              <a:rPr lang="en-US" dirty="0"/>
              <a:t>big as you </a:t>
            </a:r>
            <a:r>
              <a:rPr lang="en-US" dirty="0" smtClean="0"/>
              <a:t>need </a:t>
            </a:r>
          </a:p>
          <a:p>
            <a:pPr lvl="1"/>
            <a:r>
              <a:rPr lang="en-US" dirty="0" smtClean="0"/>
              <a:t>McCarter’s </a:t>
            </a:r>
            <a:r>
              <a:rPr lang="en-US" dirty="0"/>
              <a:t>glass frit bonding makes it </a:t>
            </a:r>
            <a:r>
              <a:rPr lang="en-US" dirty="0" smtClean="0"/>
              <a:t>possible</a:t>
            </a:r>
          </a:p>
          <a:p>
            <a:r>
              <a:rPr lang="en-US" dirty="0" smtClean="0"/>
              <a:t>Attachments</a:t>
            </a:r>
          </a:p>
          <a:p>
            <a:pPr lvl="1"/>
            <a:r>
              <a:rPr lang="en-US" dirty="0" smtClean="0"/>
              <a:t>SC-Si to SC-S </a:t>
            </a:r>
          </a:p>
          <a:p>
            <a:pPr lvl="1"/>
            <a:r>
              <a:rPr lang="en-US" dirty="0" smtClean="0"/>
              <a:t>SC-Si to metal </a:t>
            </a:r>
          </a:p>
        </p:txBody>
      </p:sp>
      <p:sp>
        <p:nvSpPr>
          <p:cNvPr id="4" name="Date Placeholder 3"/>
          <p:cNvSpPr>
            <a:spLocks noGrp="1"/>
          </p:cNvSpPr>
          <p:nvPr>
            <p:ph type="dt" sz="half" idx="10"/>
          </p:nvPr>
        </p:nvSpPr>
        <p:spPr/>
        <p:txBody>
          <a:bodyPr/>
          <a:lstStyle/>
          <a:p>
            <a:r>
              <a:rPr lang="en-US" dirty="0" smtClean="0"/>
              <a:t>6/24/14</a:t>
            </a:r>
            <a:endParaRPr lang="en-US" dirty="0"/>
          </a:p>
        </p:txBody>
      </p:sp>
      <p:sp>
        <p:nvSpPr>
          <p:cNvPr id="5" name="Slide Number Placeholder 4"/>
          <p:cNvSpPr>
            <a:spLocks noGrp="1"/>
          </p:cNvSpPr>
          <p:nvPr>
            <p:ph type="sldNum" sz="quarter" idx="12"/>
          </p:nvPr>
        </p:nvSpPr>
        <p:spPr/>
        <p:txBody>
          <a:bodyPr/>
          <a:lstStyle/>
          <a:p>
            <a:fld id="{FFB7B64B-8D05-0D49-9709-BC09C9B36C20}" type="slidenum">
              <a:rPr lang="en-US" smtClean="0"/>
              <a:pPr/>
              <a:t>9</a:t>
            </a:fld>
            <a:endParaRPr lang="en-US"/>
          </a:p>
        </p:txBody>
      </p:sp>
      <p:pic>
        <p:nvPicPr>
          <p:cNvPr id="6" name="Picture 5" descr="SegmentswithBothPlates"/>
          <p:cNvPicPr>
            <a:picLocks noChangeAspect="1" noChangeArrowheads="1"/>
          </p:cNvPicPr>
          <p:nvPr/>
        </p:nvPicPr>
        <p:blipFill>
          <a:blip r:embed="rId2" cstate="print"/>
          <a:srcRect/>
          <a:stretch>
            <a:fillRect/>
          </a:stretch>
        </p:blipFill>
        <p:spPr bwMode="auto">
          <a:xfrm>
            <a:off x="5628443" y="4354127"/>
            <a:ext cx="2979198" cy="2002223"/>
          </a:xfrm>
          <a:prstGeom prst="rect">
            <a:avLst/>
          </a:prstGeom>
          <a:noFill/>
        </p:spPr>
      </p:pic>
    </p:spTree>
    <p:extLst>
      <p:ext uri="{BB962C8B-B14F-4D97-AF65-F5344CB8AC3E}">
        <p14:creationId xmlns="" xmlns:p14="http://schemas.microsoft.com/office/powerpoint/2010/main" val="4036697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Copperplate Gothic Bold"/>
                <a:cs typeface="Copperplate Gothic Bold"/>
              </a:rPr>
              <a:t>Must Deflect Or Destroy</a:t>
            </a:r>
            <a:r>
              <a:rPr lang="en-US" dirty="0" smtClean="0">
                <a:effectLst/>
                <a:latin typeface="Copperplate Gothic Bold"/>
                <a:cs typeface="Copperplate Gothic Bold"/>
              </a:rPr>
              <a:t> </a:t>
            </a:r>
            <a:endParaRPr lang="en-US" dirty="0">
              <a:latin typeface="Copperplate Gothic Bold"/>
              <a:cs typeface="Copperplate Gothic Bold"/>
            </a:endParaRPr>
          </a:p>
        </p:txBody>
      </p:sp>
      <p:sp>
        <p:nvSpPr>
          <p:cNvPr id="3" name="Content Placeholder 2"/>
          <p:cNvSpPr>
            <a:spLocks noGrp="1"/>
          </p:cNvSpPr>
          <p:nvPr>
            <p:ph idx="1"/>
          </p:nvPr>
        </p:nvSpPr>
        <p:spPr>
          <a:xfrm>
            <a:off x="301625" y="1307237"/>
            <a:ext cx="8229600" cy="4525963"/>
          </a:xfrm>
        </p:spPr>
        <p:txBody>
          <a:bodyPr>
            <a:normAutofit fontScale="85000" lnSpcReduction="10000"/>
          </a:bodyPr>
          <a:lstStyle/>
          <a:p>
            <a:r>
              <a:rPr lang="en-US" dirty="0" smtClean="0"/>
              <a:t>Many scenarios to capture, deflect or destroy</a:t>
            </a:r>
            <a:endParaRPr lang="en-US" dirty="0" smtClean="0">
              <a:effectLst/>
            </a:endParaRPr>
          </a:p>
          <a:p>
            <a:r>
              <a:rPr lang="en-US" dirty="0"/>
              <a:t>Space </a:t>
            </a:r>
            <a:r>
              <a:rPr lang="en-US" dirty="0" smtClean="0"/>
              <a:t>borne high </a:t>
            </a:r>
            <a:r>
              <a:rPr lang="en-US" dirty="0"/>
              <a:t>energy </a:t>
            </a:r>
            <a:r>
              <a:rPr lang="en-US" dirty="0" smtClean="0"/>
              <a:t>lasers </a:t>
            </a:r>
            <a:r>
              <a:rPr lang="en-US" dirty="0"/>
              <a:t>with SC-Si </a:t>
            </a:r>
            <a:r>
              <a:rPr lang="en-US" dirty="0" smtClean="0"/>
              <a:t>mirrors:</a:t>
            </a:r>
          </a:p>
          <a:p>
            <a:pPr lvl="1"/>
            <a:r>
              <a:rPr lang="en-US" dirty="0"/>
              <a:t>O</a:t>
            </a:r>
            <a:r>
              <a:rPr lang="en-US" dirty="0" smtClean="0"/>
              <a:t>nly reliable solution to deflect/destroy asteroids</a:t>
            </a:r>
          </a:p>
          <a:p>
            <a:r>
              <a:rPr lang="en-US" dirty="0" smtClean="0"/>
              <a:t>Mirror material is critical</a:t>
            </a:r>
          </a:p>
          <a:p>
            <a:pPr lvl="1"/>
            <a:r>
              <a:rPr lang="en-US" dirty="0"/>
              <a:t>C</a:t>
            </a:r>
            <a:r>
              <a:rPr lang="en-US" dirty="0" smtClean="0"/>
              <a:t>an not blur or creep in operation</a:t>
            </a:r>
          </a:p>
          <a:p>
            <a:pPr lvl="1"/>
            <a:r>
              <a:rPr lang="en-US" dirty="0" smtClean="0"/>
              <a:t>“Accurate Positioning = Accurate Prediction” </a:t>
            </a:r>
          </a:p>
          <a:p>
            <a:r>
              <a:rPr lang="en-US" dirty="0"/>
              <a:t>SC-Si is the </a:t>
            </a:r>
            <a:r>
              <a:rPr lang="en-US" dirty="0" smtClean="0"/>
              <a:t>solution because: </a:t>
            </a:r>
          </a:p>
          <a:p>
            <a:pPr lvl="1"/>
            <a:r>
              <a:rPr lang="en-US" dirty="0" smtClean="0"/>
              <a:t>History of high energy laser mirror successes</a:t>
            </a:r>
          </a:p>
          <a:p>
            <a:pPr lvl="1"/>
            <a:r>
              <a:rPr lang="en-US" dirty="0" smtClean="0"/>
              <a:t>Space qualified</a:t>
            </a:r>
            <a:endParaRPr lang="en-US" dirty="0"/>
          </a:p>
          <a:p>
            <a:pPr marL="0" indent="0">
              <a:buNone/>
            </a:pPr>
            <a:r>
              <a:rPr lang="en-US" dirty="0" smtClean="0"/>
              <a:t>  </a:t>
            </a:r>
            <a:endParaRPr lang="en-US" dirty="0"/>
          </a:p>
        </p:txBody>
      </p:sp>
      <p:sp>
        <p:nvSpPr>
          <p:cNvPr id="4" name="Date Placeholder 3"/>
          <p:cNvSpPr>
            <a:spLocks noGrp="1"/>
          </p:cNvSpPr>
          <p:nvPr>
            <p:ph type="dt" sz="half" idx="10"/>
          </p:nvPr>
        </p:nvSpPr>
        <p:spPr/>
        <p:txBody>
          <a:bodyPr/>
          <a:lstStyle/>
          <a:p>
            <a:r>
              <a:rPr lang="en-US" smtClean="0"/>
              <a:t>6/24/14</a:t>
            </a:r>
            <a:endParaRPr lang="en-US"/>
          </a:p>
        </p:txBody>
      </p:sp>
      <p:sp>
        <p:nvSpPr>
          <p:cNvPr id="5" name="Slide Number Placeholder 4"/>
          <p:cNvSpPr>
            <a:spLocks noGrp="1"/>
          </p:cNvSpPr>
          <p:nvPr>
            <p:ph type="sldNum" sz="quarter" idx="12"/>
          </p:nvPr>
        </p:nvSpPr>
        <p:spPr/>
        <p:txBody>
          <a:bodyPr/>
          <a:lstStyle/>
          <a:p>
            <a:fld id="{FFB7B64B-8D05-0D49-9709-BC09C9B36C20}" type="slidenum">
              <a:rPr lang="en-US" smtClean="0"/>
              <a:pPr/>
              <a:t>10</a:t>
            </a:fld>
            <a:endParaRPr lang="en-US"/>
          </a:p>
        </p:txBody>
      </p:sp>
      <p:pic>
        <p:nvPicPr>
          <p:cNvPr id="6" name="Picture 5"/>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5032528" y="4680764"/>
            <a:ext cx="1714500" cy="1714500"/>
          </a:xfrm>
          <a:prstGeom prst="rect">
            <a:avLst/>
          </a:prstGeom>
        </p:spPr>
      </p:pic>
      <p:pic>
        <p:nvPicPr>
          <p:cNvPr id="1026" name="Picture 2" descr="http://www.g2mil.com/abl1b.jp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6747029" y="4545632"/>
            <a:ext cx="2396971" cy="1849632"/>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11" descr="http://upload.wikimedia.org/wikipedia/commons/0/06/THEL-ACTD.jpg"/>
          <p:cNvPicPr/>
          <p:nvPr/>
        </p:nvPicPr>
        <p:blipFill>
          <a:blip r:embed="rId6">
            <a:extLst>
              <a:ext uri="{28A0092B-C50C-407E-A947-70E740481C1C}">
                <a14:useLocalDpi xmlns="" xmlns:a14="http://schemas.microsoft.com/office/drawing/2010/main" val="0"/>
              </a:ext>
            </a:extLst>
          </a:blip>
          <a:srcRect/>
          <a:stretch>
            <a:fillRect/>
          </a:stretch>
        </p:blipFill>
        <p:spPr bwMode="auto">
          <a:xfrm>
            <a:off x="6747029" y="2911814"/>
            <a:ext cx="2396971" cy="1633818"/>
          </a:xfrm>
          <a:prstGeom prst="rect">
            <a:avLst/>
          </a:prstGeom>
          <a:noFill/>
          <a:ln>
            <a:noFill/>
          </a:ln>
        </p:spPr>
      </p:pic>
      <p:graphicFrame>
        <p:nvGraphicFramePr>
          <p:cNvPr id="13" name="Object 2"/>
          <p:cNvGraphicFramePr>
            <a:graphicFrameLocks noChangeAspect="1"/>
          </p:cNvGraphicFramePr>
          <p:nvPr>
            <p:extLst>
              <p:ext uri="{D42A27DB-BD31-4B8C-83A1-F6EECF244321}">
                <p14:modId xmlns="" xmlns:p14="http://schemas.microsoft.com/office/powerpoint/2010/main" val="455829175"/>
              </p:ext>
            </p:extLst>
          </p:nvPr>
        </p:nvGraphicFramePr>
        <p:xfrm>
          <a:off x="1193677" y="5088215"/>
          <a:ext cx="1397123" cy="1447992"/>
        </p:xfrm>
        <a:graphic>
          <a:graphicData uri="http://schemas.openxmlformats.org/presentationml/2006/ole">
            <p:oleObj spid="_x0000_s1048" name="Photo Editor Photo" r:id="rId7" imgW="4403810" imgH="4564776" progId="">
              <p:embed/>
            </p:oleObj>
          </a:graphicData>
        </a:graphic>
      </p:graphicFrame>
    </p:spTree>
    <p:extLst>
      <p:ext uri="{BB962C8B-B14F-4D97-AF65-F5344CB8AC3E}">
        <p14:creationId xmlns="" xmlns:p14="http://schemas.microsoft.com/office/powerpoint/2010/main" val="2286301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pperplate Gothic Bold"/>
                <a:cs typeface="Copperplate Gothic Bold"/>
              </a:rPr>
              <a:t>Proposed Scenario</a:t>
            </a:r>
            <a:endParaRPr lang="en-US" dirty="0">
              <a:latin typeface="Copperplate Gothic Bold"/>
              <a:cs typeface="Copperplate Gothic Bold"/>
            </a:endParaRPr>
          </a:p>
        </p:txBody>
      </p:sp>
      <p:sp>
        <p:nvSpPr>
          <p:cNvPr id="3" name="Content Placeholder 2"/>
          <p:cNvSpPr>
            <a:spLocks noGrp="1"/>
          </p:cNvSpPr>
          <p:nvPr>
            <p:ph idx="1"/>
          </p:nvPr>
        </p:nvSpPr>
        <p:spPr/>
        <p:txBody>
          <a:bodyPr>
            <a:normAutofit fontScale="92500" lnSpcReduction="20000"/>
          </a:bodyPr>
          <a:lstStyle/>
          <a:p>
            <a:r>
              <a:rPr lang="en-US" dirty="0"/>
              <a:t>Detection:</a:t>
            </a:r>
            <a:r>
              <a:rPr lang="en-US" dirty="0" smtClean="0">
                <a:effectLst/>
              </a:rPr>
              <a:t> </a:t>
            </a:r>
          </a:p>
          <a:p>
            <a:pPr lvl="1"/>
            <a:r>
              <a:rPr lang="en-US" dirty="0"/>
              <a:t>Array of wide angle </a:t>
            </a:r>
            <a:r>
              <a:rPr lang="en-US" dirty="0" smtClean="0"/>
              <a:t>cryostable </a:t>
            </a:r>
          </a:p>
          <a:p>
            <a:pPr marL="457200" lvl="1" indent="0">
              <a:buNone/>
            </a:pPr>
            <a:r>
              <a:rPr lang="en-US" dirty="0" smtClean="0"/>
              <a:t>all silicon imaging telescopes </a:t>
            </a:r>
          </a:p>
          <a:p>
            <a:pPr marL="457200" lvl="1" indent="0">
              <a:buNone/>
            </a:pPr>
            <a:r>
              <a:rPr lang="en-US" dirty="0" smtClean="0"/>
              <a:t>telescopes CAIT </a:t>
            </a:r>
            <a:r>
              <a:rPr lang="en-US" sz="1700" dirty="0" smtClean="0"/>
              <a:t>tm</a:t>
            </a:r>
          </a:p>
          <a:p>
            <a:r>
              <a:rPr lang="en-US" dirty="0"/>
              <a:t>Deflect or destroy: </a:t>
            </a:r>
            <a:r>
              <a:rPr lang="en-US" dirty="0" smtClean="0"/>
              <a:t> </a:t>
            </a:r>
          </a:p>
          <a:p>
            <a:pPr lvl="1"/>
            <a:r>
              <a:rPr lang="en-US" dirty="0"/>
              <a:t>Array of space-</a:t>
            </a:r>
            <a:r>
              <a:rPr lang="en-US" dirty="0" smtClean="0"/>
              <a:t>borne  silicon                                               commercial high </a:t>
            </a:r>
            <a:r>
              <a:rPr lang="en-US" dirty="0"/>
              <a:t>energy </a:t>
            </a:r>
            <a:r>
              <a:rPr lang="en-US" dirty="0" smtClean="0"/>
              <a:t>lasers</a:t>
            </a:r>
          </a:p>
          <a:p>
            <a:pPr lvl="1"/>
            <a:r>
              <a:rPr lang="en-US" dirty="0" smtClean="0"/>
              <a:t>Destroy </a:t>
            </a:r>
            <a:r>
              <a:rPr lang="en-US" dirty="0"/>
              <a:t>small </a:t>
            </a:r>
            <a:r>
              <a:rPr lang="en-US" dirty="0" smtClean="0"/>
              <a:t>ones</a:t>
            </a:r>
          </a:p>
          <a:p>
            <a:pPr lvl="1"/>
            <a:r>
              <a:rPr lang="en-US" dirty="0" smtClean="0"/>
              <a:t>Deflect </a:t>
            </a:r>
            <a:r>
              <a:rPr lang="en-US" dirty="0"/>
              <a:t>larger </a:t>
            </a:r>
            <a:r>
              <a:rPr lang="en-US" dirty="0" smtClean="0"/>
              <a:t>one’s orbit </a:t>
            </a:r>
          </a:p>
          <a:p>
            <a:pPr lvl="2"/>
            <a:r>
              <a:rPr lang="en-US" dirty="0" smtClean="0"/>
              <a:t>Ablation of </a:t>
            </a:r>
            <a:r>
              <a:rPr lang="en-US" dirty="0"/>
              <a:t>selected </a:t>
            </a:r>
            <a:r>
              <a:rPr lang="en-US" dirty="0" smtClean="0"/>
              <a:t>area(s)</a:t>
            </a:r>
          </a:p>
          <a:p>
            <a:pPr lvl="2"/>
            <a:r>
              <a:rPr lang="en-US" dirty="0" smtClean="0"/>
              <a:t>Capture for study if possible  </a:t>
            </a:r>
          </a:p>
        </p:txBody>
      </p:sp>
      <p:sp>
        <p:nvSpPr>
          <p:cNvPr id="4" name="Date Placeholder 3"/>
          <p:cNvSpPr>
            <a:spLocks noGrp="1"/>
          </p:cNvSpPr>
          <p:nvPr>
            <p:ph type="dt" sz="half" idx="10"/>
          </p:nvPr>
        </p:nvSpPr>
        <p:spPr/>
        <p:txBody>
          <a:bodyPr/>
          <a:lstStyle/>
          <a:p>
            <a:r>
              <a:rPr lang="en-US" smtClean="0"/>
              <a:t>6/24/14</a:t>
            </a:r>
            <a:endParaRPr lang="en-US"/>
          </a:p>
        </p:txBody>
      </p:sp>
      <p:pic>
        <p:nvPicPr>
          <p:cNvPr id="7" name="Picture 6"/>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801773" y="2644759"/>
            <a:ext cx="2052467" cy="2052467"/>
          </a:xfrm>
          <a:prstGeom prst="rect">
            <a:avLst/>
          </a:prstGeom>
        </p:spPr>
      </p:pic>
      <p:pic>
        <p:nvPicPr>
          <p:cNvPr id="9" name="Picture 4" descr="telescope w plates"/>
          <p:cNvPicPr>
            <a:picLocks noChangeAspect="1" noChangeArrowheads="1"/>
          </p:cNvPicPr>
          <p:nvPr/>
        </p:nvPicPr>
        <p:blipFill>
          <a:blip r:embed="rId4">
            <a:extLst>
              <a:ext uri="{28A0092B-C50C-407E-A947-70E740481C1C}">
                <a14:useLocalDpi xmlns="" xmlns:a14="http://schemas.microsoft.com/office/drawing/2010/main" val="0"/>
              </a:ext>
            </a:extLst>
          </a:blip>
          <a:srcRect l="18831" t="18115" r="20030" b="12318"/>
          <a:stretch>
            <a:fillRect/>
          </a:stretch>
        </p:blipFill>
        <p:spPr bwMode="auto">
          <a:xfrm>
            <a:off x="5497765" y="1417638"/>
            <a:ext cx="1304008" cy="12271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Box 9"/>
          <p:cNvSpPr txBox="1"/>
          <p:nvPr/>
        </p:nvSpPr>
        <p:spPr>
          <a:xfrm>
            <a:off x="6845767" y="1775549"/>
            <a:ext cx="1543115" cy="369332"/>
          </a:xfrm>
          <a:prstGeom prst="rect">
            <a:avLst/>
          </a:prstGeom>
          <a:noFill/>
        </p:spPr>
        <p:txBody>
          <a:bodyPr wrap="none" rtlCol="0">
            <a:spAutoFit/>
          </a:bodyPr>
          <a:lstStyle/>
          <a:p>
            <a:r>
              <a:rPr lang="en-US" dirty="0" smtClean="0"/>
              <a:t>McCarter CAIT</a:t>
            </a:r>
            <a:endParaRPr lang="en-US" dirty="0"/>
          </a:p>
        </p:txBody>
      </p:sp>
      <p:sp>
        <p:nvSpPr>
          <p:cNvPr id="11" name="TextBox 10"/>
          <p:cNvSpPr txBox="1"/>
          <p:nvPr/>
        </p:nvSpPr>
        <p:spPr>
          <a:xfrm>
            <a:off x="5271571" y="3374274"/>
            <a:ext cx="1445332" cy="369332"/>
          </a:xfrm>
          <a:prstGeom prst="rect">
            <a:avLst/>
          </a:prstGeom>
          <a:noFill/>
        </p:spPr>
        <p:txBody>
          <a:bodyPr wrap="none" rtlCol="0">
            <a:spAutoFit/>
          </a:bodyPr>
          <a:lstStyle/>
          <a:p>
            <a:r>
              <a:rPr lang="en-US" dirty="0" smtClean="0"/>
              <a:t>McCarter SBL</a:t>
            </a:r>
            <a:endParaRPr lang="en-US" dirty="0"/>
          </a:p>
        </p:txBody>
      </p:sp>
      <p:pic>
        <p:nvPicPr>
          <p:cNvPr id="5" name="Picture 4"/>
          <p:cNvPicPr>
            <a:picLocks noChangeAspect="1"/>
          </p:cNvPicPr>
          <p:nvPr/>
        </p:nvPicPr>
        <p:blipFill>
          <a:blip r:embed="rId5"/>
          <a:stretch>
            <a:fillRect/>
          </a:stretch>
        </p:blipFill>
        <p:spPr>
          <a:xfrm>
            <a:off x="5271571" y="5029835"/>
            <a:ext cx="3785722" cy="1691640"/>
          </a:xfrm>
          <a:prstGeom prst="rect">
            <a:avLst/>
          </a:prstGeom>
        </p:spPr>
      </p:pic>
      <p:sp>
        <p:nvSpPr>
          <p:cNvPr id="12" name="TextBox 11"/>
          <p:cNvSpPr txBox="1"/>
          <p:nvPr/>
        </p:nvSpPr>
        <p:spPr>
          <a:xfrm>
            <a:off x="2873840" y="6020452"/>
            <a:ext cx="1449692" cy="369332"/>
          </a:xfrm>
          <a:prstGeom prst="rect">
            <a:avLst/>
          </a:prstGeom>
          <a:noFill/>
        </p:spPr>
        <p:txBody>
          <a:bodyPr wrap="none" rtlCol="0">
            <a:spAutoFit/>
          </a:bodyPr>
          <a:lstStyle/>
          <a:p>
            <a:r>
              <a:rPr lang="en-US" dirty="0" smtClean="0"/>
              <a:t>McCarter FCF</a:t>
            </a:r>
            <a:endParaRPr lang="en-US" dirty="0"/>
          </a:p>
        </p:txBody>
      </p:sp>
    </p:spTree>
    <p:extLst>
      <p:ext uri="{BB962C8B-B14F-4D97-AF65-F5344CB8AC3E}">
        <p14:creationId xmlns="" xmlns:p14="http://schemas.microsoft.com/office/powerpoint/2010/main" val="32044742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pperplate Gothic Bold"/>
                <a:cs typeface="Copperplate Gothic Bold"/>
              </a:rPr>
              <a:t>Make It Happen</a:t>
            </a:r>
            <a:r>
              <a:rPr lang="en-US" dirty="0" smtClean="0">
                <a:effectLst/>
                <a:latin typeface="Copperplate Gothic Bold"/>
                <a:cs typeface="Copperplate Gothic Bold"/>
              </a:rPr>
              <a:t> </a:t>
            </a:r>
            <a:endParaRPr lang="en-US" dirty="0">
              <a:latin typeface="Copperplate Gothic Bold"/>
              <a:cs typeface="Copperplate Gothic Bold"/>
            </a:endParaRPr>
          </a:p>
        </p:txBody>
      </p:sp>
      <p:sp>
        <p:nvSpPr>
          <p:cNvPr id="3" name="Content Placeholder 2"/>
          <p:cNvSpPr>
            <a:spLocks noGrp="1"/>
          </p:cNvSpPr>
          <p:nvPr>
            <p:ph idx="1"/>
          </p:nvPr>
        </p:nvSpPr>
        <p:spPr>
          <a:xfrm>
            <a:off x="173115" y="1298359"/>
            <a:ext cx="8229600" cy="4525963"/>
          </a:xfrm>
        </p:spPr>
        <p:txBody>
          <a:bodyPr>
            <a:normAutofit fontScale="85000" lnSpcReduction="20000"/>
          </a:bodyPr>
          <a:lstStyle/>
          <a:p>
            <a:r>
              <a:rPr lang="en-US" dirty="0" smtClean="0"/>
              <a:t>Funding required now </a:t>
            </a:r>
          </a:p>
          <a:p>
            <a:pPr lvl="1"/>
            <a:r>
              <a:rPr lang="en-US" dirty="0" smtClean="0"/>
              <a:t>International effort required </a:t>
            </a:r>
          </a:p>
          <a:p>
            <a:r>
              <a:rPr lang="en-US" dirty="0" smtClean="0"/>
              <a:t>SC-Si available now up to 460mm (18”) in diameter</a:t>
            </a:r>
          </a:p>
          <a:p>
            <a:r>
              <a:rPr lang="en-US" dirty="0" smtClean="0"/>
              <a:t>Facilities in place to make it happen now</a:t>
            </a:r>
          </a:p>
          <a:p>
            <a:r>
              <a:rPr lang="en-US" dirty="0" smtClean="0"/>
              <a:t>But mature designs are needed</a:t>
            </a:r>
          </a:p>
          <a:p>
            <a:pPr lvl="1"/>
            <a:r>
              <a:rPr lang="en-US" dirty="0" smtClean="0"/>
              <a:t>Sentinel?</a:t>
            </a:r>
          </a:p>
          <a:p>
            <a:pPr lvl="1"/>
            <a:r>
              <a:rPr lang="en-US" dirty="0" smtClean="0"/>
              <a:t>DE-STAR? </a:t>
            </a:r>
          </a:p>
          <a:p>
            <a:pPr lvl="1"/>
            <a:r>
              <a:rPr lang="en-US" dirty="0" smtClean="0"/>
              <a:t>NEOWISE replacement?   </a:t>
            </a:r>
          </a:p>
          <a:p>
            <a:pPr lvl="1"/>
            <a:r>
              <a:rPr lang="en-US" dirty="0" smtClean="0"/>
              <a:t>New SC-Si D/D (Detect/Deter) </a:t>
            </a:r>
          </a:p>
          <a:p>
            <a:pPr lvl="1"/>
            <a:r>
              <a:rPr lang="en-US" dirty="0"/>
              <a:t>A</a:t>
            </a:r>
            <a:r>
              <a:rPr lang="en-US" dirty="0" smtClean="0"/>
              <a:t>ll are needed </a:t>
            </a:r>
          </a:p>
          <a:p>
            <a:pPr lvl="2"/>
            <a:r>
              <a:rPr lang="en-US" dirty="0"/>
              <a:t>L</a:t>
            </a:r>
            <a:r>
              <a:rPr lang="en-US" dirty="0" smtClean="0"/>
              <a:t>essons learned combine to build the best/most reliable systems</a:t>
            </a:r>
          </a:p>
          <a:p>
            <a:pPr lvl="2"/>
            <a:r>
              <a:rPr lang="en-US" dirty="0" smtClean="0"/>
              <a:t>Unlimited resource potential and learning from captured asteroids </a:t>
            </a:r>
            <a:endParaRPr lang="en-US" dirty="0"/>
          </a:p>
        </p:txBody>
      </p:sp>
      <p:sp>
        <p:nvSpPr>
          <p:cNvPr id="4" name="Date Placeholder 3"/>
          <p:cNvSpPr>
            <a:spLocks noGrp="1"/>
          </p:cNvSpPr>
          <p:nvPr>
            <p:ph type="dt" sz="half" idx="10"/>
          </p:nvPr>
        </p:nvSpPr>
        <p:spPr/>
        <p:txBody>
          <a:bodyPr/>
          <a:lstStyle/>
          <a:p>
            <a:r>
              <a:rPr lang="en-US" dirty="0" smtClean="0"/>
              <a:t>6/24/14</a:t>
            </a:r>
            <a:endParaRPr lang="en-US" dirty="0"/>
          </a:p>
        </p:txBody>
      </p:sp>
      <p:sp>
        <p:nvSpPr>
          <p:cNvPr id="5" name="Slide Number Placeholder 4"/>
          <p:cNvSpPr>
            <a:spLocks noGrp="1"/>
          </p:cNvSpPr>
          <p:nvPr>
            <p:ph type="sldNum" sz="quarter" idx="12"/>
          </p:nvPr>
        </p:nvSpPr>
        <p:spPr/>
        <p:txBody>
          <a:bodyPr/>
          <a:lstStyle/>
          <a:p>
            <a:fld id="{FFB7B64B-8D05-0D49-9709-BC09C9B36C20}" type="slidenum">
              <a:rPr lang="en-US" smtClean="0"/>
              <a:pPr/>
              <a:t>12</a:t>
            </a:fld>
            <a:endParaRPr lang="en-US"/>
          </a:p>
        </p:txBody>
      </p:sp>
      <p:sp>
        <p:nvSpPr>
          <p:cNvPr id="6" name="AutoShape 4" descr="data:image/jpeg;base64,/9j/4AAQSkZJRgABAQAAAQABAAD/2wCEAAkGBxQSEhUUExQUFRUUFxwaGRgYFxgcFxcYFxgaGBwcHxUaHSkgGh0lHRgaITEhJSkrLi4wGB8zODMsNygtLisBCgoKDg0OGhAQGiwkICQsLCwvNCwsLCw0LCwsLCwsLCwsNCwsLCwsLCwsLCwsLCw0LC8sLCwsLCwsLCwsLCwsLP/AABEIALEBHAMBIgACEQEDEQH/xAAcAAABBQEBAQAAAAAAAAAAAAAFAgMEBgcAAQj/xABFEAACAQMDAgMFBQQJAQcFAAABAhEAAyEEEjEFQSJRcQYTYYGRMkKhwfAHI7HRFDNSYnKCsuHxsxUWNENzosIkdJLD0v/EABoBAAMBAQEBAAAAAAAAAAAAAAECAwQABQb/xAAwEQACAgECBAMIAgIDAAAAAAAAAQIRAyExBBJB8DJRkQUTImGBobHRccEz4RRCUv/aAAwDAQACEQMRAD8AxTavOYAA7SSQcj4T/GmjUi7E4bBPkQAB3Eme5pN6AFiO8nHn5dq44609SN0/Lj+NQ1NSUaiAckdxPzI/X+1RTj8f4VKpp0HqT8oP50TiLMVy0q8kGDyPyxSYoBCWnf8AX65onp2oPpjRXTGmQjJ6GlGkW6WaIoxeNC9UaKXqF6v+f+340GMgVeUzTdOXeead0eoVCS1tLkiAGLQM8+EiTSDidPpy3bFHulaMjiM+fepvQdRp75uqNKVYW/3S2nuHx4yxYkc+cDPIiasXszctppWue+FjXOzWkBJUKfuDYwIIYgqSQYPdStFHMG3GKrDHjhf51Du9Uj14FaFc6hY1tu0b9j3iupQ6sAJds3FDeC4QBDT3I2NjAkxmftZ0a9o75s3fVLnCXEPDqTwPMT4Tg0bFoEdR15uHJ+dDtxiO3P6+lO7J49a8C1ww0EpJWpO2nbdnzoHEa1pyan6XRHyov07pu4ScCpOvCosKKZIRyBRcLgmPlP4d6iC4ee/4VLFgmSf+P0KTdsQK45MHaq/P1P4/r8ag0Qv2uf1/xUJlg0GOhFKVZrgtTen2c8UEjib0jpxJq9dD0BUznmhHTNPxAINW/p9woMgTVEiTdky4zIJH+9Rh19hz/GnepliuPrMVV309yTxz3rgGZTXqGKTSl86kWOFPW3pqM/zrg1FHExTS32wIk/2hx6Z78/h8aZtGnmgkwIHlP50QEbfHYHIPA7c5/wB6YNSXH6/3pu5aA/kcH/jyz2NAI7pzRbTcT2/R86E6czAAnnsZ/DmBmiemfygA4Mdx6mihWE7RpdNW24/4/wCaWTTCDN7vQfWuBRa+aDdQEnAgdh/vSydFIR5mDia4UtlikUljtVuE/Z7qjaXUW76RuttMGYYcFTHYgkfOiftR1NL7JcQKpuBndV3bVd3YwAfJSoJ7kT3NVmaWprjlRZvZrrht3gL0NYugWrymYNsuGLkDllI3TBJiDM1tF/plrqvS0VyikuDZuRItMxkBTz7syqlZkAkT4Qa+fLda57Aa2/onuWZW/plVXKhdrbHX3xdLZ+22wsCsz8CIpkLLQzLqnTLmmvXLN1dly0YYfSIMcHBB8jUILW46XRaTqgu2tULu/SMRa1GUa7ZuXWCAmDIXCkMMTPnQrX/smUXNtq5cCRJLLJBzywJB4A4AGDBFEWzJ0t0Q6cVtuHdFuAcoxIBHqMg/EVo3/dvQWLDe/XaUO33haGDldwDBHlvMjGGG2gej9m9Pr7ZbSObdyQPcsxfad0Fj4d+wgzPYzOBTJC2CemdVR32bUB3DYssN4liU37pBPhUGPxoj07TJqdSbV+xdsq9wojWphCW8Ib3shokCQQTjzqydB9mXWynunV7Lp+8tuqlwwJVnXBBIJ43YgjM0A9sNNtvrudmJRSzEyAR+7JH9793kfBe8wQEy/wCwV9muLp2t3wm7ubdw7DEe6uQZOIIJU+eRVO6pZay7W7ilbiGGVhBUwDkehq2+yXtHqkvgI7XQwIK3LgzlSY3nDSBHfyoz+2vTLct6XVqPtlrRJEECC6q3fcpW6M8UrCjIbp/XwNMi3NTlsEmiWm6WeYrqGuiN03ojXOBRrS9AKMCR9aN9DshIgeKizqzE4iaahHJsTpNGFUbQDUbW6oL2/nTl6+9sQKA6hnZizHtXAClrXFjHb41KVZqvJcAH2q9HWiMbhXHUZ2InifhStmJ+MR8qRUq2ymTIUgA7jumRnAHftn1qRYYiSY48z+deBJ+Qn8qWilslolgDkTnM7Zk+tK9zP2ZaIwAfLMc/GuOE2/j3GKfU01at7mOTwzeZwC340q3n9fnTAFsRjHbz5+NMOSYkkwIHwA/Kn6RctnvXHCg2eZ4HfAAAHPwx8qmac1BtrnFTLBrjmFbJp6o1g1ImmEGL45oXqRj+HrRLUHEVFvAFR8zxxNSyuka+CjzTa+TBzLNR7iVM1SxtA8qiMPOkiyueNOhqK4VzV5VDIS7Vyr57K9YW49m1fgAIbS3No3IXhVi4njSGaQ2YLRBms7RoqdoeoPaYOjFWUyCOQfniijmrLxb9o7tm7+7cN7ttoLIoO1JUqdoEhhE85AIgird072+sJbVbjGzcttDG3+8FyfCXAJl1PJAM4JBxWa9P1Q1GqVUOx3IKtbSALmGn3ZPAIPBHp2pnUWPG7GNxuPKjhIbK+YgzGONvfFOTos/7SOm3BqluOwa3eto1thxtK/Zg5EfGMccY99jtKVurdtXYNo+8dPdtu2oYEASHLAxA7M3lmRoNZc12kGmZmN3TwbYkFr1s7iVIJB8EEgjsY5M1I/Z3at3HciPegAqRum2rsq74Jh1HlhhPpBFLr7ROlm3Z1to+7UEu9rgNvUHaR2bBj4ish671M6i4XjasnauMBmLH1Msc1d+tanUXEu2NWoZdu5LtnAJWFAK5BO9SSCQRvEcVn9vQ3HG4I23mYPA8vP8A2Pka4480KC44ts+xWmSQWAgHO0ZJ7fOtW6mjazo1wtct3mtAN7xFIn3DEGewOwnPfnvnLtBpizAKJLGBHMnitS/Z9eUJctsrAOVW6kgrcNxWSYPG4H0yKD2Osz7QdGLDijVnSbIWMmrBqekNad7ajNtis+YBwfmINSLWgkAsPEO1GxSLoemBQCRn8KK+7QCKh67UbV+I7VW9X1kziRQ3CTuvXABA5FVTW6wFTBg1I6n1cRVV1ernNdYyQrUauTzUM3POmWuTXA0tjpEGK9nEQOeczjt5f8Vqt32L0N2SjbJ8m/8AiT+VC9V+zWf6q+p+Bg/wj+Fa5cDlW1Pv5nnx9qYHva/lfqyhu20bRBzM8zEjEgECDxXrakjCyF8swTnJExIkgfCrDrPYLWW/uBh8D/MCger6Rft/btXF9VMfXis8sGSO8WaocThn4ZJ/UjJfIEA4g4ORkQTBxMd6WggSCfj27+uaaHpSsQMGZ+UY7eczUy5JWO/P4fOucUmy3meB8e3AxTjCJGD8R+uKIBKLJqRaNMRT1uuOCVk/r+FSaiWDUqmEI+oqAXwfhB/L86Iagzz+vnQy4YIjn6+f5Z+VJNWi3Dz5JpjLXPFPYD+NNXl5+FPq2wZ5Pbsf9qRqMzjvUUb5q4u9yMy0gipQI2wajuKdMyzhSsbr2a6K6mIEnp+qNq4jjG0g4AOODg4OPOjnVeqpfui4oMQN27kkHMkcmIz6+tVmlK8UUzqLr0Xq1pNTbaHRCVVpO/apMMQYBEeGIyPFzxXvSesHRa13I3Biy3ADnbcgtHac/hVW0eoUMu8EruG4KYYicwexo71TTFrl66bqXIdfECDvDAQ3bMFJwckzxl7sRqjXXurqEsah3tm37uLrggEiR4hIkLubxKRKn1kean2bNpLa2ibz2Tu0/ig3DaVWUEgQT7tmA84U5k1WP2a69Ye2wG5VLWyDD/eZ1HnjccD7zTI40jp1qIUEFMBRjcpSYKkdmTyOCpAxgcKV/Qeyemuv76ytyzcsuu+y42jwkSY5BMecGTiifWOlPYuWnQbkLjfj7J3Buewbwjy8M0WsF/6UpVubYLqSZlvJewP4EHyopfb3+ncDwm4uDOJ7Hj+1Qs6gP1vTgXC6xteJ+BgHPlzigt8+VWC6kbVuYFxAGX+ywV8gjggpjtVX65bey+wnBEhuzKeD+RHnXILBXVro+dVHqV4CaN9Uu8Dv+Pwn5VXtUhb6EdvXvxRAkVzV3CTkxz+sUNyZjyJ+lFeoLz29Ac885if5UK1N0GOcc8cnkj5QPlSsqj1kAOGBExxB4HbykxM9qUFpC24JBB57+XP8qlJbpQ2aZp/aHRXGh7agyeBBn/KasOg1GmbAeQeFPbtgxNYTfYly3BmcYj507pdbdT7Lnng5H04r3ffXo0zw5ezFvF+p9GafSqYi8wjsQD9cAmnbvS3nizeXy27W/MVhvTfbTU2YgqwHY8fSYq4dM/aiB/WW/p/z69vKkd7xZJ8K4qpR9Hf2f6LbqvZbRXj+9020+ZUfgy5qv639lOkun9zeZG5iQy/MNRPTftD01wjLLPnB/AwQPlRfSdY018xuSfMHafoYNJLG3rJf336nRm4aRbXqv9fYzDqX7KdXb/q3t3QOIG1ufWPxqta72b1Nk/vbLpHeDt4J+0BGIj+dfRFmyQZS5P8AdbI/DNSGBIMqD5jmf18azSxQ7/2a4cTk69+n6Pl63angziTjgd/WMfWl204yO+O4iO3xnHnBr6G6h7LaLUmbmnQN/aAhvquarHUP2Sox3ae8y5kK4DAR2BifqDUpYa6mmPEp7oy7Tpj/AGnGc1McT8OwBOQAByYA/wCKO9S9hdbYktZ3rM7rUNj/AA4I9IoH4hK5U9xkHtMg+g+lTcWiympbMj6jvx5fCeJkek0L1ZyYgR3nnAGJAOTmPI/CaKXhQrUYn4/r5UrHieXYhQRkiSfOc/r500YxiJ71NIBtWyRwpE98E96jXgCIHlWRM9uUNFLTZfgjXLk4ppxmlss16RHaqbGKVy3GWFJNKJpMU5nYmur2vKIh6DRHS3hsYECfDtzB5zj70j6c0NpaNRTOLh7O6lkbcpZWUeFgJgnBk9gQWHz+mxaUo+otnaQoG4MNwCyTKFccMME5ljWGezl8i6pUgNMAMJUlhtg9oz3xW0ezl/dp1bcwu2VNtxjMXYYkNyyxuBnzB7y/Qm1qW3WWyL4ZR91TEn7plT9Swn+93p5nIvLtwjGVz4ZAgrtjA8IPwLU7p0221ViGa3jcOQCJHriT8qiaZiWKkgHcGXBmdxzHlDR8jShom9ZcJb98xB2CRgTOAB9WJoVpTZ1lkKwIksA3dGPG0+Xi4PNEPanTNd0rhRlfFA7gE/8AxzVa9lNMYdhMoVMbokE5BHB4H0FAairdb6FcsXClwcZDDhh5j+XagWuCoK1721sB9HuwXtHcPMgQH+MRn/KKxLqdwknzrrGUSvdUMmhJtUb1FumBZ54/X/Ncc9CHYs8VPW0PP8KSiRUi1d2iNqn1FNQllb3/ABpa3KZpQrdCYGiW1wTiSPiBPxxxXb1IjiKjBqcn41dSsRxHQ8cEH+NEtF1koIO76yB/lI/lQgAgiMn4fHEetSbVkuGbeqlclGO1j/hBEE/DB8poxm09CeTFGSqSLX0v2ivr9guyqPuydo44BMD1q29I/aK32bmfUCayW3KwytBHcSD9al2NS4gGGHkwB/jn6VVz5tJKzFPhIp3F19jfene1Fm5Gds8TgGjdvUTBBn4g186abWMpwSKP9L63dtmUuFT8DHHw7/OpvFCWxPlyQ3dn0DpNeDhvxH5031foWn1Ii7aR/iRn5MMisz6Z7bOAN+1/lB+qiPwq39K9r7Lck2/xX8M/hWTJw0o6xNGPiYy+GYA65+ym00nT3HtnybxL/wD0PxrNvaP2B1unktZNxR961LD/APGNw+lfSun1C3F3IysD5Gf4Uo2wcECP19Ky8y6o2KMlrFnyRoWhGU822mO4DQDjnBH40N1CkE9/1/Ct8/bT0iyumS6qqt03QN20biu1iRu5idvPlWFamyNoYtJ4P49vzrJLlU3R7eKU8nDrmVNX16ERT3I7V1wyBXMoAyfQU2HpiDdaMSF+dJNSdMuZx6dq9u25457ntR5tRPdNxtEI15TrLTZpkZ5KjyvRXleiiKS9Jcg1sH7LeuNdv+6uElrgw5ifCS5HOSSSeD37VjFowas3sz1Y6e8l0Cdhk/ERB9ME57c11jcts+l7V1Wc2yRO3d/lDsO3lMRQg3913eFBNklCJgm39ktPwIP1NPaW+n9JuLwzWyB2BAKMTt4yXORjBqP1RmTw2RmCPswST4mYMO4JiPiTQsdYyzWLgf7LYUAnOQeRPyH8aH3NCCGFuEcgEkYDEGSI44PNAega+4r+7bI7tkwqyscSZ3RnjBolZ137yDcGydhEfZc3GIJPblBH98UOYb3LBtvr3vtQ1jhbhuI4biGWMGcEHcPnWTa9R28ua1nW6Xb1NCwG27agEcbguTPcyv41k+sEc+VBO2UnFRimuqBF23Udqe1V7JHlUe/c2kgg+mcGOf151VGOT1EE017yKRdVtpMSByQQYggdjgSwGRnEU5prakSz218t7OsjzELlZkT5g0bBQDtLLAeZp+6sEg+ZH0PnUrUe5DELu2gyIgn03fnSQ2dtxHcHI8XjA4B7jtwR9K2KLivMnz2QfSumpK6SY8UEnIYEbRiGLcRmjyezune0WXV20YdrhG04zlZPJHAPPHJpoqTVnSyRi0mVtLpHHNT9PcTLN+8B+0GbZcBPdXzJmcwfiM0rV9OtWykXhc3KSYR0gztABuKNwnuPI+VO2Og3Lihrdu4QeDtkHJGIzHyzBp1zMWU4VbdfYbJWSU3bScbwMSSBuIxxGcVKsdQKhlVhDCGEKVI9CDkdiMjsae6d7P38sLLNBjxWybZWCcxkH6EfCiFq3p1dU12m1FkL4Q9tnJCg/wBi7IYCeVPHY81ZSaRCTi3pqQr/AFEXIm1atxibYwf8hJE/ERxSBczjjzGJ+U4o9qOkKUNyxdS9ZtmdpcC4pKxOwTI4ye4gqaj2OnWrk+7JSO1x0OY9FgFuCCY712r1RJyS3GLDcQc+tELN4jM0Mv6S5aO10K9s8cSMnzFO2iR5iu5wuKZZNF1i5bMq7A+asQfqM1aem+319ftFbg8mGfqII+dZ+jU4ZjGe2Ofpz2ruWE/EidSj4XRcv2ge0drW6a2uwq63MiQVgoRyPlWJay0Ucg9jg+Yq5FzPIjyPlQLq2l3DcRBBg/x+fNeNxmNYs2mzR9L7Pbz8JTfxRb9N/wBgC5mkKp58qkG3Mx2pa2sA+Ympc1C+6cmcq8GcH8qcC4P64pzTsCAFABUkkx2/nXjttz5j+FTb1o2xiox5iHeFRoqS588U0UzVY6Hn5Vb0G4r2KXFehZ+FGyageIKLaC4tsqzZ2mYHcjP0nHpQ8pipGk024TB59PoaVs0wxu6S1NN9ktdc1TNfvNcBsWS1vbID7WYnzmApjkSrTJq/ae+f6bPI92krifHtgZOGOGxWdfs4u3P6TaUwVZLtoKcDbcVnMt8WGcVffZXqIu3729BGEDiP/L2jOYMnaQR8RUefU1vE1Ft+X5GerXvdm7cZZLXGKSPsF1EAj5HHmk9qX0K4Lm677xjcCBbikSNsQG8yQVViZ71F9q7ykW7yXJN4Bwex2kiAOzCRI+NGtL01bY0t5QoDEbypxuu/aOeBwfkR5Ujk7KOMVBX1/roFFvran3zCLaG4rcQm7I5O4+EZ71gPWeoi4x2yOcY4nFWz2+9t11Cf0ewB7tGabkRvE4C+SYBnEwD5Vnt29gqCY5we8Rweea1446Wzx82S3SPLl0Dn4Z/24qMPEc4UfaYAmBBOYn9D4Gm9ZqBuYqRBJiAVwZHBJiRyJPMSagM8zz+v0aoRSHL94t4jPPn588/rNNO5+nnmPhSS+ZgfjipFrWMgxsacmVBI7RJHkBQsIc6eSCjMMdmGzMyCD/KrBoNKLltmtxc2sNykAMu4wPEMR2kGJjvQRNZZtkqjE22QMAeQx5BKwJH5dqSOopa3Nbed/hwDMEcH6evFe1CaS3PJy45T6BTrultBh4WkgAKW2EwoLIzA9uJ44PqD0vs1dv2Vu2Ntwhir2t494pXMgEgsCD24zRHqfXLkIB+8IHhLDMxB8JY9jHahvs71Y2HIZmUOcrtDZGMEzDZI4Izmo5nByVlcKyRx6DjXzptivpyLiZJuiOG3DaHkHBOI5E5ole9p1vW2tbjYIJZCp/dgzMQsSCSecCMDtR0dRckJdS1eUHwu+0gTHhJBO3OPEBGRPen7/TNDctm4dPatsPtDeFAJgD7JC9+MA9jT8s+j0IvLC/jjr8nf2K907qGtuqPcaq1uURtH9YYJgwVJJz2jtxVlTqfW1MPpy27sWJRjGQV3sqkjsAvniomn9nbPiNl3sMBDbNzGBBPhBG5ZiQA3nkUU0HTWtbgzi6ANu15VSWEg+9QBoPM55Md4Huq379QPPF7L7V+CrazoF/3jH3C2A0DZuDCYBxcZu/kDUV9Fdtf1ish7BxzHk35fEVonTdTpBb2X9OLJOWti5vjbKkwvhIyc9x8aH+03Rbcj+irc4PgUyo7GdzRGPLvVIz6AcmVZtazgI7MVHYmYI8t0kfKBVj9n+q6dSLeo04uoPvrC3V8j4Y3iD9lpzweBQQaO6Cwa1KLyCygjGI2Ewe35U4NIkCWZT/eQxj+8InnyxRnFSR0ZV3ZoFn2d0OtP/wBNfAaD4WUrcxx4ZAIyBMfOheu/Z3qlygVscBs/wzVdsLcskPbbKnD22mD6jj51evZX2zvO+zUTcDQoICgq3YniRWWUckdnaLxcH8jPOs9Av2f6y06jsWWAfmMfQ1XesWiVEYJMHJkDA3R9Aa+pbmn3qQwBkcMAR81PPp+NVL2j/ZxptUpFsf0a52ZADb+drAj0ismacckdVqtjfws54Z76Pc+bggSQcGJ9RTJckxWje0X7KdXZOGS5bExcCtHHdVDMn0j41Uf+7WowFtlyW2+HME4AJ4HqYHxrMsUqujd/ysbqKdfYG6aOYn1+Ne3UP1jA5zU09FvhihtEEHMlRB8iScV7/wBk6nkW2JE/ZKnCjcTg4gCg8WRa0yq4jC48vMgc1oz3P/NNXmkn5fCjX/YGrBg2LgYgESNszwQWifUUa6X+zfUMyjUxpgxH2xuYgmJx4RmBlu9GGOb6Es2fFFblKt2TT1q0WxIHma+kOhewvTLCBH0odhy+oTeSfUjaPkAKNa/2O0V+3sGn04XtttoAPQqJB+NN7t9dDOuJS1ir+tHzKmmgDInM+UVM09pZzjj0xxitC9pf2WtaltPLrz7tjB+TcH5wao1zSPaJVgykchsH6HJqU+Gmehg9p4Nmmgv0DWC1dDwTCtGOCVK7j6ScfGp2iZ7dmEJIdpGTP7s+AwO+4H6Dmq4msK4gR8ME4xnNdqOoMQBuaB2wPxHPJrP/AMWbZvftbhoq0m36fssnVetWzYsITLW1ckLBk3H3H0wBQbqftTqLtkWDcIsj7mM8RLRJAjjigjPUe4/4/ofjWmGCMNd2eRxHHTzLlSpd9T2/exHlx8O/5moN25Srj1GuGrGNDbtSlXaBMyTBTvjifn25xSduCcfDIHPw7jn8K8Vj59588+frQCeXkiOPkR5DsMj50kIfKny8qAcxxxPI+EnAjnFKVoEQMeU/ka6jjn0jLzGD5gjmPyoiqqyFPFPIPhCgn4DJkxyTE/X3TaQXd/u0IYcK0kMACSJX73pHelaLp7kgjaInwk8hf8UnOeRGBNb4Y0um5llkvd6ogJpLrDAAkTAIBxjI8x3qPetbRBDbvPER+u9WYna/7sG7AkMPtqNssrovh8ImTx3BiaSyG4pR/wB0NxMCWxGe+2D5Dy4ovAmqW4qztO3sAOn6shxLYmcnHz/XlRrT+1bIGj+1IUiUaeZBOBPb403Z9m1Ieby4EqVyBkg71MMBiJAMeRkVL6b0vSIHF8reZCARbux5ncsDxrA7Gc8A0uNZoqtDsksUtWrCnT/athb94tm4LaMVdlQlFD4y4ELzIA79smW+pdce7cW2BcUrZAlGKjcWQqH3AmA2JU8keVO9D6Xa94WtxtLbraC6WERtwjbd5kmciIjdXvTi1vVPa92VEmNxYOsqAVIJVzlZAmciJ73uTpSZm5cabcVsSNLqNZ78XWtqt2Cm8M4S5sz7wFpTEAEExgYWj2n015iHusEa2m11IJllblto2rEYZTPxIBFQv+3LSuvu71wltv7vxOGaTBhjBBGA4YgYBXiiWiV9250W3IkHeFYzmNoYrG4ATJAJAnIpo1sQyN70Nae8FdUa5bUQZ23CSQOCQbYHcyODBgKTFAOodU33HTcu0HLEKWOAMENkYGRnA9KsCezuluTuQkEli7FgdzSZwSARIkSDgyBzSdZ7B2yZt7lAUDwncXIPJUxkjOMYPFG6egYNdQL0yzdCm9aIYJ9rbBZQxiWUjAJxP1ipNu47k3QGDgqS6jaFJwDKwFJI57mht7TtYP2HVlMK4JXKnnzk4PODRJfaO6wC3SzqAB9o7wB5N2HGCCMDvNGmM2nqiz9P9vdXb2h/d3VXkspDntG8GJHnHrNGj7fJcSHs3Fnna4iD8cEfr5Z62xR4bit5gqQw+cQ34elTNJoL7GEs3jPkjRHqRHzpHw+PeqOfEZNrNc6V1r3ttSGUkyP72DiVPGIkesTTmu6VZvgh03NxuXDrMxDDP/NZRpOoshjiDwexB+s1pXROqW9WqnbDoolhBAnkZmMjg84NZcuF49Yl8Of3nwyKn1r2DvIwNoi/b8mPjHwMQSB8D8hVJ1Wka0xlWRlImfukyROJU475xW96RCJ+yV7EAA/MDgio3W/Z2xqh+8UhjHiUwxjiT97510eKa0lqWfDLeJi3T9Zd3oN5MMNu6WCndyBBInvAnJrabVwGzt1CqGCwwMbSOME9qpt/9mJEm3fBxgMsZ8pB9M1Aa9runYuoXtAggtLoDMQLn3ZGIMdiKM5RyVysVRlBttFz6T1S2payzbragbCxLHacQfDwOOTyKM/0JD4k8J/tLgH1HBFV7SWNPrbXvrI2l5DAHOeVYTBPBnB+NJ6U+p0bBLitctM0DbLFQeM8nuCI5GJqMop+HR+Q8JNaSVrzLDqbhAh1kecYP8jVa6/0XT6hYuoCOx4dfRquCOCAR3/XFQtboFbIwRQx5EtGdmxN6ow32h9g71oF9Off2/h/WL6r3/WKo914wcEcg8it86npXQ7lJVu5jw/MfoVXerdJ0euEXosagYDzAfyIbg+hkZrTLh01zRMkONcZcuRd99sxxr0Uw139HPFWH2o9jNToySVNy32dR28yvb1yKq+qtsvMeoIIIkiZHYxWSUXF6npY5xmrix12BycAnJgEjzwIxnj4VHdTwQQe6wZHyppSN0MSBOSACYnMCQD9aVfYE7lG0HsJgfMmT86QoL92YGIkn1lVBiBnuO3f4GmCa9uOOwjGfXuRHHpUvSX1++dqkbDtJBImSTgzjGPIfMWcM6ZoYNgwRySBn4qQfoalao5hThQF8RU5XGIAx5SJqMLx2qAZgEEFVhdx7N5nzxFN2i0YH/tmus4nPeA3MrMTIJIG0gk8zPyOBUnSm6VlUuuC0ggbpKndnBP0MmTUPTIhBVm92eQ3iIwOIXsfQ8V5bJtwUcnzUT6cFY+f8q2KUlqQcU9CZ1QkMtxVNsTBcA/bjI3bjnnEj0qd0nVtuUqfGOcAhlIyNu4NPp8agXrourtuO4ZOdwmRmDwDie84OOKnKr2AjH3d1XOxWBfDCDtZcEYMRxHpisJNNt7MjNJxS6hZBbJtuWtqAQCV058S4ZtzI047hs5mmOp+zEXLm29a27pVTPiVmgRx5ATHfmai29akhgbdtz4gAo2sPOCDDSMjuD2zCbF1Lv7m9YQXFMJcQlQrMcBokMh78R5imnTVE4KSd/oOpoLj2PeWbdtrltSQyG5cuoZkrscgElTBwQc9xTmkRb+23dvBmDKyo7ta27lEfuPdFNpP3MYyMRIXTXn0l42bge4HXOwn3o48QYqwlSm6QTGc8in9XYSy27+kOyW7gRt9u4l61hmVQzpLrAymIO2OZpeZWdyuvwWttS6Mbe5E5KAFRBUbntPZMsoYeLckwRuUMDFO9M1Y+0lyy0+IqGJt3d0AxI8DSSCACTu4Aag9jU7lR7ijdtJd7fe2W2pdSF3EfdO4mOClP27QFxmuvbZ2HBcFdigi24BA7ABsEQCQV2mCn8ybivIOaLqIgBH8MCMlmUCBA7kFAGBnkkGDEztNqbrCbbEgHPgIGCOGkAYz4ZPiFVdtfCt+7japDDcUZHALFWKlYWBIdGjwyBJMPLdvuWXYABbIU27qOxIkAFnIn7RHjEj4cFm+hPk6lkOjS/bYX2QlW8M3SxQt2LAwCQB+GTmqp13ptq06i2/YbmcqqjGMk7ixz4Qojyol05LjWA12+2nCnJUSQFJA8IWIJmREST2ioGou9N0losQ+r1BwouTtJmBJKBQAuYmcfRudxOjj5tgUOue7aLW0CQQyqd05+88nucwPwo77N9bW63urr3d13w2idzIrNiWUQXEzzigOi6+b9/3VuzprT3WAJYnYAYwcjxSTxAyIM5q8dN/7P0rAKba3cJORJbiHzAJxM+QMnNCWRNDrFQY0fsPZBBN5y3aFQKCPJIIjvmfnVm0eiS2Sd+5nADSqqzRwZUAA5Pl2prSBVHDecDP/ALad6hbY222MdzcTwJIEx3AyY7/Css5Sk6bNEIxirSJujuKUlZHrzHkYwDM88VNt3h51UenabUpeALAW1XKj/wAwYG4hpnuZVpJ57TYrLiME+YJJI9OOKjKJaEwgGpN0AiDBHcGCCPiDQ73/AMp7fhUmxfnsf18aVwa1HWS9CsdS0w6Zc99p7bG1dMXLa8AjhkH3T8ODRro/WrGsRth3BSAwIIiROQRg/wAqKbFI2kSPI1RPbFW6deTXWV/dmEvIDhx2Mf2vI+YHnTxqej3JyuD5lsX5RGOfif511Dui9Ytauyt200q3HYgjkEdiOIqW1szI+f671KujK82loRrNEtwcZ7Gsu9t+ktpz7xcoTDAjitVt3+xxTHVdAl5CrqGBEVp4fPLFLXYycTw8M0bW5kXRPa1EPurwLWDgZnZ6E9v7pjjzpr2j/Z5p9SDf0pTxA5AOwkzysgq2eDn1r32y9lGtBnVfAB9tRPBx7xR9N64847D+j666i2RYbZcMg7m/dXAIzzyODHmOK9OUIZFa7/TPMTlja3T79UZ11fo93Sn3d62yj+1naSJz6weDHFCEeDwDHY8GvqDUdDTVWttwIxI8SkhomOGjOOKyf2w/Zk9kl9NLLk7SPwB/I/WvNnw6f+P073PRxcbWmVV8+n18vwZrXs0q9ZZCVYEEHIIgim6yNUeinY8ztESYMY7eGQPpmkOpBIPIrwiP150tE+IHrP5CgcSxawcEMOQM8dx9amaIIxEggjJZTwCD9045gzI4570LS4QZkz+sUqxejuRxEeYM/ma1xyJEpQbRM67pWtXdlxt8KpHIO0qCAQZIIGO/rRF9MnvrAsX8MFgFoNu6IBBI+ypJkMJwfOaE9T6jcvbfekMVwGgA7ewkDgTgfGlHUrNloH7tQrbYBaGYg8CTBA7/AGcnNBSSk/5ByvlX8BRna5dvW2cI8shQopBaQG2wNqNK8gCT3zS22tb/AHLndaSX8CqxWViCoMkz32kRmaBXNRF33gO4792ZzndmTJz8ZqbpuuXVACyNu7KkglWjBK5KgiRMwaKydOoHjf0JR63aNtd9s3LybttxsyDgK6MSGWCcrtIOckzUrT+2GxSBagsAjCQVa2FKwfDkwY8U8A4IBqBp7dlbU3BJBEZ5k5G3vwcjzpQ1em24tknMLHcxBP5ijyPrJCNr/wAsc0nWFDbUlbag7AZJBZSG+0X2hpzt8lOImlarqD3La3BbP7tp3O0j7omJmcCYEeIkic1K0elRVFxdpdWXcio8KDtUEt3y+RjMCpusMojG5b92khVf7jpIMoF3GSZUEn1PZ1B1qxHNXogfpdZedV2ILaAwHIaFOYC3XJAEHtA+tGx165sQyq9mZC04k4V9w+8Mgj7wA70CtxfLtcujcSAQOCqwc2kXxDO3kEHzpfivWw4U7LbeInALPuJ8Hc7V4HePOnj/ACLNJ9CyLqA595ef7EEANvBIntvxPAUkeo4A+51fTu7olttr7pZ0Vm3EbQU3MZEACBBjhsCgfs31NkNwvLeAkEyQG8J+yMdh+E4q4W0RLCv7pNsHbc2mdnkMTCljz+PNGL5kJNcjdjOl6fas3WFhrgNy3mQSIJiRbuEMzCWkduRFXPT6NVubhcLsygLuhtpiAfewWMkxBJGaDC8H2sbVsKoBnb4GKjnY+4uYkE9qiN1L3rsUuvG6B7qALmdxypNxgVE7VAzIkxRqiduRoHRr48Q37nkEgiAAQdpVSZiMTPM+lENdqNhDlgGAxuzGQJKgyVJIzxMeeab0zXW0O1h7ve5KyWuMdxkgXGg/eJg4jiYowvUvEJBB7uQCQCIllUiRPJBHfgTSShqMprYs2g1Sm2CDMj+1uB9G7jFJuarImB54+PFAen6c2UFvZb92jHCvAUsZ2gMv2fECCT3GKXq7224WBkLtByp+0QvbMg5niB6GkUVYznSDZcTCzIgkY4M5HnwRT9vWAEEZkxjMesHFB21BPkMfhP6/GlrdeRO0jud3byGOe/1ouGmoFPUOpqM/DtT+ptLettbuKGRwQwPBBoXaugGBRC1dqM41saIS8yk9G6E/S9U+wk6W7kTJg8AN5Ecbu45q9nU8foVFu3gcHHwPeaatkDE+nw+FNL4km9yVuDdPQLrDZrm/CoGnvx/zUpbs+tQcWi8ciaIHUQYMZ/H5YE1lXWejw73NOF2N4rlnaYVuN6gDAPG4DH4VsLlTzQ/qHTFeGGGHDDDD0b8jINa8Gbk3MefC56pmYdC6nesndbKso+0gBZtoOWCyNwzkDxYnPNaIGW7b3ggAjImVnvnkeUUC6j7PndO4qeRcUAS3A3IcBv7wiRIxiomjtX7F5tlyXOdjEbLw/s7iSUbyJ84z20zqfxRZkg5QfLJaEb2s9g7OpWQoRhwR2+IYCY+VYt1/2avaU+JSU7OBiJjPlxX0jb1nvVwhVxg22wZ7gHif1NDepPavW4dYaYZbkcZBBJIIIjB58t1RlBZNJ7+fe5ox5Hh8D08v15d6HzZYSTAAJY7RMAAmO5IA9TimXEGtC9q/YGAb2kIdM7lBBK/T6fyqg3gdxDCCMEQBxjgViy4ZY3qelhzwyq4kzqX9Z8x/pFQHrq6jMpE48Ula6upZeIJ6e1Euk8P/AIG/0murqbF4hZ+Ei3/sj1H8K80n2l/xD+Irq6mfjYVsXjTfb1P/ANhf/wBKVUX/AKtvRf4V7XVWXiZnx+FHnQv63/K3+k1bPZ3/AMM//qf/AK7ldXUeH3F4rb0JXsH/AOF13+G7/wBKpXsp/UfMfwrq6q4+hDN/2JvW/sp6J/1XqHa/rNP/AIV/69e11M+oI+FFo6T/AFOp/wDUT/WK9X87/wDqrq6uj176EZ9O+pYdZ9hP8dr86F9K+zqv8Df9NK6upOvfyGl4SzL9z0/OvV+z8xXV1CWw0See1S7fHy/KurqjIvEZ1Hb1/MV7c5ryurvISW4sc1IFdXUshobnX+1KHFdXUvQfqyPe+w9VL2r+wn+L8jXV1aeH378jHxPfqS+sfc/xrVf6lyPXUf6hXV1Xx9COXqCvYz+u/wArfwNZR7Y/+Kf5V1dR43wP+V/ZX2b/AJPo/wCj/9k="/>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data:image/jpeg;base64,/9j/4AAQSkZJRgABAQAAAQABAAD/2wCEAAkGBxQSEhUUExQUFRUUFxwaGRgYFxgcFxcYFxgaGBwcHxUaHSkgGh0lHRgaITEhJSkrLi4wGB8zODMsNygtLisBCgoKDg0OGhAQGiwkICQsLCwvNCwsLCw0LCwsLCwsLCwsNCwsLCwsLCwsLCwsLCw0LC8sLCwsLCwsLCwsLCwsLP/AABEIALEBHAMBIgACEQEDEQH/xAAcAAABBQEBAQAAAAAAAAAAAAAFAgMEBgcAAQj/xABFEAACAQMDAgMFBQQJAQcFAAABAhEAAyEEEjEFQSJRcQYTYYGRMkKhwfAHI7HRFDNSYnKCsuHxsxUWNENzosIkdJLD0v/EABoBAAMBAQEBAAAAAAAAAAAAAAECAwQABQb/xAAwEQACAgECBAMIAgIDAAAAAAAAAQIRAyExBBJB8DJRkQUTImGBobHRccEz4RRCUv/aAAwDAQACEQMRAD8AxTavOYAA7SSQcj4T/GmjUi7E4bBPkQAB3Eme5pN6AFiO8nHn5dq44609SN0/Lj+NQ1NSUaiAckdxPzI/X+1RTj8f4VKpp0HqT8oP50TiLMVy0q8kGDyPyxSYoBCWnf8AX65onp2oPpjRXTGmQjJ6GlGkW6WaIoxeNC9UaKXqF6v+f+340GMgVeUzTdOXeead0eoVCS1tLkiAGLQM8+EiTSDidPpy3bFHulaMjiM+fepvQdRp75uqNKVYW/3S2nuHx4yxYkc+cDPIiasXszctppWue+FjXOzWkBJUKfuDYwIIYgqSQYPdStFHMG3GKrDHjhf51Du9Uj14FaFc6hY1tu0b9j3iupQ6sAJds3FDeC4QBDT3I2NjAkxmftZ0a9o75s3fVLnCXEPDqTwPMT4Tg0bFoEdR15uHJ+dDtxiO3P6+lO7J49a8C1ww0EpJWpO2nbdnzoHEa1pyan6XRHyov07pu4ScCpOvCosKKZIRyBRcLgmPlP4d6iC4ee/4VLFgmSf+P0KTdsQK45MHaq/P1P4/r8ag0Qv2uf1/xUJlg0GOhFKVZrgtTen2c8UEjib0jpxJq9dD0BUznmhHTNPxAINW/p9woMgTVEiTdky4zIJH+9Rh19hz/GnepliuPrMVV309yTxz3rgGZTXqGKTSl86kWOFPW3pqM/zrg1FHExTS32wIk/2hx6Z78/h8aZtGnmgkwIHlP50QEbfHYHIPA7c5/wB6YNSXH6/3pu5aA/kcH/jyz2NAI7pzRbTcT2/R86E6czAAnnsZ/DmBmiemfygA4Mdx6mihWE7RpdNW24/4/wCaWTTCDN7vQfWuBRa+aDdQEnAgdh/vSydFIR5mDia4UtlikUljtVuE/Z7qjaXUW76RuttMGYYcFTHYgkfOiftR1NL7JcQKpuBndV3bVd3YwAfJSoJ7kT3NVmaWprjlRZvZrrht3gL0NYugWrymYNsuGLkDllI3TBJiDM1tF/plrqvS0VyikuDZuRItMxkBTz7syqlZkAkT4Qa+fLda57Aa2/onuWZW/plVXKhdrbHX3xdLZ+22wsCsz8CIpkLLQzLqnTLmmvXLN1dly0YYfSIMcHBB8jUILW46XRaTqgu2tULu/SMRa1GUa7ZuXWCAmDIXCkMMTPnQrX/smUXNtq5cCRJLLJBzywJB4A4AGDBFEWzJ0t0Q6cVtuHdFuAcoxIBHqMg/EVo3/dvQWLDe/XaUO33haGDldwDBHlvMjGGG2gej9m9Pr7ZbSObdyQPcsxfad0Fj4d+wgzPYzOBTJC2CemdVR32bUB3DYssN4liU37pBPhUGPxoj07TJqdSbV+xdsq9wojWphCW8Ib3shokCQQTjzqydB9mXWynunV7Lp+8tuqlwwJVnXBBIJ43YgjM0A9sNNtvrudmJRSzEyAR+7JH9793kfBe8wQEy/wCwV9muLp2t3wm7ubdw7DEe6uQZOIIJU+eRVO6pZay7W7ilbiGGVhBUwDkehq2+yXtHqkvgI7XQwIK3LgzlSY3nDSBHfyoz+2vTLct6XVqPtlrRJEECC6q3fcpW6M8UrCjIbp/XwNMi3NTlsEmiWm6WeYrqGuiN03ojXOBRrS9AKMCR9aN9DshIgeKizqzE4iaahHJsTpNGFUbQDUbW6oL2/nTl6+9sQKA6hnZizHtXAClrXFjHb41KVZqvJcAH2q9HWiMbhXHUZ2InifhStmJ+MR8qRUq2ymTIUgA7jumRnAHftn1qRYYiSY48z+deBJ+Qn8qWilslolgDkTnM7Zk+tK9zP2ZaIwAfLMc/GuOE2/j3GKfU01at7mOTwzeZwC340q3n9fnTAFsRjHbz5+NMOSYkkwIHwA/Kn6RctnvXHCg2eZ4HfAAAHPwx8qmac1BtrnFTLBrjmFbJp6o1g1ImmEGL45oXqRj+HrRLUHEVFvAFR8zxxNSyuka+CjzTa+TBzLNR7iVM1SxtA8qiMPOkiyueNOhqK4VzV5VDIS7Vyr57K9YW49m1fgAIbS3No3IXhVi4njSGaQ2YLRBms7RoqdoeoPaYOjFWUyCOQfniijmrLxb9o7tm7+7cN7ttoLIoO1JUqdoEhhE85AIgird072+sJbVbjGzcttDG3+8FyfCXAJl1PJAM4JBxWa9P1Q1GqVUOx3IKtbSALmGn3ZPAIPBHp2pnUWPG7GNxuPKjhIbK+YgzGONvfFOTos/7SOm3BqluOwa3eto1thxtK/Zg5EfGMccY99jtKVurdtXYNo+8dPdtu2oYEASHLAxA7M3lmRoNZc12kGmZmN3TwbYkFr1s7iVIJB8EEgjsY5M1I/Z3at3HciPegAqRum2rsq74Jh1HlhhPpBFLr7ROlm3Z1to+7UEu9rgNvUHaR2bBj4ish671M6i4XjasnauMBmLH1Msc1d+tanUXEu2NWoZdu5LtnAJWFAK5BO9SSCQRvEcVn9vQ3HG4I23mYPA8vP8A2Pka4480KC44ts+xWmSQWAgHO0ZJ7fOtW6mjazo1wtct3mtAN7xFIn3DEGewOwnPfnvnLtBpizAKJLGBHMnitS/Z9eUJctsrAOVW6kgrcNxWSYPG4H0yKD2Osz7QdGLDijVnSbIWMmrBqekNad7ajNtis+YBwfmINSLWgkAsPEO1GxSLoemBQCRn8KK+7QCKh67UbV+I7VW9X1kziRQ3CTuvXABA5FVTW6wFTBg1I6n1cRVV1ernNdYyQrUauTzUM3POmWuTXA0tjpEGK9nEQOeczjt5f8Vqt32L0N2SjbJ8m/8AiT+VC9V+zWf6q+p+Bg/wj+Fa5cDlW1Pv5nnx9qYHva/lfqyhu20bRBzM8zEjEgECDxXrakjCyF8swTnJExIkgfCrDrPYLWW/uBh8D/MCger6Rft/btXF9VMfXis8sGSO8WaocThn4ZJ/UjJfIEA4g4ORkQTBxMd6WggSCfj27+uaaHpSsQMGZ+UY7eczUy5JWO/P4fOucUmy3meB8e3AxTjCJGD8R+uKIBKLJqRaNMRT1uuOCVk/r+FSaiWDUqmEI+oqAXwfhB/L86Iagzz+vnQy4YIjn6+f5Z+VJNWi3Dz5JpjLXPFPYD+NNXl5+FPq2wZ5Pbsf9qRqMzjvUUb5q4u9yMy0gipQI2wajuKdMyzhSsbr2a6K6mIEnp+qNq4jjG0g4AOODg4OPOjnVeqpfui4oMQN27kkHMkcmIz6+tVmlK8UUzqLr0Xq1pNTbaHRCVVpO/apMMQYBEeGIyPFzxXvSesHRa13I3Biy3ADnbcgtHac/hVW0eoUMu8EruG4KYYicwexo71TTFrl66bqXIdfECDvDAQ3bMFJwckzxl7sRqjXXurqEsah3tm37uLrggEiR4hIkLubxKRKn1kean2bNpLa2ibz2Tu0/ig3DaVWUEgQT7tmA84U5k1WP2a69Ye2wG5VLWyDD/eZ1HnjccD7zTI40jp1qIUEFMBRjcpSYKkdmTyOCpAxgcKV/Qeyemuv76ytyzcsuu+y42jwkSY5BMecGTiifWOlPYuWnQbkLjfj7J3Buewbwjy8M0WsF/6UpVubYLqSZlvJewP4EHyopfb3+ncDwm4uDOJ7Hj+1Qs6gP1vTgXC6xteJ+BgHPlzigt8+VWC6kbVuYFxAGX+ywV8gjggpjtVX65bey+wnBEhuzKeD+RHnXILBXVro+dVHqV4CaN9Uu8Dv+Pwn5VXtUhb6EdvXvxRAkVzV3CTkxz+sUNyZjyJ+lFeoLz29Ac885if5UK1N0GOcc8cnkj5QPlSsqj1kAOGBExxB4HbykxM9qUFpC24JBB57+XP8qlJbpQ2aZp/aHRXGh7agyeBBn/KasOg1GmbAeQeFPbtgxNYTfYly3BmcYj507pdbdT7Lnng5H04r3ffXo0zw5ezFvF+p9GafSqYi8wjsQD9cAmnbvS3nizeXy27W/MVhvTfbTU2YgqwHY8fSYq4dM/aiB/WW/p/z69vKkd7xZJ8K4qpR9Hf2f6LbqvZbRXj+9020+ZUfgy5qv639lOkun9zeZG5iQy/MNRPTftD01wjLLPnB/AwQPlRfSdY018xuSfMHafoYNJLG3rJf336nRm4aRbXqv9fYzDqX7KdXb/q3t3QOIG1ufWPxqta72b1Nk/vbLpHeDt4J+0BGIj+dfRFmyQZS5P8AdbI/DNSGBIMqD5jmf18azSxQ7/2a4cTk69+n6Pl63angziTjgd/WMfWl204yO+O4iO3xnHnBr6G6h7LaLUmbmnQN/aAhvquarHUP2Sox3ae8y5kK4DAR2BifqDUpYa6mmPEp7oy7Tpj/AGnGc1McT8OwBOQAByYA/wCKO9S9hdbYktZ3rM7rUNj/AA4I9IoH4hK5U9xkHtMg+g+lTcWiympbMj6jvx5fCeJkek0L1ZyYgR3nnAGJAOTmPI/CaKXhQrUYn4/r5UrHieXYhQRkiSfOc/r500YxiJ71NIBtWyRwpE98E96jXgCIHlWRM9uUNFLTZfgjXLk4ppxmlss16RHaqbGKVy3GWFJNKJpMU5nYmur2vKIh6DRHS3hsYECfDtzB5zj70j6c0NpaNRTOLh7O6lkbcpZWUeFgJgnBk9gQWHz+mxaUo+otnaQoG4MNwCyTKFccMME5ljWGezl8i6pUgNMAMJUlhtg9oz3xW0ezl/dp1bcwu2VNtxjMXYYkNyyxuBnzB7y/Qm1qW3WWyL4ZR91TEn7plT9Swn+93p5nIvLtwjGVz4ZAgrtjA8IPwLU7p0221ViGa3jcOQCJHriT8qiaZiWKkgHcGXBmdxzHlDR8jShom9ZcJb98xB2CRgTOAB9WJoVpTZ1lkKwIksA3dGPG0+Xi4PNEPanTNd0rhRlfFA7gE/8AxzVa9lNMYdhMoVMbokE5BHB4H0FAairdb6FcsXClwcZDDhh5j+XagWuCoK1721sB9HuwXtHcPMgQH+MRn/KKxLqdwknzrrGUSvdUMmhJtUb1FumBZ54/X/Ncc9CHYs8VPW0PP8KSiRUi1d2iNqn1FNQllb3/ABpa3KZpQrdCYGiW1wTiSPiBPxxxXb1IjiKjBqcn41dSsRxHQ8cEH+NEtF1koIO76yB/lI/lQgAgiMn4fHEetSbVkuGbeqlclGO1j/hBEE/DB8poxm09CeTFGSqSLX0v2ivr9guyqPuydo44BMD1q29I/aK32bmfUCayW3KwytBHcSD9al2NS4gGGHkwB/jn6VVz5tJKzFPhIp3F19jfene1Fm5Gds8TgGjdvUTBBn4g186abWMpwSKP9L63dtmUuFT8DHHw7/OpvFCWxPlyQ3dn0DpNeDhvxH5031foWn1Ii7aR/iRn5MMisz6Z7bOAN+1/lB+qiPwq39K9r7Lck2/xX8M/hWTJw0o6xNGPiYy+GYA65+ym00nT3HtnybxL/wD0PxrNvaP2B1unktZNxR961LD/APGNw+lfSun1C3F3IysD5Gf4Uo2wcECP19Ky8y6o2KMlrFnyRoWhGU822mO4DQDjnBH40N1CkE9/1/Ct8/bT0iyumS6qqt03QN20biu1iRu5idvPlWFamyNoYtJ4P49vzrJLlU3R7eKU8nDrmVNX16ERT3I7V1wyBXMoAyfQU2HpiDdaMSF+dJNSdMuZx6dq9u25457ntR5tRPdNxtEI15TrLTZpkZ5KjyvRXleiiKS9Jcg1sH7LeuNdv+6uElrgw5ifCS5HOSSSeD37VjFowas3sz1Y6e8l0Cdhk/ERB9ME57c11jcts+l7V1Wc2yRO3d/lDsO3lMRQg3913eFBNklCJgm39ktPwIP1NPaW+n9JuLwzWyB2BAKMTt4yXORjBqP1RmTw2RmCPswST4mYMO4JiPiTQsdYyzWLgf7LYUAnOQeRPyH8aH3NCCGFuEcgEkYDEGSI44PNAega+4r+7bI7tkwqyscSZ3RnjBolZ137yDcGydhEfZc3GIJPblBH98UOYb3LBtvr3vtQ1jhbhuI4biGWMGcEHcPnWTa9R28ua1nW6Xb1NCwG27agEcbguTPcyv41k+sEc+VBO2UnFRimuqBF23Udqe1V7JHlUe/c2kgg+mcGOf151VGOT1EE017yKRdVtpMSByQQYggdjgSwGRnEU5prakSz218t7OsjzELlZkT5g0bBQDtLLAeZp+6sEg+ZH0PnUrUe5DELu2gyIgn03fnSQ2dtxHcHI8XjA4B7jtwR9K2KLivMnz2QfSumpK6SY8UEnIYEbRiGLcRmjyezune0WXV20YdrhG04zlZPJHAPPHJpoqTVnSyRi0mVtLpHHNT9PcTLN+8B+0GbZcBPdXzJmcwfiM0rV9OtWykXhc3KSYR0gztABuKNwnuPI+VO2Og3Lihrdu4QeDtkHJGIzHyzBp1zMWU4VbdfYbJWSU3bScbwMSSBuIxxGcVKsdQKhlVhDCGEKVI9CDkdiMjsae6d7P38sLLNBjxWybZWCcxkH6EfCiFq3p1dU12m1FkL4Q9tnJCg/wBi7IYCeVPHY81ZSaRCTi3pqQr/AFEXIm1atxibYwf8hJE/ERxSBczjjzGJ+U4o9qOkKUNyxdS9ZtmdpcC4pKxOwTI4ye4gqaj2OnWrk+7JSO1x0OY9FgFuCCY712r1RJyS3GLDcQc+tELN4jM0Mv6S5aO10K9s8cSMnzFO2iR5iu5wuKZZNF1i5bMq7A+asQfqM1aem+319ftFbg8mGfqII+dZ+jU4ZjGe2Ofpz2ruWE/EidSj4XRcv2ge0drW6a2uwq63MiQVgoRyPlWJay0Ucg9jg+Yq5FzPIjyPlQLq2l3DcRBBg/x+fNeNxmNYs2mzR9L7Pbz8JTfxRb9N/wBgC5mkKp58qkG3Mx2pa2sA+Ympc1C+6cmcq8GcH8qcC4P64pzTsCAFABUkkx2/nXjttz5j+FTb1o2xiox5iHeFRoqS588U0UzVY6Hn5Vb0G4r2KXFehZ+FGyageIKLaC4tsqzZ2mYHcjP0nHpQ8pipGk024TB59PoaVs0wxu6S1NN9ktdc1TNfvNcBsWS1vbID7WYnzmApjkSrTJq/ae+f6bPI92krifHtgZOGOGxWdfs4u3P6TaUwVZLtoKcDbcVnMt8WGcVffZXqIu3729BGEDiP/L2jOYMnaQR8RUefU1vE1Ft+X5GerXvdm7cZZLXGKSPsF1EAj5HHmk9qX0K4Lm677xjcCBbikSNsQG8yQVViZ71F9q7ykW7yXJN4Bwex2kiAOzCRI+NGtL01bY0t5QoDEbypxuu/aOeBwfkR5Ujk7KOMVBX1/roFFvran3zCLaG4rcQm7I5O4+EZ71gPWeoi4x2yOcY4nFWz2+9t11Cf0ewB7tGabkRvE4C+SYBnEwD5Vnt29gqCY5we8Rweea1446Wzx82S3SPLl0Dn4Z/24qMPEc4UfaYAmBBOYn9D4Gm9ZqBuYqRBJiAVwZHBJiRyJPMSagM8zz+v0aoRSHL94t4jPPn588/rNNO5+nnmPhSS+ZgfjipFrWMgxsacmVBI7RJHkBQsIc6eSCjMMdmGzMyCD/KrBoNKLltmtxc2sNykAMu4wPEMR2kGJjvQRNZZtkqjE22QMAeQx5BKwJH5dqSOopa3Nbed/hwDMEcH6evFe1CaS3PJy45T6BTrultBh4WkgAKW2EwoLIzA9uJ44PqD0vs1dv2Vu2Ntwhir2t494pXMgEgsCD24zRHqfXLkIB+8IHhLDMxB8JY9jHahvs71Y2HIZmUOcrtDZGMEzDZI4Izmo5nByVlcKyRx6DjXzptivpyLiZJuiOG3DaHkHBOI5E5ole9p1vW2tbjYIJZCp/dgzMQsSCSecCMDtR0dRckJdS1eUHwu+0gTHhJBO3OPEBGRPen7/TNDctm4dPatsPtDeFAJgD7JC9+MA9jT8s+j0IvLC/jjr8nf2K907qGtuqPcaq1uURtH9YYJgwVJJz2jtxVlTqfW1MPpy27sWJRjGQV3sqkjsAvniomn9nbPiNl3sMBDbNzGBBPhBG5ZiQA3nkUU0HTWtbgzi6ANu15VSWEg+9QBoPM55Md4Huq379QPPF7L7V+CrazoF/3jH3C2A0DZuDCYBxcZu/kDUV9Fdtf1ish7BxzHk35fEVonTdTpBb2X9OLJOWti5vjbKkwvhIyc9x8aH+03Rbcj+irc4PgUyo7GdzRGPLvVIz6AcmVZtazgI7MVHYmYI8t0kfKBVj9n+q6dSLeo04uoPvrC3V8j4Y3iD9lpzweBQQaO6Cwa1KLyCygjGI2Ewe35U4NIkCWZT/eQxj+8InnyxRnFSR0ZV3ZoFn2d0OtP/wBNfAaD4WUrcxx4ZAIyBMfOheu/Z3qlygVscBs/wzVdsLcskPbbKnD22mD6jj51evZX2zvO+zUTcDQoICgq3YniRWWUckdnaLxcH8jPOs9Av2f6y06jsWWAfmMfQ1XesWiVEYJMHJkDA3R9Aa+pbmn3qQwBkcMAR81PPp+NVL2j/ZxptUpFsf0a52ZADb+drAj0ismacckdVqtjfws54Z76Pc+bggSQcGJ9RTJckxWje0X7KdXZOGS5bExcCtHHdVDMn0j41Uf+7WowFtlyW2+HME4AJ4HqYHxrMsUqujd/ysbqKdfYG6aOYn1+Ne3UP1jA5zU09FvhihtEEHMlRB8iScV7/wBk6nkW2JE/ZKnCjcTg4gCg8WRa0yq4jC48vMgc1oz3P/NNXmkn5fCjX/YGrBg2LgYgESNszwQWifUUa6X+zfUMyjUxpgxH2xuYgmJx4RmBlu9GGOb6Es2fFFblKt2TT1q0WxIHma+kOhewvTLCBH0odhy+oTeSfUjaPkAKNa/2O0V+3sGn04XtttoAPQqJB+NN7t9dDOuJS1ir+tHzKmmgDInM+UVM09pZzjj0xxitC9pf2WtaltPLrz7tjB+TcH5wao1zSPaJVgykchsH6HJqU+Gmehg9p4Nmmgv0DWC1dDwTCtGOCVK7j6ScfGp2iZ7dmEJIdpGTP7s+AwO+4H6Dmq4msK4gR8ME4xnNdqOoMQBuaB2wPxHPJrP/AMWbZvftbhoq0m36fssnVetWzYsITLW1ckLBk3H3H0wBQbqftTqLtkWDcIsj7mM8RLRJAjjigjPUe4/4/ofjWmGCMNd2eRxHHTzLlSpd9T2/exHlx8O/5moN25Srj1GuGrGNDbtSlXaBMyTBTvjifn25xSduCcfDIHPw7jn8K8Vj59588+frQCeXkiOPkR5DsMj50kIfKny8qAcxxxPI+EnAjnFKVoEQMeU/ka6jjn0jLzGD5gjmPyoiqqyFPFPIPhCgn4DJkxyTE/X3TaQXd/u0IYcK0kMACSJX73pHelaLp7kgjaInwk8hf8UnOeRGBNb4Y0um5llkvd6ogJpLrDAAkTAIBxjI8x3qPetbRBDbvPER+u9WYna/7sG7AkMPtqNssrovh8ImTx3BiaSyG4pR/wB0NxMCWxGe+2D5Dy4ovAmqW4qztO3sAOn6shxLYmcnHz/XlRrT+1bIGj+1IUiUaeZBOBPb403Z9m1Ieby4EqVyBkg71MMBiJAMeRkVL6b0vSIHF8reZCARbux5ncsDxrA7Gc8A0uNZoqtDsksUtWrCnT/athb94tm4LaMVdlQlFD4y4ELzIA79smW+pdce7cW2BcUrZAlGKjcWQqH3AmA2JU8keVO9D6Xa94WtxtLbraC6WERtwjbd5kmciIjdXvTi1vVPa92VEmNxYOsqAVIJVzlZAmciJ73uTpSZm5cabcVsSNLqNZ78XWtqt2Cm8M4S5sz7wFpTEAEExgYWj2n015iHusEa2m11IJllblto2rEYZTPxIBFQv+3LSuvu71wltv7vxOGaTBhjBBGA4YgYBXiiWiV9250W3IkHeFYzmNoYrG4ATJAJAnIpo1sQyN70Nae8FdUa5bUQZ23CSQOCQbYHcyODBgKTFAOodU33HTcu0HLEKWOAMENkYGRnA9KsCezuluTuQkEli7FgdzSZwSARIkSDgyBzSdZ7B2yZt7lAUDwncXIPJUxkjOMYPFG6egYNdQL0yzdCm9aIYJ9rbBZQxiWUjAJxP1ipNu47k3QGDgqS6jaFJwDKwFJI57mht7TtYP2HVlMK4JXKnnzk4PODRJfaO6wC3SzqAB9o7wB5N2HGCCMDvNGmM2nqiz9P9vdXb2h/d3VXkspDntG8GJHnHrNGj7fJcSHs3Fnna4iD8cEfr5Z62xR4bit5gqQw+cQ34elTNJoL7GEs3jPkjRHqRHzpHw+PeqOfEZNrNc6V1r3ttSGUkyP72DiVPGIkesTTmu6VZvgh03NxuXDrMxDDP/NZRpOoshjiDwexB+s1pXROqW9WqnbDoolhBAnkZmMjg84NZcuF49Yl8Of3nwyKn1r2DvIwNoi/b8mPjHwMQSB8D8hVJ1Wka0xlWRlImfukyROJU475xW96RCJ+yV7EAA/MDgio3W/Z2xqh+8UhjHiUwxjiT97510eKa0lqWfDLeJi3T9Zd3oN5MMNu6WCndyBBInvAnJrabVwGzt1CqGCwwMbSOME9qpt/9mJEm3fBxgMsZ8pB9M1Aa9runYuoXtAggtLoDMQLn3ZGIMdiKM5RyVysVRlBttFz6T1S2payzbragbCxLHacQfDwOOTyKM/0JD4k8J/tLgH1HBFV7SWNPrbXvrI2l5DAHOeVYTBPBnB+NJ6U+p0bBLitctM0DbLFQeM8nuCI5GJqMop+HR+Q8JNaSVrzLDqbhAh1kecYP8jVa6/0XT6hYuoCOx4dfRquCOCAR3/XFQtboFbIwRQx5EtGdmxN6ow32h9g71oF9Off2/h/WL6r3/WKo914wcEcg8it86npXQ7lJVu5jw/MfoVXerdJ0euEXosagYDzAfyIbg+hkZrTLh01zRMkONcZcuRd99sxxr0Uw139HPFWH2o9jNToySVNy32dR28yvb1yKq+qtsvMeoIIIkiZHYxWSUXF6npY5xmrix12BycAnJgEjzwIxnj4VHdTwQQe6wZHyppSN0MSBOSACYnMCQD9aVfYE7lG0HsJgfMmT86QoL92YGIkn1lVBiBnuO3f4GmCa9uOOwjGfXuRHHpUvSX1++dqkbDtJBImSTgzjGPIfMWcM6ZoYNgwRySBn4qQfoalao5hThQF8RU5XGIAx5SJqMLx2qAZgEEFVhdx7N5nzxFN2i0YH/tmus4nPeA3MrMTIJIG0gk8zPyOBUnSm6VlUuuC0ggbpKndnBP0MmTUPTIhBVm92eQ3iIwOIXsfQ8V5bJtwUcnzUT6cFY+f8q2KUlqQcU9CZ1QkMtxVNsTBcA/bjI3bjnnEj0qd0nVtuUqfGOcAhlIyNu4NPp8agXrourtuO4ZOdwmRmDwDie84OOKnKr2AjH3d1XOxWBfDCDtZcEYMRxHpisJNNt7MjNJxS6hZBbJtuWtqAQCV058S4ZtzI047hs5mmOp+zEXLm29a27pVTPiVmgRx5ATHfmai29akhgbdtz4gAo2sPOCDDSMjuD2zCbF1Lv7m9YQXFMJcQlQrMcBokMh78R5imnTVE4KSd/oOpoLj2PeWbdtrltSQyG5cuoZkrscgElTBwQc9xTmkRb+23dvBmDKyo7ta27lEfuPdFNpP3MYyMRIXTXn0l42bge4HXOwn3o48QYqwlSm6QTGc8in9XYSy27+kOyW7gRt9u4l61hmVQzpLrAymIO2OZpeZWdyuvwWttS6Mbe5E5KAFRBUbntPZMsoYeLckwRuUMDFO9M1Y+0lyy0+IqGJt3d0AxI8DSSCACTu4Aag9jU7lR7ijdtJd7fe2W2pdSF3EfdO4mOClP27QFxmuvbZ2HBcFdigi24BA7ABsEQCQV2mCn8ybivIOaLqIgBH8MCMlmUCBA7kFAGBnkkGDEztNqbrCbbEgHPgIGCOGkAYz4ZPiFVdtfCt+7japDDcUZHALFWKlYWBIdGjwyBJMPLdvuWXYABbIU27qOxIkAFnIn7RHjEj4cFm+hPk6lkOjS/bYX2QlW8M3SxQt2LAwCQB+GTmqp13ptq06i2/YbmcqqjGMk7ixz4Qojyol05LjWA12+2nCnJUSQFJA8IWIJmREST2ioGou9N0losQ+r1BwouTtJmBJKBQAuYmcfRudxOjj5tgUOue7aLW0CQQyqd05+88nucwPwo77N9bW63urr3d13w2idzIrNiWUQXEzzigOi6+b9/3VuzprT3WAJYnYAYwcjxSTxAyIM5q8dN/7P0rAKba3cJORJbiHzAJxM+QMnNCWRNDrFQY0fsPZBBN5y3aFQKCPJIIjvmfnVm0eiS2Sd+5nADSqqzRwZUAA5Pl2prSBVHDecDP/ALad6hbY222MdzcTwJIEx3AyY7/Css5Sk6bNEIxirSJujuKUlZHrzHkYwDM88VNt3h51UenabUpeALAW1XKj/wAwYG4hpnuZVpJ57TYrLiME+YJJI9OOKjKJaEwgGpN0AiDBHcGCCPiDQ73/AMp7fhUmxfnsf18aVwa1HWS9CsdS0w6Zc99p7bG1dMXLa8AjhkH3T8ODRro/WrGsRth3BSAwIIiROQRg/wAqKbFI2kSPI1RPbFW6deTXWV/dmEvIDhx2Mf2vI+YHnTxqej3JyuD5lsX5RGOfif511Dui9Ytauyt200q3HYgjkEdiOIqW1szI+f671KujK82loRrNEtwcZ7Gsu9t+ktpz7xcoTDAjitVt3+xxTHVdAl5CrqGBEVp4fPLFLXYycTw8M0bW5kXRPa1EPurwLWDgZnZ6E9v7pjjzpr2j/Z5p9SDf0pTxA5AOwkzysgq2eDn1r32y9lGtBnVfAB9tRPBx7xR9N64847D+j666i2RYbZcMg7m/dXAIzzyODHmOK9OUIZFa7/TPMTlja3T79UZ11fo93Sn3d62yj+1naSJz6weDHFCEeDwDHY8GvqDUdDTVWttwIxI8SkhomOGjOOKyf2w/Zk9kl9NLLk7SPwB/I/WvNnw6f+P073PRxcbWmVV8+n18vwZrXs0q9ZZCVYEEHIIgim6yNUeinY8ztESYMY7eGQPpmkOpBIPIrwiP150tE+IHrP5CgcSxawcEMOQM8dx9amaIIxEggjJZTwCD9045gzI4570LS4QZkz+sUqxejuRxEeYM/ma1xyJEpQbRM67pWtXdlxt8KpHIO0qCAQZIIGO/rRF9MnvrAsX8MFgFoNu6IBBI+ypJkMJwfOaE9T6jcvbfekMVwGgA7ewkDgTgfGlHUrNloH7tQrbYBaGYg8CTBA7/AGcnNBSSk/5ByvlX8BRna5dvW2cI8shQopBaQG2wNqNK8gCT3zS22tb/AHLndaSX8CqxWViCoMkz32kRmaBXNRF33gO4792ZzndmTJz8ZqbpuuXVACyNu7KkglWjBK5KgiRMwaKydOoHjf0JR63aNtd9s3LybttxsyDgK6MSGWCcrtIOckzUrT+2GxSBagsAjCQVa2FKwfDkwY8U8A4IBqBp7dlbU3BJBEZ5k5G3vwcjzpQ1em24tknMLHcxBP5ijyPrJCNr/wAsc0nWFDbUlbag7AZJBZSG+0X2hpzt8lOImlarqD3La3BbP7tp3O0j7omJmcCYEeIkic1K0elRVFxdpdWXcio8KDtUEt3y+RjMCpusMojG5b92khVf7jpIMoF3GSZUEn1PZ1B1qxHNXogfpdZedV2ILaAwHIaFOYC3XJAEHtA+tGx165sQyq9mZC04k4V9w+8Mgj7wA70CtxfLtcujcSAQOCqwc2kXxDO3kEHzpfivWw4U7LbeInALPuJ8Hc7V4HePOnj/ACLNJ9CyLqA595ef7EEANvBIntvxPAUkeo4A+51fTu7olttr7pZ0Vm3EbQU3MZEACBBjhsCgfs31NkNwvLeAkEyQG8J+yMdh+E4q4W0RLCv7pNsHbc2mdnkMTCljz+PNGL5kJNcjdjOl6fas3WFhrgNy3mQSIJiRbuEMzCWkduRFXPT6NVubhcLsygLuhtpiAfewWMkxBJGaDC8H2sbVsKoBnb4GKjnY+4uYkE9qiN1L3rsUuvG6B7qALmdxypNxgVE7VAzIkxRqiduRoHRr48Q37nkEgiAAQdpVSZiMTPM+lENdqNhDlgGAxuzGQJKgyVJIzxMeeab0zXW0O1h7ve5KyWuMdxkgXGg/eJg4jiYowvUvEJBB7uQCQCIllUiRPJBHfgTSShqMprYs2g1Sm2CDMj+1uB9G7jFJuarImB54+PFAen6c2UFvZb92jHCvAUsZ2gMv2fECCT3GKXq7224WBkLtByp+0QvbMg5niB6GkUVYznSDZcTCzIgkY4M5HnwRT9vWAEEZkxjMesHFB21BPkMfhP6/GlrdeRO0jud3byGOe/1ouGmoFPUOpqM/DtT+ptLettbuKGRwQwPBBoXaugGBRC1dqM41saIS8yk9G6E/S9U+wk6W7kTJg8AN5Ecbu45q9nU8foVFu3gcHHwPeaatkDE+nw+FNL4km9yVuDdPQLrDZrm/CoGnvx/zUpbs+tQcWi8ciaIHUQYMZ/H5YE1lXWejw73NOF2N4rlnaYVuN6gDAPG4DH4VsLlTzQ/qHTFeGGGHDDDD0b8jINa8Gbk3MefC56pmYdC6nesndbKso+0gBZtoOWCyNwzkDxYnPNaIGW7b3ggAjImVnvnkeUUC6j7PndO4qeRcUAS3A3IcBv7wiRIxiomjtX7F5tlyXOdjEbLw/s7iSUbyJ84z20zqfxRZkg5QfLJaEb2s9g7OpWQoRhwR2+IYCY+VYt1/2avaU+JSU7OBiJjPlxX0jb1nvVwhVxg22wZ7gHif1NDepPavW4dYaYZbkcZBBJIIIjB58t1RlBZNJ7+fe5ox5Hh8D08v15d6HzZYSTAAJY7RMAAmO5IA9TimXEGtC9q/YGAb2kIdM7lBBK/T6fyqg3gdxDCCMEQBxjgViy4ZY3qelhzwyq4kzqX9Z8x/pFQHrq6jMpE48Ula6upZeIJ6e1Euk8P/AIG/0murqbF4hZ+Ei3/sj1H8K80n2l/xD+Irq6mfjYVsXjTfb1P/ANhf/wBKVUX/AKtvRf4V7XVWXiZnx+FHnQv63/K3+k1bPZ3/AMM//qf/AK7ldXUeH3F4rb0JXsH/AOF13+G7/wBKpXsp/UfMfwrq6q4+hDN/2JvW/sp6J/1XqHa/rNP/AIV/69e11M+oI+FFo6T/AFOp/wDUT/WK9X87/wDqrq6uj176EZ9O+pYdZ9hP8dr86F9K+zqv8Df9NK6upOvfyGl4SzL9z0/OvV+z8xXV1CWw0See1S7fHy/KurqjIvEZ1Hb1/MV7c5ryurvISW4sc1IFdXUshobnX+1KHFdXUvQfqyPe+w9VL2r+wn+L8jXV1aeH378jHxPfqS+sfc/xrVf6lyPXUf6hXV1Xx9COXqCvYz+u/wArfwNZR7Y/+Kf5V1dR43wP+V/ZX2b/AJPo/wCj/9k="/>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descr="http://www.armageddononline.org/images/near-earth-asteroid-NEO.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501055" y="3122498"/>
            <a:ext cx="2787946" cy="174246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3496550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pperplate Gothic Bold"/>
                <a:cs typeface="Copperplate Gothic Bold"/>
              </a:rPr>
              <a:t>All It Takes Is Money</a:t>
            </a:r>
            <a:endParaRPr lang="en-US" dirty="0">
              <a:latin typeface="Copperplate Gothic Bold"/>
              <a:cs typeface="Copperplate Gothic Bold"/>
            </a:endParaRPr>
          </a:p>
        </p:txBody>
      </p:sp>
      <p:sp>
        <p:nvSpPr>
          <p:cNvPr id="4" name="Date Placeholder 3"/>
          <p:cNvSpPr>
            <a:spLocks noGrp="1"/>
          </p:cNvSpPr>
          <p:nvPr>
            <p:ph type="dt" sz="half" idx="10"/>
          </p:nvPr>
        </p:nvSpPr>
        <p:spPr/>
        <p:txBody>
          <a:bodyPr/>
          <a:lstStyle/>
          <a:p>
            <a:r>
              <a:rPr lang="en-US" smtClean="0"/>
              <a:t>6/24/14</a:t>
            </a:r>
            <a:endParaRPr lang="en-US"/>
          </a:p>
        </p:txBody>
      </p:sp>
      <p:sp>
        <p:nvSpPr>
          <p:cNvPr id="5" name="Slide Number Placeholder 4"/>
          <p:cNvSpPr>
            <a:spLocks noGrp="1"/>
          </p:cNvSpPr>
          <p:nvPr>
            <p:ph type="sldNum" sz="quarter" idx="12"/>
          </p:nvPr>
        </p:nvSpPr>
        <p:spPr/>
        <p:txBody>
          <a:bodyPr/>
          <a:lstStyle/>
          <a:p>
            <a:fld id="{FFB7B64B-8D05-0D49-9709-BC09C9B36C20}" type="slidenum">
              <a:rPr lang="en-US" smtClean="0"/>
              <a:pPr/>
              <a:t>13</a:t>
            </a:fld>
            <a:endParaRPr lang="en-US" dirty="0"/>
          </a:p>
        </p:txBody>
      </p:sp>
      <p:pic>
        <p:nvPicPr>
          <p:cNvPr id="7" name="Picture 6" descr="space mining, asteroid mining, cold fusion, lenr, planetary resources, vanguards"/>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743478" y="1182742"/>
            <a:ext cx="1812099" cy="1057058"/>
          </a:xfrm>
          <a:prstGeom prst="rect">
            <a:avLst/>
          </a:prstGeom>
          <a:noFill/>
          <a:extLst>
            <a:ext uri="{909E8E84-426E-40DD-AFC4-6F175D3DCCD1}">
              <a14:hiddenFill xmlns="" xmlns:a14="http://schemas.microsoft.com/office/drawing/2010/main">
                <a:solidFill>
                  <a:srgbClr val="FFFFFF"/>
                </a:solidFill>
              </a14:hiddenFill>
            </a:ext>
          </a:extLst>
        </p:spPr>
      </p:pic>
      <p:sp>
        <p:nvSpPr>
          <p:cNvPr id="8" name="Content Placeholder 7"/>
          <p:cNvSpPr>
            <a:spLocks noGrp="1"/>
          </p:cNvSpPr>
          <p:nvPr>
            <p:ph idx="1"/>
          </p:nvPr>
        </p:nvSpPr>
        <p:spPr>
          <a:xfrm>
            <a:off x="457200" y="2537927"/>
            <a:ext cx="8229600" cy="3588236"/>
          </a:xfrm>
        </p:spPr>
        <p:txBody>
          <a:bodyPr>
            <a:normAutofit fontScale="92500" lnSpcReduction="10000"/>
          </a:bodyPr>
          <a:lstStyle/>
          <a:p>
            <a:r>
              <a:rPr lang="en-US" dirty="0" smtClean="0"/>
              <a:t>Early Warning System 7 years not 7 days with SCSi Telescopes</a:t>
            </a:r>
          </a:p>
          <a:p>
            <a:r>
              <a:rPr lang="en-US" dirty="0" smtClean="0"/>
              <a:t>Maintain Communication with all Efforts </a:t>
            </a:r>
          </a:p>
          <a:p>
            <a:r>
              <a:rPr lang="en-US" dirty="0" smtClean="0"/>
              <a:t>Build  FCF Solar Powered HEL Systems  Adjacent to Protect Geosynchronous Satellite Orbit</a:t>
            </a:r>
          </a:p>
          <a:p>
            <a:r>
              <a:rPr lang="en-US" dirty="0" smtClean="0"/>
              <a:t>Build Space Fence for Moon Orbit Collection</a:t>
            </a:r>
          </a:p>
          <a:p>
            <a:r>
              <a:rPr lang="en-US" dirty="0" smtClean="0"/>
              <a:t>Build Solar powered Space HEL Drones for Attack </a:t>
            </a:r>
            <a:endParaRPr lang="en-US" dirty="0"/>
          </a:p>
        </p:txBody>
      </p:sp>
    </p:spTree>
    <p:extLst>
      <p:ext uri="{BB962C8B-B14F-4D97-AF65-F5344CB8AC3E}">
        <p14:creationId xmlns="" xmlns:p14="http://schemas.microsoft.com/office/powerpoint/2010/main" val="9458888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“Beast is only a Rock”</a:t>
            </a:r>
            <a:endParaRPr lang="en-US" dirty="0"/>
          </a:p>
        </p:txBody>
      </p:sp>
      <p:pic>
        <p:nvPicPr>
          <p:cNvPr id="6" name="Content Placeholder 5"/>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1231900" y="2085181"/>
            <a:ext cx="6680200" cy="3556000"/>
          </a:xfrm>
        </p:spPr>
      </p:pic>
      <p:sp>
        <p:nvSpPr>
          <p:cNvPr id="4" name="Date Placeholder 3"/>
          <p:cNvSpPr>
            <a:spLocks noGrp="1"/>
          </p:cNvSpPr>
          <p:nvPr>
            <p:ph type="dt" sz="half" idx="10"/>
          </p:nvPr>
        </p:nvSpPr>
        <p:spPr/>
        <p:txBody>
          <a:bodyPr/>
          <a:lstStyle/>
          <a:p>
            <a:r>
              <a:rPr lang="en-US" smtClean="0"/>
              <a:t>6/24/14</a:t>
            </a:r>
            <a:endParaRPr lang="en-US"/>
          </a:p>
        </p:txBody>
      </p:sp>
      <p:sp>
        <p:nvSpPr>
          <p:cNvPr id="5" name="Slide Number Placeholder 4"/>
          <p:cNvSpPr>
            <a:spLocks noGrp="1"/>
          </p:cNvSpPr>
          <p:nvPr>
            <p:ph type="sldNum" sz="quarter" idx="12"/>
          </p:nvPr>
        </p:nvSpPr>
        <p:spPr/>
        <p:txBody>
          <a:bodyPr/>
          <a:lstStyle/>
          <a:p>
            <a:fld id="{FFB7B64B-8D05-0D49-9709-BC09C9B36C20}" type="slidenum">
              <a:rPr lang="en-US" smtClean="0"/>
              <a:pPr/>
              <a:t>14</a:t>
            </a:fld>
            <a:endParaRPr lang="en-US"/>
          </a:p>
        </p:txBody>
      </p:sp>
    </p:spTree>
    <p:extLst>
      <p:ext uri="{BB962C8B-B14F-4D97-AF65-F5344CB8AC3E}">
        <p14:creationId xmlns="" xmlns:p14="http://schemas.microsoft.com/office/powerpoint/2010/main" val="32464352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500042"/>
            <a:ext cx="7498080" cy="1143000"/>
          </a:xfrm>
        </p:spPr>
        <p:txBody>
          <a:bodyPr/>
          <a:lstStyle/>
          <a:p>
            <a:pPr algn="ctr"/>
            <a:r>
              <a:rPr lang="en-IN" dirty="0" smtClean="0"/>
              <a:t>Let Us Meet Again</a:t>
            </a:r>
            <a:endParaRPr lang="en-IN" dirty="0"/>
          </a:p>
        </p:txBody>
      </p:sp>
      <p:sp>
        <p:nvSpPr>
          <p:cNvPr id="3" name="Content Placeholder 2"/>
          <p:cNvSpPr>
            <a:spLocks noGrp="1"/>
          </p:cNvSpPr>
          <p:nvPr>
            <p:ph idx="1"/>
          </p:nvPr>
        </p:nvSpPr>
        <p:spPr>
          <a:xfrm>
            <a:off x="500034" y="1928802"/>
            <a:ext cx="8433654" cy="3695712"/>
          </a:xfrm>
        </p:spPr>
        <p:txBody>
          <a:bodyPr/>
          <a:lstStyle/>
          <a:p>
            <a:pPr algn="ctr">
              <a:buNone/>
            </a:pPr>
            <a:r>
              <a:rPr lang="en-IN" dirty="0" smtClean="0"/>
              <a:t>We welcome all to our future group conferences of Omics group international</a:t>
            </a:r>
          </a:p>
          <a:p>
            <a:pPr algn="ctr">
              <a:buNone/>
            </a:pPr>
            <a:r>
              <a:rPr lang="en-IN" dirty="0" smtClean="0"/>
              <a:t>Please visit:</a:t>
            </a:r>
          </a:p>
          <a:p>
            <a:pPr algn="ctr">
              <a:buNone/>
            </a:pPr>
            <a:r>
              <a:rPr lang="en-IN" dirty="0" smtClean="0">
                <a:solidFill>
                  <a:srgbClr val="0070C0"/>
                </a:solidFill>
                <a:hlinkClick r:id="rId2"/>
              </a:rPr>
              <a:t>www.omicsgroup.com</a:t>
            </a:r>
            <a:endParaRPr lang="en-IN" dirty="0" smtClean="0">
              <a:solidFill>
                <a:srgbClr val="0070C0"/>
              </a:solidFill>
            </a:endParaRPr>
          </a:p>
          <a:p>
            <a:pPr algn="ctr">
              <a:buNone/>
            </a:pPr>
            <a:r>
              <a:rPr lang="en-IN" dirty="0" smtClean="0">
                <a:solidFill>
                  <a:srgbClr val="0070C0"/>
                </a:solidFill>
                <a:hlinkClick r:id="rId3"/>
              </a:rPr>
              <a:t>www.Conferenceseries.com</a:t>
            </a:r>
            <a:r>
              <a:rPr lang="en-IN" dirty="0" smtClean="0">
                <a:solidFill>
                  <a:srgbClr val="0070C0"/>
                </a:solidFill>
              </a:rPr>
              <a:t> </a:t>
            </a:r>
          </a:p>
          <a:p>
            <a:pPr algn="ctr">
              <a:buNone/>
            </a:pPr>
            <a:r>
              <a:rPr lang="en-IN" dirty="0" smtClean="0">
                <a:solidFill>
                  <a:srgbClr val="0070C0"/>
                </a:solidFill>
                <a:hlinkClick r:id="rId4"/>
              </a:rPr>
              <a:t>http://optics.conferenceseries.com/</a:t>
            </a:r>
            <a:r>
              <a:rPr lang="en-IN" dirty="0" smtClean="0">
                <a:solidFill>
                  <a:srgbClr val="0070C0"/>
                </a:solidFill>
              </a:rPr>
              <a:t> </a:t>
            </a:r>
            <a:endParaRPr lang="en-IN" dirty="0">
              <a:solidFill>
                <a:srgbClr val="0070C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1080</Words>
  <Application>Microsoft Office PowerPoint</Application>
  <PresentationFormat>On-screen Show (4:3)</PresentationFormat>
  <Paragraphs>168</Paragraphs>
  <Slides>15</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Office Theme</vt:lpstr>
      <vt:lpstr>Photo Editor Photo</vt:lpstr>
      <vt:lpstr>About Omics Group</vt:lpstr>
      <vt:lpstr>About Omics Group conferences</vt:lpstr>
      <vt:lpstr>SPACE INVADER ASTEROIDS Detect and Deter Geoscience meets Astroscience</vt:lpstr>
      <vt:lpstr>The Problem -</vt:lpstr>
      <vt:lpstr>Elliptical Orbital Pattern</vt:lpstr>
      <vt:lpstr>JPL Aluminum WISE </vt:lpstr>
      <vt:lpstr>Why SC-Si?</vt:lpstr>
      <vt:lpstr>Silicon Infrared Synergy for Earth or Space to Provide Accurate Position for Accurate Prediction</vt:lpstr>
      <vt:lpstr>Where Can SC-Si  Be Used?</vt:lpstr>
      <vt:lpstr>Must Deflect Or Destroy </vt:lpstr>
      <vt:lpstr>Proposed Scenario</vt:lpstr>
      <vt:lpstr>Make It Happen </vt:lpstr>
      <vt:lpstr>All It Takes Is Money</vt:lpstr>
      <vt:lpstr>The “Beast is only a Rock”</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 Invader Asteroids –  Detect and Deter  With Silicon Space Based Lasers</dc:title>
  <dc:creator>Roger Paquin</dc:creator>
  <cp:lastModifiedBy>Anderson Silver</cp:lastModifiedBy>
  <cp:revision>81</cp:revision>
  <dcterms:created xsi:type="dcterms:W3CDTF">2014-05-27T19:25:54Z</dcterms:created>
  <dcterms:modified xsi:type="dcterms:W3CDTF">2014-09-24T12:24:28Z</dcterms:modified>
</cp:coreProperties>
</file>