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2" r:id="rId3"/>
    <p:sldId id="257" r:id="rId4"/>
    <p:sldId id="266" r:id="rId5"/>
    <p:sldId id="258" r:id="rId6"/>
    <p:sldId id="280" r:id="rId7"/>
    <p:sldId id="259" r:id="rId8"/>
    <p:sldId id="261" r:id="rId9"/>
    <p:sldId id="263" r:id="rId10"/>
    <p:sldId id="281" r:id="rId11"/>
    <p:sldId id="270" r:id="rId12"/>
    <p:sldId id="271" r:id="rId13"/>
    <p:sldId id="260" r:id="rId14"/>
    <p:sldId id="269" r:id="rId15"/>
    <p:sldId id="277" r:id="rId16"/>
    <p:sldId id="276" r:id="rId17"/>
    <p:sldId id="268" r:id="rId18"/>
    <p:sldId id="282" r:id="rId19"/>
    <p:sldId id="284" r:id="rId20"/>
    <p:sldId id="285" r:id="rId21"/>
    <p:sldId id="283" r:id="rId22"/>
    <p:sldId id="273" r:id="rId23"/>
    <p:sldId id="262" r:id="rId24"/>
    <p:sldId id="275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87F8D0D-1039-4905-A496-AA8D8D48E41C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3750815-10F0-466F-B4A6-2403F00E4E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F955C0-BAA7-4453-98E1-519E4975D39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BB0D5A-678E-47E2-B9D9-42E61063D64A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D69CD-033F-4898-857F-E5B3B313158C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DCDD2-4E9F-4160-9226-7DC5F59CF2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800E4-A313-4082-AEE2-922153D7206E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734DE-AB3B-40BD-94ED-EDA0C67089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62370-5B09-4838-B954-EBAAADFE70D9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C72B5-F4F3-4C22-B9AF-D94D70618D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DDD84-86A3-414A-A5F3-3A1D916EB3D5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F9577-8E2F-4AA1-89FF-CCD7648AF4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E8DD1-E08B-4B3C-B006-4F940001B3D7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50A28-EB96-46E9-A486-149EF44F5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47B42-48DF-4D16-AAA4-CA7DE4FC1794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29775-AD0E-43F4-91FC-1A5921B320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F0E7B-A0EF-4824-828A-AB021296D2B7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17AD5-470E-4718-AFA6-B453FAF4D1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C2244-42F0-49C5-A28C-D3FE53541FEB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F092F-6E76-4E05-BB7A-1EF54215EC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B2C39-A3DE-4E86-8A3A-1C774869150C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CE1FA-C41C-424A-89AE-E3C839A488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AFB27-BB29-4792-AB2E-312FDB49C967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32BF6-894F-498A-B4FC-A47ED4F669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2927D-9716-4D0B-8492-CC5825CF683C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CBF5D-7D2F-4BFC-A945-02D887D2AA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2AB696-C2C8-4DBC-AC6A-5B19926140F7}" type="datetimeFigureOut">
              <a:rPr lang="en-US"/>
              <a:pPr>
                <a:defRPr/>
              </a:pPr>
              <a:t>7/22/2014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C06FC8-7E4F-4057-A381-61B9F1F5F9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cid:image006.png@01CE0AA3.B678571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Correlating Qualitative with Quantitative Measurement of Sea Level Rise in Florida Bay</a:t>
            </a:r>
            <a:endParaRPr lang="en-US" dirty="0" smtClean="0"/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762000" y="3276600"/>
            <a:ext cx="7543800" cy="1752600"/>
          </a:xfrm>
        </p:spPr>
        <p:txBody>
          <a:bodyPr/>
          <a:lstStyle/>
          <a:p>
            <a:pPr eaLnBrk="1" hangingPunct="1"/>
            <a:endParaRPr lang="en-US" sz="430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3600" smtClean="0">
                <a:solidFill>
                  <a:schemeClr val="tx1"/>
                </a:solidFill>
              </a:rPr>
              <a:t>Douglas J. Leaffer, MSCE, PG, EIT</a:t>
            </a:r>
          </a:p>
        </p:txBody>
      </p:sp>
      <p:pic>
        <p:nvPicPr>
          <p:cNvPr id="205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5029200"/>
            <a:ext cx="4752975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/>
              <a:t>Area of Study</a:t>
            </a:r>
          </a:p>
        </p:txBody>
      </p:sp>
      <p:pic>
        <p:nvPicPr>
          <p:cNvPr id="3075" name="Picture 2" descr="Fig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447800"/>
            <a:ext cx="5334000" cy="469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1524000" y="6180138"/>
            <a:ext cx="64770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NOAA Gauging Station at Lat 24</a:t>
            </a:r>
            <a:r>
              <a:rPr lang="en-US" sz="2000" b="1" baseline="30000"/>
              <a:t>o</a:t>
            </a:r>
            <a:r>
              <a:rPr lang="en-US" sz="2000" b="1"/>
              <a:t> 42.7’ N, Long 81</a:t>
            </a:r>
            <a:r>
              <a:rPr lang="en-US" sz="2000" b="1" baseline="30000"/>
              <a:t>o</a:t>
            </a:r>
            <a:r>
              <a:rPr lang="en-US" sz="2000" b="1"/>
              <a:t> 6.3’ W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Florida Bay</a:t>
            </a:r>
          </a:p>
        </p:txBody>
      </p:sp>
      <p:pic>
        <p:nvPicPr>
          <p:cNvPr id="4099" name="Picture 4" descr="http://sofia.usgs.gov/publications/ofr/95-628/images/fig1x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524000"/>
            <a:ext cx="695325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00" name="Group 1"/>
          <p:cNvGrpSpPr>
            <a:grpSpLocks/>
          </p:cNvGrpSpPr>
          <p:nvPr/>
        </p:nvGrpSpPr>
        <p:grpSpPr bwMode="auto">
          <a:xfrm>
            <a:off x="34925" y="3581400"/>
            <a:ext cx="3317875" cy="527050"/>
            <a:chOff x="34925" y="3657600"/>
            <a:chExt cx="3317875" cy="526495"/>
          </a:xfrm>
        </p:grpSpPr>
        <p:sp>
          <p:nvSpPr>
            <p:cNvPr id="3" name="Line Callout 1 2"/>
            <p:cNvSpPr/>
            <p:nvPr/>
          </p:nvSpPr>
          <p:spPr>
            <a:xfrm>
              <a:off x="3048000" y="3657600"/>
              <a:ext cx="304800" cy="304479"/>
            </a:xfrm>
            <a:prstGeom prst="borderCallout1">
              <a:avLst>
                <a:gd name="adj1" fmla="val 18750"/>
                <a:gd name="adj2" fmla="val -8333"/>
                <a:gd name="adj3" fmla="val 67045"/>
                <a:gd name="adj4" fmla="val -601969"/>
              </a:avLst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103" name="TextBox 1"/>
            <p:cNvSpPr txBox="1">
              <a:spLocks noChangeArrowheads="1"/>
            </p:cNvSpPr>
            <p:nvPr/>
          </p:nvSpPr>
          <p:spPr bwMode="auto">
            <a:xfrm>
              <a:off x="34925" y="3814763"/>
              <a:ext cx="1422954" cy="3693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Flamingo, FL </a:t>
              </a:r>
            </a:p>
          </p:txBody>
        </p:sp>
      </p:grpSp>
      <p:sp>
        <p:nvSpPr>
          <p:cNvPr id="4101" name="TextBox 6"/>
          <p:cNvSpPr txBox="1">
            <a:spLocks noChangeArrowheads="1"/>
          </p:cNvSpPr>
          <p:nvPr/>
        </p:nvSpPr>
        <p:spPr bwMode="auto">
          <a:xfrm>
            <a:off x="1506538" y="6280150"/>
            <a:ext cx="1028700" cy="36988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Vaca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eaLnBrk="1" hangingPunct="1"/>
            <a:r>
              <a:rPr lang="en-US" sz="4200" b="1" smtClean="0"/>
              <a:t>Shallow Water, Sensitive Environment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2057400"/>
            <a:ext cx="3943350" cy="2947988"/>
          </a:xfrm>
          <a:noFill/>
        </p:spPr>
      </p:pic>
      <p:pic>
        <p:nvPicPr>
          <p:cNvPr id="5124" name="4d0ce0fb-17ec-4fd3-8745-e1c1355b2bc9" descr="32D26A35-4207-49FD-8B5E-28398E2F2572@gateway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495800" y="3352800"/>
            <a:ext cx="3840163" cy="28686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Florida Bay with Fishing Guide</a:t>
            </a:r>
          </a:p>
        </p:txBody>
      </p:sp>
      <p:pic>
        <p:nvPicPr>
          <p:cNvPr id="6147" name="fb08df9f-2708-4b8c-806c-6d655de781c2" descr="ED7E3998-8D2B-413C-829D-6B1C7394EDC9@gatew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447800"/>
            <a:ext cx="510063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419475"/>
            <a:ext cx="22860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Boat Docks at Flamingo, Florida</a:t>
            </a:r>
          </a:p>
        </p:txBody>
      </p:sp>
      <p:pic>
        <p:nvPicPr>
          <p:cNvPr id="7171" name="Picture 4" descr="http://etc.usf.edu/clippix/pix/boat-dock-at-the-flamingo-marina-of-everglades-national-park_medi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600200"/>
            <a:ext cx="6858000" cy="456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Vaca Key, FL – NOAA Station 8723970</a:t>
            </a:r>
          </a:p>
        </p:txBody>
      </p:sp>
      <p:pic>
        <p:nvPicPr>
          <p:cNvPr id="8195" name="Picture 4" descr="Photo of station 87239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371600"/>
            <a:ext cx="3752850" cy="500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0638" cy="1143000"/>
          </a:xfrm>
        </p:spPr>
        <p:txBody>
          <a:bodyPr/>
          <a:lstStyle/>
          <a:p>
            <a:pPr eaLnBrk="1" hangingPunct="1"/>
            <a:r>
              <a:rPr lang="en-US" b="1" smtClean="0"/>
              <a:t>Monthly Mean Sea Level (MSL) Trend</a:t>
            </a:r>
            <a:endParaRPr lang="en-US" smtClean="0"/>
          </a:p>
        </p:txBody>
      </p:sp>
      <p:pic>
        <p:nvPicPr>
          <p:cNvPr id="9219" name="Chart 2" descr="cid:image006.png@01CE0AA3.B6785710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6200" y="1981200"/>
            <a:ext cx="8910638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Box 2"/>
          <p:cNvSpPr txBox="1">
            <a:spLocks noChangeArrowheads="1"/>
          </p:cNvSpPr>
          <p:nvPr/>
        </p:nvSpPr>
        <p:spPr bwMode="auto">
          <a:xfrm>
            <a:off x="76200" y="6140450"/>
            <a:ext cx="9026525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300" b="1"/>
              <a:t>Annual Fall Flood Heights in the 1980’s are now Average Heights (2010’s)</a:t>
            </a:r>
          </a:p>
        </p:txBody>
      </p:sp>
      <p:sp>
        <p:nvSpPr>
          <p:cNvPr id="2" name="Oval 1"/>
          <p:cNvSpPr/>
          <p:nvPr/>
        </p:nvSpPr>
        <p:spPr>
          <a:xfrm flipH="1" flipV="1">
            <a:off x="2667000" y="2667000"/>
            <a:ext cx="1524000" cy="381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 flipH="1" flipV="1">
            <a:off x="7315200" y="2743200"/>
            <a:ext cx="1524000" cy="381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223" name="TextBox 2"/>
          <p:cNvSpPr txBox="1">
            <a:spLocks noChangeArrowheads="1"/>
          </p:cNvSpPr>
          <p:nvPr/>
        </p:nvSpPr>
        <p:spPr bwMode="auto">
          <a:xfrm>
            <a:off x="104775" y="5410200"/>
            <a:ext cx="2638425" cy="3698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Normalized change in feet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57200" y="5053013"/>
            <a:ext cx="0" cy="35718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Avg. Water Height Variations by Month</a:t>
            </a:r>
          </a:p>
        </p:txBody>
      </p:sp>
      <p:pic>
        <p:nvPicPr>
          <p:cNvPr id="10243" name="Chart 1" descr="image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571625"/>
            <a:ext cx="70231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152400" y="6096000"/>
            <a:ext cx="88503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/>
              <a:t>NOAA Station #  8723970 - Data Shown are Heights in Feet +/- MSL  (2012)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10200" y="1600200"/>
            <a:ext cx="3657600" cy="873125"/>
            <a:chOff x="5410200" y="1600200"/>
            <a:chExt cx="3657600" cy="873125"/>
          </a:xfrm>
        </p:grpSpPr>
        <p:sp>
          <p:nvSpPr>
            <p:cNvPr id="5" name="Oval 4"/>
            <p:cNvSpPr/>
            <p:nvPr/>
          </p:nvSpPr>
          <p:spPr>
            <a:xfrm>
              <a:off x="5410200" y="1600200"/>
              <a:ext cx="1371600" cy="6096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6675438" y="2057400"/>
              <a:ext cx="563562" cy="2159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54" name="TextBox 10"/>
            <p:cNvSpPr txBox="1">
              <a:spLocks noChangeArrowheads="1"/>
            </p:cNvSpPr>
            <p:nvPr/>
          </p:nvSpPr>
          <p:spPr bwMode="auto">
            <a:xfrm>
              <a:off x="7192963" y="2073275"/>
              <a:ext cx="1874837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Peak in October</a:t>
              </a:r>
            </a:p>
          </p:txBody>
        </p:sp>
      </p:grpSp>
      <p:sp>
        <p:nvSpPr>
          <p:cNvPr id="10246" name="TextBox 2"/>
          <p:cNvSpPr txBox="1">
            <a:spLocks noChangeArrowheads="1"/>
          </p:cNvSpPr>
          <p:nvPr/>
        </p:nvSpPr>
        <p:spPr bwMode="auto">
          <a:xfrm>
            <a:off x="7543800" y="4114800"/>
            <a:ext cx="38100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247" name="TextBox 8"/>
          <p:cNvSpPr txBox="1">
            <a:spLocks noChangeArrowheads="1"/>
          </p:cNvSpPr>
          <p:nvPr/>
        </p:nvSpPr>
        <p:spPr bwMode="auto">
          <a:xfrm>
            <a:off x="1676400" y="4038600"/>
            <a:ext cx="38100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771650" y="3886200"/>
            <a:ext cx="0" cy="522288"/>
          </a:xfrm>
          <a:prstGeom prst="line">
            <a:avLst/>
          </a:prstGeom>
          <a:ln w="222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981200" y="1828800"/>
            <a:ext cx="3355975" cy="914400"/>
            <a:chOff x="1981200" y="1828800"/>
            <a:chExt cx="3355975" cy="914400"/>
          </a:xfrm>
        </p:grpSpPr>
        <p:sp>
          <p:nvSpPr>
            <p:cNvPr id="4" name="Left Brace 3"/>
            <p:cNvSpPr/>
            <p:nvPr/>
          </p:nvSpPr>
          <p:spPr>
            <a:xfrm>
              <a:off x="5181600" y="1828800"/>
              <a:ext cx="155575" cy="914400"/>
            </a:xfrm>
            <a:prstGeom prst="leftBrac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51" name="TextBox 10"/>
            <p:cNvSpPr txBox="1">
              <a:spLocks noChangeArrowheads="1"/>
            </p:cNvSpPr>
            <p:nvPr/>
          </p:nvSpPr>
          <p:spPr bwMode="auto">
            <a:xfrm>
              <a:off x="1981200" y="2057400"/>
              <a:ext cx="31146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Flamingo Docks Submerged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Qualitative Observations Today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759825" cy="4525963"/>
          </a:xfrm>
        </p:spPr>
        <p:txBody>
          <a:bodyPr/>
          <a:lstStyle/>
          <a:p>
            <a:r>
              <a:rPr lang="en-US" sz="2800" smtClean="0"/>
              <a:t>Dock submergence (Flamingo, FL) for 2 months / year      compare to 2 -3 weeks (1980’s) – per fishing guide</a:t>
            </a:r>
          </a:p>
          <a:p>
            <a:r>
              <a:rPr lang="en-US" sz="2800" smtClean="0"/>
              <a:t>Prolonged flooding a frequent event after strong storms (Miami Beach)</a:t>
            </a:r>
          </a:p>
          <a:p>
            <a:r>
              <a:rPr lang="en-US" sz="2800" smtClean="0"/>
              <a:t>Non-storm event seawater flooding during lunar high tides</a:t>
            </a:r>
          </a:p>
          <a:p>
            <a:r>
              <a:rPr lang="en-US" sz="2800" smtClean="0"/>
              <a:t>Significant beach erosion (Central FL southward to Miami-Dade County)</a:t>
            </a:r>
          </a:p>
          <a:p>
            <a:r>
              <a:rPr lang="en-US" sz="2800" smtClean="0"/>
              <a:t>Salt water intrusion into Biscayne Aquifer (since  1950’s)</a:t>
            </a:r>
          </a:p>
          <a:p>
            <a:endParaRPr lang="en-US" sz="2800" smtClean="0"/>
          </a:p>
        </p:txBody>
      </p:sp>
      <p:sp>
        <p:nvSpPr>
          <p:cNvPr id="11268" name="TextBox 5"/>
          <p:cNvSpPr txBox="1">
            <a:spLocks noChangeArrowheads="1"/>
          </p:cNvSpPr>
          <p:nvPr/>
        </p:nvSpPr>
        <p:spPr bwMode="auto">
          <a:xfrm>
            <a:off x="152400" y="6229350"/>
            <a:ext cx="8912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 Source: Sea Level Rise and its Impact on Miami-Dade County, WRI Fact Sheet,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239713" y="1066800"/>
            <a:ext cx="8675687" cy="4716463"/>
            <a:chOff x="163513" y="1670050"/>
            <a:chExt cx="8675687" cy="4716463"/>
          </a:xfrm>
        </p:grpSpPr>
        <p:pic>
          <p:nvPicPr>
            <p:cNvPr id="12292" name="Picture 3"/>
            <p:cNvPicPr>
              <a:picLocks noChangeAspect="1" noChangeArrowheads="1"/>
            </p:cNvPicPr>
            <p:nvPr/>
          </p:nvPicPr>
          <p:blipFill>
            <a:blip r:embed="rId2"/>
            <a:srcRect l="10516" t="8096" r="50243" b="14063"/>
            <a:stretch>
              <a:fillRect/>
            </a:stretch>
          </p:blipFill>
          <p:spPr bwMode="auto">
            <a:xfrm>
              <a:off x="4572000" y="1876425"/>
              <a:ext cx="4267200" cy="4510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293" name="Picture 4"/>
            <p:cNvPicPr>
              <a:picLocks noChangeAspect="1" noChangeArrowheads="1"/>
            </p:cNvPicPr>
            <p:nvPr/>
          </p:nvPicPr>
          <p:blipFill>
            <a:blip r:embed="rId3"/>
            <a:srcRect l="12904" t="8942" r="38498" b="11475"/>
            <a:stretch>
              <a:fillRect/>
            </a:stretch>
          </p:blipFill>
          <p:spPr bwMode="auto">
            <a:xfrm>
              <a:off x="163513" y="1670050"/>
              <a:ext cx="4484687" cy="4349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294" name="TextBox 2"/>
            <p:cNvSpPr txBox="1">
              <a:spLocks noChangeArrowheads="1"/>
            </p:cNvSpPr>
            <p:nvPr/>
          </p:nvSpPr>
          <p:spPr bwMode="auto">
            <a:xfrm>
              <a:off x="381000" y="2514600"/>
              <a:ext cx="4267200" cy="685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pic>
          <p:nvPicPr>
            <p:cNvPr id="12295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75188" y="2857500"/>
              <a:ext cx="4164012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8610600" y="2533650"/>
            <a:ext cx="381000" cy="3249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735138"/>
            <a:ext cx="5316538" cy="362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/>
          <a:srcRect l="14078" t="7858" r="39238" b="30200"/>
          <a:stretch>
            <a:fillRect/>
          </a:stretch>
        </p:blipFill>
        <p:spPr bwMode="auto">
          <a:xfrm>
            <a:off x="609600" y="762000"/>
            <a:ext cx="356076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6" name="TextBox 2"/>
          <p:cNvSpPr txBox="1">
            <a:spLocks noChangeArrowheads="1"/>
          </p:cNvSpPr>
          <p:nvPr/>
        </p:nvSpPr>
        <p:spPr bwMode="auto">
          <a:xfrm>
            <a:off x="152400" y="5638800"/>
            <a:ext cx="88392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900"/>
              <a:t>"Miami, as we know it today, is doomed," says Dr. Harold Wanless, Chairman of the Department of Geological Sciences at the University of Miami (</a:t>
            </a:r>
            <a:r>
              <a:rPr lang="en-US" sz="1900" i="1"/>
              <a:t>RollingStone: </a:t>
            </a:r>
            <a:r>
              <a:rPr lang="en-US" sz="1900"/>
              <a:t>6/20/13)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2078038"/>
            <a:ext cx="2112963" cy="58896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Statistical Monthly MSL Trend</a:t>
            </a:r>
            <a:br>
              <a:rPr lang="en-US" b="1" dirty="0" smtClean="0"/>
            </a:br>
            <a:endParaRPr lang="en-US" dirty="0" smtClean="0"/>
          </a:p>
        </p:txBody>
      </p:sp>
      <p:pic>
        <p:nvPicPr>
          <p:cNvPr id="14339" name="Picture 2" descr="chart: Mean Sea Level Trend, 8723970 - Vaca Key, Flori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295400" y="6172200"/>
            <a:ext cx="7054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Equivalent to a Sea Level Rise of 0.91 feet in 100 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r>
              <a:rPr lang="en-US" sz="4000" b="1" smtClean="0"/>
              <a:t>Annual Fall Flood Mean WL Forecast 2015-2050</a:t>
            </a:r>
          </a:p>
        </p:txBody>
      </p:sp>
      <p:pic>
        <p:nvPicPr>
          <p:cNvPr id="1536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03438"/>
            <a:ext cx="9144000" cy="361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 rot="20968160">
            <a:off x="3581400" y="3584575"/>
            <a:ext cx="1752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365" name="TextBox 7"/>
          <p:cNvSpPr txBox="1">
            <a:spLocks noChangeArrowheads="1"/>
          </p:cNvSpPr>
          <p:nvPr/>
        </p:nvSpPr>
        <p:spPr bwMode="auto">
          <a:xfrm>
            <a:off x="762000" y="5943600"/>
            <a:ext cx="7981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Note: Dampening Amplitude of Annual Fall Flood Oscillations</a:t>
            </a:r>
          </a:p>
        </p:txBody>
      </p:sp>
      <p:grpSp>
        <p:nvGrpSpPr>
          <p:cNvPr id="15366" name="Group 4"/>
          <p:cNvGrpSpPr>
            <a:grpSpLocks/>
          </p:cNvGrpSpPr>
          <p:nvPr/>
        </p:nvGrpSpPr>
        <p:grpSpPr bwMode="auto">
          <a:xfrm>
            <a:off x="5257800" y="3749675"/>
            <a:ext cx="3352800" cy="136525"/>
            <a:chOff x="5257800" y="3748913"/>
            <a:chExt cx="3352800" cy="137287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257800" y="3836713"/>
              <a:ext cx="3048000" cy="0"/>
            </a:xfrm>
            <a:prstGeom prst="line">
              <a:avLst/>
            </a:prstGeom>
            <a:ln w="22225">
              <a:solidFill>
                <a:srgbClr val="00B05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Left Arrow 1"/>
            <p:cNvSpPr/>
            <p:nvPr/>
          </p:nvSpPr>
          <p:spPr>
            <a:xfrm flipV="1">
              <a:off x="8382000" y="3748913"/>
              <a:ext cx="228600" cy="137287"/>
            </a:xfrm>
            <a:prstGeom prst="lef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8" name="Left Arrow 7"/>
          <p:cNvSpPr/>
          <p:nvPr/>
        </p:nvSpPr>
        <p:spPr>
          <a:xfrm flipV="1">
            <a:off x="8382000" y="3192463"/>
            <a:ext cx="228600" cy="1381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Left Arrow 8"/>
          <p:cNvSpPr/>
          <p:nvPr/>
        </p:nvSpPr>
        <p:spPr>
          <a:xfrm flipV="1">
            <a:off x="8382000" y="2530475"/>
            <a:ext cx="228600" cy="1365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369" name="TextBox 3"/>
          <p:cNvSpPr txBox="1">
            <a:spLocks noChangeArrowheads="1"/>
          </p:cNvSpPr>
          <p:nvPr/>
        </p:nvSpPr>
        <p:spPr bwMode="auto">
          <a:xfrm>
            <a:off x="1219200" y="2054225"/>
            <a:ext cx="1235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Source: NOAA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365" grpId="0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Existing Flood Risks - South Florida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Every coastal flood today is already wider, deeper and more damaging, due to </a:t>
            </a:r>
          </a:p>
          <a:p>
            <a:r>
              <a:rPr lang="en-US" smtClean="0"/>
              <a:t>roughly 8 inches of warming-driven global sea level rise recorded since 1900 (IPCC 2013) </a:t>
            </a:r>
          </a:p>
          <a:p>
            <a:r>
              <a:rPr lang="en-US" smtClean="0"/>
              <a:t>This rise has already increased the annual chance of extreme coastal floods </a:t>
            </a:r>
            <a:r>
              <a:rPr lang="en-US" u="sng" smtClean="0"/>
              <a:t>threefold</a:t>
            </a:r>
            <a:r>
              <a:rPr lang="en-US" smtClean="0"/>
              <a:t> at Key West, a proxy for Southeast Florida 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76200" y="6400800"/>
            <a:ext cx="899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 Source: Florida &amp; the Surging Sea, A Vulnerability Assessment. Climate Central,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Climate Central Projections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sz="3000" smtClean="0"/>
              <a:t>Eight water level stations around coastal Florida</a:t>
            </a:r>
          </a:p>
          <a:p>
            <a:r>
              <a:rPr lang="en-US" sz="3000" smtClean="0"/>
              <a:t>Projections across the locations varied only slightly </a:t>
            </a:r>
          </a:p>
          <a:p>
            <a:r>
              <a:rPr lang="en-US" sz="3000" smtClean="0"/>
              <a:t>Analysis projects a range of local sea level rise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smtClean="0"/>
              <a:t>0.6-1.3 feet by 2050, and 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smtClean="0"/>
              <a:t>1.7-4.7 feet by 2100, at Key West (MSL 2012 baseline)</a:t>
            </a:r>
          </a:p>
          <a:p>
            <a:r>
              <a:rPr lang="en-US" sz="3000" smtClean="0"/>
              <a:t>End-of-century projections at the seven other water level stations range from: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smtClean="0"/>
              <a:t>3 inches lower (Apalachicola) to about 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smtClean="0"/>
              <a:t>2 inches higher (Vaca Key) </a:t>
            </a:r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76200" y="6400800"/>
            <a:ext cx="899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 Source: Florida &amp; the Surging Sea, A Vulnerability Assessment. Climate Central,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t="9570" r="16798" b="5742"/>
          <a:stretch>
            <a:fillRect/>
          </a:stretch>
        </p:blipFill>
        <p:spPr bwMode="auto">
          <a:xfrm>
            <a:off x="100013" y="381000"/>
            <a:ext cx="8967787" cy="573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76200" y="6400800"/>
            <a:ext cx="899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 Source: Florida &amp; the Surging Sea, A Vulnerability Assessment. Climate Central, 2013</a:t>
            </a:r>
          </a:p>
        </p:txBody>
      </p:sp>
      <p:sp>
        <p:nvSpPr>
          <p:cNvPr id="18436" name="TextBox 1"/>
          <p:cNvSpPr txBox="1">
            <a:spLocks noChangeArrowheads="1"/>
          </p:cNvSpPr>
          <p:nvPr/>
        </p:nvSpPr>
        <p:spPr bwMode="auto">
          <a:xfrm>
            <a:off x="3429000" y="228600"/>
            <a:ext cx="5638800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18437" name="Group 7"/>
          <p:cNvGrpSpPr>
            <a:grpSpLocks/>
          </p:cNvGrpSpPr>
          <p:nvPr/>
        </p:nvGrpSpPr>
        <p:grpSpPr bwMode="auto">
          <a:xfrm>
            <a:off x="5029200" y="4556125"/>
            <a:ext cx="1219200" cy="396875"/>
            <a:chOff x="5029200" y="4555998"/>
            <a:chExt cx="1219200" cy="397002"/>
          </a:xfrm>
        </p:grpSpPr>
        <p:sp>
          <p:nvSpPr>
            <p:cNvPr id="2" name="Down Arrow 1"/>
            <p:cNvSpPr/>
            <p:nvPr/>
          </p:nvSpPr>
          <p:spPr>
            <a:xfrm>
              <a:off x="6127750" y="4555998"/>
              <a:ext cx="120650" cy="24455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 flipH="1">
              <a:off x="5029200" y="4953000"/>
              <a:ext cx="1098550" cy="0"/>
            </a:xfrm>
            <a:prstGeom prst="line">
              <a:avLst/>
            </a:prstGeom>
            <a:ln w="222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38" name="Group 9"/>
          <p:cNvGrpSpPr>
            <a:grpSpLocks/>
          </p:cNvGrpSpPr>
          <p:nvPr/>
        </p:nvGrpSpPr>
        <p:grpSpPr bwMode="auto">
          <a:xfrm>
            <a:off x="5029200" y="3641725"/>
            <a:ext cx="2971800" cy="396875"/>
            <a:chOff x="5029200" y="3641598"/>
            <a:chExt cx="2971800" cy="397002"/>
          </a:xfrm>
        </p:grpSpPr>
        <p:sp>
          <p:nvSpPr>
            <p:cNvPr id="6" name="Down Arrow 5"/>
            <p:cNvSpPr/>
            <p:nvPr/>
          </p:nvSpPr>
          <p:spPr>
            <a:xfrm>
              <a:off x="7880350" y="3641598"/>
              <a:ext cx="120650" cy="244553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>
              <a:off x="5029200" y="4038600"/>
              <a:ext cx="2851150" cy="0"/>
            </a:xfrm>
            <a:prstGeom prst="line">
              <a:avLst/>
            </a:prstGeom>
            <a:ln w="2222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Populations and Receptors at Risk</a:t>
            </a:r>
          </a:p>
        </p:txBody>
      </p:sp>
      <p:sp>
        <p:nvSpPr>
          <p:cNvPr id="19459" name="Content Placeholder 4"/>
          <p:cNvSpPr txBox="1">
            <a:spLocks/>
          </p:cNvSpPr>
          <p:nvPr/>
        </p:nvSpPr>
        <p:spPr bwMode="auto">
          <a:xfrm>
            <a:off x="457200" y="1676400"/>
            <a:ext cx="8229600" cy="4832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/>
              <a:t>Miami-Dade alone has more people living less than 4 feet above sea level than </a:t>
            </a:r>
            <a:r>
              <a:rPr lang="en-US" sz="2800" b="1"/>
              <a:t>any state in the nation </a:t>
            </a:r>
            <a:r>
              <a:rPr lang="en-US" sz="2800"/>
              <a:t>except Louisiana</a:t>
            </a:r>
            <a:endParaRPr lang="en-US" sz="3000"/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/>
              <a:t>More than 10 percent of land in Miami-Dade sits at less than 1 foot above current sea level, </a:t>
            </a:r>
          </a:p>
          <a:p>
            <a:pPr marL="914400" lvl="1" indent="-4572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nearly 20 percent at less than 2 feet, and </a:t>
            </a:r>
          </a:p>
          <a:p>
            <a:pPr marL="914400" lvl="1" indent="-4572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/>
              <a:t>one-fourth at less than three feet.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/>
              <a:t>Homes, businesses, roads, infrastructure, wastewater treatment facilities, hazardous waste sites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Map of Miami-Dade County</a:t>
            </a:r>
          </a:p>
        </p:txBody>
      </p:sp>
      <p:pic>
        <p:nvPicPr>
          <p:cNvPr id="20483" name="Picture 2" descr="http://www.miamibeachwebsite.com/images/map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7620000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685800"/>
            <a:ext cx="83121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76200" y="161925"/>
            <a:ext cx="8915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/>
              <a:t>People, Property and Infrastructure on Land &lt; 3 ft. (% pop.)</a:t>
            </a: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76200" y="6400800"/>
            <a:ext cx="899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 Source: Florida &amp; the Surging Sea, A Vulnerability Assessment. Climate Central,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Adaptation and Mitigation</a:t>
            </a:r>
          </a:p>
        </p:txBody>
      </p:sp>
      <p:sp>
        <p:nvSpPr>
          <p:cNvPr id="22531" name="Content Placeholder 4"/>
          <p:cNvSpPr txBox="1">
            <a:spLocks/>
          </p:cNvSpPr>
          <p:nvPr/>
        </p:nvSpPr>
        <p:spPr bwMode="auto">
          <a:xfrm>
            <a:off x="457200" y="1371600"/>
            <a:ext cx="8229600" cy="4894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600"/>
              <a:t>Current pattern of development and housing density may reflect attempts to steer clear of historic flood risk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600"/>
              <a:t>Roughly 23 million cubic yards of beach renourishment needed over the next 50 years to sustain aesthetic and tourism viability of South Florida beaches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600"/>
              <a:t>Addition of high-capacity pumping stations costing approximately $70M each (plus necessary land acquisitions) to augment existing flood/salinity control structures 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600"/>
              <a:t>Stormwater management, recapture and storage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600"/>
              <a:t>Construction of higher seawalls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Conclusions </a:t>
            </a:r>
            <a:endParaRPr lang="en-US" smtClean="0"/>
          </a:p>
        </p:txBody>
      </p:sp>
      <p:sp>
        <p:nvSpPr>
          <p:cNvPr id="2355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262563"/>
          </a:xfr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sz="3000" smtClean="0"/>
              <a:t>Since 1870, average global sea level rise of 8 inches </a:t>
            </a:r>
          </a:p>
          <a:p>
            <a:r>
              <a:rPr lang="en-US" sz="3000" smtClean="0"/>
              <a:t>In Southeast Florida, sea level has risen 12 inches</a:t>
            </a:r>
          </a:p>
          <a:p>
            <a:r>
              <a:rPr lang="en-US" sz="3000" smtClean="0"/>
              <a:t>Qualitative observations today demonstrate SLR is occurring in “real-time”</a:t>
            </a:r>
          </a:p>
          <a:p>
            <a:r>
              <a:rPr lang="en-US" sz="3000" smtClean="0"/>
              <a:t>By the year 2060, it is estimated that sea levels along Florida’s coastline could rise between another 9 inches to 2 feet</a:t>
            </a:r>
          </a:p>
          <a:p>
            <a:r>
              <a:rPr lang="en-US" sz="3000" smtClean="0"/>
              <a:t>Major impacts to population, property, infrastructure</a:t>
            </a:r>
          </a:p>
          <a:p>
            <a:r>
              <a:rPr lang="en-US" sz="3000" smtClean="0"/>
              <a:t>Mitigative measures and adaptation in progress </a:t>
            </a:r>
            <a:endParaRPr lang="en-US" sz="3000" i="1" smtClean="0"/>
          </a:p>
          <a:p>
            <a:endParaRPr lang="en-US" sz="3000" smtClean="0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152400" y="6229350"/>
            <a:ext cx="8912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 Source: Sea Level Rise and its Impact on Miami-Dade County, WRI Fact Sheet,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Florida Bay - an Environment at Risk</a:t>
            </a:r>
          </a:p>
        </p:txBody>
      </p:sp>
      <p:pic>
        <p:nvPicPr>
          <p:cNvPr id="24579" name="116d4f5d-6b56-413f-be33-84b9aa8d4afb" descr="C68874C1-3B31-4240-804B-CA3CB29577F0@gatewa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752600"/>
            <a:ext cx="6121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04800"/>
            <a:ext cx="8108950" cy="631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3810000" y="304800"/>
            <a:ext cx="4892675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Douglas J. Leaffer, MSCE, PG, EIT</a:t>
            </a:r>
          </a:p>
          <a:p>
            <a:r>
              <a:rPr lang="en-US" sz="2800"/>
              <a:t>Framingham State University</a:t>
            </a:r>
          </a:p>
          <a:p>
            <a:r>
              <a:rPr lang="en-US" sz="2800"/>
              <a:t>dleaffer@framingham.edu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760</Words>
  <Application>Microsoft Office PowerPoint</Application>
  <PresentationFormat>On-screen Show (4:3)</PresentationFormat>
  <Paragraphs>77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Arial</vt:lpstr>
      <vt:lpstr>Wingdings</vt:lpstr>
      <vt:lpstr>Office Theme</vt:lpstr>
      <vt:lpstr>Correlating Qualitative with Quantitative Measurement of Sea Level Rise in Florida Bay</vt:lpstr>
      <vt:lpstr>Area of Study</vt:lpstr>
      <vt:lpstr>Florida Bay</vt:lpstr>
      <vt:lpstr>Shallow Water, Sensitive Environment</vt:lpstr>
      <vt:lpstr>Florida Bay with Fishing Guide</vt:lpstr>
      <vt:lpstr>Boat Docks at Flamingo, Florida</vt:lpstr>
      <vt:lpstr>Vaca Key, FL – NOAA Station 8723970</vt:lpstr>
      <vt:lpstr>Monthly Mean Sea Level (MSL) Trend</vt:lpstr>
      <vt:lpstr>Avg. Water Height Variations by Month</vt:lpstr>
      <vt:lpstr>Qualitative Observations Today</vt:lpstr>
      <vt:lpstr>Slide 11</vt:lpstr>
      <vt:lpstr>Slide 12</vt:lpstr>
      <vt:lpstr> Statistical Monthly MSL Trend </vt:lpstr>
      <vt:lpstr>Annual Fall Flood Mean WL Forecast 2015-2050</vt:lpstr>
      <vt:lpstr>Existing Flood Risks - South Florida </vt:lpstr>
      <vt:lpstr>Climate Central Projections</vt:lpstr>
      <vt:lpstr>Slide 17</vt:lpstr>
      <vt:lpstr>Populations and Receptors at Risk</vt:lpstr>
      <vt:lpstr>Map of Miami-Dade County</vt:lpstr>
      <vt:lpstr>Slide 20</vt:lpstr>
      <vt:lpstr>Adaptation and Mitigation</vt:lpstr>
      <vt:lpstr>Conclusions </vt:lpstr>
      <vt:lpstr>Florida Bay - an Environment at Risk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ravindra-s</cp:lastModifiedBy>
  <cp:revision>143</cp:revision>
  <dcterms:created xsi:type="dcterms:W3CDTF">2014-03-21T17:03:47Z</dcterms:created>
  <dcterms:modified xsi:type="dcterms:W3CDTF">2014-07-22T05:38:23Z</dcterms:modified>
</cp:coreProperties>
</file>