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theme/themeOverride1.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315" r:id="rId2"/>
    <p:sldId id="316" r:id="rId3"/>
    <p:sldId id="256" r:id="rId4"/>
    <p:sldId id="299" r:id="rId5"/>
    <p:sldId id="257" r:id="rId6"/>
    <p:sldId id="259" r:id="rId7"/>
    <p:sldId id="265" r:id="rId8"/>
    <p:sldId id="260" r:id="rId9"/>
    <p:sldId id="266" r:id="rId10"/>
    <p:sldId id="302" r:id="rId11"/>
    <p:sldId id="276" r:id="rId12"/>
    <p:sldId id="300" r:id="rId13"/>
    <p:sldId id="268" r:id="rId14"/>
    <p:sldId id="278" r:id="rId15"/>
    <p:sldId id="301" r:id="rId16"/>
    <p:sldId id="270" r:id="rId17"/>
    <p:sldId id="273" r:id="rId18"/>
    <p:sldId id="314" r:id="rId19"/>
    <p:sldId id="267" r:id="rId20"/>
    <p:sldId id="303" r:id="rId21"/>
    <p:sldId id="279" r:id="rId22"/>
    <p:sldId id="281" r:id="rId23"/>
    <p:sldId id="280" r:id="rId24"/>
    <p:sldId id="289" r:id="rId25"/>
    <p:sldId id="305" r:id="rId26"/>
    <p:sldId id="306" r:id="rId27"/>
    <p:sldId id="282" r:id="rId28"/>
    <p:sldId id="307" r:id="rId29"/>
    <p:sldId id="286" r:id="rId30"/>
    <p:sldId id="308" r:id="rId31"/>
    <p:sldId id="287" r:id="rId32"/>
    <p:sldId id="309" r:id="rId33"/>
    <p:sldId id="310" r:id="rId34"/>
    <p:sldId id="288" r:id="rId35"/>
    <p:sldId id="311" r:id="rId36"/>
    <p:sldId id="312" r:id="rId37"/>
    <p:sldId id="295" r:id="rId38"/>
    <p:sldId id="290" r:id="rId39"/>
    <p:sldId id="291" r:id="rId40"/>
    <p:sldId id="292" r:id="rId41"/>
    <p:sldId id="285" r:id="rId42"/>
    <p:sldId id="283" r:id="rId43"/>
    <p:sldId id="294" r:id="rId44"/>
    <p:sldId id="304" r:id="rId45"/>
    <p:sldId id="258" r:id="rId46"/>
    <p:sldId id="298" r:id="rId47"/>
    <p:sldId id="296" r:id="rId48"/>
    <p:sldId id="297" r:id="rId49"/>
    <p:sldId id="317"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1566" y="-2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C:\Users\Dr.Doaa%20ghareb\Desktop\New%20Microsoft%20Excel%20Worksheet.xlsx" TargetMode="External"/><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Dr.Doaa%20ghareb\Desktop\&#1604;&#1605;&#1572;&#1578;&#1605;&#1585;%2024%20&#1583;&#1610;&#1587;&#1605;&#1576;&#1585;\&#1575;&#1604;&#1606;&#1578;&#1575;&#1574;&#1580;%20&#1604;&#1604;&#1605;&#1572;&#1578;&#1605;&#158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340"/>
      <c:rAngAx val="1"/>
    </c:view3D>
    <c:floor>
      <c:thickness val="0"/>
    </c:floor>
    <c:sideWall>
      <c:thickness val="0"/>
    </c:sideWall>
    <c:backWall>
      <c:thickness val="0"/>
    </c:backWall>
    <c:plotArea>
      <c:layout>
        <c:manualLayout>
          <c:layoutTarget val="inner"/>
          <c:xMode val="edge"/>
          <c:yMode val="edge"/>
          <c:x val="0.10107445621021532"/>
          <c:y val="4.0446337650416921E-2"/>
          <c:w val="0.873888134672823"/>
          <c:h val="0.7936095692956413"/>
        </c:manualLayout>
      </c:layout>
      <c:bar3DChart>
        <c:barDir val="col"/>
        <c:grouping val="clustered"/>
        <c:varyColors val="0"/>
        <c:ser>
          <c:idx val="0"/>
          <c:order val="0"/>
          <c:tx>
            <c:strRef>
              <c:f>Sheet1!$B$1</c:f>
              <c:strCache>
                <c:ptCount val="1"/>
                <c:pt idx="0">
                  <c:v>AChE inhibitory %</c:v>
                </c:pt>
              </c:strCache>
            </c:strRef>
          </c:tx>
          <c:invertIfNegative val="0"/>
          <c:cat>
            <c:numRef>
              <c:f>Sheet1!$A$2:$A$6</c:f>
              <c:numCache>
                <c:formatCode>General</c:formatCode>
                <c:ptCount val="5"/>
                <c:pt idx="0">
                  <c:v>0.2</c:v>
                </c:pt>
                <c:pt idx="1">
                  <c:v>0.4</c:v>
                </c:pt>
                <c:pt idx="2">
                  <c:v>0.60000000000000064</c:v>
                </c:pt>
                <c:pt idx="3">
                  <c:v>0.8</c:v>
                </c:pt>
                <c:pt idx="4">
                  <c:v>1</c:v>
                </c:pt>
              </c:numCache>
            </c:numRef>
          </c:cat>
          <c:val>
            <c:numRef>
              <c:f>Sheet1!$B$2:$B$6</c:f>
              <c:numCache>
                <c:formatCode>General</c:formatCode>
                <c:ptCount val="5"/>
                <c:pt idx="0">
                  <c:v>5</c:v>
                </c:pt>
                <c:pt idx="1">
                  <c:v>15</c:v>
                </c:pt>
                <c:pt idx="2">
                  <c:v>25</c:v>
                </c:pt>
                <c:pt idx="3">
                  <c:v>32</c:v>
                </c:pt>
                <c:pt idx="4">
                  <c:v>44</c:v>
                </c:pt>
              </c:numCache>
            </c:numRef>
          </c:val>
        </c:ser>
        <c:ser>
          <c:idx val="1"/>
          <c:order val="1"/>
          <c:tx>
            <c:strRef>
              <c:f>Sheet1!$C$1</c:f>
              <c:strCache>
                <c:ptCount val="1"/>
                <c:pt idx="0">
                  <c:v>alpha-glucosidase inhibitaory %</c:v>
                </c:pt>
              </c:strCache>
            </c:strRef>
          </c:tx>
          <c:invertIfNegative val="0"/>
          <c:cat>
            <c:numRef>
              <c:f>Sheet1!$A$2:$A$6</c:f>
              <c:numCache>
                <c:formatCode>General</c:formatCode>
                <c:ptCount val="5"/>
                <c:pt idx="0">
                  <c:v>0.2</c:v>
                </c:pt>
                <c:pt idx="1">
                  <c:v>0.4</c:v>
                </c:pt>
                <c:pt idx="2">
                  <c:v>0.60000000000000064</c:v>
                </c:pt>
                <c:pt idx="3">
                  <c:v>0.8</c:v>
                </c:pt>
                <c:pt idx="4">
                  <c:v>1</c:v>
                </c:pt>
              </c:numCache>
            </c:numRef>
          </c:cat>
          <c:val>
            <c:numRef>
              <c:f>Sheet1!$C$2:$C$6</c:f>
              <c:numCache>
                <c:formatCode>General</c:formatCode>
                <c:ptCount val="5"/>
                <c:pt idx="0">
                  <c:v>35</c:v>
                </c:pt>
                <c:pt idx="1">
                  <c:v>42</c:v>
                </c:pt>
                <c:pt idx="2">
                  <c:v>55</c:v>
                </c:pt>
                <c:pt idx="3">
                  <c:v>60</c:v>
                </c:pt>
                <c:pt idx="4">
                  <c:v>77</c:v>
                </c:pt>
              </c:numCache>
            </c:numRef>
          </c:val>
        </c:ser>
        <c:ser>
          <c:idx val="2"/>
          <c:order val="2"/>
          <c:tx>
            <c:strRef>
              <c:f>Sheet1!$D$1</c:f>
              <c:strCache>
                <c:ptCount val="1"/>
                <c:pt idx="0">
                  <c:v>TEBARs Scavening %</c:v>
                </c:pt>
              </c:strCache>
            </c:strRef>
          </c:tx>
          <c:invertIfNegative val="0"/>
          <c:cat>
            <c:numRef>
              <c:f>Sheet1!$A$2:$A$6</c:f>
              <c:numCache>
                <c:formatCode>General</c:formatCode>
                <c:ptCount val="5"/>
                <c:pt idx="0">
                  <c:v>0.2</c:v>
                </c:pt>
                <c:pt idx="1">
                  <c:v>0.4</c:v>
                </c:pt>
                <c:pt idx="2">
                  <c:v>0.60000000000000064</c:v>
                </c:pt>
                <c:pt idx="3">
                  <c:v>0.8</c:v>
                </c:pt>
                <c:pt idx="4">
                  <c:v>1</c:v>
                </c:pt>
              </c:numCache>
            </c:numRef>
          </c:cat>
          <c:val>
            <c:numRef>
              <c:f>Sheet1!$D$2:$D$6</c:f>
              <c:numCache>
                <c:formatCode>General</c:formatCode>
                <c:ptCount val="5"/>
                <c:pt idx="0">
                  <c:v>25</c:v>
                </c:pt>
                <c:pt idx="1">
                  <c:v>41.666666666666494</c:v>
                </c:pt>
                <c:pt idx="2">
                  <c:v>62.5</c:v>
                </c:pt>
                <c:pt idx="3">
                  <c:v>63.333333333333329</c:v>
                </c:pt>
                <c:pt idx="4">
                  <c:v>66.666666666666657</c:v>
                </c:pt>
              </c:numCache>
            </c:numRef>
          </c:val>
        </c:ser>
        <c:ser>
          <c:idx val="3"/>
          <c:order val="3"/>
          <c:tx>
            <c:strRef>
              <c:f>Sheet1!$E$1</c:f>
              <c:strCache>
                <c:ptCount val="1"/>
                <c:pt idx="0">
                  <c:v>DPPH Scavening %</c:v>
                </c:pt>
              </c:strCache>
            </c:strRef>
          </c:tx>
          <c:invertIfNegative val="0"/>
          <c:cat>
            <c:numRef>
              <c:f>Sheet1!$A$2:$A$6</c:f>
              <c:numCache>
                <c:formatCode>General</c:formatCode>
                <c:ptCount val="5"/>
                <c:pt idx="0">
                  <c:v>0.2</c:v>
                </c:pt>
                <c:pt idx="1">
                  <c:v>0.4</c:v>
                </c:pt>
                <c:pt idx="2">
                  <c:v>0.60000000000000064</c:v>
                </c:pt>
                <c:pt idx="3">
                  <c:v>0.8</c:v>
                </c:pt>
                <c:pt idx="4">
                  <c:v>1</c:v>
                </c:pt>
              </c:numCache>
            </c:numRef>
          </c:cat>
          <c:val>
            <c:numRef>
              <c:f>Sheet1!$E$2:$E$6</c:f>
              <c:numCache>
                <c:formatCode>General</c:formatCode>
                <c:ptCount val="5"/>
                <c:pt idx="0">
                  <c:v>13.636363636363635</c:v>
                </c:pt>
                <c:pt idx="1">
                  <c:v>22.72727272727273</c:v>
                </c:pt>
                <c:pt idx="2">
                  <c:v>31.818181818181817</c:v>
                </c:pt>
                <c:pt idx="3">
                  <c:v>44.090909090909179</c:v>
                </c:pt>
                <c:pt idx="4">
                  <c:v>45.454545454545318</c:v>
                </c:pt>
              </c:numCache>
            </c:numRef>
          </c:val>
        </c:ser>
        <c:ser>
          <c:idx val="4"/>
          <c:order val="4"/>
          <c:tx>
            <c:strRef>
              <c:f>Sheet1!$F$1</c:f>
              <c:strCache>
                <c:ptCount val="1"/>
                <c:pt idx="0">
                  <c:v>NO Scavening %</c:v>
                </c:pt>
              </c:strCache>
            </c:strRef>
          </c:tx>
          <c:invertIfNegative val="0"/>
          <c:cat>
            <c:numRef>
              <c:f>Sheet1!$A$2:$A$6</c:f>
              <c:numCache>
                <c:formatCode>General</c:formatCode>
                <c:ptCount val="5"/>
                <c:pt idx="0">
                  <c:v>0.2</c:v>
                </c:pt>
                <c:pt idx="1">
                  <c:v>0.4</c:v>
                </c:pt>
                <c:pt idx="2">
                  <c:v>0.60000000000000064</c:v>
                </c:pt>
                <c:pt idx="3">
                  <c:v>0.8</c:v>
                </c:pt>
                <c:pt idx="4">
                  <c:v>1</c:v>
                </c:pt>
              </c:numCache>
            </c:numRef>
          </c:cat>
          <c:val>
            <c:numRef>
              <c:f>Sheet1!$F$2:$F$6</c:f>
              <c:numCache>
                <c:formatCode>General</c:formatCode>
                <c:ptCount val="5"/>
                <c:pt idx="0">
                  <c:v>16.666666666666664</c:v>
                </c:pt>
                <c:pt idx="1">
                  <c:v>16.666666666666664</c:v>
                </c:pt>
                <c:pt idx="2">
                  <c:v>20</c:v>
                </c:pt>
                <c:pt idx="3">
                  <c:v>23.333333333333247</c:v>
                </c:pt>
                <c:pt idx="4">
                  <c:v>25</c:v>
                </c:pt>
              </c:numCache>
            </c:numRef>
          </c:val>
        </c:ser>
        <c:ser>
          <c:idx val="5"/>
          <c:order val="5"/>
          <c:tx>
            <c:strRef>
              <c:f>Sheet1!$G$1</c:f>
              <c:strCache>
                <c:ptCount val="1"/>
                <c:pt idx="0">
                  <c:v>GPx stimulation %</c:v>
                </c:pt>
              </c:strCache>
            </c:strRef>
          </c:tx>
          <c:invertIfNegative val="0"/>
          <c:cat>
            <c:numRef>
              <c:f>Sheet1!$A$2:$A$6</c:f>
              <c:numCache>
                <c:formatCode>General</c:formatCode>
                <c:ptCount val="5"/>
                <c:pt idx="0">
                  <c:v>0.2</c:v>
                </c:pt>
                <c:pt idx="1">
                  <c:v>0.4</c:v>
                </c:pt>
                <c:pt idx="2">
                  <c:v>0.60000000000000064</c:v>
                </c:pt>
                <c:pt idx="3">
                  <c:v>0.8</c:v>
                </c:pt>
                <c:pt idx="4">
                  <c:v>1</c:v>
                </c:pt>
              </c:numCache>
            </c:numRef>
          </c:cat>
          <c:val>
            <c:numRef>
              <c:f>Sheet1!$G$2:$G$6</c:f>
              <c:numCache>
                <c:formatCode>General</c:formatCode>
                <c:ptCount val="5"/>
                <c:pt idx="0">
                  <c:v>10.000000000000009</c:v>
                </c:pt>
                <c:pt idx="1">
                  <c:v>26.666666666666671</c:v>
                </c:pt>
                <c:pt idx="2">
                  <c:v>43.333333333333336</c:v>
                </c:pt>
                <c:pt idx="3">
                  <c:v>63.333333333333343</c:v>
                </c:pt>
                <c:pt idx="4">
                  <c:v>66.666666666666671</c:v>
                </c:pt>
              </c:numCache>
            </c:numRef>
          </c:val>
        </c:ser>
        <c:ser>
          <c:idx val="6"/>
          <c:order val="6"/>
          <c:tx>
            <c:strRef>
              <c:f>Sheet1!$H$1</c:f>
              <c:strCache>
                <c:ptCount val="1"/>
                <c:pt idx="0">
                  <c:v>SOD stimulation %</c:v>
                </c:pt>
              </c:strCache>
            </c:strRef>
          </c:tx>
          <c:invertIfNegative val="0"/>
          <c:cat>
            <c:numRef>
              <c:f>Sheet1!$A$2:$A$6</c:f>
              <c:numCache>
                <c:formatCode>General</c:formatCode>
                <c:ptCount val="5"/>
                <c:pt idx="0">
                  <c:v>0.2</c:v>
                </c:pt>
                <c:pt idx="1">
                  <c:v>0.4</c:v>
                </c:pt>
                <c:pt idx="2">
                  <c:v>0.60000000000000064</c:v>
                </c:pt>
                <c:pt idx="3">
                  <c:v>0.8</c:v>
                </c:pt>
                <c:pt idx="4">
                  <c:v>1</c:v>
                </c:pt>
              </c:numCache>
            </c:numRef>
          </c:cat>
          <c:val>
            <c:numRef>
              <c:f>Sheet1!$H$2:$H$6</c:f>
              <c:numCache>
                <c:formatCode>General</c:formatCode>
                <c:ptCount val="5"/>
                <c:pt idx="0">
                  <c:v>56</c:v>
                </c:pt>
                <c:pt idx="1">
                  <c:v>100</c:v>
                </c:pt>
                <c:pt idx="2">
                  <c:v>164</c:v>
                </c:pt>
                <c:pt idx="3">
                  <c:v>256</c:v>
                </c:pt>
                <c:pt idx="4">
                  <c:v>268</c:v>
                </c:pt>
              </c:numCache>
            </c:numRef>
          </c:val>
        </c:ser>
        <c:dLbls>
          <c:showLegendKey val="0"/>
          <c:showVal val="0"/>
          <c:showCatName val="0"/>
          <c:showSerName val="0"/>
          <c:showPercent val="0"/>
          <c:showBubbleSize val="0"/>
        </c:dLbls>
        <c:gapWidth val="150"/>
        <c:shape val="box"/>
        <c:axId val="122009088"/>
        <c:axId val="34884416"/>
        <c:axId val="0"/>
      </c:bar3DChart>
      <c:catAx>
        <c:axId val="122009088"/>
        <c:scaling>
          <c:orientation val="minMax"/>
        </c:scaling>
        <c:delete val="1"/>
        <c:axPos val="b"/>
        <c:title>
          <c:tx>
            <c:rich>
              <a:bodyPr/>
              <a:lstStyle/>
              <a:p>
                <a:pPr>
                  <a:defRPr/>
                </a:pPr>
                <a:r>
                  <a:rPr lang="en-US"/>
                  <a:t>concentration</a:t>
                </a:r>
                <a:r>
                  <a:rPr lang="en-US" baseline="0"/>
                  <a:t> mg/ml</a:t>
                </a:r>
                <a:endParaRPr lang="sq-AL"/>
              </a:p>
            </c:rich>
          </c:tx>
          <c:layout>
            <c:manualLayout>
              <c:xMode val="edge"/>
              <c:yMode val="edge"/>
              <c:x val="0.46672834645669292"/>
              <c:y val="0.91324578177727789"/>
            </c:manualLayout>
          </c:layout>
          <c:overlay val="0"/>
        </c:title>
        <c:numFmt formatCode="General" sourceLinked="0"/>
        <c:majorTickMark val="none"/>
        <c:minorTickMark val="none"/>
        <c:tickLblPos val="nextTo"/>
        <c:crossAx val="34884416"/>
        <c:crosses val="autoZero"/>
        <c:auto val="1"/>
        <c:lblAlgn val="ctr"/>
        <c:lblOffset val="100"/>
        <c:noMultiLvlLbl val="0"/>
      </c:catAx>
      <c:valAx>
        <c:axId val="34884416"/>
        <c:scaling>
          <c:orientation val="minMax"/>
        </c:scaling>
        <c:delete val="0"/>
        <c:axPos val="l"/>
        <c:title>
          <c:tx>
            <c:rich>
              <a:bodyPr/>
              <a:lstStyle/>
              <a:p>
                <a:pPr>
                  <a:defRPr/>
                </a:pPr>
                <a:r>
                  <a:rPr lang="ar-EG"/>
                  <a:t>%</a:t>
                </a:r>
                <a:endParaRPr lang="sq-AL"/>
              </a:p>
            </c:rich>
          </c:tx>
          <c:layout/>
          <c:overlay val="0"/>
        </c:title>
        <c:numFmt formatCode="General" sourceLinked="1"/>
        <c:majorTickMark val="out"/>
        <c:minorTickMark val="none"/>
        <c:tickLblPos val="nextTo"/>
        <c:crossAx val="122009088"/>
        <c:crosses val="autoZero"/>
        <c:crossBetween val="between"/>
      </c:valAx>
    </c:plotArea>
    <c:legend>
      <c:legendPos val="r"/>
      <c:layout>
        <c:manualLayout>
          <c:xMode val="edge"/>
          <c:yMode val="edge"/>
          <c:x val="0.13013500467613964"/>
          <c:y val="5.4498228705018706E-2"/>
          <c:w val="0.85147419072615937"/>
          <c:h val="0.19519269107754991"/>
        </c:manualLayout>
      </c:layout>
      <c:overlay val="0"/>
      <c:txPr>
        <a:bodyPr/>
        <a:lstStyle/>
        <a:p>
          <a:pPr>
            <a:defRPr sz="1200"/>
          </a:pPr>
          <a:endParaRPr lang="en-US"/>
        </a:p>
      </c:txPr>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340"/>
      <c:rAngAx val="1"/>
    </c:view3D>
    <c:floor>
      <c:thickness val="0"/>
    </c:floor>
    <c:sideWall>
      <c:thickness val="0"/>
    </c:sideWall>
    <c:backWall>
      <c:thickness val="0"/>
    </c:backWall>
    <c:plotArea>
      <c:layout>
        <c:manualLayout>
          <c:layoutTarget val="inner"/>
          <c:xMode val="edge"/>
          <c:yMode val="edge"/>
          <c:x val="8.4320428696413319E-2"/>
          <c:y val="5.1400554097404488E-2"/>
          <c:w val="0.88512401574803168"/>
          <c:h val="0.77420603674540822"/>
        </c:manualLayout>
      </c:layout>
      <c:bar3DChart>
        <c:barDir val="col"/>
        <c:grouping val="clustered"/>
        <c:varyColors val="0"/>
        <c:ser>
          <c:idx val="0"/>
          <c:order val="0"/>
          <c:tx>
            <c:strRef>
              <c:f>'NASH and AD'!$B$1</c:f>
              <c:strCache>
                <c:ptCount val="1"/>
                <c:pt idx="0">
                  <c:v>1st week</c:v>
                </c:pt>
              </c:strCache>
            </c:strRef>
          </c:tx>
          <c:invertIfNegative val="0"/>
          <c:cat>
            <c:strRef>
              <c:f>'NASH and AD'!$A$2:$A$7</c:f>
              <c:strCache>
                <c:ptCount val="6"/>
                <c:pt idx="0">
                  <c:v>S. Glucose</c:v>
                </c:pt>
                <c:pt idx="1">
                  <c:v>S.Insulin</c:v>
                </c:pt>
                <c:pt idx="2">
                  <c:v>HOMAIR</c:v>
                </c:pt>
                <c:pt idx="3">
                  <c:v>HOMA-B%</c:v>
                </c:pt>
                <c:pt idx="4">
                  <c:v>S.Cholesterol</c:v>
                </c:pt>
                <c:pt idx="5">
                  <c:v>S. T.G</c:v>
                </c:pt>
              </c:strCache>
            </c:strRef>
          </c:cat>
          <c:val>
            <c:numRef>
              <c:f>'NASH and AD'!$B$2:$B$7</c:f>
              <c:numCache>
                <c:formatCode>General</c:formatCode>
                <c:ptCount val="6"/>
                <c:pt idx="0">
                  <c:v>55.853314527503443</c:v>
                </c:pt>
                <c:pt idx="1">
                  <c:v>14.893617021276597</c:v>
                </c:pt>
                <c:pt idx="2">
                  <c:v>75.308641975308632</c:v>
                </c:pt>
                <c:pt idx="3">
                  <c:v>-83.643892339544266</c:v>
                </c:pt>
                <c:pt idx="4">
                  <c:v>1.1904761904761905</c:v>
                </c:pt>
                <c:pt idx="5">
                  <c:v>-0.43343653250773295</c:v>
                </c:pt>
              </c:numCache>
            </c:numRef>
          </c:val>
        </c:ser>
        <c:ser>
          <c:idx val="1"/>
          <c:order val="1"/>
          <c:tx>
            <c:strRef>
              <c:f>'NASH and AD'!$C$1</c:f>
              <c:strCache>
                <c:ptCount val="1"/>
                <c:pt idx="0">
                  <c:v>2nd week</c:v>
                </c:pt>
              </c:strCache>
            </c:strRef>
          </c:tx>
          <c:invertIfNegative val="0"/>
          <c:cat>
            <c:strRef>
              <c:f>'NASH and AD'!$A$2:$A$7</c:f>
              <c:strCache>
                <c:ptCount val="6"/>
                <c:pt idx="0">
                  <c:v>S. Glucose</c:v>
                </c:pt>
                <c:pt idx="1">
                  <c:v>S.Insulin</c:v>
                </c:pt>
                <c:pt idx="2">
                  <c:v>HOMAIR</c:v>
                </c:pt>
                <c:pt idx="3">
                  <c:v>HOMA-B%</c:v>
                </c:pt>
                <c:pt idx="4">
                  <c:v>S.Cholesterol</c:v>
                </c:pt>
                <c:pt idx="5">
                  <c:v>S. T.G</c:v>
                </c:pt>
              </c:strCache>
            </c:strRef>
          </c:cat>
          <c:val>
            <c:numRef>
              <c:f>'NASH and AD'!$C$2:$C$7</c:f>
              <c:numCache>
                <c:formatCode>General</c:formatCode>
                <c:ptCount val="6"/>
                <c:pt idx="0">
                  <c:v>137.09449929478112</c:v>
                </c:pt>
                <c:pt idx="1">
                  <c:v>48.936170212766008</c:v>
                </c:pt>
                <c:pt idx="2">
                  <c:v>236.41975308641975</c:v>
                </c:pt>
                <c:pt idx="3">
                  <c:v>-89.855072463767897</c:v>
                </c:pt>
                <c:pt idx="4">
                  <c:v>12.5</c:v>
                </c:pt>
                <c:pt idx="5">
                  <c:v>11.702786377709023</c:v>
                </c:pt>
              </c:numCache>
            </c:numRef>
          </c:val>
        </c:ser>
        <c:ser>
          <c:idx val="2"/>
          <c:order val="2"/>
          <c:tx>
            <c:strRef>
              <c:f>'NASH and AD'!$D$1</c:f>
              <c:strCache>
                <c:ptCount val="1"/>
                <c:pt idx="0">
                  <c:v>3rd week</c:v>
                </c:pt>
              </c:strCache>
            </c:strRef>
          </c:tx>
          <c:invertIfNegative val="0"/>
          <c:cat>
            <c:strRef>
              <c:f>'NASH and AD'!$A$2:$A$7</c:f>
              <c:strCache>
                <c:ptCount val="6"/>
                <c:pt idx="0">
                  <c:v>S. Glucose</c:v>
                </c:pt>
                <c:pt idx="1">
                  <c:v>S.Insulin</c:v>
                </c:pt>
                <c:pt idx="2">
                  <c:v>HOMAIR</c:v>
                </c:pt>
                <c:pt idx="3">
                  <c:v>HOMA-B%</c:v>
                </c:pt>
                <c:pt idx="4">
                  <c:v>S.Cholesterol</c:v>
                </c:pt>
                <c:pt idx="5">
                  <c:v>S. T.G</c:v>
                </c:pt>
              </c:strCache>
            </c:strRef>
          </c:cat>
          <c:val>
            <c:numRef>
              <c:f>'NASH and AD'!$D$2:$D$7</c:f>
              <c:numCache>
                <c:formatCode>General</c:formatCode>
                <c:ptCount val="6"/>
                <c:pt idx="0">
                  <c:v>237.79971791255278</c:v>
                </c:pt>
                <c:pt idx="1">
                  <c:v>58.51063829787234</c:v>
                </c:pt>
                <c:pt idx="2">
                  <c:v>429.01234567901236</c:v>
                </c:pt>
                <c:pt idx="3">
                  <c:v>-93.995859213250512</c:v>
                </c:pt>
                <c:pt idx="4">
                  <c:v>36.904761904761905</c:v>
                </c:pt>
                <c:pt idx="5">
                  <c:v>18.142414860681122</c:v>
                </c:pt>
              </c:numCache>
            </c:numRef>
          </c:val>
        </c:ser>
        <c:ser>
          <c:idx val="3"/>
          <c:order val="3"/>
          <c:tx>
            <c:strRef>
              <c:f>'NASH and AD'!$E$1</c:f>
              <c:strCache>
                <c:ptCount val="1"/>
                <c:pt idx="0">
                  <c:v>4th week</c:v>
                </c:pt>
              </c:strCache>
            </c:strRef>
          </c:tx>
          <c:invertIfNegative val="0"/>
          <c:cat>
            <c:strRef>
              <c:f>'NASH and AD'!$A$2:$A$7</c:f>
              <c:strCache>
                <c:ptCount val="6"/>
                <c:pt idx="0">
                  <c:v>S. Glucose</c:v>
                </c:pt>
                <c:pt idx="1">
                  <c:v>S.Insulin</c:v>
                </c:pt>
                <c:pt idx="2">
                  <c:v>HOMAIR</c:v>
                </c:pt>
                <c:pt idx="3">
                  <c:v>HOMA-B%</c:v>
                </c:pt>
                <c:pt idx="4">
                  <c:v>S.Cholesterol</c:v>
                </c:pt>
                <c:pt idx="5">
                  <c:v>S. T.G</c:v>
                </c:pt>
              </c:strCache>
            </c:strRef>
          </c:cat>
          <c:val>
            <c:numRef>
              <c:f>'NASH and AD'!$E$2:$E$7</c:f>
              <c:numCache>
                <c:formatCode>General</c:formatCode>
                <c:ptCount val="6"/>
                <c:pt idx="0">
                  <c:v>293.65303244005639</c:v>
                </c:pt>
                <c:pt idx="1">
                  <c:v>103.19148936170212</c:v>
                </c:pt>
                <c:pt idx="2">
                  <c:v>692.5925925925925</c:v>
                </c:pt>
                <c:pt idx="3">
                  <c:v>-93.581780538302269</c:v>
                </c:pt>
                <c:pt idx="4">
                  <c:v>69.047619047619278</c:v>
                </c:pt>
                <c:pt idx="5">
                  <c:v>48.482972136222919</c:v>
                </c:pt>
              </c:numCache>
            </c:numRef>
          </c:val>
        </c:ser>
        <c:dLbls>
          <c:showLegendKey val="0"/>
          <c:showVal val="0"/>
          <c:showCatName val="0"/>
          <c:showSerName val="0"/>
          <c:showPercent val="0"/>
          <c:showBubbleSize val="0"/>
        </c:dLbls>
        <c:gapWidth val="150"/>
        <c:shape val="box"/>
        <c:axId val="123106304"/>
        <c:axId val="34888448"/>
        <c:axId val="0"/>
      </c:bar3DChart>
      <c:catAx>
        <c:axId val="123106304"/>
        <c:scaling>
          <c:orientation val="minMax"/>
        </c:scaling>
        <c:delete val="0"/>
        <c:axPos val="b"/>
        <c:majorTickMark val="out"/>
        <c:minorTickMark val="none"/>
        <c:tickLblPos val="nextTo"/>
        <c:txPr>
          <a:bodyPr/>
          <a:lstStyle/>
          <a:p>
            <a:pPr>
              <a:defRPr sz="1200"/>
            </a:pPr>
            <a:endParaRPr lang="en-US"/>
          </a:p>
        </c:txPr>
        <c:crossAx val="34888448"/>
        <c:crosses val="autoZero"/>
        <c:auto val="1"/>
        <c:lblAlgn val="ctr"/>
        <c:lblOffset val="100"/>
        <c:noMultiLvlLbl val="0"/>
      </c:catAx>
      <c:valAx>
        <c:axId val="34888448"/>
        <c:scaling>
          <c:orientation val="minMax"/>
        </c:scaling>
        <c:delete val="0"/>
        <c:axPos val="l"/>
        <c:numFmt formatCode="General" sourceLinked="1"/>
        <c:majorTickMark val="out"/>
        <c:minorTickMark val="none"/>
        <c:tickLblPos val="nextTo"/>
        <c:crossAx val="123106304"/>
        <c:crosses val="autoZero"/>
        <c:crossBetween val="between"/>
      </c:valAx>
    </c:plotArea>
    <c:legend>
      <c:legendPos val="l"/>
      <c:layout>
        <c:manualLayout>
          <c:xMode val="edge"/>
          <c:yMode val="edge"/>
          <c:x val="0.58266291067064857"/>
          <c:y val="1.943426389883084E-2"/>
          <c:w val="0.29479093130600081"/>
          <c:h val="0.29903428738074517"/>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340"/>
      <c:rAngAx val="1"/>
    </c:view3D>
    <c:floor>
      <c:thickness val="0"/>
    </c:floor>
    <c:sideWall>
      <c:thickness val="0"/>
    </c:sideWall>
    <c:backWall>
      <c:thickness val="0"/>
    </c:backWall>
    <c:plotArea>
      <c:layout>
        <c:manualLayout>
          <c:layoutTarget val="inner"/>
          <c:xMode val="edge"/>
          <c:yMode val="edge"/>
          <c:x val="7.8161345824742059E-2"/>
          <c:y val="4.1582470730484516E-2"/>
          <c:w val="0.89606243859236356"/>
          <c:h val="0.9171444030022563"/>
        </c:manualLayout>
      </c:layout>
      <c:bar3DChart>
        <c:barDir val="col"/>
        <c:grouping val="clustered"/>
        <c:varyColors val="0"/>
        <c:ser>
          <c:idx val="0"/>
          <c:order val="0"/>
          <c:tx>
            <c:strRef>
              <c:f>'NASH and AD'!$B$20</c:f>
              <c:strCache>
                <c:ptCount val="1"/>
                <c:pt idx="0">
                  <c:v>1st week</c:v>
                </c:pt>
              </c:strCache>
            </c:strRef>
          </c:tx>
          <c:invertIfNegative val="0"/>
          <c:cat>
            <c:strRef>
              <c:f>'NASH and AD'!$A$21:$A$32</c:f>
              <c:strCache>
                <c:ptCount val="12"/>
                <c:pt idx="0">
                  <c:v>B.Glucose</c:v>
                </c:pt>
                <c:pt idx="1">
                  <c:v>B.Insulin</c:v>
                </c:pt>
                <c:pt idx="2">
                  <c:v>TBARS</c:v>
                </c:pt>
                <c:pt idx="3">
                  <c:v>XO</c:v>
                </c:pt>
                <c:pt idx="4">
                  <c:v>GSH</c:v>
                </c:pt>
                <c:pt idx="5">
                  <c:v>GPx</c:v>
                </c:pt>
                <c:pt idx="6">
                  <c:v>ATPase</c:v>
                </c:pt>
                <c:pt idx="7">
                  <c:v>TNF-alpha</c:v>
                </c:pt>
                <c:pt idx="8">
                  <c:v>IL 6</c:v>
                </c:pt>
                <c:pt idx="9">
                  <c:v>CYT2E1</c:v>
                </c:pt>
                <c:pt idx="10">
                  <c:v>AChE</c:v>
                </c:pt>
                <c:pt idx="11">
                  <c:v>MAO</c:v>
                </c:pt>
              </c:strCache>
            </c:strRef>
          </c:cat>
          <c:val>
            <c:numRef>
              <c:f>'NASH and AD'!$B$21:$B$32</c:f>
              <c:numCache>
                <c:formatCode>General</c:formatCode>
                <c:ptCount val="12"/>
                <c:pt idx="0">
                  <c:v>0.75614366729678528</c:v>
                </c:pt>
                <c:pt idx="1">
                  <c:v>0</c:v>
                </c:pt>
                <c:pt idx="2">
                  <c:v>100</c:v>
                </c:pt>
                <c:pt idx="3">
                  <c:v>200</c:v>
                </c:pt>
                <c:pt idx="4">
                  <c:v>-2</c:v>
                </c:pt>
                <c:pt idx="5">
                  <c:v>-20</c:v>
                </c:pt>
                <c:pt idx="6">
                  <c:v>40</c:v>
                </c:pt>
                <c:pt idx="7">
                  <c:v>92.792792792792554</c:v>
                </c:pt>
                <c:pt idx="8">
                  <c:v>85.84905660377359</c:v>
                </c:pt>
                <c:pt idx="9">
                  <c:v>47.619047619047464</c:v>
                </c:pt>
                <c:pt idx="10">
                  <c:v>35.714285714285701</c:v>
                </c:pt>
                <c:pt idx="11">
                  <c:v>140</c:v>
                </c:pt>
              </c:numCache>
            </c:numRef>
          </c:val>
        </c:ser>
        <c:ser>
          <c:idx val="1"/>
          <c:order val="1"/>
          <c:tx>
            <c:strRef>
              <c:f>'NASH and AD'!$C$20</c:f>
              <c:strCache>
                <c:ptCount val="1"/>
                <c:pt idx="0">
                  <c:v>2nd week</c:v>
                </c:pt>
              </c:strCache>
            </c:strRef>
          </c:tx>
          <c:invertIfNegative val="0"/>
          <c:cat>
            <c:strRef>
              <c:f>'NASH and AD'!$A$21:$A$32</c:f>
              <c:strCache>
                <c:ptCount val="12"/>
                <c:pt idx="0">
                  <c:v>B.Glucose</c:v>
                </c:pt>
                <c:pt idx="1">
                  <c:v>B.Insulin</c:v>
                </c:pt>
                <c:pt idx="2">
                  <c:v>TBARS</c:v>
                </c:pt>
                <c:pt idx="3">
                  <c:v>XO</c:v>
                </c:pt>
                <c:pt idx="4">
                  <c:v>GSH</c:v>
                </c:pt>
                <c:pt idx="5">
                  <c:v>GPx</c:v>
                </c:pt>
                <c:pt idx="6">
                  <c:v>ATPase</c:v>
                </c:pt>
                <c:pt idx="7">
                  <c:v>TNF-alpha</c:v>
                </c:pt>
                <c:pt idx="8">
                  <c:v>IL 6</c:v>
                </c:pt>
                <c:pt idx="9">
                  <c:v>CYT2E1</c:v>
                </c:pt>
                <c:pt idx="10">
                  <c:v>AChE</c:v>
                </c:pt>
                <c:pt idx="11">
                  <c:v>MAO</c:v>
                </c:pt>
              </c:strCache>
            </c:strRef>
          </c:cat>
          <c:val>
            <c:numRef>
              <c:f>'NASH and AD'!$C$21:$C$32</c:f>
              <c:numCache>
                <c:formatCode>General</c:formatCode>
                <c:ptCount val="12"/>
                <c:pt idx="0">
                  <c:v>-20.604914933837431</c:v>
                </c:pt>
                <c:pt idx="1">
                  <c:v>7.1428571428571495</c:v>
                </c:pt>
                <c:pt idx="2">
                  <c:v>120</c:v>
                </c:pt>
                <c:pt idx="3">
                  <c:v>250</c:v>
                </c:pt>
                <c:pt idx="4">
                  <c:v>-10</c:v>
                </c:pt>
                <c:pt idx="5">
                  <c:v>-50</c:v>
                </c:pt>
                <c:pt idx="6">
                  <c:v>40</c:v>
                </c:pt>
                <c:pt idx="7">
                  <c:v>161.26126126126087</c:v>
                </c:pt>
                <c:pt idx="8">
                  <c:v>75.471698113207552</c:v>
                </c:pt>
                <c:pt idx="9">
                  <c:v>47.619047619047464</c:v>
                </c:pt>
                <c:pt idx="10">
                  <c:v>71.428571428571388</c:v>
                </c:pt>
                <c:pt idx="11">
                  <c:v>179.99999999999997</c:v>
                </c:pt>
              </c:numCache>
            </c:numRef>
          </c:val>
        </c:ser>
        <c:ser>
          <c:idx val="2"/>
          <c:order val="2"/>
          <c:tx>
            <c:strRef>
              <c:f>'NASH and AD'!$D$20</c:f>
              <c:strCache>
                <c:ptCount val="1"/>
                <c:pt idx="0">
                  <c:v>3rd week</c:v>
                </c:pt>
              </c:strCache>
            </c:strRef>
          </c:tx>
          <c:invertIfNegative val="0"/>
          <c:cat>
            <c:strRef>
              <c:f>'NASH and AD'!$A$21:$A$32</c:f>
              <c:strCache>
                <c:ptCount val="12"/>
                <c:pt idx="0">
                  <c:v>B.Glucose</c:v>
                </c:pt>
                <c:pt idx="1">
                  <c:v>B.Insulin</c:v>
                </c:pt>
                <c:pt idx="2">
                  <c:v>TBARS</c:v>
                </c:pt>
                <c:pt idx="3">
                  <c:v>XO</c:v>
                </c:pt>
                <c:pt idx="4">
                  <c:v>GSH</c:v>
                </c:pt>
                <c:pt idx="5">
                  <c:v>GPx</c:v>
                </c:pt>
                <c:pt idx="6">
                  <c:v>ATPase</c:v>
                </c:pt>
                <c:pt idx="7">
                  <c:v>TNF-alpha</c:v>
                </c:pt>
                <c:pt idx="8">
                  <c:v>IL 6</c:v>
                </c:pt>
                <c:pt idx="9">
                  <c:v>CYT2E1</c:v>
                </c:pt>
                <c:pt idx="10">
                  <c:v>AChE</c:v>
                </c:pt>
                <c:pt idx="11">
                  <c:v>MAO</c:v>
                </c:pt>
              </c:strCache>
            </c:strRef>
          </c:cat>
          <c:val>
            <c:numRef>
              <c:f>'NASH and AD'!$D$21:$D$32</c:f>
              <c:numCache>
                <c:formatCode>General</c:formatCode>
                <c:ptCount val="12"/>
                <c:pt idx="0">
                  <c:v>-24.385633270321218</c:v>
                </c:pt>
                <c:pt idx="1">
                  <c:v>150.00000000000003</c:v>
                </c:pt>
                <c:pt idx="2">
                  <c:v>300</c:v>
                </c:pt>
                <c:pt idx="3">
                  <c:v>400</c:v>
                </c:pt>
                <c:pt idx="4">
                  <c:v>-20</c:v>
                </c:pt>
                <c:pt idx="5">
                  <c:v>-70</c:v>
                </c:pt>
                <c:pt idx="6">
                  <c:v>100</c:v>
                </c:pt>
                <c:pt idx="7">
                  <c:v>223.42342342342369</c:v>
                </c:pt>
                <c:pt idx="8">
                  <c:v>151.88679245283058</c:v>
                </c:pt>
                <c:pt idx="9">
                  <c:v>71.428571428571388</c:v>
                </c:pt>
                <c:pt idx="10">
                  <c:v>92.857142857142819</c:v>
                </c:pt>
                <c:pt idx="11">
                  <c:v>220.00000000000003</c:v>
                </c:pt>
              </c:numCache>
            </c:numRef>
          </c:val>
        </c:ser>
        <c:ser>
          <c:idx val="3"/>
          <c:order val="3"/>
          <c:tx>
            <c:strRef>
              <c:f>'NASH and AD'!$E$20</c:f>
              <c:strCache>
                <c:ptCount val="1"/>
                <c:pt idx="0">
                  <c:v>4th week</c:v>
                </c:pt>
              </c:strCache>
            </c:strRef>
          </c:tx>
          <c:invertIfNegative val="0"/>
          <c:cat>
            <c:strRef>
              <c:f>'NASH and AD'!$A$21:$A$32</c:f>
              <c:strCache>
                <c:ptCount val="12"/>
                <c:pt idx="0">
                  <c:v>B.Glucose</c:v>
                </c:pt>
                <c:pt idx="1">
                  <c:v>B.Insulin</c:v>
                </c:pt>
                <c:pt idx="2">
                  <c:v>TBARS</c:v>
                </c:pt>
                <c:pt idx="3">
                  <c:v>XO</c:v>
                </c:pt>
                <c:pt idx="4">
                  <c:v>GSH</c:v>
                </c:pt>
                <c:pt idx="5">
                  <c:v>GPx</c:v>
                </c:pt>
                <c:pt idx="6">
                  <c:v>ATPase</c:v>
                </c:pt>
                <c:pt idx="7">
                  <c:v>TNF-alpha</c:v>
                </c:pt>
                <c:pt idx="8">
                  <c:v>IL 6</c:v>
                </c:pt>
                <c:pt idx="9">
                  <c:v>CYT2E1</c:v>
                </c:pt>
                <c:pt idx="10">
                  <c:v>AChE</c:v>
                </c:pt>
                <c:pt idx="11">
                  <c:v>MAO</c:v>
                </c:pt>
              </c:strCache>
            </c:strRef>
          </c:cat>
          <c:val>
            <c:numRef>
              <c:f>'NASH and AD'!$E$21:$E$32</c:f>
              <c:numCache>
                <c:formatCode>General</c:formatCode>
                <c:ptCount val="12"/>
                <c:pt idx="0">
                  <c:v>-45.179584120982987</c:v>
                </c:pt>
                <c:pt idx="1">
                  <c:v>307.14285714285779</c:v>
                </c:pt>
                <c:pt idx="2">
                  <c:v>600</c:v>
                </c:pt>
                <c:pt idx="3">
                  <c:v>500</c:v>
                </c:pt>
                <c:pt idx="4">
                  <c:v>-25</c:v>
                </c:pt>
                <c:pt idx="5">
                  <c:v>-80</c:v>
                </c:pt>
                <c:pt idx="6">
                  <c:v>300</c:v>
                </c:pt>
                <c:pt idx="7">
                  <c:v>287.38738738738726</c:v>
                </c:pt>
                <c:pt idx="8">
                  <c:v>206.60377358490527</c:v>
                </c:pt>
                <c:pt idx="9">
                  <c:v>90.476190476190453</c:v>
                </c:pt>
                <c:pt idx="10">
                  <c:v>107.14285714285695</c:v>
                </c:pt>
                <c:pt idx="11">
                  <c:v>380</c:v>
                </c:pt>
              </c:numCache>
            </c:numRef>
          </c:val>
        </c:ser>
        <c:dLbls>
          <c:showLegendKey val="0"/>
          <c:showVal val="0"/>
          <c:showCatName val="0"/>
          <c:showSerName val="0"/>
          <c:showPercent val="0"/>
          <c:showBubbleSize val="0"/>
        </c:dLbls>
        <c:gapWidth val="150"/>
        <c:shape val="box"/>
        <c:axId val="123635200"/>
        <c:axId val="70904064"/>
        <c:axId val="0"/>
      </c:bar3DChart>
      <c:catAx>
        <c:axId val="123635200"/>
        <c:scaling>
          <c:orientation val="minMax"/>
        </c:scaling>
        <c:delete val="0"/>
        <c:axPos val="b"/>
        <c:majorTickMark val="out"/>
        <c:minorTickMark val="none"/>
        <c:tickLblPos val="nextTo"/>
        <c:txPr>
          <a:bodyPr/>
          <a:lstStyle/>
          <a:p>
            <a:pPr>
              <a:defRPr sz="1400"/>
            </a:pPr>
            <a:endParaRPr lang="en-US"/>
          </a:p>
        </c:txPr>
        <c:crossAx val="70904064"/>
        <c:crosses val="autoZero"/>
        <c:auto val="1"/>
        <c:lblAlgn val="ctr"/>
        <c:lblOffset val="100"/>
        <c:noMultiLvlLbl val="0"/>
      </c:catAx>
      <c:valAx>
        <c:axId val="70904064"/>
        <c:scaling>
          <c:orientation val="minMax"/>
        </c:scaling>
        <c:delete val="0"/>
        <c:axPos val="l"/>
        <c:numFmt formatCode="General" sourceLinked="1"/>
        <c:majorTickMark val="out"/>
        <c:minorTickMark val="none"/>
        <c:tickLblPos val="nextTo"/>
        <c:crossAx val="123635200"/>
        <c:crosses val="autoZero"/>
        <c:crossBetween val="between"/>
      </c:valAx>
    </c:plotArea>
    <c:legend>
      <c:legendPos val="l"/>
      <c:layout>
        <c:manualLayout>
          <c:xMode val="edge"/>
          <c:yMode val="edge"/>
          <c:x val="0.62647172127677664"/>
          <c:y val="3.5485103835704815E-2"/>
          <c:w val="0.32318474303615347"/>
          <c:h val="0.27090506945058834"/>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340"/>
      <c:rAngAx val="1"/>
    </c:view3D>
    <c:floor>
      <c:thickness val="0"/>
    </c:floor>
    <c:sideWall>
      <c:thickness val="0"/>
    </c:sideWall>
    <c:backWall>
      <c:thickness val="0"/>
    </c:backWall>
    <c:plotArea>
      <c:layout>
        <c:manualLayout>
          <c:layoutTarget val="inner"/>
          <c:xMode val="edge"/>
          <c:yMode val="edge"/>
          <c:x val="4.4880555184839181E-2"/>
          <c:y val="5.1400554097404488E-2"/>
          <c:w val="0.93630143689665912"/>
          <c:h val="0.93136060322968106"/>
        </c:manualLayout>
      </c:layout>
      <c:bar3DChart>
        <c:barDir val="col"/>
        <c:grouping val="clustered"/>
        <c:varyColors val="0"/>
        <c:ser>
          <c:idx val="0"/>
          <c:order val="0"/>
          <c:tx>
            <c:strRef>
              <c:f>'NASH, Heavy metal and berberine'!$B$1</c:f>
              <c:strCache>
                <c:ptCount val="1"/>
                <c:pt idx="0">
                  <c:v>NASH induction</c:v>
                </c:pt>
              </c:strCache>
            </c:strRef>
          </c:tx>
          <c:invertIfNegative val="0"/>
          <c:cat>
            <c:strRef>
              <c:f>'NASH, Heavy metal and berberine'!$A$2:$A$13</c:f>
              <c:strCache>
                <c:ptCount val="12"/>
                <c:pt idx="0">
                  <c:v>S.TNF</c:v>
                </c:pt>
                <c:pt idx="1">
                  <c:v>S.NO</c:v>
                </c:pt>
                <c:pt idx="2">
                  <c:v>S.TBARS</c:v>
                </c:pt>
                <c:pt idx="3">
                  <c:v>S.XO</c:v>
                </c:pt>
                <c:pt idx="4">
                  <c:v>S.GSH</c:v>
                </c:pt>
                <c:pt idx="5">
                  <c:v>S.Glucose</c:v>
                </c:pt>
                <c:pt idx="6">
                  <c:v>S.insulin</c:v>
                </c:pt>
                <c:pt idx="7">
                  <c:v>HOMA-IR</c:v>
                </c:pt>
                <c:pt idx="8">
                  <c:v>S.RBP-4</c:v>
                </c:pt>
                <c:pt idx="9">
                  <c:v>S.AChE</c:v>
                </c:pt>
                <c:pt idx="10">
                  <c:v>S.MAO</c:v>
                </c:pt>
                <c:pt idx="11">
                  <c:v>AB40</c:v>
                </c:pt>
              </c:strCache>
            </c:strRef>
          </c:cat>
          <c:val>
            <c:numRef>
              <c:f>'NASH, Heavy metal and berberine'!$B$2:$B$13</c:f>
              <c:numCache>
                <c:formatCode>General</c:formatCode>
                <c:ptCount val="12"/>
                <c:pt idx="0">
                  <c:v>474.71264367816087</c:v>
                </c:pt>
                <c:pt idx="1">
                  <c:v>200</c:v>
                </c:pt>
                <c:pt idx="2">
                  <c:v>334.7826086956523</c:v>
                </c:pt>
                <c:pt idx="3">
                  <c:v>184.61538461538458</c:v>
                </c:pt>
                <c:pt idx="4">
                  <c:v>-56.25</c:v>
                </c:pt>
                <c:pt idx="5">
                  <c:v>130.76923076923075</c:v>
                </c:pt>
                <c:pt idx="6">
                  <c:v>100</c:v>
                </c:pt>
                <c:pt idx="7">
                  <c:v>368.42105263157845</c:v>
                </c:pt>
                <c:pt idx="8">
                  <c:v>200</c:v>
                </c:pt>
                <c:pt idx="9">
                  <c:v>127.90697674418605</c:v>
                </c:pt>
                <c:pt idx="10">
                  <c:v>46.341463414634013</c:v>
                </c:pt>
                <c:pt idx="11">
                  <c:v>-62.5</c:v>
                </c:pt>
              </c:numCache>
            </c:numRef>
          </c:val>
        </c:ser>
        <c:ser>
          <c:idx val="1"/>
          <c:order val="1"/>
          <c:tx>
            <c:strRef>
              <c:f>'NASH, Heavy metal and berberine'!$C$1</c:f>
              <c:strCache>
                <c:ptCount val="1"/>
                <c:pt idx="0">
                  <c:v>Treatment with berberinw</c:v>
                </c:pt>
              </c:strCache>
            </c:strRef>
          </c:tx>
          <c:invertIfNegative val="0"/>
          <c:cat>
            <c:strRef>
              <c:f>'NASH, Heavy metal and berberine'!$A$2:$A$13</c:f>
              <c:strCache>
                <c:ptCount val="12"/>
                <c:pt idx="0">
                  <c:v>S.TNF</c:v>
                </c:pt>
                <c:pt idx="1">
                  <c:v>S.NO</c:v>
                </c:pt>
                <c:pt idx="2">
                  <c:v>S.TBARS</c:v>
                </c:pt>
                <c:pt idx="3">
                  <c:v>S.XO</c:v>
                </c:pt>
                <c:pt idx="4">
                  <c:v>S.GSH</c:v>
                </c:pt>
                <c:pt idx="5">
                  <c:v>S.Glucose</c:v>
                </c:pt>
                <c:pt idx="6">
                  <c:v>S.insulin</c:v>
                </c:pt>
                <c:pt idx="7">
                  <c:v>HOMA-IR</c:v>
                </c:pt>
                <c:pt idx="8">
                  <c:v>S.RBP-4</c:v>
                </c:pt>
                <c:pt idx="9">
                  <c:v>S.AChE</c:v>
                </c:pt>
                <c:pt idx="10">
                  <c:v>S.MAO</c:v>
                </c:pt>
                <c:pt idx="11">
                  <c:v>AB40</c:v>
                </c:pt>
              </c:strCache>
            </c:strRef>
          </c:cat>
          <c:val>
            <c:numRef>
              <c:f>'NASH, Heavy metal and berberine'!$C$2:$C$13</c:f>
              <c:numCache>
                <c:formatCode>General</c:formatCode>
                <c:ptCount val="12"/>
                <c:pt idx="0">
                  <c:v>72.41379310344827</c:v>
                </c:pt>
                <c:pt idx="1">
                  <c:v>0</c:v>
                </c:pt>
                <c:pt idx="2">
                  <c:v>117.39130434782608</c:v>
                </c:pt>
                <c:pt idx="3">
                  <c:v>0</c:v>
                </c:pt>
                <c:pt idx="4">
                  <c:v>3.1249999999999889</c:v>
                </c:pt>
                <c:pt idx="5">
                  <c:v>15.384615384615385</c:v>
                </c:pt>
                <c:pt idx="6">
                  <c:v>0.99999999999999634</c:v>
                </c:pt>
                <c:pt idx="7">
                  <c:v>15.789473684210519</c:v>
                </c:pt>
                <c:pt idx="8">
                  <c:v>15</c:v>
                </c:pt>
                <c:pt idx="9">
                  <c:v>27.906976744186046</c:v>
                </c:pt>
                <c:pt idx="10">
                  <c:v>9.7560975609756202</c:v>
                </c:pt>
                <c:pt idx="11">
                  <c:v>12.500000000000004</c:v>
                </c:pt>
              </c:numCache>
            </c:numRef>
          </c:val>
        </c:ser>
        <c:ser>
          <c:idx val="2"/>
          <c:order val="2"/>
          <c:tx>
            <c:strRef>
              <c:f>'NASH, Heavy metal and berberine'!$D$1</c:f>
              <c:strCache>
                <c:ptCount val="1"/>
                <c:pt idx="0">
                  <c:v>Tx with Extract</c:v>
                </c:pt>
              </c:strCache>
            </c:strRef>
          </c:tx>
          <c:invertIfNegative val="0"/>
          <c:cat>
            <c:strRef>
              <c:f>'NASH, Heavy metal and berberine'!$A$2:$A$13</c:f>
              <c:strCache>
                <c:ptCount val="12"/>
                <c:pt idx="0">
                  <c:v>S.TNF</c:v>
                </c:pt>
                <c:pt idx="1">
                  <c:v>S.NO</c:v>
                </c:pt>
                <c:pt idx="2">
                  <c:v>S.TBARS</c:v>
                </c:pt>
                <c:pt idx="3">
                  <c:v>S.XO</c:v>
                </c:pt>
                <c:pt idx="4">
                  <c:v>S.GSH</c:v>
                </c:pt>
                <c:pt idx="5">
                  <c:v>S.Glucose</c:v>
                </c:pt>
                <c:pt idx="6">
                  <c:v>S.insulin</c:v>
                </c:pt>
                <c:pt idx="7">
                  <c:v>HOMA-IR</c:v>
                </c:pt>
                <c:pt idx="8">
                  <c:v>S.RBP-4</c:v>
                </c:pt>
                <c:pt idx="9">
                  <c:v>S.AChE</c:v>
                </c:pt>
                <c:pt idx="10">
                  <c:v>S.MAO</c:v>
                </c:pt>
                <c:pt idx="11">
                  <c:v>AB40</c:v>
                </c:pt>
              </c:strCache>
            </c:strRef>
          </c:cat>
          <c:val>
            <c:numRef>
              <c:f>'NASH, Heavy metal and berberine'!$D$2:$D$13</c:f>
              <c:numCache>
                <c:formatCode>General</c:formatCode>
                <c:ptCount val="12"/>
                <c:pt idx="0">
                  <c:v>20</c:v>
                </c:pt>
                <c:pt idx="1">
                  <c:v>-75</c:v>
                </c:pt>
                <c:pt idx="2">
                  <c:v>-50</c:v>
                </c:pt>
                <c:pt idx="3">
                  <c:v>7.1428571428571415</c:v>
                </c:pt>
                <c:pt idx="4">
                  <c:v>20</c:v>
                </c:pt>
                <c:pt idx="5">
                  <c:v>-66.400000000000006</c:v>
                </c:pt>
                <c:pt idx="6">
                  <c:v>0</c:v>
                </c:pt>
                <c:pt idx="7">
                  <c:v>1.5</c:v>
                </c:pt>
                <c:pt idx="8">
                  <c:v>8</c:v>
                </c:pt>
                <c:pt idx="9">
                  <c:v>-1.1000000000000001</c:v>
                </c:pt>
                <c:pt idx="10">
                  <c:v>-2.8</c:v>
                </c:pt>
                <c:pt idx="11">
                  <c:v>25</c:v>
                </c:pt>
              </c:numCache>
            </c:numRef>
          </c:val>
        </c:ser>
        <c:dLbls>
          <c:showLegendKey val="0"/>
          <c:showVal val="0"/>
          <c:showCatName val="0"/>
          <c:showSerName val="0"/>
          <c:showPercent val="0"/>
          <c:showBubbleSize val="0"/>
        </c:dLbls>
        <c:gapWidth val="150"/>
        <c:shape val="box"/>
        <c:axId val="123725824"/>
        <c:axId val="70906944"/>
        <c:axId val="0"/>
      </c:bar3DChart>
      <c:catAx>
        <c:axId val="123725824"/>
        <c:scaling>
          <c:orientation val="minMax"/>
        </c:scaling>
        <c:delete val="0"/>
        <c:axPos val="b"/>
        <c:majorTickMark val="out"/>
        <c:minorTickMark val="none"/>
        <c:tickLblPos val="nextTo"/>
        <c:crossAx val="70906944"/>
        <c:crosses val="autoZero"/>
        <c:auto val="1"/>
        <c:lblAlgn val="ctr"/>
        <c:lblOffset val="100"/>
        <c:noMultiLvlLbl val="0"/>
      </c:catAx>
      <c:valAx>
        <c:axId val="70906944"/>
        <c:scaling>
          <c:orientation val="minMax"/>
        </c:scaling>
        <c:delete val="0"/>
        <c:axPos val="l"/>
        <c:numFmt formatCode="General" sourceLinked="1"/>
        <c:majorTickMark val="out"/>
        <c:minorTickMark val="none"/>
        <c:tickLblPos val="nextTo"/>
        <c:crossAx val="123725824"/>
        <c:crosses val="autoZero"/>
        <c:crossBetween val="between"/>
      </c:valAx>
    </c:plotArea>
    <c:legend>
      <c:legendPos val="l"/>
      <c:layout>
        <c:manualLayout>
          <c:xMode val="edge"/>
          <c:yMode val="edge"/>
          <c:x val="0.72838983050847472"/>
          <c:y val="5.9033610382035778E-2"/>
          <c:w val="0.27098369589394544"/>
          <c:h val="0.36235227353337657"/>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340"/>
      <c:rAngAx val="1"/>
    </c:view3D>
    <c:floor>
      <c:thickness val="0"/>
    </c:floor>
    <c:sideWall>
      <c:thickness val="0"/>
    </c:sideWall>
    <c:backWall>
      <c:thickness val="0"/>
    </c:backWall>
    <c:plotArea>
      <c:layout>
        <c:manualLayout>
          <c:layoutTarget val="inner"/>
          <c:xMode val="edge"/>
          <c:yMode val="edge"/>
          <c:x val="6.0373409206202176E-2"/>
          <c:y val="5.1400554097404488E-2"/>
          <c:w val="0.90907099847813144"/>
          <c:h val="0.89893098403683147"/>
        </c:manualLayout>
      </c:layout>
      <c:bar3DChart>
        <c:barDir val="col"/>
        <c:grouping val="clustered"/>
        <c:varyColors val="0"/>
        <c:ser>
          <c:idx val="0"/>
          <c:order val="0"/>
          <c:tx>
            <c:strRef>
              <c:f>'NASH, Heavy metal and berberine'!$B$20</c:f>
              <c:strCache>
                <c:ptCount val="1"/>
                <c:pt idx="0">
                  <c:v>NASH induction</c:v>
                </c:pt>
              </c:strCache>
            </c:strRef>
          </c:tx>
          <c:invertIfNegative val="0"/>
          <c:cat>
            <c:strRef>
              <c:f>'NASH, Heavy metal and berberine'!$A$21:$A$31</c:f>
              <c:strCache>
                <c:ptCount val="11"/>
                <c:pt idx="0">
                  <c:v>Insulin</c:v>
                </c:pt>
                <c:pt idx="1">
                  <c:v>Glucose</c:v>
                </c:pt>
                <c:pt idx="2">
                  <c:v>AChE</c:v>
                </c:pt>
                <c:pt idx="3">
                  <c:v>MAO</c:v>
                </c:pt>
                <c:pt idx="4">
                  <c:v>AB42</c:v>
                </c:pt>
                <c:pt idx="5">
                  <c:v>IDE</c:v>
                </c:pt>
                <c:pt idx="6">
                  <c:v>XO </c:v>
                </c:pt>
                <c:pt idx="7">
                  <c:v>TBARS</c:v>
                </c:pt>
                <c:pt idx="8">
                  <c:v>GSH</c:v>
                </c:pt>
                <c:pt idx="9">
                  <c:v>NO</c:v>
                </c:pt>
                <c:pt idx="10">
                  <c:v>TNF</c:v>
                </c:pt>
              </c:strCache>
            </c:strRef>
          </c:cat>
          <c:val>
            <c:numRef>
              <c:f>'NASH, Heavy metal and berberine'!$B$21:$B$31</c:f>
              <c:numCache>
                <c:formatCode>General</c:formatCode>
                <c:ptCount val="11"/>
                <c:pt idx="0">
                  <c:v>191.42857142857142</c:v>
                </c:pt>
                <c:pt idx="1">
                  <c:v>-77.358490566037688</c:v>
                </c:pt>
                <c:pt idx="2">
                  <c:v>152.9577464788737</c:v>
                </c:pt>
                <c:pt idx="3">
                  <c:v>160</c:v>
                </c:pt>
                <c:pt idx="4">
                  <c:v>140</c:v>
                </c:pt>
                <c:pt idx="5">
                  <c:v>-26.666666666666668</c:v>
                </c:pt>
                <c:pt idx="6">
                  <c:v>50.617283950617157</c:v>
                </c:pt>
                <c:pt idx="7">
                  <c:v>150</c:v>
                </c:pt>
                <c:pt idx="8">
                  <c:v>-71.428571428571388</c:v>
                </c:pt>
                <c:pt idx="9">
                  <c:v>875</c:v>
                </c:pt>
                <c:pt idx="10">
                  <c:v>241.66666666666652</c:v>
                </c:pt>
              </c:numCache>
            </c:numRef>
          </c:val>
        </c:ser>
        <c:ser>
          <c:idx val="1"/>
          <c:order val="1"/>
          <c:tx>
            <c:strRef>
              <c:f>'NASH, Heavy metal and berberine'!$C$20</c:f>
              <c:strCache>
                <c:ptCount val="1"/>
                <c:pt idx="0">
                  <c:v>Treatment with berberine</c:v>
                </c:pt>
              </c:strCache>
            </c:strRef>
          </c:tx>
          <c:invertIfNegative val="0"/>
          <c:cat>
            <c:strRef>
              <c:f>'NASH, Heavy metal and berberine'!$A$21:$A$31</c:f>
              <c:strCache>
                <c:ptCount val="11"/>
                <c:pt idx="0">
                  <c:v>Insulin</c:v>
                </c:pt>
                <c:pt idx="1">
                  <c:v>Glucose</c:v>
                </c:pt>
                <c:pt idx="2">
                  <c:v>AChE</c:v>
                </c:pt>
                <c:pt idx="3">
                  <c:v>MAO</c:v>
                </c:pt>
                <c:pt idx="4">
                  <c:v>AB42</c:v>
                </c:pt>
                <c:pt idx="5">
                  <c:v>IDE</c:v>
                </c:pt>
                <c:pt idx="6">
                  <c:v>XO </c:v>
                </c:pt>
                <c:pt idx="7">
                  <c:v>TBARS</c:v>
                </c:pt>
                <c:pt idx="8">
                  <c:v>GSH</c:v>
                </c:pt>
                <c:pt idx="9">
                  <c:v>NO</c:v>
                </c:pt>
                <c:pt idx="10">
                  <c:v>TNF</c:v>
                </c:pt>
              </c:strCache>
            </c:strRef>
          </c:cat>
          <c:val>
            <c:numRef>
              <c:f>'NASH, Heavy metal and berberine'!$C$21:$C$31</c:f>
              <c:numCache>
                <c:formatCode>General</c:formatCode>
                <c:ptCount val="11"/>
                <c:pt idx="0">
                  <c:v>40.000000000000007</c:v>
                </c:pt>
                <c:pt idx="1">
                  <c:v>1.8867924528301978</c:v>
                </c:pt>
                <c:pt idx="2">
                  <c:v>54.929577464788736</c:v>
                </c:pt>
                <c:pt idx="3">
                  <c:v>33</c:v>
                </c:pt>
                <c:pt idx="4">
                  <c:v>40</c:v>
                </c:pt>
                <c:pt idx="5">
                  <c:v>-2.333333333333333</c:v>
                </c:pt>
                <c:pt idx="6">
                  <c:v>23.456790123456791</c:v>
                </c:pt>
                <c:pt idx="7">
                  <c:v>10</c:v>
                </c:pt>
                <c:pt idx="8">
                  <c:v>-4.2857142857142874</c:v>
                </c:pt>
                <c:pt idx="9">
                  <c:v>107.142857142857</c:v>
                </c:pt>
                <c:pt idx="10">
                  <c:v>48.333333333333336</c:v>
                </c:pt>
              </c:numCache>
            </c:numRef>
          </c:val>
        </c:ser>
        <c:ser>
          <c:idx val="2"/>
          <c:order val="2"/>
          <c:tx>
            <c:strRef>
              <c:f>'NASH, Heavy metal and berberine'!$D$20</c:f>
              <c:strCache>
                <c:ptCount val="1"/>
                <c:pt idx="0">
                  <c:v>Tx with Extract</c:v>
                </c:pt>
              </c:strCache>
            </c:strRef>
          </c:tx>
          <c:invertIfNegative val="0"/>
          <c:cat>
            <c:strRef>
              <c:f>'NASH, Heavy metal and berberine'!$A$21:$A$31</c:f>
              <c:strCache>
                <c:ptCount val="11"/>
                <c:pt idx="0">
                  <c:v>Insulin</c:v>
                </c:pt>
                <c:pt idx="1">
                  <c:v>Glucose</c:v>
                </c:pt>
                <c:pt idx="2">
                  <c:v>AChE</c:v>
                </c:pt>
                <c:pt idx="3">
                  <c:v>MAO</c:v>
                </c:pt>
                <c:pt idx="4">
                  <c:v>AB42</c:v>
                </c:pt>
                <c:pt idx="5">
                  <c:v>IDE</c:v>
                </c:pt>
                <c:pt idx="6">
                  <c:v>XO </c:v>
                </c:pt>
                <c:pt idx="7">
                  <c:v>TBARS</c:v>
                </c:pt>
                <c:pt idx="8">
                  <c:v>GSH</c:v>
                </c:pt>
                <c:pt idx="9">
                  <c:v>NO</c:v>
                </c:pt>
                <c:pt idx="10">
                  <c:v>TNF</c:v>
                </c:pt>
              </c:strCache>
            </c:strRef>
          </c:cat>
          <c:val>
            <c:numRef>
              <c:f>'NASH, Heavy metal and berberine'!$D$21:$D$31</c:f>
              <c:numCache>
                <c:formatCode>General</c:formatCode>
                <c:ptCount val="11"/>
                <c:pt idx="0">
                  <c:v>10</c:v>
                </c:pt>
                <c:pt idx="1">
                  <c:v>36</c:v>
                </c:pt>
                <c:pt idx="2">
                  <c:v>-79.318611987381701</c:v>
                </c:pt>
                <c:pt idx="3">
                  <c:v>10</c:v>
                </c:pt>
                <c:pt idx="4">
                  <c:v>-15</c:v>
                </c:pt>
                <c:pt idx="5">
                  <c:v>1</c:v>
                </c:pt>
                <c:pt idx="6">
                  <c:v>-61.375661375661267</c:v>
                </c:pt>
                <c:pt idx="7">
                  <c:v>-25</c:v>
                </c:pt>
                <c:pt idx="8">
                  <c:v>10</c:v>
                </c:pt>
                <c:pt idx="9">
                  <c:v>33.75</c:v>
                </c:pt>
                <c:pt idx="10">
                  <c:v>1.8</c:v>
                </c:pt>
              </c:numCache>
            </c:numRef>
          </c:val>
        </c:ser>
        <c:dLbls>
          <c:showLegendKey val="0"/>
          <c:showVal val="0"/>
          <c:showCatName val="0"/>
          <c:showSerName val="0"/>
          <c:showPercent val="0"/>
          <c:showBubbleSize val="0"/>
        </c:dLbls>
        <c:gapWidth val="150"/>
        <c:shape val="box"/>
        <c:axId val="120861184"/>
        <c:axId val="70909248"/>
        <c:axId val="0"/>
      </c:bar3DChart>
      <c:catAx>
        <c:axId val="120861184"/>
        <c:scaling>
          <c:orientation val="minMax"/>
        </c:scaling>
        <c:delete val="0"/>
        <c:axPos val="b"/>
        <c:majorTickMark val="out"/>
        <c:minorTickMark val="none"/>
        <c:tickLblPos val="nextTo"/>
        <c:crossAx val="70909248"/>
        <c:crosses val="autoZero"/>
        <c:auto val="1"/>
        <c:lblAlgn val="ctr"/>
        <c:lblOffset val="100"/>
        <c:noMultiLvlLbl val="0"/>
      </c:catAx>
      <c:valAx>
        <c:axId val="70909248"/>
        <c:scaling>
          <c:orientation val="minMax"/>
        </c:scaling>
        <c:delete val="0"/>
        <c:axPos val="l"/>
        <c:numFmt formatCode="General" sourceLinked="1"/>
        <c:majorTickMark val="out"/>
        <c:minorTickMark val="none"/>
        <c:tickLblPos val="nextTo"/>
        <c:crossAx val="120861184"/>
        <c:crosses val="autoZero"/>
        <c:crossBetween val="between"/>
      </c:valAx>
    </c:plotArea>
    <c:legend>
      <c:legendPos val="l"/>
      <c:layout>
        <c:manualLayout>
          <c:xMode val="edge"/>
          <c:yMode val="edge"/>
          <c:x val="0.19722222222222224"/>
          <c:y val="8.2757363662875769E-2"/>
          <c:w val="0.34042913385826845"/>
          <c:h val="0.25115157480314959"/>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Effect of extract and berberine treatment</a:t>
            </a:r>
            <a:r>
              <a:rPr lang="en-US" baseline="0" dirty="0"/>
              <a:t> on heavy </a:t>
            </a:r>
            <a:r>
              <a:rPr lang="en-US" baseline="0" dirty="0" smtClean="0"/>
              <a:t>metal </a:t>
            </a:r>
            <a:r>
              <a:rPr lang="en-US" baseline="0" dirty="0"/>
              <a:t>induced brain damage</a:t>
            </a:r>
            <a:endParaRPr lang="sq-AL" dirty="0"/>
          </a:p>
        </c:rich>
      </c:tx>
      <c:layout>
        <c:manualLayout>
          <c:xMode val="edge"/>
          <c:yMode val="edge"/>
          <c:x val="0.10969444444444444"/>
          <c:y val="1.4084507042253521E-2"/>
        </c:manualLayout>
      </c:layout>
      <c:overlay val="0"/>
    </c:title>
    <c:autoTitleDeleted val="0"/>
    <c:view3D>
      <c:rotX val="15"/>
      <c:rotY val="34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4.4223862642169723E-2"/>
          <c:y val="0.16121670136060579"/>
          <c:w val="0.93783344269466318"/>
          <c:h val="0.82445806070015892"/>
        </c:manualLayout>
      </c:layout>
      <c:bar3DChart>
        <c:barDir val="col"/>
        <c:grouping val="clustered"/>
        <c:varyColors val="0"/>
        <c:ser>
          <c:idx val="0"/>
          <c:order val="0"/>
          <c:tx>
            <c:strRef>
              <c:f>'Heavy metal and Berberine'!$B$1</c:f>
              <c:strCache>
                <c:ptCount val="1"/>
                <c:pt idx="0">
                  <c:v>Induction</c:v>
                </c:pt>
              </c:strCache>
            </c:strRef>
          </c:tx>
          <c:invertIfNegative val="0"/>
          <c:cat>
            <c:strRef>
              <c:f>'Heavy metal and Berberine'!$A$2:$A$14</c:f>
              <c:strCache>
                <c:ptCount val="13"/>
                <c:pt idx="0">
                  <c:v>TBARS</c:v>
                </c:pt>
                <c:pt idx="1">
                  <c:v>NO</c:v>
                </c:pt>
                <c:pt idx="2">
                  <c:v>GSH</c:v>
                </c:pt>
                <c:pt idx="3">
                  <c:v>SOD</c:v>
                </c:pt>
                <c:pt idx="4">
                  <c:v>GPx</c:v>
                </c:pt>
                <c:pt idx="5">
                  <c:v>AChE</c:v>
                </c:pt>
                <c:pt idx="6">
                  <c:v>MAO</c:v>
                </c:pt>
                <c:pt idx="7">
                  <c:v>Glucose</c:v>
                </c:pt>
                <c:pt idx="8">
                  <c:v>TNF</c:v>
                </c:pt>
                <c:pt idx="9">
                  <c:v>IL6</c:v>
                </c:pt>
                <c:pt idx="10">
                  <c:v>IL1B</c:v>
                </c:pt>
                <c:pt idx="11">
                  <c:v>IL12</c:v>
                </c:pt>
                <c:pt idx="12">
                  <c:v>AB40</c:v>
                </c:pt>
              </c:strCache>
            </c:strRef>
          </c:cat>
          <c:val>
            <c:numRef>
              <c:f>'Heavy metal and Berberine'!$B$2:$B$14</c:f>
              <c:numCache>
                <c:formatCode>General</c:formatCode>
                <c:ptCount val="13"/>
                <c:pt idx="0">
                  <c:v>36.363636363636274</c:v>
                </c:pt>
                <c:pt idx="1">
                  <c:v>44</c:v>
                </c:pt>
                <c:pt idx="2">
                  <c:v>-65</c:v>
                </c:pt>
                <c:pt idx="3">
                  <c:v>-25</c:v>
                </c:pt>
                <c:pt idx="4">
                  <c:v>-60.606060606060595</c:v>
                </c:pt>
                <c:pt idx="5">
                  <c:v>50</c:v>
                </c:pt>
                <c:pt idx="6">
                  <c:v>71.428571428571388</c:v>
                </c:pt>
                <c:pt idx="7">
                  <c:v>-50</c:v>
                </c:pt>
                <c:pt idx="8">
                  <c:v>340</c:v>
                </c:pt>
                <c:pt idx="9">
                  <c:v>118.18181818181819</c:v>
                </c:pt>
                <c:pt idx="10">
                  <c:v>62.5</c:v>
                </c:pt>
                <c:pt idx="11">
                  <c:v>428.57142857142856</c:v>
                </c:pt>
                <c:pt idx="12">
                  <c:v>-73.684210526315795</c:v>
                </c:pt>
              </c:numCache>
            </c:numRef>
          </c:val>
        </c:ser>
        <c:ser>
          <c:idx val="1"/>
          <c:order val="1"/>
          <c:tx>
            <c:strRef>
              <c:f>'Heavy metal and Berberine'!$C$1</c:f>
              <c:strCache>
                <c:ptCount val="1"/>
                <c:pt idx="0">
                  <c:v>Treated with extract</c:v>
                </c:pt>
              </c:strCache>
            </c:strRef>
          </c:tx>
          <c:invertIfNegative val="0"/>
          <c:cat>
            <c:strRef>
              <c:f>'Heavy metal and Berberine'!$A$2:$A$14</c:f>
              <c:strCache>
                <c:ptCount val="13"/>
                <c:pt idx="0">
                  <c:v>TBARS</c:v>
                </c:pt>
                <c:pt idx="1">
                  <c:v>NO</c:v>
                </c:pt>
                <c:pt idx="2">
                  <c:v>GSH</c:v>
                </c:pt>
                <c:pt idx="3">
                  <c:v>SOD</c:v>
                </c:pt>
                <c:pt idx="4">
                  <c:v>GPx</c:v>
                </c:pt>
                <c:pt idx="5">
                  <c:v>AChE</c:v>
                </c:pt>
                <c:pt idx="6">
                  <c:v>MAO</c:v>
                </c:pt>
                <c:pt idx="7">
                  <c:v>Glucose</c:v>
                </c:pt>
                <c:pt idx="8">
                  <c:v>TNF</c:v>
                </c:pt>
                <c:pt idx="9">
                  <c:v>IL6</c:v>
                </c:pt>
                <c:pt idx="10">
                  <c:v>IL1B</c:v>
                </c:pt>
                <c:pt idx="11">
                  <c:v>IL12</c:v>
                </c:pt>
                <c:pt idx="12">
                  <c:v>AB40</c:v>
                </c:pt>
              </c:strCache>
            </c:strRef>
          </c:cat>
          <c:val>
            <c:numRef>
              <c:f>'Heavy metal and Berberine'!$C$2:$C$14</c:f>
              <c:numCache>
                <c:formatCode>General</c:formatCode>
                <c:ptCount val="13"/>
                <c:pt idx="0">
                  <c:v>5</c:v>
                </c:pt>
                <c:pt idx="1">
                  <c:v>25</c:v>
                </c:pt>
                <c:pt idx="2">
                  <c:v>-8</c:v>
                </c:pt>
                <c:pt idx="3">
                  <c:v>-5</c:v>
                </c:pt>
                <c:pt idx="4">
                  <c:v>-10</c:v>
                </c:pt>
                <c:pt idx="5">
                  <c:v>-30</c:v>
                </c:pt>
                <c:pt idx="6">
                  <c:v>-12</c:v>
                </c:pt>
                <c:pt idx="7">
                  <c:v>-20</c:v>
                </c:pt>
                <c:pt idx="8">
                  <c:v>36</c:v>
                </c:pt>
                <c:pt idx="9">
                  <c:v>50</c:v>
                </c:pt>
                <c:pt idx="10">
                  <c:v>5.3</c:v>
                </c:pt>
                <c:pt idx="11">
                  <c:v>65</c:v>
                </c:pt>
                <c:pt idx="12">
                  <c:v>-33</c:v>
                </c:pt>
              </c:numCache>
            </c:numRef>
          </c:val>
        </c:ser>
        <c:ser>
          <c:idx val="2"/>
          <c:order val="2"/>
          <c:tx>
            <c:strRef>
              <c:f>'Heavy metal and Berberine'!$D$1</c:f>
              <c:strCache>
                <c:ptCount val="1"/>
                <c:pt idx="0">
                  <c:v>Treatment with berberine</c:v>
                </c:pt>
              </c:strCache>
            </c:strRef>
          </c:tx>
          <c:invertIfNegative val="0"/>
          <c:cat>
            <c:strRef>
              <c:f>'Heavy metal and Berberine'!$A$2:$A$14</c:f>
              <c:strCache>
                <c:ptCount val="13"/>
                <c:pt idx="0">
                  <c:v>TBARS</c:v>
                </c:pt>
                <c:pt idx="1">
                  <c:v>NO</c:v>
                </c:pt>
                <c:pt idx="2">
                  <c:v>GSH</c:v>
                </c:pt>
                <c:pt idx="3">
                  <c:v>SOD</c:v>
                </c:pt>
                <c:pt idx="4">
                  <c:v>GPx</c:v>
                </c:pt>
                <c:pt idx="5">
                  <c:v>AChE</c:v>
                </c:pt>
                <c:pt idx="6">
                  <c:v>MAO</c:v>
                </c:pt>
                <c:pt idx="7">
                  <c:v>Glucose</c:v>
                </c:pt>
                <c:pt idx="8">
                  <c:v>TNF</c:v>
                </c:pt>
                <c:pt idx="9">
                  <c:v>IL6</c:v>
                </c:pt>
                <c:pt idx="10">
                  <c:v>IL1B</c:v>
                </c:pt>
                <c:pt idx="11">
                  <c:v>IL12</c:v>
                </c:pt>
                <c:pt idx="12">
                  <c:v>AB40</c:v>
                </c:pt>
              </c:strCache>
            </c:strRef>
          </c:cat>
          <c:val>
            <c:numRef>
              <c:f>'Heavy metal and Berberine'!$D$2:$D$14</c:f>
              <c:numCache>
                <c:formatCode>General</c:formatCode>
                <c:ptCount val="13"/>
                <c:pt idx="0">
                  <c:v>-9.0909090909091006</c:v>
                </c:pt>
                <c:pt idx="1">
                  <c:v>26</c:v>
                </c:pt>
                <c:pt idx="2">
                  <c:v>0</c:v>
                </c:pt>
                <c:pt idx="3">
                  <c:v>-1</c:v>
                </c:pt>
                <c:pt idx="4">
                  <c:v>-15.151515151515149</c:v>
                </c:pt>
                <c:pt idx="5">
                  <c:v>-41.666666666666572</c:v>
                </c:pt>
                <c:pt idx="6">
                  <c:v>-7.1428571428571441</c:v>
                </c:pt>
                <c:pt idx="7">
                  <c:v>-30</c:v>
                </c:pt>
                <c:pt idx="8">
                  <c:v>10</c:v>
                </c:pt>
                <c:pt idx="9">
                  <c:v>45.454545454545375</c:v>
                </c:pt>
                <c:pt idx="10">
                  <c:v>-12.5</c:v>
                </c:pt>
                <c:pt idx="11">
                  <c:v>-28.571428571428569</c:v>
                </c:pt>
                <c:pt idx="12">
                  <c:v>-15.78947368421051</c:v>
                </c:pt>
              </c:numCache>
            </c:numRef>
          </c:val>
        </c:ser>
        <c:dLbls>
          <c:showLegendKey val="0"/>
          <c:showVal val="0"/>
          <c:showCatName val="0"/>
          <c:showSerName val="0"/>
          <c:showPercent val="0"/>
          <c:showBubbleSize val="0"/>
        </c:dLbls>
        <c:gapWidth val="150"/>
        <c:shape val="box"/>
        <c:axId val="120863232"/>
        <c:axId val="74778304"/>
        <c:axId val="0"/>
      </c:bar3DChart>
      <c:catAx>
        <c:axId val="120863232"/>
        <c:scaling>
          <c:orientation val="minMax"/>
        </c:scaling>
        <c:delete val="0"/>
        <c:axPos val="b"/>
        <c:majorTickMark val="none"/>
        <c:minorTickMark val="none"/>
        <c:tickLblPos val="nextTo"/>
        <c:txPr>
          <a:bodyPr/>
          <a:lstStyle/>
          <a:p>
            <a:pPr>
              <a:defRPr sz="1200"/>
            </a:pPr>
            <a:endParaRPr lang="en-US"/>
          </a:p>
        </c:txPr>
        <c:crossAx val="74778304"/>
        <c:crosses val="autoZero"/>
        <c:auto val="1"/>
        <c:lblAlgn val="ctr"/>
        <c:lblOffset val="100"/>
        <c:noMultiLvlLbl val="0"/>
      </c:catAx>
      <c:valAx>
        <c:axId val="74778304"/>
        <c:scaling>
          <c:orientation val="minMax"/>
        </c:scaling>
        <c:delete val="0"/>
        <c:axPos val="l"/>
        <c:title>
          <c:tx>
            <c:rich>
              <a:bodyPr/>
              <a:lstStyle/>
              <a:p>
                <a:pPr>
                  <a:defRPr/>
                </a:pPr>
                <a:r>
                  <a:rPr lang="en-US"/>
                  <a:t>% change</a:t>
                </a:r>
                <a:endParaRPr lang="sq-AL"/>
              </a:p>
            </c:rich>
          </c:tx>
          <c:layout/>
          <c:overlay val="0"/>
        </c:title>
        <c:numFmt formatCode="General" sourceLinked="1"/>
        <c:majorTickMark val="out"/>
        <c:minorTickMark val="none"/>
        <c:tickLblPos val="nextTo"/>
        <c:crossAx val="120863232"/>
        <c:crosses val="autoZero"/>
        <c:crossBetween val="between"/>
      </c:valAx>
    </c:plotArea>
    <c:legend>
      <c:legendPos val="r"/>
      <c:layout>
        <c:manualLayout>
          <c:xMode val="edge"/>
          <c:yMode val="edge"/>
          <c:x val="0.10848534558180226"/>
          <c:y val="0.16695186869246978"/>
          <c:w val="0.35792705599300095"/>
          <c:h val="0.27827215260064325"/>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sq-AL" sz="1100"/>
              <a:t>The effect of berberine treatment on brain gene expression of Tau, tumor necrosis factor (TNF-</a:t>
            </a:r>
            <a:r>
              <a:rPr lang="el-GR" sz="1100"/>
              <a:t>α), </a:t>
            </a:r>
            <a:r>
              <a:rPr lang="sq-AL" sz="1100"/>
              <a:t>acetylcholinesterase (AChE), and amyloid precursor protein (APP) of rats administrated water contaminated with heavy metal mixture</a:t>
            </a:r>
          </a:p>
        </c:rich>
      </c:tx>
      <c:layout/>
      <c:overlay val="0"/>
    </c:title>
    <c:autoTitleDeleted val="0"/>
    <c:view3D>
      <c:rotX val="15"/>
      <c:rotY val="340"/>
      <c:rAngAx val="1"/>
    </c:view3D>
    <c:floor>
      <c:thickness val="0"/>
    </c:floor>
    <c:sideWall>
      <c:thickness val="0"/>
      <c:spPr>
        <a:noFill/>
        <a:ln w="25400">
          <a:noFill/>
        </a:ln>
      </c:spPr>
    </c:sideWall>
    <c:backWall>
      <c:thickness val="0"/>
      <c:spPr>
        <a:noFill/>
        <a:ln w="25400">
          <a:noFill/>
        </a:ln>
      </c:spPr>
    </c:backWall>
    <c:plotArea>
      <c:layout/>
      <c:bar3DChart>
        <c:barDir val="bar"/>
        <c:grouping val="clustered"/>
        <c:varyColors val="0"/>
        <c:ser>
          <c:idx val="0"/>
          <c:order val="0"/>
          <c:tx>
            <c:strRef>
              <c:f>'Heavy metal and Berberine'!$B$17</c:f>
              <c:strCache>
                <c:ptCount val="1"/>
                <c:pt idx="0">
                  <c:v>Negative control</c:v>
                </c:pt>
              </c:strCache>
            </c:strRef>
          </c:tx>
          <c:invertIfNegative val="0"/>
          <c:cat>
            <c:strRef>
              <c:f>'Heavy metal and Berberine'!$A$18:$A$21</c:f>
              <c:strCache>
                <c:ptCount val="4"/>
                <c:pt idx="0">
                  <c:v>Tau</c:v>
                </c:pt>
                <c:pt idx="1">
                  <c:v>TNF-α</c:v>
                </c:pt>
                <c:pt idx="2">
                  <c:v>AChE</c:v>
                </c:pt>
                <c:pt idx="3">
                  <c:v>APP</c:v>
                </c:pt>
              </c:strCache>
            </c:strRef>
          </c:cat>
          <c:val>
            <c:numRef>
              <c:f>'Heavy metal and Berberine'!$B$18:$B$21</c:f>
              <c:numCache>
                <c:formatCode>General</c:formatCode>
                <c:ptCount val="4"/>
                <c:pt idx="0">
                  <c:v>1.6500000000000001</c:v>
                </c:pt>
                <c:pt idx="1">
                  <c:v>7.1</c:v>
                </c:pt>
                <c:pt idx="2">
                  <c:v>1.33</c:v>
                </c:pt>
                <c:pt idx="3">
                  <c:v>1.44</c:v>
                </c:pt>
              </c:numCache>
            </c:numRef>
          </c:val>
        </c:ser>
        <c:ser>
          <c:idx val="1"/>
          <c:order val="1"/>
          <c:tx>
            <c:strRef>
              <c:f>'Heavy metal and Berberine'!$C$17</c:f>
              <c:strCache>
                <c:ptCount val="1"/>
                <c:pt idx="0">
                  <c:v>Induced untreated</c:v>
                </c:pt>
              </c:strCache>
            </c:strRef>
          </c:tx>
          <c:invertIfNegative val="0"/>
          <c:cat>
            <c:strRef>
              <c:f>'Heavy metal and Berberine'!$A$18:$A$21</c:f>
              <c:strCache>
                <c:ptCount val="4"/>
                <c:pt idx="0">
                  <c:v>Tau</c:v>
                </c:pt>
                <c:pt idx="1">
                  <c:v>TNF-α</c:v>
                </c:pt>
                <c:pt idx="2">
                  <c:v>AChE</c:v>
                </c:pt>
                <c:pt idx="3">
                  <c:v>APP</c:v>
                </c:pt>
              </c:strCache>
            </c:strRef>
          </c:cat>
          <c:val>
            <c:numRef>
              <c:f>'Heavy metal and Berberine'!$C$18:$C$21</c:f>
              <c:numCache>
                <c:formatCode>General</c:formatCode>
                <c:ptCount val="4"/>
                <c:pt idx="0">
                  <c:v>4.9000000000000004</c:v>
                </c:pt>
                <c:pt idx="1">
                  <c:v>12.2</c:v>
                </c:pt>
                <c:pt idx="2">
                  <c:v>2.2599999999999998</c:v>
                </c:pt>
                <c:pt idx="3">
                  <c:v>2.3299999999999987</c:v>
                </c:pt>
              </c:numCache>
            </c:numRef>
          </c:val>
        </c:ser>
        <c:ser>
          <c:idx val="2"/>
          <c:order val="2"/>
          <c:tx>
            <c:strRef>
              <c:f>'Heavy metal and Berberine'!$D$17</c:f>
              <c:strCache>
                <c:ptCount val="1"/>
                <c:pt idx="0">
                  <c:v>Treated with extract</c:v>
                </c:pt>
              </c:strCache>
            </c:strRef>
          </c:tx>
          <c:invertIfNegative val="0"/>
          <c:cat>
            <c:strRef>
              <c:f>'Heavy metal and Berberine'!$A$18:$A$21</c:f>
              <c:strCache>
                <c:ptCount val="4"/>
                <c:pt idx="0">
                  <c:v>Tau</c:v>
                </c:pt>
                <c:pt idx="1">
                  <c:v>TNF-α</c:v>
                </c:pt>
                <c:pt idx="2">
                  <c:v>AChE</c:v>
                </c:pt>
                <c:pt idx="3">
                  <c:v>APP</c:v>
                </c:pt>
              </c:strCache>
            </c:strRef>
          </c:cat>
          <c:val>
            <c:numRef>
              <c:f>'Heavy metal and Berberine'!$D$18:$D$21</c:f>
              <c:numCache>
                <c:formatCode>General</c:formatCode>
                <c:ptCount val="4"/>
                <c:pt idx="0">
                  <c:v>2.1</c:v>
                </c:pt>
                <c:pt idx="1">
                  <c:v>5.9</c:v>
                </c:pt>
                <c:pt idx="2">
                  <c:v>1.6</c:v>
                </c:pt>
                <c:pt idx="3">
                  <c:v>1.49</c:v>
                </c:pt>
              </c:numCache>
            </c:numRef>
          </c:val>
        </c:ser>
        <c:ser>
          <c:idx val="3"/>
          <c:order val="3"/>
          <c:tx>
            <c:strRef>
              <c:f>'Heavy metal and Berberine'!$E$17</c:f>
              <c:strCache>
                <c:ptCount val="1"/>
                <c:pt idx="0">
                  <c:v>Treated with berberine</c:v>
                </c:pt>
              </c:strCache>
            </c:strRef>
          </c:tx>
          <c:invertIfNegative val="0"/>
          <c:cat>
            <c:strRef>
              <c:f>'Heavy metal and Berberine'!$A$18:$A$21</c:f>
              <c:strCache>
                <c:ptCount val="4"/>
                <c:pt idx="0">
                  <c:v>Tau</c:v>
                </c:pt>
                <c:pt idx="1">
                  <c:v>TNF-α</c:v>
                </c:pt>
                <c:pt idx="2">
                  <c:v>AChE</c:v>
                </c:pt>
                <c:pt idx="3">
                  <c:v>APP</c:v>
                </c:pt>
              </c:strCache>
            </c:strRef>
          </c:cat>
          <c:val>
            <c:numRef>
              <c:f>'Heavy metal and Berberine'!$E$18:$E$21</c:f>
              <c:numCache>
                <c:formatCode>General</c:formatCode>
                <c:ptCount val="4"/>
                <c:pt idx="0">
                  <c:v>1.6</c:v>
                </c:pt>
                <c:pt idx="1">
                  <c:v>3.01</c:v>
                </c:pt>
                <c:pt idx="2">
                  <c:v>0.56999999999999995</c:v>
                </c:pt>
                <c:pt idx="3">
                  <c:v>1.04</c:v>
                </c:pt>
              </c:numCache>
            </c:numRef>
          </c:val>
        </c:ser>
        <c:dLbls>
          <c:showLegendKey val="0"/>
          <c:showVal val="0"/>
          <c:showCatName val="0"/>
          <c:showSerName val="0"/>
          <c:showPercent val="0"/>
          <c:showBubbleSize val="0"/>
        </c:dLbls>
        <c:gapWidth val="150"/>
        <c:shape val="box"/>
        <c:axId val="121024512"/>
        <c:axId val="74781184"/>
        <c:axId val="0"/>
      </c:bar3DChart>
      <c:catAx>
        <c:axId val="121024512"/>
        <c:scaling>
          <c:orientation val="minMax"/>
        </c:scaling>
        <c:delete val="0"/>
        <c:axPos val="l"/>
        <c:majorTickMark val="none"/>
        <c:minorTickMark val="none"/>
        <c:tickLblPos val="nextTo"/>
        <c:crossAx val="74781184"/>
        <c:crosses val="autoZero"/>
        <c:auto val="1"/>
        <c:lblAlgn val="ctr"/>
        <c:lblOffset val="100"/>
        <c:noMultiLvlLbl val="0"/>
      </c:catAx>
      <c:valAx>
        <c:axId val="74781184"/>
        <c:scaling>
          <c:orientation val="minMax"/>
        </c:scaling>
        <c:delete val="0"/>
        <c:axPos val="b"/>
        <c:numFmt formatCode="General" sourceLinked="1"/>
        <c:majorTickMark val="none"/>
        <c:minorTickMark val="none"/>
        <c:tickLblPos val="nextTo"/>
        <c:crossAx val="121024512"/>
        <c:crosses val="autoZero"/>
        <c:crossBetween val="between"/>
      </c:valAx>
    </c:plotArea>
    <c:legend>
      <c:legendPos val="r"/>
      <c:layout>
        <c:manualLayout>
          <c:xMode val="edge"/>
          <c:yMode val="edge"/>
          <c:x val="0.80016622922134728"/>
          <c:y val="0.44343851320055583"/>
          <c:w val="0.19150043744531936"/>
          <c:h val="0.24758375791261386"/>
        </c:manualLayout>
      </c:layout>
      <c:overlay val="0"/>
      <c:txPr>
        <a:bodyPr/>
        <a:lstStyle/>
        <a:p>
          <a:pPr>
            <a:defRPr sz="1200"/>
          </a:pPr>
          <a:endParaRPr lang="en-US"/>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340"/>
      <c:rAngAx val="1"/>
    </c:view3D>
    <c:floor>
      <c:thickness val="0"/>
    </c:floor>
    <c:sideWall>
      <c:thickness val="0"/>
    </c:sideWall>
    <c:backWall>
      <c:thickness val="0"/>
    </c:backWall>
    <c:plotArea>
      <c:layout/>
      <c:bar3DChart>
        <c:barDir val="col"/>
        <c:grouping val="clustered"/>
        <c:varyColors val="0"/>
        <c:ser>
          <c:idx val="0"/>
          <c:order val="0"/>
          <c:tx>
            <c:strRef>
              <c:f>Sheet1!$A$10</c:f>
              <c:strCache>
                <c:ptCount val="1"/>
                <c:pt idx="0">
                  <c:v>LPS</c:v>
                </c:pt>
              </c:strCache>
            </c:strRef>
          </c:tx>
          <c:invertIfNegative val="0"/>
          <c:cat>
            <c:strRef>
              <c:f>Sheet1!$B$9:$P$9</c:f>
              <c:strCache>
                <c:ptCount val="15"/>
                <c:pt idx="0">
                  <c:v>GSH</c:v>
                </c:pt>
                <c:pt idx="1">
                  <c:v>GPx</c:v>
                </c:pt>
                <c:pt idx="2">
                  <c:v>GST</c:v>
                </c:pt>
                <c:pt idx="3">
                  <c:v>SOD</c:v>
                </c:pt>
                <c:pt idx="4">
                  <c:v>XO</c:v>
                </c:pt>
                <c:pt idx="5">
                  <c:v>TBARS</c:v>
                </c:pt>
                <c:pt idx="6">
                  <c:v>iNOS</c:v>
                </c:pt>
                <c:pt idx="7">
                  <c:v>NO</c:v>
                </c:pt>
                <c:pt idx="8">
                  <c:v>TNF</c:v>
                </c:pt>
                <c:pt idx="9">
                  <c:v>IL 12</c:v>
                </c:pt>
                <c:pt idx="10">
                  <c:v>IL 1B</c:v>
                </c:pt>
                <c:pt idx="11">
                  <c:v>AChE</c:v>
                </c:pt>
                <c:pt idx="12">
                  <c:v>AB 40</c:v>
                </c:pt>
                <c:pt idx="13">
                  <c:v>AB 42</c:v>
                </c:pt>
                <c:pt idx="14">
                  <c:v>IDE</c:v>
                </c:pt>
              </c:strCache>
            </c:strRef>
          </c:cat>
          <c:val>
            <c:numRef>
              <c:f>Sheet1!$B$10:$P$10</c:f>
              <c:numCache>
                <c:formatCode>General</c:formatCode>
                <c:ptCount val="15"/>
                <c:pt idx="0">
                  <c:v>-75</c:v>
                </c:pt>
                <c:pt idx="1">
                  <c:v>-5.2631578947368354</c:v>
                </c:pt>
                <c:pt idx="2">
                  <c:v>-38.823529411764703</c:v>
                </c:pt>
                <c:pt idx="3">
                  <c:v>-50.980392156862742</c:v>
                </c:pt>
                <c:pt idx="4">
                  <c:v>175</c:v>
                </c:pt>
                <c:pt idx="5">
                  <c:v>226.31578947368425</c:v>
                </c:pt>
                <c:pt idx="6">
                  <c:v>55.833333333333336</c:v>
                </c:pt>
                <c:pt idx="7">
                  <c:v>96.79245283018868</c:v>
                </c:pt>
                <c:pt idx="8">
                  <c:v>83.333333333333343</c:v>
                </c:pt>
                <c:pt idx="9">
                  <c:v>162.72727272727272</c:v>
                </c:pt>
                <c:pt idx="10">
                  <c:v>286.11111111111114</c:v>
                </c:pt>
                <c:pt idx="11">
                  <c:v>400</c:v>
                </c:pt>
                <c:pt idx="12">
                  <c:v>-86.224489795918373</c:v>
                </c:pt>
                <c:pt idx="13">
                  <c:v>119.2982456140351</c:v>
                </c:pt>
                <c:pt idx="14">
                  <c:v>-36.666666666666664</c:v>
                </c:pt>
              </c:numCache>
            </c:numRef>
          </c:val>
        </c:ser>
        <c:ser>
          <c:idx val="1"/>
          <c:order val="1"/>
          <c:tx>
            <c:strRef>
              <c:f>Sheet1!$A$11</c:f>
              <c:strCache>
                <c:ptCount val="1"/>
                <c:pt idx="0">
                  <c:v>Bv</c:v>
                </c:pt>
              </c:strCache>
            </c:strRef>
          </c:tx>
          <c:invertIfNegative val="0"/>
          <c:cat>
            <c:strRef>
              <c:f>Sheet1!$B$9:$P$9</c:f>
              <c:strCache>
                <c:ptCount val="15"/>
                <c:pt idx="0">
                  <c:v>GSH</c:v>
                </c:pt>
                <c:pt idx="1">
                  <c:v>GPx</c:v>
                </c:pt>
                <c:pt idx="2">
                  <c:v>GST</c:v>
                </c:pt>
                <c:pt idx="3">
                  <c:v>SOD</c:v>
                </c:pt>
                <c:pt idx="4">
                  <c:v>XO</c:v>
                </c:pt>
                <c:pt idx="5">
                  <c:v>TBARS</c:v>
                </c:pt>
                <c:pt idx="6">
                  <c:v>iNOS</c:v>
                </c:pt>
                <c:pt idx="7">
                  <c:v>NO</c:v>
                </c:pt>
                <c:pt idx="8">
                  <c:v>TNF</c:v>
                </c:pt>
                <c:pt idx="9">
                  <c:v>IL 12</c:v>
                </c:pt>
                <c:pt idx="10">
                  <c:v>IL 1B</c:v>
                </c:pt>
                <c:pt idx="11">
                  <c:v>AChE</c:v>
                </c:pt>
                <c:pt idx="12">
                  <c:v>AB 40</c:v>
                </c:pt>
                <c:pt idx="13">
                  <c:v>AB 42</c:v>
                </c:pt>
                <c:pt idx="14">
                  <c:v>IDE</c:v>
                </c:pt>
              </c:strCache>
            </c:strRef>
          </c:cat>
          <c:val>
            <c:numRef>
              <c:f>Sheet1!$B$11:$P$11</c:f>
              <c:numCache>
                <c:formatCode>General</c:formatCode>
                <c:ptCount val="15"/>
                <c:pt idx="0">
                  <c:v>12.499999999999993</c:v>
                </c:pt>
                <c:pt idx="1">
                  <c:v>-47.368421052631575</c:v>
                </c:pt>
                <c:pt idx="2">
                  <c:v>-7.0588235294117574</c:v>
                </c:pt>
                <c:pt idx="3">
                  <c:v>1.9607843137254919</c:v>
                </c:pt>
                <c:pt idx="4">
                  <c:v>-65</c:v>
                </c:pt>
                <c:pt idx="5">
                  <c:v>-12.280701754385957</c:v>
                </c:pt>
                <c:pt idx="6">
                  <c:v>-8.8333333333333286</c:v>
                </c:pt>
                <c:pt idx="7">
                  <c:v>12.641509433962264</c:v>
                </c:pt>
                <c:pt idx="8">
                  <c:v>-19.242424242424246</c:v>
                </c:pt>
                <c:pt idx="9">
                  <c:v>-3.6363636363636362</c:v>
                </c:pt>
                <c:pt idx="10">
                  <c:v>-3.8888888888888848</c:v>
                </c:pt>
                <c:pt idx="11">
                  <c:v>50.000000000000014</c:v>
                </c:pt>
                <c:pt idx="12">
                  <c:v>-19.38775510204081</c:v>
                </c:pt>
                <c:pt idx="13">
                  <c:v>-105.70175438596492</c:v>
                </c:pt>
                <c:pt idx="14">
                  <c:v>4.1666666666666661</c:v>
                </c:pt>
              </c:numCache>
            </c:numRef>
          </c:val>
        </c:ser>
        <c:ser>
          <c:idx val="2"/>
          <c:order val="2"/>
          <c:tx>
            <c:strRef>
              <c:f>Sheet1!$A$12</c:f>
              <c:strCache>
                <c:ptCount val="1"/>
                <c:pt idx="0">
                  <c:v>Ref.drug</c:v>
                </c:pt>
              </c:strCache>
            </c:strRef>
          </c:tx>
          <c:invertIfNegative val="0"/>
          <c:cat>
            <c:strRef>
              <c:f>Sheet1!$B$9:$P$9</c:f>
              <c:strCache>
                <c:ptCount val="15"/>
                <c:pt idx="0">
                  <c:v>GSH</c:v>
                </c:pt>
                <c:pt idx="1">
                  <c:v>GPx</c:v>
                </c:pt>
                <c:pt idx="2">
                  <c:v>GST</c:v>
                </c:pt>
                <c:pt idx="3">
                  <c:v>SOD</c:v>
                </c:pt>
                <c:pt idx="4">
                  <c:v>XO</c:v>
                </c:pt>
                <c:pt idx="5">
                  <c:v>TBARS</c:v>
                </c:pt>
                <c:pt idx="6">
                  <c:v>iNOS</c:v>
                </c:pt>
                <c:pt idx="7">
                  <c:v>NO</c:v>
                </c:pt>
                <c:pt idx="8">
                  <c:v>TNF</c:v>
                </c:pt>
                <c:pt idx="9">
                  <c:v>IL 12</c:v>
                </c:pt>
                <c:pt idx="10">
                  <c:v>IL 1B</c:v>
                </c:pt>
                <c:pt idx="11">
                  <c:v>AChE</c:v>
                </c:pt>
                <c:pt idx="12">
                  <c:v>AB 40</c:v>
                </c:pt>
                <c:pt idx="13">
                  <c:v>AB 42</c:v>
                </c:pt>
                <c:pt idx="14">
                  <c:v>IDE</c:v>
                </c:pt>
              </c:strCache>
            </c:strRef>
          </c:cat>
          <c:val>
            <c:numRef>
              <c:f>Sheet1!$B$12:$P$12</c:f>
              <c:numCache>
                <c:formatCode>General</c:formatCode>
                <c:ptCount val="15"/>
                <c:pt idx="0">
                  <c:v>-3.1250000000000027</c:v>
                </c:pt>
                <c:pt idx="1">
                  <c:v>16.842105263157912</c:v>
                </c:pt>
                <c:pt idx="2">
                  <c:v>16.47058823529412</c:v>
                </c:pt>
                <c:pt idx="3">
                  <c:v>0</c:v>
                </c:pt>
                <c:pt idx="4">
                  <c:v>-57.499999999999993</c:v>
                </c:pt>
                <c:pt idx="5">
                  <c:v>40.350877192982473</c:v>
                </c:pt>
                <c:pt idx="6">
                  <c:v>-41.666666666666671</c:v>
                </c:pt>
                <c:pt idx="7">
                  <c:v>-26.981132075471699</c:v>
                </c:pt>
                <c:pt idx="8">
                  <c:v>-21.212121212121211</c:v>
                </c:pt>
                <c:pt idx="9">
                  <c:v>-20.909090909090907</c:v>
                </c:pt>
                <c:pt idx="10">
                  <c:v>11.111111111111111</c:v>
                </c:pt>
                <c:pt idx="11">
                  <c:v>100</c:v>
                </c:pt>
                <c:pt idx="12">
                  <c:v>27.551020408163268</c:v>
                </c:pt>
                <c:pt idx="13">
                  <c:v>-69.73684210526315</c:v>
                </c:pt>
                <c:pt idx="14">
                  <c:v>75</c:v>
                </c:pt>
              </c:numCache>
            </c:numRef>
          </c:val>
        </c:ser>
        <c:dLbls>
          <c:showLegendKey val="0"/>
          <c:showVal val="0"/>
          <c:showCatName val="0"/>
          <c:showSerName val="0"/>
          <c:showPercent val="0"/>
          <c:showBubbleSize val="0"/>
        </c:dLbls>
        <c:gapWidth val="300"/>
        <c:shape val="box"/>
        <c:axId val="123416576"/>
        <c:axId val="123382016"/>
        <c:axId val="0"/>
      </c:bar3DChart>
      <c:catAx>
        <c:axId val="123416576"/>
        <c:scaling>
          <c:orientation val="minMax"/>
        </c:scaling>
        <c:delete val="0"/>
        <c:axPos val="b"/>
        <c:title>
          <c:tx>
            <c:rich>
              <a:bodyPr/>
              <a:lstStyle/>
              <a:p>
                <a:pPr>
                  <a:defRPr sz="1600"/>
                </a:pPr>
                <a:r>
                  <a:rPr lang="en-US" sz="1600" dirty="0" smtClean="0"/>
                  <a:t>Tested parameters</a:t>
                </a:r>
                <a:endParaRPr lang="en-US" sz="1600" dirty="0"/>
              </a:p>
            </c:rich>
          </c:tx>
          <c:layout/>
          <c:overlay val="0"/>
        </c:title>
        <c:majorTickMark val="none"/>
        <c:minorTickMark val="none"/>
        <c:tickLblPos val="nextTo"/>
        <c:txPr>
          <a:bodyPr/>
          <a:lstStyle/>
          <a:p>
            <a:pPr>
              <a:defRPr sz="1400"/>
            </a:pPr>
            <a:endParaRPr lang="en-US"/>
          </a:p>
        </c:txPr>
        <c:crossAx val="123382016"/>
        <c:crosses val="autoZero"/>
        <c:auto val="1"/>
        <c:lblAlgn val="ctr"/>
        <c:lblOffset val="100"/>
        <c:noMultiLvlLbl val="0"/>
      </c:catAx>
      <c:valAx>
        <c:axId val="123382016"/>
        <c:scaling>
          <c:orientation val="minMax"/>
        </c:scaling>
        <c:delete val="0"/>
        <c:axPos val="l"/>
        <c:title>
          <c:tx>
            <c:rich>
              <a:bodyPr/>
              <a:lstStyle/>
              <a:p>
                <a:pPr>
                  <a:defRPr sz="1400"/>
                </a:pPr>
                <a:r>
                  <a:rPr lang="en-US" sz="1400" dirty="0" smtClean="0"/>
                  <a:t>% increase or decrease</a:t>
                </a:r>
                <a:endParaRPr lang="en-US" sz="1400" dirty="0"/>
              </a:p>
            </c:rich>
          </c:tx>
          <c:layout/>
          <c:overlay val="0"/>
        </c:title>
        <c:numFmt formatCode="General" sourceLinked="1"/>
        <c:majorTickMark val="out"/>
        <c:minorTickMark val="none"/>
        <c:tickLblPos val="nextTo"/>
        <c:txPr>
          <a:bodyPr/>
          <a:lstStyle/>
          <a:p>
            <a:pPr>
              <a:defRPr sz="1400"/>
            </a:pPr>
            <a:endParaRPr lang="en-US"/>
          </a:p>
        </c:txPr>
        <c:crossAx val="123416576"/>
        <c:crosses val="autoZero"/>
        <c:crossBetween val="between"/>
      </c:valAx>
    </c:plotArea>
    <c:legend>
      <c:legendPos val="r"/>
      <c:layout/>
      <c:overlay val="0"/>
      <c:txPr>
        <a:bodyPr/>
        <a:lstStyle/>
        <a:p>
          <a:pPr>
            <a:defRPr sz="1600"/>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340"/>
      <c:rAngAx val="1"/>
    </c:view3D>
    <c:floor>
      <c:thickness val="0"/>
    </c:floor>
    <c:sideWall>
      <c:thickness val="0"/>
    </c:sideWall>
    <c:backWall>
      <c:thickness val="0"/>
    </c:backWall>
    <c:plotArea>
      <c:layout>
        <c:manualLayout>
          <c:layoutTarget val="inner"/>
          <c:xMode val="edge"/>
          <c:yMode val="edge"/>
          <c:x val="8.4709317585301855E-2"/>
          <c:y val="5.1400554097404488E-2"/>
          <c:w val="0.88473512685914268"/>
          <c:h val="0.83588363954505684"/>
        </c:manualLayout>
      </c:layout>
      <c:bar3DChart>
        <c:barDir val="col"/>
        <c:grouping val="clustered"/>
        <c:varyColors val="0"/>
        <c:ser>
          <c:idx val="0"/>
          <c:order val="0"/>
          <c:tx>
            <c:strRef>
              <c:f>nonoparticcules!$B$1:$B$2</c:f>
              <c:strCache>
                <c:ptCount val="1"/>
                <c:pt idx="0">
                  <c:v>Toxicity index Chitosan</c:v>
                </c:pt>
              </c:strCache>
            </c:strRef>
          </c:tx>
          <c:invertIfNegative val="0"/>
          <c:cat>
            <c:numRef>
              <c:f>nonoparticcules!$A$3:$A$6</c:f>
              <c:numCache>
                <c:formatCode>General</c:formatCode>
                <c:ptCount val="4"/>
                <c:pt idx="0">
                  <c:v>0.25</c:v>
                </c:pt>
                <c:pt idx="1">
                  <c:v>0.5</c:v>
                </c:pt>
                <c:pt idx="2">
                  <c:v>0.75000000000000056</c:v>
                </c:pt>
                <c:pt idx="3">
                  <c:v>1</c:v>
                </c:pt>
              </c:numCache>
            </c:numRef>
          </c:cat>
          <c:val>
            <c:numRef>
              <c:f>nonoparticcules!$B$3:$B$6</c:f>
              <c:numCache>
                <c:formatCode>General</c:formatCode>
                <c:ptCount val="4"/>
                <c:pt idx="0">
                  <c:v>0.1</c:v>
                </c:pt>
                <c:pt idx="1">
                  <c:v>0.2</c:v>
                </c:pt>
                <c:pt idx="2">
                  <c:v>0.2</c:v>
                </c:pt>
                <c:pt idx="3">
                  <c:v>0.5</c:v>
                </c:pt>
              </c:numCache>
            </c:numRef>
          </c:val>
        </c:ser>
        <c:ser>
          <c:idx val="1"/>
          <c:order val="1"/>
          <c:tx>
            <c:strRef>
              <c:f>nonoparticcules!$C$1:$C$2</c:f>
              <c:strCache>
                <c:ptCount val="1"/>
                <c:pt idx="0">
                  <c:v>Toxicity index chitosan/ berberine NP</c:v>
                </c:pt>
              </c:strCache>
            </c:strRef>
          </c:tx>
          <c:invertIfNegative val="0"/>
          <c:cat>
            <c:numRef>
              <c:f>nonoparticcules!$A$3:$A$6</c:f>
              <c:numCache>
                <c:formatCode>General</c:formatCode>
                <c:ptCount val="4"/>
                <c:pt idx="0">
                  <c:v>0.25</c:v>
                </c:pt>
                <c:pt idx="1">
                  <c:v>0.5</c:v>
                </c:pt>
                <c:pt idx="2">
                  <c:v>0.75000000000000056</c:v>
                </c:pt>
                <c:pt idx="3">
                  <c:v>1</c:v>
                </c:pt>
              </c:numCache>
            </c:numRef>
          </c:cat>
          <c:val>
            <c:numRef>
              <c:f>nonoparticcules!$C$3:$C$6</c:f>
              <c:numCache>
                <c:formatCode>General</c:formatCode>
                <c:ptCount val="4"/>
                <c:pt idx="0">
                  <c:v>0.05</c:v>
                </c:pt>
                <c:pt idx="1">
                  <c:v>0.2</c:v>
                </c:pt>
                <c:pt idx="2">
                  <c:v>0.30000000000000027</c:v>
                </c:pt>
                <c:pt idx="3">
                  <c:v>0.60000000000000053</c:v>
                </c:pt>
              </c:numCache>
            </c:numRef>
          </c:val>
        </c:ser>
        <c:dLbls>
          <c:showLegendKey val="0"/>
          <c:showVal val="0"/>
          <c:showCatName val="0"/>
          <c:showSerName val="0"/>
          <c:showPercent val="0"/>
          <c:showBubbleSize val="0"/>
        </c:dLbls>
        <c:gapWidth val="150"/>
        <c:shape val="cylinder"/>
        <c:axId val="123418112"/>
        <c:axId val="123383168"/>
        <c:axId val="0"/>
      </c:bar3DChart>
      <c:catAx>
        <c:axId val="123418112"/>
        <c:scaling>
          <c:orientation val="minMax"/>
        </c:scaling>
        <c:delete val="0"/>
        <c:axPos val="b"/>
        <c:numFmt formatCode="General" sourceLinked="1"/>
        <c:majorTickMark val="out"/>
        <c:minorTickMark val="none"/>
        <c:tickLblPos val="nextTo"/>
        <c:crossAx val="123383168"/>
        <c:crosses val="autoZero"/>
        <c:auto val="1"/>
        <c:lblAlgn val="ctr"/>
        <c:lblOffset val="100"/>
        <c:noMultiLvlLbl val="0"/>
      </c:catAx>
      <c:valAx>
        <c:axId val="123383168"/>
        <c:scaling>
          <c:orientation val="minMax"/>
        </c:scaling>
        <c:delete val="0"/>
        <c:axPos val="l"/>
        <c:numFmt formatCode="General" sourceLinked="1"/>
        <c:majorTickMark val="out"/>
        <c:minorTickMark val="none"/>
        <c:tickLblPos val="nextTo"/>
        <c:crossAx val="123418112"/>
        <c:crosses val="autoZero"/>
        <c:crossBetween val="between"/>
      </c:valAx>
    </c:plotArea>
    <c:legend>
      <c:legendPos val="l"/>
      <c:layout>
        <c:manualLayout>
          <c:xMode val="edge"/>
          <c:yMode val="edge"/>
          <c:x val="0.13333333333333341"/>
          <c:y val="5.941746864975217E-2"/>
          <c:w val="0.61391535433070865"/>
          <c:h val="0.13579469233012553"/>
        </c:manualLayout>
      </c:layout>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340"/>
      <c:rAngAx val="1"/>
    </c:view3D>
    <c:floor>
      <c:thickness val="0"/>
    </c:floor>
    <c:sideWall>
      <c:thickness val="0"/>
    </c:sideWall>
    <c:backWall>
      <c:thickness val="0"/>
    </c:backWall>
    <c:plotArea>
      <c:layout>
        <c:manualLayout>
          <c:layoutTarget val="inner"/>
          <c:xMode val="edge"/>
          <c:yMode val="edge"/>
          <c:x val="8.0153762029746264E-2"/>
          <c:y val="5.1400554097404488E-2"/>
          <c:w val="0.88929068241469889"/>
          <c:h val="0.8326195683872849"/>
        </c:manualLayout>
      </c:layout>
      <c:bar3DChart>
        <c:barDir val="col"/>
        <c:grouping val="clustered"/>
        <c:varyColors val="0"/>
        <c:ser>
          <c:idx val="0"/>
          <c:order val="0"/>
          <c:tx>
            <c:strRef>
              <c:f>nonoparticcules!$E$1:$E$2</c:f>
              <c:strCache>
                <c:ptCount val="1"/>
                <c:pt idx="0">
                  <c:v>Antiinfalmmatory Chitosan</c:v>
                </c:pt>
              </c:strCache>
            </c:strRef>
          </c:tx>
          <c:invertIfNegative val="0"/>
          <c:val>
            <c:numRef>
              <c:f>nonoparticcules!$E$3:$E$6</c:f>
              <c:numCache>
                <c:formatCode>General</c:formatCode>
                <c:ptCount val="4"/>
                <c:pt idx="0">
                  <c:v>90</c:v>
                </c:pt>
                <c:pt idx="1">
                  <c:v>90</c:v>
                </c:pt>
                <c:pt idx="2">
                  <c:v>93</c:v>
                </c:pt>
                <c:pt idx="3">
                  <c:v>94</c:v>
                </c:pt>
              </c:numCache>
            </c:numRef>
          </c:val>
        </c:ser>
        <c:ser>
          <c:idx val="1"/>
          <c:order val="1"/>
          <c:tx>
            <c:strRef>
              <c:f>nonoparticcules!$F$1:$F$2</c:f>
              <c:strCache>
                <c:ptCount val="1"/>
                <c:pt idx="0">
                  <c:v>Antiinfalmmatory chitosan/ berberine NP</c:v>
                </c:pt>
              </c:strCache>
            </c:strRef>
          </c:tx>
          <c:invertIfNegative val="0"/>
          <c:val>
            <c:numRef>
              <c:f>nonoparticcules!$F$3:$F$6</c:f>
              <c:numCache>
                <c:formatCode>General</c:formatCode>
                <c:ptCount val="4"/>
                <c:pt idx="0">
                  <c:v>91</c:v>
                </c:pt>
                <c:pt idx="1">
                  <c:v>89.9</c:v>
                </c:pt>
                <c:pt idx="2">
                  <c:v>92</c:v>
                </c:pt>
                <c:pt idx="3">
                  <c:v>92</c:v>
                </c:pt>
              </c:numCache>
            </c:numRef>
          </c:val>
        </c:ser>
        <c:dLbls>
          <c:showLegendKey val="0"/>
          <c:showVal val="0"/>
          <c:showCatName val="0"/>
          <c:showSerName val="0"/>
          <c:showPercent val="0"/>
          <c:showBubbleSize val="0"/>
        </c:dLbls>
        <c:gapWidth val="150"/>
        <c:shape val="cylinder"/>
        <c:axId val="123418624"/>
        <c:axId val="123384896"/>
        <c:axId val="0"/>
      </c:bar3DChart>
      <c:catAx>
        <c:axId val="123418624"/>
        <c:scaling>
          <c:orientation val="minMax"/>
        </c:scaling>
        <c:delete val="0"/>
        <c:axPos val="b"/>
        <c:majorTickMark val="out"/>
        <c:minorTickMark val="none"/>
        <c:tickLblPos val="nextTo"/>
        <c:crossAx val="123384896"/>
        <c:crosses val="autoZero"/>
        <c:auto val="1"/>
        <c:lblAlgn val="ctr"/>
        <c:lblOffset val="100"/>
        <c:noMultiLvlLbl val="0"/>
      </c:catAx>
      <c:valAx>
        <c:axId val="123384896"/>
        <c:scaling>
          <c:orientation val="minMax"/>
        </c:scaling>
        <c:delete val="0"/>
        <c:axPos val="l"/>
        <c:numFmt formatCode="General" sourceLinked="1"/>
        <c:majorTickMark val="out"/>
        <c:minorTickMark val="none"/>
        <c:tickLblPos val="nextTo"/>
        <c:crossAx val="123418624"/>
        <c:crosses val="autoZero"/>
        <c:crossBetween val="between"/>
      </c:valAx>
    </c:plotArea>
    <c:legend>
      <c:legendPos val="l"/>
      <c:layout>
        <c:manualLayout>
          <c:xMode val="edge"/>
          <c:yMode val="edge"/>
          <c:x val="5.2777777777777792E-2"/>
          <c:y val="5.4787839020122582E-2"/>
          <c:w val="0.90916535433070855"/>
          <c:h val="8.4868766404199547E-2"/>
        </c:manualLayout>
      </c:layout>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871333798294422E-2"/>
          <c:y val="5.1400554097404488E-2"/>
          <c:w val="0.91846670642421258"/>
          <c:h val="0.83588363954505684"/>
        </c:manualLayout>
      </c:layout>
      <c:scatterChart>
        <c:scatterStyle val="lineMarker"/>
        <c:varyColors val="0"/>
        <c:ser>
          <c:idx val="0"/>
          <c:order val="0"/>
          <c:tx>
            <c:strRef>
              <c:f>nonoparticcules!$B$7:$B$8</c:f>
              <c:strCache>
                <c:ptCount val="1"/>
                <c:pt idx="0">
                  <c:v>berberine AChEinhibation %</c:v>
                </c:pt>
              </c:strCache>
            </c:strRef>
          </c:tx>
          <c:spPr>
            <a:ln w="28575">
              <a:noFill/>
            </a:ln>
          </c:spPr>
          <c:trendline>
            <c:trendlineType val="linear"/>
            <c:dispRSqr val="0"/>
            <c:dispEq val="0"/>
          </c:trendline>
          <c:xVal>
            <c:numRef>
              <c:f>nonoparticcules!$A$9:$A$13</c:f>
              <c:numCache>
                <c:formatCode>General</c:formatCode>
                <c:ptCount val="5"/>
                <c:pt idx="0">
                  <c:v>0.1</c:v>
                </c:pt>
                <c:pt idx="1">
                  <c:v>0.25</c:v>
                </c:pt>
                <c:pt idx="2">
                  <c:v>0.5</c:v>
                </c:pt>
                <c:pt idx="3">
                  <c:v>0.75000000000000056</c:v>
                </c:pt>
                <c:pt idx="4">
                  <c:v>1</c:v>
                </c:pt>
              </c:numCache>
            </c:numRef>
          </c:xVal>
          <c:yVal>
            <c:numRef>
              <c:f>nonoparticcules!$B$9:$B$13</c:f>
              <c:numCache>
                <c:formatCode>General</c:formatCode>
                <c:ptCount val="5"/>
                <c:pt idx="0">
                  <c:v>28</c:v>
                </c:pt>
                <c:pt idx="1">
                  <c:v>32</c:v>
                </c:pt>
                <c:pt idx="2">
                  <c:v>38</c:v>
                </c:pt>
                <c:pt idx="3">
                  <c:v>42</c:v>
                </c:pt>
                <c:pt idx="4">
                  <c:v>55</c:v>
                </c:pt>
              </c:numCache>
            </c:numRef>
          </c:yVal>
          <c:smooth val="0"/>
        </c:ser>
        <c:ser>
          <c:idx val="1"/>
          <c:order val="1"/>
          <c:tx>
            <c:strRef>
              <c:f>nonoparticcules!$C$7:$C$8</c:f>
              <c:strCache>
                <c:ptCount val="1"/>
                <c:pt idx="0">
                  <c:v>berberine G6PD inhibation %</c:v>
                </c:pt>
              </c:strCache>
            </c:strRef>
          </c:tx>
          <c:spPr>
            <a:ln w="28575">
              <a:noFill/>
            </a:ln>
          </c:spPr>
          <c:trendline>
            <c:trendlineType val="linear"/>
            <c:dispRSqr val="0"/>
            <c:dispEq val="0"/>
          </c:trendline>
          <c:xVal>
            <c:numRef>
              <c:f>nonoparticcules!$A$9:$A$13</c:f>
              <c:numCache>
                <c:formatCode>General</c:formatCode>
                <c:ptCount val="5"/>
                <c:pt idx="0">
                  <c:v>0.1</c:v>
                </c:pt>
                <c:pt idx="1">
                  <c:v>0.25</c:v>
                </c:pt>
                <c:pt idx="2">
                  <c:v>0.5</c:v>
                </c:pt>
                <c:pt idx="3">
                  <c:v>0.75000000000000056</c:v>
                </c:pt>
                <c:pt idx="4">
                  <c:v>1</c:v>
                </c:pt>
              </c:numCache>
            </c:numRef>
          </c:xVal>
          <c:yVal>
            <c:numRef>
              <c:f>nonoparticcules!$C$9:$C$13</c:f>
              <c:numCache>
                <c:formatCode>General</c:formatCode>
                <c:ptCount val="5"/>
                <c:pt idx="0">
                  <c:v>58</c:v>
                </c:pt>
                <c:pt idx="1">
                  <c:v>62</c:v>
                </c:pt>
                <c:pt idx="2">
                  <c:v>65</c:v>
                </c:pt>
                <c:pt idx="3">
                  <c:v>69</c:v>
                </c:pt>
                <c:pt idx="4">
                  <c:v>70</c:v>
                </c:pt>
              </c:numCache>
            </c:numRef>
          </c:yVal>
          <c:smooth val="0"/>
        </c:ser>
        <c:ser>
          <c:idx val="2"/>
          <c:order val="2"/>
          <c:tx>
            <c:strRef>
              <c:f>nonoparticcules!$D$7:$D$8</c:f>
              <c:strCache>
                <c:ptCount val="1"/>
                <c:pt idx="0">
                  <c:v>chitosan /berberine NP AChEinhibation %</c:v>
                </c:pt>
              </c:strCache>
            </c:strRef>
          </c:tx>
          <c:spPr>
            <a:ln w="28575">
              <a:noFill/>
            </a:ln>
          </c:spPr>
          <c:trendline>
            <c:trendlineType val="linear"/>
            <c:dispRSqr val="0"/>
            <c:dispEq val="0"/>
          </c:trendline>
          <c:xVal>
            <c:numRef>
              <c:f>nonoparticcules!$A$9:$A$13</c:f>
              <c:numCache>
                <c:formatCode>General</c:formatCode>
                <c:ptCount val="5"/>
                <c:pt idx="0">
                  <c:v>0.1</c:v>
                </c:pt>
                <c:pt idx="1">
                  <c:v>0.25</c:v>
                </c:pt>
                <c:pt idx="2">
                  <c:v>0.5</c:v>
                </c:pt>
                <c:pt idx="3">
                  <c:v>0.75000000000000056</c:v>
                </c:pt>
                <c:pt idx="4">
                  <c:v>1</c:v>
                </c:pt>
              </c:numCache>
            </c:numRef>
          </c:xVal>
          <c:yVal>
            <c:numRef>
              <c:f>nonoparticcules!$D$9:$D$13</c:f>
              <c:numCache>
                <c:formatCode>General</c:formatCode>
                <c:ptCount val="5"/>
                <c:pt idx="0">
                  <c:v>45</c:v>
                </c:pt>
                <c:pt idx="1">
                  <c:v>56</c:v>
                </c:pt>
                <c:pt idx="2">
                  <c:v>60</c:v>
                </c:pt>
                <c:pt idx="3">
                  <c:v>71</c:v>
                </c:pt>
                <c:pt idx="4">
                  <c:v>78</c:v>
                </c:pt>
              </c:numCache>
            </c:numRef>
          </c:yVal>
          <c:smooth val="0"/>
        </c:ser>
        <c:ser>
          <c:idx val="3"/>
          <c:order val="3"/>
          <c:tx>
            <c:strRef>
              <c:f>nonoparticcules!$E$7:$E$8</c:f>
              <c:strCache>
                <c:ptCount val="1"/>
                <c:pt idx="0">
                  <c:v>chitosan /berberine NP G6PD inhibation %</c:v>
                </c:pt>
              </c:strCache>
            </c:strRef>
          </c:tx>
          <c:spPr>
            <a:ln w="28575">
              <a:noFill/>
            </a:ln>
          </c:spPr>
          <c:trendline>
            <c:trendlineType val="linear"/>
            <c:dispRSqr val="0"/>
            <c:dispEq val="0"/>
          </c:trendline>
          <c:xVal>
            <c:numRef>
              <c:f>nonoparticcules!$A$9:$A$13</c:f>
              <c:numCache>
                <c:formatCode>General</c:formatCode>
                <c:ptCount val="5"/>
                <c:pt idx="0">
                  <c:v>0.1</c:v>
                </c:pt>
                <c:pt idx="1">
                  <c:v>0.25</c:v>
                </c:pt>
                <c:pt idx="2">
                  <c:v>0.5</c:v>
                </c:pt>
                <c:pt idx="3">
                  <c:v>0.75000000000000056</c:v>
                </c:pt>
                <c:pt idx="4">
                  <c:v>1</c:v>
                </c:pt>
              </c:numCache>
            </c:numRef>
          </c:xVal>
          <c:yVal>
            <c:numRef>
              <c:f>nonoparticcules!$E$9:$E$13</c:f>
              <c:numCache>
                <c:formatCode>General</c:formatCode>
                <c:ptCount val="5"/>
                <c:pt idx="0">
                  <c:v>68</c:v>
                </c:pt>
                <c:pt idx="1">
                  <c:v>77</c:v>
                </c:pt>
                <c:pt idx="2">
                  <c:v>80</c:v>
                </c:pt>
                <c:pt idx="3">
                  <c:v>84</c:v>
                </c:pt>
                <c:pt idx="4">
                  <c:v>88</c:v>
                </c:pt>
              </c:numCache>
            </c:numRef>
          </c:yVal>
          <c:smooth val="0"/>
        </c:ser>
        <c:dLbls>
          <c:showLegendKey val="0"/>
          <c:showVal val="0"/>
          <c:showCatName val="0"/>
          <c:showSerName val="0"/>
          <c:showPercent val="0"/>
          <c:showBubbleSize val="0"/>
        </c:dLbls>
        <c:axId val="123386624"/>
        <c:axId val="123387200"/>
      </c:scatterChart>
      <c:valAx>
        <c:axId val="123386624"/>
        <c:scaling>
          <c:orientation val="minMax"/>
        </c:scaling>
        <c:delete val="0"/>
        <c:axPos val="b"/>
        <c:numFmt formatCode="General" sourceLinked="1"/>
        <c:majorTickMark val="out"/>
        <c:minorTickMark val="none"/>
        <c:tickLblPos val="nextTo"/>
        <c:crossAx val="123387200"/>
        <c:crosses val="autoZero"/>
        <c:crossBetween val="midCat"/>
      </c:valAx>
      <c:valAx>
        <c:axId val="123387200"/>
        <c:scaling>
          <c:orientation val="minMax"/>
        </c:scaling>
        <c:delete val="0"/>
        <c:axPos val="l"/>
        <c:numFmt formatCode="General" sourceLinked="1"/>
        <c:majorTickMark val="out"/>
        <c:minorTickMark val="none"/>
        <c:tickLblPos val="nextTo"/>
        <c:crossAx val="123386624"/>
        <c:crosses val="autoZero"/>
        <c:crossBetween val="midCat"/>
      </c:valAx>
    </c:plotArea>
    <c:legend>
      <c:legendPos val="l"/>
      <c:legendEntry>
        <c:idx val="4"/>
        <c:delete val="1"/>
      </c:legendEntry>
      <c:legendEntry>
        <c:idx val="5"/>
        <c:delete val="1"/>
      </c:legendEntry>
      <c:legendEntry>
        <c:idx val="6"/>
        <c:delete val="1"/>
      </c:legendEntry>
      <c:legendEntry>
        <c:idx val="7"/>
        <c:delete val="1"/>
      </c:legendEntry>
      <c:layout>
        <c:manualLayout>
          <c:xMode val="edge"/>
          <c:yMode val="edge"/>
          <c:x val="0.65725288831835682"/>
          <c:y val="0.5347338874307378"/>
          <c:w val="0.32391012099097444"/>
          <c:h val="0.33486876640420021"/>
        </c:manualLayout>
      </c:layout>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340"/>
      <c:rAngAx val="1"/>
    </c:view3D>
    <c:floor>
      <c:thickness val="0"/>
    </c:floor>
    <c:sideWall>
      <c:thickness val="0"/>
    </c:sideWall>
    <c:backWall>
      <c:thickness val="0"/>
    </c:backWall>
    <c:plotArea>
      <c:layout>
        <c:manualLayout>
          <c:layoutTarget val="inner"/>
          <c:xMode val="edge"/>
          <c:yMode val="edge"/>
          <c:x val="6.9414231060100626E-2"/>
          <c:y val="5.6073331742623113E-2"/>
          <c:w val="0.9150490457760575"/>
          <c:h val="0.88785333651475384"/>
        </c:manualLayout>
      </c:layout>
      <c:bar3DChart>
        <c:barDir val="col"/>
        <c:grouping val="clustered"/>
        <c:varyColors val="0"/>
        <c:ser>
          <c:idx val="0"/>
          <c:order val="0"/>
          <c:tx>
            <c:strRef>
              <c:f>nonoparticcules!$A$16</c:f>
              <c:strCache>
                <c:ptCount val="1"/>
                <c:pt idx="0">
                  <c:v>induction </c:v>
                </c:pt>
              </c:strCache>
            </c:strRef>
          </c:tx>
          <c:invertIfNegative val="0"/>
          <c:cat>
            <c:strRef>
              <c:f>nonoparticcules!$B$15:$H$15</c:f>
              <c:strCache>
                <c:ptCount val="7"/>
                <c:pt idx="0">
                  <c:v>TBARS</c:v>
                </c:pt>
                <c:pt idx="1">
                  <c:v>NO</c:v>
                </c:pt>
                <c:pt idx="2">
                  <c:v>GST</c:v>
                </c:pt>
                <c:pt idx="3">
                  <c:v>GSH</c:v>
                </c:pt>
                <c:pt idx="4">
                  <c:v>GPx</c:v>
                </c:pt>
                <c:pt idx="5">
                  <c:v>AChE</c:v>
                </c:pt>
                <c:pt idx="6">
                  <c:v>Glucose</c:v>
                </c:pt>
              </c:strCache>
            </c:strRef>
          </c:cat>
          <c:val>
            <c:numRef>
              <c:f>nonoparticcules!$B$16:$H$16</c:f>
              <c:numCache>
                <c:formatCode>General</c:formatCode>
                <c:ptCount val="7"/>
                <c:pt idx="0">
                  <c:v>72.41379310344827</c:v>
                </c:pt>
                <c:pt idx="1">
                  <c:v>130.18867924528317</c:v>
                </c:pt>
                <c:pt idx="2">
                  <c:v>-66</c:v>
                </c:pt>
                <c:pt idx="3">
                  <c:v>-70</c:v>
                </c:pt>
                <c:pt idx="4">
                  <c:v>-50</c:v>
                </c:pt>
                <c:pt idx="5">
                  <c:v>100</c:v>
                </c:pt>
                <c:pt idx="6">
                  <c:v>-33</c:v>
                </c:pt>
              </c:numCache>
            </c:numRef>
          </c:val>
        </c:ser>
        <c:ser>
          <c:idx val="1"/>
          <c:order val="1"/>
          <c:tx>
            <c:strRef>
              <c:f>nonoparticcules!$A$17</c:f>
              <c:strCache>
                <c:ptCount val="1"/>
                <c:pt idx="0">
                  <c:v>Tx with Ber</c:v>
                </c:pt>
              </c:strCache>
            </c:strRef>
          </c:tx>
          <c:invertIfNegative val="0"/>
          <c:cat>
            <c:strRef>
              <c:f>nonoparticcules!$B$15:$H$15</c:f>
              <c:strCache>
                <c:ptCount val="7"/>
                <c:pt idx="0">
                  <c:v>TBARS</c:v>
                </c:pt>
                <c:pt idx="1">
                  <c:v>NO</c:v>
                </c:pt>
                <c:pt idx="2">
                  <c:v>GST</c:v>
                </c:pt>
                <c:pt idx="3">
                  <c:v>GSH</c:v>
                </c:pt>
                <c:pt idx="4">
                  <c:v>GPx</c:v>
                </c:pt>
                <c:pt idx="5">
                  <c:v>AChE</c:v>
                </c:pt>
                <c:pt idx="6">
                  <c:v>Glucose</c:v>
                </c:pt>
              </c:strCache>
            </c:strRef>
          </c:cat>
          <c:val>
            <c:numRef>
              <c:f>nonoparticcules!$B$17:$H$17</c:f>
              <c:numCache>
                <c:formatCode>General</c:formatCode>
                <c:ptCount val="7"/>
                <c:pt idx="0">
                  <c:v>46.666666666666593</c:v>
                </c:pt>
                <c:pt idx="1">
                  <c:v>26.415094339622627</c:v>
                </c:pt>
                <c:pt idx="2">
                  <c:v>-10</c:v>
                </c:pt>
                <c:pt idx="3">
                  <c:v>-11</c:v>
                </c:pt>
                <c:pt idx="4">
                  <c:v>130</c:v>
                </c:pt>
                <c:pt idx="5">
                  <c:v>20</c:v>
                </c:pt>
                <c:pt idx="6">
                  <c:v>-5</c:v>
                </c:pt>
              </c:numCache>
            </c:numRef>
          </c:val>
        </c:ser>
        <c:ser>
          <c:idx val="2"/>
          <c:order val="2"/>
          <c:tx>
            <c:strRef>
              <c:f>nonoparticcules!$A$18</c:f>
              <c:strCache>
                <c:ptCount val="1"/>
                <c:pt idx="0">
                  <c:v>Tx with NP</c:v>
                </c:pt>
              </c:strCache>
            </c:strRef>
          </c:tx>
          <c:invertIfNegative val="0"/>
          <c:cat>
            <c:strRef>
              <c:f>nonoparticcules!$B$15:$H$15</c:f>
              <c:strCache>
                <c:ptCount val="7"/>
                <c:pt idx="0">
                  <c:v>TBARS</c:v>
                </c:pt>
                <c:pt idx="1">
                  <c:v>NO</c:v>
                </c:pt>
                <c:pt idx="2">
                  <c:v>GST</c:v>
                </c:pt>
                <c:pt idx="3">
                  <c:v>GSH</c:v>
                </c:pt>
                <c:pt idx="4">
                  <c:v>GPx</c:v>
                </c:pt>
                <c:pt idx="5">
                  <c:v>AChE</c:v>
                </c:pt>
                <c:pt idx="6">
                  <c:v>Glucose</c:v>
                </c:pt>
              </c:strCache>
            </c:strRef>
          </c:cat>
          <c:val>
            <c:numRef>
              <c:f>nonoparticcules!$B$18:$H$18</c:f>
              <c:numCache>
                <c:formatCode>General</c:formatCode>
                <c:ptCount val="7"/>
                <c:pt idx="0">
                  <c:v>25</c:v>
                </c:pt>
                <c:pt idx="1">
                  <c:v>-20.754716981132059</c:v>
                </c:pt>
                <c:pt idx="2">
                  <c:v>20</c:v>
                </c:pt>
                <c:pt idx="3">
                  <c:v>1</c:v>
                </c:pt>
                <c:pt idx="4">
                  <c:v>133</c:v>
                </c:pt>
                <c:pt idx="5">
                  <c:v>-60</c:v>
                </c:pt>
                <c:pt idx="6">
                  <c:v>30</c:v>
                </c:pt>
              </c:numCache>
            </c:numRef>
          </c:val>
        </c:ser>
        <c:dLbls>
          <c:showLegendKey val="0"/>
          <c:showVal val="0"/>
          <c:showCatName val="0"/>
          <c:showSerName val="0"/>
          <c:showPercent val="0"/>
          <c:showBubbleSize val="0"/>
        </c:dLbls>
        <c:gapWidth val="150"/>
        <c:shape val="box"/>
        <c:axId val="137601024"/>
        <c:axId val="123594432"/>
        <c:axId val="0"/>
      </c:bar3DChart>
      <c:catAx>
        <c:axId val="137601024"/>
        <c:scaling>
          <c:orientation val="minMax"/>
        </c:scaling>
        <c:delete val="0"/>
        <c:axPos val="b"/>
        <c:majorTickMark val="out"/>
        <c:minorTickMark val="none"/>
        <c:tickLblPos val="nextTo"/>
        <c:crossAx val="123594432"/>
        <c:crosses val="autoZero"/>
        <c:auto val="1"/>
        <c:lblAlgn val="ctr"/>
        <c:lblOffset val="100"/>
        <c:noMultiLvlLbl val="0"/>
      </c:catAx>
      <c:valAx>
        <c:axId val="123594432"/>
        <c:scaling>
          <c:orientation val="minMax"/>
        </c:scaling>
        <c:delete val="0"/>
        <c:axPos val="l"/>
        <c:numFmt formatCode="General" sourceLinked="1"/>
        <c:majorTickMark val="out"/>
        <c:minorTickMark val="none"/>
        <c:tickLblPos val="nextTo"/>
        <c:crossAx val="137601024"/>
        <c:crosses val="autoZero"/>
        <c:crossBetween val="between"/>
      </c:valAx>
    </c:plotArea>
    <c:legend>
      <c:legendPos val="l"/>
      <c:layout>
        <c:manualLayout>
          <c:xMode val="edge"/>
          <c:yMode val="edge"/>
          <c:x val="0.83838383838383901"/>
          <c:y val="6.5028235106975293E-2"/>
          <c:w val="0.10702775789389962"/>
          <c:h val="0.27398353614889048"/>
        </c:manualLayout>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a:t>Effect of berberine or Ber</a:t>
            </a:r>
            <a:r>
              <a:rPr lang="en-US" sz="1200" baseline="0"/>
              <a:t>-NP on relative gene expression in AD-like disease induced in animal</a:t>
            </a:r>
            <a:endParaRPr lang="sq-AL" sz="1200"/>
          </a:p>
        </c:rich>
      </c:tx>
      <c:layout>
        <c:manualLayout>
          <c:xMode val="edge"/>
          <c:yMode val="edge"/>
          <c:x val="0.17086811023622059"/>
          <c:y val="2.3148148148148147E-2"/>
        </c:manualLayout>
      </c:layout>
      <c:overlay val="0"/>
    </c:title>
    <c:autoTitleDeleted val="0"/>
    <c:view3D>
      <c:rotX val="15"/>
      <c:rotY val="340"/>
      <c:rAngAx val="1"/>
    </c:view3D>
    <c:floor>
      <c:thickness val="0"/>
    </c:floor>
    <c:sideWall>
      <c:thickness val="0"/>
    </c:sideWall>
    <c:backWall>
      <c:thickness val="0"/>
    </c:backWall>
    <c:plotArea>
      <c:layout>
        <c:manualLayout>
          <c:layoutTarget val="inner"/>
          <c:xMode val="edge"/>
          <c:yMode val="edge"/>
          <c:x val="8.286329833770778E-2"/>
          <c:y val="0.22871536891221941"/>
          <c:w val="0.90419356955380581"/>
          <c:h val="0.64996500437445404"/>
        </c:manualLayout>
      </c:layout>
      <c:bar3DChart>
        <c:barDir val="col"/>
        <c:grouping val="clustered"/>
        <c:varyColors val="0"/>
        <c:ser>
          <c:idx val="0"/>
          <c:order val="0"/>
          <c:tx>
            <c:strRef>
              <c:f>nonoparticcules!$A$26</c:f>
              <c:strCache>
                <c:ptCount val="1"/>
                <c:pt idx="0">
                  <c:v>induction </c:v>
                </c:pt>
              </c:strCache>
            </c:strRef>
          </c:tx>
          <c:invertIfNegative val="0"/>
          <c:cat>
            <c:strRef>
              <c:f>nonoparticcules!$B$25:$H$25</c:f>
              <c:strCache>
                <c:ptCount val="7"/>
                <c:pt idx="0">
                  <c:v>Tau</c:v>
                </c:pt>
                <c:pt idx="1">
                  <c:v>ADAM17</c:v>
                </c:pt>
                <c:pt idx="2">
                  <c:v>ADAM 10</c:v>
                </c:pt>
                <c:pt idx="3">
                  <c:v>APP</c:v>
                </c:pt>
                <c:pt idx="4">
                  <c:v>BACE</c:v>
                </c:pt>
                <c:pt idx="5">
                  <c:v>BDNF</c:v>
                </c:pt>
                <c:pt idx="6">
                  <c:v>CREB</c:v>
                </c:pt>
              </c:strCache>
            </c:strRef>
          </c:cat>
          <c:val>
            <c:numRef>
              <c:f>nonoparticcules!$B$26:$H$26</c:f>
              <c:numCache>
                <c:formatCode>General</c:formatCode>
                <c:ptCount val="7"/>
                <c:pt idx="0">
                  <c:v>4.4776119402985071</c:v>
                </c:pt>
                <c:pt idx="1">
                  <c:v>31.578947368421041</c:v>
                </c:pt>
                <c:pt idx="2">
                  <c:v>-12.658227848101266</c:v>
                </c:pt>
                <c:pt idx="3">
                  <c:v>13.207547169811319</c:v>
                </c:pt>
                <c:pt idx="4">
                  <c:v>11.627906976744187</c:v>
                </c:pt>
                <c:pt idx="5">
                  <c:v>-20</c:v>
                </c:pt>
                <c:pt idx="6">
                  <c:v>-34.482758620689658</c:v>
                </c:pt>
              </c:numCache>
            </c:numRef>
          </c:val>
        </c:ser>
        <c:ser>
          <c:idx val="1"/>
          <c:order val="1"/>
          <c:tx>
            <c:strRef>
              <c:f>nonoparticcules!$A$27</c:f>
              <c:strCache>
                <c:ptCount val="1"/>
                <c:pt idx="0">
                  <c:v>Tx with Ber</c:v>
                </c:pt>
              </c:strCache>
            </c:strRef>
          </c:tx>
          <c:invertIfNegative val="0"/>
          <c:cat>
            <c:strRef>
              <c:f>nonoparticcules!$B$25:$H$25</c:f>
              <c:strCache>
                <c:ptCount val="7"/>
                <c:pt idx="0">
                  <c:v>Tau</c:v>
                </c:pt>
                <c:pt idx="1">
                  <c:v>ADAM17</c:v>
                </c:pt>
                <c:pt idx="2">
                  <c:v>ADAM 10</c:v>
                </c:pt>
                <c:pt idx="3">
                  <c:v>APP</c:v>
                </c:pt>
                <c:pt idx="4">
                  <c:v>BACE</c:v>
                </c:pt>
                <c:pt idx="5">
                  <c:v>BDNF</c:v>
                </c:pt>
                <c:pt idx="6">
                  <c:v>CREB</c:v>
                </c:pt>
              </c:strCache>
            </c:strRef>
          </c:cat>
          <c:val>
            <c:numRef>
              <c:f>nonoparticcules!$B$27:$H$27</c:f>
              <c:numCache>
                <c:formatCode>General</c:formatCode>
                <c:ptCount val="7"/>
                <c:pt idx="0">
                  <c:v>2.9850746268656714</c:v>
                </c:pt>
                <c:pt idx="1">
                  <c:v>26.315789473684209</c:v>
                </c:pt>
                <c:pt idx="2">
                  <c:v>-2.531645569620252</c:v>
                </c:pt>
                <c:pt idx="3">
                  <c:v>1.886792452830188</c:v>
                </c:pt>
                <c:pt idx="4">
                  <c:v>-5.5214723926380396</c:v>
                </c:pt>
                <c:pt idx="5">
                  <c:v>-8.75</c:v>
                </c:pt>
                <c:pt idx="6">
                  <c:v>-31.03448275862069</c:v>
                </c:pt>
              </c:numCache>
            </c:numRef>
          </c:val>
        </c:ser>
        <c:ser>
          <c:idx val="2"/>
          <c:order val="2"/>
          <c:tx>
            <c:strRef>
              <c:f>nonoparticcules!$A$28</c:f>
              <c:strCache>
                <c:ptCount val="1"/>
                <c:pt idx="0">
                  <c:v>Tx with NP</c:v>
                </c:pt>
              </c:strCache>
            </c:strRef>
          </c:tx>
          <c:invertIfNegative val="0"/>
          <c:cat>
            <c:strRef>
              <c:f>nonoparticcules!$B$25:$H$25</c:f>
              <c:strCache>
                <c:ptCount val="7"/>
                <c:pt idx="0">
                  <c:v>Tau</c:v>
                </c:pt>
                <c:pt idx="1">
                  <c:v>ADAM17</c:v>
                </c:pt>
                <c:pt idx="2">
                  <c:v>ADAM 10</c:v>
                </c:pt>
                <c:pt idx="3">
                  <c:v>APP</c:v>
                </c:pt>
                <c:pt idx="4">
                  <c:v>BACE</c:v>
                </c:pt>
                <c:pt idx="5">
                  <c:v>BDNF</c:v>
                </c:pt>
                <c:pt idx="6">
                  <c:v>CREB</c:v>
                </c:pt>
              </c:strCache>
            </c:strRef>
          </c:cat>
          <c:val>
            <c:numRef>
              <c:f>nonoparticcules!$B$28:$H$28</c:f>
              <c:numCache>
                <c:formatCode>General</c:formatCode>
                <c:ptCount val="7"/>
                <c:pt idx="0">
                  <c:v>-16.417910447761187</c:v>
                </c:pt>
                <c:pt idx="1">
                  <c:v>-42.10526315789474</c:v>
                </c:pt>
                <c:pt idx="2">
                  <c:v>1.265822784810126</c:v>
                </c:pt>
                <c:pt idx="3">
                  <c:v>0</c:v>
                </c:pt>
                <c:pt idx="4">
                  <c:v>-8.720930232558139</c:v>
                </c:pt>
                <c:pt idx="5">
                  <c:v>-1.25</c:v>
                </c:pt>
                <c:pt idx="6">
                  <c:v>-6.8965517241379315</c:v>
                </c:pt>
              </c:numCache>
            </c:numRef>
          </c:val>
        </c:ser>
        <c:dLbls>
          <c:showLegendKey val="0"/>
          <c:showVal val="0"/>
          <c:showCatName val="0"/>
          <c:showSerName val="0"/>
          <c:showPercent val="0"/>
          <c:showBubbleSize val="0"/>
        </c:dLbls>
        <c:gapWidth val="150"/>
        <c:shape val="cylinder"/>
        <c:axId val="137601536"/>
        <c:axId val="123596160"/>
        <c:axId val="0"/>
      </c:bar3DChart>
      <c:catAx>
        <c:axId val="137601536"/>
        <c:scaling>
          <c:orientation val="minMax"/>
        </c:scaling>
        <c:delete val="0"/>
        <c:axPos val="b"/>
        <c:title>
          <c:tx>
            <c:rich>
              <a:bodyPr/>
              <a:lstStyle/>
              <a:p>
                <a:pPr>
                  <a:defRPr/>
                </a:pPr>
                <a:r>
                  <a:rPr lang="en-US"/>
                  <a:t>Gene </a:t>
                </a:r>
                <a:endParaRPr lang="sq-AL"/>
              </a:p>
            </c:rich>
          </c:tx>
          <c:layout/>
          <c:overlay val="0"/>
        </c:title>
        <c:majorTickMark val="out"/>
        <c:minorTickMark val="none"/>
        <c:tickLblPos val="nextTo"/>
        <c:crossAx val="123596160"/>
        <c:crosses val="autoZero"/>
        <c:auto val="1"/>
        <c:lblAlgn val="ctr"/>
        <c:lblOffset val="100"/>
        <c:noMultiLvlLbl val="0"/>
      </c:catAx>
      <c:valAx>
        <c:axId val="123596160"/>
        <c:scaling>
          <c:orientation val="minMax"/>
        </c:scaling>
        <c:delete val="0"/>
        <c:axPos val="l"/>
        <c:title>
          <c:tx>
            <c:rich>
              <a:bodyPr/>
              <a:lstStyle/>
              <a:p>
                <a:pPr>
                  <a:defRPr/>
                </a:pPr>
                <a:r>
                  <a:rPr lang="en-US"/>
                  <a:t>%</a:t>
                </a:r>
                <a:endParaRPr lang="sq-AL"/>
              </a:p>
            </c:rich>
          </c:tx>
          <c:layout/>
          <c:overlay val="0"/>
        </c:title>
        <c:numFmt formatCode="General" sourceLinked="1"/>
        <c:majorTickMark val="out"/>
        <c:minorTickMark val="none"/>
        <c:tickLblPos val="nextTo"/>
        <c:crossAx val="137601536"/>
        <c:crosses val="autoZero"/>
        <c:crossBetween val="between"/>
      </c:valAx>
    </c:plotArea>
    <c:legend>
      <c:legendPos val="r"/>
      <c:layout>
        <c:manualLayout>
          <c:xMode val="edge"/>
          <c:yMode val="edge"/>
          <c:x val="0.7950815349470205"/>
          <c:y val="0.13900736366287555"/>
          <c:w val="0.17405424321959756"/>
          <c:h val="0.25115157480314959"/>
        </c:manualLayout>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1AEA31-FAC0-4DC7-9802-9DD29EC8B358}" type="doc">
      <dgm:prSet loTypeId="urn:microsoft.com/office/officeart/2005/8/layout/vList6" loCatId="list" qsTypeId="urn:microsoft.com/office/officeart/2005/8/quickstyle/3d5" qsCatId="3D" csTypeId="urn:microsoft.com/office/officeart/2005/8/colors/colorful2" csCatId="colorful" phldr="1"/>
      <dgm:spPr/>
      <dgm:t>
        <a:bodyPr/>
        <a:lstStyle/>
        <a:p>
          <a:pPr rtl="1"/>
          <a:endParaRPr lang="ar-EG"/>
        </a:p>
      </dgm:t>
    </dgm:pt>
    <dgm:pt modelId="{918FA1CF-DB5A-4293-964A-4D45FAB4BA2D}">
      <dgm:prSet phldrT="[Text]"/>
      <dgm:spPr/>
      <dgm:t>
        <a:bodyPr/>
        <a:lstStyle/>
        <a:p>
          <a:pPr algn="l" rtl="1"/>
          <a:r>
            <a:rPr lang="en-US" dirty="0" err="1" smtClean="0"/>
            <a:t>Proteinaceous</a:t>
          </a:r>
          <a:r>
            <a:rPr lang="en-US" dirty="0" smtClean="0"/>
            <a:t> aggregates</a:t>
          </a:r>
          <a:endParaRPr lang="ar-EG" dirty="0"/>
        </a:p>
      </dgm:t>
    </dgm:pt>
    <dgm:pt modelId="{0C2121B1-6F66-49E5-8E61-38782005BD86}" type="parTrans" cxnId="{876B4400-E25A-4A62-A7EF-CD05018B788D}">
      <dgm:prSet/>
      <dgm:spPr/>
      <dgm:t>
        <a:bodyPr/>
        <a:lstStyle/>
        <a:p>
          <a:pPr rtl="1"/>
          <a:endParaRPr lang="ar-EG"/>
        </a:p>
      </dgm:t>
    </dgm:pt>
    <dgm:pt modelId="{5C157D67-5881-4B5C-B79F-E7E2AD711583}" type="sibTrans" cxnId="{876B4400-E25A-4A62-A7EF-CD05018B788D}">
      <dgm:prSet/>
      <dgm:spPr/>
      <dgm:t>
        <a:bodyPr/>
        <a:lstStyle/>
        <a:p>
          <a:pPr rtl="1"/>
          <a:endParaRPr lang="ar-EG"/>
        </a:p>
      </dgm:t>
    </dgm:pt>
    <dgm:pt modelId="{EC89BCDE-8867-4A94-B793-2266B0B9E1DD}">
      <dgm:prSet phldrT="[Text]"/>
      <dgm:spPr/>
      <dgm:t>
        <a:bodyPr/>
        <a:lstStyle/>
        <a:p>
          <a:pPr rtl="0"/>
          <a:r>
            <a:rPr lang="en-US" dirty="0" smtClean="0"/>
            <a:t>amyloid plaques, mainly composed of the amyloid-β peptide (</a:t>
          </a:r>
          <a:r>
            <a:rPr lang="en-US" dirty="0" err="1" smtClean="0"/>
            <a:t>Aβ</a:t>
          </a:r>
          <a:r>
            <a:rPr lang="en-US" dirty="0" smtClean="0"/>
            <a:t>); and </a:t>
          </a:r>
          <a:endParaRPr lang="ar-EG" dirty="0"/>
        </a:p>
      </dgm:t>
    </dgm:pt>
    <dgm:pt modelId="{E5D0235F-8186-4EC9-850C-765AEE178B11}" type="parTrans" cxnId="{54CFD3E4-B2D1-45E5-B501-D1A538240054}">
      <dgm:prSet/>
      <dgm:spPr/>
      <dgm:t>
        <a:bodyPr/>
        <a:lstStyle/>
        <a:p>
          <a:pPr rtl="1"/>
          <a:endParaRPr lang="ar-EG"/>
        </a:p>
      </dgm:t>
    </dgm:pt>
    <dgm:pt modelId="{C9E703FB-A0FC-47E0-A4A4-FF2486BA87BB}" type="sibTrans" cxnId="{54CFD3E4-B2D1-45E5-B501-D1A538240054}">
      <dgm:prSet/>
      <dgm:spPr/>
      <dgm:t>
        <a:bodyPr/>
        <a:lstStyle/>
        <a:p>
          <a:pPr rtl="1"/>
          <a:endParaRPr lang="ar-EG"/>
        </a:p>
      </dgm:t>
    </dgm:pt>
    <dgm:pt modelId="{C6525FAA-44F8-4346-92FF-EAE3269A7A27}">
      <dgm:prSet phldrT="[Text]"/>
      <dgm:spPr/>
      <dgm:t>
        <a:bodyPr/>
        <a:lstStyle/>
        <a:p>
          <a:pPr rtl="1"/>
          <a:r>
            <a:rPr lang="en-US" dirty="0" err="1" smtClean="0"/>
            <a:t>Neurofibrillary</a:t>
          </a:r>
          <a:r>
            <a:rPr lang="en-US" dirty="0" smtClean="0"/>
            <a:t> tangles</a:t>
          </a:r>
          <a:endParaRPr lang="ar-EG" dirty="0"/>
        </a:p>
      </dgm:t>
    </dgm:pt>
    <dgm:pt modelId="{BC565A97-7C76-47AE-A911-94048D451D94}" type="parTrans" cxnId="{B0E6558B-71E7-4A22-8141-846A6D73A5DB}">
      <dgm:prSet/>
      <dgm:spPr/>
      <dgm:t>
        <a:bodyPr/>
        <a:lstStyle/>
        <a:p>
          <a:pPr rtl="1"/>
          <a:endParaRPr lang="ar-EG"/>
        </a:p>
      </dgm:t>
    </dgm:pt>
    <dgm:pt modelId="{6FC7F9D2-EFBA-473A-8893-9E03CF3CCB48}" type="sibTrans" cxnId="{B0E6558B-71E7-4A22-8141-846A6D73A5DB}">
      <dgm:prSet/>
      <dgm:spPr/>
      <dgm:t>
        <a:bodyPr/>
        <a:lstStyle/>
        <a:p>
          <a:pPr rtl="1"/>
          <a:endParaRPr lang="ar-EG"/>
        </a:p>
      </dgm:t>
    </dgm:pt>
    <dgm:pt modelId="{5522E1BA-CC6C-4175-8861-6FB773F3B313}">
      <dgm:prSet phldrT="[Text]"/>
      <dgm:spPr/>
      <dgm:t>
        <a:bodyPr/>
        <a:lstStyle/>
        <a:p>
          <a:pPr rtl="0"/>
          <a:r>
            <a:rPr lang="en-US" dirty="0" smtClean="0"/>
            <a:t>comprised of </a:t>
          </a:r>
          <a:r>
            <a:rPr lang="en-US" dirty="0" err="1" smtClean="0"/>
            <a:t>hyperphosphorylated</a:t>
          </a:r>
          <a:r>
            <a:rPr lang="en-US" dirty="0" smtClean="0"/>
            <a:t> aggregates of the tau protein.</a:t>
          </a:r>
          <a:endParaRPr lang="ar-EG" dirty="0"/>
        </a:p>
      </dgm:t>
    </dgm:pt>
    <dgm:pt modelId="{6B23C097-8420-497C-BC17-A93C5CE37F90}" type="parTrans" cxnId="{53282B6F-3CE8-43AD-9652-6DBA5FA469CF}">
      <dgm:prSet/>
      <dgm:spPr/>
      <dgm:t>
        <a:bodyPr/>
        <a:lstStyle/>
        <a:p>
          <a:pPr rtl="1"/>
          <a:endParaRPr lang="ar-EG"/>
        </a:p>
      </dgm:t>
    </dgm:pt>
    <dgm:pt modelId="{3C9AB501-7C4D-41DA-A647-CAD601C85743}" type="sibTrans" cxnId="{53282B6F-3CE8-43AD-9652-6DBA5FA469CF}">
      <dgm:prSet/>
      <dgm:spPr/>
      <dgm:t>
        <a:bodyPr/>
        <a:lstStyle/>
        <a:p>
          <a:pPr rtl="1"/>
          <a:endParaRPr lang="ar-EG"/>
        </a:p>
      </dgm:t>
    </dgm:pt>
    <dgm:pt modelId="{1A263FB6-B045-4D8E-BE3B-49C174E66827}" type="pres">
      <dgm:prSet presAssocID="{561AEA31-FAC0-4DC7-9802-9DD29EC8B358}" presName="Name0" presStyleCnt="0">
        <dgm:presLayoutVars>
          <dgm:dir/>
          <dgm:animLvl val="lvl"/>
          <dgm:resizeHandles/>
        </dgm:presLayoutVars>
      </dgm:prSet>
      <dgm:spPr/>
      <dgm:t>
        <a:bodyPr/>
        <a:lstStyle/>
        <a:p>
          <a:pPr rtl="1"/>
          <a:endParaRPr lang="ar-EG"/>
        </a:p>
      </dgm:t>
    </dgm:pt>
    <dgm:pt modelId="{6BC47D1B-E8EA-4A56-8E78-3E936E6AB1D4}" type="pres">
      <dgm:prSet presAssocID="{918FA1CF-DB5A-4293-964A-4D45FAB4BA2D}" presName="linNode" presStyleCnt="0"/>
      <dgm:spPr/>
    </dgm:pt>
    <dgm:pt modelId="{C6AC5CFF-17ED-47C3-9FFF-E99F69463C57}" type="pres">
      <dgm:prSet presAssocID="{918FA1CF-DB5A-4293-964A-4D45FAB4BA2D}" presName="parentShp" presStyleLbl="node1" presStyleIdx="0" presStyleCnt="2">
        <dgm:presLayoutVars>
          <dgm:bulletEnabled val="1"/>
        </dgm:presLayoutVars>
      </dgm:prSet>
      <dgm:spPr/>
      <dgm:t>
        <a:bodyPr/>
        <a:lstStyle/>
        <a:p>
          <a:pPr rtl="1"/>
          <a:endParaRPr lang="ar-EG"/>
        </a:p>
      </dgm:t>
    </dgm:pt>
    <dgm:pt modelId="{B5BE41EC-30F2-4222-B76B-0F491765CB66}" type="pres">
      <dgm:prSet presAssocID="{918FA1CF-DB5A-4293-964A-4D45FAB4BA2D}" presName="childShp" presStyleLbl="bgAccFollowNode1" presStyleIdx="0" presStyleCnt="2">
        <dgm:presLayoutVars>
          <dgm:bulletEnabled val="1"/>
        </dgm:presLayoutVars>
      </dgm:prSet>
      <dgm:spPr/>
      <dgm:t>
        <a:bodyPr/>
        <a:lstStyle/>
        <a:p>
          <a:pPr rtl="1"/>
          <a:endParaRPr lang="ar-EG"/>
        </a:p>
      </dgm:t>
    </dgm:pt>
    <dgm:pt modelId="{3C18DCCF-E687-4CC5-B392-523F92FF8EB7}" type="pres">
      <dgm:prSet presAssocID="{5C157D67-5881-4B5C-B79F-E7E2AD711583}" presName="spacing" presStyleCnt="0"/>
      <dgm:spPr/>
    </dgm:pt>
    <dgm:pt modelId="{4D0F1748-5DAB-42B9-8793-BA5064317046}" type="pres">
      <dgm:prSet presAssocID="{C6525FAA-44F8-4346-92FF-EAE3269A7A27}" presName="linNode" presStyleCnt="0"/>
      <dgm:spPr/>
    </dgm:pt>
    <dgm:pt modelId="{50EE5D66-CEA1-4919-AD7E-A4B45A6F512D}" type="pres">
      <dgm:prSet presAssocID="{C6525FAA-44F8-4346-92FF-EAE3269A7A27}" presName="parentShp" presStyleLbl="node1" presStyleIdx="1" presStyleCnt="2">
        <dgm:presLayoutVars>
          <dgm:bulletEnabled val="1"/>
        </dgm:presLayoutVars>
      </dgm:prSet>
      <dgm:spPr/>
      <dgm:t>
        <a:bodyPr/>
        <a:lstStyle/>
        <a:p>
          <a:pPr rtl="1"/>
          <a:endParaRPr lang="ar-EG"/>
        </a:p>
      </dgm:t>
    </dgm:pt>
    <dgm:pt modelId="{A5E42230-69C8-412D-B983-FBA9F13188AE}" type="pres">
      <dgm:prSet presAssocID="{C6525FAA-44F8-4346-92FF-EAE3269A7A27}" presName="childShp" presStyleLbl="bgAccFollowNode1" presStyleIdx="1" presStyleCnt="2">
        <dgm:presLayoutVars>
          <dgm:bulletEnabled val="1"/>
        </dgm:presLayoutVars>
      </dgm:prSet>
      <dgm:spPr/>
      <dgm:t>
        <a:bodyPr/>
        <a:lstStyle/>
        <a:p>
          <a:pPr rtl="1"/>
          <a:endParaRPr lang="ar-EG"/>
        </a:p>
      </dgm:t>
    </dgm:pt>
  </dgm:ptLst>
  <dgm:cxnLst>
    <dgm:cxn modelId="{3B628FC6-AC89-45CA-801E-3E19D7C315A3}" type="presOf" srcId="{C6525FAA-44F8-4346-92FF-EAE3269A7A27}" destId="{50EE5D66-CEA1-4919-AD7E-A4B45A6F512D}" srcOrd="0" destOrd="0" presId="urn:microsoft.com/office/officeart/2005/8/layout/vList6"/>
    <dgm:cxn modelId="{54CFD3E4-B2D1-45E5-B501-D1A538240054}" srcId="{918FA1CF-DB5A-4293-964A-4D45FAB4BA2D}" destId="{EC89BCDE-8867-4A94-B793-2266B0B9E1DD}" srcOrd="0" destOrd="0" parTransId="{E5D0235F-8186-4EC9-850C-765AEE178B11}" sibTransId="{C9E703FB-A0FC-47E0-A4A4-FF2486BA87BB}"/>
    <dgm:cxn modelId="{30EC25FC-6226-4695-87FA-649D5353139B}" type="presOf" srcId="{918FA1CF-DB5A-4293-964A-4D45FAB4BA2D}" destId="{C6AC5CFF-17ED-47C3-9FFF-E99F69463C57}" srcOrd="0" destOrd="0" presId="urn:microsoft.com/office/officeart/2005/8/layout/vList6"/>
    <dgm:cxn modelId="{6CDEE5B8-7A00-49A2-80D2-F84492218897}" type="presOf" srcId="{561AEA31-FAC0-4DC7-9802-9DD29EC8B358}" destId="{1A263FB6-B045-4D8E-BE3B-49C174E66827}" srcOrd="0" destOrd="0" presId="urn:microsoft.com/office/officeart/2005/8/layout/vList6"/>
    <dgm:cxn modelId="{876B4400-E25A-4A62-A7EF-CD05018B788D}" srcId="{561AEA31-FAC0-4DC7-9802-9DD29EC8B358}" destId="{918FA1CF-DB5A-4293-964A-4D45FAB4BA2D}" srcOrd="0" destOrd="0" parTransId="{0C2121B1-6F66-49E5-8E61-38782005BD86}" sibTransId="{5C157D67-5881-4B5C-B79F-E7E2AD711583}"/>
    <dgm:cxn modelId="{AA0CB6CD-B7DA-4FDB-92E4-D6F2980B2235}" type="presOf" srcId="{5522E1BA-CC6C-4175-8861-6FB773F3B313}" destId="{A5E42230-69C8-412D-B983-FBA9F13188AE}" srcOrd="0" destOrd="0" presId="urn:microsoft.com/office/officeart/2005/8/layout/vList6"/>
    <dgm:cxn modelId="{6C633303-23F8-4E57-8613-414832B87C4A}" type="presOf" srcId="{EC89BCDE-8867-4A94-B793-2266B0B9E1DD}" destId="{B5BE41EC-30F2-4222-B76B-0F491765CB66}" srcOrd="0" destOrd="0" presId="urn:microsoft.com/office/officeart/2005/8/layout/vList6"/>
    <dgm:cxn modelId="{53282B6F-3CE8-43AD-9652-6DBA5FA469CF}" srcId="{C6525FAA-44F8-4346-92FF-EAE3269A7A27}" destId="{5522E1BA-CC6C-4175-8861-6FB773F3B313}" srcOrd="0" destOrd="0" parTransId="{6B23C097-8420-497C-BC17-A93C5CE37F90}" sibTransId="{3C9AB501-7C4D-41DA-A647-CAD601C85743}"/>
    <dgm:cxn modelId="{B0E6558B-71E7-4A22-8141-846A6D73A5DB}" srcId="{561AEA31-FAC0-4DC7-9802-9DD29EC8B358}" destId="{C6525FAA-44F8-4346-92FF-EAE3269A7A27}" srcOrd="1" destOrd="0" parTransId="{BC565A97-7C76-47AE-A911-94048D451D94}" sibTransId="{6FC7F9D2-EFBA-473A-8893-9E03CF3CCB48}"/>
    <dgm:cxn modelId="{58A614BD-A11A-4DFD-A3B0-79E7201FA025}" type="presParOf" srcId="{1A263FB6-B045-4D8E-BE3B-49C174E66827}" destId="{6BC47D1B-E8EA-4A56-8E78-3E936E6AB1D4}" srcOrd="0" destOrd="0" presId="urn:microsoft.com/office/officeart/2005/8/layout/vList6"/>
    <dgm:cxn modelId="{764B89E1-E19A-4F9A-8F54-C3D2BA04EF83}" type="presParOf" srcId="{6BC47D1B-E8EA-4A56-8E78-3E936E6AB1D4}" destId="{C6AC5CFF-17ED-47C3-9FFF-E99F69463C57}" srcOrd="0" destOrd="0" presId="urn:microsoft.com/office/officeart/2005/8/layout/vList6"/>
    <dgm:cxn modelId="{674E03DE-DC46-4C28-A4D1-75BD168A04D2}" type="presParOf" srcId="{6BC47D1B-E8EA-4A56-8E78-3E936E6AB1D4}" destId="{B5BE41EC-30F2-4222-B76B-0F491765CB66}" srcOrd="1" destOrd="0" presId="urn:microsoft.com/office/officeart/2005/8/layout/vList6"/>
    <dgm:cxn modelId="{D256F7E0-1AA5-4886-BD7D-A38E9DDFB131}" type="presParOf" srcId="{1A263FB6-B045-4D8E-BE3B-49C174E66827}" destId="{3C18DCCF-E687-4CC5-B392-523F92FF8EB7}" srcOrd="1" destOrd="0" presId="urn:microsoft.com/office/officeart/2005/8/layout/vList6"/>
    <dgm:cxn modelId="{B6E16748-13DE-4454-BE05-F1B78B69ABE4}" type="presParOf" srcId="{1A263FB6-B045-4D8E-BE3B-49C174E66827}" destId="{4D0F1748-5DAB-42B9-8793-BA5064317046}" srcOrd="2" destOrd="0" presId="urn:microsoft.com/office/officeart/2005/8/layout/vList6"/>
    <dgm:cxn modelId="{1EB9AB26-7242-4356-AA9D-20424BE8287D}" type="presParOf" srcId="{4D0F1748-5DAB-42B9-8793-BA5064317046}" destId="{50EE5D66-CEA1-4919-AD7E-A4B45A6F512D}" srcOrd="0" destOrd="0" presId="urn:microsoft.com/office/officeart/2005/8/layout/vList6"/>
    <dgm:cxn modelId="{C35A21FA-5E49-4B75-A655-852BED919397}" type="presParOf" srcId="{4D0F1748-5DAB-42B9-8793-BA5064317046}" destId="{A5E42230-69C8-412D-B983-FBA9F13188A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108E27-2B31-45B2-B169-7CDC049B3152}"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pPr rtl="1"/>
          <a:endParaRPr lang="ar-EG"/>
        </a:p>
      </dgm:t>
    </dgm:pt>
    <dgm:pt modelId="{9C29819C-5C5C-4D9E-83D2-86E8F88C8D7F}">
      <dgm:prSet phldrT="[Text]"/>
      <dgm:spPr/>
      <dgm:t>
        <a:bodyPr/>
        <a:lstStyle/>
        <a:p>
          <a:pPr rtl="1"/>
          <a:r>
            <a:rPr lang="en-US" dirty="0" smtClean="0"/>
            <a:t>Lipid peroxidation</a:t>
          </a:r>
          <a:endParaRPr lang="ar-EG" dirty="0"/>
        </a:p>
      </dgm:t>
    </dgm:pt>
    <dgm:pt modelId="{1AEC529B-64E1-4B54-89CE-985C1D299E5C}" type="parTrans" cxnId="{A474181B-BD2D-4517-8445-AB765532BCBC}">
      <dgm:prSet/>
      <dgm:spPr/>
      <dgm:t>
        <a:bodyPr/>
        <a:lstStyle/>
        <a:p>
          <a:pPr rtl="1"/>
          <a:endParaRPr lang="ar-EG"/>
        </a:p>
      </dgm:t>
    </dgm:pt>
    <dgm:pt modelId="{00037366-3B6A-410A-BF80-4F2984AB6946}" type="sibTrans" cxnId="{A474181B-BD2D-4517-8445-AB765532BCBC}">
      <dgm:prSet/>
      <dgm:spPr/>
      <dgm:t>
        <a:bodyPr/>
        <a:lstStyle/>
        <a:p>
          <a:pPr rtl="1"/>
          <a:endParaRPr lang="ar-EG"/>
        </a:p>
      </dgm:t>
    </dgm:pt>
    <dgm:pt modelId="{614B3B89-BA9F-4A78-A910-8DA927E7211E}">
      <dgm:prSet phldrT="[Text]"/>
      <dgm:spPr/>
      <dgm:t>
        <a:bodyPr/>
        <a:lstStyle/>
        <a:p>
          <a:pPr rtl="1"/>
          <a:r>
            <a:rPr lang="en-US" dirty="0" smtClean="0"/>
            <a:t>B-oxidation</a:t>
          </a:r>
          <a:endParaRPr lang="ar-EG" dirty="0"/>
        </a:p>
      </dgm:t>
    </dgm:pt>
    <dgm:pt modelId="{407E7373-B483-4A19-BE46-EB742ED65487}" type="parTrans" cxnId="{4AB9C554-E6EA-4EBC-B36F-4DF77AB25428}">
      <dgm:prSet/>
      <dgm:spPr/>
      <dgm:t>
        <a:bodyPr/>
        <a:lstStyle/>
        <a:p>
          <a:pPr rtl="1"/>
          <a:endParaRPr lang="ar-EG"/>
        </a:p>
      </dgm:t>
    </dgm:pt>
    <dgm:pt modelId="{E178336E-CB17-45FC-B341-B0A24606854A}" type="sibTrans" cxnId="{4AB9C554-E6EA-4EBC-B36F-4DF77AB25428}">
      <dgm:prSet/>
      <dgm:spPr/>
      <dgm:t>
        <a:bodyPr/>
        <a:lstStyle/>
        <a:p>
          <a:pPr rtl="1"/>
          <a:endParaRPr lang="ar-EG"/>
        </a:p>
      </dgm:t>
    </dgm:pt>
    <dgm:pt modelId="{AF5D8BB6-8357-423B-AA0A-256C9176DD88}" type="pres">
      <dgm:prSet presAssocID="{A4108E27-2B31-45B2-B169-7CDC049B3152}" presName="compositeShape" presStyleCnt="0">
        <dgm:presLayoutVars>
          <dgm:chMax val="2"/>
          <dgm:dir/>
          <dgm:resizeHandles val="exact"/>
        </dgm:presLayoutVars>
      </dgm:prSet>
      <dgm:spPr/>
      <dgm:t>
        <a:bodyPr/>
        <a:lstStyle/>
        <a:p>
          <a:pPr rtl="1"/>
          <a:endParaRPr lang="ar-EG"/>
        </a:p>
      </dgm:t>
    </dgm:pt>
    <dgm:pt modelId="{09563E63-9936-4BD9-AE7B-2BCE3409C6B8}" type="pres">
      <dgm:prSet presAssocID="{A4108E27-2B31-45B2-B169-7CDC049B3152}" presName="divider" presStyleLbl="fgShp" presStyleIdx="0" presStyleCnt="1"/>
      <dgm:spPr/>
    </dgm:pt>
    <dgm:pt modelId="{D82C1723-26BC-4C06-91E7-ADEDA85295FF}" type="pres">
      <dgm:prSet presAssocID="{9C29819C-5C5C-4D9E-83D2-86E8F88C8D7F}" presName="downArrow" presStyleLbl="node1" presStyleIdx="0" presStyleCnt="2" custScaleX="42222"/>
      <dgm:spPr/>
    </dgm:pt>
    <dgm:pt modelId="{162B64A7-196F-42DB-BEA8-FF280C7CE20B}" type="pres">
      <dgm:prSet presAssocID="{9C29819C-5C5C-4D9E-83D2-86E8F88C8D7F}" presName="downArrowText" presStyleLbl="revTx" presStyleIdx="0" presStyleCnt="2">
        <dgm:presLayoutVars>
          <dgm:bulletEnabled val="1"/>
        </dgm:presLayoutVars>
      </dgm:prSet>
      <dgm:spPr/>
      <dgm:t>
        <a:bodyPr/>
        <a:lstStyle/>
        <a:p>
          <a:pPr rtl="1"/>
          <a:endParaRPr lang="ar-EG"/>
        </a:p>
      </dgm:t>
    </dgm:pt>
    <dgm:pt modelId="{C0EC9822-4E15-464C-BEEE-CE8733D6C902}" type="pres">
      <dgm:prSet presAssocID="{614B3B89-BA9F-4A78-A910-8DA927E7211E}" presName="upArrow" presStyleLbl="node1" presStyleIdx="1" presStyleCnt="2" custScaleX="36209"/>
      <dgm:spPr/>
    </dgm:pt>
    <dgm:pt modelId="{EBAA9573-034E-45F3-BFA4-42B8465A2C31}" type="pres">
      <dgm:prSet presAssocID="{614B3B89-BA9F-4A78-A910-8DA927E7211E}" presName="upArrowText" presStyleLbl="revTx" presStyleIdx="1" presStyleCnt="2">
        <dgm:presLayoutVars>
          <dgm:bulletEnabled val="1"/>
        </dgm:presLayoutVars>
      </dgm:prSet>
      <dgm:spPr/>
      <dgm:t>
        <a:bodyPr/>
        <a:lstStyle/>
        <a:p>
          <a:pPr rtl="1"/>
          <a:endParaRPr lang="ar-EG"/>
        </a:p>
      </dgm:t>
    </dgm:pt>
  </dgm:ptLst>
  <dgm:cxnLst>
    <dgm:cxn modelId="{EA287A18-E02E-4592-800F-5209C3D50CF1}" type="presOf" srcId="{614B3B89-BA9F-4A78-A910-8DA927E7211E}" destId="{EBAA9573-034E-45F3-BFA4-42B8465A2C31}" srcOrd="0" destOrd="0" presId="urn:microsoft.com/office/officeart/2005/8/layout/arrow3"/>
    <dgm:cxn modelId="{4AB9C554-E6EA-4EBC-B36F-4DF77AB25428}" srcId="{A4108E27-2B31-45B2-B169-7CDC049B3152}" destId="{614B3B89-BA9F-4A78-A910-8DA927E7211E}" srcOrd="1" destOrd="0" parTransId="{407E7373-B483-4A19-BE46-EB742ED65487}" sibTransId="{E178336E-CB17-45FC-B341-B0A24606854A}"/>
    <dgm:cxn modelId="{A474181B-BD2D-4517-8445-AB765532BCBC}" srcId="{A4108E27-2B31-45B2-B169-7CDC049B3152}" destId="{9C29819C-5C5C-4D9E-83D2-86E8F88C8D7F}" srcOrd="0" destOrd="0" parTransId="{1AEC529B-64E1-4B54-89CE-985C1D299E5C}" sibTransId="{00037366-3B6A-410A-BF80-4F2984AB6946}"/>
    <dgm:cxn modelId="{C8B8A154-65F5-42EB-A20A-40BE3772C3FE}" type="presOf" srcId="{A4108E27-2B31-45B2-B169-7CDC049B3152}" destId="{AF5D8BB6-8357-423B-AA0A-256C9176DD88}" srcOrd="0" destOrd="0" presId="urn:microsoft.com/office/officeart/2005/8/layout/arrow3"/>
    <dgm:cxn modelId="{4EE1F652-DC05-486E-AF0E-04B33FADD4F2}" type="presOf" srcId="{9C29819C-5C5C-4D9E-83D2-86E8F88C8D7F}" destId="{162B64A7-196F-42DB-BEA8-FF280C7CE20B}" srcOrd="0" destOrd="0" presId="urn:microsoft.com/office/officeart/2005/8/layout/arrow3"/>
    <dgm:cxn modelId="{C4E691DC-18C0-4CDA-AE66-B570802B86DC}" type="presParOf" srcId="{AF5D8BB6-8357-423B-AA0A-256C9176DD88}" destId="{09563E63-9936-4BD9-AE7B-2BCE3409C6B8}" srcOrd="0" destOrd="0" presId="urn:microsoft.com/office/officeart/2005/8/layout/arrow3"/>
    <dgm:cxn modelId="{413BFB2B-9A53-4190-9385-9FC034F4CC91}" type="presParOf" srcId="{AF5D8BB6-8357-423B-AA0A-256C9176DD88}" destId="{D82C1723-26BC-4C06-91E7-ADEDA85295FF}" srcOrd="1" destOrd="0" presId="urn:microsoft.com/office/officeart/2005/8/layout/arrow3"/>
    <dgm:cxn modelId="{9BD21A2D-4AC8-4145-9F86-3CC83AAA3F52}" type="presParOf" srcId="{AF5D8BB6-8357-423B-AA0A-256C9176DD88}" destId="{162B64A7-196F-42DB-BEA8-FF280C7CE20B}" srcOrd="2" destOrd="0" presId="urn:microsoft.com/office/officeart/2005/8/layout/arrow3"/>
    <dgm:cxn modelId="{4B2659BD-7B3C-46DE-A7DF-281A1CD44C45}" type="presParOf" srcId="{AF5D8BB6-8357-423B-AA0A-256C9176DD88}" destId="{C0EC9822-4E15-464C-BEEE-CE8733D6C902}" srcOrd="3" destOrd="0" presId="urn:microsoft.com/office/officeart/2005/8/layout/arrow3"/>
    <dgm:cxn modelId="{251FAB7A-C435-4B8F-972B-5343B3005CBD}" type="presParOf" srcId="{AF5D8BB6-8357-423B-AA0A-256C9176DD88}" destId="{EBAA9573-034E-45F3-BFA4-42B8465A2C31}"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8998CE-ACB7-4ED8-B30E-9D19AE6CE594}" type="doc">
      <dgm:prSet loTypeId="urn:microsoft.com/office/officeart/2005/8/layout/radial3" loCatId="cycle" qsTypeId="urn:microsoft.com/office/officeart/2005/8/quickstyle/simple5" qsCatId="simple" csTypeId="urn:microsoft.com/office/officeart/2005/8/colors/colorful2" csCatId="colorful" phldr="1"/>
      <dgm:spPr/>
      <dgm:t>
        <a:bodyPr/>
        <a:lstStyle/>
        <a:p>
          <a:pPr rtl="1"/>
          <a:endParaRPr lang="ar-SA"/>
        </a:p>
      </dgm:t>
    </dgm:pt>
    <dgm:pt modelId="{CDAF9E2D-ED47-4B76-9325-74010BEA045E}">
      <dgm:prSet phldrT="[Text]" custT="1"/>
      <dgm:spPr/>
      <dgm:t>
        <a:bodyPr/>
        <a:lstStyle/>
        <a:p>
          <a:pPr rtl="0"/>
          <a:r>
            <a:rPr lang="en-US" sz="2400" dirty="0" smtClean="0"/>
            <a:t>Berberine, </a:t>
          </a:r>
          <a:r>
            <a:rPr lang="en-US" sz="2400" dirty="0" err="1" smtClean="0"/>
            <a:t>dervatives</a:t>
          </a:r>
          <a:r>
            <a:rPr lang="en-US" sz="2400" dirty="0" smtClean="0"/>
            <a:t> </a:t>
          </a:r>
          <a:r>
            <a:rPr lang="en-US" sz="2400" dirty="0"/>
            <a:t>and extract</a:t>
          </a:r>
          <a:endParaRPr lang="ar-SA" sz="2400" dirty="0"/>
        </a:p>
      </dgm:t>
    </dgm:pt>
    <dgm:pt modelId="{22ABCF4C-6450-48AE-959C-15AB1D0919BB}" type="parTrans" cxnId="{01907D97-A807-443F-8570-F0331CFEA0D9}">
      <dgm:prSet/>
      <dgm:spPr/>
      <dgm:t>
        <a:bodyPr/>
        <a:lstStyle/>
        <a:p>
          <a:pPr rtl="1"/>
          <a:endParaRPr lang="ar-SA" sz="1800"/>
        </a:p>
      </dgm:t>
    </dgm:pt>
    <dgm:pt modelId="{542BF9E0-E959-4454-B3A6-1E351ECAC781}" type="sibTrans" cxnId="{01907D97-A807-443F-8570-F0331CFEA0D9}">
      <dgm:prSet/>
      <dgm:spPr/>
      <dgm:t>
        <a:bodyPr/>
        <a:lstStyle/>
        <a:p>
          <a:pPr rtl="1"/>
          <a:endParaRPr lang="ar-SA" sz="1800"/>
        </a:p>
      </dgm:t>
    </dgm:pt>
    <dgm:pt modelId="{F2CE2AD4-2CB3-4E89-AB5F-EECB40F28794}">
      <dgm:prSet phldrT="[Text]" custT="1"/>
      <dgm:spPr/>
      <dgm:t>
        <a:bodyPr/>
        <a:lstStyle/>
        <a:p>
          <a:pPr rtl="0"/>
          <a:r>
            <a:rPr lang="en-US" sz="1800" dirty="0" err="1" smtClean="0"/>
            <a:t>Immuno-modulatory</a:t>
          </a:r>
          <a:r>
            <a:rPr lang="en-US" sz="1800" dirty="0" smtClean="0"/>
            <a:t> </a:t>
          </a:r>
          <a:r>
            <a:rPr lang="en-US" sz="1800" dirty="0"/>
            <a:t>agent</a:t>
          </a:r>
          <a:endParaRPr lang="ar-SA" sz="1800" dirty="0"/>
        </a:p>
      </dgm:t>
    </dgm:pt>
    <dgm:pt modelId="{8A632219-F1F2-4134-9E33-12D4F0AD6DDA}" type="parTrans" cxnId="{2B178749-0C3C-40DA-8C5C-069A3C77E226}">
      <dgm:prSet custT="1"/>
      <dgm:spPr/>
      <dgm:t>
        <a:bodyPr/>
        <a:lstStyle/>
        <a:p>
          <a:pPr rtl="1"/>
          <a:endParaRPr lang="ar-SA" sz="1800"/>
        </a:p>
      </dgm:t>
    </dgm:pt>
    <dgm:pt modelId="{E61BF9B9-E1B5-47EA-85B2-7F306A439442}" type="sibTrans" cxnId="{2B178749-0C3C-40DA-8C5C-069A3C77E226}">
      <dgm:prSet/>
      <dgm:spPr/>
      <dgm:t>
        <a:bodyPr/>
        <a:lstStyle/>
        <a:p>
          <a:pPr rtl="1"/>
          <a:endParaRPr lang="ar-SA" sz="1800"/>
        </a:p>
      </dgm:t>
    </dgm:pt>
    <dgm:pt modelId="{B576B2C9-7DDC-4F70-BB6B-1070D29EF491}">
      <dgm:prSet phldrT="[Text]" custT="1"/>
      <dgm:spPr/>
      <dgm:t>
        <a:bodyPr/>
        <a:lstStyle/>
        <a:p>
          <a:pPr rtl="0"/>
          <a:r>
            <a:rPr lang="en-US" sz="1800" dirty="0"/>
            <a:t>Enhance Th1 production, which in turn stimulate the CTL by inducing MHC I.</a:t>
          </a:r>
          <a:endParaRPr lang="ar-SA" sz="1800" dirty="0"/>
        </a:p>
      </dgm:t>
    </dgm:pt>
    <dgm:pt modelId="{5BCB1A44-9D59-4115-A67F-1AD07026509C}" type="parTrans" cxnId="{C8B715B1-D793-4F24-AE42-C6FF99D8EE3A}">
      <dgm:prSet custT="1"/>
      <dgm:spPr/>
      <dgm:t>
        <a:bodyPr/>
        <a:lstStyle/>
        <a:p>
          <a:pPr rtl="1"/>
          <a:endParaRPr lang="ar-SA" sz="1800"/>
        </a:p>
      </dgm:t>
    </dgm:pt>
    <dgm:pt modelId="{B20493BE-BFE9-40D4-BF1E-64A886CB90D9}" type="sibTrans" cxnId="{C8B715B1-D793-4F24-AE42-C6FF99D8EE3A}">
      <dgm:prSet/>
      <dgm:spPr/>
      <dgm:t>
        <a:bodyPr/>
        <a:lstStyle/>
        <a:p>
          <a:pPr rtl="1"/>
          <a:endParaRPr lang="ar-SA" sz="1800"/>
        </a:p>
      </dgm:t>
    </dgm:pt>
    <dgm:pt modelId="{B43B9B91-5295-41DC-A451-2B114CECB89B}">
      <dgm:prSet phldrT="[Text]" custT="1"/>
      <dgm:spPr/>
      <dgm:t>
        <a:bodyPr/>
        <a:lstStyle/>
        <a:p>
          <a:pPr rtl="1"/>
          <a:r>
            <a:rPr lang="en-US" sz="1800" b="1" dirty="0"/>
            <a:t>Potent antioxidant </a:t>
          </a:r>
          <a:endParaRPr lang="ar-SA" sz="1800" dirty="0"/>
        </a:p>
      </dgm:t>
    </dgm:pt>
    <dgm:pt modelId="{9BE5FB1B-B041-42E2-A24B-3B3F3C1F00E6}" type="parTrans" cxnId="{05F7170E-DD68-4EEF-A761-728459332701}">
      <dgm:prSet custT="1"/>
      <dgm:spPr/>
      <dgm:t>
        <a:bodyPr/>
        <a:lstStyle/>
        <a:p>
          <a:pPr rtl="1"/>
          <a:endParaRPr lang="ar-SA" sz="1800"/>
        </a:p>
      </dgm:t>
    </dgm:pt>
    <dgm:pt modelId="{1718668E-46BC-4C8E-B2BB-8CE8611BE508}" type="sibTrans" cxnId="{05F7170E-DD68-4EEF-A761-728459332701}">
      <dgm:prSet/>
      <dgm:spPr/>
      <dgm:t>
        <a:bodyPr/>
        <a:lstStyle/>
        <a:p>
          <a:pPr rtl="1"/>
          <a:endParaRPr lang="ar-SA" sz="1800"/>
        </a:p>
      </dgm:t>
    </dgm:pt>
    <dgm:pt modelId="{F0A68B21-DDE5-422E-967E-52FD03BD2C79}">
      <dgm:prSet custT="1"/>
      <dgm:spPr/>
      <dgm:t>
        <a:bodyPr/>
        <a:lstStyle/>
        <a:p>
          <a:pPr algn="ctr" rtl="1"/>
          <a:r>
            <a:rPr lang="en-US" sz="1800" b="1" dirty="0" smtClean="0"/>
            <a:t> </a:t>
          </a:r>
          <a:r>
            <a:rPr lang="en-US" sz="1800" b="1" dirty="0" err="1" smtClean="0"/>
            <a:t>Hypolipidemic</a:t>
          </a:r>
          <a:r>
            <a:rPr lang="en-US" sz="1800" b="1" dirty="0" smtClean="0"/>
            <a:t>  and Antidiabetic</a:t>
          </a:r>
          <a:endParaRPr lang="ar-SA" sz="1800" dirty="0"/>
        </a:p>
      </dgm:t>
    </dgm:pt>
    <dgm:pt modelId="{323D611E-7D06-4A29-97AC-B14DF8005EA8}" type="parTrans" cxnId="{CDFC2095-02CB-4590-869D-4AB053B85E31}">
      <dgm:prSet custT="1"/>
      <dgm:spPr/>
      <dgm:t>
        <a:bodyPr/>
        <a:lstStyle/>
        <a:p>
          <a:pPr rtl="1"/>
          <a:endParaRPr lang="ar-SA" sz="1800"/>
        </a:p>
      </dgm:t>
    </dgm:pt>
    <dgm:pt modelId="{14FD320C-6CDD-4AB5-A842-4D478A1EDDFF}" type="sibTrans" cxnId="{CDFC2095-02CB-4590-869D-4AB053B85E31}">
      <dgm:prSet/>
      <dgm:spPr/>
      <dgm:t>
        <a:bodyPr/>
        <a:lstStyle/>
        <a:p>
          <a:pPr rtl="1"/>
          <a:endParaRPr lang="ar-SA" sz="1800"/>
        </a:p>
      </dgm:t>
    </dgm:pt>
    <dgm:pt modelId="{13503E30-C0C4-4660-8F7A-64EACD2FF38C}">
      <dgm:prSet custT="1"/>
      <dgm:spPr/>
      <dgm:t>
        <a:bodyPr/>
        <a:lstStyle/>
        <a:p>
          <a:pPr rtl="0"/>
          <a:r>
            <a:rPr lang="en-US" sz="1800" b="1" dirty="0" smtClean="0"/>
            <a:t>Antitumor agent</a:t>
          </a:r>
          <a:r>
            <a:rPr lang="ar-EG" sz="1800" b="1" dirty="0" smtClean="0"/>
            <a:t> </a:t>
          </a:r>
          <a:r>
            <a:rPr lang="en-US" sz="1800" b="1" dirty="0" smtClean="0"/>
            <a:t>as </a:t>
          </a:r>
          <a:r>
            <a:rPr lang="en-US" sz="1800" b="1" dirty="0" err="1" smtClean="0"/>
            <a:t>iup</a:t>
          </a:r>
          <a:r>
            <a:rPr lang="en-US" sz="1800" b="1" dirty="0" smtClean="0"/>
            <a:t>-regulate sP53 </a:t>
          </a:r>
          <a:r>
            <a:rPr lang="en-US" sz="1800" b="1" dirty="0"/>
            <a:t>and ICAM genes </a:t>
          </a:r>
          <a:endParaRPr lang="ar-SA" sz="1800" dirty="0"/>
        </a:p>
      </dgm:t>
    </dgm:pt>
    <dgm:pt modelId="{47535200-72A7-4DD6-ACF5-94B6DEE43BB1}" type="parTrans" cxnId="{F11AA3F4-6098-484B-97BE-717F17AB2A4E}">
      <dgm:prSet custT="1"/>
      <dgm:spPr/>
      <dgm:t>
        <a:bodyPr/>
        <a:lstStyle/>
        <a:p>
          <a:pPr rtl="1"/>
          <a:endParaRPr lang="ar-SA" sz="1800"/>
        </a:p>
      </dgm:t>
    </dgm:pt>
    <dgm:pt modelId="{B7B3B909-87ED-48B3-9766-66CE2A07AC82}" type="sibTrans" cxnId="{F11AA3F4-6098-484B-97BE-717F17AB2A4E}">
      <dgm:prSet/>
      <dgm:spPr/>
      <dgm:t>
        <a:bodyPr/>
        <a:lstStyle/>
        <a:p>
          <a:pPr rtl="1"/>
          <a:endParaRPr lang="ar-SA" sz="1800"/>
        </a:p>
      </dgm:t>
    </dgm:pt>
    <dgm:pt modelId="{CD3A10B8-7863-463A-ABFA-C43D8852DF4D}">
      <dgm:prSet custT="1"/>
      <dgm:spPr/>
      <dgm:t>
        <a:bodyPr/>
        <a:lstStyle/>
        <a:p>
          <a:pPr rtl="1"/>
          <a:r>
            <a:rPr lang="en-US" sz="1800" b="1" dirty="0"/>
            <a:t>Treat NASH </a:t>
          </a:r>
          <a:endParaRPr lang="ar-SA" sz="1800" dirty="0"/>
        </a:p>
      </dgm:t>
    </dgm:pt>
    <dgm:pt modelId="{4CC13485-F583-4B30-BBA9-2369266239B1}" type="parTrans" cxnId="{7C1DF842-27FF-48BC-8CD6-574CB61D10BC}">
      <dgm:prSet custT="1"/>
      <dgm:spPr/>
      <dgm:t>
        <a:bodyPr/>
        <a:lstStyle/>
        <a:p>
          <a:pPr rtl="1"/>
          <a:endParaRPr lang="ar-SA" sz="1800"/>
        </a:p>
      </dgm:t>
    </dgm:pt>
    <dgm:pt modelId="{EA683DCD-7C6E-41CA-B4B1-DD5A0916D30F}" type="sibTrans" cxnId="{7C1DF842-27FF-48BC-8CD6-574CB61D10BC}">
      <dgm:prSet/>
      <dgm:spPr/>
      <dgm:t>
        <a:bodyPr/>
        <a:lstStyle/>
        <a:p>
          <a:pPr rtl="1"/>
          <a:endParaRPr lang="ar-SA" sz="1800"/>
        </a:p>
      </dgm:t>
    </dgm:pt>
    <dgm:pt modelId="{49C24D42-415B-45E1-9B3B-3D813586215D}">
      <dgm:prSet custT="1"/>
      <dgm:spPr/>
      <dgm:t>
        <a:bodyPr/>
        <a:lstStyle/>
        <a:p>
          <a:pPr rtl="0"/>
          <a:r>
            <a:rPr lang="en-US" sz="1800" b="1" dirty="0"/>
            <a:t>Cheap</a:t>
          </a:r>
          <a:r>
            <a:rPr lang="en-US" sz="1800" dirty="0"/>
            <a:t> </a:t>
          </a:r>
          <a:r>
            <a:rPr lang="en-US" sz="1800" b="1" dirty="0"/>
            <a:t>(cost /per year for each patient= 270 EP)</a:t>
          </a:r>
          <a:endParaRPr lang="en-US" sz="1800" dirty="0"/>
        </a:p>
      </dgm:t>
    </dgm:pt>
    <dgm:pt modelId="{0F0BA043-74D0-4BBC-B1E7-A2533B6F0CB7}" type="parTrans" cxnId="{91300072-2D04-42B9-81B5-F03E9A8DEAAC}">
      <dgm:prSet custT="1"/>
      <dgm:spPr/>
      <dgm:t>
        <a:bodyPr/>
        <a:lstStyle/>
        <a:p>
          <a:pPr rtl="1"/>
          <a:endParaRPr lang="ar-SA" sz="1800"/>
        </a:p>
      </dgm:t>
    </dgm:pt>
    <dgm:pt modelId="{9D90CC38-A913-403D-B182-647F5AFEC45B}" type="sibTrans" cxnId="{91300072-2D04-42B9-81B5-F03E9A8DEAAC}">
      <dgm:prSet/>
      <dgm:spPr/>
      <dgm:t>
        <a:bodyPr/>
        <a:lstStyle/>
        <a:p>
          <a:pPr rtl="1"/>
          <a:endParaRPr lang="ar-SA" sz="1800"/>
        </a:p>
      </dgm:t>
    </dgm:pt>
    <dgm:pt modelId="{C996D419-5A2D-4E16-A3A4-7D566A20E9CF}" type="pres">
      <dgm:prSet presAssocID="{4F8998CE-ACB7-4ED8-B30E-9D19AE6CE594}" presName="composite" presStyleCnt="0">
        <dgm:presLayoutVars>
          <dgm:chMax val="1"/>
          <dgm:dir/>
          <dgm:resizeHandles val="exact"/>
        </dgm:presLayoutVars>
      </dgm:prSet>
      <dgm:spPr/>
      <dgm:t>
        <a:bodyPr/>
        <a:lstStyle/>
        <a:p>
          <a:pPr rtl="1"/>
          <a:endParaRPr lang="ar-EG"/>
        </a:p>
      </dgm:t>
    </dgm:pt>
    <dgm:pt modelId="{64A6261F-0D6C-4F1C-B877-E945D2C429E2}" type="pres">
      <dgm:prSet presAssocID="{4F8998CE-ACB7-4ED8-B30E-9D19AE6CE594}" presName="radial" presStyleCnt="0">
        <dgm:presLayoutVars>
          <dgm:animLvl val="ctr"/>
        </dgm:presLayoutVars>
      </dgm:prSet>
      <dgm:spPr/>
      <dgm:t>
        <a:bodyPr/>
        <a:lstStyle/>
        <a:p>
          <a:pPr rtl="1"/>
          <a:endParaRPr lang="ar-EG"/>
        </a:p>
      </dgm:t>
    </dgm:pt>
    <dgm:pt modelId="{EAFDC5B3-366C-4617-A97F-452793636F42}" type="pres">
      <dgm:prSet presAssocID="{CDAF9E2D-ED47-4B76-9325-74010BEA045E}" presName="centerShape" presStyleLbl="vennNode1" presStyleIdx="0" presStyleCnt="8" custScaleX="72259" custScaleY="80649"/>
      <dgm:spPr/>
      <dgm:t>
        <a:bodyPr/>
        <a:lstStyle/>
        <a:p>
          <a:pPr rtl="1"/>
          <a:endParaRPr lang="ar-EG"/>
        </a:p>
      </dgm:t>
    </dgm:pt>
    <dgm:pt modelId="{DE4BA685-467B-444A-BDFF-E7278BFF2AD9}" type="pres">
      <dgm:prSet presAssocID="{F2CE2AD4-2CB3-4E89-AB5F-EECB40F28794}" presName="node" presStyleLbl="vennNode1" presStyleIdx="1" presStyleCnt="8" custRadScaleRad="81619" custRadScaleInc="1176">
        <dgm:presLayoutVars>
          <dgm:bulletEnabled val="1"/>
        </dgm:presLayoutVars>
      </dgm:prSet>
      <dgm:spPr/>
      <dgm:t>
        <a:bodyPr/>
        <a:lstStyle/>
        <a:p>
          <a:pPr rtl="1"/>
          <a:endParaRPr lang="ar-EG"/>
        </a:p>
      </dgm:t>
    </dgm:pt>
    <dgm:pt modelId="{60AA3359-501B-4DE1-8572-7FA5AFC27FC7}" type="pres">
      <dgm:prSet presAssocID="{49C24D42-415B-45E1-9B3B-3D813586215D}" presName="node" presStyleLbl="vennNode1" presStyleIdx="2" presStyleCnt="8" custRadScaleRad="76713" custRadScaleInc="-2344">
        <dgm:presLayoutVars>
          <dgm:bulletEnabled val="1"/>
        </dgm:presLayoutVars>
      </dgm:prSet>
      <dgm:spPr/>
      <dgm:t>
        <a:bodyPr/>
        <a:lstStyle/>
        <a:p>
          <a:pPr rtl="1"/>
          <a:endParaRPr lang="ar-EG"/>
        </a:p>
      </dgm:t>
    </dgm:pt>
    <dgm:pt modelId="{F2DE8C61-9CE4-4966-855A-2A8E33940133}" type="pres">
      <dgm:prSet presAssocID="{CD3A10B8-7863-463A-ABFA-C43D8852DF4D}" presName="node" presStyleLbl="vennNode1" presStyleIdx="3" presStyleCnt="8" custRadScaleRad="68424" custRadScaleInc="5181">
        <dgm:presLayoutVars>
          <dgm:bulletEnabled val="1"/>
        </dgm:presLayoutVars>
      </dgm:prSet>
      <dgm:spPr/>
      <dgm:t>
        <a:bodyPr/>
        <a:lstStyle/>
        <a:p>
          <a:pPr rtl="1"/>
          <a:endParaRPr lang="ar-EG"/>
        </a:p>
      </dgm:t>
    </dgm:pt>
    <dgm:pt modelId="{3650972E-C084-4A00-AB12-29D68C7BC919}" type="pres">
      <dgm:prSet presAssocID="{13503E30-C0C4-4660-8F7A-64EACD2FF38C}" presName="node" presStyleLbl="vennNode1" presStyleIdx="4" presStyleCnt="8" custRadScaleRad="84640" custRadScaleInc="8123">
        <dgm:presLayoutVars>
          <dgm:bulletEnabled val="1"/>
        </dgm:presLayoutVars>
      </dgm:prSet>
      <dgm:spPr/>
      <dgm:t>
        <a:bodyPr/>
        <a:lstStyle/>
        <a:p>
          <a:pPr rtl="1"/>
          <a:endParaRPr lang="ar-EG"/>
        </a:p>
      </dgm:t>
    </dgm:pt>
    <dgm:pt modelId="{E08F3838-08E5-48A8-B7D8-B1CA1FA34ED7}" type="pres">
      <dgm:prSet presAssocID="{F0A68B21-DDE5-422E-967E-52FD03BD2C79}" presName="node" presStyleLbl="vennNode1" presStyleIdx="5" presStyleCnt="8" custRadScaleRad="79405" custRadScaleInc="-709">
        <dgm:presLayoutVars>
          <dgm:bulletEnabled val="1"/>
        </dgm:presLayoutVars>
      </dgm:prSet>
      <dgm:spPr/>
      <dgm:t>
        <a:bodyPr/>
        <a:lstStyle/>
        <a:p>
          <a:pPr rtl="1"/>
          <a:endParaRPr lang="ar-EG"/>
        </a:p>
      </dgm:t>
    </dgm:pt>
    <dgm:pt modelId="{6C96A405-B437-418B-B7CE-12E162737A41}" type="pres">
      <dgm:prSet presAssocID="{B576B2C9-7DDC-4F70-BB6B-1070D29EF491}" presName="node" presStyleLbl="vennNode1" presStyleIdx="6" presStyleCnt="8" custScaleX="107748" custRadScaleRad="79840" custRadScaleInc="5840">
        <dgm:presLayoutVars>
          <dgm:bulletEnabled val="1"/>
        </dgm:presLayoutVars>
      </dgm:prSet>
      <dgm:spPr/>
      <dgm:t>
        <a:bodyPr/>
        <a:lstStyle/>
        <a:p>
          <a:pPr rtl="1"/>
          <a:endParaRPr lang="ar-EG"/>
        </a:p>
      </dgm:t>
    </dgm:pt>
    <dgm:pt modelId="{1566DEA4-73A9-4A97-BBDF-B2D2149CD86B}" type="pres">
      <dgm:prSet presAssocID="{B43B9B91-5295-41DC-A451-2B114CECB89B}" presName="node" presStyleLbl="vennNode1" presStyleIdx="7" presStyleCnt="8" custRadScaleRad="80110" custRadScaleInc="11337">
        <dgm:presLayoutVars>
          <dgm:bulletEnabled val="1"/>
        </dgm:presLayoutVars>
      </dgm:prSet>
      <dgm:spPr/>
      <dgm:t>
        <a:bodyPr/>
        <a:lstStyle/>
        <a:p>
          <a:pPr rtl="1"/>
          <a:endParaRPr lang="ar-EG"/>
        </a:p>
      </dgm:t>
    </dgm:pt>
  </dgm:ptLst>
  <dgm:cxnLst>
    <dgm:cxn modelId="{91300072-2D04-42B9-81B5-F03E9A8DEAAC}" srcId="{CDAF9E2D-ED47-4B76-9325-74010BEA045E}" destId="{49C24D42-415B-45E1-9B3B-3D813586215D}" srcOrd="1" destOrd="0" parTransId="{0F0BA043-74D0-4BBC-B1E7-A2533B6F0CB7}" sibTransId="{9D90CC38-A913-403D-B182-647F5AFEC45B}"/>
    <dgm:cxn modelId="{CDFC2095-02CB-4590-869D-4AB053B85E31}" srcId="{CDAF9E2D-ED47-4B76-9325-74010BEA045E}" destId="{F0A68B21-DDE5-422E-967E-52FD03BD2C79}" srcOrd="4" destOrd="0" parTransId="{323D611E-7D06-4A29-97AC-B14DF8005EA8}" sibTransId="{14FD320C-6CDD-4AB5-A842-4D478A1EDDFF}"/>
    <dgm:cxn modelId="{00507309-F61A-4323-95C7-CDA8E970A6F2}" type="presOf" srcId="{4F8998CE-ACB7-4ED8-B30E-9D19AE6CE594}" destId="{C996D419-5A2D-4E16-A3A4-7D566A20E9CF}" srcOrd="0" destOrd="0" presId="urn:microsoft.com/office/officeart/2005/8/layout/radial3"/>
    <dgm:cxn modelId="{05F7170E-DD68-4EEF-A761-728459332701}" srcId="{CDAF9E2D-ED47-4B76-9325-74010BEA045E}" destId="{B43B9B91-5295-41DC-A451-2B114CECB89B}" srcOrd="6" destOrd="0" parTransId="{9BE5FB1B-B041-42E2-A24B-3B3F3C1F00E6}" sibTransId="{1718668E-46BC-4C8E-B2BB-8CE8611BE508}"/>
    <dgm:cxn modelId="{531292AF-0652-419B-9187-865C1C6AFE28}" type="presOf" srcId="{F2CE2AD4-2CB3-4E89-AB5F-EECB40F28794}" destId="{DE4BA685-467B-444A-BDFF-E7278BFF2AD9}" srcOrd="0" destOrd="0" presId="urn:microsoft.com/office/officeart/2005/8/layout/radial3"/>
    <dgm:cxn modelId="{D521B5C2-7233-465A-9D78-27A2BE718659}" type="presOf" srcId="{F0A68B21-DDE5-422E-967E-52FD03BD2C79}" destId="{E08F3838-08E5-48A8-B7D8-B1CA1FA34ED7}" srcOrd="0" destOrd="0" presId="urn:microsoft.com/office/officeart/2005/8/layout/radial3"/>
    <dgm:cxn modelId="{47243F90-29CA-4A8B-9BEE-5729F4147451}" type="presOf" srcId="{CD3A10B8-7863-463A-ABFA-C43D8852DF4D}" destId="{F2DE8C61-9CE4-4966-855A-2A8E33940133}" srcOrd="0" destOrd="0" presId="urn:microsoft.com/office/officeart/2005/8/layout/radial3"/>
    <dgm:cxn modelId="{2B178749-0C3C-40DA-8C5C-069A3C77E226}" srcId="{CDAF9E2D-ED47-4B76-9325-74010BEA045E}" destId="{F2CE2AD4-2CB3-4E89-AB5F-EECB40F28794}" srcOrd="0" destOrd="0" parTransId="{8A632219-F1F2-4134-9E33-12D4F0AD6DDA}" sibTransId="{E61BF9B9-E1B5-47EA-85B2-7F306A439442}"/>
    <dgm:cxn modelId="{7C1DF842-27FF-48BC-8CD6-574CB61D10BC}" srcId="{CDAF9E2D-ED47-4B76-9325-74010BEA045E}" destId="{CD3A10B8-7863-463A-ABFA-C43D8852DF4D}" srcOrd="2" destOrd="0" parTransId="{4CC13485-F583-4B30-BBA9-2369266239B1}" sibTransId="{EA683DCD-7C6E-41CA-B4B1-DD5A0916D30F}"/>
    <dgm:cxn modelId="{F11AA3F4-6098-484B-97BE-717F17AB2A4E}" srcId="{CDAF9E2D-ED47-4B76-9325-74010BEA045E}" destId="{13503E30-C0C4-4660-8F7A-64EACD2FF38C}" srcOrd="3" destOrd="0" parTransId="{47535200-72A7-4DD6-ACF5-94B6DEE43BB1}" sibTransId="{B7B3B909-87ED-48B3-9766-66CE2A07AC82}"/>
    <dgm:cxn modelId="{31A3E48D-4017-443C-9C67-6F4216CEF97F}" type="presOf" srcId="{B43B9B91-5295-41DC-A451-2B114CECB89B}" destId="{1566DEA4-73A9-4A97-BBDF-B2D2149CD86B}" srcOrd="0" destOrd="0" presId="urn:microsoft.com/office/officeart/2005/8/layout/radial3"/>
    <dgm:cxn modelId="{FA06151E-6A29-4762-84D5-8E1AA0D02FDE}" type="presOf" srcId="{49C24D42-415B-45E1-9B3B-3D813586215D}" destId="{60AA3359-501B-4DE1-8572-7FA5AFC27FC7}" srcOrd="0" destOrd="0" presId="urn:microsoft.com/office/officeart/2005/8/layout/radial3"/>
    <dgm:cxn modelId="{A8E2EE2E-E370-4F71-A165-6A5E3678C5CD}" type="presOf" srcId="{B576B2C9-7DDC-4F70-BB6B-1070D29EF491}" destId="{6C96A405-B437-418B-B7CE-12E162737A41}" srcOrd="0" destOrd="0" presId="urn:microsoft.com/office/officeart/2005/8/layout/radial3"/>
    <dgm:cxn modelId="{66A9B89E-AE60-447E-A295-E92A52778316}" type="presOf" srcId="{CDAF9E2D-ED47-4B76-9325-74010BEA045E}" destId="{EAFDC5B3-366C-4617-A97F-452793636F42}" srcOrd="0" destOrd="0" presId="urn:microsoft.com/office/officeart/2005/8/layout/radial3"/>
    <dgm:cxn modelId="{C169F797-59F0-4357-A647-B7C35E07DA5F}" type="presOf" srcId="{13503E30-C0C4-4660-8F7A-64EACD2FF38C}" destId="{3650972E-C084-4A00-AB12-29D68C7BC919}" srcOrd="0" destOrd="0" presId="urn:microsoft.com/office/officeart/2005/8/layout/radial3"/>
    <dgm:cxn modelId="{01907D97-A807-443F-8570-F0331CFEA0D9}" srcId="{4F8998CE-ACB7-4ED8-B30E-9D19AE6CE594}" destId="{CDAF9E2D-ED47-4B76-9325-74010BEA045E}" srcOrd="0" destOrd="0" parTransId="{22ABCF4C-6450-48AE-959C-15AB1D0919BB}" sibTransId="{542BF9E0-E959-4454-B3A6-1E351ECAC781}"/>
    <dgm:cxn modelId="{C8B715B1-D793-4F24-AE42-C6FF99D8EE3A}" srcId="{CDAF9E2D-ED47-4B76-9325-74010BEA045E}" destId="{B576B2C9-7DDC-4F70-BB6B-1070D29EF491}" srcOrd="5" destOrd="0" parTransId="{5BCB1A44-9D59-4115-A67F-1AD07026509C}" sibTransId="{B20493BE-BFE9-40D4-BF1E-64A886CB90D9}"/>
    <dgm:cxn modelId="{9A0DDEEA-E678-44D3-AC49-5894E98440AE}" type="presParOf" srcId="{C996D419-5A2D-4E16-A3A4-7D566A20E9CF}" destId="{64A6261F-0D6C-4F1C-B877-E945D2C429E2}" srcOrd="0" destOrd="0" presId="urn:microsoft.com/office/officeart/2005/8/layout/radial3"/>
    <dgm:cxn modelId="{899725A0-3723-4DA8-98C3-1555B5F3CA89}" type="presParOf" srcId="{64A6261F-0D6C-4F1C-B877-E945D2C429E2}" destId="{EAFDC5B3-366C-4617-A97F-452793636F42}" srcOrd="0" destOrd="0" presId="urn:microsoft.com/office/officeart/2005/8/layout/radial3"/>
    <dgm:cxn modelId="{03CC1897-1AF1-4C02-B286-6E65BCEFF09E}" type="presParOf" srcId="{64A6261F-0D6C-4F1C-B877-E945D2C429E2}" destId="{DE4BA685-467B-444A-BDFF-E7278BFF2AD9}" srcOrd="1" destOrd="0" presId="urn:microsoft.com/office/officeart/2005/8/layout/radial3"/>
    <dgm:cxn modelId="{B717C74F-614B-4C81-A003-CD0F38F25DE1}" type="presParOf" srcId="{64A6261F-0D6C-4F1C-B877-E945D2C429E2}" destId="{60AA3359-501B-4DE1-8572-7FA5AFC27FC7}" srcOrd="2" destOrd="0" presId="urn:microsoft.com/office/officeart/2005/8/layout/radial3"/>
    <dgm:cxn modelId="{C42246AF-441D-47A8-8917-951D11D81719}" type="presParOf" srcId="{64A6261F-0D6C-4F1C-B877-E945D2C429E2}" destId="{F2DE8C61-9CE4-4966-855A-2A8E33940133}" srcOrd="3" destOrd="0" presId="urn:microsoft.com/office/officeart/2005/8/layout/radial3"/>
    <dgm:cxn modelId="{B9FD42A0-E5FE-4DB1-BA30-7DAC34D30C49}" type="presParOf" srcId="{64A6261F-0D6C-4F1C-B877-E945D2C429E2}" destId="{3650972E-C084-4A00-AB12-29D68C7BC919}" srcOrd="4" destOrd="0" presId="urn:microsoft.com/office/officeart/2005/8/layout/radial3"/>
    <dgm:cxn modelId="{45BAA9AE-4EF5-4263-A2EF-92E44A6BDAE5}" type="presParOf" srcId="{64A6261F-0D6C-4F1C-B877-E945D2C429E2}" destId="{E08F3838-08E5-48A8-B7D8-B1CA1FA34ED7}" srcOrd="5" destOrd="0" presId="urn:microsoft.com/office/officeart/2005/8/layout/radial3"/>
    <dgm:cxn modelId="{2D6DF9C7-9D21-4A33-9157-12CFFFD27C63}" type="presParOf" srcId="{64A6261F-0D6C-4F1C-B877-E945D2C429E2}" destId="{6C96A405-B437-418B-B7CE-12E162737A41}" srcOrd="6" destOrd="0" presId="urn:microsoft.com/office/officeart/2005/8/layout/radial3"/>
    <dgm:cxn modelId="{592AF211-F989-4C35-9152-3577D4C00339}" type="presParOf" srcId="{64A6261F-0D6C-4F1C-B877-E945D2C429E2}" destId="{1566DEA4-73A9-4A97-BBDF-B2D2149CD86B}" srcOrd="7"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8998CE-ACB7-4ED8-B30E-9D19AE6CE594}" type="doc">
      <dgm:prSet loTypeId="urn:microsoft.com/office/officeart/2005/8/layout/radial3" loCatId="cycle" qsTypeId="urn:microsoft.com/office/officeart/2005/8/quickstyle/simple5" qsCatId="simple" csTypeId="urn:microsoft.com/office/officeart/2005/8/colors/colorful2" csCatId="colorful" phldr="1"/>
      <dgm:spPr/>
      <dgm:t>
        <a:bodyPr/>
        <a:lstStyle/>
        <a:p>
          <a:pPr rtl="1"/>
          <a:endParaRPr lang="ar-SA"/>
        </a:p>
      </dgm:t>
    </dgm:pt>
    <dgm:pt modelId="{CDAF9E2D-ED47-4B76-9325-74010BEA045E}">
      <dgm:prSet phldrT="[Text]" custT="1"/>
      <dgm:spPr/>
      <dgm:t>
        <a:bodyPr/>
        <a:lstStyle/>
        <a:p>
          <a:pPr rtl="0"/>
          <a:r>
            <a:rPr lang="en-US" sz="1400" i="1" dirty="0" smtClean="0"/>
            <a:t>B.V.</a:t>
          </a:r>
          <a:r>
            <a:rPr lang="en-US" sz="1400" dirty="0" smtClean="0"/>
            <a:t> extract</a:t>
          </a:r>
          <a:endParaRPr lang="ar-SA" sz="1400" dirty="0"/>
        </a:p>
      </dgm:t>
    </dgm:pt>
    <dgm:pt modelId="{22ABCF4C-6450-48AE-959C-15AB1D0919BB}" type="parTrans" cxnId="{01907D97-A807-443F-8570-F0331CFEA0D9}">
      <dgm:prSet/>
      <dgm:spPr/>
      <dgm:t>
        <a:bodyPr/>
        <a:lstStyle/>
        <a:p>
          <a:pPr rtl="1"/>
          <a:endParaRPr lang="ar-SA" sz="1400"/>
        </a:p>
      </dgm:t>
    </dgm:pt>
    <dgm:pt modelId="{542BF9E0-E959-4454-B3A6-1E351ECAC781}" type="sibTrans" cxnId="{01907D97-A807-443F-8570-F0331CFEA0D9}">
      <dgm:prSet/>
      <dgm:spPr/>
      <dgm:t>
        <a:bodyPr/>
        <a:lstStyle/>
        <a:p>
          <a:pPr rtl="1"/>
          <a:endParaRPr lang="ar-SA" sz="1400"/>
        </a:p>
      </dgm:t>
    </dgm:pt>
    <dgm:pt modelId="{F2CE2AD4-2CB3-4E89-AB5F-EECB40F28794}">
      <dgm:prSet phldrT="[Text]" custT="1"/>
      <dgm:spPr/>
      <dgm:t>
        <a:bodyPr/>
        <a:lstStyle/>
        <a:p>
          <a:pPr rtl="0"/>
          <a:r>
            <a:rPr lang="en-US" sz="1400" dirty="0" err="1" smtClean="0"/>
            <a:t>Antiinflammatory</a:t>
          </a:r>
          <a:endParaRPr lang="ar-SA" sz="1400" dirty="0"/>
        </a:p>
      </dgm:t>
    </dgm:pt>
    <dgm:pt modelId="{8A632219-F1F2-4134-9E33-12D4F0AD6DDA}" type="parTrans" cxnId="{2B178749-0C3C-40DA-8C5C-069A3C77E226}">
      <dgm:prSet custT="1"/>
      <dgm:spPr/>
      <dgm:t>
        <a:bodyPr/>
        <a:lstStyle/>
        <a:p>
          <a:pPr rtl="1"/>
          <a:endParaRPr lang="ar-SA" sz="1400"/>
        </a:p>
      </dgm:t>
    </dgm:pt>
    <dgm:pt modelId="{E61BF9B9-E1B5-47EA-85B2-7F306A439442}" type="sibTrans" cxnId="{2B178749-0C3C-40DA-8C5C-069A3C77E226}">
      <dgm:prSet/>
      <dgm:spPr/>
      <dgm:t>
        <a:bodyPr/>
        <a:lstStyle/>
        <a:p>
          <a:pPr rtl="1"/>
          <a:endParaRPr lang="ar-SA" sz="1400"/>
        </a:p>
      </dgm:t>
    </dgm:pt>
    <dgm:pt modelId="{B576B2C9-7DDC-4F70-BB6B-1070D29EF491}">
      <dgm:prSet phldrT="[Text]" custT="1"/>
      <dgm:spPr/>
      <dgm:t>
        <a:bodyPr/>
        <a:lstStyle/>
        <a:p>
          <a:pPr rtl="0"/>
          <a:r>
            <a:rPr lang="en-US" sz="1400" dirty="0" err="1" smtClean="0"/>
            <a:t>Antimicrobail</a:t>
          </a:r>
          <a:endParaRPr lang="ar-SA" sz="1400" dirty="0"/>
        </a:p>
      </dgm:t>
    </dgm:pt>
    <dgm:pt modelId="{5BCB1A44-9D59-4115-A67F-1AD07026509C}" type="parTrans" cxnId="{C8B715B1-D793-4F24-AE42-C6FF99D8EE3A}">
      <dgm:prSet custT="1"/>
      <dgm:spPr/>
      <dgm:t>
        <a:bodyPr/>
        <a:lstStyle/>
        <a:p>
          <a:pPr rtl="1"/>
          <a:endParaRPr lang="ar-SA" sz="1400"/>
        </a:p>
      </dgm:t>
    </dgm:pt>
    <dgm:pt modelId="{B20493BE-BFE9-40D4-BF1E-64A886CB90D9}" type="sibTrans" cxnId="{C8B715B1-D793-4F24-AE42-C6FF99D8EE3A}">
      <dgm:prSet/>
      <dgm:spPr/>
      <dgm:t>
        <a:bodyPr/>
        <a:lstStyle/>
        <a:p>
          <a:pPr rtl="1"/>
          <a:endParaRPr lang="ar-SA" sz="1400"/>
        </a:p>
      </dgm:t>
    </dgm:pt>
    <dgm:pt modelId="{B43B9B91-5295-41DC-A451-2B114CECB89B}">
      <dgm:prSet phldrT="[Text]" custT="1"/>
      <dgm:spPr/>
      <dgm:t>
        <a:bodyPr/>
        <a:lstStyle/>
        <a:p>
          <a:pPr rtl="1"/>
          <a:r>
            <a:rPr lang="en-US" sz="1400" b="1" dirty="0"/>
            <a:t>Potent antioxidant </a:t>
          </a:r>
          <a:endParaRPr lang="ar-SA" sz="1400" dirty="0"/>
        </a:p>
      </dgm:t>
    </dgm:pt>
    <dgm:pt modelId="{9BE5FB1B-B041-42E2-A24B-3B3F3C1F00E6}" type="parTrans" cxnId="{05F7170E-DD68-4EEF-A761-728459332701}">
      <dgm:prSet custT="1"/>
      <dgm:spPr/>
      <dgm:t>
        <a:bodyPr/>
        <a:lstStyle/>
        <a:p>
          <a:pPr rtl="1"/>
          <a:endParaRPr lang="ar-SA" sz="1400"/>
        </a:p>
      </dgm:t>
    </dgm:pt>
    <dgm:pt modelId="{1718668E-46BC-4C8E-B2BB-8CE8611BE508}" type="sibTrans" cxnId="{05F7170E-DD68-4EEF-A761-728459332701}">
      <dgm:prSet/>
      <dgm:spPr/>
      <dgm:t>
        <a:bodyPr/>
        <a:lstStyle/>
        <a:p>
          <a:pPr rtl="1"/>
          <a:endParaRPr lang="ar-SA" sz="1400"/>
        </a:p>
      </dgm:t>
    </dgm:pt>
    <dgm:pt modelId="{F0A68B21-DDE5-422E-967E-52FD03BD2C79}">
      <dgm:prSet custT="1"/>
      <dgm:spPr/>
      <dgm:t>
        <a:bodyPr/>
        <a:lstStyle/>
        <a:p>
          <a:pPr algn="ctr" rtl="1"/>
          <a:r>
            <a:rPr lang="en-US" sz="1400" b="1" dirty="0" smtClean="0"/>
            <a:t> </a:t>
          </a:r>
          <a:r>
            <a:rPr lang="en-US" sz="1400" b="1" dirty="0" err="1" smtClean="0"/>
            <a:t>Hypolipidemic</a:t>
          </a:r>
          <a:endParaRPr lang="ar-SA" sz="1400" dirty="0"/>
        </a:p>
      </dgm:t>
    </dgm:pt>
    <dgm:pt modelId="{323D611E-7D06-4A29-97AC-B14DF8005EA8}" type="parTrans" cxnId="{CDFC2095-02CB-4590-869D-4AB053B85E31}">
      <dgm:prSet custT="1"/>
      <dgm:spPr/>
      <dgm:t>
        <a:bodyPr/>
        <a:lstStyle/>
        <a:p>
          <a:pPr rtl="1"/>
          <a:endParaRPr lang="ar-SA" sz="1400"/>
        </a:p>
      </dgm:t>
    </dgm:pt>
    <dgm:pt modelId="{14FD320C-6CDD-4AB5-A842-4D478A1EDDFF}" type="sibTrans" cxnId="{CDFC2095-02CB-4590-869D-4AB053B85E31}">
      <dgm:prSet/>
      <dgm:spPr/>
      <dgm:t>
        <a:bodyPr/>
        <a:lstStyle/>
        <a:p>
          <a:pPr rtl="1"/>
          <a:endParaRPr lang="ar-SA" sz="1400"/>
        </a:p>
      </dgm:t>
    </dgm:pt>
    <dgm:pt modelId="{13503E30-C0C4-4660-8F7A-64EACD2FF38C}">
      <dgm:prSet custT="1"/>
      <dgm:spPr/>
      <dgm:t>
        <a:bodyPr/>
        <a:lstStyle/>
        <a:p>
          <a:pPr rtl="0"/>
          <a:r>
            <a:rPr lang="en-US" sz="1400" b="1" dirty="0" smtClean="0"/>
            <a:t>Antitumor </a:t>
          </a:r>
          <a:endParaRPr lang="ar-SA" sz="1400" dirty="0"/>
        </a:p>
      </dgm:t>
    </dgm:pt>
    <dgm:pt modelId="{47535200-72A7-4DD6-ACF5-94B6DEE43BB1}" type="parTrans" cxnId="{F11AA3F4-6098-484B-97BE-717F17AB2A4E}">
      <dgm:prSet custT="1"/>
      <dgm:spPr/>
      <dgm:t>
        <a:bodyPr/>
        <a:lstStyle/>
        <a:p>
          <a:pPr rtl="1"/>
          <a:endParaRPr lang="ar-SA" sz="1400"/>
        </a:p>
      </dgm:t>
    </dgm:pt>
    <dgm:pt modelId="{B7B3B909-87ED-48B3-9766-66CE2A07AC82}" type="sibTrans" cxnId="{F11AA3F4-6098-484B-97BE-717F17AB2A4E}">
      <dgm:prSet/>
      <dgm:spPr/>
      <dgm:t>
        <a:bodyPr/>
        <a:lstStyle/>
        <a:p>
          <a:pPr rtl="1"/>
          <a:endParaRPr lang="ar-SA" sz="1400"/>
        </a:p>
      </dgm:t>
    </dgm:pt>
    <dgm:pt modelId="{CD3A10B8-7863-463A-ABFA-C43D8852DF4D}">
      <dgm:prSet custT="1"/>
      <dgm:spPr/>
      <dgm:t>
        <a:bodyPr/>
        <a:lstStyle/>
        <a:p>
          <a:pPr rtl="1"/>
          <a:r>
            <a:rPr lang="en-US" sz="1400" b="1" dirty="0" smtClean="0"/>
            <a:t>Liver support </a:t>
          </a:r>
          <a:endParaRPr lang="ar-SA" sz="1400" dirty="0"/>
        </a:p>
      </dgm:t>
    </dgm:pt>
    <dgm:pt modelId="{4CC13485-F583-4B30-BBA9-2369266239B1}" type="parTrans" cxnId="{7C1DF842-27FF-48BC-8CD6-574CB61D10BC}">
      <dgm:prSet custT="1"/>
      <dgm:spPr/>
      <dgm:t>
        <a:bodyPr/>
        <a:lstStyle/>
        <a:p>
          <a:pPr rtl="1"/>
          <a:endParaRPr lang="ar-SA" sz="1400"/>
        </a:p>
      </dgm:t>
    </dgm:pt>
    <dgm:pt modelId="{EA683DCD-7C6E-41CA-B4B1-DD5A0916D30F}" type="sibTrans" cxnId="{7C1DF842-27FF-48BC-8CD6-574CB61D10BC}">
      <dgm:prSet/>
      <dgm:spPr/>
      <dgm:t>
        <a:bodyPr/>
        <a:lstStyle/>
        <a:p>
          <a:pPr rtl="1"/>
          <a:endParaRPr lang="ar-SA" sz="1400"/>
        </a:p>
      </dgm:t>
    </dgm:pt>
    <dgm:pt modelId="{49C24D42-415B-45E1-9B3B-3D813586215D}">
      <dgm:prSet custT="1"/>
      <dgm:spPr/>
      <dgm:t>
        <a:bodyPr/>
        <a:lstStyle/>
        <a:p>
          <a:pPr rtl="0"/>
          <a:r>
            <a:rPr lang="en-US" sz="1400" b="1" dirty="0" smtClean="0"/>
            <a:t>Anti-diabetic</a:t>
          </a:r>
          <a:endParaRPr lang="en-US" sz="1400" dirty="0"/>
        </a:p>
      </dgm:t>
    </dgm:pt>
    <dgm:pt modelId="{0F0BA043-74D0-4BBC-B1E7-A2533B6F0CB7}" type="parTrans" cxnId="{91300072-2D04-42B9-81B5-F03E9A8DEAAC}">
      <dgm:prSet custT="1"/>
      <dgm:spPr/>
      <dgm:t>
        <a:bodyPr/>
        <a:lstStyle/>
        <a:p>
          <a:pPr rtl="1"/>
          <a:endParaRPr lang="ar-SA" sz="1400"/>
        </a:p>
      </dgm:t>
    </dgm:pt>
    <dgm:pt modelId="{9D90CC38-A913-403D-B182-647F5AFEC45B}" type="sibTrans" cxnId="{91300072-2D04-42B9-81B5-F03E9A8DEAAC}">
      <dgm:prSet/>
      <dgm:spPr/>
      <dgm:t>
        <a:bodyPr/>
        <a:lstStyle/>
        <a:p>
          <a:pPr rtl="1"/>
          <a:endParaRPr lang="ar-SA" sz="1400"/>
        </a:p>
      </dgm:t>
    </dgm:pt>
    <dgm:pt modelId="{C996D419-5A2D-4E16-A3A4-7D566A20E9CF}" type="pres">
      <dgm:prSet presAssocID="{4F8998CE-ACB7-4ED8-B30E-9D19AE6CE594}" presName="composite" presStyleCnt="0">
        <dgm:presLayoutVars>
          <dgm:chMax val="1"/>
          <dgm:dir/>
          <dgm:resizeHandles val="exact"/>
        </dgm:presLayoutVars>
      </dgm:prSet>
      <dgm:spPr/>
      <dgm:t>
        <a:bodyPr/>
        <a:lstStyle/>
        <a:p>
          <a:pPr rtl="1"/>
          <a:endParaRPr lang="ar-EG"/>
        </a:p>
      </dgm:t>
    </dgm:pt>
    <dgm:pt modelId="{64A6261F-0D6C-4F1C-B877-E945D2C429E2}" type="pres">
      <dgm:prSet presAssocID="{4F8998CE-ACB7-4ED8-B30E-9D19AE6CE594}" presName="radial" presStyleCnt="0">
        <dgm:presLayoutVars>
          <dgm:animLvl val="ctr"/>
        </dgm:presLayoutVars>
      </dgm:prSet>
      <dgm:spPr/>
      <dgm:t>
        <a:bodyPr/>
        <a:lstStyle/>
        <a:p>
          <a:pPr rtl="1"/>
          <a:endParaRPr lang="ar-EG"/>
        </a:p>
      </dgm:t>
    </dgm:pt>
    <dgm:pt modelId="{EAFDC5B3-366C-4617-A97F-452793636F42}" type="pres">
      <dgm:prSet presAssocID="{CDAF9E2D-ED47-4B76-9325-74010BEA045E}" presName="centerShape" presStyleLbl="vennNode1" presStyleIdx="0" presStyleCnt="8" custScaleX="72259" custScaleY="80649"/>
      <dgm:spPr/>
      <dgm:t>
        <a:bodyPr/>
        <a:lstStyle/>
        <a:p>
          <a:pPr rtl="1"/>
          <a:endParaRPr lang="ar-EG"/>
        </a:p>
      </dgm:t>
    </dgm:pt>
    <dgm:pt modelId="{DE4BA685-467B-444A-BDFF-E7278BFF2AD9}" type="pres">
      <dgm:prSet presAssocID="{F2CE2AD4-2CB3-4E89-AB5F-EECB40F28794}" presName="node" presStyleLbl="vennNode1" presStyleIdx="1" presStyleCnt="8" custRadScaleRad="81619" custRadScaleInc="1176">
        <dgm:presLayoutVars>
          <dgm:bulletEnabled val="1"/>
        </dgm:presLayoutVars>
      </dgm:prSet>
      <dgm:spPr/>
      <dgm:t>
        <a:bodyPr/>
        <a:lstStyle/>
        <a:p>
          <a:pPr rtl="1"/>
          <a:endParaRPr lang="ar-EG"/>
        </a:p>
      </dgm:t>
    </dgm:pt>
    <dgm:pt modelId="{60AA3359-501B-4DE1-8572-7FA5AFC27FC7}" type="pres">
      <dgm:prSet presAssocID="{49C24D42-415B-45E1-9B3B-3D813586215D}" presName="node" presStyleLbl="vennNode1" presStyleIdx="2" presStyleCnt="8" custRadScaleRad="76713" custRadScaleInc="-2344">
        <dgm:presLayoutVars>
          <dgm:bulletEnabled val="1"/>
        </dgm:presLayoutVars>
      </dgm:prSet>
      <dgm:spPr/>
      <dgm:t>
        <a:bodyPr/>
        <a:lstStyle/>
        <a:p>
          <a:pPr rtl="1"/>
          <a:endParaRPr lang="ar-EG"/>
        </a:p>
      </dgm:t>
    </dgm:pt>
    <dgm:pt modelId="{F2DE8C61-9CE4-4966-855A-2A8E33940133}" type="pres">
      <dgm:prSet presAssocID="{CD3A10B8-7863-463A-ABFA-C43D8852DF4D}" presName="node" presStyleLbl="vennNode1" presStyleIdx="3" presStyleCnt="8" custRadScaleRad="68424" custRadScaleInc="5181">
        <dgm:presLayoutVars>
          <dgm:bulletEnabled val="1"/>
        </dgm:presLayoutVars>
      </dgm:prSet>
      <dgm:spPr/>
      <dgm:t>
        <a:bodyPr/>
        <a:lstStyle/>
        <a:p>
          <a:pPr rtl="1"/>
          <a:endParaRPr lang="ar-EG"/>
        </a:p>
      </dgm:t>
    </dgm:pt>
    <dgm:pt modelId="{3650972E-C084-4A00-AB12-29D68C7BC919}" type="pres">
      <dgm:prSet presAssocID="{13503E30-C0C4-4660-8F7A-64EACD2FF38C}" presName="node" presStyleLbl="vennNode1" presStyleIdx="4" presStyleCnt="8" custRadScaleRad="84640" custRadScaleInc="8123">
        <dgm:presLayoutVars>
          <dgm:bulletEnabled val="1"/>
        </dgm:presLayoutVars>
      </dgm:prSet>
      <dgm:spPr/>
      <dgm:t>
        <a:bodyPr/>
        <a:lstStyle/>
        <a:p>
          <a:pPr rtl="1"/>
          <a:endParaRPr lang="ar-EG"/>
        </a:p>
      </dgm:t>
    </dgm:pt>
    <dgm:pt modelId="{E08F3838-08E5-48A8-B7D8-B1CA1FA34ED7}" type="pres">
      <dgm:prSet presAssocID="{F0A68B21-DDE5-422E-967E-52FD03BD2C79}" presName="node" presStyleLbl="vennNode1" presStyleIdx="5" presStyleCnt="8" custScaleX="109895" custRadScaleRad="79405" custRadScaleInc="-709">
        <dgm:presLayoutVars>
          <dgm:bulletEnabled val="1"/>
        </dgm:presLayoutVars>
      </dgm:prSet>
      <dgm:spPr/>
      <dgm:t>
        <a:bodyPr/>
        <a:lstStyle/>
        <a:p>
          <a:pPr rtl="1"/>
          <a:endParaRPr lang="ar-EG"/>
        </a:p>
      </dgm:t>
    </dgm:pt>
    <dgm:pt modelId="{6C96A405-B437-418B-B7CE-12E162737A41}" type="pres">
      <dgm:prSet presAssocID="{B576B2C9-7DDC-4F70-BB6B-1070D29EF491}" presName="node" presStyleLbl="vennNode1" presStyleIdx="6" presStyleCnt="8" custScaleX="107748" custRadScaleRad="79840" custRadScaleInc="5840">
        <dgm:presLayoutVars>
          <dgm:bulletEnabled val="1"/>
        </dgm:presLayoutVars>
      </dgm:prSet>
      <dgm:spPr/>
      <dgm:t>
        <a:bodyPr/>
        <a:lstStyle/>
        <a:p>
          <a:pPr rtl="1"/>
          <a:endParaRPr lang="ar-EG"/>
        </a:p>
      </dgm:t>
    </dgm:pt>
    <dgm:pt modelId="{1566DEA4-73A9-4A97-BBDF-B2D2149CD86B}" type="pres">
      <dgm:prSet presAssocID="{B43B9B91-5295-41DC-A451-2B114CECB89B}" presName="node" presStyleLbl="vennNode1" presStyleIdx="7" presStyleCnt="8" custRadScaleRad="80110" custRadScaleInc="11337">
        <dgm:presLayoutVars>
          <dgm:bulletEnabled val="1"/>
        </dgm:presLayoutVars>
      </dgm:prSet>
      <dgm:spPr/>
      <dgm:t>
        <a:bodyPr/>
        <a:lstStyle/>
        <a:p>
          <a:pPr rtl="1"/>
          <a:endParaRPr lang="ar-EG"/>
        </a:p>
      </dgm:t>
    </dgm:pt>
  </dgm:ptLst>
  <dgm:cxnLst>
    <dgm:cxn modelId="{CECCB2F5-6C1F-4115-82D1-C8FDFD33E4E3}" type="presOf" srcId="{4F8998CE-ACB7-4ED8-B30E-9D19AE6CE594}" destId="{C996D419-5A2D-4E16-A3A4-7D566A20E9CF}" srcOrd="0" destOrd="0" presId="urn:microsoft.com/office/officeart/2005/8/layout/radial3"/>
    <dgm:cxn modelId="{E84C1FF2-F0BE-46BB-8822-BE4882C4336C}" type="presOf" srcId="{B43B9B91-5295-41DC-A451-2B114CECB89B}" destId="{1566DEA4-73A9-4A97-BBDF-B2D2149CD86B}" srcOrd="0" destOrd="0" presId="urn:microsoft.com/office/officeart/2005/8/layout/radial3"/>
    <dgm:cxn modelId="{91300072-2D04-42B9-81B5-F03E9A8DEAAC}" srcId="{CDAF9E2D-ED47-4B76-9325-74010BEA045E}" destId="{49C24D42-415B-45E1-9B3B-3D813586215D}" srcOrd="1" destOrd="0" parTransId="{0F0BA043-74D0-4BBC-B1E7-A2533B6F0CB7}" sibTransId="{9D90CC38-A913-403D-B182-647F5AFEC45B}"/>
    <dgm:cxn modelId="{7214FA61-CB6E-462A-B848-98C3CD1C2405}" type="presOf" srcId="{B576B2C9-7DDC-4F70-BB6B-1070D29EF491}" destId="{6C96A405-B437-418B-B7CE-12E162737A41}" srcOrd="0" destOrd="0" presId="urn:microsoft.com/office/officeart/2005/8/layout/radial3"/>
    <dgm:cxn modelId="{D3873844-4D10-497D-894F-273811854C55}" type="presOf" srcId="{F2CE2AD4-2CB3-4E89-AB5F-EECB40F28794}" destId="{DE4BA685-467B-444A-BDFF-E7278BFF2AD9}" srcOrd="0" destOrd="0" presId="urn:microsoft.com/office/officeart/2005/8/layout/radial3"/>
    <dgm:cxn modelId="{CDFC2095-02CB-4590-869D-4AB053B85E31}" srcId="{CDAF9E2D-ED47-4B76-9325-74010BEA045E}" destId="{F0A68B21-DDE5-422E-967E-52FD03BD2C79}" srcOrd="4" destOrd="0" parTransId="{323D611E-7D06-4A29-97AC-B14DF8005EA8}" sibTransId="{14FD320C-6CDD-4AB5-A842-4D478A1EDDFF}"/>
    <dgm:cxn modelId="{05F7170E-DD68-4EEF-A761-728459332701}" srcId="{CDAF9E2D-ED47-4B76-9325-74010BEA045E}" destId="{B43B9B91-5295-41DC-A451-2B114CECB89B}" srcOrd="6" destOrd="0" parTransId="{9BE5FB1B-B041-42E2-A24B-3B3F3C1F00E6}" sibTransId="{1718668E-46BC-4C8E-B2BB-8CE8611BE508}"/>
    <dgm:cxn modelId="{10333BBF-F5B6-42BC-8A92-92C4181C8085}" type="presOf" srcId="{F0A68B21-DDE5-422E-967E-52FD03BD2C79}" destId="{E08F3838-08E5-48A8-B7D8-B1CA1FA34ED7}" srcOrd="0" destOrd="0" presId="urn:microsoft.com/office/officeart/2005/8/layout/radial3"/>
    <dgm:cxn modelId="{2B178749-0C3C-40DA-8C5C-069A3C77E226}" srcId="{CDAF9E2D-ED47-4B76-9325-74010BEA045E}" destId="{F2CE2AD4-2CB3-4E89-AB5F-EECB40F28794}" srcOrd="0" destOrd="0" parTransId="{8A632219-F1F2-4134-9E33-12D4F0AD6DDA}" sibTransId="{E61BF9B9-E1B5-47EA-85B2-7F306A439442}"/>
    <dgm:cxn modelId="{6AAE7090-15EC-4998-86FA-562F1DCD023B}" type="presOf" srcId="{CD3A10B8-7863-463A-ABFA-C43D8852DF4D}" destId="{F2DE8C61-9CE4-4966-855A-2A8E33940133}" srcOrd="0" destOrd="0" presId="urn:microsoft.com/office/officeart/2005/8/layout/radial3"/>
    <dgm:cxn modelId="{7C1DF842-27FF-48BC-8CD6-574CB61D10BC}" srcId="{CDAF9E2D-ED47-4B76-9325-74010BEA045E}" destId="{CD3A10B8-7863-463A-ABFA-C43D8852DF4D}" srcOrd="2" destOrd="0" parTransId="{4CC13485-F583-4B30-BBA9-2369266239B1}" sibTransId="{EA683DCD-7C6E-41CA-B4B1-DD5A0916D30F}"/>
    <dgm:cxn modelId="{5BBC3A22-F415-465B-9B1E-72A168769CDB}" type="presOf" srcId="{13503E30-C0C4-4660-8F7A-64EACD2FF38C}" destId="{3650972E-C084-4A00-AB12-29D68C7BC919}" srcOrd="0" destOrd="0" presId="urn:microsoft.com/office/officeart/2005/8/layout/radial3"/>
    <dgm:cxn modelId="{F11AA3F4-6098-484B-97BE-717F17AB2A4E}" srcId="{CDAF9E2D-ED47-4B76-9325-74010BEA045E}" destId="{13503E30-C0C4-4660-8F7A-64EACD2FF38C}" srcOrd="3" destOrd="0" parTransId="{47535200-72A7-4DD6-ACF5-94B6DEE43BB1}" sibTransId="{B7B3B909-87ED-48B3-9766-66CE2A07AC82}"/>
    <dgm:cxn modelId="{C66D9133-23A9-420D-876E-FEB8F58F4AEE}" type="presOf" srcId="{CDAF9E2D-ED47-4B76-9325-74010BEA045E}" destId="{EAFDC5B3-366C-4617-A97F-452793636F42}" srcOrd="0" destOrd="0" presId="urn:microsoft.com/office/officeart/2005/8/layout/radial3"/>
    <dgm:cxn modelId="{8794F6CA-9777-4B68-8EDA-92FCE0928BC4}" type="presOf" srcId="{49C24D42-415B-45E1-9B3B-3D813586215D}" destId="{60AA3359-501B-4DE1-8572-7FA5AFC27FC7}" srcOrd="0" destOrd="0" presId="urn:microsoft.com/office/officeart/2005/8/layout/radial3"/>
    <dgm:cxn modelId="{01907D97-A807-443F-8570-F0331CFEA0D9}" srcId="{4F8998CE-ACB7-4ED8-B30E-9D19AE6CE594}" destId="{CDAF9E2D-ED47-4B76-9325-74010BEA045E}" srcOrd="0" destOrd="0" parTransId="{22ABCF4C-6450-48AE-959C-15AB1D0919BB}" sibTransId="{542BF9E0-E959-4454-B3A6-1E351ECAC781}"/>
    <dgm:cxn modelId="{C8B715B1-D793-4F24-AE42-C6FF99D8EE3A}" srcId="{CDAF9E2D-ED47-4B76-9325-74010BEA045E}" destId="{B576B2C9-7DDC-4F70-BB6B-1070D29EF491}" srcOrd="5" destOrd="0" parTransId="{5BCB1A44-9D59-4115-A67F-1AD07026509C}" sibTransId="{B20493BE-BFE9-40D4-BF1E-64A886CB90D9}"/>
    <dgm:cxn modelId="{8A1D0996-699B-4F1C-A882-CA71BF7C022D}" type="presParOf" srcId="{C996D419-5A2D-4E16-A3A4-7D566A20E9CF}" destId="{64A6261F-0D6C-4F1C-B877-E945D2C429E2}" srcOrd="0" destOrd="0" presId="urn:microsoft.com/office/officeart/2005/8/layout/radial3"/>
    <dgm:cxn modelId="{F86FB27E-490B-4701-A6F1-52E601206CF1}" type="presParOf" srcId="{64A6261F-0D6C-4F1C-B877-E945D2C429E2}" destId="{EAFDC5B3-366C-4617-A97F-452793636F42}" srcOrd="0" destOrd="0" presId="urn:microsoft.com/office/officeart/2005/8/layout/radial3"/>
    <dgm:cxn modelId="{8BC92690-EB5D-49CF-B259-F4C582038100}" type="presParOf" srcId="{64A6261F-0D6C-4F1C-B877-E945D2C429E2}" destId="{DE4BA685-467B-444A-BDFF-E7278BFF2AD9}" srcOrd="1" destOrd="0" presId="urn:microsoft.com/office/officeart/2005/8/layout/radial3"/>
    <dgm:cxn modelId="{3064D48A-B770-4AF9-BAED-C3E0A04F86D2}" type="presParOf" srcId="{64A6261F-0D6C-4F1C-B877-E945D2C429E2}" destId="{60AA3359-501B-4DE1-8572-7FA5AFC27FC7}" srcOrd="2" destOrd="0" presId="urn:microsoft.com/office/officeart/2005/8/layout/radial3"/>
    <dgm:cxn modelId="{57F6B993-E1BE-487B-8673-AE9D377E8BCD}" type="presParOf" srcId="{64A6261F-0D6C-4F1C-B877-E945D2C429E2}" destId="{F2DE8C61-9CE4-4966-855A-2A8E33940133}" srcOrd="3" destOrd="0" presId="urn:microsoft.com/office/officeart/2005/8/layout/radial3"/>
    <dgm:cxn modelId="{2A9FFEC2-9886-4776-BF3E-1422D196F7CF}" type="presParOf" srcId="{64A6261F-0D6C-4F1C-B877-E945D2C429E2}" destId="{3650972E-C084-4A00-AB12-29D68C7BC919}" srcOrd="4" destOrd="0" presId="urn:microsoft.com/office/officeart/2005/8/layout/radial3"/>
    <dgm:cxn modelId="{B3D9B589-8963-44BF-93F9-93B5B4DA86FE}" type="presParOf" srcId="{64A6261F-0D6C-4F1C-B877-E945D2C429E2}" destId="{E08F3838-08E5-48A8-B7D8-B1CA1FA34ED7}" srcOrd="5" destOrd="0" presId="urn:microsoft.com/office/officeart/2005/8/layout/radial3"/>
    <dgm:cxn modelId="{21686ED4-0FE0-42E0-B30C-BFF9AC530F87}" type="presParOf" srcId="{64A6261F-0D6C-4F1C-B877-E945D2C429E2}" destId="{6C96A405-B437-418B-B7CE-12E162737A41}" srcOrd="6" destOrd="0" presId="urn:microsoft.com/office/officeart/2005/8/layout/radial3"/>
    <dgm:cxn modelId="{F53338A2-6891-48DC-AA38-0A354F6835A7}" type="presParOf" srcId="{64A6261F-0D6C-4F1C-B877-E945D2C429E2}" destId="{1566DEA4-73A9-4A97-BBDF-B2D2149CD86B}" srcOrd="7" destOrd="0" presId="urn:microsoft.com/office/officeart/2005/8/layout/radial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EA6791-D066-4711-BC44-524D4FB8D8E2}" type="doc">
      <dgm:prSet loTypeId="urn:microsoft.com/office/officeart/2005/8/layout/bProcess4" loCatId="process" qsTypeId="urn:microsoft.com/office/officeart/2005/8/quickstyle/simple1" qsCatId="simple" csTypeId="urn:microsoft.com/office/officeart/2005/8/colors/colorful3" csCatId="colorful" phldr="1"/>
      <dgm:spPr/>
      <dgm:t>
        <a:bodyPr/>
        <a:lstStyle/>
        <a:p>
          <a:endParaRPr lang="en-US"/>
        </a:p>
      </dgm:t>
    </dgm:pt>
    <dgm:pt modelId="{AE6EBA1D-F347-4A9C-B913-B78F25A5B531}">
      <dgm:prSet phldrT="[Text]"/>
      <dgm:spPr/>
      <dgm:t>
        <a:bodyPr/>
        <a:lstStyle/>
        <a:p>
          <a:r>
            <a:rPr lang="en-US" dirty="0" smtClean="0"/>
            <a:t>Phytochemical screening</a:t>
          </a:r>
          <a:endParaRPr lang="en-US" dirty="0"/>
        </a:p>
      </dgm:t>
    </dgm:pt>
    <dgm:pt modelId="{197C072D-082A-4A76-A300-8CA8873861BB}" type="parTrans" cxnId="{C1B74951-F8A9-4B9B-A7A6-EE0DD3B163B5}">
      <dgm:prSet/>
      <dgm:spPr/>
      <dgm:t>
        <a:bodyPr/>
        <a:lstStyle/>
        <a:p>
          <a:endParaRPr lang="en-US"/>
        </a:p>
      </dgm:t>
    </dgm:pt>
    <dgm:pt modelId="{38FFCE7B-A53A-426F-9C84-351322F5E7D5}" type="sibTrans" cxnId="{C1B74951-F8A9-4B9B-A7A6-EE0DD3B163B5}">
      <dgm:prSet/>
      <dgm:spPr/>
      <dgm:t>
        <a:bodyPr/>
        <a:lstStyle/>
        <a:p>
          <a:endParaRPr lang="en-US"/>
        </a:p>
      </dgm:t>
    </dgm:pt>
    <dgm:pt modelId="{E516AC35-430D-4780-8C14-B603EE6E8161}">
      <dgm:prSet phldrT="[Text]"/>
      <dgm:spPr/>
      <dgm:t>
        <a:bodyPr/>
        <a:lstStyle/>
        <a:p>
          <a:r>
            <a:rPr lang="en-US" dirty="0" smtClean="0"/>
            <a:t>Solvent crude extraction</a:t>
          </a:r>
          <a:endParaRPr lang="en-US" dirty="0"/>
        </a:p>
      </dgm:t>
    </dgm:pt>
    <dgm:pt modelId="{660AFEEF-DC4D-4F28-9FD4-D08DA4209451}" type="parTrans" cxnId="{D57E15B0-9375-4802-B555-009740708234}">
      <dgm:prSet/>
      <dgm:spPr/>
      <dgm:t>
        <a:bodyPr/>
        <a:lstStyle/>
        <a:p>
          <a:endParaRPr lang="en-US"/>
        </a:p>
      </dgm:t>
    </dgm:pt>
    <dgm:pt modelId="{DBD10887-AC88-4246-BD6B-F7CDCD13BDA0}" type="sibTrans" cxnId="{D57E15B0-9375-4802-B555-009740708234}">
      <dgm:prSet/>
      <dgm:spPr/>
      <dgm:t>
        <a:bodyPr/>
        <a:lstStyle/>
        <a:p>
          <a:endParaRPr lang="en-US"/>
        </a:p>
      </dgm:t>
    </dgm:pt>
    <dgm:pt modelId="{BD5EFCAD-90AC-44B2-9D2E-EB823EAA008E}">
      <dgm:prSet phldrT="[Text]"/>
      <dgm:spPr/>
      <dgm:t>
        <a:bodyPr/>
        <a:lstStyle/>
        <a:p>
          <a:r>
            <a:rPr lang="en-US" dirty="0" smtClean="0"/>
            <a:t>Larger scale analysis</a:t>
          </a:r>
          <a:endParaRPr lang="en-US" dirty="0"/>
        </a:p>
      </dgm:t>
    </dgm:pt>
    <dgm:pt modelId="{80DCC2A4-3496-44EA-A624-9B871EE1849F}" type="parTrans" cxnId="{54922390-4B9F-4A59-AA77-CC1F6A34346A}">
      <dgm:prSet/>
      <dgm:spPr/>
      <dgm:t>
        <a:bodyPr/>
        <a:lstStyle/>
        <a:p>
          <a:endParaRPr lang="en-US"/>
        </a:p>
      </dgm:t>
    </dgm:pt>
    <dgm:pt modelId="{ABAE2785-0BE2-4CB6-9832-4B91373D6BC2}" type="sibTrans" cxnId="{54922390-4B9F-4A59-AA77-CC1F6A34346A}">
      <dgm:prSet/>
      <dgm:spPr/>
      <dgm:t>
        <a:bodyPr/>
        <a:lstStyle/>
        <a:p>
          <a:endParaRPr lang="en-US"/>
        </a:p>
      </dgm:t>
    </dgm:pt>
    <dgm:pt modelId="{2DF98572-238C-4950-800E-A4D472429532}">
      <dgm:prSet phldrT="[Text]"/>
      <dgm:spPr/>
      <dgm:t>
        <a:bodyPr/>
        <a:lstStyle/>
        <a:p>
          <a:r>
            <a:rPr lang="en-US" dirty="0" smtClean="0"/>
            <a:t>Solvent partition</a:t>
          </a:r>
          <a:endParaRPr lang="en-US" dirty="0"/>
        </a:p>
      </dgm:t>
    </dgm:pt>
    <dgm:pt modelId="{285F7D72-1890-4738-B6E0-BD3ADDB343E3}" type="parTrans" cxnId="{E76D0D25-5C75-4D3C-9CA9-852508589429}">
      <dgm:prSet/>
      <dgm:spPr/>
      <dgm:t>
        <a:bodyPr/>
        <a:lstStyle/>
        <a:p>
          <a:endParaRPr lang="en-US"/>
        </a:p>
      </dgm:t>
    </dgm:pt>
    <dgm:pt modelId="{71FF0B53-8191-4743-9985-5EAB05FF3259}" type="sibTrans" cxnId="{E76D0D25-5C75-4D3C-9CA9-852508589429}">
      <dgm:prSet/>
      <dgm:spPr/>
      <dgm:t>
        <a:bodyPr/>
        <a:lstStyle/>
        <a:p>
          <a:endParaRPr lang="en-US"/>
        </a:p>
      </dgm:t>
    </dgm:pt>
    <dgm:pt modelId="{902C37E7-23B8-432D-82AB-7087FEF46E67}">
      <dgm:prSet phldrT="[Text]"/>
      <dgm:spPr/>
      <dgm:t>
        <a:bodyPr/>
        <a:lstStyle/>
        <a:p>
          <a:r>
            <a:rPr lang="en-US" dirty="0" smtClean="0"/>
            <a:t>Small scale analysis</a:t>
          </a:r>
          <a:endParaRPr lang="en-US" dirty="0"/>
        </a:p>
      </dgm:t>
    </dgm:pt>
    <dgm:pt modelId="{6D2CCC49-ED5D-4928-B6BB-3BC0767BF791}" type="parTrans" cxnId="{FAF73036-8311-4CDE-A2AA-1A329FF144FF}">
      <dgm:prSet/>
      <dgm:spPr/>
      <dgm:t>
        <a:bodyPr/>
        <a:lstStyle/>
        <a:p>
          <a:endParaRPr lang="en-US"/>
        </a:p>
      </dgm:t>
    </dgm:pt>
    <dgm:pt modelId="{EC80BA16-9084-425A-9618-39C1038AC985}" type="sibTrans" cxnId="{FAF73036-8311-4CDE-A2AA-1A329FF144FF}">
      <dgm:prSet/>
      <dgm:spPr/>
      <dgm:t>
        <a:bodyPr/>
        <a:lstStyle/>
        <a:p>
          <a:endParaRPr lang="en-US"/>
        </a:p>
      </dgm:t>
    </dgm:pt>
    <dgm:pt modelId="{949ADF81-9DAD-4CF9-819C-AD5471D37371}">
      <dgm:prSet phldrT="[Text]"/>
      <dgm:spPr/>
      <dgm:t>
        <a:bodyPr/>
        <a:lstStyle/>
        <a:p>
          <a:r>
            <a:rPr lang="en-US" dirty="0" smtClean="0"/>
            <a:t>LD 50</a:t>
          </a:r>
          <a:endParaRPr lang="en-US" dirty="0"/>
        </a:p>
      </dgm:t>
    </dgm:pt>
    <dgm:pt modelId="{CEAA57F5-B665-4969-B131-A3ADD40F3C2D}" type="parTrans" cxnId="{82CC9580-5A90-4C7B-866A-5874F6033443}">
      <dgm:prSet/>
      <dgm:spPr/>
      <dgm:t>
        <a:bodyPr/>
        <a:lstStyle/>
        <a:p>
          <a:endParaRPr lang="en-US"/>
        </a:p>
      </dgm:t>
    </dgm:pt>
    <dgm:pt modelId="{A0071437-1D52-4EFA-AB13-9D82A0164122}" type="sibTrans" cxnId="{82CC9580-5A90-4C7B-866A-5874F6033443}">
      <dgm:prSet/>
      <dgm:spPr/>
      <dgm:t>
        <a:bodyPr/>
        <a:lstStyle/>
        <a:p>
          <a:endParaRPr lang="en-US"/>
        </a:p>
      </dgm:t>
    </dgm:pt>
    <dgm:pt modelId="{078DE8F8-310C-41D6-8433-124974E17276}">
      <dgm:prSet phldrT="[Text]"/>
      <dgm:spPr/>
      <dgm:t>
        <a:bodyPr/>
        <a:lstStyle/>
        <a:p>
          <a:r>
            <a:rPr lang="en-US" dirty="0" smtClean="0"/>
            <a:t>Toxicity study</a:t>
          </a:r>
          <a:endParaRPr lang="en-US" dirty="0"/>
        </a:p>
      </dgm:t>
    </dgm:pt>
    <dgm:pt modelId="{1B4A5016-606F-4E22-B876-D334628BE02F}" type="parTrans" cxnId="{49D11E00-8D58-4B13-82A2-A244A7545431}">
      <dgm:prSet/>
      <dgm:spPr/>
      <dgm:t>
        <a:bodyPr/>
        <a:lstStyle/>
        <a:p>
          <a:endParaRPr lang="en-US"/>
        </a:p>
      </dgm:t>
    </dgm:pt>
    <dgm:pt modelId="{F79119B4-B238-4B65-BF51-EBD64B6C5BD8}" type="sibTrans" cxnId="{49D11E00-8D58-4B13-82A2-A244A7545431}">
      <dgm:prSet/>
      <dgm:spPr/>
      <dgm:t>
        <a:bodyPr/>
        <a:lstStyle/>
        <a:p>
          <a:endParaRPr lang="en-US"/>
        </a:p>
      </dgm:t>
    </dgm:pt>
    <dgm:pt modelId="{575CBF4F-6CAF-4164-9B25-67E92A54459C}">
      <dgm:prSet phldrT="[Text]"/>
      <dgm:spPr/>
      <dgm:t>
        <a:bodyPr/>
        <a:lstStyle/>
        <a:p>
          <a:r>
            <a:rPr lang="en-US" dirty="0" smtClean="0"/>
            <a:t>Animal treatment</a:t>
          </a:r>
          <a:endParaRPr lang="en-US" dirty="0"/>
        </a:p>
      </dgm:t>
    </dgm:pt>
    <dgm:pt modelId="{59A71722-F2F1-4056-A775-C8E3EE37C44E}" type="parTrans" cxnId="{976EDA0F-1810-43F0-BFA4-580477DFBB14}">
      <dgm:prSet/>
      <dgm:spPr/>
      <dgm:t>
        <a:bodyPr/>
        <a:lstStyle/>
        <a:p>
          <a:endParaRPr lang="en-US"/>
        </a:p>
      </dgm:t>
    </dgm:pt>
    <dgm:pt modelId="{5372D05F-6717-4DB7-857C-CD5A5C771EDF}" type="sibTrans" cxnId="{976EDA0F-1810-43F0-BFA4-580477DFBB14}">
      <dgm:prSet/>
      <dgm:spPr/>
      <dgm:t>
        <a:bodyPr/>
        <a:lstStyle/>
        <a:p>
          <a:endParaRPr lang="en-US"/>
        </a:p>
      </dgm:t>
    </dgm:pt>
    <dgm:pt modelId="{90B8248E-7774-402B-8AF9-4FE2C4F2D801}">
      <dgm:prSet phldrT="[Text]"/>
      <dgm:spPr/>
      <dgm:t>
        <a:bodyPr/>
        <a:lstStyle/>
        <a:p>
          <a:r>
            <a:rPr lang="en-US" dirty="0" smtClean="0"/>
            <a:t>Chemical structure elucidation</a:t>
          </a:r>
          <a:endParaRPr lang="en-US" dirty="0"/>
        </a:p>
      </dgm:t>
    </dgm:pt>
    <dgm:pt modelId="{2E818091-DAEF-4B5F-B882-C534C6E29012}" type="parTrans" cxnId="{CA9EAB62-6C8D-430B-8626-C0A5F7644324}">
      <dgm:prSet/>
      <dgm:spPr/>
      <dgm:t>
        <a:bodyPr/>
        <a:lstStyle/>
        <a:p>
          <a:endParaRPr lang="en-US"/>
        </a:p>
      </dgm:t>
    </dgm:pt>
    <dgm:pt modelId="{6C1F62F3-BFF0-4D4C-8C46-905FDB82D57A}" type="sibTrans" cxnId="{CA9EAB62-6C8D-430B-8626-C0A5F7644324}">
      <dgm:prSet/>
      <dgm:spPr/>
      <dgm:t>
        <a:bodyPr/>
        <a:lstStyle/>
        <a:p>
          <a:endParaRPr lang="en-US"/>
        </a:p>
      </dgm:t>
    </dgm:pt>
    <dgm:pt modelId="{5AB0FE82-33DB-46AF-8F90-36F0484ECFCD}" type="pres">
      <dgm:prSet presAssocID="{B8EA6791-D066-4711-BC44-524D4FB8D8E2}" presName="Name0" presStyleCnt="0">
        <dgm:presLayoutVars>
          <dgm:dir/>
          <dgm:resizeHandles/>
        </dgm:presLayoutVars>
      </dgm:prSet>
      <dgm:spPr/>
      <dgm:t>
        <a:bodyPr/>
        <a:lstStyle/>
        <a:p>
          <a:endParaRPr lang="en-US"/>
        </a:p>
      </dgm:t>
    </dgm:pt>
    <dgm:pt modelId="{C6B22798-355C-4B79-A13E-DA8E8D9B4F6B}" type="pres">
      <dgm:prSet presAssocID="{AE6EBA1D-F347-4A9C-B913-B78F25A5B531}" presName="compNode" presStyleCnt="0"/>
      <dgm:spPr/>
      <dgm:t>
        <a:bodyPr/>
        <a:lstStyle/>
        <a:p>
          <a:pPr rtl="1"/>
          <a:endParaRPr lang="ar-EG"/>
        </a:p>
      </dgm:t>
    </dgm:pt>
    <dgm:pt modelId="{AE0D5560-A086-406C-AF2F-E1B1C977ECCD}" type="pres">
      <dgm:prSet presAssocID="{AE6EBA1D-F347-4A9C-B913-B78F25A5B531}" presName="dummyConnPt" presStyleCnt="0"/>
      <dgm:spPr/>
      <dgm:t>
        <a:bodyPr/>
        <a:lstStyle/>
        <a:p>
          <a:pPr rtl="1"/>
          <a:endParaRPr lang="ar-EG"/>
        </a:p>
      </dgm:t>
    </dgm:pt>
    <dgm:pt modelId="{9AD60CDC-EE0B-468C-BE9C-E194F2DF10E4}" type="pres">
      <dgm:prSet presAssocID="{AE6EBA1D-F347-4A9C-B913-B78F25A5B531}" presName="node" presStyleLbl="node1" presStyleIdx="0" presStyleCnt="9">
        <dgm:presLayoutVars>
          <dgm:bulletEnabled val="1"/>
        </dgm:presLayoutVars>
      </dgm:prSet>
      <dgm:spPr/>
      <dgm:t>
        <a:bodyPr/>
        <a:lstStyle/>
        <a:p>
          <a:endParaRPr lang="en-US"/>
        </a:p>
      </dgm:t>
    </dgm:pt>
    <dgm:pt modelId="{855008D9-B6B1-4A1B-A0A4-6B56AF4F793A}" type="pres">
      <dgm:prSet presAssocID="{38FFCE7B-A53A-426F-9C84-351322F5E7D5}" presName="sibTrans" presStyleLbl="bgSibTrans2D1" presStyleIdx="0" presStyleCnt="8"/>
      <dgm:spPr/>
      <dgm:t>
        <a:bodyPr/>
        <a:lstStyle/>
        <a:p>
          <a:endParaRPr lang="en-US"/>
        </a:p>
      </dgm:t>
    </dgm:pt>
    <dgm:pt modelId="{FE194398-D999-4C1C-86C6-CEE4D740729A}" type="pres">
      <dgm:prSet presAssocID="{E516AC35-430D-4780-8C14-B603EE6E8161}" presName="compNode" presStyleCnt="0"/>
      <dgm:spPr/>
      <dgm:t>
        <a:bodyPr/>
        <a:lstStyle/>
        <a:p>
          <a:pPr rtl="1"/>
          <a:endParaRPr lang="ar-EG"/>
        </a:p>
      </dgm:t>
    </dgm:pt>
    <dgm:pt modelId="{3E271F04-3E19-417B-A104-B034A524000E}" type="pres">
      <dgm:prSet presAssocID="{E516AC35-430D-4780-8C14-B603EE6E8161}" presName="dummyConnPt" presStyleCnt="0"/>
      <dgm:spPr/>
      <dgm:t>
        <a:bodyPr/>
        <a:lstStyle/>
        <a:p>
          <a:pPr rtl="1"/>
          <a:endParaRPr lang="ar-EG"/>
        </a:p>
      </dgm:t>
    </dgm:pt>
    <dgm:pt modelId="{0775225F-1805-4E13-836A-8BDF64CFCEF0}" type="pres">
      <dgm:prSet presAssocID="{E516AC35-430D-4780-8C14-B603EE6E8161}" presName="node" presStyleLbl="node1" presStyleIdx="1" presStyleCnt="9">
        <dgm:presLayoutVars>
          <dgm:bulletEnabled val="1"/>
        </dgm:presLayoutVars>
      </dgm:prSet>
      <dgm:spPr/>
      <dgm:t>
        <a:bodyPr/>
        <a:lstStyle/>
        <a:p>
          <a:endParaRPr lang="en-US"/>
        </a:p>
      </dgm:t>
    </dgm:pt>
    <dgm:pt modelId="{A0E1AC33-2815-40F0-A2FD-1135FB603DEA}" type="pres">
      <dgm:prSet presAssocID="{DBD10887-AC88-4246-BD6B-F7CDCD13BDA0}" presName="sibTrans" presStyleLbl="bgSibTrans2D1" presStyleIdx="1" presStyleCnt="8"/>
      <dgm:spPr/>
      <dgm:t>
        <a:bodyPr/>
        <a:lstStyle/>
        <a:p>
          <a:endParaRPr lang="en-US"/>
        </a:p>
      </dgm:t>
    </dgm:pt>
    <dgm:pt modelId="{A257F3BE-202C-425D-ABF4-3B2BCA7F5D97}" type="pres">
      <dgm:prSet presAssocID="{BD5EFCAD-90AC-44B2-9D2E-EB823EAA008E}" presName="compNode" presStyleCnt="0"/>
      <dgm:spPr/>
      <dgm:t>
        <a:bodyPr/>
        <a:lstStyle/>
        <a:p>
          <a:pPr rtl="1"/>
          <a:endParaRPr lang="ar-EG"/>
        </a:p>
      </dgm:t>
    </dgm:pt>
    <dgm:pt modelId="{F0FCC2EA-BF4E-4870-BF6C-C7E5C01D2047}" type="pres">
      <dgm:prSet presAssocID="{BD5EFCAD-90AC-44B2-9D2E-EB823EAA008E}" presName="dummyConnPt" presStyleCnt="0"/>
      <dgm:spPr/>
      <dgm:t>
        <a:bodyPr/>
        <a:lstStyle/>
        <a:p>
          <a:pPr rtl="1"/>
          <a:endParaRPr lang="ar-EG"/>
        </a:p>
      </dgm:t>
    </dgm:pt>
    <dgm:pt modelId="{DC0B91E8-56AF-4AA3-B8C4-562382AC22F7}" type="pres">
      <dgm:prSet presAssocID="{BD5EFCAD-90AC-44B2-9D2E-EB823EAA008E}" presName="node" presStyleLbl="node1" presStyleIdx="2" presStyleCnt="9">
        <dgm:presLayoutVars>
          <dgm:bulletEnabled val="1"/>
        </dgm:presLayoutVars>
      </dgm:prSet>
      <dgm:spPr/>
      <dgm:t>
        <a:bodyPr/>
        <a:lstStyle/>
        <a:p>
          <a:endParaRPr lang="en-US"/>
        </a:p>
      </dgm:t>
    </dgm:pt>
    <dgm:pt modelId="{3520F614-0E2E-4004-BCBC-C4B3FC9F75E5}" type="pres">
      <dgm:prSet presAssocID="{ABAE2785-0BE2-4CB6-9832-4B91373D6BC2}" presName="sibTrans" presStyleLbl="bgSibTrans2D1" presStyleIdx="2" presStyleCnt="8"/>
      <dgm:spPr/>
      <dgm:t>
        <a:bodyPr/>
        <a:lstStyle/>
        <a:p>
          <a:endParaRPr lang="en-US"/>
        </a:p>
      </dgm:t>
    </dgm:pt>
    <dgm:pt modelId="{DA2FD337-9F54-4F31-B9F5-7A2C376CD3A5}" type="pres">
      <dgm:prSet presAssocID="{2DF98572-238C-4950-800E-A4D472429532}" presName="compNode" presStyleCnt="0"/>
      <dgm:spPr/>
      <dgm:t>
        <a:bodyPr/>
        <a:lstStyle/>
        <a:p>
          <a:pPr rtl="1"/>
          <a:endParaRPr lang="ar-EG"/>
        </a:p>
      </dgm:t>
    </dgm:pt>
    <dgm:pt modelId="{0F03359C-0B27-47AB-841B-4424A972F6D3}" type="pres">
      <dgm:prSet presAssocID="{2DF98572-238C-4950-800E-A4D472429532}" presName="dummyConnPt" presStyleCnt="0"/>
      <dgm:spPr/>
      <dgm:t>
        <a:bodyPr/>
        <a:lstStyle/>
        <a:p>
          <a:pPr rtl="1"/>
          <a:endParaRPr lang="ar-EG"/>
        </a:p>
      </dgm:t>
    </dgm:pt>
    <dgm:pt modelId="{1930ACE5-F181-4B8A-92D9-054A0E4FAEB7}" type="pres">
      <dgm:prSet presAssocID="{2DF98572-238C-4950-800E-A4D472429532}" presName="node" presStyleLbl="node1" presStyleIdx="3" presStyleCnt="9">
        <dgm:presLayoutVars>
          <dgm:bulletEnabled val="1"/>
        </dgm:presLayoutVars>
      </dgm:prSet>
      <dgm:spPr/>
      <dgm:t>
        <a:bodyPr/>
        <a:lstStyle/>
        <a:p>
          <a:endParaRPr lang="en-US"/>
        </a:p>
      </dgm:t>
    </dgm:pt>
    <dgm:pt modelId="{D2DFB10C-7496-44D7-A716-5ED7ED2DE8B0}" type="pres">
      <dgm:prSet presAssocID="{71FF0B53-8191-4743-9985-5EAB05FF3259}" presName="sibTrans" presStyleLbl="bgSibTrans2D1" presStyleIdx="3" presStyleCnt="8"/>
      <dgm:spPr/>
      <dgm:t>
        <a:bodyPr/>
        <a:lstStyle/>
        <a:p>
          <a:endParaRPr lang="en-US"/>
        </a:p>
      </dgm:t>
    </dgm:pt>
    <dgm:pt modelId="{11EBE21F-8081-482F-86A5-9C371E40AC04}" type="pres">
      <dgm:prSet presAssocID="{902C37E7-23B8-432D-82AB-7087FEF46E67}" presName="compNode" presStyleCnt="0"/>
      <dgm:spPr/>
      <dgm:t>
        <a:bodyPr/>
        <a:lstStyle/>
        <a:p>
          <a:pPr rtl="1"/>
          <a:endParaRPr lang="ar-EG"/>
        </a:p>
      </dgm:t>
    </dgm:pt>
    <dgm:pt modelId="{74F62E28-B16F-4403-A48F-9A1C803DDE1A}" type="pres">
      <dgm:prSet presAssocID="{902C37E7-23B8-432D-82AB-7087FEF46E67}" presName="dummyConnPt" presStyleCnt="0"/>
      <dgm:spPr/>
      <dgm:t>
        <a:bodyPr/>
        <a:lstStyle/>
        <a:p>
          <a:pPr rtl="1"/>
          <a:endParaRPr lang="ar-EG"/>
        </a:p>
      </dgm:t>
    </dgm:pt>
    <dgm:pt modelId="{6F94A7DD-ABD3-4C64-9FCE-12F898A97381}" type="pres">
      <dgm:prSet presAssocID="{902C37E7-23B8-432D-82AB-7087FEF46E67}" presName="node" presStyleLbl="node1" presStyleIdx="4" presStyleCnt="9">
        <dgm:presLayoutVars>
          <dgm:bulletEnabled val="1"/>
        </dgm:presLayoutVars>
      </dgm:prSet>
      <dgm:spPr/>
      <dgm:t>
        <a:bodyPr/>
        <a:lstStyle/>
        <a:p>
          <a:endParaRPr lang="en-US"/>
        </a:p>
      </dgm:t>
    </dgm:pt>
    <dgm:pt modelId="{55F4282D-EA65-4607-BCCB-1293CCC49AEC}" type="pres">
      <dgm:prSet presAssocID="{EC80BA16-9084-425A-9618-39C1038AC985}" presName="sibTrans" presStyleLbl="bgSibTrans2D1" presStyleIdx="4" presStyleCnt="8"/>
      <dgm:spPr/>
      <dgm:t>
        <a:bodyPr/>
        <a:lstStyle/>
        <a:p>
          <a:endParaRPr lang="en-US"/>
        </a:p>
      </dgm:t>
    </dgm:pt>
    <dgm:pt modelId="{0C49376C-DD2B-4A3B-84F1-777C0C7A7BE7}" type="pres">
      <dgm:prSet presAssocID="{949ADF81-9DAD-4CF9-819C-AD5471D37371}" presName="compNode" presStyleCnt="0"/>
      <dgm:spPr/>
      <dgm:t>
        <a:bodyPr/>
        <a:lstStyle/>
        <a:p>
          <a:pPr rtl="1"/>
          <a:endParaRPr lang="ar-EG"/>
        </a:p>
      </dgm:t>
    </dgm:pt>
    <dgm:pt modelId="{2A23D1FF-BA0F-4EF7-B236-E7C59F95147E}" type="pres">
      <dgm:prSet presAssocID="{949ADF81-9DAD-4CF9-819C-AD5471D37371}" presName="dummyConnPt" presStyleCnt="0"/>
      <dgm:spPr/>
      <dgm:t>
        <a:bodyPr/>
        <a:lstStyle/>
        <a:p>
          <a:pPr rtl="1"/>
          <a:endParaRPr lang="ar-EG"/>
        </a:p>
      </dgm:t>
    </dgm:pt>
    <dgm:pt modelId="{8BC4CF28-B91B-4E20-A17D-DBEDD612C48F}" type="pres">
      <dgm:prSet presAssocID="{949ADF81-9DAD-4CF9-819C-AD5471D37371}" presName="node" presStyleLbl="node1" presStyleIdx="5" presStyleCnt="9">
        <dgm:presLayoutVars>
          <dgm:bulletEnabled val="1"/>
        </dgm:presLayoutVars>
      </dgm:prSet>
      <dgm:spPr/>
      <dgm:t>
        <a:bodyPr/>
        <a:lstStyle/>
        <a:p>
          <a:endParaRPr lang="en-US"/>
        </a:p>
      </dgm:t>
    </dgm:pt>
    <dgm:pt modelId="{5465FB62-A571-46AE-B909-9DF90421E9DE}" type="pres">
      <dgm:prSet presAssocID="{A0071437-1D52-4EFA-AB13-9D82A0164122}" presName="sibTrans" presStyleLbl="bgSibTrans2D1" presStyleIdx="5" presStyleCnt="8"/>
      <dgm:spPr/>
      <dgm:t>
        <a:bodyPr/>
        <a:lstStyle/>
        <a:p>
          <a:endParaRPr lang="en-US"/>
        </a:p>
      </dgm:t>
    </dgm:pt>
    <dgm:pt modelId="{F20655A1-3846-4F22-AE7C-AB7FA064E1AB}" type="pres">
      <dgm:prSet presAssocID="{078DE8F8-310C-41D6-8433-124974E17276}" presName="compNode" presStyleCnt="0"/>
      <dgm:spPr/>
      <dgm:t>
        <a:bodyPr/>
        <a:lstStyle/>
        <a:p>
          <a:pPr rtl="1"/>
          <a:endParaRPr lang="ar-EG"/>
        </a:p>
      </dgm:t>
    </dgm:pt>
    <dgm:pt modelId="{897AE68A-DB16-44AC-9E7B-9EBDA6023093}" type="pres">
      <dgm:prSet presAssocID="{078DE8F8-310C-41D6-8433-124974E17276}" presName="dummyConnPt" presStyleCnt="0"/>
      <dgm:spPr/>
      <dgm:t>
        <a:bodyPr/>
        <a:lstStyle/>
        <a:p>
          <a:pPr rtl="1"/>
          <a:endParaRPr lang="ar-EG"/>
        </a:p>
      </dgm:t>
    </dgm:pt>
    <dgm:pt modelId="{B2D93D8C-2F2B-48F5-AFB3-DCB3616AEBBA}" type="pres">
      <dgm:prSet presAssocID="{078DE8F8-310C-41D6-8433-124974E17276}" presName="node" presStyleLbl="node1" presStyleIdx="6" presStyleCnt="9">
        <dgm:presLayoutVars>
          <dgm:bulletEnabled val="1"/>
        </dgm:presLayoutVars>
      </dgm:prSet>
      <dgm:spPr/>
      <dgm:t>
        <a:bodyPr/>
        <a:lstStyle/>
        <a:p>
          <a:endParaRPr lang="en-US"/>
        </a:p>
      </dgm:t>
    </dgm:pt>
    <dgm:pt modelId="{AF34786E-2E75-4D5D-8E5A-5D7E26787856}" type="pres">
      <dgm:prSet presAssocID="{F79119B4-B238-4B65-BF51-EBD64B6C5BD8}" presName="sibTrans" presStyleLbl="bgSibTrans2D1" presStyleIdx="6" presStyleCnt="8"/>
      <dgm:spPr/>
      <dgm:t>
        <a:bodyPr/>
        <a:lstStyle/>
        <a:p>
          <a:endParaRPr lang="en-US"/>
        </a:p>
      </dgm:t>
    </dgm:pt>
    <dgm:pt modelId="{B69F720A-CC0F-499C-9869-7668D9294D51}" type="pres">
      <dgm:prSet presAssocID="{575CBF4F-6CAF-4164-9B25-67E92A54459C}" presName="compNode" presStyleCnt="0"/>
      <dgm:spPr/>
      <dgm:t>
        <a:bodyPr/>
        <a:lstStyle/>
        <a:p>
          <a:pPr rtl="1"/>
          <a:endParaRPr lang="ar-EG"/>
        </a:p>
      </dgm:t>
    </dgm:pt>
    <dgm:pt modelId="{2334F498-244F-4110-9D21-D0E33287289C}" type="pres">
      <dgm:prSet presAssocID="{575CBF4F-6CAF-4164-9B25-67E92A54459C}" presName="dummyConnPt" presStyleCnt="0"/>
      <dgm:spPr/>
      <dgm:t>
        <a:bodyPr/>
        <a:lstStyle/>
        <a:p>
          <a:pPr rtl="1"/>
          <a:endParaRPr lang="ar-EG"/>
        </a:p>
      </dgm:t>
    </dgm:pt>
    <dgm:pt modelId="{8EBB44EF-02DD-4FEA-AC85-18F3B5C2A565}" type="pres">
      <dgm:prSet presAssocID="{575CBF4F-6CAF-4164-9B25-67E92A54459C}" presName="node" presStyleLbl="node1" presStyleIdx="7" presStyleCnt="9">
        <dgm:presLayoutVars>
          <dgm:bulletEnabled val="1"/>
        </dgm:presLayoutVars>
      </dgm:prSet>
      <dgm:spPr/>
      <dgm:t>
        <a:bodyPr/>
        <a:lstStyle/>
        <a:p>
          <a:endParaRPr lang="en-US"/>
        </a:p>
      </dgm:t>
    </dgm:pt>
    <dgm:pt modelId="{5CD888CB-188A-4FEE-A18D-632871585914}" type="pres">
      <dgm:prSet presAssocID="{5372D05F-6717-4DB7-857C-CD5A5C771EDF}" presName="sibTrans" presStyleLbl="bgSibTrans2D1" presStyleIdx="7" presStyleCnt="8"/>
      <dgm:spPr/>
      <dgm:t>
        <a:bodyPr/>
        <a:lstStyle/>
        <a:p>
          <a:endParaRPr lang="en-US"/>
        </a:p>
      </dgm:t>
    </dgm:pt>
    <dgm:pt modelId="{C2C726C9-9DC8-40D9-81A7-76D09F21656E}" type="pres">
      <dgm:prSet presAssocID="{90B8248E-7774-402B-8AF9-4FE2C4F2D801}" presName="compNode" presStyleCnt="0"/>
      <dgm:spPr/>
      <dgm:t>
        <a:bodyPr/>
        <a:lstStyle/>
        <a:p>
          <a:pPr rtl="1"/>
          <a:endParaRPr lang="ar-EG"/>
        </a:p>
      </dgm:t>
    </dgm:pt>
    <dgm:pt modelId="{FDED3409-E8B7-4FEA-B6F8-A42A63B41614}" type="pres">
      <dgm:prSet presAssocID="{90B8248E-7774-402B-8AF9-4FE2C4F2D801}" presName="dummyConnPt" presStyleCnt="0"/>
      <dgm:spPr/>
      <dgm:t>
        <a:bodyPr/>
        <a:lstStyle/>
        <a:p>
          <a:pPr rtl="1"/>
          <a:endParaRPr lang="ar-EG"/>
        </a:p>
      </dgm:t>
    </dgm:pt>
    <dgm:pt modelId="{3099C9CE-76E3-4406-9578-AFBAA39BED1D}" type="pres">
      <dgm:prSet presAssocID="{90B8248E-7774-402B-8AF9-4FE2C4F2D801}" presName="node" presStyleLbl="node1" presStyleIdx="8" presStyleCnt="9">
        <dgm:presLayoutVars>
          <dgm:bulletEnabled val="1"/>
        </dgm:presLayoutVars>
      </dgm:prSet>
      <dgm:spPr/>
      <dgm:t>
        <a:bodyPr/>
        <a:lstStyle/>
        <a:p>
          <a:endParaRPr lang="en-US"/>
        </a:p>
      </dgm:t>
    </dgm:pt>
  </dgm:ptLst>
  <dgm:cxnLst>
    <dgm:cxn modelId="{43395C68-8509-4E0F-AA70-4B0A1FA402CE}" type="presOf" srcId="{902C37E7-23B8-432D-82AB-7087FEF46E67}" destId="{6F94A7DD-ABD3-4C64-9FCE-12F898A97381}" srcOrd="0" destOrd="0" presId="urn:microsoft.com/office/officeart/2005/8/layout/bProcess4"/>
    <dgm:cxn modelId="{BDA31E7A-0D74-4B0C-889D-F8257E57CC20}" type="presOf" srcId="{575CBF4F-6CAF-4164-9B25-67E92A54459C}" destId="{8EBB44EF-02DD-4FEA-AC85-18F3B5C2A565}" srcOrd="0" destOrd="0" presId="urn:microsoft.com/office/officeart/2005/8/layout/bProcess4"/>
    <dgm:cxn modelId="{95760332-FFF7-4E1F-8351-D3C390F76CC4}" type="presOf" srcId="{71FF0B53-8191-4743-9985-5EAB05FF3259}" destId="{D2DFB10C-7496-44D7-A716-5ED7ED2DE8B0}" srcOrd="0" destOrd="0" presId="urn:microsoft.com/office/officeart/2005/8/layout/bProcess4"/>
    <dgm:cxn modelId="{D57E15B0-9375-4802-B555-009740708234}" srcId="{B8EA6791-D066-4711-BC44-524D4FB8D8E2}" destId="{E516AC35-430D-4780-8C14-B603EE6E8161}" srcOrd="1" destOrd="0" parTransId="{660AFEEF-DC4D-4F28-9FD4-D08DA4209451}" sibTransId="{DBD10887-AC88-4246-BD6B-F7CDCD13BDA0}"/>
    <dgm:cxn modelId="{E2D3CB1C-49B7-4541-AA56-9F794E24CCF2}" type="presOf" srcId="{E516AC35-430D-4780-8C14-B603EE6E8161}" destId="{0775225F-1805-4E13-836A-8BDF64CFCEF0}" srcOrd="0" destOrd="0" presId="urn:microsoft.com/office/officeart/2005/8/layout/bProcess4"/>
    <dgm:cxn modelId="{49D11E00-8D58-4B13-82A2-A244A7545431}" srcId="{B8EA6791-D066-4711-BC44-524D4FB8D8E2}" destId="{078DE8F8-310C-41D6-8433-124974E17276}" srcOrd="6" destOrd="0" parTransId="{1B4A5016-606F-4E22-B876-D334628BE02F}" sibTransId="{F79119B4-B238-4B65-BF51-EBD64B6C5BD8}"/>
    <dgm:cxn modelId="{A9BDBA9D-D38C-4748-8E0A-CABE626EFFB5}" type="presOf" srcId="{BD5EFCAD-90AC-44B2-9D2E-EB823EAA008E}" destId="{DC0B91E8-56AF-4AA3-B8C4-562382AC22F7}" srcOrd="0" destOrd="0" presId="urn:microsoft.com/office/officeart/2005/8/layout/bProcess4"/>
    <dgm:cxn modelId="{A52D3D6C-472A-4B4B-AA6E-7B8EE1EC13C5}" type="presOf" srcId="{078DE8F8-310C-41D6-8433-124974E17276}" destId="{B2D93D8C-2F2B-48F5-AFB3-DCB3616AEBBA}" srcOrd="0" destOrd="0" presId="urn:microsoft.com/office/officeart/2005/8/layout/bProcess4"/>
    <dgm:cxn modelId="{5CA29CE9-AA1C-4E76-B4E1-35BEEA05CA99}" type="presOf" srcId="{B8EA6791-D066-4711-BC44-524D4FB8D8E2}" destId="{5AB0FE82-33DB-46AF-8F90-36F0484ECFCD}" srcOrd="0" destOrd="0" presId="urn:microsoft.com/office/officeart/2005/8/layout/bProcess4"/>
    <dgm:cxn modelId="{C43EFCB2-9909-4169-980F-A9326188EB6A}" type="presOf" srcId="{2DF98572-238C-4950-800E-A4D472429532}" destId="{1930ACE5-F181-4B8A-92D9-054A0E4FAEB7}" srcOrd="0" destOrd="0" presId="urn:microsoft.com/office/officeart/2005/8/layout/bProcess4"/>
    <dgm:cxn modelId="{7BF45A82-F267-4F0A-A602-CDD2F7C6F0D1}" type="presOf" srcId="{AE6EBA1D-F347-4A9C-B913-B78F25A5B531}" destId="{9AD60CDC-EE0B-468C-BE9C-E194F2DF10E4}" srcOrd="0" destOrd="0" presId="urn:microsoft.com/office/officeart/2005/8/layout/bProcess4"/>
    <dgm:cxn modelId="{976EDA0F-1810-43F0-BFA4-580477DFBB14}" srcId="{B8EA6791-D066-4711-BC44-524D4FB8D8E2}" destId="{575CBF4F-6CAF-4164-9B25-67E92A54459C}" srcOrd="7" destOrd="0" parTransId="{59A71722-F2F1-4056-A775-C8E3EE37C44E}" sibTransId="{5372D05F-6717-4DB7-857C-CD5A5C771EDF}"/>
    <dgm:cxn modelId="{54922390-4B9F-4A59-AA77-CC1F6A34346A}" srcId="{B8EA6791-D066-4711-BC44-524D4FB8D8E2}" destId="{BD5EFCAD-90AC-44B2-9D2E-EB823EAA008E}" srcOrd="2" destOrd="0" parTransId="{80DCC2A4-3496-44EA-A624-9B871EE1849F}" sibTransId="{ABAE2785-0BE2-4CB6-9832-4B91373D6BC2}"/>
    <dgm:cxn modelId="{CA9EAB62-6C8D-430B-8626-C0A5F7644324}" srcId="{B8EA6791-D066-4711-BC44-524D4FB8D8E2}" destId="{90B8248E-7774-402B-8AF9-4FE2C4F2D801}" srcOrd="8" destOrd="0" parTransId="{2E818091-DAEF-4B5F-B882-C534C6E29012}" sibTransId="{6C1F62F3-BFF0-4D4C-8C46-905FDB82D57A}"/>
    <dgm:cxn modelId="{C1B74951-F8A9-4B9B-A7A6-EE0DD3B163B5}" srcId="{B8EA6791-D066-4711-BC44-524D4FB8D8E2}" destId="{AE6EBA1D-F347-4A9C-B913-B78F25A5B531}" srcOrd="0" destOrd="0" parTransId="{197C072D-082A-4A76-A300-8CA8873861BB}" sibTransId="{38FFCE7B-A53A-426F-9C84-351322F5E7D5}"/>
    <dgm:cxn modelId="{82CC9580-5A90-4C7B-866A-5874F6033443}" srcId="{B8EA6791-D066-4711-BC44-524D4FB8D8E2}" destId="{949ADF81-9DAD-4CF9-819C-AD5471D37371}" srcOrd="5" destOrd="0" parTransId="{CEAA57F5-B665-4969-B131-A3ADD40F3C2D}" sibTransId="{A0071437-1D52-4EFA-AB13-9D82A0164122}"/>
    <dgm:cxn modelId="{FAF73036-8311-4CDE-A2AA-1A329FF144FF}" srcId="{B8EA6791-D066-4711-BC44-524D4FB8D8E2}" destId="{902C37E7-23B8-432D-82AB-7087FEF46E67}" srcOrd="4" destOrd="0" parTransId="{6D2CCC49-ED5D-4928-B6BB-3BC0767BF791}" sibTransId="{EC80BA16-9084-425A-9618-39C1038AC985}"/>
    <dgm:cxn modelId="{F3DB0F1F-4ECE-47CF-9946-133CA48D87E1}" type="presOf" srcId="{EC80BA16-9084-425A-9618-39C1038AC985}" destId="{55F4282D-EA65-4607-BCCB-1293CCC49AEC}" srcOrd="0" destOrd="0" presId="urn:microsoft.com/office/officeart/2005/8/layout/bProcess4"/>
    <dgm:cxn modelId="{E76D0D25-5C75-4D3C-9CA9-852508589429}" srcId="{B8EA6791-D066-4711-BC44-524D4FB8D8E2}" destId="{2DF98572-238C-4950-800E-A4D472429532}" srcOrd="3" destOrd="0" parTransId="{285F7D72-1890-4738-B6E0-BD3ADDB343E3}" sibTransId="{71FF0B53-8191-4743-9985-5EAB05FF3259}"/>
    <dgm:cxn modelId="{B9FE9A91-AA03-4EC8-A25E-0AF75D0F91F7}" type="presOf" srcId="{ABAE2785-0BE2-4CB6-9832-4B91373D6BC2}" destId="{3520F614-0E2E-4004-BCBC-C4B3FC9F75E5}" srcOrd="0" destOrd="0" presId="urn:microsoft.com/office/officeart/2005/8/layout/bProcess4"/>
    <dgm:cxn modelId="{E03E224E-9D98-4136-8312-FEF80604FA72}" type="presOf" srcId="{949ADF81-9DAD-4CF9-819C-AD5471D37371}" destId="{8BC4CF28-B91B-4E20-A17D-DBEDD612C48F}" srcOrd="0" destOrd="0" presId="urn:microsoft.com/office/officeart/2005/8/layout/bProcess4"/>
    <dgm:cxn modelId="{AC32DA1D-C8C0-4CD0-8F74-36E3A3017437}" type="presOf" srcId="{90B8248E-7774-402B-8AF9-4FE2C4F2D801}" destId="{3099C9CE-76E3-4406-9578-AFBAA39BED1D}" srcOrd="0" destOrd="0" presId="urn:microsoft.com/office/officeart/2005/8/layout/bProcess4"/>
    <dgm:cxn modelId="{8378889C-9A86-49C4-A8B9-31093B175534}" type="presOf" srcId="{5372D05F-6717-4DB7-857C-CD5A5C771EDF}" destId="{5CD888CB-188A-4FEE-A18D-632871585914}" srcOrd="0" destOrd="0" presId="urn:microsoft.com/office/officeart/2005/8/layout/bProcess4"/>
    <dgm:cxn modelId="{BDEAC311-7217-4CA9-B0D0-66D51A8CC846}" type="presOf" srcId="{F79119B4-B238-4B65-BF51-EBD64B6C5BD8}" destId="{AF34786E-2E75-4D5D-8E5A-5D7E26787856}" srcOrd="0" destOrd="0" presId="urn:microsoft.com/office/officeart/2005/8/layout/bProcess4"/>
    <dgm:cxn modelId="{784DFF4F-160D-466D-A207-7E53E06E06A1}" type="presOf" srcId="{38FFCE7B-A53A-426F-9C84-351322F5E7D5}" destId="{855008D9-B6B1-4A1B-A0A4-6B56AF4F793A}" srcOrd="0" destOrd="0" presId="urn:microsoft.com/office/officeart/2005/8/layout/bProcess4"/>
    <dgm:cxn modelId="{25093F5F-E794-40BC-90E8-D7EEFD2937EC}" type="presOf" srcId="{DBD10887-AC88-4246-BD6B-F7CDCD13BDA0}" destId="{A0E1AC33-2815-40F0-A2FD-1135FB603DEA}" srcOrd="0" destOrd="0" presId="urn:microsoft.com/office/officeart/2005/8/layout/bProcess4"/>
    <dgm:cxn modelId="{F26F8898-7FCB-40ED-B388-9408A1726100}" type="presOf" srcId="{A0071437-1D52-4EFA-AB13-9D82A0164122}" destId="{5465FB62-A571-46AE-B909-9DF90421E9DE}" srcOrd="0" destOrd="0" presId="urn:microsoft.com/office/officeart/2005/8/layout/bProcess4"/>
    <dgm:cxn modelId="{16F47CC4-C9C6-4017-904F-91B1572C4F72}" type="presParOf" srcId="{5AB0FE82-33DB-46AF-8F90-36F0484ECFCD}" destId="{C6B22798-355C-4B79-A13E-DA8E8D9B4F6B}" srcOrd="0" destOrd="0" presId="urn:microsoft.com/office/officeart/2005/8/layout/bProcess4"/>
    <dgm:cxn modelId="{6B20C665-88D1-4A4B-920F-DEC73ACE234B}" type="presParOf" srcId="{C6B22798-355C-4B79-A13E-DA8E8D9B4F6B}" destId="{AE0D5560-A086-406C-AF2F-E1B1C977ECCD}" srcOrd="0" destOrd="0" presId="urn:microsoft.com/office/officeart/2005/8/layout/bProcess4"/>
    <dgm:cxn modelId="{F9FC86C8-CC07-4626-BA60-947C2A0F5B99}" type="presParOf" srcId="{C6B22798-355C-4B79-A13E-DA8E8D9B4F6B}" destId="{9AD60CDC-EE0B-468C-BE9C-E194F2DF10E4}" srcOrd="1" destOrd="0" presId="urn:microsoft.com/office/officeart/2005/8/layout/bProcess4"/>
    <dgm:cxn modelId="{EC6F9A71-6563-46C9-AC9E-7BE35E3721B6}" type="presParOf" srcId="{5AB0FE82-33DB-46AF-8F90-36F0484ECFCD}" destId="{855008D9-B6B1-4A1B-A0A4-6B56AF4F793A}" srcOrd="1" destOrd="0" presId="urn:microsoft.com/office/officeart/2005/8/layout/bProcess4"/>
    <dgm:cxn modelId="{E8F8B987-3699-46F9-85CA-237BD672C43A}" type="presParOf" srcId="{5AB0FE82-33DB-46AF-8F90-36F0484ECFCD}" destId="{FE194398-D999-4C1C-86C6-CEE4D740729A}" srcOrd="2" destOrd="0" presId="urn:microsoft.com/office/officeart/2005/8/layout/bProcess4"/>
    <dgm:cxn modelId="{99BBADD9-4E84-40D8-8224-768A5C4082CE}" type="presParOf" srcId="{FE194398-D999-4C1C-86C6-CEE4D740729A}" destId="{3E271F04-3E19-417B-A104-B034A524000E}" srcOrd="0" destOrd="0" presId="urn:microsoft.com/office/officeart/2005/8/layout/bProcess4"/>
    <dgm:cxn modelId="{54463C15-AB53-47F9-ABC2-C0288422F9A4}" type="presParOf" srcId="{FE194398-D999-4C1C-86C6-CEE4D740729A}" destId="{0775225F-1805-4E13-836A-8BDF64CFCEF0}" srcOrd="1" destOrd="0" presId="urn:microsoft.com/office/officeart/2005/8/layout/bProcess4"/>
    <dgm:cxn modelId="{8480189B-1591-448A-98D2-15D639CBCB1D}" type="presParOf" srcId="{5AB0FE82-33DB-46AF-8F90-36F0484ECFCD}" destId="{A0E1AC33-2815-40F0-A2FD-1135FB603DEA}" srcOrd="3" destOrd="0" presId="urn:microsoft.com/office/officeart/2005/8/layout/bProcess4"/>
    <dgm:cxn modelId="{0DCB3A9D-996A-458B-9F1E-FF5E4B1C0971}" type="presParOf" srcId="{5AB0FE82-33DB-46AF-8F90-36F0484ECFCD}" destId="{A257F3BE-202C-425D-ABF4-3B2BCA7F5D97}" srcOrd="4" destOrd="0" presId="urn:microsoft.com/office/officeart/2005/8/layout/bProcess4"/>
    <dgm:cxn modelId="{852CB8DF-4E4E-4BE7-A024-C39915163026}" type="presParOf" srcId="{A257F3BE-202C-425D-ABF4-3B2BCA7F5D97}" destId="{F0FCC2EA-BF4E-4870-BF6C-C7E5C01D2047}" srcOrd="0" destOrd="0" presId="urn:microsoft.com/office/officeart/2005/8/layout/bProcess4"/>
    <dgm:cxn modelId="{A0468D29-95E2-4287-9341-B16104614800}" type="presParOf" srcId="{A257F3BE-202C-425D-ABF4-3B2BCA7F5D97}" destId="{DC0B91E8-56AF-4AA3-B8C4-562382AC22F7}" srcOrd="1" destOrd="0" presId="urn:microsoft.com/office/officeart/2005/8/layout/bProcess4"/>
    <dgm:cxn modelId="{9E83236C-26FC-45D7-A6FD-29B3E7D84055}" type="presParOf" srcId="{5AB0FE82-33DB-46AF-8F90-36F0484ECFCD}" destId="{3520F614-0E2E-4004-BCBC-C4B3FC9F75E5}" srcOrd="5" destOrd="0" presId="urn:microsoft.com/office/officeart/2005/8/layout/bProcess4"/>
    <dgm:cxn modelId="{196F77D1-6913-4C58-9543-83041369F2A1}" type="presParOf" srcId="{5AB0FE82-33DB-46AF-8F90-36F0484ECFCD}" destId="{DA2FD337-9F54-4F31-B9F5-7A2C376CD3A5}" srcOrd="6" destOrd="0" presId="urn:microsoft.com/office/officeart/2005/8/layout/bProcess4"/>
    <dgm:cxn modelId="{5E0087E2-A877-4DBC-9F52-525FEB5CE083}" type="presParOf" srcId="{DA2FD337-9F54-4F31-B9F5-7A2C376CD3A5}" destId="{0F03359C-0B27-47AB-841B-4424A972F6D3}" srcOrd="0" destOrd="0" presId="urn:microsoft.com/office/officeart/2005/8/layout/bProcess4"/>
    <dgm:cxn modelId="{E5FAADDB-85E4-4A8E-A847-B7B10BBF25BC}" type="presParOf" srcId="{DA2FD337-9F54-4F31-B9F5-7A2C376CD3A5}" destId="{1930ACE5-F181-4B8A-92D9-054A0E4FAEB7}" srcOrd="1" destOrd="0" presId="urn:microsoft.com/office/officeart/2005/8/layout/bProcess4"/>
    <dgm:cxn modelId="{309887E0-4CDE-42DE-9C9A-C19913977B28}" type="presParOf" srcId="{5AB0FE82-33DB-46AF-8F90-36F0484ECFCD}" destId="{D2DFB10C-7496-44D7-A716-5ED7ED2DE8B0}" srcOrd="7" destOrd="0" presId="urn:microsoft.com/office/officeart/2005/8/layout/bProcess4"/>
    <dgm:cxn modelId="{F46D6007-4116-4E67-83C8-1BFBB3F25BF4}" type="presParOf" srcId="{5AB0FE82-33DB-46AF-8F90-36F0484ECFCD}" destId="{11EBE21F-8081-482F-86A5-9C371E40AC04}" srcOrd="8" destOrd="0" presId="urn:microsoft.com/office/officeart/2005/8/layout/bProcess4"/>
    <dgm:cxn modelId="{54330832-8BAE-42BF-8E31-F325E4587585}" type="presParOf" srcId="{11EBE21F-8081-482F-86A5-9C371E40AC04}" destId="{74F62E28-B16F-4403-A48F-9A1C803DDE1A}" srcOrd="0" destOrd="0" presId="urn:microsoft.com/office/officeart/2005/8/layout/bProcess4"/>
    <dgm:cxn modelId="{39B56B13-24EB-4E53-8B84-D75A0004A23F}" type="presParOf" srcId="{11EBE21F-8081-482F-86A5-9C371E40AC04}" destId="{6F94A7DD-ABD3-4C64-9FCE-12F898A97381}" srcOrd="1" destOrd="0" presId="urn:microsoft.com/office/officeart/2005/8/layout/bProcess4"/>
    <dgm:cxn modelId="{E643E101-A694-4176-96EE-9F1ADBACA400}" type="presParOf" srcId="{5AB0FE82-33DB-46AF-8F90-36F0484ECFCD}" destId="{55F4282D-EA65-4607-BCCB-1293CCC49AEC}" srcOrd="9" destOrd="0" presId="urn:microsoft.com/office/officeart/2005/8/layout/bProcess4"/>
    <dgm:cxn modelId="{84FB8549-2C8A-4EE0-94FE-D1EAB7FDE49B}" type="presParOf" srcId="{5AB0FE82-33DB-46AF-8F90-36F0484ECFCD}" destId="{0C49376C-DD2B-4A3B-84F1-777C0C7A7BE7}" srcOrd="10" destOrd="0" presId="urn:microsoft.com/office/officeart/2005/8/layout/bProcess4"/>
    <dgm:cxn modelId="{526CA050-324C-4B8A-B07D-941954829E2A}" type="presParOf" srcId="{0C49376C-DD2B-4A3B-84F1-777C0C7A7BE7}" destId="{2A23D1FF-BA0F-4EF7-B236-E7C59F95147E}" srcOrd="0" destOrd="0" presId="urn:microsoft.com/office/officeart/2005/8/layout/bProcess4"/>
    <dgm:cxn modelId="{13B63DE2-1FE2-466A-8D44-75F4C2157A36}" type="presParOf" srcId="{0C49376C-DD2B-4A3B-84F1-777C0C7A7BE7}" destId="{8BC4CF28-B91B-4E20-A17D-DBEDD612C48F}" srcOrd="1" destOrd="0" presId="urn:microsoft.com/office/officeart/2005/8/layout/bProcess4"/>
    <dgm:cxn modelId="{9E64D3F4-7395-45C1-9E67-78194B8170EB}" type="presParOf" srcId="{5AB0FE82-33DB-46AF-8F90-36F0484ECFCD}" destId="{5465FB62-A571-46AE-B909-9DF90421E9DE}" srcOrd="11" destOrd="0" presId="urn:microsoft.com/office/officeart/2005/8/layout/bProcess4"/>
    <dgm:cxn modelId="{3433EF6D-8496-44E8-BEA4-A1FC7F970C68}" type="presParOf" srcId="{5AB0FE82-33DB-46AF-8F90-36F0484ECFCD}" destId="{F20655A1-3846-4F22-AE7C-AB7FA064E1AB}" srcOrd="12" destOrd="0" presId="urn:microsoft.com/office/officeart/2005/8/layout/bProcess4"/>
    <dgm:cxn modelId="{B55B739C-DA88-48AF-9CE4-DFE51F52E67C}" type="presParOf" srcId="{F20655A1-3846-4F22-AE7C-AB7FA064E1AB}" destId="{897AE68A-DB16-44AC-9E7B-9EBDA6023093}" srcOrd="0" destOrd="0" presId="urn:microsoft.com/office/officeart/2005/8/layout/bProcess4"/>
    <dgm:cxn modelId="{50870065-768C-44F4-9BDD-490A1AE8E642}" type="presParOf" srcId="{F20655A1-3846-4F22-AE7C-AB7FA064E1AB}" destId="{B2D93D8C-2F2B-48F5-AFB3-DCB3616AEBBA}" srcOrd="1" destOrd="0" presId="urn:microsoft.com/office/officeart/2005/8/layout/bProcess4"/>
    <dgm:cxn modelId="{1DBC5AF3-C6C2-4F0B-B6FE-EAB3BA9A3A6C}" type="presParOf" srcId="{5AB0FE82-33DB-46AF-8F90-36F0484ECFCD}" destId="{AF34786E-2E75-4D5D-8E5A-5D7E26787856}" srcOrd="13" destOrd="0" presId="urn:microsoft.com/office/officeart/2005/8/layout/bProcess4"/>
    <dgm:cxn modelId="{A1272CAD-0282-4623-BA34-BD30D6E96FBC}" type="presParOf" srcId="{5AB0FE82-33DB-46AF-8F90-36F0484ECFCD}" destId="{B69F720A-CC0F-499C-9869-7668D9294D51}" srcOrd="14" destOrd="0" presId="urn:microsoft.com/office/officeart/2005/8/layout/bProcess4"/>
    <dgm:cxn modelId="{19F6ADF7-CE11-48C9-9F57-9A9786F30C36}" type="presParOf" srcId="{B69F720A-CC0F-499C-9869-7668D9294D51}" destId="{2334F498-244F-4110-9D21-D0E33287289C}" srcOrd="0" destOrd="0" presId="urn:microsoft.com/office/officeart/2005/8/layout/bProcess4"/>
    <dgm:cxn modelId="{DF91DB25-E978-45B9-8CD4-585879726B17}" type="presParOf" srcId="{B69F720A-CC0F-499C-9869-7668D9294D51}" destId="{8EBB44EF-02DD-4FEA-AC85-18F3B5C2A565}" srcOrd="1" destOrd="0" presId="urn:microsoft.com/office/officeart/2005/8/layout/bProcess4"/>
    <dgm:cxn modelId="{F4AF94C2-EA95-4165-8E46-99C9FF14674F}" type="presParOf" srcId="{5AB0FE82-33DB-46AF-8F90-36F0484ECFCD}" destId="{5CD888CB-188A-4FEE-A18D-632871585914}" srcOrd="15" destOrd="0" presId="urn:microsoft.com/office/officeart/2005/8/layout/bProcess4"/>
    <dgm:cxn modelId="{11D37FCE-8B98-4100-B87D-D4321A0619B2}" type="presParOf" srcId="{5AB0FE82-33DB-46AF-8F90-36F0484ECFCD}" destId="{C2C726C9-9DC8-40D9-81A7-76D09F21656E}" srcOrd="16" destOrd="0" presId="urn:microsoft.com/office/officeart/2005/8/layout/bProcess4"/>
    <dgm:cxn modelId="{2DC0A0E3-4AEA-4DDF-B2D3-FEB845712040}" type="presParOf" srcId="{C2C726C9-9DC8-40D9-81A7-76D09F21656E}" destId="{FDED3409-E8B7-4FEA-B6F8-A42A63B41614}" srcOrd="0" destOrd="0" presId="urn:microsoft.com/office/officeart/2005/8/layout/bProcess4"/>
    <dgm:cxn modelId="{4BAFCA24-036C-45B9-BB32-A8DD7F92ED3E}" type="presParOf" srcId="{C2C726C9-9DC8-40D9-81A7-76D09F21656E}" destId="{3099C9CE-76E3-4406-9578-AFBAA39BED1D}"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624DCB9-8395-4279-9F84-A457B307801A}" type="doc">
      <dgm:prSet loTypeId="urn:microsoft.com/office/officeart/2005/8/layout/hierarchy4" loCatId="list" qsTypeId="urn:microsoft.com/office/officeart/2005/8/quickstyle/3d1" qsCatId="3D" csTypeId="urn:microsoft.com/office/officeart/2005/8/colors/colorful5" csCatId="colorful" phldr="1"/>
      <dgm:spPr/>
      <dgm:t>
        <a:bodyPr/>
        <a:lstStyle/>
        <a:p>
          <a:pPr rtl="1"/>
          <a:endParaRPr lang="ar-EG"/>
        </a:p>
      </dgm:t>
    </dgm:pt>
    <dgm:pt modelId="{306A5AC3-E211-4CC0-8946-B7776480F56B}">
      <dgm:prSet phldrT="[Text]"/>
      <dgm:spPr/>
      <dgm:t>
        <a:bodyPr/>
        <a:lstStyle/>
        <a:p>
          <a:pPr rtl="1"/>
          <a:r>
            <a:rPr lang="en-US" dirty="0" smtClean="0"/>
            <a:t>problem</a:t>
          </a:r>
          <a:endParaRPr lang="ar-EG" dirty="0"/>
        </a:p>
      </dgm:t>
    </dgm:pt>
    <dgm:pt modelId="{5000ED3C-0180-4F9E-8669-8E15FDDA2A1D}" type="parTrans" cxnId="{943AF859-6D92-4EDB-AD8C-8919CB986767}">
      <dgm:prSet/>
      <dgm:spPr/>
      <dgm:t>
        <a:bodyPr/>
        <a:lstStyle/>
        <a:p>
          <a:pPr rtl="1"/>
          <a:endParaRPr lang="ar-EG"/>
        </a:p>
      </dgm:t>
    </dgm:pt>
    <dgm:pt modelId="{54387FE8-7982-43EA-A6D9-E1085E64E7F4}" type="sibTrans" cxnId="{943AF859-6D92-4EDB-AD8C-8919CB986767}">
      <dgm:prSet/>
      <dgm:spPr/>
      <dgm:t>
        <a:bodyPr/>
        <a:lstStyle/>
        <a:p>
          <a:pPr rtl="1"/>
          <a:endParaRPr lang="ar-EG"/>
        </a:p>
      </dgm:t>
    </dgm:pt>
    <dgm:pt modelId="{6AEF3C9A-167C-44CE-8B51-7D2E5D2F9013}">
      <dgm:prSet phldrT="[Text]" custT="1"/>
      <dgm:spPr/>
      <dgm:t>
        <a:bodyPr/>
        <a:lstStyle/>
        <a:p>
          <a:pPr rtl="1"/>
          <a:r>
            <a:rPr lang="en-US" sz="1400" dirty="0" smtClean="0"/>
            <a:t>Berberine has low bioavailability,</a:t>
          </a:r>
          <a:endParaRPr lang="ar-EG" sz="1400" dirty="0"/>
        </a:p>
      </dgm:t>
    </dgm:pt>
    <dgm:pt modelId="{8E7282A5-DE30-41E1-AAF6-FB93EBE6AD46}" type="parTrans" cxnId="{159C25A6-CF2E-464E-B059-2DB7B71F2722}">
      <dgm:prSet/>
      <dgm:spPr/>
      <dgm:t>
        <a:bodyPr/>
        <a:lstStyle/>
        <a:p>
          <a:pPr rtl="1"/>
          <a:endParaRPr lang="ar-EG"/>
        </a:p>
      </dgm:t>
    </dgm:pt>
    <dgm:pt modelId="{F583A499-991C-4C5E-A886-9C47F9CCE27E}" type="sibTrans" cxnId="{159C25A6-CF2E-464E-B059-2DB7B71F2722}">
      <dgm:prSet/>
      <dgm:spPr/>
      <dgm:t>
        <a:bodyPr/>
        <a:lstStyle/>
        <a:p>
          <a:pPr rtl="1"/>
          <a:endParaRPr lang="ar-EG"/>
        </a:p>
      </dgm:t>
    </dgm:pt>
    <dgm:pt modelId="{86AD2190-3ABC-4066-8E5B-2A3512AE7917}">
      <dgm:prSet phldrT="[Text]" custT="1"/>
      <dgm:spPr/>
      <dgm:t>
        <a:bodyPr/>
        <a:lstStyle/>
        <a:p>
          <a:pPr rtl="1"/>
          <a:r>
            <a:rPr lang="en-US" sz="1400" dirty="0" smtClean="0"/>
            <a:t>because the intestinal absorption of berberine is very low due to its solubility</a:t>
          </a:r>
          <a:endParaRPr lang="ar-EG" sz="1400" dirty="0"/>
        </a:p>
      </dgm:t>
    </dgm:pt>
    <dgm:pt modelId="{0FE235FD-5113-4A9D-81AB-0AE1D5568905}" type="parTrans" cxnId="{E0C095EB-F51F-4F75-8500-F79C158DC468}">
      <dgm:prSet/>
      <dgm:spPr/>
      <dgm:t>
        <a:bodyPr/>
        <a:lstStyle/>
        <a:p>
          <a:pPr rtl="1"/>
          <a:endParaRPr lang="ar-EG"/>
        </a:p>
      </dgm:t>
    </dgm:pt>
    <dgm:pt modelId="{5888D63B-96F0-4A4A-99B3-02DCA530359B}" type="sibTrans" cxnId="{E0C095EB-F51F-4F75-8500-F79C158DC468}">
      <dgm:prSet/>
      <dgm:spPr/>
      <dgm:t>
        <a:bodyPr/>
        <a:lstStyle/>
        <a:p>
          <a:pPr rtl="1"/>
          <a:endParaRPr lang="ar-EG"/>
        </a:p>
      </dgm:t>
    </dgm:pt>
    <dgm:pt modelId="{57F1B42E-B0A4-4E29-8FD2-3211E64BC3C9}">
      <dgm:prSet phldrT="[Text]"/>
      <dgm:spPr/>
      <dgm:t>
        <a:bodyPr/>
        <a:lstStyle/>
        <a:p>
          <a:pPr rtl="1"/>
          <a:r>
            <a:rPr lang="en-US" dirty="0" smtClean="0"/>
            <a:t>solution</a:t>
          </a:r>
          <a:endParaRPr lang="ar-EG" dirty="0"/>
        </a:p>
      </dgm:t>
    </dgm:pt>
    <dgm:pt modelId="{1268B33B-24D1-46FF-B7C5-6B6DA8F11352}" type="parTrans" cxnId="{B26D2F95-E28F-43B0-AE84-BFE2C22CF8C9}">
      <dgm:prSet/>
      <dgm:spPr/>
      <dgm:t>
        <a:bodyPr/>
        <a:lstStyle/>
        <a:p>
          <a:pPr rtl="1"/>
          <a:endParaRPr lang="ar-EG"/>
        </a:p>
      </dgm:t>
    </dgm:pt>
    <dgm:pt modelId="{E4ED5487-7709-4BE7-A198-D24420B0AC16}" type="sibTrans" cxnId="{B26D2F95-E28F-43B0-AE84-BFE2C22CF8C9}">
      <dgm:prSet/>
      <dgm:spPr/>
      <dgm:t>
        <a:bodyPr/>
        <a:lstStyle/>
        <a:p>
          <a:pPr rtl="1"/>
          <a:endParaRPr lang="ar-EG"/>
        </a:p>
      </dgm:t>
    </dgm:pt>
    <dgm:pt modelId="{664FF756-15A8-4326-B106-D309398864C8}">
      <dgm:prSet phldrT="[Text]"/>
      <dgm:spPr/>
      <dgm:t>
        <a:bodyPr/>
        <a:lstStyle/>
        <a:p>
          <a:pPr rtl="1"/>
          <a:r>
            <a:rPr lang="en-US" dirty="0" smtClean="0"/>
            <a:t>nanoparticles</a:t>
          </a:r>
        </a:p>
        <a:p>
          <a:pPr rtl="1"/>
          <a:r>
            <a:rPr lang="en-US" dirty="0" smtClean="0"/>
            <a:t>why? </a:t>
          </a:r>
          <a:endParaRPr lang="ar-EG" dirty="0"/>
        </a:p>
      </dgm:t>
    </dgm:pt>
    <dgm:pt modelId="{8B68B25C-A845-46AB-A2DD-51EF213AB67E}" type="parTrans" cxnId="{D31540B3-A7F8-4DD6-B856-38BCEBC037BF}">
      <dgm:prSet/>
      <dgm:spPr/>
      <dgm:t>
        <a:bodyPr/>
        <a:lstStyle/>
        <a:p>
          <a:pPr rtl="1"/>
          <a:endParaRPr lang="ar-EG"/>
        </a:p>
      </dgm:t>
    </dgm:pt>
    <dgm:pt modelId="{BC7F3213-FAD4-407A-BCDC-8644B8467991}" type="sibTrans" cxnId="{D31540B3-A7F8-4DD6-B856-38BCEBC037BF}">
      <dgm:prSet/>
      <dgm:spPr/>
      <dgm:t>
        <a:bodyPr/>
        <a:lstStyle/>
        <a:p>
          <a:pPr rtl="1"/>
          <a:endParaRPr lang="ar-EG"/>
        </a:p>
      </dgm:t>
    </dgm:pt>
    <dgm:pt modelId="{D0EB3FF5-0132-4EFB-8F17-855B8DEFFD91}">
      <dgm:prSet/>
      <dgm:spPr/>
      <dgm:t>
        <a:bodyPr/>
        <a:lstStyle/>
        <a:p>
          <a:pPr rtl="0"/>
          <a:r>
            <a:rPr lang="en-US" dirty="0" smtClean="0"/>
            <a:t>Administration by parental, oral, nasal and ocular routes.</a:t>
          </a:r>
          <a:endParaRPr lang="en-US" dirty="0"/>
        </a:p>
      </dgm:t>
    </dgm:pt>
    <dgm:pt modelId="{18669FC6-9234-47E1-8AA6-613E91ABB429}" type="parTrans" cxnId="{F6725D22-8FBC-4ACA-BF92-8829DB157FA2}">
      <dgm:prSet/>
      <dgm:spPr/>
      <dgm:t>
        <a:bodyPr/>
        <a:lstStyle/>
        <a:p>
          <a:pPr rtl="1"/>
          <a:endParaRPr lang="ar-EG"/>
        </a:p>
      </dgm:t>
    </dgm:pt>
    <dgm:pt modelId="{CED2B542-BD89-4FDE-A0E5-4799036A3540}" type="sibTrans" cxnId="{F6725D22-8FBC-4ACA-BF92-8829DB157FA2}">
      <dgm:prSet/>
      <dgm:spPr/>
      <dgm:t>
        <a:bodyPr/>
        <a:lstStyle/>
        <a:p>
          <a:pPr rtl="1"/>
          <a:endParaRPr lang="ar-EG"/>
        </a:p>
      </dgm:t>
    </dgm:pt>
    <dgm:pt modelId="{791BB12F-A40E-4C35-A34B-4638A55317CB}">
      <dgm:prSet/>
      <dgm:spPr/>
      <dgm:t>
        <a:bodyPr/>
        <a:lstStyle/>
        <a:p>
          <a:pPr rtl="1"/>
          <a:r>
            <a:rPr lang="en-US" dirty="0" smtClean="0"/>
            <a:t>By attaching specific ligands on to their surfaces, </a:t>
          </a:r>
          <a:r>
            <a:rPr lang="en-US" dirty="0" err="1" smtClean="0"/>
            <a:t>nano</a:t>
          </a:r>
          <a:r>
            <a:rPr lang="en-US" dirty="0" smtClean="0"/>
            <a:t> particles can be used for directing the drugs to specific target cells.</a:t>
          </a:r>
          <a:endParaRPr lang="en-US" dirty="0"/>
        </a:p>
      </dgm:t>
    </dgm:pt>
    <dgm:pt modelId="{D2086D87-E943-422E-95C6-C1FB597FC33A}" type="parTrans" cxnId="{859F49B5-2C90-44C7-96C8-1417D308674F}">
      <dgm:prSet/>
      <dgm:spPr/>
      <dgm:t>
        <a:bodyPr/>
        <a:lstStyle/>
        <a:p>
          <a:pPr rtl="1"/>
          <a:endParaRPr lang="ar-EG"/>
        </a:p>
      </dgm:t>
    </dgm:pt>
    <dgm:pt modelId="{5F9901D1-C8EA-4E5D-8898-083B1E643B5F}" type="sibTrans" cxnId="{859F49B5-2C90-44C7-96C8-1417D308674F}">
      <dgm:prSet/>
      <dgm:spPr/>
      <dgm:t>
        <a:bodyPr/>
        <a:lstStyle/>
        <a:p>
          <a:pPr rtl="1"/>
          <a:endParaRPr lang="ar-EG"/>
        </a:p>
      </dgm:t>
    </dgm:pt>
    <dgm:pt modelId="{5C670F3C-B497-48D5-A4B2-FF516BE6A8BC}">
      <dgm:prSet/>
      <dgm:spPr/>
      <dgm:t>
        <a:bodyPr/>
        <a:lstStyle/>
        <a:p>
          <a:pPr rtl="1"/>
          <a:r>
            <a:rPr lang="en-US" dirty="0" smtClean="0"/>
            <a:t>Improve stability and therapeutics index and reduce toxic affect. </a:t>
          </a:r>
          <a:endParaRPr lang="en-US" dirty="0"/>
        </a:p>
      </dgm:t>
    </dgm:pt>
    <dgm:pt modelId="{622B5AB4-CEEE-4FA9-912A-F424CCAAC7E4}" type="parTrans" cxnId="{FFCC1938-9FC2-4664-83F3-B7E9C88B59C6}">
      <dgm:prSet/>
      <dgm:spPr/>
      <dgm:t>
        <a:bodyPr/>
        <a:lstStyle/>
        <a:p>
          <a:pPr rtl="1"/>
          <a:endParaRPr lang="ar-EG"/>
        </a:p>
      </dgm:t>
    </dgm:pt>
    <dgm:pt modelId="{2CB1B124-5A90-4FC6-9DF2-10586934CFB9}" type="sibTrans" cxnId="{FFCC1938-9FC2-4664-83F3-B7E9C88B59C6}">
      <dgm:prSet/>
      <dgm:spPr/>
      <dgm:t>
        <a:bodyPr/>
        <a:lstStyle/>
        <a:p>
          <a:pPr rtl="1"/>
          <a:endParaRPr lang="ar-EG"/>
        </a:p>
      </dgm:t>
    </dgm:pt>
    <dgm:pt modelId="{7A3A2884-2152-4094-BA7E-89F789F5FA37}" type="pres">
      <dgm:prSet presAssocID="{3624DCB9-8395-4279-9F84-A457B307801A}" presName="Name0" presStyleCnt="0">
        <dgm:presLayoutVars>
          <dgm:chPref val="1"/>
          <dgm:dir/>
          <dgm:animOne val="branch"/>
          <dgm:animLvl val="lvl"/>
          <dgm:resizeHandles/>
        </dgm:presLayoutVars>
      </dgm:prSet>
      <dgm:spPr/>
      <dgm:t>
        <a:bodyPr/>
        <a:lstStyle/>
        <a:p>
          <a:pPr rtl="1"/>
          <a:endParaRPr lang="ar-EG"/>
        </a:p>
      </dgm:t>
    </dgm:pt>
    <dgm:pt modelId="{CDD18B0E-E389-4394-843E-122E4CD43692}" type="pres">
      <dgm:prSet presAssocID="{306A5AC3-E211-4CC0-8946-B7776480F56B}" presName="vertOne" presStyleCnt="0"/>
      <dgm:spPr/>
    </dgm:pt>
    <dgm:pt modelId="{EDD620F7-F93B-40EE-9F51-5B5CEEE5C73D}" type="pres">
      <dgm:prSet presAssocID="{306A5AC3-E211-4CC0-8946-B7776480F56B}" presName="txOne" presStyleLbl="node0" presStyleIdx="0" presStyleCnt="2">
        <dgm:presLayoutVars>
          <dgm:chPref val="3"/>
        </dgm:presLayoutVars>
      </dgm:prSet>
      <dgm:spPr/>
      <dgm:t>
        <a:bodyPr/>
        <a:lstStyle/>
        <a:p>
          <a:pPr rtl="1"/>
          <a:endParaRPr lang="ar-EG"/>
        </a:p>
      </dgm:t>
    </dgm:pt>
    <dgm:pt modelId="{FFE62D4D-DCA2-4667-A9E6-45C7FBE436A3}" type="pres">
      <dgm:prSet presAssocID="{306A5AC3-E211-4CC0-8946-B7776480F56B}" presName="parTransOne" presStyleCnt="0"/>
      <dgm:spPr/>
    </dgm:pt>
    <dgm:pt modelId="{F029ED4C-164C-411D-9368-1D42904B26FE}" type="pres">
      <dgm:prSet presAssocID="{306A5AC3-E211-4CC0-8946-B7776480F56B}" presName="horzOne" presStyleCnt="0"/>
      <dgm:spPr/>
    </dgm:pt>
    <dgm:pt modelId="{36C18377-0265-47BA-BE6E-0DB8120CF39C}" type="pres">
      <dgm:prSet presAssocID="{6AEF3C9A-167C-44CE-8B51-7D2E5D2F9013}" presName="vertTwo" presStyleCnt="0"/>
      <dgm:spPr/>
    </dgm:pt>
    <dgm:pt modelId="{1F5BB839-C730-471D-A463-21D1AD10A499}" type="pres">
      <dgm:prSet presAssocID="{6AEF3C9A-167C-44CE-8B51-7D2E5D2F9013}" presName="txTwo" presStyleLbl="node2" presStyleIdx="0" presStyleCnt="6">
        <dgm:presLayoutVars>
          <dgm:chPref val="3"/>
        </dgm:presLayoutVars>
      </dgm:prSet>
      <dgm:spPr/>
      <dgm:t>
        <a:bodyPr/>
        <a:lstStyle/>
        <a:p>
          <a:pPr rtl="1"/>
          <a:endParaRPr lang="ar-EG"/>
        </a:p>
      </dgm:t>
    </dgm:pt>
    <dgm:pt modelId="{0FD49770-F2C4-4233-83E7-5E465245FE95}" type="pres">
      <dgm:prSet presAssocID="{6AEF3C9A-167C-44CE-8B51-7D2E5D2F9013}" presName="horzTwo" presStyleCnt="0"/>
      <dgm:spPr/>
    </dgm:pt>
    <dgm:pt modelId="{3EDE1BCD-A42C-4EBC-BF49-E2E612E17B0F}" type="pres">
      <dgm:prSet presAssocID="{F583A499-991C-4C5E-A886-9C47F9CCE27E}" presName="sibSpaceTwo" presStyleCnt="0"/>
      <dgm:spPr/>
    </dgm:pt>
    <dgm:pt modelId="{9A783CEB-B846-4693-8AD0-08A04E726B52}" type="pres">
      <dgm:prSet presAssocID="{86AD2190-3ABC-4066-8E5B-2A3512AE7917}" presName="vertTwo" presStyleCnt="0"/>
      <dgm:spPr/>
    </dgm:pt>
    <dgm:pt modelId="{D11998C8-AFD2-4DDD-8E31-9D17ADCE6164}" type="pres">
      <dgm:prSet presAssocID="{86AD2190-3ABC-4066-8E5B-2A3512AE7917}" presName="txTwo" presStyleLbl="node2" presStyleIdx="1" presStyleCnt="6">
        <dgm:presLayoutVars>
          <dgm:chPref val="3"/>
        </dgm:presLayoutVars>
      </dgm:prSet>
      <dgm:spPr/>
      <dgm:t>
        <a:bodyPr/>
        <a:lstStyle/>
        <a:p>
          <a:pPr rtl="1"/>
          <a:endParaRPr lang="ar-EG"/>
        </a:p>
      </dgm:t>
    </dgm:pt>
    <dgm:pt modelId="{B8E4408D-4E96-4C5F-A6B3-8437D2B794BF}" type="pres">
      <dgm:prSet presAssocID="{86AD2190-3ABC-4066-8E5B-2A3512AE7917}" presName="horzTwo" presStyleCnt="0"/>
      <dgm:spPr/>
    </dgm:pt>
    <dgm:pt modelId="{11C53E1E-FEF8-40BB-9C2C-C97BBEAA5FFD}" type="pres">
      <dgm:prSet presAssocID="{54387FE8-7982-43EA-A6D9-E1085E64E7F4}" presName="sibSpaceOne" presStyleCnt="0"/>
      <dgm:spPr/>
    </dgm:pt>
    <dgm:pt modelId="{8AE90AC6-DEE3-4460-AD93-2ED198D38083}" type="pres">
      <dgm:prSet presAssocID="{57F1B42E-B0A4-4E29-8FD2-3211E64BC3C9}" presName="vertOne" presStyleCnt="0"/>
      <dgm:spPr/>
    </dgm:pt>
    <dgm:pt modelId="{54E99097-C2B6-463F-BA99-E3D05C62ABC2}" type="pres">
      <dgm:prSet presAssocID="{57F1B42E-B0A4-4E29-8FD2-3211E64BC3C9}" presName="txOne" presStyleLbl="node0" presStyleIdx="1" presStyleCnt="2">
        <dgm:presLayoutVars>
          <dgm:chPref val="3"/>
        </dgm:presLayoutVars>
      </dgm:prSet>
      <dgm:spPr/>
      <dgm:t>
        <a:bodyPr/>
        <a:lstStyle/>
        <a:p>
          <a:pPr rtl="1"/>
          <a:endParaRPr lang="ar-EG"/>
        </a:p>
      </dgm:t>
    </dgm:pt>
    <dgm:pt modelId="{7A0775DC-6351-4A5D-B4A1-AC35A25852FB}" type="pres">
      <dgm:prSet presAssocID="{57F1B42E-B0A4-4E29-8FD2-3211E64BC3C9}" presName="parTransOne" presStyleCnt="0"/>
      <dgm:spPr/>
    </dgm:pt>
    <dgm:pt modelId="{94DB2F5A-D3ED-4497-8C1E-B49767E04DCB}" type="pres">
      <dgm:prSet presAssocID="{57F1B42E-B0A4-4E29-8FD2-3211E64BC3C9}" presName="horzOne" presStyleCnt="0"/>
      <dgm:spPr/>
    </dgm:pt>
    <dgm:pt modelId="{2FA79B68-1A6E-43E5-843D-AEA787DD6B8D}" type="pres">
      <dgm:prSet presAssocID="{664FF756-15A8-4326-B106-D309398864C8}" presName="vertTwo" presStyleCnt="0"/>
      <dgm:spPr/>
    </dgm:pt>
    <dgm:pt modelId="{60D31F1E-686D-4021-A789-68CD7E10F672}" type="pres">
      <dgm:prSet presAssocID="{664FF756-15A8-4326-B106-D309398864C8}" presName="txTwo" presStyleLbl="node2" presStyleIdx="2" presStyleCnt="6">
        <dgm:presLayoutVars>
          <dgm:chPref val="3"/>
        </dgm:presLayoutVars>
      </dgm:prSet>
      <dgm:spPr/>
      <dgm:t>
        <a:bodyPr/>
        <a:lstStyle/>
        <a:p>
          <a:pPr rtl="1"/>
          <a:endParaRPr lang="ar-EG"/>
        </a:p>
      </dgm:t>
    </dgm:pt>
    <dgm:pt modelId="{BFF0FCE7-BDA4-4CC2-99A1-88F9ED685397}" type="pres">
      <dgm:prSet presAssocID="{664FF756-15A8-4326-B106-D309398864C8}" presName="horzTwo" presStyleCnt="0"/>
      <dgm:spPr/>
    </dgm:pt>
    <dgm:pt modelId="{C596DE51-0E96-4D5E-B266-F4D78A62A2BA}" type="pres">
      <dgm:prSet presAssocID="{BC7F3213-FAD4-407A-BCDC-8644B8467991}" presName="sibSpaceTwo" presStyleCnt="0"/>
      <dgm:spPr/>
    </dgm:pt>
    <dgm:pt modelId="{CC32E326-F906-4510-8D12-A27B63F0A6C8}" type="pres">
      <dgm:prSet presAssocID="{D0EB3FF5-0132-4EFB-8F17-855B8DEFFD91}" presName="vertTwo" presStyleCnt="0"/>
      <dgm:spPr/>
    </dgm:pt>
    <dgm:pt modelId="{7F51CE64-3E7F-4F8B-A517-A30795A2921D}" type="pres">
      <dgm:prSet presAssocID="{D0EB3FF5-0132-4EFB-8F17-855B8DEFFD91}" presName="txTwo" presStyleLbl="node2" presStyleIdx="3" presStyleCnt="6">
        <dgm:presLayoutVars>
          <dgm:chPref val="3"/>
        </dgm:presLayoutVars>
      </dgm:prSet>
      <dgm:spPr/>
      <dgm:t>
        <a:bodyPr/>
        <a:lstStyle/>
        <a:p>
          <a:pPr rtl="1"/>
          <a:endParaRPr lang="ar-EG"/>
        </a:p>
      </dgm:t>
    </dgm:pt>
    <dgm:pt modelId="{F82A9359-3BCA-44F6-B989-E4439B1D12B3}" type="pres">
      <dgm:prSet presAssocID="{D0EB3FF5-0132-4EFB-8F17-855B8DEFFD91}" presName="horzTwo" presStyleCnt="0"/>
      <dgm:spPr/>
    </dgm:pt>
    <dgm:pt modelId="{F13E4BEF-3B32-4BAD-ABAE-698AB4C2AEA1}" type="pres">
      <dgm:prSet presAssocID="{CED2B542-BD89-4FDE-A0E5-4799036A3540}" presName="sibSpaceTwo" presStyleCnt="0"/>
      <dgm:spPr/>
    </dgm:pt>
    <dgm:pt modelId="{13C15C16-A777-4121-A07F-00A8486DC08B}" type="pres">
      <dgm:prSet presAssocID="{791BB12F-A40E-4C35-A34B-4638A55317CB}" presName="vertTwo" presStyleCnt="0"/>
      <dgm:spPr/>
    </dgm:pt>
    <dgm:pt modelId="{292DF719-D6D5-42F1-BC07-DF70907CF600}" type="pres">
      <dgm:prSet presAssocID="{791BB12F-A40E-4C35-A34B-4638A55317CB}" presName="txTwo" presStyleLbl="node2" presStyleIdx="4" presStyleCnt="6">
        <dgm:presLayoutVars>
          <dgm:chPref val="3"/>
        </dgm:presLayoutVars>
      </dgm:prSet>
      <dgm:spPr/>
      <dgm:t>
        <a:bodyPr/>
        <a:lstStyle/>
        <a:p>
          <a:pPr rtl="1"/>
          <a:endParaRPr lang="ar-EG"/>
        </a:p>
      </dgm:t>
    </dgm:pt>
    <dgm:pt modelId="{3D0F8A22-4C33-46C6-82E1-145C2B14DAF7}" type="pres">
      <dgm:prSet presAssocID="{791BB12F-A40E-4C35-A34B-4638A55317CB}" presName="horzTwo" presStyleCnt="0"/>
      <dgm:spPr/>
    </dgm:pt>
    <dgm:pt modelId="{0612B4DB-93AC-457D-B8C5-0541E9B7761D}" type="pres">
      <dgm:prSet presAssocID="{5F9901D1-C8EA-4E5D-8898-083B1E643B5F}" presName="sibSpaceTwo" presStyleCnt="0"/>
      <dgm:spPr/>
    </dgm:pt>
    <dgm:pt modelId="{F71E6D05-6956-4911-878A-72D30E622781}" type="pres">
      <dgm:prSet presAssocID="{5C670F3C-B497-48D5-A4B2-FF516BE6A8BC}" presName="vertTwo" presStyleCnt="0"/>
      <dgm:spPr/>
    </dgm:pt>
    <dgm:pt modelId="{D9B0248A-9450-43FF-B71B-929E669D9569}" type="pres">
      <dgm:prSet presAssocID="{5C670F3C-B497-48D5-A4B2-FF516BE6A8BC}" presName="txTwo" presStyleLbl="node2" presStyleIdx="5" presStyleCnt="6">
        <dgm:presLayoutVars>
          <dgm:chPref val="3"/>
        </dgm:presLayoutVars>
      </dgm:prSet>
      <dgm:spPr/>
      <dgm:t>
        <a:bodyPr/>
        <a:lstStyle/>
        <a:p>
          <a:pPr rtl="1"/>
          <a:endParaRPr lang="ar-EG"/>
        </a:p>
      </dgm:t>
    </dgm:pt>
    <dgm:pt modelId="{FEF45372-8E68-46CD-BDE3-446580384A83}" type="pres">
      <dgm:prSet presAssocID="{5C670F3C-B497-48D5-A4B2-FF516BE6A8BC}" presName="horzTwo" presStyleCnt="0"/>
      <dgm:spPr/>
    </dgm:pt>
  </dgm:ptLst>
  <dgm:cxnLst>
    <dgm:cxn modelId="{B24D794B-B094-4C0E-8715-D22A9D43277D}" type="presOf" srcId="{57F1B42E-B0A4-4E29-8FD2-3211E64BC3C9}" destId="{54E99097-C2B6-463F-BA99-E3D05C62ABC2}" srcOrd="0" destOrd="0" presId="urn:microsoft.com/office/officeart/2005/8/layout/hierarchy4"/>
    <dgm:cxn modelId="{033BF3CD-CB75-4F40-8DFC-9F953D423D6A}" type="presOf" srcId="{5C670F3C-B497-48D5-A4B2-FF516BE6A8BC}" destId="{D9B0248A-9450-43FF-B71B-929E669D9569}" srcOrd="0" destOrd="0" presId="urn:microsoft.com/office/officeart/2005/8/layout/hierarchy4"/>
    <dgm:cxn modelId="{859F49B5-2C90-44C7-96C8-1417D308674F}" srcId="{57F1B42E-B0A4-4E29-8FD2-3211E64BC3C9}" destId="{791BB12F-A40E-4C35-A34B-4638A55317CB}" srcOrd="2" destOrd="0" parTransId="{D2086D87-E943-422E-95C6-C1FB597FC33A}" sibTransId="{5F9901D1-C8EA-4E5D-8898-083B1E643B5F}"/>
    <dgm:cxn modelId="{96A5D1DC-634A-4472-949A-069C381BBF4E}" type="presOf" srcId="{306A5AC3-E211-4CC0-8946-B7776480F56B}" destId="{EDD620F7-F93B-40EE-9F51-5B5CEEE5C73D}" srcOrd="0" destOrd="0" presId="urn:microsoft.com/office/officeart/2005/8/layout/hierarchy4"/>
    <dgm:cxn modelId="{C052D352-028A-4F8D-A667-803A2EFB0F24}" type="presOf" srcId="{86AD2190-3ABC-4066-8E5B-2A3512AE7917}" destId="{D11998C8-AFD2-4DDD-8E31-9D17ADCE6164}" srcOrd="0" destOrd="0" presId="urn:microsoft.com/office/officeart/2005/8/layout/hierarchy4"/>
    <dgm:cxn modelId="{D7415E47-CE63-4470-A14D-A078D9F865B3}" type="presOf" srcId="{3624DCB9-8395-4279-9F84-A457B307801A}" destId="{7A3A2884-2152-4094-BA7E-89F789F5FA37}" srcOrd="0" destOrd="0" presId="urn:microsoft.com/office/officeart/2005/8/layout/hierarchy4"/>
    <dgm:cxn modelId="{5F2AB1C3-4453-4E8D-9F97-B9DB24B8D60C}" type="presOf" srcId="{664FF756-15A8-4326-B106-D309398864C8}" destId="{60D31F1E-686D-4021-A789-68CD7E10F672}" srcOrd="0" destOrd="0" presId="urn:microsoft.com/office/officeart/2005/8/layout/hierarchy4"/>
    <dgm:cxn modelId="{159C25A6-CF2E-464E-B059-2DB7B71F2722}" srcId="{306A5AC3-E211-4CC0-8946-B7776480F56B}" destId="{6AEF3C9A-167C-44CE-8B51-7D2E5D2F9013}" srcOrd="0" destOrd="0" parTransId="{8E7282A5-DE30-41E1-AAF6-FB93EBE6AD46}" sibTransId="{F583A499-991C-4C5E-A886-9C47F9CCE27E}"/>
    <dgm:cxn modelId="{D31540B3-A7F8-4DD6-B856-38BCEBC037BF}" srcId="{57F1B42E-B0A4-4E29-8FD2-3211E64BC3C9}" destId="{664FF756-15A8-4326-B106-D309398864C8}" srcOrd="0" destOrd="0" parTransId="{8B68B25C-A845-46AB-A2DD-51EF213AB67E}" sibTransId="{BC7F3213-FAD4-407A-BCDC-8644B8467991}"/>
    <dgm:cxn modelId="{F6725D22-8FBC-4ACA-BF92-8829DB157FA2}" srcId="{57F1B42E-B0A4-4E29-8FD2-3211E64BC3C9}" destId="{D0EB3FF5-0132-4EFB-8F17-855B8DEFFD91}" srcOrd="1" destOrd="0" parTransId="{18669FC6-9234-47E1-8AA6-613E91ABB429}" sibTransId="{CED2B542-BD89-4FDE-A0E5-4799036A3540}"/>
    <dgm:cxn modelId="{B26D2F95-E28F-43B0-AE84-BFE2C22CF8C9}" srcId="{3624DCB9-8395-4279-9F84-A457B307801A}" destId="{57F1B42E-B0A4-4E29-8FD2-3211E64BC3C9}" srcOrd="1" destOrd="0" parTransId="{1268B33B-24D1-46FF-B7C5-6B6DA8F11352}" sibTransId="{E4ED5487-7709-4BE7-A198-D24420B0AC16}"/>
    <dgm:cxn modelId="{E0C095EB-F51F-4F75-8500-F79C158DC468}" srcId="{306A5AC3-E211-4CC0-8946-B7776480F56B}" destId="{86AD2190-3ABC-4066-8E5B-2A3512AE7917}" srcOrd="1" destOrd="0" parTransId="{0FE235FD-5113-4A9D-81AB-0AE1D5568905}" sibTransId="{5888D63B-96F0-4A4A-99B3-02DCA530359B}"/>
    <dgm:cxn modelId="{943AF859-6D92-4EDB-AD8C-8919CB986767}" srcId="{3624DCB9-8395-4279-9F84-A457B307801A}" destId="{306A5AC3-E211-4CC0-8946-B7776480F56B}" srcOrd="0" destOrd="0" parTransId="{5000ED3C-0180-4F9E-8669-8E15FDDA2A1D}" sibTransId="{54387FE8-7982-43EA-A6D9-E1085E64E7F4}"/>
    <dgm:cxn modelId="{ECEB0009-2F3E-43FB-B794-F723EA2BF0D2}" type="presOf" srcId="{791BB12F-A40E-4C35-A34B-4638A55317CB}" destId="{292DF719-D6D5-42F1-BC07-DF70907CF600}" srcOrd="0" destOrd="0" presId="urn:microsoft.com/office/officeart/2005/8/layout/hierarchy4"/>
    <dgm:cxn modelId="{FFCC1938-9FC2-4664-83F3-B7E9C88B59C6}" srcId="{57F1B42E-B0A4-4E29-8FD2-3211E64BC3C9}" destId="{5C670F3C-B497-48D5-A4B2-FF516BE6A8BC}" srcOrd="3" destOrd="0" parTransId="{622B5AB4-CEEE-4FA9-912A-F424CCAAC7E4}" sibTransId="{2CB1B124-5A90-4FC6-9DF2-10586934CFB9}"/>
    <dgm:cxn modelId="{28C6DEA9-F6B9-4A3C-9D9D-CB177D58FBA2}" type="presOf" srcId="{6AEF3C9A-167C-44CE-8B51-7D2E5D2F9013}" destId="{1F5BB839-C730-471D-A463-21D1AD10A499}" srcOrd="0" destOrd="0" presId="urn:microsoft.com/office/officeart/2005/8/layout/hierarchy4"/>
    <dgm:cxn modelId="{09902121-0ECD-4B81-AF44-ED448C24A2F7}" type="presOf" srcId="{D0EB3FF5-0132-4EFB-8F17-855B8DEFFD91}" destId="{7F51CE64-3E7F-4F8B-A517-A30795A2921D}" srcOrd="0" destOrd="0" presId="urn:microsoft.com/office/officeart/2005/8/layout/hierarchy4"/>
    <dgm:cxn modelId="{FE281F68-DB37-43DC-BD00-F5E3C57ABFC6}" type="presParOf" srcId="{7A3A2884-2152-4094-BA7E-89F789F5FA37}" destId="{CDD18B0E-E389-4394-843E-122E4CD43692}" srcOrd="0" destOrd="0" presId="urn:microsoft.com/office/officeart/2005/8/layout/hierarchy4"/>
    <dgm:cxn modelId="{220D9C8C-D190-4094-A3BB-F803838A21F7}" type="presParOf" srcId="{CDD18B0E-E389-4394-843E-122E4CD43692}" destId="{EDD620F7-F93B-40EE-9F51-5B5CEEE5C73D}" srcOrd="0" destOrd="0" presId="urn:microsoft.com/office/officeart/2005/8/layout/hierarchy4"/>
    <dgm:cxn modelId="{4D0B4465-B73D-49FC-AE14-04D43249BE4A}" type="presParOf" srcId="{CDD18B0E-E389-4394-843E-122E4CD43692}" destId="{FFE62D4D-DCA2-4667-A9E6-45C7FBE436A3}" srcOrd="1" destOrd="0" presId="urn:microsoft.com/office/officeart/2005/8/layout/hierarchy4"/>
    <dgm:cxn modelId="{73986FA7-0ED8-404D-82E0-B70168015A46}" type="presParOf" srcId="{CDD18B0E-E389-4394-843E-122E4CD43692}" destId="{F029ED4C-164C-411D-9368-1D42904B26FE}" srcOrd="2" destOrd="0" presId="urn:microsoft.com/office/officeart/2005/8/layout/hierarchy4"/>
    <dgm:cxn modelId="{33541B4F-B901-465E-BC29-ABDCB31D43C2}" type="presParOf" srcId="{F029ED4C-164C-411D-9368-1D42904B26FE}" destId="{36C18377-0265-47BA-BE6E-0DB8120CF39C}" srcOrd="0" destOrd="0" presId="urn:microsoft.com/office/officeart/2005/8/layout/hierarchy4"/>
    <dgm:cxn modelId="{B72CF340-7331-462B-8C46-2126FBE734AF}" type="presParOf" srcId="{36C18377-0265-47BA-BE6E-0DB8120CF39C}" destId="{1F5BB839-C730-471D-A463-21D1AD10A499}" srcOrd="0" destOrd="0" presId="urn:microsoft.com/office/officeart/2005/8/layout/hierarchy4"/>
    <dgm:cxn modelId="{71A46057-37BF-42F6-BDAA-4478E143EE8F}" type="presParOf" srcId="{36C18377-0265-47BA-BE6E-0DB8120CF39C}" destId="{0FD49770-F2C4-4233-83E7-5E465245FE95}" srcOrd="1" destOrd="0" presId="urn:microsoft.com/office/officeart/2005/8/layout/hierarchy4"/>
    <dgm:cxn modelId="{2AAEB74F-1876-4661-A8C5-011E55DFD27F}" type="presParOf" srcId="{F029ED4C-164C-411D-9368-1D42904B26FE}" destId="{3EDE1BCD-A42C-4EBC-BF49-E2E612E17B0F}" srcOrd="1" destOrd="0" presId="urn:microsoft.com/office/officeart/2005/8/layout/hierarchy4"/>
    <dgm:cxn modelId="{B31313F0-1E2D-49F3-BAF2-08610EAE8731}" type="presParOf" srcId="{F029ED4C-164C-411D-9368-1D42904B26FE}" destId="{9A783CEB-B846-4693-8AD0-08A04E726B52}" srcOrd="2" destOrd="0" presId="urn:microsoft.com/office/officeart/2005/8/layout/hierarchy4"/>
    <dgm:cxn modelId="{63EDF469-02F7-47FE-A36B-38A3149B4428}" type="presParOf" srcId="{9A783CEB-B846-4693-8AD0-08A04E726B52}" destId="{D11998C8-AFD2-4DDD-8E31-9D17ADCE6164}" srcOrd="0" destOrd="0" presId="urn:microsoft.com/office/officeart/2005/8/layout/hierarchy4"/>
    <dgm:cxn modelId="{EB0881D7-2BD6-473D-B868-589A1420A0EF}" type="presParOf" srcId="{9A783CEB-B846-4693-8AD0-08A04E726B52}" destId="{B8E4408D-4E96-4C5F-A6B3-8437D2B794BF}" srcOrd="1" destOrd="0" presId="urn:microsoft.com/office/officeart/2005/8/layout/hierarchy4"/>
    <dgm:cxn modelId="{785E7AF2-CAC8-4E2A-AF31-B0561924EBFA}" type="presParOf" srcId="{7A3A2884-2152-4094-BA7E-89F789F5FA37}" destId="{11C53E1E-FEF8-40BB-9C2C-C97BBEAA5FFD}" srcOrd="1" destOrd="0" presId="urn:microsoft.com/office/officeart/2005/8/layout/hierarchy4"/>
    <dgm:cxn modelId="{F093DE72-CBCF-457C-95FB-E68711577A57}" type="presParOf" srcId="{7A3A2884-2152-4094-BA7E-89F789F5FA37}" destId="{8AE90AC6-DEE3-4460-AD93-2ED198D38083}" srcOrd="2" destOrd="0" presId="urn:microsoft.com/office/officeart/2005/8/layout/hierarchy4"/>
    <dgm:cxn modelId="{58F7E1F1-05E4-4148-A21C-C1DEBDBA95F5}" type="presParOf" srcId="{8AE90AC6-DEE3-4460-AD93-2ED198D38083}" destId="{54E99097-C2B6-463F-BA99-E3D05C62ABC2}" srcOrd="0" destOrd="0" presId="urn:microsoft.com/office/officeart/2005/8/layout/hierarchy4"/>
    <dgm:cxn modelId="{98202098-BB9F-4CC7-B8F8-7518F3D13288}" type="presParOf" srcId="{8AE90AC6-DEE3-4460-AD93-2ED198D38083}" destId="{7A0775DC-6351-4A5D-B4A1-AC35A25852FB}" srcOrd="1" destOrd="0" presId="urn:microsoft.com/office/officeart/2005/8/layout/hierarchy4"/>
    <dgm:cxn modelId="{1791F47C-CD79-45B7-A573-409168166F6E}" type="presParOf" srcId="{8AE90AC6-DEE3-4460-AD93-2ED198D38083}" destId="{94DB2F5A-D3ED-4497-8C1E-B49767E04DCB}" srcOrd="2" destOrd="0" presId="urn:microsoft.com/office/officeart/2005/8/layout/hierarchy4"/>
    <dgm:cxn modelId="{A16C93DA-FDC8-4BBF-B8CB-4E95842F8F89}" type="presParOf" srcId="{94DB2F5A-D3ED-4497-8C1E-B49767E04DCB}" destId="{2FA79B68-1A6E-43E5-843D-AEA787DD6B8D}" srcOrd="0" destOrd="0" presId="urn:microsoft.com/office/officeart/2005/8/layout/hierarchy4"/>
    <dgm:cxn modelId="{BDB97C38-E80E-44FA-920C-B064E74509D8}" type="presParOf" srcId="{2FA79B68-1A6E-43E5-843D-AEA787DD6B8D}" destId="{60D31F1E-686D-4021-A789-68CD7E10F672}" srcOrd="0" destOrd="0" presId="urn:microsoft.com/office/officeart/2005/8/layout/hierarchy4"/>
    <dgm:cxn modelId="{CE30E204-48C1-42EE-AF4B-2B35788ABED6}" type="presParOf" srcId="{2FA79B68-1A6E-43E5-843D-AEA787DD6B8D}" destId="{BFF0FCE7-BDA4-4CC2-99A1-88F9ED685397}" srcOrd="1" destOrd="0" presId="urn:microsoft.com/office/officeart/2005/8/layout/hierarchy4"/>
    <dgm:cxn modelId="{E5106BCE-89D6-4D4F-B428-FC82AEA10E18}" type="presParOf" srcId="{94DB2F5A-D3ED-4497-8C1E-B49767E04DCB}" destId="{C596DE51-0E96-4D5E-B266-F4D78A62A2BA}" srcOrd="1" destOrd="0" presId="urn:microsoft.com/office/officeart/2005/8/layout/hierarchy4"/>
    <dgm:cxn modelId="{4A172A73-80A9-4767-8290-8D61F56788A5}" type="presParOf" srcId="{94DB2F5A-D3ED-4497-8C1E-B49767E04DCB}" destId="{CC32E326-F906-4510-8D12-A27B63F0A6C8}" srcOrd="2" destOrd="0" presId="urn:microsoft.com/office/officeart/2005/8/layout/hierarchy4"/>
    <dgm:cxn modelId="{1E0EFE5A-B384-459F-99AD-24C07EDC091D}" type="presParOf" srcId="{CC32E326-F906-4510-8D12-A27B63F0A6C8}" destId="{7F51CE64-3E7F-4F8B-A517-A30795A2921D}" srcOrd="0" destOrd="0" presId="urn:microsoft.com/office/officeart/2005/8/layout/hierarchy4"/>
    <dgm:cxn modelId="{CD2F2C2C-65EE-4FBE-8859-DEE1AA4C701A}" type="presParOf" srcId="{CC32E326-F906-4510-8D12-A27B63F0A6C8}" destId="{F82A9359-3BCA-44F6-B989-E4439B1D12B3}" srcOrd="1" destOrd="0" presId="urn:microsoft.com/office/officeart/2005/8/layout/hierarchy4"/>
    <dgm:cxn modelId="{6E2FB130-9B81-4072-A7EF-F7D20906812A}" type="presParOf" srcId="{94DB2F5A-D3ED-4497-8C1E-B49767E04DCB}" destId="{F13E4BEF-3B32-4BAD-ABAE-698AB4C2AEA1}" srcOrd="3" destOrd="0" presId="urn:microsoft.com/office/officeart/2005/8/layout/hierarchy4"/>
    <dgm:cxn modelId="{CF812AB5-A17A-469A-942C-C36348ACEE0D}" type="presParOf" srcId="{94DB2F5A-D3ED-4497-8C1E-B49767E04DCB}" destId="{13C15C16-A777-4121-A07F-00A8486DC08B}" srcOrd="4" destOrd="0" presId="urn:microsoft.com/office/officeart/2005/8/layout/hierarchy4"/>
    <dgm:cxn modelId="{9A00B0B1-25BA-4816-8AB6-9DFF658F4B51}" type="presParOf" srcId="{13C15C16-A777-4121-A07F-00A8486DC08B}" destId="{292DF719-D6D5-42F1-BC07-DF70907CF600}" srcOrd="0" destOrd="0" presId="urn:microsoft.com/office/officeart/2005/8/layout/hierarchy4"/>
    <dgm:cxn modelId="{A166A92B-08B4-4BD6-809A-2EC75BF0F0E2}" type="presParOf" srcId="{13C15C16-A777-4121-A07F-00A8486DC08B}" destId="{3D0F8A22-4C33-46C6-82E1-145C2B14DAF7}" srcOrd="1" destOrd="0" presId="urn:microsoft.com/office/officeart/2005/8/layout/hierarchy4"/>
    <dgm:cxn modelId="{D087A9BE-D826-44E6-912D-A5E512E3514C}" type="presParOf" srcId="{94DB2F5A-D3ED-4497-8C1E-B49767E04DCB}" destId="{0612B4DB-93AC-457D-B8C5-0541E9B7761D}" srcOrd="5" destOrd="0" presId="urn:microsoft.com/office/officeart/2005/8/layout/hierarchy4"/>
    <dgm:cxn modelId="{B6D75C3B-A6DB-43DB-AA56-F8492FFF18F5}" type="presParOf" srcId="{94DB2F5A-D3ED-4497-8C1E-B49767E04DCB}" destId="{F71E6D05-6956-4911-878A-72D30E622781}" srcOrd="6" destOrd="0" presId="urn:microsoft.com/office/officeart/2005/8/layout/hierarchy4"/>
    <dgm:cxn modelId="{BA30153D-EC66-4C3E-AE7D-9BE08CC741CC}" type="presParOf" srcId="{F71E6D05-6956-4911-878A-72D30E622781}" destId="{D9B0248A-9450-43FF-B71B-929E669D9569}" srcOrd="0" destOrd="0" presId="urn:microsoft.com/office/officeart/2005/8/layout/hierarchy4"/>
    <dgm:cxn modelId="{2583CF52-FE0E-4260-B1E4-0BD472E2F740}" type="presParOf" srcId="{F71E6D05-6956-4911-878A-72D30E622781}" destId="{FEF45372-8E68-46CD-BDE3-446580384A83}"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B7FDF1A-A512-41DA-AA9C-0CDDC86C0B91}" type="doc">
      <dgm:prSet loTypeId="urn:microsoft.com/office/officeart/2005/8/layout/vList5" loCatId="list" qsTypeId="urn:microsoft.com/office/officeart/2005/8/quickstyle/simple1" qsCatId="simple" csTypeId="urn:microsoft.com/office/officeart/2005/8/colors/colorful3" csCatId="colorful" phldr="1"/>
      <dgm:spPr/>
      <dgm:t>
        <a:bodyPr/>
        <a:lstStyle/>
        <a:p>
          <a:pPr rtl="1"/>
          <a:endParaRPr lang="ar-EG"/>
        </a:p>
      </dgm:t>
    </dgm:pt>
    <dgm:pt modelId="{DE627C51-9F03-4500-955C-0DE94B44D0AB}">
      <dgm:prSet phldrT="[Text]"/>
      <dgm:spPr/>
      <dgm:t>
        <a:bodyPr/>
        <a:lstStyle/>
        <a:p>
          <a:pPr rtl="1"/>
          <a:r>
            <a:rPr lang="en-US" dirty="0" smtClean="0"/>
            <a:t>Neurotransmitter control</a:t>
          </a:r>
          <a:endParaRPr lang="ar-EG" dirty="0"/>
        </a:p>
      </dgm:t>
    </dgm:pt>
    <dgm:pt modelId="{CDCE9939-193A-4523-9B2F-C80131FFA973}" type="parTrans" cxnId="{53D0FA0B-84F3-4B93-B9C7-4FA942C60D77}">
      <dgm:prSet/>
      <dgm:spPr/>
      <dgm:t>
        <a:bodyPr/>
        <a:lstStyle/>
        <a:p>
          <a:pPr rtl="1"/>
          <a:endParaRPr lang="ar-EG"/>
        </a:p>
      </dgm:t>
    </dgm:pt>
    <dgm:pt modelId="{34AFFE15-424B-490A-B2A0-680B52302536}" type="sibTrans" cxnId="{53D0FA0B-84F3-4B93-B9C7-4FA942C60D77}">
      <dgm:prSet/>
      <dgm:spPr/>
      <dgm:t>
        <a:bodyPr/>
        <a:lstStyle/>
        <a:p>
          <a:pPr rtl="1"/>
          <a:endParaRPr lang="ar-EG"/>
        </a:p>
      </dgm:t>
    </dgm:pt>
    <dgm:pt modelId="{3B578993-9610-4BA8-AF9A-565F13E62893}">
      <dgm:prSet phldrT="[Text]"/>
      <dgm:spPr/>
      <dgm:t>
        <a:bodyPr/>
        <a:lstStyle/>
        <a:p>
          <a:pPr rtl="0"/>
          <a:r>
            <a:rPr lang="en-US" dirty="0" smtClean="0"/>
            <a:t>Inhibits </a:t>
          </a:r>
          <a:r>
            <a:rPr lang="en-US" dirty="0" err="1" smtClean="0"/>
            <a:t>AChE</a:t>
          </a:r>
          <a:endParaRPr lang="ar-EG" dirty="0"/>
        </a:p>
      </dgm:t>
    </dgm:pt>
    <dgm:pt modelId="{0C818A5F-FB85-48B5-8363-2E22E028B0CC}" type="parTrans" cxnId="{DAA65354-16CA-4ABA-BC51-B7FC340ACB8F}">
      <dgm:prSet/>
      <dgm:spPr/>
      <dgm:t>
        <a:bodyPr/>
        <a:lstStyle/>
        <a:p>
          <a:pPr rtl="1"/>
          <a:endParaRPr lang="ar-EG"/>
        </a:p>
      </dgm:t>
    </dgm:pt>
    <dgm:pt modelId="{C8F59284-FCB4-409E-A27B-80A4E2A326A7}" type="sibTrans" cxnId="{DAA65354-16CA-4ABA-BC51-B7FC340ACB8F}">
      <dgm:prSet/>
      <dgm:spPr/>
      <dgm:t>
        <a:bodyPr/>
        <a:lstStyle/>
        <a:p>
          <a:pPr rtl="1"/>
          <a:endParaRPr lang="ar-EG"/>
        </a:p>
      </dgm:t>
    </dgm:pt>
    <dgm:pt modelId="{04F994D9-CFA9-48A1-81BE-A83F1AA39873}">
      <dgm:prSet phldrT="[Text]"/>
      <dgm:spPr/>
      <dgm:t>
        <a:bodyPr/>
        <a:lstStyle/>
        <a:p>
          <a:pPr rtl="1"/>
          <a:r>
            <a:rPr lang="en-US" dirty="0" smtClean="0"/>
            <a:t>Neurotrophic factor</a:t>
          </a:r>
          <a:endParaRPr lang="ar-EG" dirty="0"/>
        </a:p>
      </dgm:t>
    </dgm:pt>
    <dgm:pt modelId="{EA756D1B-523D-4711-88AD-69AE11917CB0}" type="parTrans" cxnId="{BCE3C49D-4980-4426-B803-CE03B9CB4643}">
      <dgm:prSet/>
      <dgm:spPr/>
      <dgm:t>
        <a:bodyPr/>
        <a:lstStyle/>
        <a:p>
          <a:pPr rtl="1"/>
          <a:endParaRPr lang="ar-EG"/>
        </a:p>
      </dgm:t>
    </dgm:pt>
    <dgm:pt modelId="{228F03E5-68D8-42D3-B81F-58F1858D1363}" type="sibTrans" cxnId="{BCE3C49D-4980-4426-B803-CE03B9CB4643}">
      <dgm:prSet/>
      <dgm:spPr/>
      <dgm:t>
        <a:bodyPr/>
        <a:lstStyle/>
        <a:p>
          <a:pPr rtl="1"/>
          <a:endParaRPr lang="ar-EG"/>
        </a:p>
      </dgm:t>
    </dgm:pt>
    <dgm:pt modelId="{57372FB6-9DB3-4B72-AF99-5AA13DCB36DD}">
      <dgm:prSet phldrT="[Text]"/>
      <dgm:spPr/>
      <dgm:t>
        <a:bodyPr/>
        <a:lstStyle/>
        <a:p>
          <a:pPr rtl="0"/>
          <a:r>
            <a:rPr lang="en-US" dirty="0" smtClean="0"/>
            <a:t>Increases BDNF</a:t>
          </a:r>
          <a:endParaRPr lang="ar-EG" dirty="0"/>
        </a:p>
      </dgm:t>
    </dgm:pt>
    <dgm:pt modelId="{2F8E455C-7007-4CC2-9ECB-8933AA04AAE3}" type="parTrans" cxnId="{ACB5933C-094C-4350-8565-E686EC19FA3C}">
      <dgm:prSet/>
      <dgm:spPr/>
      <dgm:t>
        <a:bodyPr/>
        <a:lstStyle/>
        <a:p>
          <a:pPr rtl="1"/>
          <a:endParaRPr lang="ar-EG"/>
        </a:p>
      </dgm:t>
    </dgm:pt>
    <dgm:pt modelId="{C8D538ED-E1CF-4740-BC3D-CD44028C53A0}" type="sibTrans" cxnId="{ACB5933C-094C-4350-8565-E686EC19FA3C}">
      <dgm:prSet/>
      <dgm:spPr/>
      <dgm:t>
        <a:bodyPr/>
        <a:lstStyle/>
        <a:p>
          <a:pPr rtl="1"/>
          <a:endParaRPr lang="ar-EG"/>
        </a:p>
      </dgm:t>
    </dgm:pt>
    <dgm:pt modelId="{D7945CFF-42CE-49E7-BC9E-C4052B3084E7}">
      <dgm:prSet phldrT="[Text]"/>
      <dgm:spPr/>
      <dgm:t>
        <a:bodyPr/>
        <a:lstStyle/>
        <a:p>
          <a:pPr rtl="1"/>
          <a:r>
            <a:rPr lang="en-US" dirty="0" smtClean="0"/>
            <a:t>Antioxidants</a:t>
          </a:r>
          <a:endParaRPr lang="ar-EG" dirty="0"/>
        </a:p>
      </dgm:t>
    </dgm:pt>
    <dgm:pt modelId="{6C84E93A-767C-453C-8361-8E448BD5D272}" type="parTrans" cxnId="{F414CEE0-45AB-406B-9A1E-CED36DDE28F8}">
      <dgm:prSet/>
      <dgm:spPr/>
      <dgm:t>
        <a:bodyPr/>
        <a:lstStyle/>
        <a:p>
          <a:pPr rtl="1"/>
          <a:endParaRPr lang="ar-EG"/>
        </a:p>
      </dgm:t>
    </dgm:pt>
    <dgm:pt modelId="{0F2195C8-B57E-4B05-99B5-7A797E94FE7A}" type="sibTrans" cxnId="{F414CEE0-45AB-406B-9A1E-CED36DDE28F8}">
      <dgm:prSet/>
      <dgm:spPr/>
      <dgm:t>
        <a:bodyPr/>
        <a:lstStyle/>
        <a:p>
          <a:pPr rtl="1"/>
          <a:endParaRPr lang="ar-EG"/>
        </a:p>
      </dgm:t>
    </dgm:pt>
    <dgm:pt modelId="{1E4BDC8F-51E4-4638-B378-98533E737332}">
      <dgm:prSet phldrT="[Text]"/>
      <dgm:spPr/>
      <dgm:t>
        <a:bodyPr/>
        <a:lstStyle/>
        <a:p>
          <a:pPr rtl="0"/>
          <a:r>
            <a:rPr lang="en-US" dirty="0" smtClean="0"/>
            <a:t>Reduces ROS</a:t>
          </a:r>
          <a:endParaRPr lang="ar-EG" dirty="0"/>
        </a:p>
      </dgm:t>
    </dgm:pt>
    <dgm:pt modelId="{B6CE25CF-EC67-451D-BF60-9D6FCF675698}" type="parTrans" cxnId="{EA95A4E6-8737-4D1F-810B-4A54463388C9}">
      <dgm:prSet/>
      <dgm:spPr/>
      <dgm:t>
        <a:bodyPr/>
        <a:lstStyle/>
        <a:p>
          <a:pPr rtl="1"/>
          <a:endParaRPr lang="ar-EG"/>
        </a:p>
      </dgm:t>
    </dgm:pt>
    <dgm:pt modelId="{8E8AD876-77B3-4E6C-A9C8-20AA01ECF7E4}" type="sibTrans" cxnId="{EA95A4E6-8737-4D1F-810B-4A54463388C9}">
      <dgm:prSet/>
      <dgm:spPr/>
      <dgm:t>
        <a:bodyPr/>
        <a:lstStyle/>
        <a:p>
          <a:pPr rtl="1"/>
          <a:endParaRPr lang="ar-EG"/>
        </a:p>
      </dgm:t>
    </dgm:pt>
    <dgm:pt modelId="{F4036DD4-D4B9-410E-B055-DFFBE28F08C9}">
      <dgm:prSet phldrT="[Text]"/>
      <dgm:spPr/>
      <dgm:t>
        <a:bodyPr/>
        <a:lstStyle/>
        <a:p>
          <a:pPr rtl="0"/>
          <a:r>
            <a:rPr lang="en-US" dirty="0" smtClean="0"/>
            <a:t>Increases antioxidants </a:t>
          </a:r>
          <a:endParaRPr lang="ar-EG" dirty="0"/>
        </a:p>
      </dgm:t>
    </dgm:pt>
    <dgm:pt modelId="{93557388-2BEB-4795-97BC-111D195BEF7B}" type="parTrans" cxnId="{4244E777-F7CC-4014-B7C5-377FB8137EEC}">
      <dgm:prSet/>
      <dgm:spPr/>
      <dgm:t>
        <a:bodyPr/>
        <a:lstStyle/>
        <a:p>
          <a:pPr rtl="1"/>
          <a:endParaRPr lang="ar-EG"/>
        </a:p>
      </dgm:t>
    </dgm:pt>
    <dgm:pt modelId="{340343FE-6378-43A3-B024-7C16FF980A3D}" type="sibTrans" cxnId="{4244E777-F7CC-4014-B7C5-377FB8137EEC}">
      <dgm:prSet/>
      <dgm:spPr/>
      <dgm:t>
        <a:bodyPr/>
        <a:lstStyle/>
        <a:p>
          <a:pPr rtl="1"/>
          <a:endParaRPr lang="ar-EG"/>
        </a:p>
      </dgm:t>
    </dgm:pt>
    <dgm:pt modelId="{0AF90E04-5889-4175-B726-0F0E5A44D79F}">
      <dgm:prSet/>
      <dgm:spPr/>
      <dgm:t>
        <a:bodyPr/>
        <a:lstStyle/>
        <a:p>
          <a:pPr rtl="1"/>
          <a:r>
            <a:rPr lang="en-US" dirty="0" smtClean="0"/>
            <a:t>Anti-inflammatory </a:t>
          </a:r>
          <a:endParaRPr lang="ar-EG" dirty="0"/>
        </a:p>
      </dgm:t>
    </dgm:pt>
    <dgm:pt modelId="{D87D16D6-928A-454F-9DE7-213D8BAAC2C7}" type="parTrans" cxnId="{3297D350-1821-46D2-9C2E-DE4B09E0871D}">
      <dgm:prSet/>
      <dgm:spPr/>
      <dgm:t>
        <a:bodyPr/>
        <a:lstStyle/>
        <a:p>
          <a:pPr rtl="1"/>
          <a:endParaRPr lang="ar-EG"/>
        </a:p>
      </dgm:t>
    </dgm:pt>
    <dgm:pt modelId="{04F039BB-AE6E-4D9D-BAB9-6A8C62EB5EE2}" type="sibTrans" cxnId="{3297D350-1821-46D2-9C2E-DE4B09E0871D}">
      <dgm:prSet/>
      <dgm:spPr/>
      <dgm:t>
        <a:bodyPr/>
        <a:lstStyle/>
        <a:p>
          <a:pPr rtl="1"/>
          <a:endParaRPr lang="ar-EG"/>
        </a:p>
      </dgm:t>
    </dgm:pt>
    <dgm:pt modelId="{70DD8563-5EE4-4464-8912-30FD4815ABD6}">
      <dgm:prSet/>
      <dgm:spPr/>
      <dgm:t>
        <a:bodyPr/>
        <a:lstStyle/>
        <a:p>
          <a:pPr rtl="1"/>
          <a:r>
            <a:rPr lang="en-US" dirty="0" smtClean="0"/>
            <a:t>Metabolic  enhancer</a:t>
          </a:r>
          <a:endParaRPr lang="ar-EG" dirty="0"/>
        </a:p>
      </dgm:t>
    </dgm:pt>
    <dgm:pt modelId="{1D516A95-C73D-4EDD-B0FA-2ECC413C4362}" type="parTrans" cxnId="{E23EB648-4547-4291-A2DA-5424AFF93157}">
      <dgm:prSet/>
      <dgm:spPr/>
      <dgm:t>
        <a:bodyPr/>
        <a:lstStyle/>
        <a:p>
          <a:pPr rtl="1"/>
          <a:endParaRPr lang="ar-EG"/>
        </a:p>
      </dgm:t>
    </dgm:pt>
    <dgm:pt modelId="{FF09A2F2-E3B0-4F66-9682-1CF6EEEEB916}" type="sibTrans" cxnId="{E23EB648-4547-4291-A2DA-5424AFF93157}">
      <dgm:prSet/>
      <dgm:spPr/>
      <dgm:t>
        <a:bodyPr/>
        <a:lstStyle/>
        <a:p>
          <a:pPr rtl="1"/>
          <a:endParaRPr lang="ar-EG"/>
        </a:p>
      </dgm:t>
    </dgm:pt>
    <dgm:pt modelId="{8A5C0136-E9EE-4505-BD21-354E1658A6D6}">
      <dgm:prSet/>
      <dgm:spPr/>
      <dgm:t>
        <a:bodyPr/>
        <a:lstStyle/>
        <a:p>
          <a:pPr rtl="1"/>
          <a:r>
            <a:rPr lang="en-US" dirty="0" smtClean="0"/>
            <a:t>Neuron Plasticity</a:t>
          </a:r>
          <a:endParaRPr lang="ar-EG" dirty="0"/>
        </a:p>
      </dgm:t>
    </dgm:pt>
    <dgm:pt modelId="{3B1B2708-378E-49A3-8C5E-E66EBF6C2C1F}" type="parTrans" cxnId="{22CCEED3-60D5-4117-9668-F60071249DFF}">
      <dgm:prSet/>
      <dgm:spPr/>
      <dgm:t>
        <a:bodyPr/>
        <a:lstStyle/>
        <a:p>
          <a:pPr rtl="1"/>
          <a:endParaRPr lang="ar-EG"/>
        </a:p>
      </dgm:t>
    </dgm:pt>
    <dgm:pt modelId="{1C5F57F6-940F-4DB0-8F97-0C56BA1115D9}" type="sibTrans" cxnId="{22CCEED3-60D5-4117-9668-F60071249DFF}">
      <dgm:prSet/>
      <dgm:spPr/>
      <dgm:t>
        <a:bodyPr/>
        <a:lstStyle/>
        <a:p>
          <a:pPr rtl="1"/>
          <a:endParaRPr lang="ar-EG"/>
        </a:p>
      </dgm:t>
    </dgm:pt>
    <dgm:pt modelId="{91B81BF2-EFED-46F1-B5AA-A50DDDDF5474}" type="pres">
      <dgm:prSet presAssocID="{2B7FDF1A-A512-41DA-AA9C-0CDDC86C0B91}" presName="Name0" presStyleCnt="0">
        <dgm:presLayoutVars>
          <dgm:dir/>
          <dgm:animLvl val="lvl"/>
          <dgm:resizeHandles val="exact"/>
        </dgm:presLayoutVars>
      </dgm:prSet>
      <dgm:spPr/>
      <dgm:t>
        <a:bodyPr/>
        <a:lstStyle/>
        <a:p>
          <a:pPr rtl="1"/>
          <a:endParaRPr lang="ar-EG"/>
        </a:p>
      </dgm:t>
    </dgm:pt>
    <dgm:pt modelId="{86551BEF-748D-4EF9-99EC-3FA2237741D4}" type="pres">
      <dgm:prSet presAssocID="{DE627C51-9F03-4500-955C-0DE94B44D0AB}" presName="linNode" presStyleCnt="0"/>
      <dgm:spPr/>
    </dgm:pt>
    <dgm:pt modelId="{228AAAB8-5E3C-447F-B0EC-E63D82A67834}" type="pres">
      <dgm:prSet presAssocID="{DE627C51-9F03-4500-955C-0DE94B44D0AB}" presName="parentText" presStyleLbl="node1" presStyleIdx="0" presStyleCnt="6">
        <dgm:presLayoutVars>
          <dgm:chMax val="1"/>
          <dgm:bulletEnabled val="1"/>
        </dgm:presLayoutVars>
      </dgm:prSet>
      <dgm:spPr/>
      <dgm:t>
        <a:bodyPr/>
        <a:lstStyle/>
        <a:p>
          <a:pPr rtl="1"/>
          <a:endParaRPr lang="ar-EG"/>
        </a:p>
      </dgm:t>
    </dgm:pt>
    <dgm:pt modelId="{53DFB20D-EA15-49E3-BECE-7A369490574C}" type="pres">
      <dgm:prSet presAssocID="{DE627C51-9F03-4500-955C-0DE94B44D0AB}" presName="descendantText" presStyleLbl="alignAccFollowNode1" presStyleIdx="0" presStyleCnt="3">
        <dgm:presLayoutVars>
          <dgm:bulletEnabled val="1"/>
        </dgm:presLayoutVars>
      </dgm:prSet>
      <dgm:spPr/>
      <dgm:t>
        <a:bodyPr/>
        <a:lstStyle/>
        <a:p>
          <a:pPr rtl="1"/>
          <a:endParaRPr lang="ar-EG"/>
        </a:p>
      </dgm:t>
    </dgm:pt>
    <dgm:pt modelId="{1FB91923-4F0B-47E0-B8DF-4FCE629DAD07}" type="pres">
      <dgm:prSet presAssocID="{34AFFE15-424B-490A-B2A0-680B52302536}" presName="sp" presStyleCnt="0"/>
      <dgm:spPr/>
    </dgm:pt>
    <dgm:pt modelId="{F9D86FC2-6248-4F5E-AAFB-388D89197F0E}" type="pres">
      <dgm:prSet presAssocID="{04F994D9-CFA9-48A1-81BE-A83F1AA39873}" presName="linNode" presStyleCnt="0"/>
      <dgm:spPr/>
    </dgm:pt>
    <dgm:pt modelId="{02257F3C-9F18-4812-A1BC-820C2DD6B8B6}" type="pres">
      <dgm:prSet presAssocID="{04F994D9-CFA9-48A1-81BE-A83F1AA39873}" presName="parentText" presStyleLbl="node1" presStyleIdx="1" presStyleCnt="6">
        <dgm:presLayoutVars>
          <dgm:chMax val="1"/>
          <dgm:bulletEnabled val="1"/>
        </dgm:presLayoutVars>
      </dgm:prSet>
      <dgm:spPr/>
      <dgm:t>
        <a:bodyPr/>
        <a:lstStyle/>
        <a:p>
          <a:pPr rtl="1"/>
          <a:endParaRPr lang="ar-EG"/>
        </a:p>
      </dgm:t>
    </dgm:pt>
    <dgm:pt modelId="{A36506D7-A84F-4561-8156-6DA9DC830A3C}" type="pres">
      <dgm:prSet presAssocID="{04F994D9-CFA9-48A1-81BE-A83F1AA39873}" presName="descendantText" presStyleLbl="alignAccFollowNode1" presStyleIdx="1" presStyleCnt="3">
        <dgm:presLayoutVars>
          <dgm:bulletEnabled val="1"/>
        </dgm:presLayoutVars>
      </dgm:prSet>
      <dgm:spPr/>
      <dgm:t>
        <a:bodyPr/>
        <a:lstStyle/>
        <a:p>
          <a:pPr rtl="1"/>
          <a:endParaRPr lang="ar-EG"/>
        </a:p>
      </dgm:t>
    </dgm:pt>
    <dgm:pt modelId="{6D32019E-A7B8-4FB9-9A70-BA1787402CEC}" type="pres">
      <dgm:prSet presAssocID="{228F03E5-68D8-42D3-B81F-58F1858D1363}" presName="sp" presStyleCnt="0"/>
      <dgm:spPr/>
    </dgm:pt>
    <dgm:pt modelId="{41247724-AE59-467D-9C19-E2056ED673CE}" type="pres">
      <dgm:prSet presAssocID="{D7945CFF-42CE-49E7-BC9E-C4052B3084E7}" presName="linNode" presStyleCnt="0"/>
      <dgm:spPr/>
    </dgm:pt>
    <dgm:pt modelId="{D331A5A9-C49A-4FD9-B282-FDE26B63B73E}" type="pres">
      <dgm:prSet presAssocID="{D7945CFF-42CE-49E7-BC9E-C4052B3084E7}" presName="parentText" presStyleLbl="node1" presStyleIdx="2" presStyleCnt="6">
        <dgm:presLayoutVars>
          <dgm:chMax val="1"/>
          <dgm:bulletEnabled val="1"/>
        </dgm:presLayoutVars>
      </dgm:prSet>
      <dgm:spPr/>
      <dgm:t>
        <a:bodyPr/>
        <a:lstStyle/>
        <a:p>
          <a:pPr rtl="1"/>
          <a:endParaRPr lang="ar-EG"/>
        </a:p>
      </dgm:t>
    </dgm:pt>
    <dgm:pt modelId="{FAB92E53-43AE-459D-96E3-EB18AE041789}" type="pres">
      <dgm:prSet presAssocID="{D7945CFF-42CE-49E7-BC9E-C4052B3084E7}" presName="descendantText" presStyleLbl="alignAccFollowNode1" presStyleIdx="2" presStyleCnt="3">
        <dgm:presLayoutVars>
          <dgm:bulletEnabled val="1"/>
        </dgm:presLayoutVars>
      </dgm:prSet>
      <dgm:spPr/>
      <dgm:t>
        <a:bodyPr/>
        <a:lstStyle/>
        <a:p>
          <a:pPr rtl="1"/>
          <a:endParaRPr lang="ar-EG"/>
        </a:p>
      </dgm:t>
    </dgm:pt>
    <dgm:pt modelId="{D98B5C3A-1133-4AD9-B1BC-BBC6C48D6E55}" type="pres">
      <dgm:prSet presAssocID="{0F2195C8-B57E-4B05-99B5-7A797E94FE7A}" presName="sp" presStyleCnt="0"/>
      <dgm:spPr/>
    </dgm:pt>
    <dgm:pt modelId="{406DBE86-AD2C-4044-8730-0F151F358409}" type="pres">
      <dgm:prSet presAssocID="{0AF90E04-5889-4175-B726-0F0E5A44D79F}" presName="linNode" presStyleCnt="0"/>
      <dgm:spPr/>
    </dgm:pt>
    <dgm:pt modelId="{69217B7A-D8E0-485C-A04B-F8858D50FFCD}" type="pres">
      <dgm:prSet presAssocID="{0AF90E04-5889-4175-B726-0F0E5A44D79F}" presName="parentText" presStyleLbl="node1" presStyleIdx="3" presStyleCnt="6">
        <dgm:presLayoutVars>
          <dgm:chMax val="1"/>
          <dgm:bulletEnabled val="1"/>
        </dgm:presLayoutVars>
      </dgm:prSet>
      <dgm:spPr/>
      <dgm:t>
        <a:bodyPr/>
        <a:lstStyle/>
        <a:p>
          <a:pPr rtl="1"/>
          <a:endParaRPr lang="ar-EG"/>
        </a:p>
      </dgm:t>
    </dgm:pt>
    <dgm:pt modelId="{714F0BBD-BC96-4A37-8D13-597787847487}" type="pres">
      <dgm:prSet presAssocID="{04F039BB-AE6E-4D9D-BAB9-6A8C62EB5EE2}" presName="sp" presStyleCnt="0"/>
      <dgm:spPr/>
    </dgm:pt>
    <dgm:pt modelId="{AE20548D-CAFE-47B1-A0F7-5237B6EDC37A}" type="pres">
      <dgm:prSet presAssocID="{70DD8563-5EE4-4464-8912-30FD4815ABD6}" presName="linNode" presStyleCnt="0"/>
      <dgm:spPr/>
    </dgm:pt>
    <dgm:pt modelId="{7C0BAF13-4FE3-4BA4-A76C-A5D8E9F3C8F9}" type="pres">
      <dgm:prSet presAssocID="{70DD8563-5EE4-4464-8912-30FD4815ABD6}" presName="parentText" presStyleLbl="node1" presStyleIdx="4" presStyleCnt="6">
        <dgm:presLayoutVars>
          <dgm:chMax val="1"/>
          <dgm:bulletEnabled val="1"/>
        </dgm:presLayoutVars>
      </dgm:prSet>
      <dgm:spPr/>
      <dgm:t>
        <a:bodyPr/>
        <a:lstStyle/>
        <a:p>
          <a:pPr rtl="1"/>
          <a:endParaRPr lang="ar-EG"/>
        </a:p>
      </dgm:t>
    </dgm:pt>
    <dgm:pt modelId="{13EAE63C-245F-4ACD-87AC-9D3A67844131}" type="pres">
      <dgm:prSet presAssocID="{FF09A2F2-E3B0-4F66-9682-1CF6EEEEB916}" presName="sp" presStyleCnt="0"/>
      <dgm:spPr/>
    </dgm:pt>
    <dgm:pt modelId="{342EF9F4-6488-4D0F-B593-5FE51B7C8E98}" type="pres">
      <dgm:prSet presAssocID="{8A5C0136-E9EE-4505-BD21-354E1658A6D6}" presName="linNode" presStyleCnt="0"/>
      <dgm:spPr/>
    </dgm:pt>
    <dgm:pt modelId="{33FF1AEF-85EC-4E51-9297-8999DB937DC1}" type="pres">
      <dgm:prSet presAssocID="{8A5C0136-E9EE-4505-BD21-354E1658A6D6}" presName="parentText" presStyleLbl="node1" presStyleIdx="5" presStyleCnt="6">
        <dgm:presLayoutVars>
          <dgm:chMax val="1"/>
          <dgm:bulletEnabled val="1"/>
        </dgm:presLayoutVars>
      </dgm:prSet>
      <dgm:spPr/>
      <dgm:t>
        <a:bodyPr/>
        <a:lstStyle/>
        <a:p>
          <a:pPr rtl="1"/>
          <a:endParaRPr lang="ar-EG"/>
        </a:p>
      </dgm:t>
    </dgm:pt>
  </dgm:ptLst>
  <dgm:cxnLst>
    <dgm:cxn modelId="{EA95A4E6-8737-4D1F-810B-4A54463388C9}" srcId="{D7945CFF-42CE-49E7-BC9E-C4052B3084E7}" destId="{1E4BDC8F-51E4-4638-B378-98533E737332}" srcOrd="0" destOrd="0" parTransId="{B6CE25CF-EC67-451D-BF60-9D6FCF675698}" sibTransId="{8E8AD876-77B3-4E6C-A9C8-20AA01ECF7E4}"/>
    <dgm:cxn modelId="{4244E777-F7CC-4014-B7C5-377FB8137EEC}" srcId="{D7945CFF-42CE-49E7-BC9E-C4052B3084E7}" destId="{F4036DD4-D4B9-410E-B055-DFFBE28F08C9}" srcOrd="1" destOrd="0" parTransId="{93557388-2BEB-4795-97BC-111D195BEF7B}" sibTransId="{340343FE-6378-43A3-B024-7C16FF980A3D}"/>
    <dgm:cxn modelId="{F414CEE0-45AB-406B-9A1E-CED36DDE28F8}" srcId="{2B7FDF1A-A512-41DA-AA9C-0CDDC86C0B91}" destId="{D7945CFF-42CE-49E7-BC9E-C4052B3084E7}" srcOrd="2" destOrd="0" parTransId="{6C84E93A-767C-453C-8361-8E448BD5D272}" sibTransId="{0F2195C8-B57E-4B05-99B5-7A797E94FE7A}"/>
    <dgm:cxn modelId="{88B72F48-BF51-41D6-BDA2-CAA385F170F3}" type="presOf" srcId="{D7945CFF-42CE-49E7-BC9E-C4052B3084E7}" destId="{D331A5A9-C49A-4FD9-B282-FDE26B63B73E}" srcOrd="0" destOrd="0" presId="urn:microsoft.com/office/officeart/2005/8/layout/vList5"/>
    <dgm:cxn modelId="{64713751-B256-4A7C-898C-7A788170D3E2}" type="presOf" srcId="{8A5C0136-E9EE-4505-BD21-354E1658A6D6}" destId="{33FF1AEF-85EC-4E51-9297-8999DB937DC1}" srcOrd="0" destOrd="0" presId="urn:microsoft.com/office/officeart/2005/8/layout/vList5"/>
    <dgm:cxn modelId="{EA4B33E4-91F9-472C-856E-0F453D8E36AE}" type="presOf" srcId="{DE627C51-9F03-4500-955C-0DE94B44D0AB}" destId="{228AAAB8-5E3C-447F-B0EC-E63D82A67834}" srcOrd="0" destOrd="0" presId="urn:microsoft.com/office/officeart/2005/8/layout/vList5"/>
    <dgm:cxn modelId="{ACB5933C-094C-4350-8565-E686EC19FA3C}" srcId="{04F994D9-CFA9-48A1-81BE-A83F1AA39873}" destId="{57372FB6-9DB3-4B72-AF99-5AA13DCB36DD}" srcOrd="0" destOrd="0" parTransId="{2F8E455C-7007-4CC2-9ECB-8933AA04AAE3}" sibTransId="{C8D538ED-E1CF-4740-BC3D-CD44028C53A0}"/>
    <dgm:cxn modelId="{EDDD97AA-45D6-4678-9D54-BFD171B17AAF}" type="presOf" srcId="{70DD8563-5EE4-4464-8912-30FD4815ABD6}" destId="{7C0BAF13-4FE3-4BA4-A76C-A5D8E9F3C8F9}" srcOrd="0" destOrd="0" presId="urn:microsoft.com/office/officeart/2005/8/layout/vList5"/>
    <dgm:cxn modelId="{22CCEED3-60D5-4117-9668-F60071249DFF}" srcId="{2B7FDF1A-A512-41DA-AA9C-0CDDC86C0B91}" destId="{8A5C0136-E9EE-4505-BD21-354E1658A6D6}" srcOrd="5" destOrd="0" parTransId="{3B1B2708-378E-49A3-8C5E-E66EBF6C2C1F}" sibTransId="{1C5F57F6-940F-4DB0-8F97-0C56BA1115D9}"/>
    <dgm:cxn modelId="{E2A6D1D0-A33F-4063-A62B-E4FDC67C803E}" type="presOf" srcId="{3B578993-9610-4BA8-AF9A-565F13E62893}" destId="{53DFB20D-EA15-49E3-BECE-7A369490574C}" srcOrd="0" destOrd="0" presId="urn:microsoft.com/office/officeart/2005/8/layout/vList5"/>
    <dgm:cxn modelId="{53D0FA0B-84F3-4B93-B9C7-4FA942C60D77}" srcId="{2B7FDF1A-A512-41DA-AA9C-0CDDC86C0B91}" destId="{DE627C51-9F03-4500-955C-0DE94B44D0AB}" srcOrd="0" destOrd="0" parTransId="{CDCE9939-193A-4523-9B2F-C80131FFA973}" sibTransId="{34AFFE15-424B-490A-B2A0-680B52302536}"/>
    <dgm:cxn modelId="{D643B065-E27B-4DA6-8844-EC3839BA83EE}" type="presOf" srcId="{1E4BDC8F-51E4-4638-B378-98533E737332}" destId="{FAB92E53-43AE-459D-96E3-EB18AE041789}" srcOrd="0" destOrd="0" presId="urn:microsoft.com/office/officeart/2005/8/layout/vList5"/>
    <dgm:cxn modelId="{BCE3C49D-4980-4426-B803-CE03B9CB4643}" srcId="{2B7FDF1A-A512-41DA-AA9C-0CDDC86C0B91}" destId="{04F994D9-CFA9-48A1-81BE-A83F1AA39873}" srcOrd="1" destOrd="0" parTransId="{EA756D1B-523D-4711-88AD-69AE11917CB0}" sibTransId="{228F03E5-68D8-42D3-B81F-58F1858D1363}"/>
    <dgm:cxn modelId="{D4929265-E3C0-4893-99E3-74D1CAA9A8C9}" type="presOf" srcId="{0AF90E04-5889-4175-B726-0F0E5A44D79F}" destId="{69217B7A-D8E0-485C-A04B-F8858D50FFCD}" srcOrd="0" destOrd="0" presId="urn:microsoft.com/office/officeart/2005/8/layout/vList5"/>
    <dgm:cxn modelId="{3297D350-1821-46D2-9C2E-DE4B09E0871D}" srcId="{2B7FDF1A-A512-41DA-AA9C-0CDDC86C0B91}" destId="{0AF90E04-5889-4175-B726-0F0E5A44D79F}" srcOrd="3" destOrd="0" parTransId="{D87D16D6-928A-454F-9DE7-213D8BAAC2C7}" sibTransId="{04F039BB-AE6E-4D9D-BAB9-6A8C62EB5EE2}"/>
    <dgm:cxn modelId="{0F34CCB7-5F21-49CC-A9B7-EC9962DEB794}" type="presOf" srcId="{57372FB6-9DB3-4B72-AF99-5AA13DCB36DD}" destId="{A36506D7-A84F-4561-8156-6DA9DC830A3C}" srcOrd="0" destOrd="0" presId="urn:microsoft.com/office/officeart/2005/8/layout/vList5"/>
    <dgm:cxn modelId="{371161D9-F54D-4DB6-B276-1E183B10CA83}" type="presOf" srcId="{2B7FDF1A-A512-41DA-AA9C-0CDDC86C0B91}" destId="{91B81BF2-EFED-46F1-B5AA-A50DDDDF5474}" srcOrd="0" destOrd="0" presId="urn:microsoft.com/office/officeart/2005/8/layout/vList5"/>
    <dgm:cxn modelId="{7D78890F-20CB-42AB-9531-63ABF56817F7}" type="presOf" srcId="{F4036DD4-D4B9-410E-B055-DFFBE28F08C9}" destId="{FAB92E53-43AE-459D-96E3-EB18AE041789}" srcOrd="0" destOrd="1" presId="urn:microsoft.com/office/officeart/2005/8/layout/vList5"/>
    <dgm:cxn modelId="{24F80679-DCD8-41A4-B1DC-7161F4237883}" type="presOf" srcId="{04F994D9-CFA9-48A1-81BE-A83F1AA39873}" destId="{02257F3C-9F18-4812-A1BC-820C2DD6B8B6}" srcOrd="0" destOrd="0" presId="urn:microsoft.com/office/officeart/2005/8/layout/vList5"/>
    <dgm:cxn modelId="{E23EB648-4547-4291-A2DA-5424AFF93157}" srcId="{2B7FDF1A-A512-41DA-AA9C-0CDDC86C0B91}" destId="{70DD8563-5EE4-4464-8912-30FD4815ABD6}" srcOrd="4" destOrd="0" parTransId="{1D516A95-C73D-4EDD-B0FA-2ECC413C4362}" sibTransId="{FF09A2F2-E3B0-4F66-9682-1CF6EEEEB916}"/>
    <dgm:cxn modelId="{DAA65354-16CA-4ABA-BC51-B7FC340ACB8F}" srcId="{DE627C51-9F03-4500-955C-0DE94B44D0AB}" destId="{3B578993-9610-4BA8-AF9A-565F13E62893}" srcOrd="0" destOrd="0" parTransId="{0C818A5F-FB85-48B5-8363-2E22E028B0CC}" sibTransId="{C8F59284-FCB4-409E-A27B-80A4E2A326A7}"/>
    <dgm:cxn modelId="{28E23D1C-8E2E-4228-B2A5-72E0D2C6971A}" type="presParOf" srcId="{91B81BF2-EFED-46F1-B5AA-A50DDDDF5474}" destId="{86551BEF-748D-4EF9-99EC-3FA2237741D4}" srcOrd="0" destOrd="0" presId="urn:microsoft.com/office/officeart/2005/8/layout/vList5"/>
    <dgm:cxn modelId="{9A60BA50-FE61-42FE-A073-E11BBA0AF177}" type="presParOf" srcId="{86551BEF-748D-4EF9-99EC-3FA2237741D4}" destId="{228AAAB8-5E3C-447F-B0EC-E63D82A67834}" srcOrd="0" destOrd="0" presId="urn:microsoft.com/office/officeart/2005/8/layout/vList5"/>
    <dgm:cxn modelId="{5BD3180C-D394-43D0-8654-73A08E6F1146}" type="presParOf" srcId="{86551BEF-748D-4EF9-99EC-3FA2237741D4}" destId="{53DFB20D-EA15-49E3-BECE-7A369490574C}" srcOrd="1" destOrd="0" presId="urn:microsoft.com/office/officeart/2005/8/layout/vList5"/>
    <dgm:cxn modelId="{2FB3CCD5-7CAB-45E2-84FE-5108CA61E32E}" type="presParOf" srcId="{91B81BF2-EFED-46F1-B5AA-A50DDDDF5474}" destId="{1FB91923-4F0B-47E0-B8DF-4FCE629DAD07}" srcOrd="1" destOrd="0" presId="urn:microsoft.com/office/officeart/2005/8/layout/vList5"/>
    <dgm:cxn modelId="{BBFF2DED-1FC8-4CC4-BDF3-E7F242AD7124}" type="presParOf" srcId="{91B81BF2-EFED-46F1-B5AA-A50DDDDF5474}" destId="{F9D86FC2-6248-4F5E-AAFB-388D89197F0E}" srcOrd="2" destOrd="0" presId="urn:microsoft.com/office/officeart/2005/8/layout/vList5"/>
    <dgm:cxn modelId="{DAE02E17-90FE-4BE9-822B-50BEDE6C22DB}" type="presParOf" srcId="{F9D86FC2-6248-4F5E-AAFB-388D89197F0E}" destId="{02257F3C-9F18-4812-A1BC-820C2DD6B8B6}" srcOrd="0" destOrd="0" presId="urn:microsoft.com/office/officeart/2005/8/layout/vList5"/>
    <dgm:cxn modelId="{413BDC6D-49E4-4C21-A5E0-3469B2598F02}" type="presParOf" srcId="{F9D86FC2-6248-4F5E-AAFB-388D89197F0E}" destId="{A36506D7-A84F-4561-8156-6DA9DC830A3C}" srcOrd="1" destOrd="0" presId="urn:microsoft.com/office/officeart/2005/8/layout/vList5"/>
    <dgm:cxn modelId="{B75DD03D-9727-4FE3-BCBA-08A7E36B6A20}" type="presParOf" srcId="{91B81BF2-EFED-46F1-B5AA-A50DDDDF5474}" destId="{6D32019E-A7B8-4FB9-9A70-BA1787402CEC}" srcOrd="3" destOrd="0" presId="urn:microsoft.com/office/officeart/2005/8/layout/vList5"/>
    <dgm:cxn modelId="{8E5E73EB-5700-48FF-8143-C908FE3F5E48}" type="presParOf" srcId="{91B81BF2-EFED-46F1-B5AA-A50DDDDF5474}" destId="{41247724-AE59-467D-9C19-E2056ED673CE}" srcOrd="4" destOrd="0" presId="urn:microsoft.com/office/officeart/2005/8/layout/vList5"/>
    <dgm:cxn modelId="{80B3AC5A-C110-40E1-AC05-E239438AF327}" type="presParOf" srcId="{41247724-AE59-467D-9C19-E2056ED673CE}" destId="{D331A5A9-C49A-4FD9-B282-FDE26B63B73E}" srcOrd="0" destOrd="0" presId="urn:microsoft.com/office/officeart/2005/8/layout/vList5"/>
    <dgm:cxn modelId="{8AC38A18-5202-4508-AB70-04AF566C0683}" type="presParOf" srcId="{41247724-AE59-467D-9C19-E2056ED673CE}" destId="{FAB92E53-43AE-459D-96E3-EB18AE041789}" srcOrd="1" destOrd="0" presId="urn:microsoft.com/office/officeart/2005/8/layout/vList5"/>
    <dgm:cxn modelId="{C4249B39-086B-4FCA-92D5-73CAF68EC3AE}" type="presParOf" srcId="{91B81BF2-EFED-46F1-B5AA-A50DDDDF5474}" destId="{D98B5C3A-1133-4AD9-B1BC-BBC6C48D6E55}" srcOrd="5" destOrd="0" presId="urn:microsoft.com/office/officeart/2005/8/layout/vList5"/>
    <dgm:cxn modelId="{DDDA1E81-DDD8-4E28-8E4A-A7E88F15B9E5}" type="presParOf" srcId="{91B81BF2-EFED-46F1-B5AA-A50DDDDF5474}" destId="{406DBE86-AD2C-4044-8730-0F151F358409}" srcOrd="6" destOrd="0" presId="urn:microsoft.com/office/officeart/2005/8/layout/vList5"/>
    <dgm:cxn modelId="{20849C81-B772-41D3-8E0D-5235059DCF9B}" type="presParOf" srcId="{406DBE86-AD2C-4044-8730-0F151F358409}" destId="{69217B7A-D8E0-485C-A04B-F8858D50FFCD}" srcOrd="0" destOrd="0" presId="urn:microsoft.com/office/officeart/2005/8/layout/vList5"/>
    <dgm:cxn modelId="{174BCF41-E211-4CBB-9B95-7D4D4A1FE281}" type="presParOf" srcId="{91B81BF2-EFED-46F1-B5AA-A50DDDDF5474}" destId="{714F0BBD-BC96-4A37-8D13-597787847487}" srcOrd="7" destOrd="0" presId="urn:microsoft.com/office/officeart/2005/8/layout/vList5"/>
    <dgm:cxn modelId="{BBAE15D6-700A-480B-A288-D09F7C4E82D7}" type="presParOf" srcId="{91B81BF2-EFED-46F1-B5AA-A50DDDDF5474}" destId="{AE20548D-CAFE-47B1-A0F7-5237B6EDC37A}" srcOrd="8" destOrd="0" presId="urn:microsoft.com/office/officeart/2005/8/layout/vList5"/>
    <dgm:cxn modelId="{416C9A0B-D1AA-4F15-83D6-B6E022F70006}" type="presParOf" srcId="{AE20548D-CAFE-47B1-A0F7-5237B6EDC37A}" destId="{7C0BAF13-4FE3-4BA4-A76C-A5D8E9F3C8F9}" srcOrd="0" destOrd="0" presId="urn:microsoft.com/office/officeart/2005/8/layout/vList5"/>
    <dgm:cxn modelId="{25ACC27B-DA65-405D-88B4-5F9C6E655563}" type="presParOf" srcId="{91B81BF2-EFED-46F1-B5AA-A50DDDDF5474}" destId="{13EAE63C-245F-4ACD-87AC-9D3A67844131}" srcOrd="9" destOrd="0" presId="urn:microsoft.com/office/officeart/2005/8/layout/vList5"/>
    <dgm:cxn modelId="{621C5B15-6C77-47CB-A400-2A54BE6B32DE}" type="presParOf" srcId="{91B81BF2-EFED-46F1-B5AA-A50DDDDF5474}" destId="{342EF9F4-6488-4D0F-B593-5FE51B7C8E98}" srcOrd="10" destOrd="0" presId="urn:microsoft.com/office/officeart/2005/8/layout/vList5"/>
    <dgm:cxn modelId="{2C06536E-AAF1-4AAA-B6F1-6DC009DFAAF2}" type="presParOf" srcId="{342EF9F4-6488-4D0F-B593-5FE51B7C8E98}" destId="{33FF1AEF-85EC-4E51-9297-8999DB937DC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1D91362-CAE6-4104-B067-F46C63DBF91E}" type="doc">
      <dgm:prSet loTypeId="urn:microsoft.com/office/officeart/2005/8/layout/hProcess4" loCatId="process" qsTypeId="urn:microsoft.com/office/officeart/2005/8/quickstyle/3d2" qsCatId="3D" csTypeId="urn:microsoft.com/office/officeart/2005/8/colors/colorful3" csCatId="colorful" phldr="1"/>
      <dgm:spPr/>
      <dgm:t>
        <a:bodyPr/>
        <a:lstStyle/>
        <a:p>
          <a:endParaRPr lang="en-US"/>
        </a:p>
      </dgm:t>
    </dgm:pt>
    <dgm:pt modelId="{9925C0E3-740B-4581-8727-C6E26E8782A3}">
      <dgm:prSet phldrT="[Text]"/>
      <dgm:spPr/>
      <dgm:t>
        <a:bodyPr/>
        <a:lstStyle/>
        <a:p>
          <a:r>
            <a:rPr lang="en-US" dirty="0" smtClean="0"/>
            <a:t>Crude extract</a:t>
          </a:r>
          <a:endParaRPr lang="en-US" dirty="0"/>
        </a:p>
      </dgm:t>
    </dgm:pt>
    <dgm:pt modelId="{15334C43-DBE7-4C9C-9C1A-07BFFB9391A9}" type="parTrans" cxnId="{8414B3F6-8EBF-4EA1-990D-41300F806A55}">
      <dgm:prSet/>
      <dgm:spPr/>
      <dgm:t>
        <a:bodyPr/>
        <a:lstStyle/>
        <a:p>
          <a:endParaRPr lang="en-US"/>
        </a:p>
      </dgm:t>
    </dgm:pt>
    <dgm:pt modelId="{ACF8080E-7202-482A-83E4-53D5CD9B14E4}" type="sibTrans" cxnId="{8414B3F6-8EBF-4EA1-990D-41300F806A55}">
      <dgm:prSet/>
      <dgm:spPr/>
      <dgm:t>
        <a:bodyPr/>
        <a:lstStyle/>
        <a:p>
          <a:endParaRPr lang="en-US"/>
        </a:p>
      </dgm:t>
    </dgm:pt>
    <dgm:pt modelId="{FC97C753-0DA9-4791-8A71-9898A5819784}">
      <dgm:prSet phldrT="[Text]"/>
      <dgm:spPr/>
      <dgm:t>
        <a:bodyPr/>
        <a:lstStyle/>
        <a:p>
          <a:r>
            <a:rPr lang="en-US" dirty="0" smtClean="0"/>
            <a:t>Botany </a:t>
          </a:r>
          <a:endParaRPr lang="en-US" dirty="0"/>
        </a:p>
      </dgm:t>
    </dgm:pt>
    <dgm:pt modelId="{1A2EBDD5-6DEA-461E-A2E9-466F4C7A9AE1}" type="parTrans" cxnId="{FC076776-57AB-4FFE-BCEE-05A35F949BB5}">
      <dgm:prSet/>
      <dgm:spPr/>
      <dgm:t>
        <a:bodyPr/>
        <a:lstStyle/>
        <a:p>
          <a:endParaRPr lang="en-US"/>
        </a:p>
      </dgm:t>
    </dgm:pt>
    <dgm:pt modelId="{F1C2ACDF-FF2D-4F61-9DC8-00AD0A039544}" type="sibTrans" cxnId="{FC076776-57AB-4FFE-BCEE-05A35F949BB5}">
      <dgm:prSet/>
      <dgm:spPr/>
      <dgm:t>
        <a:bodyPr/>
        <a:lstStyle/>
        <a:p>
          <a:endParaRPr lang="en-US"/>
        </a:p>
      </dgm:t>
    </dgm:pt>
    <dgm:pt modelId="{1FAE6133-6DE6-4B77-90EE-7D24A4C1F8A7}">
      <dgm:prSet phldrT="[Text]"/>
      <dgm:spPr/>
      <dgm:t>
        <a:bodyPr/>
        <a:lstStyle/>
        <a:p>
          <a:r>
            <a:rPr lang="en-US" dirty="0" smtClean="0"/>
            <a:t>Marine science</a:t>
          </a:r>
          <a:endParaRPr lang="en-US" dirty="0"/>
        </a:p>
      </dgm:t>
    </dgm:pt>
    <dgm:pt modelId="{008E0BEA-7DD1-438A-8655-F2EC53C64B93}" type="parTrans" cxnId="{59BDD1BC-1D85-4731-B030-2CA4424F9923}">
      <dgm:prSet/>
      <dgm:spPr/>
      <dgm:t>
        <a:bodyPr/>
        <a:lstStyle/>
        <a:p>
          <a:endParaRPr lang="en-US"/>
        </a:p>
      </dgm:t>
    </dgm:pt>
    <dgm:pt modelId="{4434DF73-7248-40A7-A235-2128FE3A1039}" type="sibTrans" cxnId="{59BDD1BC-1D85-4731-B030-2CA4424F9923}">
      <dgm:prSet/>
      <dgm:spPr/>
      <dgm:t>
        <a:bodyPr/>
        <a:lstStyle/>
        <a:p>
          <a:endParaRPr lang="en-US"/>
        </a:p>
      </dgm:t>
    </dgm:pt>
    <dgm:pt modelId="{827A5C3A-E7BE-45A6-A7FB-C57D24C5E826}">
      <dgm:prSet phldrT="[Text]"/>
      <dgm:spPr/>
      <dgm:t>
        <a:bodyPr/>
        <a:lstStyle/>
        <a:p>
          <a:r>
            <a:rPr lang="en-US" dirty="0" smtClean="0"/>
            <a:t>Bioscreening</a:t>
          </a:r>
          <a:endParaRPr lang="en-US" dirty="0"/>
        </a:p>
      </dgm:t>
    </dgm:pt>
    <dgm:pt modelId="{E995CD61-42E9-4E5F-82A0-25C08365BF81}" type="parTrans" cxnId="{A3899C33-65C5-45FF-8C61-65D8A04C3517}">
      <dgm:prSet/>
      <dgm:spPr/>
      <dgm:t>
        <a:bodyPr/>
        <a:lstStyle/>
        <a:p>
          <a:endParaRPr lang="en-US"/>
        </a:p>
      </dgm:t>
    </dgm:pt>
    <dgm:pt modelId="{1E909F94-79A1-4EA1-9F41-6F08EEA66319}" type="sibTrans" cxnId="{A3899C33-65C5-45FF-8C61-65D8A04C3517}">
      <dgm:prSet/>
      <dgm:spPr/>
      <dgm:t>
        <a:bodyPr/>
        <a:lstStyle/>
        <a:p>
          <a:endParaRPr lang="en-US"/>
        </a:p>
      </dgm:t>
    </dgm:pt>
    <dgm:pt modelId="{D3F163E4-87EB-4B9D-BB03-EEC5020AEE31}">
      <dgm:prSet phldrT="[Text]" custT="1"/>
      <dgm:spPr/>
      <dgm:t>
        <a:bodyPr/>
        <a:lstStyle/>
        <a:p>
          <a:r>
            <a:rPr lang="en-US" sz="1200" dirty="0" smtClean="0"/>
            <a:t>Biochemistry </a:t>
          </a:r>
          <a:endParaRPr lang="en-US" sz="1200" dirty="0"/>
        </a:p>
      </dgm:t>
    </dgm:pt>
    <dgm:pt modelId="{4BC813FD-3E11-49F7-B88F-7AEB20BC5FA4}" type="parTrans" cxnId="{4216A2CC-B00C-4D6A-BE9A-D1C96FD5C62A}">
      <dgm:prSet/>
      <dgm:spPr/>
      <dgm:t>
        <a:bodyPr/>
        <a:lstStyle/>
        <a:p>
          <a:endParaRPr lang="en-US"/>
        </a:p>
      </dgm:t>
    </dgm:pt>
    <dgm:pt modelId="{BF3B560E-09A4-4472-8E1E-67B9FEC02CBE}" type="sibTrans" cxnId="{4216A2CC-B00C-4D6A-BE9A-D1C96FD5C62A}">
      <dgm:prSet/>
      <dgm:spPr/>
      <dgm:t>
        <a:bodyPr/>
        <a:lstStyle/>
        <a:p>
          <a:endParaRPr lang="en-US"/>
        </a:p>
      </dgm:t>
    </dgm:pt>
    <dgm:pt modelId="{7DBB992E-A176-4EA1-AC2F-79403F2E0670}">
      <dgm:prSet phldrT="[Text]" custT="1"/>
      <dgm:spPr/>
      <dgm:t>
        <a:bodyPr/>
        <a:lstStyle/>
        <a:p>
          <a:r>
            <a:rPr lang="en-US" sz="1200" dirty="0" smtClean="0"/>
            <a:t>Chemistry</a:t>
          </a:r>
          <a:endParaRPr lang="en-US" sz="1200" dirty="0"/>
        </a:p>
      </dgm:t>
    </dgm:pt>
    <dgm:pt modelId="{2896043E-4B5E-4873-A960-8F096278313E}" type="parTrans" cxnId="{B8943E48-B3AE-446E-BF71-9285D393D4E5}">
      <dgm:prSet/>
      <dgm:spPr/>
      <dgm:t>
        <a:bodyPr/>
        <a:lstStyle/>
        <a:p>
          <a:endParaRPr lang="en-US"/>
        </a:p>
      </dgm:t>
    </dgm:pt>
    <dgm:pt modelId="{DC834B6F-22F4-4552-9567-E204D13D0CD1}" type="sibTrans" cxnId="{B8943E48-B3AE-446E-BF71-9285D393D4E5}">
      <dgm:prSet/>
      <dgm:spPr/>
      <dgm:t>
        <a:bodyPr/>
        <a:lstStyle/>
        <a:p>
          <a:endParaRPr lang="en-US"/>
        </a:p>
      </dgm:t>
    </dgm:pt>
    <dgm:pt modelId="{7BA16860-B2B6-4268-896A-917DD271A64E}">
      <dgm:prSet phldrT="[Text]"/>
      <dgm:spPr/>
      <dgm:t>
        <a:bodyPr/>
        <a:lstStyle/>
        <a:p>
          <a:r>
            <a:rPr lang="en-US" dirty="0" smtClean="0"/>
            <a:t>In vivo investigation</a:t>
          </a:r>
          <a:endParaRPr lang="en-US" dirty="0"/>
        </a:p>
      </dgm:t>
    </dgm:pt>
    <dgm:pt modelId="{EC9ECBD3-CFAF-4DA6-BB3C-66E17D90D204}" type="parTrans" cxnId="{C65C4FCC-C255-48BD-8229-6FAA6852A8FB}">
      <dgm:prSet/>
      <dgm:spPr/>
      <dgm:t>
        <a:bodyPr/>
        <a:lstStyle/>
        <a:p>
          <a:endParaRPr lang="en-US"/>
        </a:p>
      </dgm:t>
    </dgm:pt>
    <dgm:pt modelId="{3302AE27-EB2A-43CA-96E1-45D754655CB7}" type="sibTrans" cxnId="{C65C4FCC-C255-48BD-8229-6FAA6852A8FB}">
      <dgm:prSet/>
      <dgm:spPr/>
      <dgm:t>
        <a:bodyPr/>
        <a:lstStyle/>
        <a:p>
          <a:endParaRPr lang="en-US"/>
        </a:p>
      </dgm:t>
    </dgm:pt>
    <dgm:pt modelId="{FD74BEEF-B399-4C09-ACB9-E991594FBE76}">
      <dgm:prSet phldrT="[Text]" custT="1"/>
      <dgm:spPr/>
      <dgm:t>
        <a:bodyPr/>
        <a:lstStyle/>
        <a:p>
          <a:r>
            <a:rPr lang="en-US" sz="1200" dirty="0" smtClean="0"/>
            <a:t>Biochemistry</a:t>
          </a:r>
          <a:endParaRPr lang="en-US" sz="1200" dirty="0"/>
        </a:p>
      </dgm:t>
    </dgm:pt>
    <dgm:pt modelId="{6A17F7B7-903F-4243-9F47-DF16F42CE18C}" type="parTrans" cxnId="{EC97E422-4B44-4605-9DE1-D5512DDA5125}">
      <dgm:prSet/>
      <dgm:spPr/>
      <dgm:t>
        <a:bodyPr/>
        <a:lstStyle/>
        <a:p>
          <a:endParaRPr lang="en-US"/>
        </a:p>
      </dgm:t>
    </dgm:pt>
    <dgm:pt modelId="{A4E84373-D9A3-46AC-8924-64F327C3F690}" type="sibTrans" cxnId="{EC97E422-4B44-4605-9DE1-D5512DDA5125}">
      <dgm:prSet/>
      <dgm:spPr/>
      <dgm:t>
        <a:bodyPr/>
        <a:lstStyle/>
        <a:p>
          <a:endParaRPr lang="en-US"/>
        </a:p>
      </dgm:t>
    </dgm:pt>
    <dgm:pt modelId="{9DD39AAE-2279-4F68-941D-5A0E0273300E}">
      <dgm:prSet phldrT="[Text]" custT="1"/>
      <dgm:spPr/>
      <dgm:t>
        <a:bodyPr/>
        <a:lstStyle/>
        <a:p>
          <a:r>
            <a:rPr lang="en-US" sz="1200" dirty="0" smtClean="0"/>
            <a:t>Microbiology</a:t>
          </a:r>
          <a:endParaRPr lang="en-US" sz="1200" dirty="0"/>
        </a:p>
      </dgm:t>
    </dgm:pt>
    <dgm:pt modelId="{34195ABC-4613-4396-8F76-474FB59840AB}" type="parTrans" cxnId="{2589F414-9846-4A08-A21B-6CD00D93A636}">
      <dgm:prSet/>
      <dgm:spPr/>
      <dgm:t>
        <a:bodyPr/>
        <a:lstStyle/>
        <a:p>
          <a:endParaRPr lang="en-US"/>
        </a:p>
      </dgm:t>
    </dgm:pt>
    <dgm:pt modelId="{18197038-44EA-41CC-81AD-65189BEAADFE}" type="sibTrans" cxnId="{2589F414-9846-4A08-A21B-6CD00D93A636}">
      <dgm:prSet/>
      <dgm:spPr/>
      <dgm:t>
        <a:bodyPr/>
        <a:lstStyle/>
        <a:p>
          <a:endParaRPr lang="en-US"/>
        </a:p>
      </dgm:t>
    </dgm:pt>
    <dgm:pt modelId="{FE4BFDAA-9AE9-449A-BB1E-29B95F4F3FF5}">
      <dgm:prSet phldrT="[Text]" custT="1"/>
      <dgm:spPr/>
      <dgm:t>
        <a:bodyPr/>
        <a:lstStyle/>
        <a:p>
          <a:r>
            <a:rPr lang="en-US" sz="1200" dirty="0" smtClean="0"/>
            <a:t>immunology</a:t>
          </a:r>
          <a:endParaRPr lang="en-US" sz="1200" dirty="0"/>
        </a:p>
      </dgm:t>
    </dgm:pt>
    <dgm:pt modelId="{A95B8F5D-952A-4762-ACFB-EC3814ED3B7A}" type="parTrans" cxnId="{F714EBAC-ECA6-4F5D-B51F-1868A3F8B935}">
      <dgm:prSet/>
      <dgm:spPr/>
      <dgm:t>
        <a:bodyPr/>
        <a:lstStyle/>
        <a:p>
          <a:endParaRPr lang="en-US"/>
        </a:p>
      </dgm:t>
    </dgm:pt>
    <dgm:pt modelId="{CB158817-6DA4-43D3-B5B5-292679384AFD}" type="sibTrans" cxnId="{F714EBAC-ECA6-4F5D-B51F-1868A3F8B935}">
      <dgm:prSet/>
      <dgm:spPr/>
      <dgm:t>
        <a:bodyPr/>
        <a:lstStyle/>
        <a:p>
          <a:endParaRPr lang="en-US"/>
        </a:p>
      </dgm:t>
    </dgm:pt>
    <dgm:pt modelId="{D651262F-E2E0-4951-AE18-35DABAB7E84F}">
      <dgm:prSet phldrT="[Text]" custT="1"/>
      <dgm:spPr/>
      <dgm:t>
        <a:bodyPr/>
        <a:lstStyle/>
        <a:p>
          <a:r>
            <a:rPr lang="en-US" sz="1200" dirty="0" smtClean="0"/>
            <a:t>Molecular biology</a:t>
          </a:r>
          <a:endParaRPr lang="en-US" sz="1200" dirty="0"/>
        </a:p>
      </dgm:t>
    </dgm:pt>
    <dgm:pt modelId="{2A5B354E-957D-4AD9-87EA-4BE9EB97012A}" type="sibTrans" cxnId="{695095B7-842F-4D30-AE56-B4FD24984E1B}">
      <dgm:prSet/>
      <dgm:spPr/>
      <dgm:t>
        <a:bodyPr/>
        <a:lstStyle/>
        <a:p>
          <a:endParaRPr lang="en-US"/>
        </a:p>
      </dgm:t>
    </dgm:pt>
    <dgm:pt modelId="{D70FA4DF-2A39-4AD6-A4EF-6AAB015195A6}" type="parTrans" cxnId="{695095B7-842F-4D30-AE56-B4FD24984E1B}">
      <dgm:prSet/>
      <dgm:spPr/>
      <dgm:t>
        <a:bodyPr/>
        <a:lstStyle/>
        <a:p>
          <a:endParaRPr lang="en-US"/>
        </a:p>
      </dgm:t>
    </dgm:pt>
    <dgm:pt modelId="{8B324293-401E-40D5-B113-991DC8EE8C96}">
      <dgm:prSet/>
      <dgm:spPr/>
      <dgm:t>
        <a:bodyPr/>
        <a:lstStyle/>
        <a:p>
          <a:r>
            <a:rPr lang="en-US" dirty="0" smtClean="0"/>
            <a:t>prototype</a:t>
          </a:r>
          <a:endParaRPr lang="en-US" dirty="0"/>
        </a:p>
      </dgm:t>
    </dgm:pt>
    <dgm:pt modelId="{DC38C0F0-05DE-466D-A00F-9791C5AA4603}" type="parTrans" cxnId="{D72AD461-7C13-4808-8446-F7EA8D9E3696}">
      <dgm:prSet/>
      <dgm:spPr/>
      <dgm:t>
        <a:bodyPr/>
        <a:lstStyle/>
        <a:p>
          <a:endParaRPr lang="en-US"/>
        </a:p>
      </dgm:t>
    </dgm:pt>
    <dgm:pt modelId="{EF844C7B-F465-4916-B8C9-C2155764ECFC}" type="sibTrans" cxnId="{D72AD461-7C13-4808-8446-F7EA8D9E3696}">
      <dgm:prSet/>
      <dgm:spPr/>
      <dgm:t>
        <a:bodyPr/>
        <a:lstStyle/>
        <a:p>
          <a:endParaRPr lang="en-US"/>
        </a:p>
      </dgm:t>
    </dgm:pt>
    <dgm:pt modelId="{5E21EB1F-799D-49E2-AD66-78A0580726AB}">
      <dgm:prSet/>
      <dgm:spPr/>
      <dgm:t>
        <a:bodyPr/>
        <a:lstStyle/>
        <a:p>
          <a:r>
            <a:rPr lang="en-US" dirty="0" smtClean="0"/>
            <a:t>Clinical trial</a:t>
          </a:r>
          <a:endParaRPr lang="en-US" dirty="0"/>
        </a:p>
      </dgm:t>
    </dgm:pt>
    <dgm:pt modelId="{1A86DDFB-DE1E-4BCD-ACF1-FD4E17749690}" type="parTrans" cxnId="{BB3F209D-6101-41F9-A429-7EABC5BE66ED}">
      <dgm:prSet/>
      <dgm:spPr/>
      <dgm:t>
        <a:bodyPr/>
        <a:lstStyle/>
        <a:p>
          <a:endParaRPr lang="en-US"/>
        </a:p>
      </dgm:t>
    </dgm:pt>
    <dgm:pt modelId="{72CF1B84-5B3F-4145-9232-DC7598AC15C1}" type="sibTrans" cxnId="{BB3F209D-6101-41F9-A429-7EABC5BE66ED}">
      <dgm:prSet/>
      <dgm:spPr/>
      <dgm:t>
        <a:bodyPr/>
        <a:lstStyle/>
        <a:p>
          <a:endParaRPr lang="en-US"/>
        </a:p>
      </dgm:t>
    </dgm:pt>
    <dgm:pt modelId="{602CBD28-1E79-4E0E-BA01-56BB5BBE2E43}">
      <dgm:prSet/>
      <dgm:spPr/>
      <dgm:t>
        <a:bodyPr/>
        <a:lstStyle/>
        <a:p>
          <a:r>
            <a:rPr lang="en-US" dirty="0" smtClean="0"/>
            <a:t>Active ingredient isolation</a:t>
          </a:r>
          <a:endParaRPr lang="en-US" dirty="0"/>
        </a:p>
      </dgm:t>
    </dgm:pt>
    <dgm:pt modelId="{9AD3424C-2719-428C-AAF1-0B7B58CF04D3}" type="parTrans" cxnId="{FCC27535-48B8-477C-9969-446B4449DB54}">
      <dgm:prSet/>
      <dgm:spPr/>
      <dgm:t>
        <a:bodyPr/>
        <a:lstStyle/>
        <a:p>
          <a:endParaRPr lang="en-US"/>
        </a:p>
      </dgm:t>
    </dgm:pt>
    <dgm:pt modelId="{7380E8FB-325E-458C-814F-94F111BCF872}" type="sibTrans" cxnId="{FCC27535-48B8-477C-9969-446B4449DB54}">
      <dgm:prSet/>
      <dgm:spPr/>
      <dgm:t>
        <a:bodyPr/>
        <a:lstStyle/>
        <a:p>
          <a:endParaRPr lang="en-US"/>
        </a:p>
      </dgm:t>
    </dgm:pt>
    <dgm:pt modelId="{BA36BA71-26A4-4E74-9C1F-2786CCC4162E}">
      <dgm:prSet custT="1"/>
      <dgm:spPr/>
      <dgm:t>
        <a:bodyPr/>
        <a:lstStyle/>
        <a:p>
          <a:r>
            <a:rPr lang="en-US" sz="1400" dirty="0" smtClean="0"/>
            <a:t>Biochemistry</a:t>
          </a:r>
          <a:endParaRPr lang="en-US" sz="1400" dirty="0"/>
        </a:p>
      </dgm:t>
    </dgm:pt>
    <dgm:pt modelId="{D26B4037-5241-451D-B474-AC008F0C900A}" type="parTrans" cxnId="{C9C28256-EB77-4C94-9507-98A8E632B12B}">
      <dgm:prSet/>
      <dgm:spPr/>
      <dgm:t>
        <a:bodyPr/>
        <a:lstStyle/>
        <a:p>
          <a:endParaRPr lang="en-US"/>
        </a:p>
      </dgm:t>
    </dgm:pt>
    <dgm:pt modelId="{8EC08967-71CD-4B9E-962A-829A1D9596C7}" type="sibTrans" cxnId="{C9C28256-EB77-4C94-9507-98A8E632B12B}">
      <dgm:prSet/>
      <dgm:spPr/>
      <dgm:t>
        <a:bodyPr/>
        <a:lstStyle/>
        <a:p>
          <a:endParaRPr lang="en-US"/>
        </a:p>
      </dgm:t>
    </dgm:pt>
    <dgm:pt modelId="{26DB5FC9-4126-49AB-A0C8-31280B40A882}">
      <dgm:prSet custT="1"/>
      <dgm:spPr/>
      <dgm:t>
        <a:bodyPr/>
        <a:lstStyle/>
        <a:p>
          <a:r>
            <a:rPr lang="en-US" sz="1400" dirty="0" smtClean="0"/>
            <a:t>Chemistry</a:t>
          </a:r>
          <a:endParaRPr lang="en-US" sz="1400" dirty="0"/>
        </a:p>
      </dgm:t>
    </dgm:pt>
    <dgm:pt modelId="{4EB940EF-3F26-493E-8224-AD31A2B68648}" type="parTrans" cxnId="{DF699EAA-33BB-43C3-B5FA-A1FBC6A59D6F}">
      <dgm:prSet/>
      <dgm:spPr/>
      <dgm:t>
        <a:bodyPr/>
        <a:lstStyle/>
        <a:p>
          <a:endParaRPr lang="en-US"/>
        </a:p>
      </dgm:t>
    </dgm:pt>
    <dgm:pt modelId="{405BD4AF-2877-44E3-82DA-52B3919A262C}" type="sibTrans" cxnId="{DF699EAA-33BB-43C3-B5FA-A1FBC6A59D6F}">
      <dgm:prSet/>
      <dgm:spPr/>
      <dgm:t>
        <a:bodyPr/>
        <a:lstStyle/>
        <a:p>
          <a:endParaRPr lang="en-US"/>
        </a:p>
      </dgm:t>
    </dgm:pt>
    <dgm:pt modelId="{62912084-9D87-476D-A555-EFCFBAB4A8F9}">
      <dgm:prSet custT="1"/>
      <dgm:spPr/>
      <dgm:t>
        <a:bodyPr/>
        <a:lstStyle/>
        <a:p>
          <a:r>
            <a:rPr lang="en-US" sz="1200" dirty="0" smtClean="0"/>
            <a:t>Biochemistry</a:t>
          </a:r>
          <a:endParaRPr lang="en-US" sz="1200" dirty="0"/>
        </a:p>
      </dgm:t>
    </dgm:pt>
    <dgm:pt modelId="{55D352E0-2E96-4AA4-A382-29EBA661C0D0}" type="parTrans" cxnId="{C80416C5-9B99-4C68-80C9-B086A0FD6DDF}">
      <dgm:prSet/>
      <dgm:spPr/>
      <dgm:t>
        <a:bodyPr/>
        <a:lstStyle/>
        <a:p>
          <a:endParaRPr lang="en-US"/>
        </a:p>
      </dgm:t>
    </dgm:pt>
    <dgm:pt modelId="{BA028F7C-7AA8-4632-9F37-7606198782D3}" type="sibTrans" cxnId="{C80416C5-9B99-4C68-80C9-B086A0FD6DDF}">
      <dgm:prSet/>
      <dgm:spPr/>
      <dgm:t>
        <a:bodyPr/>
        <a:lstStyle/>
        <a:p>
          <a:endParaRPr lang="en-US"/>
        </a:p>
      </dgm:t>
    </dgm:pt>
    <dgm:pt modelId="{BF2E9FAD-575A-4ECC-A17D-FB9C245DF5A9}">
      <dgm:prSet custT="1"/>
      <dgm:spPr/>
      <dgm:t>
        <a:bodyPr/>
        <a:lstStyle/>
        <a:p>
          <a:r>
            <a:rPr lang="en-US" sz="1200" dirty="0" smtClean="0"/>
            <a:t>Chemistry </a:t>
          </a:r>
          <a:endParaRPr lang="en-US" sz="1200" dirty="0"/>
        </a:p>
      </dgm:t>
    </dgm:pt>
    <dgm:pt modelId="{1C111E1C-9CD6-43FC-B428-294B00EB3815}" type="parTrans" cxnId="{6B3ABA82-FD08-439C-AC36-FF6EA653836E}">
      <dgm:prSet/>
      <dgm:spPr/>
      <dgm:t>
        <a:bodyPr/>
        <a:lstStyle/>
        <a:p>
          <a:endParaRPr lang="en-US"/>
        </a:p>
      </dgm:t>
    </dgm:pt>
    <dgm:pt modelId="{D3C4EB59-D600-424B-BBCC-43806931C2EC}" type="sibTrans" cxnId="{6B3ABA82-FD08-439C-AC36-FF6EA653836E}">
      <dgm:prSet/>
      <dgm:spPr/>
      <dgm:t>
        <a:bodyPr/>
        <a:lstStyle/>
        <a:p>
          <a:endParaRPr lang="en-US"/>
        </a:p>
      </dgm:t>
    </dgm:pt>
    <dgm:pt modelId="{8823D379-3AC6-43EB-BDE5-B50FEAEA7C10}">
      <dgm:prSet custT="1"/>
      <dgm:spPr/>
      <dgm:t>
        <a:bodyPr/>
        <a:lstStyle/>
        <a:p>
          <a:r>
            <a:rPr lang="en-US" sz="1200" dirty="0" smtClean="0"/>
            <a:t>pharmacy</a:t>
          </a:r>
          <a:endParaRPr lang="en-US" sz="1200" dirty="0"/>
        </a:p>
      </dgm:t>
    </dgm:pt>
    <dgm:pt modelId="{90A6BBAE-4E28-4B08-BD74-0048AE790185}" type="parTrans" cxnId="{0CE3B7AF-84E6-4B0C-97C4-082F59240FC7}">
      <dgm:prSet/>
      <dgm:spPr/>
      <dgm:t>
        <a:bodyPr/>
        <a:lstStyle/>
        <a:p>
          <a:endParaRPr lang="en-US"/>
        </a:p>
      </dgm:t>
    </dgm:pt>
    <dgm:pt modelId="{F8ED3B8B-7559-4691-BEAC-18E89CDE4E80}" type="sibTrans" cxnId="{0CE3B7AF-84E6-4B0C-97C4-082F59240FC7}">
      <dgm:prSet/>
      <dgm:spPr/>
      <dgm:t>
        <a:bodyPr/>
        <a:lstStyle/>
        <a:p>
          <a:endParaRPr lang="en-US"/>
        </a:p>
      </dgm:t>
    </dgm:pt>
    <dgm:pt modelId="{F0F0C8EE-B975-48AE-A211-3FA2AF874B2D}">
      <dgm:prSet custT="1"/>
      <dgm:spPr/>
      <dgm:t>
        <a:bodyPr/>
        <a:lstStyle/>
        <a:p>
          <a:r>
            <a:rPr lang="en-US" sz="1200" dirty="0" smtClean="0"/>
            <a:t>Biochemistry</a:t>
          </a:r>
          <a:endParaRPr lang="en-US" sz="1200" dirty="0"/>
        </a:p>
      </dgm:t>
    </dgm:pt>
    <dgm:pt modelId="{3D113DF0-AFE7-43BD-8253-AB8286698DC2}" type="parTrans" cxnId="{8860CC68-1A5A-449B-8E1B-6ADF5B47DB9B}">
      <dgm:prSet/>
      <dgm:spPr/>
      <dgm:t>
        <a:bodyPr/>
        <a:lstStyle/>
        <a:p>
          <a:endParaRPr lang="en-US"/>
        </a:p>
      </dgm:t>
    </dgm:pt>
    <dgm:pt modelId="{C53F86A5-8510-406F-9B44-1194435ADEEE}" type="sibTrans" cxnId="{8860CC68-1A5A-449B-8E1B-6ADF5B47DB9B}">
      <dgm:prSet/>
      <dgm:spPr/>
      <dgm:t>
        <a:bodyPr/>
        <a:lstStyle/>
        <a:p>
          <a:endParaRPr lang="en-US"/>
        </a:p>
      </dgm:t>
    </dgm:pt>
    <dgm:pt modelId="{CEE9478C-3BC2-467C-9C18-88F31FD3247D}">
      <dgm:prSet custT="1"/>
      <dgm:spPr/>
      <dgm:t>
        <a:bodyPr/>
        <a:lstStyle/>
        <a:p>
          <a:r>
            <a:rPr lang="en-US" sz="1200" dirty="0" smtClean="0"/>
            <a:t>Pharmacy</a:t>
          </a:r>
          <a:endParaRPr lang="en-US" sz="1200" dirty="0"/>
        </a:p>
      </dgm:t>
    </dgm:pt>
    <dgm:pt modelId="{35782D87-AB77-419B-885D-1312E320F3A3}" type="parTrans" cxnId="{5607845E-CD49-4082-BABE-8CDA531E1F47}">
      <dgm:prSet/>
      <dgm:spPr/>
      <dgm:t>
        <a:bodyPr/>
        <a:lstStyle/>
        <a:p>
          <a:endParaRPr lang="en-US"/>
        </a:p>
      </dgm:t>
    </dgm:pt>
    <dgm:pt modelId="{D42E80D7-F27C-408F-9412-180375740309}" type="sibTrans" cxnId="{5607845E-CD49-4082-BABE-8CDA531E1F47}">
      <dgm:prSet/>
      <dgm:spPr/>
      <dgm:t>
        <a:bodyPr/>
        <a:lstStyle/>
        <a:p>
          <a:endParaRPr lang="en-US"/>
        </a:p>
      </dgm:t>
    </dgm:pt>
    <dgm:pt modelId="{F3761434-5433-4046-BD23-3639A1030664}">
      <dgm:prSet custT="1"/>
      <dgm:spPr/>
      <dgm:t>
        <a:bodyPr/>
        <a:lstStyle/>
        <a:p>
          <a:r>
            <a:rPr lang="en-US" sz="1200" dirty="0" smtClean="0"/>
            <a:t>medicine</a:t>
          </a:r>
          <a:endParaRPr lang="en-US" sz="1200" dirty="0"/>
        </a:p>
      </dgm:t>
    </dgm:pt>
    <dgm:pt modelId="{6D31E1C8-0CFD-4FF3-8BBE-ED59CBEEA156}" type="parTrans" cxnId="{A2FADB7C-96CB-445F-BC4A-F0C998146F4E}">
      <dgm:prSet/>
      <dgm:spPr/>
      <dgm:t>
        <a:bodyPr/>
        <a:lstStyle/>
        <a:p>
          <a:endParaRPr lang="en-US"/>
        </a:p>
      </dgm:t>
    </dgm:pt>
    <dgm:pt modelId="{C40A543C-5FD3-483E-A8EC-7514106F022D}" type="sibTrans" cxnId="{A2FADB7C-96CB-445F-BC4A-F0C998146F4E}">
      <dgm:prSet/>
      <dgm:spPr/>
      <dgm:t>
        <a:bodyPr/>
        <a:lstStyle/>
        <a:p>
          <a:endParaRPr lang="en-US"/>
        </a:p>
      </dgm:t>
    </dgm:pt>
    <dgm:pt modelId="{37F6F97E-1C5A-46C3-AC9A-ADEF972F3370}">
      <dgm:prSet/>
      <dgm:spPr/>
      <dgm:t>
        <a:bodyPr/>
        <a:lstStyle/>
        <a:p>
          <a:r>
            <a:rPr lang="en-US" dirty="0" smtClean="0"/>
            <a:t>Product development</a:t>
          </a:r>
          <a:endParaRPr lang="en-US" dirty="0"/>
        </a:p>
      </dgm:t>
    </dgm:pt>
    <dgm:pt modelId="{2E90C99E-AB7D-441F-B6FD-E4E031FCB1C3}" type="parTrans" cxnId="{6D42E8F7-7BC4-48DB-8D00-59ABD8F1332A}">
      <dgm:prSet/>
      <dgm:spPr/>
      <dgm:t>
        <a:bodyPr/>
        <a:lstStyle/>
        <a:p>
          <a:endParaRPr lang="en-US"/>
        </a:p>
      </dgm:t>
    </dgm:pt>
    <dgm:pt modelId="{1774E3F5-6CB1-48DB-9AA3-242659484A42}" type="sibTrans" cxnId="{6D42E8F7-7BC4-48DB-8D00-59ABD8F1332A}">
      <dgm:prSet/>
      <dgm:spPr/>
      <dgm:t>
        <a:bodyPr/>
        <a:lstStyle/>
        <a:p>
          <a:endParaRPr lang="en-US"/>
        </a:p>
      </dgm:t>
    </dgm:pt>
    <dgm:pt modelId="{009FF118-4BE3-4CB0-B2DE-EA731994B14B}">
      <dgm:prSet custT="1"/>
      <dgm:spPr/>
      <dgm:t>
        <a:bodyPr/>
        <a:lstStyle/>
        <a:p>
          <a:r>
            <a:rPr lang="en-US" sz="1600" dirty="0" smtClean="0"/>
            <a:t>Industry </a:t>
          </a:r>
          <a:endParaRPr lang="en-US" sz="1600" dirty="0"/>
        </a:p>
      </dgm:t>
    </dgm:pt>
    <dgm:pt modelId="{9ACB9AA8-6DD0-44C9-BA9F-8372C110A65A}" type="parTrans" cxnId="{5A4B92D1-74CE-4329-957C-AFFE38393B30}">
      <dgm:prSet/>
      <dgm:spPr/>
      <dgm:t>
        <a:bodyPr/>
        <a:lstStyle/>
        <a:p>
          <a:endParaRPr lang="en-US"/>
        </a:p>
      </dgm:t>
    </dgm:pt>
    <dgm:pt modelId="{D7C94D5D-26A5-418D-8063-25A4F4537A2A}" type="sibTrans" cxnId="{5A4B92D1-74CE-4329-957C-AFFE38393B30}">
      <dgm:prSet/>
      <dgm:spPr/>
      <dgm:t>
        <a:bodyPr/>
        <a:lstStyle/>
        <a:p>
          <a:endParaRPr lang="en-US"/>
        </a:p>
      </dgm:t>
    </dgm:pt>
    <dgm:pt modelId="{3FFA19BA-3EA3-40EC-A9C2-3C0C798F051C}" type="pres">
      <dgm:prSet presAssocID="{F1D91362-CAE6-4104-B067-F46C63DBF91E}" presName="Name0" presStyleCnt="0">
        <dgm:presLayoutVars>
          <dgm:dir/>
          <dgm:animLvl val="lvl"/>
          <dgm:resizeHandles val="exact"/>
        </dgm:presLayoutVars>
      </dgm:prSet>
      <dgm:spPr/>
      <dgm:t>
        <a:bodyPr/>
        <a:lstStyle/>
        <a:p>
          <a:endParaRPr lang="en-US"/>
        </a:p>
      </dgm:t>
    </dgm:pt>
    <dgm:pt modelId="{938C12BC-2FA2-44BF-9719-77C8D4EB2A6A}" type="pres">
      <dgm:prSet presAssocID="{F1D91362-CAE6-4104-B067-F46C63DBF91E}" presName="tSp" presStyleCnt="0"/>
      <dgm:spPr/>
    </dgm:pt>
    <dgm:pt modelId="{5965E8AB-B873-4E1C-BE5B-D3C628576ED4}" type="pres">
      <dgm:prSet presAssocID="{F1D91362-CAE6-4104-B067-F46C63DBF91E}" presName="bSp" presStyleCnt="0"/>
      <dgm:spPr/>
    </dgm:pt>
    <dgm:pt modelId="{9E982195-C0D3-475D-95B3-D41BB16B63D4}" type="pres">
      <dgm:prSet presAssocID="{F1D91362-CAE6-4104-B067-F46C63DBF91E}" presName="process" presStyleCnt="0"/>
      <dgm:spPr/>
    </dgm:pt>
    <dgm:pt modelId="{86889446-3ECE-4DAC-82D3-B3BBEF1B295D}" type="pres">
      <dgm:prSet presAssocID="{9925C0E3-740B-4581-8727-C6E26E8782A3}" presName="composite1" presStyleCnt="0"/>
      <dgm:spPr/>
    </dgm:pt>
    <dgm:pt modelId="{C108253A-DDCB-4A7B-A4D3-F7EC480CD6AA}" type="pres">
      <dgm:prSet presAssocID="{9925C0E3-740B-4581-8727-C6E26E8782A3}" presName="dummyNode1" presStyleLbl="node1" presStyleIdx="0" presStyleCnt="7"/>
      <dgm:spPr/>
    </dgm:pt>
    <dgm:pt modelId="{4120EE07-7037-46F7-BCCB-AB1F08EF6706}" type="pres">
      <dgm:prSet presAssocID="{9925C0E3-740B-4581-8727-C6E26E8782A3}" presName="childNode1" presStyleLbl="bgAcc1" presStyleIdx="0" presStyleCnt="7">
        <dgm:presLayoutVars>
          <dgm:bulletEnabled val="1"/>
        </dgm:presLayoutVars>
      </dgm:prSet>
      <dgm:spPr/>
      <dgm:t>
        <a:bodyPr/>
        <a:lstStyle/>
        <a:p>
          <a:endParaRPr lang="en-US"/>
        </a:p>
      </dgm:t>
    </dgm:pt>
    <dgm:pt modelId="{FFB894DE-2B49-4FC9-9155-4F46FFCF6D92}" type="pres">
      <dgm:prSet presAssocID="{9925C0E3-740B-4581-8727-C6E26E8782A3}" presName="childNode1tx" presStyleLbl="bgAcc1" presStyleIdx="0" presStyleCnt="7">
        <dgm:presLayoutVars>
          <dgm:bulletEnabled val="1"/>
        </dgm:presLayoutVars>
      </dgm:prSet>
      <dgm:spPr/>
      <dgm:t>
        <a:bodyPr/>
        <a:lstStyle/>
        <a:p>
          <a:endParaRPr lang="en-US"/>
        </a:p>
      </dgm:t>
    </dgm:pt>
    <dgm:pt modelId="{9773FC77-7A4A-4A51-92FF-8DCED9C4FEA8}" type="pres">
      <dgm:prSet presAssocID="{9925C0E3-740B-4581-8727-C6E26E8782A3}" presName="parentNode1" presStyleLbl="node1" presStyleIdx="0" presStyleCnt="7">
        <dgm:presLayoutVars>
          <dgm:chMax val="1"/>
          <dgm:bulletEnabled val="1"/>
        </dgm:presLayoutVars>
      </dgm:prSet>
      <dgm:spPr/>
      <dgm:t>
        <a:bodyPr/>
        <a:lstStyle/>
        <a:p>
          <a:endParaRPr lang="en-US"/>
        </a:p>
      </dgm:t>
    </dgm:pt>
    <dgm:pt modelId="{2C85CE43-304F-4457-B279-77403CA32869}" type="pres">
      <dgm:prSet presAssocID="{9925C0E3-740B-4581-8727-C6E26E8782A3}" presName="connSite1" presStyleCnt="0"/>
      <dgm:spPr/>
    </dgm:pt>
    <dgm:pt modelId="{41EA7F04-ADBB-4606-879F-F8F998C7A1DD}" type="pres">
      <dgm:prSet presAssocID="{ACF8080E-7202-482A-83E4-53D5CD9B14E4}" presName="Name9" presStyleLbl="sibTrans2D1" presStyleIdx="0" presStyleCnt="6"/>
      <dgm:spPr/>
      <dgm:t>
        <a:bodyPr/>
        <a:lstStyle/>
        <a:p>
          <a:endParaRPr lang="en-US"/>
        </a:p>
      </dgm:t>
    </dgm:pt>
    <dgm:pt modelId="{359FB8E6-AAB6-44BB-B1B6-CE42A95896FB}" type="pres">
      <dgm:prSet presAssocID="{827A5C3A-E7BE-45A6-A7FB-C57D24C5E826}" presName="composite2" presStyleCnt="0"/>
      <dgm:spPr/>
    </dgm:pt>
    <dgm:pt modelId="{A6238377-7620-4D16-8C16-2EDD129EBF49}" type="pres">
      <dgm:prSet presAssocID="{827A5C3A-E7BE-45A6-A7FB-C57D24C5E826}" presName="dummyNode2" presStyleLbl="node1" presStyleIdx="0" presStyleCnt="7"/>
      <dgm:spPr/>
    </dgm:pt>
    <dgm:pt modelId="{889E1866-33AF-42F0-9A22-81495B06761E}" type="pres">
      <dgm:prSet presAssocID="{827A5C3A-E7BE-45A6-A7FB-C57D24C5E826}" presName="childNode2" presStyleLbl="bgAcc1" presStyleIdx="1" presStyleCnt="7" custScaleX="131655">
        <dgm:presLayoutVars>
          <dgm:bulletEnabled val="1"/>
        </dgm:presLayoutVars>
      </dgm:prSet>
      <dgm:spPr/>
      <dgm:t>
        <a:bodyPr/>
        <a:lstStyle/>
        <a:p>
          <a:endParaRPr lang="en-US"/>
        </a:p>
      </dgm:t>
    </dgm:pt>
    <dgm:pt modelId="{C288FA1B-7664-4D1A-B557-D2CF2722F8C3}" type="pres">
      <dgm:prSet presAssocID="{827A5C3A-E7BE-45A6-A7FB-C57D24C5E826}" presName="childNode2tx" presStyleLbl="bgAcc1" presStyleIdx="1" presStyleCnt="7">
        <dgm:presLayoutVars>
          <dgm:bulletEnabled val="1"/>
        </dgm:presLayoutVars>
      </dgm:prSet>
      <dgm:spPr/>
      <dgm:t>
        <a:bodyPr/>
        <a:lstStyle/>
        <a:p>
          <a:endParaRPr lang="en-US"/>
        </a:p>
      </dgm:t>
    </dgm:pt>
    <dgm:pt modelId="{028F1F55-0EE0-4E6D-AC7E-D66A14E0317D}" type="pres">
      <dgm:prSet presAssocID="{827A5C3A-E7BE-45A6-A7FB-C57D24C5E826}" presName="parentNode2" presStyleLbl="node1" presStyleIdx="1" presStyleCnt="7">
        <dgm:presLayoutVars>
          <dgm:chMax val="0"/>
          <dgm:bulletEnabled val="1"/>
        </dgm:presLayoutVars>
      </dgm:prSet>
      <dgm:spPr/>
      <dgm:t>
        <a:bodyPr/>
        <a:lstStyle/>
        <a:p>
          <a:endParaRPr lang="en-US"/>
        </a:p>
      </dgm:t>
    </dgm:pt>
    <dgm:pt modelId="{80BB79BC-A72C-4340-912A-884A5BFA1372}" type="pres">
      <dgm:prSet presAssocID="{827A5C3A-E7BE-45A6-A7FB-C57D24C5E826}" presName="connSite2" presStyleCnt="0"/>
      <dgm:spPr/>
    </dgm:pt>
    <dgm:pt modelId="{A1F60697-B514-4497-937D-AAD920151B4E}" type="pres">
      <dgm:prSet presAssocID="{1E909F94-79A1-4EA1-9F41-6F08EEA66319}" presName="Name18" presStyleLbl="sibTrans2D1" presStyleIdx="1" presStyleCnt="6"/>
      <dgm:spPr/>
      <dgm:t>
        <a:bodyPr/>
        <a:lstStyle/>
        <a:p>
          <a:endParaRPr lang="en-US"/>
        </a:p>
      </dgm:t>
    </dgm:pt>
    <dgm:pt modelId="{EC53EBD9-C880-45A4-942D-D9E9F47F91B7}" type="pres">
      <dgm:prSet presAssocID="{602CBD28-1E79-4E0E-BA01-56BB5BBE2E43}" presName="composite1" presStyleCnt="0"/>
      <dgm:spPr/>
    </dgm:pt>
    <dgm:pt modelId="{87066DB4-9E37-430C-A37D-ABFCBC04D272}" type="pres">
      <dgm:prSet presAssocID="{602CBD28-1E79-4E0E-BA01-56BB5BBE2E43}" presName="dummyNode1" presStyleLbl="node1" presStyleIdx="1" presStyleCnt="7"/>
      <dgm:spPr/>
    </dgm:pt>
    <dgm:pt modelId="{F5CCE5B7-112C-4EC8-9FA9-CBD809241FA8}" type="pres">
      <dgm:prSet presAssocID="{602CBD28-1E79-4E0E-BA01-56BB5BBE2E43}" presName="childNode1" presStyleLbl="bgAcc1" presStyleIdx="2" presStyleCnt="7" custScaleX="136653">
        <dgm:presLayoutVars>
          <dgm:bulletEnabled val="1"/>
        </dgm:presLayoutVars>
      </dgm:prSet>
      <dgm:spPr/>
      <dgm:t>
        <a:bodyPr/>
        <a:lstStyle/>
        <a:p>
          <a:endParaRPr lang="en-US"/>
        </a:p>
      </dgm:t>
    </dgm:pt>
    <dgm:pt modelId="{9BA93A60-DD25-4A5A-807E-2E82CCF11027}" type="pres">
      <dgm:prSet presAssocID="{602CBD28-1E79-4E0E-BA01-56BB5BBE2E43}" presName="childNode1tx" presStyleLbl="bgAcc1" presStyleIdx="2" presStyleCnt="7">
        <dgm:presLayoutVars>
          <dgm:bulletEnabled val="1"/>
        </dgm:presLayoutVars>
      </dgm:prSet>
      <dgm:spPr/>
      <dgm:t>
        <a:bodyPr/>
        <a:lstStyle/>
        <a:p>
          <a:endParaRPr lang="en-US"/>
        </a:p>
      </dgm:t>
    </dgm:pt>
    <dgm:pt modelId="{EDD60881-D7D5-46F5-A1EA-C00C2CE83CF2}" type="pres">
      <dgm:prSet presAssocID="{602CBD28-1E79-4E0E-BA01-56BB5BBE2E43}" presName="parentNode1" presStyleLbl="node1" presStyleIdx="2" presStyleCnt="7">
        <dgm:presLayoutVars>
          <dgm:chMax val="1"/>
          <dgm:bulletEnabled val="1"/>
        </dgm:presLayoutVars>
      </dgm:prSet>
      <dgm:spPr/>
      <dgm:t>
        <a:bodyPr/>
        <a:lstStyle/>
        <a:p>
          <a:endParaRPr lang="en-US"/>
        </a:p>
      </dgm:t>
    </dgm:pt>
    <dgm:pt modelId="{21C8BB5E-C685-4801-B90F-58693B3050CB}" type="pres">
      <dgm:prSet presAssocID="{602CBD28-1E79-4E0E-BA01-56BB5BBE2E43}" presName="connSite1" presStyleCnt="0"/>
      <dgm:spPr/>
    </dgm:pt>
    <dgm:pt modelId="{DC28C342-B4E1-4E76-9569-5D3961E89651}" type="pres">
      <dgm:prSet presAssocID="{7380E8FB-325E-458C-814F-94F111BCF872}" presName="Name9" presStyleLbl="sibTrans2D1" presStyleIdx="2" presStyleCnt="6"/>
      <dgm:spPr/>
      <dgm:t>
        <a:bodyPr/>
        <a:lstStyle/>
        <a:p>
          <a:endParaRPr lang="en-US"/>
        </a:p>
      </dgm:t>
    </dgm:pt>
    <dgm:pt modelId="{693A53B3-CC80-474C-876D-7208DF58B572}" type="pres">
      <dgm:prSet presAssocID="{7BA16860-B2B6-4268-896A-917DD271A64E}" presName="composite2" presStyleCnt="0"/>
      <dgm:spPr/>
    </dgm:pt>
    <dgm:pt modelId="{E4511BF9-B4CE-45E7-A033-F6FFF420AB55}" type="pres">
      <dgm:prSet presAssocID="{7BA16860-B2B6-4268-896A-917DD271A64E}" presName="dummyNode2" presStyleLbl="node1" presStyleIdx="2" presStyleCnt="7"/>
      <dgm:spPr/>
    </dgm:pt>
    <dgm:pt modelId="{8796EDC8-923A-44A2-B5F3-31DE1DE83023}" type="pres">
      <dgm:prSet presAssocID="{7BA16860-B2B6-4268-896A-917DD271A64E}" presName="childNode2" presStyleLbl="bgAcc1" presStyleIdx="3" presStyleCnt="7" custScaleX="124574" custScaleY="135790">
        <dgm:presLayoutVars>
          <dgm:bulletEnabled val="1"/>
        </dgm:presLayoutVars>
      </dgm:prSet>
      <dgm:spPr/>
      <dgm:t>
        <a:bodyPr/>
        <a:lstStyle/>
        <a:p>
          <a:endParaRPr lang="en-US"/>
        </a:p>
      </dgm:t>
    </dgm:pt>
    <dgm:pt modelId="{CCBDC336-5B6B-4590-B5B2-C94B09653BE9}" type="pres">
      <dgm:prSet presAssocID="{7BA16860-B2B6-4268-896A-917DD271A64E}" presName="childNode2tx" presStyleLbl="bgAcc1" presStyleIdx="3" presStyleCnt="7">
        <dgm:presLayoutVars>
          <dgm:bulletEnabled val="1"/>
        </dgm:presLayoutVars>
      </dgm:prSet>
      <dgm:spPr/>
      <dgm:t>
        <a:bodyPr/>
        <a:lstStyle/>
        <a:p>
          <a:endParaRPr lang="en-US"/>
        </a:p>
      </dgm:t>
    </dgm:pt>
    <dgm:pt modelId="{34FBEA73-0D17-4013-81FB-56CAF14F1D20}" type="pres">
      <dgm:prSet presAssocID="{7BA16860-B2B6-4268-896A-917DD271A64E}" presName="parentNode2" presStyleLbl="node1" presStyleIdx="3" presStyleCnt="7" custScaleX="125275" custScaleY="82583">
        <dgm:presLayoutVars>
          <dgm:chMax val="0"/>
          <dgm:bulletEnabled val="1"/>
        </dgm:presLayoutVars>
      </dgm:prSet>
      <dgm:spPr/>
      <dgm:t>
        <a:bodyPr/>
        <a:lstStyle/>
        <a:p>
          <a:endParaRPr lang="en-US"/>
        </a:p>
      </dgm:t>
    </dgm:pt>
    <dgm:pt modelId="{02EE857A-A7E4-4FAD-B301-E70003D56A8A}" type="pres">
      <dgm:prSet presAssocID="{7BA16860-B2B6-4268-896A-917DD271A64E}" presName="connSite2" presStyleCnt="0"/>
      <dgm:spPr/>
    </dgm:pt>
    <dgm:pt modelId="{EC4C80F2-D8CD-4934-93BD-1A8423EAF722}" type="pres">
      <dgm:prSet presAssocID="{3302AE27-EB2A-43CA-96E1-45D754655CB7}" presName="Name18" presStyleLbl="sibTrans2D1" presStyleIdx="3" presStyleCnt="6"/>
      <dgm:spPr/>
      <dgm:t>
        <a:bodyPr/>
        <a:lstStyle/>
        <a:p>
          <a:endParaRPr lang="en-US"/>
        </a:p>
      </dgm:t>
    </dgm:pt>
    <dgm:pt modelId="{2F377844-DDDE-40DF-B575-B666D4EA0DF8}" type="pres">
      <dgm:prSet presAssocID="{8B324293-401E-40D5-B113-991DC8EE8C96}" presName="composite1" presStyleCnt="0"/>
      <dgm:spPr/>
    </dgm:pt>
    <dgm:pt modelId="{DBAE2872-7193-47CB-9F1F-53BC7867B316}" type="pres">
      <dgm:prSet presAssocID="{8B324293-401E-40D5-B113-991DC8EE8C96}" presName="dummyNode1" presStyleLbl="node1" presStyleIdx="3" presStyleCnt="7"/>
      <dgm:spPr/>
    </dgm:pt>
    <dgm:pt modelId="{AD99D682-5B39-4C97-BB9E-95E91628AAD9}" type="pres">
      <dgm:prSet presAssocID="{8B324293-401E-40D5-B113-991DC8EE8C96}" presName="childNode1" presStyleLbl="bgAcc1" presStyleIdx="4" presStyleCnt="7" custScaleX="121881">
        <dgm:presLayoutVars>
          <dgm:bulletEnabled val="1"/>
        </dgm:presLayoutVars>
      </dgm:prSet>
      <dgm:spPr/>
      <dgm:t>
        <a:bodyPr/>
        <a:lstStyle/>
        <a:p>
          <a:endParaRPr lang="en-US"/>
        </a:p>
      </dgm:t>
    </dgm:pt>
    <dgm:pt modelId="{3F278195-822B-4DB5-8711-BA52AC3D0E32}" type="pres">
      <dgm:prSet presAssocID="{8B324293-401E-40D5-B113-991DC8EE8C96}" presName="childNode1tx" presStyleLbl="bgAcc1" presStyleIdx="4" presStyleCnt="7">
        <dgm:presLayoutVars>
          <dgm:bulletEnabled val="1"/>
        </dgm:presLayoutVars>
      </dgm:prSet>
      <dgm:spPr/>
      <dgm:t>
        <a:bodyPr/>
        <a:lstStyle/>
        <a:p>
          <a:endParaRPr lang="en-US"/>
        </a:p>
      </dgm:t>
    </dgm:pt>
    <dgm:pt modelId="{F68BEA9B-FCFC-4A6F-817C-F574B016B04A}" type="pres">
      <dgm:prSet presAssocID="{8B324293-401E-40D5-B113-991DC8EE8C96}" presName="parentNode1" presStyleLbl="node1" presStyleIdx="4" presStyleCnt="7" custScaleX="128175" custScaleY="94132">
        <dgm:presLayoutVars>
          <dgm:chMax val="1"/>
          <dgm:bulletEnabled val="1"/>
        </dgm:presLayoutVars>
      </dgm:prSet>
      <dgm:spPr/>
      <dgm:t>
        <a:bodyPr/>
        <a:lstStyle/>
        <a:p>
          <a:endParaRPr lang="en-US"/>
        </a:p>
      </dgm:t>
    </dgm:pt>
    <dgm:pt modelId="{F797604E-FBEE-418C-8B6F-9586E09C80DC}" type="pres">
      <dgm:prSet presAssocID="{8B324293-401E-40D5-B113-991DC8EE8C96}" presName="connSite1" presStyleCnt="0"/>
      <dgm:spPr/>
    </dgm:pt>
    <dgm:pt modelId="{6846351F-C3F7-4149-AC0C-9D48F36DC4CB}" type="pres">
      <dgm:prSet presAssocID="{EF844C7B-F465-4916-B8C9-C2155764ECFC}" presName="Name9" presStyleLbl="sibTrans2D1" presStyleIdx="4" presStyleCnt="6"/>
      <dgm:spPr/>
      <dgm:t>
        <a:bodyPr/>
        <a:lstStyle/>
        <a:p>
          <a:endParaRPr lang="en-US"/>
        </a:p>
      </dgm:t>
    </dgm:pt>
    <dgm:pt modelId="{69641EB4-9A36-48A8-A123-89985B179E42}" type="pres">
      <dgm:prSet presAssocID="{5E21EB1F-799D-49E2-AD66-78A0580726AB}" presName="composite2" presStyleCnt="0"/>
      <dgm:spPr/>
    </dgm:pt>
    <dgm:pt modelId="{6152B20F-8CC7-44B3-98A9-F0A18A61CCC5}" type="pres">
      <dgm:prSet presAssocID="{5E21EB1F-799D-49E2-AD66-78A0580726AB}" presName="dummyNode2" presStyleLbl="node1" presStyleIdx="4" presStyleCnt="7"/>
      <dgm:spPr/>
    </dgm:pt>
    <dgm:pt modelId="{30CEAC70-EC97-4633-B722-41C89D745B7F}" type="pres">
      <dgm:prSet presAssocID="{5E21EB1F-799D-49E2-AD66-78A0580726AB}" presName="childNode2" presStyleLbl="bgAcc1" presStyleIdx="5" presStyleCnt="7" custScaleX="118190">
        <dgm:presLayoutVars>
          <dgm:bulletEnabled val="1"/>
        </dgm:presLayoutVars>
      </dgm:prSet>
      <dgm:spPr/>
      <dgm:t>
        <a:bodyPr/>
        <a:lstStyle/>
        <a:p>
          <a:endParaRPr lang="en-US"/>
        </a:p>
      </dgm:t>
    </dgm:pt>
    <dgm:pt modelId="{43D1B100-3DC4-4BEC-828A-EEF09637A11C}" type="pres">
      <dgm:prSet presAssocID="{5E21EB1F-799D-49E2-AD66-78A0580726AB}" presName="childNode2tx" presStyleLbl="bgAcc1" presStyleIdx="5" presStyleCnt="7">
        <dgm:presLayoutVars>
          <dgm:bulletEnabled val="1"/>
        </dgm:presLayoutVars>
      </dgm:prSet>
      <dgm:spPr/>
      <dgm:t>
        <a:bodyPr/>
        <a:lstStyle/>
        <a:p>
          <a:endParaRPr lang="en-US"/>
        </a:p>
      </dgm:t>
    </dgm:pt>
    <dgm:pt modelId="{B207EAE8-DD30-4F56-A967-131BFEBC3A44}" type="pres">
      <dgm:prSet presAssocID="{5E21EB1F-799D-49E2-AD66-78A0580726AB}" presName="parentNode2" presStyleLbl="node1" presStyleIdx="5" presStyleCnt="7">
        <dgm:presLayoutVars>
          <dgm:chMax val="0"/>
          <dgm:bulletEnabled val="1"/>
        </dgm:presLayoutVars>
      </dgm:prSet>
      <dgm:spPr/>
      <dgm:t>
        <a:bodyPr/>
        <a:lstStyle/>
        <a:p>
          <a:endParaRPr lang="en-US"/>
        </a:p>
      </dgm:t>
    </dgm:pt>
    <dgm:pt modelId="{DCF11543-903F-4884-9043-1F57D5FADEE3}" type="pres">
      <dgm:prSet presAssocID="{5E21EB1F-799D-49E2-AD66-78A0580726AB}" presName="connSite2" presStyleCnt="0"/>
      <dgm:spPr/>
    </dgm:pt>
    <dgm:pt modelId="{32042F16-9E73-42B8-9519-6761423FF97F}" type="pres">
      <dgm:prSet presAssocID="{72CF1B84-5B3F-4145-9232-DC7598AC15C1}" presName="Name18" presStyleLbl="sibTrans2D1" presStyleIdx="5" presStyleCnt="6"/>
      <dgm:spPr/>
      <dgm:t>
        <a:bodyPr/>
        <a:lstStyle/>
        <a:p>
          <a:endParaRPr lang="en-US"/>
        </a:p>
      </dgm:t>
    </dgm:pt>
    <dgm:pt modelId="{AF67290E-6C68-43B1-9DFF-F24993E465E0}" type="pres">
      <dgm:prSet presAssocID="{37F6F97E-1C5A-46C3-AC9A-ADEF972F3370}" presName="composite1" presStyleCnt="0"/>
      <dgm:spPr/>
    </dgm:pt>
    <dgm:pt modelId="{05ED8063-21A2-40D5-9F35-9AF8D6C8F091}" type="pres">
      <dgm:prSet presAssocID="{37F6F97E-1C5A-46C3-AC9A-ADEF972F3370}" presName="dummyNode1" presStyleLbl="node1" presStyleIdx="5" presStyleCnt="7"/>
      <dgm:spPr/>
    </dgm:pt>
    <dgm:pt modelId="{2D6C4287-73BE-4AEF-A0B0-931B0E95FAE5}" type="pres">
      <dgm:prSet presAssocID="{37F6F97E-1C5A-46C3-AC9A-ADEF972F3370}" presName="childNode1" presStyleLbl="bgAcc1" presStyleIdx="6" presStyleCnt="7">
        <dgm:presLayoutVars>
          <dgm:bulletEnabled val="1"/>
        </dgm:presLayoutVars>
      </dgm:prSet>
      <dgm:spPr/>
      <dgm:t>
        <a:bodyPr/>
        <a:lstStyle/>
        <a:p>
          <a:endParaRPr lang="en-US"/>
        </a:p>
      </dgm:t>
    </dgm:pt>
    <dgm:pt modelId="{6AC5A7BF-36B6-4C7F-A37F-8C64A3B7C8B8}" type="pres">
      <dgm:prSet presAssocID="{37F6F97E-1C5A-46C3-AC9A-ADEF972F3370}" presName="childNode1tx" presStyleLbl="bgAcc1" presStyleIdx="6" presStyleCnt="7">
        <dgm:presLayoutVars>
          <dgm:bulletEnabled val="1"/>
        </dgm:presLayoutVars>
      </dgm:prSet>
      <dgm:spPr/>
      <dgm:t>
        <a:bodyPr/>
        <a:lstStyle/>
        <a:p>
          <a:endParaRPr lang="en-US"/>
        </a:p>
      </dgm:t>
    </dgm:pt>
    <dgm:pt modelId="{E30E64F0-3F91-4E02-A72B-23B61D5F788F}" type="pres">
      <dgm:prSet presAssocID="{37F6F97E-1C5A-46C3-AC9A-ADEF972F3370}" presName="parentNode1" presStyleLbl="node1" presStyleIdx="6" presStyleCnt="7">
        <dgm:presLayoutVars>
          <dgm:chMax val="1"/>
          <dgm:bulletEnabled val="1"/>
        </dgm:presLayoutVars>
      </dgm:prSet>
      <dgm:spPr/>
      <dgm:t>
        <a:bodyPr/>
        <a:lstStyle/>
        <a:p>
          <a:endParaRPr lang="en-US"/>
        </a:p>
      </dgm:t>
    </dgm:pt>
    <dgm:pt modelId="{9DA48444-8E26-4689-8CDD-BFC3E8EED867}" type="pres">
      <dgm:prSet presAssocID="{37F6F97E-1C5A-46C3-AC9A-ADEF972F3370}" presName="connSite1" presStyleCnt="0"/>
      <dgm:spPr/>
    </dgm:pt>
  </dgm:ptLst>
  <dgm:cxnLst>
    <dgm:cxn modelId="{3DA63FB0-A08B-452B-8BA0-85EF3564EEF6}" type="presOf" srcId="{F3761434-5433-4046-BD23-3639A1030664}" destId="{43D1B100-3DC4-4BEC-828A-EEF09637A11C}" srcOrd="1" destOrd="2" presId="urn:microsoft.com/office/officeart/2005/8/layout/hProcess4"/>
    <dgm:cxn modelId="{89A0ECBD-2EA1-4571-8761-9502F00A0636}" type="presOf" srcId="{1FAE6133-6DE6-4B77-90EE-7D24A4C1F8A7}" destId="{4120EE07-7037-46F7-BCCB-AB1F08EF6706}" srcOrd="0" destOrd="1" presId="urn:microsoft.com/office/officeart/2005/8/layout/hProcess4"/>
    <dgm:cxn modelId="{5A4B92D1-74CE-4329-957C-AFFE38393B30}" srcId="{37F6F97E-1C5A-46C3-AC9A-ADEF972F3370}" destId="{009FF118-4BE3-4CB0-B2DE-EA731994B14B}" srcOrd="0" destOrd="0" parTransId="{9ACB9AA8-6DD0-44C9-BA9F-8372C110A65A}" sibTransId="{D7C94D5D-26A5-418D-8063-25A4F4537A2A}"/>
    <dgm:cxn modelId="{4263B3E3-C8FD-41E7-9CEF-2DABB3222101}" type="presOf" srcId="{7380E8FB-325E-458C-814F-94F111BCF872}" destId="{DC28C342-B4E1-4E76-9569-5D3961E89651}" srcOrd="0" destOrd="0" presId="urn:microsoft.com/office/officeart/2005/8/layout/hProcess4"/>
    <dgm:cxn modelId="{C9C28256-EB77-4C94-9507-98A8E632B12B}" srcId="{602CBD28-1E79-4E0E-BA01-56BB5BBE2E43}" destId="{BA36BA71-26A4-4E74-9C1F-2786CCC4162E}" srcOrd="0" destOrd="0" parTransId="{D26B4037-5241-451D-B474-AC008F0C900A}" sibTransId="{8EC08967-71CD-4B9E-962A-829A1D9596C7}"/>
    <dgm:cxn modelId="{2589F414-9846-4A08-A21B-6CD00D93A636}" srcId="{827A5C3A-E7BE-45A6-A7FB-C57D24C5E826}" destId="{9DD39AAE-2279-4F68-941D-5A0E0273300E}" srcOrd="2" destOrd="0" parTransId="{34195ABC-4613-4396-8F76-474FB59840AB}" sibTransId="{18197038-44EA-41CC-81AD-65189BEAADFE}"/>
    <dgm:cxn modelId="{EA3C276E-6D5A-4999-B4DC-8AE5A644401D}" type="presOf" srcId="{D651262F-E2E0-4951-AE18-35DABAB7E84F}" destId="{8796EDC8-923A-44A2-B5F3-31DE1DE83023}" srcOrd="0" destOrd="1" presId="urn:microsoft.com/office/officeart/2005/8/layout/hProcess4"/>
    <dgm:cxn modelId="{4216A2CC-B00C-4D6A-BE9A-D1C96FD5C62A}" srcId="{827A5C3A-E7BE-45A6-A7FB-C57D24C5E826}" destId="{D3F163E4-87EB-4B9D-BB03-EEC5020AEE31}" srcOrd="0" destOrd="0" parTransId="{4BC813FD-3E11-49F7-B88F-7AEB20BC5FA4}" sibTransId="{BF3B560E-09A4-4472-8E1E-67B9FEC02CBE}"/>
    <dgm:cxn modelId="{CC06B24E-2F18-4DB4-B348-FE2AA0302C2F}" type="presOf" srcId="{FC97C753-0DA9-4791-8A71-9898A5819784}" destId="{FFB894DE-2B49-4FC9-9155-4F46FFCF6D92}" srcOrd="1" destOrd="0" presId="urn:microsoft.com/office/officeart/2005/8/layout/hProcess4"/>
    <dgm:cxn modelId="{5E0F1133-9CCB-4F9B-A8D9-5321445B6600}" type="presOf" srcId="{8B324293-401E-40D5-B113-991DC8EE8C96}" destId="{F68BEA9B-FCFC-4A6F-817C-F574B016B04A}" srcOrd="0" destOrd="0" presId="urn:microsoft.com/office/officeart/2005/8/layout/hProcess4"/>
    <dgm:cxn modelId="{458B130D-7B50-4A38-B0D6-A7C6AABEA877}" type="presOf" srcId="{FC97C753-0DA9-4791-8A71-9898A5819784}" destId="{4120EE07-7037-46F7-BCCB-AB1F08EF6706}" srcOrd="0" destOrd="0" presId="urn:microsoft.com/office/officeart/2005/8/layout/hProcess4"/>
    <dgm:cxn modelId="{5607845E-CD49-4082-BABE-8CDA531E1F47}" srcId="{5E21EB1F-799D-49E2-AD66-78A0580726AB}" destId="{CEE9478C-3BC2-467C-9C18-88F31FD3247D}" srcOrd="1" destOrd="0" parTransId="{35782D87-AB77-419B-885D-1312E320F3A3}" sibTransId="{D42E80D7-F27C-408F-9412-180375740309}"/>
    <dgm:cxn modelId="{0CE3B7AF-84E6-4B0C-97C4-082F59240FC7}" srcId="{8B324293-401E-40D5-B113-991DC8EE8C96}" destId="{8823D379-3AC6-43EB-BDE5-B50FEAEA7C10}" srcOrd="2" destOrd="0" parTransId="{90A6BBAE-4E28-4B08-BD74-0048AE790185}" sibTransId="{F8ED3B8B-7559-4691-BEAC-18E89CDE4E80}"/>
    <dgm:cxn modelId="{793684C8-FA3D-48E4-8A2D-8572BDD5F305}" type="presOf" srcId="{BF2E9FAD-575A-4ECC-A17D-FB9C245DF5A9}" destId="{AD99D682-5B39-4C97-BB9E-95E91628AAD9}" srcOrd="0" destOrd="1" presId="urn:microsoft.com/office/officeart/2005/8/layout/hProcess4"/>
    <dgm:cxn modelId="{299AE57B-62AD-4AC8-81CC-130A07993D9D}" type="presOf" srcId="{602CBD28-1E79-4E0E-BA01-56BB5BBE2E43}" destId="{EDD60881-D7D5-46F5-A1EA-C00C2CE83CF2}" srcOrd="0" destOrd="0" presId="urn:microsoft.com/office/officeart/2005/8/layout/hProcess4"/>
    <dgm:cxn modelId="{4905AE53-AA69-4CA1-9363-A9F4DD27FAE1}" type="presOf" srcId="{1FAE6133-6DE6-4B77-90EE-7D24A4C1F8A7}" destId="{FFB894DE-2B49-4FC9-9155-4F46FFCF6D92}" srcOrd="1" destOrd="1" presId="urn:microsoft.com/office/officeart/2005/8/layout/hProcess4"/>
    <dgm:cxn modelId="{11ABA8D9-A721-4FB4-B6E6-AEF12B0254BC}" type="presOf" srcId="{3302AE27-EB2A-43CA-96E1-45D754655CB7}" destId="{EC4C80F2-D8CD-4934-93BD-1A8423EAF722}" srcOrd="0" destOrd="0" presId="urn:microsoft.com/office/officeart/2005/8/layout/hProcess4"/>
    <dgm:cxn modelId="{9157A39B-0E1F-454F-B5F5-7881EBA3F2C7}" type="presOf" srcId="{D3F163E4-87EB-4B9D-BB03-EEC5020AEE31}" destId="{889E1866-33AF-42F0-9A22-81495B06761E}" srcOrd="0" destOrd="0" presId="urn:microsoft.com/office/officeart/2005/8/layout/hProcess4"/>
    <dgm:cxn modelId="{BB3F209D-6101-41F9-A429-7EABC5BE66ED}" srcId="{F1D91362-CAE6-4104-B067-F46C63DBF91E}" destId="{5E21EB1F-799D-49E2-AD66-78A0580726AB}" srcOrd="5" destOrd="0" parTransId="{1A86DDFB-DE1E-4BCD-ACF1-FD4E17749690}" sibTransId="{72CF1B84-5B3F-4145-9232-DC7598AC15C1}"/>
    <dgm:cxn modelId="{6E2351D8-D129-4CCD-BC4E-4A17AE9CBD34}" type="presOf" srcId="{5E21EB1F-799D-49E2-AD66-78A0580726AB}" destId="{B207EAE8-DD30-4F56-A967-131BFEBC3A44}" srcOrd="0" destOrd="0" presId="urn:microsoft.com/office/officeart/2005/8/layout/hProcess4"/>
    <dgm:cxn modelId="{BB605867-B972-45B3-B9ED-CF0423B94222}" type="presOf" srcId="{9DD39AAE-2279-4F68-941D-5A0E0273300E}" destId="{889E1866-33AF-42F0-9A22-81495B06761E}" srcOrd="0" destOrd="2" presId="urn:microsoft.com/office/officeart/2005/8/layout/hProcess4"/>
    <dgm:cxn modelId="{36CD7506-704F-41BF-8007-F2030491DFCE}" type="presOf" srcId="{1E909F94-79A1-4EA1-9F41-6F08EEA66319}" destId="{A1F60697-B514-4497-937D-AAD920151B4E}" srcOrd="0" destOrd="0" presId="urn:microsoft.com/office/officeart/2005/8/layout/hProcess4"/>
    <dgm:cxn modelId="{D3D1545A-A6AF-45EE-A93E-51D68C0F0E7C}" type="presOf" srcId="{8823D379-3AC6-43EB-BDE5-B50FEAEA7C10}" destId="{3F278195-822B-4DB5-8711-BA52AC3D0E32}" srcOrd="1" destOrd="2" presId="urn:microsoft.com/office/officeart/2005/8/layout/hProcess4"/>
    <dgm:cxn modelId="{BA1C0C7E-9150-4ACD-AF68-32577D37DCC7}" type="presOf" srcId="{BF2E9FAD-575A-4ECC-A17D-FB9C245DF5A9}" destId="{3F278195-822B-4DB5-8711-BA52AC3D0E32}" srcOrd="1" destOrd="1" presId="urn:microsoft.com/office/officeart/2005/8/layout/hProcess4"/>
    <dgm:cxn modelId="{348DB650-A763-4674-8B84-86D215A73D73}" type="presOf" srcId="{F1D91362-CAE6-4104-B067-F46C63DBF91E}" destId="{3FFA19BA-3EA3-40EC-A9C2-3C0C798F051C}" srcOrd="0" destOrd="0" presId="urn:microsoft.com/office/officeart/2005/8/layout/hProcess4"/>
    <dgm:cxn modelId="{3E202DCB-2F53-48BE-840E-9E8B68F4A262}" type="presOf" srcId="{827A5C3A-E7BE-45A6-A7FB-C57D24C5E826}" destId="{028F1F55-0EE0-4E6D-AC7E-D66A14E0317D}" srcOrd="0" destOrd="0" presId="urn:microsoft.com/office/officeart/2005/8/layout/hProcess4"/>
    <dgm:cxn modelId="{9F03266B-D04A-4C4C-A6C9-1F7A89B34030}" type="presOf" srcId="{009FF118-4BE3-4CB0-B2DE-EA731994B14B}" destId="{2D6C4287-73BE-4AEF-A0B0-931B0E95FAE5}" srcOrd="0" destOrd="0" presId="urn:microsoft.com/office/officeart/2005/8/layout/hProcess4"/>
    <dgm:cxn modelId="{56B72FF1-BB49-4808-BF74-BD3FA07E7FCF}" type="presOf" srcId="{7DBB992E-A176-4EA1-AC2F-79403F2E0670}" destId="{C288FA1B-7664-4D1A-B557-D2CF2722F8C3}" srcOrd="1" destOrd="1" presId="urn:microsoft.com/office/officeart/2005/8/layout/hProcess4"/>
    <dgm:cxn modelId="{2446F9B1-38D7-451B-85C8-1A35C677AD5F}" type="presOf" srcId="{26DB5FC9-4126-49AB-A0C8-31280B40A882}" destId="{F5CCE5B7-112C-4EC8-9FA9-CBD809241FA8}" srcOrd="0" destOrd="1" presId="urn:microsoft.com/office/officeart/2005/8/layout/hProcess4"/>
    <dgm:cxn modelId="{8CC836D5-AADF-4D04-8863-0D53E2EAFD94}" type="presOf" srcId="{62912084-9D87-476D-A555-EFCFBAB4A8F9}" destId="{AD99D682-5B39-4C97-BB9E-95E91628AAD9}" srcOrd="0" destOrd="0" presId="urn:microsoft.com/office/officeart/2005/8/layout/hProcess4"/>
    <dgm:cxn modelId="{A3899C33-65C5-45FF-8C61-65D8A04C3517}" srcId="{F1D91362-CAE6-4104-B067-F46C63DBF91E}" destId="{827A5C3A-E7BE-45A6-A7FB-C57D24C5E826}" srcOrd="1" destOrd="0" parTransId="{E995CD61-42E9-4E5F-82A0-25C08365BF81}" sibTransId="{1E909F94-79A1-4EA1-9F41-6F08EEA66319}"/>
    <dgm:cxn modelId="{F714EBAC-ECA6-4F5D-B51F-1868A3F8B935}" srcId="{7BA16860-B2B6-4268-896A-917DD271A64E}" destId="{FE4BFDAA-9AE9-449A-BB1E-29B95F4F3FF5}" srcOrd="2" destOrd="0" parTransId="{A95B8F5D-952A-4762-ACFB-EC3814ED3B7A}" sibTransId="{CB158817-6DA4-43D3-B5B5-292679384AFD}"/>
    <dgm:cxn modelId="{D3E99489-B6F2-46BA-9063-27F75FF127EE}" type="presOf" srcId="{EF844C7B-F465-4916-B8C9-C2155764ECFC}" destId="{6846351F-C3F7-4149-AC0C-9D48F36DC4CB}" srcOrd="0" destOrd="0" presId="urn:microsoft.com/office/officeart/2005/8/layout/hProcess4"/>
    <dgm:cxn modelId="{6D42E8F7-7BC4-48DB-8D00-59ABD8F1332A}" srcId="{F1D91362-CAE6-4104-B067-F46C63DBF91E}" destId="{37F6F97E-1C5A-46C3-AC9A-ADEF972F3370}" srcOrd="6" destOrd="0" parTransId="{2E90C99E-AB7D-441F-B6FD-E4E031FCB1C3}" sibTransId="{1774E3F5-6CB1-48DB-9AA3-242659484A42}"/>
    <dgm:cxn modelId="{180E3E73-E430-4897-9CF0-6AD40339C610}" type="presOf" srcId="{72CF1B84-5B3F-4145-9232-DC7598AC15C1}" destId="{32042F16-9E73-42B8-9519-6761423FF97F}" srcOrd="0" destOrd="0" presId="urn:microsoft.com/office/officeart/2005/8/layout/hProcess4"/>
    <dgm:cxn modelId="{4088794A-053E-473C-BE29-48D8B1810B75}" type="presOf" srcId="{62912084-9D87-476D-A555-EFCFBAB4A8F9}" destId="{3F278195-822B-4DB5-8711-BA52AC3D0E32}" srcOrd="1" destOrd="0" presId="urn:microsoft.com/office/officeart/2005/8/layout/hProcess4"/>
    <dgm:cxn modelId="{B8943E48-B3AE-446E-BF71-9285D393D4E5}" srcId="{827A5C3A-E7BE-45A6-A7FB-C57D24C5E826}" destId="{7DBB992E-A176-4EA1-AC2F-79403F2E0670}" srcOrd="1" destOrd="0" parTransId="{2896043E-4B5E-4873-A960-8F096278313E}" sibTransId="{DC834B6F-22F4-4552-9567-E204D13D0CD1}"/>
    <dgm:cxn modelId="{30ED61A8-D567-4148-A1AC-4DA2B012A55A}" type="presOf" srcId="{8823D379-3AC6-43EB-BDE5-B50FEAEA7C10}" destId="{AD99D682-5B39-4C97-BB9E-95E91628AAD9}" srcOrd="0" destOrd="2" presId="urn:microsoft.com/office/officeart/2005/8/layout/hProcess4"/>
    <dgm:cxn modelId="{38295460-90E9-40AD-9CD4-B04F72FAFC29}" type="presOf" srcId="{FE4BFDAA-9AE9-449A-BB1E-29B95F4F3FF5}" destId="{8796EDC8-923A-44A2-B5F3-31DE1DE83023}" srcOrd="0" destOrd="2" presId="urn:microsoft.com/office/officeart/2005/8/layout/hProcess4"/>
    <dgm:cxn modelId="{934A8BD5-5C7A-4518-A172-3165213464C2}" type="presOf" srcId="{7BA16860-B2B6-4268-896A-917DD271A64E}" destId="{34FBEA73-0D17-4013-81FB-56CAF14F1D20}" srcOrd="0" destOrd="0" presId="urn:microsoft.com/office/officeart/2005/8/layout/hProcess4"/>
    <dgm:cxn modelId="{ECD9A43A-E02B-4405-B383-428A6C7C3A71}" type="presOf" srcId="{7DBB992E-A176-4EA1-AC2F-79403F2E0670}" destId="{889E1866-33AF-42F0-9A22-81495B06761E}" srcOrd="0" destOrd="1" presId="urn:microsoft.com/office/officeart/2005/8/layout/hProcess4"/>
    <dgm:cxn modelId="{DF699EAA-33BB-43C3-B5FA-A1FBC6A59D6F}" srcId="{602CBD28-1E79-4E0E-BA01-56BB5BBE2E43}" destId="{26DB5FC9-4126-49AB-A0C8-31280B40A882}" srcOrd="1" destOrd="0" parTransId="{4EB940EF-3F26-493E-8224-AD31A2B68648}" sibTransId="{405BD4AF-2877-44E3-82DA-52B3919A262C}"/>
    <dgm:cxn modelId="{17F13711-857A-430F-BD27-AC7EFA34BFC6}" type="presOf" srcId="{CEE9478C-3BC2-467C-9C18-88F31FD3247D}" destId="{43D1B100-3DC4-4BEC-828A-EEF09637A11C}" srcOrd="1" destOrd="1" presId="urn:microsoft.com/office/officeart/2005/8/layout/hProcess4"/>
    <dgm:cxn modelId="{FCFD3A3E-A9DB-4745-A9C2-C0080013D4D0}" type="presOf" srcId="{CEE9478C-3BC2-467C-9C18-88F31FD3247D}" destId="{30CEAC70-EC97-4633-B722-41C89D745B7F}" srcOrd="0" destOrd="1" presId="urn:microsoft.com/office/officeart/2005/8/layout/hProcess4"/>
    <dgm:cxn modelId="{72D34FC7-FABE-4498-A3B2-DF0F7BA72A23}" type="presOf" srcId="{009FF118-4BE3-4CB0-B2DE-EA731994B14B}" destId="{6AC5A7BF-36B6-4C7F-A37F-8C64A3B7C8B8}" srcOrd="1" destOrd="0" presId="urn:microsoft.com/office/officeart/2005/8/layout/hProcess4"/>
    <dgm:cxn modelId="{9542E9E1-70B0-4EED-B00B-80FFDEE4EC51}" type="presOf" srcId="{FD74BEEF-B399-4C09-ACB9-E991594FBE76}" destId="{CCBDC336-5B6B-4590-B5B2-C94B09653BE9}" srcOrd="1" destOrd="0" presId="urn:microsoft.com/office/officeart/2005/8/layout/hProcess4"/>
    <dgm:cxn modelId="{81D5A1DA-C560-4BC6-997A-164E75771B57}" type="presOf" srcId="{F0F0C8EE-B975-48AE-A211-3FA2AF874B2D}" destId="{30CEAC70-EC97-4633-B722-41C89D745B7F}" srcOrd="0" destOrd="0" presId="urn:microsoft.com/office/officeart/2005/8/layout/hProcess4"/>
    <dgm:cxn modelId="{D72AD461-7C13-4808-8446-F7EA8D9E3696}" srcId="{F1D91362-CAE6-4104-B067-F46C63DBF91E}" destId="{8B324293-401E-40D5-B113-991DC8EE8C96}" srcOrd="4" destOrd="0" parTransId="{DC38C0F0-05DE-466D-A00F-9791C5AA4603}" sibTransId="{EF844C7B-F465-4916-B8C9-C2155764ECFC}"/>
    <dgm:cxn modelId="{E00200A6-3C03-435A-AE5F-B4FA8F951430}" type="presOf" srcId="{D651262F-E2E0-4951-AE18-35DABAB7E84F}" destId="{CCBDC336-5B6B-4590-B5B2-C94B09653BE9}" srcOrd="1" destOrd="1" presId="urn:microsoft.com/office/officeart/2005/8/layout/hProcess4"/>
    <dgm:cxn modelId="{2FBEF831-12B0-4F91-856C-547A7D2D131B}" type="presOf" srcId="{FD74BEEF-B399-4C09-ACB9-E991594FBE76}" destId="{8796EDC8-923A-44A2-B5F3-31DE1DE83023}" srcOrd="0" destOrd="0" presId="urn:microsoft.com/office/officeart/2005/8/layout/hProcess4"/>
    <dgm:cxn modelId="{653909B4-251D-4A18-A104-68DF5C48A55D}" type="presOf" srcId="{BA36BA71-26A4-4E74-9C1F-2786CCC4162E}" destId="{F5CCE5B7-112C-4EC8-9FA9-CBD809241FA8}" srcOrd="0" destOrd="0" presId="urn:microsoft.com/office/officeart/2005/8/layout/hProcess4"/>
    <dgm:cxn modelId="{D310AF32-D168-47A9-AA3E-189D7215B7C0}" type="presOf" srcId="{9DD39AAE-2279-4F68-941D-5A0E0273300E}" destId="{C288FA1B-7664-4D1A-B557-D2CF2722F8C3}" srcOrd="1" destOrd="2" presId="urn:microsoft.com/office/officeart/2005/8/layout/hProcess4"/>
    <dgm:cxn modelId="{0C03E3A7-0E5A-45C1-93EB-81E04DF4944A}" type="presOf" srcId="{37F6F97E-1C5A-46C3-AC9A-ADEF972F3370}" destId="{E30E64F0-3F91-4E02-A72B-23B61D5F788F}" srcOrd="0" destOrd="0" presId="urn:microsoft.com/office/officeart/2005/8/layout/hProcess4"/>
    <dgm:cxn modelId="{84ABDD1D-B18E-45B1-A488-4A314C55DF56}" type="presOf" srcId="{9925C0E3-740B-4581-8727-C6E26E8782A3}" destId="{9773FC77-7A4A-4A51-92FF-8DCED9C4FEA8}" srcOrd="0" destOrd="0" presId="urn:microsoft.com/office/officeart/2005/8/layout/hProcess4"/>
    <dgm:cxn modelId="{A2FADB7C-96CB-445F-BC4A-F0C998146F4E}" srcId="{5E21EB1F-799D-49E2-AD66-78A0580726AB}" destId="{F3761434-5433-4046-BD23-3639A1030664}" srcOrd="2" destOrd="0" parTransId="{6D31E1C8-0CFD-4FF3-8BBE-ED59CBEEA156}" sibTransId="{C40A543C-5FD3-483E-A8EC-7514106F022D}"/>
    <dgm:cxn modelId="{FCC27535-48B8-477C-9969-446B4449DB54}" srcId="{F1D91362-CAE6-4104-B067-F46C63DBF91E}" destId="{602CBD28-1E79-4E0E-BA01-56BB5BBE2E43}" srcOrd="2" destOrd="0" parTransId="{9AD3424C-2719-428C-AAF1-0B7B58CF04D3}" sibTransId="{7380E8FB-325E-458C-814F-94F111BCF872}"/>
    <dgm:cxn modelId="{96A28C63-9F01-4B3E-9F02-3157E1290A82}" type="presOf" srcId="{F3761434-5433-4046-BD23-3639A1030664}" destId="{30CEAC70-EC97-4633-B722-41C89D745B7F}" srcOrd="0" destOrd="2" presId="urn:microsoft.com/office/officeart/2005/8/layout/hProcess4"/>
    <dgm:cxn modelId="{3ECFB4F8-8319-4B35-AC27-8B7E7205A10D}" type="presOf" srcId="{26DB5FC9-4126-49AB-A0C8-31280B40A882}" destId="{9BA93A60-DD25-4A5A-807E-2E82CCF11027}" srcOrd="1" destOrd="1" presId="urn:microsoft.com/office/officeart/2005/8/layout/hProcess4"/>
    <dgm:cxn modelId="{6B3ABA82-FD08-439C-AC36-FF6EA653836E}" srcId="{8B324293-401E-40D5-B113-991DC8EE8C96}" destId="{BF2E9FAD-575A-4ECC-A17D-FB9C245DF5A9}" srcOrd="1" destOrd="0" parTransId="{1C111E1C-9CD6-43FC-B428-294B00EB3815}" sibTransId="{D3C4EB59-D600-424B-BBCC-43806931C2EC}"/>
    <dgm:cxn modelId="{A42D6A3F-F8D0-4D85-A986-4C3C32A721EF}" type="presOf" srcId="{D3F163E4-87EB-4B9D-BB03-EEC5020AEE31}" destId="{C288FA1B-7664-4D1A-B557-D2CF2722F8C3}" srcOrd="1" destOrd="0" presId="urn:microsoft.com/office/officeart/2005/8/layout/hProcess4"/>
    <dgm:cxn modelId="{C80416C5-9B99-4C68-80C9-B086A0FD6DDF}" srcId="{8B324293-401E-40D5-B113-991DC8EE8C96}" destId="{62912084-9D87-476D-A555-EFCFBAB4A8F9}" srcOrd="0" destOrd="0" parTransId="{55D352E0-2E96-4AA4-A382-29EBA661C0D0}" sibTransId="{BA028F7C-7AA8-4632-9F37-7606198782D3}"/>
    <dgm:cxn modelId="{BAE95D3A-E6C5-4C09-B304-E0A970B4CCA7}" type="presOf" srcId="{F0F0C8EE-B975-48AE-A211-3FA2AF874B2D}" destId="{43D1B100-3DC4-4BEC-828A-EEF09637A11C}" srcOrd="1" destOrd="0" presId="urn:microsoft.com/office/officeart/2005/8/layout/hProcess4"/>
    <dgm:cxn modelId="{2C07EA7D-818E-45E1-9FCC-C261844B2D61}" type="presOf" srcId="{FE4BFDAA-9AE9-449A-BB1E-29B95F4F3FF5}" destId="{CCBDC336-5B6B-4590-B5B2-C94B09653BE9}" srcOrd="1" destOrd="2" presId="urn:microsoft.com/office/officeart/2005/8/layout/hProcess4"/>
    <dgm:cxn modelId="{59BDD1BC-1D85-4731-B030-2CA4424F9923}" srcId="{9925C0E3-740B-4581-8727-C6E26E8782A3}" destId="{1FAE6133-6DE6-4B77-90EE-7D24A4C1F8A7}" srcOrd="1" destOrd="0" parTransId="{008E0BEA-7DD1-438A-8655-F2EC53C64B93}" sibTransId="{4434DF73-7248-40A7-A235-2128FE3A1039}"/>
    <dgm:cxn modelId="{C65C4FCC-C255-48BD-8229-6FAA6852A8FB}" srcId="{F1D91362-CAE6-4104-B067-F46C63DBF91E}" destId="{7BA16860-B2B6-4268-896A-917DD271A64E}" srcOrd="3" destOrd="0" parTransId="{EC9ECBD3-CFAF-4DA6-BB3C-66E17D90D204}" sibTransId="{3302AE27-EB2A-43CA-96E1-45D754655CB7}"/>
    <dgm:cxn modelId="{9715D41F-BE2A-4029-B57E-ACE768AF96F3}" type="presOf" srcId="{ACF8080E-7202-482A-83E4-53D5CD9B14E4}" destId="{41EA7F04-ADBB-4606-879F-F8F998C7A1DD}" srcOrd="0" destOrd="0" presId="urn:microsoft.com/office/officeart/2005/8/layout/hProcess4"/>
    <dgm:cxn modelId="{695095B7-842F-4D30-AE56-B4FD24984E1B}" srcId="{7BA16860-B2B6-4268-896A-917DD271A64E}" destId="{D651262F-E2E0-4951-AE18-35DABAB7E84F}" srcOrd="1" destOrd="0" parTransId="{D70FA4DF-2A39-4AD6-A4EF-6AAB015195A6}" sibTransId="{2A5B354E-957D-4AD9-87EA-4BE9EB97012A}"/>
    <dgm:cxn modelId="{8414B3F6-8EBF-4EA1-990D-41300F806A55}" srcId="{F1D91362-CAE6-4104-B067-F46C63DBF91E}" destId="{9925C0E3-740B-4581-8727-C6E26E8782A3}" srcOrd="0" destOrd="0" parTransId="{15334C43-DBE7-4C9C-9C1A-07BFFB9391A9}" sibTransId="{ACF8080E-7202-482A-83E4-53D5CD9B14E4}"/>
    <dgm:cxn modelId="{8860CC68-1A5A-449B-8E1B-6ADF5B47DB9B}" srcId="{5E21EB1F-799D-49E2-AD66-78A0580726AB}" destId="{F0F0C8EE-B975-48AE-A211-3FA2AF874B2D}" srcOrd="0" destOrd="0" parTransId="{3D113DF0-AFE7-43BD-8253-AB8286698DC2}" sibTransId="{C53F86A5-8510-406F-9B44-1194435ADEEE}"/>
    <dgm:cxn modelId="{FC076776-57AB-4FFE-BCEE-05A35F949BB5}" srcId="{9925C0E3-740B-4581-8727-C6E26E8782A3}" destId="{FC97C753-0DA9-4791-8A71-9898A5819784}" srcOrd="0" destOrd="0" parTransId="{1A2EBDD5-6DEA-461E-A2E9-466F4C7A9AE1}" sibTransId="{F1C2ACDF-FF2D-4F61-9DC8-00AD0A039544}"/>
    <dgm:cxn modelId="{EC97E422-4B44-4605-9DE1-D5512DDA5125}" srcId="{7BA16860-B2B6-4268-896A-917DD271A64E}" destId="{FD74BEEF-B399-4C09-ACB9-E991594FBE76}" srcOrd="0" destOrd="0" parTransId="{6A17F7B7-903F-4243-9F47-DF16F42CE18C}" sibTransId="{A4E84373-D9A3-46AC-8924-64F327C3F690}"/>
    <dgm:cxn modelId="{66A57393-39B1-43BC-9524-D609B1C0303A}" type="presOf" srcId="{BA36BA71-26A4-4E74-9C1F-2786CCC4162E}" destId="{9BA93A60-DD25-4A5A-807E-2E82CCF11027}" srcOrd="1" destOrd="0" presId="urn:microsoft.com/office/officeart/2005/8/layout/hProcess4"/>
    <dgm:cxn modelId="{84E403D6-0FE5-41D7-A0BC-A4FC40366A10}" type="presParOf" srcId="{3FFA19BA-3EA3-40EC-A9C2-3C0C798F051C}" destId="{938C12BC-2FA2-44BF-9719-77C8D4EB2A6A}" srcOrd="0" destOrd="0" presId="urn:microsoft.com/office/officeart/2005/8/layout/hProcess4"/>
    <dgm:cxn modelId="{F1FC9CD0-9D3B-4A1C-8736-A01AAE8FBC77}" type="presParOf" srcId="{3FFA19BA-3EA3-40EC-A9C2-3C0C798F051C}" destId="{5965E8AB-B873-4E1C-BE5B-D3C628576ED4}" srcOrd="1" destOrd="0" presId="urn:microsoft.com/office/officeart/2005/8/layout/hProcess4"/>
    <dgm:cxn modelId="{51A6AADE-4E3C-4564-9C72-A156A3CEAECB}" type="presParOf" srcId="{3FFA19BA-3EA3-40EC-A9C2-3C0C798F051C}" destId="{9E982195-C0D3-475D-95B3-D41BB16B63D4}" srcOrd="2" destOrd="0" presId="urn:microsoft.com/office/officeart/2005/8/layout/hProcess4"/>
    <dgm:cxn modelId="{47C18EC9-A192-459B-A5CE-74F6E497473D}" type="presParOf" srcId="{9E982195-C0D3-475D-95B3-D41BB16B63D4}" destId="{86889446-3ECE-4DAC-82D3-B3BBEF1B295D}" srcOrd="0" destOrd="0" presId="urn:microsoft.com/office/officeart/2005/8/layout/hProcess4"/>
    <dgm:cxn modelId="{8821CCBC-0650-445F-98E6-6EF18D4A02DD}" type="presParOf" srcId="{86889446-3ECE-4DAC-82D3-B3BBEF1B295D}" destId="{C108253A-DDCB-4A7B-A4D3-F7EC480CD6AA}" srcOrd="0" destOrd="0" presId="urn:microsoft.com/office/officeart/2005/8/layout/hProcess4"/>
    <dgm:cxn modelId="{E03BDFB5-6E74-4569-AAD4-5B57B6E2EB15}" type="presParOf" srcId="{86889446-3ECE-4DAC-82D3-B3BBEF1B295D}" destId="{4120EE07-7037-46F7-BCCB-AB1F08EF6706}" srcOrd="1" destOrd="0" presId="urn:microsoft.com/office/officeart/2005/8/layout/hProcess4"/>
    <dgm:cxn modelId="{8E16A96D-6B99-4476-9F58-FD8C8E3A1E3C}" type="presParOf" srcId="{86889446-3ECE-4DAC-82D3-B3BBEF1B295D}" destId="{FFB894DE-2B49-4FC9-9155-4F46FFCF6D92}" srcOrd="2" destOrd="0" presId="urn:microsoft.com/office/officeart/2005/8/layout/hProcess4"/>
    <dgm:cxn modelId="{891E567D-2660-4824-B0C0-BADD3D552B65}" type="presParOf" srcId="{86889446-3ECE-4DAC-82D3-B3BBEF1B295D}" destId="{9773FC77-7A4A-4A51-92FF-8DCED9C4FEA8}" srcOrd="3" destOrd="0" presId="urn:microsoft.com/office/officeart/2005/8/layout/hProcess4"/>
    <dgm:cxn modelId="{FE5E9DD0-B8BA-4CCC-A271-9AAD373CB801}" type="presParOf" srcId="{86889446-3ECE-4DAC-82D3-B3BBEF1B295D}" destId="{2C85CE43-304F-4457-B279-77403CA32869}" srcOrd="4" destOrd="0" presId="urn:microsoft.com/office/officeart/2005/8/layout/hProcess4"/>
    <dgm:cxn modelId="{A438896D-E7C1-4FE1-AF2D-BC2E9D046836}" type="presParOf" srcId="{9E982195-C0D3-475D-95B3-D41BB16B63D4}" destId="{41EA7F04-ADBB-4606-879F-F8F998C7A1DD}" srcOrd="1" destOrd="0" presId="urn:microsoft.com/office/officeart/2005/8/layout/hProcess4"/>
    <dgm:cxn modelId="{B2042CBA-8158-42A7-BD7E-39C361931150}" type="presParOf" srcId="{9E982195-C0D3-475D-95B3-D41BB16B63D4}" destId="{359FB8E6-AAB6-44BB-B1B6-CE42A95896FB}" srcOrd="2" destOrd="0" presId="urn:microsoft.com/office/officeart/2005/8/layout/hProcess4"/>
    <dgm:cxn modelId="{119119E0-D22C-4C72-A51B-81FD04C8548F}" type="presParOf" srcId="{359FB8E6-AAB6-44BB-B1B6-CE42A95896FB}" destId="{A6238377-7620-4D16-8C16-2EDD129EBF49}" srcOrd="0" destOrd="0" presId="urn:microsoft.com/office/officeart/2005/8/layout/hProcess4"/>
    <dgm:cxn modelId="{7B753A61-ACBC-412A-A29A-9C25EC267420}" type="presParOf" srcId="{359FB8E6-AAB6-44BB-B1B6-CE42A95896FB}" destId="{889E1866-33AF-42F0-9A22-81495B06761E}" srcOrd="1" destOrd="0" presId="urn:microsoft.com/office/officeart/2005/8/layout/hProcess4"/>
    <dgm:cxn modelId="{496FBD90-D85B-42AD-B9D4-C37C64B46C88}" type="presParOf" srcId="{359FB8E6-AAB6-44BB-B1B6-CE42A95896FB}" destId="{C288FA1B-7664-4D1A-B557-D2CF2722F8C3}" srcOrd="2" destOrd="0" presId="urn:microsoft.com/office/officeart/2005/8/layout/hProcess4"/>
    <dgm:cxn modelId="{BBBEF446-9A9A-4174-B3F4-5CE23FBED5EF}" type="presParOf" srcId="{359FB8E6-AAB6-44BB-B1B6-CE42A95896FB}" destId="{028F1F55-0EE0-4E6D-AC7E-D66A14E0317D}" srcOrd="3" destOrd="0" presId="urn:microsoft.com/office/officeart/2005/8/layout/hProcess4"/>
    <dgm:cxn modelId="{1F2FA023-1B8A-475D-9EE9-19C4B2D67FB9}" type="presParOf" srcId="{359FB8E6-AAB6-44BB-B1B6-CE42A95896FB}" destId="{80BB79BC-A72C-4340-912A-884A5BFA1372}" srcOrd="4" destOrd="0" presId="urn:microsoft.com/office/officeart/2005/8/layout/hProcess4"/>
    <dgm:cxn modelId="{9E183941-4A29-4C77-97E5-8A0D9DEDCFEF}" type="presParOf" srcId="{9E982195-C0D3-475D-95B3-D41BB16B63D4}" destId="{A1F60697-B514-4497-937D-AAD920151B4E}" srcOrd="3" destOrd="0" presId="urn:microsoft.com/office/officeart/2005/8/layout/hProcess4"/>
    <dgm:cxn modelId="{25BFADD1-A395-4F24-A93F-14C8BBA6FB0F}" type="presParOf" srcId="{9E982195-C0D3-475D-95B3-D41BB16B63D4}" destId="{EC53EBD9-C880-45A4-942D-D9E9F47F91B7}" srcOrd="4" destOrd="0" presId="urn:microsoft.com/office/officeart/2005/8/layout/hProcess4"/>
    <dgm:cxn modelId="{DADA0E81-8216-4654-A6B7-BD22DD0E09ED}" type="presParOf" srcId="{EC53EBD9-C880-45A4-942D-D9E9F47F91B7}" destId="{87066DB4-9E37-430C-A37D-ABFCBC04D272}" srcOrd="0" destOrd="0" presId="urn:microsoft.com/office/officeart/2005/8/layout/hProcess4"/>
    <dgm:cxn modelId="{2473689A-EECF-48DA-AC9C-FD7B229859BC}" type="presParOf" srcId="{EC53EBD9-C880-45A4-942D-D9E9F47F91B7}" destId="{F5CCE5B7-112C-4EC8-9FA9-CBD809241FA8}" srcOrd="1" destOrd="0" presId="urn:microsoft.com/office/officeart/2005/8/layout/hProcess4"/>
    <dgm:cxn modelId="{68F7ED31-4C2D-45F2-AFC0-E0C58E4623C8}" type="presParOf" srcId="{EC53EBD9-C880-45A4-942D-D9E9F47F91B7}" destId="{9BA93A60-DD25-4A5A-807E-2E82CCF11027}" srcOrd="2" destOrd="0" presId="urn:microsoft.com/office/officeart/2005/8/layout/hProcess4"/>
    <dgm:cxn modelId="{E6CF1B35-3DD1-4043-A104-7A6D0CAB8A3B}" type="presParOf" srcId="{EC53EBD9-C880-45A4-942D-D9E9F47F91B7}" destId="{EDD60881-D7D5-46F5-A1EA-C00C2CE83CF2}" srcOrd="3" destOrd="0" presId="urn:microsoft.com/office/officeart/2005/8/layout/hProcess4"/>
    <dgm:cxn modelId="{C043C631-1727-40C0-BF04-F0735F5A1A25}" type="presParOf" srcId="{EC53EBD9-C880-45A4-942D-D9E9F47F91B7}" destId="{21C8BB5E-C685-4801-B90F-58693B3050CB}" srcOrd="4" destOrd="0" presId="urn:microsoft.com/office/officeart/2005/8/layout/hProcess4"/>
    <dgm:cxn modelId="{CF3E4335-8810-4AA4-B8DD-18A86AC431D8}" type="presParOf" srcId="{9E982195-C0D3-475D-95B3-D41BB16B63D4}" destId="{DC28C342-B4E1-4E76-9569-5D3961E89651}" srcOrd="5" destOrd="0" presId="urn:microsoft.com/office/officeart/2005/8/layout/hProcess4"/>
    <dgm:cxn modelId="{8D4726B9-2E25-4C79-8810-40DBFF576AF6}" type="presParOf" srcId="{9E982195-C0D3-475D-95B3-D41BB16B63D4}" destId="{693A53B3-CC80-474C-876D-7208DF58B572}" srcOrd="6" destOrd="0" presId="urn:microsoft.com/office/officeart/2005/8/layout/hProcess4"/>
    <dgm:cxn modelId="{8CECF725-2C19-4A0B-ABB8-D177B79F5808}" type="presParOf" srcId="{693A53B3-CC80-474C-876D-7208DF58B572}" destId="{E4511BF9-B4CE-45E7-A033-F6FFF420AB55}" srcOrd="0" destOrd="0" presId="urn:microsoft.com/office/officeart/2005/8/layout/hProcess4"/>
    <dgm:cxn modelId="{61E7DBEB-DD2C-42A5-90E8-AA96472E463B}" type="presParOf" srcId="{693A53B3-CC80-474C-876D-7208DF58B572}" destId="{8796EDC8-923A-44A2-B5F3-31DE1DE83023}" srcOrd="1" destOrd="0" presId="urn:microsoft.com/office/officeart/2005/8/layout/hProcess4"/>
    <dgm:cxn modelId="{B9816649-12DF-409A-BAF1-F166C4749BB5}" type="presParOf" srcId="{693A53B3-CC80-474C-876D-7208DF58B572}" destId="{CCBDC336-5B6B-4590-B5B2-C94B09653BE9}" srcOrd="2" destOrd="0" presId="urn:microsoft.com/office/officeart/2005/8/layout/hProcess4"/>
    <dgm:cxn modelId="{0802E3DF-83D4-437F-B4B2-19BA99B8FF4C}" type="presParOf" srcId="{693A53B3-CC80-474C-876D-7208DF58B572}" destId="{34FBEA73-0D17-4013-81FB-56CAF14F1D20}" srcOrd="3" destOrd="0" presId="urn:microsoft.com/office/officeart/2005/8/layout/hProcess4"/>
    <dgm:cxn modelId="{E0DB62A6-0223-42D6-A125-F792943E5A64}" type="presParOf" srcId="{693A53B3-CC80-474C-876D-7208DF58B572}" destId="{02EE857A-A7E4-4FAD-B301-E70003D56A8A}" srcOrd="4" destOrd="0" presId="urn:microsoft.com/office/officeart/2005/8/layout/hProcess4"/>
    <dgm:cxn modelId="{7463E921-63A1-4DCB-8113-22D31E6F21D5}" type="presParOf" srcId="{9E982195-C0D3-475D-95B3-D41BB16B63D4}" destId="{EC4C80F2-D8CD-4934-93BD-1A8423EAF722}" srcOrd="7" destOrd="0" presId="urn:microsoft.com/office/officeart/2005/8/layout/hProcess4"/>
    <dgm:cxn modelId="{72978067-44A0-479C-A67F-644D9ACC7D66}" type="presParOf" srcId="{9E982195-C0D3-475D-95B3-D41BB16B63D4}" destId="{2F377844-DDDE-40DF-B575-B666D4EA0DF8}" srcOrd="8" destOrd="0" presId="urn:microsoft.com/office/officeart/2005/8/layout/hProcess4"/>
    <dgm:cxn modelId="{030D898B-8767-4502-ACB2-9F01AC59184B}" type="presParOf" srcId="{2F377844-DDDE-40DF-B575-B666D4EA0DF8}" destId="{DBAE2872-7193-47CB-9F1F-53BC7867B316}" srcOrd="0" destOrd="0" presId="urn:microsoft.com/office/officeart/2005/8/layout/hProcess4"/>
    <dgm:cxn modelId="{C311CEEC-5620-400B-BC23-629D3E66BDB3}" type="presParOf" srcId="{2F377844-DDDE-40DF-B575-B666D4EA0DF8}" destId="{AD99D682-5B39-4C97-BB9E-95E91628AAD9}" srcOrd="1" destOrd="0" presId="urn:microsoft.com/office/officeart/2005/8/layout/hProcess4"/>
    <dgm:cxn modelId="{964E07C4-F701-4BB0-824E-6CCC6AFF4A94}" type="presParOf" srcId="{2F377844-DDDE-40DF-B575-B666D4EA0DF8}" destId="{3F278195-822B-4DB5-8711-BA52AC3D0E32}" srcOrd="2" destOrd="0" presId="urn:microsoft.com/office/officeart/2005/8/layout/hProcess4"/>
    <dgm:cxn modelId="{47364424-6E07-4374-BD17-32A003403011}" type="presParOf" srcId="{2F377844-DDDE-40DF-B575-B666D4EA0DF8}" destId="{F68BEA9B-FCFC-4A6F-817C-F574B016B04A}" srcOrd="3" destOrd="0" presId="urn:microsoft.com/office/officeart/2005/8/layout/hProcess4"/>
    <dgm:cxn modelId="{DE2A885A-CEAC-4F80-983A-7B86F79F515B}" type="presParOf" srcId="{2F377844-DDDE-40DF-B575-B666D4EA0DF8}" destId="{F797604E-FBEE-418C-8B6F-9586E09C80DC}" srcOrd="4" destOrd="0" presId="urn:microsoft.com/office/officeart/2005/8/layout/hProcess4"/>
    <dgm:cxn modelId="{AFDE976D-0A88-4E05-8D86-BEC4B84BF2AF}" type="presParOf" srcId="{9E982195-C0D3-475D-95B3-D41BB16B63D4}" destId="{6846351F-C3F7-4149-AC0C-9D48F36DC4CB}" srcOrd="9" destOrd="0" presId="urn:microsoft.com/office/officeart/2005/8/layout/hProcess4"/>
    <dgm:cxn modelId="{11F2234F-5CCA-46F4-BE0C-0A417FEBADC2}" type="presParOf" srcId="{9E982195-C0D3-475D-95B3-D41BB16B63D4}" destId="{69641EB4-9A36-48A8-A123-89985B179E42}" srcOrd="10" destOrd="0" presId="urn:microsoft.com/office/officeart/2005/8/layout/hProcess4"/>
    <dgm:cxn modelId="{3A593390-B85A-4D19-942F-49ED28A8DD4E}" type="presParOf" srcId="{69641EB4-9A36-48A8-A123-89985B179E42}" destId="{6152B20F-8CC7-44B3-98A9-F0A18A61CCC5}" srcOrd="0" destOrd="0" presId="urn:microsoft.com/office/officeart/2005/8/layout/hProcess4"/>
    <dgm:cxn modelId="{A2CE23D0-A6FA-435C-A02A-57FC6BD9E069}" type="presParOf" srcId="{69641EB4-9A36-48A8-A123-89985B179E42}" destId="{30CEAC70-EC97-4633-B722-41C89D745B7F}" srcOrd="1" destOrd="0" presId="urn:microsoft.com/office/officeart/2005/8/layout/hProcess4"/>
    <dgm:cxn modelId="{F101395A-B1A5-48DF-94EB-634D0E46D8AE}" type="presParOf" srcId="{69641EB4-9A36-48A8-A123-89985B179E42}" destId="{43D1B100-3DC4-4BEC-828A-EEF09637A11C}" srcOrd="2" destOrd="0" presId="urn:microsoft.com/office/officeart/2005/8/layout/hProcess4"/>
    <dgm:cxn modelId="{49EA22B5-9E6C-47B6-9610-0B4F0F33C507}" type="presParOf" srcId="{69641EB4-9A36-48A8-A123-89985B179E42}" destId="{B207EAE8-DD30-4F56-A967-131BFEBC3A44}" srcOrd="3" destOrd="0" presId="urn:microsoft.com/office/officeart/2005/8/layout/hProcess4"/>
    <dgm:cxn modelId="{5808C402-CCCD-4307-B956-25AE90DC6FF7}" type="presParOf" srcId="{69641EB4-9A36-48A8-A123-89985B179E42}" destId="{DCF11543-903F-4884-9043-1F57D5FADEE3}" srcOrd="4" destOrd="0" presId="urn:microsoft.com/office/officeart/2005/8/layout/hProcess4"/>
    <dgm:cxn modelId="{9A1B32BE-0472-45A1-9869-E77D7D873CEE}" type="presParOf" srcId="{9E982195-C0D3-475D-95B3-D41BB16B63D4}" destId="{32042F16-9E73-42B8-9519-6761423FF97F}" srcOrd="11" destOrd="0" presId="urn:microsoft.com/office/officeart/2005/8/layout/hProcess4"/>
    <dgm:cxn modelId="{32301B63-D568-4F0A-8255-1344334A8A8C}" type="presParOf" srcId="{9E982195-C0D3-475D-95B3-D41BB16B63D4}" destId="{AF67290E-6C68-43B1-9DFF-F24993E465E0}" srcOrd="12" destOrd="0" presId="urn:microsoft.com/office/officeart/2005/8/layout/hProcess4"/>
    <dgm:cxn modelId="{EB1D11C4-C5F7-4AD5-BE75-D5E142A27778}" type="presParOf" srcId="{AF67290E-6C68-43B1-9DFF-F24993E465E0}" destId="{05ED8063-21A2-40D5-9F35-9AF8D6C8F091}" srcOrd="0" destOrd="0" presId="urn:microsoft.com/office/officeart/2005/8/layout/hProcess4"/>
    <dgm:cxn modelId="{FCBFC7C3-4F5D-4DC1-BD8C-4DF9CE52B925}" type="presParOf" srcId="{AF67290E-6C68-43B1-9DFF-F24993E465E0}" destId="{2D6C4287-73BE-4AEF-A0B0-931B0E95FAE5}" srcOrd="1" destOrd="0" presId="urn:microsoft.com/office/officeart/2005/8/layout/hProcess4"/>
    <dgm:cxn modelId="{3501B345-8AB6-4AFF-BBA6-BE1AE879D779}" type="presParOf" srcId="{AF67290E-6C68-43B1-9DFF-F24993E465E0}" destId="{6AC5A7BF-36B6-4C7F-A37F-8C64A3B7C8B8}" srcOrd="2" destOrd="0" presId="urn:microsoft.com/office/officeart/2005/8/layout/hProcess4"/>
    <dgm:cxn modelId="{0E4AFE91-F8DE-407F-B413-CF8A384B4DEE}" type="presParOf" srcId="{AF67290E-6C68-43B1-9DFF-F24993E465E0}" destId="{E30E64F0-3F91-4E02-A72B-23B61D5F788F}" srcOrd="3" destOrd="0" presId="urn:microsoft.com/office/officeart/2005/8/layout/hProcess4"/>
    <dgm:cxn modelId="{851F2F6A-E30F-4B05-ADD4-B3594B2264A9}" type="presParOf" srcId="{AF67290E-6C68-43B1-9DFF-F24993E465E0}" destId="{9DA48444-8E26-4689-8CDD-BFC3E8EED867}"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9622EA-5BA8-43A6-9A88-539C1C9C9150}" type="doc">
      <dgm:prSet loTypeId="urn:microsoft.com/office/officeart/2005/8/layout/pyramid1" loCatId="pyramid" qsTypeId="urn:microsoft.com/office/officeart/2005/8/quickstyle/3d2" qsCatId="3D" csTypeId="urn:microsoft.com/office/officeart/2005/8/colors/colorful3" csCatId="colorful" phldr="1"/>
      <dgm:spPr/>
    </dgm:pt>
    <dgm:pt modelId="{CC68C6FE-AB41-4ED1-958C-BFAC568D8D06}">
      <dgm:prSet phldrT="[Text]" custT="1"/>
      <dgm:spPr/>
      <dgm:t>
        <a:bodyPr/>
        <a:lstStyle/>
        <a:p>
          <a:pPr rtl="1"/>
          <a:endParaRPr lang="ar-EG" sz="1050" dirty="0" smtClean="0"/>
        </a:p>
        <a:p>
          <a:pPr rtl="1"/>
          <a:endParaRPr lang="ar-EG" sz="1050" dirty="0" smtClean="0"/>
        </a:p>
        <a:p>
          <a:pPr rtl="1"/>
          <a:r>
            <a:rPr lang="en-US" sz="1050" dirty="0" smtClean="0"/>
            <a:t>product</a:t>
          </a:r>
          <a:endParaRPr lang="ar-EG" sz="1050" dirty="0"/>
        </a:p>
      </dgm:t>
    </dgm:pt>
    <dgm:pt modelId="{D511C1C7-D323-40C1-958D-6D075916233E}" type="parTrans" cxnId="{64C3B05A-C10B-4790-85A4-21F1C113C5AA}">
      <dgm:prSet/>
      <dgm:spPr/>
      <dgm:t>
        <a:bodyPr/>
        <a:lstStyle/>
        <a:p>
          <a:pPr rtl="1"/>
          <a:endParaRPr lang="ar-EG"/>
        </a:p>
      </dgm:t>
    </dgm:pt>
    <dgm:pt modelId="{09EDFA3B-A6BA-4527-B380-AD5F5B712E26}" type="sibTrans" cxnId="{64C3B05A-C10B-4790-85A4-21F1C113C5AA}">
      <dgm:prSet/>
      <dgm:spPr/>
      <dgm:t>
        <a:bodyPr/>
        <a:lstStyle/>
        <a:p>
          <a:pPr rtl="1"/>
          <a:endParaRPr lang="ar-EG"/>
        </a:p>
      </dgm:t>
    </dgm:pt>
    <dgm:pt modelId="{B77827E5-AF48-4E27-9446-B234442BADF9}">
      <dgm:prSet phldrT="[Text]"/>
      <dgm:spPr/>
      <dgm:t>
        <a:bodyPr/>
        <a:lstStyle/>
        <a:p>
          <a:pPr rtl="1"/>
          <a:r>
            <a:rPr lang="en-US" dirty="0" smtClean="0"/>
            <a:t>prototype</a:t>
          </a:r>
          <a:endParaRPr lang="ar-EG" dirty="0"/>
        </a:p>
      </dgm:t>
    </dgm:pt>
    <dgm:pt modelId="{D0E3CA64-F053-4351-99E6-F29063515C50}" type="parTrans" cxnId="{ECCC4745-A588-4803-8307-2F32DBE94CD2}">
      <dgm:prSet/>
      <dgm:spPr/>
      <dgm:t>
        <a:bodyPr/>
        <a:lstStyle/>
        <a:p>
          <a:pPr rtl="1"/>
          <a:endParaRPr lang="ar-EG"/>
        </a:p>
      </dgm:t>
    </dgm:pt>
    <dgm:pt modelId="{16CA90E9-5ADC-4535-B26E-D6B4F4067CFB}" type="sibTrans" cxnId="{ECCC4745-A588-4803-8307-2F32DBE94CD2}">
      <dgm:prSet/>
      <dgm:spPr/>
      <dgm:t>
        <a:bodyPr/>
        <a:lstStyle/>
        <a:p>
          <a:pPr rtl="1"/>
          <a:endParaRPr lang="ar-EG"/>
        </a:p>
      </dgm:t>
    </dgm:pt>
    <dgm:pt modelId="{AF96ABBA-8603-4CDE-90EC-18A054A5858D}">
      <dgm:prSet phldrT="[Text]"/>
      <dgm:spPr/>
      <dgm:t>
        <a:bodyPr/>
        <a:lstStyle/>
        <a:p>
          <a:pPr rtl="1"/>
          <a:r>
            <a:rPr lang="en-US" dirty="0" smtClean="0"/>
            <a:t>patents</a:t>
          </a:r>
          <a:endParaRPr lang="ar-EG" dirty="0"/>
        </a:p>
      </dgm:t>
    </dgm:pt>
    <dgm:pt modelId="{6919C43B-8188-4DFB-9639-4E705F00E988}" type="parTrans" cxnId="{13D089A0-4809-4F83-B3BD-4A269D1E1CD5}">
      <dgm:prSet/>
      <dgm:spPr/>
      <dgm:t>
        <a:bodyPr/>
        <a:lstStyle/>
        <a:p>
          <a:pPr rtl="1"/>
          <a:endParaRPr lang="ar-EG"/>
        </a:p>
      </dgm:t>
    </dgm:pt>
    <dgm:pt modelId="{1935E320-1F4F-489B-A4EB-49DA8EEB30AC}" type="sibTrans" cxnId="{13D089A0-4809-4F83-B3BD-4A269D1E1CD5}">
      <dgm:prSet/>
      <dgm:spPr/>
      <dgm:t>
        <a:bodyPr/>
        <a:lstStyle/>
        <a:p>
          <a:pPr rtl="1"/>
          <a:endParaRPr lang="ar-EG"/>
        </a:p>
      </dgm:t>
    </dgm:pt>
    <dgm:pt modelId="{6BD8F766-130C-4F7E-A1D9-72563F35B8A8}">
      <dgm:prSet/>
      <dgm:spPr/>
      <dgm:t>
        <a:bodyPr/>
        <a:lstStyle/>
        <a:p>
          <a:pPr rtl="1"/>
          <a:r>
            <a:rPr lang="en-US" dirty="0" smtClean="0"/>
            <a:t>publications</a:t>
          </a:r>
          <a:endParaRPr lang="ar-EG" dirty="0"/>
        </a:p>
      </dgm:t>
    </dgm:pt>
    <dgm:pt modelId="{0D6C1FBA-DBAD-4154-B344-D3EB1AB7D380}" type="parTrans" cxnId="{1A4AF9D0-376A-4C30-8BB0-D39B963C2946}">
      <dgm:prSet/>
      <dgm:spPr/>
      <dgm:t>
        <a:bodyPr/>
        <a:lstStyle/>
        <a:p>
          <a:pPr rtl="1"/>
          <a:endParaRPr lang="ar-EG"/>
        </a:p>
      </dgm:t>
    </dgm:pt>
    <dgm:pt modelId="{7C5F25B6-8386-4064-9DD2-38B261948FED}" type="sibTrans" cxnId="{1A4AF9D0-376A-4C30-8BB0-D39B963C2946}">
      <dgm:prSet/>
      <dgm:spPr/>
      <dgm:t>
        <a:bodyPr/>
        <a:lstStyle/>
        <a:p>
          <a:pPr rtl="1"/>
          <a:endParaRPr lang="ar-EG"/>
        </a:p>
      </dgm:t>
    </dgm:pt>
    <dgm:pt modelId="{56977359-6A8D-4AA9-9222-0B957398C440}" type="pres">
      <dgm:prSet presAssocID="{709622EA-5BA8-43A6-9A88-539C1C9C9150}" presName="Name0" presStyleCnt="0">
        <dgm:presLayoutVars>
          <dgm:dir/>
          <dgm:animLvl val="lvl"/>
          <dgm:resizeHandles val="exact"/>
        </dgm:presLayoutVars>
      </dgm:prSet>
      <dgm:spPr/>
    </dgm:pt>
    <dgm:pt modelId="{437E64D1-2F46-4081-A72B-7407770B6D02}" type="pres">
      <dgm:prSet presAssocID="{CC68C6FE-AB41-4ED1-958C-BFAC568D8D06}" presName="Name8" presStyleCnt="0"/>
      <dgm:spPr/>
    </dgm:pt>
    <dgm:pt modelId="{32F3EE5C-2A15-4496-874A-18C38A63DA96}" type="pres">
      <dgm:prSet presAssocID="{CC68C6FE-AB41-4ED1-958C-BFAC568D8D06}" presName="level" presStyleLbl="node1" presStyleIdx="0" presStyleCnt="4">
        <dgm:presLayoutVars>
          <dgm:chMax val="1"/>
          <dgm:bulletEnabled val="1"/>
        </dgm:presLayoutVars>
      </dgm:prSet>
      <dgm:spPr/>
      <dgm:t>
        <a:bodyPr/>
        <a:lstStyle/>
        <a:p>
          <a:pPr rtl="1"/>
          <a:endParaRPr lang="ar-EG"/>
        </a:p>
      </dgm:t>
    </dgm:pt>
    <dgm:pt modelId="{E16BEA39-BBB8-42B1-A4D5-21D67868DE7E}" type="pres">
      <dgm:prSet presAssocID="{CC68C6FE-AB41-4ED1-958C-BFAC568D8D06}" presName="levelTx" presStyleLbl="revTx" presStyleIdx="0" presStyleCnt="0">
        <dgm:presLayoutVars>
          <dgm:chMax val="1"/>
          <dgm:bulletEnabled val="1"/>
        </dgm:presLayoutVars>
      </dgm:prSet>
      <dgm:spPr/>
      <dgm:t>
        <a:bodyPr/>
        <a:lstStyle/>
        <a:p>
          <a:pPr rtl="1"/>
          <a:endParaRPr lang="ar-EG"/>
        </a:p>
      </dgm:t>
    </dgm:pt>
    <dgm:pt modelId="{12F8E3AC-8E8E-4832-89B2-3C8A4D740556}" type="pres">
      <dgm:prSet presAssocID="{B77827E5-AF48-4E27-9446-B234442BADF9}" presName="Name8" presStyleCnt="0"/>
      <dgm:spPr/>
    </dgm:pt>
    <dgm:pt modelId="{5D4B90F9-6406-440A-B1AD-CBD2F0158F8E}" type="pres">
      <dgm:prSet presAssocID="{B77827E5-AF48-4E27-9446-B234442BADF9}" presName="level" presStyleLbl="node1" presStyleIdx="1" presStyleCnt="4">
        <dgm:presLayoutVars>
          <dgm:chMax val="1"/>
          <dgm:bulletEnabled val="1"/>
        </dgm:presLayoutVars>
      </dgm:prSet>
      <dgm:spPr/>
      <dgm:t>
        <a:bodyPr/>
        <a:lstStyle/>
        <a:p>
          <a:pPr rtl="1"/>
          <a:endParaRPr lang="ar-EG"/>
        </a:p>
      </dgm:t>
    </dgm:pt>
    <dgm:pt modelId="{F49DABB8-47CF-456C-B7DC-7C97D80A2FAD}" type="pres">
      <dgm:prSet presAssocID="{B77827E5-AF48-4E27-9446-B234442BADF9}" presName="levelTx" presStyleLbl="revTx" presStyleIdx="0" presStyleCnt="0">
        <dgm:presLayoutVars>
          <dgm:chMax val="1"/>
          <dgm:bulletEnabled val="1"/>
        </dgm:presLayoutVars>
      </dgm:prSet>
      <dgm:spPr/>
      <dgm:t>
        <a:bodyPr/>
        <a:lstStyle/>
        <a:p>
          <a:pPr rtl="1"/>
          <a:endParaRPr lang="ar-EG"/>
        </a:p>
      </dgm:t>
    </dgm:pt>
    <dgm:pt modelId="{9D2FDD09-AB33-4419-8569-E8FA3ED86C09}" type="pres">
      <dgm:prSet presAssocID="{AF96ABBA-8603-4CDE-90EC-18A054A5858D}" presName="Name8" presStyleCnt="0"/>
      <dgm:spPr/>
    </dgm:pt>
    <dgm:pt modelId="{5135787C-CC23-4096-A388-4A699604AD40}" type="pres">
      <dgm:prSet presAssocID="{AF96ABBA-8603-4CDE-90EC-18A054A5858D}" presName="level" presStyleLbl="node1" presStyleIdx="2" presStyleCnt="4">
        <dgm:presLayoutVars>
          <dgm:chMax val="1"/>
          <dgm:bulletEnabled val="1"/>
        </dgm:presLayoutVars>
      </dgm:prSet>
      <dgm:spPr/>
      <dgm:t>
        <a:bodyPr/>
        <a:lstStyle/>
        <a:p>
          <a:pPr rtl="1"/>
          <a:endParaRPr lang="ar-EG"/>
        </a:p>
      </dgm:t>
    </dgm:pt>
    <dgm:pt modelId="{A0CEC6AF-74B1-4BBE-A1A8-0794AFB5C51D}" type="pres">
      <dgm:prSet presAssocID="{AF96ABBA-8603-4CDE-90EC-18A054A5858D}" presName="levelTx" presStyleLbl="revTx" presStyleIdx="0" presStyleCnt="0">
        <dgm:presLayoutVars>
          <dgm:chMax val="1"/>
          <dgm:bulletEnabled val="1"/>
        </dgm:presLayoutVars>
      </dgm:prSet>
      <dgm:spPr/>
      <dgm:t>
        <a:bodyPr/>
        <a:lstStyle/>
        <a:p>
          <a:pPr rtl="1"/>
          <a:endParaRPr lang="ar-EG"/>
        </a:p>
      </dgm:t>
    </dgm:pt>
    <dgm:pt modelId="{9EEFB37B-D934-429E-9643-BCC3BB8F8D88}" type="pres">
      <dgm:prSet presAssocID="{6BD8F766-130C-4F7E-A1D9-72563F35B8A8}" presName="Name8" presStyleCnt="0"/>
      <dgm:spPr/>
    </dgm:pt>
    <dgm:pt modelId="{DC98808E-D8D5-496D-A0A4-F3C8EDA522C7}" type="pres">
      <dgm:prSet presAssocID="{6BD8F766-130C-4F7E-A1D9-72563F35B8A8}" presName="level" presStyleLbl="node1" presStyleIdx="3" presStyleCnt="4">
        <dgm:presLayoutVars>
          <dgm:chMax val="1"/>
          <dgm:bulletEnabled val="1"/>
        </dgm:presLayoutVars>
      </dgm:prSet>
      <dgm:spPr/>
      <dgm:t>
        <a:bodyPr/>
        <a:lstStyle/>
        <a:p>
          <a:pPr rtl="1"/>
          <a:endParaRPr lang="ar-EG"/>
        </a:p>
      </dgm:t>
    </dgm:pt>
    <dgm:pt modelId="{D369A1E8-4E2A-4F96-9551-C7E51DBCE983}" type="pres">
      <dgm:prSet presAssocID="{6BD8F766-130C-4F7E-A1D9-72563F35B8A8}" presName="levelTx" presStyleLbl="revTx" presStyleIdx="0" presStyleCnt="0">
        <dgm:presLayoutVars>
          <dgm:chMax val="1"/>
          <dgm:bulletEnabled val="1"/>
        </dgm:presLayoutVars>
      </dgm:prSet>
      <dgm:spPr/>
      <dgm:t>
        <a:bodyPr/>
        <a:lstStyle/>
        <a:p>
          <a:pPr rtl="1"/>
          <a:endParaRPr lang="ar-EG"/>
        </a:p>
      </dgm:t>
    </dgm:pt>
  </dgm:ptLst>
  <dgm:cxnLst>
    <dgm:cxn modelId="{13D089A0-4809-4F83-B3BD-4A269D1E1CD5}" srcId="{709622EA-5BA8-43A6-9A88-539C1C9C9150}" destId="{AF96ABBA-8603-4CDE-90EC-18A054A5858D}" srcOrd="2" destOrd="0" parTransId="{6919C43B-8188-4DFB-9639-4E705F00E988}" sibTransId="{1935E320-1F4F-489B-A4EB-49DA8EEB30AC}"/>
    <dgm:cxn modelId="{CC524CAF-E995-40BD-9390-F760FA8A2FF1}" type="presOf" srcId="{CC68C6FE-AB41-4ED1-958C-BFAC568D8D06}" destId="{E16BEA39-BBB8-42B1-A4D5-21D67868DE7E}" srcOrd="1" destOrd="0" presId="urn:microsoft.com/office/officeart/2005/8/layout/pyramid1"/>
    <dgm:cxn modelId="{6D59B49B-4C77-40BE-8B46-0B8087F7B470}" type="presOf" srcId="{AF96ABBA-8603-4CDE-90EC-18A054A5858D}" destId="{A0CEC6AF-74B1-4BBE-A1A8-0794AFB5C51D}" srcOrd="1" destOrd="0" presId="urn:microsoft.com/office/officeart/2005/8/layout/pyramid1"/>
    <dgm:cxn modelId="{1A4AF9D0-376A-4C30-8BB0-D39B963C2946}" srcId="{709622EA-5BA8-43A6-9A88-539C1C9C9150}" destId="{6BD8F766-130C-4F7E-A1D9-72563F35B8A8}" srcOrd="3" destOrd="0" parTransId="{0D6C1FBA-DBAD-4154-B344-D3EB1AB7D380}" sibTransId="{7C5F25B6-8386-4064-9DD2-38B261948FED}"/>
    <dgm:cxn modelId="{ECCC4745-A588-4803-8307-2F32DBE94CD2}" srcId="{709622EA-5BA8-43A6-9A88-539C1C9C9150}" destId="{B77827E5-AF48-4E27-9446-B234442BADF9}" srcOrd="1" destOrd="0" parTransId="{D0E3CA64-F053-4351-99E6-F29063515C50}" sibTransId="{16CA90E9-5ADC-4535-B26E-D6B4F4067CFB}"/>
    <dgm:cxn modelId="{7C21AC3D-18FF-4D07-9873-31539223C79F}" type="presOf" srcId="{CC68C6FE-AB41-4ED1-958C-BFAC568D8D06}" destId="{32F3EE5C-2A15-4496-874A-18C38A63DA96}" srcOrd="0" destOrd="0" presId="urn:microsoft.com/office/officeart/2005/8/layout/pyramid1"/>
    <dgm:cxn modelId="{64C3B05A-C10B-4790-85A4-21F1C113C5AA}" srcId="{709622EA-5BA8-43A6-9A88-539C1C9C9150}" destId="{CC68C6FE-AB41-4ED1-958C-BFAC568D8D06}" srcOrd="0" destOrd="0" parTransId="{D511C1C7-D323-40C1-958D-6D075916233E}" sibTransId="{09EDFA3B-A6BA-4527-B380-AD5F5B712E26}"/>
    <dgm:cxn modelId="{BC5218AF-FBB7-46F1-B0D7-8BDE77A6E2AC}" type="presOf" srcId="{AF96ABBA-8603-4CDE-90EC-18A054A5858D}" destId="{5135787C-CC23-4096-A388-4A699604AD40}" srcOrd="0" destOrd="0" presId="urn:microsoft.com/office/officeart/2005/8/layout/pyramid1"/>
    <dgm:cxn modelId="{EF50DDAA-0EF2-4AB9-9BE0-C305F4CA528B}" type="presOf" srcId="{709622EA-5BA8-43A6-9A88-539C1C9C9150}" destId="{56977359-6A8D-4AA9-9222-0B957398C440}" srcOrd="0" destOrd="0" presId="urn:microsoft.com/office/officeart/2005/8/layout/pyramid1"/>
    <dgm:cxn modelId="{08D0366B-AA93-4DC6-AAB0-70F045101314}" type="presOf" srcId="{B77827E5-AF48-4E27-9446-B234442BADF9}" destId="{F49DABB8-47CF-456C-B7DC-7C97D80A2FAD}" srcOrd="1" destOrd="0" presId="urn:microsoft.com/office/officeart/2005/8/layout/pyramid1"/>
    <dgm:cxn modelId="{8F48F8E3-0861-4369-8BB9-DD1389030425}" type="presOf" srcId="{B77827E5-AF48-4E27-9446-B234442BADF9}" destId="{5D4B90F9-6406-440A-B1AD-CBD2F0158F8E}" srcOrd="0" destOrd="0" presId="urn:microsoft.com/office/officeart/2005/8/layout/pyramid1"/>
    <dgm:cxn modelId="{25297CA3-BD54-4675-9FB8-CE6978A0561E}" type="presOf" srcId="{6BD8F766-130C-4F7E-A1D9-72563F35B8A8}" destId="{D369A1E8-4E2A-4F96-9551-C7E51DBCE983}" srcOrd="1" destOrd="0" presId="urn:microsoft.com/office/officeart/2005/8/layout/pyramid1"/>
    <dgm:cxn modelId="{52343CDF-C39A-4378-886C-36359E8A9E37}" type="presOf" srcId="{6BD8F766-130C-4F7E-A1D9-72563F35B8A8}" destId="{DC98808E-D8D5-496D-A0A4-F3C8EDA522C7}" srcOrd="0" destOrd="0" presId="urn:microsoft.com/office/officeart/2005/8/layout/pyramid1"/>
    <dgm:cxn modelId="{A0DDCD8C-AE16-4AE3-AA0D-F1D48899B59E}" type="presParOf" srcId="{56977359-6A8D-4AA9-9222-0B957398C440}" destId="{437E64D1-2F46-4081-A72B-7407770B6D02}" srcOrd="0" destOrd="0" presId="urn:microsoft.com/office/officeart/2005/8/layout/pyramid1"/>
    <dgm:cxn modelId="{FB9B0F44-0F11-4CBF-9B92-0E6D909B485C}" type="presParOf" srcId="{437E64D1-2F46-4081-A72B-7407770B6D02}" destId="{32F3EE5C-2A15-4496-874A-18C38A63DA96}" srcOrd="0" destOrd="0" presId="urn:microsoft.com/office/officeart/2005/8/layout/pyramid1"/>
    <dgm:cxn modelId="{6D5977FA-94DE-4498-8548-13344D54170A}" type="presParOf" srcId="{437E64D1-2F46-4081-A72B-7407770B6D02}" destId="{E16BEA39-BBB8-42B1-A4D5-21D67868DE7E}" srcOrd="1" destOrd="0" presId="urn:microsoft.com/office/officeart/2005/8/layout/pyramid1"/>
    <dgm:cxn modelId="{9B9DCE2D-F080-4E01-898B-A1F1BE8DAF62}" type="presParOf" srcId="{56977359-6A8D-4AA9-9222-0B957398C440}" destId="{12F8E3AC-8E8E-4832-89B2-3C8A4D740556}" srcOrd="1" destOrd="0" presId="urn:microsoft.com/office/officeart/2005/8/layout/pyramid1"/>
    <dgm:cxn modelId="{9BDD70A3-5722-418D-B3AA-C5BE4CC24717}" type="presParOf" srcId="{12F8E3AC-8E8E-4832-89B2-3C8A4D740556}" destId="{5D4B90F9-6406-440A-B1AD-CBD2F0158F8E}" srcOrd="0" destOrd="0" presId="urn:microsoft.com/office/officeart/2005/8/layout/pyramid1"/>
    <dgm:cxn modelId="{F2EA2413-6C38-488F-96E7-382B32CAAE92}" type="presParOf" srcId="{12F8E3AC-8E8E-4832-89B2-3C8A4D740556}" destId="{F49DABB8-47CF-456C-B7DC-7C97D80A2FAD}" srcOrd="1" destOrd="0" presId="urn:microsoft.com/office/officeart/2005/8/layout/pyramid1"/>
    <dgm:cxn modelId="{C985C32E-853D-4D48-9393-AFDC15C1BF5E}" type="presParOf" srcId="{56977359-6A8D-4AA9-9222-0B957398C440}" destId="{9D2FDD09-AB33-4419-8569-E8FA3ED86C09}" srcOrd="2" destOrd="0" presId="urn:microsoft.com/office/officeart/2005/8/layout/pyramid1"/>
    <dgm:cxn modelId="{AEAFEC67-B0D1-4708-80A3-757783A0B287}" type="presParOf" srcId="{9D2FDD09-AB33-4419-8569-E8FA3ED86C09}" destId="{5135787C-CC23-4096-A388-4A699604AD40}" srcOrd="0" destOrd="0" presId="urn:microsoft.com/office/officeart/2005/8/layout/pyramid1"/>
    <dgm:cxn modelId="{106352F8-CDED-4E80-B380-530E529739B3}" type="presParOf" srcId="{9D2FDD09-AB33-4419-8569-E8FA3ED86C09}" destId="{A0CEC6AF-74B1-4BBE-A1A8-0794AFB5C51D}" srcOrd="1" destOrd="0" presId="urn:microsoft.com/office/officeart/2005/8/layout/pyramid1"/>
    <dgm:cxn modelId="{1F171D5A-E1BF-4F8C-94AC-6711E6B47823}" type="presParOf" srcId="{56977359-6A8D-4AA9-9222-0B957398C440}" destId="{9EEFB37B-D934-429E-9643-BCC3BB8F8D88}" srcOrd="3" destOrd="0" presId="urn:microsoft.com/office/officeart/2005/8/layout/pyramid1"/>
    <dgm:cxn modelId="{D4E29C97-52AF-4087-8F73-D4DC6A8CFDEB}" type="presParOf" srcId="{9EEFB37B-D934-429E-9643-BCC3BB8F8D88}" destId="{DC98808E-D8D5-496D-A0A4-F3C8EDA522C7}" srcOrd="0" destOrd="0" presId="urn:microsoft.com/office/officeart/2005/8/layout/pyramid1"/>
    <dgm:cxn modelId="{5182F05A-1F95-480E-ACF7-D545B2FA8CB5}" type="presParOf" srcId="{9EEFB37B-D934-429E-9643-BCC3BB8F8D88}" destId="{D369A1E8-4E2A-4F96-9551-C7E51DBCE983}"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92D5E35-A701-4ABD-AED6-870A512934EE}" type="doc">
      <dgm:prSet loTypeId="urn:microsoft.com/office/officeart/2005/8/layout/pyramid1" loCatId="pyramid" qsTypeId="urn:microsoft.com/office/officeart/2005/8/quickstyle/3d2" qsCatId="3D" csTypeId="urn:microsoft.com/office/officeart/2005/8/colors/colorful4" csCatId="colorful" phldr="1"/>
      <dgm:spPr/>
    </dgm:pt>
    <dgm:pt modelId="{C6FB0DDE-2141-4B46-A523-FCE72DC548E1}">
      <dgm:prSet phldrT="[Text]"/>
      <dgm:spPr/>
      <dgm:t>
        <a:bodyPr/>
        <a:lstStyle/>
        <a:p>
          <a:pPr rtl="1"/>
          <a:endParaRPr lang="en-US" dirty="0" smtClean="0"/>
        </a:p>
        <a:p>
          <a:pPr rtl="1"/>
          <a:r>
            <a:rPr lang="en-US" dirty="0" smtClean="0"/>
            <a:t>price</a:t>
          </a:r>
          <a:endParaRPr lang="ar-EG" dirty="0"/>
        </a:p>
      </dgm:t>
    </dgm:pt>
    <dgm:pt modelId="{EB309CCF-29B0-49C4-8408-33A9E4A200FB}" type="parTrans" cxnId="{6B019E94-B995-42FA-A82E-04E4B339E337}">
      <dgm:prSet/>
      <dgm:spPr/>
      <dgm:t>
        <a:bodyPr/>
        <a:lstStyle/>
        <a:p>
          <a:pPr rtl="1"/>
          <a:endParaRPr lang="ar-EG"/>
        </a:p>
      </dgm:t>
    </dgm:pt>
    <dgm:pt modelId="{60C3A511-26D8-4EDC-B34D-AB80CFF023BD}" type="sibTrans" cxnId="{6B019E94-B995-42FA-A82E-04E4B339E337}">
      <dgm:prSet/>
      <dgm:spPr/>
      <dgm:t>
        <a:bodyPr/>
        <a:lstStyle/>
        <a:p>
          <a:pPr rtl="1"/>
          <a:endParaRPr lang="ar-EG"/>
        </a:p>
      </dgm:t>
    </dgm:pt>
    <dgm:pt modelId="{1485D6EA-9492-43DC-9036-EF4EC99E9B16}">
      <dgm:prSet phldrT="[Text]"/>
      <dgm:spPr/>
      <dgm:t>
        <a:bodyPr/>
        <a:lstStyle/>
        <a:p>
          <a:pPr rtl="1"/>
          <a:r>
            <a:rPr lang="en-US" dirty="0" smtClean="0"/>
            <a:t>promotion</a:t>
          </a:r>
          <a:endParaRPr lang="ar-EG" dirty="0"/>
        </a:p>
      </dgm:t>
    </dgm:pt>
    <dgm:pt modelId="{FA61C166-8AD9-470F-B087-AD452FA39F15}" type="parTrans" cxnId="{759C32D5-EB8C-46B1-B982-CCB393E4921C}">
      <dgm:prSet/>
      <dgm:spPr/>
      <dgm:t>
        <a:bodyPr/>
        <a:lstStyle/>
        <a:p>
          <a:pPr rtl="1"/>
          <a:endParaRPr lang="ar-EG"/>
        </a:p>
      </dgm:t>
    </dgm:pt>
    <dgm:pt modelId="{7473BB6F-5705-40D6-9F6E-FB4B23A573BA}" type="sibTrans" cxnId="{759C32D5-EB8C-46B1-B982-CCB393E4921C}">
      <dgm:prSet/>
      <dgm:spPr/>
      <dgm:t>
        <a:bodyPr/>
        <a:lstStyle/>
        <a:p>
          <a:pPr rtl="1"/>
          <a:endParaRPr lang="ar-EG"/>
        </a:p>
      </dgm:t>
    </dgm:pt>
    <dgm:pt modelId="{BCFFE5ED-7CE6-47F7-AE80-B5B54EC96EFE}">
      <dgm:prSet phldrT="[Text]"/>
      <dgm:spPr/>
      <dgm:t>
        <a:bodyPr/>
        <a:lstStyle/>
        <a:p>
          <a:pPr rtl="1"/>
          <a:r>
            <a:rPr lang="en-US" dirty="0" smtClean="0"/>
            <a:t>place</a:t>
          </a:r>
          <a:endParaRPr lang="ar-EG" dirty="0"/>
        </a:p>
      </dgm:t>
    </dgm:pt>
    <dgm:pt modelId="{C82772A4-890F-4C07-B198-D98102596A16}" type="parTrans" cxnId="{53ACCDB8-C15D-422C-99A4-006E6F1A3210}">
      <dgm:prSet/>
      <dgm:spPr/>
      <dgm:t>
        <a:bodyPr/>
        <a:lstStyle/>
        <a:p>
          <a:pPr rtl="1"/>
          <a:endParaRPr lang="ar-EG"/>
        </a:p>
      </dgm:t>
    </dgm:pt>
    <dgm:pt modelId="{BAB5A9B5-1BD8-4931-80E1-1659CE2F8DED}" type="sibTrans" cxnId="{53ACCDB8-C15D-422C-99A4-006E6F1A3210}">
      <dgm:prSet/>
      <dgm:spPr/>
      <dgm:t>
        <a:bodyPr/>
        <a:lstStyle/>
        <a:p>
          <a:pPr rtl="1"/>
          <a:endParaRPr lang="ar-EG"/>
        </a:p>
      </dgm:t>
    </dgm:pt>
    <dgm:pt modelId="{AE4313FF-DDD3-4B19-832A-73EDB3CF9F96}">
      <dgm:prSet/>
      <dgm:spPr/>
      <dgm:t>
        <a:bodyPr/>
        <a:lstStyle/>
        <a:p>
          <a:pPr rtl="0"/>
          <a:r>
            <a:rPr lang="en-US" dirty="0" smtClean="0"/>
            <a:t>product</a:t>
          </a:r>
          <a:endParaRPr lang="ar-EG" dirty="0"/>
        </a:p>
      </dgm:t>
    </dgm:pt>
    <dgm:pt modelId="{2C013E88-A00D-48C3-AEFE-83022DA214C8}" type="parTrans" cxnId="{F1ACC1D6-B8C0-46F5-8E49-F134D3048E11}">
      <dgm:prSet/>
      <dgm:spPr/>
      <dgm:t>
        <a:bodyPr/>
        <a:lstStyle/>
        <a:p>
          <a:pPr rtl="1"/>
          <a:endParaRPr lang="ar-EG"/>
        </a:p>
      </dgm:t>
    </dgm:pt>
    <dgm:pt modelId="{7282E443-A176-4BFA-BC33-5FC2B84B36BB}" type="sibTrans" cxnId="{F1ACC1D6-B8C0-46F5-8E49-F134D3048E11}">
      <dgm:prSet/>
      <dgm:spPr/>
      <dgm:t>
        <a:bodyPr/>
        <a:lstStyle/>
        <a:p>
          <a:pPr rtl="1"/>
          <a:endParaRPr lang="ar-EG"/>
        </a:p>
      </dgm:t>
    </dgm:pt>
    <dgm:pt modelId="{91A1BDA7-10E2-4AE2-A98E-2F5F9597201B}" type="pres">
      <dgm:prSet presAssocID="{A92D5E35-A701-4ABD-AED6-870A512934EE}" presName="Name0" presStyleCnt="0">
        <dgm:presLayoutVars>
          <dgm:dir/>
          <dgm:animLvl val="lvl"/>
          <dgm:resizeHandles val="exact"/>
        </dgm:presLayoutVars>
      </dgm:prSet>
      <dgm:spPr/>
    </dgm:pt>
    <dgm:pt modelId="{3FA8CC83-6A94-47C0-B954-ACD406771442}" type="pres">
      <dgm:prSet presAssocID="{C6FB0DDE-2141-4B46-A523-FCE72DC548E1}" presName="Name8" presStyleCnt="0"/>
      <dgm:spPr/>
    </dgm:pt>
    <dgm:pt modelId="{44A237A0-6F7E-45D4-829B-A2A4D012CD86}" type="pres">
      <dgm:prSet presAssocID="{C6FB0DDE-2141-4B46-A523-FCE72DC548E1}" presName="level" presStyleLbl="node1" presStyleIdx="0" presStyleCnt="4">
        <dgm:presLayoutVars>
          <dgm:chMax val="1"/>
          <dgm:bulletEnabled val="1"/>
        </dgm:presLayoutVars>
      </dgm:prSet>
      <dgm:spPr/>
      <dgm:t>
        <a:bodyPr/>
        <a:lstStyle/>
        <a:p>
          <a:pPr rtl="1"/>
          <a:endParaRPr lang="ar-EG"/>
        </a:p>
      </dgm:t>
    </dgm:pt>
    <dgm:pt modelId="{B927E346-7D45-43AE-86E0-65C47D6F7F81}" type="pres">
      <dgm:prSet presAssocID="{C6FB0DDE-2141-4B46-A523-FCE72DC548E1}" presName="levelTx" presStyleLbl="revTx" presStyleIdx="0" presStyleCnt="0">
        <dgm:presLayoutVars>
          <dgm:chMax val="1"/>
          <dgm:bulletEnabled val="1"/>
        </dgm:presLayoutVars>
      </dgm:prSet>
      <dgm:spPr/>
      <dgm:t>
        <a:bodyPr/>
        <a:lstStyle/>
        <a:p>
          <a:pPr rtl="1"/>
          <a:endParaRPr lang="ar-EG"/>
        </a:p>
      </dgm:t>
    </dgm:pt>
    <dgm:pt modelId="{26541004-D0D3-47A7-81CD-19ABD602B3A2}" type="pres">
      <dgm:prSet presAssocID="{1485D6EA-9492-43DC-9036-EF4EC99E9B16}" presName="Name8" presStyleCnt="0"/>
      <dgm:spPr/>
    </dgm:pt>
    <dgm:pt modelId="{CBD3710D-0BB0-4AD8-B8B6-FD56193A7DDB}" type="pres">
      <dgm:prSet presAssocID="{1485D6EA-9492-43DC-9036-EF4EC99E9B16}" presName="level" presStyleLbl="node1" presStyleIdx="1" presStyleCnt="4">
        <dgm:presLayoutVars>
          <dgm:chMax val="1"/>
          <dgm:bulletEnabled val="1"/>
        </dgm:presLayoutVars>
      </dgm:prSet>
      <dgm:spPr/>
      <dgm:t>
        <a:bodyPr/>
        <a:lstStyle/>
        <a:p>
          <a:pPr rtl="1"/>
          <a:endParaRPr lang="ar-EG"/>
        </a:p>
      </dgm:t>
    </dgm:pt>
    <dgm:pt modelId="{F84C6474-366E-4657-A76B-E550EE2D2A0C}" type="pres">
      <dgm:prSet presAssocID="{1485D6EA-9492-43DC-9036-EF4EC99E9B16}" presName="levelTx" presStyleLbl="revTx" presStyleIdx="0" presStyleCnt="0">
        <dgm:presLayoutVars>
          <dgm:chMax val="1"/>
          <dgm:bulletEnabled val="1"/>
        </dgm:presLayoutVars>
      </dgm:prSet>
      <dgm:spPr/>
      <dgm:t>
        <a:bodyPr/>
        <a:lstStyle/>
        <a:p>
          <a:pPr rtl="1"/>
          <a:endParaRPr lang="ar-EG"/>
        </a:p>
      </dgm:t>
    </dgm:pt>
    <dgm:pt modelId="{9DAD8B9B-5F78-4FAD-BBDF-B9CA6307D795}" type="pres">
      <dgm:prSet presAssocID="{BCFFE5ED-7CE6-47F7-AE80-B5B54EC96EFE}" presName="Name8" presStyleCnt="0"/>
      <dgm:spPr/>
    </dgm:pt>
    <dgm:pt modelId="{CEC0E957-726C-4855-ACE8-9F94A7D45CE5}" type="pres">
      <dgm:prSet presAssocID="{BCFFE5ED-7CE6-47F7-AE80-B5B54EC96EFE}" presName="level" presStyleLbl="node1" presStyleIdx="2" presStyleCnt="4">
        <dgm:presLayoutVars>
          <dgm:chMax val="1"/>
          <dgm:bulletEnabled val="1"/>
        </dgm:presLayoutVars>
      </dgm:prSet>
      <dgm:spPr/>
      <dgm:t>
        <a:bodyPr/>
        <a:lstStyle/>
        <a:p>
          <a:pPr rtl="1"/>
          <a:endParaRPr lang="ar-EG"/>
        </a:p>
      </dgm:t>
    </dgm:pt>
    <dgm:pt modelId="{0169035F-0078-461C-AD1F-70EAA132ABE6}" type="pres">
      <dgm:prSet presAssocID="{BCFFE5ED-7CE6-47F7-AE80-B5B54EC96EFE}" presName="levelTx" presStyleLbl="revTx" presStyleIdx="0" presStyleCnt="0">
        <dgm:presLayoutVars>
          <dgm:chMax val="1"/>
          <dgm:bulletEnabled val="1"/>
        </dgm:presLayoutVars>
      </dgm:prSet>
      <dgm:spPr/>
      <dgm:t>
        <a:bodyPr/>
        <a:lstStyle/>
        <a:p>
          <a:pPr rtl="1"/>
          <a:endParaRPr lang="ar-EG"/>
        </a:p>
      </dgm:t>
    </dgm:pt>
    <dgm:pt modelId="{37A2C57A-3B02-4C46-8BA0-D24A6306D24E}" type="pres">
      <dgm:prSet presAssocID="{AE4313FF-DDD3-4B19-832A-73EDB3CF9F96}" presName="Name8" presStyleCnt="0"/>
      <dgm:spPr/>
    </dgm:pt>
    <dgm:pt modelId="{45B4D0A7-DD33-46D3-966C-312165887F02}" type="pres">
      <dgm:prSet presAssocID="{AE4313FF-DDD3-4B19-832A-73EDB3CF9F96}" presName="level" presStyleLbl="node1" presStyleIdx="3" presStyleCnt="4">
        <dgm:presLayoutVars>
          <dgm:chMax val="1"/>
          <dgm:bulletEnabled val="1"/>
        </dgm:presLayoutVars>
      </dgm:prSet>
      <dgm:spPr/>
      <dgm:t>
        <a:bodyPr/>
        <a:lstStyle/>
        <a:p>
          <a:pPr rtl="1"/>
          <a:endParaRPr lang="ar-EG"/>
        </a:p>
      </dgm:t>
    </dgm:pt>
    <dgm:pt modelId="{0E0CD602-15B1-43BD-9D8A-19EB151ABF1D}" type="pres">
      <dgm:prSet presAssocID="{AE4313FF-DDD3-4B19-832A-73EDB3CF9F96}" presName="levelTx" presStyleLbl="revTx" presStyleIdx="0" presStyleCnt="0">
        <dgm:presLayoutVars>
          <dgm:chMax val="1"/>
          <dgm:bulletEnabled val="1"/>
        </dgm:presLayoutVars>
      </dgm:prSet>
      <dgm:spPr/>
      <dgm:t>
        <a:bodyPr/>
        <a:lstStyle/>
        <a:p>
          <a:pPr rtl="1"/>
          <a:endParaRPr lang="ar-EG"/>
        </a:p>
      </dgm:t>
    </dgm:pt>
  </dgm:ptLst>
  <dgm:cxnLst>
    <dgm:cxn modelId="{F1ACC1D6-B8C0-46F5-8E49-F134D3048E11}" srcId="{A92D5E35-A701-4ABD-AED6-870A512934EE}" destId="{AE4313FF-DDD3-4B19-832A-73EDB3CF9F96}" srcOrd="3" destOrd="0" parTransId="{2C013E88-A00D-48C3-AEFE-83022DA214C8}" sibTransId="{7282E443-A176-4BFA-BC33-5FC2B84B36BB}"/>
    <dgm:cxn modelId="{50935DCD-5A5F-49A1-B73A-8F2EF3333C41}" type="presOf" srcId="{AE4313FF-DDD3-4B19-832A-73EDB3CF9F96}" destId="{45B4D0A7-DD33-46D3-966C-312165887F02}" srcOrd="0" destOrd="0" presId="urn:microsoft.com/office/officeart/2005/8/layout/pyramid1"/>
    <dgm:cxn modelId="{BC88FA09-65A0-461B-B004-0896AE446A91}" type="presOf" srcId="{A92D5E35-A701-4ABD-AED6-870A512934EE}" destId="{91A1BDA7-10E2-4AE2-A98E-2F5F9597201B}" srcOrd="0" destOrd="0" presId="urn:microsoft.com/office/officeart/2005/8/layout/pyramid1"/>
    <dgm:cxn modelId="{6B019E94-B995-42FA-A82E-04E4B339E337}" srcId="{A92D5E35-A701-4ABD-AED6-870A512934EE}" destId="{C6FB0DDE-2141-4B46-A523-FCE72DC548E1}" srcOrd="0" destOrd="0" parTransId="{EB309CCF-29B0-49C4-8408-33A9E4A200FB}" sibTransId="{60C3A511-26D8-4EDC-B34D-AB80CFF023BD}"/>
    <dgm:cxn modelId="{18E09E0B-8EF8-484A-9C3D-FDBBA5C7CCBC}" type="presOf" srcId="{BCFFE5ED-7CE6-47F7-AE80-B5B54EC96EFE}" destId="{0169035F-0078-461C-AD1F-70EAA132ABE6}" srcOrd="1" destOrd="0" presId="urn:microsoft.com/office/officeart/2005/8/layout/pyramid1"/>
    <dgm:cxn modelId="{53ACCDB8-C15D-422C-99A4-006E6F1A3210}" srcId="{A92D5E35-A701-4ABD-AED6-870A512934EE}" destId="{BCFFE5ED-7CE6-47F7-AE80-B5B54EC96EFE}" srcOrd="2" destOrd="0" parTransId="{C82772A4-890F-4C07-B198-D98102596A16}" sibTransId="{BAB5A9B5-1BD8-4931-80E1-1659CE2F8DED}"/>
    <dgm:cxn modelId="{53BA0218-B03E-486C-B5D8-C429378B3794}" type="presOf" srcId="{C6FB0DDE-2141-4B46-A523-FCE72DC548E1}" destId="{B927E346-7D45-43AE-86E0-65C47D6F7F81}" srcOrd="1" destOrd="0" presId="urn:microsoft.com/office/officeart/2005/8/layout/pyramid1"/>
    <dgm:cxn modelId="{17789ECF-CC33-40C3-8E77-63D819B32EFC}" type="presOf" srcId="{BCFFE5ED-7CE6-47F7-AE80-B5B54EC96EFE}" destId="{CEC0E957-726C-4855-ACE8-9F94A7D45CE5}" srcOrd="0" destOrd="0" presId="urn:microsoft.com/office/officeart/2005/8/layout/pyramid1"/>
    <dgm:cxn modelId="{759C32D5-EB8C-46B1-B982-CCB393E4921C}" srcId="{A92D5E35-A701-4ABD-AED6-870A512934EE}" destId="{1485D6EA-9492-43DC-9036-EF4EC99E9B16}" srcOrd="1" destOrd="0" parTransId="{FA61C166-8AD9-470F-B087-AD452FA39F15}" sibTransId="{7473BB6F-5705-40D6-9F6E-FB4B23A573BA}"/>
    <dgm:cxn modelId="{EB8ED786-04F0-4D46-9D3F-95B1A23B0161}" type="presOf" srcId="{1485D6EA-9492-43DC-9036-EF4EC99E9B16}" destId="{CBD3710D-0BB0-4AD8-B8B6-FD56193A7DDB}" srcOrd="0" destOrd="0" presId="urn:microsoft.com/office/officeart/2005/8/layout/pyramid1"/>
    <dgm:cxn modelId="{4CB3E29B-1AE7-472A-A0A4-ECB27A9C30D6}" type="presOf" srcId="{1485D6EA-9492-43DC-9036-EF4EC99E9B16}" destId="{F84C6474-366E-4657-A76B-E550EE2D2A0C}" srcOrd="1" destOrd="0" presId="urn:microsoft.com/office/officeart/2005/8/layout/pyramid1"/>
    <dgm:cxn modelId="{C5508CEF-7703-411F-A4B5-28F3B87813B7}" type="presOf" srcId="{AE4313FF-DDD3-4B19-832A-73EDB3CF9F96}" destId="{0E0CD602-15B1-43BD-9D8A-19EB151ABF1D}" srcOrd="1" destOrd="0" presId="urn:microsoft.com/office/officeart/2005/8/layout/pyramid1"/>
    <dgm:cxn modelId="{9C9E9E99-BB2D-4336-8A76-1D6EF0F8D9D1}" type="presOf" srcId="{C6FB0DDE-2141-4B46-A523-FCE72DC548E1}" destId="{44A237A0-6F7E-45D4-829B-A2A4D012CD86}" srcOrd="0" destOrd="0" presId="urn:microsoft.com/office/officeart/2005/8/layout/pyramid1"/>
    <dgm:cxn modelId="{05EDE646-5B2C-4A2C-B64B-410F79EDBE19}" type="presParOf" srcId="{91A1BDA7-10E2-4AE2-A98E-2F5F9597201B}" destId="{3FA8CC83-6A94-47C0-B954-ACD406771442}" srcOrd="0" destOrd="0" presId="urn:microsoft.com/office/officeart/2005/8/layout/pyramid1"/>
    <dgm:cxn modelId="{5CF0E547-BE3A-403D-9ECA-05D988B98E48}" type="presParOf" srcId="{3FA8CC83-6A94-47C0-B954-ACD406771442}" destId="{44A237A0-6F7E-45D4-829B-A2A4D012CD86}" srcOrd="0" destOrd="0" presId="urn:microsoft.com/office/officeart/2005/8/layout/pyramid1"/>
    <dgm:cxn modelId="{455F64B0-FBD9-49CB-9902-1F2AC71F2AD3}" type="presParOf" srcId="{3FA8CC83-6A94-47C0-B954-ACD406771442}" destId="{B927E346-7D45-43AE-86E0-65C47D6F7F81}" srcOrd="1" destOrd="0" presId="urn:microsoft.com/office/officeart/2005/8/layout/pyramid1"/>
    <dgm:cxn modelId="{58A3DD93-9F30-44DB-AB54-15A97DB6BB08}" type="presParOf" srcId="{91A1BDA7-10E2-4AE2-A98E-2F5F9597201B}" destId="{26541004-D0D3-47A7-81CD-19ABD602B3A2}" srcOrd="1" destOrd="0" presId="urn:microsoft.com/office/officeart/2005/8/layout/pyramid1"/>
    <dgm:cxn modelId="{782623E0-FEB9-49B7-83B3-5D1758801322}" type="presParOf" srcId="{26541004-D0D3-47A7-81CD-19ABD602B3A2}" destId="{CBD3710D-0BB0-4AD8-B8B6-FD56193A7DDB}" srcOrd="0" destOrd="0" presId="urn:microsoft.com/office/officeart/2005/8/layout/pyramid1"/>
    <dgm:cxn modelId="{83AB6099-D147-4AFF-BA3D-121D8A5AB7EF}" type="presParOf" srcId="{26541004-D0D3-47A7-81CD-19ABD602B3A2}" destId="{F84C6474-366E-4657-A76B-E550EE2D2A0C}" srcOrd="1" destOrd="0" presId="urn:microsoft.com/office/officeart/2005/8/layout/pyramid1"/>
    <dgm:cxn modelId="{F31E94F0-6D33-4BE2-8BD9-8AEA9C52637A}" type="presParOf" srcId="{91A1BDA7-10E2-4AE2-A98E-2F5F9597201B}" destId="{9DAD8B9B-5F78-4FAD-BBDF-B9CA6307D795}" srcOrd="2" destOrd="0" presId="urn:microsoft.com/office/officeart/2005/8/layout/pyramid1"/>
    <dgm:cxn modelId="{28852EA4-48AB-4E00-81D0-45BA3DDBD27C}" type="presParOf" srcId="{9DAD8B9B-5F78-4FAD-BBDF-B9CA6307D795}" destId="{CEC0E957-726C-4855-ACE8-9F94A7D45CE5}" srcOrd="0" destOrd="0" presId="urn:microsoft.com/office/officeart/2005/8/layout/pyramid1"/>
    <dgm:cxn modelId="{89B7F750-1796-4603-8318-B05E2FF77125}" type="presParOf" srcId="{9DAD8B9B-5F78-4FAD-BBDF-B9CA6307D795}" destId="{0169035F-0078-461C-AD1F-70EAA132ABE6}" srcOrd="1" destOrd="0" presId="urn:microsoft.com/office/officeart/2005/8/layout/pyramid1"/>
    <dgm:cxn modelId="{D36ABD66-FF32-4D2A-9CA3-4636C5C6FF26}" type="presParOf" srcId="{91A1BDA7-10E2-4AE2-A98E-2F5F9597201B}" destId="{37A2C57A-3B02-4C46-8BA0-D24A6306D24E}" srcOrd="3" destOrd="0" presId="urn:microsoft.com/office/officeart/2005/8/layout/pyramid1"/>
    <dgm:cxn modelId="{60E01D05-6D7B-4811-8268-8C38A3377EA7}" type="presParOf" srcId="{37A2C57A-3B02-4C46-8BA0-D24A6306D24E}" destId="{45B4D0A7-DD33-46D3-966C-312165887F02}" srcOrd="0" destOrd="0" presId="urn:microsoft.com/office/officeart/2005/8/layout/pyramid1"/>
    <dgm:cxn modelId="{40DCD8DA-06E7-44FF-9B5E-CB81C0CABCCF}" type="presParOf" srcId="{37A2C57A-3B02-4C46-8BA0-D24A6306D24E}" destId="{0E0CD602-15B1-43BD-9D8A-19EB151ABF1D}" srcOrd="1" destOrd="0" presId="urn:microsoft.com/office/officeart/2005/8/layout/pyramid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E41EC-30F2-4222-B76B-0F491765CB66}">
      <dsp:nvSpPr>
        <dsp:cNvPr id="0" name=""/>
        <dsp:cNvSpPr/>
      </dsp:nvSpPr>
      <dsp:spPr>
        <a:xfrm>
          <a:off x="3474720" y="418"/>
          <a:ext cx="5212080" cy="1632458"/>
        </a:xfrm>
        <a:prstGeom prst="rightArrow">
          <a:avLst>
            <a:gd name="adj1" fmla="val 75000"/>
            <a:gd name="adj2" fmla="val 50000"/>
          </a:avLst>
        </a:prstGeom>
        <a:solidFill>
          <a:schemeClr val="accent2">
            <a:tint val="40000"/>
            <a:alpha val="90000"/>
            <a:hueOff val="0"/>
            <a:satOff val="0"/>
            <a:lumOff val="0"/>
            <a:alphaOff val="0"/>
          </a:schemeClr>
        </a:solidFill>
        <a:ln>
          <a:noFill/>
        </a:ln>
        <a:effectLst>
          <a:outerShdw blurRad="39000" dist="25400" dir="5400000" rotWithShape="0">
            <a:srgbClr val="000000">
              <a:alpha val="38000"/>
            </a:srgbClr>
          </a:outerShdw>
        </a:effectLst>
        <a:sp3d z="-400500" extrusionH="63500" contourW="12700" prstMaterial="matte">
          <a:contourClr>
            <a:schemeClr val="lt1"/>
          </a:contourClr>
        </a:sp3d>
      </dsp:spPr>
      <dsp:style>
        <a:lnRef idx="0">
          <a:scrgbClr r="0" g="0" b="0"/>
        </a:lnRef>
        <a:fillRef idx="1">
          <a:scrgbClr r="0" g="0" b="0"/>
        </a:fillRef>
        <a:effectRef idx="2">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rtl="0">
            <a:lnSpc>
              <a:spcPct val="90000"/>
            </a:lnSpc>
            <a:spcBef>
              <a:spcPct val="0"/>
            </a:spcBef>
            <a:spcAft>
              <a:spcPct val="15000"/>
            </a:spcAft>
            <a:buChar char="••"/>
          </a:pPr>
          <a:r>
            <a:rPr lang="en-US" sz="2700" kern="1200" dirty="0" smtClean="0"/>
            <a:t>amyloid plaques, mainly composed of the amyloid-β peptide (</a:t>
          </a:r>
          <a:r>
            <a:rPr lang="en-US" sz="2700" kern="1200" dirty="0" err="1" smtClean="0"/>
            <a:t>Aβ</a:t>
          </a:r>
          <a:r>
            <a:rPr lang="en-US" sz="2700" kern="1200" dirty="0" smtClean="0"/>
            <a:t>); and </a:t>
          </a:r>
          <a:endParaRPr lang="ar-EG" sz="2700" kern="1200" dirty="0"/>
        </a:p>
      </dsp:txBody>
      <dsp:txXfrm>
        <a:off x="3474720" y="204475"/>
        <a:ext cx="4599908" cy="1224344"/>
      </dsp:txXfrm>
    </dsp:sp>
    <dsp:sp modelId="{C6AC5CFF-17ED-47C3-9FFF-E99F69463C57}">
      <dsp:nvSpPr>
        <dsp:cNvPr id="0" name=""/>
        <dsp:cNvSpPr/>
      </dsp:nvSpPr>
      <dsp:spPr>
        <a:xfrm>
          <a:off x="0" y="418"/>
          <a:ext cx="3474720" cy="1632458"/>
        </a:xfrm>
        <a:prstGeom prst="roundRect">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l" defTabSz="1644650" rtl="1">
            <a:lnSpc>
              <a:spcPct val="90000"/>
            </a:lnSpc>
            <a:spcBef>
              <a:spcPct val="0"/>
            </a:spcBef>
            <a:spcAft>
              <a:spcPct val="35000"/>
            </a:spcAft>
          </a:pPr>
          <a:r>
            <a:rPr lang="en-US" sz="3700" kern="1200" dirty="0" err="1" smtClean="0"/>
            <a:t>Proteinaceous</a:t>
          </a:r>
          <a:r>
            <a:rPr lang="en-US" sz="3700" kern="1200" dirty="0" smtClean="0"/>
            <a:t> aggregates</a:t>
          </a:r>
          <a:endParaRPr lang="ar-EG" sz="3700" kern="1200" dirty="0"/>
        </a:p>
      </dsp:txBody>
      <dsp:txXfrm>
        <a:off x="79690" y="80108"/>
        <a:ext cx="3315340" cy="1473078"/>
      </dsp:txXfrm>
    </dsp:sp>
    <dsp:sp modelId="{A5E42230-69C8-412D-B983-FBA9F13188AE}">
      <dsp:nvSpPr>
        <dsp:cNvPr id="0" name=""/>
        <dsp:cNvSpPr/>
      </dsp:nvSpPr>
      <dsp:spPr>
        <a:xfrm>
          <a:off x="3474720" y="1796122"/>
          <a:ext cx="5212080" cy="1632458"/>
        </a:xfrm>
        <a:prstGeom prst="rightArrow">
          <a:avLst>
            <a:gd name="adj1" fmla="val 75000"/>
            <a:gd name="adj2" fmla="val 50000"/>
          </a:avLst>
        </a:prstGeom>
        <a:solidFill>
          <a:schemeClr val="accent2">
            <a:tint val="40000"/>
            <a:alpha val="90000"/>
            <a:hueOff val="9468616"/>
            <a:satOff val="22286"/>
            <a:lumOff val="2149"/>
            <a:alphaOff val="0"/>
          </a:schemeClr>
        </a:solidFill>
        <a:ln>
          <a:noFill/>
        </a:ln>
        <a:effectLst>
          <a:outerShdw blurRad="39000" dist="25400" dir="5400000" rotWithShape="0">
            <a:srgbClr val="000000">
              <a:alpha val="38000"/>
            </a:srgbClr>
          </a:outerShdw>
        </a:effectLst>
        <a:sp3d z="-400500" extrusionH="63500" contourW="12700" prstMaterial="matte">
          <a:contourClr>
            <a:schemeClr val="lt1"/>
          </a:contourClr>
        </a:sp3d>
      </dsp:spPr>
      <dsp:style>
        <a:lnRef idx="0">
          <a:scrgbClr r="0" g="0" b="0"/>
        </a:lnRef>
        <a:fillRef idx="1">
          <a:scrgbClr r="0" g="0" b="0"/>
        </a:fillRef>
        <a:effectRef idx="2">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rtl="0">
            <a:lnSpc>
              <a:spcPct val="90000"/>
            </a:lnSpc>
            <a:spcBef>
              <a:spcPct val="0"/>
            </a:spcBef>
            <a:spcAft>
              <a:spcPct val="15000"/>
            </a:spcAft>
            <a:buChar char="••"/>
          </a:pPr>
          <a:r>
            <a:rPr lang="en-US" sz="2700" kern="1200" dirty="0" smtClean="0"/>
            <a:t>comprised of </a:t>
          </a:r>
          <a:r>
            <a:rPr lang="en-US" sz="2700" kern="1200" dirty="0" err="1" smtClean="0"/>
            <a:t>hyperphosphorylated</a:t>
          </a:r>
          <a:r>
            <a:rPr lang="en-US" sz="2700" kern="1200" dirty="0" smtClean="0"/>
            <a:t> aggregates of the tau protein.</a:t>
          </a:r>
          <a:endParaRPr lang="ar-EG" sz="2700" kern="1200" dirty="0"/>
        </a:p>
      </dsp:txBody>
      <dsp:txXfrm>
        <a:off x="3474720" y="2000179"/>
        <a:ext cx="4599908" cy="1224344"/>
      </dsp:txXfrm>
    </dsp:sp>
    <dsp:sp modelId="{50EE5D66-CEA1-4919-AD7E-A4B45A6F512D}">
      <dsp:nvSpPr>
        <dsp:cNvPr id="0" name=""/>
        <dsp:cNvSpPr/>
      </dsp:nvSpPr>
      <dsp:spPr>
        <a:xfrm>
          <a:off x="0" y="1796122"/>
          <a:ext cx="3474720" cy="1632458"/>
        </a:xfrm>
        <a:prstGeom prst="roundRect">
          <a:avLst/>
        </a:prstGeom>
        <a:solidFill>
          <a:schemeClr val="accent2">
            <a:hueOff val="9531695"/>
            <a:satOff val="19501"/>
            <a:lumOff val="7451"/>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rtl="1">
            <a:lnSpc>
              <a:spcPct val="90000"/>
            </a:lnSpc>
            <a:spcBef>
              <a:spcPct val="0"/>
            </a:spcBef>
            <a:spcAft>
              <a:spcPct val="35000"/>
            </a:spcAft>
          </a:pPr>
          <a:r>
            <a:rPr lang="en-US" sz="3700" kern="1200" dirty="0" err="1" smtClean="0"/>
            <a:t>Neurofibrillary</a:t>
          </a:r>
          <a:r>
            <a:rPr lang="en-US" sz="3700" kern="1200" dirty="0" smtClean="0"/>
            <a:t> tangles</a:t>
          </a:r>
          <a:endParaRPr lang="ar-EG" sz="3700" kern="1200" dirty="0"/>
        </a:p>
      </dsp:txBody>
      <dsp:txXfrm>
        <a:off x="79690" y="1875812"/>
        <a:ext cx="3315340" cy="1473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63E63-9936-4BD9-AE7B-2BCE3409C6B8}">
      <dsp:nvSpPr>
        <dsp:cNvPr id="0" name=""/>
        <dsp:cNvSpPr/>
      </dsp:nvSpPr>
      <dsp:spPr>
        <a:xfrm rot="21300000">
          <a:off x="496898" y="822174"/>
          <a:ext cx="4721203" cy="413051"/>
        </a:xfrm>
        <a:prstGeom prst="mathMinus">
          <a:avLst/>
        </a:prstGeom>
        <a:solidFill>
          <a:schemeClr val="accent1">
            <a:tint val="6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2C1723-26BC-4C06-91E7-ADEDA85295FF}">
      <dsp:nvSpPr>
        <dsp:cNvPr id="0" name=""/>
        <dsp:cNvSpPr/>
      </dsp:nvSpPr>
      <dsp:spPr>
        <a:xfrm>
          <a:off x="1181101" y="102870"/>
          <a:ext cx="723896" cy="822960"/>
        </a:xfrm>
        <a:prstGeom prst="downArrow">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2B64A7-196F-42DB-BEA8-FF280C7CE20B}">
      <dsp:nvSpPr>
        <dsp:cNvPr id="0" name=""/>
        <dsp:cNvSpPr/>
      </dsp:nvSpPr>
      <dsp:spPr>
        <a:xfrm>
          <a:off x="3028949" y="0"/>
          <a:ext cx="1828800" cy="864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en-US" sz="2000" kern="1200" dirty="0" smtClean="0"/>
            <a:t>Lipid peroxidation</a:t>
          </a:r>
          <a:endParaRPr lang="ar-EG" sz="2000" kern="1200" dirty="0"/>
        </a:p>
      </dsp:txBody>
      <dsp:txXfrm>
        <a:off x="3028949" y="0"/>
        <a:ext cx="1828800" cy="864108"/>
      </dsp:txXfrm>
    </dsp:sp>
    <dsp:sp modelId="{C0EC9822-4E15-464C-BEEE-CE8733D6C902}">
      <dsp:nvSpPr>
        <dsp:cNvPr id="0" name=""/>
        <dsp:cNvSpPr/>
      </dsp:nvSpPr>
      <dsp:spPr>
        <a:xfrm>
          <a:off x="3861548" y="1131570"/>
          <a:ext cx="620803" cy="822960"/>
        </a:xfrm>
        <a:prstGeom prst="upArrow">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AA9573-034E-45F3-BFA4-42B8465A2C31}">
      <dsp:nvSpPr>
        <dsp:cNvPr id="0" name=""/>
        <dsp:cNvSpPr/>
      </dsp:nvSpPr>
      <dsp:spPr>
        <a:xfrm>
          <a:off x="857250" y="1193292"/>
          <a:ext cx="1828800" cy="864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en-US" sz="2000" kern="1200" dirty="0" smtClean="0"/>
            <a:t>B-oxidation</a:t>
          </a:r>
          <a:endParaRPr lang="ar-EG" sz="2000" kern="1200" dirty="0"/>
        </a:p>
      </dsp:txBody>
      <dsp:txXfrm>
        <a:off x="857250" y="1193292"/>
        <a:ext cx="1828800" cy="8641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FDC5B3-366C-4617-A97F-452793636F42}">
      <dsp:nvSpPr>
        <dsp:cNvPr id="0" name=""/>
        <dsp:cNvSpPr/>
      </dsp:nvSpPr>
      <dsp:spPr>
        <a:xfrm>
          <a:off x="3493317" y="2081500"/>
          <a:ext cx="2921478" cy="3260691"/>
        </a:xfrm>
        <a:prstGeom prst="ellipse">
          <a:avLst/>
        </a:prstGeom>
        <a:gradFill rotWithShape="0">
          <a:gsLst>
            <a:gs pos="0">
              <a:schemeClr val="accent2">
                <a:alpha val="50000"/>
                <a:hueOff val="0"/>
                <a:satOff val="0"/>
                <a:lumOff val="0"/>
                <a:alphaOff val="0"/>
                <a:shade val="47500"/>
                <a:satMod val="137000"/>
              </a:schemeClr>
            </a:gs>
            <a:gs pos="55000">
              <a:schemeClr val="accent2">
                <a:alpha val="50000"/>
                <a:hueOff val="0"/>
                <a:satOff val="0"/>
                <a:lumOff val="0"/>
                <a:alphaOff val="0"/>
                <a:shade val="69000"/>
                <a:satMod val="137000"/>
              </a:schemeClr>
            </a:gs>
            <a:gs pos="100000">
              <a:schemeClr val="accent2">
                <a:alpha val="50000"/>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kern="1200" dirty="0" smtClean="0"/>
            <a:t>Berberine, </a:t>
          </a:r>
          <a:r>
            <a:rPr lang="en-US" sz="2400" kern="1200" dirty="0" err="1" smtClean="0"/>
            <a:t>dervatives</a:t>
          </a:r>
          <a:r>
            <a:rPr lang="en-US" sz="2400" kern="1200" dirty="0" smtClean="0"/>
            <a:t> </a:t>
          </a:r>
          <a:r>
            <a:rPr lang="en-US" sz="2400" kern="1200" dirty="0"/>
            <a:t>and extract</a:t>
          </a:r>
          <a:endParaRPr lang="ar-SA" sz="2400" kern="1200" dirty="0"/>
        </a:p>
      </dsp:txBody>
      <dsp:txXfrm>
        <a:off x="3921158" y="2559017"/>
        <a:ext cx="2065796" cy="2305657"/>
      </dsp:txXfrm>
    </dsp:sp>
    <dsp:sp modelId="{DE4BA685-467B-444A-BDFF-E7278BFF2AD9}">
      <dsp:nvSpPr>
        <dsp:cNvPr id="0" name=""/>
        <dsp:cNvSpPr/>
      </dsp:nvSpPr>
      <dsp:spPr>
        <a:xfrm>
          <a:off x="3965987" y="550987"/>
          <a:ext cx="2021532" cy="2021532"/>
        </a:xfrm>
        <a:prstGeom prst="ellipse">
          <a:avLst/>
        </a:prstGeom>
        <a:gradFill rotWithShape="0">
          <a:gsLst>
            <a:gs pos="0">
              <a:schemeClr val="accent2">
                <a:alpha val="50000"/>
                <a:hueOff val="1361671"/>
                <a:satOff val="2786"/>
                <a:lumOff val="1064"/>
                <a:alphaOff val="0"/>
                <a:shade val="47500"/>
                <a:satMod val="137000"/>
              </a:schemeClr>
            </a:gs>
            <a:gs pos="55000">
              <a:schemeClr val="accent2">
                <a:alpha val="50000"/>
                <a:hueOff val="1361671"/>
                <a:satOff val="2786"/>
                <a:lumOff val="1064"/>
                <a:alphaOff val="0"/>
                <a:shade val="69000"/>
                <a:satMod val="137000"/>
              </a:schemeClr>
            </a:gs>
            <a:gs pos="100000">
              <a:schemeClr val="accent2">
                <a:alpha val="50000"/>
                <a:hueOff val="1361671"/>
                <a:satOff val="2786"/>
                <a:lumOff val="1064"/>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US" sz="1800" kern="1200" dirty="0" err="1" smtClean="0"/>
            <a:t>Immuno-modulatory</a:t>
          </a:r>
          <a:r>
            <a:rPr lang="en-US" sz="1800" kern="1200" dirty="0" smtClean="0"/>
            <a:t> </a:t>
          </a:r>
          <a:r>
            <a:rPr lang="en-US" sz="1800" kern="1200" dirty="0"/>
            <a:t>agent</a:t>
          </a:r>
          <a:endParaRPr lang="ar-SA" sz="1800" kern="1200" dirty="0"/>
        </a:p>
      </dsp:txBody>
      <dsp:txXfrm>
        <a:off x="4262034" y="847034"/>
        <a:ext cx="1429438" cy="1429438"/>
      </dsp:txXfrm>
    </dsp:sp>
    <dsp:sp modelId="{60AA3359-501B-4DE1-8572-7FA5AFC27FC7}">
      <dsp:nvSpPr>
        <dsp:cNvPr id="0" name=""/>
        <dsp:cNvSpPr/>
      </dsp:nvSpPr>
      <dsp:spPr>
        <a:xfrm>
          <a:off x="5496486" y="1408065"/>
          <a:ext cx="2021532" cy="2021532"/>
        </a:xfrm>
        <a:prstGeom prst="ellipse">
          <a:avLst/>
        </a:prstGeom>
        <a:gradFill rotWithShape="0">
          <a:gsLst>
            <a:gs pos="0">
              <a:schemeClr val="accent2">
                <a:alpha val="50000"/>
                <a:hueOff val="2723342"/>
                <a:satOff val="5572"/>
                <a:lumOff val="2129"/>
                <a:alphaOff val="0"/>
                <a:shade val="47500"/>
                <a:satMod val="137000"/>
              </a:schemeClr>
            </a:gs>
            <a:gs pos="55000">
              <a:schemeClr val="accent2">
                <a:alpha val="50000"/>
                <a:hueOff val="2723342"/>
                <a:satOff val="5572"/>
                <a:lumOff val="2129"/>
                <a:alphaOff val="0"/>
                <a:shade val="69000"/>
                <a:satMod val="137000"/>
              </a:schemeClr>
            </a:gs>
            <a:gs pos="100000">
              <a:schemeClr val="accent2">
                <a:alpha val="50000"/>
                <a:hueOff val="2723342"/>
                <a:satOff val="5572"/>
                <a:lumOff val="2129"/>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US" sz="1800" b="1" kern="1200" dirty="0"/>
            <a:t>Cheap</a:t>
          </a:r>
          <a:r>
            <a:rPr lang="en-US" sz="1800" kern="1200" dirty="0"/>
            <a:t> </a:t>
          </a:r>
          <a:r>
            <a:rPr lang="en-US" sz="1800" b="1" kern="1200" dirty="0"/>
            <a:t>(cost /per year for each patient= 270 EP)</a:t>
          </a:r>
          <a:endParaRPr lang="en-US" sz="1800" kern="1200" dirty="0"/>
        </a:p>
      </dsp:txBody>
      <dsp:txXfrm>
        <a:off x="5792533" y="1704112"/>
        <a:ext cx="1429438" cy="1429438"/>
      </dsp:txXfrm>
    </dsp:sp>
    <dsp:sp modelId="{F2DE8C61-9CE4-4966-855A-2A8E33940133}">
      <dsp:nvSpPr>
        <dsp:cNvPr id="0" name=""/>
        <dsp:cNvSpPr/>
      </dsp:nvSpPr>
      <dsp:spPr>
        <a:xfrm>
          <a:off x="5680145" y="3183459"/>
          <a:ext cx="2021532" cy="2021532"/>
        </a:xfrm>
        <a:prstGeom prst="ellipse">
          <a:avLst/>
        </a:prstGeom>
        <a:gradFill rotWithShape="0">
          <a:gsLst>
            <a:gs pos="0">
              <a:schemeClr val="accent2">
                <a:alpha val="50000"/>
                <a:hueOff val="4085013"/>
                <a:satOff val="8358"/>
                <a:lumOff val="3193"/>
                <a:alphaOff val="0"/>
                <a:shade val="47500"/>
                <a:satMod val="137000"/>
              </a:schemeClr>
            </a:gs>
            <a:gs pos="55000">
              <a:schemeClr val="accent2">
                <a:alpha val="50000"/>
                <a:hueOff val="4085013"/>
                <a:satOff val="8358"/>
                <a:lumOff val="3193"/>
                <a:alphaOff val="0"/>
                <a:shade val="69000"/>
                <a:satMod val="137000"/>
              </a:schemeClr>
            </a:gs>
            <a:gs pos="100000">
              <a:schemeClr val="accent2">
                <a:alpha val="50000"/>
                <a:hueOff val="4085013"/>
                <a:satOff val="8358"/>
                <a:lumOff val="3193"/>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en-US" sz="1800" b="1" kern="1200" dirty="0"/>
            <a:t>Treat NASH </a:t>
          </a:r>
          <a:endParaRPr lang="ar-SA" sz="1800" kern="1200" dirty="0"/>
        </a:p>
      </dsp:txBody>
      <dsp:txXfrm>
        <a:off x="5976192" y="3479506"/>
        <a:ext cx="1429438" cy="1429438"/>
      </dsp:txXfrm>
    </dsp:sp>
    <dsp:sp modelId="{3650972E-C084-4A00-AB12-29D68C7BC919}">
      <dsp:nvSpPr>
        <dsp:cNvPr id="0" name=""/>
        <dsp:cNvSpPr/>
      </dsp:nvSpPr>
      <dsp:spPr>
        <a:xfrm>
          <a:off x="4761845" y="4775199"/>
          <a:ext cx="2021532" cy="2021532"/>
        </a:xfrm>
        <a:prstGeom prst="ellipse">
          <a:avLst/>
        </a:prstGeom>
        <a:gradFill rotWithShape="0">
          <a:gsLst>
            <a:gs pos="0">
              <a:schemeClr val="accent2">
                <a:alpha val="50000"/>
                <a:hueOff val="5446683"/>
                <a:satOff val="11143"/>
                <a:lumOff val="4258"/>
                <a:alphaOff val="0"/>
                <a:shade val="47500"/>
                <a:satMod val="137000"/>
              </a:schemeClr>
            </a:gs>
            <a:gs pos="55000">
              <a:schemeClr val="accent2">
                <a:alpha val="50000"/>
                <a:hueOff val="5446683"/>
                <a:satOff val="11143"/>
                <a:lumOff val="4258"/>
                <a:alphaOff val="0"/>
                <a:shade val="69000"/>
                <a:satMod val="137000"/>
              </a:schemeClr>
            </a:gs>
            <a:gs pos="100000">
              <a:schemeClr val="accent2">
                <a:alpha val="50000"/>
                <a:hueOff val="5446683"/>
                <a:satOff val="11143"/>
                <a:lumOff val="4258"/>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US" sz="1800" b="1" kern="1200" dirty="0" smtClean="0"/>
            <a:t>Antitumor agent</a:t>
          </a:r>
          <a:r>
            <a:rPr lang="ar-EG" sz="1800" b="1" kern="1200" dirty="0" smtClean="0"/>
            <a:t> </a:t>
          </a:r>
          <a:r>
            <a:rPr lang="en-US" sz="1800" b="1" kern="1200" dirty="0" smtClean="0"/>
            <a:t>as </a:t>
          </a:r>
          <a:r>
            <a:rPr lang="en-US" sz="1800" b="1" kern="1200" dirty="0" err="1" smtClean="0"/>
            <a:t>iup</a:t>
          </a:r>
          <a:r>
            <a:rPr lang="en-US" sz="1800" b="1" kern="1200" dirty="0" smtClean="0"/>
            <a:t>-regulate sP53 </a:t>
          </a:r>
          <a:r>
            <a:rPr lang="en-US" sz="1800" b="1" kern="1200" dirty="0"/>
            <a:t>and ICAM genes </a:t>
          </a:r>
          <a:endParaRPr lang="ar-SA" sz="1800" kern="1200" dirty="0"/>
        </a:p>
      </dsp:txBody>
      <dsp:txXfrm>
        <a:off x="5057892" y="5071246"/>
        <a:ext cx="1429438" cy="1429438"/>
      </dsp:txXfrm>
    </dsp:sp>
    <dsp:sp modelId="{E08F3838-08E5-48A8-B7D8-B1CA1FA34ED7}">
      <dsp:nvSpPr>
        <dsp:cNvPr id="0" name=""/>
        <dsp:cNvSpPr/>
      </dsp:nvSpPr>
      <dsp:spPr>
        <a:xfrm>
          <a:off x="3047668" y="4591541"/>
          <a:ext cx="2021532" cy="2021532"/>
        </a:xfrm>
        <a:prstGeom prst="ellipse">
          <a:avLst/>
        </a:prstGeom>
        <a:gradFill rotWithShape="0">
          <a:gsLst>
            <a:gs pos="0">
              <a:schemeClr val="accent2">
                <a:alpha val="50000"/>
                <a:hueOff val="6808354"/>
                <a:satOff val="13929"/>
                <a:lumOff val="5322"/>
                <a:alphaOff val="0"/>
                <a:shade val="47500"/>
                <a:satMod val="137000"/>
              </a:schemeClr>
            </a:gs>
            <a:gs pos="55000">
              <a:schemeClr val="accent2">
                <a:alpha val="50000"/>
                <a:hueOff val="6808354"/>
                <a:satOff val="13929"/>
                <a:lumOff val="5322"/>
                <a:alphaOff val="0"/>
                <a:shade val="69000"/>
                <a:satMod val="137000"/>
              </a:schemeClr>
            </a:gs>
            <a:gs pos="100000">
              <a:schemeClr val="accent2">
                <a:alpha val="50000"/>
                <a:hueOff val="6808354"/>
                <a:satOff val="13929"/>
                <a:lumOff val="5322"/>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en-US" sz="1800" b="1" kern="1200" dirty="0" smtClean="0"/>
            <a:t> </a:t>
          </a:r>
          <a:r>
            <a:rPr lang="en-US" sz="1800" b="1" kern="1200" dirty="0" err="1" smtClean="0"/>
            <a:t>Hypolipidemic</a:t>
          </a:r>
          <a:r>
            <a:rPr lang="en-US" sz="1800" b="1" kern="1200" dirty="0" smtClean="0"/>
            <a:t>  and Antidiabetic</a:t>
          </a:r>
          <a:endParaRPr lang="ar-SA" sz="1800" kern="1200" dirty="0"/>
        </a:p>
      </dsp:txBody>
      <dsp:txXfrm>
        <a:off x="3343715" y="4887588"/>
        <a:ext cx="1429438" cy="1429438"/>
      </dsp:txXfrm>
    </dsp:sp>
    <dsp:sp modelId="{6C96A405-B437-418B-B7CE-12E162737A41}">
      <dsp:nvSpPr>
        <dsp:cNvPr id="0" name=""/>
        <dsp:cNvSpPr/>
      </dsp:nvSpPr>
      <dsp:spPr>
        <a:xfrm>
          <a:off x="1792660" y="3061032"/>
          <a:ext cx="2178160" cy="2021532"/>
        </a:xfrm>
        <a:prstGeom prst="ellipse">
          <a:avLst/>
        </a:prstGeom>
        <a:gradFill rotWithShape="0">
          <a:gsLst>
            <a:gs pos="0">
              <a:schemeClr val="accent2">
                <a:alpha val="50000"/>
                <a:hueOff val="8170025"/>
                <a:satOff val="16715"/>
                <a:lumOff val="6387"/>
                <a:alphaOff val="0"/>
                <a:shade val="47500"/>
                <a:satMod val="137000"/>
              </a:schemeClr>
            </a:gs>
            <a:gs pos="55000">
              <a:schemeClr val="accent2">
                <a:alpha val="50000"/>
                <a:hueOff val="8170025"/>
                <a:satOff val="16715"/>
                <a:lumOff val="6387"/>
                <a:alphaOff val="0"/>
                <a:shade val="69000"/>
                <a:satMod val="137000"/>
              </a:schemeClr>
            </a:gs>
            <a:gs pos="100000">
              <a:schemeClr val="accent2">
                <a:alpha val="50000"/>
                <a:hueOff val="8170025"/>
                <a:satOff val="16715"/>
                <a:lumOff val="638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US" sz="1800" kern="1200" dirty="0"/>
            <a:t>Enhance Th1 production, which in turn stimulate the CTL by inducing MHC I.</a:t>
          </a:r>
          <a:endParaRPr lang="ar-SA" sz="1800" kern="1200" dirty="0"/>
        </a:p>
      </dsp:txBody>
      <dsp:txXfrm>
        <a:off x="2111644" y="3357079"/>
        <a:ext cx="1540192" cy="1429438"/>
      </dsp:txXfrm>
    </dsp:sp>
    <dsp:sp modelId="{1566DEA4-73A9-4A97-BBDF-B2D2149CD86B}">
      <dsp:nvSpPr>
        <dsp:cNvPr id="0" name=""/>
        <dsp:cNvSpPr/>
      </dsp:nvSpPr>
      <dsp:spPr>
        <a:xfrm>
          <a:off x="2435474" y="1224420"/>
          <a:ext cx="2021532" cy="2021532"/>
        </a:xfrm>
        <a:prstGeom prst="ellipse">
          <a:avLst/>
        </a:prstGeom>
        <a:gradFill rotWithShape="0">
          <a:gsLst>
            <a:gs pos="0">
              <a:schemeClr val="accent2">
                <a:alpha val="50000"/>
                <a:hueOff val="9531695"/>
                <a:satOff val="19501"/>
                <a:lumOff val="7451"/>
                <a:alphaOff val="0"/>
                <a:shade val="47500"/>
                <a:satMod val="137000"/>
              </a:schemeClr>
            </a:gs>
            <a:gs pos="55000">
              <a:schemeClr val="accent2">
                <a:alpha val="50000"/>
                <a:hueOff val="9531695"/>
                <a:satOff val="19501"/>
                <a:lumOff val="7451"/>
                <a:alphaOff val="0"/>
                <a:shade val="69000"/>
                <a:satMod val="137000"/>
              </a:schemeClr>
            </a:gs>
            <a:gs pos="100000">
              <a:schemeClr val="accent2">
                <a:alpha val="50000"/>
                <a:hueOff val="9531695"/>
                <a:satOff val="19501"/>
                <a:lumOff val="7451"/>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1">
            <a:lnSpc>
              <a:spcPct val="90000"/>
            </a:lnSpc>
            <a:spcBef>
              <a:spcPct val="0"/>
            </a:spcBef>
            <a:spcAft>
              <a:spcPct val="35000"/>
            </a:spcAft>
          </a:pPr>
          <a:r>
            <a:rPr lang="en-US" sz="1800" b="1" kern="1200" dirty="0"/>
            <a:t>Potent antioxidant </a:t>
          </a:r>
          <a:endParaRPr lang="ar-SA" sz="1800" kern="1200" dirty="0"/>
        </a:p>
      </dsp:txBody>
      <dsp:txXfrm>
        <a:off x="2731521" y="1520467"/>
        <a:ext cx="1429438" cy="14294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FDC5B3-366C-4617-A97F-452793636F42}">
      <dsp:nvSpPr>
        <dsp:cNvPr id="0" name=""/>
        <dsp:cNvSpPr/>
      </dsp:nvSpPr>
      <dsp:spPr>
        <a:xfrm>
          <a:off x="3764952" y="1572196"/>
          <a:ext cx="2206648" cy="2462862"/>
        </a:xfrm>
        <a:prstGeom prst="ellipse">
          <a:avLst/>
        </a:prstGeom>
        <a:gradFill rotWithShape="0">
          <a:gsLst>
            <a:gs pos="0">
              <a:schemeClr val="accent2">
                <a:alpha val="50000"/>
                <a:hueOff val="0"/>
                <a:satOff val="0"/>
                <a:lumOff val="0"/>
                <a:alphaOff val="0"/>
                <a:shade val="47500"/>
                <a:satMod val="137000"/>
              </a:schemeClr>
            </a:gs>
            <a:gs pos="55000">
              <a:schemeClr val="accent2">
                <a:alpha val="50000"/>
                <a:hueOff val="0"/>
                <a:satOff val="0"/>
                <a:lumOff val="0"/>
                <a:alphaOff val="0"/>
                <a:shade val="69000"/>
                <a:satMod val="137000"/>
              </a:schemeClr>
            </a:gs>
            <a:gs pos="100000">
              <a:schemeClr val="accent2">
                <a:alpha val="50000"/>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i="1" kern="1200" dirty="0" smtClean="0"/>
            <a:t>B.V.</a:t>
          </a:r>
          <a:r>
            <a:rPr lang="en-US" sz="1400" kern="1200" dirty="0" smtClean="0"/>
            <a:t> extract</a:t>
          </a:r>
          <a:endParaRPr lang="ar-SA" sz="1400" kern="1200" dirty="0"/>
        </a:p>
      </dsp:txBody>
      <dsp:txXfrm>
        <a:off x="4088108" y="1932874"/>
        <a:ext cx="1560336" cy="1741506"/>
      </dsp:txXfrm>
    </dsp:sp>
    <dsp:sp modelId="{DE4BA685-467B-444A-BDFF-E7278BFF2AD9}">
      <dsp:nvSpPr>
        <dsp:cNvPr id="0" name=""/>
        <dsp:cNvSpPr/>
      </dsp:nvSpPr>
      <dsp:spPr>
        <a:xfrm>
          <a:off x="4121968" y="416171"/>
          <a:ext cx="1526901" cy="1526901"/>
        </a:xfrm>
        <a:prstGeom prst="ellipse">
          <a:avLst/>
        </a:prstGeom>
        <a:gradFill rotWithShape="0">
          <a:gsLst>
            <a:gs pos="0">
              <a:schemeClr val="accent2">
                <a:alpha val="50000"/>
                <a:hueOff val="1361671"/>
                <a:satOff val="2786"/>
                <a:lumOff val="1064"/>
                <a:alphaOff val="0"/>
                <a:shade val="47500"/>
                <a:satMod val="137000"/>
              </a:schemeClr>
            </a:gs>
            <a:gs pos="55000">
              <a:schemeClr val="accent2">
                <a:alpha val="50000"/>
                <a:hueOff val="1361671"/>
                <a:satOff val="2786"/>
                <a:lumOff val="1064"/>
                <a:alphaOff val="0"/>
                <a:shade val="69000"/>
                <a:satMod val="137000"/>
              </a:schemeClr>
            </a:gs>
            <a:gs pos="100000">
              <a:schemeClr val="accent2">
                <a:alpha val="50000"/>
                <a:hueOff val="1361671"/>
                <a:satOff val="2786"/>
                <a:lumOff val="1064"/>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err="1" smtClean="0"/>
            <a:t>Antiinflammatory</a:t>
          </a:r>
          <a:endParaRPr lang="ar-SA" sz="1400" kern="1200" dirty="0"/>
        </a:p>
      </dsp:txBody>
      <dsp:txXfrm>
        <a:off x="4345577" y="639780"/>
        <a:ext cx="1079683" cy="1079683"/>
      </dsp:txXfrm>
    </dsp:sp>
    <dsp:sp modelId="{60AA3359-501B-4DE1-8572-7FA5AFC27FC7}">
      <dsp:nvSpPr>
        <dsp:cNvPr id="0" name=""/>
        <dsp:cNvSpPr/>
      </dsp:nvSpPr>
      <dsp:spPr>
        <a:xfrm>
          <a:off x="5277983" y="1063538"/>
          <a:ext cx="1526901" cy="1526901"/>
        </a:xfrm>
        <a:prstGeom prst="ellipse">
          <a:avLst/>
        </a:prstGeom>
        <a:gradFill rotWithShape="0">
          <a:gsLst>
            <a:gs pos="0">
              <a:schemeClr val="accent2">
                <a:alpha val="50000"/>
                <a:hueOff val="2723342"/>
                <a:satOff val="5572"/>
                <a:lumOff val="2129"/>
                <a:alphaOff val="0"/>
                <a:shade val="47500"/>
                <a:satMod val="137000"/>
              </a:schemeClr>
            </a:gs>
            <a:gs pos="55000">
              <a:schemeClr val="accent2">
                <a:alpha val="50000"/>
                <a:hueOff val="2723342"/>
                <a:satOff val="5572"/>
                <a:lumOff val="2129"/>
                <a:alphaOff val="0"/>
                <a:shade val="69000"/>
                <a:satMod val="137000"/>
              </a:schemeClr>
            </a:gs>
            <a:gs pos="100000">
              <a:schemeClr val="accent2">
                <a:alpha val="50000"/>
                <a:hueOff val="2723342"/>
                <a:satOff val="5572"/>
                <a:lumOff val="2129"/>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t>Anti-diabetic</a:t>
          </a:r>
          <a:endParaRPr lang="en-US" sz="1400" kern="1200" dirty="0"/>
        </a:p>
      </dsp:txBody>
      <dsp:txXfrm>
        <a:off x="5501592" y="1287147"/>
        <a:ext cx="1079683" cy="1079683"/>
      </dsp:txXfrm>
    </dsp:sp>
    <dsp:sp modelId="{F2DE8C61-9CE4-4966-855A-2A8E33940133}">
      <dsp:nvSpPr>
        <dsp:cNvPr id="0" name=""/>
        <dsp:cNvSpPr/>
      </dsp:nvSpPr>
      <dsp:spPr>
        <a:xfrm>
          <a:off x="5416704" y="2404527"/>
          <a:ext cx="1526901" cy="1526901"/>
        </a:xfrm>
        <a:prstGeom prst="ellipse">
          <a:avLst/>
        </a:prstGeom>
        <a:gradFill rotWithShape="0">
          <a:gsLst>
            <a:gs pos="0">
              <a:schemeClr val="accent2">
                <a:alpha val="50000"/>
                <a:hueOff val="4085013"/>
                <a:satOff val="8358"/>
                <a:lumOff val="3193"/>
                <a:alphaOff val="0"/>
                <a:shade val="47500"/>
                <a:satMod val="137000"/>
              </a:schemeClr>
            </a:gs>
            <a:gs pos="55000">
              <a:schemeClr val="accent2">
                <a:alpha val="50000"/>
                <a:hueOff val="4085013"/>
                <a:satOff val="8358"/>
                <a:lumOff val="3193"/>
                <a:alphaOff val="0"/>
                <a:shade val="69000"/>
                <a:satMod val="137000"/>
              </a:schemeClr>
            </a:gs>
            <a:gs pos="100000">
              <a:schemeClr val="accent2">
                <a:alpha val="50000"/>
                <a:hueOff val="4085013"/>
                <a:satOff val="8358"/>
                <a:lumOff val="3193"/>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en-US" sz="1400" b="1" kern="1200" dirty="0" smtClean="0"/>
            <a:t>Liver support </a:t>
          </a:r>
          <a:endParaRPr lang="ar-SA" sz="1400" kern="1200" dirty="0"/>
        </a:p>
      </dsp:txBody>
      <dsp:txXfrm>
        <a:off x="5640313" y="2628136"/>
        <a:ext cx="1079683" cy="1079683"/>
      </dsp:txXfrm>
    </dsp:sp>
    <dsp:sp modelId="{3650972E-C084-4A00-AB12-29D68C7BC919}">
      <dsp:nvSpPr>
        <dsp:cNvPr id="0" name=""/>
        <dsp:cNvSpPr/>
      </dsp:nvSpPr>
      <dsp:spPr>
        <a:xfrm>
          <a:off x="4723094" y="3606799"/>
          <a:ext cx="1526901" cy="1526901"/>
        </a:xfrm>
        <a:prstGeom prst="ellipse">
          <a:avLst/>
        </a:prstGeom>
        <a:gradFill rotWithShape="0">
          <a:gsLst>
            <a:gs pos="0">
              <a:schemeClr val="accent2">
                <a:alpha val="50000"/>
                <a:hueOff val="5446683"/>
                <a:satOff val="11143"/>
                <a:lumOff val="4258"/>
                <a:alphaOff val="0"/>
                <a:shade val="47500"/>
                <a:satMod val="137000"/>
              </a:schemeClr>
            </a:gs>
            <a:gs pos="55000">
              <a:schemeClr val="accent2">
                <a:alpha val="50000"/>
                <a:hueOff val="5446683"/>
                <a:satOff val="11143"/>
                <a:lumOff val="4258"/>
                <a:alphaOff val="0"/>
                <a:shade val="69000"/>
                <a:satMod val="137000"/>
              </a:schemeClr>
            </a:gs>
            <a:gs pos="100000">
              <a:schemeClr val="accent2">
                <a:alpha val="50000"/>
                <a:hueOff val="5446683"/>
                <a:satOff val="11143"/>
                <a:lumOff val="4258"/>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b="1" kern="1200" dirty="0" smtClean="0"/>
            <a:t>Antitumor </a:t>
          </a:r>
          <a:endParaRPr lang="ar-SA" sz="1400" kern="1200" dirty="0"/>
        </a:p>
      </dsp:txBody>
      <dsp:txXfrm>
        <a:off x="4946703" y="3830408"/>
        <a:ext cx="1079683" cy="1079683"/>
      </dsp:txXfrm>
    </dsp:sp>
    <dsp:sp modelId="{E08F3838-08E5-48A8-B7D8-B1CA1FA34ED7}">
      <dsp:nvSpPr>
        <dsp:cNvPr id="0" name=""/>
        <dsp:cNvSpPr/>
      </dsp:nvSpPr>
      <dsp:spPr>
        <a:xfrm>
          <a:off x="3352800" y="3468078"/>
          <a:ext cx="1677988" cy="1526901"/>
        </a:xfrm>
        <a:prstGeom prst="ellipse">
          <a:avLst/>
        </a:prstGeom>
        <a:gradFill rotWithShape="0">
          <a:gsLst>
            <a:gs pos="0">
              <a:schemeClr val="accent2">
                <a:alpha val="50000"/>
                <a:hueOff val="6808354"/>
                <a:satOff val="13929"/>
                <a:lumOff val="5322"/>
                <a:alphaOff val="0"/>
                <a:shade val="47500"/>
                <a:satMod val="137000"/>
              </a:schemeClr>
            </a:gs>
            <a:gs pos="55000">
              <a:schemeClr val="accent2">
                <a:alpha val="50000"/>
                <a:hueOff val="6808354"/>
                <a:satOff val="13929"/>
                <a:lumOff val="5322"/>
                <a:alphaOff val="0"/>
                <a:shade val="69000"/>
                <a:satMod val="137000"/>
              </a:schemeClr>
            </a:gs>
            <a:gs pos="100000">
              <a:schemeClr val="accent2">
                <a:alpha val="50000"/>
                <a:hueOff val="6808354"/>
                <a:satOff val="13929"/>
                <a:lumOff val="5322"/>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en-US" sz="1400" b="1" kern="1200" dirty="0" smtClean="0"/>
            <a:t> </a:t>
          </a:r>
          <a:r>
            <a:rPr lang="en-US" sz="1400" b="1" kern="1200" dirty="0" err="1" smtClean="0"/>
            <a:t>Hypolipidemic</a:t>
          </a:r>
          <a:endParaRPr lang="ar-SA" sz="1400" kern="1200" dirty="0"/>
        </a:p>
      </dsp:txBody>
      <dsp:txXfrm>
        <a:off x="3598536" y="3691687"/>
        <a:ext cx="1186516" cy="1079683"/>
      </dsp:txXfrm>
    </dsp:sp>
    <dsp:sp modelId="{6C96A405-B437-418B-B7CE-12E162737A41}">
      <dsp:nvSpPr>
        <dsp:cNvPr id="0" name=""/>
        <dsp:cNvSpPr/>
      </dsp:nvSpPr>
      <dsp:spPr>
        <a:xfrm>
          <a:off x="2480412" y="2312055"/>
          <a:ext cx="1645206" cy="1526901"/>
        </a:xfrm>
        <a:prstGeom prst="ellipse">
          <a:avLst/>
        </a:prstGeom>
        <a:gradFill rotWithShape="0">
          <a:gsLst>
            <a:gs pos="0">
              <a:schemeClr val="accent2">
                <a:alpha val="50000"/>
                <a:hueOff val="8170025"/>
                <a:satOff val="16715"/>
                <a:lumOff val="6387"/>
                <a:alphaOff val="0"/>
                <a:shade val="47500"/>
                <a:satMod val="137000"/>
              </a:schemeClr>
            </a:gs>
            <a:gs pos="55000">
              <a:schemeClr val="accent2">
                <a:alpha val="50000"/>
                <a:hueOff val="8170025"/>
                <a:satOff val="16715"/>
                <a:lumOff val="6387"/>
                <a:alphaOff val="0"/>
                <a:shade val="69000"/>
                <a:satMod val="137000"/>
              </a:schemeClr>
            </a:gs>
            <a:gs pos="100000">
              <a:schemeClr val="accent2">
                <a:alpha val="50000"/>
                <a:hueOff val="8170025"/>
                <a:satOff val="16715"/>
                <a:lumOff val="638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err="1" smtClean="0"/>
            <a:t>Antimicrobail</a:t>
          </a:r>
          <a:endParaRPr lang="ar-SA" sz="1400" kern="1200" dirty="0"/>
        </a:p>
      </dsp:txBody>
      <dsp:txXfrm>
        <a:off x="2721347" y="2535664"/>
        <a:ext cx="1163336" cy="1079683"/>
      </dsp:txXfrm>
    </dsp:sp>
    <dsp:sp modelId="{1566DEA4-73A9-4A97-BBDF-B2D2149CD86B}">
      <dsp:nvSpPr>
        <dsp:cNvPr id="0" name=""/>
        <dsp:cNvSpPr/>
      </dsp:nvSpPr>
      <dsp:spPr>
        <a:xfrm>
          <a:off x="2965942" y="924827"/>
          <a:ext cx="1526901" cy="1526901"/>
        </a:xfrm>
        <a:prstGeom prst="ellipse">
          <a:avLst/>
        </a:prstGeom>
        <a:gradFill rotWithShape="0">
          <a:gsLst>
            <a:gs pos="0">
              <a:schemeClr val="accent2">
                <a:alpha val="50000"/>
                <a:hueOff val="9531695"/>
                <a:satOff val="19501"/>
                <a:lumOff val="7451"/>
                <a:alphaOff val="0"/>
                <a:shade val="47500"/>
                <a:satMod val="137000"/>
              </a:schemeClr>
            </a:gs>
            <a:gs pos="55000">
              <a:schemeClr val="accent2">
                <a:alpha val="50000"/>
                <a:hueOff val="9531695"/>
                <a:satOff val="19501"/>
                <a:lumOff val="7451"/>
                <a:alphaOff val="0"/>
                <a:shade val="69000"/>
                <a:satMod val="137000"/>
              </a:schemeClr>
            </a:gs>
            <a:gs pos="100000">
              <a:schemeClr val="accent2">
                <a:alpha val="50000"/>
                <a:hueOff val="9531695"/>
                <a:satOff val="19501"/>
                <a:lumOff val="7451"/>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en-US" sz="1400" b="1" kern="1200" dirty="0"/>
            <a:t>Potent antioxidant </a:t>
          </a:r>
          <a:endParaRPr lang="ar-SA" sz="1400" kern="1200" dirty="0"/>
        </a:p>
      </dsp:txBody>
      <dsp:txXfrm>
        <a:off x="3189551" y="1148436"/>
        <a:ext cx="1079683" cy="10796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008D9-B6B1-4A1B-A0A4-6B56AF4F793A}">
      <dsp:nvSpPr>
        <dsp:cNvPr id="0" name=""/>
        <dsp:cNvSpPr/>
      </dsp:nvSpPr>
      <dsp:spPr>
        <a:xfrm rot="5400000">
          <a:off x="-195244" y="1073525"/>
          <a:ext cx="1677609" cy="202441"/>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AD60CDC-EE0B-468C-BE9C-E194F2DF10E4}">
      <dsp:nvSpPr>
        <dsp:cNvPr id="0" name=""/>
        <dsp:cNvSpPr/>
      </dsp:nvSpPr>
      <dsp:spPr>
        <a:xfrm>
          <a:off x="188987" y="381"/>
          <a:ext cx="2249351" cy="1349610"/>
        </a:xfrm>
        <a:prstGeom prst="roundRect">
          <a:avLst>
            <a:gd name="adj" fmla="val 10000"/>
          </a:avLst>
        </a:prstGeom>
        <a:solidFill>
          <a:schemeClr val="accent3">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Phytochemical screening</a:t>
          </a:r>
          <a:endParaRPr lang="en-US" sz="2500" kern="1200" dirty="0"/>
        </a:p>
      </dsp:txBody>
      <dsp:txXfrm>
        <a:off x="228516" y="39910"/>
        <a:ext cx="2170293" cy="1270552"/>
      </dsp:txXfrm>
    </dsp:sp>
    <dsp:sp modelId="{A0E1AC33-2815-40F0-A2FD-1135FB603DEA}">
      <dsp:nvSpPr>
        <dsp:cNvPr id="0" name=""/>
        <dsp:cNvSpPr/>
      </dsp:nvSpPr>
      <dsp:spPr>
        <a:xfrm rot="5400000">
          <a:off x="-195244" y="2760538"/>
          <a:ext cx="1677609" cy="202441"/>
        </a:xfrm>
        <a:prstGeom prst="rect">
          <a:avLst/>
        </a:prstGeom>
        <a:solidFill>
          <a:schemeClr val="accent3">
            <a:hueOff val="-1971943"/>
            <a:satOff val="-5198"/>
            <a:lumOff val="-13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75225F-1805-4E13-836A-8BDF64CFCEF0}">
      <dsp:nvSpPr>
        <dsp:cNvPr id="0" name=""/>
        <dsp:cNvSpPr/>
      </dsp:nvSpPr>
      <dsp:spPr>
        <a:xfrm>
          <a:off x="188987" y="1687394"/>
          <a:ext cx="2249351" cy="1349610"/>
        </a:xfrm>
        <a:prstGeom prst="roundRect">
          <a:avLst>
            <a:gd name="adj" fmla="val 10000"/>
          </a:avLst>
        </a:prstGeom>
        <a:solidFill>
          <a:schemeClr val="accent3">
            <a:hueOff val="-1725450"/>
            <a:satOff val="-4548"/>
            <a:lumOff val="-1177"/>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Solvent crude extraction</a:t>
          </a:r>
          <a:endParaRPr lang="en-US" sz="2500" kern="1200" dirty="0"/>
        </a:p>
      </dsp:txBody>
      <dsp:txXfrm>
        <a:off x="228516" y="1726923"/>
        <a:ext cx="2170293" cy="1270552"/>
      </dsp:txXfrm>
    </dsp:sp>
    <dsp:sp modelId="{3520F614-0E2E-4004-BCBC-C4B3FC9F75E5}">
      <dsp:nvSpPr>
        <dsp:cNvPr id="0" name=""/>
        <dsp:cNvSpPr/>
      </dsp:nvSpPr>
      <dsp:spPr>
        <a:xfrm>
          <a:off x="648262" y="3604045"/>
          <a:ext cx="2982232" cy="202441"/>
        </a:xfrm>
        <a:prstGeom prst="rect">
          <a:avLst/>
        </a:prstGeom>
        <a:solidFill>
          <a:schemeClr val="accent3">
            <a:hueOff val="-3943885"/>
            <a:satOff val="-10396"/>
            <a:lumOff val="-268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0B91E8-56AF-4AA3-B8C4-562382AC22F7}">
      <dsp:nvSpPr>
        <dsp:cNvPr id="0" name=""/>
        <dsp:cNvSpPr/>
      </dsp:nvSpPr>
      <dsp:spPr>
        <a:xfrm>
          <a:off x="188987" y="3374407"/>
          <a:ext cx="2249351" cy="1349610"/>
        </a:xfrm>
        <a:prstGeom prst="roundRect">
          <a:avLst>
            <a:gd name="adj" fmla="val 10000"/>
          </a:avLst>
        </a:prstGeom>
        <a:solidFill>
          <a:schemeClr val="accent3">
            <a:hueOff val="-3450900"/>
            <a:satOff val="-9096"/>
            <a:lumOff val="-2353"/>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Larger scale analysis</a:t>
          </a:r>
          <a:endParaRPr lang="en-US" sz="2500" kern="1200" dirty="0"/>
        </a:p>
      </dsp:txBody>
      <dsp:txXfrm>
        <a:off x="228516" y="3413936"/>
        <a:ext cx="2170293" cy="1270552"/>
      </dsp:txXfrm>
    </dsp:sp>
    <dsp:sp modelId="{D2DFB10C-7496-44D7-A716-5ED7ED2DE8B0}">
      <dsp:nvSpPr>
        <dsp:cNvPr id="0" name=""/>
        <dsp:cNvSpPr/>
      </dsp:nvSpPr>
      <dsp:spPr>
        <a:xfrm rot="16200000">
          <a:off x="2796392" y="2760538"/>
          <a:ext cx="1677609" cy="202441"/>
        </a:xfrm>
        <a:prstGeom prst="rect">
          <a:avLst/>
        </a:prstGeom>
        <a:solidFill>
          <a:schemeClr val="accent3">
            <a:hueOff val="-5915828"/>
            <a:satOff val="-15594"/>
            <a:lumOff val="-403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30ACE5-F181-4B8A-92D9-054A0E4FAEB7}">
      <dsp:nvSpPr>
        <dsp:cNvPr id="0" name=""/>
        <dsp:cNvSpPr/>
      </dsp:nvSpPr>
      <dsp:spPr>
        <a:xfrm>
          <a:off x="3180624" y="3374407"/>
          <a:ext cx="2249351" cy="1349610"/>
        </a:xfrm>
        <a:prstGeom prst="roundRect">
          <a:avLst>
            <a:gd name="adj" fmla="val 10000"/>
          </a:avLst>
        </a:prstGeom>
        <a:solidFill>
          <a:schemeClr val="accent3">
            <a:hueOff val="-5176349"/>
            <a:satOff val="-13644"/>
            <a:lumOff val="-353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Solvent partition</a:t>
          </a:r>
          <a:endParaRPr lang="en-US" sz="2500" kern="1200" dirty="0"/>
        </a:p>
      </dsp:txBody>
      <dsp:txXfrm>
        <a:off x="3220153" y="3413936"/>
        <a:ext cx="2170293" cy="1270552"/>
      </dsp:txXfrm>
    </dsp:sp>
    <dsp:sp modelId="{55F4282D-EA65-4607-BCCB-1293CCC49AEC}">
      <dsp:nvSpPr>
        <dsp:cNvPr id="0" name=""/>
        <dsp:cNvSpPr/>
      </dsp:nvSpPr>
      <dsp:spPr>
        <a:xfrm rot="16200000">
          <a:off x="2796392" y="1073525"/>
          <a:ext cx="1677609" cy="202441"/>
        </a:xfrm>
        <a:prstGeom prst="rect">
          <a:avLst/>
        </a:prstGeom>
        <a:solidFill>
          <a:schemeClr val="accent3">
            <a:hueOff val="-7887771"/>
            <a:satOff val="-20791"/>
            <a:lumOff val="-537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94A7DD-ABD3-4C64-9FCE-12F898A97381}">
      <dsp:nvSpPr>
        <dsp:cNvPr id="0" name=""/>
        <dsp:cNvSpPr/>
      </dsp:nvSpPr>
      <dsp:spPr>
        <a:xfrm>
          <a:off x="3180624" y="1687394"/>
          <a:ext cx="2249351" cy="1349610"/>
        </a:xfrm>
        <a:prstGeom prst="roundRect">
          <a:avLst>
            <a:gd name="adj" fmla="val 10000"/>
          </a:avLst>
        </a:prstGeom>
        <a:solidFill>
          <a:schemeClr val="accent3">
            <a:hueOff val="-6901799"/>
            <a:satOff val="-18192"/>
            <a:lumOff val="-4706"/>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Small scale analysis</a:t>
          </a:r>
          <a:endParaRPr lang="en-US" sz="2500" kern="1200" dirty="0"/>
        </a:p>
      </dsp:txBody>
      <dsp:txXfrm>
        <a:off x="3220153" y="1726923"/>
        <a:ext cx="2170293" cy="1270552"/>
      </dsp:txXfrm>
    </dsp:sp>
    <dsp:sp modelId="{5465FB62-A571-46AE-B909-9DF90421E9DE}">
      <dsp:nvSpPr>
        <dsp:cNvPr id="0" name=""/>
        <dsp:cNvSpPr/>
      </dsp:nvSpPr>
      <dsp:spPr>
        <a:xfrm>
          <a:off x="3639898" y="230018"/>
          <a:ext cx="2982232" cy="202441"/>
        </a:xfrm>
        <a:prstGeom prst="rect">
          <a:avLst/>
        </a:prstGeom>
        <a:solidFill>
          <a:schemeClr val="accent3">
            <a:hueOff val="-9859713"/>
            <a:satOff val="-25989"/>
            <a:lumOff val="-67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C4CF28-B91B-4E20-A17D-DBEDD612C48F}">
      <dsp:nvSpPr>
        <dsp:cNvPr id="0" name=""/>
        <dsp:cNvSpPr/>
      </dsp:nvSpPr>
      <dsp:spPr>
        <a:xfrm>
          <a:off x="3180624" y="381"/>
          <a:ext cx="2249351" cy="1349610"/>
        </a:xfrm>
        <a:prstGeom prst="roundRect">
          <a:avLst>
            <a:gd name="adj" fmla="val 10000"/>
          </a:avLst>
        </a:prstGeom>
        <a:solidFill>
          <a:schemeClr val="accent3">
            <a:hueOff val="-8627249"/>
            <a:satOff val="-22741"/>
            <a:lumOff val="-5883"/>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LD 50</a:t>
          </a:r>
          <a:endParaRPr lang="en-US" sz="2500" kern="1200" dirty="0"/>
        </a:p>
      </dsp:txBody>
      <dsp:txXfrm>
        <a:off x="3220153" y="39910"/>
        <a:ext cx="2170293" cy="1270552"/>
      </dsp:txXfrm>
    </dsp:sp>
    <dsp:sp modelId="{AF34786E-2E75-4D5D-8E5A-5D7E26787856}">
      <dsp:nvSpPr>
        <dsp:cNvPr id="0" name=""/>
        <dsp:cNvSpPr/>
      </dsp:nvSpPr>
      <dsp:spPr>
        <a:xfrm rot="5400000">
          <a:off x="5788029" y="1073525"/>
          <a:ext cx="1677609" cy="202441"/>
        </a:xfrm>
        <a:prstGeom prst="rect">
          <a:avLst/>
        </a:prstGeom>
        <a:solidFill>
          <a:schemeClr val="accent3">
            <a:hueOff val="-11831656"/>
            <a:satOff val="-31187"/>
            <a:lumOff val="-806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D93D8C-2F2B-48F5-AFB3-DCB3616AEBBA}">
      <dsp:nvSpPr>
        <dsp:cNvPr id="0" name=""/>
        <dsp:cNvSpPr/>
      </dsp:nvSpPr>
      <dsp:spPr>
        <a:xfrm>
          <a:off x="6172261" y="381"/>
          <a:ext cx="2249351" cy="1349610"/>
        </a:xfrm>
        <a:prstGeom prst="roundRect">
          <a:avLst>
            <a:gd name="adj" fmla="val 10000"/>
          </a:avLst>
        </a:prstGeom>
        <a:solidFill>
          <a:schemeClr val="accent3">
            <a:hueOff val="-10352699"/>
            <a:satOff val="-27289"/>
            <a:lumOff val="-7059"/>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Toxicity study</a:t>
          </a:r>
          <a:endParaRPr lang="en-US" sz="2500" kern="1200" dirty="0"/>
        </a:p>
      </dsp:txBody>
      <dsp:txXfrm>
        <a:off x="6211790" y="39910"/>
        <a:ext cx="2170293" cy="1270552"/>
      </dsp:txXfrm>
    </dsp:sp>
    <dsp:sp modelId="{5CD888CB-188A-4FEE-A18D-632871585914}">
      <dsp:nvSpPr>
        <dsp:cNvPr id="0" name=""/>
        <dsp:cNvSpPr/>
      </dsp:nvSpPr>
      <dsp:spPr>
        <a:xfrm rot="5400000">
          <a:off x="5788029" y="2760538"/>
          <a:ext cx="1677609" cy="202441"/>
        </a:xfrm>
        <a:prstGeom prst="rect">
          <a:avLst/>
        </a:prstGeom>
        <a:solidFill>
          <a:schemeClr val="accent3">
            <a:hueOff val="-13803598"/>
            <a:satOff val="-36385"/>
            <a:lumOff val="-94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BB44EF-02DD-4FEA-AC85-18F3B5C2A565}">
      <dsp:nvSpPr>
        <dsp:cNvPr id="0" name=""/>
        <dsp:cNvSpPr/>
      </dsp:nvSpPr>
      <dsp:spPr>
        <a:xfrm>
          <a:off x="6172261" y="1687394"/>
          <a:ext cx="2249351" cy="1349610"/>
        </a:xfrm>
        <a:prstGeom prst="roundRect">
          <a:avLst>
            <a:gd name="adj" fmla="val 10000"/>
          </a:avLst>
        </a:prstGeom>
        <a:solidFill>
          <a:schemeClr val="accent3">
            <a:hueOff val="-12078148"/>
            <a:satOff val="-31837"/>
            <a:lumOff val="-8236"/>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Animal treatment</a:t>
          </a:r>
          <a:endParaRPr lang="en-US" sz="2500" kern="1200" dirty="0"/>
        </a:p>
      </dsp:txBody>
      <dsp:txXfrm>
        <a:off x="6211790" y="1726923"/>
        <a:ext cx="2170293" cy="1270552"/>
      </dsp:txXfrm>
    </dsp:sp>
    <dsp:sp modelId="{3099C9CE-76E3-4406-9578-AFBAA39BED1D}">
      <dsp:nvSpPr>
        <dsp:cNvPr id="0" name=""/>
        <dsp:cNvSpPr/>
      </dsp:nvSpPr>
      <dsp:spPr>
        <a:xfrm>
          <a:off x="6172261" y="3374407"/>
          <a:ext cx="2249351" cy="1349610"/>
        </a:xfrm>
        <a:prstGeom prst="roundRect">
          <a:avLst>
            <a:gd name="adj" fmla="val 10000"/>
          </a:avLst>
        </a:prstGeom>
        <a:solidFill>
          <a:schemeClr val="accent3">
            <a:hueOff val="-13803598"/>
            <a:satOff val="-36385"/>
            <a:lumOff val="-9412"/>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Chemical structure elucidation</a:t>
          </a:r>
          <a:endParaRPr lang="en-US" sz="2500" kern="1200" dirty="0"/>
        </a:p>
      </dsp:txBody>
      <dsp:txXfrm>
        <a:off x="6211790" y="3413936"/>
        <a:ext cx="2170293" cy="12705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D620F7-F93B-40EE-9F51-5B5CEEE5C73D}">
      <dsp:nvSpPr>
        <dsp:cNvPr id="0" name=""/>
        <dsp:cNvSpPr/>
      </dsp:nvSpPr>
      <dsp:spPr>
        <a:xfrm>
          <a:off x="5563" y="708"/>
          <a:ext cx="2926338" cy="2191013"/>
        </a:xfrm>
        <a:prstGeom prst="roundRect">
          <a:avLst>
            <a:gd name="adj" fmla="val 10000"/>
          </a:avLst>
        </a:prstGeom>
        <a:gradFill rotWithShape="0">
          <a:gsLst>
            <a:gs pos="0">
              <a:schemeClr val="accent4">
                <a:hueOff val="0"/>
                <a:satOff val="0"/>
                <a:lumOff val="0"/>
                <a:alphaOff val="0"/>
                <a:shade val="47500"/>
                <a:satMod val="137000"/>
              </a:schemeClr>
            </a:gs>
            <a:gs pos="55000">
              <a:schemeClr val="accent4">
                <a:hueOff val="0"/>
                <a:satOff val="0"/>
                <a:lumOff val="0"/>
                <a:alphaOff val="0"/>
                <a:shade val="69000"/>
                <a:satMod val="137000"/>
              </a:schemeClr>
            </a:gs>
            <a:gs pos="100000">
              <a:schemeClr val="accent4">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rtl="1">
            <a:lnSpc>
              <a:spcPct val="90000"/>
            </a:lnSpc>
            <a:spcBef>
              <a:spcPct val="0"/>
            </a:spcBef>
            <a:spcAft>
              <a:spcPct val="35000"/>
            </a:spcAft>
          </a:pPr>
          <a:r>
            <a:rPr lang="en-US" sz="5300" kern="1200" dirty="0" smtClean="0"/>
            <a:t>problem</a:t>
          </a:r>
          <a:endParaRPr lang="ar-EG" sz="5300" kern="1200" dirty="0"/>
        </a:p>
      </dsp:txBody>
      <dsp:txXfrm>
        <a:off x="69736" y="64881"/>
        <a:ext cx="2797992" cy="2062667"/>
      </dsp:txXfrm>
    </dsp:sp>
    <dsp:sp modelId="{1F5BB839-C730-471D-A463-21D1AD10A499}">
      <dsp:nvSpPr>
        <dsp:cNvPr id="0" name=""/>
        <dsp:cNvSpPr/>
      </dsp:nvSpPr>
      <dsp:spPr>
        <a:xfrm>
          <a:off x="5563" y="2434252"/>
          <a:ext cx="1404193" cy="2191013"/>
        </a:xfrm>
        <a:prstGeom prst="roundRect">
          <a:avLst>
            <a:gd name="adj" fmla="val 10000"/>
          </a:avLst>
        </a:prstGeom>
        <a:gradFill rotWithShape="0">
          <a:gsLst>
            <a:gs pos="0">
              <a:schemeClr val="accent6">
                <a:hueOff val="0"/>
                <a:satOff val="0"/>
                <a:lumOff val="0"/>
                <a:alphaOff val="0"/>
                <a:shade val="47500"/>
                <a:satMod val="137000"/>
              </a:schemeClr>
            </a:gs>
            <a:gs pos="55000">
              <a:schemeClr val="accent6">
                <a:hueOff val="0"/>
                <a:satOff val="0"/>
                <a:lumOff val="0"/>
                <a:alphaOff val="0"/>
                <a:shade val="69000"/>
                <a:satMod val="137000"/>
              </a:schemeClr>
            </a:gs>
            <a:gs pos="100000">
              <a:schemeClr val="accent6">
                <a:hueOff val="0"/>
                <a:satOff val="0"/>
                <a:lumOff val="0"/>
                <a:alphaOff val="0"/>
                <a:shade val="98000"/>
                <a:satMod val="137000"/>
              </a:schemeClr>
            </a:gs>
          </a:gsLst>
          <a:lin ang="16200000" scaled="0"/>
        </a:gradFill>
        <a:ln>
          <a:noFill/>
        </a:ln>
        <a:effectLst>
          <a:outerShdw blurRad="45000" dist="25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en-US" sz="1400" kern="1200" dirty="0" smtClean="0"/>
            <a:t>Berberine has low bioavailability,</a:t>
          </a:r>
          <a:endParaRPr lang="ar-EG" sz="1400" kern="1200" dirty="0"/>
        </a:p>
      </dsp:txBody>
      <dsp:txXfrm>
        <a:off x="46690" y="2475379"/>
        <a:ext cx="1321939" cy="2108759"/>
      </dsp:txXfrm>
    </dsp:sp>
    <dsp:sp modelId="{D11998C8-AFD2-4DDD-8E31-9D17ADCE6164}">
      <dsp:nvSpPr>
        <dsp:cNvPr id="0" name=""/>
        <dsp:cNvSpPr/>
      </dsp:nvSpPr>
      <dsp:spPr>
        <a:xfrm>
          <a:off x="1527708" y="2434252"/>
          <a:ext cx="1404193" cy="2191013"/>
        </a:xfrm>
        <a:prstGeom prst="roundRect">
          <a:avLst>
            <a:gd name="adj" fmla="val 10000"/>
          </a:avLst>
        </a:prstGeom>
        <a:gradFill rotWithShape="0">
          <a:gsLst>
            <a:gs pos="0">
              <a:schemeClr val="accent6">
                <a:hueOff val="0"/>
                <a:satOff val="0"/>
                <a:lumOff val="0"/>
                <a:alphaOff val="0"/>
                <a:shade val="47500"/>
                <a:satMod val="137000"/>
              </a:schemeClr>
            </a:gs>
            <a:gs pos="55000">
              <a:schemeClr val="accent6">
                <a:hueOff val="0"/>
                <a:satOff val="0"/>
                <a:lumOff val="0"/>
                <a:alphaOff val="0"/>
                <a:shade val="69000"/>
                <a:satMod val="137000"/>
              </a:schemeClr>
            </a:gs>
            <a:gs pos="100000">
              <a:schemeClr val="accent6">
                <a:hueOff val="0"/>
                <a:satOff val="0"/>
                <a:lumOff val="0"/>
                <a:alphaOff val="0"/>
                <a:shade val="98000"/>
                <a:satMod val="137000"/>
              </a:schemeClr>
            </a:gs>
          </a:gsLst>
          <a:lin ang="16200000" scaled="0"/>
        </a:gradFill>
        <a:ln>
          <a:noFill/>
        </a:ln>
        <a:effectLst>
          <a:outerShdw blurRad="45000" dist="25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en-US" sz="1400" kern="1200" dirty="0" smtClean="0"/>
            <a:t>because the intestinal absorption of berberine is very low due to its solubility</a:t>
          </a:r>
          <a:endParaRPr lang="ar-EG" sz="1400" kern="1200" dirty="0"/>
        </a:p>
      </dsp:txBody>
      <dsp:txXfrm>
        <a:off x="1568835" y="2475379"/>
        <a:ext cx="1321939" cy="2108759"/>
      </dsp:txXfrm>
    </dsp:sp>
    <dsp:sp modelId="{54E99097-C2B6-463F-BA99-E3D05C62ABC2}">
      <dsp:nvSpPr>
        <dsp:cNvPr id="0" name=""/>
        <dsp:cNvSpPr/>
      </dsp:nvSpPr>
      <dsp:spPr>
        <a:xfrm>
          <a:off x="3167806" y="708"/>
          <a:ext cx="5970630" cy="2191013"/>
        </a:xfrm>
        <a:prstGeom prst="roundRect">
          <a:avLst>
            <a:gd name="adj" fmla="val 10000"/>
          </a:avLst>
        </a:prstGeom>
        <a:gradFill rotWithShape="0">
          <a:gsLst>
            <a:gs pos="0">
              <a:schemeClr val="accent4">
                <a:hueOff val="0"/>
                <a:satOff val="0"/>
                <a:lumOff val="0"/>
                <a:alphaOff val="0"/>
                <a:shade val="47500"/>
                <a:satMod val="137000"/>
              </a:schemeClr>
            </a:gs>
            <a:gs pos="55000">
              <a:schemeClr val="accent4">
                <a:hueOff val="0"/>
                <a:satOff val="0"/>
                <a:lumOff val="0"/>
                <a:alphaOff val="0"/>
                <a:shade val="69000"/>
                <a:satMod val="137000"/>
              </a:schemeClr>
            </a:gs>
            <a:gs pos="100000">
              <a:schemeClr val="accent4">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rtl="1">
            <a:lnSpc>
              <a:spcPct val="90000"/>
            </a:lnSpc>
            <a:spcBef>
              <a:spcPct val="0"/>
            </a:spcBef>
            <a:spcAft>
              <a:spcPct val="35000"/>
            </a:spcAft>
          </a:pPr>
          <a:r>
            <a:rPr lang="en-US" sz="5300" kern="1200" dirty="0" smtClean="0"/>
            <a:t>solution</a:t>
          </a:r>
          <a:endParaRPr lang="ar-EG" sz="5300" kern="1200" dirty="0"/>
        </a:p>
      </dsp:txBody>
      <dsp:txXfrm>
        <a:off x="3231979" y="64881"/>
        <a:ext cx="5842284" cy="2062667"/>
      </dsp:txXfrm>
    </dsp:sp>
    <dsp:sp modelId="{60D31F1E-686D-4021-A789-68CD7E10F672}">
      <dsp:nvSpPr>
        <dsp:cNvPr id="0" name=""/>
        <dsp:cNvSpPr/>
      </dsp:nvSpPr>
      <dsp:spPr>
        <a:xfrm>
          <a:off x="3167806" y="2434252"/>
          <a:ext cx="1404193" cy="2191013"/>
        </a:xfrm>
        <a:prstGeom prst="roundRect">
          <a:avLst>
            <a:gd name="adj" fmla="val 10000"/>
          </a:avLst>
        </a:prstGeom>
        <a:gradFill rotWithShape="0">
          <a:gsLst>
            <a:gs pos="0">
              <a:schemeClr val="accent6">
                <a:hueOff val="0"/>
                <a:satOff val="0"/>
                <a:lumOff val="0"/>
                <a:alphaOff val="0"/>
                <a:shade val="47500"/>
                <a:satMod val="137000"/>
              </a:schemeClr>
            </a:gs>
            <a:gs pos="55000">
              <a:schemeClr val="accent6">
                <a:hueOff val="0"/>
                <a:satOff val="0"/>
                <a:lumOff val="0"/>
                <a:alphaOff val="0"/>
                <a:shade val="69000"/>
                <a:satMod val="137000"/>
              </a:schemeClr>
            </a:gs>
            <a:gs pos="100000">
              <a:schemeClr val="accent6">
                <a:hueOff val="0"/>
                <a:satOff val="0"/>
                <a:lumOff val="0"/>
                <a:alphaOff val="0"/>
                <a:shade val="98000"/>
                <a:satMod val="137000"/>
              </a:schemeClr>
            </a:gs>
          </a:gsLst>
          <a:lin ang="16200000" scaled="0"/>
        </a:gradFill>
        <a:ln>
          <a:noFill/>
        </a:ln>
        <a:effectLst>
          <a:outerShdw blurRad="45000" dist="25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en-US" sz="1400" kern="1200" dirty="0" smtClean="0"/>
            <a:t>nanoparticles</a:t>
          </a:r>
        </a:p>
        <a:p>
          <a:pPr lvl="0" algn="ctr" defTabSz="622300" rtl="1">
            <a:lnSpc>
              <a:spcPct val="90000"/>
            </a:lnSpc>
            <a:spcBef>
              <a:spcPct val="0"/>
            </a:spcBef>
            <a:spcAft>
              <a:spcPct val="35000"/>
            </a:spcAft>
          </a:pPr>
          <a:r>
            <a:rPr lang="en-US" sz="1400" kern="1200" dirty="0" smtClean="0"/>
            <a:t>why? </a:t>
          </a:r>
          <a:endParaRPr lang="ar-EG" sz="1400" kern="1200" dirty="0"/>
        </a:p>
      </dsp:txBody>
      <dsp:txXfrm>
        <a:off x="3208933" y="2475379"/>
        <a:ext cx="1321939" cy="2108759"/>
      </dsp:txXfrm>
    </dsp:sp>
    <dsp:sp modelId="{7F51CE64-3E7F-4F8B-A517-A30795A2921D}">
      <dsp:nvSpPr>
        <dsp:cNvPr id="0" name=""/>
        <dsp:cNvSpPr/>
      </dsp:nvSpPr>
      <dsp:spPr>
        <a:xfrm>
          <a:off x="4689952" y="2434252"/>
          <a:ext cx="1404193" cy="2191013"/>
        </a:xfrm>
        <a:prstGeom prst="roundRect">
          <a:avLst>
            <a:gd name="adj" fmla="val 10000"/>
          </a:avLst>
        </a:prstGeom>
        <a:gradFill rotWithShape="0">
          <a:gsLst>
            <a:gs pos="0">
              <a:schemeClr val="accent6">
                <a:hueOff val="0"/>
                <a:satOff val="0"/>
                <a:lumOff val="0"/>
                <a:alphaOff val="0"/>
                <a:shade val="47500"/>
                <a:satMod val="137000"/>
              </a:schemeClr>
            </a:gs>
            <a:gs pos="55000">
              <a:schemeClr val="accent6">
                <a:hueOff val="0"/>
                <a:satOff val="0"/>
                <a:lumOff val="0"/>
                <a:alphaOff val="0"/>
                <a:shade val="69000"/>
                <a:satMod val="137000"/>
              </a:schemeClr>
            </a:gs>
            <a:gs pos="100000">
              <a:schemeClr val="accent6">
                <a:hueOff val="0"/>
                <a:satOff val="0"/>
                <a:lumOff val="0"/>
                <a:alphaOff val="0"/>
                <a:shade val="98000"/>
                <a:satMod val="137000"/>
              </a:schemeClr>
            </a:gs>
          </a:gsLst>
          <a:lin ang="16200000" scaled="0"/>
        </a:gradFill>
        <a:ln>
          <a:noFill/>
        </a:ln>
        <a:effectLst>
          <a:outerShdw blurRad="45000" dist="25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Administration by parental, oral, nasal and ocular routes.</a:t>
          </a:r>
          <a:endParaRPr lang="en-US" sz="1400" kern="1200" dirty="0"/>
        </a:p>
      </dsp:txBody>
      <dsp:txXfrm>
        <a:off x="4731079" y="2475379"/>
        <a:ext cx="1321939" cy="2108759"/>
      </dsp:txXfrm>
    </dsp:sp>
    <dsp:sp modelId="{292DF719-D6D5-42F1-BC07-DF70907CF600}">
      <dsp:nvSpPr>
        <dsp:cNvPr id="0" name=""/>
        <dsp:cNvSpPr/>
      </dsp:nvSpPr>
      <dsp:spPr>
        <a:xfrm>
          <a:off x="6212097" y="2434252"/>
          <a:ext cx="1404193" cy="2191013"/>
        </a:xfrm>
        <a:prstGeom prst="roundRect">
          <a:avLst>
            <a:gd name="adj" fmla="val 10000"/>
          </a:avLst>
        </a:prstGeom>
        <a:gradFill rotWithShape="0">
          <a:gsLst>
            <a:gs pos="0">
              <a:schemeClr val="accent6">
                <a:hueOff val="0"/>
                <a:satOff val="0"/>
                <a:lumOff val="0"/>
                <a:alphaOff val="0"/>
                <a:shade val="47500"/>
                <a:satMod val="137000"/>
              </a:schemeClr>
            </a:gs>
            <a:gs pos="55000">
              <a:schemeClr val="accent6">
                <a:hueOff val="0"/>
                <a:satOff val="0"/>
                <a:lumOff val="0"/>
                <a:alphaOff val="0"/>
                <a:shade val="69000"/>
                <a:satMod val="137000"/>
              </a:schemeClr>
            </a:gs>
            <a:gs pos="100000">
              <a:schemeClr val="accent6">
                <a:hueOff val="0"/>
                <a:satOff val="0"/>
                <a:lumOff val="0"/>
                <a:alphaOff val="0"/>
                <a:shade val="98000"/>
                <a:satMod val="137000"/>
              </a:schemeClr>
            </a:gs>
          </a:gsLst>
          <a:lin ang="16200000" scaled="0"/>
        </a:gradFill>
        <a:ln>
          <a:noFill/>
        </a:ln>
        <a:effectLst>
          <a:outerShdw blurRad="45000" dist="25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en-US" sz="1400" kern="1200" dirty="0" smtClean="0"/>
            <a:t>By attaching specific ligands on to their surfaces, </a:t>
          </a:r>
          <a:r>
            <a:rPr lang="en-US" sz="1400" kern="1200" dirty="0" err="1" smtClean="0"/>
            <a:t>nano</a:t>
          </a:r>
          <a:r>
            <a:rPr lang="en-US" sz="1400" kern="1200" dirty="0" smtClean="0"/>
            <a:t> particles can be used for directing the drugs to specific target cells.</a:t>
          </a:r>
          <a:endParaRPr lang="en-US" sz="1400" kern="1200" dirty="0"/>
        </a:p>
      </dsp:txBody>
      <dsp:txXfrm>
        <a:off x="6253224" y="2475379"/>
        <a:ext cx="1321939" cy="2108759"/>
      </dsp:txXfrm>
    </dsp:sp>
    <dsp:sp modelId="{D9B0248A-9450-43FF-B71B-929E669D9569}">
      <dsp:nvSpPr>
        <dsp:cNvPr id="0" name=""/>
        <dsp:cNvSpPr/>
      </dsp:nvSpPr>
      <dsp:spPr>
        <a:xfrm>
          <a:off x="7734243" y="2434252"/>
          <a:ext cx="1404193" cy="2191013"/>
        </a:xfrm>
        <a:prstGeom prst="roundRect">
          <a:avLst>
            <a:gd name="adj" fmla="val 10000"/>
          </a:avLst>
        </a:prstGeom>
        <a:gradFill rotWithShape="0">
          <a:gsLst>
            <a:gs pos="0">
              <a:schemeClr val="accent6">
                <a:hueOff val="0"/>
                <a:satOff val="0"/>
                <a:lumOff val="0"/>
                <a:alphaOff val="0"/>
                <a:shade val="47500"/>
                <a:satMod val="137000"/>
              </a:schemeClr>
            </a:gs>
            <a:gs pos="55000">
              <a:schemeClr val="accent6">
                <a:hueOff val="0"/>
                <a:satOff val="0"/>
                <a:lumOff val="0"/>
                <a:alphaOff val="0"/>
                <a:shade val="69000"/>
                <a:satMod val="137000"/>
              </a:schemeClr>
            </a:gs>
            <a:gs pos="100000">
              <a:schemeClr val="accent6">
                <a:hueOff val="0"/>
                <a:satOff val="0"/>
                <a:lumOff val="0"/>
                <a:alphaOff val="0"/>
                <a:shade val="98000"/>
                <a:satMod val="137000"/>
              </a:schemeClr>
            </a:gs>
          </a:gsLst>
          <a:lin ang="16200000" scaled="0"/>
        </a:gradFill>
        <a:ln>
          <a:noFill/>
        </a:ln>
        <a:effectLst>
          <a:outerShdw blurRad="45000" dist="25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en-US" sz="1400" kern="1200" dirty="0" smtClean="0"/>
            <a:t>Improve stability and therapeutics index and reduce toxic affect. </a:t>
          </a:r>
          <a:endParaRPr lang="en-US" sz="1400" kern="1200" dirty="0"/>
        </a:p>
      </dsp:txBody>
      <dsp:txXfrm>
        <a:off x="7775370" y="2475379"/>
        <a:ext cx="1321939" cy="210875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DFB20D-EA15-49E3-BECE-7A369490574C}">
      <dsp:nvSpPr>
        <dsp:cNvPr id="0" name=""/>
        <dsp:cNvSpPr/>
      </dsp:nvSpPr>
      <dsp:spPr>
        <a:xfrm rot="5400000">
          <a:off x="3637619" y="-1517007"/>
          <a:ext cx="497160" cy="3657600"/>
        </a:xfrm>
        <a:prstGeom prst="round2SameRect">
          <a:avLst/>
        </a:prstGeom>
        <a:solidFill>
          <a:schemeClr val="accent3">
            <a:tint val="40000"/>
            <a:alpha val="90000"/>
            <a:hueOff val="0"/>
            <a:satOff val="0"/>
            <a:lumOff val="0"/>
            <a:alphaOff val="0"/>
          </a:schemeClr>
        </a:solidFill>
        <a:ln w="48000" cap="flat" cmpd="thickThin"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smtClean="0"/>
            <a:t>Inhibits </a:t>
          </a:r>
          <a:r>
            <a:rPr lang="en-US" sz="1200" kern="1200" dirty="0" err="1" smtClean="0"/>
            <a:t>AChE</a:t>
          </a:r>
          <a:endParaRPr lang="ar-EG" sz="1200" kern="1200" dirty="0"/>
        </a:p>
      </dsp:txBody>
      <dsp:txXfrm rot="-5400000">
        <a:off x="2057400" y="87481"/>
        <a:ext cx="3633331" cy="448622"/>
      </dsp:txXfrm>
    </dsp:sp>
    <dsp:sp modelId="{228AAAB8-5E3C-447F-B0EC-E63D82A67834}">
      <dsp:nvSpPr>
        <dsp:cNvPr id="0" name=""/>
        <dsp:cNvSpPr/>
      </dsp:nvSpPr>
      <dsp:spPr>
        <a:xfrm>
          <a:off x="0" y="1067"/>
          <a:ext cx="2057400" cy="621450"/>
        </a:xfrm>
        <a:prstGeom prst="roundRect">
          <a:avLst/>
        </a:prstGeom>
        <a:solidFill>
          <a:schemeClr val="accent3">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rtl="1">
            <a:lnSpc>
              <a:spcPct val="90000"/>
            </a:lnSpc>
            <a:spcBef>
              <a:spcPct val="0"/>
            </a:spcBef>
            <a:spcAft>
              <a:spcPct val="35000"/>
            </a:spcAft>
          </a:pPr>
          <a:r>
            <a:rPr lang="en-US" sz="1700" kern="1200" dirty="0" smtClean="0"/>
            <a:t>Neurotransmitter control</a:t>
          </a:r>
          <a:endParaRPr lang="ar-EG" sz="1700" kern="1200" dirty="0"/>
        </a:p>
      </dsp:txBody>
      <dsp:txXfrm>
        <a:off x="30337" y="31404"/>
        <a:ext cx="1996726" cy="560776"/>
      </dsp:txXfrm>
    </dsp:sp>
    <dsp:sp modelId="{A36506D7-A84F-4561-8156-6DA9DC830A3C}">
      <dsp:nvSpPr>
        <dsp:cNvPr id="0" name=""/>
        <dsp:cNvSpPr/>
      </dsp:nvSpPr>
      <dsp:spPr>
        <a:xfrm rot="5400000">
          <a:off x="3637619" y="-864484"/>
          <a:ext cx="497160" cy="3657600"/>
        </a:xfrm>
        <a:prstGeom prst="round2SameRect">
          <a:avLst/>
        </a:prstGeom>
        <a:solidFill>
          <a:schemeClr val="accent3">
            <a:tint val="40000"/>
            <a:alpha val="90000"/>
            <a:hueOff val="-6996450"/>
            <a:satOff val="-18698"/>
            <a:lumOff val="-1550"/>
            <a:alphaOff val="0"/>
          </a:schemeClr>
        </a:solidFill>
        <a:ln w="48000" cap="flat" cmpd="thickThin" algn="ctr">
          <a:solidFill>
            <a:schemeClr val="accent3">
              <a:tint val="40000"/>
              <a:alpha val="90000"/>
              <a:hueOff val="-6996450"/>
              <a:satOff val="-18698"/>
              <a:lumOff val="-15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smtClean="0"/>
            <a:t>Increases BDNF</a:t>
          </a:r>
          <a:endParaRPr lang="ar-EG" sz="1200" kern="1200" dirty="0"/>
        </a:p>
      </dsp:txBody>
      <dsp:txXfrm rot="-5400000">
        <a:off x="2057400" y="740004"/>
        <a:ext cx="3633331" cy="448622"/>
      </dsp:txXfrm>
    </dsp:sp>
    <dsp:sp modelId="{02257F3C-9F18-4812-A1BC-820C2DD6B8B6}">
      <dsp:nvSpPr>
        <dsp:cNvPr id="0" name=""/>
        <dsp:cNvSpPr/>
      </dsp:nvSpPr>
      <dsp:spPr>
        <a:xfrm>
          <a:off x="0" y="653590"/>
          <a:ext cx="2057400" cy="621450"/>
        </a:xfrm>
        <a:prstGeom prst="roundRect">
          <a:avLst/>
        </a:prstGeom>
        <a:solidFill>
          <a:schemeClr val="accent3">
            <a:hueOff val="-2760720"/>
            <a:satOff val="-7277"/>
            <a:lumOff val="-1882"/>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rtl="1">
            <a:lnSpc>
              <a:spcPct val="90000"/>
            </a:lnSpc>
            <a:spcBef>
              <a:spcPct val="0"/>
            </a:spcBef>
            <a:spcAft>
              <a:spcPct val="35000"/>
            </a:spcAft>
          </a:pPr>
          <a:r>
            <a:rPr lang="en-US" sz="1700" kern="1200" dirty="0" smtClean="0"/>
            <a:t>Neurotrophic factor</a:t>
          </a:r>
          <a:endParaRPr lang="ar-EG" sz="1700" kern="1200" dirty="0"/>
        </a:p>
      </dsp:txBody>
      <dsp:txXfrm>
        <a:off x="30337" y="683927"/>
        <a:ext cx="1996726" cy="560776"/>
      </dsp:txXfrm>
    </dsp:sp>
    <dsp:sp modelId="{FAB92E53-43AE-459D-96E3-EB18AE041789}">
      <dsp:nvSpPr>
        <dsp:cNvPr id="0" name=""/>
        <dsp:cNvSpPr/>
      </dsp:nvSpPr>
      <dsp:spPr>
        <a:xfrm rot="5400000">
          <a:off x="3637619" y="-211961"/>
          <a:ext cx="497160" cy="3657600"/>
        </a:xfrm>
        <a:prstGeom prst="round2SameRect">
          <a:avLst/>
        </a:prstGeom>
        <a:solidFill>
          <a:schemeClr val="accent3">
            <a:tint val="40000"/>
            <a:alpha val="90000"/>
            <a:hueOff val="-13992901"/>
            <a:satOff val="-37397"/>
            <a:lumOff val="-3101"/>
            <a:alphaOff val="0"/>
          </a:schemeClr>
        </a:solidFill>
        <a:ln w="48000" cap="flat" cmpd="thickThin" algn="ctr">
          <a:solidFill>
            <a:schemeClr val="accent3">
              <a:tint val="40000"/>
              <a:alpha val="90000"/>
              <a:hueOff val="-13992901"/>
              <a:satOff val="-37397"/>
              <a:lumOff val="-310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smtClean="0"/>
            <a:t>Reduces ROS</a:t>
          </a:r>
          <a:endParaRPr lang="ar-EG" sz="1200" kern="1200" dirty="0"/>
        </a:p>
        <a:p>
          <a:pPr marL="114300" lvl="1" indent="-114300" algn="l" defTabSz="533400" rtl="0">
            <a:lnSpc>
              <a:spcPct val="90000"/>
            </a:lnSpc>
            <a:spcBef>
              <a:spcPct val="0"/>
            </a:spcBef>
            <a:spcAft>
              <a:spcPct val="15000"/>
            </a:spcAft>
            <a:buChar char="••"/>
          </a:pPr>
          <a:r>
            <a:rPr lang="en-US" sz="1200" kern="1200" dirty="0" smtClean="0"/>
            <a:t>Increases antioxidants </a:t>
          </a:r>
          <a:endParaRPr lang="ar-EG" sz="1200" kern="1200" dirty="0"/>
        </a:p>
      </dsp:txBody>
      <dsp:txXfrm rot="-5400000">
        <a:off x="2057400" y="1392527"/>
        <a:ext cx="3633331" cy="448622"/>
      </dsp:txXfrm>
    </dsp:sp>
    <dsp:sp modelId="{D331A5A9-C49A-4FD9-B282-FDE26B63B73E}">
      <dsp:nvSpPr>
        <dsp:cNvPr id="0" name=""/>
        <dsp:cNvSpPr/>
      </dsp:nvSpPr>
      <dsp:spPr>
        <a:xfrm>
          <a:off x="0" y="1306113"/>
          <a:ext cx="2057400" cy="621450"/>
        </a:xfrm>
        <a:prstGeom prst="roundRect">
          <a:avLst/>
        </a:prstGeom>
        <a:solidFill>
          <a:schemeClr val="accent3">
            <a:hueOff val="-5521439"/>
            <a:satOff val="-14554"/>
            <a:lumOff val="-3765"/>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rtl="1">
            <a:lnSpc>
              <a:spcPct val="90000"/>
            </a:lnSpc>
            <a:spcBef>
              <a:spcPct val="0"/>
            </a:spcBef>
            <a:spcAft>
              <a:spcPct val="35000"/>
            </a:spcAft>
          </a:pPr>
          <a:r>
            <a:rPr lang="en-US" sz="1700" kern="1200" dirty="0" smtClean="0"/>
            <a:t>Antioxidants</a:t>
          </a:r>
          <a:endParaRPr lang="ar-EG" sz="1700" kern="1200" dirty="0"/>
        </a:p>
      </dsp:txBody>
      <dsp:txXfrm>
        <a:off x="30337" y="1336450"/>
        <a:ext cx="1996726" cy="560776"/>
      </dsp:txXfrm>
    </dsp:sp>
    <dsp:sp modelId="{69217B7A-D8E0-485C-A04B-F8858D50FFCD}">
      <dsp:nvSpPr>
        <dsp:cNvPr id="0" name=""/>
        <dsp:cNvSpPr/>
      </dsp:nvSpPr>
      <dsp:spPr>
        <a:xfrm>
          <a:off x="0" y="1958636"/>
          <a:ext cx="2057400" cy="621450"/>
        </a:xfrm>
        <a:prstGeom prst="roundRect">
          <a:avLst/>
        </a:prstGeom>
        <a:solidFill>
          <a:schemeClr val="accent3">
            <a:hueOff val="-8282159"/>
            <a:satOff val="-21831"/>
            <a:lumOff val="-5647"/>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rtl="1">
            <a:lnSpc>
              <a:spcPct val="90000"/>
            </a:lnSpc>
            <a:spcBef>
              <a:spcPct val="0"/>
            </a:spcBef>
            <a:spcAft>
              <a:spcPct val="35000"/>
            </a:spcAft>
          </a:pPr>
          <a:r>
            <a:rPr lang="en-US" sz="1700" kern="1200" dirty="0" smtClean="0"/>
            <a:t>Anti-inflammatory </a:t>
          </a:r>
          <a:endParaRPr lang="ar-EG" sz="1700" kern="1200" dirty="0"/>
        </a:p>
      </dsp:txBody>
      <dsp:txXfrm>
        <a:off x="30337" y="1988973"/>
        <a:ext cx="1996726" cy="560776"/>
      </dsp:txXfrm>
    </dsp:sp>
    <dsp:sp modelId="{7C0BAF13-4FE3-4BA4-A76C-A5D8E9F3C8F9}">
      <dsp:nvSpPr>
        <dsp:cNvPr id="0" name=""/>
        <dsp:cNvSpPr/>
      </dsp:nvSpPr>
      <dsp:spPr>
        <a:xfrm>
          <a:off x="0" y="2611159"/>
          <a:ext cx="2057400" cy="621450"/>
        </a:xfrm>
        <a:prstGeom prst="roundRect">
          <a:avLst/>
        </a:prstGeom>
        <a:solidFill>
          <a:schemeClr val="accent3">
            <a:hueOff val="-11042878"/>
            <a:satOff val="-29108"/>
            <a:lumOff val="-753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rtl="1">
            <a:lnSpc>
              <a:spcPct val="90000"/>
            </a:lnSpc>
            <a:spcBef>
              <a:spcPct val="0"/>
            </a:spcBef>
            <a:spcAft>
              <a:spcPct val="35000"/>
            </a:spcAft>
          </a:pPr>
          <a:r>
            <a:rPr lang="en-US" sz="1700" kern="1200" dirty="0" smtClean="0"/>
            <a:t>Metabolic  enhancer</a:t>
          </a:r>
          <a:endParaRPr lang="ar-EG" sz="1700" kern="1200" dirty="0"/>
        </a:p>
      </dsp:txBody>
      <dsp:txXfrm>
        <a:off x="30337" y="2641496"/>
        <a:ext cx="1996726" cy="560776"/>
      </dsp:txXfrm>
    </dsp:sp>
    <dsp:sp modelId="{33FF1AEF-85EC-4E51-9297-8999DB937DC1}">
      <dsp:nvSpPr>
        <dsp:cNvPr id="0" name=""/>
        <dsp:cNvSpPr/>
      </dsp:nvSpPr>
      <dsp:spPr>
        <a:xfrm>
          <a:off x="0" y="3263682"/>
          <a:ext cx="2057400" cy="621450"/>
        </a:xfrm>
        <a:prstGeom prst="roundRect">
          <a:avLst/>
        </a:prstGeom>
        <a:solidFill>
          <a:schemeClr val="accent3">
            <a:hueOff val="-13803598"/>
            <a:satOff val="-36385"/>
            <a:lumOff val="-9412"/>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rtl="1">
            <a:lnSpc>
              <a:spcPct val="90000"/>
            </a:lnSpc>
            <a:spcBef>
              <a:spcPct val="0"/>
            </a:spcBef>
            <a:spcAft>
              <a:spcPct val="35000"/>
            </a:spcAft>
          </a:pPr>
          <a:r>
            <a:rPr lang="en-US" sz="1700" kern="1200" dirty="0" smtClean="0"/>
            <a:t>Neuron Plasticity</a:t>
          </a:r>
          <a:endParaRPr lang="ar-EG" sz="1700" kern="1200" dirty="0"/>
        </a:p>
      </dsp:txBody>
      <dsp:txXfrm>
        <a:off x="30337" y="3294019"/>
        <a:ext cx="1996726" cy="5607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0EE07-7037-46F7-BCCB-AB1F08EF6706}">
      <dsp:nvSpPr>
        <dsp:cNvPr id="0" name=""/>
        <dsp:cNvSpPr/>
      </dsp:nvSpPr>
      <dsp:spPr>
        <a:xfrm>
          <a:off x="3868" y="1714964"/>
          <a:ext cx="922745" cy="761071"/>
        </a:xfrm>
        <a:prstGeom prst="roundRect">
          <a:avLst>
            <a:gd name="adj" fmla="val 10000"/>
          </a:avLst>
        </a:prstGeom>
        <a:solidFill>
          <a:schemeClr val="lt1">
            <a:alpha val="90000"/>
            <a:hueOff val="0"/>
            <a:satOff val="0"/>
            <a:lumOff val="0"/>
            <a:alphaOff val="0"/>
          </a:schemeClr>
        </a:solidFill>
        <a:ln w="6350" cap="rnd"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Botany </a:t>
          </a:r>
          <a:endParaRPr lang="en-US" sz="1100" kern="1200" dirty="0"/>
        </a:p>
        <a:p>
          <a:pPr marL="57150" lvl="1" indent="-57150" algn="l" defTabSz="488950">
            <a:lnSpc>
              <a:spcPct val="90000"/>
            </a:lnSpc>
            <a:spcBef>
              <a:spcPct val="0"/>
            </a:spcBef>
            <a:spcAft>
              <a:spcPct val="15000"/>
            </a:spcAft>
            <a:buChar char="••"/>
          </a:pPr>
          <a:r>
            <a:rPr lang="en-US" sz="1100" kern="1200" dirty="0" smtClean="0"/>
            <a:t>Marine science</a:t>
          </a:r>
          <a:endParaRPr lang="en-US" sz="1100" kern="1200" dirty="0"/>
        </a:p>
      </dsp:txBody>
      <dsp:txXfrm>
        <a:off x="21382" y="1732478"/>
        <a:ext cx="887717" cy="562956"/>
      </dsp:txXfrm>
    </dsp:sp>
    <dsp:sp modelId="{41EA7F04-ADBB-4606-879F-F8F998C7A1DD}">
      <dsp:nvSpPr>
        <dsp:cNvPr id="0" name=""/>
        <dsp:cNvSpPr/>
      </dsp:nvSpPr>
      <dsp:spPr>
        <a:xfrm>
          <a:off x="506456" y="1752759"/>
          <a:ext cx="1212193" cy="1212193"/>
        </a:xfrm>
        <a:prstGeom prst="leftCircularArrow">
          <a:avLst>
            <a:gd name="adj1" fmla="val 2935"/>
            <a:gd name="adj2" fmla="val 359380"/>
            <a:gd name="adj3" fmla="val 2134891"/>
            <a:gd name="adj4" fmla="val 9024489"/>
            <a:gd name="adj5" fmla="val 3425"/>
          </a:avLst>
        </a:prstGeom>
        <a:solidFill>
          <a:schemeClr val="accent3">
            <a:hueOff val="0"/>
            <a:satOff val="0"/>
            <a:lumOff val="0"/>
            <a:alphaOff val="0"/>
          </a:schemeClr>
        </a:solidFill>
        <a:ln>
          <a:noFill/>
        </a:ln>
        <a:effectLst>
          <a:outerShdw blurRad="39000" dist="25400" dir="5400000" rotWithShape="0">
            <a:srgbClr val="000000">
              <a:alpha val="38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773FC77-7A4A-4A51-92FF-8DCED9C4FEA8}">
      <dsp:nvSpPr>
        <dsp:cNvPr id="0" name=""/>
        <dsp:cNvSpPr/>
      </dsp:nvSpPr>
      <dsp:spPr>
        <a:xfrm>
          <a:off x="208923" y="2312949"/>
          <a:ext cx="820217" cy="326173"/>
        </a:xfrm>
        <a:prstGeom prst="roundRect">
          <a:avLst>
            <a:gd name="adj" fmla="val 10000"/>
          </a:avLst>
        </a:prstGeom>
        <a:gradFill rotWithShape="0">
          <a:gsLst>
            <a:gs pos="0">
              <a:schemeClr val="accent3">
                <a:hueOff val="0"/>
                <a:satOff val="0"/>
                <a:lumOff val="0"/>
                <a:alphaOff val="0"/>
                <a:shade val="47500"/>
                <a:satMod val="137000"/>
              </a:schemeClr>
            </a:gs>
            <a:gs pos="55000">
              <a:schemeClr val="accent3">
                <a:hueOff val="0"/>
                <a:satOff val="0"/>
                <a:lumOff val="0"/>
                <a:alphaOff val="0"/>
                <a:shade val="69000"/>
                <a:satMod val="137000"/>
              </a:schemeClr>
            </a:gs>
            <a:gs pos="100000">
              <a:schemeClr val="accent3">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dirty="0" smtClean="0"/>
            <a:t>Crude extract</a:t>
          </a:r>
          <a:endParaRPr lang="en-US" sz="800" kern="1200" dirty="0"/>
        </a:p>
      </dsp:txBody>
      <dsp:txXfrm>
        <a:off x="218476" y="2322502"/>
        <a:ext cx="801111" cy="307067"/>
      </dsp:txXfrm>
    </dsp:sp>
    <dsp:sp modelId="{889E1866-33AF-42F0-9A22-81495B06761E}">
      <dsp:nvSpPr>
        <dsp:cNvPr id="0" name=""/>
        <dsp:cNvSpPr/>
      </dsp:nvSpPr>
      <dsp:spPr>
        <a:xfrm>
          <a:off x="1198581" y="1714964"/>
          <a:ext cx="1214840" cy="761071"/>
        </a:xfrm>
        <a:prstGeom prst="roundRect">
          <a:avLst>
            <a:gd name="adj" fmla="val 10000"/>
          </a:avLst>
        </a:prstGeom>
        <a:solidFill>
          <a:schemeClr val="lt1">
            <a:alpha val="90000"/>
            <a:hueOff val="0"/>
            <a:satOff val="0"/>
            <a:lumOff val="0"/>
            <a:alphaOff val="0"/>
          </a:schemeClr>
        </a:solidFill>
        <a:ln w="6350" cap="rnd" cmpd="sng" algn="ctr">
          <a:solidFill>
            <a:schemeClr val="accent3">
              <a:hueOff val="-2300600"/>
              <a:satOff val="-6064"/>
              <a:lumOff val="-1569"/>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Biochemistry </a:t>
          </a:r>
          <a:endParaRPr lang="en-US" sz="1200" kern="1200" dirty="0"/>
        </a:p>
        <a:p>
          <a:pPr marL="114300" lvl="1" indent="-114300" algn="l" defTabSz="533400">
            <a:lnSpc>
              <a:spcPct val="90000"/>
            </a:lnSpc>
            <a:spcBef>
              <a:spcPct val="0"/>
            </a:spcBef>
            <a:spcAft>
              <a:spcPct val="15000"/>
            </a:spcAft>
            <a:buChar char="••"/>
          </a:pPr>
          <a:r>
            <a:rPr lang="en-US" sz="1200" kern="1200" dirty="0" smtClean="0"/>
            <a:t>Chemistry</a:t>
          </a:r>
          <a:endParaRPr lang="en-US" sz="1200" kern="1200" dirty="0"/>
        </a:p>
        <a:p>
          <a:pPr marL="114300" lvl="1" indent="-114300" algn="l" defTabSz="533400">
            <a:lnSpc>
              <a:spcPct val="90000"/>
            </a:lnSpc>
            <a:spcBef>
              <a:spcPct val="0"/>
            </a:spcBef>
            <a:spcAft>
              <a:spcPct val="15000"/>
            </a:spcAft>
            <a:buChar char="••"/>
          </a:pPr>
          <a:r>
            <a:rPr lang="en-US" sz="1200" kern="1200" dirty="0" smtClean="0"/>
            <a:t>Microbiology</a:t>
          </a:r>
          <a:endParaRPr lang="en-US" sz="1200" kern="1200" dirty="0"/>
        </a:p>
      </dsp:txBody>
      <dsp:txXfrm>
        <a:off x="1216095" y="1895564"/>
        <a:ext cx="1179812" cy="562956"/>
      </dsp:txXfrm>
    </dsp:sp>
    <dsp:sp modelId="{A1F60697-B514-4497-937D-AAD920151B4E}">
      <dsp:nvSpPr>
        <dsp:cNvPr id="0" name=""/>
        <dsp:cNvSpPr/>
      </dsp:nvSpPr>
      <dsp:spPr>
        <a:xfrm>
          <a:off x="1834533" y="1176827"/>
          <a:ext cx="1406666" cy="1406666"/>
        </a:xfrm>
        <a:prstGeom prst="circularArrow">
          <a:avLst>
            <a:gd name="adj1" fmla="val 2530"/>
            <a:gd name="adj2" fmla="val 306777"/>
            <a:gd name="adj3" fmla="val 19517712"/>
            <a:gd name="adj4" fmla="val 12575511"/>
            <a:gd name="adj5" fmla="val 2951"/>
          </a:avLst>
        </a:prstGeom>
        <a:solidFill>
          <a:schemeClr val="accent3">
            <a:hueOff val="-2760720"/>
            <a:satOff val="-7277"/>
            <a:lumOff val="-1882"/>
            <a:alphaOff val="0"/>
          </a:schemeClr>
        </a:solidFill>
        <a:ln>
          <a:noFill/>
        </a:ln>
        <a:effectLst>
          <a:outerShdw blurRad="39000" dist="25400" dir="5400000" rotWithShape="0">
            <a:srgbClr val="000000">
              <a:alpha val="38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28F1F55-0EE0-4E6D-AC7E-D66A14E0317D}">
      <dsp:nvSpPr>
        <dsp:cNvPr id="0" name=""/>
        <dsp:cNvSpPr/>
      </dsp:nvSpPr>
      <dsp:spPr>
        <a:xfrm>
          <a:off x="1549683" y="1551877"/>
          <a:ext cx="820217" cy="326173"/>
        </a:xfrm>
        <a:prstGeom prst="roundRect">
          <a:avLst>
            <a:gd name="adj" fmla="val 10000"/>
          </a:avLst>
        </a:prstGeom>
        <a:gradFill rotWithShape="0">
          <a:gsLst>
            <a:gs pos="0">
              <a:schemeClr val="accent3">
                <a:hueOff val="-2300600"/>
                <a:satOff val="-6064"/>
                <a:lumOff val="-1569"/>
                <a:alphaOff val="0"/>
                <a:shade val="47500"/>
                <a:satMod val="137000"/>
              </a:schemeClr>
            </a:gs>
            <a:gs pos="55000">
              <a:schemeClr val="accent3">
                <a:hueOff val="-2300600"/>
                <a:satOff val="-6064"/>
                <a:lumOff val="-1569"/>
                <a:alphaOff val="0"/>
                <a:shade val="69000"/>
                <a:satMod val="137000"/>
              </a:schemeClr>
            </a:gs>
            <a:gs pos="100000">
              <a:schemeClr val="accent3">
                <a:hueOff val="-2300600"/>
                <a:satOff val="-6064"/>
                <a:lumOff val="-1569"/>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dirty="0" smtClean="0"/>
            <a:t>Bioscreening</a:t>
          </a:r>
          <a:endParaRPr lang="en-US" sz="800" kern="1200" dirty="0"/>
        </a:p>
      </dsp:txBody>
      <dsp:txXfrm>
        <a:off x="1559236" y="1561430"/>
        <a:ext cx="801111" cy="307067"/>
      </dsp:txXfrm>
    </dsp:sp>
    <dsp:sp modelId="{F5CCE5B7-112C-4EC8-9FA9-CBD809241FA8}">
      <dsp:nvSpPr>
        <dsp:cNvPr id="0" name=""/>
        <dsp:cNvSpPr/>
      </dsp:nvSpPr>
      <dsp:spPr>
        <a:xfrm>
          <a:off x="2582862" y="1714964"/>
          <a:ext cx="1260958" cy="761071"/>
        </a:xfrm>
        <a:prstGeom prst="roundRect">
          <a:avLst>
            <a:gd name="adj" fmla="val 10000"/>
          </a:avLst>
        </a:prstGeom>
        <a:solidFill>
          <a:schemeClr val="lt1">
            <a:alpha val="90000"/>
            <a:hueOff val="0"/>
            <a:satOff val="0"/>
            <a:lumOff val="0"/>
            <a:alphaOff val="0"/>
          </a:schemeClr>
        </a:solidFill>
        <a:ln w="6350" cap="rnd" cmpd="sng" algn="ctr">
          <a:solidFill>
            <a:schemeClr val="accent3">
              <a:hueOff val="-4601200"/>
              <a:satOff val="-12128"/>
              <a:lumOff val="-3137"/>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Biochemistry</a:t>
          </a:r>
          <a:endParaRPr lang="en-US" sz="1400" kern="1200" dirty="0"/>
        </a:p>
        <a:p>
          <a:pPr marL="114300" lvl="1" indent="-114300" algn="l" defTabSz="622300">
            <a:lnSpc>
              <a:spcPct val="90000"/>
            </a:lnSpc>
            <a:spcBef>
              <a:spcPct val="0"/>
            </a:spcBef>
            <a:spcAft>
              <a:spcPct val="15000"/>
            </a:spcAft>
            <a:buChar char="••"/>
          </a:pPr>
          <a:r>
            <a:rPr lang="en-US" sz="1400" kern="1200" dirty="0" smtClean="0"/>
            <a:t>Chemistry</a:t>
          </a:r>
          <a:endParaRPr lang="en-US" sz="1400" kern="1200" dirty="0"/>
        </a:p>
      </dsp:txBody>
      <dsp:txXfrm>
        <a:off x="2600376" y="1732478"/>
        <a:ext cx="1225930" cy="562956"/>
      </dsp:txXfrm>
    </dsp:sp>
    <dsp:sp modelId="{DC28C342-B4E1-4E76-9569-5D3961E89651}">
      <dsp:nvSpPr>
        <dsp:cNvPr id="0" name=""/>
        <dsp:cNvSpPr/>
      </dsp:nvSpPr>
      <dsp:spPr>
        <a:xfrm>
          <a:off x="3252289" y="1724119"/>
          <a:ext cx="1251190" cy="1251190"/>
        </a:xfrm>
        <a:prstGeom prst="leftCircularArrow">
          <a:avLst>
            <a:gd name="adj1" fmla="val 2844"/>
            <a:gd name="adj2" fmla="val 347433"/>
            <a:gd name="adj3" fmla="val 2126220"/>
            <a:gd name="adj4" fmla="val 9027765"/>
            <a:gd name="adj5" fmla="val 3318"/>
          </a:avLst>
        </a:prstGeom>
        <a:solidFill>
          <a:schemeClr val="accent3">
            <a:hueOff val="-5521439"/>
            <a:satOff val="-14554"/>
            <a:lumOff val="-3765"/>
            <a:alphaOff val="0"/>
          </a:schemeClr>
        </a:solidFill>
        <a:ln>
          <a:noFill/>
        </a:ln>
        <a:effectLst>
          <a:outerShdw blurRad="39000" dist="25400" dir="5400000" rotWithShape="0">
            <a:srgbClr val="000000">
              <a:alpha val="38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DD60881-D7D5-46F5-A1EA-C00C2CE83CF2}">
      <dsp:nvSpPr>
        <dsp:cNvPr id="0" name=""/>
        <dsp:cNvSpPr/>
      </dsp:nvSpPr>
      <dsp:spPr>
        <a:xfrm>
          <a:off x="2957023" y="2312949"/>
          <a:ext cx="820217" cy="326173"/>
        </a:xfrm>
        <a:prstGeom prst="roundRect">
          <a:avLst>
            <a:gd name="adj" fmla="val 10000"/>
          </a:avLst>
        </a:prstGeom>
        <a:gradFill rotWithShape="0">
          <a:gsLst>
            <a:gs pos="0">
              <a:schemeClr val="accent3">
                <a:hueOff val="-4601200"/>
                <a:satOff val="-12128"/>
                <a:lumOff val="-3137"/>
                <a:alphaOff val="0"/>
                <a:shade val="47500"/>
                <a:satMod val="137000"/>
              </a:schemeClr>
            </a:gs>
            <a:gs pos="55000">
              <a:schemeClr val="accent3">
                <a:hueOff val="-4601200"/>
                <a:satOff val="-12128"/>
                <a:lumOff val="-3137"/>
                <a:alphaOff val="0"/>
                <a:shade val="69000"/>
                <a:satMod val="137000"/>
              </a:schemeClr>
            </a:gs>
            <a:gs pos="100000">
              <a:schemeClr val="accent3">
                <a:hueOff val="-4601200"/>
                <a:satOff val="-12128"/>
                <a:lumOff val="-313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dirty="0" smtClean="0"/>
            <a:t>Active ingredient isolation</a:t>
          </a:r>
          <a:endParaRPr lang="en-US" sz="800" kern="1200" dirty="0"/>
        </a:p>
      </dsp:txBody>
      <dsp:txXfrm>
        <a:off x="2966576" y="2322502"/>
        <a:ext cx="801111" cy="307067"/>
      </dsp:txXfrm>
    </dsp:sp>
    <dsp:sp modelId="{8796EDC8-923A-44A2-B5F3-31DE1DE83023}">
      <dsp:nvSpPr>
        <dsp:cNvPr id="0" name=""/>
        <dsp:cNvSpPr/>
      </dsp:nvSpPr>
      <dsp:spPr>
        <a:xfrm>
          <a:off x="4013262" y="1577797"/>
          <a:ext cx="1149500" cy="1033459"/>
        </a:xfrm>
        <a:prstGeom prst="roundRect">
          <a:avLst>
            <a:gd name="adj" fmla="val 10000"/>
          </a:avLst>
        </a:prstGeom>
        <a:solidFill>
          <a:schemeClr val="lt1">
            <a:alpha val="90000"/>
            <a:hueOff val="0"/>
            <a:satOff val="0"/>
            <a:lumOff val="0"/>
            <a:alphaOff val="0"/>
          </a:schemeClr>
        </a:solidFill>
        <a:ln w="6350" cap="rnd" cmpd="sng" algn="ctr">
          <a:solidFill>
            <a:schemeClr val="accent3">
              <a:hueOff val="-6901799"/>
              <a:satOff val="-18192"/>
              <a:lumOff val="-4706"/>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Biochemistry</a:t>
          </a:r>
          <a:endParaRPr lang="en-US" sz="1200" kern="1200" dirty="0"/>
        </a:p>
        <a:p>
          <a:pPr marL="114300" lvl="1" indent="-114300" algn="l" defTabSz="533400">
            <a:lnSpc>
              <a:spcPct val="90000"/>
            </a:lnSpc>
            <a:spcBef>
              <a:spcPct val="0"/>
            </a:spcBef>
            <a:spcAft>
              <a:spcPct val="15000"/>
            </a:spcAft>
            <a:buChar char="••"/>
          </a:pPr>
          <a:r>
            <a:rPr lang="en-US" sz="1200" kern="1200" dirty="0" smtClean="0"/>
            <a:t>Molecular biology</a:t>
          </a:r>
          <a:endParaRPr lang="en-US" sz="1200" kern="1200" dirty="0"/>
        </a:p>
        <a:p>
          <a:pPr marL="114300" lvl="1" indent="-114300" algn="l" defTabSz="533400">
            <a:lnSpc>
              <a:spcPct val="90000"/>
            </a:lnSpc>
            <a:spcBef>
              <a:spcPct val="0"/>
            </a:spcBef>
            <a:spcAft>
              <a:spcPct val="15000"/>
            </a:spcAft>
            <a:buChar char="••"/>
          </a:pPr>
          <a:r>
            <a:rPr lang="en-US" sz="1200" kern="1200" dirty="0" smtClean="0"/>
            <a:t>immunology</a:t>
          </a:r>
          <a:endParaRPr lang="en-US" sz="1200" kern="1200" dirty="0"/>
        </a:p>
      </dsp:txBody>
      <dsp:txXfrm>
        <a:off x="4037045" y="1823036"/>
        <a:ext cx="1101934" cy="764437"/>
      </dsp:txXfrm>
    </dsp:sp>
    <dsp:sp modelId="{EC4C80F2-D8CD-4934-93BD-1A8423EAF722}">
      <dsp:nvSpPr>
        <dsp:cNvPr id="0" name=""/>
        <dsp:cNvSpPr/>
      </dsp:nvSpPr>
      <dsp:spPr>
        <a:xfrm>
          <a:off x="4624746" y="1192688"/>
          <a:ext cx="1397821" cy="1397821"/>
        </a:xfrm>
        <a:prstGeom prst="circularArrow">
          <a:avLst>
            <a:gd name="adj1" fmla="val 2546"/>
            <a:gd name="adj2" fmla="val 308833"/>
            <a:gd name="adj3" fmla="val 19433535"/>
            <a:gd name="adj4" fmla="val 12493389"/>
            <a:gd name="adj5" fmla="val 2970"/>
          </a:avLst>
        </a:prstGeom>
        <a:solidFill>
          <a:schemeClr val="accent3">
            <a:hueOff val="-8282159"/>
            <a:satOff val="-21831"/>
            <a:lumOff val="-5647"/>
            <a:alphaOff val="0"/>
          </a:schemeClr>
        </a:solidFill>
        <a:ln>
          <a:noFill/>
        </a:ln>
        <a:effectLst>
          <a:outerShdw blurRad="39000" dist="25400" dir="5400000" rotWithShape="0">
            <a:srgbClr val="000000">
              <a:alpha val="38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4FBEA73-0D17-4013-81FB-56CAF14F1D20}">
      <dsp:nvSpPr>
        <dsp:cNvPr id="0" name=""/>
        <dsp:cNvSpPr/>
      </dsp:nvSpPr>
      <dsp:spPr>
        <a:xfrm>
          <a:off x="4228039" y="1579309"/>
          <a:ext cx="1027527" cy="269363"/>
        </a:xfrm>
        <a:prstGeom prst="roundRect">
          <a:avLst>
            <a:gd name="adj" fmla="val 10000"/>
          </a:avLst>
        </a:prstGeom>
        <a:gradFill rotWithShape="0">
          <a:gsLst>
            <a:gs pos="0">
              <a:schemeClr val="accent3">
                <a:hueOff val="-6901799"/>
                <a:satOff val="-18192"/>
                <a:lumOff val="-4706"/>
                <a:alphaOff val="0"/>
                <a:shade val="47500"/>
                <a:satMod val="137000"/>
              </a:schemeClr>
            </a:gs>
            <a:gs pos="55000">
              <a:schemeClr val="accent3">
                <a:hueOff val="-6901799"/>
                <a:satOff val="-18192"/>
                <a:lumOff val="-4706"/>
                <a:alphaOff val="0"/>
                <a:shade val="69000"/>
                <a:satMod val="137000"/>
              </a:schemeClr>
            </a:gs>
            <a:gs pos="100000">
              <a:schemeClr val="accent3">
                <a:hueOff val="-6901799"/>
                <a:satOff val="-18192"/>
                <a:lumOff val="-4706"/>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dirty="0" smtClean="0"/>
            <a:t>In vivo investigation</a:t>
          </a:r>
          <a:endParaRPr lang="en-US" sz="800" kern="1200" dirty="0"/>
        </a:p>
      </dsp:txBody>
      <dsp:txXfrm>
        <a:off x="4235928" y="1587198"/>
        <a:ext cx="1011749" cy="253585"/>
      </dsp:txXfrm>
    </dsp:sp>
    <dsp:sp modelId="{AD99D682-5B39-4C97-BB9E-95E91628AAD9}">
      <dsp:nvSpPr>
        <dsp:cNvPr id="0" name=""/>
        <dsp:cNvSpPr/>
      </dsp:nvSpPr>
      <dsp:spPr>
        <a:xfrm>
          <a:off x="5425008" y="1714964"/>
          <a:ext cx="1124650" cy="761071"/>
        </a:xfrm>
        <a:prstGeom prst="roundRect">
          <a:avLst>
            <a:gd name="adj" fmla="val 10000"/>
          </a:avLst>
        </a:prstGeom>
        <a:solidFill>
          <a:schemeClr val="lt1">
            <a:alpha val="90000"/>
            <a:hueOff val="0"/>
            <a:satOff val="0"/>
            <a:lumOff val="0"/>
            <a:alphaOff val="0"/>
          </a:schemeClr>
        </a:solidFill>
        <a:ln w="6350" cap="rnd" cmpd="sng" algn="ctr">
          <a:solidFill>
            <a:schemeClr val="accent3">
              <a:hueOff val="-9202399"/>
              <a:satOff val="-24257"/>
              <a:lumOff val="-6275"/>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Biochemistry</a:t>
          </a:r>
          <a:endParaRPr lang="en-US" sz="1200" kern="1200" dirty="0"/>
        </a:p>
        <a:p>
          <a:pPr marL="114300" lvl="1" indent="-114300" algn="l" defTabSz="533400">
            <a:lnSpc>
              <a:spcPct val="90000"/>
            </a:lnSpc>
            <a:spcBef>
              <a:spcPct val="0"/>
            </a:spcBef>
            <a:spcAft>
              <a:spcPct val="15000"/>
            </a:spcAft>
            <a:buChar char="••"/>
          </a:pPr>
          <a:r>
            <a:rPr lang="en-US" sz="1200" kern="1200" dirty="0" smtClean="0"/>
            <a:t>Chemistry </a:t>
          </a:r>
          <a:endParaRPr lang="en-US" sz="1200" kern="1200" dirty="0"/>
        </a:p>
        <a:p>
          <a:pPr marL="114300" lvl="1" indent="-114300" algn="l" defTabSz="533400">
            <a:lnSpc>
              <a:spcPct val="90000"/>
            </a:lnSpc>
            <a:spcBef>
              <a:spcPct val="0"/>
            </a:spcBef>
            <a:spcAft>
              <a:spcPct val="15000"/>
            </a:spcAft>
            <a:buChar char="••"/>
          </a:pPr>
          <a:r>
            <a:rPr lang="en-US" sz="1200" kern="1200" dirty="0" smtClean="0"/>
            <a:t>pharmacy</a:t>
          </a:r>
          <a:endParaRPr lang="en-US" sz="1200" kern="1200" dirty="0"/>
        </a:p>
      </dsp:txBody>
      <dsp:txXfrm>
        <a:off x="5442522" y="1732478"/>
        <a:ext cx="1089622" cy="562956"/>
      </dsp:txXfrm>
    </dsp:sp>
    <dsp:sp modelId="{6846351F-C3F7-4149-AC0C-9D48F36DC4CB}">
      <dsp:nvSpPr>
        <dsp:cNvPr id="0" name=""/>
        <dsp:cNvSpPr/>
      </dsp:nvSpPr>
      <dsp:spPr>
        <a:xfrm>
          <a:off x="6027233" y="1702061"/>
          <a:ext cx="1273682" cy="1273682"/>
        </a:xfrm>
        <a:prstGeom prst="leftCircularArrow">
          <a:avLst>
            <a:gd name="adj1" fmla="val 2794"/>
            <a:gd name="adj2" fmla="val 340897"/>
            <a:gd name="adj3" fmla="val 2148027"/>
            <a:gd name="adj4" fmla="val 9056108"/>
            <a:gd name="adj5" fmla="val 3259"/>
          </a:avLst>
        </a:prstGeom>
        <a:solidFill>
          <a:schemeClr val="accent3">
            <a:hueOff val="-11042878"/>
            <a:satOff val="-29108"/>
            <a:lumOff val="-7530"/>
            <a:alphaOff val="0"/>
          </a:schemeClr>
        </a:solidFill>
        <a:ln>
          <a:noFill/>
        </a:ln>
        <a:effectLst>
          <a:outerShdw blurRad="39000" dist="25400" dir="5400000" rotWithShape="0">
            <a:srgbClr val="000000">
              <a:alpha val="38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68BEA9B-FCFC-4A6F-817C-F574B016B04A}">
      <dsp:nvSpPr>
        <dsp:cNvPr id="0" name=""/>
        <dsp:cNvSpPr/>
      </dsp:nvSpPr>
      <dsp:spPr>
        <a:xfrm>
          <a:off x="5615467" y="2322518"/>
          <a:ext cx="1051314" cy="307033"/>
        </a:xfrm>
        <a:prstGeom prst="roundRect">
          <a:avLst>
            <a:gd name="adj" fmla="val 10000"/>
          </a:avLst>
        </a:prstGeom>
        <a:gradFill rotWithShape="0">
          <a:gsLst>
            <a:gs pos="0">
              <a:schemeClr val="accent3">
                <a:hueOff val="-9202399"/>
                <a:satOff val="-24257"/>
                <a:lumOff val="-6275"/>
                <a:alphaOff val="0"/>
                <a:shade val="47500"/>
                <a:satMod val="137000"/>
              </a:schemeClr>
            </a:gs>
            <a:gs pos="55000">
              <a:schemeClr val="accent3">
                <a:hueOff val="-9202399"/>
                <a:satOff val="-24257"/>
                <a:lumOff val="-6275"/>
                <a:alphaOff val="0"/>
                <a:shade val="69000"/>
                <a:satMod val="137000"/>
              </a:schemeClr>
            </a:gs>
            <a:gs pos="100000">
              <a:schemeClr val="accent3">
                <a:hueOff val="-9202399"/>
                <a:satOff val="-24257"/>
                <a:lumOff val="-6275"/>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dirty="0" smtClean="0"/>
            <a:t>prototype</a:t>
          </a:r>
          <a:endParaRPr lang="en-US" sz="800" kern="1200" dirty="0"/>
        </a:p>
      </dsp:txBody>
      <dsp:txXfrm>
        <a:off x="5624460" y="2331511"/>
        <a:ext cx="1033328" cy="289047"/>
      </dsp:txXfrm>
    </dsp:sp>
    <dsp:sp modelId="{30CEAC70-EC97-4633-B722-41C89D745B7F}">
      <dsp:nvSpPr>
        <dsp:cNvPr id="0" name=""/>
        <dsp:cNvSpPr/>
      </dsp:nvSpPr>
      <dsp:spPr>
        <a:xfrm>
          <a:off x="6836222" y="1714964"/>
          <a:ext cx="1090592" cy="761071"/>
        </a:xfrm>
        <a:prstGeom prst="roundRect">
          <a:avLst>
            <a:gd name="adj" fmla="val 10000"/>
          </a:avLst>
        </a:prstGeom>
        <a:solidFill>
          <a:schemeClr val="lt1">
            <a:alpha val="90000"/>
            <a:hueOff val="0"/>
            <a:satOff val="0"/>
            <a:lumOff val="0"/>
            <a:alphaOff val="0"/>
          </a:schemeClr>
        </a:solidFill>
        <a:ln w="6350" cap="rnd" cmpd="sng" algn="ctr">
          <a:solidFill>
            <a:schemeClr val="accent3">
              <a:hueOff val="-11502998"/>
              <a:satOff val="-30321"/>
              <a:lumOff val="-7843"/>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Biochemistry</a:t>
          </a:r>
          <a:endParaRPr lang="en-US" sz="1200" kern="1200" dirty="0"/>
        </a:p>
        <a:p>
          <a:pPr marL="114300" lvl="1" indent="-114300" algn="l" defTabSz="533400">
            <a:lnSpc>
              <a:spcPct val="90000"/>
            </a:lnSpc>
            <a:spcBef>
              <a:spcPct val="0"/>
            </a:spcBef>
            <a:spcAft>
              <a:spcPct val="15000"/>
            </a:spcAft>
            <a:buChar char="••"/>
          </a:pPr>
          <a:r>
            <a:rPr lang="en-US" sz="1200" kern="1200" dirty="0" smtClean="0"/>
            <a:t>Pharmacy</a:t>
          </a:r>
          <a:endParaRPr lang="en-US" sz="1200" kern="1200" dirty="0"/>
        </a:p>
        <a:p>
          <a:pPr marL="114300" lvl="1" indent="-114300" algn="l" defTabSz="533400">
            <a:lnSpc>
              <a:spcPct val="90000"/>
            </a:lnSpc>
            <a:spcBef>
              <a:spcPct val="0"/>
            </a:spcBef>
            <a:spcAft>
              <a:spcPct val="15000"/>
            </a:spcAft>
            <a:buChar char="••"/>
          </a:pPr>
          <a:r>
            <a:rPr lang="en-US" sz="1200" kern="1200" dirty="0" smtClean="0"/>
            <a:t>medicine</a:t>
          </a:r>
          <a:endParaRPr lang="en-US" sz="1200" kern="1200" dirty="0"/>
        </a:p>
      </dsp:txBody>
      <dsp:txXfrm>
        <a:off x="6853736" y="1895564"/>
        <a:ext cx="1055564" cy="562956"/>
      </dsp:txXfrm>
    </dsp:sp>
    <dsp:sp modelId="{32042F16-9E73-42B8-9519-6761423FF97F}">
      <dsp:nvSpPr>
        <dsp:cNvPr id="0" name=""/>
        <dsp:cNvSpPr/>
      </dsp:nvSpPr>
      <dsp:spPr>
        <a:xfrm>
          <a:off x="7425997" y="1238713"/>
          <a:ext cx="1162145" cy="1162145"/>
        </a:xfrm>
        <a:prstGeom prst="circularArrow">
          <a:avLst>
            <a:gd name="adj1" fmla="val 3062"/>
            <a:gd name="adj2" fmla="val 375973"/>
            <a:gd name="adj3" fmla="val 19448516"/>
            <a:gd name="adj4" fmla="val 12575511"/>
            <a:gd name="adj5" fmla="val 3572"/>
          </a:avLst>
        </a:prstGeom>
        <a:solidFill>
          <a:schemeClr val="accent3">
            <a:hueOff val="-13803598"/>
            <a:satOff val="-36385"/>
            <a:lumOff val="-9412"/>
            <a:alphaOff val="0"/>
          </a:schemeClr>
        </a:solidFill>
        <a:ln>
          <a:noFill/>
        </a:ln>
        <a:effectLst>
          <a:outerShdw blurRad="39000" dist="25400" dir="5400000" rotWithShape="0">
            <a:srgbClr val="000000">
              <a:alpha val="38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207EAE8-DD30-4F56-A967-131BFEBC3A44}">
      <dsp:nvSpPr>
        <dsp:cNvPr id="0" name=""/>
        <dsp:cNvSpPr/>
      </dsp:nvSpPr>
      <dsp:spPr>
        <a:xfrm>
          <a:off x="7125200" y="1551877"/>
          <a:ext cx="820217" cy="326173"/>
        </a:xfrm>
        <a:prstGeom prst="roundRect">
          <a:avLst>
            <a:gd name="adj" fmla="val 10000"/>
          </a:avLst>
        </a:prstGeom>
        <a:gradFill rotWithShape="0">
          <a:gsLst>
            <a:gs pos="0">
              <a:schemeClr val="accent3">
                <a:hueOff val="-11502998"/>
                <a:satOff val="-30321"/>
                <a:lumOff val="-7843"/>
                <a:alphaOff val="0"/>
                <a:shade val="47500"/>
                <a:satMod val="137000"/>
              </a:schemeClr>
            </a:gs>
            <a:gs pos="55000">
              <a:schemeClr val="accent3">
                <a:hueOff val="-11502998"/>
                <a:satOff val="-30321"/>
                <a:lumOff val="-7843"/>
                <a:alphaOff val="0"/>
                <a:shade val="69000"/>
                <a:satMod val="137000"/>
              </a:schemeClr>
            </a:gs>
            <a:gs pos="100000">
              <a:schemeClr val="accent3">
                <a:hueOff val="-11502998"/>
                <a:satOff val="-30321"/>
                <a:lumOff val="-7843"/>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dirty="0" smtClean="0"/>
            <a:t>Clinical trial</a:t>
          </a:r>
          <a:endParaRPr lang="en-US" sz="800" kern="1200" dirty="0"/>
        </a:p>
      </dsp:txBody>
      <dsp:txXfrm>
        <a:off x="7134753" y="1561430"/>
        <a:ext cx="801111" cy="307067"/>
      </dsp:txXfrm>
    </dsp:sp>
    <dsp:sp modelId="{2D6C4287-73BE-4AEF-A0B0-931B0E95FAE5}">
      <dsp:nvSpPr>
        <dsp:cNvPr id="0" name=""/>
        <dsp:cNvSpPr/>
      </dsp:nvSpPr>
      <dsp:spPr>
        <a:xfrm>
          <a:off x="8114859" y="1714964"/>
          <a:ext cx="922745" cy="761071"/>
        </a:xfrm>
        <a:prstGeom prst="roundRect">
          <a:avLst>
            <a:gd name="adj" fmla="val 10000"/>
          </a:avLst>
        </a:prstGeom>
        <a:solidFill>
          <a:schemeClr val="lt1">
            <a:alpha val="90000"/>
            <a:hueOff val="0"/>
            <a:satOff val="0"/>
            <a:lumOff val="0"/>
            <a:alphaOff val="0"/>
          </a:schemeClr>
        </a:solidFill>
        <a:ln w="6350" cap="rnd" cmpd="sng" algn="ctr">
          <a:solidFill>
            <a:schemeClr val="accent3">
              <a:hueOff val="-13803598"/>
              <a:satOff val="-36385"/>
              <a:lumOff val="-9412"/>
              <a:alphaOff val="0"/>
            </a:schemeClr>
          </a:solidFill>
          <a:prstDash val="solid"/>
        </a:ln>
        <a:effectLst/>
        <a:scene3d>
          <a:camera prst="orthographicFront"/>
          <a:lightRig rig="threePt" dir="t">
            <a:rot lat="0" lon="0" rev="7500000"/>
          </a:lightRig>
        </a:scene3d>
        <a:sp3d z="-152400" extrusionH="63500" prstMaterial="dkEdge">
          <a:bevelT w="124450" h="1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Industry </a:t>
          </a:r>
          <a:endParaRPr lang="en-US" sz="1600" kern="1200" dirty="0"/>
        </a:p>
      </dsp:txBody>
      <dsp:txXfrm>
        <a:off x="8132373" y="1732478"/>
        <a:ext cx="887717" cy="562956"/>
      </dsp:txXfrm>
    </dsp:sp>
    <dsp:sp modelId="{E30E64F0-3F91-4E02-A72B-23B61D5F788F}">
      <dsp:nvSpPr>
        <dsp:cNvPr id="0" name=""/>
        <dsp:cNvSpPr/>
      </dsp:nvSpPr>
      <dsp:spPr>
        <a:xfrm>
          <a:off x="8319913" y="2312949"/>
          <a:ext cx="820217" cy="326173"/>
        </a:xfrm>
        <a:prstGeom prst="roundRect">
          <a:avLst>
            <a:gd name="adj" fmla="val 10000"/>
          </a:avLst>
        </a:prstGeom>
        <a:gradFill rotWithShape="0">
          <a:gsLst>
            <a:gs pos="0">
              <a:schemeClr val="accent3">
                <a:hueOff val="-13803598"/>
                <a:satOff val="-36385"/>
                <a:lumOff val="-9412"/>
                <a:alphaOff val="0"/>
                <a:shade val="47500"/>
                <a:satMod val="137000"/>
              </a:schemeClr>
            </a:gs>
            <a:gs pos="55000">
              <a:schemeClr val="accent3">
                <a:hueOff val="-13803598"/>
                <a:satOff val="-36385"/>
                <a:lumOff val="-9412"/>
                <a:alphaOff val="0"/>
                <a:shade val="69000"/>
                <a:satMod val="137000"/>
              </a:schemeClr>
            </a:gs>
            <a:gs pos="100000">
              <a:schemeClr val="accent3">
                <a:hueOff val="-13803598"/>
                <a:satOff val="-36385"/>
                <a:lumOff val="-9412"/>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dirty="0" smtClean="0"/>
            <a:t>Product development</a:t>
          </a:r>
          <a:endParaRPr lang="en-US" sz="800" kern="1200" dirty="0"/>
        </a:p>
      </dsp:txBody>
      <dsp:txXfrm>
        <a:off x="8329466" y="2322502"/>
        <a:ext cx="801111" cy="30706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F3EE5C-2A15-4496-874A-18C38A63DA96}">
      <dsp:nvSpPr>
        <dsp:cNvPr id="0" name=""/>
        <dsp:cNvSpPr/>
      </dsp:nvSpPr>
      <dsp:spPr>
        <a:xfrm>
          <a:off x="1143000" y="0"/>
          <a:ext cx="762000" cy="679450"/>
        </a:xfrm>
        <a:prstGeom prst="trapezoid">
          <a:avLst>
            <a:gd name="adj" fmla="val 56075"/>
          </a:avLst>
        </a:prstGeom>
        <a:gradFill rotWithShape="0">
          <a:gsLst>
            <a:gs pos="0">
              <a:schemeClr val="accent3">
                <a:hueOff val="0"/>
                <a:satOff val="0"/>
                <a:lumOff val="0"/>
                <a:alphaOff val="0"/>
                <a:shade val="47500"/>
                <a:satMod val="137000"/>
              </a:schemeClr>
            </a:gs>
            <a:gs pos="55000">
              <a:schemeClr val="accent3">
                <a:hueOff val="0"/>
                <a:satOff val="0"/>
                <a:lumOff val="0"/>
                <a:alphaOff val="0"/>
                <a:shade val="69000"/>
                <a:satMod val="137000"/>
              </a:schemeClr>
            </a:gs>
            <a:gs pos="100000">
              <a:schemeClr val="accent3">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rtl="1">
            <a:lnSpc>
              <a:spcPct val="90000"/>
            </a:lnSpc>
            <a:spcBef>
              <a:spcPct val="0"/>
            </a:spcBef>
            <a:spcAft>
              <a:spcPct val="35000"/>
            </a:spcAft>
          </a:pPr>
          <a:endParaRPr lang="ar-EG" sz="1050" kern="1200" dirty="0" smtClean="0"/>
        </a:p>
        <a:p>
          <a:pPr lvl="0" algn="ctr" defTabSz="466725" rtl="1">
            <a:lnSpc>
              <a:spcPct val="90000"/>
            </a:lnSpc>
            <a:spcBef>
              <a:spcPct val="0"/>
            </a:spcBef>
            <a:spcAft>
              <a:spcPct val="35000"/>
            </a:spcAft>
          </a:pPr>
          <a:endParaRPr lang="ar-EG" sz="1050" kern="1200" dirty="0" smtClean="0"/>
        </a:p>
        <a:p>
          <a:pPr lvl="0" algn="ctr" defTabSz="466725" rtl="1">
            <a:lnSpc>
              <a:spcPct val="90000"/>
            </a:lnSpc>
            <a:spcBef>
              <a:spcPct val="0"/>
            </a:spcBef>
            <a:spcAft>
              <a:spcPct val="35000"/>
            </a:spcAft>
          </a:pPr>
          <a:r>
            <a:rPr lang="en-US" sz="1050" kern="1200" dirty="0" smtClean="0"/>
            <a:t>product</a:t>
          </a:r>
          <a:endParaRPr lang="ar-EG" sz="1050" kern="1200" dirty="0"/>
        </a:p>
      </dsp:txBody>
      <dsp:txXfrm>
        <a:off x="1143000" y="0"/>
        <a:ext cx="762000" cy="679450"/>
      </dsp:txXfrm>
    </dsp:sp>
    <dsp:sp modelId="{5D4B90F9-6406-440A-B1AD-CBD2F0158F8E}">
      <dsp:nvSpPr>
        <dsp:cNvPr id="0" name=""/>
        <dsp:cNvSpPr/>
      </dsp:nvSpPr>
      <dsp:spPr>
        <a:xfrm>
          <a:off x="762000" y="679450"/>
          <a:ext cx="1524000" cy="679450"/>
        </a:xfrm>
        <a:prstGeom prst="trapezoid">
          <a:avLst>
            <a:gd name="adj" fmla="val 56075"/>
          </a:avLst>
        </a:prstGeom>
        <a:gradFill rotWithShape="0">
          <a:gsLst>
            <a:gs pos="0">
              <a:schemeClr val="accent3">
                <a:hueOff val="-4601200"/>
                <a:satOff val="-12128"/>
                <a:lumOff val="-3137"/>
                <a:alphaOff val="0"/>
                <a:shade val="47500"/>
                <a:satMod val="137000"/>
              </a:schemeClr>
            </a:gs>
            <a:gs pos="55000">
              <a:schemeClr val="accent3">
                <a:hueOff val="-4601200"/>
                <a:satOff val="-12128"/>
                <a:lumOff val="-3137"/>
                <a:alphaOff val="0"/>
                <a:shade val="69000"/>
                <a:satMod val="137000"/>
              </a:schemeClr>
            </a:gs>
            <a:gs pos="100000">
              <a:schemeClr val="accent3">
                <a:hueOff val="-4601200"/>
                <a:satOff val="-12128"/>
                <a:lumOff val="-313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en-US" sz="1700" kern="1200" dirty="0" smtClean="0"/>
            <a:t>prototype</a:t>
          </a:r>
          <a:endParaRPr lang="ar-EG" sz="1700" kern="1200" dirty="0"/>
        </a:p>
      </dsp:txBody>
      <dsp:txXfrm>
        <a:off x="1028700" y="679450"/>
        <a:ext cx="990600" cy="679450"/>
      </dsp:txXfrm>
    </dsp:sp>
    <dsp:sp modelId="{5135787C-CC23-4096-A388-4A699604AD40}">
      <dsp:nvSpPr>
        <dsp:cNvPr id="0" name=""/>
        <dsp:cNvSpPr/>
      </dsp:nvSpPr>
      <dsp:spPr>
        <a:xfrm>
          <a:off x="381000" y="1358900"/>
          <a:ext cx="2286000" cy="679450"/>
        </a:xfrm>
        <a:prstGeom prst="trapezoid">
          <a:avLst>
            <a:gd name="adj" fmla="val 56075"/>
          </a:avLst>
        </a:prstGeom>
        <a:gradFill rotWithShape="0">
          <a:gsLst>
            <a:gs pos="0">
              <a:schemeClr val="accent3">
                <a:hueOff val="-9202399"/>
                <a:satOff val="-24257"/>
                <a:lumOff val="-6275"/>
                <a:alphaOff val="0"/>
                <a:shade val="47500"/>
                <a:satMod val="137000"/>
              </a:schemeClr>
            </a:gs>
            <a:gs pos="55000">
              <a:schemeClr val="accent3">
                <a:hueOff val="-9202399"/>
                <a:satOff val="-24257"/>
                <a:lumOff val="-6275"/>
                <a:alphaOff val="0"/>
                <a:shade val="69000"/>
                <a:satMod val="137000"/>
              </a:schemeClr>
            </a:gs>
            <a:gs pos="100000">
              <a:schemeClr val="accent3">
                <a:hueOff val="-9202399"/>
                <a:satOff val="-24257"/>
                <a:lumOff val="-6275"/>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en-US" sz="1700" kern="1200" dirty="0" smtClean="0"/>
            <a:t>patents</a:t>
          </a:r>
          <a:endParaRPr lang="ar-EG" sz="1700" kern="1200" dirty="0"/>
        </a:p>
      </dsp:txBody>
      <dsp:txXfrm>
        <a:off x="781050" y="1358900"/>
        <a:ext cx="1485900" cy="679450"/>
      </dsp:txXfrm>
    </dsp:sp>
    <dsp:sp modelId="{DC98808E-D8D5-496D-A0A4-F3C8EDA522C7}">
      <dsp:nvSpPr>
        <dsp:cNvPr id="0" name=""/>
        <dsp:cNvSpPr/>
      </dsp:nvSpPr>
      <dsp:spPr>
        <a:xfrm>
          <a:off x="0" y="2038350"/>
          <a:ext cx="3048000" cy="679450"/>
        </a:xfrm>
        <a:prstGeom prst="trapezoid">
          <a:avLst>
            <a:gd name="adj" fmla="val 56075"/>
          </a:avLst>
        </a:prstGeom>
        <a:gradFill rotWithShape="0">
          <a:gsLst>
            <a:gs pos="0">
              <a:schemeClr val="accent3">
                <a:hueOff val="-13803598"/>
                <a:satOff val="-36385"/>
                <a:lumOff val="-9412"/>
                <a:alphaOff val="0"/>
                <a:shade val="47500"/>
                <a:satMod val="137000"/>
              </a:schemeClr>
            </a:gs>
            <a:gs pos="55000">
              <a:schemeClr val="accent3">
                <a:hueOff val="-13803598"/>
                <a:satOff val="-36385"/>
                <a:lumOff val="-9412"/>
                <a:alphaOff val="0"/>
                <a:shade val="69000"/>
                <a:satMod val="137000"/>
              </a:schemeClr>
            </a:gs>
            <a:gs pos="100000">
              <a:schemeClr val="accent3">
                <a:hueOff val="-13803598"/>
                <a:satOff val="-36385"/>
                <a:lumOff val="-9412"/>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en-US" sz="1700" kern="1200" dirty="0" smtClean="0"/>
            <a:t>publications</a:t>
          </a:r>
          <a:endParaRPr lang="ar-EG" sz="1700" kern="1200" dirty="0"/>
        </a:p>
      </dsp:txBody>
      <dsp:txXfrm>
        <a:off x="533399" y="2038350"/>
        <a:ext cx="1981200" cy="6794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237A0-6F7E-45D4-829B-A2A4D012CD86}">
      <dsp:nvSpPr>
        <dsp:cNvPr id="0" name=""/>
        <dsp:cNvSpPr/>
      </dsp:nvSpPr>
      <dsp:spPr>
        <a:xfrm>
          <a:off x="1200150" y="0"/>
          <a:ext cx="800100" cy="704850"/>
        </a:xfrm>
        <a:prstGeom prst="trapezoid">
          <a:avLst>
            <a:gd name="adj" fmla="val 56757"/>
          </a:avLst>
        </a:prstGeom>
        <a:gradFill rotWithShape="0">
          <a:gsLst>
            <a:gs pos="0">
              <a:schemeClr val="accent4">
                <a:hueOff val="0"/>
                <a:satOff val="0"/>
                <a:lumOff val="0"/>
                <a:alphaOff val="0"/>
                <a:shade val="47500"/>
                <a:satMod val="137000"/>
              </a:schemeClr>
            </a:gs>
            <a:gs pos="55000">
              <a:schemeClr val="accent4">
                <a:hueOff val="0"/>
                <a:satOff val="0"/>
                <a:lumOff val="0"/>
                <a:alphaOff val="0"/>
                <a:shade val="69000"/>
                <a:satMod val="137000"/>
              </a:schemeClr>
            </a:gs>
            <a:gs pos="100000">
              <a:schemeClr val="accent4">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endParaRPr lang="en-US" sz="1700" kern="1200" dirty="0" smtClean="0"/>
        </a:p>
        <a:p>
          <a:pPr lvl="0" algn="ctr" defTabSz="755650" rtl="1">
            <a:lnSpc>
              <a:spcPct val="90000"/>
            </a:lnSpc>
            <a:spcBef>
              <a:spcPct val="0"/>
            </a:spcBef>
            <a:spcAft>
              <a:spcPct val="35000"/>
            </a:spcAft>
          </a:pPr>
          <a:r>
            <a:rPr lang="en-US" sz="1700" kern="1200" dirty="0" smtClean="0"/>
            <a:t>price</a:t>
          </a:r>
          <a:endParaRPr lang="ar-EG" sz="1700" kern="1200" dirty="0"/>
        </a:p>
      </dsp:txBody>
      <dsp:txXfrm>
        <a:off x="1200150" y="0"/>
        <a:ext cx="800100" cy="704850"/>
      </dsp:txXfrm>
    </dsp:sp>
    <dsp:sp modelId="{CBD3710D-0BB0-4AD8-B8B6-FD56193A7DDB}">
      <dsp:nvSpPr>
        <dsp:cNvPr id="0" name=""/>
        <dsp:cNvSpPr/>
      </dsp:nvSpPr>
      <dsp:spPr>
        <a:xfrm>
          <a:off x="800100" y="704850"/>
          <a:ext cx="1600200" cy="704850"/>
        </a:xfrm>
        <a:prstGeom prst="trapezoid">
          <a:avLst>
            <a:gd name="adj" fmla="val 56757"/>
          </a:avLst>
        </a:prstGeom>
        <a:gradFill rotWithShape="0">
          <a:gsLst>
            <a:gs pos="0">
              <a:schemeClr val="accent4">
                <a:hueOff val="-2010380"/>
                <a:satOff val="14035"/>
                <a:lumOff val="1503"/>
                <a:alphaOff val="0"/>
                <a:shade val="47500"/>
                <a:satMod val="137000"/>
              </a:schemeClr>
            </a:gs>
            <a:gs pos="55000">
              <a:schemeClr val="accent4">
                <a:hueOff val="-2010380"/>
                <a:satOff val="14035"/>
                <a:lumOff val="1503"/>
                <a:alphaOff val="0"/>
                <a:shade val="69000"/>
                <a:satMod val="137000"/>
              </a:schemeClr>
            </a:gs>
            <a:gs pos="100000">
              <a:schemeClr val="accent4">
                <a:hueOff val="-2010380"/>
                <a:satOff val="14035"/>
                <a:lumOff val="1503"/>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en-US" sz="1700" kern="1200" dirty="0" smtClean="0"/>
            <a:t>promotion</a:t>
          </a:r>
          <a:endParaRPr lang="ar-EG" sz="1700" kern="1200" dirty="0"/>
        </a:p>
      </dsp:txBody>
      <dsp:txXfrm>
        <a:off x="1080134" y="704850"/>
        <a:ext cx="1040130" cy="704850"/>
      </dsp:txXfrm>
    </dsp:sp>
    <dsp:sp modelId="{CEC0E957-726C-4855-ACE8-9F94A7D45CE5}">
      <dsp:nvSpPr>
        <dsp:cNvPr id="0" name=""/>
        <dsp:cNvSpPr/>
      </dsp:nvSpPr>
      <dsp:spPr>
        <a:xfrm>
          <a:off x="400049" y="1409700"/>
          <a:ext cx="2400300" cy="704850"/>
        </a:xfrm>
        <a:prstGeom prst="trapezoid">
          <a:avLst>
            <a:gd name="adj" fmla="val 56757"/>
          </a:avLst>
        </a:prstGeom>
        <a:gradFill rotWithShape="0">
          <a:gsLst>
            <a:gs pos="0">
              <a:schemeClr val="accent4">
                <a:hueOff val="-4020761"/>
                <a:satOff val="28070"/>
                <a:lumOff val="3006"/>
                <a:alphaOff val="0"/>
                <a:shade val="47500"/>
                <a:satMod val="137000"/>
              </a:schemeClr>
            </a:gs>
            <a:gs pos="55000">
              <a:schemeClr val="accent4">
                <a:hueOff val="-4020761"/>
                <a:satOff val="28070"/>
                <a:lumOff val="3006"/>
                <a:alphaOff val="0"/>
                <a:shade val="69000"/>
                <a:satMod val="137000"/>
              </a:schemeClr>
            </a:gs>
            <a:gs pos="100000">
              <a:schemeClr val="accent4">
                <a:hueOff val="-4020761"/>
                <a:satOff val="28070"/>
                <a:lumOff val="3006"/>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1">
            <a:lnSpc>
              <a:spcPct val="90000"/>
            </a:lnSpc>
            <a:spcBef>
              <a:spcPct val="0"/>
            </a:spcBef>
            <a:spcAft>
              <a:spcPct val="35000"/>
            </a:spcAft>
          </a:pPr>
          <a:r>
            <a:rPr lang="en-US" sz="1700" kern="1200" dirty="0" smtClean="0"/>
            <a:t>place</a:t>
          </a:r>
          <a:endParaRPr lang="ar-EG" sz="1700" kern="1200" dirty="0"/>
        </a:p>
      </dsp:txBody>
      <dsp:txXfrm>
        <a:off x="820102" y="1409700"/>
        <a:ext cx="1560195" cy="704850"/>
      </dsp:txXfrm>
    </dsp:sp>
    <dsp:sp modelId="{45B4D0A7-DD33-46D3-966C-312165887F02}">
      <dsp:nvSpPr>
        <dsp:cNvPr id="0" name=""/>
        <dsp:cNvSpPr/>
      </dsp:nvSpPr>
      <dsp:spPr>
        <a:xfrm>
          <a:off x="0" y="2114550"/>
          <a:ext cx="3200400" cy="704850"/>
        </a:xfrm>
        <a:prstGeom prst="trapezoid">
          <a:avLst>
            <a:gd name="adj" fmla="val 56757"/>
          </a:avLst>
        </a:prstGeom>
        <a:gradFill rotWithShape="0">
          <a:gsLst>
            <a:gs pos="0">
              <a:schemeClr val="accent4">
                <a:hueOff val="-6031141"/>
                <a:satOff val="42105"/>
                <a:lumOff val="4509"/>
                <a:alphaOff val="0"/>
                <a:shade val="47500"/>
                <a:satMod val="137000"/>
              </a:schemeClr>
            </a:gs>
            <a:gs pos="55000">
              <a:schemeClr val="accent4">
                <a:hueOff val="-6031141"/>
                <a:satOff val="42105"/>
                <a:lumOff val="4509"/>
                <a:alphaOff val="0"/>
                <a:shade val="69000"/>
                <a:satMod val="137000"/>
              </a:schemeClr>
            </a:gs>
            <a:gs pos="100000">
              <a:schemeClr val="accent4">
                <a:hueOff val="-6031141"/>
                <a:satOff val="42105"/>
                <a:lumOff val="4509"/>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0">
            <a:lnSpc>
              <a:spcPct val="90000"/>
            </a:lnSpc>
            <a:spcBef>
              <a:spcPct val="0"/>
            </a:spcBef>
            <a:spcAft>
              <a:spcPct val="35000"/>
            </a:spcAft>
          </a:pPr>
          <a:r>
            <a:rPr lang="en-US" sz="1700" kern="1200" dirty="0" smtClean="0"/>
            <a:t>product</a:t>
          </a:r>
          <a:endParaRPr lang="ar-EG" sz="1700" kern="1200" dirty="0"/>
        </a:p>
      </dsp:txBody>
      <dsp:txXfrm>
        <a:off x="560069" y="2114550"/>
        <a:ext cx="2080260" cy="70485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3.png"/></Relationships>
</file>

<file path=ppt/drawings/drawing1.xml><?xml version="1.0" encoding="utf-8"?>
<c:userShapes xmlns:c="http://schemas.openxmlformats.org/drawingml/2006/chart">
  <cdr:relSizeAnchor xmlns:cdr="http://schemas.openxmlformats.org/drawingml/2006/chartDrawing">
    <cdr:from>
      <cdr:x>0.18333</cdr:x>
      <cdr:y>0.82857</cdr:y>
    </cdr:from>
    <cdr:to>
      <cdr:x>1</cdr:x>
      <cdr:y>1</cdr:y>
    </cdr:to>
    <cdr:sp macro="" textlink="">
      <cdr:nvSpPr>
        <cdr:cNvPr id="2" name="TextBox 1"/>
        <cdr:cNvSpPr txBox="1"/>
      </cdr:nvSpPr>
      <cdr:spPr>
        <a:xfrm xmlns:a="http://schemas.openxmlformats.org/drawingml/2006/main">
          <a:off x="1676400" y="4419600"/>
          <a:ext cx="7467600" cy="914400"/>
        </a:xfrm>
        <a:prstGeom xmlns:a="http://schemas.openxmlformats.org/drawingml/2006/main" prst="rect">
          <a:avLst/>
        </a:prstGeom>
      </cdr:spPr>
      <cdr:txBody>
        <a:bodyPr xmlns:a="http://schemas.openxmlformats.org/drawingml/2006/main" vertOverflow="clip" wrap="none" rtlCol="1"/>
        <a:lstStyle xmlns:a="http://schemas.openxmlformats.org/drawingml/2006/main"/>
        <a:p xmlns:a="http://schemas.openxmlformats.org/drawingml/2006/main">
          <a:endParaRPr lang="ar-EG" sz="1100" dirty="0"/>
        </a:p>
      </cdr:txBody>
    </cdr:sp>
  </cdr:relSizeAnchor>
  <cdr:relSizeAnchor xmlns:cdr="http://schemas.openxmlformats.org/drawingml/2006/chartDrawing">
    <cdr:from>
      <cdr:x>0.125</cdr:x>
      <cdr:y>0.84286</cdr:y>
    </cdr:from>
    <cdr:to>
      <cdr:x>0.925</cdr:x>
      <cdr:y>0.9</cdr:y>
    </cdr:to>
    <cdr:sp macro="" textlink="">
      <cdr:nvSpPr>
        <cdr:cNvPr id="3" name="TextBox 2"/>
        <cdr:cNvSpPr txBox="1"/>
      </cdr:nvSpPr>
      <cdr:spPr>
        <a:xfrm xmlns:a="http://schemas.openxmlformats.org/drawingml/2006/main">
          <a:off x="1143000" y="4495800"/>
          <a:ext cx="7315200" cy="3048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pPr rtl="0"/>
          <a:r>
            <a:rPr lang="en-US" sz="1100" dirty="0" smtClean="0"/>
            <a:t>                    0.2                                               0.4                                                0.6                                             0.8                                                1</a:t>
          </a:r>
          <a:endParaRPr lang="ar-EG"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019FB22-FF50-4B4F-AC79-C35518514583}" type="datetimeFigureOut">
              <a:rPr lang="ar-EG" smtClean="0"/>
              <a:pPr/>
              <a:t>04/11/1436</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F7D4373-E547-428E-9277-8379924389AE}" type="slidenum">
              <a:rPr lang="ar-EG" smtClean="0"/>
              <a:pPr/>
              <a:t>‹#›</a:t>
            </a:fld>
            <a:endParaRPr lang="ar-EG"/>
          </a:p>
        </p:txBody>
      </p:sp>
    </p:spTree>
    <p:extLst>
      <p:ext uri="{BB962C8B-B14F-4D97-AF65-F5344CB8AC3E}">
        <p14:creationId xmlns:p14="http://schemas.microsoft.com/office/powerpoint/2010/main" val="418560525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q-AL" dirty="0" smtClean="0"/>
              <a:t>peroxisome proliferator-activated receptor gamma, coactivator </a:t>
            </a:r>
            <a:endParaRPr lang="ar-EG" dirty="0"/>
          </a:p>
        </p:txBody>
      </p:sp>
      <p:sp>
        <p:nvSpPr>
          <p:cNvPr id="4" name="Slide Number Placeholder 3"/>
          <p:cNvSpPr>
            <a:spLocks noGrp="1"/>
          </p:cNvSpPr>
          <p:nvPr>
            <p:ph type="sldNum" sz="quarter" idx="10"/>
          </p:nvPr>
        </p:nvSpPr>
        <p:spPr/>
        <p:txBody>
          <a:bodyPr/>
          <a:lstStyle/>
          <a:p>
            <a:fld id="{4F7D4373-E547-428E-9277-8379924389AE}" type="slidenum">
              <a:rPr lang="ar-EG" smtClean="0"/>
              <a:pPr/>
              <a:t>12</a:t>
            </a:fld>
            <a:endParaRPr lang="ar-E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a:lstStyle/>
          <a:p>
            <a:pPr eaLnBrk="1" hangingPunct="1">
              <a:spcBef>
                <a:spcPct val="0"/>
              </a:spcBef>
            </a:pPr>
            <a:endParaRPr lang="ar-EG" smtClean="0"/>
          </a:p>
        </p:txBody>
      </p:sp>
      <p:sp>
        <p:nvSpPr>
          <p:cNvPr id="92164" name="Header Placeholder 3"/>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r>
              <a:rPr lang="en-GB" smtClean="0"/>
              <a:t>Faculty Panorama</a:t>
            </a:r>
            <a:endParaRPr lang="ar-EG" smtClean="0"/>
          </a:p>
        </p:txBody>
      </p:sp>
      <p:sp>
        <p:nvSpPr>
          <p:cNvPr id="92165"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fld id="{0F010F2C-8F3E-407D-BB70-26884BEFE6CE}" type="datetime8">
              <a:rPr lang="ar-EG" smtClean="0"/>
              <a:pPr/>
              <a:t>18 آب، 15</a:t>
            </a:fld>
            <a:endParaRPr lang="ar-EG" smtClean="0"/>
          </a:p>
        </p:txBody>
      </p:sp>
      <p:sp>
        <p:nvSpPr>
          <p:cNvPr id="92166"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91AF22C-5108-4DD0-BC04-3A60797A2084}" type="slidenum">
              <a:rPr lang="ar-EG" smtClean="0"/>
              <a:pPr/>
              <a:t>22</a:t>
            </a:fld>
            <a:endParaRPr lang="ar-E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dirty="0"/>
          </a:p>
        </p:txBody>
      </p:sp>
      <p:sp>
        <p:nvSpPr>
          <p:cNvPr id="4" name="Slide Number Placeholder 3"/>
          <p:cNvSpPr>
            <a:spLocks noGrp="1"/>
          </p:cNvSpPr>
          <p:nvPr>
            <p:ph type="sldNum" sz="quarter" idx="10"/>
          </p:nvPr>
        </p:nvSpPr>
        <p:spPr/>
        <p:txBody>
          <a:bodyPr/>
          <a:lstStyle/>
          <a:p>
            <a:fld id="{4F7D4373-E547-428E-9277-8379924389AE}" type="slidenum">
              <a:rPr lang="ar-EG" smtClean="0"/>
              <a:pPr/>
              <a:t>27</a:t>
            </a:fld>
            <a:endParaRPr lang="ar-EG"/>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dirty="0"/>
          </a:p>
        </p:txBody>
      </p:sp>
      <p:sp>
        <p:nvSpPr>
          <p:cNvPr id="4" name="Slide Number Placeholder 3"/>
          <p:cNvSpPr>
            <a:spLocks noGrp="1"/>
          </p:cNvSpPr>
          <p:nvPr>
            <p:ph type="sldNum" sz="quarter" idx="10"/>
          </p:nvPr>
        </p:nvSpPr>
        <p:spPr/>
        <p:txBody>
          <a:bodyPr/>
          <a:lstStyle/>
          <a:p>
            <a:fld id="{4F7D4373-E547-428E-9277-8379924389AE}" type="slidenum">
              <a:rPr lang="ar-EG" smtClean="0"/>
              <a:pPr/>
              <a:t>28</a:t>
            </a:fld>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8/18/2015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8/18/2015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D8BD707-D9CF-40AE-B4C6-C98DA3205C09}" type="datetimeFigureOut">
              <a:rPr lang="en-US" smtClean="0"/>
              <a:pPr/>
              <a:t>8/18/2015</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D8BD707-D9CF-40AE-B4C6-C98DA3205C09}" type="datetimeFigureOut">
              <a:rPr lang="en-US" smtClean="0"/>
              <a:pPr/>
              <a:t>8/18/2015</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r" rtl="1"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r" rtl="1"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r" rtl="1"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r" rtl="1"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r" rtl="1"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r" rtl="1"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r" rtl="1"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r" rtl="1"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r" rtl="1"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12.png"/><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1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image" Target="../media/image14.png"/><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4.png"/><Relationship Id="rId5" Type="http://schemas.openxmlformats.org/officeDocument/2006/relationships/oleObject" Target="../embeddings/oleObject2.bin"/><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4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7.xml"/><Relationship Id="rId7" Type="http://schemas.openxmlformats.org/officeDocument/2006/relationships/image" Target="../media/image39.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35.png"/></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diagramLayout" Target="../diagrams/layout10.xml"/><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diagramData" Target="../diagrams/data10.xml"/><Relationship Id="rId2" Type="http://schemas.openxmlformats.org/officeDocument/2006/relationships/diagramData" Target="../diagrams/data8.xml"/><Relationship Id="rId16" Type="http://schemas.microsoft.com/office/2007/relationships/diagramDrawing" Target="../diagrams/drawing10.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5" Type="http://schemas.openxmlformats.org/officeDocument/2006/relationships/diagramColors" Target="../diagrams/colors10.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diagramQuickStyle" Target="../diagrams/quickStyle10.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hyperlink" Target="mailto:doaa.ahmed@alex-sci.edu.eg" TargetMode="External"/><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hyperlink" Target="mailto:d.ghareeb@yahoo.com" TargetMode="External"/></Relationships>
</file>

<file path=ppt/slides/_rels/slide49.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About OMICS Group</a:t>
            </a:r>
          </a:p>
        </p:txBody>
      </p:sp>
      <p:sp>
        <p:nvSpPr>
          <p:cNvPr id="3" name="Content Placeholder 2"/>
          <p:cNvSpPr>
            <a:spLocks noGrp="1"/>
          </p:cNvSpPr>
          <p:nvPr>
            <p:ph idx="1"/>
          </p:nvPr>
        </p:nvSpPr>
        <p:spPr>
          <a:xfrm>
            <a:off x="457200" y="1676400"/>
            <a:ext cx="8229600" cy="4449763"/>
          </a:xfrm>
        </p:spPr>
        <p:txBody>
          <a:bodyPr>
            <a:normAutofit fontScale="70000" lnSpcReduction="20000"/>
          </a:bodyPr>
          <a:lstStyle/>
          <a:p>
            <a:pPr marL="0" indent="0" algn="just">
              <a:buNone/>
            </a:pPr>
            <a:r>
              <a:rPr lang="en-US" dirty="0"/>
              <a:t>OMICS Group is an amalgamation of </a:t>
            </a:r>
            <a:r>
              <a:rPr lang="en-US" dirty="0">
                <a:hlinkClick r:id="rId2"/>
              </a:rPr>
              <a:t>Open Access Publications</a:t>
            </a:r>
            <a:r>
              <a:rPr lang="en-US" dirty="0"/>
              <a:t> 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2104503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OMICS International Conferences</a:t>
            </a:r>
          </a:p>
        </p:txBody>
      </p:sp>
      <p:sp>
        <p:nvSpPr>
          <p:cNvPr id="3" name="Content Placeholder 2"/>
          <p:cNvSpPr>
            <a:spLocks noGrp="1"/>
          </p:cNvSpPr>
          <p:nvPr>
            <p:ph idx="1"/>
          </p:nvPr>
        </p:nvSpPr>
        <p:spPr>
          <a:xfrm>
            <a:off x="533400" y="1676400"/>
            <a:ext cx="8153400" cy="4449763"/>
          </a:xfrm>
        </p:spPr>
        <p:txBody>
          <a:bodyPr>
            <a:normAutofit fontScale="77500" lnSpcReduction="20000"/>
          </a:bodyPr>
          <a:lstStyle/>
          <a:p>
            <a:pPr marL="0" indent="0" algn="just">
              <a:buNone/>
            </a:pPr>
            <a:r>
              <a:rPr lang="en-US" dirty="0"/>
              <a:t>OMICS International is a pioneer and leading science event organizer, which publishes around 500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a:t>
            </a:r>
            <a:r>
              <a:rPr lang="en-US"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1803034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590800"/>
            <a:ext cx="8077200" cy="1673352"/>
          </a:xfrm>
        </p:spPr>
        <p:txBody>
          <a:bodyPr>
            <a:normAutofit/>
          </a:bodyPr>
          <a:lstStyle/>
          <a:p>
            <a:r>
              <a:rPr lang="en-US" dirty="0" smtClean="0"/>
              <a:t>From Remedy to nanoparticles for AD treatment</a:t>
            </a:r>
            <a:endParaRPr lang="ar-EG" dirty="0"/>
          </a:p>
        </p:txBody>
      </p:sp>
      <p:sp>
        <p:nvSpPr>
          <p:cNvPr id="3" name="Subtitle 2"/>
          <p:cNvSpPr>
            <a:spLocks noGrp="1"/>
          </p:cNvSpPr>
          <p:nvPr>
            <p:ph type="subTitle" idx="1"/>
          </p:nvPr>
        </p:nvSpPr>
        <p:spPr>
          <a:xfrm>
            <a:off x="609600" y="990600"/>
            <a:ext cx="8077200" cy="1499616"/>
          </a:xfrm>
        </p:spPr>
        <p:txBody>
          <a:bodyPr/>
          <a:lstStyle/>
          <a:p>
            <a:r>
              <a:rPr lang="en-US" dirty="0" err="1" smtClean="0"/>
              <a:t>Doaa</a:t>
            </a:r>
            <a:r>
              <a:rPr lang="en-US" dirty="0" smtClean="0"/>
              <a:t> A. Ghareeb, </a:t>
            </a:r>
            <a:r>
              <a:rPr lang="en-US" dirty="0" err="1" smtClean="0"/>
              <a:t>Ph.D</a:t>
            </a:r>
            <a:endParaRPr lang="ar-EG" dirty="0"/>
          </a:p>
        </p:txBody>
      </p:sp>
      <p:sp>
        <p:nvSpPr>
          <p:cNvPr id="8" name="Rectangle 7"/>
          <p:cNvSpPr/>
          <p:nvPr/>
        </p:nvSpPr>
        <p:spPr>
          <a:xfrm>
            <a:off x="0" y="6581001"/>
            <a:ext cx="1828800" cy="276999"/>
          </a:xfrm>
          <a:prstGeom prst="rect">
            <a:avLst/>
          </a:prstGeom>
        </p:spPr>
        <p:txBody>
          <a:bodyPr wrap="square">
            <a:spAutoFit/>
          </a:bodyPr>
          <a:lstStyle/>
          <a:p>
            <a:fld id="{A53615F4-A8F9-4DCF-97B7-4322754FAC38}" type="datetime1">
              <a:rPr lang="en-US" sz="1200" smtClean="0">
                <a:solidFill>
                  <a:prstClr val="white">
                    <a:tint val="95000"/>
                  </a:prstClr>
                </a:solidFill>
              </a:rPr>
              <a:pPr/>
              <a:t>8/18/2015</a:t>
            </a:fld>
            <a:endParaRPr lang="ar-EG" dirty="0"/>
          </a:p>
        </p:txBody>
      </p:sp>
      <p:sp>
        <p:nvSpPr>
          <p:cNvPr id="5" name="TextBox 4"/>
          <p:cNvSpPr txBox="1"/>
          <p:nvPr/>
        </p:nvSpPr>
        <p:spPr>
          <a:xfrm>
            <a:off x="4876800" y="5715000"/>
            <a:ext cx="3962400" cy="369332"/>
          </a:xfrm>
          <a:prstGeom prst="rect">
            <a:avLst/>
          </a:prstGeom>
          <a:noFill/>
        </p:spPr>
        <p:txBody>
          <a:bodyPr wrap="square" rtlCol="1">
            <a:spAutoFit/>
          </a:bodyPr>
          <a:lstStyle/>
          <a:p>
            <a:pPr algn="ctr"/>
            <a:r>
              <a:rPr lang="en-US" dirty="0"/>
              <a:t>Pharmacovigilance-2015</a:t>
            </a:r>
            <a:endParaRPr lang="ar-EG"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Outlines </a:t>
            </a:r>
            <a:endParaRPr lang="ar-EG" dirty="0"/>
          </a:p>
        </p:txBody>
      </p:sp>
      <p:sp>
        <p:nvSpPr>
          <p:cNvPr id="3" name="Content Placeholder 2"/>
          <p:cNvSpPr>
            <a:spLocks noGrp="1"/>
          </p:cNvSpPr>
          <p:nvPr>
            <p:ph idx="1"/>
          </p:nvPr>
        </p:nvSpPr>
        <p:spPr/>
        <p:txBody>
          <a:bodyPr/>
          <a:lstStyle/>
          <a:p>
            <a:pPr algn="l" rtl="0"/>
            <a:r>
              <a:rPr lang="en-US" dirty="0" smtClean="0"/>
              <a:t>Introduction about AD</a:t>
            </a:r>
          </a:p>
          <a:p>
            <a:pPr algn="l" rtl="0"/>
            <a:r>
              <a:rPr lang="en-US" dirty="0" smtClean="0"/>
              <a:t>Introduction about </a:t>
            </a:r>
            <a:r>
              <a:rPr lang="en-US" i="1" dirty="0" smtClean="0"/>
              <a:t>Berberis vulgaris</a:t>
            </a:r>
            <a:r>
              <a:rPr lang="en-US" dirty="0" smtClean="0"/>
              <a:t> and Berberine</a:t>
            </a:r>
          </a:p>
          <a:p>
            <a:pPr algn="l" rtl="0"/>
            <a:r>
              <a:rPr lang="en-US" dirty="0" smtClean="0"/>
              <a:t>Disease induction by different mechanism</a:t>
            </a:r>
          </a:p>
          <a:p>
            <a:pPr algn="l" rtl="0"/>
            <a:r>
              <a:rPr lang="en-US" dirty="0" smtClean="0"/>
              <a:t>Disease treatment with extract, active compound and NP</a:t>
            </a:r>
          </a:p>
          <a:p>
            <a:pPr algn="l" rtl="0"/>
            <a:r>
              <a:rPr lang="en-US" dirty="0" smtClean="0"/>
              <a:t>Conclusion </a:t>
            </a:r>
          </a:p>
          <a:p>
            <a:pPr algn="l" rtl="0"/>
            <a:endParaRPr lang="ar-E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Dr.Doaa ghareb\Desktop\لمؤتمر 24 ديسمبر\Drug Development proces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Down Arrow 2"/>
          <p:cNvSpPr/>
          <p:nvPr/>
        </p:nvSpPr>
        <p:spPr>
          <a:xfrm>
            <a:off x="838200" y="1143000"/>
            <a:ext cx="457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4" name="Down Arrow 3"/>
          <p:cNvSpPr/>
          <p:nvPr/>
        </p:nvSpPr>
        <p:spPr>
          <a:xfrm>
            <a:off x="2819400" y="1066800"/>
            <a:ext cx="457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5" name="Down Arrow 4"/>
          <p:cNvSpPr/>
          <p:nvPr/>
        </p:nvSpPr>
        <p:spPr>
          <a:xfrm>
            <a:off x="5334000" y="3657600"/>
            <a:ext cx="457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6" name="Down Arrow 5"/>
          <p:cNvSpPr/>
          <p:nvPr/>
        </p:nvSpPr>
        <p:spPr>
          <a:xfrm>
            <a:off x="4572000" y="1981200"/>
            <a:ext cx="457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7" name="Down Arrow 6"/>
          <p:cNvSpPr/>
          <p:nvPr/>
        </p:nvSpPr>
        <p:spPr>
          <a:xfrm>
            <a:off x="6248400" y="1371600"/>
            <a:ext cx="4572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sp>
        <p:nvSpPr>
          <p:cNvPr id="8" name="Rectangle 7"/>
          <p:cNvSpPr/>
          <p:nvPr/>
        </p:nvSpPr>
        <p:spPr>
          <a:xfrm>
            <a:off x="4876800" y="5105401"/>
            <a:ext cx="1644197" cy="3048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1400" b="1" cap="none" spc="0" dirty="0" smtClean="0">
                <a:ln w="11430"/>
                <a:solidFill>
                  <a:schemeClr val="bg1"/>
                </a:solidFill>
                <a:effectLst>
                  <a:outerShdw blurRad="80000" dist="40000" dir="5040000" algn="tl">
                    <a:srgbClr val="000000">
                      <a:alpha val="30000"/>
                    </a:srgbClr>
                  </a:outerShdw>
                </a:effectLst>
              </a:rPr>
              <a:t>At animal model</a:t>
            </a:r>
            <a:endParaRPr lang="en-US" sz="1400" b="1" cap="none" spc="0" dirty="0">
              <a:ln w="11430"/>
              <a:solidFill>
                <a:schemeClr val="bg1"/>
              </a:soli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target</a:t>
            </a:r>
            <a:br>
              <a:rPr lang="en-US" dirty="0" smtClean="0"/>
            </a:br>
            <a:r>
              <a:rPr lang="en-US" dirty="0" smtClean="0"/>
              <a:t>Alzheimer Disease</a:t>
            </a:r>
            <a:endParaRPr lang="ar-EG" dirty="0"/>
          </a:p>
        </p:txBody>
      </p:sp>
      <p:sp>
        <p:nvSpPr>
          <p:cNvPr id="6" name="Content Placeholder 5"/>
          <p:cNvSpPr>
            <a:spLocks noGrp="1"/>
          </p:cNvSpPr>
          <p:nvPr>
            <p:ph idx="1"/>
          </p:nvPr>
        </p:nvSpPr>
        <p:spPr/>
        <p:txBody>
          <a:bodyPr>
            <a:normAutofit fontScale="85000" lnSpcReduction="10000"/>
          </a:bodyPr>
          <a:lstStyle/>
          <a:p>
            <a:pPr algn="l" rtl="0">
              <a:buFont typeface="Wingdings" pitchFamily="2" charset="2"/>
              <a:buChar char="§"/>
            </a:pPr>
            <a:r>
              <a:rPr lang="en-US" dirty="0" smtClean="0"/>
              <a:t>Alzheimer’s disease (AD) is a complex neurodegenerative condition which has become a major public health problem because of its increasing prevalence, long duration and high cost of care.</a:t>
            </a:r>
          </a:p>
          <a:p>
            <a:pPr algn="l" rtl="0">
              <a:buFont typeface="Wingdings" pitchFamily="2" charset="2"/>
              <a:buChar char="§"/>
            </a:pPr>
            <a:r>
              <a:rPr lang="en-US" dirty="0" smtClean="0"/>
              <a:t>AD is the fourth leading cause of death among 10% of 70 years aged people after myocardial infraction, stroke and cancer. </a:t>
            </a:r>
          </a:p>
          <a:p>
            <a:pPr algn="l" rtl="0">
              <a:buFont typeface="Wingdings" pitchFamily="2" charset="2"/>
              <a:buChar char="§"/>
            </a:pPr>
            <a:r>
              <a:rPr lang="en-US" dirty="0" smtClean="0"/>
              <a:t>It affects the middle-to old-aged individuals, approximately one in four individuals over the age of 85 and it is estimated that more than 25 million people worldwide are affected to some degree by AD. </a:t>
            </a:r>
            <a:endParaRPr lang="ar-EG" dirty="0" smtClean="0"/>
          </a:p>
          <a:p>
            <a:endParaRPr lang="ar-EG" dirty="0"/>
          </a:p>
        </p:txBody>
      </p:sp>
      <p:pic>
        <p:nvPicPr>
          <p:cNvPr id="1026" name="Picture 2"/>
          <p:cNvPicPr>
            <a:picLocks noChangeAspect="1" noChangeArrowheads="1"/>
          </p:cNvPicPr>
          <p:nvPr/>
        </p:nvPicPr>
        <p:blipFill>
          <a:blip r:embed="rId2" cstate="print"/>
          <a:srcRect/>
          <a:stretch>
            <a:fillRect/>
          </a:stretch>
        </p:blipFill>
        <p:spPr bwMode="auto">
          <a:xfrm>
            <a:off x="6934200" y="0"/>
            <a:ext cx="2209800" cy="144779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1408176"/>
          </a:xfrm>
        </p:spPr>
        <p:txBody>
          <a:bodyPr>
            <a:normAutofit fontScale="90000"/>
          </a:bodyPr>
          <a:lstStyle/>
          <a:p>
            <a:pPr rtl="0"/>
            <a:r>
              <a:rPr lang="en-US" dirty="0" smtClean="0"/>
              <a:t/>
            </a:r>
            <a:br>
              <a:rPr lang="en-US" dirty="0" smtClean="0"/>
            </a:br>
            <a:r>
              <a:rPr lang="en-US" dirty="0" smtClean="0"/>
              <a:t>Research Mechanism of action</a:t>
            </a:r>
            <a:br>
              <a:rPr lang="en-US" dirty="0" smtClean="0"/>
            </a:br>
            <a:r>
              <a:rPr lang="en-US" dirty="0" smtClean="0"/>
              <a:t>Alzheimer’s disease hallmarks</a:t>
            </a:r>
            <a:br>
              <a:rPr lang="en-US" dirty="0" smtClean="0"/>
            </a:br>
            <a:endParaRPr lang="ar-EG" dirty="0"/>
          </a:p>
        </p:txBody>
      </p:sp>
      <p:sp>
        <p:nvSpPr>
          <p:cNvPr id="3" name="Content Placeholder 2"/>
          <p:cNvSpPr>
            <a:spLocks noGrp="1"/>
          </p:cNvSpPr>
          <p:nvPr>
            <p:ph idx="1"/>
          </p:nvPr>
        </p:nvSpPr>
        <p:spPr>
          <a:xfrm>
            <a:off x="0" y="1447800"/>
            <a:ext cx="9144000" cy="685800"/>
          </a:xfrm>
        </p:spPr>
        <p:txBody>
          <a:bodyPr>
            <a:normAutofit fontScale="70000" lnSpcReduction="20000"/>
          </a:bodyPr>
          <a:lstStyle/>
          <a:p>
            <a:pPr algn="l" rtl="0">
              <a:buFont typeface="Wingdings" pitchFamily="2" charset="2"/>
              <a:buChar char="§"/>
            </a:pPr>
            <a:r>
              <a:rPr lang="en-US" dirty="0" smtClean="0"/>
              <a:t>AD </a:t>
            </a:r>
            <a:r>
              <a:rPr lang="en-US" dirty="0"/>
              <a:t>is characterized by loss of short term memory, disorientation, and impairment of judgment and reasoning. </a:t>
            </a:r>
            <a:endParaRPr lang="en-US" dirty="0" smtClean="0"/>
          </a:p>
          <a:p>
            <a:pPr algn="l" rtl="0">
              <a:buFont typeface="Wingdings" pitchFamily="2" charset="2"/>
              <a:buChar char="§"/>
            </a:pPr>
            <a:endParaRPr lang="en-US" dirty="0" smtClean="0"/>
          </a:p>
          <a:p>
            <a:pPr algn="l" rtl="0">
              <a:buFont typeface="Wingdings" pitchFamily="2" charset="2"/>
              <a:buChar char="§"/>
            </a:pPr>
            <a:endParaRPr lang="ar-EG" dirty="0"/>
          </a:p>
        </p:txBody>
      </p:sp>
      <p:graphicFrame>
        <p:nvGraphicFramePr>
          <p:cNvPr id="4" name="Diagram 3"/>
          <p:cNvGraphicFramePr/>
          <p:nvPr/>
        </p:nvGraphicFramePr>
        <p:xfrm>
          <a:off x="152400" y="3200400"/>
          <a:ext cx="86868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609601" y="2209800"/>
            <a:ext cx="7772400" cy="400110"/>
          </a:xfrm>
          <a:prstGeom prst="rect">
            <a:avLst/>
          </a:prstGeom>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Neuropathologically</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AD brain is characterized by two hallmark </a:t>
            </a:r>
          </a:p>
        </p:txBody>
      </p:sp>
    </p:spTree>
    <p:extLst>
      <p:ext uri="{BB962C8B-B14F-4D97-AF65-F5344CB8AC3E}">
        <p14:creationId xmlns:p14="http://schemas.microsoft.com/office/powerpoint/2010/main" val="128871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bg/>
                                          </p:spTgt>
                                        </p:tgtEl>
                                        <p:attrNameLst>
                                          <p:attrName>style.visibility</p:attrName>
                                        </p:attrNameLst>
                                      </p:cBhvr>
                                      <p:to>
                                        <p:strVal val="visible"/>
                                      </p:to>
                                    </p:set>
                                    <p:anim calcmode="lin" valueType="num">
                                      <p:cBhvr additive="base">
                                        <p:cTn id="13" dur="500" fill="hold"/>
                                        <p:tgtEl>
                                          <p:spTgt spid="5">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5">
                                            <p:bg/>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graphicEl>
                                              <a:dgm id="{C6AC5CFF-17ED-47C3-9FFF-E99F69463C57}"/>
                                            </p:graphicEl>
                                          </p:spTgt>
                                        </p:tgtEl>
                                        <p:attrNameLst>
                                          <p:attrName>style.visibility</p:attrName>
                                        </p:attrNameLst>
                                      </p:cBhvr>
                                      <p:to>
                                        <p:strVal val="visible"/>
                                      </p:to>
                                    </p:set>
                                    <p:anim calcmode="lin" valueType="num">
                                      <p:cBhvr additive="base">
                                        <p:cTn id="23" dur="500" fill="hold"/>
                                        <p:tgtEl>
                                          <p:spTgt spid="4">
                                            <p:graphicEl>
                                              <a:dgm id="{C6AC5CFF-17ED-47C3-9FFF-E99F69463C57}"/>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graphicEl>
                                              <a:dgm id="{C6AC5CFF-17ED-47C3-9FFF-E99F69463C57}"/>
                                            </p:graphic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graphicEl>
                                              <a:dgm id="{B5BE41EC-30F2-4222-B76B-0F491765CB66}"/>
                                            </p:graphicEl>
                                          </p:spTgt>
                                        </p:tgtEl>
                                        <p:attrNameLst>
                                          <p:attrName>style.visibility</p:attrName>
                                        </p:attrNameLst>
                                      </p:cBhvr>
                                      <p:to>
                                        <p:strVal val="visible"/>
                                      </p:to>
                                    </p:set>
                                    <p:anim calcmode="lin" valueType="num">
                                      <p:cBhvr additive="base">
                                        <p:cTn id="29" dur="500" fill="hold"/>
                                        <p:tgtEl>
                                          <p:spTgt spid="4">
                                            <p:graphicEl>
                                              <a:dgm id="{B5BE41EC-30F2-4222-B76B-0F491765CB66}"/>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graphicEl>
                                              <a:dgm id="{B5BE41EC-30F2-4222-B76B-0F491765CB66}"/>
                                            </p:graphic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
                                            <p:graphicEl>
                                              <a:dgm id="{50EE5D66-CEA1-4919-AD7E-A4B45A6F512D}"/>
                                            </p:graphicEl>
                                          </p:spTgt>
                                        </p:tgtEl>
                                        <p:attrNameLst>
                                          <p:attrName>style.visibility</p:attrName>
                                        </p:attrNameLst>
                                      </p:cBhvr>
                                      <p:to>
                                        <p:strVal val="visible"/>
                                      </p:to>
                                    </p:set>
                                    <p:anim calcmode="lin" valueType="num">
                                      <p:cBhvr additive="base">
                                        <p:cTn id="35" dur="500" fill="hold"/>
                                        <p:tgtEl>
                                          <p:spTgt spid="4">
                                            <p:graphicEl>
                                              <a:dgm id="{50EE5D66-CEA1-4919-AD7E-A4B45A6F512D}"/>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graphicEl>
                                              <a:dgm id="{50EE5D66-CEA1-4919-AD7E-A4B45A6F512D}"/>
                                            </p:graphic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graphicEl>
                                              <a:dgm id="{A5E42230-69C8-412D-B983-FBA9F13188AE}"/>
                                            </p:graphicEl>
                                          </p:spTgt>
                                        </p:tgtEl>
                                        <p:attrNameLst>
                                          <p:attrName>style.visibility</p:attrName>
                                        </p:attrNameLst>
                                      </p:cBhvr>
                                      <p:to>
                                        <p:strVal val="visible"/>
                                      </p:to>
                                    </p:set>
                                    <p:anim calcmode="lin" valueType="num">
                                      <p:cBhvr additive="base">
                                        <p:cTn id="41" dur="500" fill="hold"/>
                                        <p:tgtEl>
                                          <p:spTgt spid="4">
                                            <p:graphicEl>
                                              <a:dgm id="{A5E42230-69C8-412D-B983-FBA9F13188AE}"/>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graphicEl>
                                              <a:dgm id="{A5E42230-69C8-412D-B983-FBA9F13188AE}"/>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Sub>
          <a:bldDgm bld="one"/>
        </p:bldSub>
      </p:bldGraphic>
      <p:bldP spid="5" grpId="0"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4294967295"/>
          </p:nvPr>
        </p:nvSpPr>
        <p:spPr>
          <a:xfrm>
            <a:off x="0" y="0"/>
            <a:ext cx="9144000" cy="6858000"/>
          </a:xfrm>
        </p:spPr>
        <p:txBody>
          <a:bodyPr rtlCol="0">
            <a:normAutofit/>
          </a:bodyPr>
          <a:lstStyle/>
          <a:p>
            <a:pPr marL="571500" indent="-571500" algn="l" rtl="0" fontAlgn="auto">
              <a:spcAft>
                <a:spcPts val="0"/>
              </a:spcAft>
              <a:buFont typeface="Courier New" pitchFamily="49" charset="0"/>
              <a:buChar char="o"/>
              <a:defRPr/>
            </a:pPr>
            <a:r>
              <a:rPr lang="el-GR" sz="3600" dirty="0" smtClean="0">
                <a:solidFill>
                  <a:srgbClr val="020202"/>
                </a:solidFill>
                <a:effectLst>
                  <a:outerShdw blurRad="38100" dist="38100" dir="2700000" algn="tl">
                    <a:srgbClr val="000000">
                      <a:alpha val="43137"/>
                    </a:srgbClr>
                  </a:outerShdw>
                </a:effectLst>
              </a:rPr>
              <a:t>β</a:t>
            </a:r>
            <a:r>
              <a:rPr lang="en-US" sz="3600" dirty="0" smtClean="0">
                <a:solidFill>
                  <a:srgbClr val="020202"/>
                </a:solidFill>
                <a:effectLst>
                  <a:outerShdw blurRad="38100" dist="38100" dir="2700000" algn="tl">
                    <a:srgbClr val="000000">
                      <a:alpha val="43137"/>
                    </a:srgbClr>
                  </a:outerShdw>
                </a:effectLst>
              </a:rPr>
              <a:t>- </a:t>
            </a:r>
            <a:r>
              <a:rPr lang="en-US" sz="3600" dirty="0">
                <a:solidFill>
                  <a:srgbClr val="020202"/>
                </a:solidFill>
                <a:effectLst>
                  <a:outerShdw blurRad="38100" dist="38100" dir="2700000" algn="tl">
                    <a:srgbClr val="000000">
                      <a:alpha val="43137"/>
                    </a:srgbClr>
                  </a:outerShdw>
                </a:effectLst>
              </a:rPr>
              <a:t>amyloid accumulation: </a:t>
            </a:r>
            <a:endParaRPr lang="en-US" sz="3600" dirty="0" smtClean="0">
              <a:solidFill>
                <a:srgbClr val="020202"/>
              </a:solidFill>
              <a:effectLst>
                <a:outerShdw blurRad="38100" dist="38100" dir="2700000" algn="tl">
                  <a:srgbClr val="000000">
                    <a:alpha val="43137"/>
                  </a:srgbClr>
                </a:outerShdw>
              </a:effectLst>
            </a:endParaRPr>
          </a:p>
          <a:p>
            <a:pPr marL="571500" indent="-571500" algn="l" rtl="0" fontAlgn="auto">
              <a:spcAft>
                <a:spcPts val="0"/>
              </a:spcAft>
              <a:buFont typeface="Courier New" pitchFamily="49" charset="0"/>
              <a:buChar char="o"/>
              <a:defRPr/>
            </a:pPr>
            <a:r>
              <a:rPr lang="en-US" sz="3600" dirty="0" err="1" smtClean="0">
                <a:solidFill>
                  <a:srgbClr val="020202"/>
                </a:solidFill>
                <a:effectLst>
                  <a:outerShdw blurRad="38100" dist="38100" dir="2700000" algn="tl">
                    <a:srgbClr val="000000">
                      <a:alpha val="43137"/>
                    </a:srgbClr>
                  </a:outerShdw>
                </a:effectLst>
              </a:rPr>
              <a:t>Aβ</a:t>
            </a:r>
            <a:r>
              <a:rPr lang="en-US" sz="3600" dirty="0" smtClean="0">
                <a:solidFill>
                  <a:srgbClr val="020202"/>
                </a:solidFill>
                <a:effectLst>
                  <a:outerShdw blurRad="38100" dist="38100" dir="2700000" algn="tl">
                    <a:srgbClr val="000000">
                      <a:alpha val="43137"/>
                    </a:srgbClr>
                  </a:outerShdw>
                </a:effectLst>
              </a:rPr>
              <a:t> is produced </a:t>
            </a:r>
            <a:r>
              <a:rPr lang="en-US" sz="3600" dirty="0">
                <a:solidFill>
                  <a:srgbClr val="020202"/>
                </a:solidFill>
                <a:effectLst>
                  <a:outerShdw blurRad="38100" dist="38100" dir="2700000" algn="tl">
                    <a:srgbClr val="000000">
                      <a:alpha val="43137"/>
                    </a:srgbClr>
                  </a:outerShdw>
                </a:effectLst>
              </a:rPr>
              <a:t>from amyloid precursor </a:t>
            </a:r>
            <a:r>
              <a:rPr lang="en-US" sz="3600" dirty="0" smtClean="0">
                <a:solidFill>
                  <a:srgbClr val="020202"/>
                </a:solidFill>
                <a:effectLst>
                  <a:outerShdw blurRad="38100" dist="38100" dir="2700000" algn="tl">
                    <a:srgbClr val="000000">
                      <a:alpha val="43137"/>
                    </a:srgbClr>
                  </a:outerShdw>
                </a:effectLst>
              </a:rPr>
              <a:t>protein (APP</a:t>
            </a:r>
            <a:r>
              <a:rPr lang="en-US" sz="3600" dirty="0">
                <a:solidFill>
                  <a:srgbClr val="020202"/>
                </a:solidFill>
                <a:effectLst>
                  <a:outerShdw blurRad="38100" dist="38100" dir="2700000" algn="tl">
                    <a:srgbClr val="000000">
                      <a:alpha val="43137"/>
                    </a:srgbClr>
                  </a:outerShdw>
                </a:effectLst>
              </a:rPr>
              <a:t>) by serial </a:t>
            </a:r>
            <a:r>
              <a:rPr lang="en-US" sz="3600" dirty="0" err="1">
                <a:solidFill>
                  <a:srgbClr val="020202"/>
                </a:solidFill>
                <a:effectLst>
                  <a:outerShdw blurRad="38100" dist="38100" dir="2700000" algn="tl">
                    <a:srgbClr val="000000">
                      <a:alpha val="43137"/>
                    </a:srgbClr>
                  </a:outerShdw>
                </a:effectLst>
              </a:rPr>
              <a:t>proteolytic</a:t>
            </a:r>
            <a:r>
              <a:rPr lang="en-US" sz="3600" dirty="0">
                <a:solidFill>
                  <a:srgbClr val="020202"/>
                </a:solidFill>
                <a:effectLst>
                  <a:outerShdw blurRad="38100" dist="38100" dir="2700000" algn="tl">
                    <a:srgbClr val="000000">
                      <a:alpha val="43137"/>
                    </a:srgbClr>
                  </a:outerShdw>
                </a:effectLst>
              </a:rPr>
              <a:t> reactions </a:t>
            </a:r>
            <a:r>
              <a:rPr lang="en-US" sz="3600" dirty="0" smtClean="0">
                <a:solidFill>
                  <a:srgbClr val="020202"/>
                </a:solidFill>
                <a:effectLst>
                  <a:outerShdw blurRad="38100" dist="38100" dir="2700000" algn="tl">
                    <a:srgbClr val="000000">
                      <a:alpha val="43137"/>
                    </a:srgbClr>
                  </a:outerShdw>
                </a:effectLst>
              </a:rPr>
              <a:t>catalyzed by </a:t>
            </a:r>
            <a:r>
              <a:rPr lang="en-US" sz="3600" dirty="0">
                <a:solidFill>
                  <a:srgbClr val="020202"/>
                </a:solidFill>
                <a:effectLst>
                  <a:outerShdw blurRad="38100" dist="38100" dir="2700000" algn="tl">
                    <a:srgbClr val="000000">
                      <a:alpha val="43137"/>
                    </a:srgbClr>
                  </a:outerShdw>
                </a:effectLst>
              </a:rPr>
              <a:t>β-site of APP cleaving enzymes </a:t>
            </a:r>
            <a:r>
              <a:rPr lang="en-US" sz="3600" dirty="0" smtClean="0">
                <a:solidFill>
                  <a:srgbClr val="020202"/>
                </a:solidFill>
                <a:effectLst>
                  <a:outerShdw blurRad="38100" dist="38100" dir="2700000" algn="tl">
                    <a:srgbClr val="000000">
                      <a:alpha val="43137"/>
                    </a:srgbClr>
                  </a:outerShdw>
                </a:effectLst>
              </a:rPr>
              <a:t>β-</a:t>
            </a:r>
            <a:r>
              <a:rPr lang="en-US" sz="3600" dirty="0" err="1" smtClean="0">
                <a:solidFill>
                  <a:srgbClr val="020202"/>
                </a:solidFill>
                <a:effectLst>
                  <a:outerShdw blurRad="38100" dist="38100" dir="2700000" algn="tl">
                    <a:srgbClr val="000000">
                      <a:alpha val="43137"/>
                    </a:srgbClr>
                  </a:outerShdw>
                </a:effectLst>
              </a:rPr>
              <a:t>secretase</a:t>
            </a:r>
            <a:r>
              <a:rPr lang="en-US" sz="3600" dirty="0" smtClean="0">
                <a:solidFill>
                  <a:srgbClr val="020202"/>
                </a:solidFill>
                <a:effectLst>
                  <a:outerShdw blurRad="38100" dist="38100" dir="2700000" algn="tl">
                    <a:srgbClr val="000000">
                      <a:alpha val="43137"/>
                    </a:srgbClr>
                  </a:outerShdw>
                </a:effectLst>
              </a:rPr>
              <a:t> </a:t>
            </a:r>
            <a:r>
              <a:rPr lang="en-US" sz="3600" dirty="0">
                <a:solidFill>
                  <a:srgbClr val="020202"/>
                </a:solidFill>
                <a:effectLst>
                  <a:outerShdw blurRad="38100" dist="38100" dir="2700000" algn="tl">
                    <a:srgbClr val="000000">
                      <a:alpha val="43137"/>
                    </a:srgbClr>
                  </a:outerShdw>
                </a:effectLst>
              </a:rPr>
              <a:t>and </a:t>
            </a:r>
            <a:r>
              <a:rPr lang="en-US" sz="3600" dirty="0" smtClean="0">
                <a:solidFill>
                  <a:srgbClr val="020202"/>
                </a:solidFill>
                <a:effectLst>
                  <a:outerShdw blurRad="38100" dist="38100" dir="2700000" algn="tl">
                    <a:srgbClr val="000000">
                      <a:alpha val="43137"/>
                    </a:srgbClr>
                  </a:outerShdw>
                </a:effectLst>
              </a:rPr>
              <a:t>γ-</a:t>
            </a:r>
            <a:r>
              <a:rPr lang="en-US" sz="3600" dirty="0" err="1" smtClean="0">
                <a:solidFill>
                  <a:srgbClr val="020202"/>
                </a:solidFill>
                <a:effectLst>
                  <a:outerShdw blurRad="38100" dist="38100" dir="2700000" algn="tl">
                    <a:srgbClr val="000000">
                      <a:alpha val="43137"/>
                    </a:srgbClr>
                  </a:outerShdw>
                </a:effectLst>
              </a:rPr>
              <a:t>secretase</a:t>
            </a:r>
            <a:r>
              <a:rPr lang="en-US" sz="3600" dirty="0" smtClean="0">
                <a:solidFill>
                  <a:srgbClr val="020202"/>
                </a:solidFill>
                <a:effectLst>
                  <a:outerShdw blurRad="38100" dist="38100" dir="2700000" algn="tl">
                    <a:srgbClr val="000000">
                      <a:alpha val="43137"/>
                    </a:srgbClr>
                  </a:outerShdw>
                </a:effectLst>
              </a:rPr>
              <a:t>.</a:t>
            </a:r>
            <a:endParaRPr lang="en-US" sz="3600" dirty="0">
              <a:solidFill>
                <a:srgbClr val="020202"/>
              </a:solidFill>
              <a:effectLst>
                <a:outerShdw blurRad="38100" dist="38100" dir="2700000" algn="tl">
                  <a:srgbClr val="000000">
                    <a:alpha val="43137"/>
                  </a:srgbClr>
                </a:outerShdw>
              </a:effectLst>
            </a:endParaRPr>
          </a:p>
          <a:p>
            <a:pPr algn="l" fontAlgn="auto">
              <a:spcAft>
                <a:spcPts val="0"/>
              </a:spcAft>
              <a:buFont typeface="Arial" pitchFamily="34" charset="0"/>
              <a:buNone/>
              <a:defRPr/>
            </a:pPr>
            <a:r>
              <a:rPr lang="en-US" sz="3600" dirty="0" smtClean="0">
                <a:solidFill>
                  <a:srgbClr val="020202"/>
                </a:solidFill>
                <a:effectLst>
                  <a:outerShdw blurRad="38100" dist="38100" dir="2700000" algn="tl">
                    <a:srgbClr val="000000">
                      <a:alpha val="43137"/>
                    </a:srgbClr>
                  </a:outerShdw>
                </a:effectLst>
              </a:rPr>
              <a:t> </a:t>
            </a:r>
            <a:endParaRPr lang="en-US" sz="3600" dirty="0">
              <a:solidFill>
                <a:srgbClr val="020202"/>
              </a:solidFill>
              <a:effectLst>
                <a:outerShdw blurRad="38100" dist="38100" dir="2700000" algn="tl">
                  <a:srgbClr val="000000">
                    <a:alpha val="43137"/>
                  </a:srgbClr>
                </a:outerShdw>
              </a:effectLst>
            </a:endParaRPr>
          </a:p>
          <a:p>
            <a:pPr fontAlgn="auto">
              <a:spcAft>
                <a:spcPts val="0"/>
              </a:spcAft>
              <a:buFont typeface="Arial" pitchFamily="34" charset="0"/>
              <a:buNone/>
              <a:defRPr/>
            </a:pPr>
            <a:endParaRPr lang="en-US" dirty="0"/>
          </a:p>
        </p:txBody>
      </p:sp>
      <p:pic>
        <p:nvPicPr>
          <p:cNvPr id="25602" name="Picture 2"/>
          <p:cNvPicPr>
            <a:picLocks noChangeAspect="1" noChangeArrowheads="1"/>
          </p:cNvPicPr>
          <p:nvPr/>
        </p:nvPicPr>
        <p:blipFill>
          <a:blip r:embed="rId2" cstate="print"/>
          <a:srcRect/>
          <a:stretch>
            <a:fillRect/>
          </a:stretch>
        </p:blipFill>
        <p:spPr bwMode="auto">
          <a:xfrm>
            <a:off x="1588" y="2819400"/>
            <a:ext cx="9142412" cy="40386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factors for amyloid aggregation</a:t>
            </a:r>
            <a:endParaRPr lang="ar-EG" dirty="0"/>
          </a:p>
        </p:txBody>
      </p:sp>
      <p:sp>
        <p:nvSpPr>
          <p:cNvPr id="3" name="Content Placeholder 2"/>
          <p:cNvSpPr>
            <a:spLocks noGrp="1"/>
          </p:cNvSpPr>
          <p:nvPr>
            <p:ph idx="1"/>
          </p:nvPr>
        </p:nvSpPr>
        <p:spPr>
          <a:xfrm>
            <a:off x="457200" y="1775191"/>
            <a:ext cx="8229600" cy="3330209"/>
          </a:xfrm>
        </p:spPr>
        <p:txBody>
          <a:bodyPr>
            <a:normAutofit fontScale="92500" lnSpcReduction="10000"/>
          </a:bodyPr>
          <a:lstStyle/>
          <a:p>
            <a:pPr algn="l" rtl="0"/>
            <a:r>
              <a:rPr lang="en-US" dirty="0" smtClean="0"/>
              <a:t>In Egypt, we have several factor lead to AD progression such as;</a:t>
            </a:r>
          </a:p>
          <a:p>
            <a:pPr lvl="1" algn="l" rtl="0"/>
            <a:r>
              <a:rPr lang="en-US" dirty="0" smtClean="0"/>
              <a:t>Water Pollution</a:t>
            </a:r>
          </a:p>
          <a:p>
            <a:pPr lvl="1" algn="l" rtl="0"/>
            <a:r>
              <a:rPr lang="en-US" dirty="0" smtClean="0"/>
              <a:t>Liver disease</a:t>
            </a:r>
          </a:p>
          <a:p>
            <a:pPr lvl="1" algn="l" rtl="0"/>
            <a:r>
              <a:rPr lang="en-US" dirty="0" smtClean="0"/>
              <a:t>Insulin resistance syndrome</a:t>
            </a:r>
          </a:p>
          <a:p>
            <a:pPr lvl="1" algn="l" rtl="0"/>
            <a:r>
              <a:rPr lang="en-US" dirty="0" smtClean="0"/>
              <a:t>Aging and oxidative stress related disorder.</a:t>
            </a:r>
          </a:p>
          <a:p>
            <a:pPr lvl="1" algn="l" rtl="0">
              <a:buNone/>
            </a:pPr>
            <a:r>
              <a:rPr lang="en-US" dirty="0" smtClean="0"/>
              <a:t> </a:t>
            </a:r>
            <a:endParaRPr lang="ar-EG" dirty="0"/>
          </a:p>
        </p:txBody>
      </p:sp>
      <p:grpSp>
        <p:nvGrpSpPr>
          <p:cNvPr id="6" name="Group 5"/>
          <p:cNvGrpSpPr/>
          <p:nvPr/>
        </p:nvGrpSpPr>
        <p:grpSpPr>
          <a:xfrm>
            <a:off x="0" y="4800600"/>
            <a:ext cx="8763000" cy="1458218"/>
            <a:chOff x="0" y="5029200"/>
            <a:chExt cx="8763000" cy="1458218"/>
          </a:xfrm>
        </p:grpSpPr>
        <p:sp>
          <p:nvSpPr>
            <p:cNvPr id="4" name="6-Point Star 3"/>
            <p:cNvSpPr/>
            <p:nvPr/>
          </p:nvSpPr>
          <p:spPr>
            <a:xfrm>
              <a:off x="0" y="5029200"/>
              <a:ext cx="2209800" cy="1371600"/>
            </a:xfrm>
            <a:prstGeom prst="star6">
              <a:avLst/>
            </a:prstGeom>
          </p:spPr>
          <p:style>
            <a:lnRef idx="1">
              <a:schemeClr val="accent3"/>
            </a:lnRef>
            <a:fillRef idx="3">
              <a:schemeClr val="accent3"/>
            </a:fillRef>
            <a:effectRef idx="2">
              <a:schemeClr val="accent3"/>
            </a:effectRef>
            <a:fontRef idx="minor">
              <a:schemeClr val="lt1"/>
            </a:fontRef>
          </p:style>
          <p:txBody>
            <a:bodyPr rtlCol="1" anchor="ctr"/>
            <a:lstStyle/>
            <a:p>
              <a:pPr algn="ctr"/>
              <a:r>
                <a:rPr lang="en-US" sz="2000" b="1" dirty="0" smtClean="0"/>
                <a:t>Therefore, </a:t>
              </a:r>
              <a:endParaRPr lang="ar-EG" sz="2000" b="1" dirty="0"/>
            </a:p>
          </p:txBody>
        </p:sp>
        <p:sp>
          <p:nvSpPr>
            <p:cNvPr id="5" name="Rectangle 4"/>
            <p:cNvSpPr/>
            <p:nvPr/>
          </p:nvSpPr>
          <p:spPr>
            <a:xfrm>
              <a:off x="1295400" y="5410200"/>
              <a:ext cx="7467600" cy="1077218"/>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We target different causes and/or mechanisms </a:t>
              </a:r>
              <a:endParaRPr lang="ar-EG" sz="32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Dr.Doaa ghareb\Desktop\stick_figure_direction_800_clr_2113-300x300.png"/>
          <p:cNvPicPr>
            <a:picLocks noChangeAspect="1" noChangeArrowheads="1"/>
          </p:cNvPicPr>
          <p:nvPr/>
        </p:nvPicPr>
        <p:blipFill>
          <a:blip r:embed="rId2" cstate="print"/>
          <a:srcRect/>
          <a:stretch>
            <a:fillRect/>
          </a:stretch>
        </p:blipFill>
        <p:spPr bwMode="auto">
          <a:xfrm>
            <a:off x="838200" y="-419100"/>
            <a:ext cx="7277100" cy="7277100"/>
          </a:xfrm>
          <a:prstGeom prst="rect">
            <a:avLst/>
          </a:prstGeom>
          <a:noFill/>
        </p:spPr>
      </p:pic>
      <p:sp>
        <p:nvSpPr>
          <p:cNvPr id="3" name="Rectangle 2"/>
          <p:cNvSpPr/>
          <p:nvPr/>
        </p:nvSpPr>
        <p:spPr>
          <a:xfrm>
            <a:off x="759022" y="533400"/>
            <a:ext cx="2090636" cy="400110"/>
          </a:xfrm>
          <a:prstGeom prst="rect">
            <a:avLst/>
          </a:prstGeom>
          <a:noFill/>
        </p:spPr>
        <p:txBody>
          <a:bodyPr wrap="none" lIns="91440" tIns="45720" rIns="91440" bIns="45720">
            <a:spAutoFit/>
          </a:bodyPr>
          <a:lstStyle/>
          <a:p>
            <a:pPr algn="ct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Insulin resistance</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Rectangle 3"/>
          <p:cNvSpPr/>
          <p:nvPr/>
        </p:nvSpPr>
        <p:spPr>
          <a:xfrm>
            <a:off x="0" y="1116389"/>
            <a:ext cx="3608680" cy="400110"/>
          </a:xfrm>
          <a:prstGeom prst="rect">
            <a:avLst/>
          </a:prstGeom>
          <a:noFill/>
        </p:spPr>
        <p:txBody>
          <a:bodyPr wrap="none" lIns="91440" tIns="45720" rIns="91440" bIns="45720">
            <a:spAutoFit/>
          </a:bodyPr>
          <a:lstStyle/>
          <a:p>
            <a:pPr algn="ct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Muscarinic</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receptor antagonist</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Rectangle 4"/>
          <p:cNvSpPr/>
          <p:nvPr/>
        </p:nvSpPr>
        <p:spPr>
          <a:xfrm>
            <a:off x="5881914" y="529771"/>
            <a:ext cx="1640193" cy="400110"/>
          </a:xfrm>
          <a:prstGeom prst="rect">
            <a:avLst/>
          </a:prstGeom>
          <a:noFill/>
        </p:spPr>
        <p:txBody>
          <a:bodyPr wrap="none" lIns="91440" tIns="45720" rIns="91440" bIns="45720">
            <a:spAutoFit/>
          </a:bodyPr>
          <a:lstStyle/>
          <a:p>
            <a:pPr algn="ct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Liver Disease</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Rectangle 5"/>
          <p:cNvSpPr/>
          <p:nvPr/>
        </p:nvSpPr>
        <p:spPr>
          <a:xfrm>
            <a:off x="5410045" y="1117356"/>
            <a:ext cx="3533339" cy="400110"/>
          </a:xfrm>
          <a:prstGeom prst="rect">
            <a:avLst/>
          </a:prstGeom>
          <a:noFill/>
        </p:spPr>
        <p:txBody>
          <a:bodyPr wrap="none" lIns="91440" tIns="45720" rIns="91440" bIns="45720">
            <a:spAutoFit/>
          </a:bodyPr>
          <a:lstStyle/>
          <a:p>
            <a:pPr algn="ct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Water pollution; heavy metal </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Rectangle 6"/>
          <p:cNvSpPr/>
          <p:nvPr/>
        </p:nvSpPr>
        <p:spPr>
          <a:xfrm>
            <a:off x="3630204" y="133290"/>
            <a:ext cx="1693092" cy="400110"/>
          </a:xfrm>
          <a:prstGeom prst="rect">
            <a:avLst/>
          </a:prstGeom>
          <a:noFill/>
        </p:spPr>
        <p:txBody>
          <a:bodyPr wrap="none" lIns="91440" tIns="45720" rIns="91440" bIns="45720">
            <a:spAutoFit/>
          </a:bodyPr>
          <a:lstStyle/>
          <a:p>
            <a:pPr algn="ct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Inflammation</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28800"/>
            <a:ext cx="9144000" cy="5029200"/>
          </a:xfrm>
        </p:spPr>
        <p:txBody>
          <a:bodyPr rtlCol="0">
            <a:normAutofit/>
          </a:bodyPr>
          <a:lstStyle/>
          <a:p>
            <a:pPr algn="l" rtl="0" fontAlgn="auto">
              <a:spcAft>
                <a:spcPts val="0"/>
              </a:spcAft>
              <a:buFont typeface="Wingdings" pitchFamily="2" charset="2"/>
              <a:buChar char="v"/>
              <a:defRPr/>
            </a:pPr>
            <a:r>
              <a:rPr lang="en-US" sz="4000" dirty="0" smtClean="0">
                <a:solidFill>
                  <a:srgbClr val="020202"/>
                </a:solidFill>
                <a:effectLst>
                  <a:outerShdw blurRad="38100" dist="38100" dir="2700000" algn="tl">
                    <a:srgbClr val="000000">
                      <a:alpha val="43137"/>
                    </a:srgbClr>
                  </a:outerShdw>
                </a:effectLst>
                <a:latin typeface="Minion-Regular"/>
              </a:rPr>
              <a:t> brain </a:t>
            </a:r>
            <a:r>
              <a:rPr lang="en-US" sz="4000" dirty="0">
                <a:solidFill>
                  <a:srgbClr val="020202"/>
                </a:solidFill>
                <a:effectLst>
                  <a:outerShdw blurRad="38100" dist="38100" dir="2700000" algn="tl">
                    <a:srgbClr val="000000">
                      <a:alpha val="43137"/>
                    </a:srgbClr>
                  </a:outerShdw>
                </a:effectLst>
                <a:latin typeface="Minion-Regular"/>
              </a:rPr>
              <a:t>insulin signaling has faced </a:t>
            </a:r>
            <a:r>
              <a:rPr lang="en-US" sz="4000" dirty="0" smtClean="0">
                <a:solidFill>
                  <a:srgbClr val="020202"/>
                </a:solidFill>
                <a:effectLst>
                  <a:outerShdw blurRad="38100" dist="38100" dir="2700000" algn="tl">
                    <a:srgbClr val="000000">
                      <a:alpha val="43137"/>
                    </a:srgbClr>
                  </a:outerShdw>
                </a:effectLst>
                <a:latin typeface="Minion-Regular"/>
              </a:rPr>
              <a:t>a novel </a:t>
            </a:r>
            <a:r>
              <a:rPr lang="en-US" sz="4000" dirty="0">
                <a:solidFill>
                  <a:srgbClr val="020202"/>
                </a:solidFill>
                <a:effectLst>
                  <a:outerShdw blurRad="38100" dist="38100" dir="2700000" algn="tl">
                    <a:srgbClr val="000000">
                      <a:alpha val="43137"/>
                    </a:srgbClr>
                  </a:outerShdw>
                </a:effectLst>
                <a:latin typeface="Minion-Regular"/>
              </a:rPr>
              <a:t>and increased interest in neuroscience research, </a:t>
            </a:r>
            <a:r>
              <a:rPr lang="en-US" sz="4000" dirty="0" smtClean="0">
                <a:solidFill>
                  <a:srgbClr val="020202"/>
                </a:solidFill>
                <a:effectLst>
                  <a:outerShdw blurRad="38100" dist="38100" dir="2700000" algn="tl">
                    <a:srgbClr val="000000">
                      <a:alpha val="43137"/>
                    </a:srgbClr>
                  </a:outerShdw>
                </a:effectLst>
                <a:latin typeface="Minion-Regular"/>
              </a:rPr>
              <a:t>either in </a:t>
            </a:r>
            <a:r>
              <a:rPr lang="en-US" sz="4000" dirty="0">
                <a:solidFill>
                  <a:srgbClr val="020202"/>
                </a:solidFill>
                <a:effectLst>
                  <a:outerShdw blurRad="38100" dist="38100" dir="2700000" algn="tl">
                    <a:srgbClr val="000000">
                      <a:alpha val="43137"/>
                    </a:srgbClr>
                  </a:outerShdw>
                </a:effectLst>
                <a:latin typeface="Minion-Regular"/>
              </a:rPr>
              <a:t>its signaling pathways and/or as a promising </a:t>
            </a:r>
            <a:r>
              <a:rPr lang="en-US" sz="4000" dirty="0" smtClean="0">
                <a:solidFill>
                  <a:srgbClr val="020202"/>
                </a:solidFill>
                <a:effectLst>
                  <a:outerShdw blurRad="38100" dist="38100" dir="2700000" algn="tl">
                    <a:srgbClr val="000000">
                      <a:alpha val="43137"/>
                    </a:srgbClr>
                  </a:outerShdw>
                </a:effectLst>
                <a:latin typeface="Minion-Regular"/>
              </a:rPr>
              <a:t>therapy against </a:t>
            </a:r>
            <a:r>
              <a:rPr lang="en-US" sz="4000" dirty="0">
                <a:solidFill>
                  <a:srgbClr val="020202"/>
                </a:solidFill>
                <a:effectLst>
                  <a:outerShdw blurRad="38100" dist="38100" dir="2700000" algn="tl">
                    <a:srgbClr val="000000">
                      <a:alpha val="43137"/>
                    </a:srgbClr>
                  </a:outerShdw>
                </a:effectLst>
                <a:latin typeface="Minion-Regular"/>
              </a:rPr>
              <a:t>diabetes and </a:t>
            </a:r>
            <a:r>
              <a:rPr lang="en-US" sz="4000" dirty="0" smtClean="0">
                <a:solidFill>
                  <a:srgbClr val="020202"/>
                </a:solidFill>
                <a:effectLst>
                  <a:outerShdw blurRad="38100" dist="38100" dir="2700000" algn="tl">
                    <a:srgbClr val="000000">
                      <a:alpha val="43137"/>
                    </a:srgbClr>
                  </a:outerShdw>
                </a:effectLst>
                <a:latin typeface="Minion-Regular"/>
              </a:rPr>
              <a:t>age-relate neurodegenerative disorders.</a:t>
            </a:r>
            <a:endParaRPr lang="en-US" sz="4000" dirty="0">
              <a:solidFill>
                <a:srgbClr val="020202"/>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228600" y="533400"/>
            <a:ext cx="8534400" cy="6324600"/>
            <a:chOff x="228600" y="533400"/>
            <a:chExt cx="8534400" cy="6324600"/>
          </a:xfrm>
        </p:grpSpPr>
        <p:sp>
          <p:nvSpPr>
            <p:cNvPr id="17" name="Curved Left Arrow 16"/>
            <p:cNvSpPr/>
            <p:nvPr/>
          </p:nvSpPr>
          <p:spPr>
            <a:xfrm>
              <a:off x="7924800" y="2057400"/>
              <a:ext cx="838200" cy="8382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solidFill>
                  <a:schemeClr val="tx1"/>
                </a:solidFill>
              </a:endParaRPr>
            </a:p>
          </p:txBody>
        </p:sp>
        <p:sp>
          <p:nvSpPr>
            <p:cNvPr id="69" name="Rectangle 68"/>
            <p:cNvSpPr/>
            <p:nvPr/>
          </p:nvSpPr>
          <p:spPr>
            <a:xfrm>
              <a:off x="3810000" y="6273225"/>
              <a:ext cx="4853765" cy="58477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fontAlgn="auto">
                <a:spcBef>
                  <a:spcPts val="0"/>
                </a:spcBef>
                <a:spcAft>
                  <a:spcPts val="0"/>
                </a:spcAft>
                <a:defRPr/>
              </a:pP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Pancreas and brain damage</a:t>
              </a:r>
            </a:p>
          </p:txBody>
        </p:sp>
        <p:grpSp>
          <p:nvGrpSpPr>
            <p:cNvPr id="42" name="Group 41"/>
            <p:cNvGrpSpPr/>
            <p:nvPr/>
          </p:nvGrpSpPr>
          <p:grpSpPr>
            <a:xfrm>
              <a:off x="228600" y="533400"/>
              <a:ext cx="8305800" cy="6019800"/>
              <a:chOff x="228600" y="533400"/>
              <a:chExt cx="8305800" cy="6019800"/>
            </a:xfrm>
          </p:grpSpPr>
          <p:cxnSp>
            <p:nvCxnSpPr>
              <p:cNvPr id="78" name="Curved Connector 77"/>
              <p:cNvCxnSpPr/>
              <p:nvPr/>
            </p:nvCxnSpPr>
            <p:spPr>
              <a:xfrm>
                <a:off x="3505200" y="4572000"/>
                <a:ext cx="2209800" cy="1676400"/>
              </a:xfrm>
              <a:prstGeom prst="curvedConnector3">
                <a:avLst>
                  <a:gd name="adj1" fmla="val 50000"/>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73" name="Curved Connector 72"/>
              <p:cNvCxnSpPr/>
              <p:nvPr/>
            </p:nvCxnSpPr>
            <p:spPr>
              <a:xfrm>
                <a:off x="3124200" y="6096000"/>
                <a:ext cx="762000" cy="457200"/>
              </a:xfrm>
              <a:prstGeom prst="curvedConnector3">
                <a:avLst>
                  <a:gd name="adj1" fmla="val 50000"/>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71" name="Curved Connector 70"/>
              <p:cNvCxnSpPr/>
              <p:nvPr/>
            </p:nvCxnSpPr>
            <p:spPr>
              <a:xfrm>
                <a:off x="838200" y="5486400"/>
                <a:ext cx="2667000" cy="1066800"/>
              </a:xfrm>
              <a:prstGeom prst="curvedConnector3">
                <a:avLst>
                  <a:gd name="adj1" fmla="val 50000"/>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60" name="Shape 59"/>
              <p:cNvCxnSpPr>
                <a:stCxn id="10274" idx="1"/>
                <a:endCxn id="2079" idx="3"/>
              </p:cNvCxnSpPr>
              <p:nvPr/>
            </p:nvCxnSpPr>
            <p:spPr>
              <a:xfrm rot="10800000" flipV="1">
                <a:off x="4572000" y="2705100"/>
                <a:ext cx="2133600" cy="3194050"/>
              </a:xfrm>
              <a:prstGeom prst="curvedConnector3">
                <a:avLst>
                  <a:gd name="adj1" fmla="val 50000"/>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2054" name="TextBox 3"/>
              <p:cNvSpPr txBox="1">
                <a:spLocks noChangeArrowheads="1"/>
              </p:cNvSpPr>
              <p:nvPr/>
            </p:nvSpPr>
            <p:spPr bwMode="auto">
              <a:xfrm>
                <a:off x="228600" y="685800"/>
                <a:ext cx="1524000" cy="641350"/>
              </a:xfrm>
              <a:prstGeom prst="rect">
                <a:avLst/>
              </a:prstGeom>
              <a:gradFill rotWithShape="1">
                <a:gsLst>
                  <a:gs pos="0">
                    <a:srgbClr val="BD922A"/>
                  </a:gs>
                  <a:gs pos="13000">
                    <a:srgbClr val="BD922A"/>
                  </a:gs>
                  <a:gs pos="21001">
                    <a:srgbClr val="BD922A"/>
                  </a:gs>
                  <a:gs pos="63000">
                    <a:srgbClr val="FBE4AE"/>
                  </a:gs>
                  <a:gs pos="67000">
                    <a:srgbClr val="BD922A"/>
                  </a:gs>
                  <a:gs pos="69000">
                    <a:srgbClr val="835E17"/>
                  </a:gs>
                  <a:gs pos="75999">
                    <a:srgbClr val="FBE4AE"/>
                  </a:gs>
                  <a:gs pos="82001">
                    <a:srgbClr val="A28949"/>
                  </a:gs>
                  <a:gs pos="100000">
                    <a:srgbClr val="FAE3B7"/>
                  </a:gs>
                </a:gsLst>
                <a:lin ang="2700000" scaled="1"/>
              </a:gradFill>
              <a:ln w="9525">
                <a:noFill/>
                <a:miter lim="800000"/>
                <a:headEnd/>
                <a:tailEnd/>
              </a:ln>
            </p:spPr>
            <p:txBody>
              <a:bodyPr>
                <a:spAutoFit/>
              </a:bodyPr>
              <a:lstStyle/>
              <a:p>
                <a:pPr algn="ctr" rtl="0"/>
                <a:r>
                  <a:rPr lang="en-US">
                    <a:latin typeface="Calibri" pitchFamily="34" charset="0"/>
                  </a:rPr>
                  <a:t>Insulin resistance</a:t>
                </a:r>
                <a:endParaRPr lang="ar-EG">
                  <a:latin typeface="Calibri" pitchFamily="34" charset="0"/>
                </a:endParaRPr>
              </a:p>
            </p:txBody>
          </p:sp>
          <p:sp>
            <p:nvSpPr>
              <p:cNvPr id="2055" name="TextBox 6"/>
              <p:cNvSpPr txBox="1">
                <a:spLocks noChangeArrowheads="1"/>
              </p:cNvSpPr>
              <p:nvPr/>
            </p:nvSpPr>
            <p:spPr bwMode="auto">
              <a:xfrm>
                <a:off x="762000" y="1371600"/>
                <a:ext cx="7543800" cy="369888"/>
              </a:xfrm>
              <a:prstGeom prst="rect">
                <a:avLst/>
              </a:prstGeom>
              <a:gradFill rotWithShape="0">
                <a:gsLst>
                  <a:gs pos="0">
                    <a:srgbClr val="FBEAC7"/>
                  </a:gs>
                  <a:gs pos="17999">
                    <a:srgbClr val="FEE7F2"/>
                  </a:gs>
                  <a:gs pos="36000">
                    <a:srgbClr val="FAC77D"/>
                  </a:gs>
                  <a:gs pos="61000">
                    <a:srgbClr val="FBA97D"/>
                  </a:gs>
                  <a:gs pos="82001">
                    <a:srgbClr val="FBD49C"/>
                  </a:gs>
                  <a:gs pos="100000">
                    <a:srgbClr val="FEE7F2"/>
                  </a:gs>
                </a:gsLst>
                <a:lin ang="5400000"/>
              </a:gradFill>
              <a:ln w="9525">
                <a:noFill/>
                <a:miter lim="800000"/>
                <a:headEnd/>
                <a:tailEnd/>
              </a:ln>
            </p:spPr>
            <p:txBody>
              <a:bodyPr>
                <a:spAutoFit/>
              </a:bodyPr>
              <a:lstStyle/>
              <a:p>
                <a:pPr algn="ctr" rtl="0"/>
                <a:r>
                  <a:rPr lang="en-US">
                    <a:latin typeface="Calibri" pitchFamily="34" charset="0"/>
                  </a:rPr>
                  <a:t>Mitochondria  lipid bilayer</a:t>
                </a:r>
                <a:endParaRPr lang="ar-EG">
                  <a:latin typeface="Calibri" pitchFamily="34" charset="0"/>
                </a:endParaRPr>
              </a:p>
            </p:txBody>
          </p:sp>
          <p:grpSp>
            <p:nvGrpSpPr>
              <p:cNvPr id="2" name="Group 48"/>
              <p:cNvGrpSpPr>
                <a:grpSpLocks/>
              </p:cNvGrpSpPr>
              <p:nvPr/>
            </p:nvGrpSpPr>
            <p:grpSpPr bwMode="auto">
              <a:xfrm>
                <a:off x="6248400" y="533400"/>
                <a:ext cx="2057400" cy="646113"/>
                <a:chOff x="6248400" y="533400"/>
                <a:chExt cx="2057400" cy="646331"/>
              </a:xfrm>
            </p:grpSpPr>
            <p:sp>
              <p:nvSpPr>
                <p:cNvPr id="9" name="Oval 8"/>
                <p:cNvSpPr/>
                <p:nvPr/>
              </p:nvSpPr>
              <p:spPr>
                <a:xfrm>
                  <a:off x="6248400" y="533400"/>
                  <a:ext cx="2057400" cy="6098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p>
              </p:txBody>
            </p:sp>
            <p:sp>
              <p:nvSpPr>
                <p:cNvPr id="10279" name="TextBox 7"/>
                <p:cNvSpPr txBox="1">
                  <a:spLocks noChangeArrowheads="1"/>
                </p:cNvSpPr>
                <p:nvPr/>
              </p:nvSpPr>
              <p:spPr bwMode="auto">
                <a:xfrm>
                  <a:off x="6400800" y="533400"/>
                  <a:ext cx="1676400" cy="646331"/>
                </a:xfrm>
                <a:prstGeom prst="rect">
                  <a:avLst/>
                </a:prstGeom>
                <a:noFill/>
                <a:ln w="9525">
                  <a:noFill/>
                  <a:miter lim="800000"/>
                  <a:headEnd/>
                  <a:tailEnd/>
                </a:ln>
              </p:spPr>
              <p:txBody>
                <a:bodyPr>
                  <a:spAutoFit/>
                </a:bodyPr>
                <a:lstStyle/>
                <a:p>
                  <a:pPr algn="l" rtl="0"/>
                  <a:r>
                    <a:rPr lang="en-US" dirty="0">
                      <a:latin typeface="Calibri" pitchFamily="34" charset="0"/>
                    </a:rPr>
                    <a:t>Fatty acid accumulation</a:t>
                  </a:r>
                  <a:endParaRPr lang="ar-EG" dirty="0">
                    <a:latin typeface="Calibri" pitchFamily="34" charset="0"/>
                  </a:endParaRPr>
                </a:p>
              </p:txBody>
            </p:sp>
          </p:grpSp>
          <p:cxnSp>
            <p:nvCxnSpPr>
              <p:cNvPr id="11" name="Straight Arrow Connector 10"/>
              <p:cNvCxnSpPr/>
              <p:nvPr/>
            </p:nvCxnSpPr>
            <p:spPr>
              <a:xfrm>
                <a:off x="1752600" y="990600"/>
                <a:ext cx="5029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Down Arrow 11"/>
              <p:cNvSpPr/>
              <p:nvPr/>
            </p:nvSpPr>
            <p:spPr>
              <a:xfrm>
                <a:off x="6781800" y="1143000"/>
                <a:ext cx="1524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p>
            </p:txBody>
          </p:sp>
          <p:graphicFrame>
            <p:nvGraphicFramePr>
              <p:cNvPr id="21" name="Diagram 20"/>
              <p:cNvGraphicFramePr/>
              <p:nvPr/>
            </p:nvGraphicFramePr>
            <p:xfrm>
              <a:off x="457200" y="1905000"/>
              <a:ext cx="5715000" cy="205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49"/>
              <p:cNvGrpSpPr>
                <a:grpSpLocks/>
              </p:cNvGrpSpPr>
              <p:nvPr/>
            </p:nvGrpSpPr>
            <p:grpSpPr bwMode="auto">
              <a:xfrm>
                <a:off x="6629400" y="1981200"/>
                <a:ext cx="1143000" cy="381000"/>
                <a:chOff x="6629400" y="1981200"/>
                <a:chExt cx="1143000" cy="381000"/>
              </a:xfrm>
            </p:grpSpPr>
            <p:sp>
              <p:nvSpPr>
                <p:cNvPr id="10276" name="TextBox 13"/>
                <p:cNvSpPr txBox="1">
                  <a:spLocks noChangeArrowheads="1"/>
                </p:cNvSpPr>
                <p:nvPr/>
              </p:nvSpPr>
              <p:spPr bwMode="auto">
                <a:xfrm>
                  <a:off x="6629400" y="1981200"/>
                  <a:ext cx="1143000" cy="366713"/>
                </a:xfrm>
                <a:prstGeom prst="rect">
                  <a:avLst/>
                </a:prstGeom>
                <a:gradFill rotWithShape="0">
                  <a:gsLst>
                    <a:gs pos="0">
                      <a:srgbClr val="FFEFD1"/>
                    </a:gs>
                    <a:gs pos="64999">
                      <a:srgbClr val="F0EBD5"/>
                    </a:gs>
                    <a:gs pos="100000">
                      <a:srgbClr val="D1C39F"/>
                    </a:gs>
                  </a:gsLst>
                  <a:lin ang="5400000"/>
                </a:gradFill>
                <a:ln w="9525">
                  <a:noFill/>
                  <a:miter lim="800000"/>
                  <a:headEnd/>
                  <a:tailEnd/>
                </a:ln>
              </p:spPr>
              <p:txBody>
                <a:bodyPr>
                  <a:spAutoFit/>
                </a:bodyPr>
                <a:lstStyle/>
                <a:p>
                  <a:pPr algn="l" rtl="0"/>
                  <a:r>
                    <a:rPr lang="en-US" dirty="0">
                      <a:latin typeface="Calibri" pitchFamily="34" charset="0"/>
                    </a:rPr>
                    <a:t>PGC1</a:t>
                  </a:r>
                  <a:r>
                    <a:rPr lang="el-GR" b="1" dirty="0"/>
                    <a:t>α</a:t>
                  </a:r>
                  <a:r>
                    <a:rPr lang="en-US" dirty="0">
                      <a:latin typeface="Calibri" pitchFamily="34" charset="0"/>
                    </a:rPr>
                    <a:t> </a:t>
                  </a:r>
                  <a:endParaRPr lang="ar-EG" dirty="0">
                    <a:latin typeface="Calibri" pitchFamily="34" charset="0"/>
                  </a:endParaRPr>
                </a:p>
              </p:txBody>
            </p:sp>
            <p:sp>
              <p:nvSpPr>
                <p:cNvPr id="22" name="Down Arrow 21"/>
                <p:cNvSpPr/>
                <p:nvPr/>
              </p:nvSpPr>
              <p:spPr>
                <a:xfrm>
                  <a:off x="7543800" y="1981200"/>
                  <a:ext cx="1524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p>
              </p:txBody>
            </p:sp>
          </p:grpSp>
          <p:grpSp>
            <p:nvGrpSpPr>
              <p:cNvPr id="4" name="Group 50"/>
              <p:cNvGrpSpPr>
                <a:grpSpLocks/>
              </p:cNvGrpSpPr>
              <p:nvPr/>
            </p:nvGrpSpPr>
            <p:grpSpPr bwMode="auto">
              <a:xfrm>
                <a:off x="6705600" y="2514600"/>
                <a:ext cx="1143000" cy="381000"/>
                <a:chOff x="6705600" y="2514600"/>
                <a:chExt cx="1143000" cy="381000"/>
              </a:xfrm>
            </p:grpSpPr>
            <p:sp>
              <p:nvSpPr>
                <p:cNvPr id="10274" name="TextBox 18"/>
                <p:cNvSpPr txBox="1">
                  <a:spLocks noChangeArrowheads="1"/>
                </p:cNvSpPr>
                <p:nvPr/>
              </p:nvSpPr>
              <p:spPr bwMode="auto">
                <a:xfrm>
                  <a:off x="6705600" y="2514600"/>
                  <a:ext cx="1143000" cy="381000"/>
                </a:xfrm>
                <a:prstGeom prst="rect">
                  <a:avLst/>
                </a:prstGeom>
                <a:gradFill rotWithShape="0">
                  <a:gsLst>
                    <a:gs pos="0">
                      <a:srgbClr val="FFEFD1"/>
                    </a:gs>
                    <a:gs pos="64999">
                      <a:srgbClr val="F0EBD5"/>
                    </a:gs>
                    <a:gs pos="100000">
                      <a:srgbClr val="D1C39F"/>
                    </a:gs>
                  </a:gsLst>
                  <a:lin ang="5400000"/>
                </a:gradFill>
                <a:ln w="9525">
                  <a:noFill/>
                  <a:miter lim="800000"/>
                  <a:headEnd/>
                  <a:tailEnd/>
                </a:ln>
              </p:spPr>
              <p:txBody>
                <a:bodyPr>
                  <a:spAutoFit/>
                </a:bodyPr>
                <a:lstStyle/>
                <a:p>
                  <a:pPr algn="l" rtl="0"/>
                  <a:r>
                    <a:rPr lang="en-US">
                      <a:latin typeface="Calibri" pitchFamily="34" charset="0"/>
                    </a:rPr>
                    <a:t>UCP1 </a:t>
                  </a:r>
                  <a:endParaRPr lang="ar-EG">
                    <a:latin typeface="Calibri" pitchFamily="34" charset="0"/>
                  </a:endParaRPr>
                </a:p>
              </p:txBody>
            </p:sp>
            <p:sp>
              <p:nvSpPr>
                <p:cNvPr id="23" name="Down Arrow 22"/>
                <p:cNvSpPr/>
                <p:nvPr/>
              </p:nvSpPr>
              <p:spPr>
                <a:xfrm>
                  <a:off x="7391400" y="2514600"/>
                  <a:ext cx="1524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p>
              </p:txBody>
            </p:sp>
          </p:grpSp>
          <p:cxnSp>
            <p:nvCxnSpPr>
              <p:cNvPr id="29" name="Straight Arrow Connector 28"/>
              <p:cNvCxnSpPr/>
              <p:nvPr/>
            </p:nvCxnSpPr>
            <p:spPr>
              <a:xfrm>
                <a:off x="5638800" y="2362200"/>
                <a:ext cx="1752600" cy="1371600"/>
              </a:xfrm>
              <a:prstGeom prst="straightConnector1">
                <a:avLst/>
              </a:prstGeom>
              <a:ln w="66675">
                <a:tailEnd type="arrow"/>
              </a:ln>
            </p:spPr>
            <p:style>
              <a:lnRef idx="1">
                <a:schemeClr val="accent1"/>
              </a:lnRef>
              <a:fillRef idx="0">
                <a:schemeClr val="accent1"/>
              </a:fillRef>
              <a:effectRef idx="0">
                <a:schemeClr val="accent1"/>
              </a:effectRef>
              <a:fontRef idx="minor">
                <a:schemeClr val="tx1"/>
              </a:fontRef>
            </p:style>
          </p:cxnSp>
          <p:grpSp>
            <p:nvGrpSpPr>
              <p:cNvPr id="5" name="Group 51"/>
              <p:cNvGrpSpPr>
                <a:grpSpLocks/>
              </p:cNvGrpSpPr>
              <p:nvPr/>
            </p:nvGrpSpPr>
            <p:grpSpPr bwMode="auto">
              <a:xfrm>
                <a:off x="7467600" y="3657600"/>
                <a:ext cx="1066800" cy="381000"/>
                <a:chOff x="7467600" y="3657600"/>
                <a:chExt cx="1066800" cy="381000"/>
              </a:xfrm>
            </p:grpSpPr>
            <p:sp>
              <p:nvSpPr>
                <p:cNvPr id="33" name="TextBox 32"/>
                <p:cNvSpPr txBox="1"/>
                <p:nvPr/>
              </p:nvSpPr>
              <p:spPr>
                <a:xfrm>
                  <a:off x="7467600" y="3657600"/>
                  <a:ext cx="1066800" cy="369888"/>
                </a:xfrm>
                <a:prstGeom prst="rect">
                  <a:avLst/>
                </a:prstGeom>
                <a:gradFill>
                  <a:gsLst>
                    <a:gs pos="0">
                      <a:schemeClr val="accent2">
                        <a:lumMod val="40000"/>
                        <a:lumOff val="60000"/>
                      </a:schemeClr>
                    </a:gs>
                    <a:gs pos="64999">
                      <a:srgbClr val="F0EBD5"/>
                    </a:gs>
                    <a:gs pos="100000">
                      <a:srgbClr val="D1C39F"/>
                    </a:gs>
                  </a:gsLst>
                  <a:lin ang="5400000" scaled="0"/>
                </a:gradFill>
              </p:spPr>
              <p:txBody>
                <a:bodyPr rtlCol="1">
                  <a:spAutoFit/>
                </a:bodyPr>
                <a:lstStyle/>
                <a:p>
                  <a:pPr algn="l" rtl="0" fontAlgn="auto">
                    <a:spcBef>
                      <a:spcPts val="0"/>
                    </a:spcBef>
                    <a:spcAft>
                      <a:spcPts val="0"/>
                    </a:spcAft>
                    <a:defRPr/>
                  </a:pPr>
                  <a:r>
                    <a:rPr lang="en-US" dirty="0">
                      <a:latin typeface="+mn-lt"/>
                      <a:cs typeface="+mn-cs"/>
                    </a:rPr>
                    <a:t>ROS </a:t>
                  </a:r>
                  <a:endParaRPr lang="ar-EG" dirty="0">
                    <a:latin typeface="+mn-lt"/>
                    <a:cs typeface="+mn-cs"/>
                  </a:endParaRPr>
                </a:p>
              </p:txBody>
            </p:sp>
            <p:sp>
              <p:nvSpPr>
                <p:cNvPr id="34" name="Up Arrow 33"/>
                <p:cNvSpPr/>
                <p:nvPr/>
              </p:nvSpPr>
              <p:spPr>
                <a:xfrm>
                  <a:off x="8153400" y="3657600"/>
                  <a:ext cx="228600" cy="381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p>
              </p:txBody>
            </p:sp>
          </p:grpSp>
          <p:cxnSp>
            <p:nvCxnSpPr>
              <p:cNvPr id="40" name="Straight Arrow Connector 39"/>
              <p:cNvCxnSpPr/>
              <p:nvPr/>
            </p:nvCxnSpPr>
            <p:spPr>
              <a:xfrm rot="10800000" flipV="1">
                <a:off x="6096000" y="4038600"/>
                <a:ext cx="1371600" cy="381000"/>
              </a:xfrm>
              <a:prstGeom prst="straightConnector1">
                <a:avLst/>
              </a:prstGeom>
              <a:ln w="66675">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6553200" y="4343400"/>
                <a:ext cx="1219200" cy="609600"/>
              </a:xfrm>
              <a:prstGeom prst="straightConnector1">
                <a:avLst/>
              </a:prstGeom>
              <a:ln w="66675">
                <a:tailEnd type="arrow"/>
              </a:ln>
            </p:spPr>
            <p:style>
              <a:lnRef idx="1">
                <a:schemeClr val="accent1"/>
              </a:lnRef>
              <a:fillRef idx="0">
                <a:schemeClr val="accent1"/>
              </a:fillRef>
              <a:effectRef idx="0">
                <a:schemeClr val="accent1"/>
              </a:effectRef>
              <a:fontRef idx="minor">
                <a:schemeClr val="tx1"/>
              </a:fontRef>
            </p:style>
          </p:cxnSp>
          <p:sp>
            <p:nvSpPr>
              <p:cNvPr id="2073" name="TextBox 48"/>
              <p:cNvSpPr txBox="1">
                <a:spLocks noChangeArrowheads="1"/>
              </p:cNvSpPr>
              <p:nvPr/>
            </p:nvSpPr>
            <p:spPr bwMode="auto">
              <a:xfrm>
                <a:off x="6172200" y="5181600"/>
                <a:ext cx="1219200" cy="646113"/>
              </a:xfrm>
              <a:prstGeom prst="rect">
                <a:avLst/>
              </a:prstGeom>
              <a:gradFill rotWithShape="1">
                <a:gsLst>
                  <a:gs pos="0">
                    <a:srgbClr val="BD922A"/>
                  </a:gs>
                  <a:gs pos="13000">
                    <a:srgbClr val="BD922A"/>
                  </a:gs>
                  <a:gs pos="21001">
                    <a:srgbClr val="BD922A"/>
                  </a:gs>
                  <a:gs pos="63000">
                    <a:srgbClr val="FBE4AE"/>
                  </a:gs>
                  <a:gs pos="67000">
                    <a:srgbClr val="BD922A"/>
                  </a:gs>
                  <a:gs pos="69000">
                    <a:srgbClr val="835E17"/>
                  </a:gs>
                  <a:gs pos="75999">
                    <a:srgbClr val="FBE4AE"/>
                  </a:gs>
                  <a:gs pos="82001">
                    <a:srgbClr val="A28949"/>
                  </a:gs>
                  <a:gs pos="100000">
                    <a:srgbClr val="FAE3B7"/>
                  </a:gs>
                </a:gsLst>
                <a:lin ang="2700000" scaled="1"/>
              </a:gradFill>
              <a:ln w="9525">
                <a:noFill/>
                <a:miter lim="800000"/>
                <a:headEnd/>
                <a:tailEnd/>
              </a:ln>
            </p:spPr>
            <p:txBody>
              <a:bodyPr>
                <a:spAutoFit/>
              </a:bodyPr>
              <a:lstStyle/>
              <a:p>
                <a:pPr algn="ctr" rtl="0"/>
                <a:r>
                  <a:rPr lang="en-US">
                    <a:latin typeface="Calibri" pitchFamily="34" charset="0"/>
                  </a:rPr>
                  <a:t>mt DNA mutation</a:t>
                </a:r>
                <a:endParaRPr lang="ar-EG">
                  <a:latin typeface="Calibri" pitchFamily="34" charset="0"/>
                </a:endParaRPr>
              </a:p>
            </p:txBody>
          </p:sp>
          <p:sp>
            <p:nvSpPr>
              <p:cNvPr id="2074" name="TextBox 49"/>
              <p:cNvSpPr txBox="1">
                <a:spLocks noChangeArrowheads="1"/>
              </p:cNvSpPr>
              <p:nvPr/>
            </p:nvSpPr>
            <p:spPr bwMode="auto">
              <a:xfrm>
                <a:off x="228600" y="4191000"/>
                <a:ext cx="2133600" cy="646113"/>
              </a:xfrm>
              <a:prstGeom prst="rect">
                <a:avLst/>
              </a:prstGeom>
              <a:gradFill rotWithShape="1">
                <a:gsLst>
                  <a:gs pos="0">
                    <a:srgbClr val="BD922A"/>
                  </a:gs>
                  <a:gs pos="13000">
                    <a:srgbClr val="BD922A"/>
                  </a:gs>
                  <a:gs pos="21001">
                    <a:srgbClr val="BD922A"/>
                  </a:gs>
                  <a:gs pos="63000">
                    <a:srgbClr val="FBE4AE"/>
                  </a:gs>
                  <a:gs pos="67000">
                    <a:srgbClr val="BD922A"/>
                  </a:gs>
                  <a:gs pos="69000">
                    <a:srgbClr val="835E17"/>
                  </a:gs>
                  <a:gs pos="75999">
                    <a:srgbClr val="FBE4AE"/>
                  </a:gs>
                  <a:gs pos="82001">
                    <a:srgbClr val="A28949"/>
                  </a:gs>
                  <a:gs pos="100000">
                    <a:srgbClr val="FAE3B7"/>
                  </a:gs>
                </a:gsLst>
                <a:lin ang="2700000" scaled="1"/>
              </a:gradFill>
              <a:ln w="9525">
                <a:noFill/>
                <a:miter lim="800000"/>
                <a:headEnd/>
                <a:tailEnd/>
              </a:ln>
            </p:spPr>
            <p:txBody>
              <a:bodyPr>
                <a:spAutoFit/>
              </a:bodyPr>
              <a:lstStyle/>
              <a:p>
                <a:pPr algn="ctr" rtl="0"/>
                <a:r>
                  <a:rPr lang="en-US">
                    <a:latin typeface="Calibri" pitchFamily="34" charset="0"/>
                  </a:rPr>
                  <a:t>Alter the activity of Complex IV and V </a:t>
                </a:r>
                <a:endParaRPr lang="ar-EG">
                  <a:latin typeface="Calibri" pitchFamily="34" charset="0"/>
                </a:endParaRPr>
              </a:p>
            </p:txBody>
          </p:sp>
          <p:sp>
            <p:nvSpPr>
              <p:cNvPr id="2075" name="TextBox 50"/>
              <p:cNvSpPr txBox="1">
                <a:spLocks noChangeArrowheads="1"/>
              </p:cNvSpPr>
              <p:nvPr/>
            </p:nvSpPr>
            <p:spPr bwMode="auto">
              <a:xfrm>
                <a:off x="3124200" y="4267200"/>
                <a:ext cx="2971800" cy="369888"/>
              </a:xfrm>
              <a:prstGeom prst="rect">
                <a:avLst/>
              </a:prstGeom>
              <a:gradFill rotWithShape="1">
                <a:gsLst>
                  <a:gs pos="0">
                    <a:srgbClr val="BD922A"/>
                  </a:gs>
                  <a:gs pos="13000">
                    <a:srgbClr val="BD922A"/>
                  </a:gs>
                  <a:gs pos="21001">
                    <a:srgbClr val="BD922A"/>
                  </a:gs>
                  <a:gs pos="63000">
                    <a:srgbClr val="FBE4AE"/>
                  </a:gs>
                  <a:gs pos="67000">
                    <a:srgbClr val="BD922A"/>
                  </a:gs>
                  <a:gs pos="69000">
                    <a:srgbClr val="835E17"/>
                  </a:gs>
                  <a:gs pos="75999">
                    <a:srgbClr val="FBE4AE"/>
                  </a:gs>
                  <a:gs pos="82001">
                    <a:srgbClr val="A28949"/>
                  </a:gs>
                  <a:gs pos="100000">
                    <a:srgbClr val="FAE3B7"/>
                  </a:gs>
                </a:gsLst>
                <a:lin ang="2700000" scaled="1"/>
              </a:gradFill>
              <a:ln w="9525">
                <a:noFill/>
                <a:miter lim="800000"/>
                <a:headEnd/>
                <a:tailEnd/>
              </a:ln>
            </p:spPr>
            <p:txBody>
              <a:bodyPr>
                <a:spAutoFit/>
              </a:bodyPr>
              <a:lstStyle/>
              <a:p>
                <a:pPr algn="ctr" rtl="0"/>
                <a:r>
                  <a:rPr lang="en-US">
                    <a:latin typeface="Calibri" pitchFamily="34" charset="0"/>
                  </a:rPr>
                  <a:t>ATP production through ETC </a:t>
                </a:r>
                <a:endParaRPr lang="ar-EG">
                  <a:latin typeface="Calibri" pitchFamily="34" charset="0"/>
                </a:endParaRPr>
              </a:p>
            </p:txBody>
          </p:sp>
          <p:cxnSp>
            <p:nvCxnSpPr>
              <p:cNvPr id="54" name="Straight Arrow Connector 53"/>
              <p:cNvCxnSpPr>
                <a:endCxn id="2077" idx="3"/>
              </p:cNvCxnSpPr>
              <p:nvPr/>
            </p:nvCxnSpPr>
            <p:spPr>
              <a:xfrm rot="10800000" flipV="1">
                <a:off x="5105400" y="5181600"/>
                <a:ext cx="1066800" cy="109538"/>
              </a:xfrm>
              <a:prstGeom prst="straightConnector1">
                <a:avLst/>
              </a:prstGeom>
              <a:ln w="66675">
                <a:tailEnd type="arrow"/>
              </a:ln>
            </p:spPr>
            <p:style>
              <a:lnRef idx="1">
                <a:schemeClr val="accent1"/>
              </a:lnRef>
              <a:fillRef idx="0">
                <a:schemeClr val="accent1"/>
              </a:fillRef>
              <a:effectRef idx="0">
                <a:schemeClr val="accent1"/>
              </a:effectRef>
              <a:fontRef idx="minor">
                <a:schemeClr val="tx1"/>
              </a:fontRef>
            </p:style>
          </p:cxnSp>
          <p:sp>
            <p:nvSpPr>
              <p:cNvPr id="2077" name="TextBox 56"/>
              <p:cNvSpPr txBox="1">
                <a:spLocks noChangeArrowheads="1"/>
              </p:cNvSpPr>
              <p:nvPr/>
            </p:nvSpPr>
            <p:spPr bwMode="auto">
              <a:xfrm>
                <a:off x="838200" y="5029200"/>
                <a:ext cx="4267200" cy="523875"/>
              </a:xfrm>
              <a:prstGeom prst="rect">
                <a:avLst/>
              </a:prstGeom>
              <a:gradFill rotWithShape="0">
                <a:gsLst>
                  <a:gs pos="0">
                    <a:srgbClr val="FFEFD1"/>
                  </a:gs>
                  <a:gs pos="64999">
                    <a:srgbClr val="F0EBD5"/>
                  </a:gs>
                  <a:gs pos="100000">
                    <a:srgbClr val="D1C39F"/>
                  </a:gs>
                </a:gsLst>
                <a:lin ang="5400000"/>
              </a:gradFill>
              <a:ln w="9525">
                <a:noFill/>
                <a:miter lim="800000"/>
                <a:headEnd/>
                <a:tailEnd/>
              </a:ln>
            </p:spPr>
            <p:txBody>
              <a:bodyPr>
                <a:spAutoFit/>
              </a:bodyPr>
              <a:lstStyle/>
              <a:p>
                <a:pPr algn="l" rtl="0"/>
                <a:r>
                  <a:rPr lang="en-US" sz="1400" b="1" dirty="0">
                    <a:latin typeface="Calibri" pitchFamily="34" charset="0"/>
                  </a:rPr>
                  <a:t>Alter the NADPH </a:t>
                </a:r>
                <a:r>
                  <a:rPr lang="en-US" sz="1400" b="1" dirty="0" err="1">
                    <a:latin typeface="Calibri" pitchFamily="34" charset="0"/>
                  </a:rPr>
                  <a:t>oxidase</a:t>
                </a:r>
                <a:r>
                  <a:rPr lang="en-US" sz="1400" b="1" dirty="0">
                    <a:latin typeface="Calibri" pitchFamily="34" charset="0"/>
                  </a:rPr>
                  <a:t>, and NADH </a:t>
                </a:r>
                <a:r>
                  <a:rPr lang="en-US" sz="1400" b="1" dirty="0" err="1">
                    <a:latin typeface="Calibri" pitchFamily="34" charset="0"/>
                  </a:rPr>
                  <a:t>dehydrogenase</a:t>
                </a:r>
                <a:r>
                  <a:rPr lang="en-US" sz="1400" b="1" dirty="0">
                    <a:latin typeface="Calibri" pitchFamily="34" charset="0"/>
                  </a:rPr>
                  <a:t> (Complex I) expression</a:t>
                </a:r>
                <a:endParaRPr lang="ar-EG" sz="1400" b="1" dirty="0">
                  <a:latin typeface="Calibri" pitchFamily="34" charset="0"/>
                </a:endParaRPr>
              </a:p>
            </p:txBody>
          </p:sp>
          <p:sp>
            <p:nvSpPr>
              <p:cNvPr id="58" name="Down Arrow 57"/>
              <p:cNvSpPr/>
              <p:nvPr/>
            </p:nvSpPr>
            <p:spPr>
              <a:xfrm>
                <a:off x="7543800" y="2971800"/>
                <a:ext cx="2286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p>
            </p:txBody>
          </p:sp>
          <p:sp>
            <p:nvSpPr>
              <p:cNvPr id="2079" name="TextBox 61"/>
              <p:cNvSpPr txBox="1">
                <a:spLocks noChangeArrowheads="1"/>
              </p:cNvSpPr>
              <p:nvPr/>
            </p:nvSpPr>
            <p:spPr bwMode="auto">
              <a:xfrm>
                <a:off x="228600" y="5715000"/>
                <a:ext cx="4343400" cy="369888"/>
              </a:xfrm>
              <a:prstGeom prst="rect">
                <a:avLst/>
              </a:prstGeom>
              <a:gradFill rotWithShape="0">
                <a:gsLst>
                  <a:gs pos="0">
                    <a:srgbClr val="FFEFD1"/>
                  </a:gs>
                  <a:gs pos="64999">
                    <a:srgbClr val="F0EBD5"/>
                  </a:gs>
                  <a:gs pos="100000">
                    <a:srgbClr val="D1C39F"/>
                  </a:gs>
                </a:gsLst>
                <a:lin ang="5400000"/>
              </a:gradFill>
              <a:ln w="9525">
                <a:noFill/>
                <a:miter lim="800000"/>
                <a:headEnd/>
                <a:tailEnd/>
              </a:ln>
            </p:spPr>
            <p:txBody>
              <a:bodyPr>
                <a:spAutoFit/>
              </a:bodyPr>
              <a:lstStyle/>
              <a:p>
                <a:pPr algn="l" rtl="0"/>
                <a:r>
                  <a:rPr lang="en-US" dirty="0">
                    <a:latin typeface="Calibri" pitchFamily="34" charset="0"/>
                  </a:rPr>
                  <a:t>PPAR </a:t>
                </a:r>
                <a:r>
                  <a:rPr lang="el-GR" dirty="0">
                    <a:latin typeface="Calibri" pitchFamily="34" charset="0"/>
                  </a:rPr>
                  <a:t>γ</a:t>
                </a:r>
                <a:r>
                  <a:rPr lang="en-US" dirty="0">
                    <a:latin typeface="Calibri" pitchFamily="34" charset="0"/>
                  </a:rPr>
                  <a:t>, p53, NOS expression increased</a:t>
                </a:r>
                <a:endParaRPr lang="ar-EG" dirty="0">
                  <a:latin typeface="Calibri" pitchFamily="34" charset="0"/>
                </a:endParaRPr>
              </a:p>
            </p:txBody>
          </p:sp>
          <p:sp>
            <p:nvSpPr>
              <p:cNvPr id="67" name="Curved Left Arrow 66"/>
              <p:cNvSpPr/>
              <p:nvPr/>
            </p:nvSpPr>
            <p:spPr>
              <a:xfrm rot="8925463">
                <a:off x="228600" y="4876800"/>
                <a:ext cx="533400" cy="5334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solidFill>
                    <a:schemeClr val="tx1"/>
                  </a:solidFill>
                </a:endParaRPr>
              </a:p>
            </p:txBody>
          </p:sp>
          <p:sp>
            <p:nvSpPr>
              <p:cNvPr id="68" name="Up Arrow 67"/>
              <p:cNvSpPr/>
              <p:nvPr/>
            </p:nvSpPr>
            <p:spPr>
              <a:xfrm rot="16200000" flipH="1" flipV="1">
                <a:off x="2651919" y="4129881"/>
                <a:ext cx="247650" cy="6746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fontAlgn="auto">
                  <a:spcBef>
                    <a:spcPts val="0"/>
                  </a:spcBef>
                  <a:spcAft>
                    <a:spcPts val="0"/>
                  </a:spcAft>
                  <a:defRPr/>
                </a:pPr>
                <a:endParaRPr lang="ar-EG"/>
              </a:p>
            </p:txBody>
          </p:sp>
          <p:cxnSp>
            <p:nvCxnSpPr>
              <p:cNvPr id="2083" name="Straight Arrow Connector 40"/>
              <p:cNvCxnSpPr>
                <a:cxnSpLocks noChangeShapeType="1"/>
              </p:cNvCxnSpPr>
              <p:nvPr/>
            </p:nvCxnSpPr>
            <p:spPr bwMode="auto">
              <a:xfrm flipV="1">
                <a:off x="7213600" y="4038600"/>
                <a:ext cx="609600" cy="1143000"/>
              </a:xfrm>
              <a:prstGeom prst="straightConnector1">
                <a:avLst/>
              </a:prstGeom>
              <a:noFill/>
              <a:ln w="66675" algn="ctr">
                <a:solidFill>
                  <a:srgbClr val="00FF00"/>
                </a:solidFill>
                <a:round/>
                <a:headEnd/>
                <a:tailEnd type="arrow" w="med" len="med"/>
              </a:ln>
            </p:spPr>
          </p:cxnSp>
          <p:cxnSp>
            <p:nvCxnSpPr>
              <p:cNvPr id="37" name="Straight Arrow Connector 36"/>
              <p:cNvCxnSpPr>
                <a:stCxn id="9" idx="3"/>
              </p:cNvCxnSpPr>
              <p:nvPr/>
            </p:nvCxnSpPr>
            <p:spPr>
              <a:xfrm rot="5400000">
                <a:off x="5287963" y="947737"/>
                <a:ext cx="1155700" cy="1368425"/>
              </a:xfrm>
              <a:prstGeom prst="straightConnector1">
                <a:avLst/>
              </a:prstGeom>
              <a:ln w="66675">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9" idx="2"/>
              </p:cNvCxnSpPr>
              <p:nvPr/>
            </p:nvCxnSpPr>
            <p:spPr>
              <a:xfrm rot="10800000">
                <a:off x="1752600" y="838200"/>
                <a:ext cx="449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Box 1"/>
          <p:cNvSpPr txBox="1">
            <a:spLocks noChangeArrowheads="1"/>
          </p:cNvSpPr>
          <p:nvPr/>
        </p:nvSpPr>
        <p:spPr bwMode="auto">
          <a:xfrm>
            <a:off x="381000" y="0"/>
            <a:ext cx="6781800" cy="461665"/>
          </a:xfrm>
          <a:prstGeom prst="rect">
            <a:avLst/>
          </a:prstGeom>
          <a:noFill/>
          <a:ln w="9525">
            <a:noFill/>
            <a:miter lim="800000"/>
            <a:headEnd/>
            <a:tailEnd/>
          </a:ln>
        </p:spPr>
        <p:txBody>
          <a:bodyPr>
            <a:spAutoFit/>
          </a:bodyPr>
          <a:lstStyle/>
          <a:p>
            <a:pPr algn="l" rtl="0"/>
            <a:r>
              <a:rPr lang="en-US" sz="2400" b="1" dirty="0" smtClean="0"/>
              <a:t>Oxidative stress and </a:t>
            </a:r>
            <a:r>
              <a:rPr lang="en-US" sz="2400" b="1" dirty="0"/>
              <a:t>brain tissue</a:t>
            </a:r>
            <a:endParaRPr lang="ar-EG" sz="2400" b="1" dirty="0"/>
          </a:p>
        </p:txBody>
      </p:sp>
      <p:grpSp>
        <p:nvGrpSpPr>
          <p:cNvPr id="55" name="Group 54"/>
          <p:cNvGrpSpPr/>
          <p:nvPr/>
        </p:nvGrpSpPr>
        <p:grpSpPr>
          <a:xfrm>
            <a:off x="0" y="609600"/>
            <a:ext cx="9144000" cy="6019800"/>
            <a:chOff x="0" y="609600"/>
            <a:chExt cx="9144000" cy="6019800"/>
          </a:xfrm>
        </p:grpSpPr>
        <p:cxnSp>
          <p:nvCxnSpPr>
            <p:cNvPr id="78" name="Straight Arrow Connector 77"/>
            <p:cNvCxnSpPr/>
            <p:nvPr/>
          </p:nvCxnSpPr>
          <p:spPr>
            <a:xfrm rot="5400000">
              <a:off x="2933700" y="5295900"/>
              <a:ext cx="1752600" cy="9144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0" y="609600"/>
              <a:ext cx="9144000" cy="6019800"/>
              <a:chOff x="0" y="609600"/>
              <a:chExt cx="9144000" cy="6019800"/>
            </a:xfrm>
          </p:grpSpPr>
          <p:sp>
            <p:nvSpPr>
              <p:cNvPr id="36" name="Curved Up Arrow 35"/>
              <p:cNvSpPr/>
              <p:nvPr/>
            </p:nvSpPr>
            <p:spPr>
              <a:xfrm>
                <a:off x="1219200" y="5943600"/>
                <a:ext cx="4114800" cy="6858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solidFill>
                    <a:schemeClr val="tx1"/>
                  </a:solidFill>
                </a:endParaRPr>
              </a:p>
            </p:txBody>
          </p:sp>
          <p:sp>
            <p:nvSpPr>
              <p:cNvPr id="80" name="Not Equal 79"/>
              <p:cNvSpPr/>
              <p:nvPr/>
            </p:nvSpPr>
            <p:spPr>
              <a:xfrm>
                <a:off x="2819400" y="6324600"/>
                <a:ext cx="609600" cy="304800"/>
              </a:xfrm>
              <a:prstGeom prst="mathNotEqua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solidFill>
                    <a:schemeClr val="tx1"/>
                  </a:solidFill>
                </a:endParaRPr>
              </a:p>
            </p:txBody>
          </p:sp>
          <p:grpSp>
            <p:nvGrpSpPr>
              <p:cNvPr id="53" name="Group 52"/>
              <p:cNvGrpSpPr/>
              <p:nvPr/>
            </p:nvGrpSpPr>
            <p:grpSpPr>
              <a:xfrm>
                <a:off x="0" y="609600"/>
                <a:ext cx="9144000" cy="6008688"/>
                <a:chOff x="0" y="609600"/>
                <a:chExt cx="9144000" cy="6008688"/>
              </a:xfrm>
            </p:grpSpPr>
            <p:cxnSp>
              <p:nvCxnSpPr>
                <p:cNvPr id="66" name="Curved Connector 65"/>
                <p:cNvCxnSpPr>
                  <a:stCxn id="3100" idx="3"/>
                </p:cNvCxnSpPr>
                <p:nvPr/>
              </p:nvCxnSpPr>
              <p:spPr>
                <a:xfrm>
                  <a:off x="3581400" y="4603750"/>
                  <a:ext cx="2667000" cy="1720850"/>
                </a:xfrm>
                <a:prstGeom prst="curvedConnector3">
                  <a:avLst>
                    <a:gd name="adj1" fmla="val 50000"/>
                  </a:avLst>
                </a:prstGeom>
                <a:ln w="38100">
                  <a:solidFill>
                    <a:schemeClr val="accent4">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Rounded Rectangle 2"/>
                <p:cNvSpPr/>
                <p:nvPr/>
              </p:nvSpPr>
              <p:spPr>
                <a:xfrm>
                  <a:off x="381000" y="1295400"/>
                  <a:ext cx="19812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078" name="TextBox 3"/>
                <p:cNvSpPr txBox="1">
                  <a:spLocks noChangeArrowheads="1"/>
                </p:cNvSpPr>
                <p:nvPr/>
              </p:nvSpPr>
              <p:spPr bwMode="auto">
                <a:xfrm>
                  <a:off x="381000" y="1295400"/>
                  <a:ext cx="1600200" cy="923925"/>
                </a:xfrm>
                <a:prstGeom prst="rect">
                  <a:avLst/>
                </a:prstGeom>
                <a:noFill/>
                <a:ln w="9525">
                  <a:noFill/>
                  <a:miter lim="800000"/>
                  <a:headEnd/>
                  <a:tailEnd/>
                </a:ln>
              </p:spPr>
              <p:txBody>
                <a:bodyPr>
                  <a:spAutoFit/>
                </a:bodyPr>
                <a:lstStyle/>
                <a:p>
                  <a:pPr algn="ctr" rtl="0"/>
                  <a:r>
                    <a:rPr lang="en-US"/>
                    <a:t>Brain tissue is rich in mitochondria</a:t>
                  </a:r>
                  <a:endParaRPr lang="ar-EG"/>
                </a:p>
              </p:txBody>
            </p:sp>
            <p:sp>
              <p:nvSpPr>
                <p:cNvPr id="5" name="TextBox 4"/>
                <p:cNvSpPr txBox="1"/>
                <p:nvPr/>
              </p:nvSpPr>
              <p:spPr>
                <a:xfrm>
                  <a:off x="152400" y="609600"/>
                  <a:ext cx="2057400" cy="381000"/>
                </a:xfrm>
                <a:prstGeom prst="rect">
                  <a:avLst/>
                </a:prstGeom>
                <a:solidFill>
                  <a:schemeClr val="accent2">
                    <a:lumMod val="40000"/>
                    <a:lumOff val="60000"/>
                    <a:alpha val="73000"/>
                  </a:schemeClr>
                </a:solidFill>
              </p:spPr>
              <p:txBody>
                <a:bodyPr rtlCol="1">
                  <a:spAutoFit/>
                </a:bodyPr>
                <a:lstStyle/>
                <a:p>
                  <a:pPr algn="l" rtl="0">
                    <a:defRPr/>
                  </a:pPr>
                  <a:r>
                    <a:rPr lang="en-US" dirty="0"/>
                    <a:t>Hyperinsulinemia</a:t>
                  </a:r>
                  <a:endParaRPr lang="ar-EG" dirty="0"/>
                </a:p>
              </p:txBody>
            </p:sp>
            <p:sp>
              <p:nvSpPr>
                <p:cNvPr id="6" name="Explosion 2 5"/>
                <p:cNvSpPr/>
                <p:nvPr/>
              </p:nvSpPr>
              <p:spPr>
                <a:xfrm>
                  <a:off x="2514600" y="685800"/>
                  <a:ext cx="1905000" cy="11430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081" name="TextBox 6"/>
                <p:cNvSpPr txBox="1">
                  <a:spLocks noChangeArrowheads="1"/>
                </p:cNvSpPr>
                <p:nvPr/>
              </p:nvSpPr>
              <p:spPr bwMode="auto">
                <a:xfrm>
                  <a:off x="2971800" y="1143000"/>
                  <a:ext cx="990600" cy="369888"/>
                </a:xfrm>
                <a:prstGeom prst="rect">
                  <a:avLst/>
                </a:prstGeom>
                <a:noFill/>
                <a:ln w="9525">
                  <a:noFill/>
                  <a:miter lim="800000"/>
                  <a:headEnd/>
                  <a:tailEnd/>
                </a:ln>
              </p:spPr>
              <p:txBody>
                <a:bodyPr>
                  <a:spAutoFit/>
                </a:bodyPr>
                <a:lstStyle/>
                <a:p>
                  <a:pPr algn="ctr" rtl="0"/>
                  <a:r>
                    <a:rPr lang="en-US" dirty="0"/>
                    <a:t>ROS</a:t>
                  </a:r>
                  <a:endParaRPr lang="ar-EG" dirty="0"/>
                </a:p>
              </p:txBody>
            </p:sp>
            <p:sp>
              <p:nvSpPr>
                <p:cNvPr id="9" name="Down Arrow Callout 8"/>
                <p:cNvSpPr/>
                <p:nvPr/>
              </p:nvSpPr>
              <p:spPr>
                <a:xfrm>
                  <a:off x="5791200" y="1295400"/>
                  <a:ext cx="2590800" cy="16002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083" name="TextBox 9"/>
                <p:cNvSpPr txBox="1">
                  <a:spLocks noChangeArrowheads="1"/>
                </p:cNvSpPr>
                <p:nvPr/>
              </p:nvSpPr>
              <p:spPr bwMode="auto">
                <a:xfrm>
                  <a:off x="5867400" y="1676400"/>
                  <a:ext cx="2209800" cy="381000"/>
                </a:xfrm>
                <a:prstGeom prst="rect">
                  <a:avLst/>
                </a:prstGeom>
                <a:noFill/>
                <a:ln w="9525">
                  <a:noFill/>
                  <a:miter lim="800000"/>
                  <a:headEnd/>
                  <a:tailEnd/>
                </a:ln>
              </p:spPr>
              <p:txBody>
                <a:bodyPr>
                  <a:spAutoFit/>
                </a:bodyPr>
                <a:lstStyle/>
                <a:p>
                  <a:pPr algn="l" rtl="0"/>
                  <a:r>
                    <a:rPr lang="en-US"/>
                    <a:t>AChE hyperactivity</a:t>
                  </a:r>
                  <a:endParaRPr lang="ar-EG"/>
                </a:p>
              </p:txBody>
            </p:sp>
            <p:sp>
              <p:nvSpPr>
                <p:cNvPr id="11" name="Round Diagonal Corner Rectangle 10"/>
                <p:cNvSpPr/>
                <p:nvPr/>
              </p:nvSpPr>
              <p:spPr>
                <a:xfrm>
                  <a:off x="6477000" y="2971800"/>
                  <a:ext cx="2362200" cy="6858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12" name="Round Diagonal Corner Rectangle 11"/>
                <p:cNvSpPr/>
                <p:nvPr/>
              </p:nvSpPr>
              <p:spPr>
                <a:xfrm>
                  <a:off x="6248400" y="3962400"/>
                  <a:ext cx="2362200" cy="6858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086" name="TextBox 12"/>
                <p:cNvSpPr txBox="1">
                  <a:spLocks noChangeArrowheads="1"/>
                </p:cNvSpPr>
                <p:nvPr/>
              </p:nvSpPr>
              <p:spPr bwMode="auto">
                <a:xfrm>
                  <a:off x="6705600" y="3124200"/>
                  <a:ext cx="1905000" cy="369888"/>
                </a:xfrm>
                <a:prstGeom prst="rect">
                  <a:avLst/>
                </a:prstGeom>
                <a:noFill/>
                <a:ln w="9525">
                  <a:noFill/>
                  <a:miter lim="800000"/>
                  <a:headEnd/>
                  <a:tailEnd/>
                </a:ln>
              </p:spPr>
              <p:txBody>
                <a:bodyPr>
                  <a:spAutoFit/>
                </a:bodyPr>
                <a:lstStyle/>
                <a:p>
                  <a:pPr algn="l" rtl="0"/>
                  <a:r>
                    <a:rPr lang="en-US"/>
                    <a:t>ACh decreased </a:t>
                  </a:r>
                  <a:endParaRPr lang="ar-EG"/>
                </a:p>
              </p:txBody>
            </p:sp>
            <p:sp>
              <p:nvSpPr>
                <p:cNvPr id="3087" name="TextBox 13"/>
                <p:cNvSpPr txBox="1">
                  <a:spLocks noChangeArrowheads="1"/>
                </p:cNvSpPr>
                <p:nvPr/>
              </p:nvSpPr>
              <p:spPr bwMode="auto">
                <a:xfrm>
                  <a:off x="6324600" y="3962400"/>
                  <a:ext cx="2286000" cy="641350"/>
                </a:xfrm>
                <a:prstGeom prst="rect">
                  <a:avLst/>
                </a:prstGeom>
                <a:noFill/>
                <a:ln w="9525">
                  <a:noFill/>
                  <a:miter lim="800000"/>
                  <a:headEnd/>
                  <a:tailEnd/>
                </a:ln>
              </p:spPr>
              <p:txBody>
                <a:bodyPr>
                  <a:spAutoFit/>
                </a:bodyPr>
                <a:lstStyle/>
                <a:p>
                  <a:pPr algn="l" rtl="0"/>
                  <a:r>
                    <a:rPr lang="en-US"/>
                    <a:t>Glucose stimulates insulin secretion </a:t>
                  </a:r>
                  <a:endParaRPr lang="ar-EG"/>
                </a:p>
              </p:txBody>
            </p:sp>
            <p:sp>
              <p:nvSpPr>
                <p:cNvPr id="15" name="Round Diagonal Corner Rectangle 14"/>
                <p:cNvSpPr/>
                <p:nvPr/>
              </p:nvSpPr>
              <p:spPr>
                <a:xfrm>
                  <a:off x="2971800" y="2057400"/>
                  <a:ext cx="2362200" cy="6858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089" name="TextBox 15"/>
                <p:cNvSpPr txBox="1">
                  <a:spLocks noChangeArrowheads="1"/>
                </p:cNvSpPr>
                <p:nvPr/>
              </p:nvSpPr>
              <p:spPr bwMode="auto">
                <a:xfrm>
                  <a:off x="3200400" y="2057400"/>
                  <a:ext cx="1905000" cy="581025"/>
                </a:xfrm>
                <a:prstGeom prst="rect">
                  <a:avLst/>
                </a:prstGeom>
                <a:noFill/>
                <a:ln w="9525">
                  <a:noFill/>
                  <a:miter lim="800000"/>
                  <a:headEnd/>
                  <a:tailEnd/>
                </a:ln>
              </p:spPr>
              <p:txBody>
                <a:bodyPr>
                  <a:spAutoFit/>
                </a:bodyPr>
                <a:lstStyle/>
                <a:p>
                  <a:pPr algn="l" rtl="0"/>
                  <a:r>
                    <a:rPr lang="en-US" sz="1600" b="1"/>
                    <a:t>ATP metabolism alteration</a:t>
                  </a:r>
                  <a:endParaRPr lang="ar-EG" sz="1600" b="1" u="sng">
                    <a:solidFill>
                      <a:schemeClr val="accent2"/>
                    </a:solidFill>
                  </a:endParaRPr>
                </a:p>
              </p:txBody>
            </p:sp>
            <p:sp>
              <p:nvSpPr>
                <p:cNvPr id="17" name="Explosion 2 16"/>
                <p:cNvSpPr/>
                <p:nvPr/>
              </p:nvSpPr>
              <p:spPr>
                <a:xfrm>
                  <a:off x="7162800" y="4800600"/>
                  <a:ext cx="1676400" cy="12192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18" name="Rounded Rectangle 17"/>
                <p:cNvSpPr/>
                <p:nvPr/>
              </p:nvSpPr>
              <p:spPr>
                <a:xfrm>
                  <a:off x="2590800" y="3048000"/>
                  <a:ext cx="33528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092" name="TextBox 18"/>
                <p:cNvSpPr txBox="1">
                  <a:spLocks noChangeArrowheads="1"/>
                </p:cNvSpPr>
                <p:nvPr/>
              </p:nvSpPr>
              <p:spPr bwMode="auto">
                <a:xfrm>
                  <a:off x="2895600" y="3124200"/>
                  <a:ext cx="2590800" cy="369888"/>
                </a:xfrm>
                <a:prstGeom prst="rect">
                  <a:avLst/>
                </a:prstGeom>
                <a:noFill/>
                <a:ln w="9525">
                  <a:noFill/>
                  <a:miter lim="800000"/>
                  <a:headEnd/>
                  <a:tailEnd/>
                </a:ln>
              </p:spPr>
              <p:txBody>
                <a:bodyPr>
                  <a:spAutoFit/>
                </a:bodyPr>
                <a:lstStyle/>
                <a:p>
                  <a:pPr algn="l" rtl="0"/>
                  <a:r>
                    <a:rPr lang="en-US"/>
                    <a:t>Brain energy disruption</a:t>
                  </a:r>
                  <a:endParaRPr lang="ar-EG"/>
                </a:p>
              </p:txBody>
            </p:sp>
            <p:sp>
              <p:nvSpPr>
                <p:cNvPr id="3093" name="TextBox 19"/>
                <p:cNvSpPr txBox="1">
                  <a:spLocks noChangeArrowheads="1"/>
                </p:cNvSpPr>
                <p:nvPr/>
              </p:nvSpPr>
              <p:spPr bwMode="auto">
                <a:xfrm>
                  <a:off x="7315200" y="5334000"/>
                  <a:ext cx="1066800" cy="369888"/>
                </a:xfrm>
                <a:prstGeom prst="rect">
                  <a:avLst/>
                </a:prstGeom>
                <a:noFill/>
                <a:ln w="9525">
                  <a:noFill/>
                  <a:miter lim="800000"/>
                  <a:headEnd/>
                  <a:tailEnd/>
                </a:ln>
              </p:spPr>
              <p:txBody>
                <a:bodyPr>
                  <a:spAutoFit/>
                </a:bodyPr>
                <a:lstStyle/>
                <a:p>
                  <a:pPr algn="l" rtl="0"/>
                  <a:r>
                    <a:rPr lang="en-US"/>
                    <a:t>glucose</a:t>
                  </a:r>
                  <a:endParaRPr lang="ar-EG"/>
                </a:p>
              </p:txBody>
            </p:sp>
            <p:sp>
              <p:nvSpPr>
                <p:cNvPr id="21" name="Down Arrow 20"/>
                <p:cNvSpPr/>
                <p:nvPr/>
              </p:nvSpPr>
              <p:spPr>
                <a:xfrm>
                  <a:off x="8305800" y="4953000"/>
                  <a:ext cx="228600" cy="685800"/>
                </a:xfrm>
                <a:prstGeom prst="downArrow">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22" name="Explosion 1 21"/>
                <p:cNvSpPr/>
                <p:nvPr/>
              </p:nvSpPr>
              <p:spPr>
                <a:xfrm>
                  <a:off x="3886200" y="3886200"/>
                  <a:ext cx="1371600" cy="1371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096" name="TextBox 22"/>
                <p:cNvSpPr txBox="1">
                  <a:spLocks noChangeArrowheads="1"/>
                </p:cNvSpPr>
                <p:nvPr/>
              </p:nvSpPr>
              <p:spPr bwMode="auto">
                <a:xfrm>
                  <a:off x="4114800" y="4343400"/>
                  <a:ext cx="914400" cy="369888"/>
                </a:xfrm>
                <a:prstGeom prst="rect">
                  <a:avLst/>
                </a:prstGeom>
                <a:noFill/>
                <a:ln w="9525">
                  <a:noFill/>
                  <a:miter lim="800000"/>
                  <a:headEnd/>
                  <a:tailEnd/>
                </a:ln>
              </p:spPr>
              <p:txBody>
                <a:bodyPr>
                  <a:spAutoFit/>
                </a:bodyPr>
                <a:lstStyle/>
                <a:p>
                  <a:pPr algn="l" rtl="0"/>
                  <a:r>
                    <a:rPr lang="en-US"/>
                    <a:t>TNF</a:t>
                  </a:r>
                  <a:r>
                    <a:rPr lang="el-GR"/>
                    <a:t>α</a:t>
                  </a:r>
                  <a:endParaRPr lang="ar-EG"/>
                </a:p>
              </p:txBody>
            </p:sp>
            <p:sp>
              <p:nvSpPr>
                <p:cNvPr id="24" name="Down Arrow 23">
                  <a:hlinkClick r:id="rId2" action="ppaction://hlinksldjump"/>
                </p:cNvPr>
                <p:cNvSpPr/>
                <p:nvPr/>
              </p:nvSpPr>
              <p:spPr>
                <a:xfrm flipV="1">
                  <a:off x="4800600" y="4114800"/>
                  <a:ext cx="304800" cy="762000"/>
                </a:xfrm>
                <a:prstGeom prst="downArrow">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098" name="TextBox 24"/>
                <p:cNvSpPr txBox="1">
                  <a:spLocks noChangeArrowheads="1"/>
                </p:cNvSpPr>
                <p:nvPr/>
              </p:nvSpPr>
              <p:spPr bwMode="auto">
                <a:xfrm>
                  <a:off x="6248400" y="6248400"/>
                  <a:ext cx="2895600" cy="369888"/>
                </a:xfrm>
                <a:prstGeom prst="rect">
                  <a:avLst/>
                </a:prstGeom>
                <a:gradFill rotWithShape="0">
                  <a:gsLst>
                    <a:gs pos="0">
                      <a:srgbClr val="D6B19C"/>
                    </a:gs>
                    <a:gs pos="30000">
                      <a:srgbClr val="D49E6C"/>
                    </a:gs>
                    <a:gs pos="70000">
                      <a:srgbClr val="A65528"/>
                    </a:gs>
                    <a:gs pos="100000">
                      <a:srgbClr val="663012"/>
                    </a:gs>
                  </a:gsLst>
                  <a:lin ang="13500000"/>
                </a:gradFill>
                <a:ln w="9525">
                  <a:noFill/>
                  <a:miter lim="800000"/>
                  <a:headEnd/>
                  <a:tailEnd/>
                </a:ln>
              </p:spPr>
              <p:txBody>
                <a:bodyPr>
                  <a:spAutoFit/>
                </a:bodyPr>
                <a:lstStyle/>
                <a:p>
                  <a:pPr algn="l" rtl="0"/>
                  <a:r>
                    <a:rPr lang="el-GR"/>
                    <a:t>Β</a:t>
                  </a:r>
                  <a:r>
                    <a:rPr lang="en-US"/>
                    <a:t>-amyloid precipitation</a:t>
                  </a:r>
                  <a:endParaRPr lang="ar-EG"/>
                </a:p>
              </p:txBody>
            </p:sp>
            <p:sp>
              <p:nvSpPr>
                <p:cNvPr id="26" name="TextBox 25"/>
                <p:cNvSpPr txBox="1"/>
                <p:nvPr/>
              </p:nvSpPr>
              <p:spPr>
                <a:xfrm>
                  <a:off x="0" y="2743200"/>
                  <a:ext cx="2971800" cy="369888"/>
                </a:xfrm>
                <a:prstGeom prst="rect">
                  <a:avLst/>
                </a:prstGeom>
                <a:gradFill>
                  <a:gsLst>
                    <a:gs pos="0">
                      <a:schemeClr val="accent3">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a:spAutoFit/>
                </a:bodyPr>
                <a:lstStyle/>
                <a:p>
                  <a:pPr algn="l" rtl="0">
                    <a:defRPr/>
                  </a:pPr>
                  <a:r>
                    <a:rPr lang="en-US" dirty="0"/>
                    <a:t>Chaperon down regulation</a:t>
                  </a:r>
                  <a:endParaRPr lang="ar-EG" dirty="0">
                    <a:solidFill>
                      <a:srgbClr val="99FF66"/>
                    </a:solidFill>
                  </a:endParaRPr>
                </a:p>
              </p:txBody>
            </p:sp>
            <p:sp>
              <p:nvSpPr>
                <p:cNvPr id="3100" name="TextBox 26"/>
                <p:cNvSpPr txBox="1">
                  <a:spLocks noChangeArrowheads="1"/>
                </p:cNvSpPr>
                <p:nvPr/>
              </p:nvSpPr>
              <p:spPr bwMode="auto">
                <a:xfrm>
                  <a:off x="1295400" y="4419600"/>
                  <a:ext cx="2286000" cy="369888"/>
                </a:xfrm>
                <a:prstGeom prst="rect">
                  <a:avLst/>
                </a:prstGeom>
                <a:gradFill rotWithShape="0">
                  <a:gsLst>
                    <a:gs pos="0">
                      <a:srgbClr val="FBEAC7"/>
                    </a:gs>
                    <a:gs pos="17999">
                      <a:srgbClr val="FEE7F2"/>
                    </a:gs>
                    <a:gs pos="36000">
                      <a:srgbClr val="FAC77D"/>
                    </a:gs>
                    <a:gs pos="61000">
                      <a:srgbClr val="FBA97D"/>
                    </a:gs>
                    <a:gs pos="82001">
                      <a:srgbClr val="FBD49C"/>
                    </a:gs>
                    <a:gs pos="100000">
                      <a:srgbClr val="FEE7F2"/>
                    </a:gs>
                  </a:gsLst>
                  <a:lin ang="13500000"/>
                </a:gradFill>
                <a:ln w="9525">
                  <a:noFill/>
                  <a:miter lim="800000"/>
                  <a:headEnd/>
                  <a:tailEnd/>
                </a:ln>
              </p:spPr>
              <p:txBody>
                <a:bodyPr>
                  <a:spAutoFit/>
                </a:bodyPr>
                <a:lstStyle/>
                <a:p>
                  <a:pPr algn="l" rtl="0"/>
                  <a:r>
                    <a:rPr lang="el-GR"/>
                    <a:t>Β</a:t>
                  </a:r>
                  <a:r>
                    <a:rPr lang="en-US"/>
                    <a:t>-amyloid precursor</a:t>
                  </a:r>
                  <a:endParaRPr lang="ar-EG"/>
                </a:p>
              </p:txBody>
            </p:sp>
            <p:sp>
              <p:nvSpPr>
                <p:cNvPr id="28" name="TextBox 27"/>
                <p:cNvSpPr txBox="1"/>
                <p:nvPr/>
              </p:nvSpPr>
              <p:spPr>
                <a:xfrm>
                  <a:off x="152400" y="3581400"/>
                  <a:ext cx="2286000" cy="646113"/>
                </a:xfrm>
                <a:prstGeom prst="rect">
                  <a:avLst/>
                </a:prstGeom>
                <a:gradFill flip="none" rotWithShape="1">
                  <a:gsLst>
                    <a:gs pos="0">
                      <a:schemeClr val="accent3">
                        <a:lumMod val="40000"/>
                        <a:lumOff val="60000"/>
                      </a:schemeClr>
                    </a:gs>
                    <a:gs pos="50000">
                      <a:srgbClr val="9CB86E"/>
                    </a:gs>
                    <a:gs pos="100000">
                      <a:srgbClr val="156B13"/>
                    </a:gs>
                  </a:gsLst>
                  <a:lin ang="13500000" scaled="0"/>
                  <a:tileRect/>
                </a:gradFill>
              </p:spPr>
              <p:txBody>
                <a:bodyPr>
                  <a:spAutoFit/>
                </a:bodyPr>
                <a:lstStyle/>
                <a:p>
                  <a:pPr algn="l" rtl="0">
                    <a:defRPr/>
                  </a:pPr>
                  <a:r>
                    <a:rPr lang="en-US" dirty="0"/>
                    <a:t>ADAM 15 overexpression</a:t>
                  </a:r>
                  <a:endParaRPr lang="ar-EG" dirty="0">
                    <a:solidFill>
                      <a:srgbClr val="99FF66"/>
                    </a:solidFill>
                  </a:endParaRPr>
                </a:p>
              </p:txBody>
            </p:sp>
            <p:sp>
              <p:nvSpPr>
                <p:cNvPr id="3102" name="TextBox 28"/>
                <p:cNvSpPr txBox="1">
                  <a:spLocks noChangeArrowheads="1"/>
                </p:cNvSpPr>
                <p:nvPr/>
              </p:nvSpPr>
              <p:spPr bwMode="auto">
                <a:xfrm>
                  <a:off x="1600200" y="6019800"/>
                  <a:ext cx="3276600" cy="307975"/>
                </a:xfrm>
                <a:prstGeom prst="rect">
                  <a:avLst/>
                </a:prstGeom>
                <a:gradFill rotWithShape="0">
                  <a:gsLst>
                    <a:gs pos="0">
                      <a:srgbClr val="CCCCFF"/>
                    </a:gs>
                    <a:gs pos="17999">
                      <a:srgbClr val="99CCFF"/>
                    </a:gs>
                    <a:gs pos="36000">
                      <a:srgbClr val="9966FF"/>
                    </a:gs>
                    <a:gs pos="61000">
                      <a:srgbClr val="CC99FF"/>
                    </a:gs>
                    <a:gs pos="82001">
                      <a:srgbClr val="99CCFF"/>
                    </a:gs>
                    <a:gs pos="100000">
                      <a:srgbClr val="CCCCFF"/>
                    </a:gs>
                  </a:gsLst>
                  <a:lin ang="13500000"/>
                </a:gradFill>
                <a:ln w="9525">
                  <a:noFill/>
                  <a:miter lim="800000"/>
                  <a:headEnd/>
                  <a:tailEnd/>
                </a:ln>
              </p:spPr>
              <p:txBody>
                <a:bodyPr>
                  <a:spAutoFit/>
                </a:bodyPr>
                <a:lstStyle/>
                <a:p>
                  <a:pPr algn="l" rtl="0"/>
                  <a:r>
                    <a:rPr lang="en-US" sz="1400"/>
                    <a:t>Albumin and Transthyretin transport</a:t>
                  </a:r>
                  <a:endParaRPr lang="ar-EG" sz="1400"/>
                </a:p>
              </p:txBody>
            </p:sp>
            <p:sp>
              <p:nvSpPr>
                <p:cNvPr id="31" name="Right Arrow Callout 30"/>
                <p:cNvSpPr/>
                <p:nvPr/>
              </p:nvSpPr>
              <p:spPr>
                <a:xfrm>
                  <a:off x="228600" y="4876800"/>
                  <a:ext cx="1143000" cy="144780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104" name="TextBox 31"/>
                <p:cNvSpPr txBox="1">
                  <a:spLocks noChangeArrowheads="1"/>
                </p:cNvSpPr>
                <p:nvPr/>
              </p:nvSpPr>
              <p:spPr bwMode="auto">
                <a:xfrm>
                  <a:off x="152400" y="5181600"/>
                  <a:ext cx="990600" cy="915988"/>
                </a:xfrm>
                <a:prstGeom prst="rect">
                  <a:avLst/>
                </a:prstGeom>
                <a:noFill/>
                <a:ln w="9525">
                  <a:noFill/>
                  <a:miter lim="800000"/>
                  <a:headEnd/>
                  <a:tailEnd/>
                </a:ln>
              </p:spPr>
              <p:txBody>
                <a:bodyPr>
                  <a:spAutoFit/>
                </a:bodyPr>
                <a:lstStyle/>
                <a:p>
                  <a:pPr algn="l" rtl="0"/>
                  <a:r>
                    <a:rPr lang="en-US"/>
                    <a:t>Insulin</a:t>
                  </a:r>
                </a:p>
                <a:p>
                  <a:pPr algn="l" rtl="0"/>
                  <a:r>
                    <a:rPr lang="en-US"/>
                    <a:t>and</a:t>
                  </a:r>
                </a:p>
                <a:p>
                  <a:pPr algn="l" rtl="0"/>
                  <a:r>
                    <a:rPr lang="en-US"/>
                    <a:t>IGF 1</a:t>
                  </a:r>
                  <a:endParaRPr lang="ar-EG"/>
                </a:p>
              </p:txBody>
            </p:sp>
            <p:sp>
              <p:nvSpPr>
                <p:cNvPr id="33" name="Right Arrow 32"/>
                <p:cNvSpPr/>
                <p:nvPr/>
              </p:nvSpPr>
              <p:spPr>
                <a:xfrm>
                  <a:off x="1447800" y="5334000"/>
                  <a:ext cx="25146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3106" name="TextBox 34"/>
                <p:cNvSpPr txBox="1">
                  <a:spLocks noChangeArrowheads="1"/>
                </p:cNvSpPr>
                <p:nvPr/>
              </p:nvSpPr>
              <p:spPr bwMode="auto">
                <a:xfrm>
                  <a:off x="4267200" y="5486400"/>
                  <a:ext cx="2514600" cy="369888"/>
                </a:xfrm>
                <a:prstGeom prst="rect">
                  <a:avLst/>
                </a:prstGeom>
                <a:gradFill rotWithShape="0">
                  <a:gsLst>
                    <a:gs pos="0">
                      <a:srgbClr val="5E9EFF"/>
                    </a:gs>
                    <a:gs pos="39999">
                      <a:srgbClr val="85C2FF"/>
                    </a:gs>
                    <a:gs pos="70000">
                      <a:srgbClr val="C4D6EB"/>
                    </a:gs>
                    <a:gs pos="100000">
                      <a:srgbClr val="FFEBFA"/>
                    </a:gs>
                  </a:gsLst>
                  <a:lin ang="13500000"/>
                </a:gradFill>
                <a:ln w="9525">
                  <a:noFill/>
                  <a:miter lim="800000"/>
                  <a:headEnd/>
                  <a:tailEnd/>
                </a:ln>
              </p:spPr>
              <p:txBody>
                <a:bodyPr>
                  <a:spAutoFit/>
                </a:bodyPr>
                <a:lstStyle/>
                <a:p>
                  <a:pPr algn="l" rtl="0"/>
                  <a:r>
                    <a:rPr lang="el-GR"/>
                    <a:t>Β</a:t>
                  </a:r>
                  <a:r>
                    <a:rPr lang="en-US"/>
                    <a:t>-amyloid clearance </a:t>
                  </a:r>
                  <a:endParaRPr lang="ar-EG" b="1"/>
                </a:p>
              </p:txBody>
            </p:sp>
            <p:cxnSp>
              <p:nvCxnSpPr>
                <p:cNvPr id="38" name="Straight Arrow Connector 37"/>
                <p:cNvCxnSpPr>
                  <a:stCxn id="5" idx="2"/>
                  <a:endCxn id="3078" idx="0"/>
                </p:cNvCxnSpPr>
                <p:nvPr/>
              </p:nvCxnSpPr>
              <p:spPr>
                <a:xfrm rot="5400000">
                  <a:off x="1028701" y="1143000"/>
                  <a:ext cx="304800" cy="3175"/>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flipH="1" flipV="1">
                  <a:off x="2362200" y="1600200"/>
                  <a:ext cx="381000" cy="3810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endCxn id="9" idx="1"/>
                </p:cNvCxnSpPr>
                <p:nvPr/>
              </p:nvCxnSpPr>
              <p:spPr>
                <a:xfrm>
                  <a:off x="4038600" y="1295400"/>
                  <a:ext cx="1752600" cy="519113"/>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16200000" flipH="1">
                  <a:off x="3486150" y="1695450"/>
                  <a:ext cx="685800" cy="381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7239794" y="3809206"/>
                  <a:ext cx="304800" cy="1588"/>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5400000">
                  <a:off x="7543801" y="4876800"/>
                  <a:ext cx="457200" cy="3175"/>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5" idx="1"/>
                  <a:endCxn id="3092" idx="0"/>
                </p:cNvCxnSpPr>
                <p:nvPr/>
              </p:nvCxnSpPr>
              <p:spPr>
                <a:xfrm rot="16200000" flipH="1">
                  <a:off x="3981450" y="2914650"/>
                  <a:ext cx="381000" cy="381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a:off x="3963194" y="3961606"/>
                  <a:ext cx="609600" cy="1588"/>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17" idx="1"/>
                </p:cNvCxnSpPr>
                <p:nvPr/>
              </p:nvCxnSpPr>
              <p:spPr>
                <a:xfrm rot="10800000">
                  <a:off x="5181600" y="4419600"/>
                  <a:ext cx="1981200" cy="1108075"/>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0800000" flipV="1">
                  <a:off x="1828800" y="1752600"/>
                  <a:ext cx="1143000" cy="9906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endCxn id="28" idx="0"/>
                </p:cNvCxnSpPr>
                <p:nvPr/>
              </p:nvCxnSpPr>
              <p:spPr>
                <a:xfrm rot="16200000" flipH="1">
                  <a:off x="990600" y="3276600"/>
                  <a:ext cx="533400" cy="762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2362200" y="3810000"/>
                  <a:ext cx="1752600" cy="5334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2514600" y="4800600"/>
                  <a:ext cx="1981200" cy="6858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10800000" flipV="1">
                  <a:off x="3657600" y="4800600"/>
                  <a:ext cx="533400" cy="3810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6" name="Not Equal 75"/>
                <p:cNvSpPr/>
                <p:nvPr/>
              </p:nvSpPr>
              <p:spPr>
                <a:xfrm>
                  <a:off x="3200400" y="4800600"/>
                  <a:ext cx="609600" cy="304800"/>
                </a:xfrm>
                <a:prstGeom prst="mathNotEqua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solidFill>
                      <a:schemeClr val="tx1"/>
                    </a:solidFill>
                  </a:endParaRPr>
                </a:p>
              </p:txBody>
            </p:sp>
            <p:sp>
              <p:nvSpPr>
                <p:cNvPr id="3125" name="TextBox 60"/>
                <p:cNvSpPr txBox="1">
                  <a:spLocks noChangeArrowheads="1"/>
                </p:cNvSpPr>
                <p:nvPr/>
              </p:nvSpPr>
              <p:spPr bwMode="auto">
                <a:xfrm>
                  <a:off x="2057400" y="5181600"/>
                  <a:ext cx="914400" cy="369888"/>
                </a:xfrm>
                <a:prstGeom prst="rect">
                  <a:avLst/>
                </a:prstGeom>
                <a:noFill/>
                <a:ln w="9525">
                  <a:noFill/>
                  <a:miter lim="800000"/>
                  <a:headEnd/>
                  <a:tailEnd/>
                </a:ln>
              </p:spPr>
              <p:txBody>
                <a:bodyPr>
                  <a:spAutoFit/>
                </a:bodyPr>
                <a:lstStyle/>
                <a:p>
                  <a:pPr algn="l" rtl="0"/>
                  <a:r>
                    <a:rPr lang="en-US"/>
                    <a:t>IDE</a:t>
                  </a:r>
                  <a:endParaRPr lang="ar-EG"/>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 calcmode="lin" valueType="num">
                                      <p:cBhvr additive="base">
                                        <p:cTn id="7" dur="500" fill="hold"/>
                                        <p:tgtEl>
                                          <p:spTgt spid="30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fill="hold"/>
                                        <p:tgtEl>
                                          <p:spTgt spid="55"/>
                                        </p:tgtEl>
                                        <p:attrNameLst>
                                          <p:attrName>ppt_x</p:attrName>
                                        </p:attrNameLst>
                                      </p:cBhvr>
                                      <p:tavLst>
                                        <p:tav tm="0">
                                          <p:val>
                                            <p:strVal val="#ppt_x"/>
                                          </p:val>
                                        </p:tav>
                                        <p:tav tm="100000">
                                          <p:val>
                                            <p:strVal val="#ppt_x"/>
                                          </p:val>
                                        </p:tav>
                                      </p:tavLst>
                                    </p:anim>
                                    <p:anim calcmode="lin" valueType="num">
                                      <p:cBhvr additive="base">
                                        <p:cTn id="1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descr="C:\Users\shimo lolo\Desktop\New Folder\New Folder 1\image4_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Dr.Doaa ghareb\Desktop\stick_figure_direction_800_clr_2113-300x300.png"/>
          <p:cNvPicPr>
            <a:picLocks noChangeAspect="1" noChangeArrowheads="1"/>
          </p:cNvPicPr>
          <p:nvPr/>
        </p:nvPicPr>
        <p:blipFill>
          <a:blip r:embed="rId2" cstate="print"/>
          <a:srcRect/>
          <a:stretch>
            <a:fillRect/>
          </a:stretch>
        </p:blipFill>
        <p:spPr bwMode="auto">
          <a:xfrm>
            <a:off x="838200" y="-419100"/>
            <a:ext cx="7277100" cy="7277100"/>
          </a:xfrm>
          <a:prstGeom prst="rect">
            <a:avLst/>
          </a:prstGeom>
          <a:noFill/>
        </p:spPr>
      </p:pic>
      <p:sp>
        <p:nvSpPr>
          <p:cNvPr id="3" name="Rectangle 2"/>
          <p:cNvSpPr/>
          <p:nvPr/>
        </p:nvSpPr>
        <p:spPr>
          <a:xfrm>
            <a:off x="5562600" y="533400"/>
            <a:ext cx="2090636" cy="400110"/>
          </a:xfrm>
          <a:prstGeom prst="rect">
            <a:avLst/>
          </a:prstGeom>
          <a:noFill/>
        </p:spPr>
        <p:txBody>
          <a:bodyPr wrap="none" lIns="91440" tIns="45720" rIns="91440" bIns="45720">
            <a:spAutoFit/>
          </a:bodyPr>
          <a:lstStyle/>
          <a:p>
            <a:pPr algn="ctr"/>
            <a:r>
              <a:rPr lang="en-US" sz="2000" b="1" cap="none" spc="0" dirty="0" smtClean="0">
                <a:ln w="1905"/>
                <a:effectLst>
                  <a:innerShdw blurRad="69850" dist="43180" dir="5400000">
                    <a:srgbClr val="000000">
                      <a:alpha val="65000"/>
                    </a:srgbClr>
                  </a:innerShdw>
                </a:effectLst>
              </a:rPr>
              <a:t>Insulin resistance</a:t>
            </a:r>
            <a:endParaRPr lang="en-US" sz="2000" b="1" cap="none" spc="0" dirty="0">
              <a:ln w="1905"/>
              <a:effectLst>
                <a:innerShdw blurRad="69850" dist="43180" dir="5400000">
                  <a:srgbClr val="000000">
                    <a:alpha val="65000"/>
                  </a:srgbClr>
                </a:innerShdw>
              </a:effectLst>
            </a:endParaRPr>
          </a:p>
        </p:txBody>
      </p:sp>
      <p:sp>
        <p:nvSpPr>
          <p:cNvPr id="4" name="Rectangle 3"/>
          <p:cNvSpPr/>
          <p:nvPr/>
        </p:nvSpPr>
        <p:spPr>
          <a:xfrm>
            <a:off x="0" y="457200"/>
            <a:ext cx="3608680" cy="400110"/>
          </a:xfrm>
          <a:prstGeom prst="rect">
            <a:avLst/>
          </a:prstGeom>
          <a:noFill/>
        </p:spPr>
        <p:txBody>
          <a:bodyPr wrap="none" lIns="91440" tIns="45720" rIns="91440" bIns="45720">
            <a:spAutoFit/>
          </a:bodyPr>
          <a:lstStyle/>
          <a:p>
            <a:pPr algn="ct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Muscarinic</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receptor antagonist</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5416"/>
            <a:ext cx="9396536" cy="1143000"/>
          </a:xfrm>
        </p:spPr>
        <p:txBody>
          <a:bodyPr>
            <a:normAutofit/>
          </a:bodyPr>
          <a:lstStyle/>
          <a:p>
            <a:r>
              <a:rPr lang="en-US" sz="2800" dirty="0" smtClean="0">
                <a:solidFill>
                  <a:schemeClr val="bg1"/>
                </a:solidFill>
              </a:rPr>
              <a:t>Muscarinic receptor-coupled signal transduction pathways </a:t>
            </a:r>
            <a:endParaRPr lang="ar-EG" sz="2800" dirty="0">
              <a:solidFill>
                <a:schemeClr val="bg1"/>
              </a:solidFill>
            </a:endParaRPr>
          </a:p>
        </p:txBody>
      </p:sp>
      <p:pic>
        <p:nvPicPr>
          <p:cNvPr id="7"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609600"/>
            <a:ext cx="10945216" cy="563038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5410200"/>
            <a:ext cx="5967312" cy="1080120"/>
          </a:xfrm>
          <a:prstGeom prst="rect">
            <a:avLst/>
          </a:prstGeom>
          <a:noFill/>
          <a:ln>
            <a:noFill/>
          </a:ln>
          <a:effectLst/>
        </p:spPr>
      </p:pic>
      <p:sp>
        <p:nvSpPr>
          <p:cNvPr id="4" name="Oval 3"/>
          <p:cNvSpPr/>
          <p:nvPr/>
        </p:nvSpPr>
        <p:spPr>
          <a:xfrm>
            <a:off x="3276600" y="2362200"/>
            <a:ext cx="648072"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2" name="Oval 11"/>
          <p:cNvSpPr/>
          <p:nvPr/>
        </p:nvSpPr>
        <p:spPr>
          <a:xfrm>
            <a:off x="2590800" y="2743200"/>
            <a:ext cx="792088" cy="473968"/>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3" name="Oval 12"/>
          <p:cNvSpPr/>
          <p:nvPr/>
        </p:nvSpPr>
        <p:spPr>
          <a:xfrm>
            <a:off x="2667000" y="3352800"/>
            <a:ext cx="648072" cy="432048"/>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4" name="TextBox 13"/>
          <p:cNvSpPr txBox="1"/>
          <p:nvPr/>
        </p:nvSpPr>
        <p:spPr>
          <a:xfrm>
            <a:off x="7236296" y="2555612"/>
            <a:ext cx="1791324" cy="369332"/>
          </a:xfrm>
          <a:prstGeom prst="rect">
            <a:avLst/>
          </a:prstGeom>
          <a:noFill/>
        </p:spPr>
        <p:txBody>
          <a:bodyPr wrap="none" rtlCol="1">
            <a:spAutoFit/>
          </a:bodyPr>
          <a:lstStyle/>
          <a:p>
            <a:r>
              <a:rPr lang="en-US" dirty="0" smtClean="0"/>
              <a:t>Ca</a:t>
            </a:r>
            <a:r>
              <a:rPr lang="en-US" sz="2000" baseline="30000" dirty="0" smtClean="0"/>
              <a:t>2</a:t>
            </a:r>
            <a:r>
              <a:rPr lang="en-US" baseline="30000" dirty="0" smtClean="0"/>
              <a:t>+</a:t>
            </a:r>
            <a:r>
              <a:rPr lang="en-US" dirty="0"/>
              <a:t> </a:t>
            </a:r>
            <a:r>
              <a:rPr lang="en-US" dirty="0" smtClean="0"/>
              <a:t>mobilization</a:t>
            </a:r>
            <a:endParaRPr lang="ar-EG" baseline="30000" dirty="0"/>
          </a:p>
        </p:txBody>
      </p:sp>
      <p:sp>
        <p:nvSpPr>
          <p:cNvPr id="15" name="Oval 14"/>
          <p:cNvSpPr/>
          <p:nvPr/>
        </p:nvSpPr>
        <p:spPr>
          <a:xfrm>
            <a:off x="7299428" y="2492896"/>
            <a:ext cx="1728192"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5" name="Oval 4"/>
          <p:cNvSpPr/>
          <p:nvPr/>
        </p:nvSpPr>
        <p:spPr>
          <a:xfrm>
            <a:off x="2514600" y="1981200"/>
            <a:ext cx="57379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1" name="Oval 10"/>
          <p:cNvSpPr/>
          <p:nvPr/>
        </p:nvSpPr>
        <p:spPr>
          <a:xfrm>
            <a:off x="990600" y="762000"/>
            <a:ext cx="108012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6" name="Oval 15"/>
          <p:cNvSpPr/>
          <p:nvPr/>
        </p:nvSpPr>
        <p:spPr>
          <a:xfrm>
            <a:off x="8001000" y="3581400"/>
            <a:ext cx="648072"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151099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5" grpId="0" animBg="1"/>
      <p:bldP spid="5" grpId="0" animBg="1"/>
      <p:bldP spid="11"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136"/>
            <a:ext cx="8229600" cy="990600"/>
          </a:xfrm>
        </p:spPr>
        <p:txBody>
          <a:bodyPr>
            <a:noAutofit/>
          </a:bodyPr>
          <a:lstStyle/>
          <a:p>
            <a:pPr algn="ctr"/>
            <a:r>
              <a:rPr lang="en-US" sz="3600" dirty="0">
                <a:solidFill>
                  <a:schemeClr val="tx2"/>
                </a:solidFill>
              </a:rPr>
              <a:t>Roles of MAPK pathways in the pathogenesis of Alzheimer's </a:t>
            </a:r>
            <a:r>
              <a:rPr lang="en-US" sz="3600" dirty="0" smtClean="0">
                <a:solidFill>
                  <a:schemeClr val="tx2"/>
                </a:solidFill>
              </a:rPr>
              <a:t>disease</a:t>
            </a:r>
            <a:endParaRPr lang="ar-EG" sz="3600" dirty="0">
              <a:solidFill>
                <a:schemeClr val="tx2"/>
              </a:solidFill>
            </a:endParaRPr>
          </a:p>
        </p:txBody>
      </p:sp>
      <p:sp>
        <p:nvSpPr>
          <p:cNvPr id="3" name="Content Placeholder 2"/>
          <p:cNvSpPr>
            <a:spLocks noGrp="1"/>
          </p:cNvSpPr>
          <p:nvPr>
            <p:ph idx="1"/>
          </p:nvPr>
        </p:nvSpPr>
        <p:spPr/>
        <p:txBody>
          <a:bodyPr/>
          <a:lstStyle/>
          <a:p>
            <a:endParaRPr lang="ar-EG"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1340768"/>
            <a:ext cx="9309670" cy="551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1979712" y="2420888"/>
            <a:ext cx="792088" cy="72008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7" name="Oval 6"/>
          <p:cNvSpPr/>
          <p:nvPr/>
        </p:nvSpPr>
        <p:spPr>
          <a:xfrm>
            <a:off x="1872099" y="5676473"/>
            <a:ext cx="648072" cy="576064"/>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8" name="Oval 7"/>
          <p:cNvSpPr/>
          <p:nvPr/>
        </p:nvSpPr>
        <p:spPr>
          <a:xfrm>
            <a:off x="3419872" y="2708920"/>
            <a:ext cx="792088" cy="72008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9" name="Oval 8"/>
          <p:cNvSpPr/>
          <p:nvPr/>
        </p:nvSpPr>
        <p:spPr>
          <a:xfrm>
            <a:off x="5436096" y="3861048"/>
            <a:ext cx="1296144"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1" name="Oval 10"/>
          <p:cNvSpPr/>
          <p:nvPr/>
        </p:nvSpPr>
        <p:spPr>
          <a:xfrm>
            <a:off x="3203848" y="6165304"/>
            <a:ext cx="1296144"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2" name="Oval 11"/>
          <p:cNvSpPr/>
          <p:nvPr/>
        </p:nvSpPr>
        <p:spPr>
          <a:xfrm>
            <a:off x="5436096" y="5949280"/>
            <a:ext cx="1296144"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3" name="Oval 12"/>
          <p:cNvSpPr/>
          <p:nvPr/>
        </p:nvSpPr>
        <p:spPr>
          <a:xfrm>
            <a:off x="7308304" y="5517232"/>
            <a:ext cx="79208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4" name="Oval 13"/>
          <p:cNvSpPr/>
          <p:nvPr/>
        </p:nvSpPr>
        <p:spPr>
          <a:xfrm>
            <a:off x="7668344" y="3068960"/>
            <a:ext cx="61206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5" name="Oval 14"/>
          <p:cNvSpPr/>
          <p:nvPr/>
        </p:nvSpPr>
        <p:spPr>
          <a:xfrm>
            <a:off x="8496436" y="2636912"/>
            <a:ext cx="54006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6" name="Oval 15"/>
          <p:cNvSpPr/>
          <p:nvPr/>
        </p:nvSpPr>
        <p:spPr>
          <a:xfrm>
            <a:off x="3563888" y="4509120"/>
            <a:ext cx="648072"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7" name="Oval 16"/>
          <p:cNvSpPr/>
          <p:nvPr/>
        </p:nvSpPr>
        <p:spPr>
          <a:xfrm>
            <a:off x="5588496" y="2636912"/>
            <a:ext cx="999728"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341399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Neuroinflammation</a:t>
            </a:r>
            <a:endParaRPr lang="ar-EG" dirty="0"/>
          </a:p>
        </p:txBody>
      </p:sp>
      <p:pic>
        <p:nvPicPr>
          <p:cNvPr id="4098" name="Picture 2" descr="C:\Users\Dr.Doaa ghareb\Desktop\F14.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874343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717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5448"/>
            <a:ext cx="8991600" cy="1252728"/>
          </a:xfrm>
        </p:spPr>
        <p:txBody>
          <a:bodyPr>
            <a:normAutofit fontScale="90000"/>
          </a:bodyPr>
          <a:lstStyle/>
          <a:p>
            <a:pPr rtl="0"/>
            <a:r>
              <a:rPr lang="en-US" dirty="0" smtClean="0"/>
              <a:t>Identify lead</a:t>
            </a:r>
            <a:br>
              <a:rPr lang="en-US" dirty="0" smtClean="0"/>
            </a:br>
            <a:r>
              <a:rPr lang="en-US" i="1" dirty="0" smtClean="0"/>
              <a:t>Berberise vulgaris </a:t>
            </a:r>
            <a:r>
              <a:rPr lang="en-US" dirty="0" smtClean="0"/>
              <a:t>L.</a:t>
            </a:r>
            <a:endParaRPr lang="ar-EG" dirty="0"/>
          </a:p>
        </p:txBody>
      </p:sp>
      <p:graphicFrame>
        <p:nvGraphicFramePr>
          <p:cNvPr id="4" name="Diagram 3"/>
          <p:cNvGraphicFramePr/>
          <p:nvPr/>
        </p:nvGraphicFramePr>
        <p:xfrm>
          <a:off x="381000" y="25069800"/>
          <a:ext cx="9829800" cy="716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nvPr>
        </p:nvGraphicFramePr>
        <p:xfrm>
          <a:off x="-533400" y="1447800"/>
          <a:ext cx="9677400" cy="54101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26" name="Picture 2"/>
          <p:cNvPicPr>
            <a:picLocks noChangeAspect="1" noChangeArrowheads="1"/>
          </p:cNvPicPr>
          <p:nvPr/>
        </p:nvPicPr>
        <p:blipFill>
          <a:blip r:embed="rId12" cstate="print"/>
          <a:srcRect/>
          <a:stretch>
            <a:fillRect/>
          </a:stretch>
        </p:blipFill>
        <p:spPr bwMode="auto">
          <a:xfrm>
            <a:off x="7620000" y="1524000"/>
            <a:ext cx="1524000" cy="1524000"/>
          </a:xfrm>
          <a:prstGeom prst="rect">
            <a:avLst/>
          </a:prstGeom>
          <a:noFill/>
          <a:ln w="9525">
            <a:noFill/>
            <a:miter lim="800000"/>
            <a:headEnd/>
            <a:tailEnd/>
          </a:ln>
        </p:spPr>
      </p:pic>
      <p:pic>
        <p:nvPicPr>
          <p:cNvPr id="1027" name="Picture 3"/>
          <p:cNvPicPr>
            <a:picLocks noChangeAspect="1" noChangeArrowheads="1"/>
          </p:cNvPicPr>
          <p:nvPr/>
        </p:nvPicPr>
        <p:blipFill>
          <a:blip r:embed="rId13" cstate="print"/>
          <a:srcRect/>
          <a:stretch>
            <a:fillRect/>
          </a:stretch>
        </p:blipFill>
        <p:spPr bwMode="auto">
          <a:xfrm>
            <a:off x="6400800" y="4419600"/>
            <a:ext cx="2743200" cy="2438400"/>
          </a:xfrm>
          <a:prstGeom prst="rect">
            <a:avLst/>
          </a:prstGeom>
          <a:noFill/>
          <a:ln w="9525">
            <a:noFill/>
            <a:miter lim="800000"/>
            <a:headEnd/>
            <a:tailEnd/>
          </a:ln>
        </p:spPr>
      </p:pic>
      <p:pic>
        <p:nvPicPr>
          <p:cNvPr id="1028" name="Picture 4"/>
          <p:cNvPicPr>
            <a:picLocks noChangeAspect="1" noChangeArrowheads="1"/>
          </p:cNvPicPr>
          <p:nvPr/>
        </p:nvPicPr>
        <p:blipFill>
          <a:blip r:embed="rId14" cstate="print"/>
          <a:srcRect/>
          <a:stretch>
            <a:fillRect/>
          </a:stretch>
        </p:blipFill>
        <p:spPr bwMode="auto">
          <a:xfrm>
            <a:off x="0" y="4800600"/>
            <a:ext cx="1143000" cy="2057400"/>
          </a:xfrm>
          <a:prstGeom prst="rect">
            <a:avLst/>
          </a:prstGeom>
          <a:noFill/>
          <a:ln w="9525">
            <a:noFill/>
            <a:miter lim="800000"/>
            <a:headEnd/>
            <a:tailEnd/>
          </a:ln>
        </p:spPr>
      </p:pic>
      <p:pic>
        <p:nvPicPr>
          <p:cNvPr id="1029" name="Picture 5"/>
          <p:cNvPicPr>
            <a:picLocks noChangeAspect="1" noChangeArrowheads="1"/>
          </p:cNvPicPr>
          <p:nvPr/>
        </p:nvPicPr>
        <p:blipFill>
          <a:blip r:embed="rId15" cstate="print"/>
          <a:srcRect/>
          <a:stretch>
            <a:fillRect/>
          </a:stretch>
        </p:blipFill>
        <p:spPr bwMode="auto">
          <a:xfrm>
            <a:off x="0" y="1524000"/>
            <a:ext cx="1905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2400" dirty="0" smtClean="0"/>
              <a:t>Main cellular targets that are currently under development to </a:t>
            </a:r>
            <a:r>
              <a:rPr lang="ar-EG" sz="2400" dirty="0" smtClean="0"/>
              <a:t> </a:t>
            </a:r>
            <a:r>
              <a:rPr lang="en-US" sz="2400" dirty="0" smtClean="0"/>
              <a:t> prevent or retard the progression of Alzheimer to disease states</a:t>
            </a:r>
            <a:endParaRPr lang="ar-EG" sz="2400" dirty="0"/>
          </a:p>
        </p:txBody>
      </p:sp>
      <p:pic>
        <p:nvPicPr>
          <p:cNvPr id="48130" name="Picture 2" descr="C:\Users\Dr.Doaa ghareb\Desktop\AD traetment.png"/>
          <p:cNvPicPr>
            <a:picLocks noGrp="1" noChangeAspect="1" noChangeArrowheads="1"/>
          </p:cNvPicPr>
          <p:nvPr>
            <p:ph idx="1"/>
          </p:nvPr>
        </p:nvPicPr>
        <p:blipFill>
          <a:blip r:embed="rId2" cstate="print"/>
          <a:srcRect/>
          <a:stretch>
            <a:fillRect/>
          </a:stretch>
        </p:blipFill>
        <p:spPr bwMode="auto">
          <a:xfrm>
            <a:off x="0" y="1447800"/>
            <a:ext cx="9144000" cy="4038600"/>
          </a:xfrm>
          <a:prstGeom prst="rect">
            <a:avLst/>
          </a:prstGeom>
          <a:noFill/>
        </p:spPr>
      </p:pic>
      <p:sp>
        <p:nvSpPr>
          <p:cNvPr id="5" name="TextBox 4"/>
          <p:cNvSpPr txBox="1"/>
          <p:nvPr/>
        </p:nvSpPr>
        <p:spPr>
          <a:xfrm>
            <a:off x="228600" y="5410200"/>
            <a:ext cx="8610600" cy="1477328"/>
          </a:xfrm>
          <a:prstGeom prst="rect">
            <a:avLst/>
          </a:prstGeom>
          <a:noFill/>
        </p:spPr>
        <p:txBody>
          <a:bodyPr wrap="square" rtlCol="1">
            <a:spAutoFit/>
          </a:bodyPr>
          <a:lstStyle/>
          <a:p>
            <a:r>
              <a:rPr lang="en-US" dirty="0" smtClean="0"/>
              <a:t>Neurotransmitter: </a:t>
            </a:r>
            <a:r>
              <a:rPr lang="en-US" dirty="0" err="1" smtClean="0"/>
              <a:t>ACh</a:t>
            </a:r>
            <a:r>
              <a:rPr lang="en-US" dirty="0" smtClean="0"/>
              <a:t>, DOPA. Neurotrophic factor: the </a:t>
            </a:r>
            <a:r>
              <a:rPr lang="en-US" dirty="0" err="1" smtClean="0"/>
              <a:t>neurotrophin</a:t>
            </a:r>
            <a:r>
              <a:rPr lang="en-US" dirty="0" smtClean="0"/>
              <a:t> BDNF (brain-derived </a:t>
            </a:r>
            <a:r>
              <a:rPr lang="en-US" dirty="0" err="1" smtClean="0"/>
              <a:t>neurotrophic</a:t>
            </a:r>
            <a:r>
              <a:rPr lang="en-US" dirty="0" smtClean="0"/>
              <a:t> factor). Membrane preservation and neuron plasticity: CREB (</a:t>
            </a:r>
            <a:r>
              <a:rPr lang="en-US" dirty="0" err="1" smtClean="0"/>
              <a:t>cAMP</a:t>
            </a:r>
            <a:r>
              <a:rPr lang="en-US" dirty="0" smtClean="0"/>
              <a:t> response element-binding protein). Metabolic enhancer: ATP, NADP. Glucose. Anti-inflammatory: TNF-alpha. Antioxidants: ROS, XO, ALD, TBARS</a:t>
            </a:r>
          </a:p>
          <a:p>
            <a:endParaRPr lang="ar-EG"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4000"/>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752600" y="3886200"/>
            <a:ext cx="5756705" cy="923330"/>
          </a:xfrm>
          <a:prstGeom prst="rect">
            <a:avLst/>
          </a:prstGeom>
          <a:noFill/>
        </p:spPr>
        <p:txBody>
          <a:bodyPr wrap="none" lIns="91440" tIns="45720" rIns="91440" bIns="45720">
            <a:spAutoFit/>
          </a:body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Assays and results</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1265" name="Picture 1" descr="C:\Users\Dr.Doaa ghareb\Desktop\rec-to-rec-294x300.jpg"/>
          <p:cNvPicPr>
            <a:picLocks noChangeAspect="1" noChangeArrowheads="1"/>
          </p:cNvPicPr>
          <p:nvPr/>
        </p:nvPicPr>
        <p:blipFill>
          <a:blip r:embed="rId3" cstate="print"/>
          <a:srcRect/>
          <a:stretch>
            <a:fillRect/>
          </a:stretch>
        </p:blipFill>
        <p:spPr bwMode="auto">
          <a:xfrm>
            <a:off x="228600" y="228600"/>
            <a:ext cx="2133600" cy="217714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eaLnBrk="1" hangingPunct="1">
              <a:defRPr/>
            </a:pPr>
            <a:r>
              <a:rPr lang="en-US" dirty="0" smtClean="0"/>
              <a:t>Assays</a:t>
            </a:r>
            <a:endParaRPr lang="en-US" dirty="0"/>
          </a:p>
        </p:txBody>
      </p:sp>
      <p:sp>
        <p:nvSpPr>
          <p:cNvPr id="76803" name="Rectangle 4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EG"/>
          </a:p>
        </p:txBody>
      </p:sp>
      <p:graphicFrame>
        <p:nvGraphicFramePr>
          <p:cNvPr id="48" name="Diagram 47"/>
          <p:cNvGraphicFramePr/>
          <p:nvPr/>
        </p:nvGraphicFramePr>
        <p:xfrm>
          <a:off x="228600" y="1295400"/>
          <a:ext cx="8610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8"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i="1" dirty="0" smtClean="0"/>
              <a:t>In vitro </a:t>
            </a:r>
            <a:r>
              <a:rPr lang="en-US" sz="2800" dirty="0" smtClean="0"/>
              <a:t>Inhibitory effect percentage of Berberine chloride and </a:t>
            </a:r>
            <a:r>
              <a:rPr lang="en-US" sz="2800" i="1" dirty="0" smtClean="0"/>
              <a:t>Berberis vulgaris toward</a:t>
            </a:r>
            <a:br>
              <a:rPr lang="en-US" sz="2800" i="1" dirty="0" smtClean="0"/>
            </a:br>
            <a:r>
              <a:rPr lang="sq-AL" sz="2800" dirty="0" smtClean="0"/>
              <a:t>AChE.</a:t>
            </a:r>
            <a:endParaRPr lang="ar-EG" sz="2800" dirty="0"/>
          </a:p>
        </p:txBody>
      </p:sp>
      <p:graphicFrame>
        <p:nvGraphicFramePr>
          <p:cNvPr id="6" name="Chart 5"/>
          <p:cNvGraphicFramePr/>
          <p:nvPr>
            <p:extLst>
              <p:ext uri="{D42A27DB-BD31-4B8C-83A1-F6EECF244321}">
                <p14:modId xmlns:p14="http://schemas.microsoft.com/office/powerpoint/2010/main" val="1674928708"/>
              </p:ext>
            </p:extLst>
          </p:nvPr>
        </p:nvGraphicFramePr>
        <p:xfrm>
          <a:off x="0" y="1524000"/>
          <a:ext cx="9144000" cy="533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52728"/>
          </a:xfrm>
        </p:spPr>
        <p:txBody>
          <a:bodyPr>
            <a:normAutofit fontScale="90000"/>
          </a:bodyPr>
          <a:lstStyle/>
          <a:p>
            <a:r>
              <a:rPr lang="en-US" dirty="0" smtClean="0"/>
              <a:t/>
            </a:r>
            <a:br>
              <a:rPr lang="en-US" dirty="0" smtClean="0"/>
            </a:br>
            <a:r>
              <a:rPr lang="en-US" dirty="0" smtClean="0"/>
              <a:t>Molecular modeling analysis of berberine activity</a:t>
            </a:r>
            <a:br>
              <a:rPr lang="en-US" dirty="0" smtClean="0"/>
            </a:br>
            <a:endParaRPr lang="ar-EG" dirty="0"/>
          </a:p>
        </p:txBody>
      </p:sp>
      <p:pic>
        <p:nvPicPr>
          <p:cNvPr id="4" name="صورة 30" descr="berb_ach_ref.png"/>
          <p:cNvPicPr/>
          <p:nvPr/>
        </p:nvPicPr>
        <p:blipFill>
          <a:blip r:embed="rId2" cstate="print"/>
          <a:srcRect l="3027" t="3355" r="7832" b="3802"/>
          <a:stretch>
            <a:fillRect/>
          </a:stretch>
        </p:blipFill>
        <p:spPr bwMode="auto">
          <a:xfrm>
            <a:off x="685800" y="3276600"/>
            <a:ext cx="3276600" cy="2362200"/>
          </a:xfrm>
          <a:prstGeom prst="rect">
            <a:avLst/>
          </a:prstGeom>
          <a:noFill/>
          <a:ln w="9525">
            <a:noFill/>
            <a:miter lim="800000"/>
            <a:headEnd/>
            <a:tailEnd/>
          </a:ln>
        </p:spPr>
      </p:pic>
      <p:pic>
        <p:nvPicPr>
          <p:cNvPr id="5" name="صورة 10" descr="berb_ach.png"/>
          <p:cNvPicPr/>
          <p:nvPr/>
        </p:nvPicPr>
        <p:blipFill>
          <a:blip r:embed="rId3" cstate="print"/>
          <a:srcRect l="7494" t="2075" r="6068" b="3526"/>
          <a:stretch>
            <a:fillRect/>
          </a:stretch>
        </p:blipFill>
        <p:spPr bwMode="auto">
          <a:xfrm>
            <a:off x="4648200" y="3429000"/>
            <a:ext cx="3657600" cy="2209800"/>
          </a:xfrm>
          <a:prstGeom prst="rect">
            <a:avLst/>
          </a:prstGeom>
          <a:noFill/>
          <a:ln w="9525">
            <a:noFill/>
            <a:miter lim="800000"/>
            <a:headEnd/>
            <a:tailEnd/>
          </a:ln>
        </p:spPr>
      </p:pic>
      <p:sp>
        <p:nvSpPr>
          <p:cNvPr id="6" name="Rectangle 5"/>
          <p:cNvSpPr/>
          <p:nvPr/>
        </p:nvSpPr>
        <p:spPr>
          <a:xfrm>
            <a:off x="457200" y="1847165"/>
            <a:ext cx="8077200" cy="954107"/>
          </a:xfrm>
          <a:prstGeom prst="rect">
            <a:avLst/>
          </a:prstGeom>
        </p:spPr>
        <p:txBody>
          <a:bodyPr wrap="square">
            <a:spAutoFit/>
          </a:bodyPr>
          <a:lstStyle/>
          <a:p>
            <a:pPr algn="ctr"/>
            <a:r>
              <a:rPr lang="en-US" sz="2800" dirty="0" smtClean="0"/>
              <a:t>Docking models of the compound-enzyme acetylcholinesterase (</a:t>
            </a:r>
            <a:r>
              <a:rPr lang="en-US" sz="2800" dirty="0" err="1" smtClean="0"/>
              <a:t>AChE</a:t>
            </a:r>
            <a:r>
              <a:rPr lang="en-US" sz="2800" dirty="0" smtClean="0"/>
              <a:t>) complex</a:t>
            </a:r>
            <a:endParaRPr lang="ar-EG"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52728"/>
          </a:xfrm>
        </p:spPr>
        <p:txBody>
          <a:bodyPr>
            <a:normAutofit fontScale="90000"/>
          </a:bodyPr>
          <a:lstStyle/>
          <a:p>
            <a:r>
              <a:rPr lang="en-US" dirty="0" smtClean="0"/>
              <a:t/>
            </a:r>
            <a:br>
              <a:rPr lang="en-US" dirty="0" smtClean="0"/>
            </a:br>
            <a:r>
              <a:rPr lang="en-US" dirty="0" smtClean="0"/>
              <a:t>Molecular modeling analysis of berberine activity</a:t>
            </a:r>
            <a:br>
              <a:rPr lang="en-US" dirty="0" smtClean="0"/>
            </a:br>
            <a:endParaRPr lang="ar-EG" dirty="0"/>
          </a:p>
        </p:txBody>
      </p:sp>
      <p:pic>
        <p:nvPicPr>
          <p:cNvPr id="7" name="صورة 27" descr="berb_ref_cox2.png"/>
          <p:cNvPicPr/>
          <p:nvPr/>
        </p:nvPicPr>
        <p:blipFill>
          <a:blip r:embed="rId2" cstate="print"/>
          <a:srcRect l="2167" t="2982" r="3833" b="3860"/>
          <a:stretch>
            <a:fillRect/>
          </a:stretch>
        </p:blipFill>
        <p:spPr bwMode="auto">
          <a:xfrm>
            <a:off x="457200" y="2928480"/>
            <a:ext cx="4038600" cy="3107870"/>
          </a:xfrm>
          <a:prstGeom prst="rect">
            <a:avLst/>
          </a:prstGeom>
          <a:noFill/>
          <a:ln w="9525">
            <a:noFill/>
            <a:miter lim="800000"/>
            <a:headEnd/>
            <a:tailEnd/>
          </a:ln>
        </p:spPr>
      </p:pic>
      <p:pic>
        <p:nvPicPr>
          <p:cNvPr id="8" name="صورة 26" descr="berb_cox2.png"/>
          <p:cNvPicPr/>
          <p:nvPr/>
        </p:nvPicPr>
        <p:blipFill>
          <a:blip r:embed="rId3" cstate="print"/>
          <a:srcRect l="4192" t="5231" r="3722" b="5212"/>
          <a:stretch>
            <a:fillRect/>
          </a:stretch>
        </p:blipFill>
        <p:spPr bwMode="auto">
          <a:xfrm>
            <a:off x="5257800" y="2928480"/>
            <a:ext cx="3028950" cy="3243720"/>
          </a:xfrm>
          <a:prstGeom prst="rect">
            <a:avLst/>
          </a:prstGeom>
          <a:noFill/>
          <a:ln w="9525">
            <a:noFill/>
            <a:miter lim="800000"/>
            <a:headEnd/>
            <a:tailEnd/>
          </a:ln>
        </p:spPr>
      </p:pic>
      <p:sp>
        <p:nvSpPr>
          <p:cNvPr id="9" name="Rectangle 8"/>
          <p:cNvSpPr/>
          <p:nvPr/>
        </p:nvSpPr>
        <p:spPr>
          <a:xfrm>
            <a:off x="914400" y="1676400"/>
            <a:ext cx="7162800" cy="954107"/>
          </a:xfrm>
          <a:prstGeom prst="rect">
            <a:avLst/>
          </a:prstGeom>
        </p:spPr>
        <p:txBody>
          <a:bodyPr wrap="square">
            <a:spAutoFit/>
          </a:bodyPr>
          <a:lstStyle/>
          <a:p>
            <a:pPr algn="ctr"/>
            <a:r>
              <a:rPr lang="en-US" sz="2800" dirty="0" smtClean="0"/>
              <a:t>Docking models of the compound-enzyme Cyclooxygenase-2 (COX-II) complex. </a:t>
            </a:r>
            <a:endParaRPr lang="ar-EG" sz="2800" dirty="0"/>
          </a:p>
        </p:txBody>
      </p:sp>
    </p:spTree>
    <p:extLst>
      <p:ext uri="{BB962C8B-B14F-4D97-AF65-F5344CB8AC3E}">
        <p14:creationId xmlns:p14="http://schemas.microsoft.com/office/powerpoint/2010/main" val="3126743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52728"/>
          </a:xfrm>
        </p:spPr>
        <p:txBody>
          <a:bodyPr>
            <a:normAutofit fontScale="90000"/>
          </a:bodyPr>
          <a:lstStyle/>
          <a:p>
            <a:r>
              <a:rPr lang="en-US" dirty="0" smtClean="0"/>
              <a:t/>
            </a:r>
            <a:br>
              <a:rPr lang="en-US" dirty="0" smtClean="0"/>
            </a:br>
            <a:r>
              <a:rPr lang="en-US" dirty="0" smtClean="0"/>
              <a:t>Molecular modeling analysis of berberine activity</a:t>
            </a:r>
            <a:br>
              <a:rPr lang="en-US" dirty="0" smtClean="0"/>
            </a:br>
            <a:endParaRPr lang="ar-EG" dirty="0"/>
          </a:p>
        </p:txBody>
      </p:sp>
      <p:pic>
        <p:nvPicPr>
          <p:cNvPr id="10" name="Picture 9" descr="D:\hany_HAFEZ\TCE\TCE\Ref_TCE.png"/>
          <p:cNvPicPr/>
          <p:nvPr/>
        </p:nvPicPr>
        <p:blipFill>
          <a:blip r:embed="rId2" cstate="print"/>
          <a:srcRect l="2431" r="7813"/>
          <a:stretch>
            <a:fillRect/>
          </a:stretch>
        </p:blipFill>
        <p:spPr bwMode="auto">
          <a:xfrm>
            <a:off x="381000" y="3200400"/>
            <a:ext cx="4114800" cy="3048000"/>
          </a:xfrm>
          <a:prstGeom prst="rect">
            <a:avLst/>
          </a:prstGeom>
          <a:noFill/>
          <a:ln w="9525">
            <a:noFill/>
            <a:miter lim="800000"/>
            <a:headEnd/>
            <a:tailEnd/>
          </a:ln>
        </p:spPr>
      </p:pic>
      <p:pic>
        <p:nvPicPr>
          <p:cNvPr id="11" name="Picture 10" descr="D:\hany_HAFEZ\TCE\TCE\TCE_Berb_dock.png"/>
          <p:cNvPicPr/>
          <p:nvPr/>
        </p:nvPicPr>
        <p:blipFill>
          <a:blip r:embed="rId3" cstate="print"/>
          <a:srcRect/>
          <a:stretch>
            <a:fillRect/>
          </a:stretch>
        </p:blipFill>
        <p:spPr bwMode="auto">
          <a:xfrm>
            <a:off x="4648200" y="3505200"/>
            <a:ext cx="4267200" cy="2743200"/>
          </a:xfrm>
          <a:prstGeom prst="rect">
            <a:avLst/>
          </a:prstGeom>
          <a:noFill/>
          <a:ln w="9525">
            <a:noFill/>
            <a:miter lim="800000"/>
            <a:headEnd/>
            <a:tailEnd/>
          </a:ln>
        </p:spPr>
      </p:pic>
      <p:sp>
        <p:nvSpPr>
          <p:cNvPr id="1028" name="Rectangle 4"/>
          <p:cNvSpPr>
            <a:spLocks noChangeArrowheads="1"/>
          </p:cNvSpPr>
          <p:nvPr/>
        </p:nvSpPr>
        <p:spPr bwMode="auto">
          <a:xfrm>
            <a:off x="228600" y="1662499"/>
            <a:ext cx="88392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dirty="0" smtClean="0"/>
              <a:t>Docking model for berberine (right image) and reference </a:t>
            </a:r>
            <a:r>
              <a:rPr lang="en-US" sz="2400" dirty="0" err="1" smtClean="0"/>
              <a:t>ligand</a:t>
            </a:r>
            <a:r>
              <a:rPr lang="en-US" sz="2400" dirty="0" smtClean="0"/>
              <a:t> (left one) 2D interactions to the binding pocket of Tumor Necrosis Factor-Alpha Converting Enzyme (TACE).</a:t>
            </a:r>
          </a:p>
        </p:txBody>
      </p:sp>
    </p:spTree>
    <p:extLst>
      <p:ext uri="{BB962C8B-B14F-4D97-AF65-F5344CB8AC3E}">
        <p14:creationId xmlns:p14="http://schemas.microsoft.com/office/powerpoint/2010/main" val="3126743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dirty="0" smtClean="0"/>
              <a:t>Animal model for brain damage related to liver disease and IR syndrome</a:t>
            </a:r>
            <a:endParaRPr lang="ar-EG" dirty="0"/>
          </a:p>
        </p:txBody>
      </p:sp>
      <p:graphicFrame>
        <p:nvGraphicFramePr>
          <p:cNvPr id="4" name="Chart 3"/>
          <p:cNvGraphicFramePr/>
          <p:nvPr>
            <p:extLst>
              <p:ext uri="{D42A27DB-BD31-4B8C-83A1-F6EECF244321}">
                <p14:modId xmlns:p14="http://schemas.microsoft.com/office/powerpoint/2010/main" val="1004188591"/>
              </p:ext>
            </p:extLst>
          </p:nvPr>
        </p:nvGraphicFramePr>
        <p:xfrm>
          <a:off x="152400" y="1524000"/>
          <a:ext cx="8763000" cy="5105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04800" y="5867400"/>
            <a:ext cx="4114800" cy="369332"/>
          </a:xfrm>
          <a:prstGeom prst="rect">
            <a:avLst/>
          </a:prstGeom>
          <a:noFill/>
        </p:spPr>
        <p:txBody>
          <a:bodyPr wrap="square" rtlCol="1">
            <a:spAutoFit/>
          </a:bodyPr>
          <a:lstStyle/>
          <a:p>
            <a:r>
              <a:rPr lang="en-US" b="1" dirty="0" smtClean="0"/>
              <a:t>Figure: Blood Insulin resistance markers </a:t>
            </a:r>
            <a:endParaRPr lang="ar-EG"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dirty="0" smtClean="0"/>
              <a:t>Animal model for brain damage related to liver disease and IR syndrome</a:t>
            </a:r>
            <a:endParaRPr lang="ar-EG" dirty="0"/>
          </a:p>
        </p:txBody>
      </p:sp>
      <p:graphicFrame>
        <p:nvGraphicFramePr>
          <p:cNvPr id="5" name="Chart 4"/>
          <p:cNvGraphicFramePr/>
          <p:nvPr>
            <p:extLst>
              <p:ext uri="{D42A27DB-BD31-4B8C-83A1-F6EECF244321}">
                <p14:modId xmlns:p14="http://schemas.microsoft.com/office/powerpoint/2010/main" val="1641089811"/>
              </p:ext>
            </p:extLst>
          </p:nvPr>
        </p:nvGraphicFramePr>
        <p:xfrm>
          <a:off x="0" y="1447800"/>
          <a:ext cx="91440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2590800" y="6400800"/>
            <a:ext cx="4114800" cy="369332"/>
          </a:xfrm>
          <a:prstGeom prst="rect">
            <a:avLst/>
          </a:prstGeom>
          <a:noFill/>
        </p:spPr>
        <p:txBody>
          <a:bodyPr wrap="square" rtlCol="1">
            <a:spAutoFit/>
          </a:bodyPr>
          <a:lstStyle/>
          <a:p>
            <a:r>
              <a:rPr lang="en-US" b="1" dirty="0" smtClean="0"/>
              <a:t>Figure: Brain damage markers </a:t>
            </a:r>
            <a:endParaRPr lang="ar-EG" b="1" dirty="0"/>
          </a:p>
        </p:txBody>
      </p:sp>
    </p:spTree>
    <p:extLst>
      <p:ext uri="{BB962C8B-B14F-4D97-AF65-F5344CB8AC3E}">
        <p14:creationId xmlns:p14="http://schemas.microsoft.com/office/powerpoint/2010/main" val="120626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28600" y="152400"/>
            <a:ext cx="4419600" cy="4724400"/>
          </a:xfrm>
          <a:prstGeom prst="rect">
            <a:avLst/>
          </a:prstGeom>
          <a:noFill/>
          <a:ln w="9525">
            <a:noFill/>
            <a:miter lim="800000"/>
            <a:headEnd/>
            <a:tailEnd/>
          </a:ln>
        </p:spPr>
      </p:pic>
      <p:sp>
        <p:nvSpPr>
          <p:cNvPr id="36" name="Rectangle 35"/>
          <p:cNvSpPr/>
          <p:nvPr/>
        </p:nvSpPr>
        <p:spPr>
          <a:xfrm>
            <a:off x="152400" y="4876800"/>
            <a:ext cx="4648200" cy="1815882"/>
          </a:xfrm>
          <a:prstGeom prst="rect">
            <a:avLst/>
          </a:prstGeom>
        </p:spPr>
        <p:txBody>
          <a:bodyPr wrap="square">
            <a:spAutoFit/>
          </a:bodyPr>
          <a:lstStyle/>
          <a:p>
            <a:pPr algn="just"/>
            <a:r>
              <a:rPr lang="en-US" sz="1600" dirty="0" smtClean="0"/>
              <a:t>Fig. Effect of the NAFLD </a:t>
            </a:r>
            <a:r>
              <a:rPr lang="sq-AL" sz="1600" dirty="0" smtClean="0"/>
              <a:t>induction and progression on</a:t>
            </a:r>
            <a:r>
              <a:rPr lang="en-US" sz="1600" dirty="0" smtClean="0"/>
              <a:t> </a:t>
            </a:r>
            <a:r>
              <a:rPr lang="sq-AL" sz="1600" dirty="0" smtClean="0"/>
              <a:t>liver histology. Hematoxylineosin</a:t>
            </a:r>
            <a:r>
              <a:rPr lang="en-US" sz="1600" dirty="0" smtClean="0"/>
              <a:t> </a:t>
            </a:r>
            <a:r>
              <a:rPr lang="sq-AL" sz="1600" dirty="0" smtClean="0"/>
              <a:t>staining showed the cells</a:t>
            </a:r>
            <a:r>
              <a:rPr lang="en-US" sz="1600" dirty="0" smtClean="0"/>
              <a:t> in a longitudinal section at </a:t>
            </a:r>
            <a:r>
              <a:rPr lang="sq-AL" sz="1600" dirty="0" smtClean="0"/>
              <a:t>magnification 400× of light</a:t>
            </a:r>
            <a:r>
              <a:rPr lang="en-US" sz="1600" dirty="0" smtClean="0"/>
              <a:t> </a:t>
            </a:r>
            <a:r>
              <a:rPr lang="sq-AL" sz="1600" dirty="0" smtClean="0"/>
              <a:t>microscope: (a) Control (b) first</a:t>
            </a:r>
            <a:r>
              <a:rPr lang="en-US" sz="1600" dirty="0" smtClean="0"/>
              <a:t> week (c) second week (d) third week (e) Fourth week. Solid </a:t>
            </a:r>
            <a:r>
              <a:rPr lang="sq-AL" sz="1600" dirty="0" smtClean="0"/>
              <a:t>arrow shows steatosis, dashed</a:t>
            </a:r>
            <a:r>
              <a:rPr lang="en-US" sz="1600" dirty="0" smtClean="0"/>
              <a:t> arrow shows necrosis and dotted </a:t>
            </a:r>
            <a:r>
              <a:rPr lang="sq-AL" sz="1600" dirty="0" smtClean="0"/>
              <a:t>arrow shows inflammation</a:t>
            </a:r>
            <a:endParaRPr lang="ar-EG" sz="1600" dirty="0"/>
          </a:p>
        </p:txBody>
      </p:sp>
      <p:pic>
        <p:nvPicPr>
          <p:cNvPr id="1027" name="Picture 3"/>
          <p:cNvPicPr>
            <a:picLocks noChangeAspect="1" noChangeArrowheads="1"/>
          </p:cNvPicPr>
          <p:nvPr/>
        </p:nvPicPr>
        <p:blipFill>
          <a:blip r:embed="rId3" cstate="print"/>
          <a:srcRect/>
          <a:stretch>
            <a:fillRect/>
          </a:stretch>
        </p:blipFill>
        <p:spPr bwMode="auto">
          <a:xfrm>
            <a:off x="5029200" y="152400"/>
            <a:ext cx="3962399" cy="3733800"/>
          </a:xfrm>
          <a:prstGeom prst="rect">
            <a:avLst/>
          </a:prstGeom>
          <a:noFill/>
          <a:ln w="9525">
            <a:noFill/>
            <a:miter lim="800000"/>
            <a:headEnd/>
            <a:tailEnd/>
          </a:ln>
        </p:spPr>
      </p:pic>
      <p:sp>
        <p:nvSpPr>
          <p:cNvPr id="42" name="Rectangle 41"/>
          <p:cNvSpPr/>
          <p:nvPr/>
        </p:nvSpPr>
        <p:spPr>
          <a:xfrm>
            <a:off x="5061857" y="3927711"/>
            <a:ext cx="3962399" cy="2893100"/>
          </a:xfrm>
          <a:prstGeom prst="rect">
            <a:avLst/>
          </a:prstGeom>
        </p:spPr>
        <p:txBody>
          <a:bodyPr wrap="square">
            <a:spAutoFit/>
          </a:bodyPr>
          <a:lstStyle/>
          <a:p>
            <a:pPr algn="just"/>
            <a:r>
              <a:rPr lang="en-US" sz="1400" dirty="0" smtClean="0"/>
              <a:t>Fig. 4 showed that normal cellular architecture in the control group (Fig. 4a). During the first week of NAFLD induction, severe neurodegenerative changes with </a:t>
            </a:r>
            <a:r>
              <a:rPr lang="en-US" sz="1400" dirty="0" err="1" smtClean="0"/>
              <a:t>pyknosis</a:t>
            </a:r>
            <a:r>
              <a:rPr lang="en-US" sz="1400" dirty="0" smtClean="0"/>
              <a:t> and </a:t>
            </a:r>
            <a:r>
              <a:rPr lang="en-US" sz="1400" dirty="0" err="1" smtClean="0"/>
              <a:t>vacuolations</a:t>
            </a:r>
            <a:r>
              <a:rPr lang="en-US" sz="1400" dirty="0" smtClean="0"/>
              <a:t> was observed (Fig. 4b) that associated with cavitations in the second week of induction period (Fig. 4c). Furthermore, during the third week (NAFLD progression, </a:t>
            </a:r>
            <a:r>
              <a:rPr lang="en-US" sz="1400" dirty="0" err="1" smtClean="0"/>
              <a:t>neurodegeneration</a:t>
            </a:r>
            <a:r>
              <a:rPr lang="en-US" sz="1400" dirty="0" smtClean="0"/>
              <a:t> with </a:t>
            </a:r>
            <a:r>
              <a:rPr lang="en-US" sz="1400" dirty="0" err="1" smtClean="0"/>
              <a:t>eosinophilic</a:t>
            </a:r>
            <a:r>
              <a:rPr lang="en-US" sz="1400" dirty="0" smtClean="0"/>
              <a:t> cells, </a:t>
            </a:r>
            <a:r>
              <a:rPr lang="en-US" sz="1400" dirty="0" err="1" smtClean="0"/>
              <a:t>pyknosis</a:t>
            </a:r>
            <a:r>
              <a:rPr lang="en-US" sz="1400" dirty="0" smtClean="0"/>
              <a:t> and </a:t>
            </a:r>
            <a:r>
              <a:rPr lang="en-US" sz="1400" dirty="0" err="1" smtClean="0"/>
              <a:t>vacuolations</a:t>
            </a:r>
            <a:r>
              <a:rPr lang="en-US" sz="1400" dirty="0" smtClean="0"/>
              <a:t> were shown in Fig. 4d. Finally, severe </a:t>
            </a:r>
            <a:r>
              <a:rPr lang="en-US" sz="1400" dirty="0" err="1" smtClean="0"/>
              <a:t>neurodegeneration</a:t>
            </a:r>
            <a:r>
              <a:rPr lang="en-US" sz="1400" dirty="0" smtClean="0"/>
              <a:t>, </a:t>
            </a:r>
            <a:r>
              <a:rPr lang="en-US" sz="1400" dirty="0" err="1" smtClean="0"/>
              <a:t>pyknosis</a:t>
            </a:r>
            <a:r>
              <a:rPr lang="en-US" sz="1400" dirty="0" smtClean="0"/>
              <a:t> </a:t>
            </a:r>
            <a:r>
              <a:rPr lang="en-US" sz="1400" dirty="0" err="1" smtClean="0"/>
              <a:t>acuolations</a:t>
            </a:r>
            <a:r>
              <a:rPr lang="en-US" sz="1400" dirty="0" smtClean="0"/>
              <a:t> and</a:t>
            </a:r>
          </a:p>
          <a:p>
            <a:pPr algn="just"/>
            <a:r>
              <a:rPr lang="en-US" sz="1400" dirty="0" smtClean="0"/>
              <a:t>cavitations was observed during the fourth week (Fig. 4e).</a:t>
            </a:r>
            <a:endParaRPr lang="ar-EG" sz="1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 calcmode="lin" valueType="num">
                                      <p:cBhvr additive="base">
                                        <p:cTn id="17" dur="500" fill="hold"/>
                                        <p:tgtEl>
                                          <p:spTgt spid="1027"/>
                                        </p:tgtEl>
                                        <p:attrNameLst>
                                          <p:attrName>ppt_x</p:attrName>
                                        </p:attrNameLst>
                                      </p:cBhvr>
                                      <p:tavLst>
                                        <p:tav tm="0">
                                          <p:val>
                                            <p:strVal val="#ppt_x"/>
                                          </p:val>
                                        </p:tav>
                                        <p:tav tm="100000">
                                          <p:val>
                                            <p:strVal val="#ppt_x"/>
                                          </p:val>
                                        </p:tav>
                                      </p:tavLst>
                                    </p:anim>
                                    <p:anim calcmode="lin" valueType="num">
                                      <p:cBhvr additive="base">
                                        <p:cTn id="18" dur="500" fill="hold"/>
                                        <p:tgtEl>
                                          <p:spTgt spid="102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228600" y="0"/>
            <a:ext cx="8763000" cy="6400800"/>
            <a:chOff x="228600" y="0"/>
            <a:chExt cx="6324600" cy="3581400"/>
          </a:xfrm>
        </p:grpSpPr>
        <p:grpSp>
          <p:nvGrpSpPr>
            <p:cNvPr id="34" name="Group 33"/>
            <p:cNvGrpSpPr/>
            <p:nvPr/>
          </p:nvGrpSpPr>
          <p:grpSpPr>
            <a:xfrm>
              <a:off x="228600" y="0"/>
              <a:ext cx="6324600" cy="3581400"/>
              <a:chOff x="228600" y="889000"/>
              <a:chExt cx="8458200" cy="5234829"/>
            </a:xfrm>
          </p:grpSpPr>
          <p:sp>
            <p:nvSpPr>
              <p:cNvPr id="4105" name="TextBox 5"/>
              <p:cNvSpPr txBox="1">
                <a:spLocks noChangeArrowheads="1"/>
              </p:cNvSpPr>
              <p:nvPr/>
            </p:nvSpPr>
            <p:spPr bwMode="auto">
              <a:xfrm>
                <a:off x="6324600" y="2362199"/>
                <a:ext cx="2286000" cy="408829"/>
              </a:xfrm>
              <a:prstGeom prst="rect">
                <a:avLst/>
              </a:prstGeom>
              <a:gradFill rotWithShape="0">
                <a:gsLst>
                  <a:gs pos="0">
                    <a:srgbClr val="D6B19C"/>
                  </a:gs>
                  <a:gs pos="30000">
                    <a:srgbClr val="D49E6C"/>
                  </a:gs>
                  <a:gs pos="70000">
                    <a:srgbClr val="A65528"/>
                  </a:gs>
                  <a:gs pos="100000">
                    <a:srgbClr val="663012"/>
                  </a:gs>
                </a:gsLst>
                <a:lin ang="2700000"/>
              </a:gradFill>
              <a:ln w="9525">
                <a:noFill/>
                <a:miter lim="800000"/>
                <a:headEnd/>
                <a:tailEnd/>
              </a:ln>
            </p:spPr>
            <p:txBody>
              <a:bodyPr>
                <a:spAutoFit/>
              </a:bodyPr>
              <a:lstStyle/>
              <a:p>
                <a:pPr algn="l" rtl="0"/>
                <a:r>
                  <a:rPr lang="en-US" sz="1400" dirty="0"/>
                  <a:t>Lipid peroxidation</a:t>
                </a:r>
                <a:endParaRPr lang="ar-EG" sz="1400" dirty="0"/>
              </a:p>
            </p:txBody>
          </p:sp>
          <p:sp>
            <p:nvSpPr>
              <p:cNvPr id="7" name="TextBox 6"/>
              <p:cNvSpPr txBox="1"/>
              <p:nvPr/>
            </p:nvSpPr>
            <p:spPr>
              <a:xfrm>
                <a:off x="6781801" y="3124200"/>
                <a:ext cx="1904999" cy="408829"/>
              </a:xfrm>
              <a:prstGeom prst="rect">
                <a:avLst/>
              </a:prstGeom>
              <a:gradFill>
                <a:gsLst>
                  <a:gs pos="38000">
                    <a:schemeClr val="bg2">
                      <a:lumMod val="25000"/>
                    </a:schemeClr>
                  </a:gs>
                  <a:gs pos="30000">
                    <a:srgbClr val="D49E6C"/>
                  </a:gs>
                  <a:gs pos="70000">
                    <a:srgbClr val="A65528"/>
                  </a:gs>
                  <a:gs pos="100000">
                    <a:srgbClr val="663012"/>
                  </a:gs>
                </a:gsLst>
                <a:lin ang="2700000" scaled="0"/>
              </a:gradFill>
            </p:spPr>
            <p:txBody>
              <a:bodyPr rtlCol="1">
                <a:spAutoFit/>
              </a:bodyPr>
              <a:lstStyle/>
              <a:p>
                <a:pPr algn="l" rtl="0">
                  <a:defRPr/>
                </a:pPr>
                <a:r>
                  <a:rPr lang="en-US" sz="1400" dirty="0"/>
                  <a:t>ROS and NO</a:t>
                </a:r>
                <a:endParaRPr lang="ar-EG" sz="1400" dirty="0"/>
              </a:p>
            </p:txBody>
          </p:sp>
          <p:grpSp>
            <p:nvGrpSpPr>
              <p:cNvPr id="33" name="Group 32"/>
              <p:cNvGrpSpPr/>
              <p:nvPr/>
            </p:nvGrpSpPr>
            <p:grpSpPr>
              <a:xfrm>
                <a:off x="228600" y="889000"/>
                <a:ext cx="8231188" cy="5234829"/>
                <a:chOff x="228600" y="889000"/>
                <a:chExt cx="8231188" cy="5234829"/>
              </a:xfrm>
            </p:grpSpPr>
            <p:sp>
              <p:nvSpPr>
                <p:cNvPr id="31" name="Right Arrow 30"/>
                <p:cNvSpPr/>
                <p:nvPr/>
              </p:nvSpPr>
              <p:spPr>
                <a:xfrm rot="2990438">
                  <a:off x="1638301" y="4700587"/>
                  <a:ext cx="2362200" cy="200025"/>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27" name="Right Arrow 26"/>
                <p:cNvSpPr/>
                <p:nvPr/>
              </p:nvSpPr>
              <p:spPr>
                <a:xfrm rot="6820284">
                  <a:off x="1943894" y="2864644"/>
                  <a:ext cx="1352550" cy="138112"/>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28" name="Right Arrow 27"/>
                <p:cNvSpPr/>
                <p:nvPr/>
              </p:nvSpPr>
              <p:spPr>
                <a:xfrm rot="7659969">
                  <a:off x="177007" y="2297906"/>
                  <a:ext cx="3016250" cy="198437"/>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4102" name="TextBox 2"/>
                <p:cNvSpPr txBox="1">
                  <a:spLocks noChangeArrowheads="1"/>
                </p:cNvSpPr>
                <p:nvPr/>
              </p:nvSpPr>
              <p:spPr bwMode="auto">
                <a:xfrm>
                  <a:off x="228600" y="990600"/>
                  <a:ext cx="1371600" cy="408829"/>
                </a:xfrm>
                <a:prstGeom prst="rect">
                  <a:avLst/>
                </a:prstGeom>
                <a:gradFill rotWithShape="0">
                  <a:gsLst>
                    <a:gs pos="0">
                      <a:srgbClr val="5E9EFF"/>
                    </a:gs>
                    <a:gs pos="39999">
                      <a:srgbClr val="85C2FF"/>
                    </a:gs>
                    <a:gs pos="70000">
                      <a:srgbClr val="C4D6EB"/>
                    </a:gs>
                    <a:gs pos="100000">
                      <a:srgbClr val="FFEBFA"/>
                    </a:gs>
                  </a:gsLst>
                  <a:lin ang="13500000"/>
                </a:gradFill>
                <a:ln w="9525">
                  <a:noFill/>
                  <a:miter lim="800000"/>
                  <a:headEnd/>
                  <a:tailEnd/>
                </a:ln>
              </p:spPr>
              <p:txBody>
                <a:bodyPr>
                  <a:spAutoFit/>
                </a:bodyPr>
                <a:lstStyle/>
                <a:p>
                  <a:pPr algn="ctr" rtl="0"/>
                  <a:r>
                    <a:rPr lang="en-US" sz="1400" dirty="0"/>
                    <a:t>NASH</a:t>
                  </a:r>
                  <a:endParaRPr lang="ar-EG" sz="1400" dirty="0"/>
                </a:p>
              </p:txBody>
            </p:sp>
            <p:sp>
              <p:nvSpPr>
                <p:cNvPr id="4103" name="TextBox 3"/>
                <p:cNvSpPr txBox="1">
                  <a:spLocks noChangeArrowheads="1"/>
                </p:cNvSpPr>
                <p:nvPr/>
              </p:nvSpPr>
              <p:spPr bwMode="auto">
                <a:xfrm>
                  <a:off x="2438400" y="990600"/>
                  <a:ext cx="1371600" cy="408829"/>
                </a:xfrm>
                <a:prstGeom prst="rect">
                  <a:avLst/>
                </a:prstGeom>
                <a:gradFill rotWithShape="0">
                  <a:gsLst>
                    <a:gs pos="0">
                      <a:srgbClr val="FBEAC7"/>
                    </a:gs>
                    <a:gs pos="17999">
                      <a:srgbClr val="FEE7F2"/>
                    </a:gs>
                    <a:gs pos="36000">
                      <a:srgbClr val="FAC77D"/>
                    </a:gs>
                    <a:gs pos="61000">
                      <a:srgbClr val="FBA97D"/>
                    </a:gs>
                    <a:gs pos="82001">
                      <a:srgbClr val="FBD49C"/>
                    </a:gs>
                    <a:gs pos="100000">
                      <a:srgbClr val="FEE7F2"/>
                    </a:gs>
                  </a:gsLst>
                  <a:lin ang="13500000"/>
                </a:gradFill>
                <a:ln w="9525">
                  <a:noFill/>
                  <a:miter lim="800000"/>
                  <a:headEnd/>
                  <a:tailEnd/>
                </a:ln>
              </p:spPr>
              <p:txBody>
                <a:bodyPr>
                  <a:spAutoFit/>
                </a:bodyPr>
                <a:lstStyle/>
                <a:p>
                  <a:pPr algn="ctr" rtl="0"/>
                  <a:r>
                    <a:rPr lang="en-US" sz="1400"/>
                    <a:t>IR</a:t>
                  </a:r>
                  <a:endParaRPr lang="ar-EG" sz="1400"/>
                </a:p>
              </p:txBody>
            </p:sp>
            <p:sp>
              <p:nvSpPr>
                <p:cNvPr id="4104" name="TextBox 4"/>
                <p:cNvSpPr txBox="1">
                  <a:spLocks noChangeArrowheads="1"/>
                </p:cNvSpPr>
                <p:nvPr/>
              </p:nvSpPr>
              <p:spPr bwMode="auto">
                <a:xfrm>
                  <a:off x="4419600" y="1295401"/>
                  <a:ext cx="2590800" cy="408829"/>
                </a:xfrm>
                <a:prstGeom prst="rect">
                  <a:avLst/>
                </a:prstGeom>
                <a:gradFill rotWithShape="1">
                  <a:gsLst>
                    <a:gs pos="0">
                      <a:srgbClr val="E6DCAC"/>
                    </a:gs>
                    <a:gs pos="12000">
                      <a:srgbClr val="E6D78A"/>
                    </a:gs>
                    <a:gs pos="30000">
                      <a:srgbClr val="C7AC4C"/>
                    </a:gs>
                    <a:gs pos="45000">
                      <a:srgbClr val="E6D78A"/>
                    </a:gs>
                    <a:gs pos="77000">
                      <a:srgbClr val="C7AC4C"/>
                    </a:gs>
                    <a:gs pos="100000">
                      <a:srgbClr val="E6DCAC"/>
                    </a:gs>
                  </a:gsLst>
                  <a:lin ang="2700000"/>
                </a:gradFill>
                <a:ln w="9525">
                  <a:noFill/>
                  <a:miter lim="800000"/>
                  <a:headEnd/>
                  <a:tailEnd/>
                </a:ln>
              </p:spPr>
              <p:txBody>
                <a:bodyPr>
                  <a:spAutoFit/>
                </a:bodyPr>
                <a:lstStyle/>
                <a:p>
                  <a:pPr algn="l" rtl="0"/>
                  <a:r>
                    <a:rPr lang="en-US" sz="1400" dirty="0"/>
                    <a:t> Glucose, Lipid profile </a:t>
                  </a:r>
                  <a:endParaRPr lang="ar-EG" sz="1400" dirty="0"/>
                </a:p>
              </p:txBody>
            </p:sp>
            <p:sp>
              <p:nvSpPr>
                <p:cNvPr id="4107" name="TextBox 7"/>
                <p:cNvSpPr txBox="1">
                  <a:spLocks noChangeArrowheads="1"/>
                </p:cNvSpPr>
                <p:nvPr/>
              </p:nvSpPr>
              <p:spPr bwMode="auto">
                <a:xfrm>
                  <a:off x="4114800" y="2819399"/>
                  <a:ext cx="1143000" cy="408829"/>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lin ang="2700000"/>
                </a:gradFill>
                <a:ln w="9525">
                  <a:noFill/>
                  <a:miter lim="800000"/>
                  <a:headEnd/>
                  <a:tailEnd/>
                </a:ln>
              </p:spPr>
              <p:txBody>
                <a:bodyPr>
                  <a:spAutoFit/>
                </a:bodyPr>
                <a:lstStyle/>
                <a:p>
                  <a:pPr algn="l" rtl="0"/>
                  <a:r>
                    <a:rPr lang="en-US" sz="1400"/>
                    <a:t>CYP 2E1</a:t>
                  </a:r>
                  <a:endParaRPr lang="ar-EG" sz="1400"/>
                </a:p>
              </p:txBody>
            </p:sp>
            <p:sp>
              <p:nvSpPr>
                <p:cNvPr id="4108" name="TextBox 8"/>
                <p:cNvSpPr txBox="1">
                  <a:spLocks noChangeArrowheads="1"/>
                </p:cNvSpPr>
                <p:nvPr/>
              </p:nvSpPr>
              <p:spPr bwMode="auto">
                <a:xfrm>
                  <a:off x="381000" y="3581400"/>
                  <a:ext cx="3657600" cy="408829"/>
                </a:xfrm>
                <a:prstGeom prst="rect">
                  <a:avLst/>
                </a:prstGeom>
                <a:gradFill rotWithShape="0">
                  <a:gsLst>
                    <a:gs pos="0">
                      <a:srgbClr val="000000"/>
                    </a:gs>
                    <a:gs pos="39999">
                      <a:srgbClr val="0A128C"/>
                    </a:gs>
                    <a:gs pos="70000">
                      <a:srgbClr val="181CC7"/>
                    </a:gs>
                    <a:gs pos="88000">
                      <a:srgbClr val="7005D4"/>
                    </a:gs>
                    <a:gs pos="100000">
                      <a:srgbClr val="8C3D91"/>
                    </a:gs>
                  </a:gsLst>
                  <a:lin ang="2700000"/>
                </a:gradFill>
                <a:ln w="9525">
                  <a:noFill/>
                  <a:miter lim="800000"/>
                  <a:headEnd/>
                  <a:tailEnd/>
                </a:ln>
              </p:spPr>
              <p:txBody>
                <a:bodyPr>
                  <a:spAutoFit/>
                </a:bodyPr>
                <a:lstStyle/>
                <a:p>
                  <a:pPr algn="l" rtl="0"/>
                  <a:r>
                    <a:rPr lang="en-US" sz="1400">
                      <a:solidFill>
                        <a:schemeClr val="bg1"/>
                      </a:solidFill>
                    </a:rPr>
                    <a:t>AChE and MAO hyperactivation </a:t>
                  </a:r>
                  <a:endParaRPr lang="ar-EG" sz="1400">
                    <a:solidFill>
                      <a:schemeClr val="bg1"/>
                    </a:solidFill>
                  </a:endParaRPr>
                </a:p>
              </p:txBody>
            </p:sp>
            <p:sp>
              <p:nvSpPr>
                <p:cNvPr id="4109" name="TextBox 9"/>
                <p:cNvSpPr txBox="1">
                  <a:spLocks noChangeArrowheads="1"/>
                </p:cNvSpPr>
                <p:nvPr/>
              </p:nvSpPr>
              <p:spPr bwMode="auto">
                <a:xfrm>
                  <a:off x="6324600" y="4953000"/>
                  <a:ext cx="1904999" cy="408829"/>
                </a:xfrm>
                <a:prstGeom prst="rect">
                  <a:avLst/>
                </a:prstGeom>
                <a:gradFill rotWithShape="0">
                  <a:gsLst>
                    <a:gs pos="0">
                      <a:srgbClr val="000082"/>
                    </a:gs>
                    <a:gs pos="30000">
                      <a:srgbClr val="66008F"/>
                    </a:gs>
                    <a:gs pos="64999">
                      <a:srgbClr val="BA0066"/>
                    </a:gs>
                    <a:gs pos="89999">
                      <a:srgbClr val="FF0000"/>
                    </a:gs>
                    <a:gs pos="100000">
                      <a:srgbClr val="FF8200"/>
                    </a:gs>
                  </a:gsLst>
                  <a:lin ang="2700000"/>
                </a:gradFill>
                <a:ln w="9525">
                  <a:noFill/>
                  <a:miter lim="800000"/>
                  <a:headEnd/>
                  <a:tailEnd/>
                </a:ln>
              </p:spPr>
              <p:txBody>
                <a:bodyPr>
                  <a:spAutoFit/>
                </a:bodyPr>
                <a:lstStyle/>
                <a:p>
                  <a:pPr algn="ctr" rtl="0"/>
                  <a:r>
                    <a:rPr lang="en-US" sz="1400" dirty="0">
                      <a:solidFill>
                        <a:srgbClr val="FFFF00"/>
                      </a:solidFill>
                    </a:rPr>
                    <a:t>IL6 and TNF </a:t>
                  </a:r>
                  <a:r>
                    <a:rPr lang="el-GR" sz="1400" dirty="0">
                      <a:solidFill>
                        <a:srgbClr val="FFFF00"/>
                      </a:solidFill>
                    </a:rPr>
                    <a:t>α</a:t>
                  </a:r>
                  <a:endParaRPr lang="ar-EG" sz="1400" dirty="0">
                    <a:solidFill>
                      <a:srgbClr val="FFFF00"/>
                    </a:solidFill>
                  </a:endParaRPr>
                </a:p>
              </p:txBody>
            </p:sp>
            <p:sp>
              <p:nvSpPr>
                <p:cNvPr id="4110" name="TextBox 10"/>
                <p:cNvSpPr txBox="1">
                  <a:spLocks noChangeArrowheads="1"/>
                </p:cNvSpPr>
                <p:nvPr/>
              </p:nvSpPr>
              <p:spPr bwMode="auto">
                <a:xfrm>
                  <a:off x="3124200" y="5715000"/>
                  <a:ext cx="2590800" cy="408829"/>
                </a:xfrm>
                <a:prstGeom prst="rect">
                  <a:avLst/>
                </a:prstGeom>
                <a:blipFill dpi="0" rotWithShape="1">
                  <a:blip r:embed="rId2" cstate="print"/>
                  <a:srcRect/>
                  <a:tile tx="0" ty="0" sx="100000" sy="100000" flip="none" algn="tl"/>
                </a:blipFill>
                <a:ln w="9525">
                  <a:noFill/>
                  <a:miter lim="800000"/>
                  <a:headEnd/>
                  <a:tailEnd/>
                </a:ln>
              </p:spPr>
              <p:txBody>
                <a:bodyPr>
                  <a:spAutoFit/>
                </a:bodyPr>
                <a:lstStyle/>
                <a:p>
                  <a:pPr algn="ctr" rtl="0"/>
                  <a:r>
                    <a:rPr lang="el-GR" sz="1400">
                      <a:solidFill>
                        <a:srgbClr val="FFFF00"/>
                      </a:solidFill>
                    </a:rPr>
                    <a:t>Β</a:t>
                  </a:r>
                  <a:r>
                    <a:rPr lang="en-US" sz="1400">
                      <a:solidFill>
                        <a:srgbClr val="FFFF00"/>
                      </a:solidFill>
                    </a:rPr>
                    <a:t>-amyloid plaque</a:t>
                  </a:r>
                  <a:endParaRPr lang="ar-EG" sz="1400">
                    <a:solidFill>
                      <a:srgbClr val="FFFF00"/>
                    </a:solidFill>
                  </a:endParaRPr>
                </a:p>
              </p:txBody>
            </p:sp>
            <p:sp>
              <p:nvSpPr>
                <p:cNvPr id="4111" name="TextBox 11"/>
                <p:cNvSpPr txBox="1">
                  <a:spLocks noChangeArrowheads="1"/>
                </p:cNvSpPr>
                <p:nvPr/>
              </p:nvSpPr>
              <p:spPr bwMode="auto">
                <a:xfrm>
                  <a:off x="1905000" y="2133599"/>
                  <a:ext cx="2590800" cy="408829"/>
                </a:xfrm>
                <a:prstGeom prst="rect">
                  <a:avLst/>
                </a:prstGeom>
                <a:gradFill rotWithShape="0">
                  <a:gsLst>
                    <a:gs pos="0">
                      <a:srgbClr val="DDEBCF"/>
                    </a:gs>
                    <a:gs pos="50000">
                      <a:srgbClr val="9CB86E"/>
                    </a:gs>
                    <a:gs pos="100000">
                      <a:srgbClr val="156B13"/>
                    </a:gs>
                  </a:gsLst>
                  <a:lin ang="2700000"/>
                </a:gradFill>
                <a:ln w="9525">
                  <a:noFill/>
                  <a:miter lim="800000"/>
                  <a:headEnd/>
                  <a:tailEnd/>
                </a:ln>
              </p:spPr>
              <p:txBody>
                <a:bodyPr>
                  <a:spAutoFit/>
                </a:bodyPr>
                <a:lstStyle/>
                <a:p>
                  <a:pPr algn="ctr" rtl="0"/>
                  <a:r>
                    <a:rPr lang="en-US" sz="1400" dirty="0" err="1"/>
                    <a:t>ATPase</a:t>
                  </a:r>
                  <a:r>
                    <a:rPr lang="en-US" sz="1400" dirty="0"/>
                    <a:t> hyperactivity</a:t>
                  </a:r>
                  <a:endParaRPr lang="ar-EG" sz="1400" dirty="0"/>
                </a:p>
              </p:txBody>
            </p:sp>
            <p:sp>
              <p:nvSpPr>
                <p:cNvPr id="13" name="Right Arrow 12"/>
                <p:cNvSpPr/>
                <p:nvPr/>
              </p:nvSpPr>
              <p:spPr>
                <a:xfrm>
                  <a:off x="1676400" y="1143000"/>
                  <a:ext cx="685800" cy="152400"/>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14" name="Right Arrow 13"/>
                <p:cNvSpPr/>
                <p:nvPr/>
              </p:nvSpPr>
              <p:spPr>
                <a:xfrm rot="1278956">
                  <a:off x="3816350" y="1249363"/>
                  <a:ext cx="609600" cy="152400"/>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15" name="Right Arrow 14"/>
                <p:cNvSpPr/>
                <p:nvPr/>
              </p:nvSpPr>
              <p:spPr>
                <a:xfrm rot="2607287">
                  <a:off x="6265863" y="1900238"/>
                  <a:ext cx="873125" cy="176212"/>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cxnSp>
              <p:nvCxnSpPr>
                <p:cNvPr id="17" name="Straight Arrow Connector 16"/>
                <p:cNvCxnSpPr/>
                <p:nvPr/>
              </p:nvCxnSpPr>
              <p:spPr>
                <a:xfrm rot="5400000">
                  <a:off x="4267201" y="1447800"/>
                  <a:ext cx="457200" cy="3175"/>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V="1">
                  <a:off x="6668294" y="1485106"/>
                  <a:ext cx="3810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6200000" flipV="1">
                  <a:off x="8268494" y="3237706"/>
                  <a:ext cx="3810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23" name="Right Arrow 22"/>
                <p:cNvSpPr/>
                <p:nvPr/>
              </p:nvSpPr>
              <p:spPr>
                <a:xfrm rot="5400000">
                  <a:off x="7296943" y="2837657"/>
                  <a:ext cx="334963" cy="146050"/>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24" name="Right Arrow 23"/>
                <p:cNvSpPr/>
                <p:nvPr/>
              </p:nvSpPr>
              <p:spPr>
                <a:xfrm rot="9434911">
                  <a:off x="5251450" y="2649538"/>
                  <a:ext cx="1135063" cy="198437"/>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25" name="Right Arrow 24"/>
                <p:cNvSpPr/>
                <p:nvPr/>
              </p:nvSpPr>
              <p:spPr>
                <a:xfrm rot="9434911">
                  <a:off x="3346450" y="1811338"/>
                  <a:ext cx="1135063" cy="198437"/>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26" name="Right Arrow 25"/>
                <p:cNvSpPr/>
                <p:nvPr/>
              </p:nvSpPr>
              <p:spPr>
                <a:xfrm rot="687536" flipV="1">
                  <a:off x="5259388" y="3192463"/>
                  <a:ext cx="1597025" cy="179387"/>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sp>
              <p:nvSpPr>
                <p:cNvPr id="29" name="Right Arrow 28"/>
                <p:cNvSpPr/>
                <p:nvPr/>
              </p:nvSpPr>
              <p:spPr>
                <a:xfrm rot="16200000" flipH="1">
                  <a:off x="6698456" y="4121944"/>
                  <a:ext cx="1439863" cy="200025"/>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cxnSp>
              <p:nvCxnSpPr>
                <p:cNvPr id="30" name="Straight Arrow Connector 29"/>
                <p:cNvCxnSpPr/>
                <p:nvPr/>
              </p:nvCxnSpPr>
              <p:spPr>
                <a:xfrm rot="16200000" flipV="1">
                  <a:off x="7887494" y="5142706"/>
                  <a:ext cx="381000" cy="1588"/>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32" name="Right Arrow 31"/>
                <p:cNvSpPr/>
                <p:nvPr/>
              </p:nvSpPr>
              <p:spPr>
                <a:xfrm rot="9434911">
                  <a:off x="5327650" y="5316538"/>
                  <a:ext cx="1135063" cy="198437"/>
                </a:xfrm>
                <a:prstGeom prst="rightArrow">
                  <a:avLst/>
                </a:prstGeom>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ar-EG" sz="1400"/>
                </a:p>
              </p:txBody>
            </p:sp>
          </p:grpSp>
        </p:grpSp>
        <p:cxnSp>
          <p:nvCxnSpPr>
            <p:cNvPr id="35" name="Straight Arrow Connector 34"/>
            <p:cNvCxnSpPr/>
            <p:nvPr/>
          </p:nvCxnSpPr>
          <p:spPr>
            <a:xfrm rot="16200000" flipV="1">
              <a:off x="6181780" y="1133420"/>
              <a:ext cx="286827" cy="1187"/>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66472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fontScale="90000"/>
          </a:bodyPr>
          <a:lstStyle/>
          <a:p>
            <a:r>
              <a:rPr lang="en-US" dirty="0" smtClean="0"/>
              <a:t>Effect of Extract and Berberine on AD related to IR</a:t>
            </a:r>
            <a:endParaRPr lang="ar-EG" dirty="0"/>
          </a:p>
        </p:txBody>
      </p:sp>
      <p:graphicFrame>
        <p:nvGraphicFramePr>
          <p:cNvPr id="6" name="Chart 5"/>
          <p:cNvGraphicFramePr/>
          <p:nvPr>
            <p:extLst>
              <p:ext uri="{D42A27DB-BD31-4B8C-83A1-F6EECF244321}">
                <p14:modId xmlns:p14="http://schemas.microsoft.com/office/powerpoint/2010/main" val="3304906173"/>
              </p:ext>
            </p:extLst>
          </p:nvPr>
        </p:nvGraphicFramePr>
        <p:xfrm>
          <a:off x="0" y="1600200"/>
          <a:ext cx="89916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981200" y="6139933"/>
            <a:ext cx="6019800" cy="461665"/>
          </a:xfrm>
          <a:prstGeom prst="rect">
            <a:avLst/>
          </a:prstGeom>
          <a:noFill/>
        </p:spPr>
        <p:txBody>
          <a:bodyPr wrap="square" rtlCol="1">
            <a:spAutoFit/>
          </a:bodyPr>
          <a:lstStyle/>
          <a:p>
            <a:r>
              <a:rPr lang="en-US" sz="2400" dirty="0" smtClean="0"/>
              <a:t>Effect of treatment on blood parameters</a:t>
            </a:r>
            <a:endParaRPr lang="ar-EG"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fontScale="90000"/>
          </a:bodyPr>
          <a:lstStyle/>
          <a:p>
            <a:r>
              <a:rPr lang="en-US" dirty="0" smtClean="0"/>
              <a:t>Effect of Extract and Berberine on AD related to IR</a:t>
            </a:r>
            <a:endParaRPr lang="ar-EG" dirty="0"/>
          </a:p>
        </p:txBody>
      </p:sp>
      <p:graphicFrame>
        <p:nvGraphicFramePr>
          <p:cNvPr id="8" name="Chart 7"/>
          <p:cNvGraphicFramePr/>
          <p:nvPr>
            <p:extLst>
              <p:ext uri="{D42A27DB-BD31-4B8C-83A1-F6EECF244321}">
                <p14:modId xmlns:p14="http://schemas.microsoft.com/office/powerpoint/2010/main" val="4250356176"/>
              </p:ext>
            </p:extLst>
          </p:nvPr>
        </p:nvGraphicFramePr>
        <p:xfrm>
          <a:off x="76200" y="1676400"/>
          <a:ext cx="90678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2438400" y="6324600"/>
            <a:ext cx="4038600" cy="369332"/>
          </a:xfrm>
          <a:prstGeom prst="rect">
            <a:avLst/>
          </a:prstGeom>
          <a:noFill/>
        </p:spPr>
        <p:txBody>
          <a:bodyPr wrap="square" rtlCol="1">
            <a:spAutoFit/>
          </a:bodyPr>
          <a:lstStyle/>
          <a:p>
            <a:r>
              <a:rPr lang="en-US" dirty="0" smtClean="0"/>
              <a:t>Effect of treatment on Brain parameters</a:t>
            </a:r>
            <a:endParaRPr lang="ar-EG" dirty="0"/>
          </a:p>
        </p:txBody>
      </p:sp>
    </p:spTree>
    <p:extLst>
      <p:ext uri="{BB962C8B-B14F-4D97-AF65-F5344CB8AC3E}">
        <p14:creationId xmlns:p14="http://schemas.microsoft.com/office/powerpoint/2010/main" val="231935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fontScale="90000"/>
          </a:bodyPr>
          <a:lstStyle/>
          <a:p>
            <a:r>
              <a:rPr lang="en-US" dirty="0" smtClean="0"/>
              <a:t>Effect of Extract and Berberine on AD related to IR</a:t>
            </a:r>
            <a:endParaRPr lang="ar-EG"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828800"/>
            <a:ext cx="7086600" cy="1905000"/>
          </a:xfrm>
          <a:prstGeom prst="rect">
            <a:avLst/>
          </a:prstGeom>
          <a:noFill/>
          <a:ln>
            <a:noFill/>
          </a:ln>
        </p:spPr>
      </p:pic>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3708400"/>
            <a:ext cx="6934200" cy="2895600"/>
          </a:xfrm>
          <a:prstGeom prst="rect">
            <a:avLst/>
          </a:prstGeom>
          <a:noFill/>
          <a:ln>
            <a:noFill/>
          </a:ln>
        </p:spPr>
      </p:pic>
    </p:spTree>
    <p:extLst>
      <p:ext uri="{BB962C8B-B14F-4D97-AF65-F5344CB8AC3E}">
        <p14:creationId xmlns:p14="http://schemas.microsoft.com/office/powerpoint/2010/main" val="231935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 of Berberine on </a:t>
            </a:r>
            <a:r>
              <a:rPr lang="en-US" smtClean="0"/>
              <a:t>AD related </a:t>
            </a:r>
            <a:r>
              <a:rPr lang="en-US" dirty="0" smtClean="0"/>
              <a:t>to Heavy metals intake</a:t>
            </a:r>
            <a:endParaRPr lang="ar-EG" dirty="0"/>
          </a:p>
        </p:txBody>
      </p:sp>
      <p:graphicFrame>
        <p:nvGraphicFramePr>
          <p:cNvPr id="4" name="Chart 3"/>
          <p:cNvGraphicFramePr/>
          <p:nvPr>
            <p:extLst>
              <p:ext uri="{D42A27DB-BD31-4B8C-83A1-F6EECF244321}">
                <p14:modId xmlns:p14="http://schemas.microsoft.com/office/powerpoint/2010/main" val="525412313"/>
              </p:ext>
            </p:extLst>
          </p:nvPr>
        </p:nvGraphicFramePr>
        <p:xfrm>
          <a:off x="0" y="1447800"/>
          <a:ext cx="9144000" cy="5410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 of Berberine on </a:t>
            </a:r>
            <a:r>
              <a:rPr lang="en-US" smtClean="0"/>
              <a:t>AD related </a:t>
            </a:r>
            <a:r>
              <a:rPr lang="en-US" dirty="0" smtClean="0"/>
              <a:t>to Heavy metals intake</a:t>
            </a:r>
            <a:endParaRPr lang="ar-EG" dirty="0"/>
          </a:p>
        </p:txBody>
      </p:sp>
      <p:graphicFrame>
        <p:nvGraphicFramePr>
          <p:cNvPr id="5" name="Chart 4"/>
          <p:cNvGraphicFramePr/>
          <p:nvPr>
            <p:extLst>
              <p:ext uri="{D42A27DB-BD31-4B8C-83A1-F6EECF244321}">
                <p14:modId xmlns:p14="http://schemas.microsoft.com/office/powerpoint/2010/main" val="3398881314"/>
              </p:ext>
            </p:extLst>
          </p:nvPr>
        </p:nvGraphicFramePr>
        <p:xfrm>
          <a:off x="0" y="1676400"/>
          <a:ext cx="9144000" cy="5181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354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448"/>
            <a:ext cx="8915400" cy="1252728"/>
          </a:xfrm>
        </p:spPr>
        <p:txBody>
          <a:bodyPr>
            <a:normAutofit fontScale="90000"/>
          </a:bodyPr>
          <a:lstStyle/>
          <a:p>
            <a:r>
              <a:rPr lang="en-US" dirty="0" smtClean="0"/>
              <a:t>Effect of barberry extract on AD-like disease related to </a:t>
            </a:r>
            <a:r>
              <a:rPr lang="en-US" dirty="0" err="1" smtClean="0"/>
              <a:t>neuroinflammation</a:t>
            </a:r>
            <a:endParaRPr lang="ar-EG" dirty="0"/>
          </a:p>
        </p:txBody>
      </p:sp>
      <p:graphicFrame>
        <p:nvGraphicFramePr>
          <p:cNvPr id="4" name="Chart 3"/>
          <p:cNvGraphicFramePr>
            <a:graphicFrameLocks/>
          </p:cNvGraphicFramePr>
          <p:nvPr>
            <p:extLst>
              <p:ext uri="{D42A27DB-BD31-4B8C-83A1-F6EECF244321}">
                <p14:modId xmlns:p14="http://schemas.microsoft.com/office/powerpoint/2010/main" val="3340320223"/>
              </p:ext>
            </p:extLst>
          </p:nvPr>
        </p:nvGraphicFramePr>
        <p:xfrm>
          <a:off x="152400" y="1600200"/>
          <a:ext cx="8991600" cy="5257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0529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8130" name="Picture 2" descr="C:\Users\Dr.Doaa ghareb\Desktop\focus.jpg"/>
          <p:cNvPicPr>
            <a:picLocks noChangeAspect="1" noChangeArrowheads="1"/>
          </p:cNvPicPr>
          <p:nvPr/>
        </p:nvPicPr>
        <p:blipFill>
          <a:blip r:embed="rId3" cstate="print"/>
          <a:srcRect/>
          <a:stretch>
            <a:fillRect/>
          </a:stretch>
        </p:blipFill>
        <p:spPr bwMode="auto">
          <a:xfrm>
            <a:off x="6734175" y="4962525"/>
            <a:ext cx="2409825" cy="1895475"/>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0" y="0"/>
            <a:ext cx="2638425" cy="2107198"/>
          </a:xfrm>
          <a:prstGeom prst="rect">
            <a:avLst/>
          </a:prstGeom>
          <a:noFill/>
          <a:ln w="9525">
            <a:noFill/>
            <a:miter lim="800000"/>
            <a:headEnd/>
            <a:tailEnd/>
          </a:ln>
        </p:spPr>
      </p:pic>
      <p:sp>
        <p:nvSpPr>
          <p:cNvPr id="6" name="Rectangle 5"/>
          <p:cNvSpPr/>
          <p:nvPr/>
        </p:nvSpPr>
        <p:spPr>
          <a:xfrm>
            <a:off x="381000" y="2438400"/>
            <a:ext cx="8534400" cy="175432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U want to say berberise is good candidate</a:t>
            </a:r>
            <a:endPar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and solution</a:t>
            </a:r>
            <a:endParaRPr lang="ar-EG" dirty="0"/>
          </a:p>
        </p:txBody>
      </p:sp>
      <p:graphicFrame>
        <p:nvGraphicFramePr>
          <p:cNvPr id="4" name="Content Placeholder 3"/>
          <p:cNvGraphicFramePr>
            <a:graphicFrameLocks noGrp="1"/>
          </p:cNvGraphicFramePr>
          <p:nvPr>
            <p:ph idx="1"/>
          </p:nvPr>
        </p:nvGraphicFramePr>
        <p:xfrm>
          <a:off x="0" y="1905000"/>
          <a:ext cx="91440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EDD620F7-F93B-40EE-9F51-5B5CEEE5C73D}"/>
                                            </p:graphicEl>
                                          </p:spTgt>
                                        </p:tgtEl>
                                        <p:attrNameLst>
                                          <p:attrName>style.visibility</p:attrName>
                                        </p:attrNameLst>
                                      </p:cBhvr>
                                      <p:to>
                                        <p:strVal val="visible"/>
                                      </p:to>
                                    </p:set>
                                    <p:anim calcmode="lin" valueType="num">
                                      <p:cBhvr additive="base">
                                        <p:cTn id="7" dur="500" fill="hold"/>
                                        <p:tgtEl>
                                          <p:spTgt spid="4">
                                            <p:graphicEl>
                                              <a:dgm id="{EDD620F7-F93B-40EE-9F51-5B5CEEE5C73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EDD620F7-F93B-40EE-9F51-5B5CEEE5C73D}"/>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1F5BB839-C730-471D-A463-21D1AD10A499}"/>
                                            </p:graphicEl>
                                          </p:spTgt>
                                        </p:tgtEl>
                                        <p:attrNameLst>
                                          <p:attrName>style.visibility</p:attrName>
                                        </p:attrNameLst>
                                      </p:cBhvr>
                                      <p:to>
                                        <p:strVal val="visible"/>
                                      </p:to>
                                    </p:set>
                                    <p:anim calcmode="lin" valueType="num">
                                      <p:cBhvr additive="base">
                                        <p:cTn id="13" dur="500" fill="hold"/>
                                        <p:tgtEl>
                                          <p:spTgt spid="4">
                                            <p:graphicEl>
                                              <a:dgm id="{1F5BB839-C730-471D-A463-21D1AD10A499}"/>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1F5BB839-C730-471D-A463-21D1AD10A499}"/>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graphicEl>
                                              <a:dgm id="{D11998C8-AFD2-4DDD-8E31-9D17ADCE6164}"/>
                                            </p:graphicEl>
                                          </p:spTgt>
                                        </p:tgtEl>
                                        <p:attrNameLst>
                                          <p:attrName>style.visibility</p:attrName>
                                        </p:attrNameLst>
                                      </p:cBhvr>
                                      <p:to>
                                        <p:strVal val="visible"/>
                                      </p:to>
                                    </p:set>
                                    <p:anim calcmode="lin" valueType="num">
                                      <p:cBhvr additive="base">
                                        <p:cTn id="19" dur="500" fill="hold"/>
                                        <p:tgtEl>
                                          <p:spTgt spid="4">
                                            <p:graphicEl>
                                              <a:dgm id="{D11998C8-AFD2-4DDD-8E31-9D17ADCE6164}"/>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D11998C8-AFD2-4DDD-8E31-9D17ADCE6164}"/>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graphicEl>
                                              <a:dgm id="{54E99097-C2B6-463F-BA99-E3D05C62ABC2}"/>
                                            </p:graphicEl>
                                          </p:spTgt>
                                        </p:tgtEl>
                                        <p:attrNameLst>
                                          <p:attrName>style.visibility</p:attrName>
                                        </p:attrNameLst>
                                      </p:cBhvr>
                                      <p:to>
                                        <p:strVal val="visible"/>
                                      </p:to>
                                    </p:set>
                                    <p:anim calcmode="lin" valueType="num">
                                      <p:cBhvr additive="base">
                                        <p:cTn id="25" dur="500" fill="hold"/>
                                        <p:tgtEl>
                                          <p:spTgt spid="4">
                                            <p:graphicEl>
                                              <a:dgm id="{54E99097-C2B6-463F-BA99-E3D05C62ABC2}"/>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54E99097-C2B6-463F-BA99-E3D05C62ABC2}"/>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graphicEl>
                                              <a:dgm id="{60D31F1E-686D-4021-A789-68CD7E10F672}"/>
                                            </p:graphicEl>
                                          </p:spTgt>
                                        </p:tgtEl>
                                        <p:attrNameLst>
                                          <p:attrName>style.visibility</p:attrName>
                                        </p:attrNameLst>
                                      </p:cBhvr>
                                      <p:to>
                                        <p:strVal val="visible"/>
                                      </p:to>
                                    </p:set>
                                    <p:anim calcmode="lin" valueType="num">
                                      <p:cBhvr additive="base">
                                        <p:cTn id="31" dur="500" fill="hold"/>
                                        <p:tgtEl>
                                          <p:spTgt spid="4">
                                            <p:graphicEl>
                                              <a:dgm id="{60D31F1E-686D-4021-A789-68CD7E10F672}"/>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60D31F1E-686D-4021-A789-68CD7E10F672}"/>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graphicEl>
                                              <a:dgm id="{7F51CE64-3E7F-4F8B-A517-A30795A2921D}"/>
                                            </p:graphicEl>
                                          </p:spTgt>
                                        </p:tgtEl>
                                        <p:attrNameLst>
                                          <p:attrName>style.visibility</p:attrName>
                                        </p:attrNameLst>
                                      </p:cBhvr>
                                      <p:to>
                                        <p:strVal val="visible"/>
                                      </p:to>
                                    </p:set>
                                    <p:anim calcmode="lin" valueType="num">
                                      <p:cBhvr additive="base">
                                        <p:cTn id="37" dur="500" fill="hold"/>
                                        <p:tgtEl>
                                          <p:spTgt spid="4">
                                            <p:graphicEl>
                                              <a:dgm id="{7F51CE64-3E7F-4F8B-A517-A30795A2921D}"/>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7F51CE64-3E7F-4F8B-A517-A30795A2921D}"/>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graphicEl>
                                              <a:dgm id="{292DF719-D6D5-42F1-BC07-DF70907CF600}"/>
                                            </p:graphicEl>
                                          </p:spTgt>
                                        </p:tgtEl>
                                        <p:attrNameLst>
                                          <p:attrName>style.visibility</p:attrName>
                                        </p:attrNameLst>
                                      </p:cBhvr>
                                      <p:to>
                                        <p:strVal val="visible"/>
                                      </p:to>
                                    </p:set>
                                    <p:anim calcmode="lin" valueType="num">
                                      <p:cBhvr additive="base">
                                        <p:cTn id="43" dur="500" fill="hold"/>
                                        <p:tgtEl>
                                          <p:spTgt spid="4">
                                            <p:graphicEl>
                                              <a:dgm id="{292DF719-D6D5-42F1-BC07-DF70907CF600}"/>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graphicEl>
                                              <a:dgm id="{292DF719-D6D5-42F1-BC07-DF70907CF600}"/>
                                            </p:graphic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graphicEl>
                                              <a:dgm id="{D9B0248A-9450-43FF-B71B-929E669D9569}"/>
                                            </p:graphicEl>
                                          </p:spTgt>
                                        </p:tgtEl>
                                        <p:attrNameLst>
                                          <p:attrName>style.visibility</p:attrName>
                                        </p:attrNameLst>
                                      </p:cBhvr>
                                      <p:to>
                                        <p:strVal val="visible"/>
                                      </p:to>
                                    </p:set>
                                    <p:anim calcmode="lin" valueType="num">
                                      <p:cBhvr additive="base">
                                        <p:cTn id="49" dur="500" fill="hold"/>
                                        <p:tgtEl>
                                          <p:spTgt spid="4">
                                            <p:graphicEl>
                                              <a:dgm id="{D9B0248A-9450-43FF-B71B-929E669D9569}"/>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graphicEl>
                                              <a:dgm id="{D9B0248A-9450-43FF-B71B-929E669D9569}"/>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Chitosan</a:t>
            </a:r>
            <a:r>
              <a:rPr lang="en-US" dirty="0" smtClean="0"/>
              <a:t>/</a:t>
            </a:r>
            <a:r>
              <a:rPr lang="en-US" dirty="0" err="1" smtClean="0"/>
              <a:t>Ber</a:t>
            </a:r>
            <a:r>
              <a:rPr lang="en-US" dirty="0" smtClean="0"/>
              <a:t> NP</a:t>
            </a:r>
            <a:endParaRPr lang="ar-EG" dirty="0"/>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graphicFrame>
        <p:nvGraphicFramePr>
          <p:cNvPr id="3073" name="rectole0000000001"/>
          <p:cNvGraphicFramePr>
            <a:graphicFrameLocks noChangeAspect="1"/>
          </p:cNvGraphicFramePr>
          <p:nvPr/>
        </p:nvGraphicFramePr>
        <p:xfrm>
          <a:off x="0" y="1447800"/>
          <a:ext cx="9144000" cy="2628900"/>
        </p:xfrm>
        <a:graphic>
          <a:graphicData uri="http://schemas.openxmlformats.org/presentationml/2006/ole">
            <mc:AlternateContent xmlns:mc="http://schemas.openxmlformats.org/markup-compatibility/2006">
              <mc:Choice xmlns:v="urn:schemas-microsoft-com:vml" Requires="v">
                <p:oleObj spid="_x0000_s3102" name="Picture" r:id="rId3" imgW="0" imgH="0" progId="StaticMetafile">
                  <p:embed/>
                </p:oleObj>
              </mc:Choice>
              <mc:Fallback>
                <p:oleObj name="Picture" r:id="rId3" imgW="0" imgH="0" progId="StaticMetafile">
                  <p:embed/>
                  <p:pic>
                    <p:nvPicPr>
                      <p:cNvPr id="0" name="rectole00000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47800"/>
                        <a:ext cx="9144000" cy="2628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EG"/>
          </a:p>
        </p:txBody>
      </p:sp>
      <p:graphicFrame>
        <p:nvGraphicFramePr>
          <p:cNvPr id="3075" name="rectole0000000002"/>
          <p:cNvGraphicFramePr>
            <a:graphicFrameLocks noChangeAspect="1"/>
          </p:cNvGraphicFramePr>
          <p:nvPr/>
        </p:nvGraphicFramePr>
        <p:xfrm>
          <a:off x="0" y="4038600"/>
          <a:ext cx="8972550" cy="2619375"/>
        </p:xfrm>
        <a:graphic>
          <a:graphicData uri="http://schemas.openxmlformats.org/presentationml/2006/ole">
            <mc:AlternateContent xmlns:mc="http://schemas.openxmlformats.org/markup-compatibility/2006">
              <mc:Choice xmlns:v="urn:schemas-microsoft-com:vml" Requires="v">
                <p:oleObj spid="_x0000_s3103" name="Picture" r:id="rId5" imgW="0" imgH="0" progId="StaticMetafile">
                  <p:embed/>
                </p:oleObj>
              </mc:Choice>
              <mc:Fallback>
                <p:oleObj name="Picture" r:id="rId5" imgW="0" imgH="0" progId="StaticMetafile">
                  <p:embed/>
                  <p:pic>
                    <p:nvPicPr>
                      <p:cNvPr id="0" name="rectole00000000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038600"/>
                        <a:ext cx="8972550" cy="2619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78" name="Picture 6" descr="C:\Users\Dr.Doaa ghareb\Desktop\Untitled.png"/>
          <p:cNvPicPr>
            <a:picLocks noChangeAspect="1" noChangeArrowheads="1"/>
          </p:cNvPicPr>
          <p:nvPr/>
        </p:nvPicPr>
        <p:blipFill>
          <a:blip r:embed="rId7" cstate="print"/>
          <a:srcRect/>
          <a:stretch>
            <a:fillRect/>
          </a:stretch>
        </p:blipFill>
        <p:spPr bwMode="auto">
          <a:xfrm>
            <a:off x="6953250" y="0"/>
            <a:ext cx="2190750" cy="15240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In vitro </a:t>
            </a:r>
            <a:r>
              <a:rPr lang="en-US" dirty="0" smtClean="0"/>
              <a:t>effect of Berberine nanoparticle </a:t>
            </a:r>
            <a:endParaRPr lang="ar-EG" dirty="0"/>
          </a:p>
        </p:txBody>
      </p:sp>
      <p:graphicFrame>
        <p:nvGraphicFramePr>
          <p:cNvPr id="5" name="Chart 4"/>
          <p:cNvGraphicFramePr/>
          <p:nvPr/>
        </p:nvGraphicFramePr>
        <p:xfrm>
          <a:off x="152400" y="1600200"/>
          <a:ext cx="3810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nvGraphicFramePr>
        <p:xfrm>
          <a:off x="4191000" y="1447800"/>
          <a:ext cx="4572000"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nvGraphicFramePr>
        <p:xfrm>
          <a:off x="228600" y="4343400"/>
          <a:ext cx="8686800" cy="2209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7" grpId="0">
        <p:bldAsOne/>
      </p:bldGraphic>
      <p:bldGraphic spid="8"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 of Berberine nanoparticles on AD treatment</a:t>
            </a:r>
            <a:endParaRPr lang="ar-EG" dirty="0"/>
          </a:p>
        </p:txBody>
      </p:sp>
      <p:graphicFrame>
        <p:nvGraphicFramePr>
          <p:cNvPr id="4" name="Chart 3"/>
          <p:cNvGraphicFramePr/>
          <p:nvPr/>
        </p:nvGraphicFramePr>
        <p:xfrm>
          <a:off x="143933" y="1600200"/>
          <a:ext cx="8847667" cy="2514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nvGraphicFramePr>
        <p:xfrm>
          <a:off x="0" y="3962400"/>
          <a:ext cx="8839200" cy="2743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6" grpId="0">
        <p:bldAsOne/>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7108" name="Picture 4" descr="C:\Users\Dr.Doaa ghareb\Desktop\business_celebration_on_target_800_clr_11143-300x225.png"/>
          <p:cNvPicPr>
            <a:picLocks noChangeAspect="1" noChangeArrowheads="1"/>
          </p:cNvPicPr>
          <p:nvPr/>
        </p:nvPicPr>
        <p:blipFill>
          <a:blip r:embed="rId3" cstate="print"/>
          <a:srcRect/>
          <a:stretch>
            <a:fillRect/>
          </a:stretch>
        </p:blipFill>
        <p:spPr bwMode="auto">
          <a:xfrm>
            <a:off x="6286500" y="4714875"/>
            <a:ext cx="2857500" cy="2143125"/>
          </a:xfrm>
          <a:prstGeom prst="rect">
            <a:avLst/>
          </a:prstGeom>
          <a:noFill/>
        </p:spPr>
      </p:pic>
      <p:pic>
        <p:nvPicPr>
          <p:cNvPr id="47109" name="Picture 5" descr="C:\Users\Dr.Doaa ghareb\Desktop\we-did-it.png"/>
          <p:cNvPicPr>
            <a:picLocks noChangeAspect="1" noChangeArrowheads="1"/>
          </p:cNvPicPr>
          <p:nvPr/>
        </p:nvPicPr>
        <p:blipFill>
          <a:blip r:embed="rId4" cstate="print"/>
          <a:srcRect/>
          <a:stretch>
            <a:fillRect/>
          </a:stretch>
        </p:blipFill>
        <p:spPr bwMode="auto">
          <a:xfrm>
            <a:off x="6172200" y="3581400"/>
            <a:ext cx="2971800" cy="1269756"/>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0"/>
            <a:ext cx="9144000" cy="6858000"/>
            <a:chOff x="0" y="0"/>
            <a:chExt cx="9144000" cy="6858000"/>
          </a:xfrm>
        </p:grpSpPr>
        <p:grpSp>
          <p:nvGrpSpPr>
            <p:cNvPr id="11" name="Group 10"/>
            <p:cNvGrpSpPr/>
            <p:nvPr/>
          </p:nvGrpSpPr>
          <p:grpSpPr>
            <a:xfrm>
              <a:off x="0" y="0"/>
              <a:ext cx="5715000" cy="3886200"/>
              <a:chOff x="990600" y="381000"/>
              <a:chExt cx="6096000" cy="5105400"/>
            </a:xfrm>
          </p:grpSpPr>
          <p:sp>
            <p:nvSpPr>
              <p:cNvPr id="7" name="Rounded Rectangle 6"/>
              <p:cNvSpPr/>
              <p:nvPr/>
            </p:nvSpPr>
            <p:spPr>
              <a:xfrm>
                <a:off x="3124200" y="3886200"/>
                <a:ext cx="3962400" cy="68580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92075" indent="-92075">
                  <a:buFont typeface="Arial" pitchFamily="34" charset="0"/>
                  <a:buChar char="•"/>
                </a:pPr>
                <a:r>
                  <a:rPr lang="en-US" sz="2000" dirty="0" smtClean="0">
                    <a:solidFill>
                      <a:schemeClr val="dk1"/>
                    </a:solidFill>
                  </a:rPr>
                  <a:t>Increases ATP,  NADP  </a:t>
                </a:r>
                <a:endParaRPr lang="ar-EG" sz="2000" dirty="0" smtClean="0">
                  <a:solidFill>
                    <a:schemeClr val="dk1"/>
                  </a:solidFill>
                </a:endParaRPr>
              </a:p>
            </p:txBody>
          </p:sp>
          <p:grpSp>
            <p:nvGrpSpPr>
              <p:cNvPr id="10" name="Group 9"/>
              <p:cNvGrpSpPr/>
              <p:nvPr/>
            </p:nvGrpSpPr>
            <p:grpSpPr>
              <a:xfrm>
                <a:off x="990600" y="381000"/>
                <a:ext cx="6096000" cy="5105400"/>
                <a:chOff x="990600" y="1447800"/>
                <a:chExt cx="6096000" cy="5105400"/>
              </a:xfrm>
            </p:grpSpPr>
            <p:graphicFrame>
              <p:nvGraphicFramePr>
                <p:cNvPr id="5" name="Diagram 4"/>
                <p:cNvGraphicFramePr/>
                <p:nvPr/>
              </p:nvGraphicFramePr>
              <p:xfrm>
                <a:off x="990600" y="1447800"/>
                <a:ext cx="6096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ounded Rectangle 7"/>
                <p:cNvSpPr/>
                <p:nvPr/>
              </p:nvSpPr>
              <p:spPr>
                <a:xfrm>
                  <a:off x="3200400" y="4038600"/>
                  <a:ext cx="3886200" cy="7620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182563" lvl="2" indent="-182563">
                    <a:buFont typeface="Arial" pitchFamily="34" charset="0"/>
                    <a:buChar char="•"/>
                    <a:tabLst>
                      <a:tab pos="182563" algn="l"/>
                    </a:tabLst>
                  </a:pPr>
                  <a:r>
                    <a:rPr lang="en-US" sz="1200" dirty="0" smtClean="0">
                      <a:solidFill>
                        <a:schemeClr val="tx1"/>
                      </a:solidFill>
                    </a:rPr>
                    <a:t>Inhibits the production of TNF, ADAM, IL 1B, </a:t>
                  </a:r>
                  <a:r>
                    <a:rPr lang="en-US" sz="1200" dirty="0" err="1" smtClean="0">
                      <a:solidFill>
                        <a:schemeClr val="tx1"/>
                      </a:solidFill>
                    </a:rPr>
                    <a:t>iNOS</a:t>
                  </a:r>
                  <a:r>
                    <a:rPr lang="en-US" sz="1200" dirty="0" smtClean="0">
                      <a:solidFill>
                        <a:schemeClr val="tx1"/>
                      </a:solidFill>
                    </a:rPr>
                    <a:t> and COX</a:t>
                  </a:r>
                  <a:endParaRPr lang="ar-EG" sz="1200" dirty="0" smtClean="0">
                    <a:solidFill>
                      <a:schemeClr val="tx1"/>
                    </a:solidFill>
                  </a:endParaRPr>
                </a:p>
              </p:txBody>
            </p:sp>
            <p:sp>
              <p:nvSpPr>
                <p:cNvPr id="9" name="Rounded Rectangle 8"/>
                <p:cNvSpPr/>
                <p:nvPr/>
              </p:nvSpPr>
              <p:spPr>
                <a:xfrm>
                  <a:off x="3200400" y="5791200"/>
                  <a:ext cx="3886200" cy="68580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buFont typeface="Arial" pitchFamily="34" charset="0"/>
                    <a:buChar char="•"/>
                  </a:pPr>
                  <a:r>
                    <a:rPr lang="en-US" dirty="0" smtClean="0">
                      <a:solidFill>
                        <a:schemeClr val="tx1"/>
                      </a:solidFill>
                    </a:rPr>
                    <a:t>  increases CREB</a:t>
                  </a:r>
                  <a:endParaRPr lang="ar-EG" dirty="0">
                    <a:solidFill>
                      <a:schemeClr val="tx1"/>
                    </a:solidFill>
                  </a:endParaRPr>
                </a:p>
              </p:txBody>
            </p:sp>
          </p:grpSp>
        </p:grpSp>
        <p:pic>
          <p:nvPicPr>
            <p:cNvPr id="49155" name="Picture 3" descr="C:\Users\Dr.Doaa ghareb\Desktop\Berberine finaal action.png"/>
            <p:cNvPicPr>
              <a:picLocks noChangeAspect="1" noChangeArrowheads="1"/>
            </p:cNvPicPr>
            <p:nvPr/>
          </p:nvPicPr>
          <p:blipFill>
            <a:blip r:embed="rId7" cstate="print"/>
            <a:srcRect/>
            <a:stretch>
              <a:fillRect/>
            </a:stretch>
          </p:blipFill>
          <p:spPr bwMode="auto">
            <a:xfrm>
              <a:off x="2057400" y="3886200"/>
              <a:ext cx="7086600" cy="2971800"/>
            </a:xfrm>
            <a:prstGeom prst="rect">
              <a:avLst/>
            </a:prstGeom>
            <a:noFill/>
          </p:spPr>
        </p:pic>
        <p:pic>
          <p:nvPicPr>
            <p:cNvPr id="13" name="Picture 3"/>
            <p:cNvPicPr>
              <a:picLocks noChangeAspect="1" noChangeArrowheads="1"/>
            </p:cNvPicPr>
            <p:nvPr/>
          </p:nvPicPr>
          <p:blipFill>
            <a:blip r:embed="rId8" cstate="print"/>
            <a:srcRect/>
            <a:stretch>
              <a:fillRect/>
            </a:stretch>
          </p:blipFill>
          <p:spPr bwMode="auto">
            <a:xfrm>
              <a:off x="6019800" y="381000"/>
              <a:ext cx="2743200" cy="2438400"/>
            </a:xfrm>
            <a:prstGeom prst="rect">
              <a:avLst/>
            </a:prstGeom>
            <a:noFill/>
            <a:ln w="9525">
              <a:noFill/>
              <a:miter lim="800000"/>
              <a:headEnd/>
              <a:tailEnd/>
            </a:ln>
          </p:spPr>
        </p:pic>
        <p:pic>
          <p:nvPicPr>
            <p:cNvPr id="14" name="Picture 6" descr="C:\Users\Dr.Doaa ghareb\Desktop\Untitled.png"/>
            <p:cNvPicPr>
              <a:picLocks noChangeAspect="1" noChangeArrowheads="1"/>
            </p:cNvPicPr>
            <p:nvPr/>
          </p:nvPicPr>
          <p:blipFill>
            <a:blip r:embed="rId9" cstate="print"/>
            <a:srcRect/>
            <a:stretch>
              <a:fillRect/>
            </a:stretch>
          </p:blipFill>
          <p:spPr bwMode="auto">
            <a:xfrm>
              <a:off x="0" y="4191000"/>
              <a:ext cx="2190750" cy="2438400"/>
            </a:xfrm>
            <a:prstGeom prst="rect">
              <a:avLst/>
            </a:prstGeom>
            <a:noFill/>
          </p:spPr>
        </p:pic>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Interrelation between fields</a:t>
            </a:r>
            <a:endParaRPr lang="en-US" dirty="0"/>
          </a:p>
        </p:txBody>
      </p:sp>
      <p:graphicFrame>
        <p:nvGraphicFramePr>
          <p:cNvPr id="6" name="Diagram 5"/>
          <p:cNvGraphicFramePr/>
          <p:nvPr/>
        </p:nvGraphicFramePr>
        <p:xfrm>
          <a:off x="0" y="914400"/>
          <a:ext cx="91440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quarter" idx="10"/>
          </p:nvPr>
        </p:nvSpPr>
        <p:spPr/>
        <p:txBody>
          <a:bodyPr/>
          <a:lstStyle/>
          <a:p>
            <a:pPr>
              <a:defRPr/>
            </a:pPr>
            <a:fld id="{5F37941C-2C80-4159-A98D-F9CD2C3847E6}" type="datetime1">
              <a:rPr lang="en-US"/>
              <a:pPr>
                <a:defRPr/>
              </a:pPr>
              <a:t>8/18/2015</a:t>
            </a:fld>
            <a:endParaRPr lang="en-US"/>
          </a:p>
        </p:txBody>
      </p:sp>
      <p:graphicFrame>
        <p:nvGraphicFramePr>
          <p:cNvPr id="8" name="Diagram 7"/>
          <p:cNvGraphicFramePr/>
          <p:nvPr/>
        </p:nvGraphicFramePr>
        <p:xfrm>
          <a:off x="0" y="4140200"/>
          <a:ext cx="3048000" cy="2717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Diagram 8"/>
          <p:cNvGraphicFramePr/>
          <p:nvPr/>
        </p:nvGraphicFramePr>
        <p:xfrm>
          <a:off x="5943600" y="4038600"/>
          <a:ext cx="3200400" cy="28194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8" grpId="0">
        <p:bldAsOne/>
      </p:bldGraphic>
      <p:bldGraphic spid="9"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4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8229600" cy="1252538"/>
          </a:xfrm>
        </p:spPr>
        <p:txBody>
          <a:bodyPr/>
          <a:lstStyle/>
          <a:p>
            <a:r>
              <a:rPr lang="en-US" dirty="0" err="1" smtClean="0">
                <a:solidFill>
                  <a:schemeClr val="tx1"/>
                </a:solidFill>
              </a:rPr>
              <a:t>Acknowladge</a:t>
            </a:r>
            <a:r>
              <a:rPr lang="en-US" dirty="0" smtClean="0">
                <a:solidFill>
                  <a:schemeClr val="tx1"/>
                </a:solidFill>
              </a:rPr>
              <a:t> </a:t>
            </a:r>
            <a:endParaRPr lang="ar-EG" dirty="0">
              <a:solidFill>
                <a:schemeClr val="tx1"/>
              </a:solidFill>
            </a:endParaRPr>
          </a:p>
        </p:txBody>
      </p:sp>
      <p:sp>
        <p:nvSpPr>
          <p:cNvPr id="3" name="Content Placeholder 2"/>
          <p:cNvSpPr>
            <a:spLocks noGrp="1"/>
          </p:cNvSpPr>
          <p:nvPr>
            <p:ph idx="4294967295"/>
          </p:nvPr>
        </p:nvSpPr>
        <p:spPr>
          <a:xfrm>
            <a:off x="0" y="1295400"/>
            <a:ext cx="8229600" cy="2949575"/>
          </a:xfrm>
        </p:spPr>
        <p:txBody>
          <a:bodyPr>
            <a:normAutofit fontScale="77500" lnSpcReduction="20000"/>
          </a:bodyPr>
          <a:lstStyle/>
          <a:p>
            <a:pPr algn="l" rtl="0"/>
            <a:r>
              <a:rPr lang="en-US" dirty="0" smtClean="0"/>
              <a:t>I would thank everybody taught and help me here In Egypt and worldwide.</a:t>
            </a:r>
          </a:p>
          <a:p>
            <a:pPr algn="l" rtl="0"/>
            <a:r>
              <a:rPr lang="en-US" dirty="0" smtClean="0"/>
              <a:t>My professor:</a:t>
            </a:r>
          </a:p>
          <a:p>
            <a:pPr lvl="1" algn="l" rtl="0"/>
            <a:r>
              <a:rPr lang="en-US" dirty="0" smtClean="0"/>
              <a:t>Prof. M. </a:t>
            </a:r>
            <a:r>
              <a:rPr lang="en-US" dirty="0" err="1" smtClean="0"/>
              <a:t>ElSadani</a:t>
            </a:r>
            <a:endParaRPr lang="en-US" dirty="0" smtClean="0"/>
          </a:p>
          <a:p>
            <a:pPr lvl="1" algn="l" rtl="0"/>
            <a:r>
              <a:rPr lang="en-US" dirty="0" smtClean="0"/>
              <a:t>Prof. </a:t>
            </a:r>
            <a:r>
              <a:rPr lang="en-US" dirty="0" err="1" smtClean="0"/>
              <a:t>M.ElSayed</a:t>
            </a:r>
            <a:endParaRPr lang="en-US" dirty="0" smtClean="0"/>
          </a:p>
          <a:p>
            <a:pPr lvl="1" algn="l" rtl="0"/>
            <a:r>
              <a:rPr lang="en-US" dirty="0" smtClean="0"/>
              <a:t>Dr. </a:t>
            </a:r>
            <a:r>
              <a:rPr lang="en-US" dirty="0" err="1" smtClean="0"/>
              <a:t>Essam</a:t>
            </a:r>
            <a:r>
              <a:rPr lang="en-US" dirty="0" smtClean="0"/>
              <a:t> </a:t>
            </a:r>
            <a:r>
              <a:rPr lang="en-US" dirty="0" err="1" smtClean="0"/>
              <a:t>Emad</a:t>
            </a:r>
            <a:endParaRPr lang="en-US" dirty="0" smtClean="0"/>
          </a:p>
          <a:p>
            <a:pPr lvl="1" algn="l" rtl="0"/>
            <a:r>
              <a:rPr lang="en-US" dirty="0" smtClean="0"/>
              <a:t>Dr. </a:t>
            </a:r>
            <a:r>
              <a:rPr lang="en-US" dirty="0" err="1" smtClean="0"/>
              <a:t>Fatama</a:t>
            </a:r>
            <a:r>
              <a:rPr lang="en-US" dirty="0" smtClean="0"/>
              <a:t> </a:t>
            </a:r>
            <a:r>
              <a:rPr lang="en-US" dirty="0" err="1" smtClean="0"/>
              <a:t>ElRashidy</a:t>
            </a:r>
            <a:endParaRPr lang="en-US" dirty="0" smtClean="0"/>
          </a:p>
          <a:p>
            <a:pPr lvl="1" algn="l" rtl="0"/>
            <a:r>
              <a:rPr lang="en-US" dirty="0" smtClean="0"/>
              <a:t>Dr. M. </a:t>
            </a:r>
            <a:r>
              <a:rPr lang="en-US" dirty="0" err="1" smtClean="0"/>
              <a:t>Elkarsh</a:t>
            </a:r>
            <a:endParaRPr lang="en-US" dirty="0" smtClean="0"/>
          </a:p>
          <a:p>
            <a:pPr algn="l" rtl="0">
              <a:buNone/>
            </a:pPr>
            <a:endParaRPr lang="ar-EG" dirty="0"/>
          </a:p>
        </p:txBody>
      </p:sp>
      <p:sp>
        <p:nvSpPr>
          <p:cNvPr id="4" name="Rectangle 3"/>
          <p:cNvSpPr/>
          <p:nvPr/>
        </p:nvSpPr>
        <p:spPr>
          <a:xfrm>
            <a:off x="228600" y="4267200"/>
            <a:ext cx="8610600" cy="2862322"/>
          </a:xfrm>
          <a:prstGeom prst="rect">
            <a:avLst/>
          </a:prstGeom>
          <a:noFill/>
        </p:spPr>
        <p:txBody>
          <a:bodyPr wrap="squar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My Teamwork </a:t>
            </a:r>
          </a:p>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My students</a:t>
            </a:r>
          </a:p>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With them I will be continue my track</a:t>
            </a:r>
          </a:p>
          <a:p>
            <a:pPr algn="ctr"/>
            <a:endPar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colleague in this work</a:t>
            </a:r>
            <a:endParaRPr lang="ar-EG" dirty="0"/>
          </a:p>
        </p:txBody>
      </p:sp>
      <p:sp>
        <p:nvSpPr>
          <p:cNvPr id="3" name="Content Placeholder 2"/>
          <p:cNvSpPr>
            <a:spLocks noGrp="1"/>
          </p:cNvSpPr>
          <p:nvPr>
            <p:ph sz="half" idx="2"/>
          </p:nvPr>
        </p:nvSpPr>
        <p:spPr>
          <a:xfrm>
            <a:off x="457200" y="1676400"/>
            <a:ext cx="4040188" cy="4419600"/>
          </a:xfrm>
        </p:spPr>
        <p:txBody>
          <a:bodyPr>
            <a:normAutofit fontScale="92500" lnSpcReduction="10000"/>
          </a:bodyPr>
          <a:lstStyle/>
          <a:p>
            <a:pPr algn="l" rtl="0"/>
            <a:r>
              <a:rPr lang="en-US" dirty="0" smtClean="0"/>
              <a:t>Prof. </a:t>
            </a:r>
            <a:r>
              <a:rPr lang="en-US" dirty="0" err="1" smtClean="0"/>
              <a:t>Maha</a:t>
            </a:r>
            <a:r>
              <a:rPr lang="en-US" dirty="0" smtClean="0"/>
              <a:t> El-</a:t>
            </a:r>
            <a:r>
              <a:rPr lang="en-US" dirty="0" err="1" smtClean="0"/>
              <a:t>Demellawy</a:t>
            </a:r>
            <a:endParaRPr lang="en-US" dirty="0" smtClean="0"/>
          </a:p>
          <a:p>
            <a:pPr algn="l" rtl="0"/>
            <a:r>
              <a:rPr lang="en-US" dirty="0" smtClean="0"/>
              <a:t>Dr . </a:t>
            </a:r>
            <a:r>
              <a:rPr lang="en-US" dirty="0" err="1" smtClean="0"/>
              <a:t>Hend</a:t>
            </a:r>
            <a:r>
              <a:rPr lang="en-US" dirty="0" smtClean="0"/>
              <a:t> </a:t>
            </a:r>
            <a:r>
              <a:rPr lang="en-US" dirty="0" err="1" smtClean="0"/>
              <a:t>Hussien</a:t>
            </a:r>
            <a:endParaRPr lang="en-US" dirty="0" smtClean="0"/>
          </a:p>
          <a:p>
            <a:pPr algn="l" rtl="0"/>
            <a:r>
              <a:rPr lang="en-US" dirty="0" smtClean="0"/>
              <a:t>Dr. Hani Hafez</a:t>
            </a:r>
          </a:p>
          <a:p>
            <a:pPr algn="l" rtl="0"/>
            <a:r>
              <a:rPr lang="en-US" dirty="0" smtClean="0"/>
              <a:t>Dr. Sofia </a:t>
            </a:r>
            <a:r>
              <a:rPr lang="en-US" dirty="0" err="1" smtClean="0"/>
              <a:t>Amin</a:t>
            </a:r>
            <a:endParaRPr lang="en-US" dirty="0" smtClean="0"/>
          </a:p>
          <a:p>
            <a:pPr algn="l" rtl="0"/>
            <a:r>
              <a:rPr lang="en-US" dirty="0" smtClean="0"/>
              <a:t>Dr. Hany Emery</a:t>
            </a:r>
          </a:p>
          <a:p>
            <a:pPr algn="l" rtl="0"/>
            <a:r>
              <a:rPr lang="en-US" dirty="0" smtClean="0"/>
              <a:t>M.Sc. </a:t>
            </a:r>
            <a:r>
              <a:rPr lang="en-US" dirty="0" err="1" smtClean="0"/>
              <a:t>Amal</a:t>
            </a:r>
            <a:r>
              <a:rPr lang="en-US" dirty="0" smtClean="0"/>
              <a:t> </a:t>
            </a:r>
            <a:r>
              <a:rPr lang="en-US" dirty="0" err="1" smtClean="0"/>
              <a:t>AbdEl-Mageed</a:t>
            </a:r>
            <a:endParaRPr lang="en-US" dirty="0" smtClean="0"/>
          </a:p>
          <a:p>
            <a:pPr algn="l" rtl="0"/>
            <a:r>
              <a:rPr lang="en-US" dirty="0" smtClean="0"/>
              <a:t>M.SC. </a:t>
            </a:r>
            <a:r>
              <a:rPr lang="en-US" dirty="0" err="1" smtClean="0"/>
              <a:t>Samer</a:t>
            </a:r>
            <a:r>
              <a:rPr lang="en-US" dirty="0" smtClean="0"/>
              <a:t> </a:t>
            </a:r>
            <a:r>
              <a:rPr lang="en-US" dirty="0" err="1" smtClean="0"/>
              <a:t>Saleh</a:t>
            </a:r>
            <a:endParaRPr lang="en-US" dirty="0" smtClean="0"/>
          </a:p>
          <a:p>
            <a:pPr algn="l" rtl="0"/>
            <a:r>
              <a:rPr lang="en-US" dirty="0" smtClean="0"/>
              <a:t>M.Sc. </a:t>
            </a:r>
            <a:r>
              <a:rPr lang="en-US" dirty="0" err="1" smtClean="0"/>
              <a:t>Enas</a:t>
            </a:r>
            <a:r>
              <a:rPr lang="en-US" dirty="0" smtClean="0"/>
              <a:t> </a:t>
            </a:r>
            <a:r>
              <a:rPr lang="en-US" dirty="0" err="1" smtClean="0"/>
              <a:t>Seif</a:t>
            </a:r>
            <a:endParaRPr lang="en-US" dirty="0" smtClean="0"/>
          </a:p>
          <a:p>
            <a:pPr algn="l" rtl="0"/>
            <a:r>
              <a:rPr lang="en-US" dirty="0" smtClean="0"/>
              <a:t>M.Sc. </a:t>
            </a:r>
            <a:r>
              <a:rPr lang="en-US" dirty="0" err="1" smtClean="0"/>
              <a:t>Eman</a:t>
            </a:r>
            <a:r>
              <a:rPr lang="en-US" dirty="0" smtClean="0"/>
              <a:t> </a:t>
            </a:r>
            <a:r>
              <a:rPr lang="en-US" dirty="0" err="1" smtClean="0"/>
              <a:t>Sarhan</a:t>
            </a:r>
            <a:endParaRPr lang="en-US" dirty="0" smtClean="0"/>
          </a:p>
          <a:p>
            <a:pPr algn="l" rtl="0"/>
            <a:r>
              <a:rPr lang="en-US" dirty="0" smtClean="0"/>
              <a:t>M.Sc. </a:t>
            </a:r>
            <a:r>
              <a:rPr lang="en-US" dirty="0" err="1" smtClean="0"/>
              <a:t>Shimaa</a:t>
            </a:r>
            <a:r>
              <a:rPr lang="en-US" dirty="0" smtClean="0"/>
              <a:t> Mohamed</a:t>
            </a:r>
          </a:p>
          <a:p>
            <a:pPr algn="l" rtl="0"/>
            <a:r>
              <a:rPr lang="en-US" dirty="0" smtClean="0"/>
              <a:t>B.Sc. </a:t>
            </a:r>
            <a:r>
              <a:rPr lang="en-US" dirty="0" err="1" smtClean="0"/>
              <a:t>Marium</a:t>
            </a:r>
            <a:r>
              <a:rPr lang="en-US" dirty="0" smtClean="0"/>
              <a:t> </a:t>
            </a:r>
            <a:r>
              <a:rPr lang="en-US" dirty="0" err="1" smtClean="0"/>
              <a:t>Abady</a:t>
            </a:r>
            <a:r>
              <a:rPr lang="en-US" dirty="0" smtClean="0"/>
              <a:t> </a:t>
            </a:r>
          </a:p>
          <a:p>
            <a:pPr algn="l" rtl="0"/>
            <a:r>
              <a:rPr lang="en-US" dirty="0" smtClean="0"/>
              <a:t>B.Sc. Mohamed </a:t>
            </a:r>
            <a:r>
              <a:rPr lang="en-US" dirty="0" err="1" smtClean="0"/>
              <a:t>Nofel</a:t>
            </a:r>
            <a:endParaRPr lang="en-US" dirty="0" smtClean="0"/>
          </a:p>
          <a:p>
            <a:pPr algn="l" rtl="0"/>
            <a:r>
              <a:rPr lang="en-US" dirty="0" smtClean="0"/>
              <a:t>M.Sc. </a:t>
            </a:r>
            <a:r>
              <a:rPr lang="en-US" dirty="0" err="1" smtClean="0"/>
              <a:t>Shimaa</a:t>
            </a:r>
            <a:r>
              <a:rPr lang="en-US" dirty="0" smtClean="0"/>
              <a:t> </a:t>
            </a:r>
            <a:r>
              <a:rPr lang="en-US" dirty="0" err="1" smtClean="0"/>
              <a:t>Abd</a:t>
            </a:r>
            <a:r>
              <a:rPr lang="en-US" dirty="0" smtClean="0"/>
              <a:t> </a:t>
            </a:r>
            <a:r>
              <a:rPr lang="en-US" dirty="0" err="1" smtClean="0"/>
              <a:t>Elkhafar</a:t>
            </a:r>
            <a:endParaRPr lang="en-US" dirty="0" smtClean="0"/>
          </a:p>
          <a:p>
            <a:pPr algn="l" rtl="0"/>
            <a:r>
              <a:rPr lang="en-US" dirty="0" smtClean="0"/>
              <a:t>M.Sc. </a:t>
            </a:r>
            <a:r>
              <a:rPr lang="en-US" dirty="0" err="1" smtClean="0"/>
              <a:t>Marwa</a:t>
            </a:r>
            <a:r>
              <a:rPr lang="en-US" dirty="0" smtClean="0"/>
              <a:t> El-</a:t>
            </a:r>
            <a:r>
              <a:rPr lang="en-US" dirty="0" err="1" smtClean="0"/>
              <a:t>Zeftaoy</a:t>
            </a:r>
            <a:endParaRPr lang="en-US" dirty="0" smtClean="0"/>
          </a:p>
          <a:p>
            <a:pPr algn="l" rtl="0"/>
            <a:endParaRPr lang="en-US" dirty="0" smtClean="0"/>
          </a:p>
          <a:p>
            <a:pPr algn="l" rtl="0">
              <a:buNone/>
            </a:pPr>
            <a:endParaRPr lang="en-US" dirty="0" smtClean="0"/>
          </a:p>
          <a:p>
            <a:pPr algn="l" rtl="0"/>
            <a:endParaRPr lang="en-US" dirty="0" smtClean="0"/>
          </a:p>
          <a:p>
            <a:pPr algn="l" rtl="0"/>
            <a:endParaRPr lang="ar-EG" dirty="0"/>
          </a:p>
        </p:txBody>
      </p:sp>
      <p:sp>
        <p:nvSpPr>
          <p:cNvPr id="4" name="Content Placeholder 2"/>
          <p:cNvSpPr txBox="1">
            <a:spLocks/>
          </p:cNvSpPr>
          <p:nvPr/>
        </p:nvSpPr>
        <p:spPr>
          <a:xfrm>
            <a:off x="4648200" y="1905000"/>
            <a:ext cx="3962400" cy="4625609"/>
          </a:xfrm>
          <a:prstGeom prst="rect">
            <a:avLst/>
          </a:prstGeom>
        </p:spPr>
        <p:txBody>
          <a:bodyPr vert="horz" lIns="54864" tIns="91440" rtlCol="0">
            <a:normAutofit/>
          </a:bodyPr>
          <a:lstStyle/>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endParaRPr kumimoji="0" lang="ar-EG"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TextBox 7"/>
          <p:cNvSpPr txBox="1"/>
          <p:nvPr/>
        </p:nvSpPr>
        <p:spPr>
          <a:xfrm>
            <a:off x="304800" y="6096000"/>
            <a:ext cx="6096000" cy="461665"/>
          </a:xfrm>
          <a:prstGeom prst="rect">
            <a:avLst/>
          </a:prstGeom>
          <a:noFill/>
        </p:spPr>
        <p:txBody>
          <a:bodyPr wrap="square" rtlCol="1">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Part of this work is funded from STDF</a:t>
            </a:r>
            <a:endParaRPr lang="ar-EG"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49154" name="Picture 2"/>
          <p:cNvPicPr>
            <a:picLocks noGrp="1" noChangeAspect="1" noChangeArrowheads="1"/>
          </p:cNvPicPr>
          <p:nvPr>
            <p:ph sz="quarter" idx="4"/>
          </p:nvPr>
        </p:nvPicPr>
        <p:blipFill>
          <a:blip r:embed="rId2" cstate="print"/>
          <a:srcRect/>
          <a:stretch>
            <a:fillRect/>
          </a:stretch>
        </p:blipFill>
        <p:spPr bwMode="auto">
          <a:xfrm>
            <a:off x="5029199" y="1600200"/>
            <a:ext cx="1446415" cy="1371600"/>
          </a:xfrm>
          <a:prstGeom prst="rect">
            <a:avLst/>
          </a:prstGeom>
          <a:noFill/>
          <a:ln w="9525">
            <a:noFill/>
            <a:miter lim="800000"/>
            <a:headEnd/>
            <a:tailEnd/>
          </a:ln>
        </p:spPr>
      </p:pic>
      <p:pic>
        <p:nvPicPr>
          <p:cNvPr id="49156" name="Picture 4"/>
          <p:cNvPicPr>
            <a:picLocks noChangeAspect="1" noChangeArrowheads="1"/>
          </p:cNvPicPr>
          <p:nvPr/>
        </p:nvPicPr>
        <p:blipFill>
          <a:blip r:embed="rId3" cstate="print"/>
          <a:srcRect/>
          <a:stretch>
            <a:fillRect/>
          </a:stretch>
        </p:blipFill>
        <p:spPr bwMode="auto">
          <a:xfrm>
            <a:off x="7239000" y="1600200"/>
            <a:ext cx="1247775" cy="1285875"/>
          </a:xfrm>
          <a:prstGeom prst="rect">
            <a:avLst/>
          </a:prstGeom>
          <a:noFill/>
          <a:ln w="9525">
            <a:noFill/>
            <a:miter lim="800000"/>
            <a:headEnd/>
            <a:tailEnd/>
          </a:ln>
        </p:spPr>
      </p:pic>
      <p:pic>
        <p:nvPicPr>
          <p:cNvPr id="49157" name="Picture 5"/>
          <p:cNvPicPr>
            <a:picLocks noChangeAspect="1" noChangeArrowheads="1"/>
          </p:cNvPicPr>
          <p:nvPr/>
        </p:nvPicPr>
        <p:blipFill>
          <a:blip r:embed="rId4" cstate="print"/>
          <a:srcRect/>
          <a:stretch>
            <a:fillRect/>
          </a:stretch>
        </p:blipFill>
        <p:spPr bwMode="auto">
          <a:xfrm>
            <a:off x="5029200" y="4343400"/>
            <a:ext cx="1143000" cy="1143000"/>
          </a:xfrm>
          <a:prstGeom prst="rect">
            <a:avLst/>
          </a:prstGeom>
          <a:noFill/>
          <a:ln w="9525">
            <a:noFill/>
            <a:miter lim="800000"/>
            <a:headEnd/>
            <a:tailEnd/>
          </a:ln>
        </p:spPr>
      </p:pic>
      <p:pic>
        <p:nvPicPr>
          <p:cNvPr id="49158" name="Picture 6"/>
          <p:cNvPicPr>
            <a:picLocks noChangeAspect="1" noChangeArrowheads="1"/>
          </p:cNvPicPr>
          <p:nvPr/>
        </p:nvPicPr>
        <p:blipFill>
          <a:blip r:embed="rId5" cstate="print"/>
          <a:srcRect/>
          <a:stretch>
            <a:fillRect/>
          </a:stretch>
        </p:blipFill>
        <p:spPr bwMode="auto">
          <a:xfrm>
            <a:off x="7162800" y="4267200"/>
            <a:ext cx="1285875" cy="1285875"/>
          </a:xfrm>
          <a:prstGeom prst="rect">
            <a:avLst/>
          </a:prstGeom>
          <a:noFill/>
          <a:ln w="9525">
            <a:noFill/>
            <a:miter lim="800000"/>
            <a:headEnd/>
            <a:tailEnd/>
          </a:ln>
        </p:spPr>
      </p:pic>
      <p:pic>
        <p:nvPicPr>
          <p:cNvPr id="49159" name="Picture 7"/>
          <p:cNvPicPr>
            <a:picLocks noChangeAspect="1" noChangeArrowheads="1"/>
          </p:cNvPicPr>
          <p:nvPr/>
        </p:nvPicPr>
        <p:blipFill>
          <a:blip r:embed="rId6" cstate="print"/>
          <a:srcRect/>
          <a:stretch>
            <a:fillRect/>
          </a:stretch>
        </p:blipFill>
        <p:spPr bwMode="auto">
          <a:xfrm>
            <a:off x="6400800" y="3124200"/>
            <a:ext cx="847725" cy="1047750"/>
          </a:xfrm>
          <a:prstGeom prst="rect">
            <a:avLst/>
          </a:prstGeom>
          <a:noFill/>
          <a:ln w="9525">
            <a:noFill/>
            <a:miter lim="800000"/>
            <a:headEnd/>
            <a:tailEnd/>
          </a:ln>
        </p:spPr>
      </p:pic>
      <p:pic>
        <p:nvPicPr>
          <p:cNvPr id="49160" name="Picture 8"/>
          <p:cNvPicPr>
            <a:picLocks noChangeAspect="1" noChangeArrowheads="1"/>
          </p:cNvPicPr>
          <p:nvPr/>
        </p:nvPicPr>
        <p:blipFill>
          <a:blip r:embed="rId7" cstate="print"/>
          <a:srcRect/>
          <a:stretch>
            <a:fillRect/>
          </a:stretch>
        </p:blipFill>
        <p:spPr bwMode="auto">
          <a:xfrm>
            <a:off x="6172200" y="6019800"/>
            <a:ext cx="1352550" cy="476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0" y="6396335"/>
            <a:ext cx="9601200" cy="461665"/>
          </a:xfrm>
          <a:prstGeom prst="rect">
            <a:avLst/>
          </a:prstGeom>
          <a:noFill/>
        </p:spPr>
        <p:txBody>
          <a:bodyPr wrap="square" rtlCol="1">
            <a:spAutoFit/>
          </a:bodyPr>
          <a:lstStyle/>
          <a:p>
            <a:r>
              <a:rPr lang="en-US" sz="2400" b="1" dirty="0" smtClean="0">
                <a:hlinkClick r:id="rId3"/>
              </a:rPr>
              <a:t>doaa.ahmed@alex-sci.edu.eg</a:t>
            </a:r>
            <a:r>
              <a:rPr lang="en-US" sz="2400" b="1" dirty="0" smtClean="0"/>
              <a:t>; </a:t>
            </a:r>
            <a:r>
              <a:rPr lang="en-US" sz="2400" b="1" dirty="0" smtClean="0">
                <a:hlinkClick r:id="rId4"/>
              </a:rPr>
              <a:t>d.ghareeb@yahoo.com</a:t>
            </a:r>
            <a:r>
              <a:rPr lang="en-US" sz="2400" b="1" dirty="0" smtClean="0"/>
              <a:t> </a:t>
            </a:r>
            <a:endParaRPr lang="ar-EG" sz="2400"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Let us meet again..</a:t>
            </a:r>
          </a:p>
        </p:txBody>
      </p:sp>
      <p:sp>
        <p:nvSpPr>
          <p:cNvPr id="3" name="Content Placeholder 2"/>
          <p:cNvSpPr>
            <a:spLocks noGrp="1"/>
          </p:cNvSpPr>
          <p:nvPr>
            <p:ph idx="1"/>
          </p:nvPr>
        </p:nvSpPr>
        <p:spPr>
          <a:xfrm>
            <a:off x="448965" y="1600200"/>
            <a:ext cx="8237835" cy="4525963"/>
          </a:xfrm>
        </p:spPr>
        <p:txBody>
          <a:bodyPr>
            <a:normAutofit/>
          </a:bodyPr>
          <a:lstStyle/>
          <a:p>
            <a:pPr marL="0" indent="0" algn="ctr">
              <a:buNone/>
            </a:pPr>
            <a:r>
              <a:rPr lang="en-US" dirty="0"/>
              <a:t>We welcome you all to our future conferences of OMICS International</a:t>
            </a:r>
          </a:p>
          <a:p>
            <a:pPr marL="0" indent="0" algn="ctr">
              <a:buNone/>
            </a:pPr>
            <a:r>
              <a:rPr lang="en-IN" b="1" dirty="0"/>
              <a:t>5</a:t>
            </a:r>
            <a:r>
              <a:rPr lang="en-IN" b="1" baseline="30000" dirty="0"/>
              <a:t>th </a:t>
            </a:r>
            <a:r>
              <a:rPr lang="en-IN" b="1" dirty="0"/>
              <a:t>International Conference &amp; Exhibition on Pharmacovigilance &amp; Clinical Trials</a:t>
            </a:r>
          </a:p>
          <a:p>
            <a:pPr marL="0" indent="0" algn="ctr">
              <a:buNone/>
            </a:pPr>
            <a:r>
              <a:rPr lang="en-US" dirty="0"/>
              <a:t>On</a:t>
            </a:r>
          </a:p>
          <a:p>
            <a:pPr marL="0" indent="0" algn="ctr">
              <a:buNone/>
            </a:pPr>
            <a:r>
              <a:rPr lang="en-US" dirty="0"/>
              <a:t> </a:t>
            </a:r>
            <a:r>
              <a:rPr lang="en-US" b="1" dirty="0"/>
              <a:t>September 19 - 21, 2016 </a:t>
            </a:r>
            <a:r>
              <a:rPr lang="en-US" dirty="0"/>
              <a:t>at Vienna, </a:t>
            </a:r>
            <a:r>
              <a:rPr lang="en-US" b="1" dirty="0"/>
              <a:t>Austria</a:t>
            </a:r>
            <a:r>
              <a:rPr lang="en-US" dirty="0"/>
              <a:t> </a:t>
            </a:r>
            <a:r>
              <a:rPr lang="en-US" dirty="0">
                <a:hlinkClick r:id="rId2"/>
              </a:rPr>
              <a:t>http://pharmacovigilance.pharmaceuticalconferences.com/</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29311655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Module</Template>
  <TotalTime>2024</TotalTime>
  <Words>1677</Words>
  <Application>Microsoft Office PowerPoint</Application>
  <PresentationFormat>On-screen Show (4:3)</PresentationFormat>
  <Paragraphs>266</Paragraphs>
  <Slides>49</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Module</vt:lpstr>
      <vt:lpstr>Picture</vt:lpstr>
      <vt:lpstr>About OMICS Group</vt:lpstr>
      <vt:lpstr>OMICS International Conferences</vt:lpstr>
      <vt:lpstr>From Remedy to nanoparticles for AD treatment</vt:lpstr>
      <vt:lpstr>Outlines </vt:lpstr>
      <vt:lpstr>PowerPoint Presentation</vt:lpstr>
      <vt:lpstr>The target Alzheimer Disease</vt:lpstr>
      <vt:lpstr> Research Mechanism of action Alzheimer’s disease hallmarks </vt:lpstr>
      <vt:lpstr>PowerPoint Presentation</vt:lpstr>
      <vt:lpstr>Risk factors for amyloid aggregation</vt:lpstr>
      <vt:lpstr>PowerPoint Presentation</vt:lpstr>
      <vt:lpstr>PowerPoint Presentation</vt:lpstr>
      <vt:lpstr>PowerPoint Presentation</vt:lpstr>
      <vt:lpstr>PowerPoint Presentation</vt:lpstr>
      <vt:lpstr>PowerPoint Presentation</vt:lpstr>
      <vt:lpstr>PowerPoint Presentation</vt:lpstr>
      <vt:lpstr>Muscarinic receptor-coupled signal transduction pathways </vt:lpstr>
      <vt:lpstr>Roles of MAPK pathways in the pathogenesis of Alzheimer's disease</vt:lpstr>
      <vt:lpstr>Neuroinflammation</vt:lpstr>
      <vt:lpstr>Identify lead Berberise vulgaris L.</vt:lpstr>
      <vt:lpstr>Main cellular targets that are currently under development to   prevent or retard the progression of Alzheimer to disease states</vt:lpstr>
      <vt:lpstr>PowerPoint Presentation</vt:lpstr>
      <vt:lpstr>Assays</vt:lpstr>
      <vt:lpstr>In vitro Inhibitory effect percentage of Berberine chloride and Berberis vulgaris toward AChE.</vt:lpstr>
      <vt:lpstr> Molecular modeling analysis of berberine activity </vt:lpstr>
      <vt:lpstr> Molecular modeling analysis of berberine activity </vt:lpstr>
      <vt:lpstr> Molecular modeling analysis of berberine activity </vt:lpstr>
      <vt:lpstr>Animal model for brain damage related to liver disease and IR syndrome</vt:lpstr>
      <vt:lpstr>Animal model for brain damage related to liver disease and IR syndrome</vt:lpstr>
      <vt:lpstr>PowerPoint Presentation</vt:lpstr>
      <vt:lpstr>PowerPoint Presentation</vt:lpstr>
      <vt:lpstr>Effect of Extract and Berberine on AD related to IR</vt:lpstr>
      <vt:lpstr>Effect of Extract and Berberine on AD related to IR</vt:lpstr>
      <vt:lpstr>Effect of Extract and Berberine on AD related to IR</vt:lpstr>
      <vt:lpstr>Effect of Berberine on AD related to Heavy metals intake</vt:lpstr>
      <vt:lpstr>Effect of Berberine on AD related to Heavy metals intake</vt:lpstr>
      <vt:lpstr>Effect of barberry extract on AD-like disease related to neuroinflammation</vt:lpstr>
      <vt:lpstr>PowerPoint Presentation</vt:lpstr>
      <vt:lpstr>PowerPoint Presentation</vt:lpstr>
      <vt:lpstr>The problem and solution</vt:lpstr>
      <vt:lpstr>Chitosan/Ber NP</vt:lpstr>
      <vt:lpstr>In vitro effect of Berberine nanoparticle </vt:lpstr>
      <vt:lpstr>Effect of Berberine nanoparticles on AD treatment</vt:lpstr>
      <vt:lpstr>PowerPoint Presentation</vt:lpstr>
      <vt:lpstr>PowerPoint Presentation</vt:lpstr>
      <vt:lpstr>Interrelation between fields</vt:lpstr>
      <vt:lpstr>Acknowladge </vt:lpstr>
      <vt:lpstr>My colleague in this work</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Remedy to nanoparticles for AD treatment</dc:title>
  <dc:creator>Dr.Doaa ghareb</dc:creator>
  <cp:lastModifiedBy>pharmacovigilance</cp:lastModifiedBy>
  <cp:revision>148</cp:revision>
  <dcterms:created xsi:type="dcterms:W3CDTF">2006-08-16T00:00:00Z</dcterms:created>
  <dcterms:modified xsi:type="dcterms:W3CDTF">2015-08-18T09:21:06Z</dcterms:modified>
</cp:coreProperties>
</file>