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2" r:id="rId1"/>
  </p:sldMasterIdLst>
  <p:notesMasterIdLst>
    <p:notesMasterId r:id="rId20"/>
  </p:notesMasterIdLst>
  <p:sldIdLst>
    <p:sldId id="258" r:id="rId2"/>
    <p:sldId id="372" r:id="rId3"/>
    <p:sldId id="370" r:id="rId4"/>
    <p:sldId id="324" r:id="rId5"/>
    <p:sldId id="374" r:id="rId6"/>
    <p:sldId id="290" r:id="rId7"/>
    <p:sldId id="358" r:id="rId8"/>
    <p:sldId id="375" r:id="rId9"/>
    <p:sldId id="379" r:id="rId10"/>
    <p:sldId id="376" r:id="rId11"/>
    <p:sldId id="359" r:id="rId12"/>
    <p:sldId id="377" r:id="rId13"/>
    <p:sldId id="382" r:id="rId14"/>
    <p:sldId id="366" r:id="rId15"/>
    <p:sldId id="386" r:id="rId16"/>
    <p:sldId id="388" r:id="rId17"/>
    <p:sldId id="383" r:id="rId18"/>
    <p:sldId id="32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  <a:srgbClr val="1CD12A"/>
    <a:srgbClr val="FF48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2" autoAdjust="0"/>
    <p:restoredTop sz="94590" autoAdjust="0"/>
  </p:normalViewPr>
  <p:slideViewPr>
    <p:cSldViewPr>
      <p:cViewPr varScale="1">
        <p:scale>
          <a:sx n="110" d="100"/>
          <a:sy n="110" d="100"/>
        </p:scale>
        <p:origin x="-160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image" Target="../media/image17.png"/><Relationship Id="rId1" Type="http://schemas.openxmlformats.org/officeDocument/2006/relationships/themeOverride" Target="../theme/themeOverrid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86775040216747"/>
          <c:y val="7.4035532792443501E-2"/>
          <c:w val="0.81643251582799459"/>
          <c:h val="0.75387853114105419"/>
        </c:manualLayout>
      </c:layout>
      <c:scatterChart>
        <c:scatterStyle val="lineMarker"/>
        <c:varyColors val="0"/>
        <c:ser>
          <c:idx val="3"/>
          <c:order val="1"/>
          <c:tx>
            <c:v>As-M-200</c:v>
          </c:tx>
          <c:spPr>
            <a:ln w="28575">
              <a:noFill/>
            </a:ln>
          </c:spPr>
          <c:marker>
            <c:symbol val="star"/>
            <c:size val="5"/>
            <c:spPr>
              <a:solidFill>
                <a:sysClr val="windowText" lastClr="000000"/>
              </a:solidFill>
              <a:ln>
                <a:solidFill>
                  <a:schemeClr val="tx1"/>
                </a:solidFill>
              </a:ln>
            </c:spPr>
          </c:marker>
          <c:dPt>
            <c:idx val="0"/>
            <c:marker>
              <c:symbol val="dash"/>
              <c:size val="5"/>
            </c:marker>
            <c:bubble3D val="0"/>
          </c:dPt>
          <c:xVal>
            <c:numRef>
              <c:f>'200ms, 400um, same Ra- Jan 2014'!$L$6:$L$22</c:f>
              <c:numCache>
                <c:formatCode>General</c:formatCode>
                <c:ptCount val="17"/>
                <c:pt idx="0">
                  <c:v>0</c:v>
                </c:pt>
                <c:pt idx="1">
                  <c:v>2.88</c:v>
                </c:pt>
                <c:pt idx="2">
                  <c:v>5.76</c:v>
                </c:pt>
                <c:pt idx="3">
                  <c:v>8.64</c:v>
                </c:pt>
                <c:pt idx="4">
                  <c:v>11.52</c:v>
                </c:pt>
                <c:pt idx="5">
                  <c:v>14.4</c:v>
                </c:pt>
                <c:pt idx="6">
                  <c:v>20.16</c:v>
                </c:pt>
                <c:pt idx="7">
                  <c:v>25.92</c:v>
                </c:pt>
                <c:pt idx="8">
                  <c:v>37.44</c:v>
                </c:pt>
                <c:pt idx="9">
                  <c:v>54.72</c:v>
                </c:pt>
                <c:pt idx="10">
                  <c:v>83.52</c:v>
                </c:pt>
                <c:pt idx="11">
                  <c:v>141.12</c:v>
                </c:pt>
                <c:pt idx="12">
                  <c:v>198.72</c:v>
                </c:pt>
                <c:pt idx="13">
                  <c:v>256.32</c:v>
                </c:pt>
                <c:pt idx="14">
                  <c:v>313.92</c:v>
                </c:pt>
                <c:pt idx="15">
                  <c:v>371.52</c:v>
                </c:pt>
                <c:pt idx="16">
                  <c:v>457.92</c:v>
                </c:pt>
              </c:numCache>
            </c:numRef>
          </c:xVal>
          <c:yVal>
            <c:numRef>
              <c:f>'200ms, 400um, same Ra- Jan 2014'!$I$6:$I$22</c:f>
              <c:numCache>
                <c:formatCode>General</c:formatCode>
                <c:ptCount val="1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1.0999999999938836E-3</c:v>
                </c:pt>
                <c:pt idx="13">
                  <c:v>2.2999999999981924E-3</c:v>
                </c:pt>
                <c:pt idx="14">
                  <c:v>4.0999999999939973E-3</c:v>
                </c:pt>
                <c:pt idx="15">
                  <c:v>6.6999999999950433E-3</c:v>
                </c:pt>
                <c:pt idx="16">
                  <c:v>9.3999999999994088E-3</c:v>
                </c:pt>
              </c:numCache>
            </c:numRef>
          </c:yVal>
          <c:smooth val="0"/>
        </c:ser>
        <c:ser>
          <c:idx val="1"/>
          <c:order val="0"/>
          <c:tx>
            <c:v>As-Machined</c:v>
          </c:tx>
          <c:spPr>
            <a:ln w="28575">
              <a:noFill/>
            </a:ln>
          </c:spPr>
          <c:marker>
            <c:symbol val="circle"/>
            <c:size val="5"/>
            <c:spPr>
              <a:noFill/>
              <a:ln w="15875">
                <a:solidFill>
                  <a:sysClr val="windowText" lastClr="000000"/>
                </a:solidFill>
              </a:ln>
            </c:spPr>
          </c:marker>
          <c:xVal>
            <c:numRef>
              <c:f>'250ms, 400um, same Ra'!$K$6:$K$20</c:f>
              <c:numCache>
                <c:formatCode>General</c:formatCode>
                <c:ptCount val="15"/>
                <c:pt idx="0">
                  <c:v>0</c:v>
                </c:pt>
                <c:pt idx="1">
                  <c:v>0.3</c:v>
                </c:pt>
                <c:pt idx="2">
                  <c:v>0.6</c:v>
                </c:pt>
                <c:pt idx="3">
                  <c:v>1.2</c:v>
                </c:pt>
                <c:pt idx="4">
                  <c:v>1.8</c:v>
                </c:pt>
                <c:pt idx="5">
                  <c:v>2.4</c:v>
                </c:pt>
                <c:pt idx="6">
                  <c:v>3.6</c:v>
                </c:pt>
                <c:pt idx="7">
                  <c:v>7.2</c:v>
                </c:pt>
                <c:pt idx="8">
                  <c:v>10.8</c:v>
                </c:pt>
                <c:pt idx="9">
                  <c:v>14.4</c:v>
                </c:pt>
                <c:pt idx="10">
                  <c:v>18</c:v>
                </c:pt>
                <c:pt idx="11">
                  <c:v>25.2</c:v>
                </c:pt>
                <c:pt idx="12">
                  <c:v>32.4</c:v>
                </c:pt>
                <c:pt idx="13">
                  <c:v>43.2</c:v>
                </c:pt>
                <c:pt idx="14">
                  <c:v>54</c:v>
                </c:pt>
              </c:numCache>
            </c:numRef>
          </c:xVal>
          <c:yVal>
            <c:numRef>
              <c:f>'250ms, 400um, same Ra'!$I$6:$I$20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3.0000000000285354E-4</c:v>
                </c:pt>
                <c:pt idx="10">
                  <c:v>7.0000000000192131E-4</c:v>
                </c:pt>
                <c:pt idx="11">
                  <c:v>2.4999999999977263E-3</c:v>
                </c:pt>
                <c:pt idx="12">
                  <c:v>5.2000000000020918E-3</c:v>
                </c:pt>
                <c:pt idx="13">
                  <c:v>8.2999999999984198E-3</c:v>
                </c:pt>
                <c:pt idx="14">
                  <c:v>1.1299999999998533E-2</c:v>
                </c:pt>
              </c:numCache>
            </c:numRef>
          </c:yVal>
          <c:smooth val="0"/>
        </c:ser>
        <c:ser>
          <c:idx val="4"/>
          <c:order val="2"/>
          <c:tx>
            <c:v>As-M 150</c:v>
          </c:tx>
          <c:spPr>
            <a:ln w="28575">
              <a:noFill/>
            </a:ln>
          </c:spPr>
          <c:marker>
            <c:symbol val="triangle"/>
            <c:size val="5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'150ms, 400um, same Ra'!$L$6:$L$19</c:f>
              <c:numCache>
                <c:formatCode>General</c:formatCode>
                <c:ptCount val="14"/>
                <c:pt idx="0">
                  <c:v>0</c:v>
                </c:pt>
                <c:pt idx="1">
                  <c:v>3.6</c:v>
                </c:pt>
                <c:pt idx="2">
                  <c:v>7.2</c:v>
                </c:pt>
                <c:pt idx="3">
                  <c:v>14.4</c:v>
                </c:pt>
                <c:pt idx="4">
                  <c:v>21.6</c:v>
                </c:pt>
                <c:pt idx="5">
                  <c:v>28.8</c:v>
                </c:pt>
                <c:pt idx="6">
                  <c:v>43.2</c:v>
                </c:pt>
                <c:pt idx="7">
                  <c:v>64.8</c:v>
                </c:pt>
                <c:pt idx="8">
                  <c:v>86.4</c:v>
                </c:pt>
                <c:pt idx="9">
                  <c:v>118.8</c:v>
                </c:pt>
                <c:pt idx="10">
                  <c:v>151.19999999999999</c:v>
                </c:pt>
                <c:pt idx="11">
                  <c:v>194.4</c:v>
                </c:pt>
                <c:pt idx="12">
                  <c:v>259.2</c:v>
                </c:pt>
                <c:pt idx="13">
                  <c:v>302.39999999999998</c:v>
                </c:pt>
              </c:numCache>
            </c:numRef>
          </c:xVal>
          <c:yVal>
            <c:numRef>
              <c:f>'150ms, 400um, same Ra'!$H$6:$H$19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yVal>
          <c:smooth val="0"/>
        </c:ser>
        <c:ser>
          <c:idx val="6"/>
          <c:order val="3"/>
          <c:spPr>
            <a:ln w="28575">
              <a:noFill/>
            </a:ln>
          </c:spPr>
          <c:dPt>
            <c:idx val="13"/>
            <c:marker>
              <c:symbol val="picture"/>
              <c:spPr>
                <a:blipFill>
                  <a:blip xmlns:r="http://schemas.openxmlformats.org/officeDocument/2006/relationships" r:embed="rId2"/>
                  <a:stretch>
                    <a:fillRect/>
                  </a:stretch>
                </a:blipFill>
                <a:ln w="9525">
                  <a:noFill/>
                </a:ln>
              </c:spPr>
            </c:marker>
            <c:bubble3D val="0"/>
          </c:dPt>
          <c:xVal>
            <c:numRef>
              <c:f>'150ms, 400um, same Ra'!$K$6:$K$19</c:f>
              <c:numCache>
                <c:formatCode>General</c:formatCode>
                <c:ptCount val="14"/>
                <c:pt idx="0">
                  <c:v>0</c:v>
                </c:pt>
                <c:pt idx="1">
                  <c:v>360000</c:v>
                </c:pt>
                <c:pt idx="2">
                  <c:v>720000</c:v>
                </c:pt>
                <c:pt idx="3">
                  <c:v>1440000</c:v>
                </c:pt>
                <c:pt idx="4">
                  <c:v>2160000</c:v>
                </c:pt>
                <c:pt idx="5">
                  <c:v>2880000</c:v>
                </c:pt>
                <c:pt idx="6">
                  <c:v>4320000</c:v>
                </c:pt>
                <c:pt idx="7">
                  <c:v>6480000</c:v>
                </c:pt>
                <c:pt idx="8">
                  <c:v>8640000</c:v>
                </c:pt>
                <c:pt idx="9">
                  <c:v>11880000</c:v>
                </c:pt>
                <c:pt idx="10">
                  <c:v>15120000</c:v>
                </c:pt>
                <c:pt idx="11">
                  <c:v>19440000</c:v>
                </c:pt>
                <c:pt idx="12">
                  <c:v>25920000</c:v>
                </c:pt>
                <c:pt idx="13">
                  <c:v>30240000</c:v>
                </c:pt>
              </c:numCache>
            </c:numRef>
          </c:xVal>
          <c:yVal>
            <c:numRef>
              <c:f>'150ms, 400um, same Ra'!$H$6:$H$19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3011968"/>
        <c:axId val="163621120"/>
      </c:scatterChart>
      <c:valAx>
        <c:axId val="163011968"/>
        <c:scaling>
          <c:orientation val="minMax"/>
          <c:max val="50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Number of Impingements x 10</a:t>
                </a:r>
                <a:r>
                  <a:rPr lang="en-US" baseline="30000" dirty="0"/>
                  <a:t>5</a:t>
                </a:r>
              </a:p>
            </c:rich>
          </c:tx>
          <c:layout/>
          <c:overlay val="0"/>
        </c:title>
        <c:numFmt formatCode="General" sourceLinked="1"/>
        <c:majorTickMark val="in"/>
        <c:minorTickMark val="in"/>
        <c:tickLblPos val="nextTo"/>
        <c:crossAx val="163621120"/>
        <c:crosses val="autoZero"/>
        <c:crossBetween val="midCat"/>
        <c:majorUnit val="100"/>
      </c:valAx>
      <c:valAx>
        <c:axId val="163621120"/>
        <c:scaling>
          <c:orientation val="minMax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Cumulative Mass Loss, g</a:t>
                </a:r>
              </a:p>
            </c:rich>
          </c:tx>
          <c:layout>
            <c:manualLayout>
              <c:xMode val="edge"/>
              <c:yMode val="edge"/>
              <c:x val="8.9101160829580441E-3"/>
              <c:y val="0.21677673566065567"/>
            </c:manualLayout>
          </c:layout>
          <c:overlay val="0"/>
        </c:title>
        <c:numFmt formatCode="General" sourceLinked="1"/>
        <c:majorTickMark val="in"/>
        <c:minorTickMark val="in"/>
        <c:tickLblPos val="nextTo"/>
        <c:crossAx val="163011968"/>
        <c:crossesAt val="0"/>
        <c:crossBetween val="midCat"/>
      </c:valAx>
      <c:spPr>
        <a:solidFill>
          <a:schemeClr val="lt1"/>
        </a:solidFill>
        <a:ln w="12700" cap="flat" cmpd="sng" algn="ctr">
          <a:solidFill>
            <a:sysClr val="windowText" lastClr="000000"/>
          </a:solidFill>
          <a:prstDash val="solid"/>
        </a:ln>
        <a:effectLst/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 b="1">
          <a:latin typeface="Gill Sans MT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58955173484961"/>
          <c:y val="5.412752817662498E-2"/>
          <c:w val="0.7869277832552235"/>
          <c:h val="0.76898255365138179"/>
        </c:manualLayout>
      </c:layout>
      <c:scatterChart>
        <c:scatterStyle val="lineMarker"/>
        <c:varyColors val="0"/>
        <c:ser>
          <c:idx val="1"/>
          <c:order val="0"/>
          <c:tx>
            <c:v>AsM</c:v>
          </c:tx>
          <c:spPr>
            <a:ln w="28575">
              <a:noFill/>
            </a:ln>
          </c:spPr>
          <c:marker>
            <c:symbol val="circle"/>
            <c:size val="6"/>
            <c:spPr>
              <a:solidFill>
                <a:schemeClr val="accent6">
                  <a:lumMod val="75000"/>
                </a:schemeClr>
              </a:solidFill>
            </c:spPr>
          </c:marker>
          <c:xVal>
            <c:numRef>
              <c:f>'LSP+SR 300m-s, 400'!$M$6:$M$16</c:f>
              <c:numCache>
                <c:formatCode>General</c:formatCode>
                <c:ptCount val="11"/>
                <c:pt idx="0">
                  <c:v>0</c:v>
                </c:pt>
                <c:pt idx="1">
                  <c:v>0.72</c:v>
                </c:pt>
                <c:pt idx="2">
                  <c:v>1.44</c:v>
                </c:pt>
                <c:pt idx="3">
                  <c:v>2.16</c:v>
                </c:pt>
                <c:pt idx="4">
                  <c:v>4.32</c:v>
                </c:pt>
                <c:pt idx="5">
                  <c:v>7.2</c:v>
                </c:pt>
                <c:pt idx="6">
                  <c:v>11.52</c:v>
                </c:pt>
                <c:pt idx="7">
                  <c:v>17.28</c:v>
                </c:pt>
                <c:pt idx="8">
                  <c:v>23.04</c:v>
                </c:pt>
                <c:pt idx="9">
                  <c:v>31.68</c:v>
                </c:pt>
                <c:pt idx="10">
                  <c:v>40.32</c:v>
                </c:pt>
              </c:numCache>
            </c:numRef>
          </c:xVal>
          <c:yVal>
            <c:numRef>
              <c:f>'LSP+SR 300m-s, 400'!$G$6:$G$16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1.1000000000009891E-3</c:v>
                </c:pt>
                <c:pt idx="5">
                  <c:v>4.8000000000030241E-3</c:v>
                </c:pt>
                <c:pt idx="6">
                  <c:v>1.0699999999999932E-2</c:v>
                </c:pt>
                <c:pt idx="7">
                  <c:v>1.4100000000006219E-2</c:v>
                </c:pt>
                <c:pt idx="8">
                  <c:v>1.8200000000000216E-2</c:v>
                </c:pt>
                <c:pt idx="9">
                  <c:v>1.9500000000000739E-2</c:v>
                </c:pt>
                <c:pt idx="10">
                  <c:v>2.1100000000004115E-2</c:v>
                </c:pt>
              </c:numCache>
            </c:numRef>
          </c:yVal>
          <c:smooth val="0"/>
        </c:ser>
        <c:ser>
          <c:idx val="0"/>
          <c:order val="1"/>
          <c:spPr>
            <a:ln w="28575">
              <a:noFill/>
            </a:ln>
          </c:spPr>
          <c:marker>
            <c:symbol val="diamond"/>
            <c:size val="7"/>
            <c:spPr>
              <a:noFill/>
              <a:ln w="15875">
                <a:solidFill>
                  <a:schemeClr val="tx1"/>
                </a:solidFill>
              </a:ln>
            </c:spPr>
          </c:marker>
          <c:xVal>
            <c:numRef>
              <c:f>'C:\Users\Abdullahi\Documents\Concordia University, Canada\PhD Research on Laser Shock Peening (LSP)\Result and Report with Metal Improvement Company\Flat Coupons\LSP Vs AsM, 325, 400\[LSP 325, 400 same Ra.xlsx]325ms, 400um, same Ra'!$L$6:$L$16</c:f>
              <c:numCache>
                <c:formatCode>General</c:formatCode>
                <c:ptCount val="11"/>
                <c:pt idx="0">
                  <c:v>0</c:v>
                </c:pt>
                <c:pt idx="1">
                  <c:v>0.39</c:v>
                </c:pt>
                <c:pt idx="2">
                  <c:v>0.78</c:v>
                </c:pt>
                <c:pt idx="3">
                  <c:v>1.56</c:v>
                </c:pt>
                <c:pt idx="4">
                  <c:v>2.34</c:v>
                </c:pt>
                <c:pt idx="5">
                  <c:v>3.12</c:v>
                </c:pt>
                <c:pt idx="6">
                  <c:v>3.9</c:v>
                </c:pt>
                <c:pt idx="7">
                  <c:v>4.68</c:v>
                </c:pt>
                <c:pt idx="8">
                  <c:v>6.24</c:v>
                </c:pt>
                <c:pt idx="9">
                  <c:v>7.8</c:v>
                </c:pt>
                <c:pt idx="10">
                  <c:v>10.92</c:v>
                </c:pt>
              </c:numCache>
            </c:numRef>
          </c:xVal>
          <c:yVal>
            <c:numRef>
              <c:f>'C:\Users\Abdullahi\Documents\Concordia University, Canada\PhD Research on Laser Shock Peening (LSP)\Result and Report with Metal Improvement Company\Flat Coupons\LSP Vs AsM, 325, 400\[LSP 325, 400 same Ra.xlsx]325ms, 400um, same Ra'!$I$6:$I$16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7.9999999999813554E-4</c:v>
                </c:pt>
                <c:pt idx="5">
                  <c:v>2.4999999999977263E-3</c:v>
                </c:pt>
                <c:pt idx="6">
                  <c:v>4.3999999999968509E-3</c:v>
                </c:pt>
                <c:pt idx="7">
                  <c:v>6.2999999999959755E-3</c:v>
                </c:pt>
                <c:pt idx="8">
                  <c:v>9.4999999999956231E-3</c:v>
                </c:pt>
                <c:pt idx="9">
                  <c:v>1.2299999999996203E-2</c:v>
                </c:pt>
                <c:pt idx="10">
                  <c:v>1.5799999999998704E-2</c:v>
                </c:pt>
              </c:numCache>
            </c:numRef>
          </c:yVal>
          <c:smooth val="0"/>
        </c:ser>
        <c:ser>
          <c:idx val="2"/>
          <c:order val="2"/>
          <c:spPr>
            <a:ln w="28575">
              <a:noFill/>
            </a:ln>
          </c:spPr>
          <c:marker>
            <c:symbol val="triangle"/>
            <c:size val="7"/>
            <c:spPr>
              <a:solidFill>
                <a:schemeClr val="tx1"/>
              </a:solidFill>
            </c:spPr>
          </c:marker>
          <c:xVal>
            <c:numRef>
              <c:f>'C:\Users\Abdullahi\Documents\Concordia University, Canada\PhD Research on Laser Shock Peening (LSP)\Result and Report with Metal Improvement Company\Flat Coupons\LSP Vs AsM, 325, 400\[LSP 325, 400 same Ra.xlsx]350ms, 400um, same Ra'!$M$6:$M$15</c:f>
              <c:numCache>
                <c:formatCode>General</c:formatCode>
                <c:ptCount val="10"/>
                <c:pt idx="0">
                  <c:v>0</c:v>
                </c:pt>
                <c:pt idx="1">
                  <c:v>0.42</c:v>
                </c:pt>
                <c:pt idx="2">
                  <c:v>0.84</c:v>
                </c:pt>
                <c:pt idx="3">
                  <c:v>1.68</c:v>
                </c:pt>
                <c:pt idx="4">
                  <c:v>2.52</c:v>
                </c:pt>
                <c:pt idx="5">
                  <c:v>3.36</c:v>
                </c:pt>
                <c:pt idx="6">
                  <c:v>4.2</c:v>
                </c:pt>
                <c:pt idx="7">
                  <c:v>5.04</c:v>
                </c:pt>
                <c:pt idx="8">
                  <c:v>6.72</c:v>
                </c:pt>
                <c:pt idx="9">
                  <c:v>8.4</c:v>
                </c:pt>
              </c:numCache>
            </c:numRef>
          </c:xVal>
          <c:yVal>
            <c:numRef>
              <c:f>'C:\Users\Abdullahi\Documents\Concordia University, Canada\PhD Research on Laser Shock Peening (LSP)\Result and Report with Metal Improvement Company\Flat Coupons\LSP Vs AsM, 325, 400\[LSP 325, 400 same Ra.xlsx]350ms, 400um, same Ra'!$I$6:$I$15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1.6999999999995907E-3</c:v>
                </c:pt>
                <c:pt idx="5">
                  <c:v>4.5999999999963848E-3</c:v>
                </c:pt>
                <c:pt idx="6">
                  <c:v>7.899999999999352E-3</c:v>
                </c:pt>
                <c:pt idx="7">
                  <c:v>1.0699999999999932E-2</c:v>
                </c:pt>
                <c:pt idx="8">
                  <c:v>1.6099999999994452E-2</c:v>
                </c:pt>
                <c:pt idx="9">
                  <c:v>1.9799999999996487E-2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6757504"/>
        <c:axId val="166759808"/>
      </c:scatterChart>
      <c:valAx>
        <c:axId val="166757504"/>
        <c:scaling>
          <c:orientation val="minMax"/>
          <c:max val="25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Number of impingements x 10</a:t>
                </a:r>
                <a:r>
                  <a:rPr lang="en-US" baseline="30000" dirty="0"/>
                  <a:t>5</a:t>
                </a:r>
              </a:p>
            </c:rich>
          </c:tx>
          <c:layout/>
          <c:overlay val="0"/>
        </c:title>
        <c:numFmt formatCode="General" sourceLinked="1"/>
        <c:majorTickMark val="in"/>
        <c:minorTickMark val="in"/>
        <c:tickLblPos val="nextTo"/>
        <c:crossAx val="166759808"/>
        <c:crosses val="autoZero"/>
        <c:crossBetween val="midCat"/>
      </c:valAx>
      <c:valAx>
        <c:axId val="166759808"/>
        <c:scaling>
          <c:orientation val="minMax"/>
          <c:max val="2.0000000000000004E-2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Cumulative Mass Loss, g</a:t>
                </a:r>
              </a:p>
            </c:rich>
          </c:tx>
          <c:layout/>
          <c:overlay val="0"/>
        </c:title>
        <c:numFmt formatCode="General" sourceLinked="1"/>
        <c:majorTickMark val="in"/>
        <c:minorTickMark val="in"/>
        <c:tickLblPos val="nextTo"/>
        <c:crossAx val="166757504"/>
        <c:crosses val="autoZero"/>
        <c:crossBetween val="midCat"/>
      </c:valAx>
      <c:spPr>
        <a:solidFill>
          <a:schemeClr val="lt1"/>
        </a:solidFill>
        <a:ln w="12700" cap="flat" cmpd="sng" algn="ctr">
          <a:solidFill>
            <a:schemeClr val="dk1"/>
          </a:solidFill>
          <a:prstDash val="solid"/>
        </a:ln>
        <a:effectLst/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 b="1">
          <a:latin typeface="Gill Sans MT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905796150481191"/>
          <c:y val="5.1400554097404488E-2"/>
          <c:w val="0.714522965879265"/>
          <c:h val="0.79463327500729075"/>
        </c:manualLayout>
      </c:layout>
      <c:scatterChart>
        <c:scatterStyle val="lineMarker"/>
        <c:varyColors val="0"/>
        <c:ser>
          <c:idx val="0"/>
          <c:order val="0"/>
          <c:tx>
            <c:v>Impact Pressure, MPa</c:v>
          </c:tx>
          <c:spPr>
            <a:ln w="28575">
              <a:noFill/>
            </a:ln>
          </c:spPr>
          <c:marker>
            <c:symbol val="triangle"/>
            <c:size val="7"/>
            <c:spPr>
              <a:solidFill>
                <a:srgbClr val="FF0000"/>
              </a:solidFill>
            </c:spPr>
          </c:marker>
          <c:xVal>
            <c:numRef>
              <c:f>'Curve characterization'!$O$33:$O$37</c:f>
              <c:numCache>
                <c:formatCode>General</c:formatCode>
                <c:ptCount val="5"/>
                <c:pt idx="0">
                  <c:v>200</c:v>
                </c:pt>
                <c:pt idx="1">
                  <c:v>250</c:v>
                </c:pt>
                <c:pt idx="2">
                  <c:v>300</c:v>
                </c:pt>
                <c:pt idx="3">
                  <c:v>325</c:v>
                </c:pt>
                <c:pt idx="4">
                  <c:v>350</c:v>
                </c:pt>
              </c:numCache>
            </c:numRef>
          </c:xVal>
          <c:yVal>
            <c:numRef>
              <c:f>'Curve characterization'!$P$33:$P$37</c:f>
              <c:numCache>
                <c:formatCode>General</c:formatCode>
                <c:ptCount val="5"/>
                <c:pt idx="0">
                  <c:v>705</c:v>
                </c:pt>
                <c:pt idx="1">
                  <c:v>919</c:v>
                </c:pt>
                <c:pt idx="2">
                  <c:v>1148</c:v>
                </c:pt>
                <c:pt idx="3">
                  <c:v>1268</c:v>
                </c:pt>
                <c:pt idx="4">
                  <c:v>1392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6868864"/>
        <c:axId val="166871424"/>
      </c:scatterChart>
      <c:scatterChart>
        <c:scatterStyle val="lineMarker"/>
        <c:varyColors val="0"/>
        <c:ser>
          <c:idx val="1"/>
          <c:order val="1"/>
          <c:tx>
            <c:v>Impingement to initiation</c:v>
          </c:tx>
          <c:spPr>
            <a:ln w="28575">
              <a:noFill/>
            </a:ln>
          </c:spPr>
          <c:marker>
            <c:spPr>
              <a:solidFill>
                <a:srgbClr val="00B0F0"/>
              </a:solidFill>
              <a:ln w="15875">
                <a:solidFill>
                  <a:schemeClr val="tx1"/>
                </a:solidFill>
              </a:ln>
            </c:spPr>
          </c:marker>
          <c:xVal>
            <c:numRef>
              <c:f>'Curve characterization'!$O$33:$O$37</c:f>
              <c:numCache>
                <c:formatCode>General</c:formatCode>
                <c:ptCount val="5"/>
                <c:pt idx="0">
                  <c:v>200</c:v>
                </c:pt>
                <c:pt idx="1">
                  <c:v>250</c:v>
                </c:pt>
                <c:pt idx="2">
                  <c:v>300</c:v>
                </c:pt>
                <c:pt idx="3">
                  <c:v>325</c:v>
                </c:pt>
                <c:pt idx="4">
                  <c:v>350</c:v>
                </c:pt>
              </c:numCache>
            </c:numRef>
          </c:xVal>
          <c:yVal>
            <c:numRef>
              <c:f>'Curve characterization'!$Q$33:$Q$37</c:f>
              <c:numCache>
                <c:formatCode>General</c:formatCode>
                <c:ptCount val="5"/>
                <c:pt idx="0">
                  <c:v>16.32</c:v>
                </c:pt>
                <c:pt idx="1">
                  <c:v>0.72</c:v>
                </c:pt>
                <c:pt idx="2">
                  <c:v>0.28799999999999998</c:v>
                </c:pt>
                <c:pt idx="3">
                  <c:v>0.20280000000000001</c:v>
                </c:pt>
                <c:pt idx="4">
                  <c:v>0.2016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6883328"/>
        <c:axId val="166873344"/>
      </c:scatterChart>
      <c:valAx>
        <c:axId val="166868864"/>
        <c:scaling>
          <c:orientation val="minMax"/>
          <c:min val="15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CA"/>
                  <a:t>Impact speed (m/s)</a:t>
                </a:r>
              </a:p>
            </c:rich>
          </c:tx>
          <c:layout/>
          <c:overlay val="0"/>
        </c:title>
        <c:numFmt formatCode="General" sourceLinked="1"/>
        <c:majorTickMark val="in"/>
        <c:minorTickMark val="in"/>
        <c:tickLblPos val="nextTo"/>
        <c:crossAx val="166871424"/>
        <c:crosses val="autoZero"/>
        <c:crossBetween val="midCat"/>
      </c:valAx>
      <c:valAx>
        <c:axId val="166871424"/>
        <c:scaling>
          <c:orientation val="minMax"/>
          <c:max val="1700"/>
          <c:min val="50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r>
                  <a:rPr lang="en-CA" dirty="0">
                    <a:solidFill>
                      <a:srgbClr val="FF0000"/>
                    </a:solidFill>
                  </a:rPr>
                  <a:t>Impact pressure, </a:t>
                </a:r>
                <a:r>
                  <a:rPr lang="en-CA" dirty="0" err="1">
                    <a:solidFill>
                      <a:srgbClr val="FF0000"/>
                    </a:solidFill>
                  </a:rPr>
                  <a:t>MPa</a:t>
                </a:r>
                <a:endParaRPr lang="en-CA" dirty="0">
                  <a:solidFill>
                    <a:srgbClr val="FF0000"/>
                  </a:solidFill>
                </a:endParaRPr>
              </a:p>
            </c:rich>
          </c:tx>
          <c:layout/>
          <c:overlay val="0"/>
        </c:title>
        <c:numFmt formatCode="General" sourceLinked="1"/>
        <c:majorTickMark val="none"/>
        <c:minorTickMark val="in"/>
        <c:tickLblPos val="nextTo"/>
        <c:txPr>
          <a:bodyPr/>
          <a:lstStyle/>
          <a:p>
            <a:pPr>
              <a:defRPr>
                <a:solidFill>
                  <a:srgbClr val="FF0000"/>
                </a:solidFill>
              </a:defRPr>
            </a:pPr>
            <a:endParaRPr lang="en-US"/>
          </a:p>
        </c:txPr>
        <c:crossAx val="166868864"/>
        <c:crosses val="autoZero"/>
        <c:crossBetween val="midCat"/>
        <c:majorUnit val="200"/>
      </c:valAx>
      <c:valAx>
        <c:axId val="166873344"/>
        <c:scaling>
          <c:logBase val="10"/>
          <c:orientation val="minMax"/>
          <c:max val="40"/>
        </c:scaling>
        <c:delete val="0"/>
        <c:axPos val="r"/>
        <c:numFmt formatCode="General" sourceLinked="1"/>
        <c:majorTickMark val="out"/>
        <c:minorTickMark val="in"/>
        <c:tickLblPos val="nextTo"/>
        <c:txPr>
          <a:bodyPr/>
          <a:lstStyle/>
          <a:p>
            <a:pPr>
              <a:defRPr>
                <a:solidFill>
                  <a:srgbClr val="00B0F0"/>
                </a:solidFill>
              </a:defRPr>
            </a:pPr>
            <a:endParaRPr lang="en-US"/>
          </a:p>
        </c:txPr>
        <c:crossAx val="166883328"/>
        <c:crosses val="max"/>
        <c:crossBetween val="midCat"/>
      </c:valAx>
      <c:valAx>
        <c:axId val="1668833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6873344"/>
        <c:crosses val="autoZero"/>
        <c:crossBetween val="midCat"/>
      </c:valAx>
      <c:spPr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c:spPr>
    </c:plotArea>
    <c:legend>
      <c:legendPos val="r"/>
      <c:layout>
        <c:manualLayout>
          <c:xMode val="edge"/>
          <c:yMode val="edge"/>
          <c:x val="0.45915929739551786"/>
          <c:y val="2.1289005540968152E-5"/>
          <c:w val="0.43966357444185872"/>
          <c:h val="0.1465687001890721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</c:sp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 b="1">
          <a:latin typeface="Gill Sans MT" pitchFamily="34" charset="0"/>
          <a:cs typeface="Times New Roman" pitchFamily="18" charset="0"/>
        </a:defRPr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294685039370079"/>
          <c:y val="5.6030183727034118E-2"/>
          <c:w val="0.8273175853018373"/>
          <c:h val="0.81315179352580924"/>
        </c:manualLayout>
      </c:layout>
      <c:scatterChart>
        <c:scatterStyle val="lineMarker"/>
        <c:varyColors val="0"/>
        <c:ser>
          <c:idx val="1"/>
          <c:order val="0"/>
          <c:tx>
            <c:v>As-Machined</c:v>
          </c:tx>
          <c:spPr>
            <a:ln w="28575">
              <a:noFill/>
            </a:ln>
          </c:spPr>
          <c:marker>
            <c:spPr>
              <a:solidFill>
                <a:srgbClr val="00B050"/>
              </a:solidFill>
              <a:ln w="15875">
                <a:solidFill>
                  <a:sysClr val="windowText" lastClr="000000"/>
                </a:solidFill>
              </a:ln>
            </c:spPr>
          </c:marker>
          <c:dPt>
            <c:idx val="1"/>
            <c:bubble3D val="0"/>
          </c:dPt>
          <c:trendline>
            <c:spPr>
              <a:ln>
                <a:solidFill>
                  <a:srgbClr val="FF0000"/>
                </a:solidFill>
              </a:ln>
            </c:spPr>
            <c:trendlineType val="power"/>
            <c:dispRSqr val="0"/>
            <c:dispEq val="1"/>
            <c:trendlineLbl>
              <c:layout/>
              <c:numFmt formatCode="General" sourceLinked="0"/>
            </c:trendlineLbl>
          </c:trendline>
          <c:xVal>
            <c:numRef>
              <c:f>'Curve characterization'!$K$4:$K$8</c:f>
              <c:numCache>
                <c:formatCode>General</c:formatCode>
                <c:ptCount val="5"/>
                <c:pt idx="0">
                  <c:v>200</c:v>
                </c:pt>
                <c:pt idx="1">
                  <c:v>250</c:v>
                </c:pt>
                <c:pt idx="2">
                  <c:v>300</c:v>
                </c:pt>
                <c:pt idx="3">
                  <c:v>325</c:v>
                </c:pt>
                <c:pt idx="4">
                  <c:v>350</c:v>
                </c:pt>
              </c:numCache>
            </c:numRef>
          </c:xVal>
          <c:yVal>
            <c:numRef>
              <c:f>'Curve characterization'!$S$4:$S$8</c:f>
              <c:numCache>
                <c:formatCode>General</c:formatCode>
                <c:ptCount val="5"/>
                <c:pt idx="0">
                  <c:v>1.5400000000000003</c:v>
                </c:pt>
                <c:pt idx="1">
                  <c:v>68</c:v>
                </c:pt>
                <c:pt idx="2">
                  <c:v>96</c:v>
                </c:pt>
                <c:pt idx="3">
                  <c:v>172</c:v>
                </c:pt>
                <c:pt idx="4">
                  <c:v>412.00000000000006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7288192"/>
        <c:axId val="166992512"/>
      </c:scatterChart>
      <c:valAx>
        <c:axId val="167288192"/>
        <c:scaling>
          <c:logBase val="10"/>
          <c:orientation val="minMax"/>
          <c:max val="500"/>
          <c:min val="100"/>
        </c:scaling>
        <c:delete val="0"/>
        <c:axPos val="b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n-CA"/>
                  <a:t>Impact speed (m/s)</a:t>
                </a:r>
              </a:p>
            </c:rich>
          </c:tx>
          <c:layout/>
          <c:overlay val="0"/>
        </c:title>
        <c:numFmt formatCode="General" sourceLinked="1"/>
        <c:majorTickMark val="in"/>
        <c:minorTickMark val="none"/>
        <c:tickLblPos val="nextTo"/>
        <c:crossAx val="166992512"/>
        <c:crosses val="autoZero"/>
        <c:crossBetween val="midCat"/>
        <c:majorUnit val="100"/>
        <c:minorUnit val="10"/>
      </c:valAx>
      <c:valAx>
        <c:axId val="166992512"/>
        <c:scaling>
          <c:logBase val="10"/>
          <c:orientation val="minMax"/>
        </c:scaling>
        <c:delete val="0"/>
        <c:axPos val="l"/>
        <c:majorGridlines/>
        <c:minorGridlines/>
        <c:title>
          <c:tx>
            <c:rich>
              <a:bodyPr/>
              <a:lstStyle/>
              <a:p>
                <a:pPr>
                  <a:defRPr>
                    <a:solidFill>
                      <a:srgbClr val="00B050"/>
                    </a:solidFill>
                  </a:defRPr>
                </a:pPr>
                <a:r>
                  <a:rPr lang="en-CA" dirty="0" err="1">
                    <a:solidFill>
                      <a:srgbClr val="00B050"/>
                    </a:solidFill>
                  </a:rPr>
                  <a:t>Er</a:t>
                </a:r>
                <a:r>
                  <a:rPr lang="en-CA" dirty="0">
                    <a:solidFill>
                      <a:srgbClr val="00B050"/>
                    </a:solidFill>
                  </a:rPr>
                  <a:t> max. x 10</a:t>
                </a:r>
                <a:r>
                  <a:rPr lang="en-CA" baseline="30000" dirty="0">
                    <a:solidFill>
                      <a:srgbClr val="00B050"/>
                    </a:solidFill>
                  </a:rPr>
                  <a:t>-5</a:t>
                </a:r>
                <a:r>
                  <a:rPr lang="en-CA" dirty="0">
                    <a:solidFill>
                      <a:srgbClr val="00B050"/>
                    </a:solidFill>
                  </a:rPr>
                  <a:t> (g/min)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00B050"/>
                </a:solidFill>
              </a:defRPr>
            </a:pPr>
            <a:endParaRPr lang="en-US"/>
          </a:p>
        </c:txPr>
        <c:crossAx val="167288192"/>
        <c:crosses val="autoZero"/>
        <c:crossBetween val="midCat"/>
      </c:valAx>
      <c:spPr>
        <a:ln w="19050" cmpd="sng">
          <a:solidFill>
            <a:sysClr val="windowText" lastClr="000000"/>
          </a:solidFill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 b="1">
          <a:latin typeface="Gill Sans MT" pitchFamily="34" charset="0"/>
          <a:cs typeface="Times New Roman" pitchFamily="18" charset="0"/>
        </a:defRPr>
      </a:pPr>
      <a:endParaRPr lang="en-US"/>
    </a:p>
  </c:txPr>
  <c:externalData r:id="rId2">
    <c:autoUpdate val="0"/>
  </c:externalData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BECB21-A757-462D-B3D8-24D1350B4B1B}" type="doc">
      <dgm:prSet loTypeId="urn:microsoft.com/office/officeart/2005/8/layout/venn1" loCatId="relationship" qsTypeId="urn:microsoft.com/office/officeart/2005/8/quickstyle/3d5" qsCatId="3D" csTypeId="urn:microsoft.com/office/officeart/2005/8/colors/accent2_5" csCatId="accent2" phldr="1"/>
      <dgm:spPr/>
      <dgm:t>
        <a:bodyPr/>
        <a:lstStyle/>
        <a:p>
          <a:endParaRPr lang="en-CA"/>
        </a:p>
      </dgm:t>
    </dgm:pt>
    <dgm:pt modelId="{17F594A4-D8C6-4D34-B475-B6053DC3AB60}">
      <dgm:prSet custT="1"/>
      <dgm:spPr/>
      <dgm:t>
        <a:bodyPr/>
        <a:lstStyle/>
        <a:p>
          <a:pPr rtl="0"/>
          <a:r>
            <a:rPr lang="en-CA" sz="2400" dirty="0" smtClean="0">
              <a:latin typeface="Gill Sans MT" pitchFamily="34" charset="0"/>
            </a:rPr>
            <a:t>Weigh coupon at certain interval</a:t>
          </a:r>
          <a:endParaRPr lang="en-CA" sz="2400" dirty="0">
            <a:latin typeface="Gill Sans MT" pitchFamily="34" charset="0"/>
          </a:endParaRPr>
        </a:p>
      </dgm:t>
    </dgm:pt>
    <dgm:pt modelId="{EEF0D497-A690-47DF-8851-02B5FD978DA2}" type="parTrans" cxnId="{4000B5C3-AFEF-4B75-877B-1418FA6D9C2E}">
      <dgm:prSet/>
      <dgm:spPr/>
      <dgm:t>
        <a:bodyPr/>
        <a:lstStyle/>
        <a:p>
          <a:endParaRPr lang="en-CA" sz="2400">
            <a:latin typeface="Gill Sans MT" pitchFamily="34" charset="0"/>
          </a:endParaRPr>
        </a:p>
      </dgm:t>
    </dgm:pt>
    <dgm:pt modelId="{D5E67CD0-F9BF-439A-9109-A61EF69B33A0}" type="sibTrans" cxnId="{4000B5C3-AFEF-4B75-877B-1418FA6D9C2E}">
      <dgm:prSet/>
      <dgm:spPr/>
      <dgm:t>
        <a:bodyPr/>
        <a:lstStyle/>
        <a:p>
          <a:endParaRPr lang="en-CA" sz="2400">
            <a:latin typeface="Gill Sans MT" pitchFamily="34" charset="0"/>
          </a:endParaRPr>
        </a:p>
      </dgm:t>
    </dgm:pt>
    <dgm:pt modelId="{AC56BED4-232C-423E-B733-F6886F1451A0}">
      <dgm:prSet custT="1"/>
      <dgm:spPr/>
      <dgm:t>
        <a:bodyPr/>
        <a:lstStyle/>
        <a:p>
          <a:pPr rtl="0"/>
          <a:r>
            <a:rPr lang="en-CA" sz="2400" dirty="0" smtClean="0">
              <a:latin typeface="Gill Sans MT" pitchFamily="34" charset="0"/>
            </a:rPr>
            <a:t>Optical images</a:t>
          </a:r>
          <a:endParaRPr lang="en-CA" sz="2400" dirty="0">
            <a:latin typeface="Gill Sans MT" pitchFamily="34" charset="0"/>
          </a:endParaRPr>
        </a:p>
      </dgm:t>
    </dgm:pt>
    <dgm:pt modelId="{C6BD4407-9388-437D-A562-7614CD88A0BE}" type="parTrans" cxnId="{00E62501-AC07-4CFC-AE5B-B6B5216E1481}">
      <dgm:prSet/>
      <dgm:spPr/>
      <dgm:t>
        <a:bodyPr/>
        <a:lstStyle/>
        <a:p>
          <a:endParaRPr lang="en-CA" sz="2400">
            <a:latin typeface="Gill Sans MT" pitchFamily="34" charset="0"/>
          </a:endParaRPr>
        </a:p>
      </dgm:t>
    </dgm:pt>
    <dgm:pt modelId="{FFBDC419-3500-4145-B694-6B803FF1FE5B}" type="sibTrans" cxnId="{00E62501-AC07-4CFC-AE5B-B6B5216E1481}">
      <dgm:prSet/>
      <dgm:spPr/>
      <dgm:t>
        <a:bodyPr/>
        <a:lstStyle/>
        <a:p>
          <a:endParaRPr lang="en-CA" sz="2400">
            <a:latin typeface="Gill Sans MT" pitchFamily="34" charset="0"/>
          </a:endParaRPr>
        </a:p>
      </dgm:t>
    </dgm:pt>
    <dgm:pt modelId="{DB894B7E-BD53-4CF2-BFD8-AFC6E3E8BCFB}">
      <dgm:prSet custT="1"/>
      <dgm:spPr/>
      <dgm:t>
        <a:bodyPr/>
        <a:lstStyle/>
        <a:p>
          <a:pPr rtl="0"/>
          <a:r>
            <a:rPr lang="en-CA" sz="2400" dirty="0" smtClean="0">
              <a:latin typeface="Gill Sans MT" pitchFamily="34" charset="0"/>
            </a:rPr>
            <a:t>SEM Micrographs - Mechanisms</a:t>
          </a:r>
        </a:p>
      </dgm:t>
    </dgm:pt>
    <dgm:pt modelId="{506F63D8-AE31-4117-BE1F-26470BC90AC3}" type="parTrans" cxnId="{5FC1A995-EE9B-4E9A-9278-EBF63A3F36BB}">
      <dgm:prSet/>
      <dgm:spPr/>
      <dgm:t>
        <a:bodyPr/>
        <a:lstStyle/>
        <a:p>
          <a:endParaRPr lang="en-CA" sz="2400">
            <a:latin typeface="Gill Sans MT" pitchFamily="34" charset="0"/>
          </a:endParaRPr>
        </a:p>
      </dgm:t>
    </dgm:pt>
    <dgm:pt modelId="{9242B39A-A80F-4CDB-857F-162339185F9C}" type="sibTrans" cxnId="{5FC1A995-EE9B-4E9A-9278-EBF63A3F36BB}">
      <dgm:prSet/>
      <dgm:spPr/>
      <dgm:t>
        <a:bodyPr/>
        <a:lstStyle/>
        <a:p>
          <a:endParaRPr lang="en-CA" sz="2400">
            <a:latin typeface="Gill Sans MT" pitchFamily="34" charset="0"/>
          </a:endParaRPr>
        </a:p>
      </dgm:t>
    </dgm:pt>
    <dgm:pt modelId="{F9B97197-3B8D-47EF-A2AE-798471723253}" type="pres">
      <dgm:prSet presAssocID="{E5BECB21-A757-462D-B3D8-24D1350B4B1B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64037DDF-C268-4C10-9EEE-615CD0C415AE}" type="pres">
      <dgm:prSet presAssocID="{17F594A4-D8C6-4D34-B475-B6053DC3AB60}" presName="circ1" presStyleLbl="vennNode1" presStyleIdx="0" presStyleCnt="3"/>
      <dgm:spPr/>
      <dgm:t>
        <a:bodyPr/>
        <a:lstStyle/>
        <a:p>
          <a:endParaRPr lang="en-CA"/>
        </a:p>
      </dgm:t>
    </dgm:pt>
    <dgm:pt modelId="{016EE137-00CC-4BD9-B0A6-4AEE74C4EAFC}" type="pres">
      <dgm:prSet presAssocID="{17F594A4-D8C6-4D34-B475-B6053DC3AB60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1D900DBF-A816-4BF8-A183-A04C6381F82F}" type="pres">
      <dgm:prSet presAssocID="{AC56BED4-232C-423E-B733-F6886F1451A0}" presName="circ2" presStyleLbl="vennNode1" presStyleIdx="1" presStyleCnt="3"/>
      <dgm:spPr/>
      <dgm:t>
        <a:bodyPr/>
        <a:lstStyle/>
        <a:p>
          <a:endParaRPr lang="en-CA"/>
        </a:p>
      </dgm:t>
    </dgm:pt>
    <dgm:pt modelId="{23674AC4-5943-4279-B197-C203AC767DA9}" type="pres">
      <dgm:prSet presAssocID="{AC56BED4-232C-423E-B733-F6886F1451A0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9A7B144D-C4B8-4433-8430-0B7987E93533}" type="pres">
      <dgm:prSet presAssocID="{DB894B7E-BD53-4CF2-BFD8-AFC6E3E8BCFB}" presName="circ3" presStyleLbl="vennNode1" presStyleIdx="2" presStyleCnt="3"/>
      <dgm:spPr/>
      <dgm:t>
        <a:bodyPr/>
        <a:lstStyle/>
        <a:p>
          <a:endParaRPr lang="en-CA"/>
        </a:p>
      </dgm:t>
    </dgm:pt>
    <dgm:pt modelId="{0BB0D5BE-B1F3-41AD-9583-C75B13337EBF}" type="pres">
      <dgm:prSet presAssocID="{DB894B7E-BD53-4CF2-BFD8-AFC6E3E8BCFB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5AF54841-C828-4FE4-BDEF-D069479A14A9}" type="presOf" srcId="{17F594A4-D8C6-4D34-B475-B6053DC3AB60}" destId="{016EE137-00CC-4BD9-B0A6-4AEE74C4EAFC}" srcOrd="1" destOrd="0" presId="urn:microsoft.com/office/officeart/2005/8/layout/venn1"/>
    <dgm:cxn modelId="{4000B5C3-AFEF-4B75-877B-1418FA6D9C2E}" srcId="{E5BECB21-A757-462D-B3D8-24D1350B4B1B}" destId="{17F594A4-D8C6-4D34-B475-B6053DC3AB60}" srcOrd="0" destOrd="0" parTransId="{EEF0D497-A690-47DF-8851-02B5FD978DA2}" sibTransId="{D5E67CD0-F9BF-439A-9109-A61EF69B33A0}"/>
    <dgm:cxn modelId="{9AE1CF7B-D768-41AB-88EF-BC5076EC2D62}" type="presOf" srcId="{E5BECB21-A757-462D-B3D8-24D1350B4B1B}" destId="{F9B97197-3B8D-47EF-A2AE-798471723253}" srcOrd="0" destOrd="0" presId="urn:microsoft.com/office/officeart/2005/8/layout/venn1"/>
    <dgm:cxn modelId="{84C76104-C624-4800-BCE4-B9FD9BD8F639}" type="presOf" srcId="{17F594A4-D8C6-4D34-B475-B6053DC3AB60}" destId="{64037DDF-C268-4C10-9EEE-615CD0C415AE}" srcOrd="0" destOrd="0" presId="urn:microsoft.com/office/officeart/2005/8/layout/venn1"/>
    <dgm:cxn modelId="{9450D79E-9B31-4AED-A16E-4FEBE2EE091A}" type="presOf" srcId="{AC56BED4-232C-423E-B733-F6886F1451A0}" destId="{23674AC4-5943-4279-B197-C203AC767DA9}" srcOrd="1" destOrd="0" presId="urn:microsoft.com/office/officeart/2005/8/layout/venn1"/>
    <dgm:cxn modelId="{00E62501-AC07-4CFC-AE5B-B6B5216E1481}" srcId="{E5BECB21-A757-462D-B3D8-24D1350B4B1B}" destId="{AC56BED4-232C-423E-B733-F6886F1451A0}" srcOrd="1" destOrd="0" parTransId="{C6BD4407-9388-437D-A562-7614CD88A0BE}" sibTransId="{FFBDC419-3500-4145-B694-6B803FF1FE5B}"/>
    <dgm:cxn modelId="{4FE41DEF-637C-4056-BE54-DAAC42FC051C}" type="presOf" srcId="{DB894B7E-BD53-4CF2-BFD8-AFC6E3E8BCFB}" destId="{0BB0D5BE-B1F3-41AD-9583-C75B13337EBF}" srcOrd="1" destOrd="0" presId="urn:microsoft.com/office/officeart/2005/8/layout/venn1"/>
    <dgm:cxn modelId="{ABB41DB9-C515-43C3-AE96-2B8806F0D7C7}" type="presOf" srcId="{DB894B7E-BD53-4CF2-BFD8-AFC6E3E8BCFB}" destId="{9A7B144D-C4B8-4433-8430-0B7987E93533}" srcOrd="0" destOrd="0" presId="urn:microsoft.com/office/officeart/2005/8/layout/venn1"/>
    <dgm:cxn modelId="{5FC1A995-EE9B-4E9A-9278-EBF63A3F36BB}" srcId="{E5BECB21-A757-462D-B3D8-24D1350B4B1B}" destId="{DB894B7E-BD53-4CF2-BFD8-AFC6E3E8BCFB}" srcOrd="2" destOrd="0" parTransId="{506F63D8-AE31-4117-BE1F-26470BC90AC3}" sibTransId="{9242B39A-A80F-4CDB-857F-162339185F9C}"/>
    <dgm:cxn modelId="{18D73422-4327-4811-83A6-A60701323A8A}" type="presOf" srcId="{AC56BED4-232C-423E-B733-F6886F1451A0}" destId="{1D900DBF-A816-4BF8-A183-A04C6381F82F}" srcOrd="0" destOrd="0" presId="urn:microsoft.com/office/officeart/2005/8/layout/venn1"/>
    <dgm:cxn modelId="{DF894401-640C-482E-9916-B7FDEF9CC8A0}" type="presParOf" srcId="{F9B97197-3B8D-47EF-A2AE-798471723253}" destId="{64037DDF-C268-4C10-9EEE-615CD0C415AE}" srcOrd="0" destOrd="0" presId="urn:microsoft.com/office/officeart/2005/8/layout/venn1"/>
    <dgm:cxn modelId="{749430A2-1582-43F2-A3AE-54631731C5A6}" type="presParOf" srcId="{F9B97197-3B8D-47EF-A2AE-798471723253}" destId="{016EE137-00CC-4BD9-B0A6-4AEE74C4EAFC}" srcOrd="1" destOrd="0" presId="urn:microsoft.com/office/officeart/2005/8/layout/venn1"/>
    <dgm:cxn modelId="{04ED71E3-84B2-41A5-BCF8-2F54A8A0EDA5}" type="presParOf" srcId="{F9B97197-3B8D-47EF-A2AE-798471723253}" destId="{1D900DBF-A816-4BF8-A183-A04C6381F82F}" srcOrd="2" destOrd="0" presId="urn:microsoft.com/office/officeart/2005/8/layout/venn1"/>
    <dgm:cxn modelId="{D39D7617-B194-4A92-8020-2B28200A84BE}" type="presParOf" srcId="{F9B97197-3B8D-47EF-A2AE-798471723253}" destId="{23674AC4-5943-4279-B197-C203AC767DA9}" srcOrd="3" destOrd="0" presId="urn:microsoft.com/office/officeart/2005/8/layout/venn1"/>
    <dgm:cxn modelId="{595B9A5A-0876-4E16-91CA-AA1BAD484529}" type="presParOf" srcId="{F9B97197-3B8D-47EF-A2AE-798471723253}" destId="{9A7B144D-C4B8-4433-8430-0B7987E93533}" srcOrd="4" destOrd="0" presId="urn:microsoft.com/office/officeart/2005/8/layout/venn1"/>
    <dgm:cxn modelId="{E01930E0-1357-4BF9-A92F-59377B3EB7A8}" type="presParOf" srcId="{F9B97197-3B8D-47EF-A2AE-798471723253}" destId="{0BB0D5BE-B1F3-41AD-9583-C75B13337EBF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037DDF-C268-4C10-9EEE-615CD0C415AE}">
      <dsp:nvSpPr>
        <dsp:cNvPr id="0" name=""/>
        <dsp:cNvSpPr/>
      </dsp:nvSpPr>
      <dsp:spPr>
        <a:xfrm>
          <a:off x="1778669" y="60826"/>
          <a:ext cx="2919660" cy="2919660"/>
        </a:xfrm>
        <a:prstGeom prst="ellipse">
          <a:avLst/>
        </a:prstGeom>
        <a:solidFill>
          <a:schemeClr val="accent2">
            <a:shade val="80000"/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400" kern="1200" dirty="0" smtClean="0">
              <a:latin typeface="Gill Sans MT" pitchFamily="34" charset="0"/>
            </a:rPr>
            <a:t>Weigh coupon at certain interval</a:t>
          </a:r>
          <a:endParaRPr lang="en-CA" sz="2400" kern="1200" dirty="0">
            <a:latin typeface="Gill Sans MT" pitchFamily="34" charset="0"/>
          </a:endParaRPr>
        </a:p>
      </dsp:txBody>
      <dsp:txXfrm>
        <a:off x="2167957" y="571766"/>
        <a:ext cx="2141084" cy="1313847"/>
      </dsp:txXfrm>
    </dsp:sp>
    <dsp:sp modelId="{1D900DBF-A816-4BF8-A183-A04C6381F82F}">
      <dsp:nvSpPr>
        <dsp:cNvPr id="0" name=""/>
        <dsp:cNvSpPr/>
      </dsp:nvSpPr>
      <dsp:spPr>
        <a:xfrm>
          <a:off x="2832180" y="1885614"/>
          <a:ext cx="2919660" cy="2919660"/>
        </a:xfrm>
        <a:prstGeom prst="ellipse">
          <a:avLst/>
        </a:prstGeom>
        <a:solidFill>
          <a:schemeClr val="accent2">
            <a:shade val="80000"/>
            <a:alpha val="50000"/>
            <a:hueOff val="32"/>
            <a:satOff val="-497"/>
            <a:lumOff val="1863"/>
            <a:alphaOff val="-15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400" kern="1200" dirty="0" smtClean="0">
              <a:latin typeface="Gill Sans MT" pitchFamily="34" charset="0"/>
            </a:rPr>
            <a:t>Optical images</a:t>
          </a:r>
          <a:endParaRPr lang="en-CA" sz="2400" kern="1200" dirty="0">
            <a:latin typeface="Gill Sans MT" pitchFamily="34" charset="0"/>
          </a:endParaRPr>
        </a:p>
      </dsp:txBody>
      <dsp:txXfrm>
        <a:off x="3725110" y="2639859"/>
        <a:ext cx="1751796" cy="1605813"/>
      </dsp:txXfrm>
    </dsp:sp>
    <dsp:sp modelId="{9A7B144D-C4B8-4433-8430-0B7987E93533}">
      <dsp:nvSpPr>
        <dsp:cNvPr id="0" name=""/>
        <dsp:cNvSpPr/>
      </dsp:nvSpPr>
      <dsp:spPr>
        <a:xfrm>
          <a:off x="725158" y="1885614"/>
          <a:ext cx="2919660" cy="2919660"/>
        </a:xfrm>
        <a:prstGeom prst="ellipse">
          <a:avLst/>
        </a:prstGeom>
        <a:solidFill>
          <a:schemeClr val="accent2">
            <a:shade val="80000"/>
            <a:alpha val="50000"/>
            <a:hueOff val="64"/>
            <a:satOff val="-994"/>
            <a:lumOff val="3726"/>
            <a:alphaOff val="-30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400" kern="1200" dirty="0" smtClean="0">
              <a:latin typeface="Gill Sans MT" pitchFamily="34" charset="0"/>
            </a:rPr>
            <a:t>SEM Micrographs - Mechanisms</a:t>
          </a:r>
        </a:p>
      </dsp:txBody>
      <dsp:txXfrm>
        <a:off x="1000093" y="2639859"/>
        <a:ext cx="1751796" cy="16058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e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0.51153</cdr:x>
      <cdr:y>0.71733</cdr:y>
    </cdr:from>
    <cdr:to>
      <cdr:x>0.64158</cdr:x>
      <cdr:y>0.80243</cdr:y>
    </cdr:to>
    <cdr:sp macro="" textlink="">
      <cdr:nvSpPr>
        <cdr:cNvPr id="2" name="Text Box 1"/>
        <cdr:cNvSpPr txBox="1"/>
      </cdr:nvSpPr>
      <cdr:spPr>
        <a:xfrm xmlns:a="http://schemas.openxmlformats.org/drawingml/2006/main">
          <a:off x="2718756" y="2247900"/>
          <a:ext cx="691194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CA" sz="1200" b="1">
              <a:solidFill>
                <a:srgbClr val="00B0F0"/>
              </a:solidFill>
              <a:latin typeface="Gill Sans MT" pitchFamily="34" charset="0"/>
            </a:rPr>
            <a:t>150m/s</a:t>
          </a:r>
        </a:p>
      </cdr:txBody>
    </cdr:sp>
  </cdr:relSizeAnchor>
  <cdr:relSizeAnchor xmlns:cdr="http://schemas.openxmlformats.org/drawingml/2006/chartDrawing">
    <cdr:from>
      <cdr:x>0.22719</cdr:x>
      <cdr:y>0.14844</cdr:y>
    </cdr:from>
    <cdr:to>
      <cdr:x>0.37567</cdr:x>
      <cdr:y>0.23856</cdr:y>
    </cdr:to>
    <cdr:sp macro="" textlink="">
      <cdr:nvSpPr>
        <cdr:cNvPr id="3" name="Text Box 2"/>
        <cdr:cNvSpPr txBox="1"/>
      </cdr:nvSpPr>
      <cdr:spPr>
        <a:xfrm xmlns:a="http://schemas.openxmlformats.org/drawingml/2006/main">
          <a:off x="1350335" y="595423"/>
          <a:ext cx="882502" cy="3615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CA" sz="1200" b="1" dirty="0">
              <a:solidFill>
                <a:srgbClr val="00B0F0"/>
              </a:solidFill>
              <a:latin typeface="Gill Sans MT" pitchFamily="34" charset="0"/>
            </a:rPr>
            <a:t>250m/s</a:t>
          </a:r>
        </a:p>
      </cdr:txBody>
    </cdr:sp>
  </cdr:relSizeAnchor>
  <cdr:relSizeAnchor xmlns:cdr="http://schemas.openxmlformats.org/drawingml/2006/chartDrawing">
    <cdr:from>
      <cdr:x>0.71586</cdr:x>
      <cdr:y>0.22014</cdr:y>
    </cdr:from>
    <cdr:to>
      <cdr:x>0.84784</cdr:x>
      <cdr:y>0.28411</cdr:y>
    </cdr:to>
    <cdr:sp macro="" textlink="">
      <cdr:nvSpPr>
        <cdr:cNvPr id="4" name="Text Box 3"/>
        <cdr:cNvSpPr txBox="1"/>
      </cdr:nvSpPr>
      <cdr:spPr>
        <a:xfrm xmlns:a="http://schemas.openxmlformats.org/drawingml/2006/main">
          <a:off x="3804750" y="689857"/>
          <a:ext cx="701467" cy="2004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CA" sz="1200" b="1" dirty="0">
              <a:solidFill>
                <a:srgbClr val="00B0F0"/>
              </a:solidFill>
              <a:latin typeface="Gill Sans MT" pitchFamily="34" charset="0"/>
            </a:rPr>
            <a:t>200m/s</a:t>
          </a:r>
        </a:p>
      </cdr:txBody>
    </cdr:sp>
  </cdr:relSizeAnchor>
  <cdr:relSizeAnchor xmlns:cdr="http://schemas.openxmlformats.org/drawingml/2006/chartDrawing">
    <cdr:from>
      <cdr:x>0.70203</cdr:x>
      <cdr:y>0.56163</cdr:y>
    </cdr:from>
    <cdr:to>
      <cdr:x>0.94093</cdr:x>
      <cdr:y>0.79435</cdr:y>
    </cdr:to>
    <cdr:sp macro="" textlink="">
      <cdr:nvSpPr>
        <cdr:cNvPr id="6" name="Text Box 5"/>
        <cdr:cNvSpPr txBox="1"/>
      </cdr:nvSpPr>
      <cdr:spPr>
        <a:xfrm xmlns:a="http://schemas.openxmlformats.org/drawingml/2006/main">
          <a:off x="3978234" y="2149434"/>
          <a:ext cx="1353787" cy="8906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CA" sz="1100"/>
        </a:p>
      </cdr:txBody>
    </cdr:sp>
  </cdr:relSizeAnchor>
  <cdr:relSizeAnchor xmlns:cdr="http://schemas.openxmlformats.org/drawingml/2006/chartDrawing">
    <cdr:from>
      <cdr:x>0.64126</cdr:x>
      <cdr:y>0.62679</cdr:y>
    </cdr:from>
    <cdr:to>
      <cdr:x>0.93045</cdr:x>
      <cdr:y>0.81917</cdr:y>
    </cdr:to>
    <cdr:sp macro="" textlink="">
      <cdr:nvSpPr>
        <cdr:cNvPr id="7" name="Text Box 6"/>
        <cdr:cNvSpPr txBox="1"/>
      </cdr:nvSpPr>
      <cdr:spPr>
        <a:xfrm xmlns:a="http://schemas.openxmlformats.org/drawingml/2006/main">
          <a:off x="3633849" y="2398816"/>
          <a:ext cx="1638795" cy="7362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CA" sz="1100"/>
        </a:p>
      </cdr:txBody>
    </cdr:sp>
  </cdr:relSizeAnchor>
  <cdr:relSizeAnchor xmlns:cdr="http://schemas.openxmlformats.org/drawingml/2006/chartDrawing">
    <cdr:from>
      <cdr:x>0.79377</cdr:x>
      <cdr:y>0.47677</cdr:y>
    </cdr:from>
    <cdr:to>
      <cdr:x>0.94624</cdr:x>
      <cdr:y>0.80029</cdr:y>
    </cdr:to>
    <cdr:pic>
      <cdr:nvPicPr>
        <cdr:cNvPr id="8" name="Picture 7" descr="C:\Users\Abdullahi\AppData\Local\Microsoft\Windows\INetCache\Content.Word\C12-1-720mins.jpg"/>
        <cdr:cNvPicPr/>
      </cdr:nvPicPr>
      <cdr:blipFill rotWithShape="1"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 l="7919" t="35789" r="56213" b="44336"/>
        <a:stretch xmlns:a="http://schemas.openxmlformats.org/drawingml/2006/main"/>
      </cdr:blipFill>
      <cdr:spPr bwMode="auto">
        <a:xfrm xmlns:a="http://schemas.openxmlformats.org/drawingml/2006/main" rot="5400000">
          <a:off x="4117110" y="1595807"/>
          <a:ext cx="1013816" cy="81036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  <cdr:relSizeAnchor xmlns:cdr="http://schemas.openxmlformats.org/drawingml/2006/chartDrawing">
    <cdr:from>
      <cdr:x>0.632</cdr:x>
      <cdr:y>0.67763</cdr:y>
    </cdr:from>
    <cdr:to>
      <cdr:x>0.80293</cdr:x>
      <cdr:y>0.80637</cdr:y>
    </cdr:to>
    <cdr:cxnSp macro="">
      <cdr:nvCxnSpPr>
        <cdr:cNvPr id="9" name="Straight Arrow Connector 8"/>
        <cdr:cNvCxnSpPr/>
      </cdr:nvCxnSpPr>
      <cdr:spPr>
        <a:xfrm xmlns:a="http://schemas.openxmlformats.org/drawingml/2006/main" flipV="1">
          <a:off x="3581400" y="2593382"/>
          <a:ext cx="968597" cy="492718"/>
        </a:xfrm>
        <a:prstGeom xmlns:a="http://schemas.openxmlformats.org/drawingml/2006/main" prst="straightConnector1">
          <a:avLst/>
        </a:prstGeom>
        <a:ln xmlns:a="http://schemas.openxmlformats.org/drawingml/2006/main">
          <a:prstDash val="sysDot"/>
          <a:tailEnd type="arrow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0.15166</cdr:x>
      <cdr:y>0.09632</cdr:y>
    </cdr:from>
    <cdr:to>
      <cdr:x>0.21785</cdr:x>
      <cdr:y>0.17045</cdr:y>
    </cdr:to>
    <cdr:sp macro="" textlink="">
      <cdr:nvSpPr>
        <cdr:cNvPr id="2" name="Text Box 1"/>
        <cdr:cNvSpPr txBox="1"/>
      </cdr:nvSpPr>
      <cdr:spPr>
        <a:xfrm xmlns:a="http://schemas.openxmlformats.org/drawingml/2006/main">
          <a:off x="901431" y="359139"/>
          <a:ext cx="393385" cy="276434"/>
        </a:xfrm>
        <a:prstGeom xmlns:a="http://schemas.openxmlformats.org/drawingml/2006/main" prst="rect">
          <a:avLst/>
        </a:prstGeom>
      </cdr:spPr>
    </cdr:sp>
  </cdr:relSizeAnchor>
  <cdr:relSizeAnchor xmlns:cdr="http://schemas.openxmlformats.org/drawingml/2006/chartDrawing">
    <cdr:from>
      <cdr:x>0.7762</cdr:x>
      <cdr:y>0.19667</cdr:y>
    </cdr:from>
    <cdr:to>
      <cdr:x>0.91424</cdr:x>
      <cdr:y>0.26765</cdr:y>
    </cdr:to>
    <cdr:sp macro="" textlink="">
      <cdr:nvSpPr>
        <cdr:cNvPr id="4" name="Text Box 1"/>
        <cdr:cNvSpPr txBox="1"/>
      </cdr:nvSpPr>
      <cdr:spPr>
        <a:xfrm xmlns:a="http://schemas.openxmlformats.org/drawingml/2006/main">
          <a:off x="4310297" y="636915"/>
          <a:ext cx="766528" cy="2298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CA" sz="1200" b="1">
              <a:solidFill>
                <a:srgbClr val="00B0F0"/>
              </a:solidFill>
              <a:latin typeface="Gill Sans MT" pitchFamily="34" charset="0"/>
            </a:rPr>
            <a:t>300m/s</a:t>
          </a:r>
        </a:p>
      </cdr:txBody>
    </cdr:sp>
  </cdr:relSizeAnchor>
  <cdr:relSizeAnchor xmlns:cdr="http://schemas.openxmlformats.org/drawingml/2006/chartDrawing">
    <cdr:from>
      <cdr:x>0.50925</cdr:x>
      <cdr:y>0.15041</cdr:y>
    </cdr:from>
    <cdr:to>
      <cdr:x>0.64494</cdr:x>
      <cdr:y>0.21687</cdr:y>
    </cdr:to>
    <cdr:sp macro="" textlink="">
      <cdr:nvSpPr>
        <cdr:cNvPr id="6" name="Text Box 1"/>
        <cdr:cNvSpPr txBox="1"/>
      </cdr:nvSpPr>
      <cdr:spPr>
        <a:xfrm xmlns:a="http://schemas.openxmlformats.org/drawingml/2006/main">
          <a:off x="2827902" y="475642"/>
          <a:ext cx="753497" cy="2101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CA" sz="1200" b="1" dirty="0">
              <a:solidFill>
                <a:srgbClr val="00B0F0"/>
              </a:solidFill>
              <a:latin typeface="Gill Sans MT" pitchFamily="34" charset="0"/>
            </a:rPr>
            <a:t>325m/s</a:t>
          </a:r>
        </a:p>
      </cdr:txBody>
    </cdr:sp>
  </cdr:relSizeAnchor>
  <cdr:relSizeAnchor xmlns:cdr="http://schemas.openxmlformats.org/drawingml/2006/chartDrawing">
    <cdr:from>
      <cdr:x>0.28703</cdr:x>
      <cdr:y>0.11841</cdr:y>
    </cdr:from>
    <cdr:to>
      <cdr:x>0.41681</cdr:x>
      <cdr:y>0.17941</cdr:y>
    </cdr:to>
    <cdr:sp macro="" textlink="">
      <cdr:nvSpPr>
        <cdr:cNvPr id="7" name="Text Box 1"/>
        <cdr:cNvSpPr txBox="1"/>
      </cdr:nvSpPr>
      <cdr:spPr>
        <a:xfrm xmlns:a="http://schemas.openxmlformats.org/drawingml/2006/main">
          <a:off x="1593899" y="383471"/>
          <a:ext cx="720676" cy="197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CA" sz="1200" b="1" dirty="0">
              <a:solidFill>
                <a:srgbClr val="00B0F0"/>
              </a:solidFill>
              <a:latin typeface="Gill Sans MT" pitchFamily="34" charset="0"/>
            </a:rPr>
            <a:t>350m/s</a:t>
          </a:r>
        </a:p>
      </cdr:txBody>
    </cdr:sp>
  </cdr:relSizeAnchor>
  <cdr:relSizeAnchor xmlns:cdr="http://schemas.openxmlformats.org/drawingml/2006/chartDrawing">
    <cdr:from>
      <cdr:x>0.26806</cdr:x>
      <cdr:y>0.37994</cdr:y>
    </cdr:from>
    <cdr:to>
      <cdr:x>0.53038</cdr:x>
      <cdr:y>0.82376</cdr:y>
    </cdr:to>
    <cdr:cxnSp macro="">
      <cdr:nvCxnSpPr>
        <cdr:cNvPr id="5" name="Straight Connector 4"/>
        <cdr:cNvCxnSpPr/>
      </cdr:nvCxnSpPr>
      <cdr:spPr>
        <a:xfrm xmlns:a="http://schemas.openxmlformats.org/drawingml/2006/main" flipV="1">
          <a:off x="1488557" y="1201479"/>
          <a:ext cx="1456661" cy="1403498"/>
        </a:xfrm>
        <a:prstGeom xmlns:a="http://schemas.openxmlformats.org/drawingml/2006/main" prst="line">
          <a:avLst/>
        </a:prstGeom>
        <a:ln xmlns:a="http://schemas.openxmlformats.org/drawingml/2006/main">
          <a:prstDash val="sysDot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0.50548</cdr:x>
      <cdr:y>0.11096</cdr:y>
    </cdr:from>
    <cdr:to>
      <cdr:x>0.87694</cdr:x>
      <cdr:y>0.42029</cdr:y>
    </cdr:to>
    <cdr:cxnSp macro="">
      <cdr:nvCxnSpPr>
        <cdr:cNvPr id="8" name="Straight Connector 7"/>
        <cdr:cNvCxnSpPr/>
      </cdr:nvCxnSpPr>
      <cdr:spPr>
        <a:xfrm xmlns:a="http://schemas.openxmlformats.org/drawingml/2006/main" flipV="1">
          <a:off x="2806995" y="350875"/>
          <a:ext cx="2062717" cy="978195"/>
        </a:xfrm>
        <a:prstGeom xmlns:a="http://schemas.openxmlformats.org/drawingml/2006/main" prst="line">
          <a:avLst/>
        </a:prstGeom>
        <a:ln xmlns:a="http://schemas.openxmlformats.org/drawingml/2006/main">
          <a:prstDash val="sysDot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0.92115</cdr:x>
      <cdr:y>0.1076</cdr:y>
    </cdr:from>
    <cdr:to>
      <cdr:x>0.97581</cdr:x>
      <cdr:y>0.81998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562475" y="368953"/>
          <a:ext cx="270731" cy="24427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/>
        <a:lstStyle xmlns:a="http://schemas.openxmlformats.org/drawingml/2006/main"/>
        <a:p xmlns:a="http://schemas.openxmlformats.org/drawingml/2006/main">
          <a:r>
            <a:rPr lang="en-CA" sz="1200" b="1" dirty="0">
              <a:solidFill>
                <a:srgbClr val="00B0F0"/>
              </a:solidFill>
              <a:latin typeface="Gill Sans MT" pitchFamily="34" charset="0"/>
              <a:cs typeface="Times New Roman" pitchFamily="18" charset="0"/>
            </a:rPr>
            <a:t>Impingement to initiation, x10</a:t>
          </a:r>
          <a:r>
            <a:rPr lang="en-CA" sz="1200" b="1" baseline="30000" dirty="0">
              <a:solidFill>
                <a:srgbClr val="00B0F0"/>
              </a:solidFill>
              <a:latin typeface="Gill Sans MT" pitchFamily="34" charset="0"/>
              <a:cs typeface="Times New Roman" pitchFamily="18" charset="0"/>
            </a:rPr>
            <a:t>6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0.35208</cdr:x>
      <cdr:y>0.88136</cdr:y>
    </cdr:from>
    <cdr:to>
      <cdr:x>0.97292</cdr:x>
      <cdr:y>0.94915</cdr:y>
    </cdr:to>
    <cdr:sp macro="" textlink="">
      <cdr:nvSpPr>
        <cdr:cNvPr id="2" name="Text Box 1"/>
        <cdr:cNvSpPr txBox="1"/>
      </cdr:nvSpPr>
      <cdr:spPr>
        <a:xfrm xmlns:a="http://schemas.openxmlformats.org/drawingml/2006/main">
          <a:off x="1609725" y="2476501"/>
          <a:ext cx="2838450" cy="190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CA" sz="1100"/>
        </a:p>
      </cdr:txBody>
    </cdr:sp>
  </cdr:relSizeAnchor>
  <cdr:relSizeAnchor xmlns:cdr="http://schemas.openxmlformats.org/drawingml/2006/chartDrawing">
    <cdr:from>
      <cdr:x>0.35833</cdr:x>
      <cdr:y>0.87458</cdr:y>
    </cdr:from>
    <cdr:to>
      <cdr:x>1</cdr:x>
      <cdr:y>0.95254</cdr:y>
    </cdr:to>
    <cdr:sp macro="" textlink="">
      <cdr:nvSpPr>
        <cdr:cNvPr id="3" name="Text Box 2"/>
        <cdr:cNvSpPr txBox="1"/>
      </cdr:nvSpPr>
      <cdr:spPr>
        <a:xfrm xmlns:a="http://schemas.openxmlformats.org/drawingml/2006/main">
          <a:off x="1638300" y="2457450"/>
          <a:ext cx="2933700" cy="219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CA" sz="1000" b="1">
              <a:latin typeface="Times New Roman" pitchFamily="18" charset="0"/>
              <a:cs typeface="Times New Roman" pitchFamily="18" charset="0"/>
            </a:rPr>
            <a:t>           200                         300              400          500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9807F6-06B5-45C8-8299-4C22435D0097}" type="datetimeFigureOut">
              <a:rPr lang="en-CA" smtClean="0"/>
              <a:t>2015-08-27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1BF7B-D131-4A5C-8AC3-EEDC5049F1D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117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fld id="{8B7E17AB-E711-4F2D-B1CB-D60455940980}" type="slidenum">
              <a:rPr lang="en-US" sz="1200" smtClean="0">
                <a:solidFill>
                  <a:prstClr val="black"/>
                </a:solidFill>
              </a:rPr>
              <a:pPr/>
              <a:t>1</a:t>
            </a:fld>
            <a:endParaRPr lang="en-US" sz="1200" smtClean="0">
              <a:solidFill>
                <a:prstClr val="black"/>
              </a:solidFill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0575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en-US" smtClean="0"/>
              <a:t>4/18/2014</a:t>
            </a: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en-US" smtClean="0"/>
              <a:t>4/18/2014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en-US" smtClean="0"/>
              <a:t>4/18/2014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en-US" smtClean="0"/>
              <a:t>4/18/2014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en-US" smtClean="0"/>
              <a:t>4/18/2014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en-US" smtClean="0"/>
              <a:t>4/18/2014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en-US" smtClean="0"/>
              <a:t>4/18/2014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en-US" smtClean="0"/>
              <a:t>4/18/2014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en-US" smtClean="0"/>
              <a:t>4/18/2014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en-US" smtClean="0"/>
              <a:t>4/18/2014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en-US" smtClean="0"/>
              <a:t>4/18/2014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r>
              <a:rPr lang="en-US" smtClean="0"/>
              <a:t>4/18/2014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users.encs.concordia.ca/~tmg/index.php?title=Main_Page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tiff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users.encs.concordia.ca/~tmg/index.php?title=Main_Page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6.png"/><Relationship Id="rId4" Type="http://schemas.openxmlformats.org/officeDocument/2006/relationships/image" Target="../media/image35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28600" y="3276600"/>
            <a:ext cx="8763000" cy="3352800"/>
          </a:xfrm>
        </p:spPr>
        <p:txBody>
          <a:bodyPr>
            <a:noAutofit/>
          </a:bodyPr>
          <a:lstStyle/>
          <a:p>
            <a:pPr algn="ctr"/>
            <a:r>
              <a:rPr lang="en-CA" sz="2400" dirty="0" smtClean="0">
                <a:solidFill>
                  <a:schemeClr val="tx1"/>
                </a:solidFill>
                <a:latin typeface="Gill Sans MT" pitchFamily="34" charset="0"/>
              </a:rPr>
              <a:t>4</a:t>
            </a:r>
            <a:r>
              <a:rPr lang="en-CA" sz="2400" baseline="30000" dirty="0" smtClean="0">
                <a:solidFill>
                  <a:schemeClr val="tx1"/>
                </a:solidFill>
                <a:latin typeface="Gill Sans MT" pitchFamily="34" charset="0"/>
              </a:rPr>
              <a:t>th</a:t>
            </a:r>
            <a:r>
              <a:rPr lang="en-CA" sz="2400" dirty="0" smtClean="0">
                <a:solidFill>
                  <a:schemeClr val="tx1"/>
                </a:solidFill>
                <a:latin typeface="Gill Sans MT" pitchFamily="34" charset="0"/>
              </a:rPr>
              <a:t> International Conference and Exhibition on Materials Science &amp; Engineering</a:t>
            </a:r>
            <a:endParaRPr lang="en-CA" sz="2400" dirty="0">
              <a:solidFill>
                <a:schemeClr val="tx1"/>
              </a:solidFill>
              <a:latin typeface="Gill Sans MT" pitchFamily="34" charset="0"/>
            </a:endParaRPr>
          </a:p>
          <a:p>
            <a:pPr algn="ctr"/>
            <a:r>
              <a:rPr lang="en-CA" sz="2400" dirty="0" smtClean="0">
                <a:solidFill>
                  <a:schemeClr val="tx1"/>
                </a:solidFill>
                <a:latin typeface="Gill Sans MT" pitchFamily="34" charset="0"/>
              </a:rPr>
              <a:t> Florida, </a:t>
            </a:r>
            <a:r>
              <a:rPr lang="en-CA" sz="2400" dirty="0" err="1" smtClean="0">
                <a:solidFill>
                  <a:schemeClr val="tx1"/>
                </a:solidFill>
                <a:latin typeface="Gill Sans MT" pitchFamily="34" charset="0"/>
              </a:rPr>
              <a:t>Orlando</a:t>
            </a:r>
            <a:r>
              <a:rPr lang="en-CA" sz="2400" dirty="0" smtClean="0">
                <a:solidFill>
                  <a:schemeClr val="tx1"/>
                </a:solidFill>
                <a:latin typeface="Gill Sans MT" pitchFamily="34" charset="0"/>
              </a:rPr>
              <a:t>, USA, September 14-16, 2015</a:t>
            </a:r>
          </a:p>
          <a:p>
            <a:pPr algn="ctr"/>
            <a:endParaRPr lang="en-CA" sz="2400" dirty="0" smtClean="0">
              <a:solidFill>
                <a:schemeClr val="tx1"/>
              </a:solidFill>
              <a:latin typeface="Gill Sans MT" pitchFamily="34" charset="0"/>
            </a:endParaRPr>
          </a:p>
          <a:p>
            <a:r>
              <a:rPr lang="en-CA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ill Sans MT" pitchFamily="34" charset="0"/>
              </a:rPr>
              <a:t>A. </a:t>
            </a:r>
            <a:r>
              <a:rPr lang="en-CA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Gill Sans MT" pitchFamily="34" charset="0"/>
              </a:rPr>
              <a:t>K. </a:t>
            </a:r>
            <a:r>
              <a:rPr lang="en-CA" sz="24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ill Sans MT" pitchFamily="34" charset="0"/>
              </a:rPr>
              <a:t>Gujba</a:t>
            </a:r>
            <a:r>
              <a:rPr lang="en-CA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ill Sans MT" pitchFamily="34" charset="0"/>
              </a:rPr>
              <a:t>, L. </a:t>
            </a:r>
            <a:r>
              <a:rPr lang="en-CA" sz="24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ill Sans MT" pitchFamily="34" charset="0"/>
              </a:rPr>
              <a:t>Hackel</a:t>
            </a:r>
            <a:r>
              <a:rPr lang="en-CA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ill Sans MT" pitchFamily="34" charset="0"/>
              </a:rPr>
              <a:t>, D. </a:t>
            </a:r>
            <a:r>
              <a:rPr lang="en-CA" sz="24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ill Sans MT" pitchFamily="34" charset="0"/>
              </a:rPr>
              <a:t>Kevorkov</a:t>
            </a:r>
            <a:r>
              <a:rPr lang="en-CA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ill Sans MT" pitchFamily="34" charset="0"/>
              </a:rPr>
              <a:t>* and M. Medraj</a:t>
            </a:r>
          </a:p>
          <a:p>
            <a:r>
              <a:rPr lang="en-CA" sz="2400" dirty="0" smtClean="0">
                <a:solidFill>
                  <a:schemeClr val="tx1"/>
                </a:solidFill>
                <a:latin typeface="Gill Sans MT" pitchFamily="34" charset="0"/>
              </a:rPr>
              <a:t>                                                                            </a:t>
            </a:r>
          </a:p>
          <a:p>
            <a:endParaRPr lang="en-CA" sz="2400" dirty="0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-76200" y="1600200"/>
            <a:ext cx="9144000" cy="1219200"/>
          </a:xfrm>
        </p:spPr>
        <p:txBody>
          <a:bodyPr>
            <a:noAutofit/>
          </a:bodyPr>
          <a:lstStyle/>
          <a:p>
            <a:r>
              <a:rPr lang="en-CA" sz="2800" b="1" dirty="0"/>
              <a:t>Influence of Impact Speed </a:t>
            </a:r>
            <a:r>
              <a:rPr lang="en-CA" sz="2800" b="1" dirty="0" smtClean="0"/>
              <a:t>on </a:t>
            </a:r>
            <a:r>
              <a:rPr lang="en-CA" sz="2800" b="1" dirty="0"/>
              <a:t>Water Droplet Erosion (WDE)</a:t>
            </a:r>
            <a:r>
              <a:rPr lang="en-CA" sz="2800" dirty="0"/>
              <a:t/>
            </a:r>
            <a:br>
              <a:rPr lang="en-CA" sz="2800" dirty="0"/>
            </a:br>
            <a:r>
              <a:rPr lang="en-CA" sz="2800" b="1" dirty="0" smtClean="0"/>
              <a:t>Performance of Ti-6Al-4V </a:t>
            </a:r>
            <a:r>
              <a:rPr lang="en-CA" sz="2800" b="1" dirty="0"/>
              <a:t>and Mechanism of Material Removal D</a:t>
            </a:r>
            <a:r>
              <a:rPr lang="en-CA" sz="2800" b="1" dirty="0" smtClean="0"/>
              <a:t>uring </a:t>
            </a:r>
            <a:r>
              <a:rPr lang="en-CA" sz="2800" b="1" dirty="0"/>
              <a:t>the Incubation and Advanced </a:t>
            </a:r>
            <a:r>
              <a:rPr lang="en-CA" sz="2800" b="1" dirty="0" smtClean="0"/>
              <a:t>Stages</a:t>
            </a:r>
            <a:endParaRPr lang="en-CA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10600"/>
            <a:ext cx="3458183" cy="9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C:\Users\Abdullahi\AppData\Local\Temp\Temp1_abdullahi.zip\TM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4600"/>
            <a:ext cx="1856916" cy="10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://www.bssa.org.uk/cms/Image/Metal%20Improvement%20Compan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0" y="156600"/>
            <a:ext cx="304838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065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8913"/>
            <a:ext cx="7772400" cy="639762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 smtClean="0"/>
              <a:t>INTRODUCTION</a:t>
            </a:r>
            <a:endParaRPr lang="en-CA" sz="1800" dirty="0"/>
          </a:p>
        </p:txBody>
      </p:sp>
      <p:sp>
        <p:nvSpPr>
          <p:cNvPr id="12" name="TextBox 11"/>
          <p:cNvSpPr txBox="1"/>
          <p:nvPr/>
        </p:nvSpPr>
        <p:spPr>
          <a:xfrm>
            <a:off x="76198" y="762000"/>
            <a:ext cx="90678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CA" sz="2400" dirty="0">
                <a:latin typeface="Gill Sans MT" pitchFamily="34" charset="0"/>
              </a:rPr>
              <a:t>G</a:t>
            </a:r>
            <a:r>
              <a:rPr lang="en-CA" sz="2400" dirty="0" smtClean="0">
                <a:latin typeface="Gill Sans MT" pitchFamily="34" charset="0"/>
              </a:rPr>
              <a:t>as </a:t>
            </a:r>
            <a:r>
              <a:rPr lang="en-CA" sz="2400" dirty="0">
                <a:latin typeface="Gill Sans MT" pitchFamily="34" charset="0"/>
              </a:rPr>
              <a:t>turbine efficiency </a:t>
            </a:r>
            <a:r>
              <a:rPr lang="en-CA" sz="2400" dirty="0" smtClean="0">
                <a:latin typeface="Gill Sans MT" pitchFamily="34" charset="0"/>
              </a:rPr>
              <a:t>in power generation industry is paramount</a:t>
            </a:r>
            <a:r>
              <a:rPr lang="en-CA" sz="2400" dirty="0">
                <a:latin typeface="Gill Sans MT" pitchFamily="34" charset="0"/>
              </a:rPr>
              <a:t> </a:t>
            </a:r>
            <a:r>
              <a:rPr lang="en-CA" sz="2400" dirty="0" smtClean="0">
                <a:latin typeface="Gill Sans MT" pitchFamily="34" charset="0"/>
              </a:rPr>
              <a:t>but its adversely </a:t>
            </a:r>
            <a:r>
              <a:rPr lang="en-CA" sz="2400" dirty="0">
                <a:latin typeface="Gill Sans MT" pitchFamily="34" charset="0"/>
              </a:rPr>
              <a:t>affected by </a:t>
            </a:r>
            <a:r>
              <a:rPr lang="en-CA" sz="2400" dirty="0" smtClean="0">
                <a:latin typeface="Gill Sans MT" pitchFamily="34" charset="0"/>
              </a:rPr>
              <a:t>ambient temperature.</a:t>
            </a:r>
          </a:p>
          <a:p>
            <a:pPr marL="285750" indent="-285750">
              <a:buFont typeface="Wingdings" pitchFamily="2" charset="2"/>
              <a:buChar char="q"/>
            </a:pPr>
            <a:endParaRPr lang="en-CA" sz="2400" dirty="0" smtClean="0">
              <a:latin typeface="Gill Sans MT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CA" sz="2400" dirty="0" smtClean="0">
                <a:latin typeface="Gill Sans MT" pitchFamily="34" charset="0"/>
              </a:rPr>
              <a:t>Fog cooling is employed in order to reduce the temperature </a:t>
            </a:r>
            <a:r>
              <a:rPr lang="en-CA" sz="2400" dirty="0">
                <a:latin typeface="Gill Sans MT" pitchFamily="34" charset="0"/>
              </a:rPr>
              <a:t>by </a:t>
            </a:r>
            <a:r>
              <a:rPr lang="en-CA" sz="2400" dirty="0" smtClean="0">
                <a:latin typeface="Gill Sans MT" pitchFamily="34" charset="0"/>
              </a:rPr>
              <a:t>spraying small droplets. </a:t>
            </a:r>
            <a:endParaRPr lang="en-CA" sz="2400" dirty="0">
              <a:latin typeface="Gill Sans MT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endParaRPr lang="en-CA" sz="2400" dirty="0">
              <a:latin typeface="Gill Sans MT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90500" y="6249010"/>
            <a:ext cx="457200" cy="457200"/>
          </a:xfrm>
        </p:spPr>
        <p:txBody>
          <a:bodyPr/>
          <a:lstStyle/>
          <a:p>
            <a:pPr eaLnBrk="1" latinLnBrk="0" hangingPunct="1"/>
            <a:fld id="{91974DF9-AD47-4691-BA21-BBFCE3637A9A}" type="slidenum">
              <a:rPr kumimoji="0" lang="en-US" smtClean="0"/>
              <a:pPr eaLnBrk="1" latinLnBrk="0" hangingPunct="1"/>
              <a:t>2</a:t>
            </a:fld>
            <a:endParaRPr kumimoji="0"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819400"/>
            <a:ext cx="6324600" cy="3924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158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8913"/>
            <a:ext cx="7772400" cy="639762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 smtClean="0"/>
              <a:t>INTRODUCTION</a:t>
            </a:r>
            <a:endParaRPr lang="en-CA" sz="1800" dirty="0"/>
          </a:p>
        </p:txBody>
      </p:sp>
      <p:sp>
        <p:nvSpPr>
          <p:cNvPr id="12" name="TextBox 11"/>
          <p:cNvSpPr txBox="1"/>
          <p:nvPr/>
        </p:nvSpPr>
        <p:spPr>
          <a:xfrm>
            <a:off x="76198" y="762000"/>
            <a:ext cx="90678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CA" sz="2400" dirty="0">
                <a:latin typeface="Gill Sans MT" pitchFamily="34" charset="0"/>
              </a:rPr>
              <a:t>G</a:t>
            </a:r>
            <a:r>
              <a:rPr lang="en-CA" sz="2400" dirty="0" smtClean="0">
                <a:latin typeface="Gill Sans MT" pitchFamily="34" charset="0"/>
              </a:rPr>
              <a:t>as </a:t>
            </a:r>
            <a:r>
              <a:rPr lang="en-CA" sz="2400" dirty="0">
                <a:latin typeface="Gill Sans MT" pitchFamily="34" charset="0"/>
              </a:rPr>
              <a:t>turbine efficiency </a:t>
            </a:r>
            <a:r>
              <a:rPr lang="en-CA" sz="2400" dirty="0" smtClean="0">
                <a:latin typeface="Gill Sans MT" pitchFamily="34" charset="0"/>
              </a:rPr>
              <a:t>in power generation industry is paramount</a:t>
            </a:r>
            <a:r>
              <a:rPr lang="en-CA" sz="2400" dirty="0">
                <a:latin typeface="Gill Sans MT" pitchFamily="34" charset="0"/>
              </a:rPr>
              <a:t> </a:t>
            </a:r>
            <a:r>
              <a:rPr lang="en-CA" sz="2400" dirty="0" smtClean="0">
                <a:latin typeface="Gill Sans MT" pitchFamily="34" charset="0"/>
              </a:rPr>
              <a:t>but its adversely </a:t>
            </a:r>
            <a:r>
              <a:rPr lang="en-CA" sz="2400" dirty="0">
                <a:latin typeface="Gill Sans MT" pitchFamily="34" charset="0"/>
              </a:rPr>
              <a:t>affected by </a:t>
            </a:r>
            <a:r>
              <a:rPr lang="en-CA" sz="2400" dirty="0" smtClean="0">
                <a:latin typeface="Gill Sans MT" pitchFamily="34" charset="0"/>
              </a:rPr>
              <a:t>ambient temperature.</a:t>
            </a:r>
          </a:p>
          <a:p>
            <a:pPr marL="285750" indent="-285750">
              <a:buFont typeface="Wingdings" pitchFamily="2" charset="2"/>
              <a:buChar char="q"/>
            </a:pPr>
            <a:endParaRPr lang="en-CA" sz="2400" dirty="0" smtClean="0">
              <a:latin typeface="Gill Sans MT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CA" sz="2400" dirty="0" smtClean="0">
                <a:latin typeface="Gill Sans MT" pitchFamily="34" charset="0"/>
              </a:rPr>
              <a:t>Fog cooling is employed in order to reduce the temperature </a:t>
            </a:r>
            <a:r>
              <a:rPr lang="en-CA" sz="2400" dirty="0">
                <a:latin typeface="Gill Sans MT" pitchFamily="34" charset="0"/>
              </a:rPr>
              <a:t>by </a:t>
            </a:r>
            <a:r>
              <a:rPr lang="en-CA" sz="2400" dirty="0" smtClean="0">
                <a:latin typeface="Gill Sans MT" pitchFamily="34" charset="0"/>
              </a:rPr>
              <a:t>spraying small droplets. </a:t>
            </a:r>
            <a:endParaRPr lang="en-CA" sz="2400" dirty="0">
              <a:latin typeface="Gill Sans MT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endParaRPr lang="en-CA" sz="2400" dirty="0">
              <a:latin typeface="Gill Sans MT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90500" y="6249010"/>
            <a:ext cx="457200" cy="457200"/>
          </a:xfrm>
        </p:spPr>
        <p:txBody>
          <a:bodyPr/>
          <a:lstStyle/>
          <a:p>
            <a:pPr eaLnBrk="1" latinLnBrk="0" hangingPunct="1"/>
            <a:fld id="{91974DF9-AD47-4691-BA21-BBFCE3637A9A}" type="slidenum">
              <a:rPr kumimoji="0" lang="en-US" smtClean="0"/>
              <a:pPr eaLnBrk="1" latinLnBrk="0" hangingPunct="1"/>
              <a:t>3</a:t>
            </a:fld>
            <a:endParaRPr kumimoji="0" lang="en-US"/>
          </a:p>
        </p:txBody>
      </p:sp>
      <p:pic>
        <p:nvPicPr>
          <p:cNvPr id="2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24" y="3208199"/>
            <a:ext cx="3769349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939" y="3352800"/>
            <a:ext cx="4339935" cy="202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TextBox 12"/>
          <p:cNvSpPr txBox="1">
            <a:spLocks noChangeArrowheads="1"/>
          </p:cNvSpPr>
          <p:nvPr/>
        </p:nvSpPr>
        <p:spPr bwMode="auto">
          <a:xfrm>
            <a:off x="6172200" y="5489635"/>
            <a:ext cx="18288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CA" sz="2000" dirty="0"/>
              <a:t>Alstom</a:t>
            </a:r>
          </a:p>
        </p:txBody>
      </p:sp>
      <p:sp>
        <p:nvSpPr>
          <p:cNvPr id="32" name="TextBox 12"/>
          <p:cNvSpPr txBox="1">
            <a:spLocks noChangeArrowheads="1"/>
          </p:cNvSpPr>
          <p:nvPr/>
        </p:nvSpPr>
        <p:spPr bwMode="auto">
          <a:xfrm>
            <a:off x="1333499" y="6033567"/>
            <a:ext cx="2514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CA" sz="2000" dirty="0" smtClean="0"/>
              <a:t>General Electric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101025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76200"/>
            <a:ext cx="6705600" cy="792162"/>
          </a:xfrm>
        </p:spPr>
        <p:txBody>
          <a:bodyPr>
            <a:normAutofit/>
          </a:bodyPr>
          <a:lstStyle/>
          <a:p>
            <a:pPr algn="ctr"/>
            <a:r>
              <a:rPr lang="en-CA" dirty="0" smtClean="0"/>
              <a:t>WATER DROPLET EROSION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91974DF9-AD47-4691-BA21-BBFCE3637A9A}" type="slidenum">
              <a:rPr kumimoji="0" lang="en-US" smtClean="0"/>
              <a:pPr eaLnBrk="1" latinLnBrk="0" hangingPunct="1"/>
              <a:t>4</a:t>
            </a:fld>
            <a:endParaRPr kumimoji="0" lang="en-US"/>
          </a:p>
        </p:txBody>
      </p:sp>
      <p:sp>
        <p:nvSpPr>
          <p:cNvPr id="10" name="TextBox 9"/>
          <p:cNvSpPr txBox="1"/>
          <p:nvPr/>
        </p:nvSpPr>
        <p:spPr>
          <a:xfrm>
            <a:off x="684810" y="6019800"/>
            <a:ext cx="114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dirty="0" smtClean="0">
                <a:latin typeface="Gill Sans MT" pitchFamily="34" charset="0"/>
              </a:rPr>
              <a:t>Kong </a:t>
            </a:r>
            <a:r>
              <a:rPr lang="en-CA" sz="1000" i="1" dirty="0" smtClean="0">
                <a:latin typeface="Gill Sans MT" pitchFamily="34" charset="0"/>
              </a:rPr>
              <a:t>et al. </a:t>
            </a:r>
            <a:r>
              <a:rPr lang="en-CA" sz="1000" dirty="0" smtClean="0">
                <a:latin typeface="Gill Sans MT" pitchFamily="34" charset="0"/>
              </a:rPr>
              <a:t>2010</a:t>
            </a:r>
            <a:endParaRPr lang="en-CA" sz="1000" dirty="0">
              <a:latin typeface="Gill Sans MT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743200" y="1828800"/>
            <a:ext cx="2712265" cy="8382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Gill Sans MT" pitchFamily="34" charset="0"/>
              </a:rPr>
              <a:t>Water hammer</a:t>
            </a:r>
            <a:endParaRPr lang="en-US" sz="2400" dirty="0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743200" y="3048000"/>
            <a:ext cx="2712265" cy="8382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Gill Sans MT" pitchFamily="34" charset="0"/>
              </a:rPr>
              <a:t>Shock waves</a:t>
            </a:r>
            <a:endParaRPr lang="en-US" sz="2400" dirty="0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743200" y="4191000"/>
            <a:ext cx="2712265" cy="8382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Gill Sans MT" pitchFamily="34" charset="0"/>
              </a:rPr>
              <a:t>Side jetting</a:t>
            </a:r>
            <a:endParaRPr lang="en-US" sz="2400" dirty="0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217465" y="1828800"/>
            <a:ext cx="2712265" cy="8382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Gill Sans MT" pitchFamily="34" charset="0"/>
              </a:rPr>
              <a:t>Deformation</a:t>
            </a:r>
            <a:endParaRPr lang="en-US" sz="2400" dirty="0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217465" y="3048000"/>
            <a:ext cx="2712265" cy="8382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Gill Sans MT" pitchFamily="34" charset="0"/>
              </a:rPr>
              <a:t>Sub-surface cracks</a:t>
            </a:r>
            <a:endParaRPr lang="en-US" sz="2400" dirty="0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217465" y="4191000"/>
            <a:ext cx="2712265" cy="8382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Gill Sans MT" pitchFamily="34" charset="0"/>
              </a:rPr>
              <a:t>S</a:t>
            </a:r>
            <a:r>
              <a:rPr lang="en-US" sz="2400" dirty="0" smtClean="0">
                <a:solidFill>
                  <a:schemeClr val="tx1"/>
                </a:solidFill>
                <a:latin typeface="Gill Sans MT" pitchFamily="34" charset="0"/>
              </a:rPr>
              <a:t>urface </a:t>
            </a:r>
            <a:r>
              <a:rPr lang="en-US" sz="2400" dirty="0">
                <a:solidFill>
                  <a:schemeClr val="tx1"/>
                </a:solidFill>
                <a:latin typeface="Gill Sans MT" pitchFamily="34" charset="0"/>
              </a:rPr>
              <a:t>cracks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  <a:latin typeface="Gill Sans MT" pitchFamily="34" charset="0"/>
              </a:rPr>
              <a:t>and asperities</a:t>
            </a:r>
            <a:endParaRPr lang="en-US" sz="2400" dirty="0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5715000" y="21336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Right Arrow 15"/>
          <p:cNvSpPr/>
          <p:nvPr/>
        </p:nvSpPr>
        <p:spPr>
          <a:xfrm>
            <a:off x="5715000" y="33528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Right Arrow 16"/>
          <p:cNvSpPr/>
          <p:nvPr/>
        </p:nvSpPr>
        <p:spPr>
          <a:xfrm>
            <a:off x="5715000" y="44958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64" y="762000"/>
            <a:ext cx="2416736" cy="51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29000" y="914400"/>
            <a:ext cx="48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 smtClean="0">
                <a:latin typeface="Gill Sans MT" pitchFamily="34" charset="0"/>
              </a:rPr>
              <a:t>Main Erosion Mechanisms</a:t>
            </a:r>
            <a:endParaRPr lang="en-CA" sz="3200" dirty="0">
              <a:latin typeface="Gill Sans MT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747158" y="5486400"/>
            <a:ext cx="2712265" cy="8382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Gill Sans MT" pitchFamily="34" charset="0"/>
              </a:rPr>
              <a:t>Hydraulic penetration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21423" y="5486400"/>
            <a:ext cx="2712265" cy="8382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Gill Sans MT" pitchFamily="34" charset="0"/>
              </a:rPr>
              <a:t>Deep </a:t>
            </a:r>
            <a:r>
              <a:rPr lang="en-US" sz="2400" dirty="0">
                <a:solidFill>
                  <a:schemeClr val="tx1"/>
                </a:solidFill>
                <a:latin typeface="Gill Sans MT" pitchFamily="34" charset="0"/>
              </a:rPr>
              <a:t>c</a:t>
            </a:r>
            <a:r>
              <a:rPr lang="en-US" sz="2400" dirty="0" smtClean="0">
                <a:solidFill>
                  <a:schemeClr val="tx1"/>
                </a:solidFill>
                <a:latin typeface="Gill Sans MT" pitchFamily="34" charset="0"/>
              </a:rPr>
              <a:t>racks</a:t>
            </a:r>
            <a:endParaRPr lang="en-US" sz="2400" dirty="0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5718958" y="57912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422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76200"/>
            <a:ext cx="6705600" cy="792162"/>
          </a:xfrm>
        </p:spPr>
        <p:txBody>
          <a:bodyPr>
            <a:normAutofit/>
          </a:bodyPr>
          <a:lstStyle/>
          <a:p>
            <a:pPr algn="ctr"/>
            <a:r>
              <a:rPr lang="en-CA" dirty="0" smtClean="0"/>
              <a:t>WATER DROPLET EROSION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91974DF9-AD47-4691-BA21-BBFCE3637A9A}" type="slidenum">
              <a:rPr kumimoji="0" lang="en-US" smtClean="0"/>
              <a:pPr eaLnBrk="1" latinLnBrk="0" hangingPunct="1"/>
              <a:t>5</a:t>
            </a:fld>
            <a:endParaRPr kumimoji="0"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2609301" y="1752600"/>
            <a:ext cx="3029499" cy="1066800"/>
            <a:chOff x="1439261" y="1317332"/>
            <a:chExt cx="2842082" cy="866488"/>
          </a:xfrm>
          <a:scene3d>
            <a:camera prst="orthographicFront"/>
            <a:lightRig rig="flat" dir="t"/>
          </a:scene3d>
        </p:grpSpPr>
        <p:sp>
          <p:nvSpPr>
            <p:cNvPr id="12" name="Rectangle 11"/>
            <p:cNvSpPr/>
            <p:nvPr/>
          </p:nvSpPr>
          <p:spPr>
            <a:xfrm>
              <a:off x="1439261" y="1317332"/>
              <a:ext cx="2842082" cy="866488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439261" y="1317332"/>
              <a:ext cx="2842082" cy="866488"/>
            </a:xfrm>
            <a:prstGeom prst="round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CA" sz="2400" dirty="0">
                  <a:latin typeface="Gill Sans MT" pitchFamily="34" charset="0"/>
                </a:rPr>
                <a:t>D</a:t>
              </a:r>
              <a:r>
                <a:rPr lang="en-CA" sz="2400" u="none" kern="1200" dirty="0" smtClean="0">
                  <a:latin typeface="Gill Sans MT" pitchFamily="34" charset="0"/>
                </a:rPr>
                <a:t>roplet properties</a:t>
              </a:r>
              <a:endParaRPr lang="en-CA" sz="2400" u="none" kern="1200" dirty="0">
                <a:latin typeface="Gill Sans MT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962101" y="1752600"/>
            <a:ext cx="3029499" cy="1066800"/>
            <a:chOff x="4849760" y="1317332"/>
            <a:chExt cx="2842082" cy="866488"/>
          </a:xfrm>
          <a:scene3d>
            <a:camera prst="orthographicFront"/>
            <a:lightRig rig="flat" dir="t"/>
          </a:scene3d>
        </p:grpSpPr>
        <p:sp>
          <p:nvSpPr>
            <p:cNvPr id="15" name="Rectangle 14"/>
            <p:cNvSpPr/>
            <p:nvPr/>
          </p:nvSpPr>
          <p:spPr>
            <a:xfrm>
              <a:off x="4849760" y="1317332"/>
              <a:ext cx="2842082" cy="866488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6" name="Rectangle 15"/>
            <p:cNvSpPr/>
            <p:nvPr/>
          </p:nvSpPr>
          <p:spPr>
            <a:xfrm>
              <a:off x="4849760" y="1317332"/>
              <a:ext cx="2842082" cy="866488"/>
            </a:xfrm>
            <a:prstGeom prst="round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CA" sz="2400" kern="1200" dirty="0" smtClean="0">
                  <a:latin typeface="Gill Sans MT" pitchFamily="34" charset="0"/>
                </a:rPr>
                <a:t>Velocity, size, flow rate</a:t>
              </a:r>
              <a:endParaRPr lang="en-CA" sz="2400" kern="1200" dirty="0">
                <a:latin typeface="Gill Sans MT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609301" y="3080622"/>
            <a:ext cx="3029499" cy="1066800"/>
            <a:chOff x="1439261" y="2400443"/>
            <a:chExt cx="2842082" cy="866488"/>
          </a:xfrm>
          <a:scene3d>
            <a:camera prst="orthographicFront"/>
            <a:lightRig rig="flat" dir="t"/>
          </a:scene3d>
        </p:grpSpPr>
        <p:sp>
          <p:nvSpPr>
            <p:cNvPr id="18" name="Rectangle 17"/>
            <p:cNvSpPr/>
            <p:nvPr/>
          </p:nvSpPr>
          <p:spPr>
            <a:xfrm>
              <a:off x="1439261" y="2400443"/>
              <a:ext cx="2842082" cy="866488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1439261" y="2400443"/>
              <a:ext cx="2842082" cy="866488"/>
            </a:xfrm>
            <a:prstGeom prst="round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CA" sz="2400" u="none" kern="1200" dirty="0" smtClean="0">
                  <a:latin typeface="Gill Sans MT" pitchFamily="34" charset="0"/>
                </a:rPr>
                <a:t>Material properties</a:t>
              </a:r>
              <a:endParaRPr lang="en-CA" sz="2400" u="none" kern="1200" dirty="0">
                <a:latin typeface="Gill Sans MT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962101" y="3080621"/>
            <a:ext cx="3029499" cy="1066801"/>
            <a:chOff x="4849760" y="2400443"/>
            <a:chExt cx="2842082" cy="866489"/>
          </a:xfrm>
          <a:scene3d>
            <a:camera prst="orthographicFront"/>
            <a:lightRig rig="flat" dir="t"/>
          </a:scene3d>
        </p:grpSpPr>
        <p:sp>
          <p:nvSpPr>
            <p:cNvPr id="21" name="Rectangle 20"/>
            <p:cNvSpPr/>
            <p:nvPr/>
          </p:nvSpPr>
          <p:spPr>
            <a:xfrm>
              <a:off x="4849760" y="2400443"/>
              <a:ext cx="2842082" cy="866488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4849760" y="2400444"/>
              <a:ext cx="2842082" cy="866488"/>
            </a:xfrm>
            <a:prstGeom prst="round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CA" sz="2400" kern="1200" dirty="0" smtClean="0">
                  <a:latin typeface="Gill Sans MT" pitchFamily="34" charset="0"/>
                </a:rPr>
                <a:t>Hardness, toughness, ultimate resilience</a:t>
              </a:r>
              <a:endParaRPr lang="en-CA" sz="2400" kern="1200" dirty="0">
                <a:latin typeface="Gill Sans MT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609301" y="4452222"/>
            <a:ext cx="3029499" cy="1066800"/>
            <a:chOff x="1439261" y="3483554"/>
            <a:chExt cx="2842082" cy="866488"/>
          </a:xfrm>
          <a:scene3d>
            <a:camera prst="orthographicFront"/>
            <a:lightRig rig="flat" dir="t"/>
          </a:scene3d>
        </p:grpSpPr>
        <p:sp>
          <p:nvSpPr>
            <p:cNvPr id="24" name="Rectangle 23"/>
            <p:cNvSpPr/>
            <p:nvPr/>
          </p:nvSpPr>
          <p:spPr>
            <a:xfrm>
              <a:off x="1439261" y="3483554"/>
              <a:ext cx="2842082" cy="866488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1439261" y="3483554"/>
              <a:ext cx="2842082" cy="866488"/>
            </a:xfrm>
            <a:prstGeom prst="round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CA" sz="2400" u="none" kern="1200" dirty="0" smtClean="0">
                  <a:latin typeface="Gill Sans MT" pitchFamily="34" charset="0"/>
                </a:rPr>
                <a:t>Other parameters</a:t>
              </a:r>
              <a:endParaRPr lang="en-CA" sz="2400" u="none" kern="1200" dirty="0">
                <a:latin typeface="Gill Sans MT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5962101" y="4452222"/>
            <a:ext cx="3029499" cy="1066800"/>
            <a:chOff x="4849760" y="3483554"/>
            <a:chExt cx="2842082" cy="866488"/>
          </a:xfrm>
          <a:scene3d>
            <a:camera prst="orthographicFront"/>
            <a:lightRig rig="flat" dir="t"/>
          </a:scene3d>
        </p:grpSpPr>
        <p:sp>
          <p:nvSpPr>
            <p:cNvPr id="27" name="Rectangle 26"/>
            <p:cNvSpPr/>
            <p:nvPr/>
          </p:nvSpPr>
          <p:spPr>
            <a:xfrm>
              <a:off x="4849760" y="3483554"/>
              <a:ext cx="2842082" cy="866488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4849760" y="3483554"/>
              <a:ext cx="2842082" cy="866488"/>
            </a:xfrm>
            <a:prstGeom prst="round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CA" sz="2400" kern="1200" dirty="0">
                <a:latin typeface="Gill Sans MT" pitchFamily="34" charset="0"/>
              </a:endParaRPr>
            </a:p>
          </p:txBody>
        </p:sp>
      </p:grpSp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64" y="762000"/>
            <a:ext cx="2416736" cy="51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684810" y="6019800"/>
            <a:ext cx="114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dirty="0" smtClean="0">
                <a:latin typeface="Gill Sans MT" pitchFamily="34" charset="0"/>
              </a:rPr>
              <a:t>Kong </a:t>
            </a:r>
            <a:r>
              <a:rPr lang="en-CA" sz="1000" i="1" dirty="0" smtClean="0">
                <a:latin typeface="Gill Sans MT" pitchFamily="34" charset="0"/>
              </a:rPr>
              <a:t>et al. </a:t>
            </a:r>
            <a:r>
              <a:rPr lang="en-CA" sz="1000" dirty="0" smtClean="0">
                <a:latin typeface="Gill Sans MT" pitchFamily="34" charset="0"/>
              </a:rPr>
              <a:t>2010</a:t>
            </a:r>
            <a:endParaRPr lang="en-CA" sz="1000" dirty="0">
              <a:latin typeface="Gill Sans M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54842" y="4570123"/>
            <a:ext cx="27241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400" dirty="0" smtClean="0">
                <a:latin typeface="Gill Sans MT" pitchFamily="34" charset="0"/>
              </a:rPr>
              <a:t>Impact angle, </a:t>
            </a:r>
          </a:p>
          <a:p>
            <a:pPr algn="ctr"/>
            <a:r>
              <a:rPr lang="en-CA" sz="2400" dirty="0" smtClean="0">
                <a:latin typeface="Gill Sans MT" pitchFamily="34" charset="0"/>
              </a:rPr>
              <a:t>surface roughness…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2971800" y="914400"/>
            <a:ext cx="5907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 smtClean="0">
                <a:latin typeface="Gill Sans MT" pitchFamily="34" charset="0"/>
              </a:rPr>
              <a:t>Factors Influencing Water Erosion </a:t>
            </a:r>
            <a:endParaRPr lang="en-CA" sz="3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68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300049" cy="623978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 smtClean="0"/>
              <a:t>WATER DROPLET EROSION TESTING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91974DF9-AD47-4691-BA21-BBFCE3637A9A}" type="slidenum">
              <a:rPr kumimoji="0" lang="en-US" smtClean="0"/>
              <a:pPr eaLnBrk="1" latinLnBrk="0" hangingPunct="1"/>
              <a:t>6</a:t>
            </a:fld>
            <a:endParaRPr kumimoji="0" lang="en-US"/>
          </a:p>
        </p:txBody>
      </p:sp>
      <p:sp>
        <p:nvSpPr>
          <p:cNvPr id="4" name="TextBox 3"/>
          <p:cNvSpPr txBox="1"/>
          <p:nvPr/>
        </p:nvSpPr>
        <p:spPr>
          <a:xfrm>
            <a:off x="685800" y="1304925"/>
            <a:ext cx="784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latin typeface="Gill Sans MT" pitchFamily="34" charset="0"/>
              </a:rPr>
              <a:t>The state of the art rig for liquid </a:t>
            </a:r>
            <a:r>
              <a:rPr lang="en-CA" sz="2400" dirty="0">
                <a:latin typeface="Gill Sans MT" pitchFamily="34" charset="0"/>
              </a:rPr>
              <a:t>impingement erosion </a:t>
            </a:r>
            <a:r>
              <a:rPr lang="en-CA" sz="2400" dirty="0" smtClean="0">
                <a:latin typeface="Gill Sans MT" pitchFamily="34" charset="0"/>
              </a:rPr>
              <a:t>testing </a:t>
            </a:r>
          </a:p>
          <a:p>
            <a:pPr algn="ctr"/>
            <a:r>
              <a:rPr lang="en-CA" sz="2400" dirty="0" smtClean="0">
                <a:latin typeface="Gill Sans MT" pitchFamily="34" charset="0"/>
              </a:rPr>
              <a:t>at </a:t>
            </a:r>
            <a:r>
              <a:rPr lang="en-CA" sz="2400" b="1" i="1" dirty="0">
                <a:latin typeface="Gill Sans MT" pitchFamily="34" charset="0"/>
              </a:rPr>
              <a:t>Concordia </a:t>
            </a:r>
            <a:r>
              <a:rPr lang="en-CA" sz="2400" b="1" i="1" dirty="0" smtClean="0">
                <a:latin typeface="Gill Sans MT" pitchFamily="34" charset="0"/>
              </a:rPr>
              <a:t>University, Montreal, Canada</a:t>
            </a:r>
            <a:r>
              <a:rPr lang="en-CA" sz="2400" dirty="0" smtClean="0">
                <a:latin typeface="Gill Sans MT" pitchFamily="34" charset="0"/>
              </a:rPr>
              <a:t>.</a:t>
            </a:r>
            <a:endParaRPr lang="en-CA" sz="2400" dirty="0">
              <a:solidFill>
                <a:srgbClr val="00B0F0"/>
              </a:solidFill>
              <a:latin typeface="Gill Sans MT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74122" y="3276600"/>
            <a:ext cx="43413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 smtClean="0">
                <a:solidFill>
                  <a:srgbClr val="FF0000"/>
                </a:solidFill>
                <a:latin typeface="Gill Sans MT" pitchFamily="34" charset="0"/>
              </a:rPr>
              <a:t>Rig parameters</a:t>
            </a:r>
          </a:p>
          <a:p>
            <a:pPr algn="ctr"/>
            <a:endParaRPr lang="en-CA" sz="2400" b="1" dirty="0" smtClean="0">
              <a:solidFill>
                <a:srgbClr val="FF0000"/>
              </a:solidFill>
              <a:latin typeface="Gill Sans MT" pitchFamily="34" charset="0"/>
            </a:endParaRPr>
          </a:p>
          <a:p>
            <a:r>
              <a:rPr lang="en-CA" sz="2400" dirty="0" smtClean="0">
                <a:latin typeface="Gill Sans MT" pitchFamily="34" charset="0"/>
              </a:rPr>
              <a:t>Impact speed (m/s) = 150-500</a:t>
            </a:r>
          </a:p>
          <a:p>
            <a:r>
              <a:rPr lang="en-CA" sz="2400" dirty="0" smtClean="0">
                <a:latin typeface="Gill Sans MT" pitchFamily="34" charset="0"/>
              </a:rPr>
              <a:t>Droplet size (µm) = 200-600</a:t>
            </a:r>
          </a:p>
          <a:p>
            <a:r>
              <a:rPr lang="en-CA" sz="2400" dirty="0" smtClean="0">
                <a:latin typeface="Gill Sans MT" pitchFamily="34" charset="0"/>
              </a:rPr>
              <a:t>Test impact angle (⁰) = 1-90</a:t>
            </a:r>
          </a:p>
          <a:p>
            <a:r>
              <a:rPr lang="en-CA" sz="2400" dirty="0" smtClean="0">
                <a:latin typeface="Gill Sans MT" pitchFamily="34" charset="0"/>
              </a:rPr>
              <a:t>Flow rate (liter/min) = 0.02-0.30</a:t>
            </a:r>
          </a:p>
        </p:txBody>
      </p:sp>
      <p:pic>
        <p:nvPicPr>
          <p:cNvPr id="6147" name="Picture 3" descr="C:\Users\Abdullahi\Documents\Concordia University, Canada\PhD Research on Laser Shock Peening (LSP)\PhD Publications\WDE of Bare Ti64\Submitted to Professor\Rig Pics\2013-09-17 14.31.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743200"/>
            <a:ext cx="4578844" cy="34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28800" y="6324600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hlinkClick r:id="rId3"/>
              </a:rPr>
              <a:t>http://users.encs.concordia.ca/~</a:t>
            </a:r>
            <a:r>
              <a:rPr lang="en-CA" dirty="0" smtClean="0">
                <a:hlinkClick r:id="rId3"/>
              </a:rPr>
              <a:t>tmg/index.php?title=Main_Page</a:t>
            </a:r>
            <a:r>
              <a:rPr lang="en-CA" dirty="0" smtClean="0"/>
              <a:t>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390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5088"/>
            <a:ext cx="8229600" cy="849312"/>
          </a:xfrm>
        </p:spPr>
        <p:txBody>
          <a:bodyPr>
            <a:normAutofit/>
          </a:bodyPr>
          <a:lstStyle/>
          <a:p>
            <a:pPr algn="ctr"/>
            <a:r>
              <a:rPr lang="en-CA" dirty="0" smtClean="0"/>
              <a:t>MATERIAL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91974DF9-AD47-4691-BA21-BBFCE3637A9A}" type="slidenum">
              <a:rPr kumimoji="0" lang="en-US" smtClean="0"/>
              <a:pPr eaLnBrk="1" latinLnBrk="0" hangingPunct="1"/>
              <a:t>7</a:t>
            </a:fld>
            <a:endParaRPr kumimoji="0" lang="en-US"/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85" y="933390"/>
            <a:ext cx="1980000" cy="154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09800" y="838200"/>
            <a:ext cx="69151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en-CA" sz="2400" dirty="0">
                <a:latin typeface="Gill Sans MT" pitchFamily="34" charset="0"/>
              </a:rPr>
              <a:t>Ti-6Al-4V (ASTM B265, Grade 5) alloy, used for compressor blades in gas turbine, was </a:t>
            </a:r>
            <a:r>
              <a:rPr lang="en-CA" sz="2400" dirty="0" smtClean="0">
                <a:latin typeface="Gill Sans MT" pitchFamily="34" charset="0"/>
              </a:rPr>
              <a:t>investigated.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en-CA" sz="2400" dirty="0">
                <a:solidFill>
                  <a:srgbClr val="00B0F0"/>
                </a:solidFill>
                <a:latin typeface="Gill Sans MT" pitchFamily="34" charset="0"/>
              </a:rPr>
              <a:t>T-shaped coupons, as </a:t>
            </a:r>
            <a:r>
              <a:rPr lang="en-CA" sz="2400" dirty="0" smtClean="0">
                <a:solidFill>
                  <a:srgbClr val="00B0F0"/>
                </a:solidFill>
                <a:latin typeface="Gill Sans MT" pitchFamily="34" charset="0"/>
              </a:rPr>
              <a:t>shown, </a:t>
            </a:r>
            <a:r>
              <a:rPr lang="en-CA" sz="2400" dirty="0">
                <a:solidFill>
                  <a:srgbClr val="00B0F0"/>
                </a:solidFill>
                <a:latin typeface="Gill Sans MT" pitchFamily="34" charset="0"/>
              </a:rPr>
              <a:t>were machined using a </a:t>
            </a:r>
            <a:r>
              <a:rPr lang="en-CA" sz="2400" dirty="0" smtClean="0">
                <a:solidFill>
                  <a:srgbClr val="00B0F0"/>
                </a:solidFill>
                <a:latin typeface="Gill Sans MT" pitchFamily="34" charset="0"/>
              </a:rPr>
              <a:t>CNC</a:t>
            </a:r>
            <a:endParaRPr lang="en-CA" sz="2400" dirty="0" smtClean="0">
              <a:latin typeface="Gill Sans MT" pitchFamily="34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en-CA" sz="2400" dirty="0" smtClean="0">
                <a:latin typeface="Gill Sans MT" pitchFamily="34" charset="0"/>
              </a:rPr>
              <a:t>The </a:t>
            </a:r>
            <a:r>
              <a:rPr lang="en-CA" sz="2400" dirty="0">
                <a:latin typeface="Gill Sans MT" pitchFamily="34" charset="0"/>
              </a:rPr>
              <a:t>m</a:t>
            </a:r>
            <a:r>
              <a:rPr lang="en-CA" sz="2400" dirty="0" smtClean="0">
                <a:latin typeface="Gill Sans MT" pitchFamily="34" charset="0"/>
              </a:rPr>
              <a:t>icrostructure </a:t>
            </a:r>
            <a:r>
              <a:rPr lang="en-CA" sz="2400" dirty="0">
                <a:latin typeface="Gill Sans MT" pitchFamily="34" charset="0"/>
              </a:rPr>
              <a:t>of the Ti-6Al-4V alloy </a:t>
            </a:r>
            <a:r>
              <a:rPr lang="en-CA" sz="2400" dirty="0" smtClean="0">
                <a:latin typeface="Gill Sans MT" pitchFamily="34" charset="0"/>
              </a:rPr>
              <a:t>contains </a:t>
            </a:r>
            <a:r>
              <a:rPr lang="en-CA" sz="2400" dirty="0">
                <a:latin typeface="Gill Sans MT" pitchFamily="34" charset="0"/>
              </a:rPr>
              <a:t>α and β phases.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408" y="2503844"/>
            <a:ext cx="205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 smtClean="0">
                <a:latin typeface="Gill Sans MT" pitchFamily="34" charset="0"/>
              </a:rPr>
              <a:t>Sample geometry</a:t>
            </a:r>
            <a:endParaRPr lang="en-CA" sz="2000" dirty="0">
              <a:latin typeface="Gill Sans MT" pitchFamily="34" charset="0"/>
            </a:endParaRPr>
          </a:p>
        </p:txBody>
      </p:sp>
      <p:pic>
        <p:nvPicPr>
          <p:cNvPr id="11" name="Picture 10" descr="C:\Users\Abdullahi\AppData\Local\Microsoft\Windows\INetCache\Content.Word\XSEC1_m001.tif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368" y="3221800"/>
            <a:ext cx="4025693" cy="3214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C:\Users\Abdullahi\AppData\Local\Microsoft\Windows\INetCache\Content.Word\TOP_m019.tif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61" y="3231696"/>
            <a:ext cx="4022725" cy="32048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" name="Straight Arrow Connector 12"/>
          <p:cNvCxnSpPr/>
          <p:nvPr/>
        </p:nvCxnSpPr>
        <p:spPr>
          <a:xfrm flipH="1" flipV="1">
            <a:off x="2981325" y="5144135"/>
            <a:ext cx="142875" cy="34226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Text Box 25"/>
          <p:cNvSpPr txBox="1"/>
          <p:nvPr/>
        </p:nvSpPr>
        <p:spPr>
          <a:xfrm>
            <a:off x="2638425" y="5410200"/>
            <a:ext cx="1171575" cy="37147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CA" sz="2000" b="1" dirty="0">
                <a:effectLst/>
                <a:ea typeface="Calibri"/>
                <a:cs typeface="Times New Roman"/>
              </a:rPr>
              <a:t>β</a:t>
            </a:r>
            <a:r>
              <a:rPr lang="en-CA" sz="2000" b="1" dirty="0">
                <a:effectLst/>
                <a:latin typeface="Times New Roman"/>
                <a:ea typeface="Calibri"/>
                <a:cs typeface="Arial"/>
              </a:rPr>
              <a:t>-phase</a:t>
            </a:r>
            <a:endParaRPr lang="en-CA" sz="2000" dirty="0">
              <a:effectLst/>
              <a:ea typeface="Calibri"/>
              <a:cs typeface="Arial"/>
            </a:endParaRPr>
          </a:p>
        </p:txBody>
      </p:sp>
      <p:sp>
        <p:nvSpPr>
          <p:cNvPr id="15" name="Text Box 26"/>
          <p:cNvSpPr txBox="1"/>
          <p:nvPr/>
        </p:nvSpPr>
        <p:spPr>
          <a:xfrm>
            <a:off x="1038225" y="4643437"/>
            <a:ext cx="1171575" cy="37147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CA" sz="2000" b="1" dirty="0">
                <a:effectLst/>
                <a:ea typeface="Calibri"/>
                <a:cs typeface="Times New Roman"/>
              </a:rPr>
              <a:t>α</a:t>
            </a:r>
            <a:r>
              <a:rPr lang="en-CA" sz="2000" b="1" dirty="0">
                <a:effectLst/>
                <a:latin typeface="Times New Roman"/>
                <a:ea typeface="Calibri"/>
                <a:cs typeface="Arial"/>
              </a:rPr>
              <a:t>-phase</a:t>
            </a:r>
            <a:endParaRPr lang="en-CA" sz="2000" dirty="0">
              <a:effectLst/>
              <a:ea typeface="Calibri"/>
              <a:cs typeface="Arial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057400" y="4914653"/>
            <a:ext cx="361950" cy="571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714500" y="3316673"/>
            <a:ext cx="2085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/>
              <a:t>Top surface</a:t>
            </a:r>
            <a:endParaRPr lang="en-CA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697226" y="3350567"/>
            <a:ext cx="2085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/>
              <a:t>Cross section</a:t>
            </a:r>
            <a:endParaRPr lang="en-CA" sz="2400" b="1" dirty="0"/>
          </a:p>
        </p:txBody>
      </p:sp>
    </p:spTree>
    <p:extLst>
      <p:ext uri="{BB962C8B-B14F-4D97-AF65-F5344CB8AC3E}">
        <p14:creationId xmlns:p14="http://schemas.microsoft.com/office/powerpoint/2010/main" val="385476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300049" cy="623978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 smtClean="0"/>
              <a:t>WATER DROPLET EROSION TESTING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91974DF9-AD47-4691-BA21-BBFCE3637A9A}" type="slidenum">
              <a:rPr kumimoji="0" lang="en-US" smtClean="0"/>
              <a:pPr eaLnBrk="1" latinLnBrk="0" hangingPunct="1"/>
              <a:t>8</a:t>
            </a:fld>
            <a:endParaRPr kumimoji="0" 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971800"/>
            <a:ext cx="4545521" cy="30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" y="1295400"/>
            <a:ext cx="876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latin typeface="Gill Sans MT" pitchFamily="34" charset="0"/>
              </a:rPr>
              <a:t>The test </a:t>
            </a:r>
            <a:r>
              <a:rPr lang="en-CA" sz="2400" dirty="0">
                <a:latin typeface="Gill Sans MT" pitchFamily="34" charset="0"/>
              </a:rPr>
              <a:t>was </a:t>
            </a:r>
            <a:r>
              <a:rPr lang="en-CA" sz="2400" dirty="0" smtClean="0">
                <a:latin typeface="Gill Sans MT" pitchFamily="34" charset="0"/>
              </a:rPr>
              <a:t>done in </a:t>
            </a:r>
            <a:r>
              <a:rPr lang="en-CA" sz="2400" dirty="0">
                <a:latin typeface="Gill Sans MT" pitchFamily="34" charset="0"/>
              </a:rPr>
              <a:t>accordance with ASTM G73 </a:t>
            </a:r>
            <a:r>
              <a:rPr lang="en-CA" sz="2400" dirty="0" smtClean="0">
                <a:latin typeface="Gill Sans MT" pitchFamily="34" charset="0"/>
              </a:rPr>
              <a:t>standard </a:t>
            </a:r>
          </a:p>
          <a:p>
            <a:pPr algn="ctr"/>
            <a:r>
              <a:rPr lang="en-CA" sz="2400" dirty="0" smtClean="0">
                <a:latin typeface="Gill Sans MT" pitchFamily="34" charset="0"/>
              </a:rPr>
              <a:t>for liquid impingement erosion testing.</a:t>
            </a:r>
            <a:endParaRPr lang="en-CA" sz="2400" dirty="0">
              <a:solidFill>
                <a:srgbClr val="00B0F0"/>
              </a:solidFill>
              <a:latin typeface="Gill Sans MT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74122" y="3276600"/>
            <a:ext cx="4341303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latin typeface="Gill Sans MT" pitchFamily="34" charset="0"/>
              </a:rPr>
              <a:t>Test parameters</a:t>
            </a:r>
          </a:p>
          <a:p>
            <a:pPr algn="ctr"/>
            <a:endParaRPr lang="en-CA" sz="900" dirty="0" smtClean="0">
              <a:latin typeface="Gill Sans MT" pitchFamily="34" charset="0"/>
            </a:endParaRPr>
          </a:p>
          <a:p>
            <a:r>
              <a:rPr lang="en-CA" sz="2400" dirty="0" smtClean="0">
                <a:solidFill>
                  <a:srgbClr val="FF0000"/>
                </a:solidFill>
                <a:latin typeface="Gill Sans MT" pitchFamily="34" charset="0"/>
              </a:rPr>
              <a:t>Impact speed (m/s) = 150-350</a:t>
            </a:r>
          </a:p>
          <a:p>
            <a:r>
              <a:rPr lang="en-CA" sz="2400" dirty="0" smtClean="0">
                <a:solidFill>
                  <a:srgbClr val="0070C0"/>
                </a:solidFill>
                <a:latin typeface="Gill Sans MT" pitchFamily="34" charset="0"/>
              </a:rPr>
              <a:t>Av. droplet size (µm) = 460</a:t>
            </a:r>
          </a:p>
          <a:p>
            <a:r>
              <a:rPr lang="en-CA" sz="2400" dirty="0" smtClean="0">
                <a:solidFill>
                  <a:srgbClr val="0070C0"/>
                </a:solidFill>
                <a:latin typeface="Gill Sans MT" pitchFamily="34" charset="0"/>
              </a:rPr>
              <a:t>Test impact angle (⁰) = 90</a:t>
            </a:r>
          </a:p>
          <a:p>
            <a:r>
              <a:rPr lang="en-CA" sz="2400" dirty="0" smtClean="0">
                <a:solidFill>
                  <a:srgbClr val="0070C0"/>
                </a:solidFill>
                <a:latin typeface="Gill Sans MT" pitchFamily="34" charset="0"/>
              </a:rPr>
              <a:t>Flow rate (liter/min) = 0.05</a:t>
            </a:r>
          </a:p>
          <a:p>
            <a:r>
              <a:rPr lang="en-CA" sz="2400" dirty="0" smtClean="0">
                <a:solidFill>
                  <a:srgbClr val="0070C0"/>
                </a:solidFill>
                <a:latin typeface="Gill Sans MT" pitchFamily="34" charset="0"/>
              </a:rPr>
              <a:t>Nozzle-sample distance (mm) = 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6324600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hlinkClick r:id="rId3"/>
              </a:rPr>
              <a:t>http://users.encs.concordia.ca/~</a:t>
            </a:r>
            <a:r>
              <a:rPr lang="en-CA" dirty="0" smtClean="0">
                <a:hlinkClick r:id="rId3"/>
              </a:rPr>
              <a:t>tmg/index.php?title=Main_Page</a:t>
            </a:r>
            <a:r>
              <a:rPr lang="en-CA" dirty="0" smtClean="0"/>
              <a:t>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38871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650" y="228600"/>
            <a:ext cx="85344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 smtClean="0"/>
              <a:t>CHARACTERIZATION OF ERODED COUPONS</a:t>
            </a:r>
            <a:endParaRPr lang="en-CA" dirty="0"/>
          </a:p>
        </p:txBody>
      </p:sp>
      <p:graphicFrame>
        <p:nvGraphicFramePr>
          <p:cNvPr id="20" name="Content Placeholder 19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052557303"/>
              </p:ext>
            </p:extLst>
          </p:nvPr>
        </p:nvGraphicFramePr>
        <p:xfrm>
          <a:off x="-990600" y="1001299"/>
          <a:ext cx="6477000" cy="48661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91974DF9-AD47-4691-BA21-BBFCE3637A9A}" type="slidenum">
              <a:rPr kumimoji="0" lang="en-US" smtClean="0"/>
              <a:pPr eaLnBrk="1" latinLnBrk="0" hangingPunct="1"/>
              <a:t>9</a:t>
            </a:fld>
            <a:endParaRPr kumimoji="0" lang="en-US"/>
          </a:p>
        </p:txBody>
      </p:sp>
      <p:sp>
        <p:nvSpPr>
          <p:cNvPr id="3" name="TextBox 2"/>
          <p:cNvSpPr txBox="1"/>
          <p:nvPr/>
        </p:nvSpPr>
        <p:spPr>
          <a:xfrm>
            <a:off x="762000" y="58674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rgbClr val="00B0F0"/>
                </a:solidFill>
                <a:latin typeface="Gill Sans MT" pitchFamily="34" charset="0"/>
              </a:rPr>
              <a:t>Only incubation period and maximum erosion rate will be presented in this work</a:t>
            </a:r>
            <a:endParaRPr lang="en-CA" sz="2400" dirty="0">
              <a:solidFill>
                <a:srgbClr val="00B0F0"/>
              </a:solidFill>
              <a:latin typeface="Gill Sans MT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7417" y="914400"/>
            <a:ext cx="5052255" cy="31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036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57175"/>
            <a:ext cx="7772400" cy="457200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 smtClean="0"/>
              <a:t>RESULTS – WDE CURVES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91974DF9-AD47-4691-BA21-BBFCE3637A9A}" type="slidenum">
              <a:rPr kumimoji="0" lang="en-US" smtClean="0"/>
              <a:pPr eaLnBrk="1" latinLnBrk="0" hangingPunct="1"/>
              <a:t>10</a:t>
            </a:fld>
            <a:endParaRPr kumimoji="0" lang="en-US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79767698"/>
              </p:ext>
            </p:extLst>
          </p:nvPr>
        </p:nvGraphicFramePr>
        <p:xfrm>
          <a:off x="3657600" y="3686175"/>
          <a:ext cx="5314950" cy="3133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4282189864"/>
              </p:ext>
            </p:extLst>
          </p:nvPr>
        </p:nvGraphicFramePr>
        <p:xfrm>
          <a:off x="152400" y="533400"/>
          <a:ext cx="5553075" cy="3162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990600" y="3124200"/>
            <a:ext cx="0" cy="1219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676400" y="3124200"/>
            <a:ext cx="0" cy="1219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371600" y="3124200"/>
            <a:ext cx="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95400" y="3124200"/>
            <a:ext cx="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990600" y="3429000"/>
            <a:ext cx="3048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990600" y="3810000"/>
            <a:ext cx="3810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990600" y="4267200"/>
            <a:ext cx="6858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583291"/>
            <a:ext cx="3045246" cy="29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7924800" y="1885521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 smtClean="0">
                <a:latin typeface="Gill Sans MT" pitchFamily="34" charset="0"/>
              </a:rPr>
              <a:t>F. </a:t>
            </a:r>
            <a:r>
              <a:rPr lang="en-CA" sz="1200" dirty="0" err="1" smtClean="0">
                <a:latin typeface="Gill Sans MT" pitchFamily="34" charset="0"/>
              </a:rPr>
              <a:t>Heymann</a:t>
            </a:r>
            <a:endParaRPr lang="en-CA" sz="1200" dirty="0">
              <a:latin typeface="Gill Sans MT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9575" y="4574232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>
                <a:latin typeface="Gill Sans MT" pitchFamily="34" charset="0"/>
              </a:rPr>
              <a:t>Incubation period</a:t>
            </a:r>
            <a:endParaRPr lang="en-CA" sz="2400" dirty="0">
              <a:latin typeface="Gill Sans MT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" y="324433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  <a:latin typeface="Gill Sans MT" pitchFamily="34" charset="0"/>
              </a:rPr>
              <a:t>350m/s</a:t>
            </a:r>
            <a:endParaRPr lang="en-CA" dirty="0">
              <a:solidFill>
                <a:srgbClr val="FF0000"/>
              </a:solidFill>
              <a:latin typeface="Gill Sans MT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00" y="362533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  <a:latin typeface="Gill Sans MT" pitchFamily="34" charset="0"/>
              </a:rPr>
              <a:t>325m/s</a:t>
            </a:r>
            <a:endParaRPr lang="en-CA" dirty="0">
              <a:solidFill>
                <a:srgbClr val="FF0000"/>
              </a:solidFill>
              <a:latin typeface="Gill Sans MT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675" y="40386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  <a:latin typeface="Gill Sans MT" pitchFamily="34" charset="0"/>
              </a:rPr>
              <a:t>300m/s</a:t>
            </a:r>
            <a:endParaRPr lang="en-CA" dirty="0">
              <a:solidFill>
                <a:srgbClr val="FF0000"/>
              </a:solidFill>
              <a:latin typeface="Gill Sans MT" pitchFamily="34" charset="0"/>
            </a:endParaRPr>
          </a:p>
        </p:txBody>
      </p:sp>
      <p:sp>
        <p:nvSpPr>
          <p:cNvPr id="10" name="Pie 9"/>
          <p:cNvSpPr/>
          <p:nvPr/>
        </p:nvSpPr>
        <p:spPr>
          <a:xfrm>
            <a:off x="1028700" y="2476500"/>
            <a:ext cx="1295399" cy="1295400"/>
          </a:xfrm>
          <a:prstGeom prst="pie">
            <a:avLst>
              <a:gd name="adj1" fmla="val 18929193"/>
              <a:gd name="adj2" fmla="val 125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03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91974DF9-AD47-4691-BA21-BBFCE3637A9A}" type="slidenum">
              <a:rPr kumimoji="0" lang="en-US" smtClean="0"/>
              <a:pPr eaLnBrk="1" latinLnBrk="0" hangingPunct="1"/>
              <a:t>11</a:t>
            </a:fld>
            <a:endParaRPr kumimoji="0" lang="en-US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553746087"/>
              </p:ext>
            </p:extLst>
          </p:nvPr>
        </p:nvGraphicFramePr>
        <p:xfrm>
          <a:off x="0" y="672862"/>
          <a:ext cx="4800600" cy="3365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165699616"/>
              </p:ext>
            </p:extLst>
          </p:nvPr>
        </p:nvGraphicFramePr>
        <p:xfrm>
          <a:off x="4495800" y="3505200"/>
          <a:ext cx="4791075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2" y="583291"/>
            <a:ext cx="2293326" cy="21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7924800" y="1885521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 smtClean="0">
                <a:latin typeface="Gill Sans MT" pitchFamily="34" charset="0"/>
              </a:rPr>
              <a:t>F. </a:t>
            </a:r>
            <a:r>
              <a:rPr lang="en-CA" sz="1200" dirty="0" err="1" smtClean="0">
                <a:latin typeface="Gill Sans MT" pitchFamily="34" charset="0"/>
              </a:rPr>
              <a:t>Heymann</a:t>
            </a:r>
            <a:endParaRPr lang="en-CA" sz="1200" dirty="0">
              <a:latin typeface="Gill Sans MT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00600" y="1063682"/>
            <a:ext cx="1371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smtClean="0">
                <a:solidFill>
                  <a:srgbClr val="FF0000"/>
                </a:solidFill>
                <a:latin typeface="Gill Sans MT" pitchFamily="34" charset="0"/>
              </a:rPr>
              <a:t>Incubation period</a:t>
            </a:r>
            <a:endParaRPr lang="en-CA" sz="2000" dirty="0">
              <a:solidFill>
                <a:srgbClr val="FF0000"/>
              </a:solidFill>
              <a:latin typeface="Gill Sans MT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98047" y="2677348"/>
            <a:ext cx="1466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smtClean="0">
                <a:solidFill>
                  <a:srgbClr val="FF0000"/>
                </a:solidFill>
                <a:latin typeface="Gill Sans MT" pitchFamily="34" charset="0"/>
              </a:rPr>
              <a:t>Maximum erosion rate</a:t>
            </a:r>
            <a:endParaRPr lang="en-CA" sz="2000" dirty="0">
              <a:solidFill>
                <a:srgbClr val="FF0000"/>
              </a:solidFill>
              <a:latin typeface="Gill Sans MT" pitchFamily="34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 bwMode="auto">
          <a:xfrm flipH="1" flipV="1">
            <a:off x="4953000" y="1762043"/>
            <a:ext cx="1447800" cy="523957"/>
          </a:xfrm>
          <a:prstGeom prst="straightConnector1">
            <a:avLst/>
          </a:prstGeom>
          <a:ln>
            <a:headEnd type="none" w="med" len="med"/>
            <a:tailEnd type="arrow"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 bwMode="auto">
          <a:xfrm>
            <a:off x="6943725" y="1681291"/>
            <a:ext cx="223837" cy="1412143"/>
          </a:xfrm>
          <a:prstGeom prst="straightConnector1">
            <a:avLst/>
          </a:prstGeom>
          <a:ln>
            <a:headEnd type="none" w="med" len="med"/>
            <a:tailEnd type="arrow"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914400" y="257175"/>
            <a:ext cx="7772400" cy="457200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 smtClean="0"/>
              <a:t>ANALYSIS OF WDE CURVES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4779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715962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WDE MECHANISM – INITIATION STAGE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91974DF9-AD47-4691-BA21-BBFCE3637A9A}" type="slidenum">
              <a:rPr kumimoji="0" lang="en-US" smtClean="0"/>
              <a:pPr eaLnBrk="1" latinLnBrk="0" hangingPunct="1"/>
              <a:t>12</a:t>
            </a:fld>
            <a:endParaRPr kumimoji="0" lang="en-US"/>
          </a:p>
        </p:txBody>
      </p:sp>
      <p:pic>
        <p:nvPicPr>
          <p:cNvPr id="22" name="Picture 21" descr="C:\Users\Abdullahi\AppData\Local\Microsoft\Windows\INetCache\Content.Word\Sample10_m00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016760"/>
            <a:ext cx="4572952" cy="362204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ext Box 1"/>
          <p:cNvSpPr txBox="1"/>
          <p:nvPr/>
        </p:nvSpPr>
        <p:spPr>
          <a:xfrm>
            <a:off x="3456305" y="2359660"/>
            <a:ext cx="356870" cy="3721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en-CA" sz="1400" b="1">
                <a:solidFill>
                  <a:srgbClr val="FFFFFF"/>
                </a:solidFill>
                <a:effectLst/>
                <a:latin typeface="Gill Sans MT" pitchFamily="34" charset="0"/>
                <a:ea typeface="Times New Roman"/>
              </a:rPr>
              <a:t>A</a:t>
            </a:r>
            <a:endParaRPr lang="en-CA" sz="1400">
              <a:effectLst/>
              <a:latin typeface="Gill Sans MT" pitchFamily="34" charset="0"/>
              <a:ea typeface="Times New Roman"/>
            </a:endParaRPr>
          </a:p>
        </p:txBody>
      </p:sp>
      <p:sp>
        <p:nvSpPr>
          <p:cNvPr id="24" name="Text Box 1"/>
          <p:cNvSpPr txBox="1"/>
          <p:nvPr/>
        </p:nvSpPr>
        <p:spPr>
          <a:xfrm>
            <a:off x="4985385" y="2362200"/>
            <a:ext cx="272415" cy="26797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0"/>
              </a:spcAft>
            </a:pPr>
            <a:r>
              <a:rPr lang="en-CA" sz="1400" b="1">
                <a:solidFill>
                  <a:srgbClr val="FFFFFF"/>
                </a:solidFill>
                <a:effectLst/>
                <a:latin typeface="Gill Sans MT" pitchFamily="34" charset="0"/>
                <a:ea typeface="Times New Roman"/>
              </a:rPr>
              <a:t>B</a:t>
            </a:r>
            <a:endParaRPr lang="en-CA" sz="1400">
              <a:effectLst/>
              <a:latin typeface="Gill Sans MT" pitchFamily="34" charset="0"/>
              <a:ea typeface="Times New Roman"/>
            </a:endParaRPr>
          </a:p>
        </p:txBody>
      </p:sp>
      <p:sp>
        <p:nvSpPr>
          <p:cNvPr id="25" name="Text Box 1024"/>
          <p:cNvSpPr txBox="1"/>
          <p:nvPr/>
        </p:nvSpPr>
        <p:spPr>
          <a:xfrm>
            <a:off x="2819401" y="2626360"/>
            <a:ext cx="1143000" cy="51435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CA" sz="1400" b="1" dirty="0">
                <a:solidFill>
                  <a:srgbClr val="FFFFFF"/>
                </a:solidFill>
                <a:effectLst/>
                <a:latin typeface="Gill Sans MT" pitchFamily="34" charset="0"/>
                <a:ea typeface="Calibri"/>
                <a:cs typeface="Arial"/>
              </a:rPr>
              <a:t>Incubation     stage</a:t>
            </a:r>
            <a:endParaRPr lang="en-CA" sz="1400" dirty="0">
              <a:effectLst/>
              <a:latin typeface="Gill Sans MT" pitchFamily="34" charset="0"/>
              <a:ea typeface="Calibri"/>
              <a:cs typeface="Arial"/>
            </a:endParaRPr>
          </a:p>
        </p:txBody>
      </p:sp>
      <p:sp>
        <p:nvSpPr>
          <p:cNvPr id="26" name="Text Box 1025"/>
          <p:cNvSpPr txBox="1"/>
          <p:nvPr/>
        </p:nvSpPr>
        <p:spPr>
          <a:xfrm>
            <a:off x="4495800" y="2630170"/>
            <a:ext cx="1025842" cy="51435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CA" sz="1400" b="1" dirty="0">
                <a:solidFill>
                  <a:srgbClr val="FFFFFF"/>
                </a:solidFill>
                <a:effectLst/>
                <a:latin typeface="Gill Sans MT" pitchFamily="34" charset="0"/>
                <a:ea typeface="Calibri"/>
                <a:cs typeface="Arial"/>
              </a:rPr>
              <a:t>Advanced     stage</a:t>
            </a:r>
            <a:endParaRPr lang="en-CA" sz="1400" dirty="0">
              <a:effectLst/>
              <a:latin typeface="Gill Sans MT" pitchFamily="34" charset="0"/>
              <a:ea typeface="Calibri"/>
              <a:cs typeface="Arial"/>
            </a:endParaRPr>
          </a:p>
        </p:txBody>
      </p:sp>
      <p:pic>
        <p:nvPicPr>
          <p:cNvPr id="27" name="Picture 26" descr="C:\Users\Abdullahi\AppData\Local\Microsoft\Windows\INetCache\Content.Word\C4-1-16mins AsM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79" r="15740"/>
          <a:stretch/>
        </p:blipFill>
        <p:spPr bwMode="auto">
          <a:xfrm>
            <a:off x="152400" y="2283460"/>
            <a:ext cx="990600" cy="21621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8" name="Picture 27" descr="C:\Users\Abdullahi\AppData\Local\Microsoft\Windows\INetCache\Content.Word\C2-6mins AsM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26" r="31223" b="-166"/>
          <a:stretch/>
        </p:blipFill>
        <p:spPr bwMode="auto">
          <a:xfrm>
            <a:off x="1219200" y="2283460"/>
            <a:ext cx="1066800" cy="216217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9" name="Picture 28" descr="C:\Users\Abdullahi\AppData\Local\Microsoft\Windows\INetCache\Content.Word\C6-1-32mins AsM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79" r="32814" b="-1485"/>
          <a:stretch/>
        </p:blipFill>
        <p:spPr bwMode="auto">
          <a:xfrm>
            <a:off x="7010400" y="2131060"/>
            <a:ext cx="945198" cy="21748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" name="Picture 29" descr="C:\Users\Abdullahi\AppData\Local\Microsoft\Windows\INetCache\Content.Word\C8-56mins AsM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09" r="30216" b="496"/>
          <a:stretch/>
        </p:blipFill>
        <p:spPr bwMode="auto">
          <a:xfrm>
            <a:off x="8001000" y="2131061"/>
            <a:ext cx="990599" cy="21431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52400" y="4445635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  0min              6mins</a:t>
            </a:r>
            <a:endParaRPr lang="en-CA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6934200" y="4315459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  32mins        56mins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301853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715962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WDE MECHANISM – INITIATION STAGE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91974DF9-AD47-4691-BA21-BBFCE3637A9A}" type="slidenum">
              <a:rPr kumimoji="0" lang="en-US" smtClean="0"/>
              <a:pPr eaLnBrk="1" latinLnBrk="0" hangingPunct="1"/>
              <a:t>13</a:t>
            </a:fld>
            <a:endParaRPr kumimoji="0" lang="en-US"/>
          </a:p>
        </p:txBody>
      </p:sp>
      <p:pic>
        <p:nvPicPr>
          <p:cNvPr id="22" name="Picture 21" descr="C:\Users\Abdullahi\AppData\Local\Microsoft\Windows\INetCache\Content.Word\Sample10_m00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671" y="914400"/>
            <a:ext cx="3163729" cy="224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ext Box 1"/>
          <p:cNvSpPr txBox="1"/>
          <p:nvPr/>
        </p:nvSpPr>
        <p:spPr>
          <a:xfrm>
            <a:off x="3324542" y="1075054"/>
            <a:ext cx="356870" cy="3721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en-CA" sz="1600" b="1" dirty="0" smtClean="0">
                <a:solidFill>
                  <a:srgbClr val="FFFFFF"/>
                </a:solidFill>
                <a:effectLst/>
                <a:latin typeface="Gill Sans MT" pitchFamily="34" charset="0"/>
                <a:ea typeface="Times New Roman"/>
              </a:rPr>
              <a:t>A</a:t>
            </a:r>
            <a:endParaRPr lang="en-CA" sz="1200" dirty="0">
              <a:effectLst/>
              <a:latin typeface="Gill Sans MT" pitchFamily="34" charset="0"/>
              <a:ea typeface="Times New Roman"/>
            </a:endParaRPr>
          </a:p>
        </p:txBody>
      </p:sp>
      <p:sp>
        <p:nvSpPr>
          <p:cNvPr id="24" name="Text Box 1"/>
          <p:cNvSpPr txBox="1"/>
          <p:nvPr/>
        </p:nvSpPr>
        <p:spPr>
          <a:xfrm>
            <a:off x="4378643" y="1143000"/>
            <a:ext cx="272415" cy="26797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0"/>
              </a:spcAft>
            </a:pPr>
            <a:r>
              <a:rPr lang="en-CA" sz="1400" b="1" dirty="0">
                <a:solidFill>
                  <a:srgbClr val="FFFFFF"/>
                </a:solidFill>
                <a:effectLst/>
                <a:latin typeface="Gill Sans MT" pitchFamily="34" charset="0"/>
                <a:ea typeface="Times New Roman"/>
              </a:rPr>
              <a:t>B</a:t>
            </a:r>
            <a:endParaRPr lang="en-CA" sz="1200" dirty="0">
              <a:effectLst/>
              <a:latin typeface="Gill Sans MT" pitchFamily="34" charset="0"/>
              <a:ea typeface="Times New Roman"/>
            </a:endParaRPr>
          </a:p>
        </p:txBody>
      </p:sp>
      <p:sp>
        <p:nvSpPr>
          <p:cNvPr id="25" name="Text Box 1024"/>
          <p:cNvSpPr txBox="1"/>
          <p:nvPr/>
        </p:nvSpPr>
        <p:spPr>
          <a:xfrm>
            <a:off x="2895600" y="1341754"/>
            <a:ext cx="935037" cy="51435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CA" sz="1100" b="1" dirty="0">
                <a:solidFill>
                  <a:srgbClr val="FFFFFF"/>
                </a:solidFill>
                <a:effectLst/>
                <a:latin typeface="Gill Sans MT" pitchFamily="34" charset="0"/>
                <a:ea typeface="Calibri"/>
                <a:cs typeface="Arial"/>
              </a:rPr>
              <a:t>Incubation     stage</a:t>
            </a:r>
            <a:endParaRPr lang="en-CA" sz="1100" dirty="0">
              <a:effectLst/>
              <a:latin typeface="Gill Sans MT" pitchFamily="34" charset="0"/>
              <a:ea typeface="Calibri"/>
              <a:cs typeface="Arial"/>
            </a:endParaRPr>
          </a:p>
        </p:txBody>
      </p:sp>
      <p:sp>
        <p:nvSpPr>
          <p:cNvPr id="26" name="Text Box 1025"/>
          <p:cNvSpPr txBox="1"/>
          <p:nvPr/>
        </p:nvSpPr>
        <p:spPr>
          <a:xfrm>
            <a:off x="3965575" y="1410970"/>
            <a:ext cx="949325" cy="51435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CA" sz="1100" b="1" dirty="0">
                <a:solidFill>
                  <a:srgbClr val="FFFFFF"/>
                </a:solidFill>
                <a:effectLst/>
                <a:latin typeface="Gill Sans MT" pitchFamily="34" charset="0"/>
                <a:ea typeface="Calibri"/>
                <a:cs typeface="Arial"/>
              </a:rPr>
              <a:t>Advanced     stage</a:t>
            </a:r>
            <a:endParaRPr lang="en-CA" sz="1100" dirty="0">
              <a:effectLst/>
              <a:latin typeface="Gill Sans MT" pitchFamily="34" charset="0"/>
              <a:ea typeface="Calibri"/>
              <a:cs typeface="Arial"/>
            </a:endParaRPr>
          </a:p>
        </p:txBody>
      </p:sp>
      <p:pic>
        <p:nvPicPr>
          <p:cNvPr id="19" name="Picture 18" descr="C:\Users\Abdullahi\AppData\Local\Microsoft\Windows\INetCache\Content.Word\Sample10_m01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42" y="3429000"/>
            <a:ext cx="4041458" cy="3101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 descr="C:\Users\Abdullahi\AppData\Local\Microsoft\Windows\INetCache\Content.Word\Sample10_m02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458" y="3429000"/>
            <a:ext cx="3959542" cy="31013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Straight Arrow Connector 4"/>
          <p:cNvCxnSpPr/>
          <p:nvPr/>
        </p:nvCxnSpPr>
        <p:spPr>
          <a:xfrm flipH="1">
            <a:off x="2747169" y="1419223"/>
            <a:ext cx="1083468" cy="20193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965575" y="2743200"/>
            <a:ext cx="1673225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31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91974DF9-AD47-4691-BA21-BBFCE3637A9A}" type="slidenum">
              <a:rPr kumimoji="0" lang="en-US" smtClean="0"/>
              <a:pPr eaLnBrk="1" latinLnBrk="0" hangingPunct="1"/>
              <a:t>14</a:t>
            </a:fld>
            <a:endParaRPr kumimoji="0"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715962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WDE MECHANISM – INITIATION STAGE</a:t>
            </a:r>
            <a:endParaRPr lang="en-CA" dirty="0"/>
          </a:p>
        </p:txBody>
      </p:sp>
      <p:pic>
        <p:nvPicPr>
          <p:cNvPr id="5" name="Picture 4" descr="C#1 SR Initial Stage_m02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90601"/>
            <a:ext cx="4038599" cy="31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Box 1043"/>
          <p:cNvSpPr txBox="1"/>
          <p:nvPr/>
        </p:nvSpPr>
        <p:spPr>
          <a:xfrm>
            <a:off x="1018858" y="1175069"/>
            <a:ext cx="2790825" cy="52387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CA" sz="1600" b="1" dirty="0">
                <a:solidFill>
                  <a:srgbClr val="FFFFFF"/>
                </a:solidFill>
                <a:effectLst/>
                <a:latin typeface="Gill Sans MT" pitchFamily="34" charset="0"/>
                <a:ea typeface="Calibri"/>
                <a:cs typeface="Arial"/>
              </a:rPr>
              <a:t>Network of microcracks</a:t>
            </a:r>
            <a:endParaRPr lang="en-CA" sz="1600" dirty="0">
              <a:effectLst/>
              <a:latin typeface="Gill Sans MT" pitchFamily="34" charset="0"/>
              <a:ea typeface="Calibri"/>
              <a:cs typeface="Arial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383030" y="2486027"/>
            <a:ext cx="0" cy="29686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657600" y="3276600"/>
            <a:ext cx="0" cy="3048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383030" y="3276600"/>
            <a:ext cx="0" cy="442595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Box 11"/>
          <p:cNvSpPr txBox="1"/>
          <p:nvPr/>
        </p:nvSpPr>
        <p:spPr>
          <a:xfrm>
            <a:off x="609600" y="2752725"/>
            <a:ext cx="3657600" cy="52387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CA" sz="1600" b="1" dirty="0">
                <a:solidFill>
                  <a:srgbClr val="FFFFFF"/>
                </a:solidFill>
                <a:effectLst/>
                <a:latin typeface="Gill Sans MT" pitchFamily="34" charset="0"/>
                <a:ea typeface="Calibri"/>
                <a:cs typeface="Arial"/>
              </a:rPr>
              <a:t>Potential sites for pit growth and crack propagation</a:t>
            </a:r>
            <a:endParaRPr lang="en-CA" sz="1600" dirty="0">
              <a:effectLst/>
              <a:latin typeface="Gill Sans MT" pitchFamily="34" charset="0"/>
              <a:ea typeface="Calibri"/>
              <a:cs typeface="Arial"/>
            </a:endParaRPr>
          </a:p>
        </p:txBody>
      </p:sp>
      <p:pic>
        <p:nvPicPr>
          <p:cNvPr id="19" name="Picture 18" descr="C:\Users\Abdullahi\AppData\Local\Microsoft\Windows\INetCache\Content.Word\Sample9_m01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52800"/>
            <a:ext cx="4285932" cy="3257548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 Box 11"/>
          <p:cNvSpPr txBox="1"/>
          <p:nvPr/>
        </p:nvSpPr>
        <p:spPr>
          <a:xfrm>
            <a:off x="4572000" y="5791200"/>
            <a:ext cx="4285932" cy="52387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CA" sz="1600" b="1" dirty="0" smtClean="0">
                <a:solidFill>
                  <a:srgbClr val="FFFFFF"/>
                </a:solidFill>
                <a:effectLst/>
                <a:latin typeface="Gill Sans MT" pitchFamily="34" charset="0"/>
                <a:ea typeface="Calibri"/>
                <a:cs typeface="Arial"/>
              </a:rPr>
              <a:t>Formation of asperities due to impact and side jetting</a:t>
            </a:r>
            <a:endParaRPr lang="en-CA" sz="1600" dirty="0">
              <a:effectLst/>
              <a:latin typeface="Gill Sans MT" pitchFamily="34" charset="0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370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91974DF9-AD47-4691-BA21-BBFCE3637A9A}" type="slidenum">
              <a:rPr kumimoji="0" lang="en-US" smtClean="0"/>
              <a:pPr eaLnBrk="1" latinLnBrk="0" hangingPunct="1"/>
              <a:t>15</a:t>
            </a:fld>
            <a:endParaRPr kumimoji="0"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1000" y="274638"/>
            <a:ext cx="8305800" cy="715962"/>
          </a:xfrm>
          <a:prstGeom prst="rect">
            <a:avLst/>
          </a:prstGeom>
        </p:spPr>
        <p:txBody>
          <a:bodyPr bIns="91440" anchor="b" anchorCtr="0">
            <a:normAutofit fontScale="97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dirty="0" smtClean="0"/>
              <a:t>WDE MECHANISM – ADVANCED STAGE</a:t>
            </a:r>
            <a:endParaRPr lang="en-CA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36404"/>
            <a:ext cx="3651250" cy="2740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 descr="C:\Users\Abdullahi\Documents\Concordia University, Canada\PhD Research on Laser Shock Peening (LSP)\Result amd Report with MIC\T-shaped samples\SEM Micrographs\AS-M 300,400, 56mins\sem_m00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936403"/>
            <a:ext cx="3733800" cy="2727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C:\Users\Abdullahi\Documents\Concordia University, Canada\PhD Research on Laser Shock Peening (LSP)\Result amd Report with MIC\T-shaped samples\SEM Micrographs\AS-M 300,400, 56mins\sem_m01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810000"/>
            <a:ext cx="365125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C:\Users\Abdullahi\Documents\Concordia University, Canada\PhD Research on Laser Shock Peening (LSP)\Result amd Report with MIC\T-shaped samples\SEM Micrographs\AS-M 300,400, 56mins\sem_m01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810000"/>
            <a:ext cx="3733800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 Box 9249"/>
          <p:cNvSpPr txBox="1"/>
          <p:nvPr/>
        </p:nvSpPr>
        <p:spPr>
          <a:xfrm>
            <a:off x="4648200" y="2667000"/>
            <a:ext cx="2843961" cy="45656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CA" sz="1600" b="1" dirty="0">
                <a:solidFill>
                  <a:srgbClr val="FFFFFF"/>
                </a:solidFill>
                <a:effectLst/>
                <a:latin typeface="Gill Sans MT" pitchFamily="34" charset="0"/>
                <a:ea typeface="Calibri"/>
                <a:cs typeface="Arial"/>
              </a:rPr>
              <a:t>Deep tunnel due to hydraulic penetration</a:t>
            </a:r>
            <a:endParaRPr lang="en-CA" sz="1600" dirty="0">
              <a:effectLst/>
              <a:latin typeface="Gill Sans MT" pitchFamily="34" charset="0"/>
              <a:ea typeface="Calibri"/>
              <a:cs typeface="Arial"/>
            </a:endParaRPr>
          </a:p>
        </p:txBody>
      </p:sp>
      <p:sp>
        <p:nvSpPr>
          <p:cNvPr id="14" name="Text Box 9250"/>
          <p:cNvSpPr txBox="1"/>
          <p:nvPr/>
        </p:nvSpPr>
        <p:spPr>
          <a:xfrm>
            <a:off x="4648200" y="4061002"/>
            <a:ext cx="3733800" cy="45656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CA" sz="1600" b="1" dirty="0">
                <a:solidFill>
                  <a:srgbClr val="FFFFFF"/>
                </a:solidFill>
                <a:effectLst/>
                <a:latin typeface="Gill Sans MT" pitchFamily="34" charset="0"/>
                <a:ea typeface="Calibri"/>
                <a:cs typeface="Arial"/>
              </a:rPr>
              <a:t>Material upheaval due to stress wave</a:t>
            </a:r>
            <a:endParaRPr lang="en-CA" sz="1600" dirty="0">
              <a:effectLst/>
              <a:latin typeface="Gill Sans MT" pitchFamily="34" charset="0"/>
              <a:ea typeface="Calibri"/>
              <a:cs typeface="Arial"/>
            </a:endParaRPr>
          </a:p>
        </p:txBody>
      </p:sp>
      <p:sp>
        <p:nvSpPr>
          <p:cNvPr id="15" name="Text Box 9255"/>
          <p:cNvSpPr txBox="1"/>
          <p:nvPr/>
        </p:nvSpPr>
        <p:spPr>
          <a:xfrm>
            <a:off x="5638800" y="5714365"/>
            <a:ext cx="2514600" cy="45656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CA" sz="1600" b="1" dirty="0">
                <a:solidFill>
                  <a:srgbClr val="FFFFFF"/>
                </a:solidFill>
                <a:effectLst/>
                <a:latin typeface="Gill Sans MT" pitchFamily="34" charset="0"/>
                <a:ea typeface="Calibri"/>
                <a:cs typeface="Arial"/>
              </a:rPr>
              <a:t>Stress wave direction</a:t>
            </a:r>
            <a:endParaRPr lang="en-CA" sz="1600" dirty="0">
              <a:effectLst/>
              <a:latin typeface="Gill Sans MT" pitchFamily="34" charset="0"/>
              <a:ea typeface="Calibri"/>
              <a:cs typeface="Arial"/>
            </a:endParaRPr>
          </a:p>
        </p:txBody>
      </p:sp>
      <p:sp>
        <p:nvSpPr>
          <p:cNvPr id="16" name="Text Box 9251"/>
          <p:cNvSpPr txBox="1"/>
          <p:nvPr/>
        </p:nvSpPr>
        <p:spPr>
          <a:xfrm>
            <a:off x="1493143" y="4289284"/>
            <a:ext cx="2493763" cy="35623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CA" sz="1600" b="1" dirty="0">
                <a:solidFill>
                  <a:srgbClr val="FFFFFF"/>
                </a:solidFill>
                <a:effectLst/>
                <a:latin typeface="Gill Sans MT" pitchFamily="34" charset="0"/>
                <a:ea typeface="Calibri"/>
                <a:cs typeface="Arial"/>
              </a:rPr>
              <a:t>Fatigue surface cracks</a:t>
            </a:r>
            <a:endParaRPr lang="en-CA" sz="1600" dirty="0">
              <a:effectLst/>
              <a:latin typeface="Gill Sans MT" pitchFamily="34" charset="0"/>
              <a:ea typeface="Calibri"/>
              <a:cs typeface="Arial"/>
            </a:endParaRPr>
          </a:p>
        </p:txBody>
      </p:sp>
      <p:sp>
        <p:nvSpPr>
          <p:cNvPr id="17" name="Text Box 9254"/>
          <p:cNvSpPr txBox="1"/>
          <p:nvPr/>
        </p:nvSpPr>
        <p:spPr>
          <a:xfrm>
            <a:off x="4648200" y="1764237"/>
            <a:ext cx="2610916" cy="45656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CA" sz="1600" b="1" dirty="0">
                <a:solidFill>
                  <a:srgbClr val="FFFFFF"/>
                </a:solidFill>
                <a:effectLst/>
                <a:latin typeface="Gill Sans MT" pitchFamily="34" charset="0"/>
                <a:ea typeface="Calibri"/>
                <a:cs typeface="Arial"/>
              </a:rPr>
              <a:t>Sub-surface crack from beneath the crater</a:t>
            </a:r>
            <a:endParaRPr lang="en-CA" sz="1600" dirty="0">
              <a:effectLst/>
              <a:latin typeface="Gill Sans MT" pitchFamily="34" charset="0"/>
              <a:ea typeface="Calibri"/>
              <a:cs typeface="Arial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6070180" y="2514600"/>
            <a:ext cx="406820" cy="762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6911992" y="3031550"/>
            <a:ext cx="406820" cy="762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7055706" y="5714365"/>
            <a:ext cx="436455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2362200" y="4724400"/>
            <a:ext cx="436455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3048000" y="5105400"/>
            <a:ext cx="152400" cy="3048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914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91974DF9-AD47-4691-BA21-BBFCE3637A9A}" type="slidenum">
              <a:rPr kumimoji="0" lang="en-US" smtClean="0"/>
              <a:pPr eaLnBrk="1" latinLnBrk="0" hangingPunct="1"/>
              <a:t>16</a:t>
            </a:fld>
            <a:endParaRPr kumimoji="0"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81000" y="152400"/>
            <a:ext cx="8305800" cy="715962"/>
          </a:xfrm>
          <a:prstGeom prst="rect">
            <a:avLst/>
          </a:prstGeom>
        </p:spPr>
        <p:txBody>
          <a:bodyPr bIns="91440" anchor="b" anchorCtr="0">
            <a:normAutofit fontScale="97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dirty="0" smtClean="0"/>
              <a:t>WDE MECHANISM – ADVANCED STAGE</a:t>
            </a:r>
            <a:endParaRPr lang="en-CA" dirty="0"/>
          </a:p>
        </p:txBody>
      </p:sp>
      <p:pic>
        <p:nvPicPr>
          <p:cNvPr id="5" name="Picture 4" descr="C:\Users\Abdullahi\AppData\Local\Microsoft\Windows\INetCache\Content.Word\1_m002.t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14401"/>
            <a:ext cx="3756659" cy="2666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Abdullahi\AppData\Local\Microsoft\Windows\INetCache\Content.Word\1_m010.t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914402"/>
            <a:ext cx="3733800" cy="2666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Abdullahi\AppData\Local\Microsoft\Windows\INetCache\Content.Word\2_m017.tif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657600"/>
            <a:ext cx="3756659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C:\Users\Abdullahi\AppData\Local\Microsoft\Windows\INetCache\Content.Word\1_m016.tif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657600"/>
            <a:ext cx="3733800" cy="25908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 Box 9289"/>
          <p:cNvSpPr txBox="1"/>
          <p:nvPr/>
        </p:nvSpPr>
        <p:spPr>
          <a:xfrm>
            <a:off x="990600" y="3008976"/>
            <a:ext cx="2042160" cy="30480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CA" sz="1600" b="1" dirty="0">
                <a:solidFill>
                  <a:srgbClr val="FFFFFF"/>
                </a:solidFill>
                <a:effectLst/>
                <a:latin typeface="Gill Sans MT" pitchFamily="34" charset="0"/>
                <a:ea typeface="Calibri"/>
                <a:cs typeface="Arial"/>
              </a:rPr>
              <a:t>Sub-surface cracks</a:t>
            </a:r>
            <a:endParaRPr lang="en-CA" sz="1600" dirty="0">
              <a:effectLst/>
              <a:latin typeface="Gill Sans MT" pitchFamily="34" charset="0"/>
              <a:ea typeface="Calibri"/>
              <a:cs typeface="Arial"/>
            </a:endParaRPr>
          </a:p>
        </p:txBody>
      </p:sp>
      <p:sp>
        <p:nvSpPr>
          <p:cNvPr id="10" name="Text Box 9280"/>
          <p:cNvSpPr txBox="1"/>
          <p:nvPr/>
        </p:nvSpPr>
        <p:spPr>
          <a:xfrm>
            <a:off x="1680210" y="4567872"/>
            <a:ext cx="2305050" cy="30480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CA" sz="1600" b="1" dirty="0">
                <a:solidFill>
                  <a:srgbClr val="FFFFFF"/>
                </a:solidFill>
                <a:effectLst/>
                <a:latin typeface="Gill Sans MT" pitchFamily="34" charset="0"/>
                <a:ea typeface="Calibri"/>
                <a:cs typeface="Arial"/>
              </a:rPr>
              <a:t>Sub-surface cracking</a:t>
            </a:r>
            <a:endParaRPr lang="en-CA" sz="1600" dirty="0">
              <a:effectLst/>
              <a:latin typeface="Gill Sans MT" pitchFamily="34" charset="0"/>
              <a:ea typeface="Calibri"/>
              <a:cs typeface="Arial"/>
            </a:endParaRPr>
          </a:p>
        </p:txBody>
      </p:sp>
      <p:sp>
        <p:nvSpPr>
          <p:cNvPr id="11" name="Text Box 9282"/>
          <p:cNvSpPr txBox="1"/>
          <p:nvPr/>
        </p:nvSpPr>
        <p:spPr>
          <a:xfrm>
            <a:off x="4671059" y="2651442"/>
            <a:ext cx="3516630" cy="64770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CA" sz="1600" b="1" dirty="0">
                <a:solidFill>
                  <a:srgbClr val="FFFFFF"/>
                </a:solidFill>
                <a:effectLst/>
                <a:latin typeface="Gill Sans MT" pitchFamily="34" charset="0"/>
                <a:ea typeface="Calibri"/>
                <a:cs typeface="Arial"/>
              </a:rPr>
              <a:t>Micro jetting effect forming due to </a:t>
            </a:r>
            <a:r>
              <a:rPr lang="en-CA" sz="1600" b="1" dirty="0" smtClean="0">
                <a:solidFill>
                  <a:srgbClr val="FFFFFF"/>
                </a:solidFill>
                <a:effectLst/>
                <a:latin typeface="Gill Sans MT" pitchFamily="34" charset="0"/>
                <a:ea typeface="Calibri"/>
                <a:cs typeface="Arial"/>
              </a:rPr>
              <a:t>hydraulic penetration</a:t>
            </a:r>
            <a:endParaRPr lang="en-CA" sz="1600" dirty="0">
              <a:effectLst/>
              <a:latin typeface="Gill Sans MT" pitchFamily="34" charset="0"/>
              <a:ea typeface="Calibri"/>
              <a:cs typeface="Arial"/>
            </a:endParaRPr>
          </a:p>
        </p:txBody>
      </p:sp>
      <p:sp>
        <p:nvSpPr>
          <p:cNvPr id="12" name="Text Box 9279"/>
          <p:cNvSpPr txBox="1"/>
          <p:nvPr/>
        </p:nvSpPr>
        <p:spPr>
          <a:xfrm>
            <a:off x="5867400" y="4476432"/>
            <a:ext cx="2590800" cy="48768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CA" sz="1600" b="1" dirty="0">
                <a:solidFill>
                  <a:srgbClr val="FFFFFF"/>
                </a:solidFill>
                <a:effectLst/>
                <a:latin typeface="Gill Sans MT" pitchFamily="34" charset="0"/>
                <a:ea typeface="Calibri"/>
                <a:cs typeface="Arial"/>
              </a:rPr>
              <a:t>Material folding (upheaving)</a:t>
            </a:r>
            <a:endParaRPr lang="en-CA" sz="1600" dirty="0">
              <a:effectLst/>
              <a:latin typeface="Gill Sans MT" pitchFamily="34" charset="0"/>
              <a:ea typeface="Calibri"/>
              <a:cs typeface="Arial"/>
            </a:endParaRPr>
          </a:p>
        </p:txBody>
      </p:sp>
      <p:sp>
        <p:nvSpPr>
          <p:cNvPr id="13" name="Text Box 9285"/>
          <p:cNvSpPr txBox="1"/>
          <p:nvPr/>
        </p:nvSpPr>
        <p:spPr>
          <a:xfrm>
            <a:off x="1524000" y="1295400"/>
            <a:ext cx="2064385" cy="51498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CA" sz="1600" b="1" dirty="0">
                <a:solidFill>
                  <a:srgbClr val="FFFFFF"/>
                </a:solidFill>
                <a:effectLst/>
                <a:latin typeface="Gill Sans MT" pitchFamily="34" charset="0"/>
                <a:ea typeface="Calibri"/>
                <a:cs typeface="Arial"/>
              </a:rPr>
              <a:t>Crack propagation due to lateral flow</a:t>
            </a:r>
            <a:endParaRPr lang="en-CA" sz="1600" dirty="0">
              <a:effectLst/>
              <a:latin typeface="Gill Sans MT" pitchFamily="34" charset="0"/>
              <a:ea typeface="Calibri"/>
              <a:cs typeface="Arial"/>
            </a:endParaRPr>
          </a:p>
        </p:txBody>
      </p:sp>
      <p:sp>
        <p:nvSpPr>
          <p:cNvPr id="14" name="Text Box 9277"/>
          <p:cNvSpPr txBox="1"/>
          <p:nvPr/>
        </p:nvSpPr>
        <p:spPr>
          <a:xfrm>
            <a:off x="6248400" y="3783012"/>
            <a:ext cx="2138680" cy="27178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CA" sz="1600" b="1" dirty="0">
                <a:solidFill>
                  <a:srgbClr val="FFFFFF"/>
                </a:solidFill>
                <a:effectLst/>
                <a:latin typeface="Gill Sans MT" pitchFamily="34" charset="0"/>
                <a:ea typeface="Calibri"/>
                <a:cs typeface="Arial"/>
              </a:rPr>
              <a:t>Coupon top surface</a:t>
            </a:r>
            <a:endParaRPr lang="en-CA" sz="1600" dirty="0">
              <a:effectLst/>
              <a:latin typeface="Gill Sans MT" pitchFamily="34" charset="0"/>
              <a:ea typeface="Calibri"/>
              <a:cs typeface="Arial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2362201" y="4964112"/>
            <a:ext cx="304799" cy="2936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370157" y="1905000"/>
            <a:ext cx="436455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6591300" y="4174846"/>
            <a:ext cx="0" cy="361632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6001109" y="2209800"/>
            <a:ext cx="247291" cy="28575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1575225" y="2895600"/>
            <a:ext cx="329775" cy="1524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708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563562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 smtClean="0"/>
              <a:t>Conclusions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91974DF9-AD47-4691-BA21-BBFCE3637A9A}" type="slidenum">
              <a:rPr kumimoji="0" lang="en-US" smtClean="0"/>
              <a:pPr eaLnBrk="1" latinLnBrk="0" hangingPunct="1"/>
              <a:t>17</a:t>
            </a:fld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04800" y="838200"/>
            <a:ext cx="8686800" cy="5638800"/>
          </a:xfrm>
        </p:spPr>
        <p:txBody>
          <a:bodyPr>
            <a:normAutofit/>
          </a:bodyPr>
          <a:lstStyle/>
          <a:p>
            <a:pPr lvl="0" algn="just">
              <a:spcAft>
                <a:spcPts val="600"/>
              </a:spcAft>
            </a:pPr>
            <a:r>
              <a:rPr lang="en-CA" dirty="0" smtClean="0">
                <a:latin typeface="Gill Sans MT" pitchFamily="34" charset="0"/>
              </a:rPr>
              <a:t>Higher </a:t>
            </a:r>
            <a:r>
              <a:rPr lang="en-CA" dirty="0">
                <a:latin typeface="Gill Sans MT" pitchFamily="34" charset="0"/>
              </a:rPr>
              <a:t>the impact speed </a:t>
            </a:r>
            <a:r>
              <a:rPr lang="en-CA" dirty="0" smtClean="0">
                <a:latin typeface="Gill Sans MT" pitchFamily="34" charset="0"/>
              </a:rPr>
              <a:t>accelerates the erosion </a:t>
            </a:r>
            <a:r>
              <a:rPr lang="en-CA" dirty="0">
                <a:latin typeface="Gill Sans MT" pitchFamily="34" charset="0"/>
              </a:rPr>
              <a:t>initiation and </a:t>
            </a:r>
            <a:r>
              <a:rPr lang="en-CA" dirty="0" smtClean="0">
                <a:latin typeface="Gill Sans MT" pitchFamily="34" charset="0"/>
              </a:rPr>
              <a:t>increases </a:t>
            </a:r>
            <a:r>
              <a:rPr lang="en-CA" dirty="0">
                <a:latin typeface="Gill Sans MT" pitchFamily="34" charset="0"/>
              </a:rPr>
              <a:t>erosion </a:t>
            </a:r>
            <a:r>
              <a:rPr lang="en-CA" dirty="0" smtClean="0">
                <a:latin typeface="Gill Sans MT" pitchFamily="34" charset="0"/>
              </a:rPr>
              <a:t>rates.</a:t>
            </a:r>
            <a:endParaRPr lang="en-CA" dirty="0">
              <a:latin typeface="Gill Sans MT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en-CA" dirty="0">
                <a:solidFill>
                  <a:schemeClr val="accent2">
                    <a:lumMod val="60000"/>
                    <a:lumOff val="40000"/>
                  </a:schemeClr>
                </a:solidFill>
                <a:latin typeface="Gill Sans MT" pitchFamily="34" charset="0"/>
              </a:rPr>
              <a:t>M</a:t>
            </a:r>
            <a:r>
              <a:rPr lang="en-CA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ill Sans MT" pitchFamily="34" charset="0"/>
              </a:rPr>
              <a:t>ain </a:t>
            </a:r>
            <a:r>
              <a:rPr lang="en-CA" dirty="0">
                <a:solidFill>
                  <a:schemeClr val="accent2">
                    <a:lumMod val="60000"/>
                    <a:lumOff val="40000"/>
                  </a:schemeClr>
                </a:solidFill>
                <a:latin typeface="Gill Sans MT" pitchFamily="34" charset="0"/>
              </a:rPr>
              <a:t>causes of the erosion </a:t>
            </a:r>
            <a:r>
              <a:rPr lang="en-CA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ill Sans MT" pitchFamily="34" charset="0"/>
              </a:rPr>
              <a:t>damage at early stages are </a:t>
            </a:r>
            <a:r>
              <a:rPr lang="en-CA" dirty="0">
                <a:solidFill>
                  <a:schemeClr val="accent2">
                    <a:lumMod val="60000"/>
                    <a:lumOff val="40000"/>
                  </a:schemeClr>
                </a:solidFill>
                <a:latin typeface="Gill Sans MT" pitchFamily="34" charset="0"/>
              </a:rPr>
              <a:t>the high </a:t>
            </a:r>
            <a:r>
              <a:rPr lang="en-CA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ill Sans MT" pitchFamily="34" charset="0"/>
              </a:rPr>
              <a:t>impact pressure and </a:t>
            </a:r>
            <a:r>
              <a:rPr lang="en-CA" dirty="0">
                <a:solidFill>
                  <a:schemeClr val="accent2">
                    <a:lumMod val="60000"/>
                    <a:lumOff val="40000"/>
                  </a:schemeClr>
                </a:solidFill>
                <a:latin typeface="Gill Sans MT" pitchFamily="34" charset="0"/>
              </a:rPr>
              <a:t>the lateral </a:t>
            </a:r>
            <a:r>
              <a:rPr lang="en-CA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ill Sans MT" pitchFamily="34" charset="0"/>
              </a:rPr>
              <a:t>jetting.</a:t>
            </a:r>
            <a:endParaRPr lang="en-CA" dirty="0" smtClean="0">
              <a:latin typeface="Gill Sans MT" pitchFamily="34" charset="0"/>
            </a:endParaRPr>
          </a:p>
          <a:p>
            <a:pPr lvl="0" algn="just">
              <a:spcAft>
                <a:spcPts val="600"/>
              </a:spcAft>
            </a:pPr>
            <a:r>
              <a:rPr lang="en-CA" dirty="0">
                <a:latin typeface="Gill Sans MT" pitchFamily="34" charset="0"/>
              </a:rPr>
              <a:t>Formation of microcracks, isolated pits and shallow </a:t>
            </a:r>
            <a:r>
              <a:rPr lang="en-CA" dirty="0" smtClean="0">
                <a:latin typeface="Gill Sans MT" pitchFamily="34" charset="0"/>
              </a:rPr>
              <a:t>depressions were typical features associated with the incubation stage</a:t>
            </a:r>
            <a:r>
              <a:rPr lang="en-CA" i="1" dirty="0" smtClean="0">
                <a:latin typeface="Gill Sans MT" pitchFamily="34" charset="0"/>
              </a:rPr>
              <a:t>.</a:t>
            </a:r>
            <a:endParaRPr lang="en-CA" dirty="0">
              <a:latin typeface="Gill Sans MT" pitchFamily="34" charset="0"/>
            </a:endParaRPr>
          </a:p>
          <a:p>
            <a:pPr lvl="0" algn="just">
              <a:spcAft>
                <a:spcPts val="600"/>
              </a:spcAft>
            </a:pPr>
            <a:r>
              <a:rPr lang="en-CA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ill Sans MT" pitchFamily="34" charset="0"/>
              </a:rPr>
              <a:t>The </a:t>
            </a:r>
            <a:r>
              <a:rPr lang="en-CA" dirty="0">
                <a:solidFill>
                  <a:schemeClr val="accent2">
                    <a:lumMod val="60000"/>
                    <a:lumOff val="40000"/>
                  </a:schemeClr>
                </a:solidFill>
                <a:latin typeface="Gill Sans MT" pitchFamily="34" charset="0"/>
              </a:rPr>
              <a:t>hydraulic </a:t>
            </a:r>
            <a:r>
              <a:rPr lang="en-CA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ill Sans MT" pitchFamily="34" charset="0"/>
              </a:rPr>
              <a:t>penetration and stress waves are the main causes of erosion in advanced stages.</a:t>
            </a:r>
            <a:endParaRPr lang="en-CA" dirty="0">
              <a:latin typeface="Gill Sans MT" pitchFamily="34" charset="0"/>
            </a:endParaRPr>
          </a:p>
          <a:p>
            <a:pPr lvl="0" algn="just">
              <a:spcAft>
                <a:spcPts val="600"/>
              </a:spcAft>
            </a:pPr>
            <a:r>
              <a:rPr lang="en-CA" dirty="0" smtClean="0">
                <a:latin typeface="Gill Sans MT" pitchFamily="34" charset="0"/>
              </a:rPr>
              <a:t>Deep </a:t>
            </a:r>
            <a:r>
              <a:rPr lang="en-CA" dirty="0">
                <a:latin typeface="Gill Sans MT" pitchFamily="34" charset="0"/>
              </a:rPr>
              <a:t>cracks, sub-surface cracks, </a:t>
            </a:r>
            <a:r>
              <a:rPr lang="en-CA" dirty="0" smtClean="0">
                <a:latin typeface="Gill Sans MT" pitchFamily="34" charset="0"/>
              </a:rPr>
              <a:t>material </a:t>
            </a:r>
            <a:r>
              <a:rPr lang="en-CA" dirty="0">
                <a:latin typeface="Gill Sans MT" pitchFamily="34" charset="0"/>
              </a:rPr>
              <a:t>folding and upheaving </a:t>
            </a:r>
            <a:r>
              <a:rPr lang="en-CA" dirty="0" smtClean="0">
                <a:latin typeface="Gill Sans MT" pitchFamily="34" charset="0"/>
              </a:rPr>
              <a:t>are main features observed at the advanced stage.</a:t>
            </a:r>
          </a:p>
          <a:p>
            <a:pPr lvl="0" algn="just"/>
            <a:endParaRPr lang="en-CA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65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810000"/>
            <a:ext cx="2563740" cy="259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752600"/>
            <a:ext cx="2706815" cy="20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800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80631</TotalTime>
  <Words>687</Words>
  <Application>Microsoft Office PowerPoint</Application>
  <PresentationFormat>On-screen Show (4:3)</PresentationFormat>
  <Paragraphs>151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Equity</vt:lpstr>
      <vt:lpstr>Influence of Impact Speed on Water Droplet Erosion (WDE) Performance of Ti-6Al-4V and Mechanism of Material Removal During the Incubation and Advanced Stages</vt:lpstr>
      <vt:lpstr>INTRODUCTION</vt:lpstr>
      <vt:lpstr>INTRODUCTION</vt:lpstr>
      <vt:lpstr>WATER DROPLET EROSION</vt:lpstr>
      <vt:lpstr>WATER DROPLET EROSION</vt:lpstr>
      <vt:lpstr>WATER DROPLET EROSION TESTING</vt:lpstr>
      <vt:lpstr>MATERIAL</vt:lpstr>
      <vt:lpstr>WATER DROPLET EROSION TESTING</vt:lpstr>
      <vt:lpstr>CHARACTERIZATION OF ERODED COUPONS</vt:lpstr>
      <vt:lpstr>RESULTS – WDE CURVES</vt:lpstr>
      <vt:lpstr>ANALYSIS OF WDE CURVES</vt:lpstr>
      <vt:lpstr>WDE MECHANISM – INITIATION STAGE</vt:lpstr>
      <vt:lpstr>WDE MECHANISM – INITIATION STAGE</vt:lpstr>
      <vt:lpstr>WDE MECHANISM – INITIATION STAGE</vt:lpstr>
      <vt:lpstr>PowerPoint Presentation</vt:lpstr>
      <vt:lpstr>PowerPoint Presentation</vt:lpstr>
      <vt:lpstr>Conclusions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Erosion Resistance Surface Treatment Using  Low Plasticity Burnishing(LPB)</dc:title>
  <dc:creator>madina</dc:creator>
  <cp:lastModifiedBy>Abdullahi</cp:lastModifiedBy>
  <cp:revision>684</cp:revision>
  <dcterms:created xsi:type="dcterms:W3CDTF">2006-08-16T00:00:00Z</dcterms:created>
  <dcterms:modified xsi:type="dcterms:W3CDTF">2015-08-28T00:34:22Z</dcterms:modified>
</cp:coreProperties>
</file>