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drawings/drawing1.xml" ContentType="application/vnd.openxmlformats-officedocument.drawingml.chartshapes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300" r:id="rId2"/>
    <p:sldId id="349" r:id="rId3"/>
    <p:sldId id="301" r:id="rId4"/>
    <p:sldId id="326" r:id="rId5"/>
    <p:sldId id="327" r:id="rId6"/>
    <p:sldId id="294" r:id="rId7"/>
    <p:sldId id="287" r:id="rId8"/>
    <p:sldId id="271" r:id="rId9"/>
    <p:sldId id="259" r:id="rId10"/>
    <p:sldId id="292" r:id="rId11"/>
    <p:sldId id="328" r:id="rId12"/>
    <p:sldId id="260" r:id="rId13"/>
    <p:sldId id="303" r:id="rId14"/>
    <p:sldId id="305" r:id="rId15"/>
    <p:sldId id="333" r:id="rId16"/>
    <p:sldId id="302" r:id="rId17"/>
    <p:sldId id="322" r:id="rId18"/>
    <p:sldId id="304" r:id="rId19"/>
    <p:sldId id="323" r:id="rId20"/>
    <p:sldId id="274" r:id="rId21"/>
    <p:sldId id="267" r:id="rId22"/>
    <p:sldId id="306" r:id="rId23"/>
    <p:sldId id="307" r:id="rId24"/>
    <p:sldId id="320" r:id="rId25"/>
    <p:sldId id="335" r:id="rId26"/>
    <p:sldId id="321" r:id="rId27"/>
    <p:sldId id="334" r:id="rId28"/>
    <p:sldId id="336" r:id="rId29"/>
    <p:sldId id="337" r:id="rId30"/>
    <p:sldId id="277" r:id="rId31"/>
    <p:sldId id="329" r:id="rId32"/>
    <p:sldId id="309" r:id="rId33"/>
    <p:sldId id="310" r:id="rId34"/>
    <p:sldId id="311" r:id="rId35"/>
    <p:sldId id="314" r:id="rId36"/>
    <p:sldId id="312" r:id="rId37"/>
    <p:sldId id="330" r:id="rId38"/>
    <p:sldId id="313" r:id="rId39"/>
    <p:sldId id="316" r:id="rId40"/>
    <p:sldId id="338" r:id="rId41"/>
    <p:sldId id="339" r:id="rId42"/>
    <p:sldId id="315" r:id="rId43"/>
    <p:sldId id="345" r:id="rId44"/>
    <p:sldId id="340" r:id="rId45"/>
    <p:sldId id="346" r:id="rId46"/>
    <p:sldId id="317" r:id="rId47"/>
    <p:sldId id="347" r:id="rId48"/>
    <p:sldId id="331" r:id="rId49"/>
    <p:sldId id="318" r:id="rId50"/>
    <p:sldId id="341" r:id="rId51"/>
    <p:sldId id="348" r:id="rId52"/>
    <p:sldId id="342" r:id="rId53"/>
    <p:sldId id="343" r:id="rId54"/>
    <p:sldId id="344" r:id="rId55"/>
    <p:sldId id="299" r:id="rId56"/>
    <p:sldId id="350" r:id="rId5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59F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75" d="100"/>
          <a:sy n="75" d="100"/>
        </p:scale>
        <p:origin x="-540" y="-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explosion val="9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85</a:t>
                    </a:r>
                  </a:p>
                  <a:p>
                    <a:r>
                      <a:rPr lang="en-US" dirty="0" err="1" smtClean="0"/>
                      <a:t>Denova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7.3868887029693905E-3"/>
                  <c:y val="-4.2535792800450022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15</a:t>
                    </a:r>
                  </a:p>
                  <a:p>
                    <a:r>
                      <a:rPr lang="en-US" dirty="0" smtClean="0"/>
                      <a:t>secondary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Sheet1!$A$2:$A$5</c:f>
              <c:strCache>
                <c:ptCount val="2"/>
                <c:pt idx="0">
                  <c:v>Denovo</c:v>
                </c:pt>
                <c:pt idx="1">
                  <c:v>secondary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85</c:v>
                </c:pt>
                <c:pt idx="1">
                  <c:v>15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1"/>
            <c:bubble3D val="0"/>
            <c:explosion val="14"/>
          </c:dPt>
          <c:dPt>
            <c:idx val="2"/>
            <c:bubble3D val="0"/>
            <c:explosion val="25"/>
          </c:dPt>
          <c:dLbls>
            <c:dLbl>
              <c:idx val="0"/>
              <c:layout>
                <c:manualLayout>
                  <c:x val="-0.11225843129006945"/>
                  <c:y val="-0.16055728844755179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55</a:t>
                    </a:r>
                  </a:p>
                  <a:p>
                    <a:r>
                      <a:rPr lang="en-US" dirty="0" smtClean="0"/>
                      <a:t>M2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8.8540992928130419E-2"/>
                  <c:y val="-0.16088551739987017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20</a:t>
                    </a:r>
                  </a:p>
                  <a:p>
                    <a:r>
                      <a:rPr lang="en-US" dirty="0" smtClean="0"/>
                      <a:t>M4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8.3458115526751517E-2"/>
                  <c:y val="5.6348975907634213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10</a:t>
                    </a:r>
                  </a:p>
                  <a:p>
                    <a:r>
                      <a:rPr lang="en-US" dirty="0" smtClean="0"/>
                      <a:t>M1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Sheet1!$A$2:$A$7</c:f>
              <c:strCache>
                <c:ptCount val="6"/>
                <c:pt idx="0">
                  <c:v>M2</c:v>
                </c:pt>
                <c:pt idx="1">
                  <c:v>M4</c:v>
                </c:pt>
                <c:pt idx="2">
                  <c:v>M1</c:v>
                </c:pt>
                <c:pt idx="3">
                  <c:v>M7</c:v>
                </c:pt>
                <c:pt idx="4">
                  <c:v>M0</c:v>
                </c:pt>
                <c:pt idx="5">
                  <c:v>M6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55</c:v>
                </c:pt>
                <c:pt idx="1">
                  <c:v>20</c:v>
                </c:pt>
                <c:pt idx="2">
                  <c:v>10</c:v>
                </c:pt>
                <c:pt idx="3">
                  <c:v>5</c:v>
                </c:pt>
                <c:pt idx="4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mucositis</c:v>
                </c:pt>
              </c:strCache>
            </c:strRef>
          </c:tx>
          <c:dPt>
            <c:idx val="0"/>
            <c:bubble3D val="0"/>
            <c:explosion val="10"/>
          </c:dPt>
          <c:dPt>
            <c:idx val="1"/>
            <c:bubble3D val="0"/>
            <c:explosion val="30"/>
          </c:dPt>
          <c:dPt>
            <c:idx val="2"/>
            <c:bubble3D val="0"/>
            <c:explosion val="27"/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24</a:t>
                    </a:r>
                  </a:p>
                  <a:p>
                    <a:r>
                      <a:rPr lang="en-US" dirty="0" smtClean="0"/>
                      <a:t>G-2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5.3266434099411238E-2"/>
                  <c:y val="-0.275129884168029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66</a:t>
                    </a:r>
                  </a:p>
                  <a:p>
                    <a:r>
                      <a:rPr lang="en-US" dirty="0" smtClean="0"/>
                      <a:t>G-3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6.4255129721036391E-2"/>
                  <c:y val="0.10839687420109251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10</a:t>
                    </a:r>
                  </a:p>
                  <a:p>
                    <a:r>
                      <a:rPr lang="en-US" dirty="0" smtClean="0"/>
                      <a:t>G-4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Sheet1!$A$2:$A$5</c:f>
              <c:strCache>
                <c:ptCount val="3"/>
                <c:pt idx="0">
                  <c:v>grade-2</c:v>
                </c:pt>
                <c:pt idx="1">
                  <c:v>grade-3</c:v>
                </c:pt>
                <c:pt idx="2">
                  <c:v>grade-4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24</c:v>
                </c:pt>
                <c:pt idx="1">
                  <c:v>66</c:v>
                </c:pt>
                <c:pt idx="2">
                  <c:v>10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</c:plotArea>
    <c:legend>
      <c:legendPos val="r"/>
      <c:legendEntry>
        <c:idx val="3"/>
        <c:delete val="1"/>
      </c:legendEntry>
      <c:layout>
        <c:manualLayout>
          <c:xMode val="edge"/>
          <c:yMode val="edge"/>
          <c:x val="0.7566219570384477"/>
          <c:y val="0.28199727363351396"/>
          <c:w val="0.23081010890725118"/>
          <c:h val="0.4033197243779029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explosion val="7"/>
          </c:dPt>
          <c:dPt>
            <c:idx val="1"/>
            <c:bubble3D val="0"/>
            <c:explosion val="9"/>
          </c:dPt>
          <c:dPt>
            <c:idx val="2"/>
            <c:bubble3D val="0"/>
            <c:explosion val="16"/>
          </c:dPt>
          <c:dPt>
            <c:idx val="3"/>
            <c:bubble3D val="0"/>
            <c:explosion val="31"/>
          </c:dPt>
          <c:dLbls>
            <c:dLbl>
              <c:idx val="0"/>
              <c:layout>
                <c:manualLayout>
                  <c:x val="-0.12450379883838562"/>
                  <c:y val="-0.2616013089997338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65</a:t>
                    </a:r>
                  </a:p>
                  <a:p>
                    <a:r>
                      <a:rPr lang="en-US" dirty="0" smtClean="0"/>
                      <a:t>Gut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15</a:t>
                    </a:r>
                  </a:p>
                  <a:p>
                    <a:r>
                      <a:rPr lang="en-US" dirty="0" smtClean="0"/>
                      <a:t>chest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Sheet1!$A$2:$A$5</c:f>
              <c:strCache>
                <c:ptCount val="4"/>
                <c:pt idx="0">
                  <c:v>gut</c:v>
                </c:pt>
                <c:pt idx="1">
                  <c:v>CLABSI</c:v>
                </c:pt>
                <c:pt idx="2">
                  <c:v>chest</c:v>
                </c:pt>
                <c:pt idx="3">
                  <c:v>sinus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65</c:v>
                </c:pt>
                <c:pt idx="1">
                  <c:v>10</c:v>
                </c:pt>
                <c:pt idx="2">
                  <c:v>15</c:v>
                </c:pt>
                <c:pt idx="3">
                  <c:v>10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Before 2012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septic event</c:v>
                </c:pt>
                <c:pt idx="1">
                  <c:v>culture +ve</c:v>
                </c:pt>
                <c:pt idx="2">
                  <c:v>gram -ve</c:v>
                </c:pt>
                <c:pt idx="3">
                  <c:v>MDR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87</c:v>
                </c:pt>
                <c:pt idx="1">
                  <c:v>34</c:v>
                </c:pt>
                <c:pt idx="2">
                  <c:v>90</c:v>
                </c:pt>
                <c:pt idx="3">
                  <c:v>20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2012-2015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septic event</c:v>
                </c:pt>
                <c:pt idx="1">
                  <c:v>culture +ve</c:v>
                </c:pt>
                <c:pt idx="2">
                  <c:v>gram -ve</c:v>
                </c:pt>
                <c:pt idx="3">
                  <c:v>MDR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82</c:v>
                </c:pt>
                <c:pt idx="1">
                  <c:v>40</c:v>
                </c:pt>
                <c:pt idx="2">
                  <c:v>89</c:v>
                </c:pt>
                <c:pt idx="3">
                  <c:v>87.5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Column1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septic event</c:v>
                </c:pt>
                <c:pt idx="1">
                  <c:v>culture +ve</c:v>
                </c:pt>
                <c:pt idx="2">
                  <c:v>gram -ve</c:v>
                </c:pt>
                <c:pt idx="3">
                  <c:v>MDR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80815616"/>
        <c:axId val="80052224"/>
        <c:axId val="0"/>
      </c:bar3DChart>
      <c:catAx>
        <c:axId val="80815616"/>
        <c:scaling>
          <c:orientation val="minMax"/>
        </c:scaling>
        <c:delete val="0"/>
        <c:axPos val="b"/>
        <c:majorTickMark val="out"/>
        <c:minorTickMark val="none"/>
        <c:tickLblPos val="nextTo"/>
        <c:crossAx val="80052224"/>
        <c:crosses val="autoZero"/>
        <c:auto val="1"/>
        <c:lblAlgn val="ctr"/>
        <c:lblOffset val="100"/>
        <c:noMultiLvlLbl val="0"/>
      </c:catAx>
      <c:valAx>
        <c:axId val="8005222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80815616"/>
        <c:crosses val="autoZero"/>
        <c:crossBetween val="between"/>
      </c:valAx>
    </c:plotArea>
    <c:legend>
      <c:legendPos val="r"/>
      <c:legendEntry>
        <c:idx val="2"/>
        <c:delete val="1"/>
      </c:legendEntry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PS</c:v>
                </c:pt>
              </c:strCache>
            </c:strRef>
          </c:tx>
          <c:cat>
            <c:strRef>
              <c:f>Sheet1!$A$2:$A$5</c:f>
              <c:strCache>
                <c:ptCount val="4"/>
                <c:pt idx="0">
                  <c:v>2002-2012</c:v>
                </c:pt>
                <c:pt idx="3">
                  <c:v>2012-2015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77</c:v>
                </c:pt>
                <c:pt idx="3">
                  <c:v>13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MDR</c:v>
                </c:pt>
              </c:strCache>
            </c:strRef>
          </c:tx>
          <c:cat>
            <c:strRef>
              <c:f>Sheet1!$A$2:$A$5</c:f>
              <c:strCache>
                <c:ptCount val="4"/>
                <c:pt idx="0">
                  <c:v>2002-2012</c:v>
                </c:pt>
                <c:pt idx="3">
                  <c:v>2012-2015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12.5</c:v>
                </c:pt>
                <c:pt idx="3">
                  <c:v>87.5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Column1</c:v>
                </c:pt>
              </c:strCache>
            </c:strRef>
          </c:tx>
          <c:cat>
            <c:strRef>
              <c:f>Sheet1!$A$2:$A$5</c:f>
              <c:strCache>
                <c:ptCount val="4"/>
                <c:pt idx="0">
                  <c:v>2002-2012</c:v>
                </c:pt>
                <c:pt idx="3">
                  <c:v>2012-2015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0814592"/>
        <c:axId val="80055104"/>
      </c:lineChart>
      <c:catAx>
        <c:axId val="80814592"/>
        <c:scaling>
          <c:orientation val="minMax"/>
        </c:scaling>
        <c:delete val="0"/>
        <c:axPos val="b"/>
        <c:majorTickMark val="out"/>
        <c:minorTickMark val="none"/>
        <c:tickLblPos val="nextTo"/>
        <c:crossAx val="80055104"/>
        <c:crosses val="autoZero"/>
        <c:auto val="1"/>
        <c:lblAlgn val="ctr"/>
        <c:lblOffset val="100"/>
        <c:noMultiLvlLbl val="0"/>
      </c:catAx>
      <c:valAx>
        <c:axId val="8005510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80814592"/>
        <c:crosses val="autoZero"/>
        <c:crossBetween val="between"/>
      </c:valAx>
    </c:plotArea>
    <c:legend>
      <c:legendPos val="r"/>
      <c:legendEntry>
        <c:idx val="1"/>
        <c:txPr>
          <a:bodyPr/>
          <a:lstStyle/>
          <a:p>
            <a:pPr>
              <a:defRPr>
                <a:solidFill>
                  <a:srgbClr val="FF0000"/>
                </a:solidFill>
              </a:defRPr>
            </a:pPr>
            <a:endParaRPr lang="en-US"/>
          </a:p>
        </c:txPr>
      </c:legendEntry>
      <c:legendEntry>
        <c:idx val="2"/>
        <c:delete val="1"/>
      </c:legendEntry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2002-2012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3"/>
                <c:pt idx="0">
                  <c:v>PICU care</c:v>
                </c:pt>
                <c:pt idx="1">
                  <c:v>high end antibiotics</c:v>
                </c:pt>
                <c:pt idx="2">
                  <c:v>Granulocyte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</c:v>
                </c:pt>
                <c:pt idx="1">
                  <c:v>8</c:v>
                </c:pt>
                <c:pt idx="2">
                  <c:v>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2012-2015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3"/>
                <c:pt idx="0">
                  <c:v>PICU care</c:v>
                </c:pt>
                <c:pt idx="1">
                  <c:v>high end antibiotics</c:v>
                </c:pt>
                <c:pt idx="2">
                  <c:v>Granulocyte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17</c:v>
                </c:pt>
                <c:pt idx="1">
                  <c:v>32</c:v>
                </c:pt>
                <c:pt idx="2">
                  <c:v>9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Column1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3"/>
                <c:pt idx="0">
                  <c:v>PICU care</c:v>
                </c:pt>
                <c:pt idx="1">
                  <c:v>high end antibiotics</c:v>
                </c:pt>
                <c:pt idx="2">
                  <c:v>Granulocyte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81056768"/>
        <c:axId val="80945152"/>
        <c:axId val="0"/>
      </c:bar3DChart>
      <c:catAx>
        <c:axId val="81056768"/>
        <c:scaling>
          <c:orientation val="minMax"/>
        </c:scaling>
        <c:delete val="0"/>
        <c:axPos val="b"/>
        <c:majorTickMark val="out"/>
        <c:minorTickMark val="none"/>
        <c:tickLblPos val="nextTo"/>
        <c:crossAx val="80945152"/>
        <c:crosses val="autoZero"/>
        <c:auto val="1"/>
        <c:lblAlgn val="ctr"/>
        <c:lblOffset val="100"/>
        <c:noMultiLvlLbl val="0"/>
      </c:catAx>
      <c:valAx>
        <c:axId val="8094515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81056768"/>
        <c:crosses val="autoZero"/>
        <c:crossBetween val="between"/>
      </c:valAx>
    </c:plotArea>
    <c:legend>
      <c:legendPos val="r"/>
      <c:legendEntry>
        <c:idx val="2"/>
        <c:delete val="1"/>
      </c:legendEntry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cost</c:v>
                </c:pt>
              </c:strCache>
            </c:strRef>
          </c:tx>
          <c:cat>
            <c:strRef>
              <c:f>Sheet1!$A$2:$A$5</c:f>
              <c:strCache>
                <c:ptCount val="4"/>
                <c:pt idx="0">
                  <c:v>2002-2006</c:v>
                </c:pt>
                <c:pt idx="1">
                  <c:v>2006-2009</c:v>
                </c:pt>
                <c:pt idx="2">
                  <c:v>2009-2012</c:v>
                </c:pt>
                <c:pt idx="3">
                  <c:v>2012-2015</c:v>
                </c:pt>
              </c:strCache>
            </c:strRef>
          </c:cat>
          <c:val>
            <c:numRef>
              <c:f>Sheet1!$B$2:$B$5</c:f>
              <c:numCache>
                <c:formatCode>#,##0</c:formatCode>
                <c:ptCount val="4"/>
                <c:pt idx="0">
                  <c:v>20</c:v>
                </c:pt>
                <c:pt idx="1">
                  <c:v>50</c:v>
                </c:pt>
                <c:pt idx="2">
                  <c:v>70</c:v>
                </c:pt>
                <c:pt idx="3">
                  <c:v>100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remission</c:v>
                </c:pt>
              </c:strCache>
            </c:strRef>
          </c:tx>
          <c:cat>
            <c:strRef>
              <c:f>Sheet1!$A$2:$A$5</c:f>
              <c:strCache>
                <c:ptCount val="4"/>
                <c:pt idx="0">
                  <c:v>2002-2006</c:v>
                </c:pt>
                <c:pt idx="1">
                  <c:v>2006-2009</c:v>
                </c:pt>
                <c:pt idx="2">
                  <c:v>2009-2012</c:v>
                </c:pt>
                <c:pt idx="3">
                  <c:v>2012-2015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83</c:v>
                </c:pt>
                <c:pt idx="1">
                  <c:v>85</c:v>
                </c:pt>
                <c:pt idx="2">
                  <c:v>86</c:v>
                </c:pt>
                <c:pt idx="3">
                  <c:v>86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EFS</c:v>
                </c:pt>
              </c:strCache>
            </c:strRef>
          </c:tx>
          <c:cat>
            <c:strRef>
              <c:f>Sheet1!$A$2:$A$5</c:f>
              <c:strCache>
                <c:ptCount val="4"/>
                <c:pt idx="0">
                  <c:v>2002-2006</c:v>
                </c:pt>
                <c:pt idx="1">
                  <c:v>2006-2009</c:v>
                </c:pt>
                <c:pt idx="2">
                  <c:v>2009-2012</c:v>
                </c:pt>
                <c:pt idx="3">
                  <c:v>2012-2015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77</c:v>
                </c:pt>
                <c:pt idx="1">
                  <c:v>80</c:v>
                </c:pt>
                <c:pt idx="2">
                  <c:v>82</c:v>
                </c:pt>
                <c:pt idx="3">
                  <c:v>83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0898048"/>
        <c:axId val="80948032"/>
      </c:lineChart>
      <c:catAx>
        <c:axId val="80898048"/>
        <c:scaling>
          <c:orientation val="minMax"/>
        </c:scaling>
        <c:delete val="0"/>
        <c:axPos val="b"/>
        <c:majorTickMark val="out"/>
        <c:minorTickMark val="none"/>
        <c:tickLblPos val="nextTo"/>
        <c:crossAx val="80948032"/>
        <c:crosses val="autoZero"/>
        <c:auto val="1"/>
        <c:lblAlgn val="ctr"/>
        <c:lblOffset val="100"/>
        <c:noMultiLvlLbl val="0"/>
      </c:catAx>
      <c:valAx>
        <c:axId val="80948032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crossAx val="8089804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0827195-950B-431F-94CA-DE0C50F2F98C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2B9DA88D-5BEA-4140-8B65-11A4978DB065}">
      <dgm:prSet phldrT="[Text]"/>
      <dgm:spPr/>
      <dgm:t>
        <a:bodyPr/>
        <a:lstStyle/>
        <a:p>
          <a:r>
            <a:rPr lang="en-IN" dirty="0" smtClean="0"/>
            <a:t>N=54</a:t>
          </a:r>
          <a:endParaRPr lang="en-IN" dirty="0"/>
        </a:p>
      </dgm:t>
    </dgm:pt>
    <dgm:pt modelId="{AB347C6A-1FED-468E-8D43-76CCF7D874CD}" type="parTrans" cxnId="{4968D96E-6ED8-4451-95CF-674FE9E01900}">
      <dgm:prSet/>
      <dgm:spPr/>
      <dgm:t>
        <a:bodyPr/>
        <a:lstStyle/>
        <a:p>
          <a:endParaRPr lang="en-IN"/>
        </a:p>
      </dgm:t>
    </dgm:pt>
    <dgm:pt modelId="{FFA58E36-D213-4BCC-84D9-47627A2EAE1E}" type="sibTrans" cxnId="{4968D96E-6ED8-4451-95CF-674FE9E01900}">
      <dgm:prSet/>
      <dgm:spPr/>
      <dgm:t>
        <a:bodyPr/>
        <a:lstStyle/>
        <a:p>
          <a:endParaRPr lang="en-IN"/>
        </a:p>
      </dgm:t>
    </dgm:pt>
    <dgm:pt modelId="{B3E07FEC-59F8-45D6-B0C6-7539EB167B8B}">
      <dgm:prSet phldrT="[Text]"/>
      <dgm:spPr/>
      <dgm:t>
        <a:bodyPr/>
        <a:lstStyle/>
        <a:p>
          <a:r>
            <a:rPr lang="en-IN" dirty="0" err="1" smtClean="0"/>
            <a:t>Remissio</a:t>
          </a:r>
          <a:r>
            <a:rPr lang="en-IN" dirty="0" smtClean="0"/>
            <a:t> n after 1</a:t>
          </a:r>
          <a:r>
            <a:rPr lang="en-IN" baseline="30000" dirty="0" smtClean="0"/>
            <a:t>st</a:t>
          </a:r>
          <a:r>
            <a:rPr lang="en-IN" dirty="0" smtClean="0"/>
            <a:t> ADE=43</a:t>
          </a:r>
          <a:endParaRPr lang="en-IN" dirty="0"/>
        </a:p>
      </dgm:t>
    </dgm:pt>
    <dgm:pt modelId="{05A2400C-4399-4E04-BEEB-8E5018654772}" type="parTrans" cxnId="{662FC9B4-0AEF-4310-B825-59C779011F90}">
      <dgm:prSet/>
      <dgm:spPr/>
      <dgm:t>
        <a:bodyPr/>
        <a:lstStyle/>
        <a:p>
          <a:endParaRPr lang="en-IN"/>
        </a:p>
      </dgm:t>
    </dgm:pt>
    <dgm:pt modelId="{A079B5E1-865F-48F3-A693-39268CCD8FD1}" type="sibTrans" cxnId="{662FC9B4-0AEF-4310-B825-59C779011F90}">
      <dgm:prSet/>
      <dgm:spPr/>
      <dgm:t>
        <a:bodyPr/>
        <a:lstStyle/>
        <a:p>
          <a:endParaRPr lang="en-IN"/>
        </a:p>
      </dgm:t>
    </dgm:pt>
    <dgm:pt modelId="{BE6D93BD-7D20-4EE5-A803-8D5DDA656503}">
      <dgm:prSet phldrT="[Text]"/>
      <dgm:spPr/>
      <dgm:t>
        <a:bodyPr/>
        <a:lstStyle/>
        <a:p>
          <a:r>
            <a:rPr lang="en-IN" dirty="0" smtClean="0"/>
            <a:t>45 achieved remission at end of induction</a:t>
          </a:r>
          <a:endParaRPr lang="en-IN" dirty="0"/>
        </a:p>
      </dgm:t>
    </dgm:pt>
    <dgm:pt modelId="{23F81689-704D-41DD-924C-F2EA53AC7A77}" type="parTrans" cxnId="{24925528-CC37-46F2-8346-30EE8283CA1D}">
      <dgm:prSet/>
      <dgm:spPr/>
      <dgm:t>
        <a:bodyPr/>
        <a:lstStyle/>
        <a:p>
          <a:endParaRPr lang="en-IN"/>
        </a:p>
      </dgm:t>
    </dgm:pt>
    <dgm:pt modelId="{9F666F22-5430-4B1B-9FA0-CE939593A6BE}" type="sibTrans" cxnId="{24925528-CC37-46F2-8346-30EE8283CA1D}">
      <dgm:prSet/>
      <dgm:spPr/>
      <dgm:t>
        <a:bodyPr/>
        <a:lstStyle/>
        <a:p>
          <a:endParaRPr lang="en-IN"/>
        </a:p>
      </dgm:t>
    </dgm:pt>
    <dgm:pt modelId="{F781E9EF-336A-41DE-8D45-82BA1A6786BF}">
      <dgm:prSet phldrT="[Text]"/>
      <dgm:spPr/>
      <dgm:t>
        <a:bodyPr/>
        <a:lstStyle/>
        <a:p>
          <a:r>
            <a:rPr lang="en-IN" dirty="0" smtClean="0"/>
            <a:t>Refractory in 4</a:t>
          </a:r>
          <a:endParaRPr lang="en-IN" dirty="0"/>
        </a:p>
      </dgm:t>
    </dgm:pt>
    <dgm:pt modelId="{9FBADB49-6B19-4800-92A3-5B951920051E}" type="parTrans" cxnId="{7A5547BE-A848-4ED7-8AAC-7F7781D374B0}">
      <dgm:prSet/>
      <dgm:spPr/>
      <dgm:t>
        <a:bodyPr/>
        <a:lstStyle/>
        <a:p>
          <a:endParaRPr lang="en-IN"/>
        </a:p>
      </dgm:t>
    </dgm:pt>
    <dgm:pt modelId="{BBF22297-FEA8-4679-BFBA-F62F51C2D626}" type="sibTrans" cxnId="{7A5547BE-A848-4ED7-8AAC-7F7781D374B0}">
      <dgm:prSet/>
      <dgm:spPr/>
      <dgm:t>
        <a:bodyPr/>
        <a:lstStyle/>
        <a:p>
          <a:endParaRPr lang="en-IN"/>
        </a:p>
      </dgm:t>
    </dgm:pt>
    <dgm:pt modelId="{EE24BDE4-F2B2-4E5C-B127-CCAB9E8FF096}">
      <dgm:prSet phldrT="[Text]"/>
      <dgm:spPr/>
      <dgm:t>
        <a:bodyPr/>
        <a:lstStyle/>
        <a:p>
          <a:r>
            <a:rPr lang="en-IN" dirty="0" smtClean="0"/>
            <a:t>Sepsis death-3</a:t>
          </a:r>
          <a:endParaRPr lang="en-IN" dirty="0"/>
        </a:p>
      </dgm:t>
    </dgm:pt>
    <dgm:pt modelId="{DBCB3D0E-0D51-4362-8465-8316BC9AF4B0}" type="parTrans" cxnId="{DF037C7D-0E83-4838-A83B-C83B4B4E112F}">
      <dgm:prSet/>
      <dgm:spPr/>
      <dgm:t>
        <a:bodyPr/>
        <a:lstStyle/>
        <a:p>
          <a:endParaRPr lang="en-IN"/>
        </a:p>
      </dgm:t>
    </dgm:pt>
    <dgm:pt modelId="{FAC9C11F-88B3-40A5-81A6-945ED865C062}" type="sibTrans" cxnId="{DF037C7D-0E83-4838-A83B-C83B4B4E112F}">
      <dgm:prSet/>
      <dgm:spPr/>
      <dgm:t>
        <a:bodyPr/>
        <a:lstStyle/>
        <a:p>
          <a:endParaRPr lang="en-IN"/>
        </a:p>
      </dgm:t>
    </dgm:pt>
    <dgm:pt modelId="{190AE867-F504-4B4A-94B7-FBFD89A3FD7D}">
      <dgm:prSet phldrT="[Text]"/>
      <dgm:spPr/>
      <dgm:t>
        <a:bodyPr/>
        <a:lstStyle/>
        <a:p>
          <a:r>
            <a:rPr lang="en-IN" dirty="0" smtClean="0"/>
            <a:t>Mortality-5</a:t>
          </a:r>
        </a:p>
        <a:p>
          <a:r>
            <a:rPr lang="en-IN" dirty="0" smtClean="0"/>
            <a:t>All sepsis related death</a:t>
          </a:r>
          <a:endParaRPr lang="en-IN" dirty="0"/>
        </a:p>
      </dgm:t>
    </dgm:pt>
    <dgm:pt modelId="{951801EA-263A-4EDF-BCA4-A54B60400402}" type="parTrans" cxnId="{436E22B6-AD41-4846-B5D9-192C66730B10}">
      <dgm:prSet/>
      <dgm:spPr/>
      <dgm:t>
        <a:bodyPr/>
        <a:lstStyle/>
        <a:p>
          <a:endParaRPr lang="en-IN"/>
        </a:p>
      </dgm:t>
    </dgm:pt>
    <dgm:pt modelId="{4CA344A2-D93C-4B4A-AAD0-B9B2FE9CF85C}" type="sibTrans" cxnId="{436E22B6-AD41-4846-B5D9-192C66730B10}">
      <dgm:prSet/>
      <dgm:spPr/>
      <dgm:t>
        <a:bodyPr/>
        <a:lstStyle/>
        <a:p>
          <a:endParaRPr lang="en-IN"/>
        </a:p>
      </dgm:t>
    </dgm:pt>
    <dgm:pt modelId="{2F9FC56E-6401-476B-BC78-A181ED39E1F7}" type="pres">
      <dgm:prSet presAssocID="{50827195-950B-431F-94CA-DE0C50F2F98C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IN"/>
        </a:p>
      </dgm:t>
    </dgm:pt>
    <dgm:pt modelId="{E6E9EE26-8805-4B8E-98BD-FB7CD12E3091}" type="pres">
      <dgm:prSet presAssocID="{2B9DA88D-5BEA-4140-8B65-11A4978DB065}" presName="hierRoot1" presStyleCnt="0"/>
      <dgm:spPr/>
    </dgm:pt>
    <dgm:pt modelId="{ADA00484-3BBC-4A67-8871-E092FDBBECB1}" type="pres">
      <dgm:prSet presAssocID="{2B9DA88D-5BEA-4140-8B65-11A4978DB065}" presName="composite" presStyleCnt="0"/>
      <dgm:spPr/>
    </dgm:pt>
    <dgm:pt modelId="{D3E16476-69E9-4AB4-B6BB-76A2F3FC517C}" type="pres">
      <dgm:prSet presAssocID="{2B9DA88D-5BEA-4140-8B65-11A4978DB065}" presName="background" presStyleLbl="node0" presStyleIdx="0" presStyleCnt="1"/>
      <dgm:spPr/>
    </dgm:pt>
    <dgm:pt modelId="{24D7AFC5-8552-4065-B973-742187214164}" type="pres">
      <dgm:prSet presAssocID="{2B9DA88D-5BEA-4140-8B65-11A4978DB065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en-IN"/>
        </a:p>
      </dgm:t>
    </dgm:pt>
    <dgm:pt modelId="{E8DAA610-DDFE-4442-A0A0-0ED5B0B50580}" type="pres">
      <dgm:prSet presAssocID="{2B9DA88D-5BEA-4140-8B65-11A4978DB065}" presName="hierChild2" presStyleCnt="0"/>
      <dgm:spPr/>
    </dgm:pt>
    <dgm:pt modelId="{BC142FFC-039D-459B-8173-2030B3BF19B1}" type="pres">
      <dgm:prSet presAssocID="{05A2400C-4399-4E04-BEEB-8E5018654772}" presName="Name10" presStyleLbl="parChTrans1D2" presStyleIdx="0" presStyleCnt="2"/>
      <dgm:spPr/>
      <dgm:t>
        <a:bodyPr/>
        <a:lstStyle/>
        <a:p>
          <a:endParaRPr lang="en-IN"/>
        </a:p>
      </dgm:t>
    </dgm:pt>
    <dgm:pt modelId="{345D72B9-9999-4456-A48F-EAE62F385919}" type="pres">
      <dgm:prSet presAssocID="{B3E07FEC-59F8-45D6-B0C6-7539EB167B8B}" presName="hierRoot2" presStyleCnt="0"/>
      <dgm:spPr/>
    </dgm:pt>
    <dgm:pt modelId="{664341A7-A1A7-414B-87D1-8093D38EE0B0}" type="pres">
      <dgm:prSet presAssocID="{B3E07FEC-59F8-45D6-B0C6-7539EB167B8B}" presName="composite2" presStyleCnt="0"/>
      <dgm:spPr/>
    </dgm:pt>
    <dgm:pt modelId="{8BC34546-EA6A-410A-B04D-1F85C1AD6F96}" type="pres">
      <dgm:prSet presAssocID="{B3E07FEC-59F8-45D6-B0C6-7539EB167B8B}" presName="background2" presStyleLbl="node2" presStyleIdx="0" presStyleCnt="2"/>
      <dgm:spPr/>
    </dgm:pt>
    <dgm:pt modelId="{C679787B-A099-422B-BB09-CCFAF3C6CF5E}" type="pres">
      <dgm:prSet presAssocID="{B3E07FEC-59F8-45D6-B0C6-7539EB167B8B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endParaRPr lang="en-IN"/>
        </a:p>
      </dgm:t>
    </dgm:pt>
    <dgm:pt modelId="{46E635C9-BE1B-495D-B3A4-A0EFBB2BFCFD}" type="pres">
      <dgm:prSet presAssocID="{B3E07FEC-59F8-45D6-B0C6-7539EB167B8B}" presName="hierChild3" presStyleCnt="0"/>
      <dgm:spPr/>
    </dgm:pt>
    <dgm:pt modelId="{DF928C80-90A3-4B0A-9D1E-CD0F1C8D8A2C}" type="pres">
      <dgm:prSet presAssocID="{23F81689-704D-41DD-924C-F2EA53AC7A77}" presName="Name17" presStyleLbl="parChTrans1D3" presStyleIdx="0" presStyleCnt="3"/>
      <dgm:spPr/>
      <dgm:t>
        <a:bodyPr/>
        <a:lstStyle/>
        <a:p>
          <a:endParaRPr lang="en-IN"/>
        </a:p>
      </dgm:t>
    </dgm:pt>
    <dgm:pt modelId="{65422163-7797-49D1-AFDE-0595B3123E6A}" type="pres">
      <dgm:prSet presAssocID="{BE6D93BD-7D20-4EE5-A803-8D5DDA656503}" presName="hierRoot3" presStyleCnt="0"/>
      <dgm:spPr/>
    </dgm:pt>
    <dgm:pt modelId="{DA113CC9-24F6-4973-BCDC-531687697CF2}" type="pres">
      <dgm:prSet presAssocID="{BE6D93BD-7D20-4EE5-A803-8D5DDA656503}" presName="composite3" presStyleCnt="0"/>
      <dgm:spPr/>
    </dgm:pt>
    <dgm:pt modelId="{5CE4D077-B626-45E8-90AF-F05C6B62296F}" type="pres">
      <dgm:prSet presAssocID="{BE6D93BD-7D20-4EE5-A803-8D5DDA656503}" presName="background3" presStyleLbl="node3" presStyleIdx="0" presStyleCnt="3"/>
      <dgm:spPr/>
    </dgm:pt>
    <dgm:pt modelId="{FF9F2BFB-A315-4141-BB18-E887F20EEB15}" type="pres">
      <dgm:prSet presAssocID="{BE6D93BD-7D20-4EE5-A803-8D5DDA656503}" presName="text3" presStyleLbl="fgAcc3" presStyleIdx="0" presStyleCnt="3">
        <dgm:presLayoutVars>
          <dgm:chPref val="3"/>
        </dgm:presLayoutVars>
      </dgm:prSet>
      <dgm:spPr/>
      <dgm:t>
        <a:bodyPr/>
        <a:lstStyle/>
        <a:p>
          <a:endParaRPr lang="en-IN"/>
        </a:p>
      </dgm:t>
    </dgm:pt>
    <dgm:pt modelId="{5C595A4B-610D-459B-BCAF-4E0A646F2C34}" type="pres">
      <dgm:prSet presAssocID="{BE6D93BD-7D20-4EE5-A803-8D5DDA656503}" presName="hierChild4" presStyleCnt="0"/>
      <dgm:spPr/>
    </dgm:pt>
    <dgm:pt modelId="{3EE3A22C-BD9F-43EB-A9B2-F9B6E1389D27}" type="pres">
      <dgm:prSet presAssocID="{9FBADB49-6B19-4800-92A3-5B951920051E}" presName="Name17" presStyleLbl="parChTrans1D3" presStyleIdx="1" presStyleCnt="3"/>
      <dgm:spPr/>
      <dgm:t>
        <a:bodyPr/>
        <a:lstStyle/>
        <a:p>
          <a:endParaRPr lang="en-IN"/>
        </a:p>
      </dgm:t>
    </dgm:pt>
    <dgm:pt modelId="{60810318-EE8A-48D4-B97C-D502C9CBA015}" type="pres">
      <dgm:prSet presAssocID="{F781E9EF-336A-41DE-8D45-82BA1A6786BF}" presName="hierRoot3" presStyleCnt="0"/>
      <dgm:spPr/>
    </dgm:pt>
    <dgm:pt modelId="{5C02E7A9-8565-4B88-B3DC-E40D3787533E}" type="pres">
      <dgm:prSet presAssocID="{F781E9EF-336A-41DE-8D45-82BA1A6786BF}" presName="composite3" presStyleCnt="0"/>
      <dgm:spPr/>
    </dgm:pt>
    <dgm:pt modelId="{8193C697-6185-430A-A7D4-745833836C87}" type="pres">
      <dgm:prSet presAssocID="{F781E9EF-336A-41DE-8D45-82BA1A6786BF}" presName="background3" presStyleLbl="node3" presStyleIdx="1" presStyleCnt="3"/>
      <dgm:spPr/>
    </dgm:pt>
    <dgm:pt modelId="{BAE5DC51-2EA1-496D-85EE-72072C3F150E}" type="pres">
      <dgm:prSet presAssocID="{F781E9EF-336A-41DE-8D45-82BA1A6786BF}" presName="text3" presStyleLbl="fgAcc3" presStyleIdx="1" presStyleCnt="3">
        <dgm:presLayoutVars>
          <dgm:chPref val="3"/>
        </dgm:presLayoutVars>
      </dgm:prSet>
      <dgm:spPr/>
      <dgm:t>
        <a:bodyPr/>
        <a:lstStyle/>
        <a:p>
          <a:endParaRPr lang="en-IN"/>
        </a:p>
      </dgm:t>
    </dgm:pt>
    <dgm:pt modelId="{579CEFBB-7172-4268-AB72-53B7787147FE}" type="pres">
      <dgm:prSet presAssocID="{F781E9EF-336A-41DE-8D45-82BA1A6786BF}" presName="hierChild4" presStyleCnt="0"/>
      <dgm:spPr/>
    </dgm:pt>
    <dgm:pt modelId="{93EA895F-94C4-4D43-9ED3-564BBFA8B96E}" type="pres">
      <dgm:prSet presAssocID="{DBCB3D0E-0D51-4362-8465-8316BC9AF4B0}" presName="Name10" presStyleLbl="parChTrans1D2" presStyleIdx="1" presStyleCnt="2"/>
      <dgm:spPr/>
      <dgm:t>
        <a:bodyPr/>
        <a:lstStyle/>
        <a:p>
          <a:endParaRPr lang="en-IN"/>
        </a:p>
      </dgm:t>
    </dgm:pt>
    <dgm:pt modelId="{0FF28168-E06D-4708-BEAA-D8CFA4084C04}" type="pres">
      <dgm:prSet presAssocID="{EE24BDE4-F2B2-4E5C-B127-CCAB9E8FF096}" presName="hierRoot2" presStyleCnt="0"/>
      <dgm:spPr/>
    </dgm:pt>
    <dgm:pt modelId="{CD61DC13-E4A7-4FFF-93CD-05277624A68E}" type="pres">
      <dgm:prSet presAssocID="{EE24BDE4-F2B2-4E5C-B127-CCAB9E8FF096}" presName="composite2" presStyleCnt="0"/>
      <dgm:spPr/>
    </dgm:pt>
    <dgm:pt modelId="{15316765-13B7-4369-A729-12FD7DFF55DB}" type="pres">
      <dgm:prSet presAssocID="{EE24BDE4-F2B2-4E5C-B127-CCAB9E8FF096}" presName="background2" presStyleLbl="node2" presStyleIdx="1" presStyleCnt="2"/>
      <dgm:spPr/>
    </dgm:pt>
    <dgm:pt modelId="{17B81A03-3241-4C26-95B3-981D17ABA496}" type="pres">
      <dgm:prSet presAssocID="{EE24BDE4-F2B2-4E5C-B127-CCAB9E8FF096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endParaRPr lang="en-IN"/>
        </a:p>
      </dgm:t>
    </dgm:pt>
    <dgm:pt modelId="{91E48F5E-D273-4056-A085-D033D6697A5A}" type="pres">
      <dgm:prSet presAssocID="{EE24BDE4-F2B2-4E5C-B127-CCAB9E8FF096}" presName="hierChild3" presStyleCnt="0"/>
      <dgm:spPr/>
    </dgm:pt>
    <dgm:pt modelId="{54220080-3009-4FDA-BCCE-B2C4058FE400}" type="pres">
      <dgm:prSet presAssocID="{951801EA-263A-4EDF-BCA4-A54B60400402}" presName="Name17" presStyleLbl="parChTrans1D3" presStyleIdx="2" presStyleCnt="3"/>
      <dgm:spPr/>
      <dgm:t>
        <a:bodyPr/>
        <a:lstStyle/>
        <a:p>
          <a:endParaRPr lang="en-IN"/>
        </a:p>
      </dgm:t>
    </dgm:pt>
    <dgm:pt modelId="{B0F06329-543F-44A3-BE6E-A94109C165E9}" type="pres">
      <dgm:prSet presAssocID="{190AE867-F504-4B4A-94B7-FBFD89A3FD7D}" presName="hierRoot3" presStyleCnt="0"/>
      <dgm:spPr/>
    </dgm:pt>
    <dgm:pt modelId="{2F47D0FE-6D76-44F9-828B-0FDED8F00952}" type="pres">
      <dgm:prSet presAssocID="{190AE867-F504-4B4A-94B7-FBFD89A3FD7D}" presName="composite3" presStyleCnt="0"/>
      <dgm:spPr/>
    </dgm:pt>
    <dgm:pt modelId="{91B2E907-93D0-4741-B3D7-A2C8BDFF49E1}" type="pres">
      <dgm:prSet presAssocID="{190AE867-F504-4B4A-94B7-FBFD89A3FD7D}" presName="background3" presStyleLbl="node3" presStyleIdx="2" presStyleCnt="3"/>
      <dgm:spPr/>
    </dgm:pt>
    <dgm:pt modelId="{A1A04836-A2E3-4707-9023-E4774535A08E}" type="pres">
      <dgm:prSet presAssocID="{190AE867-F504-4B4A-94B7-FBFD89A3FD7D}" presName="text3" presStyleLbl="fgAcc3" presStyleIdx="2" presStyleCnt="3">
        <dgm:presLayoutVars>
          <dgm:chPref val="3"/>
        </dgm:presLayoutVars>
      </dgm:prSet>
      <dgm:spPr/>
      <dgm:t>
        <a:bodyPr/>
        <a:lstStyle/>
        <a:p>
          <a:endParaRPr lang="en-IN"/>
        </a:p>
      </dgm:t>
    </dgm:pt>
    <dgm:pt modelId="{4267B76B-B46F-4AA1-BBBF-F5D4439488FA}" type="pres">
      <dgm:prSet presAssocID="{190AE867-F504-4B4A-94B7-FBFD89A3FD7D}" presName="hierChild4" presStyleCnt="0"/>
      <dgm:spPr/>
    </dgm:pt>
  </dgm:ptLst>
  <dgm:cxnLst>
    <dgm:cxn modelId="{4968D96E-6ED8-4451-95CF-674FE9E01900}" srcId="{50827195-950B-431F-94CA-DE0C50F2F98C}" destId="{2B9DA88D-5BEA-4140-8B65-11A4978DB065}" srcOrd="0" destOrd="0" parTransId="{AB347C6A-1FED-468E-8D43-76CCF7D874CD}" sibTransId="{FFA58E36-D213-4BCC-84D9-47627A2EAE1E}"/>
    <dgm:cxn modelId="{34C0CC84-10A0-493B-A555-15B959F7D26E}" type="presOf" srcId="{DBCB3D0E-0D51-4362-8465-8316BC9AF4B0}" destId="{93EA895F-94C4-4D43-9ED3-564BBFA8B96E}" srcOrd="0" destOrd="0" presId="urn:microsoft.com/office/officeart/2005/8/layout/hierarchy1"/>
    <dgm:cxn modelId="{8070E8A2-8939-4E7D-A030-10B6C8EF9EF9}" type="presOf" srcId="{05A2400C-4399-4E04-BEEB-8E5018654772}" destId="{BC142FFC-039D-459B-8173-2030B3BF19B1}" srcOrd="0" destOrd="0" presId="urn:microsoft.com/office/officeart/2005/8/layout/hierarchy1"/>
    <dgm:cxn modelId="{ED762288-50C1-43DD-86FD-7935267C4BCF}" type="presOf" srcId="{2B9DA88D-5BEA-4140-8B65-11A4978DB065}" destId="{24D7AFC5-8552-4065-B973-742187214164}" srcOrd="0" destOrd="0" presId="urn:microsoft.com/office/officeart/2005/8/layout/hierarchy1"/>
    <dgm:cxn modelId="{DF037C7D-0E83-4838-A83B-C83B4B4E112F}" srcId="{2B9DA88D-5BEA-4140-8B65-11A4978DB065}" destId="{EE24BDE4-F2B2-4E5C-B127-CCAB9E8FF096}" srcOrd="1" destOrd="0" parTransId="{DBCB3D0E-0D51-4362-8465-8316BC9AF4B0}" sibTransId="{FAC9C11F-88B3-40A5-81A6-945ED865C062}"/>
    <dgm:cxn modelId="{436E22B6-AD41-4846-B5D9-192C66730B10}" srcId="{EE24BDE4-F2B2-4E5C-B127-CCAB9E8FF096}" destId="{190AE867-F504-4B4A-94B7-FBFD89A3FD7D}" srcOrd="0" destOrd="0" parTransId="{951801EA-263A-4EDF-BCA4-A54B60400402}" sibTransId="{4CA344A2-D93C-4B4A-AAD0-B9B2FE9CF85C}"/>
    <dgm:cxn modelId="{020FD7DA-4446-4E90-9BD7-62086CF66D2F}" type="presOf" srcId="{EE24BDE4-F2B2-4E5C-B127-CCAB9E8FF096}" destId="{17B81A03-3241-4C26-95B3-981D17ABA496}" srcOrd="0" destOrd="0" presId="urn:microsoft.com/office/officeart/2005/8/layout/hierarchy1"/>
    <dgm:cxn modelId="{8936775B-4E57-43CB-950A-8DDBE2E9479F}" type="presOf" srcId="{50827195-950B-431F-94CA-DE0C50F2F98C}" destId="{2F9FC56E-6401-476B-BC78-A181ED39E1F7}" srcOrd="0" destOrd="0" presId="urn:microsoft.com/office/officeart/2005/8/layout/hierarchy1"/>
    <dgm:cxn modelId="{662FC9B4-0AEF-4310-B825-59C779011F90}" srcId="{2B9DA88D-5BEA-4140-8B65-11A4978DB065}" destId="{B3E07FEC-59F8-45D6-B0C6-7539EB167B8B}" srcOrd="0" destOrd="0" parTransId="{05A2400C-4399-4E04-BEEB-8E5018654772}" sibTransId="{A079B5E1-865F-48F3-A693-39268CCD8FD1}"/>
    <dgm:cxn modelId="{24925528-CC37-46F2-8346-30EE8283CA1D}" srcId="{B3E07FEC-59F8-45D6-B0C6-7539EB167B8B}" destId="{BE6D93BD-7D20-4EE5-A803-8D5DDA656503}" srcOrd="0" destOrd="0" parTransId="{23F81689-704D-41DD-924C-F2EA53AC7A77}" sibTransId="{9F666F22-5430-4B1B-9FA0-CE939593A6BE}"/>
    <dgm:cxn modelId="{1A508904-262E-45CC-A082-F42D6E2FEC22}" type="presOf" srcId="{BE6D93BD-7D20-4EE5-A803-8D5DDA656503}" destId="{FF9F2BFB-A315-4141-BB18-E887F20EEB15}" srcOrd="0" destOrd="0" presId="urn:microsoft.com/office/officeart/2005/8/layout/hierarchy1"/>
    <dgm:cxn modelId="{B60150B4-A96A-4608-BC5C-4826630F637B}" type="presOf" srcId="{B3E07FEC-59F8-45D6-B0C6-7539EB167B8B}" destId="{C679787B-A099-422B-BB09-CCFAF3C6CF5E}" srcOrd="0" destOrd="0" presId="urn:microsoft.com/office/officeart/2005/8/layout/hierarchy1"/>
    <dgm:cxn modelId="{677ED322-6771-45AE-911A-B0C80430D2A4}" type="presOf" srcId="{951801EA-263A-4EDF-BCA4-A54B60400402}" destId="{54220080-3009-4FDA-BCCE-B2C4058FE400}" srcOrd="0" destOrd="0" presId="urn:microsoft.com/office/officeart/2005/8/layout/hierarchy1"/>
    <dgm:cxn modelId="{E5D5694D-9D57-4C13-998D-7BF6C07E0798}" type="presOf" srcId="{23F81689-704D-41DD-924C-F2EA53AC7A77}" destId="{DF928C80-90A3-4B0A-9D1E-CD0F1C8D8A2C}" srcOrd="0" destOrd="0" presId="urn:microsoft.com/office/officeart/2005/8/layout/hierarchy1"/>
    <dgm:cxn modelId="{839FA00A-A4BE-4A66-A49B-8542266E0B41}" type="presOf" srcId="{F781E9EF-336A-41DE-8D45-82BA1A6786BF}" destId="{BAE5DC51-2EA1-496D-85EE-72072C3F150E}" srcOrd="0" destOrd="0" presId="urn:microsoft.com/office/officeart/2005/8/layout/hierarchy1"/>
    <dgm:cxn modelId="{2798EEF1-BF3F-41CB-A3DB-9ED424451799}" type="presOf" srcId="{190AE867-F504-4B4A-94B7-FBFD89A3FD7D}" destId="{A1A04836-A2E3-4707-9023-E4774535A08E}" srcOrd="0" destOrd="0" presId="urn:microsoft.com/office/officeart/2005/8/layout/hierarchy1"/>
    <dgm:cxn modelId="{F6D65989-0F5A-4A80-8A0D-D6D8C50B6906}" type="presOf" srcId="{9FBADB49-6B19-4800-92A3-5B951920051E}" destId="{3EE3A22C-BD9F-43EB-A9B2-F9B6E1389D27}" srcOrd="0" destOrd="0" presId="urn:microsoft.com/office/officeart/2005/8/layout/hierarchy1"/>
    <dgm:cxn modelId="{7A5547BE-A848-4ED7-8AAC-7F7781D374B0}" srcId="{B3E07FEC-59F8-45D6-B0C6-7539EB167B8B}" destId="{F781E9EF-336A-41DE-8D45-82BA1A6786BF}" srcOrd="1" destOrd="0" parTransId="{9FBADB49-6B19-4800-92A3-5B951920051E}" sibTransId="{BBF22297-FEA8-4679-BFBA-F62F51C2D626}"/>
    <dgm:cxn modelId="{DCF2D6A6-AC64-4CA5-A4BE-96CEF8104D43}" type="presParOf" srcId="{2F9FC56E-6401-476B-BC78-A181ED39E1F7}" destId="{E6E9EE26-8805-4B8E-98BD-FB7CD12E3091}" srcOrd="0" destOrd="0" presId="urn:microsoft.com/office/officeart/2005/8/layout/hierarchy1"/>
    <dgm:cxn modelId="{4CFDDB49-1C0E-42CC-9D50-E8F969689825}" type="presParOf" srcId="{E6E9EE26-8805-4B8E-98BD-FB7CD12E3091}" destId="{ADA00484-3BBC-4A67-8871-E092FDBBECB1}" srcOrd="0" destOrd="0" presId="urn:microsoft.com/office/officeart/2005/8/layout/hierarchy1"/>
    <dgm:cxn modelId="{30F86712-FEAE-4D7C-90E3-E792C0AD5C78}" type="presParOf" srcId="{ADA00484-3BBC-4A67-8871-E092FDBBECB1}" destId="{D3E16476-69E9-4AB4-B6BB-76A2F3FC517C}" srcOrd="0" destOrd="0" presId="urn:microsoft.com/office/officeart/2005/8/layout/hierarchy1"/>
    <dgm:cxn modelId="{8C8781FB-30B2-4F3F-B9A0-B8E143EDF04C}" type="presParOf" srcId="{ADA00484-3BBC-4A67-8871-E092FDBBECB1}" destId="{24D7AFC5-8552-4065-B973-742187214164}" srcOrd="1" destOrd="0" presId="urn:microsoft.com/office/officeart/2005/8/layout/hierarchy1"/>
    <dgm:cxn modelId="{11C5EA06-FDC4-4893-8754-5CFA18CC74D4}" type="presParOf" srcId="{E6E9EE26-8805-4B8E-98BD-FB7CD12E3091}" destId="{E8DAA610-DDFE-4442-A0A0-0ED5B0B50580}" srcOrd="1" destOrd="0" presId="urn:microsoft.com/office/officeart/2005/8/layout/hierarchy1"/>
    <dgm:cxn modelId="{5DC42DC0-AE81-418C-BB0C-0E492707C3B8}" type="presParOf" srcId="{E8DAA610-DDFE-4442-A0A0-0ED5B0B50580}" destId="{BC142FFC-039D-459B-8173-2030B3BF19B1}" srcOrd="0" destOrd="0" presId="urn:microsoft.com/office/officeart/2005/8/layout/hierarchy1"/>
    <dgm:cxn modelId="{BDEA97D2-D046-41A6-9A1C-C91DEF712518}" type="presParOf" srcId="{E8DAA610-DDFE-4442-A0A0-0ED5B0B50580}" destId="{345D72B9-9999-4456-A48F-EAE62F385919}" srcOrd="1" destOrd="0" presId="urn:microsoft.com/office/officeart/2005/8/layout/hierarchy1"/>
    <dgm:cxn modelId="{2ED92D6B-FC22-4AA7-A281-0A2F6B950E2F}" type="presParOf" srcId="{345D72B9-9999-4456-A48F-EAE62F385919}" destId="{664341A7-A1A7-414B-87D1-8093D38EE0B0}" srcOrd="0" destOrd="0" presId="urn:microsoft.com/office/officeart/2005/8/layout/hierarchy1"/>
    <dgm:cxn modelId="{A74ADC31-3F17-498E-AF02-4C27BC7F4B14}" type="presParOf" srcId="{664341A7-A1A7-414B-87D1-8093D38EE0B0}" destId="{8BC34546-EA6A-410A-B04D-1F85C1AD6F96}" srcOrd="0" destOrd="0" presId="urn:microsoft.com/office/officeart/2005/8/layout/hierarchy1"/>
    <dgm:cxn modelId="{B56A3370-C39E-43DF-9CDE-46300769EC60}" type="presParOf" srcId="{664341A7-A1A7-414B-87D1-8093D38EE0B0}" destId="{C679787B-A099-422B-BB09-CCFAF3C6CF5E}" srcOrd="1" destOrd="0" presId="urn:microsoft.com/office/officeart/2005/8/layout/hierarchy1"/>
    <dgm:cxn modelId="{01692161-57FA-4AE2-B5FA-D8A3DD306155}" type="presParOf" srcId="{345D72B9-9999-4456-A48F-EAE62F385919}" destId="{46E635C9-BE1B-495D-B3A4-A0EFBB2BFCFD}" srcOrd="1" destOrd="0" presId="urn:microsoft.com/office/officeart/2005/8/layout/hierarchy1"/>
    <dgm:cxn modelId="{07B23DE0-2CC3-4A44-AFBA-DFAD7399E2E0}" type="presParOf" srcId="{46E635C9-BE1B-495D-B3A4-A0EFBB2BFCFD}" destId="{DF928C80-90A3-4B0A-9D1E-CD0F1C8D8A2C}" srcOrd="0" destOrd="0" presId="urn:microsoft.com/office/officeart/2005/8/layout/hierarchy1"/>
    <dgm:cxn modelId="{C99BFDEE-3645-4439-8C47-4DA13CCE244E}" type="presParOf" srcId="{46E635C9-BE1B-495D-B3A4-A0EFBB2BFCFD}" destId="{65422163-7797-49D1-AFDE-0595B3123E6A}" srcOrd="1" destOrd="0" presId="urn:microsoft.com/office/officeart/2005/8/layout/hierarchy1"/>
    <dgm:cxn modelId="{C35039E0-09DB-4022-B6B6-CB94628DDC5F}" type="presParOf" srcId="{65422163-7797-49D1-AFDE-0595B3123E6A}" destId="{DA113CC9-24F6-4973-BCDC-531687697CF2}" srcOrd="0" destOrd="0" presId="urn:microsoft.com/office/officeart/2005/8/layout/hierarchy1"/>
    <dgm:cxn modelId="{6A5509E8-8DE9-492D-85AE-F4F8D20A5DE9}" type="presParOf" srcId="{DA113CC9-24F6-4973-BCDC-531687697CF2}" destId="{5CE4D077-B626-45E8-90AF-F05C6B62296F}" srcOrd="0" destOrd="0" presId="urn:microsoft.com/office/officeart/2005/8/layout/hierarchy1"/>
    <dgm:cxn modelId="{9904F8F4-D0F0-4348-9BA3-79143D674E8A}" type="presParOf" srcId="{DA113CC9-24F6-4973-BCDC-531687697CF2}" destId="{FF9F2BFB-A315-4141-BB18-E887F20EEB15}" srcOrd="1" destOrd="0" presId="urn:microsoft.com/office/officeart/2005/8/layout/hierarchy1"/>
    <dgm:cxn modelId="{D6AE3050-15F8-4232-9CA8-BDD403588EF0}" type="presParOf" srcId="{65422163-7797-49D1-AFDE-0595B3123E6A}" destId="{5C595A4B-610D-459B-BCAF-4E0A646F2C34}" srcOrd="1" destOrd="0" presId="urn:microsoft.com/office/officeart/2005/8/layout/hierarchy1"/>
    <dgm:cxn modelId="{ACDDCA3C-C8B1-4F39-8261-B7D17794FA6B}" type="presParOf" srcId="{46E635C9-BE1B-495D-B3A4-A0EFBB2BFCFD}" destId="{3EE3A22C-BD9F-43EB-A9B2-F9B6E1389D27}" srcOrd="2" destOrd="0" presId="urn:microsoft.com/office/officeart/2005/8/layout/hierarchy1"/>
    <dgm:cxn modelId="{E28A4F35-95E7-4038-8633-E1C3F7805085}" type="presParOf" srcId="{46E635C9-BE1B-495D-B3A4-A0EFBB2BFCFD}" destId="{60810318-EE8A-48D4-B97C-D502C9CBA015}" srcOrd="3" destOrd="0" presId="urn:microsoft.com/office/officeart/2005/8/layout/hierarchy1"/>
    <dgm:cxn modelId="{BA939718-E823-4FFF-869D-31DBFC5CF752}" type="presParOf" srcId="{60810318-EE8A-48D4-B97C-D502C9CBA015}" destId="{5C02E7A9-8565-4B88-B3DC-E40D3787533E}" srcOrd="0" destOrd="0" presId="urn:microsoft.com/office/officeart/2005/8/layout/hierarchy1"/>
    <dgm:cxn modelId="{0E83BF41-E5FE-4C4B-9532-917E56A99EFD}" type="presParOf" srcId="{5C02E7A9-8565-4B88-B3DC-E40D3787533E}" destId="{8193C697-6185-430A-A7D4-745833836C87}" srcOrd="0" destOrd="0" presId="urn:microsoft.com/office/officeart/2005/8/layout/hierarchy1"/>
    <dgm:cxn modelId="{F5966A3B-EC85-4D3D-A5B6-C6C944B75B21}" type="presParOf" srcId="{5C02E7A9-8565-4B88-B3DC-E40D3787533E}" destId="{BAE5DC51-2EA1-496D-85EE-72072C3F150E}" srcOrd="1" destOrd="0" presId="urn:microsoft.com/office/officeart/2005/8/layout/hierarchy1"/>
    <dgm:cxn modelId="{114E5A06-A364-4FFD-95B6-AB964EAE6981}" type="presParOf" srcId="{60810318-EE8A-48D4-B97C-D502C9CBA015}" destId="{579CEFBB-7172-4268-AB72-53B7787147FE}" srcOrd="1" destOrd="0" presId="urn:microsoft.com/office/officeart/2005/8/layout/hierarchy1"/>
    <dgm:cxn modelId="{B2BA6E96-31D1-4CE0-8DFC-80D2CDA9F80C}" type="presParOf" srcId="{E8DAA610-DDFE-4442-A0A0-0ED5B0B50580}" destId="{93EA895F-94C4-4D43-9ED3-564BBFA8B96E}" srcOrd="2" destOrd="0" presId="urn:microsoft.com/office/officeart/2005/8/layout/hierarchy1"/>
    <dgm:cxn modelId="{0BDB3BA8-D783-470F-87D0-27738B1C2578}" type="presParOf" srcId="{E8DAA610-DDFE-4442-A0A0-0ED5B0B50580}" destId="{0FF28168-E06D-4708-BEAA-D8CFA4084C04}" srcOrd="3" destOrd="0" presId="urn:microsoft.com/office/officeart/2005/8/layout/hierarchy1"/>
    <dgm:cxn modelId="{7636AE67-7FE1-4C67-BFE8-574976E1E5CD}" type="presParOf" srcId="{0FF28168-E06D-4708-BEAA-D8CFA4084C04}" destId="{CD61DC13-E4A7-4FFF-93CD-05277624A68E}" srcOrd="0" destOrd="0" presId="urn:microsoft.com/office/officeart/2005/8/layout/hierarchy1"/>
    <dgm:cxn modelId="{2DE2F6BB-05A5-482D-B80D-53983004A07B}" type="presParOf" srcId="{CD61DC13-E4A7-4FFF-93CD-05277624A68E}" destId="{15316765-13B7-4369-A729-12FD7DFF55DB}" srcOrd="0" destOrd="0" presId="urn:microsoft.com/office/officeart/2005/8/layout/hierarchy1"/>
    <dgm:cxn modelId="{990C3C7E-DD90-4218-9920-8CC5E2C4D838}" type="presParOf" srcId="{CD61DC13-E4A7-4FFF-93CD-05277624A68E}" destId="{17B81A03-3241-4C26-95B3-981D17ABA496}" srcOrd="1" destOrd="0" presId="urn:microsoft.com/office/officeart/2005/8/layout/hierarchy1"/>
    <dgm:cxn modelId="{A4318B51-2E3C-4AE6-9C65-9E6285AFFC88}" type="presParOf" srcId="{0FF28168-E06D-4708-BEAA-D8CFA4084C04}" destId="{91E48F5E-D273-4056-A085-D033D6697A5A}" srcOrd="1" destOrd="0" presId="urn:microsoft.com/office/officeart/2005/8/layout/hierarchy1"/>
    <dgm:cxn modelId="{736693E4-714F-4381-BCB9-CFCC23E82F41}" type="presParOf" srcId="{91E48F5E-D273-4056-A085-D033D6697A5A}" destId="{54220080-3009-4FDA-BCCE-B2C4058FE400}" srcOrd="0" destOrd="0" presId="urn:microsoft.com/office/officeart/2005/8/layout/hierarchy1"/>
    <dgm:cxn modelId="{5AD3FDD7-3B34-442A-83A0-14CAA73FC802}" type="presParOf" srcId="{91E48F5E-D273-4056-A085-D033D6697A5A}" destId="{B0F06329-543F-44A3-BE6E-A94109C165E9}" srcOrd="1" destOrd="0" presId="urn:microsoft.com/office/officeart/2005/8/layout/hierarchy1"/>
    <dgm:cxn modelId="{655A28F5-2A6A-43E7-969C-3B8805C1B624}" type="presParOf" srcId="{B0F06329-543F-44A3-BE6E-A94109C165E9}" destId="{2F47D0FE-6D76-44F9-828B-0FDED8F00952}" srcOrd="0" destOrd="0" presId="urn:microsoft.com/office/officeart/2005/8/layout/hierarchy1"/>
    <dgm:cxn modelId="{2966EF5E-BE83-4403-916C-47ECA6363355}" type="presParOf" srcId="{2F47D0FE-6D76-44F9-828B-0FDED8F00952}" destId="{91B2E907-93D0-4741-B3D7-A2C8BDFF49E1}" srcOrd="0" destOrd="0" presId="urn:microsoft.com/office/officeart/2005/8/layout/hierarchy1"/>
    <dgm:cxn modelId="{67620E89-2C5B-4798-8453-00177455C97D}" type="presParOf" srcId="{2F47D0FE-6D76-44F9-828B-0FDED8F00952}" destId="{A1A04836-A2E3-4707-9023-E4774535A08E}" srcOrd="1" destOrd="0" presId="urn:microsoft.com/office/officeart/2005/8/layout/hierarchy1"/>
    <dgm:cxn modelId="{64139C21-14B4-452B-8008-9BE75E18C4FE}" type="presParOf" srcId="{B0F06329-543F-44A3-BE6E-A94109C165E9}" destId="{4267B76B-B46F-4AA1-BBBF-F5D4439488FA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220080-3009-4FDA-BCCE-B2C4058FE400}">
      <dsp:nvSpPr>
        <dsp:cNvPr id="0" name=""/>
        <dsp:cNvSpPr/>
      </dsp:nvSpPr>
      <dsp:spPr>
        <a:xfrm>
          <a:off x="8178282" y="3608829"/>
          <a:ext cx="91440" cy="67195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671958"/>
              </a:lnTo>
            </a:path>
          </a:pathLst>
        </a:custGeom>
        <a:noFill/>
        <a:ln w="19050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3EA895F-94C4-4D43-9ED3-564BBFA8B96E}">
      <dsp:nvSpPr>
        <dsp:cNvPr id="0" name=""/>
        <dsp:cNvSpPr/>
      </dsp:nvSpPr>
      <dsp:spPr>
        <a:xfrm>
          <a:off x="6106083" y="1469730"/>
          <a:ext cx="2117919" cy="67195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57919"/>
              </a:lnTo>
              <a:lnTo>
                <a:pt x="2117919" y="457919"/>
              </a:lnTo>
              <a:lnTo>
                <a:pt x="2117919" y="671958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EE3A22C-BD9F-43EB-A9B2-F9B6E1389D27}">
      <dsp:nvSpPr>
        <dsp:cNvPr id="0" name=""/>
        <dsp:cNvSpPr/>
      </dsp:nvSpPr>
      <dsp:spPr>
        <a:xfrm>
          <a:off x="3988164" y="3608829"/>
          <a:ext cx="1411946" cy="67195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57919"/>
              </a:lnTo>
              <a:lnTo>
                <a:pt x="1411946" y="457919"/>
              </a:lnTo>
              <a:lnTo>
                <a:pt x="1411946" y="671958"/>
              </a:lnTo>
            </a:path>
          </a:pathLst>
        </a:custGeom>
        <a:noFill/>
        <a:ln w="19050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F928C80-90A3-4B0A-9D1E-CD0F1C8D8A2C}">
      <dsp:nvSpPr>
        <dsp:cNvPr id="0" name=""/>
        <dsp:cNvSpPr/>
      </dsp:nvSpPr>
      <dsp:spPr>
        <a:xfrm>
          <a:off x="2576217" y="3608829"/>
          <a:ext cx="1411946" cy="671958"/>
        </a:xfrm>
        <a:custGeom>
          <a:avLst/>
          <a:gdLst/>
          <a:ahLst/>
          <a:cxnLst/>
          <a:rect l="0" t="0" r="0" b="0"/>
          <a:pathLst>
            <a:path>
              <a:moveTo>
                <a:pt x="1411946" y="0"/>
              </a:moveTo>
              <a:lnTo>
                <a:pt x="1411946" y="457919"/>
              </a:lnTo>
              <a:lnTo>
                <a:pt x="0" y="457919"/>
              </a:lnTo>
              <a:lnTo>
                <a:pt x="0" y="671958"/>
              </a:lnTo>
            </a:path>
          </a:pathLst>
        </a:custGeom>
        <a:noFill/>
        <a:ln w="19050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C142FFC-039D-459B-8173-2030B3BF19B1}">
      <dsp:nvSpPr>
        <dsp:cNvPr id="0" name=""/>
        <dsp:cNvSpPr/>
      </dsp:nvSpPr>
      <dsp:spPr>
        <a:xfrm>
          <a:off x="3988164" y="1469730"/>
          <a:ext cx="2117919" cy="671958"/>
        </a:xfrm>
        <a:custGeom>
          <a:avLst/>
          <a:gdLst/>
          <a:ahLst/>
          <a:cxnLst/>
          <a:rect l="0" t="0" r="0" b="0"/>
          <a:pathLst>
            <a:path>
              <a:moveTo>
                <a:pt x="2117919" y="0"/>
              </a:moveTo>
              <a:lnTo>
                <a:pt x="2117919" y="457919"/>
              </a:lnTo>
              <a:lnTo>
                <a:pt x="0" y="457919"/>
              </a:lnTo>
              <a:lnTo>
                <a:pt x="0" y="671958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3E16476-69E9-4AB4-B6BB-76A2F3FC517C}">
      <dsp:nvSpPr>
        <dsp:cNvPr id="0" name=""/>
        <dsp:cNvSpPr/>
      </dsp:nvSpPr>
      <dsp:spPr>
        <a:xfrm>
          <a:off x="4950854" y="2590"/>
          <a:ext cx="2310457" cy="146714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4D7AFC5-8552-4065-B973-742187214164}">
      <dsp:nvSpPr>
        <dsp:cNvPr id="0" name=""/>
        <dsp:cNvSpPr/>
      </dsp:nvSpPr>
      <dsp:spPr>
        <a:xfrm>
          <a:off x="5207572" y="246472"/>
          <a:ext cx="2310457" cy="146714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2200" kern="1200" dirty="0" smtClean="0"/>
            <a:t>N=54</a:t>
          </a:r>
          <a:endParaRPr lang="en-IN" sz="2200" kern="1200" dirty="0"/>
        </a:p>
      </dsp:txBody>
      <dsp:txXfrm>
        <a:off x="5250543" y="289443"/>
        <a:ext cx="2224515" cy="1381198"/>
      </dsp:txXfrm>
    </dsp:sp>
    <dsp:sp modelId="{8BC34546-EA6A-410A-B04D-1F85C1AD6F96}">
      <dsp:nvSpPr>
        <dsp:cNvPr id="0" name=""/>
        <dsp:cNvSpPr/>
      </dsp:nvSpPr>
      <dsp:spPr>
        <a:xfrm>
          <a:off x="2832935" y="2141688"/>
          <a:ext cx="2310457" cy="146714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679787B-A099-422B-BB09-CCFAF3C6CF5E}">
      <dsp:nvSpPr>
        <dsp:cNvPr id="0" name=""/>
        <dsp:cNvSpPr/>
      </dsp:nvSpPr>
      <dsp:spPr>
        <a:xfrm>
          <a:off x="3089652" y="2385570"/>
          <a:ext cx="2310457" cy="146714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2200" kern="1200" dirty="0" err="1" smtClean="0"/>
            <a:t>Remissio</a:t>
          </a:r>
          <a:r>
            <a:rPr lang="en-IN" sz="2200" kern="1200" dirty="0" smtClean="0"/>
            <a:t> n after 1</a:t>
          </a:r>
          <a:r>
            <a:rPr lang="en-IN" sz="2200" kern="1200" baseline="30000" dirty="0" smtClean="0"/>
            <a:t>st</a:t>
          </a:r>
          <a:r>
            <a:rPr lang="en-IN" sz="2200" kern="1200" dirty="0" smtClean="0"/>
            <a:t> ADE=43</a:t>
          </a:r>
          <a:endParaRPr lang="en-IN" sz="2200" kern="1200" dirty="0"/>
        </a:p>
      </dsp:txBody>
      <dsp:txXfrm>
        <a:off x="3132623" y="2428541"/>
        <a:ext cx="2224515" cy="1381198"/>
      </dsp:txXfrm>
    </dsp:sp>
    <dsp:sp modelId="{5CE4D077-B626-45E8-90AF-F05C6B62296F}">
      <dsp:nvSpPr>
        <dsp:cNvPr id="0" name=""/>
        <dsp:cNvSpPr/>
      </dsp:nvSpPr>
      <dsp:spPr>
        <a:xfrm>
          <a:off x="1420989" y="4280787"/>
          <a:ext cx="2310457" cy="146714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F9F2BFB-A315-4141-BB18-E887F20EEB15}">
      <dsp:nvSpPr>
        <dsp:cNvPr id="0" name=""/>
        <dsp:cNvSpPr/>
      </dsp:nvSpPr>
      <dsp:spPr>
        <a:xfrm>
          <a:off x="1677706" y="4524669"/>
          <a:ext cx="2310457" cy="146714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2200" kern="1200" dirty="0" smtClean="0"/>
            <a:t>45 achieved remission at end of induction</a:t>
          </a:r>
          <a:endParaRPr lang="en-IN" sz="2200" kern="1200" dirty="0"/>
        </a:p>
      </dsp:txBody>
      <dsp:txXfrm>
        <a:off x="1720677" y="4567640"/>
        <a:ext cx="2224515" cy="1381198"/>
      </dsp:txXfrm>
    </dsp:sp>
    <dsp:sp modelId="{8193C697-6185-430A-A7D4-745833836C87}">
      <dsp:nvSpPr>
        <dsp:cNvPr id="0" name=""/>
        <dsp:cNvSpPr/>
      </dsp:nvSpPr>
      <dsp:spPr>
        <a:xfrm>
          <a:off x="4244881" y="4280787"/>
          <a:ext cx="2310457" cy="146714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AE5DC51-2EA1-496D-85EE-72072C3F150E}">
      <dsp:nvSpPr>
        <dsp:cNvPr id="0" name=""/>
        <dsp:cNvSpPr/>
      </dsp:nvSpPr>
      <dsp:spPr>
        <a:xfrm>
          <a:off x="4501599" y="4524669"/>
          <a:ext cx="2310457" cy="146714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2200" kern="1200" dirty="0" smtClean="0"/>
            <a:t>Refractory in 4</a:t>
          </a:r>
          <a:endParaRPr lang="en-IN" sz="2200" kern="1200" dirty="0"/>
        </a:p>
      </dsp:txBody>
      <dsp:txXfrm>
        <a:off x="4544570" y="4567640"/>
        <a:ext cx="2224515" cy="1381198"/>
      </dsp:txXfrm>
    </dsp:sp>
    <dsp:sp modelId="{15316765-13B7-4369-A729-12FD7DFF55DB}">
      <dsp:nvSpPr>
        <dsp:cNvPr id="0" name=""/>
        <dsp:cNvSpPr/>
      </dsp:nvSpPr>
      <dsp:spPr>
        <a:xfrm>
          <a:off x="7068773" y="2141688"/>
          <a:ext cx="2310457" cy="146714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7B81A03-3241-4C26-95B3-981D17ABA496}">
      <dsp:nvSpPr>
        <dsp:cNvPr id="0" name=""/>
        <dsp:cNvSpPr/>
      </dsp:nvSpPr>
      <dsp:spPr>
        <a:xfrm>
          <a:off x="7325491" y="2385570"/>
          <a:ext cx="2310457" cy="146714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2200" kern="1200" dirty="0" smtClean="0"/>
            <a:t>Sepsis death-3</a:t>
          </a:r>
          <a:endParaRPr lang="en-IN" sz="2200" kern="1200" dirty="0"/>
        </a:p>
      </dsp:txBody>
      <dsp:txXfrm>
        <a:off x="7368462" y="2428541"/>
        <a:ext cx="2224515" cy="1381198"/>
      </dsp:txXfrm>
    </dsp:sp>
    <dsp:sp modelId="{91B2E907-93D0-4741-B3D7-A2C8BDFF49E1}">
      <dsp:nvSpPr>
        <dsp:cNvPr id="0" name=""/>
        <dsp:cNvSpPr/>
      </dsp:nvSpPr>
      <dsp:spPr>
        <a:xfrm>
          <a:off x="7068773" y="4280787"/>
          <a:ext cx="2310457" cy="146714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1A04836-A2E3-4707-9023-E4774535A08E}">
      <dsp:nvSpPr>
        <dsp:cNvPr id="0" name=""/>
        <dsp:cNvSpPr/>
      </dsp:nvSpPr>
      <dsp:spPr>
        <a:xfrm>
          <a:off x="7325491" y="4524669"/>
          <a:ext cx="2310457" cy="146714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2200" kern="1200" dirty="0" smtClean="0"/>
            <a:t>Mortality-5</a:t>
          </a: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2200" kern="1200" dirty="0" smtClean="0"/>
            <a:t>All sepsis related death</a:t>
          </a:r>
          <a:endParaRPr lang="en-IN" sz="2200" kern="1200" dirty="0"/>
        </a:p>
      </dsp:txBody>
      <dsp:txXfrm>
        <a:off x="7368462" y="4567640"/>
        <a:ext cx="2224515" cy="138119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0.17188</cdr:x>
      <cdr:y>0.22078</cdr:y>
    </cdr:from>
    <cdr:to>
      <cdr:x>0.76604</cdr:x>
      <cdr:y>0.7256</cdr:y>
    </cdr:to>
    <cdr:sp macro="" textlink="">
      <cdr:nvSpPr>
        <cdr:cNvPr id="3" name="Straight Arrow Connector 2"/>
        <cdr:cNvSpPr/>
      </cdr:nvSpPr>
      <cdr:spPr>
        <a:xfrm xmlns:a="http://schemas.openxmlformats.org/drawingml/2006/main">
          <a:off x="1477534" y="856944"/>
          <a:ext cx="5107552" cy="1959418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en-US"/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pPr/>
              <a:t>8/10/2016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8/10/2016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8/10/2016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8/10/2016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pPr/>
              <a:t>8/10/2016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pPr/>
              <a:t>8/10/2016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8/10/2016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wm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wmf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wmf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599"/>
            <a:ext cx="8596668" cy="1963784"/>
          </a:xfrm>
        </p:spPr>
        <p:txBody>
          <a:bodyPr>
            <a:normAutofit fontScale="90000"/>
          </a:bodyPr>
          <a:lstStyle/>
          <a:p>
            <a:r>
              <a:rPr lang="en-IN" dirty="0" smtClean="0"/>
              <a:t>Blood stream infections during induction chemotherapy in children with acute myeloid </a:t>
            </a:r>
            <a:r>
              <a:rPr lang="en-IN" dirty="0" err="1" smtClean="0"/>
              <a:t>leukemia</a:t>
            </a:r>
            <a:r>
              <a:rPr lang="en-IN" dirty="0" smtClean="0"/>
              <a:t> –changing spectrum in developing countries</a:t>
            </a:r>
            <a:r>
              <a:rPr lang="en-IN" dirty="0"/>
              <a:t/>
            </a:r>
            <a:br>
              <a:rPr lang="en-IN" dirty="0"/>
            </a:br>
            <a:r>
              <a:rPr lang="en-IN" dirty="0"/>
              <a:t/>
            </a:r>
            <a:br>
              <a:rPr lang="en-IN" dirty="0"/>
            </a:br>
            <a:r>
              <a:rPr lang="en-IN" sz="2700" dirty="0" err="1"/>
              <a:t>Divya</a:t>
            </a:r>
            <a:r>
              <a:rPr lang="en-IN" sz="2700" dirty="0"/>
              <a:t> </a:t>
            </a:r>
            <a:r>
              <a:rPr lang="en-IN" sz="2700" dirty="0" smtClean="0"/>
              <a:t>S 		Fellow in </a:t>
            </a:r>
            <a:r>
              <a:rPr lang="en-IN" sz="2700" dirty="0" err="1" smtClean="0"/>
              <a:t>Pediatric</a:t>
            </a:r>
            <a:r>
              <a:rPr lang="en-IN" sz="2700" dirty="0" smtClean="0"/>
              <a:t> </a:t>
            </a:r>
            <a:r>
              <a:rPr lang="en-IN" sz="2700" dirty="0" err="1" smtClean="0"/>
              <a:t>Hematology</a:t>
            </a:r>
            <a:r>
              <a:rPr lang="en-IN" sz="2700" dirty="0" smtClean="0"/>
              <a:t>  and Oncology  </a:t>
            </a:r>
            <a:br>
              <a:rPr lang="en-IN" sz="2700" dirty="0" smtClean="0"/>
            </a:br>
            <a:r>
              <a:rPr lang="en-IN" sz="2700" dirty="0" err="1" smtClean="0"/>
              <a:t>Ramya</a:t>
            </a:r>
            <a:r>
              <a:rPr lang="en-IN" sz="2700" dirty="0" smtClean="0"/>
              <a:t> U		Fellow in </a:t>
            </a:r>
            <a:r>
              <a:rPr lang="en-IN" sz="2700" dirty="0" err="1" smtClean="0"/>
              <a:t>Pediatric</a:t>
            </a:r>
            <a:r>
              <a:rPr lang="en-IN" sz="2700" dirty="0" smtClean="0"/>
              <a:t> </a:t>
            </a:r>
            <a:r>
              <a:rPr lang="en-IN" sz="2700" dirty="0" err="1" smtClean="0"/>
              <a:t>Hematology</a:t>
            </a:r>
            <a:r>
              <a:rPr lang="en-IN" sz="2700" dirty="0" smtClean="0"/>
              <a:t>  and Oncology </a:t>
            </a:r>
            <a:br>
              <a:rPr lang="en-IN" sz="2700" dirty="0" smtClean="0"/>
            </a:br>
            <a:r>
              <a:rPr lang="en-IN" sz="2700" dirty="0" smtClean="0"/>
              <a:t>Revathi Raj   Consultant in </a:t>
            </a:r>
            <a:r>
              <a:rPr lang="en-IN" sz="2700" dirty="0" err="1" smtClean="0"/>
              <a:t>Pediatric</a:t>
            </a:r>
            <a:r>
              <a:rPr lang="en-IN" sz="2700" dirty="0" smtClean="0"/>
              <a:t> </a:t>
            </a:r>
            <a:r>
              <a:rPr lang="en-IN" sz="2700" dirty="0" err="1" smtClean="0"/>
              <a:t>Hematology</a:t>
            </a:r>
            <a:r>
              <a:rPr lang="en-IN" sz="2700" dirty="0" smtClean="0"/>
              <a:t>-Oncology </a:t>
            </a:r>
            <a:br>
              <a:rPr lang="en-IN" sz="2700" dirty="0" smtClean="0"/>
            </a:br>
            <a:r>
              <a:rPr lang="en-IN" sz="2700" dirty="0"/>
              <a:t/>
            </a:r>
            <a:br>
              <a:rPr lang="en-IN" sz="2700" dirty="0"/>
            </a:br>
            <a:r>
              <a:rPr lang="en-IN" sz="2700" dirty="0" smtClean="0"/>
              <a:t>Apollo Speciality Hospital</a:t>
            </a:r>
            <a:br>
              <a:rPr lang="en-IN" sz="2700" dirty="0" smtClean="0"/>
            </a:br>
            <a:r>
              <a:rPr lang="en-IN" sz="2700" dirty="0" smtClean="0"/>
              <a:t>Chennai, India</a:t>
            </a:r>
            <a:r>
              <a:rPr lang="en-IN" sz="2700" dirty="0"/>
              <a:t/>
            </a:r>
            <a:br>
              <a:rPr lang="en-IN" sz="2700" dirty="0"/>
            </a:br>
            <a:endParaRPr lang="en-IN" sz="27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18030" y="4970585"/>
            <a:ext cx="2755971" cy="1070777"/>
          </a:xfrm>
        </p:spPr>
        <p:txBody>
          <a:bodyPr/>
          <a:lstStyle/>
          <a:p>
            <a:pPr marL="0" indent="0">
              <a:buNone/>
            </a:pPr>
            <a:endParaRPr lang="en-IN" dirty="0"/>
          </a:p>
        </p:txBody>
      </p:sp>
      <p:pic>
        <p:nvPicPr>
          <p:cNvPr id="4" name="Picture 3"/>
          <p:cNvPicPr>
            <a:picLocks noChangeArrowheads="1"/>
          </p:cNvPicPr>
          <p:nvPr/>
        </p:nvPicPr>
        <p:blipFill>
          <a:blip r:embed="rId2" cstate="print"/>
          <a:srcRect l="5237"/>
          <a:stretch>
            <a:fillRect/>
          </a:stretch>
        </p:blipFill>
        <p:spPr bwMode="auto">
          <a:xfrm>
            <a:off x="10134600" y="0"/>
            <a:ext cx="1739900" cy="1587500"/>
          </a:xfrm>
          <a:prstGeom prst="rect">
            <a:avLst/>
          </a:prstGeom>
          <a:solidFill>
            <a:srgbClr val="FFFF66"/>
          </a:solidFill>
          <a:ln w="12700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595804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media.newindianexpress.com/Apollo-joins.jpg/2015/05/12/article2810945.ece/alternates/w620/Apollo%20join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1300" y="647700"/>
            <a:ext cx="9690100" cy="5549900"/>
          </a:xfrm>
          <a:prstGeom prst="rect">
            <a:avLst/>
          </a:prstGeom>
          <a:noFill/>
        </p:spPr>
      </p:pic>
      <p:pic>
        <p:nvPicPr>
          <p:cNvPr id="3" name="Picture 2"/>
          <p:cNvPicPr>
            <a:picLocks noChangeArrowheads="1"/>
          </p:cNvPicPr>
          <p:nvPr/>
        </p:nvPicPr>
        <p:blipFill>
          <a:blip r:embed="rId3" cstate="print"/>
          <a:srcRect l="5237"/>
          <a:stretch>
            <a:fillRect/>
          </a:stretch>
        </p:blipFill>
        <p:spPr bwMode="auto">
          <a:xfrm>
            <a:off x="10223500" y="0"/>
            <a:ext cx="1739900" cy="1587500"/>
          </a:xfrm>
          <a:prstGeom prst="rect">
            <a:avLst/>
          </a:prstGeom>
          <a:solidFill>
            <a:srgbClr val="FFFF66"/>
          </a:solidFill>
          <a:ln w="12700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IN" sz="3200" dirty="0" smtClean="0"/>
              <a:t>Financial disclosures</a:t>
            </a:r>
            <a:endParaRPr lang="en-IN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2400" dirty="0" smtClean="0"/>
              <a:t>Dr </a:t>
            </a:r>
            <a:r>
              <a:rPr lang="en-IN" sz="2400" dirty="0" err="1" smtClean="0"/>
              <a:t>Divya</a:t>
            </a:r>
            <a:r>
              <a:rPr lang="en-IN" sz="2400" dirty="0" smtClean="0"/>
              <a:t> S has no financial relationships with commercial entities to disclose</a:t>
            </a:r>
            <a:endParaRPr lang="en-IN" sz="2400" dirty="0"/>
          </a:p>
        </p:txBody>
      </p:sp>
      <p:pic>
        <p:nvPicPr>
          <p:cNvPr id="4" name="Picture 3"/>
          <p:cNvPicPr>
            <a:picLocks noChangeArrowheads="1"/>
          </p:cNvPicPr>
          <p:nvPr/>
        </p:nvPicPr>
        <p:blipFill>
          <a:blip r:embed="rId2" cstate="print"/>
          <a:srcRect l="5237"/>
          <a:stretch>
            <a:fillRect/>
          </a:stretch>
        </p:blipFill>
        <p:spPr bwMode="auto">
          <a:xfrm>
            <a:off x="10134600" y="0"/>
            <a:ext cx="1739900" cy="1587500"/>
          </a:xfrm>
          <a:prstGeom prst="rect">
            <a:avLst/>
          </a:prstGeom>
          <a:solidFill>
            <a:srgbClr val="FFFF66"/>
          </a:solidFill>
          <a:ln w="12700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185756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 smtClean="0"/>
              <a:t>Principles of  Acute myeloid </a:t>
            </a:r>
            <a:r>
              <a:rPr lang="en-IN" dirty="0" err="1" smtClean="0"/>
              <a:t>leukemia</a:t>
            </a:r>
            <a:r>
              <a:rPr lang="en-IN" dirty="0" smtClean="0"/>
              <a:t> management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IN" sz="2400" u="sng" dirty="0" smtClean="0"/>
              <a:t>Acute myeloid </a:t>
            </a:r>
            <a:r>
              <a:rPr lang="en-IN" sz="2400" u="sng" dirty="0" err="1" smtClean="0"/>
              <a:t>leukemia</a:t>
            </a:r>
            <a:r>
              <a:rPr lang="en-IN" sz="2400" u="sng" dirty="0" smtClean="0"/>
              <a:t>  needs :</a:t>
            </a:r>
          </a:p>
          <a:p>
            <a:pPr>
              <a:buNone/>
            </a:pPr>
            <a:endParaRPr lang="en-IN" sz="2400" u="sng" dirty="0" smtClean="0"/>
          </a:p>
          <a:p>
            <a:r>
              <a:rPr lang="en-IN" sz="2400" dirty="0" smtClean="0"/>
              <a:t> high dose chemotherapy</a:t>
            </a:r>
          </a:p>
          <a:p>
            <a:pPr>
              <a:buNone/>
            </a:pPr>
            <a:r>
              <a:rPr lang="en-IN" sz="2400" dirty="0" smtClean="0"/>
              <a:t> </a:t>
            </a:r>
          </a:p>
          <a:p>
            <a:r>
              <a:rPr lang="en-IN" sz="2400" dirty="0" smtClean="0"/>
              <a:t>at shorter  intervals </a:t>
            </a:r>
          </a:p>
          <a:p>
            <a:pPr>
              <a:buNone/>
            </a:pPr>
            <a:endParaRPr lang="en-IN" dirty="0" smtClean="0"/>
          </a:p>
          <a:p>
            <a:endParaRPr lang="en-IN" dirty="0" smtClean="0"/>
          </a:p>
          <a:p>
            <a:endParaRPr lang="en-IN" dirty="0" smtClean="0"/>
          </a:p>
          <a:p>
            <a:endParaRPr lang="en-IN" dirty="0"/>
          </a:p>
        </p:txBody>
      </p:sp>
      <p:pic>
        <p:nvPicPr>
          <p:cNvPr id="4" name="Picture 3"/>
          <p:cNvPicPr>
            <a:picLocks noChangeArrowheads="1"/>
          </p:cNvPicPr>
          <p:nvPr/>
        </p:nvPicPr>
        <p:blipFill>
          <a:blip r:embed="rId2" cstate="print"/>
          <a:srcRect l="5237"/>
          <a:stretch>
            <a:fillRect/>
          </a:stretch>
        </p:blipFill>
        <p:spPr bwMode="auto">
          <a:xfrm>
            <a:off x="10134600" y="0"/>
            <a:ext cx="1739900" cy="1587500"/>
          </a:xfrm>
          <a:prstGeom prst="rect">
            <a:avLst/>
          </a:prstGeom>
          <a:solidFill>
            <a:srgbClr val="FFFF66"/>
          </a:solidFill>
          <a:ln w="12700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What makes AML induction challenging?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2400" dirty="0" smtClean="0"/>
              <a:t>Adequate and timely supportive care  is crucial</a:t>
            </a:r>
          </a:p>
          <a:p>
            <a:pPr>
              <a:buNone/>
            </a:pPr>
            <a:endParaRPr lang="en-IN" sz="2400" dirty="0" smtClean="0"/>
          </a:p>
          <a:p>
            <a:r>
              <a:rPr lang="en-IN" sz="2400" dirty="0" smtClean="0"/>
              <a:t>Higher Treatment   cost</a:t>
            </a:r>
          </a:p>
          <a:p>
            <a:endParaRPr lang="en-IN" sz="2400" dirty="0" smtClean="0"/>
          </a:p>
          <a:p>
            <a:r>
              <a:rPr lang="en-IN" sz="2400" dirty="0" smtClean="0"/>
              <a:t>Lower remission rates </a:t>
            </a:r>
          </a:p>
          <a:p>
            <a:endParaRPr lang="en-IN" sz="2400" dirty="0" smtClean="0"/>
          </a:p>
          <a:p>
            <a:r>
              <a:rPr lang="en-IN" sz="2400" dirty="0" smtClean="0"/>
              <a:t>Higher mortality rates</a:t>
            </a:r>
          </a:p>
          <a:p>
            <a:endParaRPr lang="en-IN" sz="2400" dirty="0" smtClean="0"/>
          </a:p>
          <a:p>
            <a:pPr>
              <a:buNone/>
            </a:pPr>
            <a:endParaRPr lang="en-IN" sz="2400" dirty="0"/>
          </a:p>
        </p:txBody>
      </p:sp>
      <p:pic>
        <p:nvPicPr>
          <p:cNvPr id="4" name="Picture 3"/>
          <p:cNvPicPr>
            <a:picLocks noChangeArrowheads="1"/>
          </p:cNvPicPr>
          <p:nvPr/>
        </p:nvPicPr>
        <p:blipFill>
          <a:blip r:embed="rId2" cstate="print"/>
          <a:srcRect l="5237"/>
          <a:stretch>
            <a:fillRect/>
          </a:stretch>
        </p:blipFill>
        <p:spPr bwMode="auto">
          <a:xfrm>
            <a:off x="10134600" y="0"/>
            <a:ext cx="1739900" cy="1587500"/>
          </a:xfrm>
          <a:prstGeom prst="rect">
            <a:avLst/>
          </a:prstGeom>
          <a:solidFill>
            <a:srgbClr val="FFFF66"/>
          </a:solidFill>
          <a:ln w="12700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 smtClean="0"/>
              <a:t> </a:t>
            </a:r>
            <a:r>
              <a:rPr lang="es-ES" sz="3200" dirty="0" err="1" smtClean="0"/>
              <a:t>Introduction</a:t>
            </a:r>
            <a:endParaRPr lang="es-E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2400" dirty="0" smtClean="0"/>
              <a:t>Infections are the main cause of mortality  during induction chemotherapy in Acute Myeloid </a:t>
            </a:r>
            <a:r>
              <a:rPr lang="en-IN" sz="2400" dirty="0" err="1" smtClean="0"/>
              <a:t>Leukemia</a:t>
            </a:r>
            <a:endParaRPr lang="en-IN" sz="2400" dirty="0" smtClean="0"/>
          </a:p>
          <a:p>
            <a:endParaRPr lang="en-IN" sz="2400" dirty="0" smtClean="0"/>
          </a:p>
          <a:p>
            <a:r>
              <a:rPr lang="en-IN" sz="2400" dirty="0" smtClean="0">
                <a:cs typeface="Arial" panose="020B0604020202020204" pitchFamily="34" charset="0"/>
              </a:rPr>
              <a:t>Major improvement in overall survival rates in children with AML worldwide has been due to optimal supportive care</a:t>
            </a:r>
            <a:endParaRPr lang="en-IN" sz="2400" dirty="0" smtClean="0"/>
          </a:p>
          <a:p>
            <a:endParaRPr lang="en-IN" sz="2400" dirty="0" smtClean="0"/>
          </a:p>
          <a:p>
            <a:endParaRPr lang="en-IN" sz="2400" dirty="0" smtClean="0"/>
          </a:p>
          <a:p>
            <a:pPr>
              <a:buNone/>
            </a:pPr>
            <a:endParaRPr lang="en-IN" sz="2400" dirty="0" smtClean="0"/>
          </a:p>
          <a:p>
            <a:pPr>
              <a:buNone/>
            </a:pPr>
            <a:endParaRPr lang="en-IN" sz="2400" dirty="0" smtClean="0"/>
          </a:p>
          <a:p>
            <a:endParaRPr lang="es-ES" dirty="0"/>
          </a:p>
        </p:txBody>
      </p:sp>
      <p:pic>
        <p:nvPicPr>
          <p:cNvPr id="4" name="Picture 3"/>
          <p:cNvPicPr>
            <a:picLocks noChangeArrowheads="1"/>
          </p:cNvPicPr>
          <p:nvPr/>
        </p:nvPicPr>
        <p:blipFill>
          <a:blip r:embed="rId2" cstate="print"/>
          <a:srcRect l="5237"/>
          <a:stretch>
            <a:fillRect/>
          </a:stretch>
        </p:blipFill>
        <p:spPr bwMode="auto">
          <a:xfrm>
            <a:off x="10134600" y="0"/>
            <a:ext cx="1739900" cy="1587500"/>
          </a:xfrm>
          <a:prstGeom prst="rect">
            <a:avLst/>
          </a:prstGeom>
          <a:solidFill>
            <a:srgbClr val="FFFF66"/>
          </a:solidFill>
          <a:ln w="12700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621"/>
    </mc:Choice>
    <mc:Fallback xmlns="">
      <p:transition spd="slow" advTm="22621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IN" sz="3200" dirty="0" smtClean="0"/>
              <a:t>What is outcome of children undergoing AML induction chemotherapy?</a:t>
            </a:r>
            <a:endParaRPr lang="en-IN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IN" sz="2400" dirty="0" smtClean="0">
                <a:cs typeface="Arial" panose="020B0604020202020204" pitchFamily="34" charset="0"/>
              </a:rPr>
              <a:t>UK AML MRC 10 and 12  trial data </a:t>
            </a:r>
          </a:p>
          <a:p>
            <a:r>
              <a:rPr lang="en-IN" sz="2400" dirty="0" smtClean="0">
                <a:cs typeface="Arial" panose="020B0604020202020204" pitchFamily="34" charset="0"/>
              </a:rPr>
              <a:t>Remission rate at end of induction		92%  (90%)</a:t>
            </a:r>
          </a:p>
          <a:p>
            <a:r>
              <a:rPr lang="en-IN" sz="2400" dirty="0" smtClean="0">
                <a:cs typeface="Arial" panose="020B0604020202020204" pitchFamily="34" charset="0"/>
              </a:rPr>
              <a:t>EFS												63%</a:t>
            </a:r>
          </a:p>
          <a:p>
            <a:r>
              <a:rPr lang="en-IN" sz="2400" dirty="0" smtClean="0">
                <a:cs typeface="Arial" panose="020B0604020202020204" pitchFamily="34" charset="0"/>
              </a:rPr>
              <a:t>Sepsis related mortality                           </a:t>
            </a:r>
            <a:r>
              <a:rPr lang="en-IN" sz="2400" dirty="0" smtClean="0">
                <a:solidFill>
                  <a:srgbClr val="FF0000"/>
                </a:solidFill>
                <a:cs typeface="Arial" panose="020B0604020202020204" pitchFamily="34" charset="0"/>
              </a:rPr>
              <a:t>5% (11%)</a:t>
            </a:r>
          </a:p>
          <a:p>
            <a:pPr marL="0" indent="0">
              <a:buNone/>
            </a:pPr>
            <a:endParaRPr lang="en-IN" sz="2400" dirty="0">
              <a:cs typeface="Arial" panose="020B0604020202020204" pitchFamily="34" charset="0"/>
            </a:endParaRPr>
          </a:p>
          <a:p>
            <a:r>
              <a:rPr lang="en-IN" sz="2400" dirty="0">
                <a:cs typeface="Arial" panose="020B0604020202020204" pitchFamily="34" charset="0"/>
              </a:rPr>
              <a:t>Data on </a:t>
            </a:r>
            <a:r>
              <a:rPr lang="en-IN" sz="2400" dirty="0" smtClean="0">
                <a:cs typeface="Arial" panose="020B0604020202020204" pitchFamily="34" charset="0"/>
              </a:rPr>
              <a:t>AML induction in </a:t>
            </a:r>
            <a:r>
              <a:rPr lang="en-IN" sz="2400" dirty="0" err="1" smtClean="0">
                <a:cs typeface="Arial" panose="020B0604020202020204" pitchFamily="34" charset="0"/>
              </a:rPr>
              <a:t>pediatrics</a:t>
            </a:r>
            <a:r>
              <a:rPr lang="en-IN" sz="2400" dirty="0" smtClean="0">
                <a:cs typeface="Arial" panose="020B0604020202020204" pitchFamily="34" charset="0"/>
              </a:rPr>
              <a:t>   </a:t>
            </a:r>
            <a:r>
              <a:rPr lang="en-IN" sz="2400" dirty="0">
                <a:cs typeface="Arial" panose="020B0604020202020204" pitchFamily="34" charset="0"/>
              </a:rPr>
              <a:t>from </a:t>
            </a:r>
            <a:r>
              <a:rPr lang="en-IN" sz="2400" dirty="0" smtClean="0">
                <a:cs typeface="Arial" panose="020B0604020202020204" pitchFamily="34" charset="0"/>
              </a:rPr>
              <a:t>India </a:t>
            </a:r>
            <a:r>
              <a:rPr lang="en-IN" sz="2400" dirty="0">
                <a:cs typeface="Arial" panose="020B0604020202020204" pitchFamily="34" charset="0"/>
              </a:rPr>
              <a:t>is </a:t>
            </a:r>
            <a:r>
              <a:rPr lang="en-IN" sz="2400" dirty="0" smtClean="0">
                <a:cs typeface="Arial" panose="020B0604020202020204" pitchFamily="34" charset="0"/>
              </a:rPr>
              <a:t>scant</a:t>
            </a:r>
          </a:p>
          <a:p>
            <a:pPr>
              <a:buNone/>
            </a:pPr>
            <a:endParaRPr lang="en-IN" sz="1400" dirty="0" smtClean="0">
              <a:cs typeface="Arial" panose="020B0604020202020204" pitchFamily="34" charset="0"/>
            </a:endParaRPr>
          </a:p>
          <a:p>
            <a:pPr>
              <a:buNone/>
            </a:pPr>
            <a:r>
              <a:rPr lang="en-IN" sz="1400" dirty="0" smtClean="0">
                <a:cs typeface="Arial" panose="020B0604020202020204" pitchFamily="34" charset="0"/>
              </a:rPr>
              <a:t>Gibson </a:t>
            </a:r>
            <a:r>
              <a:rPr lang="en-IN" sz="1400" dirty="0" err="1" smtClean="0">
                <a:cs typeface="Arial" panose="020B0604020202020204" pitchFamily="34" charset="0"/>
              </a:rPr>
              <a:t>B,Webb</a:t>
            </a:r>
            <a:r>
              <a:rPr lang="en-IN" sz="1400" dirty="0" smtClean="0">
                <a:cs typeface="Arial" panose="020B0604020202020204" pitchFamily="34" charset="0"/>
              </a:rPr>
              <a:t> </a:t>
            </a:r>
            <a:r>
              <a:rPr lang="en-IN" sz="1400" dirty="0" err="1" smtClean="0">
                <a:cs typeface="Arial" panose="020B0604020202020204" pitchFamily="34" charset="0"/>
              </a:rPr>
              <a:t>DKH,Howman</a:t>
            </a:r>
            <a:r>
              <a:rPr lang="en-IN" sz="1400" dirty="0" smtClean="0">
                <a:cs typeface="Arial" panose="020B0604020202020204" pitchFamily="34" charset="0"/>
              </a:rPr>
              <a:t> A </a:t>
            </a:r>
            <a:r>
              <a:rPr lang="en-IN" sz="1400" dirty="0" err="1" smtClean="0">
                <a:cs typeface="Arial" panose="020B0604020202020204" pitchFamily="34" charset="0"/>
              </a:rPr>
              <a:t>J,Graaf</a:t>
            </a:r>
            <a:r>
              <a:rPr lang="en-IN" sz="1400" dirty="0" smtClean="0">
                <a:cs typeface="Arial" panose="020B0604020202020204" pitchFamily="34" charset="0"/>
              </a:rPr>
              <a:t> </a:t>
            </a:r>
            <a:r>
              <a:rPr lang="en-IN" sz="1400" dirty="0" err="1" smtClean="0">
                <a:cs typeface="Arial" panose="020B0604020202020204" pitchFamily="34" charset="0"/>
              </a:rPr>
              <a:t>S,Harrison</a:t>
            </a:r>
            <a:r>
              <a:rPr lang="en-IN" sz="1400" dirty="0" smtClean="0">
                <a:cs typeface="Arial" panose="020B0604020202020204" pitchFamily="34" charset="0"/>
              </a:rPr>
              <a:t> C J ,Wheatley K(2011).Results of a randomised trial in children with acute myeloid </a:t>
            </a:r>
            <a:r>
              <a:rPr lang="en-IN" sz="1400" dirty="0" err="1" smtClean="0">
                <a:cs typeface="Arial" panose="020B0604020202020204" pitchFamily="34" charset="0"/>
              </a:rPr>
              <a:t>leukemia</a:t>
            </a:r>
            <a:r>
              <a:rPr lang="en-IN" sz="1400" dirty="0" smtClean="0">
                <a:cs typeface="Arial" panose="020B0604020202020204" pitchFamily="34" charset="0"/>
              </a:rPr>
              <a:t> :Medical research council AML 12 </a:t>
            </a:r>
            <a:r>
              <a:rPr lang="en-IN" sz="1400" dirty="0" err="1" smtClean="0">
                <a:cs typeface="Arial" panose="020B0604020202020204" pitchFamily="34" charset="0"/>
              </a:rPr>
              <a:t>trial:British</a:t>
            </a:r>
            <a:r>
              <a:rPr lang="en-IN" sz="1400" dirty="0" smtClean="0">
                <a:cs typeface="Arial" panose="020B0604020202020204" pitchFamily="34" charset="0"/>
              </a:rPr>
              <a:t> journal of hematology,155,366-76</a:t>
            </a:r>
            <a:endParaRPr lang="en-IN" sz="1400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IN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rrowheads="1"/>
          </p:cNvPicPr>
          <p:nvPr/>
        </p:nvPicPr>
        <p:blipFill>
          <a:blip r:embed="rId2" cstate="print"/>
          <a:srcRect l="5237"/>
          <a:stretch>
            <a:fillRect/>
          </a:stretch>
        </p:blipFill>
        <p:spPr bwMode="auto">
          <a:xfrm>
            <a:off x="10134600" y="-12700"/>
            <a:ext cx="1739900" cy="1587500"/>
          </a:xfrm>
          <a:prstGeom prst="rect">
            <a:avLst/>
          </a:prstGeom>
          <a:solidFill>
            <a:srgbClr val="FFFF66"/>
          </a:solidFill>
          <a:ln w="12700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122526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406"/>
    </mc:Choice>
    <mc:Fallback xmlns="">
      <p:transition spd="slow" advTm="16406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IN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Aims and objectives</a:t>
            </a:r>
            <a:endParaRPr lang="en-IN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sz="2400" dirty="0" smtClean="0">
                <a:latin typeface="+mj-lt"/>
                <a:cs typeface="Arial" panose="020B0604020202020204" pitchFamily="34" charset="0"/>
              </a:rPr>
              <a:t>To determine the survival outcome in children with AML at the end of induction</a:t>
            </a:r>
          </a:p>
          <a:p>
            <a:pPr marL="0" indent="0">
              <a:buNone/>
            </a:pPr>
            <a:endParaRPr lang="en-IN" sz="2400" dirty="0" smtClean="0">
              <a:latin typeface="+mj-lt"/>
              <a:cs typeface="Arial" panose="020B0604020202020204" pitchFamily="34" charset="0"/>
            </a:endParaRPr>
          </a:p>
          <a:p>
            <a:r>
              <a:rPr lang="en-IN" sz="2400" dirty="0" smtClean="0">
                <a:latin typeface="+mj-lt"/>
                <a:cs typeface="Arial" panose="020B0604020202020204" pitchFamily="34" charset="0"/>
              </a:rPr>
              <a:t>To analyse the blood stream infection pattern during induction </a:t>
            </a:r>
          </a:p>
          <a:p>
            <a:pPr marL="0" indent="0">
              <a:buNone/>
            </a:pPr>
            <a:endParaRPr lang="en-IN" sz="2400" dirty="0" smtClean="0">
              <a:latin typeface="+mj-lt"/>
              <a:cs typeface="Arial" panose="020B0604020202020204" pitchFamily="34" charset="0"/>
            </a:endParaRPr>
          </a:p>
          <a:p>
            <a:r>
              <a:rPr lang="en-IN" sz="2400" dirty="0" smtClean="0">
                <a:latin typeface="+mj-lt"/>
                <a:cs typeface="Arial" panose="020B0604020202020204" pitchFamily="34" charset="0"/>
              </a:rPr>
              <a:t>Analyse the burden of supportive care</a:t>
            </a:r>
          </a:p>
          <a:p>
            <a:endParaRPr lang="en-IN" dirty="0" smtClean="0"/>
          </a:p>
          <a:p>
            <a:endParaRPr lang="en-IN" dirty="0" smtClean="0"/>
          </a:p>
          <a:p>
            <a:endParaRPr lang="en-IN" dirty="0"/>
          </a:p>
        </p:txBody>
      </p:sp>
      <p:pic>
        <p:nvPicPr>
          <p:cNvPr id="4" name="Picture 3"/>
          <p:cNvPicPr>
            <a:picLocks noChangeArrowheads="1"/>
          </p:cNvPicPr>
          <p:nvPr/>
        </p:nvPicPr>
        <p:blipFill>
          <a:blip r:embed="rId2" cstate="print"/>
          <a:srcRect l="5237"/>
          <a:stretch>
            <a:fillRect/>
          </a:stretch>
        </p:blipFill>
        <p:spPr bwMode="auto">
          <a:xfrm>
            <a:off x="10134600" y="0"/>
            <a:ext cx="1739900" cy="1587500"/>
          </a:xfrm>
          <a:prstGeom prst="rect">
            <a:avLst/>
          </a:prstGeom>
          <a:solidFill>
            <a:srgbClr val="FFFF66"/>
          </a:solidFill>
          <a:ln w="12700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446046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519"/>
    </mc:Choice>
    <mc:Fallback xmlns="">
      <p:transition spd="slow" advTm="17519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IN" sz="3200" dirty="0" smtClean="0"/>
              <a:t>Patients and methods</a:t>
            </a:r>
            <a:endParaRPr lang="en-IN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IN" sz="2400" dirty="0" smtClean="0"/>
              <a:t>Retrospective observational analysis of children aged between 1-18 years with a diagnosis of AML</a:t>
            </a:r>
          </a:p>
          <a:p>
            <a:pPr>
              <a:buNone/>
            </a:pPr>
            <a:endParaRPr lang="en-IN" sz="2400" dirty="0" smtClean="0"/>
          </a:p>
          <a:p>
            <a:r>
              <a:rPr lang="en-IN" sz="2400" dirty="0" smtClean="0"/>
              <a:t>Treatment provided at our centre from August 2002 to August 2015</a:t>
            </a:r>
          </a:p>
          <a:p>
            <a:endParaRPr lang="en-IN" sz="2400" dirty="0" smtClean="0"/>
          </a:p>
          <a:p>
            <a:r>
              <a:rPr lang="en-IN" sz="2400" dirty="0" smtClean="0"/>
              <a:t>Children with AML M 3 were excluded from the study </a:t>
            </a:r>
          </a:p>
        </p:txBody>
      </p:sp>
      <p:pic>
        <p:nvPicPr>
          <p:cNvPr id="4" name="Picture 3"/>
          <p:cNvPicPr>
            <a:picLocks noChangeArrowheads="1"/>
          </p:cNvPicPr>
          <p:nvPr/>
        </p:nvPicPr>
        <p:blipFill>
          <a:blip r:embed="rId2" cstate="print"/>
          <a:srcRect l="5237"/>
          <a:stretch>
            <a:fillRect/>
          </a:stretch>
        </p:blipFill>
        <p:spPr bwMode="auto">
          <a:xfrm>
            <a:off x="10134600" y="0"/>
            <a:ext cx="1739900" cy="1587500"/>
          </a:xfrm>
          <a:prstGeom prst="rect">
            <a:avLst/>
          </a:prstGeom>
          <a:solidFill>
            <a:srgbClr val="FFFF66"/>
          </a:solidFill>
          <a:ln w="12700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867839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022"/>
    </mc:Choice>
    <mc:Fallback xmlns="">
      <p:transition spd="slow" advTm="12022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IN" sz="3200" dirty="0" smtClean="0"/>
              <a:t>Data collected</a:t>
            </a:r>
            <a:endParaRPr lang="en-IN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2400" dirty="0" smtClean="0">
                <a:latin typeface="+mj-lt"/>
                <a:cs typeface="Arial" panose="020B0604020202020204" pitchFamily="34" charset="0"/>
              </a:rPr>
              <a:t>Patient demographics</a:t>
            </a:r>
          </a:p>
          <a:p>
            <a:pPr marL="0" indent="0"/>
            <a:r>
              <a:rPr lang="en-IN" sz="2400" dirty="0" smtClean="0">
                <a:latin typeface="+mj-lt"/>
                <a:cs typeface="Arial" panose="020B0604020202020204" pitchFamily="34" charset="0"/>
              </a:rPr>
              <a:t>  Disease characteristics</a:t>
            </a:r>
          </a:p>
          <a:p>
            <a:pPr marL="0" indent="0"/>
            <a:r>
              <a:rPr lang="en-IN" sz="2400" dirty="0" smtClean="0">
                <a:latin typeface="+mj-lt"/>
                <a:cs typeface="Arial" panose="020B0604020202020204" pitchFamily="34" charset="0"/>
              </a:rPr>
              <a:t> Febrile </a:t>
            </a:r>
            <a:r>
              <a:rPr lang="en-IN" sz="2400" dirty="0" err="1" smtClean="0">
                <a:latin typeface="+mj-lt"/>
                <a:cs typeface="Arial" panose="020B0604020202020204" pitchFamily="34" charset="0"/>
              </a:rPr>
              <a:t>neutropenia</a:t>
            </a:r>
            <a:r>
              <a:rPr lang="en-IN" sz="2400" dirty="0" smtClean="0">
                <a:latin typeface="+mj-lt"/>
                <a:cs typeface="Arial" panose="020B0604020202020204" pitchFamily="34" charset="0"/>
              </a:rPr>
              <a:t> and  Septic events</a:t>
            </a:r>
          </a:p>
          <a:p>
            <a:pPr marL="0" indent="0"/>
            <a:r>
              <a:rPr lang="en-IN" sz="2400" dirty="0" smtClean="0">
                <a:latin typeface="+mj-lt"/>
                <a:cs typeface="Arial" panose="020B0604020202020204" pitchFamily="34" charset="0"/>
              </a:rPr>
              <a:t>  Supportive care-antibiotic </a:t>
            </a:r>
            <a:r>
              <a:rPr lang="en-IN" sz="2400" dirty="0" err="1" smtClean="0">
                <a:latin typeface="+mj-lt"/>
                <a:cs typeface="Arial" panose="020B0604020202020204" pitchFamily="34" charset="0"/>
              </a:rPr>
              <a:t>usage,blood</a:t>
            </a:r>
            <a:r>
              <a:rPr lang="en-IN" sz="2400" dirty="0" smtClean="0">
                <a:latin typeface="+mj-lt"/>
                <a:cs typeface="Arial" panose="020B0604020202020204" pitchFamily="34" charset="0"/>
              </a:rPr>
              <a:t> product usage and </a:t>
            </a:r>
          </a:p>
          <a:p>
            <a:pPr marL="0" indent="0">
              <a:buNone/>
            </a:pPr>
            <a:r>
              <a:rPr lang="en-IN" sz="2400" dirty="0" smtClean="0">
                <a:latin typeface="+mj-lt"/>
                <a:cs typeface="Arial" panose="020B0604020202020204" pitchFamily="34" charset="0"/>
              </a:rPr>
              <a:t>     PICU</a:t>
            </a:r>
            <a:r>
              <a:rPr lang="en-IN" sz="2400" dirty="0" smtClean="0">
                <a:cs typeface="Arial" panose="020B0604020202020204" pitchFamily="34" charset="0"/>
              </a:rPr>
              <a:t> care(</a:t>
            </a:r>
            <a:r>
              <a:rPr lang="en-IN" sz="2400" dirty="0" err="1" smtClean="0">
                <a:cs typeface="Arial" panose="020B0604020202020204" pitchFamily="34" charset="0"/>
              </a:rPr>
              <a:t>ionotropic</a:t>
            </a:r>
            <a:r>
              <a:rPr lang="en-IN" sz="2400" dirty="0" smtClean="0">
                <a:cs typeface="Arial" panose="020B0604020202020204" pitchFamily="34" charset="0"/>
              </a:rPr>
              <a:t>/</a:t>
            </a:r>
            <a:r>
              <a:rPr lang="en-IN" sz="2400" dirty="0" err="1" smtClean="0">
                <a:cs typeface="Arial" panose="020B0604020202020204" pitchFamily="34" charset="0"/>
              </a:rPr>
              <a:t>ventilatory</a:t>
            </a:r>
            <a:r>
              <a:rPr lang="en-IN" sz="2400" dirty="0" smtClean="0">
                <a:cs typeface="Arial" panose="020B0604020202020204" pitchFamily="34" charset="0"/>
              </a:rPr>
              <a:t>)</a:t>
            </a:r>
            <a:r>
              <a:rPr lang="en-IN" sz="2400" dirty="0" smtClean="0">
                <a:latin typeface="+mj-lt"/>
                <a:cs typeface="Arial" panose="020B0604020202020204" pitchFamily="34" charset="0"/>
              </a:rPr>
              <a:t>        </a:t>
            </a:r>
            <a:endParaRPr lang="en-IN" sz="2400" dirty="0">
              <a:latin typeface="+mj-lt"/>
              <a:cs typeface="Arial" panose="020B0604020202020204" pitchFamily="34" charset="0"/>
            </a:endParaRPr>
          </a:p>
          <a:p>
            <a:pPr marL="0" indent="0"/>
            <a:r>
              <a:rPr lang="en-IN" sz="2400" dirty="0" smtClean="0">
                <a:latin typeface="+mj-lt"/>
                <a:cs typeface="Arial" panose="020B0604020202020204" pitchFamily="34" charset="0"/>
              </a:rPr>
              <a:t>  Remission status</a:t>
            </a:r>
            <a:r>
              <a:rPr lang="en-IN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IN" sz="2400" dirty="0" smtClean="0">
                <a:latin typeface="+mj-lt"/>
                <a:cs typeface="Arial" panose="020B0604020202020204" pitchFamily="34" charset="0"/>
              </a:rPr>
              <a:t>and outcome at end of induction</a:t>
            </a:r>
          </a:p>
          <a:p>
            <a:pPr marL="0" indent="0"/>
            <a:endParaRPr lang="en-IN" sz="2400" dirty="0">
              <a:latin typeface="+mj-lt"/>
              <a:cs typeface="Arial" panose="020B0604020202020204" pitchFamily="34" charset="0"/>
            </a:endParaRPr>
          </a:p>
          <a:p>
            <a:endParaRPr lang="en-IN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rrowheads="1"/>
          </p:cNvPicPr>
          <p:nvPr/>
        </p:nvPicPr>
        <p:blipFill>
          <a:blip r:embed="rId2" cstate="print"/>
          <a:srcRect l="5237"/>
          <a:stretch>
            <a:fillRect/>
          </a:stretch>
        </p:blipFill>
        <p:spPr bwMode="auto">
          <a:xfrm>
            <a:off x="10134600" y="0"/>
            <a:ext cx="1739900" cy="1587500"/>
          </a:xfrm>
          <a:prstGeom prst="rect">
            <a:avLst/>
          </a:prstGeom>
          <a:solidFill>
            <a:srgbClr val="FFFF66"/>
          </a:solidFill>
          <a:ln w="12700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598060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776"/>
    </mc:Choice>
    <mc:Fallback xmlns="">
      <p:transition spd="slow" advTm="12776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 smtClean="0"/>
              <a:t>Analysis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sz="2400" dirty="0" smtClean="0"/>
              <a:t>Chi square test</a:t>
            </a:r>
          </a:p>
          <a:p>
            <a:pPr>
              <a:buNone/>
            </a:pPr>
            <a:endParaRPr lang="en-IN" sz="2400" dirty="0" smtClean="0"/>
          </a:p>
          <a:p>
            <a:r>
              <a:rPr lang="en-IN" sz="2400" dirty="0" smtClean="0"/>
              <a:t>Log rank test</a:t>
            </a:r>
          </a:p>
          <a:p>
            <a:endParaRPr lang="en-IN" dirty="0" smtClean="0"/>
          </a:p>
          <a:p>
            <a:endParaRPr lang="en-IN" dirty="0" smtClean="0"/>
          </a:p>
          <a:p>
            <a:endParaRPr lang="en-IN" dirty="0" smtClean="0"/>
          </a:p>
          <a:p>
            <a:pPr>
              <a:buNone/>
            </a:pPr>
            <a:endParaRPr lang="en-IN" dirty="0" smtClean="0"/>
          </a:p>
          <a:p>
            <a:endParaRPr lang="en-IN" dirty="0"/>
          </a:p>
        </p:txBody>
      </p:sp>
      <p:pic>
        <p:nvPicPr>
          <p:cNvPr id="46082" name="Picture 2" descr="https://s-media-cache-ak0.pinimg.com/236x/5c/b2/69/5cb269622bab7030be8fe190fabf0d1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19700" y="1587500"/>
            <a:ext cx="3924300" cy="5054600"/>
          </a:xfrm>
          <a:prstGeom prst="rect">
            <a:avLst/>
          </a:prstGeom>
          <a:noFill/>
        </p:spPr>
      </p:pic>
      <p:pic>
        <p:nvPicPr>
          <p:cNvPr id="5" name="Picture 4"/>
          <p:cNvPicPr>
            <a:picLocks noChangeArrowheads="1"/>
          </p:cNvPicPr>
          <p:nvPr/>
        </p:nvPicPr>
        <p:blipFill>
          <a:blip r:embed="rId3" cstate="print"/>
          <a:srcRect l="5237"/>
          <a:stretch>
            <a:fillRect/>
          </a:stretch>
        </p:blipFill>
        <p:spPr bwMode="auto">
          <a:xfrm>
            <a:off x="10134600" y="0"/>
            <a:ext cx="1739900" cy="1587500"/>
          </a:xfrm>
          <a:prstGeom prst="rect">
            <a:avLst/>
          </a:prstGeom>
          <a:solidFill>
            <a:srgbClr val="FFFF66"/>
          </a:solidFill>
          <a:ln w="12700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IN" sz="3200" dirty="0" smtClean="0"/>
              <a:t>Treatment</a:t>
            </a:r>
            <a:endParaRPr lang="en-IN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2400" dirty="0" smtClean="0">
                <a:latin typeface="+mj-lt"/>
                <a:cs typeface="Arial" panose="020B0604020202020204" pitchFamily="34" charset="0"/>
              </a:rPr>
              <a:t>UK AML </a:t>
            </a:r>
            <a:r>
              <a:rPr lang="en-IN" sz="2400" dirty="0">
                <a:latin typeface="+mj-lt"/>
                <a:cs typeface="Arial" panose="020B0604020202020204" pitchFamily="34" charset="0"/>
              </a:rPr>
              <a:t>MRC </a:t>
            </a:r>
            <a:r>
              <a:rPr lang="en-IN" sz="2400" dirty="0" smtClean="0">
                <a:latin typeface="+mj-lt"/>
                <a:cs typeface="Arial" panose="020B0604020202020204" pitchFamily="34" charset="0"/>
              </a:rPr>
              <a:t>regimen  12/15/17-   3 drug Induction </a:t>
            </a:r>
          </a:p>
          <a:p>
            <a:endParaRPr lang="en-IN" sz="2400" dirty="0" smtClean="0">
              <a:latin typeface="+mj-lt"/>
              <a:cs typeface="Arial" panose="020B0604020202020204" pitchFamily="34" charset="0"/>
            </a:endParaRPr>
          </a:p>
          <a:p>
            <a:r>
              <a:rPr lang="en-IN" sz="2400" dirty="0" err="1" smtClean="0">
                <a:latin typeface="+mj-lt"/>
                <a:cs typeface="Arial" panose="020B0604020202020204" pitchFamily="34" charset="0"/>
              </a:rPr>
              <a:t>Daunorubicin</a:t>
            </a:r>
            <a:r>
              <a:rPr lang="en-IN" sz="2400" dirty="0" smtClean="0">
                <a:latin typeface="+mj-lt"/>
                <a:cs typeface="Arial" panose="020B0604020202020204" pitchFamily="34" charset="0"/>
              </a:rPr>
              <a:t>		50mg/m2- IV D1,3,5</a:t>
            </a:r>
          </a:p>
          <a:p>
            <a:r>
              <a:rPr lang="en-IN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IN" sz="2400" dirty="0" err="1" smtClean="0">
                <a:latin typeface="+mj-lt"/>
                <a:cs typeface="Arial" panose="020B0604020202020204" pitchFamily="34" charset="0"/>
              </a:rPr>
              <a:t>Cytarabine</a:t>
            </a:r>
            <a:r>
              <a:rPr lang="en-IN" sz="2400" dirty="0" smtClean="0">
                <a:latin typeface="+mj-lt"/>
                <a:cs typeface="Arial" panose="020B0604020202020204" pitchFamily="34" charset="0"/>
              </a:rPr>
              <a:t>		100mg/m2 IV  twice a day D1-D10</a:t>
            </a:r>
          </a:p>
          <a:p>
            <a:r>
              <a:rPr lang="en-IN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IN" sz="2400" dirty="0" err="1" smtClean="0">
                <a:latin typeface="+mj-lt"/>
                <a:cs typeface="Arial" panose="020B0604020202020204" pitchFamily="34" charset="0"/>
              </a:rPr>
              <a:t>Etoposide</a:t>
            </a:r>
            <a:r>
              <a:rPr lang="en-IN" sz="2400" dirty="0" smtClean="0">
                <a:latin typeface="+mj-lt"/>
                <a:cs typeface="Arial" panose="020B0604020202020204" pitchFamily="34" charset="0"/>
              </a:rPr>
              <a:t>			100mgm2- IV D1-D5</a:t>
            </a:r>
          </a:p>
          <a:p>
            <a:pPr>
              <a:buNone/>
            </a:pPr>
            <a:endParaRPr lang="en-IN" sz="2400" dirty="0" smtClean="0">
              <a:latin typeface="+mj-lt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IN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rrowheads="1"/>
          </p:cNvPicPr>
          <p:nvPr/>
        </p:nvPicPr>
        <p:blipFill>
          <a:blip r:embed="rId2" cstate="print"/>
          <a:srcRect l="5237"/>
          <a:stretch>
            <a:fillRect/>
          </a:stretch>
        </p:blipFill>
        <p:spPr bwMode="auto">
          <a:xfrm>
            <a:off x="10134600" y="0"/>
            <a:ext cx="1739900" cy="1587500"/>
          </a:xfrm>
          <a:prstGeom prst="rect">
            <a:avLst/>
          </a:prstGeom>
          <a:solidFill>
            <a:srgbClr val="FFFF66"/>
          </a:solidFill>
          <a:ln w="12700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588943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534"/>
    </mc:Choice>
    <mc:Fallback xmlns="">
      <p:transition spd="slow" advTm="10534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IN" sz="3200" dirty="0" smtClean="0"/>
              <a:t>Prophylaxis</a:t>
            </a:r>
            <a:endParaRPr lang="en-IN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sz="2400" dirty="0" smtClean="0"/>
              <a:t>Fungal prophylaxis- </a:t>
            </a:r>
            <a:r>
              <a:rPr lang="en-IN" sz="2400" dirty="0" err="1" smtClean="0"/>
              <a:t>Fluconazole</a:t>
            </a:r>
            <a:r>
              <a:rPr lang="en-IN" sz="2400" dirty="0" smtClean="0"/>
              <a:t> till 2011 then </a:t>
            </a:r>
            <a:r>
              <a:rPr lang="en-IN" sz="2400" dirty="0" err="1" smtClean="0"/>
              <a:t>Micafungin</a:t>
            </a:r>
            <a:endParaRPr lang="en-IN" sz="2400" dirty="0" smtClean="0"/>
          </a:p>
          <a:p>
            <a:endParaRPr lang="en-IN" sz="2400" dirty="0" smtClean="0"/>
          </a:p>
          <a:p>
            <a:r>
              <a:rPr lang="en-IN" sz="2400" dirty="0" smtClean="0"/>
              <a:t>Anti-viral prophylaxis-Acyclovir</a:t>
            </a:r>
          </a:p>
          <a:p>
            <a:endParaRPr lang="en-IN" sz="2400" dirty="0" smtClean="0"/>
          </a:p>
          <a:p>
            <a:r>
              <a:rPr lang="en-IN" sz="2400" dirty="0" smtClean="0"/>
              <a:t>PCP prophylaxis-</a:t>
            </a:r>
            <a:r>
              <a:rPr lang="en-IN" sz="2400" dirty="0" err="1" smtClean="0"/>
              <a:t>Trimethoprin+sulfamethoxazole</a:t>
            </a:r>
            <a:endParaRPr lang="en-IN" sz="2400" dirty="0" smtClean="0"/>
          </a:p>
          <a:p>
            <a:endParaRPr lang="en-IN" sz="2400" dirty="0" smtClean="0"/>
          </a:p>
          <a:p>
            <a:r>
              <a:rPr lang="en-IN" sz="2400" dirty="0" smtClean="0"/>
              <a:t>No prophylactic antibiotics</a:t>
            </a:r>
          </a:p>
          <a:p>
            <a:endParaRPr lang="en-IN" dirty="0" smtClean="0"/>
          </a:p>
          <a:p>
            <a:pPr>
              <a:buNone/>
            </a:pPr>
            <a:endParaRPr lang="en-IN" dirty="0" smtClean="0"/>
          </a:p>
          <a:p>
            <a:pPr>
              <a:buNone/>
            </a:pPr>
            <a:endParaRPr lang="en-IN" dirty="0" smtClean="0"/>
          </a:p>
          <a:p>
            <a:endParaRPr lang="en-IN" dirty="0"/>
          </a:p>
        </p:txBody>
      </p:sp>
      <p:pic>
        <p:nvPicPr>
          <p:cNvPr id="4" name="Picture 3"/>
          <p:cNvPicPr>
            <a:picLocks noChangeArrowheads="1"/>
          </p:cNvPicPr>
          <p:nvPr/>
        </p:nvPicPr>
        <p:blipFill>
          <a:blip r:embed="rId2" cstate="print"/>
          <a:srcRect l="5237"/>
          <a:stretch>
            <a:fillRect/>
          </a:stretch>
        </p:blipFill>
        <p:spPr bwMode="auto">
          <a:xfrm>
            <a:off x="10134600" y="0"/>
            <a:ext cx="1739900" cy="1587500"/>
          </a:xfrm>
          <a:prstGeom prst="rect">
            <a:avLst/>
          </a:prstGeom>
          <a:solidFill>
            <a:srgbClr val="FFFF66"/>
          </a:solidFill>
          <a:ln w="12700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IN" sz="3200" dirty="0" smtClean="0"/>
              <a:t>Central Lines</a:t>
            </a:r>
            <a:endParaRPr lang="en-IN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2400" dirty="0" smtClean="0"/>
              <a:t>All children have a central line(triple lumen </a:t>
            </a:r>
            <a:r>
              <a:rPr lang="en-IN" sz="2400" dirty="0" err="1" smtClean="0"/>
              <a:t>subclavian</a:t>
            </a:r>
            <a:r>
              <a:rPr lang="en-IN" sz="2400" dirty="0" smtClean="0"/>
              <a:t>) placed during induction chemotherapy</a:t>
            </a:r>
          </a:p>
          <a:p>
            <a:endParaRPr lang="en-IN" sz="2400" dirty="0" smtClean="0"/>
          </a:p>
          <a:p>
            <a:r>
              <a:rPr lang="en-IN" sz="2400" dirty="0" smtClean="0"/>
              <a:t>Lines removed – multi drug resistant gram negative bacteria on blood culture</a:t>
            </a:r>
          </a:p>
          <a:p>
            <a:endParaRPr lang="en-IN" sz="2400" dirty="0" smtClean="0"/>
          </a:p>
          <a:p>
            <a:r>
              <a:rPr lang="en-IN" sz="2400" dirty="0" smtClean="0"/>
              <a:t>Lines changed-worsening septic event needing increasing </a:t>
            </a:r>
            <a:r>
              <a:rPr lang="en-IN" sz="2400" dirty="0" err="1" smtClean="0"/>
              <a:t>ionotrope</a:t>
            </a:r>
            <a:r>
              <a:rPr lang="en-IN" sz="2400" dirty="0" smtClean="0"/>
              <a:t>/respiratory support</a:t>
            </a:r>
            <a:endParaRPr lang="en-IN" sz="2400" dirty="0"/>
          </a:p>
        </p:txBody>
      </p:sp>
      <p:sp>
        <p:nvSpPr>
          <p:cNvPr id="43010" name="AutoShape 2" descr="Image result for central line cathet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43012" name="AutoShape 4" descr="Image result for central line cathet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43014" name="Picture 6" descr="https://upload.wikimedia.org/wikipedia/commons/6/60/Blausen_0181_Catheter_CentralVenousAccessDevice_NonTunneled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74175" y="4669631"/>
            <a:ext cx="2917825" cy="2188369"/>
          </a:xfrm>
          <a:prstGeom prst="rect">
            <a:avLst/>
          </a:prstGeom>
          <a:noFill/>
        </p:spPr>
      </p:pic>
      <p:pic>
        <p:nvPicPr>
          <p:cNvPr id="43016" name="Picture 8" descr="http://www.kimal.co.uk/wp-content/uploads/images/altius_2/catheters/central_venous_catheters/altius_2_adult_cvc_set/0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515475" y="1714501"/>
            <a:ext cx="2676525" cy="2895600"/>
          </a:xfrm>
          <a:prstGeom prst="rect">
            <a:avLst/>
          </a:prstGeom>
          <a:noFill/>
        </p:spPr>
      </p:pic>
      <p:pic>
        <p:nvPicPr>
          <p:cNvPr id="8" name="Picture 7"/>
          <p:cNvPicPr>
            <a:picLocks noChangeArrowheads="1"/>
          </p:cNvPicPr>
          <p:nvPr/>
        </p:nvPicPr>
        <p:blipFill>
          <a:blip r:embed="rId4" cstate="print"/>
          <a:srcRect l="5237"/>
          <a:stretch>
            <a:fillRect/>
          </a:stretch>
        </p:blipFill>
        <p:spPr bwMode="auto">
          <a:xfrm>
            <a:off x="10134600" y="0"/>
            <a:ext cx="1739900" cy="1587500"/>
          </a:xfrm>
          <a:prstGeom prst="rect">
            <a:avLst/>
          </a:prstGeom>
          <a:solidFill>
            <a:srgbClr val="FFFF66"/>
          </a:solidFill>
          <a:ln w="12700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 smtClean="0"/>
              <a:t>Treatment related complications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IN" sz="2400" dirty="0" err="1" smtClean="0"/>
              <a:t>Mucositis</a:t>
            </a:r>
            <a:r>
              <a:rPr lang="en-IN" sz="2400" dirty="0" smtClean="0"/>
              <a:t>-monitored daily and graded on WHO scale</a:t>
            </a:r>
          </a:p>
          <a:p>
            <a:pPr>
              <a:buNone/>
            </a:pPr>
            <a:r>
              <a:rPr lang="en-IN" sz="2400" dirty="0" smtClean="0"/>
              <a:t>Grade 1-erythema</a:t>
            </a:r>
          </a:p>
          <a:p>
            <a:pPr>
              <a:buNone/>
            </a:pPr>
            <a:r>
              <a:rPr lang="en-IN" sz="2400" dirty="0" smtClean="0"/>
              <a:t>Grade-2-ulcers,solid diet</a:t>
            </a:r>
          </a:p>
          <a:p>
            <a:pPr>
              <a:buNone/>
            </a:pPr>
            <a:r>
              <a:rPr lang="en-IN" sz="2400" dirty="0" smtClean="0"/>
              <a:t>Grade -3-ulcers,only liquid diet</a:t>
            </a:r>
          </a:p>
          <a:p>
            <a:pPr>
              <a:buNone/>
            </a:pPr>
            <a:r>
              <a:rPr lang="en-IN" sz="2400" dirty="0" smtClean="0"/>
              <a:t>Grade-4-not able to take any diet orally</a:t>
            </a:r>
          </a:p>
          <a:p>
            <a:pPr>
              <a:buNone/>
            </a:pPr>
            <a:endParaRPr lang="en-IN" sz="2400" dirty="0" smtClean="0"/>
          </a:p>
          <a:p>
            <a:r>
              <a:rPr lang="en-IN" sz="2400" dirty="0" smtClean="0"/>
              <a:t>Supported with :</a:t>
            </a:r>
          </a:p>
          <a:p>
            <a:r>
              <a:rPr lang="en-IN" sz="2400" dirty="0" smtClean="0"/>
              <a:t>IV Fluids</a:t>
            </a:r>
          </a:p>
          <a:p>
            <a:r>
              <a:rPr lang="en-IN" sz="2400" dirty="0" smtClean="0"/>
              <a:t>Analgesics</a:t>
            </a:r>
            <a:endParaRPr lang="en-IN" sz="2400" dirty="0"/>
          </a:p>
        </p:txBody>
      </p:sp>
      <p:pic>
        <p:nvPicPr>
          <p:cNvPr id="4" name="Picture 3"/>
          <p:cNvPicPr>
            <a:picLocks noChangeArrowheads="1"/>
          </p:cNvPicPr>
          <p:nvPr/>
        </p:nvPicPr>
        <p:blipFill>
          <a:blip r:embed="rId2" cstate="print"/>
          <a:srcRect l="5237"/>
          <a:stretch>
            <a:fillRect/>
          </a:stretch>
        </p:blipFill>
        <p:spPr bwMode="auto">
          <a:xfrm>
            <a:off x="10134600" y="0"/>
            <a:ext cx="1739900" cy="1587500"/>
          </a:xfrm>
          <a:prstGeom prst="rect">
            <a:avLst/>
          </a:prstGeom>
          <a:solidFill>
            <a:srgbClr val="FFFF66"/>
          </a:solidFill>
          <a:ln w="12700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IN" sz="3200" dirty="0" smtClean="0"/>
              <a:t>Supportive care</a:t>
            </a:r>
            <a:endParaRPr lang="en-IN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721709"/>
            <a:ext cx="8596668" cy="4319654"/>
          </a:xfrm>
        </p:spPr>
        <p:txBody>
          <a:bodyPr>
            <a:normAutofit/>
          </a:bodyPr>
          <a:lstStyle/>
          <a:p>
            <a:r>
              <a:rPr lang="en-IN" sz="2400" dirty="0" smtClean="0"/>
              <a:t>Febrile </a:t>
            </a:r>
            <a:r>
              <a:rPr lang="en-IN" sz="2400" dirty="0" err="1" smtClean="0"/>
              <a:t>neutropenia</a:t>
            </a:r>
            <a:r>
              <a:rPr lang="en-IN" sz="2400" dirty="0" smtClean="0"/>
              <a:t> - fever(oral  temp&gt;38.3 with ANC&lt;500)</a:t>
            </a:r>
          </a:p>
          <a:p>
            <a:endParaRPr lang="en-IN" sz="2400" dirty="0" smtClean="0"/>
          </a:p>
          <a:p>
            <a:r>
              <a:rPr lang="en-IN" sz="2400" dirty="0" smtClean="0"/>
              <a:t>First line antibiotics-</a:t>
            </a:r>
          </a:p>
          <a:p>
            <a:r>
              <a:rPr lang="en-IN" sz="2400" dirty="0" err="1" smtClean="0"/>
              <a:t>Pipericillin</a:t>
            </a:r>
            <a:r>
              <a:rPr lang="en-IN" sz="2400" dirty="0" smtClean="0"/>
              <a:t> +</a:t>
            </a:r>
            <a:r>
              <a:rPr lang="en-IN" sz="2400" dirty="0" err="1" smtClean="0"/>
              <a:t>tazobactum</a:t>
            </a:r>
            <a:r>
              <a:rPr lang="en-IN" sz="2400" dirty="0" smtClean="0"/>
              <a:t>	(2002-2012)</a:t>
            </a:r>
          </a:p>
          <a:p>
            <a:r>
              <a:rPr lang="en-IN" sz="2400" dirty="0" err="1" smtClean="0"/>
              <a:t>Cefoperazone</a:t>
            </a:r>
            <a:r>
              <a:rPr lang="en-IN" sz="2400" dirty="0" smtClean="0"/>
              <a:t> +</a:t>
            </a:r>
            <a:r>
              <a:rPr lang="en-IN" sz="2400" dirty="0" err="1" smtClean="0"/>
              <a:t>sulbactam</a:t>
            </a:r>
            <a:r>
              <a:rPr lang="en-IN" sz="2400" dirty="0" smtClean="0"/>
              <a:t>	(2012-2015)</a:t>
            </a:r>
          </a:p>
          <a:p>
            <a:pPr>
              <a:buNone/>
            </a:pPr>
            <a:endParaRPr lang="en-IN" sz="2400" dirty="0" smtClean="0"/>
          </a:p>
          <a:p>
            <a:r>
              <a:rPr lang="en-IN" sz="2400" dirty="0" smtClean="0"/>
              <a:t>Second line-</a:t>
            </a:r>
            <a:r>
              <a:rPr lang="en-IN" sz="2400" dirty="0" err="1" smtClean="0"/>
              <a:t>Carbapenams</a:t>
            </a:r>
            <a:r>
              <a:rPr lang="en-IN" sz="2400" dirty="0" smtClean="0"/>
              <a:t>	(2002-2012)</a:t>
            </a:r>
          </a:p>
          <a:p>
            <a:endParaRPr lang="en-IN" dirty="0" smtClean="0"/>
          </a:p>
          <a:p>
            <a:endParaRPr lang="en-IN" dirty="0"/>
          </a:p>
        </p:txBody>
      </p:sp>
      <p:sp>
        <p:nvSpPr>
          <p:cNvPr id="40962" name="AutoShape 2" descr="Image result for minions in hospital be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40964" name="AutoShape 4" descr="Image result for minions in hospital be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40966" name="Picture 6" descr="https://s-media-cache-ak0.pinimg.com/736x/ed/7f/20/ed7f20e5c705186ad5ff3c300599a26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42847" y="2463800"/>
            <a:ext cx="4072928" cy="3621088"/>
          </a:xfrm>
          <a:prstGeom prst="rect">
            <a:avLst/>
          </a:prstGeom>
          <a:noFill/>
        </p:spPr>
      </p:pic>
      <p:pic>
        <p:nvPicPr>
          <p:cNvPr id="7" name="Picture 6"/>
          <p:cNvPicPr>
            <a:picLocks noChangeArrowheads="1"/>
          </p:cNvPicPr>
          <p:nvPr/>
        </p:nvPicPr>
        <p:blipFill>
          <a:blip r:embed="rId3" cstate="print"/>
          <a:srcRect l="5237"/>
          <a:stretch>
            <a:fillRect/>
          </a:stretch>
        </p:blipFill>
        <p:spPr bwMode="auto">
          <a:xfrm>
            <a:off x="10134600" y="0"/>
            <a:ext cx="1739900" cy="1587500"/>
          </a:xfrm>
          <a:prstGeom prst="rect">
            <a:avLst/>
          </a:prstGeom>
          <a:solidFill>
            <a:srgbClr val="FFFF66"/>
          </a:solidFill>
          <a:ln w="12700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3200" dirty="0" smtClean="0"/>
              <a:t>Hospital </a:t>
            </a:r>
            <a:r>
              <a:rPr lang="es-ES" sz="3200" dirty="0" err="1" smtClean="0"/>
              <a:t>infection</a:t>
            </a:r>
            <a:r>
              <a:rPr lang="es-ES" sz="3200" dirty="0" smtClean="0"/>
              <a:t> control </a:t>
            </a:r>
            <a:r>
              <a:rPr lang="es-ES" sz="3200" dirty="0" err="1" smtClean="0"/>
              <a:t>team</a:t>
            </a:r>
            <a:r>
              <a:rPr lang="es-ES" sz="3200" dirty="0" smtClean="0"/>
              <a:t> and ID </a:t>
            </a:r>
            <a:r>
              <a:rPr lang="es-ES" sz="3200" dirty="0" err="1" smtClean="0"/>
              <a:t>specialist</a:t>
            </a:r>
            <a:r>
              <a:rPr lang="es-ES" sz="3200" dirty="0" smtClean="0"/>
              <a:t> input in </a:t>
            </a:r>
            <a:r>
              <a:rPr lang="es-ES" sz="3200" dirty="0" err="1" smtClean="0"/>
              <a:t>all</a:t>
            </a:r>
            <a:r>
              <a:rPr lang="es-ES" sz="3200" dirty="0" smtClean="0"/>
              <a:t> </a:t>
            </a:r>
            <a:r>
              <a:rPr lang="es-ES" sz="3200" dirty="0" err="1" smtClean="0"/>
              <a:t>children</a:t>
            </a:r>
            <a:endParaRPr lang="es-E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sz="2400" dirty="0" smtClean="0"/>
              <a:t>High end antibiotics-</a:t>
            </a:r>
            <a:r>
              <a:rPr lang="en-IN" sz="2400" dirty="0" err="1" smtClean="0"/>
              <a:t>Colistin</a:t>
            </a:r>
            <a:r>
              <a:rPr lang="en-IN" sz="2400" dirty="0" smtClean="0"/>
              <a:t>/</a:t>
            </a:r>
            <a:r>
              <a:rPr lang="en-IN" sz="2400" dirty="0" err="1" smtClean="0"/>
              <a:t>aminoglycosides</a:t>
            </a:r>
            <a:r>
              <a:rPr lang="en-IN" sz="2400" dirty="0" smtClean="0"/>
              <a:t>/</a:t>
            </a:r>
            <a:r>
              <a:rPr lang="en-IN" sz="2400" dirty="0" err="1" smtClean="0"/>
              <a:t>Tigecycline</a:t>
            </a:r>
            <a:r>
              <a:rPr lang="en-IN" sz="2400" dirty="0" smtClean="0"/>
              <a:t>/</a:t>
            </a:r>
            <a:r>
              <a:rPr lang="en-IN" sz="2400" dirty="0" err="1" smtClean="0"/>
              <a:t>Daptomycin</a:t>
            </a:r>
            <a:endParaRPr lang="en-IN" sz="2400" dirty="0" smtClean="0"/>
          </a:p>
          <a:p>
            <a:endParaRPr lang="en-IN" sz="2400" dirty="0" smtClean="0"/>
          </a:p>
          <a:p>
            <a:r>
              <a:rPr lang="en-IN" sz="2400" dirty="0" smtClean="0"/>
              <a:t>Blood cultures drawn prior to upgrading the antibiotics</a:t>
            </a:r>
          </a:p>
          <a:p>
            <a:endParaRPr lang="es-ES" dirty="0"/>
          </a:p>
        </p:txBody>
      </p:sp>
      <p:pic>
        <p:nvPicPr>
          <p:cNvPr id="4" name="Picture 3"/>
          <p:cNvPicPr>
            <a:picLocks noChangeArrowheads="1"/>
          </p:cNvPicPr>
          <p:nvPr/>
        </p:nvPicPr>
        <p:blipFill>
          <a:blip r:embed="rId2" cstate="print"/>
          <a:srcRect l="5237"/>
          <a:stretch>
            <a:fillRect/>
          </a:stretch>
        </p:blipFill>
        <p:spPr bwMode="auto">
          <a:xfrm>
            <a:off x="10134600" y="0"/>
            <a:ext cx="1739900" cy="1587500"/>
          </a:xfrm>
          <a:prstGeom prst="rect">
            <a:avLst/>
          </a:prstGeom>
          <a:solidFill>
            <a:srgbClr val="FFFF66"/>
          </a:solidFill>
          <a:ln w="12700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IN" sz="3200" dirty="0" smtClean="0"/>
              <a:t>Septic event</a:t>
            </a:r>
            <a:endParaRPr lang="en-IN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IN" sz="2400" dirty="0" smtClean="0"/>
              <a:t>Febrile </a:t>
            </a:r>
            <a:r>
              <a:rPr lang="en-IN" sz="2400" dirty="0" err="1" smtClean="0"/>
              <a:t>neutropenic</a:t>
            </a:r>
            <a:r>
              <a:rPr lang="en-IN" sz="2400" dirty="0" smtClean="0"/>
              <a:t> child with disproportionate tachycardia</a:t>
            </a:r>
          </a:p>
          <a:p>
            <a:pPr>
              <a:buNone/>
            </a:pPr>
            <a:endParaRPr lang="en-IN" sz="2400" dirty="0" smtClean="0"/>
          </a:p>
          <a:p>
            <a:r>
              <a:rPr lang="en-IN" sz="2400" u="sng" dirty="0" smtClean="0"/>
              <a:t>Child needing fluid boluses-</a:t>
            </a:r>
          </a:p>
          <a:p>
            <a:r>
              <a:rPr lang="en-IN" sz="2400" dirty="0" smtClean="0"/>
              <a:t>low pulse volume</a:t>
            </a:r>
          </a:p>
          <a:p>
            <a:r>
              <a:rPr lang="en-IN" sz="2400" dirty="0" smtClean="0"/>
              <a:t>metabolic acidosis on blood gas analysis</a:t>
            </a:r>
          </a:p>
          <a:p>
            <a:pPr>
              <a:buNone/>
            </a:pPr>
            <a:endParaRPr lang="en-IN" sz="2400" dirty="0"/>
          </a:p>
        </p:txBody>
      </p:sp>
      <p:pic>
        <p:nvPicPr>
          <p:cNvPr id="38914" name="Picture 2" descr="https://i.ytimg.com/vi/ZxstphGEUI4/hqdefaul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077200" y="3905249"/>
            <a:ext cx="3937000" cy="2952751"/>
          </a:xfrm>
          <a:prstGeom prst="rect">
            <a:avLst/>
          </a:prstGeom>
          <a:noFill/>
        </p:spPr>
      </p:pic>
      <p:pic>
        <p:nvPicPr>
          <p:cNvPr id="5" name="Picture 4"/>
          <p:cNvPicPr>
            <a:picLocks noChangeArrowheads="1"/>
          </p:cNvPicPr>
          <p:nvPr/>
        </p:nvPicPr>
        <p:blipFill>
          <a:blip r:embed="rId3" cstate="print"/>
          <a:srcRect l="5237"/>
          <a:stretch>
            <a:fillRect/>
          </a:stretch>
        </p:blipFill>
        <p:spPr bwMode="auto">
          <a:xfrm>
            <a:off x="10134600" y="0"/>
            <a:ext cx="1739900" cy="1587500"/>
          </a:xfrm>
          <a:prstGeom prst="rect">
            <a:avLst/>
          </a:prstGeom>
          <a:solidFill>
            <a:srgbClr val="FFFF66"/>
          </a:solidFill>
          <a:ln w="12700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3200" dirty="0" smtClean="0"/>
              <a:t>PICU </a:t>
            </a:r>
            <a:r>
              <a:rPr lang="es-ES" sz="3200" dirty="0" err="1" smtClean="0"/>
              <a:t>care</a:t>
            </a:r>
            <a:endParaRPr lang="es-E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sz="2400" dirty="0" smtClean="0"/>
              <a:t>Use of </a:t>
            </a:r>
            <a:r>
              <a:rPr lang="en-IN" sz="2400" dirty="0" err="1" smtClean="0"/>
              <a:t>Ionotropes</a:t>
            </a:r>
            <a:r>
              <a:rPr lang="en-IN" sz="2400" dirty="0" smtClean="0"/>
              <a:t> (dopamine/</a:t>
            </a:r>
            <a:r>
              <a:rPr lang="en-IN" sz="2400" dirty="0" err="1" smtClean="0"/>
              <a:t>Noradrenaline</a:t>
            </a:r>
            <a:r>
              <a:rPr lang="en-IN" sz="2400" dirty="0" smtClean="0"/>
              <a:t>/adrenaline)</a:t>
            </a:r>
          </a:p>
          <a:p>
            <a:pPr>
              <a:buNone/>
            </a:pPr>
            <a:endParaRPr lang="en-IN" sz="2400" dirty="0" smtClean="0"/>
          </a:p>
          <a:p>
            <a:r>
              <a:rPr lang="en-IN" sz="2400" dirty="0" smtClean="0"/>
              <a:t>Respiratory support-Non-invasive ventilation(High –flow nasal oxygen /NIV- face mask)</a:t>
            </a:r>
          </a:p>
          <a:p>
            <a:r>
              <a:rPr lang="en-IN" sz="2400" dirty="0" smtClean="0"/>
              <a:t>Invasive ventilation</a:t>
            </a:r>
          </a:p>
          <a:p>
            <a:endParaRPr lang="es-ES" dirty="0"/>
          </a:p>
        </p:txBody>
      </p:sp>
      <p:pic>
        <p:nvPicPr>
          <p:cNvPr id="4" name="Picture 3"/>
          <p:cNvPicPr>
            <a:picLocks noChangeArrowheads="1"/>
          </p:cNvPicPr>
          <p:nvPr/>
        </p:nvPicPr>
        <p:blipFill>
          <a:blip r:embed="rId2" cstate="print"/>
          <a:srcRect l="5237"/>
          <a:stretch>
            <a:fillRect/>
          </a:stretch>
        </p:blipFill>
        <p:spPr bwMode="auto">
          <a:xfrm>
            <a:off x="10134600" y="0"/>
            <a:ext cx="1739900" cy="1587500"/>
          </a:xfrm>
          <a:prstGeom prst="rect">
            <a:avLst/>
          </a:prstGeom>
          <a:solidFill>
            <a:srgbClr val="FFFF66"/>
          </a:solidFill>
          <a:ln w="12700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IN" sz="3200" dirty="0" smtClean="0"/>
              <a:t>End of induction assessment</a:t>
            </a:r>
            <a:endParaRPr lang="en-IN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IN" sz="2400" dirty="0" smtClean="0">
                <a:latin typeface="+mj-lt"/>
                <a:cs typeface="Arial" panose="020B0604020202020204" pitchFamily="34" charset="0"/>
              </a:rPr>
              <a:t>Morphological remission(&lt;5%) in a </a:t>
            </a:r>
            <a:r>
              <a:rPr lang="en-IN" sz="2400" dirty="0" err="1" smtClean="0">
                <a:latin typeface="+mj-lt"/>
                <a:cs typeface="Arial" panose="020B0604020202020204" pitchFamily="34" charset="0"/>
              </a:rPr>
              <a:t>normocellular</a:t>
            </a:r>
            <a:r>
              <a:rPr lang="en-IN" sz="2400" dirty="0" smtClean="0">
                <a:latin typeface="+mj-lt"/>
                <a:cs typeface="Arial" panose="020B0604020202020204" pitchFamily="34" charset="0"/>
              </a:rPr>
              <a:t> marrow</a:t>
            </a:r>
          </a:p>
          <a:p>
            <a:endParaRPr lang="en-IN" sz="2400" dirty="0" smtClean="0">
              <a:latin typeface="+mj-lt"/>
              <a:cs typeface="Arial" panose="020B0604020202020204" pitchFamily="34" charset="0"/>
            </a:endParaRPr>
          </a:p>
          <a:p>
            <a:r>
              <a:rPr lang="en-IN" sz="2400" dirty="0" smtClean="0">
                <a:latin typeface="+mj-lt"/>
                <a:cs typeface="Arial" panose="020B0604020202020204" pitchFamily="34" charset="0"/>
              </a:rPr>
              <a:t>Minimal </a:t>
            </a:r>
            <a:r>
              <a:rPr lang="en-IN" sz="2400" dirty="0">
                <a:latin typeface="+mj-lt"/>
                <a:cs typeface="Arial" panose="020B0604020202020204" pitchFamily="34" charset="0"/>
              </a:rPr>
              <a:t>residual </a:t>
            </a:r>
            <a:r>
              <a:rPr lang="en-IN" sz="2400" dirty="0" smtClean="0">
                <a:latin typeface="+mj-lt"/>
                <a:cs typeface="Arial" panose="020B0604020202020204" pitchFamily="34" charset="0"/>
              </a:rPr>
              <a:t>disease(MRD) by  8 parameter flow </a:t>
            </a:r>
            <a:r>
              <a:rPr lang="en-IN" sz="2400" dirty="0" err="1" smtClean="0">
                <a:latin typeface="+mj-lt"/>
                <a:cs typeface="Arial" panose="020B0604020202020204" pitchFamily="34" charset="0"/>
              </a:rPr>
              <a:t>cytometry</a:t>
            </a:r>
            <a:r>
              <a:rPr lang="en-IN" sz="2400" dirty="0" smtClean="0">
                <a:latin typeface="+mj-lt"/>
                <a:cs typeface="Arial" panose="020B0604020202020204" pitchFamily="34" charset="0"/>
              </a:rPr>
              <a:t> using patient specific </a:t>
            </a:r>
            <a:r>
              <a:rPr lang="en-IN" sz="2400" dirty="0" err="1" smtClean="0">
                <a:latin typeface="+mj-lt"/>
                <a:cs typeface="Arial" panose="020B0604020202020204" pitchFamily="34" charset="0"/>
              </a:rPr>
              <a:t>immunophenotype</a:t>
            </a:r>
            <a:r>
              <a:rPr lang="en-IN" sz="2400" dirty="0" smtClean="0">
                <a:latin typeface="+mj-lt"/>
                <a:cs typeface="Arial" panose="020B0604020202020204" pitchFamily="34" charset="0"/>
              </a:rPr>
              <a:t> from </a:t>
            </a:r>
            <a:r>
              <a:rPr lang="en-IN" sz="2400" dirty="0">
                <a:latin typeface="+mj-lt"/>
                <a:cs typeface="Arial" panose="020B0604020202020204" pitchFamily="34" charset="0"/>
              </a:rPr>
              <a:t>2008 </a:t>
            </a:r>
            <a:endParaRPr lang="en-IN" sz="2400" dirty="0" smtClean="0">
              <a:latin typeface="+mj-lt"/>
              <a:cs typeface="Arial" panose="020B0604020202020204" pitchFamily="34" charset="0"/>
            </a:endParaRPr>
          </a:p>
          <a:p>
            <a:pPr>
              <a:buNone/>
            </a:pPr>
            <a:r>
              <a:rPr lang="en-IN" sz="2400" dirty="0" smtClean="0">
                <a:latin typeface="+mj-lt"/>
                <a:cs typeface="Arial" panose="020B0604020202020204" pitchFamily="34" charset="0"/>
              </a:rPr>
              <a:t>    MRD&lt;0.05% - in remission </a:t>
            </a:r>
          </a:p>
          <a:p>
            <a:pPr marL="0" indent="0">
              <a:buNone/>
            </a:pPr>
            <a:endParaRPr lang="en-IN" sz="2400" dirty="0" smtClean="0">
              <a:latin typeface="+mj-lt"/>
              <a:cs typeface="Arial" panose="020B0604020202020204" pitchFamily="34" charset="0"/>
            </a:endParaRPr>
          </a:p>
          <a:p>
            <a:r>
              <a:rPr lang="en-IN" sz="2400" dirty="0" smtClean="0">
                <a:latin typeface="+mj-lt"/>
                <a:cs typeface="Arial" panose="020B0604020202020204" pitchFamily="34" charset="0"/>
              </a:rPr>
              <a:t>Refractory-No morphological remission/MRD&gt;0.05% at end of induction</a:t>
            </a:r>
            <a:endParaRPr lang="en-IN" sz="2400" dirty="0">
              <a:latin typeface="+mj-lt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IN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rrowheads="1"/>
          </p:cNvPicPr>
          <p:nvPr/>
        </p:nvPicPr>
        <p:blipFill>
          <a:blip r:embed="rId2" cstate="print"/>
          <a:srcRect l="5237"/>
          <a:stretch>
            <a:fillRect/>
          </a:stretch>
        </p:blipFill>
        <p:spPr bwMode="auto">
          <a:xfrm>
            <a:off x="10134600" y="0"/>
            <a:ext cx="1739900" cy="1587500"/>
          </a:xfrm>
          <a:prstGeom prst="rect">
            <a:avLst/>
          </a:prstGeom>
          <a:solidFill>
            <a:srgbClr val="FFFF66"/>
          </a:solidFill>
          <a:ln w="12700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680898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911"/>
    </mc:Choice>
    <mc:Fallback xmlns="">
      <p:transition spd="slow" advTm="17911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IN" sz="3200" dirty="0" smtClean="0"/>
              <a:t>Results</a:t>
            </a:r>
            <a:endParaRPr lang="en-IN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sz="2400" dirty="0" smtClean="0"/>
              <a:t>Total -54 children treated for AML</a:t>
            </a:r>
          </a:p>
          <a:p>
            <a:endParaRPr lang="en-IN" sz="2400" dirty="0" smtClean="0"/>
          </a:p>
          <a:p>
            <a:r>
              <a:rPr lang="en-IN" sz="2400" dirty="0" smtClean="0"/>
              <a:t>Median age -8.7 years (range- 1 to 15)</a:t>
            </a:r>
          </a:p>
          <a:p>
            <a:pPr marL="0" indent="0">
              <a:buNone/>
            </a:pPr>
            <a:endParaRPr lang="en-IN" dirty="0"/>
          </a:p>
          <a:p>
            <a:endParaRPr lang="en-IN" dirty="0" smtClean="0"/>
          </a:p>
          <a:p>
            <a:r>
              <a:rPr lang="en-IN" sz="2400" dirty="0" smtClean="0"/>
              <a:t>Male predominance-60%</a:t>
            </a:r>
            <a:endParaRPr lang="en-IN" sz="2400" dirty="0"/>
          </a:p>
        </p:txBody>
      </p:sp>
      <p:pic>
        <p:nvPicPr>
          <p:cNvPr id="4" name="Picture 3"/>
          <p:cNvPicPr>
            <a:picLocks noChangeArrowheads="1"/>
          </p:cNvPicPr>
          <p:nvPr/>
        </p:nvPicPr>
        <p:blipFill>
          <a:blip r:embed="rId2" cstate="print"/>
          <a:srcRect l="5237"/>
          <a:stretch>
            <a:fillRect/>
          </a:stretch>
        </p:blipFill>
        <p:spPr bwMode="auto">
          <a:xfrm>
            <a:off x="10134600" y="0"/>
            <a:ext cx="1739900" cy="1587500"/>
          </a:xfrm>
          <a:prstGeom prst="rect">
            <a:avLst/>
          </a:prstGeom>
          <a:solidFill>
            <a:srgbClr val="FFFF66"/>
          </a:solidFill>
          <a:ln w="12700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092956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184"/>
    </mc:Choice>
    <mc:Fallback xmlns="">
      <p:transition spd="slow" advTm="8184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IN" sz="3200" dirty="0" err="1" smtClean="0"/>
              <a:t>Denovo</a:t>
            </a:r>
            <a:r>
              <a:rPr lang="en-IN" sz="3200" dirty="0" smtClean="0"/>
              <a:t>/secondary AML</a:t>
            </a:r>
            <a:endParaRPr lang="en-IN" sz="32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677863" y="2160588"/>
          <a:ext cx="8596312" cy="3881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Picture 4"/>
          <p:cNvPicPr>
            <a:picLocks noChangeArrowheads="1"/>
          </p:cNvPicPr>
          <p:nvPr/>
        </p:nvPicPr>
        <p:blipFill>
          <a:blip r:embed="rId3" cstate="print"/>
          <a:srcRect l="5237"/>
          <a:stretch>
            <a:fillRect/>
          </a:stretch>
        </p:blipFill>
        <p:spPr bwMode="auto">
          <a:xfrm>
            <a:off x="10134600" y="0"/>
            <a:ext cx="1739900" cy="1587500"/>
          </a:xfrm>
          <a:prstGeom prst="rect">
            <a:avLst/>
          </a:prstGeom>
          <a:solidFill>
            <a:srgbClr val="FFFF66"/>
          </a:solidFill>
          <a:ln w="12700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IN" sz="3200" dirty="0" smtClean="0"/>
              <a:t>FAB Subtype classification</a:t>
            </a:r>
            <a:endParaRPr lang="en-IN" sz="32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677863" y="2160588"/>
          <a:ext cx="8596312" cy="3881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Picture 4"/>
          <p:cNvPicPr>
            <a:picLocks noChangeArrowheads="1"/>
          </p:cNvPicPr>
          <p:nvPr/>
        </p:nvPicPr>
        <p:blipFill>
          <a:blip r:embed="rId3" cstate="print"/>
          <a:srcRect l="5237"/>
          <a:stretch>
            <a:fillRect/>
          </a:stretch>
        </p:blipFill>
        <p:spPr bwMode="auto">
          <a:xfrm>
            <a:off x="10134600" y="0"/>
            <a:ext cx="1739900" cy="1587500"/>
          </a:xfrm>
          <a:prstGeom prst="rect">
            <a:avLst/>
          </a:prstGeom>
          <a:solidFill>
            <a:srgbClr val="FFFF66"/>
          </a:solidFill>
          <a:ln w="12700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IN" sz="3200" dirty="0" smtClean="0"/>
              <a:t>Mucositis-94%-TRM</a:t>
            </a:r>
            <a:endParaRPr lang="en-IN" sz="3200" dirty="0"/>
          </a:p>
        </p:txBody>
      </p:sp>
      <p:graphicFrame>
        <p:nvGraphicFramePr>
          <p:cNvPr id="4" name="Chart 3"/>
          <p:cNvGraphicFramePr/>
          <p:nvPr/>
        </p:nvGraphicFramePr>
        <p:xfrm>
          <a:off x="1919416" y="1614616"/>
          <a:ext cx="6063049" cy="46626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Picture 4"/>
          <p:cNvPicPr>
            <a:picLocks noChangeArrowheads="1"/>
          </p:cNvPicPr>
          <p:nvPr/>
        </p:nvPicPr>
        <p:blipFill>
          <a:blip r:embed="rId3" cstate="print"/>
          <a:srcRect l="5237"/>
          <a:stretch>
            <a:fillRect/>
          </a:stretch>
        </p:blipFill>
        <p:spPr bwMode="auto">
          <a:xfrm>
            <a:off x="10134600" y="0"/>
            <a:ext cx="1739900" cy="1587500"/>
          </a:xfrm>
          <a:prstGeom prst="rect">
            <a:avLst/>
          </a:prstGeom>
          <a:solidFill>
            <a:srgbClr val="FFFF66"/>
          </a:solidFill>
          <a:ln w="12700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 smtClean="0"/>
              <a:t> Febrile Neutropenia-88%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2400" dirty="0" smtClean="0"/>
              <a:t>Total of 96 episodes  documented during induction</a:t>
            </a:r>
          </a:p>
          <a:p>
            <a:pPr>
              <a:buNone/>
            </a:pPr>
            <a:endParaRPr lang="en-IN" sz="2400" dirty="0" smtClean="0"/>
          </a:p>
          <a:p>
            <a:pPr>
              <a:buNone/>
            </a:pPr>
            <a:endParaRPr lang="en-IN" sz="2400" dirty="0" smtClean="0"/>
          </a:p>
          <a:p>
            <a:r>
              <a:rPr lang="en-IN" sz="2400" dirty="0" smtClean="0"/>
              <a:t>Mean duration of neutropenia-19.7days</a:t>
            </a:r>
          </a:p>
          <a:p>
            <a:pPr>
              <a:buNone/>
            </a:pPr>
            <a:endParaRPr lang="en-IN" sz="2400" dirty="0"/>
          </a:p>
        </p:txBody>
      </p:sp>
      <p:pic>
        <p:nvPicPr>
          <p:cNvPr id="4" name="Picture 3"/>
          <p:cNvPicPr>
            <a:picLocks noChangeArrowheads="1"/>
          </p:cNvPicPr>
          <p:nvPr/>
        </p:nvPicPr>
        <p:blipFill>
          <a:blip r:embed="rId2" cstate="print"/>
          <a:srcRect l="5237"/>
          <a:stretch>
            <a:fillRect/>
          </a:stretch>
        </p:blipFill>
        <p:spPr bwMode="auto">
          <a:xfrm>
            <a:off x="10134600" y="0"/>
            <a:ext cx="1739900" cy="1587500"/>
          </a:xfrm>
          <a:prstGeom prst="rect">
            <a:avLst/>
          </a:prstGeom>
          <a:solidFill>
            <a:srgbClr val="FFFF66"/>
          </a:solidFill>
          <a:ln w="12700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 smtClean="0"/>
              <a:t>Source of sepsis</a:t>
            </a:r>
            <a:endParaRPr lang="en-IN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677863" y="2160588"/>
          <a:ext cx="8596312" cy="3881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Picture 4"/>
          <p:cNvPicPr>
            <a:picLocks noChangeArrowheads="1"/>
          </p:cNvPicPr>
          <p:nvPr/>
        </p:nvPicPr>
        <p:blipFill>
          <a:blip r:embed="rId3" cstate="print"/>
          <a:srcRect l="5237"/>
          <a:stretch>
            <a:fillRect/>
          </a:stretch>
        </p:blipFill>
        <p:spPr bwMode="auto">
          <a:xfrm>
            <a:off x="10134600" y="0"/>
            <a:ext cx="1739900" cy="1587500"/>
          </a:xfrm>
          <a:prstGeom prst="rect">
            <a:avLst/>
          </a:prstGeom>
          <a:solidFill>
            <a:srgbClr val="FFFF66"/>
          </a:solidFill>
          <a:ln w="12700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 smtClean="0"/>
              <a:t>Intensified supportive care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en-IN" sz="2400" dirty="0" smtClean="0"/>
          </a:p>
          <a:p>
            <a:r>
              <a:rPr lang="en-IN" sz="2400" dirty="0" smtClean="0"/>
              <a:t>Septic event-50 recorded</a:t>
            </a:r>
          </a:p>
          <a:p>
            <a:r>
              <a:rPr lang="en-IN" sz="2400" dirty="0" smtClean="0"/>
              <a:t>46.3% of the children had a septic event</a:t>
            </a:r>
          </a:p>
          <a:p>
            <a:endParaRPr lang="en-IN" sz="2400" dirty="0" smtClean="0"/>
          </a:p>
          <a:p>
            <a:r>
              <a:rPr lang="en-IN" sz="2400" dirty="0" smtClean="0"/>
              <a:t>PICU care-was warranted in 27 such episodes</a:t>
            </a:r>
          </a:p>
          <a:p>
            <a:r>
              <a:rPr lang="en-IN" sz="2400" dirty="0" smtClean="0"/>
              <a:t>25% of them received PICU care</a:t>
            </a:r>
            <a:endParaRPr lang="en-IN" sz="2400" dirty="0"/>
          </a:p>
        </p:txBody>
      </p:sp>
      <p:pic>
        <p:nvPicPr>
          <p:cNvPr id="4" name="Picture 3"/>
          <p:cNvPicPr>
            <a:picLocks noChangeArrowheads="1"/>
          </p:cNvPicPr>
          <p:nvPr/>
        </p:nvPicPr>
        <p:blipFill>
          <a:blip r:embed="rId2" cstate="print"/>
          <a:srcRect l="5237"/>
          <a:stretch>
            <a:fillRect/>
          </a:stretch>
        </p:blipFill>
        <p:spPr bwMode="auto">
          <a:xfrm>
            <a:off x="10134600" y="0"/>
            <a:ext cx="1739900" cy="1587500"/>
          </a:xfrm>
          <a:prstGeom prst="rect">
            <a:avLst/>
          </a:prstGeom>
          <a:solidFill>
            <a:srgbClr val="FFFF66"/>
          </a:solidFill>
          <a:ln w="12700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 smtClean="0"/>
              <a:t>Intensified supportive care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2400" dirty="0" smtClean="0"/>
              <a:t>High end antibiotics used in 40 episode of febrile </a:t>
            </a:r>
            <a:r>
              <a:rPr lang="en-IN" sz="2400" dirty="0" err="1" smtClean="0"/>
              <a:t>neutropenia</a:t>
            </a:r>
            <a:endParaRPr lang="en-IN" sz="2400" dirty="0" smtClean="0"/>
          </a:p>
          <a:p>
            <a:r>
              <a:rPr lang="en-IN" sz="2400" dirty="0" smtClean="0"/>
              <a:t>38% children needed </a:t>
            </a:r>
            <a:r>
              <a:rPr lang="en-IN" sz="2400" dirty="0" err="1" smtClean="0"/>
              <a:t>colistin</a:t>
            </a:r>
            <a:r>
              <a:rPr lang="en-IN" sz="2400" dirty="0" smtClean="0"/>
              <a:t>/</a:t>
            </a:r>
            <a:r>
              <a:rPr lang="en-IN" sz="2400" dirty="0" err="1" smtClean="0"/>
              <a:t>tigecycline</a:t>
            </a:r>
            <a:r>
              <a:rPr lang="en-IN" sz="2400" dirty="0" smtClean="0"/>
              <a:t>/</a:t>
            </a:r>
            <a:r>
              <a:rPr lang="en-IN" sz="2400" dirty="0" err="1" smtClean="0"/>
              <a:t>aminoglyosides</a:t>
            </a:r>
            <a:endParaRPr lang="en-IN" sz="2400" dirty="0" smtClean="0"/>
          </a:p>
          <a:p>
            <a:pPr>
              <a:buNone/>
            </a:pPr>
            <a:endParaRPr lang="en-IN" sz="2400" dirty="0" smtClean="0"/>
          </a:p>
          <a:p>
            <a:r>
              <a:rPr lang="en-IN" sz="2400" dirty="0" smtClean="0"/>
              <a:t>24% needed  </a:t>
            </a:r>
            <a:r>
              <a:rPr lang="en-IN" sz="2400" dirty="0" err="1" smtClean="0"/>
              <a:t>ventilatory</a:t>
            </a:r>
            <a:r>
              <a:rPr lang="en-IN" sz="2400" dirty="0" smtClean="0"/>
              <a:t> support</a:t>
            </a:r>
          </a:p>
          <a:p>
            <a:r>
              <a:rPr lang="en-IN" sz="2400" dirty="0" smtClean="0"/>
              <a:t>10% needed invasive ventilation</a:t>
            </a:r>
          </a:p>
          <a:p>
            <a:pPr>
              <a:buNone/>
            </a:pPr>
            <a:endParaRPr lang="en-IN" sz="2400" dirty="0" smtClean="0"/>
          </a:p>
          <a:p>
            <a:r>
              <a:rPr lang="en-IN" sz="2400" dirty="0" smtClean="0"/>
              <a:t>Granulocytes used in 11 children-10%</a:t>
            </a:r>
          </a:p>
          <a:p>
            <a:endParaRPr lang="en-IN" sz="2400" dirty="0" smtClean="0"/>
          </a:p>
        </p:txBody>
      </p:sp>
      <p:pic>
        <p:nvPicPr>
          <p:cNvPr id="4" name="Picture 3"/>
          <p:cNvPicPr>
            <a:picLocks noChangeArrowheads="1"/>
          </p:cNvPicPr>
          <p:nvPr/>
        </p:nvPicPr>
        <p:blipFill>
          <a:blip r:embed="rId2" cstate="print"/>
          <a:srcRect l="5237"/>
          <a:stretch>
            <a:fillRect/>
          </a:stretch>
        </p:blipFill>
        <p:spPr bwMode="auto">
          <a:xfrm>
            <a:off x="10134600" y="0"/>
            <a:ext cx="1739900" cy="1587500"/>
          </a:xfrm>
          <a:prstGeom prst="rect">
            <a:avLst/>
          </a:prstGeom>
          <a:solidFill>
            <a:srgbClr val="FFFF66"/>
          </a:solidFill>
          <a:ln w="12700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 smtClean="0"/>
              <a:t>Organisms isolated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2400" dirty="0" smtClean="0"/>
              <a:t>Culture proven sepsis-35% of febrile </a:t>
            </a:r>
            <a:r>
              <a:rPr lang="en-IN" sz="2400" dirty="0" err="1" smtClean="0"/>
              <a:t>neutropenic</a:t>
            </a:r>
            <a:r>
              <a:rPr lang="en-IN" sz="2400" dirty="0" smtClean="0"/>
              <a:t> children</a:t>
            </a:r>
          </a:p>
          <a:p>
            <a:endParaRPr lang="en-IN" sz="2400" dirty="0" smtClean="0"/>
          </a:p>
          <a:p>
            <a:r>
              <a:rPr lang="en-IN" sz="2400" dirty="0" smtClean="0"/>
              <a:t>87%-gram negative organism-</a:t>
            </a:r>
            <a:r>
              <a:rPr lang="en-IN" sz="2400" dirty="0" err="1" smtClean="0"/>
              <a:t>klebsiella</a:t>
            </a:r>
            <a:r>
              <a:rPr lang="en-IN" sz="2400" dirty="0" smtClean="0"/>
              <a:t>(40%),</a:t>
            </a:r>
            <a:r>
              <a:rPr lang="en-IN" sz="2400" dirty="0" err="1" smtClean="0"/>
              <a:t>E.coli</a:t>
            </a:r>
            <a:r>
              <a:rPr lang="en-IN" sz="2400" dirty="0" smtClean="0"/>
              <a:t>(22%) </a:t>
            </a:r>
          </a:p>
          <a:p>
            <a:endParaRPr lang="en-IN" sz="2400" dirty="0" smtClean="0"/>
          </a:p>
          <a:p>
            <a:r>
              <a:rPr lang="en-IN" sz="2400" dirty="0" smtClean="0"/>
              <a:t>13% had gram positive </a:t>
            </a:r>
            <a:r>
              <a:rPr lang="en-IN" sz="2400" dirty="0" err="1" smtClean="0"/>
              <a:t>cocci</a:t>
            </a:r>
            <a:endParaRPr lang="en-IN" sz="2400" dirty="0" smtClean="0"/>
          </a:p>
          <a:p>
            <a:endParaRPr lang="en-IN" sz="2400" dirty="0" smtClean="0"/>
          </a:p>
          <a:p>
            <a:pPr>
              <a:buNone/>
            </a:pPr>
            <a:endParaRPr lang="en-IN" sz="2400" dirty="0"/>
          </a:p>
        </p:txBody>
      </p:sp>
      <p:pic>
        <p:nvPicPr>
          <p:cNvPr id="5" name="Picture 2" descr="C:\Users\revar_000\Desktop\4133-PB4-R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000" y="3977681"/>
            <a:ext cx="4038600" cy="2880319"/>
          </a:xfrm>
          <a:prstGeom prst="rect">
            <a:avLst/>
          </a:prstGeom>
          <a:noFill/>
        </p:spPr>
      </p:pic>
      <p:pic>
        <p:nvPicPr>
          <p:cNvPr id="6" name="Picture 5"/>
          <p:cNvPicPr>
            <a:picLocks noChangeArrowheads="1"/>
          </p:cNvPicPr>
          <p:nvPr/>
        </p:nvPicPr>
        <p:blipFill>
          <a:blip r:embed="rId3" cstate="print"/>
          <a:srcRect l="5237"/>
          <a:stretch>
            <a:fillRect/>
          </a:stretch>
        </p:blipFill>
        <p:spPr bwMode="auto">
          <a:xfrm>
            <a:off x="10134600" y="-25400"/>
            <a:ext cx="1739900" cy="1587500"/>
          </a:xfrm>
          <a:prstGeom prst="rect">
            <a:avLst/>
          </a:prstGeom>
          <a:solidFill>
            <a:srgbClr val="FFFF66"/>
          </a:solidFill>
          <a:ln w="12700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IN" sz="3200" dirty="0" smtClean="0"/>
              <a:t>Outcome at the end of induction</a:t>
            </a:r>
            <a:endParaRPr lang="en-IN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sz="2400" dirty="0" smtClean="0">
                <a:latin typeface="+mj-lt"/>
                <a:cs typeface="Arial" panose="020B0604020202020204" pitchFamily="34" charset="0"/>
              </a:rPr>
              <a:t>Remission was achieved in 80% at the end of the 1st ADE cycle</a:t>
            </a:r>
          </a:p>
          <a:p>
            <a:pPr>
              <a:buNone/>
            </a:pPr>
            <a:endParaRPr lang="en-IN" sz="2400" dirty="0" smtClean="0">
              <a:latin typeface="+mj-lt"/>
              <a:cs typeface="Arial" panose="020B0604020202020204" pitchFamily="34" charset="0"/>
            </a:endParaRPr>
          </a:p>
          <a:p>
            <a:r>
              <a:rPr lang="en-IN" sz="2400" dirty="0" smtClean="0">
                <a:latin typeface="+mj-lt"/>
                <a:cs typeface="Arial" panose="020B0604020202020204" pitchFamily="34" charset="0"/>
              </a:rPr>
              <a:t>85% at end of 2</a:t>
            </a:r>
            <a:r>
              <a:rPr lang="en-IN" sz="2400" baseline="30000" dirty="0" smtClean="0">
                <a:latin typeface="+mj-lt"/>
                <a:cs typeface="Arial" panose="020B0604020202020204" pitchFamily="34" charset="0"/>
              </a:rPr>
              <a:t>nd</a:t>
            </a:r>
            <a:r>
              <a:rPr lang="en-IN" sz="2400" dirty="0" smtClean="0">
                <a:latin typeface="+mj-lt"/>
                <a:cs typeface="Arial" panose="020B0604020202020204" pitchFamily="34" charset="0"/>
              </a:rPr>
              <a:t> ADE cycle</a:t>
            </a:r>
          </a:p>
          <a:p>
            <a:endParaRPr lang="en-IN" sz="2400" dirty="0" smtClean="0">
              <a:latin typeface="+mj-lt"/>
              <a:cs typeface="Arial" panose="020B0604020202020204" pitchFamily="34" charset="0"/>
            </a:endParaRPr>
          </a:p>
          <a:p>
            <a:r>
              <a:rPr lang="en-IN" sz="2400" dirty="0" smtClean="0">
                <a:latin typeface="+mj-lt"/>
                <a:cs typeface="Arial" panose="020B0604020202020204" pitchFamily="34" charset="0"/>
              </a:rPr>
              <a:t>Mortality was 10% at end of induction</a:t>
            </a:r>
          </a:p>
          <a:p>
            <a:endParaRPr lang="en-IN" sz="2400" dirty="0" smtClean="0">
              <a:latin typeface="+mj-lt"/>
              <a:cs typeface="Arial" panose="020B0604020202020204" pitchFamily="34" charset="0"/>
            </a:endParaRPr>
          </a:p>
          <a:p>
            <a:endParaRPr lang="en-IN" sz="2400" dirty="0" smtClean="0">
              <a:latin typeface="+mj-lt"/>
              <a:cs typeface="Arial" panose="020B0604020202020204" pitchFamily="34" charset="0"/>
            </a:endParaRPr>
          </a:p>
          <a:p>
            <a:endParaRPr lang="en-IN" sz="2400" dirty="0" smtClean="0">
              <a:latin typeface="+mj-lt"/>
              <a:cs typeface="Arial" panose="020B0604020202020204" pitchFamily="34" charset="0"/>
            </a:endParaRPr>
          </a:p>
          <a:p>
            <a:endParaRPr lang="en-IN" sz="2400" dirty="0" smtClean="0">
              <a:latin typeface="+mj-lt"/>
              <a:cs typeface="Arial" panose="020B0604020202020204" pitchFamily="34" charset="0"/>
            </a:endParaRPr>
          </a:p>
          <a:p>
            <a:pPr>
              <a:buNone/>
            </a:pPr>
            <a:endParaRPr lang="en-IN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IN" dirty="0"/>
          </a:p>
        </p:txBody>
      </p:sp>
      <p:pic>
        <p:nvPicPr>
          <p:cNvPr id="4" name="Picture 3"/>
          <p:cNvPicPr>
            <a:picLocks noChangeArrowheads="1"/>
          </p:cNvPicPr>
          <p:nvPr/>
        </p:nvPicPr>
        <p:blipFill>
          <a:blip r:embed="rId2" cstate="print"/>
          <a:srcRect l="5237"/>
          <a:stretch>
            <a:fillRect/>
          </a:stretch>
        </p:blipFill>
        <p:spPr bwMode="auto">
          <a:xfrm>
            <a:off x="10134600" y="0"/>
            <a:ext cx="1739900" cy="1587500"/>
          </a:xfrm>
          <a:prstGeom prst="rect">
            <a:avLst/>
          </a:prstGeom>
          <a:solidFill>
            <a:srgbClr val="FFFF66"/>
          </a:solidFill>
          <a:ln w="12700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006280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291"/>
    </mc:Choice>
    <mc:Fallback xmlns="">
      <p:transition spd="slow" advTm="11291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677862" y="622300"/>
          <a:ext cx="11056938" cy="5994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4"/>
          <p:cNvPicPr>
            <a:picLocks noChangeArrowheads="1"/>
          </p:cNvPicPr>
          <p:nvPr/>
        </p:nvPicPr>
        <p:blipFill>
          <a:blip r:embed="rId7" cstate="print"/>
          <a:srcRect l="5237"/>
          <a:stretch>
            <a:fillRect/>
          </a:stretch>
        </p:blipFill>
        <p:spPr bwMode="auto">
          <a:xfrm>
            <a:off x="10134600" y="0"/>
            <a:ext cx="1739900" cy="1587500"/>
          </a:xfrm>
          <a:prstGeom prst="rect">
            <a:avLst/>
          </a:prstGeom>
          <a:solidFill>
            <a:srgbClr val="FFFF66"/>
          </a:solidFill>
          <a:ln w="12700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IN" sz="3200" dirty="0" smtClean="0"/>
              <a:t>Outcome at end of induction</a:t>
            </a:r>
            <a:endParaRPr lang="en-IN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en-IN" sz="2400" dirty="0" smtClean="0"/>
          </a:p>
          <a:p>
            <a:r>
              <a:rPr lang="en-IN" sz="2400" dirty="0" smtClean="0"/>
              <a:t>Sepsis related- 10%</a:t>
            </a:r>
          </a:p>
          <a:p>
            <a:endParaRPr lang="en-IN" sz="2400" dirty="0" smtClean="0"/>
          </a:p>
          <a:p>
            <a:r>
              <a:rPr lang="en-IN" sz="2400" dirty="0" smtClean="0"/>
              <a:t>Refractory disease-5%</a:t>
            </a:r>
          </a:p>
          <a:p>
            <a:endParaRPr lang="en-IN" sz="2400" dirty="0" smtClean="0"/>
          </a:p>
          <a:p>
            <a:r>
              <a:rPr lang="en-IN" sz="2400" dirty="0" smtClean="0"/>
              <a:t>Event free survival at end of induction-84%</a:t>
            </a:r>
            <a:endParaRPr lang="en-IN" sz="2400" dirty="0"/>
          </a:p>
        </p:txBody>
      </p:sp>
      <p:pic>
        <p:nvPicPr>
          <p:cNvPr id="4" name="Picture 3"/>
          <p:cNvPicPr>
            <a:picLocks noChangeArrowheads="1"/>
          </p:cNvPicPr>
          <p:nvPr/>
        </p:nvPicPr>
        <p:blipFill>
          <a:blip r:embed="rId2" cstate="print"/>
          <a:srcRect l="5237"/>
          <a:stretch>
            <a:fillRect/>
          </a:stretch>
        </p:blipFill>
        <p:spPr bwMode="auto">
          <a:xfrm>
            <a:off x="10134600" y="0"/>
            <a:ext cx="1739900" cy="1587500"/>
          </a:xfrm>
          <a:prstGeom prst="rect">
            <a:avLst/>
          </a:prstGeom>
          <a:solidFill>
            <a:srgbClr val="FFFF66"/>
          </a:solidFill>
          <a:ln w="12700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IN" sz="3200" dirty="0" smtClean="0"/>
              <a:t>The year 2012</a:t>
            </a:r>
            <a:endParaRPr lang="en-IN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2400" dirty="0" smtClean="0"/>
              <a:t>The year 2012 saw a surge in hospital acquired infections-gram negative, multidrug resistant (</a:t>
            </a:r>
            <a:r>
              <a:rPr lang="en-IN" sz="2400" dirty="0" err="1" smtClean="0"/>
              <a:t>carbapenam</a:t>
            </a:r>
            <a:r>
              <a:rPr lang="en-IN" sz="2400" dirty="0" smtClean="0"/>
              <a:t> resistant) bacteria </a:t>
            </a:r>
          </a:p>
          <a:p>
            <a:endParaRPr lang="en-IN" sz="2400" dirty="0" smtClean="0"/>
          </a:p>
          <a:p>
            <a:r>
              <a:rPr lang="en-IN" sz="2400" dirty="0" smtClean="0"/>
              <a:t>We have therefore analysed our data on blood stream infections before and after 2012</a:t>
            </a:r>
          </a:p>
        </p:txBody>
      </p:sp>
      <p:pic>
        <p:nvPicPr>
          <p:cNvPr id="4" name="Picture 2" descr="C:\Users\revar_000\Desktop\!%202012%20doomsda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797851" y="4182809"/>
            <a:ext cx="3394149" cy="2675191"/>
          </a:xfrm>
          <a:prstGeom prst="rect">
            <a:avLst/>
          </a:prstGeom>
          <a:noFill/>
        </p:spPr>
      </p:pic>
      <p:pic>
        <p:nvPicPr>
          <p:cNvPr id="5" name="Picture 4"/>
          <p:cNvPicPr>
            <a:picLocks noChangeArrowheads="1"/>
          </p:cNvPicPr>
          <p:nvPr/>
        </p:nvPicPr>
        <p:blipFill>
          <a:blip r:embed="rId3" cstate="print"/>
          <a:srcRect l="5237"/>
          <a:stretch>
            <a:fillRect/>
          </a:stretch>
        </p:blipFill>
        <p:spPr bwMode="auto">
          <a:xfrm>
            <a:off x="10134600" y="0"/>
            <a:ext cx="1739900" cy="1587500"/>
          </a:xfrm>
          <a:prstGeom prst="rect">
            <a:avLst/>
          </a:prstGeom>
          <a:solidFill>
            <a:srgbClr val="FFFF66"/>
          </a:solidFill>
          <a:ln w="12700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IN" sz="3200" dirty="0" smtClean="0"/>
              <a:t>Blood Stream Infections</a:t>
            </a:r>
            <a:endParaRPr lang="en-IN" sz="32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677863" y="1167810"/>
          <a:ext cx="8596311" cy="50266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90571"/>
                <a:gridCol w="940526"/>
                <a:gridCol w="927463"/>
                <a:gridCol w="1005840"/>
                <a:gridCol w="1188720"/>
                <a:gridCol w="3043191"/>
              </a:tblGrid>
              <a:tr h="734227"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/>
                        <a:t>Before 2012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/>
                        <a:t>2012-2015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/>
                        <a:t>P value</a:t>
                      </a:r>
                      <a:endParaRPr lang="en-IN" dirty="0"/>
                    </a:p>
                  </a:txBody>
                  <a:tcPr/>
                </a:tc>
              </a:tr>
              <a:tr h="734227"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/>
                        <a:t>Febrile</a:t>
                      </a:r>
                    </a:p>
                    <a:p>
                      <a:pPr algn="ctr"/>
                      <a:r>
                        <a:rPr lang="en-IN" dirty="0" err="1" smtClean="0"/>
                        <a:t>Neutropenia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>
                          <a:solidFill>
                            <a:schemeClr val="tx2"/>
                          </a:solidFill>
                        </a:rPr>
                        <a:t>56</a:t>
                      </a:r>
                      <a:endParaRPr lang="en-IN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>
                          <a:solidFill>
                            <a:schemeClr val="tx1"/>
                          </a:solidFill>
                        </a:rPr>
                        <a:t>87%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>
                          <a:solidFill>
                            <a:schemeClr val="tx1"/>
                          </a:solidFill>
                        </a:rPr>
                        <a:t>40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>
                          <a:solidFill>
                            <a:schemeClr val="tx1"/>
                          </a:solidFill>
                        </a:rPr>
                        <a:t>90%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>
                          <a:solidFill>
                            <a:schemeClr val="tx1"/>
                          </a:solidFill>
                        </a:rPr>
                        <a:t>0.92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734227"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/>
                        <a:t>Septic</a:t>
                      </a:r>
                      <a:r>
                        <a:rPr lang="en-IN" baseline="0" dirty="0" smtClean="0"/>
                        <a:t> event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>
                          <a:solidFill>
                            <a:schemeClr val="tx2"/>
                          </a:solidFill>
                        </a:rPr>
                        <a:t>28</a:t>
                      </a:r>
                      <a:endParaRPr lang="en-IN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>
                          <a:solidFill>
                            <a:schemeClr val="tx1"/>
                          </a:solidFill>
                        </a:rPr>
                        <a:t>43.75%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>
                          <a:solidFill>
                            <a:schemeClr val="tx1"/>
                          </a:solidFill>
                        </a:rPr>
                        <a:t>22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>
                          <a:solidFill>
                            <a:schemeClr val="tx1"/>
                          </a:solidFill>
                        </a:rPr>
                        <a:t>50%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>
                          <a:solidFill>
                            <a:schemeClr val="tx1"/>
                          </a:solidFill>
                        </a:rPr>
                        <a:t>0.84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734227"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/>
                        <a:t>Culture +</a:t>
                      </a:r>
                      <a:r>
                        <a:rPr lang="en-IN" dirty="0" err="1" smtClean="0"/>
                        <a:t>ve</a:t>
                      </a:r>
                      <a:r>
                        <a:rPr lang="en-IN" dirty="0" smtClean="0"/>
                        <a:t> sepsis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/>
                        <a:t>11</a:t>
                      </a:r>
                      <a:endParaRPr lang="en-IN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>
                          <a:solidFill>
                            <a:schemeClr val="tx1"/>
                          </a:solidFill>
                        </a:rPr>
                        <a:t>34%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>
                          <a:solidFill>
                            <a:schemeClr val="tx1"/>
                          </a:solidFill>
                        </a:rPr>
                        <a:t>40%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>
                          <a:solidFill>
                            <a:schemeClr val="tx1"/>
                          </a:solidFill>
                        </a:rPr>
                        <a:t>0.66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734227"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/>
                        <a:t>Gram –</a:t>
                      </a:r>
                      <a:r>
                        <a:rPr lang="en-IN" dirty="0" err="1" smtClean="0"/>
                        <a:t>ve</a:t>
                      </a:r>
                      <a:r>
                        <a:rPr lang="en-IN" dirty="0" smtClean="0"/>
                        <a:t> sepsis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/>
                        <a:t>10</a:t>
                      </a:r>
                      <a:endParaRPr lang="en-IN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>
                          <a:solidFill>
                            <a:schemeClr val="tx1"/>
                          </a:solidFill>
                        </a:rPr>
                        <a:t>90%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>
                          <a:solidFill>
                            <a:schemeClr val="tx1"/>
                          </a:solidFill>
                        </a:rPr>
                        <a:t>89%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>
                          <a:solidFill>
                            <a:schemeClr val="tx1"/>
                          </a:solidFill>
                        </a:rPr>
                        <a:t>0.71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624036"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/>
                        <a:t>Gram +</a:t>
                      </a:r>
                      <a:r>
                        <a:rPr lang="en-IN" dirty="0" err="1" smtClean="0"/>
                        <a:t>ve</a:t>
                      </a:r>
                      <a:r>
                        <a:rPr lang="en-IN" baseline="0" dirty="0" smtClean="0"/>
                        <a:t> sepsis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/>
                        <a:t>1</a:t>
                      </a:r>
                      <a:endParaRPr lang="en-IN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>
                          <a:solidFill>
                            <a:schemeClr val="tx1"/>
                          </a:solidFill>
                        </a:rPr>
                        <a:t>10%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>
                          <a:solidFill>
                            <a:schemeClr val="tx1"/>
                          </a:solidFill>
                        </a:rPr>
                        <a:t>11%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>
                          <a:solidFill>
                            <a:schemeClr val="tx1"/>
                          </a:solidFill>
                        </a:rPr>
                        <a:t>0.74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715476"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/>
                        <a:t>MDR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>
                          <a:solidFill>
                            <a:srgbClr val="FF0000"/>
                          </a:solidFill>
                        </a:rPr>
                        <a:t>20%</a:t>
                      </a:r>
                      <a:endParaRPr lang="en-IN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>
                          <a:solidFill>
                            <a:srgbClr val="FF0000"/>
                          </a:solidFill>
                        </a:rPr>
                        <a:t>87.5%</a:t>
                      </a:r>
                      <a:endParaRPr lang="en-IN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>
                          <a:solidFill>
                            <a:srgbClr val="FF0000"/>
                          </a:solidFill>
                        </a:rPr>
                        <a:t>0.01</a:t>
                      </a:r>
                      <a:endParaRPr lang="en-IN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Picture 4"/>
          <p:cNvPicPr>
            <a:picLocks noChangeArrowheads="1"/>
          </p:cNvPicPr>
          <p:nvPr/>
        </p:nvPicPr>
        <p:blipFill>
          <a:blip r:embed="rId2" cstate="print"/>
          <a:srcRect l="5237"/>
          <a:stretch>
            <a:fillRect/>
          </a:stretch>
        </p:blipFill>
        <p:spPr bwMode="auto">
          <a:xfrm>
            <a:off x="10134600" y="0"/>
            <a:ext cx="1739900" cy="1587500"/>
          </a:xfrm>
          <a:prstGeom prst="rect">
            <a:avLst/>
          </a:prstGeom>
          <a:solidFill>
            <a:srgbClr val="FFFF66"/>
          </a:solidFill>
          <a:ln w="12700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IN" sz="3200" dirty="0" smtClean="0"/>
              <a:t>Infections-Before &amp; After 2012</a:t>
            </a:r>
            <a:endParaRPr lang="en-IN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IN" sz="2400" dirty="0" smtClean="0"/>
              <a:t>Septic rates have been constant</a:t>
            </a:r>
          </a:p>
          <a:p>
            <a:pPr>
              <a:buNone/>
            </a:pPr>
            <a:endParaRPr lang="en-IN" sz="2400" dirty="0" smtClean="0"/>
          </a:p>
          <a:p>
            <a:r>
              <a:rPr lang="en-IN" sz="2400" dirty="0" smtClean="0"/>
              <a:t>Culture positive sepsis-is around 33%</a:t>
            </a:r>
          </a:p>
          <a:p>
            <a:pPr>
              <a:buNone/>
            </a:pPr>
            <a:endParaRPr lang="en-IN" sz="2400" dirty="0" smtClean="0"/>
          </a:p>
          <a:p>
            <a:r>
              <a:rPr lang="en-IN" sz="2400" dirty="0" smtClean="0"/>
              <a:t>Gram negative organisms predominate</a:t>
            </a:r>
          </a:p>
          <a:p>
            <a:endParaRPr lang="en-IN" sz="2400" dirty="0" smtClean="0"/>
          </a:p>
          <a:p>
            <a:pPr>
              <a:buNone/>
            </a:pPr>
            <a:endParaRPr lang="en-IN" sz="2400" dirty="0" smtClean="0"/>
          </a:p>
          <a:p>
            <a:pPr>
              <a:buNone/>
            </a:pPr>
            <a:endParaRPr lang="en-IN" sz="2400" dirty="0" smtClean="0"/>
          </a:p>
          <a:p>
            <a:endParaRPr lang="en-IN" sz="2400" dirty="0"/>
          </a:p>
        </p:txBody>
      </p:sp>
      <p:pic>
        <p:nvPicPr>
          <p:cNvPr id="4" name="Picture 3"/>
          <p:cNvPicPr>
            <a:picLocks noChangeArrowheads="1"/>
          </p:cNvPicPr>
          <p:nvPr/>
        </p:nvPicPr>
        <p:blipFill>
          <a:blip r:embed="rId2" cstate="print"/>
          <a:srcRect l="5237"/>
          <a:stretch>
            <a:fillRect/>
          </a:stretch>
        </p:blipFill>
        <p:spPr bwMode="auto">
          <a:xfrm>
            <a:off x="10134600" y="0"/>
            <a:ext cx="1739900" cy="1587500"/>
          </a:xfrm>
          <a:prstGeom prst="rect">
            <a:avLst/>
          </a:prstGeom>
          <a:solidFill>
            <a:srgbClr val="FFFF66"/>
          </a:solidFill>
          <a:ln w="12700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677863" y="2160588"/>
          <a:ext cx="8596312" cy="3881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" name="Picture 3"/>
          <p:cNvPicPr>
            <a:picLocks noChangeArrowheads="1"/>
          </p:cNvPicPr>
          <p:nvPr/>
        </p:nvPicPr>
        <p:blipFill>
          <a:blip r:embed="rId3" cstate="print"/>
          <a:srcRect l="5237"/>
          <a:stretch>
            <a:fillRect/>
          </a:stretch>
        </p:blipFill>
        <p:spPr bwMode="auto">
          <a:xfrm>
            <a:off x="10134600" y="0"/>
            <a:ext cx="1739900" cy="1587500"/>
          </a:xfrm>
          <a:prstGeom prst="rect">
            <a:avLst/>
          </a:prstGeom>
          <a:solidFill>
            <a:srgbClr val="FFFF66"/>
          </a:solidFill>
          <a:ln w="12700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 smtClean="0"/>
              <a:t>The rise of MDR bacteria</a:t>
            </a:r>
            <a:endParaRPr lang="en-IN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677863" y="2160588"/>
          <a:ext cx="8596312" cy="3881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6" name="Straight Arrow Connector 5"/>
          <p:cNvCxnSpPr/>
          <p:nvPr/>
        </p:nvCxnSpPr>
        <p:spPr>
          <a:xfrm flipV="1">
            <a:off x="2090057" y="2756263"/>
            <a:ext cx="5225143" cy="2286000"/>
          </a:xfrm>
          <a:prstGeom prst="straightConnector1">
            <a:avLst/>
          </a:prstGeom>
          <a:ln>
            <a:solidFill>
              <a:schemeClr val="accent5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/>
          <p:cNvPicPr>
            <a:picLocks noChangeArrowheads="1"/>
          </p:cNvPicPr>
          <p:nvPr/>
        </p:nvPicPr>
        <p:blipFill>
          <a:blip r:embed="rId3" cstate="print"/>
          <a:srcRect l="5237"/>
          <a:stretch>
            <a:fillRect/>
          </a:stretch>
        </p:blipFill>
        <p:spPr bwMode="auto">
          <a:xfrm>
            <a:off x="10134600" y="0"/>
            <a:ext cx="1739900" cy="1587500"/>
          </a:xfrm>
          <a:prstGeom prst="rect">
            <a:avLst/>
          </a:prstGeom>
          <a:solidFill>
            <a:srgbClr val="FFFF66"/>
          </a:solidFill>
          <a:ln w="12700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IN" sz="3200" dirty="0" smtClean="0"/>
              <a:t>Supportive care</a:t>
            </a:r>
            <a:endParaRPr lang="en-IN" sz="32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677863" y="2160588"/>
          <a:ext cx="8596311" cy="39481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03634"/>
                <a:gridCol w="1182426"/>
                <a:gridCol w="804897"/>
                <a:gridCol w="1881162"/>
                <a:gridCol w="1881162"/>
                <a:gridCol w="1343030"/>
              </a:tblGrid>
              <a:tr h="1103020"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/>
                        <a:t>Before 2012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/>
                        <a:t>2012-2015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/>
                        <a:t>P value</a:t>
                      </a:r>
                      <a:endParaRPr lang="en-IN" dirty="0"/>
                    </a:p>
                  </a:txBody>
                  <a:tcPr/>
                </a:tc>
              </a:tr>
              <a:tr h="639051"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/>
                        <a:t>PICU care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>
                          <a:solidFill>
                            <a:schemeClr val="tx2"/>
                          </a:solidFill>
                        </a:rPr>
                        <a:t>10</a:t>
                      </a:r>
                      <a:endParaRPr lang="en-IN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>
                          <a:solidFill>
                            <a:srgbClr val="FF0000"/>
                          </a:solidFill>
                        </a:rPr>
                        <a:t>17%</a:t>
                      </a:r>
                      <a:endParaRPr lang="en-IN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/>
                        <a:t>17</a:t>
                      </a:r>
                      <a:endParaRPr lang="en-IN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>
                          <a:solidFill>
                            <a:srgbClr val="FF0000"/>
                          </a:solidFill>
                        </a:rPr>
                        <a:t>39%</a:t>
                      </a:r>
                      <a:endParaRPr lang="en-IN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>
                          <a:solidFill>
                            <a:srgbClr val="FF0000"/>
                          </a:solidFill>
                        </a:rPr>
                        <a:t>0.01</a:t>
                      </a:r>
                      <a:endParaRPr lang="en-IN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1103020"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/>
                        <a:t>High end antibiotic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>
                          <a:solidFill>
                            <a:schemeClr val="tx2"/>
                          </a:solidFill>
                        </a:rPr>
                        <a:t>10</a:t>
                      </a:r>
                      <a:endParaRPr lang="en-IN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>
                          <a:solidFill>
                            <a:srgbClr val="FF0000"/>
                          </a:solidFill>
                        </a:rPr>
                        <a:t>23%</a:t>
                      </a:r>
                      <a:endParaRPr lang="en-IN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>
                          <a:solidFill>
                            <a:schemeClr val="tx2"/>
                          </a:solidFill>
                        </a:rPr>
                        <a:t>30</a:t>
                      </a:r>
                      <a:endParaRPr lang="en-IN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>
                          <a:solidFill>
                            <a:srgbClr val="FF0000"/>
                          </a:solidFill>
                        </a:rPr>
                        <a:t>72%</a:t>
                      </a:r>
                      <a:endParaRPr lang="en-IN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>
                          <a:solidFill>
                            <a:srgbClr val="FF0000"/>
                          </a:solidFill>
                        </a:rPr>
                        <a:t>&lt;0.01</a:t>
                      </a:r>
                      <a:endParaRPr lang="en-IN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1103020"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/>
                        <a:t>Granulocyte infusion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>
                          <a:solidFill>
                            <a:schemeClr val="tx2"/>
                          </a:solidFill>
                        </a:rPr>
                        <a:t>2</a:t>
                      </a:r>
                      <a:endParaRPr lang="en-IN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>
                          <a:solidFill>
                            <a:srgbClr val="FF0000"/>
                          </a:solidFill>
                        </a:rPr>
                        <a:t>9.3%</a:t>
                      </a:r>
                      <a:endParaRPr lang="en-IN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/>
                        <a:t>9</a:t>
                      </a:r>
                      <a:endParaRPr lang="en-IN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>
                          <a:solidFill>
                            <a:srgbClr val="FF0000"/>
                          </a:solidFill>
                        </a:rPr>
                        <a:t>40%</a:t>
                      </a:r>
                      <a:endParaRPr lang="en-IN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>
                          <a:solidFill>
                            <a:srgbClr val="FF0000"/>
                          </a:solidFill>
                        </a:rPr>
                        <a:t>&lt;0.01</a:t>
                      </a:r>
                      <a:endParaRPr lang="en-IN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Picture 4"/>
          <p:cNvPicPr>
            <a:picLocks noChangeArrowheads="1"/>
          </p:cNvPicPr>
          <p:nvPr/>
        </p:nvPicPr>
        <p:blipFill>
          <a:blip r:embed="rId2" cstate="print"/>
          <a:srcRect l="5237"/>
          <a:stretch>
            <a:fillRect/>
          </a:stretch>
        </p:blipFill>
        <p:spPr bwMode="auto">
          <a:xfrm>
            <a:off x="10134600" y="0"/>
            <a:ext cx="1739900" cy="1587500"/>
          </a:xfrm>
          <a:prstGeom prst="rect">
            <a:avLst/>
          </a:prstGeom>
          <a:solidFill>
            <a:srgbClr val="FFFF66"/>
          </a:solidFill>
          <a:ln w="12700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IN" sz="3200" dirty="0" smtClean="0"/>
              <a:t>Supportive care-Before &amp; after 2012</a:t>
            </a:r>
            <a:endParaRPr lang="en-IN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2400" dirty="0" smtClean="0"/>
              <a:t> Need for PICU care (</a:t>
            </a:r>
            <a:r>
              <a:rPr lang="en-IN" sz="2400" dirty="0" err="1" smtClean="0"/>
              <a:t>Ionotrope</a:t>
            </a:r>
            <a:r>
              <a:rPr lang="en-IN" sz="2400" dirty="0" smtClean="0"/>
              <a:t> usage, Respiratory support rates  have increased significantly after 2012</a:t>
            </a:r>
          </a:p>
          <a:p>
            <a:pPr>
              <a:buNone/>
            </a:pPr>
            <a:endParaRPr lang="en-IN" sz="2400" dirty="0" smtClean="0"/>
          </a:p>
          <a:p>
            <a:r>
              <a:rPr lang="en-IN" sz="2400" dirty="0" smtClean="0"/>
              <a:t>Use of high end antibiotics –(</a:t>
            </a:r>
            <a:r>
              <a:rPr lang="en-IN" sz="2400" dirty="0" err="1" smtClean="0"/>
              <a:t>colistin</a:t>
            </a:r>
            <a:r>
              <a:rPr lang="en-IN" sz="2400" dirty="0" smtClean="0"/>
              <a:t>/</a:t>
            </a:r>
            <a:r>
              <a:rPr lang="en-IN" sz="2400" dirty="0" err="1" smtClean="0"/>
              <a:t>tigecycline</a:t>
            </a:r>
            <a:r>
              <a:rPr lang="en-IN" sz="2400" dirty="0" smtClean="0"/>
              <a:t>) has also increased</a:t>
            </a:r>
          </a:p>
          <a:p>
            <a:pPr>
              <a:buNone/>
            </a:pPr>
            <a:endParaRPr lang="en-IN" sz="2400" dirty="0" smtClean="0"/>
          </a:p>
          <a:p>
            <a:r>
              <a:rPr lang="en-IN" sz="2400" dirty="0" smtClean="0"/>
              <a:t>Blood product support(Granulocyte infusions) has also increased</a:t>
            </a:r>
            <a:endParaRPr lang="en-IN" sz="2400" dirty="0"/>
          </a:p>
        </p:txBody>
      </p:sp>
      <p:pic>
        <p:nvPicPr>
          <p:cNvPr id="4" name="Picture 3"/>
          <p:cNvPicPr>
            <a:picLocks noChangeArrowheads="1"/>
          </p:cNvPicPr>
          <p:nvPr/>
        </p:nvPicPr>
        <p:blipFill>
          <a:blip r:embed="rId2" cstate="print"/>
          <a:srcRect l="5237"/>
          <a:stretch>
            <a:fillRect/>
          </a:stretch>
        </p:blipFill>
        <p:spPr bwMode="auto">
          <a:xfrm>
            <a:off x="10134600" y="0"/>
            <a:ext cx="1739900" cy="1587500"/>
          </a:xfrm>
          <a:prstGeom prst="rect">
            <a:avLst/>
          </a:prstGeom>
          <a:solidFill>
            <a:srgbClr val="FFFF66"/>
          </a:solidFill>
          <a:ln w="12700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 smtClean="0"/>
              <a:t>Supportive care</a:t>
            </a:r>
            <a:endParaRPr lang="en-IN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677863" y="2160588"/>
          <a:ext cx="8596312" cy="3881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Picture 4"/>
          <p:cNvPicPr>
            <a:picLocks noChangeArrowheads="1"/>
          </p:cNvPicPr>
          <p:nvPr/>
        </p:nvPicPr>
        <p:blipFill>
          <a:blip r:embed="rId3" cstate="print"/>
          <a:srcRect l="5237"/>
          <a:stretch>
            <a:fillRect/>
          </a:stretch>
        </p:blipFill>
        <p:spPr bwMode="auto">
          <a:xfrm>
            <a:off x="10134600" y="0"/>
            <a:ext cx="1739900" cy="1587500"/>
          </a:xfrm>
          <a:prstGeom prst="rect">
            <a:avLst/>
          </a:prstGeom>
          <a:solidFill>
            <a:srgbClr val="FFFF66"/>
          </a:solidFill>
          <a:ln w="12700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 smtClean="0"/>
              <a:t>Cost analysis</a:t>
            </a:r>
            <a:endParaRPr lang="en-IN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677863" y="2160588"/>
          <a:ext cx="8596312" cy="3881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Picture 4"/>
          <p:cNvPicPr>
            <a:picLocks noChangeArrowheads="1"/>
          </p:cNvPicPr>
          <p:nvPr/>
        </p:nvPicPr>
        <p:blipFill>
          <a:blip r:embed="rId3" cstate="print"/>
          <a:srcRect l="5237"/>
          <a:stretch>
            <a:fillRect/>
          </a:stretch>
        </p:blipFill>
        <p:spPr bwMode="auto">
          <a:xfrm>
            <a:off x="10134600" y="0"/>
            <a:ext cx="1739900" cy="1587500"/>
          </a:xfrm>
          <a:prstGeom prst="rect">
            <a:avLst/>
          </a:prstGeom>
          <a:solidFill>
            <a:srgbClr val="FFFF66"/>
          </a:solidFill>
          <a:ln w="12700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IN" sz="3200" dirty="0" smtClean="0"/>
              <a:t>Conclusion-1.Remission</a:t>
            </a:r>
            <a:endParaRPr lang="en-IN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IN" sz="2400" dirty="0" smtClean="0"/>
              <a:t>Remission rate at our centre is 86% at end of 2 cycles of induction which is comparable </a:t>
            </a:r>
          </a:p>
          <a:p>
            <a:pPr>
              <a:buNone/>
            </a:pPr>
            <a:endParaRPr lang="en-IN" sz="2400" dirty="0" smtClean="0"/>
          </a:p>
          <a:p>
            <a:endParaRPr lang="en-IN" sz="2400" dirty="0" smtClean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130663" y="3920066"/>
          <a:ext cx="81280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/>
                <a:gridCol w="4064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/>
                        <a:t>Study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/>
                        <a:t>Induction</a:t>
                      </a:r>
                      <a:r>
                        <a:rPr lang="en-IN" baseline="0" dirty="0" smtClean="0"/>
                        <a:t> remission %</a:t>
                      </a:r>
                      <a:endParaRPr lang="en-IN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/>
                        <a:t>UK AML MRC 10 trial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/>
                        <a:t>83%</a:t>
                      </a:r>
                      <a:endParaRPr lang="en-IN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/>
                        <a:t>UK AML MRC 12 trial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/>
                        <a:t>92%</a:t>
                      </a:r>
                      <a:endParaRPr lang="en-IN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N" dirty="0" err="1" smtClean="0"/>
                        <a:t>Venkat</a:t>
                      </a:r>
                      <a:r>
                        <a:rPr lang="en-IN" dirty="0" smtClean="0"/>
                        <a:t> </a:t>
                      </a:r>
                      <a:r>
                        <a:rPr lang="en-IN" dirty="0" err="1" smtClean="0"/>
                        <a:t>raman</a:t>
                      </a:r>
                      <a:r>
                        <a:rPr lang="en-IN" dirty="0" smtClean="0"/>
                        <a:t> et al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/>
                        <a:t>88%</a:t>
                      </a:r>
                      <a:endParaRPr lang="en-IN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N" dirty="0" err="1" smtClean="0"/>
                        <a:t>Sharavat</a:t>
                      </a:r>
                      <a:r>
                        <a:rPr lang="en-IN" dirty="0" smtClean="0"/>
                        <a:t> et al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/>
                        <a:t>81%</a:t>
                      </a:r>
                      <a:endParaRPr lang="en-IN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Picture 4"/>
          <p:cNvPicPr>
            <a:picLocks noChangeArrowheads="1"/>
          </p:cNvPicPr>
          <p:nvPr/>
        </p:nvPicPr>
        <p:blipFill>
          <a:blip r:embed="rId2" cstate="print"/>
          <a:srcRect l="5237"/>
          <a:stretch>
            <a:fillRect/>
          </a:stretch>
        </p:blipFill>
        <p:spPr bwMode="auto">
          <a:xfrm>
            <a:off x="10134600" y="0"/>
            <a:ext cx="1739900" cy="1587500"/>
          </a:xfrm>
          <a:prstGeom prst="rect">
            <a:avLst/>
          </a:prstGeom>
          <a:solidFill>
            <a:srgbClr val="FFFF66"/>
          </a:solidFill>
          <a:ln w="12700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 smtClean="0"/>
              <a:t>Conclusion-2.Sepsis-mortality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sz="2400" dirty="0" smtClean="0"/>
              <a:t>Blood stream related Infections and septic shock is the major cause of mortality -11%</a:t>
            </a:r>
          </a:p>
          <a:p>
            <a:endParaRPr lang="en-IN" dirty="0" smtClean="0"/>
          </a:p>
          <a:p>
            <a:pPr>
              <a:buNone/>
            </a:pPr>
            <a:endParaRPr lang="en-IN" dirty="0" smtClean="0"/>
          </a:p>
          <a:p>
            <a:endParaRPr lang="en-IN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130663" y="3920066"/>
          <a:ext cx="8128000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/>
                <a:gridCol w="4064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/>
                        <a:t>Study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aseline="0" dirty="0" smtClean="0"/>
                        <a:t>Sepsis related mortality %</a:t>
                      </a:r>
                      <a:endParaRPr lang="en-IN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/>
                        <a:t>UK AML MRC 10 trial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/>
                        <a:t>11%</a:t>
                      </a:r>
                      <a:endParaRPr lang="en-IN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/>
                        <a:t>UK AML MRC 12 trial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/>
                        <a:t>5%</a:t>
                      </a:r>
                      <a:endParaRPr lang="en-IN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N" dirty="0" err="1" smtClean="0"/>
                        <a:t>Venkat</a:t>
                      </a:r>
                      <a:r>
                        <a:rPr lang="en-IN" dirty="0" smtClean="0"/>
                        <a:t> </a:t>
                      </a:r>
                      <a:r>
                        <a:rPr lang="en-IN" dirty="0" err="1" smtClean="0"/>
                        <a:t>raman</a:t>
                      </a:r>
                      <a:r>
                        <a:rPr lang="en-IN" dirty="0" smtClean="0"/>
                        <a:t> et al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/>
                        <a:t>11%</a:t>
                      </a:r>
                      <a:endParaRPr lang="en-IN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N" dirty="0" err="1" smtClean="0"/>
                        <a:t>Kavcic</a:t>
                      </a:r>
                      <a:r>
                        <a:rPr lang="en-IN" dirty="0" smtClean="0"/>
                        <a:t> et al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/>
                        <a:t>3%</a:t>
                      </a:r>
                      <a:endParaRPr lang="en-IN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/>
                        <a:t>Chan</a:t>
                      </a:r>
                      <a:r>
                        <a:rPr lang="en-IN" baseline="0" dirty="0" smtClean="0"/>
                        <a:t> et al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/>
                        <a:t>16%</a:t>
                      </a:r>
                      <a:endParaRPr lang="en-IN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Picture 4"/>
          <p:cNvPicPr>
            <a:picLocks noChangeArrowheads="1"/>
          </p:cNvPicPr>
          <p:nvPr/>
        </p:nvPicPr>
        <p:blipFill>
          <a:blip r:embed="rId2" cstate="print"/>
          <a:srcRect l="5237"/>
          <a:stretch>
            <a:fillRect/>
          </a:stretch>
        </p:blipFill>
        <p:spPr bwMode="auto">
          <a:xfrm>
            <a:off x="10134600" y="0"/>
            <a:ext cx="1739900" cy="1587500"/>
          </a:xfrm>
          <a:prstGeom prst="rect">
            <a:avLst/>
          </a:prstGeom>
          <a:solidFill>
            <a:srgbClr val="FFFF66"/>
          </a:solidFill>
          <a:ln w="12700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 smtClean="0"/>
              <a:t>Conclusion-3.gram negative sepsis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807892"/>
            <a:ext cx="8596668" cy="3880773"/>
          </a:xfrm>
        </p:spPr>
        <p:txBody>
          <a:bodyPr/>
          <a:lstStyle/>
          <a:p>
            <a:r>
              <a:rPr lang="en-IN" sz="2400" dirty="0" smtClean="0"/>
              <a:t>Gram negative sepsis are more common than gram positive during AML induction</a:t>
            </a:r>
          </a:p>
          <a:p>
            <a:endParaRPr lang="en-IN" sz="2400" dirty="0" smtClean="0"/>
          </a:p>
          <a:p>
            <a:pPr>
              <a:buNone/>
            </a:pPr>
            <a:endParaRPr lang="en-IN" sz="2400" dirty="0" smtClean="0"/>
          </a:p>
          <a:p>
            <a:pPr>
              <a:buNone/>
            </a:pPr>
            <a:r>
              <a:rPr lang="en-IN" sz="2400" dirty="0" smtClean="0"/>
              <a:t> 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96833" y="2730138"/>
          <a:ext cx="8853716" cy="33690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26858"/>
                <a:gridCol w="4426858"/>
              </a:tblGrid>
              <a:tr h="836022"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/>
                        <a:t>Study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/>
                        <a:t>Gram negative sepsis</a:t>
                      </a:r>
                      <a:endParaRPr lang="en-IN" dirty="0"/>
                    </a:p>
                  </a:txBody>
                  <a:tcPr/>
                </a:tc>
              </a:tr>
              <a:tr h="633246">
                <a:tc>
                  <a:txBody>
                    <a:bodyPr/>
                    <a:lstStyle/>
                    <a:p>
                      <a:pPr algn="ctr"/>
                      <a:r>
                        <a:rPr lang="en-IN" dirty="0" err="1" smtClean="0"/>
                        <a:t>Hamalainen</a:t>
                      </a:r>
                      <a:r>
                        <a:rPr lang="en-IN" dirty="0" smtClean="0"/>
                        <a:t> et al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/>
                        <a:t>40%</a:t>
                      </a:r>
                      <a:endParaRPr lang="en-IN" dirty="0"/>
                    </a:p>
                  </a:txBody>
                  <a:tcPr/>
                </a:tc>
              </a:tr>
              <a:tr h="633246">
                <a:tc>
                  <a:txBody>
                    <a:bodyPr/>
                    <a:lstStyle/>
                    <a:p>
                      <a:pPr algn="ctr"/>
                      <a:r>
                        <a:rPr lang="en-IN" dirty="0" err="1" smtClean="0"/>
                        <a:t>Maranda</a:t>
                      </a:r>
                      <a:r>
                        <a:rPr lang="en-IN" baseline="0" dirty="0" smtClean="0"/>
                        <a:t> et al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/>
                        <a:t>17%(</a:t>
                      </a:r>
                      <a:r>
                        <a:rPr lang="en-IN" dirty="0" smtClean="0">
                          <a:solidFill>
                            <a:srgbClr val="FF0000"/>
                          </a:solidFill>
                        </a:rPr>
                        <a:t>30%</a:t>
                      </a:r>
                      <a:r>
                        <a:rPr lang="en-IN" dirty="0" smtClean="0"/>
                        <a:t>)</a:t>
                      </a:r>
                      <a:endParaRPr lang="en-IN" dirty="0"/>
                    </a:p>
                  </a:txBody>
                  <a:tcPr/>
                </a:tc>
              </a:tr>
              <a:tr h="633246">
                <a:tc>
                  <a:txBody>
                    <a:bodyPr/>
                    <a:lstStyle/>
                    <a:p>
                      <a:pPr algn="ctr"/>
                      <a:r>
                        <a:rPr lang="en-IN" dirty="0" err="1" smtClean="0"/>
                        <a:t>Madani</a:t>
                      </a:r>
                      <a:r>
                        <a:rPr lang="en-IN" dirty="0" smtClean="0"/>
                        <a:t> et al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/>
                        <a:t>30%(</a:t>
                      </a:r>
                      <a:r>
                        <a:rPr lang="en-IN" dirty="0" smtClean="0">
                          <a:solidFill>
                            <a:srgbClr val="FF0000"/>
                          </a:solidFill>
                        </a:rPr>
                        <a:t>70%</a:t>
                      </a:r>
                      <a:r>
                        <a:rPr lang="en-IN" dirty="0" smtClean="0"/>
                        <a:t>)</a:t>
                      </a:r>
                      <a:endParaRPr lang="en-IN" dirty="0"/>
                    </a:p>
                  </a:txBody>
                  <a:tcPr/>
                </a:tc>
              </a:tr>
              <a:tr h="633246">
                <a:tc>
                  <a:txBody>
                    <a:bodyPr/>
                    <a:lstStyle/>
                    <a:p>
                      <a:pPr algn="ctr"/>
                      <a:r>
                        <a:rPr lang="en-IN" dirty="0" err="1" smtClean="0"/>
                        <a:t>Biswal</a:t>
                      </a:r>
                      <a:r>
                        <a:rPr lang="en-IN" dirty="0" smtClean="0"/>
                        <a:t> et al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/>
                        <a:t>27%(</a:t>
                      </a:r>
                      <a:r>
                        <a:rPr lang="en-IN" dirty="0" smtClean="0">
                          <a:solidFill>
                            <a:srgbClr val="FF0000"/>
                          </a:solidFill>
                        </a:rPr>
                        <a:t>30%</a:t>
                      </a:r>
                      <a:r>
                        <a:rPr lang="en-IN" dirty="0" smtClean="0"/>
                        <a:t>)</a:t>
                      </a:r>
                      <a:endParaRPr lang="en-IN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Picture 4"/>
          <p:cNvPicPr>
            <a:picLocks noChangeArrowheads="1"/>
          </p:cNvPicPr>
          <p:nvPr/>
        </p:nvPicPr>
        <p:blipFill>
          <a:blip r:embed="rId2" cstate="print"/>
          <a:srcRect l="5237"/>
          <a:stretch>
            <a:fillRect/>
          </a:stretch>
        </p:blipFill>
        <p:spPr bwMode="auto">
          <a:xfrm>
            <a:off x="10134600" y="0"/>
            <a:ext cx="1739900" cy="1587500"/>
          </a:xfrm>
          <a:prstGeom prst="rect">
            <a:avLst/>
          </a:prstGeom>
          <a:solidFill>
            <a:srgbClr val="FFFF66"/>
          </a:solidFill>
          <a:ln w="12700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 smtClean="0"/>
              <a:t>Conclusion-3.gram negative sepsis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2400" dirty="0" smtClean="0"/>
              <a:t>Gram negative bacteria </a:t>
            </a:r>
            <a:r>
              <a:rPr lang="en-IN" sz="2400" dirty="0" err="1" smtClean="0"/>
              <a:t>translocating</a:t>
            </a:r>
            <a:r>
              <a:rPr lang="en-IN" sz="2400" dirty="0" smtClean="0"/>
              <a:t> from the intestines are the main source of infection during </a:t>
            </a:r>
          </a:p>
          <a:p>
            <a:pPr>
              <a:buNone/>
            </a:pPr>
            <a:r>
              <a:rPr lang="en-IN" sz="2400" dirty="0" smtClean="0"/>
              <a:t>     AML induction</a:t>
            </a:r>
          </a:p>
          <a:p>
            <a:endParaRPr lang="en-IN" sz="2400" dirty="0" smtClean="0"/>
          </a:p>
          <a:p>
            <a:r>
              <a:rPr lang="en-IN" sz="2400" dirty="0" smtClean="0"/>
              <a:t>Gut </a:t>
            </a:r>
            <a:r>
              <a:rPr lang="en-IN" sz="2400" dirty="0" err="1" smtClean="0"/>
              <a:t>mucositis</a:t>
            </a:r>
            <a:r>
              <a:rPr lang="en-IN" sz="2400" dirty="0" smtClean="0"/>
              <a:t> is a vital contributing factor </a:t>
            </a:r>
          </a:p>
          <a:p>
            <a:pPr>
              <a:buNone/>
            </a:pPr>
            <a:r>
              <a:rPr lang="en-IN" sz="2400" dirty="0" smtClean="0"/>
              <a:t>      for septic event  (p&lt;0.05)</a:t>
            </a:r>
          </a:p>
          <a:p>
            <a:endParaRPr lang="en-IN" sz="2400" dirty="0"/>
          </a:p>
        </p:txBody>
      </p:sp>
      <p:pic>
        <p:nvPicPr>
          <p:cNvPr id="5" name="Picture 4"/>
          <p:cNvPicPr>
            <a:picLocks noChangeArrowheads="1"/>
          </p:cNvPicPr>
          <p:nvPr/>
        </p:nvPicPr>
        <p:blipFill>
          <a:blip r:embed="rId2" cstate="print"/>
          <a:srcRect l="5237"/>
          <a:stretch>
            <a:fillRect/>
          </a:stretch>
        </p:blipFill>
        <p:spPr bwMode="auto">
          <a:xfrm>
            <a:off x="10134600" y="0"/>
            <a:ext cx="1739900" cy="1587500"/>
          </a:xfrm>
          <a:prstGeom prst="rect">
            <a:avLst/>
          </a:prstGeom>
          <a:solidFill>
            <a:srgbClr val="FFFF66"/>
          </a:solidFill>
          <a:ln w="12700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IN" sz="3200" dirty="0" smtClean="0"/>
              <a:t>Conclusion -4.MDR bugs/super smart bugs</a:t>
            </a:r>
            <a:endParaRPr lang="en-IN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IN" sz="2400" dirty="0" smtClean="0"/>
          </a:p>
          <a:p>
            <a:endParaRPr lang="en-IN" sz="2400" dirty="0" smtClean="0"/>
          </a:p>
          <a:p>
            <a:pPr>
              <a:buNone/>
            </a:pPr>
            <a:endParaRPr lang="en-IN" sz="2400" dirty="0" smtClean="0"/>
          </a:p>
          <a:p>
            <a:pPr>
              <a:buNone/>
            </a:pPr>
            <a:endParaRPr lang="en-IN" sz="2400" dirty="0" smtClean="0"/>
          </a:p>
          <a:p>
            <a:r>
              <a:rPr lang="en-IN" sz="2400" dirty="0" smtClean="0"/>
              <a:t>Rampant abuse of antibiotics in the community </a:t>
            </a:r>
          </a:p>
          <a:p>
            <a:pPr>
              <a:buNone/>
            </a:pPr>
            <a:r>
              <a:rPr lang="en-IN" sz="2400" dirty="0" smtClean="0"/>
              <a:t>    has lead to an increase in drug resistant bacteria </a:t>
            </a:r>
          </a:p>
          <a:p>
            <a:endParaRPr lang="en-IN" sz="2400" dirty="0" smtClean="0"/>
          </a:p>
          <a:p>
            <a:pPr>
              <a:buNone/>
            </a:pPr>
            <a:endParaRPr lang="en-IN" sz="2400" dirty="0" smtClean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143726" y="1740665"/>
          <a:ext cx="7454174" cy="15153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27087"/>
                <a:gridCol w="3727087"/>
              </a:tblGrid>
              <a:tr h="437646"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/>
                        <a:t>Study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/>
                        <a:t>MDR sepsis</a:t>
                      </a:r>
                      <a:endParaRPr lang="en-IN" dirty="0"/>
                    </a:p>
                  </a:txBody>
                  <a:tcPr/>
                </a:tc>
              </a:tr>
              <a:tr h="437646">
                <a:tc>
                  <a:txBody>
                    <a:bodyPr/>
                    <a:lstStyle/>
                    <a:p>
                      <a:pPr algn="ctr"/>
                      <a:r>
                        <a:rPr lang="en-IN" dirty="0" err="1" smtClean="0"/>
                        <a:t>Gedik</a:t>
                      </a:r>
                      <a:r>
                        <a:rPr lang="en-IN" dirty="0" smtClean="0"/>
                        <a:t> et al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/>
                        <a:t>21%</a:t>
                      </a:r>
                      <a:endParaRPr lang="en-IN" dirty="0"/>
                    </a:p>
                  </a:txBody>
                  <a:tcPr/>
                </a:tc>
              </a:tr>
              <a:tr h="437646"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/>
                        <a:t>Olson et al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/>
                        <a:t>90% to </a:t>
                      </a:r>
                      <a:r>
                        <a:rPr lang="en-IN" dirty="0" err="1" smtClean="0"/>
                        <a:t>fluoroquinolones</a:t>
                      </a:r>
                      <a:r>
                        <a:rPr lang="en-IN" dirty="0" smtClean="0"/>
                        <a:t>/</a:t>
                      </a:r>
                      <a:r>
                        <a:rPr lang="en-IN" dirty="0" err="1" smtClean="0"/>
                        <a:t>piperacillin</a:t>
                      </a:r>
                      <a:endParaRPr lang="en-IN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Picture 2" descr="C:\Users\revar_000\Desktop\dpk-vs-hai-webgraphic2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8458200" y="3112707"/>
            <a:ext cx="3733800" cy="3542093"/>
          </a:xfrm>
          <a:prstGeom prst="rect">
            <a:avLst/>
          </a:prstGeom>
          <a:noFill/>
        </p:spPr>
      </p:pic>
      <p:pic>
        <p:nvPicPr>
          <p:cNvPr id="6" name="Picture 5"/>
          <p:cNvPicPr>
            <a:picLocks noChangeArrowheads="1"/>
          </p:cNvPicPr>
          <p:nvPr/>
        </p:nvPicPr>
        <p:blipFill>
          <a:blip r:embed="rId3" cstate="print"/>
          <a:srcRect l="5237"/>
          <a:stretch>
            <a:fillRect/>
          </a:stretch>
        </p:blipFill>
        <p:spPr bwMode="auto">
          <a:xfrm>
            <a:off x="10134600" y="0"/>
            <a:ext cx="1739900" cy="1587500"/>
          </a:xfrm>
          <a:prstGeom prst="rect">
            <a:avLst/>
          </a:prstGeom>
          <a:solidFill>
            <a:srgbClr val="FFFF66"/>
          </a:solidFill>
          <a:ln w="12700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 smtClean="0"/>
              <a:t>Conclusion-5.Cost of care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sz="2400" dirty="0" smtClean="0">
                <a:cs typeface="Arial" panose="020B0604020202020204" pitchFamily="34" charset="0"/>
              </a:rPr>
              <a:t>There has been an increase in resource utilisation to provide the supportive care to combat these multi drug resistant organisms leading to rising costs of care</a:t>
            </a:r>
          </a:p>
          <a:p>
            <a:endParaRPr lang="en-IN" sz="2400" dirty="0" smtClean="0">
              <a:cs typeface="Arial" panose="020B0604020202020204" pitchFamily="34" charset="0"/>
            </a:endParaRPr>
          </a:p>
          <a:p>
            <a:r>
              <a:rPr lang="en-IN" sz="2400" dirty="0" smtClean="0">
                <a:cs typeface="Arial" panose="020B0604020202020204" pitchFamily="34" charset="0"/>
              </a:rPr>
              <a:t>Cost of care for AML induction has risen for 5000 USD to 15000 USD ( 3 fold rise)  in the last decade</a:t>
            </a:r>
          </a:p>
          <a:p>
            <a:endParaRPr lang="en-IN" dirty="0"/>
          </a:p>
        </p:txBody>
      </p:sp>
      <p:pic>
        <p:nvPicPr>
          <p:cNvPr id="4" name="Picture 3"/>
          <p:cNvPicPr>
            <a:picLocks noChangeArrowheads="1"/>
          </p:cNvPicPr>
          <p:nvPr/>
        </p:nvPicPr>
        <p:blipFill>
          <a:blip r:embed="rId2" cstate="print"/>
          <a:srcRect l="5237"/>
          <a:stretch>
            <a:fillRect/>
          </a:stretch>
        </p:blipFill>
        <p:spPr bwMode="auto">
          <a:xfrm>
            <a:off x="10134600" y="0"/>
            <a:ext cx="1739900" cy="1587500"/>
          </a:xfrm>
          <a:prstGeom prst="rect">
            <a:avLst/>
          </a:prstGeom>
          <a:solidFill>
            <a:srgbClr val="FFFF66"/>
          </a:solidFill>
          <a:ln w="12700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 smtClean="0"/>
              <a:t>Bugs are smart-we need to be smarter</a:t>
            </a:r>
            <a:br>
              <a:rPr lang="en-IN" dirty="0" smtClean="0"/>
            </a:br>
            <a:r>
              <a:rPr lang="en-IN" dirty="0" smtClean="0"/>
              <a:t>Together we can</a:t>
            </a:r>
            <a:endParaRPr lang="en-IN" dirty="0"/>
          </a:p>
        </p:txBody>
      </p:sp>
      <p:pic>
        <p:nvPicPr>
          <p:cNvPr id="4" name="Picture 2" descr="C:\Users\revar_000\Desktop\teamwork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71019" y="2196306"/>
            <a:ext cx="3810000" cy="3810000"/>
          </a:xfrm>
          <a:prstGeom prst="rect">
            <a:avLst/>
          </a:prstGeom>
          <a:noFill/>
        </p:spPr>
      </p:pic>
      <p:sp>
        <p:nvSpPr>
          <p:cNvPr id="5" name="Oval Callout 4"/>
          <p:cNvSpPr/>
          <p:nvPr/>
        </p:nvSpPr>
        <p:spPr>
          <a:xfrm>
            <a:off x="6740433" y="2076995"/>
            <a:ext cx="2024743" cy="612648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err="1" smtClean="0"/>
              <a:t>Pediatric</a:t>
            </a:r>
            <a:r>
              <a:rPr lang="en-IN" dirty="0" smtClean="0"/>
              <a:t>  oncology</a:t>
            </a:r>
            <a:endParaRPr lang="en-IN" dirty="0"/>
          </a:p>
        </p:txBody>
      </p:sp>
      <p:sp>
        <p:nvSpPr>
          <p:cNvPr id="7" name="Oval Callout 6"/>
          <p:cNvSpPr/>
          <p:nvPr/>
        </p:nvSpPr>
        <p:spPr>
          <a:xfrm>
            <a:off x="2521130" y="1972492"/>
            <a:ext cx="1724299" cy="612648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smtClean="0"/>
              <a:t>Infectious</a:t>
            </a:r>
          </a:p>
          <a:p>
            <a:pPr algn="ctr"/>
            <a:r>
              <a:rPr lang="en-IN" dirty="0" smtClean="0"/>
              <a:t>specialist</a:t>
            </a:r>
            <a:endParaRPr lang="en-IN" dirty="0"/>
          </a:p>
        </p:txBody>
      </p:sp>
      <p:sp>
        <p:nvSpPr>
          <p:cNvPr id="8" name="Oval Callout 7"/>
          <p:cNvSpPr/>
          <p:nvPr/>
        </p:nvSpPr>
        <p:spPr>
          <a:xfrm>
            <a:off x="7393577" y="3722913"/>
            <a:ext cx="1489166" cy="612648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smtClean="0"/>
              <a:t>PICU</a:t>
            </a:r>
            <a:endParaRPr lang="en-IN" dirty="0"/>
          </a:p>
        </p:txBody>
      </p:sp>
      <p:sp>
        <p:nvSpPr>
          <p:cNvPr id="9" name="Oval Callout 8"/>
          <p:cNvSpPr/>
          <p:nvPr/>
        </p:nvSpPr>
        <p:spPr>
          <a:xfrm>
            <a:off x="1463040" y="3801292"/>
            <a:ext cx="1515292" cy="612648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smtClean="0"/>
              <a:t>Nursing </a:t>
            </a:r>
          </a:p>
          <a:p>
            <a:pPr algn="ctr"/>
            <a:r>
              <a:rPr lang="en-IN" dirty="0" smtClean="0"/>
              <a:t>team</a:t>
            </a:r>
            <a:endParaRPr lang="en-IN" dirty="0"/>
          </a:p>
        </p:txBody>
      </p:sp>
      <p:sp>
        <p:nvSpPr>
          <p:cNvPr id="10" name="Oval Callout 9"/>
          <p:cNvSpPr/>
          <p:nvPr/>
        </p:nvSpPr>
        <p:spPr>
          <a:xfrm>
            <a:off x="4088674" y="5826033"/>
            <a:ext cx="2390504" cy="847780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smtClean="0"/>
              <a:t>Dept Microbiology</a:t>
            </a:r>
            <a:endParaRPr lang="en-IN" dirty="0"/>
          </a:p>
        </p:txBody>
      </p:sp>
      <p:pic>
        <p:nvPicPr>
          <p:cNvPr id="8193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344025" y="3314700"/>
            <a:ext cx="2847975" cy="334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10"/>
          <p:cNvPicPr>
            <a:picLocks noChangeArrowheads="1"/>
          </p:cNvPicPr>
          <p:nvPr/>
        </p:nvPicPr>
        <p:blipFill>
          <a:blip r:embed="rId4" cstate="print"/>
          <a:srcRect l="5237"/>
          <a:stretch>
            <a:fillRect/>
          </a:stretch>
        </p:blipFill>
        <p:spPr bwMode="auto">
          <a:xfrm>
            <a:off x="10134600" y="0"/>
            <a:ext cx="1739900" cy="1587500"/>
          </a:xfrm>
          <a:prstGeom prst="rect">
            <a:avLst/>
          </a:prstGeom>
          <a:solidFill>
            <a:srgbClr val="FFFF66"/>
          </a:solidFill>
          <a:ln w="12700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IN" sz="3200" dirty="0" smtClean="0"/>
              <a:t>Novel measures –prevention is better than cure</a:t>
            </a:r>
            <a:endParaRPr lang="en-IN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IN" sz="2400" dirty="0" err="1" smtClean="0"/>
              <a:t>Xpert</a:t>
            </a:r>
            <a:r>
              <a:rPr lang="en-IN" sz="2400" dirty="0" smtClean="0"/>
              <a:t> </a:t>
            </a:r>
            <a:r>
              <a:rPr lang="en-IN" sz="2400" dirty="0" err="1" smtClean="0"/>
              <a:t>Carba</a:t>
            </a:r>
            <a:r>
              <a:rPr lang="en-IN" sz="2400" dirty="0" smtClean="0"/>
              <a:t>-R testing</a:t>
            </a:r>
          </a:p>
          <a:p>
            <a:endParaRPr lang="en-IN" sz="2400" dirty="0" smtClean="0"/>
          </a:p>
          <a:p>
            <a:r>
              <a:rPr lang="en-IN" sz="2400" dirty="0" err="1" smtClean="0"/>
              <a:t>Neutropenic</a:t>
            </a:r>
            <a:r>
              <a:rPr lang="en-IN" sz="2400" dirty="0" smtClean="0"/>
              <a:t> Diet</a:t>
            </a:r>
          </a:p>
          <a:p>
            <a:pPr>
              <a:buNone/>
            </a:pPr>
            <a:endParaRPr lang="en-IN" sz="2400" dirty="0" smtClean="0"/>
          </a:p>
          <a:p>
            <a:r>
              <a:rPr lang="en-IN" sz="2400" dirty="0" smtClean="0"/>
              <a:t>Aggressive surface cleaning and strict hand </a:t>
            </a:r>
            <a:r>
              <a:rPr lang="en-IN" sz="2400" dirty="0" err="1" smtClean="0"/>
              <a:t>hygeine</a:t>
            </a:r>
            <a:r>
              <a:rPr lang="en-IN" sz="2400" dirty="0" smtClean="0"/>
              <a:t> policies</a:t>
            </a:r>
          </a:p>
          <a:p>
            <a:pPr>
              <a:buNone/>
            </a:pPr>
            <a:endParaRPr lang="en-IN" sz="2400" dirty="0" smtClean="0"/>
          </a:p>
          <a:p>
            <a:r>
              <a:rPr lang="en-IN" sz="2400" dirty="0" smtClean="0"/>
              <a:t>Use of </a:t>
            </a:r>
            <a:r>
              <a:rPr lang="en-IN" sz="2400" dirty="0" err="1" smtClean="0"/>
              <a:t>Biopatches</a:t>
            </a:r>
            <a:r>
              <a:rPr lang="en-IN" sz="2400" dirty="0" smtClean="0"/>
              <a:t> - reduce central line entry site infections</a:t>
            </a:r>
          </a:p>
        </p:txBody>
      </p:sp>
      <p:pic>
        <p:nvPicPr>
          <p:cNvPr id="4" name="Picture 3"/>
          <p:cNvPicPr>
            <a:picLocks noChangeArrowheads="1"/>
          </p:cNvPicPr>
          <p:nvPr/>
        </p:nvPicPr>
        <p:blipFill>
          <a:blip r:embed="rId2" cstate="print"/>
          <a:srcRect l="5237"/>
          <a:stretch>
            <a:fillRect/>
          </a:stretch>
        </p:blipFill>
        <p:spPr bwMode="auto">
          <a:xfrm>
            <a:off x="10134600" y="0"/>
            <a:ext cx="1739900" cy="1587500"/>
          </a:xfrm>
          <a:prstGeom prst="rect">
            <a:avLst/>
          </a:prstGeom>
          <a:solidFill>
            <a:srgbClr val="FFFF66"/>
          </a:solidFill>
          <a:ln w="12700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 err="1" smtClean="0"/>
              <a:t>Xpert</a:t>
            </a:r>
            <a:r>
              <a:rPr lang="en-IN" dirty="0" smtClean="0"/>
              <a:t> </a:t>
            </a:r>
            <a:r>
              <a:rPr lang="en-IN" dirty="0" err="1" smtClean="0"/>
              <a:t>Carba</a:t>
            </a:r>
            <a:r>
              <a:rPr lang="en-IN" dirty="0" smtClean="0"/>
              <a:t> – R testing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2400" dirty="0" smtClean="0"/>
              <a:t>Qualitative in vitro diagnostic to detect colonisation of  organism harbouring  </a:t>
            </a:r>
            <a:r>
              <a:rPr lang="en-IN" sz="2400" dirty="0" err="1" smtClean="0"/>
              <a:t>carbapenamese</a:t>
            </a:r>
            <a:r>
              <a:rPr lang="en-IN" sz="2400" dirty="0" smtClean="0"/>
              <a:t> gene</a:t>
            </a:r>
          </a:p>
          <a:p>
            <a:r>
              <a:rPr lang="en-IN" sz="2400" dirty="0" smtClean="0"/>
              <a:t>Conducted on stool sample or per rectal swab</a:t>
            </a:r>
          </a:p>
          <a:p>
            <a:r>
              <a:rPr lang="en-IN" sz="2400" dirty="0" smtClean="0"/>
              <a:t>KPC</a:t>
            </a:r>
          </a:p>
          <a:p>
            <a:r>
              <a:rPr lang="en-IN" sz="2400" dirty="0" smtClean="0"/>
              <a:t>NDM</a:t>
            </a:r>
          </a:p>
          <a:p>
            <a:r>
              <a:rPr lang="en-IN" sz="2400" dirty="0" smtClean="0"/>
              <a:t>VIM</a:t>
            </a:r>
          </a:p>
          <a:p>
            <a:r>
              <a:rPr lang="en-IN" sz="2400" dirty="0" smtClean="0"/>
              <a:t>IMP-1</a:t>
            </a:r>
          </a:p>
          <a:p>
            <a:r>
              <a:rPr lang="en-IN" sz="2400" dirty="0" smtClean="0"/>
              <a:t>OXA-48</a:t>
            </a:r>
          </a:p>
          <a:p>
            <a:endParaRPr lang="en-IN" sz="2400" dirty="0" smtClean="0"/>
          </a:p>
          <a:p>
            <a:endParaRPr lang="en-IN" sz="2400" dirty="0" smtClean="0"/>
          </a:p>
        </p:txBody>
      </p:sp>
      <p:pic>
        <p:nvPicPr>
          <p:cNvPr id="4" name="Picture 3"/>
          <p:cNvPicPr>
            <a:picLocks noChangeArrowheads="1"/>
          </p:cNvPicPr>
          <p:nvPr/>
        </p:nvPicPr>
        <p:blipFill>
          <a:blip r:embed="rId2" cstate="print"/>
          <a:srcRect l="5237"/>
          <a:stretch>
            <a:fillRect/>
          </a:stretch>
        </p:blipFill>
        <p:spPr bwMode="auto">
          <a:xfrm>
            <a:off x="10134600" y="0"/>
            <a:ext cx="1739900" cy="1587500"/>
          </a:xfrm>
          <a:prstGeom prst="rect">
            <a:avLst/>
          </a:prstGeom>
          <a:solidFill>
            <a:srgbClr val="FFFF66"/>
          </a:solidFill>
          <a:ln w="12700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 err="1" smtClean="0"/>
              <a:t>Xpert</a:t>
            </a:r>
            <a:r>
              <a:rPr lang="en-IN" dirty="0" smtClean="0"/>
              <a:t> </a:t>
            </a:r>
            <a:r>
              <a:rPr lang="en-IN" dirty="0" err="1" smtClean="0"/>
              <a:t>Carba</a:t>
            </a:r>
            <a:r>
              <a:rPr lang="en-IN" dirty="0" smtClean="0"/>
              <a:t>-R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sz="2400" dirty="0" smtClean="0">
                <a:cs typeface="Arial" panose="020B0604020202020204" pitchFamily="34" charset="0"/>
              </a:rPr>
              <a:t>Local infection control protocols</a:t>
            </a:r>
          </a:p>
          <a:p>
            <a:endParaRPr lang="en-IN" sz="2400" dirty="0" smtClean="0">
              <a:cs typeface="Arial" panose="020B0604020202020204" pitchFamily="34" charset="0"/>
            </a:endParaRPr>
          </a:p>
          <a:p>
            <a:r>
              <a:rPr lang="en-IN" sz="2400" dirty="0" smtClean="0">
                <a:cs typeface="Arial" panose="020B0604020202020204" pitchFamily="34" charset="0"/>
              </a:rPr>
              <a:t>Risk stratification of children and use of antibiotics based on their </a:t>
            </a:r>
            <a:r>
              <a:rPr lang="en-IN" sz="2400" dirty="0" err="1" smtClean="0">
                <a:cs typeface="Arial" panose="020B0604020202020204" pitchFamily="34" charset="0"/>
              </a:rPr>
              <a:t>Carba</a:t>
            </a:r>
            <a:r>
              <a:rPr lang="en-IN" sz="2400" dirty="0" smtClean="0">
                <a:cs typeface="Arial" panose="020B0604020202020204" pitchFamily="34" charset="0"/>
              </a:rPr>
              <a:t>-R status </a:t>
            </a:r>
          </a:p>
          <a:p>
            <a:pPr>
              <a:buNone/>
            </a:pPr>
            <a:endParaRPr lang="en-IN" sz="2400" dirty="0" smtClean="0">
              <a:cs typeface="Arial" panose="020B0604020202020204" pitchFamily="34" charset="0"/>
            </a:endParaRPr>
          </a:p>
          <a:p>
            <a:r>
              <a:rPr lang="en-IN" sz="2400" dirty="0" smtClean="0">
                <a:cs typeface="Arial" panose="020B0604020202020204" pitchFamily="34" charset="0"/>
              </a:rPr>
              <a:t> early use of </a:t>
            </a:r>
            <a:r>
              <a:rPr lang="en-IN" sz="2400" dirty="0" err="1" smtClean="0">
                <a:cs typeface="Arial" panose="020B0604020202020204" pitchFamily="34" charset="0"/>
              </a:rPr>
              <a:t>colistin</a:t>
            </a:r>
            <a:r>
              <a:rPr lang="en-IN" sz="2400" dirty="0" smtClean="0">
                <a:cs typeface="Arial" panose="020B0604020202020204" pitchFamily="34" charset="0"/>
              </a:rPr>
              <a:t> in </a:t>
            </a:r>
            <a:r>
              <a:rPr lang="en-IN" sz="2400" dirty="0" err="1" smtClean="0">
                <a:cs typeface="Arial" panose="020B0604020202020204" pitchFamily="34" charset="0"/>
              </a:rPr>
              <a:t>carba</a:t>
            </a:r>
            <a:r>
              <a:rPr lang="en-IN" sz="2400" dirty="0" smtClean="0">
                <a:cs typeface="Arial" panose="020B0604020202020204" pitchFamily="34" charset="0"/>
              </a:rPr>
              <a:t>-R positive children</a:t>
            </a:r>
          </a:p>
          <a:p>
            <a:endParaRPr lang="en-IN" dirty="0"/>
          </a:p>
        </p:txBody>
      </p:sp>
      <p:pic>
        <p:nvPicPr>
          <p:cNvPr id="4" name="Picture 3"/>
          <p:cNvPicPr>
            <a:picLocks noChangeArrowheads="1"/>
          </p:cNvPicPr>
          <p:nvPr/>
        </p:nvPicPr>
        <p:blipFill>
          <a:blip r:embed="rId2" cstate="print"/>
          <a:srcRect l="5237"/>
          <a:stretch>
            <a:fillRect/>
          </a:stretch>
        </p:blipFill>
        <p:spPr bwMode="auto">
          <a:xfrm>
            <a:off x="10134600" y="0"/>
            <a:ext cx="1739900" cy="1587500"/>
          </a:xfrm>
          <a:prstGeom prst="rect">
            <a:avLst/>
          </a:prstGeom>
          <a:solidFill>
            <a:srgbClr val="FFFF66"/>
          </a:solidFill>
          <a:ln w="12700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 err="1" smtClean="0"/>
              <a:t>Neutropenic</a:t>
            </a:r>
            <a:r>
              <a:rPr lang="en-IN" dirty="0" smtClean="0"/>
              <a:t> diet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IN" sz="2400" dirty="0" smtClean="0"/>
              <a:t>Lactose free</a:t>
            </a:r>
          </a:p>
          <a:p>
            <a:r>
              <a:rPr lang="en-IN" sz="2400" dirty="0" smtClean="0"/>
              <a:t>Hypo allergen diet</a:t>
            </a:r>
          </a:p>
          <a:p>
            <a:r>
              <a:rPr lang="en-IN" sz="2400" dirty="0" smtClean="0"/>
              <a:t>Semi-elemental diet in very sick kids</a:t>
            </a:r>
          </a:p>
          <a:p>
            <a:endParaRPr lang="en-IN" sz="2400" dirty="0" smtClean="0"/>
          </a:p>
          <a:p>
            <a:r>
              <a:rPr lang="en-IN" sz="2400" dirty="0" smtClean="0"/>
              <a:t>Simple easily </a:t>
            </a:r>
            <a:r>
              <a:rPr lang="en-IN" sz="2400" dirty="0" err="1" smtClean="0"/>
              <a:t>digestable</a:t>
            </a:r>
            <a:r>
              <a:rPr lang="en-IN" sz="2400" dirty="0" smtClean="0"/>
              <a:t> diet reduces translocation of gut bacteria in severe </a:t>
            </a:r>
            <a:r>
              <a:rPr lang="en-IN" sz="2400" dirty="0" err="1" smtClean="0"/>
              <a:t>mucositis</a:t>
            </a:r>
            <a:r>
              <a:rPr lang="en-IN" sz="2400" dirty="0" smtClean="0"/>
              <a:t> setting</a:t>
            </a:r>
          </a:p>
          <a:p>
            <a:endParaRPr lang="en-IN" sz="2400" dirty="0" smtClean="0"/>
          </a:p>
          <a:p>
            <a:r>
              <a:rPr lang="en-IN" sz="1400" dirty="0" err="1" smtClean="0"/>
              <a:t>Tramsen</a:t>
            </a:r>
            <a:r>
              <a:rPr lang="en-IN" sz="1400" dirty="0" smtClean="0"/>
              <a:t> </a:t>
            </a:r>
            <a:r>
              <a:rPr lang="en-IN" sz="1400" dirty="0" err="1" smtClean="0"/>
              <a:t>L,Manrique</a:t>
            </a:r>
            <a:r>
              <a:rPr lang="en-IN" sz="1400" dirty="0" smtClean="0"/>
              <a:t> </a:t>
            </a:r>
            <a:r>
              <a:rPr lang="en-IN" sz="1400" dirty="0" err="1" smtClean="0"/>
              <a:t>ES,Bochennek</a:t>
            </a:r>
            <a:r>
              <a:rPr lang="en-IN" sz="1400" dirty="0" smtClean="0"/>
              <a:t> </a:t>
            </a:r>
            <a:r>
              <a:rPr lang="en-IN" sz="1400" dirty="0" err="1" smtClean="0"/>
              <a:t>K,Klingebiel</a:t>
            </a:r>
            <a:r>
              <a:rPr lang="en-IN" sz="1400" dirty="0" smtClean="0"/>
              <a:t> </a:t>
            </a:r>
            <a:r>
              <a:rPr lang="en-IN" sz="1400" dirty="0" err="1" smtClean="0"/>
              <a:t>T,Reinhardt</a:t>
            </a:r>
            <a:r>
              <a:rPr lang="en-IN" sz="1400" dirty="0" smtClean="0"/>
              <a:t> </a:t>
            </a:r>
            <a:r>
              <a:rPr lang="en-IN" sz="1400" dirty="0" err="1" smtClean="0"/>
              <a:t>D,Creutzig</a:t>
            </a:r>
            <a:r>
              <a:rPr lang="en-IN" sz="1400" dirty="0" smtClean="0"/>
              <a:t> U et al (2016)</a:t>
            </a:r>
          </a:p>
          <a:p>
            <a:pPr>
              <a:buNone/>
            </a:pPr>
            <a:r>
              <a:rPr lang="en-IN" sz="1400" dirty="0" smtClean="0"/>
              <a:t> .Lack of effectiveness of </a:t>
            </a:r>
            <a:r>
              <a:rPr lang="en-IN" sz="1400" dirty="0" err="1" smtClean="0"/>
              <a:t>neutropenic</a:t>
            </a:r>
            <a:r>
              <a:rPr lang="en-IN" sz="1400" dirty="0" smtClean="0"/>
              <a:t> diet and social restrictions as anti-infective measures</a:t>
            </a:r>
          </a:p>
          <a:p>
            <a:pPr>
              <a:buNone/>
            </a:pPr>
            <a:r>
              <a:rPr lang="en-IN" sz="1400" dirty="0" smtClean="0"/>
              <a:t> in children with acute myeloid  </a:t>
            </a:r>
            <a:r>
              <a:rPr lang="en-IN" sz="1400" dirty="0" err="1" smtClean="0"/>
              <a:t>leukemia:An</a:t>
            </a:r>
            <a:r>
              <a:rPr lang="en-IN" sz="1400" dirty="0" smtClean="0"/>
              <a:t> analysis of the AML-BFM 2004 trial</a:t>
            </a:r>
          </a:p>
          <a:p>
            <a:pPr>
              <a:buNone/>
            </a:pPr>
            <a:r>
              <a:rPr lang="en-IN" sz="1400" dirty="0" smtClean="0"/>
              <a:t>.American society of clinical oncology.</a:t>
            </a:r>
          </a:p>
          <a:p>
            <a:pPr>
              <a:buNone/>
            </a:pPr>
            <a:endParaRPr lang="en-IN" sz="2400" dirty="0" smtClean="0"/>
          </a:p>
          <a:p>
            <a:pPr>
              <a:buNone/>
            </a:pPr>
            <a:endParaRPr lang="en-IN" sz="1200" dirty="0"/>
          </a:p>
        </p:txBody>
      </p:sp>
      <p:pic>
        <p:nvPicPr>
          <p:cNvPr id="4" name="Picture 2" descr="C:\Users\revar_000\Desktop\f2-large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86800" y="3873500"/>
            <a:ext cx="3505200" cy="2984500"/>
          </a:xfrm>
          <a:prstGeom prst="rect">
            <a:avLst/>
          </a:prstGeom>
          <a:noFill/>
        </p:spPr>
      </p:pic>
      <p:pic>
        <p:nvPicPr>
          <p:cNvPr id="5" name="Picture 4"/>
          <p:cNvPicPr>
            <a:picLocks noChangeArrowheads="1"/>
          </p:cNvPicPr>
          <p:nvPr/>
        </p:nvPicPr>
        <p:blipFill>
          <a:blip r:embed="rId3" cstate="print"/>
          <a:srcRect l="5237"/>
          <a:stretch>
            <a:fillRect/>
          </a:stretch>
        </p:blipFill>
        <p:spPr bwMode="auto">
          <a:xfrm>
            <a:off x="10134600" y="0"/>
            <a:ext cx="1739900" cy="1587500"/>
          </a:xfrm>
          <a:prstGeom prst="rect">
            <a:avLst/>
          </a:prstGeom>
          <a:solidFill>
            <a:srgbClr val="FFFF66"/>
          </a:solidFill>
          <a:ln w="12700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 smtClean="0"/>
              <a:t>Bio-patch</a:t>
            </a:r>
            <a:endParaRPr lang="en-IN" dirty="0"/>
          </a:p>
        </p:txBody>
      </p:sp>
      <p:pic>
        <p:nvPicPr>
          <p:cNvPr id="4" name="Picture 2" descr="C:\Users\user\Desktop\download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27306" y="1754893"/>
            <a:ext cx="5080426" cy="5103107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343989" y="1993541"/>
            <a:ext cx="60960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 smtClean="0"/>
              <a:t>Biopatch</a:t>
            </a:r>
            <a:r>
              <a:rPr lang="en-US" sz="2400" dirty="0" smtClean="0"/>
              <a:t> placed over the central line entry site to prevent Central line associated blood stream infections (CLABSI)</a:t>
            </a:r>
          </a:p>
          <a:p>
            <a:pPr>
              <a:buNone/>
            </a:pPr>
            <a:endParaRPr lang="en-US" sz="2400" dirty="0" smtClean="0"/>
          </a:p>
          <a:p>
            <a:r>
              <a:rPr lang="en-US" sz="2400" dirty="0" err="1" smtClean="0"/>
              <a:t>Chlorhexidine</a:t>
            </a:r>
            <a:r>
              <a:rPr lang="en-US" sz="2400" dirty="0" smtClean="0"/>
              <a:t> gel pad over the central line entry site to prevent infection</a:t>
            </a:r>
          </a:p>
          <a:p>
            <a:endParaRPr lang="en-US" sz="2400" dirty="0" smtClean="0"/>
          </a:p>
          <a:p>
            <a:endParaRPr lang="en-IN" sz="2400" dirty="0"/>
          </a:p>
        </p:txBody>
      </p:sp>
      <p:pic>
        <p:nvPicPr>
          <p:cNvPr id="6" name="Picture 5"/>
          <p:cNvPicPr>
            <a:picLocks noChangeArrowheads="1"/>
          </p:cNvPicPr>
          <p:nvPr/>
        </p:nvPicPr>
        <p:blipFill>
          <a:blip r:embed="rId3" cstate="print"/>
          <a:srcRect l="5237"/>
          <a:stretch>
            <a:fillRect/>
          </a:stretch>
        </p:blipFill>
        <p:spPr bwMode="auto">
          <a:xfrm>
            <a:off x="10134600" y="0"/>
            <a:ext cx="1739900" cy="1549400"/>
          </a:xfrm>
          <a:prstGeom prst="rect">
            <a:avLst/>
          </a:prstGeom>
          <a:solidFill>
            <a:srgbClr val="FFFF66"/>
          </a:solidFill>
          <a:ln w="12700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 smtClean="0"/>
              <a:t>Thinking cap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IN" sz="2400" dirty="0" smtClean="0"/>
              <a:t>Studies by    Burnett et al   have shown that 2 drug(DA) induction chemotherapy is equally effective as 3 drug(ADE) chemotherapy</a:t>
            </a:r>
          </a:p>
          <a:p>
            <a:endParaRPr lang="en-IN" sz="2400" dirty="0" smtClean="0"/>
          </a:p>
          <a:p>
            <a:r>
              <a:rPr lang="en-IN" sz="2400" dirty="0" smtClean="0"/>
              <a:t>Will Omission of </a:t>
            </a:r>
            <a:r>
              <a:rPr lang="en-IN" sz="2400" dirty="0" err="1" smtClean="0"/>
              <a:t>etoposide,drug</a:t>
            </a:r>
            <a:r>
              <a:rPr lang="en-IN" sz="2400" dirty="0" smtClean="0"/>
              <a:t> associated with greater percentage of </a:t>
            </a:r>
            <a:r>
              <a:rPr lang="en-IN" sz="2400" dirty="0" err="1" smtClean="0"/>
              <a:t>mucositis</a:t>
            </a:r>
            <a:r>
              <a:rPr lang="en-IN" sz="2400" dirty="0" smtClean="0"/>
              <a:t> ,reduce the blood stream infection rates?</a:t>
            </a:r>
          </a:p>
          <a:p>
            <a:endParaRPr lang="en-IN" sz="2400" dirty="0" smtClean="0"/>
          </a:p>
          <a:p>
            <a:endParaRPr lang="en-IN" sz="1400" dirty="0" smtClean="0"/>
          </a:p>
          <a:p>
            <a:r>
              <a:rPr lang="en-IN" sz="1400" dirty="0" smtClean="0"/>
              <a:t>Burnett </a:t>
            </a:r>
            <a:r>
              <a:rPr lang="en-IN" sz="1400" dirty="0" err="1" smtClean="0"/>
              <a:t>AK,Russell</a:t>
            </a:r>
            <a:r>
              <a:rPr lang="en-IN" sz="1400" dirty="0" smtClean="0"/>
              <a:t>  </a:t>
            </a:r>
            <a:r>
              <a:rPr lang="en-IN" sz="1400" dirty="0" err="1" smtClean="0"/>
              <a:t>NH,Hunter</a:t>
            </a:r>
            <a:r>
              <a:rPr lang="en-IN" sz="1400" dirty="0" smtClean="0"/>
              <a:t> </a:t>
            </a:r>
            <a:r>
              <a:rPr lang="en-IN" sz="1400" dirty="0" err="1" smtClean="0"/>
              <a:t>AE,Kieldsen</a:t>
            </a:r>
            <a:r>
              <a:rPr lang="en-IN" sz="1400" dirty="0" smtClean="0"/>
              <a:t> </a:t>
            </a:r>
            <a:r>
              <a:rPr lang="en-IN" sz="1400" dirty="0" err="1" smtClean="0"/>
              <a:t>L,Yin</a:t>
            </a:r>
            <a:r>
              <a:rPr lang="en-IN" sz="1400" dirty="0" smtClean="0"/>
              <a:t> </a:t>
            </a:r>
            <a:r>
              <a:rPr lang="en-IN" sz="1400" dirty="0" err="1" smtClean="0"/>
              <a:t>J,Gibson</a:t>
            </a:r>
            <a:r>
              <a:rPr lang="en-IN" sz="1400" dirty="0" smtClean="0"/>
              <a:t> </a:t>
            </a:r>
            <a:r>
              <a:rPr lang="en-IN" sz="1400" dirty="0" err="1" smtClean="0"/>
              <a:t>BE,Wheatley</a:t>
            </a:r>
            <a:r>
              <a:rPr lang="en-IN" sz="1400" dirty="0" smtClean="0"/>
              <a:t> </a:t>
            </a:r>
            <a:r>
              <a:rPr lang="en-IN" sz="1400" dirty="0" err="1" smtClean="0"/>
              <a:t>K,Milligan</a:t>
            </a:r>
            <a:r>
              <a:rPr lang="en-IN" sz="1400" dirty="0" smtClean="0"/>
              <a:t> D.(2013)Optimisation of chemotherapy for younger patients with acute myeloid </a:t>
            </a:r>
            <a:r>
              <a:rPr lang="en-IN" sz="1400" dirty="0" err="1" smtClean="0"/>
              <a:t>leukemia:results</a:t>
            </a:r>
            <a:r>
              <a:rPr lang="en-IN" sz="1400" dirty="0" smtClean="0"/>
              <a:t> of the medical research council AML 15 </a:t>
            </a:r>
            <a:r>
              <a:rPr lang="en-IN" sz="1400" dirty="0" err="1" smtClean="0"/>
              <a:t>trial.J</a:t>
            </a:r>
            <a:r>
              <a:rPr lang="en-IN" sz="1400" dirty="0" smtClean="0"/>
              <a:t> </a:t>
            </a:r>
            <a:r>
              <a:rPr lang="en-IN" sz="1400" dirty="0" err="1" smtClean="0"/>
              <a:t>Clin</a:t>
            </a:r>
            <a:r>
              <a:rPr lang="en-IN" sz="1400" dirty="0" smtClean="0"/>
              <a:t> Oncol;31(27):3360-8</a:t>
            </a:r>
            <a:endParaRPr lang="en-IN" sz="1400" dirty="0"/>
          </a:p>
        </p:txBody>
      </p:sp>
      <p:pic>
        <p:nvPicPr>
          <p:cNvPr id="4" name="Picture 3"/>
          <p:cNvPicPr>
            <a:picLocks noChangeArrowheads="1"/>
          </p:cNvPicPr>
          <p:nvPr/>
        </p:nvPicPr>
        <p:blipFill>
          <a:blip r:embed="rId2" cstate="print"/>
          <a:srcRect l="5237"/>
          <a:stretch>
            <a:fillRect/>
          </a:stretch>
        </p:blipFill>
        <p:spPr bwMode="auto">
          <a:xfrm>
            <a:off x="10134600" y="0"/>
            <a:ext cx="1739900" cy="1587500"/>
          </a:xfrm>
          <a:prstGeom prst="rect">
            <a:avLst/>
          </a:prstGeom>
          <a:solidFill>
            <a:srgbClr val="FFFF66"/>
          </a:solidFill>
          <a:ln w="12700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 smtClean="0"/>
              <a:t>Acknowledgement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2400" dirty="0" smtClean="0"/>
              <a:t>HOPE TEAM</a:t>
            </a:r>
          </a:p>
          <a:p>
            <a:r>
              <a:rPr lang="en-IN" sz="2400" dirty="0" err="1" smtClean="0"/>
              <a:t>Dr.Abdul</a:t>
            </a:r>
            <a:r>
              <a:rPr lang="en-IN" sz="2400" dirty="0" smtClean="0"/>
              <a:t> </a:t>
            </a:r>
            <a:r>
              <a:rPr lang="en-IN" sz="2400" dirty="0" err="1" smtClean="0"/>
              <a:t>Ghafur,Consultant,Dept</a:t>
            </a:r>
            <a:r>
              <a:rPr lang="en-IN" sz="2400" dirty="0" smtClean="0"/>
              <a:t> of Infectious diseases</a:t>
            </a:r>
          </a:p>
          <a:p>
            <a:r>
              <a:rPr lang="en-IN" sz="2400" dirty="0" smtClean="0"/>
              <a:t>Department of clinical Microbiology</a:t>
            </a:r>
          </a:p>
          <a:p>
            <a:r>
              <a:rPr lang="en-IN" sz="2400" dirty="0" smtClean="0"/>
              <a:t>Nursing staff</a:t>
            </a:r>
          </a:p>
          <a:p>
            <a:r>
              <a:rPr lang="en-IN" sz="2400" dirty="0" smtClean="0"/>
              <a:t>Children &amp; their families</a:t>
            </a:r>
          </a:p>
          <a:p>
            <a:pPr marL="0" indent="0">
              <a:buNone/>
            </a:pPr>
            <a:endParaRPr lang="en-IN" sz="2400" dirty="0"/>
          </a:p>
        </p:txBody>
      </p:sp>
      <p:pic>
        <p:nvPicPr>
          <p:cNvPr id="4" name="Picture 3"/>
          <p:cNvPicPr>
            <a:picLocks noChangeArrowheads="1"/>
          </p:cNvPicPr>
          <p:nvPr/>
        </p:nvPicPr>
        <p:blipFill>
          <a:blip r:embed="rId2" cstate="print"/>
          <a:srcRect l="5237"/>
          <a:stretch>
            <a:fillRect/>
          </a:stretch>
        </p:blipFill>
        <p:spPr bwMode="auto">
          <a:xfrm>
            <a:off x="10134600" y="0"/>
            <a:ext cx="1739900" cy="1587500"/>
          </a:xfrm>
          <a:prstGeom prst="rect">
            <a:avLst/>
          </a:prstGeom>
          <a:solidFill>
            <a:srgbClr val="FFFF66"/>
          </a:solidFill>
          <a:ln w="12700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722626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073"/>
    </mc:Choice>
    <mc:Fallback xmlns="">
      <p:transition spd="slow" advTm="21073"/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63675" y="128412"/>
            <a:ext cx="8810625" cy="672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3029</TotalTime>
  <Words>1475</Words>
  <Application>Microsoft Office PowerPoint</Application>
  <PresentationFormat>Custom</PresentationFormat>
  <Paragraphs>418</Paragraphs>
  <Slides>56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56</vt:i4>
      </vt:variant>
    </vt:vector>
  </HeadingPairs>
  <TitlesOfParts>
    <vt:vector size="57" baseType="lpstr">
      <vt:lpstr>Facet</vt:lpstr>
      <vt:lpstr>Blood stream infections during induction chemotherapy in children with acute myeloid leukemia –changing spectrum in developing countries  Divya S   Fellow in Pediatric Hematology  and Oncology   Ramya U  Fellow in Pediatric Hematology  and Oncology  Revathi Raj   Consultant in Pediatric Hematology-Oncology   Apollo Speciality Hospital Chennai, India </vt:lpstr>
      <vt:lpstr>PowerPoint Presentation</vt:lpstr>
      <vt:lpstr>Financial disclosures</vt:lpstr>
      <vt:lpstr>Principles of  Acute myeloid leukemia management</vt:lpstr>
      <vt:lpstr>What makes AML induction challenging?</vt:lpstr>
      <vt:lpstr> Introduction</vt:lpstr>
      <vt:lpstr>What is outcome of children undergoing AML induction chemotherapy?</vt:lpstr>
      <vt:lpstr>Aims and objectives</vt:lpstr>
      <vt:lpstr>Patients and methods</vt:lpstr>
      <vt:lpstr>Data collected</vt:lpstr>
      <vt:lpstr>Analysis</vt:lpstr>
      <vt:lpstr>Treatment</vt:lpstr>
      <vt:lpstr>Prophylaxis</vt:lpstr>
      <vt:lpstr>Central Lines</vt:lpstr>
      <vt:lpstr>Treatment related complications</vt:lpstr>
      <vt:lpstr>Supportive care</vt:lpstr>
      <vt:lpstr>Hospital infection control team and ID specialist input in all children</vt:lpstr>
      <vt:lpstr>Septic event</vt:lpstr>
      <vt:lpstr>PICU care</vt:lpstr>
      <vt:lpstr>End of induction assessment</vt:lpstr>
      <vt:lpstr>Results</vt:lpstr>
      <vt:lpstr>Denovo/secondary AML</vt:lpstr>
      <vt:lpstr>FAB Subtype classification</vt:lpstr>
      <vt:lpstr>Mucositis-94%-TRM</vt:lpstr>
      <vt:lpstr> Febrile Neutropenia-88%</vt:lpstr>
      <vt:lpstr>Source of sepsis</vt:lpstr>
      <vt:lpstr>Intensified supportive care</vt:lpstr>
      <vt:lpstr>Intensified supportive care</vt:lpstr>
      <vt:lpstr>Organisms isolated</vt:lpstr>
      <vt:lpstr>Outcome at the end of induction</vt:lpstr>
      <vt:lpstr>PowerPoint Presentation</vt:lpstr>
      <vt:lpstr>Outcome at end of induction</vt:lpstr>
      <vt:lpstr>The year 2012</vt:lpstr>
      <vt:lpstr>Blood Stream Infections</vt:lpstr>
      <vt:lpstr>Infections-Before &amp; After 2012</vt:lpstr>
      <vt:lpstr>PowerPoint Presentation</vt:lpstr>
      <vt:lpstr>The rise of MDR bacteria</vt:lpstr>
      <vt:lpstr>Supportive care</vt:lpstr>
      <vt:lpstr>Supportive care-Before &amp; after 2012</vt:lpstr>
      <vt:lpstr>Supportive care</vt:lpstr>
      <vt:lpstr>Cost analysis</vt:lpstr>
      <vt:lpstr>Conclusion-1.Remission</vt:lpstr>
      <vt:lpstr>Conclusion-2.Sepsis-mortality </vt:lpstr>
      <vt:lpstr>Conclusion-3.gram negative sepsis</vt:lpstr>
      <vt:lpstr>Conclusion-3.gram negative sepsis</vt:lpstr>
      <vt:lpstr>Conclusion -4.MDR bugs/super smart bugs</vt:lpstr>
      <vt:lpstr>Conclusion-5.Cost of care</vt:lpstr>
      <vt:lpstr>Bugs are smart-we need to be smarter Together we can</vt:lpstr>
      <vt:lpstr>Novel measures –prevention is better than cure</vt:lpstr>
      <vt:lpstr>Xpert Carba – R testing</vt:lpstr>
      <vt:lpstr>Xpert Carba-R</vt:lpstr>
      <vt:lpstr>Neutropenic diet</vt:lpstr>
      <vt:lpstr>Bio-patch</vt:lpstr>
      <vt:lpstr>Thinking cap</vt:lpstr>
      <vt:lpstr>Acknowledgement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CHILDHOOD RELAPSED ACUTE LYMPHOBLASTIC LEUKAEMIA – OUTCOME ANALYSIS FROMA SINGLE CENTRE</dc:title>
  <dc:creator>divya subburaj</dc:creator>
  <cp:lastModifiedBy>Pediatric Oncology-2016</cp:lastModifiedBy>
  <cp:revision>271</cp:revision>
  <dcterms:created xsi:type="dcterms:W3CDTF">2015-10-26T17:50:27Z</dcterms:created>
  <dcterms:modified xsi:type="dcterms:W3CDTF">2016-08-10T14:38:31Z</dcterms:modified>
</cp:coreProperties>
</file>