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9" r:id="rId3"/>
    <p:sldId id="257" r:id="rId4"/>
    <p:sldId id="316" r:id="rId5"/>
    <p:sldId id="336" r:id="rId6"/>
    <p:sldId id="317" r:id="rId7"/>
    <p:sldId id="332" r:id="rId8"/>
    <p:sldId id="331" r:id="rId9"/>
    <p:sldId id="266" r:id="rId10"/>
    <p:sldId id="268" r:id="rId11"/>
    <p:sldId id="299" r:id="rId12"/>
    <p:sldId id="277" r:id="rId13"/>
    <p:sldId id="270" r:id="rId14"/>
    <p:sldId id="326" r:id="rId15"/>
    <p:sldId id="269" r:id="rId16"/>
    <p:sldId id="300" r:id="rId17"/>
    <p:sldId id="333" r:id="rId18"/>
    <p:sldId id="327" r:id="rId19"/>
    <p:sldId id="325" r:id="rId20"/>
    <p:sldId id="334" r:id="rId21"/>
    <p:sldId id="335" r:id="rId22"/>
    <p:sldId id="295" r:id="rId23"/>
    <p:sldId id="297" r:id="rId24"/>
    <p:sldId id="274" r:id="rId25"/>
    <p:sldId id="303" r:id="rId26"/>
    <p:sldId id="304" r:id="rId27"/>
    <p:sldId id="328" r:id="rId28"/>
    <p:sldId id="329" r:id="rId29"/>
    <p:sldId id="305" r:id="rId30"/>
    <p:sldId id="323" r:id="rId31"/>
    <p:sldId id="310" r:id="rId32"/>
    <p:sldId id="311" r:id="rId33"/>
    <p:sldId id="324" r:id="rId34"/>
    <p:sldId id="313" r:id="rId35"/>
    <p:sldId id="314" r:id="rId36"/>
    <p:sldId id="319" r:id="rId37"/>
    <p:sldId id="320" r:id="rId38"/>
    <p:sldId id="32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98768" autoAdjust="0"/>
  </p:normalViewPr>
  <p:slideViewPr>
    <p:cSldViewPr>
      <p:cViewPr>
        <p:scale>
          <a:sx n="82" d="100"/>
          <a:sy n="82" d="100"/>
        </p:scale>
        <p:origin x="-97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4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36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/>
                      <a:t>25(10.1</a:t>
                    </a:r>
                    <a:r>
                      <a:rPr lang="en-US" b="1" dirty="0" smtClean="0"/>
                      <a:t>%)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/>
                      <a:t>5(2%)</a:t>
                    </a:r>
                  </a:p>
                </c:rich>
              </c:tx>
              <c:showVal val="1"/>
            </c:dLbl>
            <c:dLbl>
              <c:idx val="2"/>
              <c:layout>
                <c:manualLayout>
                  <c:x val="-0.14485981308411214"/>
                  <c:y val="0.12429378531073471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217(87.9</a:t>
                    </a:r>
                    <a:r>
                      <a:rPr lang="en-US" b="1" dirty="0" smtClean="0"/>
                      <a:t>%)</a:t>
                    </a:r>
                    <a:endParaRPr lang="en-US" b="1" dirty="0"/>
                  </a:p>
                </c:rich>
              </c:tx>
              <c:showVal val="1"/>
            </c:dLbl>
            <c:showVal val="1"/>
          </c:dLbls>
          <c:cat>
            <c:strRef>
              <c:f>Sheet1!$A$2:$A$4</c:f>
              <c:strCache>
                <c:ptCount val="3"/>
                <c:pt idx="0">
                  <c:v>Grade 0</c:v>
                </c:pt>
                <c:pt idx="1">
                  <c:v>Grade1</c:v>
                </c:pt>
                <c:pt idx="2">
                  <c:v>Grade2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5</c:v>
                </c:pt>
                <c:pt idx="2">
                  <c:v>217</c:v>
                </c:pt>
              </c:numCache>
            </c:numRef>
          </c:val>
        </c:ser>
        <c:dLbls>
          <c:showVal val="1"/>
        </c:dLbls>
        <c:gapWidth val="75"/>
        <c:axId val="87761280"/>
        <c:axId val="87762816"/>
      </c:barChart>
      <c:catAx>
        <c:axId val="87761280"/>
        <c:scaling>
          <c:orientation val="minMax"/>
        </c:scaling>
        <c:axPos val="l"/>
        <c:majorTickMark val="none"/>
        <c:tickLblPos val="nextTo"/>
        <c:crossAx val="87762816"/>
        <c:crosses val="autoZero"/>
        <c:auto val="1"/>
        <c:lblAlgn val="ctr"/>
        <c:lblOffset val="100"/>
      </c:catAx>
      <c:valAx>
        <c:axId val="87762816"/>
        <c:scaling>
          <c:orientation val="minMax"/>
        </c:scaling>
        <c:axPos val="b"/>
        <c:numFmt formatCode="General" sourceLinked="1"/>
        <c:majorTickMark val="none"/>
        <c:tickLblPos val="nextTo"/>
        <c:crossAx val="877612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40"/>
  <c:chart>
    <c:title>
      <c:tx>
        <c:rich>
          <a:bodyPr/>
          <a:lstStyle/>
          <a:p>
            <a:pPr>
              <a:defRPr lang="en-US" sz="1200"/>
            </a:pPr>
            <a:r>
              <a:rPr lang="en-US" sz="1200" dirty="0"/>
              <a:t>QUALITY OF LIFE SCORES - DOMAINS</a:t>
            </a:r>
          </a:p>
        </c:rich>
      </c:tx>
      <c:layout/>
    </c:title>
    <c:view3D>
      <c:perspective val="30"/>
    </c:view3D>
    <c:sideWall>
      <c:spPr>
        <a:solidFill>
          <a:schemeClr val="bg1"/>
        </a:solidFill>
      </c:spPr>
    </c:sideWall>
    <c:backWall>
      <c:spPr>
        <a:solidFill>
          <a:schemeClr val="accent5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2.2654309986529758E-2"/>
          <c:y val="8.679215650712821E-2"/>
          <c:w val="0.95469138002694187"/>
          <c:h val="0.76532736144419655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spPr>
              <a:solidFill>
                <a:srgbClr val="FF3399"/>
              </a:solidFill>
            </c:spPr>
          </c:dPt>
          <c:dPt>
            <c:idx val="1"/>
            <c:spPr>
              <a:solidFill>
                <a:srgbClr val="9966FF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rgbClr val="33CC33"/>
              </a:solidFill>
            </c:spPr>
          </c:dPt>
          <c:dLbls>
            <c:txPr>
              <a:bodyPr/>
              <a:lstStyle/>
              <a:p>
                <a:pPr>
                  <a:defRPr lang="en-US" sz="1050" b="1"/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Physical</c:v>
                </c:pt>
                <c:pt idx="1">
                  <c:v>Psychological </c:v>
                </c:pt>
                <c:pt idx="2">
                  <c:v>Social relationship</c:v>
                </c:pt>
                <c:pt idx="3">
                  <c:v>Environment </c:v>
                </c:pt>
                <c:pt idx="4">
                  <c:v>Overall QOL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20.55</c:v>
                </c:pt>
                <c:pt idx="1">
                  <c:v>16.16</c:v>
                </c:pt>
                <c:pt idx="2">
                  <c:v>8.16</c:v>
                </c:pt>
                <c:pt idx="3">
                  <c:v>24.34</c:v>
                </c:pt>
                <c:pt idx="4">
                  <c:v>69.209999999999994</c:v>
                </c:pt>
              </c:numCache>
            </c:numRef>
          </c:val>
        </c:ser>
        <c:ser>
          <c:idx val="1"/>
          <c:order val="1"/>
          <c:dLbls>
            <c:showVal val="1"/>
          </c:dLbls>
          <c:cat>
            <c:strRef>
              <c:f>Sheet1!$A$2:$A$6</c:f>
              <c:strCache>
                <c:ptCount val="5"/>
                <c:pt idx="0">
                  <c:v>Physical</c:v>
                </c:pt>
                <c:pt idx="1">
                  <c:v>Psychological </c:v>
                </c:pt>
                <c:pt idx="2">
                  <c:v>Social relationship</c:v>
                </c:pt>
                <c:pt idx="3">
                  <c:v>Environment </c:v>
                </c:pt>
                <c:pt idx="4">
                  <c:v>Overall QOL</c:v>
                </c:pt>
              </c:strCache>
            </c:strRef>
          </c:cat>
          <c:val>
            <c:numRef>
              <c:f>Sheet1!$C$2:$C$6</c:f>
            </c:numRef>
          </c:val>
          <c:shape val="box"/>
        </c:ser>
        <c:ser>
          <c:idx val="2"/>
          <c:order val="2"/>
          <c:dLbls>
            <c:showVal val="1"/>
          </c:dLbls>
          <c:cat>
            <c:strRef>
              <c:f>Sheet1!$A$2:$A$6</c:f>
              <c:strCache>
                <c:ptCount val="5"/>
                <c:pt idx="0">
                  <c:v>Physical</c:v>
                </c:pt>
                <c:pt idx="1">
                  <c:v>Psychological </c:v>
                </c:pt>
                <c:pt idx="2">
                  <c:v>Social relationship</c:v>
                </c:pt>
                <c:pt idx="3">
                  <c:v>Environment </c:v>
                </c:pt>
                <c:pt idx="4">
                  <c:v>Overall QOL</c:v>
                </c:pt>
              </c:strCache>
            </c:strRef>
          </c:cat>
          <c:val>
            <c:numRef>
              <c:f>Sheet1!$D$2:$D$6</c:f>
            </c:numRef>
          </c:val>
          <c:shape val="box"/>
        </c:ser>
        <c:dLbls>
          <c:showVal val="1"/>
        </c:dLbls>
        <c:shape val="cone"/>
        <c:axId val="90163072"/>
        <c:axId val="89915392"/>
        <c:axId val="0"/>
      </c:bar3DChart>
      <c:catAx>
        <c:axId val="90163072"/>
        <c:scaling>
          <c:orientation val="minMax"/>
        </c:scaling>
        <c:axPos val="b"/>
        <c:minorGridlines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IN"/>
                  <a:t>QUALITY OF LIFE</a:t>
                </a:r>
                <a:r>
                  <a:rPr lang="en-IN" baseline="0"/>
                  <a:t> DOMAINS</a:t>
                </a:r>
                <a:endParaRPr lang="en-IN"/>
              </a:p>
            </c:rich>
          </c:tx>
          <c:layout/>
        </c:title>
        <c:majorTickMark val="none"/>
        <c:tickLblPos val="nextTo"/>
        <c:txPr>
          <a:bodyPr/>
          <a:lstStyle/>
          <a:p>
            <a:pPr>
              <a:defRPr lang="en-US" b="1"/>
            </a:pPr>
            <a:endParaRPr lang="en-US"/>
          </a:p>
        </c:txPr>
        <c:crossAx val="89915392"/>
        <c:crosses val="autoZero"/>
        <c:auto val="1"/>
        <c:lblAlgn val="ctr"/>
        <c:lblOffset val="100"/>
      </c:catAx>
      <c:valAx>
        <c:axId val="89915392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 lang="en-IN"/>
                </a:pPr>
                <a:r>
                  <a:rPr lang="en-IN" sz="1600" b="1" dirty="0">
                    <a:solidFill>
                      <a:schemeClr val="tx1"/>
                    </a:solidFill>
                  </a:rPr>
                  <a:t>Mean</a:t>
                </a:r>
                <a:r>
                  <a:rPr lang="en-IN" sz="1600" b="1" baseline="0" dirty="0">
                    <a:solidFill>
                      <a:schemeClr val="tx1"/>
                    </a:solidFill>
                  </a:rPr>
                  <a:t> QOL scores</a:t>
                </a:r>
                <a:endParaRPr lang="en-IN" sz="16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5559082925111151E-2"/>
              <c:y val="0.39547642690312246"/>
            </c:manualLayout>
          </c:layout>
        </c:title>
        <c:numFmt formatCode="General" sourceLinked="1"/>
        <c:majorTickMark val="none"/>
        <c:tickLblPos val="none"/>
        <c:crossAx val="90163072"/>
        <c:crosses val="autoZero"/>
        <c:crossBetween val="between"/>
      </c:valAx>
    </c:plotArea>
    <c:plotVisOnly val="1"/>
    <c:dispBlanksAs val="gap"/>
  </c:chart>
  <c:spPr>
    <a:solidFill>
      <a:schemeClr val="accent5">
        <a:lumMod val="20000"/>
        <a:lumOff val="80000"/>
      </a:schemeClr>
    </a:solidFill>
  </c:spPr>
  <c:txPr>
    <a:bodyPr/>
    <a:lstStyle/>
    <a:p>
      <a:pPr>
        <a:defRPr>
          <a:latin typeface="Times New Roman" pitchFamily="18" charset="0"/>
          <a:cs typeface="Times New Roman" pitchFamily="18" charset="0"/>
        </a:defRPr>
      </a:pPr>
      <a:endParaRPr lang="en-US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0.86111</cdr:x>
      <cdr:y>0.11785</cdr:y>
    </cdr:from>
    <cdr:to>
      <cdr:x>0.93519</cdr:x>
      <cdr:y>0.21887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86600" y="533400"/>
          <a:ext cx="6096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IN" sz="2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0.55556</cdr:x>
      <cdr:y>0.1852</cdr:y>
    </cdr:from>
    <cdr:to>
      <cdr:x>0.65741</cdr:x>
      <cdr:y>0.25254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0" y="838200"/>
          <a:ext cx="838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IN" sz="1100" dirty="0"/>
        </a:p>
      </cdr:txBody>
    </cdr:sp>
  </cdr:relSizeAnchor>
  <cdr:relSizeAnchor xmlns:cdr="http://schemas.openxmlformats.org/drawingml/2006/chartDrawing">
    <cdr:from>
      <cdr:x>0.75926</cdr:x>
      <cdr:y>0.1852</cdr:y>
    </cdr:from>
    <cdr:to>
      <cdr:x>0.84259</cdr:x>
      <cdr:y>0.25254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48400" y="8382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IN" sz="16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IN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1A8B95-6BFF-4F62-AFFC-E1C5E735F02C}" type="datetimeFigureOut">
              <a:rPr lang="en-IN" smtClean="0"/>
              <a:pPr/>
              <a:t>13-05-2016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2E2FC75-954B-40BB-8ABF-4488D940017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prosy-information.org/biblio_search/search?f%5b0%5d=sm_biblio_contributors:Chavan,%20LB&amp;advanced=true&amp;solrsort=ds_biblio_year%20desc" TargetMode="External"/><Relationship Id="rId3" Type="http://schemas.openxmlformats.org/officeDocument/2006/relationships/hyperlink" Target="http://www.ncbi.nlm.nih.gov/pubmed?term=Sihombing%20B%5bAuthor%5d&amp;cauthor=true&amp;cauthor_uid=22826694" TargetMode="External"/><Relationship Id="rId7" Type="http://schemas.openxmlformats.org/officeDocument/2006/relationships/hyperlink" Target="http://www.ncbi.nlm.nih.gov/pubmed?term=Yulihane%20R%5bAuthor%5d&amp;cauthor=true&amp;cauthor_uid=22826694" TargetMode="External"/><Relationship Id="rId12" Type="http://schemas.openxmlformats.org/officeDocument/2006/relationships/image" Target="../media/image4.png"/><Relationship Id="rId2" Type="http://schemas.openxmlformats.org/officeDocument/2006/relationships/hyperlink" Target="http://www.ncbi.nlm.nih.gov/pubmed?term=van%20Brakel%20WH%5bAuthor%5d&amp;cauthor=true&amp;cauthor_uid=2282669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?term=Kusumawardhani%20L%5bAuthor%5d&amp;cauthor=true&amp;cauthor_uid=22826694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://www.ncbi.nlm.nih.gov/pubmed?term=Beise%20K%5bAuthor%5d&amp;cauthor=true&amp;cauthor_uid=22826694" TargetMode="External"/><Relationship Id="rId10" Type="http://schemas.openxmlformats.org/officeDocument/2006/relationships/hyperlink" Target="http://www.leprosy-information.org/resource/national-journal-community-medicine-natl-j-community-med" TargetMode="External"/><Relationship Id="rId4" Type="http://schemas.openxmlformats.org/officeDocument/2006/relationships/hyperlink" Target="http://www.ncbi.nlm.nih.gov/pubmed?term=Djarir%20H%5bAuthor%5d&amp;cauthor=true&amp;cauthor_uid=22826694" TargetMode="External"/><Relationship Id="rId9" Type="http://schemas.openxmlformats.org/officeDocument/2006/relationships/hyperlink" Target="http://www.leprosy-information.org/biblio_search/search?f%5b0%5d=sm_biblio_contributors:Patel,%20Prakash&amp;advanced=true&amp;solrsort=ds_biblio_year%20desc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?term=Caminha%20AV%5bAuthor%5d&amp;cauthor=true&amp;cauthor_uid=21537754" TargetMode="External"/><Relationship Id="rId13" Type="http://schemas.openxmlformats.org/officeDocument/2006/relationships/hyperlink" Target="http://www.ncbi.nlm.nih.gov/pubmed/21537754" TargetMode="External"/><Relationship Id="rId18" Type="http://schemas.openxmlformats.org/officeDocument/2006/relationships/hyperlink" Target="http://www.ncbi.nlm.nih.gov/pubmed/24724231" TargetMode="External"/><Relationship Id="rId26" Type="http://schemas.openxmlformats.org/officeDocument/2006/relationships/hyperlink" Target="http://www.ncbi.nlm.nih.gov/pubmed?term=Figueiredo%20IA%5bAuthor%5d&amp;cauthor=true&amp;cauthor_uid=25229291" TargetMode="External"/><Relationship Id="rId39" Type="http://schemas.openxmlformats.org/officeDocument/2006/relationships/hyperlink" Target="http://www.ncbi.nlm.nih.gov/pubmed?term=Lal%20BB%5bAuthor%5d&amp;cauthor=true&amp;cauthor_uid=25163254" TargetMode="External"/><Relationship Id="rId3" Type="http://schemas.openxmlformats.org/officeDocument/2006/relationships/hyperlink" Target="http://www.ncbi.nlm.nih.gov/pubmed?term=Dayananda%20M%5bAuthor%5d&amp;cauthor=true&amp;cauthor_uid=22125937" TargetMode="External"/><Relationship Id="rId21" Type="http://schemas.openxmlformats.org/officeDocument/2006/relationships/hyperlink" Target="http://www.ncbi.nlm.nih.gov/pubmed?term=Zhou%20M%5bAuthor%5d&amp;cauthor=true&amp;cauthor_uid=18035779" TargetMode="External"/><Relationship Id="rId34" Type="http://schemas.openxmlformats.org/officeDocument/2006/relationships/hyperlink" Target="http://www.ncbi.nlm.nih.gov/pubmed?term=Malhotra%20R%5bAuthor%5d&amp;cauthor=true&amp;cauthor_uid=25163254" TargetMode="External"/><Relationship Id="rId42" Type="http://schemas.openxmlformats.org/officeDocument/2006/relationships/hyperlink" Target="http://www.ncbi.nlm.nih.gov/pubmed?term=Omoti%20AE%5bAuthor%5d&amp;cauthor=true&amp;cauthor_uid=16483426" TargetMode="External"/><Relationship Id="rId7" Type="http://schemas.openxmlformats.org/officeDocument/2006/relationships/hyperlink" Target="http://www.ncbi.nlm.nih.gov/pubmed?term=Raposo%20MT%5bAuthor%5d&amp;cauthor=true&amp;cauthor_uid=21537754" TargetMode="External"/><Relationship Id="rId12" Type="http://schemas.openxmlformats.org/officeDocument/2006/relationships/hyperlink" Target="http://www.ncbi.nlm.nih.gov/pubmed?term=Nemes%20MI%5bAuthor%5d&amp;cauthor=true&amp;cauthor_uid=21537754" TargetMode="External"/><Relationship Id="rId17" Type="http://schemas.openxmlformats.org/officeDocument/2006/relationships/hyperlink" Target="http://www.ncbi.nlm.nih.gov/pubmed?term=Porichha%20D%5bAuthor%5d&amp;cauthor=true&amp;cauthor_uid=24724231" TargetMode="External"/><Relationship Id="rId25" Type="http://schemas.openxmlformats.org/officeDocument/2006/relationships/hyperlink" Target="http://www.ncbi.nlm.nih.gov/pubmed?term=Pereira%20SR%5bAuthor%5d&amp;cauthor=true&amp;cauthor_uid=25229291" TargetMode="External"/><Relationship Id="rId33" Type="http://schemas.openxmlformats.org/officeDocument/2006/relationships/hyperlink" Target="http://www.ncbi.nlm.nih.gov/pubmed?term=Singh%20L%5bAuthor%5d&amp;cauthor=true&amp;cauthor_uid=25163254" TargetMode="External"/><Relationship Id="rId38" Type="http://schemas.openxmlformats.org/officeDocument/2006/relationships/hyperlink" Target="http://www.ncbi.nlm.nih.gov/pubmed?term=Chawla%20S%5bAuthor%5d&amp;cauthor=true&amp;cauthor_uid=25163254" TargetMode="External"/><Relationship Id="rId2" Type="http://schemas.openxmlformats.org/officeDocument/2006/relationships/hyperlink" Target="http://www.ncbi.nlm.nih.gov/pubmed?term=Gautham%20MS%5bAuthor%5d&amp;cauthor=true&amp;cauthor_uid=22125937" TargetMode="External"/><Relationship Id="rId16" Type="http://schemas.openxmlformats.org/officeDocument/2006/relationships/hyperlink" Target="http://www.ncbi.nlm.nih.gov/pubmed?term=Mahapatra%20BR%5bAuthor%5d&amp;cauthor=true&amp;cauthor_uid=24724231" TargetMode="External"/><Relationship Id="rId20" Type="http://schemas.openxmlformats.org/officeDocument/2006/relationships/hyperlink" Target="http://www.ncbi.nlm.nih.gov/pubmed?term=Liu%20M%5bAuthor%5d&amp;cauthor=true&amp;cauthor_uid=18035779" TargetMode="External"/><Relationship Id="rId29" Type="http://schemas.openxmlformats.org/officeDocument/2006/relationships/hyperlink" Target="http://www.ncbi.nlm.nih.gov/pubmed?term=Le&#195;&#179;n%20CI%5bAuthor%5d&amp;cauthor=true&amp;cauthor_uid=23525344" TargetMode="External"/><Relationship Id="rId41" Type="http://schemas.openxmlformats.org/officeDocument/2006/relationships/hyperlink" Target="http://www.ncbi.nlm.nih.gov/pubmed?term=Waziri-Erameh%20MJ%5bAuthor%5d&amp;cauthor=true&amp;cauthor_uid=1648342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?term=Riyaz%20B%5bAuthor%5d&amp;cauthor=true&amp;cauthor_uid=22125937" TargetMode="External"/><Relationship Id="rId11" Type="http://schemas.openxmlformats.org/officeDocument/2006/relationships/hyperlink" Target="http://www.ncbi.nlm.nih.gov/pubmed?term=de%20Medeiros%20JL%5bAuthor%5d&amp;cauthor=true&amp;cauthor_uid=21537754" TargetMode="External"/><Relationship Id="rId24" Type="http://schemas.openxmlformats.org/officeDocument/2006/relationships/hyperlink" Target="http://www.ncbi.nlm.nih.gov/pubmed?term=Goulart%20IM%5bAuthor%5d&amp;cauthor=true&amp;cauthor_uid=25229291" TargetMode="External"/><Relationship Id="rId32" Type="http://schemas.openxmlformats.org/officeDocument/2006/relationships/hyperlink" Target="http://www.ncbi.nlm.nih.gov/pubmed/22655472" TargetMode="External"/><Relationship Id="rId37" Type="http://schemas.openxmlformats.org/officeDocument/2006/relationships/hyperlink" Target="http://www.ncbi.nlm.nih.gov/pubmed?term=Dhillon%20KS%5bAuthor%5d&amp;cauthor=true&amp;cauthor_uid=25163254" TargetMode="External"/><Relationship Id="rId40" Type="http://schemas.openxmlformats.org/officeDocument/2006/relationships/hyperlink" Target="http://www.ncbi.nlm.nih.gov/pubmed/25163254" TargetMode="External"/><Relationship Id="rId5" Type="http://schemas.openxmlformats.org/officeDocument/2006/relationships/hyperlink" Target="http://www.ncbi.nlm.nih.gov/pubmed?term=Shivraj%20NS%5bAuthor%5d&amp;cauthor=true&amp;cauthor_uid=22125937" TargetMode="External"/><Relationship Id="rId15" Type="http://schemas.openxmlformats.org/officeDocument/2006/relationships/hyperlink" Target="http://www.ncbi.nlm.nih.gov/pubmed?term=Naidu%20AA%5bAuthor%5d&amp;cauthor=true&amp;cauthor_uid=24724231" TargetMode="External"/><Relationship Id="rId23" Type="http://schemas.openxmlformats.org/officeDocument/2006/relationships/hyperlink" Target="http://www.ncbi.nlm.nih.gov/pubmed?term=de%20Aquino%20DM%5bAuthor%5d&amp;cauthor=true&amp;cauthor_uid=25229291" TargetMode="External"/><Relationship Id="rId28" Type="http://schemas.openxmlformats.org/officeDocument/2006/relationships/hyperlink" Target="http://www.ncbi.nlm.nih.gov/pubmed?term=Muvdi%20S%5bAuthor%5d&amp;cauthor=true&amp;cauthor_uid=23525344" TargetMode="External"/><Relationship Id="rId36" Type="http://schemas.openxmlformats.org/officeDocument/2006/relationships/hyperlink" Target="http://www.ncbi.nlm.nih.gov/pubmed?term=Garg%20P%5bAuthor%5d&amp;cauthor=true&amp;cauthor_uid=25163254" TargetMode="External"/><Relationship Id="rId10" Type="http://schemas.openxmlformats.org/officeDocument/2006/relationships/hyperlink" Target="http://www.ncbi.nlm.nih.gov/pubmed?term=S&#195;&#161;nchez-Gonz&#195;&#161;lez%20M&#195;&#129;%5bAuthor%5d&amp;cauthor=true&amp;cauthor_uid=21537754" TargetMode="External"/><Relationship Id="rId19" Type="http://schemas.openxmlformats.org/officeDocument/2006/relationships/hyperlink" Target="http://www.ncbi.nlm.nih.gov/pubmed?term=Shen%20J%5bAuthor%5d&amp;cauthor=true&amp;cauthor_uid=18035779" TargetMode="External"/><Relationship Id="rId31" Type="http://schemas.openxmlformats.org/officeDocument/2006/relationships/hyperlink" Target="http://www.ncbi.nlm.nih.gov/pubmed?term=Mohamed%20AS%5bAuthor%5d&amp;cauthor=true&amp;cauthor_uid=22655472" TargetMode="External"/><Relationship Id="rId4" Type="http://schemas.openxmlformats.org/officeDocument/2006/relationships/hyperlink" Target="http://www.ncbi.nlm.nih.gov/pubmed?term=Gopinath%20D%5bAuthor%5d&amp;cauthor=true&amp;cauthor_uid=22125937" TargetMode="External"/><Relationship Id="rId9" Type="http://schemas.openxmlformats.org/officeDocument/2006/relationships/hyperlink" Target="http://www.ncbi.nlm.nih.gov/pubmed?term=Heukelbach%20J%5bAuthor%5d&amp;cauthor=true&amp;cauthor_uid=21537754" TargetMode="External"/><Relationship Id="rId14" Type="http://schemas.openxmlformats.org/officeDocument/2006/relationships/hyperlink" Target="http://www.ncbi.nlm.nih.gov/pubmed?term=Kumar%20AA%5bAuthor%5d&amp;cauthor=true&amp;cauthor_uid=24724231" TargetMode="External"/><Relationship Id="rId22" Type="http://schemas.openxmlformats.org/officeDocument/2006/relationships/hyperlink" Target="http://www.ncbi.nlm.nih.gov/pubmed?term=de%20Araujo%20E%20Araujo%20AE%5bAuthor%5d&amp;cauthor=true&amp;cauthor_uid=25229291" TargetMode="External"/><Relationship Id="rId27" Type="http://schemas.openxmlformats.org/officeDocument/2006/relationships/hyperlink" Target="http://www.ncbi.nlm.nih.gov/pubmed?term=Guerrero%20MI%5bAuthor%5d&amp;cauthor=true&amp;cauthor_uid=23525344" TargetMode="External"/><Relationship Id="rId30" Type="http://schemas.openxmlformats.org/officeDocument/2006/relationships/hyperlink" Target="http://www.ncbi.nlm.nih.gov/pubmed?term=El-Dawela%20RE%5bAuthor%5d&amp;cauthor=true&amp;cauthor_uid=22655472" TargetMode="External"/><Relationship Id="rId35" Type="http://schemas.openxmlformats.org/officeDocument/2006/relationships/hyperlink" Target="http://www.ncbi.nlm.nih.gov/pubmed?term=Bundela%20RK%5bAuthor%5d&amp;cauthor=true&amp;cauthor_uid=25163254" TargetMode="External"/><Relationship Id="rId43" Type="http://schemas.openxmlformats.org/officeDocument/2006/relationships/hyperlink" Target="http://www.ncbi.nlm.nih.gov/pubmed/16483426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857496"/>
            <a:ext cx="8643998" cy="90010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b="1" dirty="0" smtClean="0">
                <a:latin typeface="Berlin Sans FB Demi" pitchFamily="34" charset="0"/>
              </a:rPr>
              <a:t/>
            </a:r>
            <a:br>
              <a:rPr lang="en-US" b="1" dirty="0" smtClean="0">
                <a:latin typeface="Berlin Sans FB Demi" pitchFamily="34" charset="0"/>
              </a:rPr>
            </a:br>
            <a:r>
              <a:rPr lang="en-US" sz="4000" b="1" dirty="0" smtClean="0">
                <a:latin typeface="Berlin Sans FB Demi" pitchFamily="34" charset="0"/>
              </a:rPr>
              <a:t/>
            </a:r>
            <a:br>
              <a:rPr lang="en-US" sz="4000" b="1" dirty="0" smtClean="0">
                <a:latin typeface="Berlin Sans FB Demi" pitchFamily="34" charset="0"/>
              </a:rPr>
            </a:br>
            <a:endParaRPr lang="en-IN" dirty="0">
              <a:latin typeface="Berlin Sans FB Demi" pitchFamily="34" charset="0"/>
            </a:endParaRPr>
          </a:p>
        </p:txBody>
      </p:sp>
      <p:pic>
        <p:nvPicPr>
          <p:cNvPr id="49153" name="Picture 1" descr="C:\Users\Dinesh\Desktop\SRM_LOGO_COLLE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725" y="3387725"/>
            <a:ext cx="80963" cy="82550"/>
          </a:xfrm>
          <a:prstGeom prst="rect">
            <a:avLst/>
          </a:prstGeom>
          <a:noFill/>
        </p:spPr>
      </p:pic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14422"/>
            <a:ext cx="828680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14282" y="642918"/>
          <a:ext cx="8715436" cy="50122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71702"/>
                <a:gridCol w="6643734"/>
              </a:tblGrid>
              <a:tr h="4874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52970">
                <a:tc>
                  <a:txBody>
                    <a:bodyPr/>
                    <a:lstStyle/>
                    <a:p>
                      <a:pPr algn="ctr"/>
                      <a:endParaRPr lang="en-US" sz="2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Title of</a:t>
                      </a:r>
                      <a:r>
                        <a:rPr lang="en-US" sz="2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Paper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Quality</a:t>
                      </a:r>
                      <a:r>
                        <a:rPr kumimoji="0" lang="en-US" sz="220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of life among leprosy affected persons- A cross sectional study in a rural block, Tamil Nadu, India</a:t>
                      </a:r>
                      <a:endParaRPr kumimoji="0" lang="en-IN" sz="2200" i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297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Presenting A</a:t>
                      </a:r>
                      <a:r>
                        <a:rPr lang="en-US" sz="2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uthor</a:t>
                      </a:r>
                      <a:endParaRPr lang="en-US" sz="2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Dr. G. Dinesh Kumar  M.D</a:t>
                      </a:r>
                      <a:endParaRPr lang="en-US" sz="2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418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Designation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Assistant</a:t>
                      </a:r>
                      <a:r>
                        <a:rPr lang="en-US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Professor, </a:t>
                      </a:r>
                    </a:p>
                    <a:p>
                      <a:pPr algn="ctr"/>
                      <a:r>
                        <a:rPr lang="en-US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Dept. of. Community Medicine,</a:t>
                      </a:r>
                    </a:p>
                    <a:p>
                      <a:pPr algn="ctr"/>
                      <a:r>
                        <a:rPr lang="en-US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SRM MCH &amp; RC, SRM UNIVERSITY, CHENNAI,INDIA</a:t>
                      </a:r>
                      <a:endParaRPr 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418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Co-</a:t>
                      </a:r>
                      <a:r>
                        <a:rPr lang="en-US" sz="2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authors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Dr. </a:t>
                      </a:r>
                      <a:r>
                        <a:rPr lang="en-US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K.R John , Dr. M. </a:t>
                      </a:r>
                      <a:r>
                        <a:rPr lang="en-US" sz="20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Logaraj</a:t>
                      </a:r>
                      <a:endParaRPr 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418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Date</a:t>
                      </a:r>
                      <a:r>
                        <a:rPr lang="en-US" sz="2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16.05.2016</a:t>
                      </a:r>
                      <a:endParaRPr 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4698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Venue</a:t>
                      </a:r>
                      <a:endParaRPr lang="en-US" sz="2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Hotel</a:t>
                      </a:r>
                      <a:r>
                        <a:rPr lang="en-US" sz="20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Hilton San Antonio Airport, San Antonio, Texas, USA</a:t>
                      </a:r>
                      <a:endParaRPr lang="en-US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CONTENTS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</a:p>
          <a:p>
            <a:r>
              <a:rPr lang="en-US" b="1" dirty="0" smtClean="0"/>
              <a:t>OBJECTIVES</a:t>
            </a:r>
          </a:p>
          <a:p>
            <a:r>
              <a:rPr lang="en-US" b="1" dirty="0" smtClean="0"/>
              <a:t>MATERIALS &amp; METHODS</a:t>
            </a:r>
          </a:p>
          <a:p>
            <a:r>
              <a:rPr lang="en-US" b="1" dirty="0" smtClean="0"/>
              <a:t>RESULTS</a:t>
            </a:r>
          </a:p>
          <a:p>
            <a:r>
              <a:rPr lang="en-US" b="1" dirty="0" smtClean="0"/>
              <a:t>DISCUSSION</a:t>
            </a:r>
          </a:p>
          <a:p>
            <a:r>
              <a:rPr lang="en-US" b="1" dirty="0" smtClean="0"/>
              <a:t>CONCLUSION</a:t>
            </a:r>
          </a:p>
          <a:p>
            <a:r>
              <a:rPr lang="en-US" b="1" dirty="0" smtClean="0"/>
              <a:t>RECOMMENDATIONS</a:t>
            </a:r>
          </a:p>
          <a:p>
            <a:r>
              <a:rPr lang="en-US" b="1" dirty="0" smtClean="0"/>
              <a:t>REFERENCES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INTRODUCTION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14882"/>
          </a:xfrm>
        </p:spPr>
        <p:txBody>
          <a:bodyPr>
            <a:normAutofit/>
          </a:bodyPr>
          <a:lstStyle/>
          <a:p>
            <a:pPr algn="just"/>
            <a:endParaRPr lang="en-IN" sz="2400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+mj-lt"/>
                <a:cs typeface="Times New Roman" pitchFamily="18" charset="0"/>
              </a:rPr>
              <a:t>Leprosy </a:t>
            </a:r>
            <a:r>
              <a:rPr lang="en-IN" sz="2400" dirty="0" smtClean="0">
                <a:latin typeface="+mj-lt"/>
                <a:cs typeface="Times New Roman" pitchFamily="18" charset="0"/>
              </a:rPr>
              <a:t>is a chronic </a:t>
            </a:r>
            <a:r>
              <a:rPr lang="en-IN" sz="2400" dirty="0" err="1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granulomatous</a:t>
            </a:r>
            <a:r>
              <a:rPr lang="en-IN" sz="2400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 infection, principally affecting the skin and peripheral nerves</a:t>
            </a:r>
            <a:r>
              <a:rPr lang="en-IN" sz="2400" dirty="0" smtClean="0">
                <a:latin typeface="+mj-lt"/>
                <a:cs typeface="Times New Roman" pitchFamily="18" charset="0"/>
              </a:rPr>
              <a:t>, caused by </a:t>
            </a:r>
            <a:r>
              <a:rPr lang="en-IN" sz="2400" i="1" dirty="0" smtClean="0">
                <a:latin typeface="+mj-lt"/>
                <a:cs typeface="Times New Roman" pitchFamily="18" charset="0"/>
              </a:rPr>
              <a:t>Mycobacterium </a:t>
            </a:r>
            <a:r>
              <a:rPr lang="en-IN" sz="2400" i="1" dirty="0" err="1" smtClean="0">
                <a:latin typeface="+mj-lt"/>
                <a:cs typeface="Times New Roman" pitchFamily="18" charset="0"/>
              </a:rPr>
              <a:t>leprae</a:t>
            </a:r>
            <a:r>
              <a:rPr lang="en-IN" sz="2400" i="1" dirty="0" smtClean="0">
                <a:latin typeface="+mj-lt"/>
                <a:cs typeface="Times New Roman" pitchFamily="18" charset="0"/>
              </a:rPr>
              <a:t>(1) </a:t>
            </a:r>
            <a:r>
              <a:rPr lang="en-IN" sz="2400" dirty="0" smtClean="0">
                <a:latin typeface="+mj-lt"/>
                <a:cs typeface="Times New Roman" pitchFamily="18" charset="0"/>
              </a:rPr>
              <a:t>remains a leading cause of peripheral neuropathy and disability in the world, despite extensive efforts to reduce the disease burden (</a:t>
            </a:r>
            <a:r>
              <a:rPr lang="en-IN" sz="2400" i="1" dirty="0" smtClean="0">
                <a:latin typeface="+mj-lt"/>
                <a:cs typeface="Times New Roman" pitchFamily="18" charset="0"/>
              </a:rPr>
              <a:t>2)</a:t>
            </a:r>
            <a:r>
              <a:rPr lang="en-IN" sz="2400" dirty="0" smtClean="0">
                <a:latin typeface="+mj-lt"/>
                <a:cs typeface="Times New Roman" pitchFamily="18" charset="0"/>
              </a:rPr>
              <a:t>. 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IN" sz="2400" dirty="0" smtClean="0"/>
              <a:t>Impairments may give rise to disabilities, such as limitations of activities involving the use of hands, feet and eyes, and restrictions in social participation.</a:t>
            </a:r>
            <a:endParaRPr lang="en-IN" sz="2400" dirty="0" smtClean="0">
              <a:solidFill>
                <a:srgbClr val="C00000"/>
              </a:solidFill>
            </a:endParaRPr>
          </a:p>
          <a:p>
            <a:pPr algn="just"/>
            <a:endParaRPr lang="en-IN" sz="2400" dirty="0" smtClean="0">
              <a:latin typeface="+mj-lt"/>
              <a:cs typeface="Times New Roman" pitchFamily="18" charset="0"/>
            </a:endParaRPr>
          </a:p>
          <a:p>
            <a:pPr algn="just"/>
            <a:endParaRPr lang="en-IN" sz="2400" dirty="0" smtClean="0"/>
          </a:p>
          <a:p>
            <a:pPr algn="just"/>
            <a:endParaRPr lang="en-IN" sz="2400" dirty="0" smtClean="0">
              <a:latin typeface="+mj-lt"/>
              <a:cs typeface="Times New Roman" pitchFamily="18" charset="0"/>
            </a:endParaRPr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-24"/>
            <a:ext cx="1500198" cy="12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CURRENT SCENARIO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IN" sz="2400" dirty="0" smtClean="0"/>
          </a:p>
          <a:p>
            <a:r>
              <a:rPr lang="en-IN" sz="2400" dirty="0" smtClean="0"/>
              <a:t>According </a:t>
            </a:r>
            <a:r>
              <a:rPr lang="en-IN" sz="2400" dirty="0" smtClean="0"/>
              <a:t>to official reports received from 121 countries from all WHO regions except for Europe, the global registered prevalence of leprosy at the end of 2014 was 174 554 cases </a:t>
            </a:r>
            <a:r>
              <a:rPr lang="en-IN" sz="2400" dirty="0" smtClean="0">
                <a:solidFill>
                  <a:srgbClr val="C00000"/>
                </a:solidFill>
              </a:rPr>
              <a:t>(0.24 cases per 10 000 people). </a:t>
            </a:r>
          </a:p>
          <a:p>
            <a:endParaRPr lang="en-IN" sz="2400" dirty="0" smtClean="0">
              <a:solidFill>
                <a:srgbClr val="C00000"/>
              </a:solidFill>
            </a:endParaRPr>
          </a:p>
          <a:p>
            <a:r>
              <a:rPr lang="en-IN" sz="2400" dirty="0" smtClean="0"/>
              <a:t>The number of new cases reported globally in 2014 was 213 899 </a:t>
            </a:r>
            <a:r>
              <a:rPr lang="en-IN" sz="2400" dirty="0" smtClean="0">
                <a:solidFill>
                  <a:srgbClr val="C00000"/>
                </a:solidFill>
              </a:rPr>
              <a:t>(0.3 new cases per 10 000 people).</a:t>
            </a:r>
            <a:endParaRPr lang="en-IN" sz="2400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-24"/>
            <a:ext cx="1500198" cy="121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endParaRPr lang="en-US" sz="2400" baseline="30000" dirty="0" smtClean="0"/>
          </a:p>
          <a:p>
            <a:pPr algn="just"/>
            <a:r>
              <a:rPr lang="en-IN" sz="2400" dirty="0" smtClean="0"/>
              <a:t>India achieved the goal of elimination </a:t>
            </a:r>
            <a:r>
              <a:rPr lang="en-IN" sz="2400" dirty="0" smtClean="0">
                <a:solidFill>
                  <a:srgbClr val="C00000"/>
                </a:solidFill>
              </a:rPr>
              <a:t>(</a:t>
            </a:r>
            <a:r>
              <a:rPr lang="en-IN" sz="2400" dirty="0" err="1" smtClean="0">
                <a:solidFill>
                  <a:srgbClr val="C00000"/>
                </a:solidFill>
              </a:rPr>
              <a:t>i.e</a:t>
            </a:r>
            <a:r>
              <a:rPr lang="en-IN" sz="2400" dirty="0" smtClean="0">
                <a:solidFill>
                  <a:srgbClr val="C00000"/>
                </a:solidFill>
              </a:rPr>
              <a:t> point prevalence rate  of  less  than  1case  per  10,000  population)  </a:t>
            </a:r>
            <a:r>
              <a:rPr lang="en-IN" sz="2400" dirty="0" smtClean="0"/>
              <a:t>of  leprosy  as  a  public health  problem  at National  level  in Dec  2005 (3)</a:t>
            </a:r>
          </a:p>
          <a:p>
            <a:pPr algn="just"/>
            <a:endParaRPr lang="en-IN" sz="2400" dirty="0" smtClean="0">
              <a:solidFill>
                <a:srgbClr val="C00000"/>
              </a:solidFill>
            </a:endParaRPr>
          </a:p>
          <a:p>
            <a:pPr algn="just"/>
            <a:r>
              <a:rPr lang="en-IN" sz="2400" dirty="0" smtClean="0">
                <a:solidFill>
                  <a:srgbClr val="C00000"/>
                </a:solidFill>
              </a:rPr>
              <a:t>Care after cure is an important aspect </a:t>
            </a:r>
            <a:r>
              <a:rPr lang="en-IN" sz="2400" dirty="0" smtClean="0"/>
              <a:t>and which needs more concentration as most of the </a:t>
            </a:r>
            <a:r>
              <a:rPr lang="en-IN" sz="2400" dirty="0" smtClean="0">
                <a:solidFill>
                  <a:srgbClr val="C00000"/>
                </a:solidFill>
              </a:rPr>
              <a:t>patients  situation worsen after being released from treatment</a:t>
            </a:r>
            <a:r>
              <a:rPr lang="en-IN" sz="2400" dirty="0" smtClean="0"/>
              <a:t>.</a:t>
            </a:r>
            <a:r>
              <a:rPr lang="en-IN" sz="2400" dirty="0" smtClean="0">
                <a:cs typeface="Times New Roman" pitchFamily="18" charset="0"/>
              </a:rPr>
              <a:t> (</a:t>
            </a:r>
            <a:r>
              <a:rPr lang="en-IN" sz="2400" i="1" dirty="0" smtClean="0">
                <a:cs typeface="Times New Roman" pitchFamily="18" charset="0"/>
              </a:rPr>
              <a:t>3)</a:t>
            </a:r>
            <a:r>
              <a:rPr lang="en-IN" sz="2400" dirty="0" smtClean="0">
                <a:cs typeface="Times New Roman" pitchFamily="18" charset="0"/>
              </a:rPr>
              <a:t>.</a:t>
            </a:r>
            <a:r>
              <a:rPr lang="en-IN" sz="2400" dirty="0" smtClean="0"/>
              <a:t> </a:t>
            </a:r>
          </a:p>
          <a:p>
            <a:pPr algn="just"/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285728"/>
            <a:ext cx="150019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IN" sz="2400" dirty="0" smtClean="0"/>
          </a:p>
          <a:p>
            <a:pPr algn="just"/>
            <a:r>
              <a:rPr lang="en-IN" sz="2400" dirty="0" smtClean="0"/>
              <a:t>WHO </a:t>
            </a:r>
            <a:r>
              <a:rPr lang="en-IN" sz="2400" dirty="0" smtClean="0"/>
              <a:t>defines Quality of Life as </a:t>
            </a:r>
            <a:r>
              <a:rPr lang="en-IN" sz="2400" b="1" dirty="0" smtClean="0">
                <a:solidFill>
                  <a:srgbClr val="C00000"/>
                </a:solidFill>
              </a:rPr>
              <a:t>“Individual’s perception of their position in life in the context of the culture and value systems in which they live and in relation to their goals, expectations, standards and concerns”.  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IN" sz="2400" dirty="0" smtClean="0"/>
              <a:t>It is a </a:t>
            </a:r>
            <a:r>
              <a:rPr lang="en-IN" sz="2400" b="1" dirty="0" smtClean="0">
                <a:solidFill>
                  <a:srgbClr val="C00000"/>
                </a:solidFill>
              </a:rPr>
              <a:t>broad ranging concept </a:t>
            </a:r>
            <a:r>
              <a:rPr lang="en-IN" sz="2400" dirty="0" smtClean="0"/>
              <a:t>affected in a complex way by the person's physical health, psychological state, level of independence, social relationships, personal beliefs and their relationship to salient features of their environment</a:t>
            </a:r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285728"/>
            <a:ext cx="150019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IN" sz="2400" dirty="0" smtClean="0"/>
              <a:t>There </a:t>
            </a:r>
            <a:r>
              <a:rPr lang="en-IN" sz="2400" dirty="0" smtClean="0"/>
              <a:t>should be a clear focus on managing disability, especially after treatment completion, as it can have a huge influence on quality of life of the people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IN" sz="2400" dirty="0" smtClean="0"/>
              <a:t>“</a:t>
            </a:r>
            <a:r>
              <a:rPr lang="en-IN" sz="2400" dirty="0" smtClean="0">
                <a:solidFill>
                  <a:srgbClr val="C00000"/>
                </a:solidFill>
              </a:rPr>
              <a:t>Global Leprosy Strategy 2016‒2020”, </a:t>
            </a:r>
            <a:r>
              <a:rPr lang="en-IN" sz="2400" dirty="0" smtClean="0"/>
              <a:t>which is structured around the following 3 core pillars:</a:t>
            </a:r>
          </a:p>
          <a:p>
            <a:pPr lvl="1" algn="just" fontAlgn="base"/>
            <a:endParaRPr lang="en-IN" sz="2000" b="1" dirty="0" smtClean="0"/>
          </a:p>
          <a:p>
            <a:pPr lvl="1" algn="just" fontAlgn="base"/>
            <a:r>
              <a:rPr lang="en-IN" sz="2000" b="1" dirty="0" smtClean="0">
                <a:solidFill>
                  <a:srgbClr val="C00000"/>
                </a:solidFill>
              </a:rPr>
              <a:t>Pillar </a:t>
            </a:r>
            <a:r>
              <a:rPr lang="en-IN" sz="2000" b="1" dirty="0" smtClean="0">
                <a:solidFill>
                  <a:srgbClr val="C00000"/>
                </a:solidFill>
              </a:rPr>
              <a:t>I: Strengthen government ownership, coordination and </a:t>
            </a:r>
            <a:r>
              <a:rPr lang="en-IN" sz="2000" b="1" dirty="0" smtClean="0">
                <a:solidFill>
                  <a:srgbClr val="C00000"/>
                </a:solidFill>
              </a:rPr>
              <a:t>partnership</a:t>
            </a:r>
          </a:p>
          <a:p>
            <a:pPr lvl="1" algn="just" fontAlgn="base"/>
            <a:endParaRPr lang="en-IN" sz="2000" b="1" dirty="0" smtClean="0"/>
          </a:p>
          <a:p>
            <a:pPr lvl="1" algn="just" fontAlgn="base"/>
            <a:r>
              <a:rPr lang="en-IN" sz="2000" b="1" dirty="0" smtClean="0">
                <a:solidFill>
                  <a:srgbClr val="C00000"/>
                </a:solidFill>
              </a:rPr>
              <a:t>Pillar </a:t>
            </a:r>
            <a:r>
              <a:rPr lang="en-IN" sz="2000" b="1" dirty="0" smtClean="0">
                <a:solidFill>
                  <a:srgbClr val="C00000"/>
                </a:solidFill>
              </a:rPr>
              <a:t>II: Stop leprosy and its </a:t>
            </a:r>
            <a:r>
              <a:rPr lang="en-IN" sz="2000" b="1" dirty="0" smtClean="0">
                <a:solidFill>
                  <a:srgbClr val="C00000"/>
                </a:solidFill>
              </a:rPr>
              <a:t>complications.</a:t>
            </a:r>
          </a:p>
          <a:p>
            <a:pPr lvl="1" algn="just" fontAlgn="base"/>
            <a:endParaRPr lang="en-US" sz="2000" b="1" dirty="0" smtClean="0"/>
          </a:p>
          <a:p>
            <a:pPr lvl="1" algn="just" fontAlgn="base"/>
            <a:r>
              <a:rPr lang="en-IN" sz="2000" b="1" dirty="0" smtClean="0">
                <a:solidFill>
                  <a:srgbClr val="C00000"/>
                </a:solidFill>
              </a:rPr>
              <a:t>Pillar III: Stop discrimination and promote inclusion</a:t>
            </a:r>
          </a:p>
          <a:p>
            <a:pPr lvl="1" fontAlgn="base"/>
            <a:endParaRPr lang="en-IN" sz="2000" b="1" dirty="0" smtClean="0"/>
          </a:p>
          <a:p>
            <a:pPr lvl="1" algn="just"/>
            <a:endParaRPr lang="en-IN" sz="2100" b="1" dirty="0" smtClean="0"/>
          </a:p>
          <a:p>
            <a:pPr algn="just"/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357166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OBJECTIVES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just"/>
            <a:endParaRPr lang="en-US" dirty="0" smtClean="0"/>
          </a:p>
          <a:p>
            <a:pPr algn="just"/>
            <a:r>
              <a:rPr lang="en-US" sz="2400" dirty="0" smtClean="0"/>
              <a:t>To determine the </a:t>
            </a:r>
            <a:r>
              <a:rPr lang="en-US" sz="2400" dirty="0" smtClean="0">
                <a:solidFill>
                  <a:srgbClr val="C00000"/>
                </a:solidFill>
              </a:rPr>
              <a:t>Quality of Life (</a:t>
            </a:r>
            <a:r>
              <a:rPr lang="en-US" sz="2400" dirty="0" err="1" smtClean="0">
                <a:solidFill>
                  <a:srgbClr val="C00000"/>
                </a:solidFill>
              </a:rPr>
              <a:t>QoL</a:t>
            </a:r>
            <a:r>
              <a:rPr lang="en-US" sz="2400" dirty="0" smtClean="0">
                <a:solidFill>
                  <a:srgbClr val="C00000"/>
                </a:solidFill>
              </a:rPr>
              <a:t>) </a:t>
            </a:r>
            <a:r>
              <a:rPr lang="en-US" sz="2400" dirty="0" smtClean="0"/>
              <a:t>among leprosy affected persons ( LAP) using the WHOQOL-BREF</a:t>
            </a:r>
            <a:endParaRPr lang="en-IN" sz="2400" dirty="0" smtClean="0"/>
          </a:p>
          <a:p>
            <a:pPr lvl="0" algn="just"/>
            <a:endParaRPr lang="en-IN" sz="2400" dirty="0" smtClean="0">
              <a:solidFill>
                <a:srgbClr val="C00000"/>
              </a:solidFill>
            </a:endParaRPr>
          </a:p>
          <a:p>
            <a:pPr lvl="0" algn="just"/>
            <a:endParaRPr lang="en-US" dirty="0" smtClean="0"/>
          </a:p>
          <a:p>
            <a:pPr lvl="0" algn="just"/>
            <a:r>
              <a:rPr lang="en-US" sz="2400" dirty="0" smtClean="0"/>
              <a:t>To find out the </a:t>
            </a:r>
            <a:r>
              <a:rPr lang="en-US" sz="2400" dirty="0" smtClean="0">
                <a:solidFill>
                  <a:srgbClr val="C00000"/>
                </a:solidFill>
              </a:rPr>
              <a:t>factors associated with Quality of Life (</a:t>
            </a:r>
            <a:r>
              <a:rPr lang="en-US" sz="2400" dirty="0" err="1" smtClean="0">
                <a:solidFill>
                  <a:srgbClr val="C00000"/>
                </a:solidFill>
              </a:rPr>
              <a:t>QoL</a:t>
            </a:r>
            <a:r>
              <a:rPr lang="en-US" sz="2400" dirty="0" smtClean="0">
                <a:solidFill>
                  <a:srgbClr val="C00000"/>
                </a:solidFill>
              </a:rPr>
              <a:t>) </a:t>
            </a:r>
            <a:r>
              <a:rPr lang="en-US" sz="2400" dirty="0" smtClean="0"/>
              <a:t>among leprosy affected persons ( LAP) </a:t>
            </a:r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357798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MATERIALS &amp; METHODS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STUDY DESIGN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1"/>
            <a:r>
              <a:rPr lang="en-US" sz="2400" b="1" dirty="0" smtClean="0"/>
              <a:t>Cross sectional study</a:t>
            </a:r>
          </a:p>
          <a:p>
            <a:pPr marL="438912" lvl="1" indent="-320040">
              <a:spcBef>
                <a:spcPts val="0"/>
              </a:spcBef>
              <a:buSzPct val="80000"/>
              <a:buFont typeface="Wingdings 2"/>
              <a:buChar char=""/>
            </a:pPr>
            <a:endParaRPr lang="en-US" sz="2400" b="1" dirty="0" smtClean="0">
              <a:solidFill>
                <a:schemeClr val="accent2"/>
              </a:solidFill>
            </a:endParaRPr>
          </a:p>
          <a:p>
            <a:pPr marL="438912" lvl="1" indent="-320040">
              <a:spcBef>
                <a:spcPts val="0"/>
              </a:spcBef>
              <a:buSzPct val="80000"/>
              <a:buFont typeface="Wingdings 2"/>
              <a:buChar char=""/>
            </a:pPr>
            <a:r>
              <a:rPr lang="en-US" sz="2400" b="1" dirty="0" smtClean="0">
                <a:solidFill>
                  <a:srgbClr val="C00000"/>
                </a:solidFill>
              </a:rPr>
              <a:t>STUDY AREA</a:t>
            </a:r>
          </a:p>
          <a:p>
            <a:pPr marL="923544" lvl="3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b="1" dirty="0" smtClean="0"/>
              <a:t> Leprosy settlements in </a:t>
            </a:r>
            <a:r>
              <a:rPr lang="en-US" sz="2400" b="1" dirty="0" err="1" smtClean="0"/>
              <a:t>Kattankulathur</a:t>
            </a:r>
            <a:r>
              <a:rPr lang="en-US" sz="2400" b="1" dirty="0" smtClean="0"/>
              <a:t> block</a:t>
            </a:r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dirty="0" err="1" smtClean="0"/>
              <a:t>Bharathapuram</a:t>
            </a:r>
            <a:r>
              <a:rPr lang="en-US" sz="2400" dirty="0" smtClean="0"/>
              <a:t>, </a:t>
            </a:r>
            <a:r>
              <a:rPr lang="en-US" sz="2400" dirty="0" err="1" smtClean="0"/>
              <a:t>Alapakkam</a:t>
            </a:r>
            <a:endParaRPr lang="en-US" sz="2400" dirty="0" smtClean="0"/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dirty="0" smtClean="0"/>
              <a:t>Solomon Nagar, </a:t>
            </a:r>
            <a:r>
              <a:rPr lang="en-US" sz="2400" dirty="0" err="1" smtClean="0"/>
              <a:t>Alapakkam</a:t>
            </a:r>
            <a:endParaRPr lang="en-US" sz="2400" dirty="0" smtClean="0"/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dirty="0" smtClean="0"/>
              <a:t>Calvary Nagar, </a:t>
            </a:r>
            <a:r>
              <a:rPr lang="en-US" sz="2400" dirty="0" err="1" smtClean="0"/>
              <a:t>Vallam</a:t>
            </a:r>
            <a:endParaRPr lang="en-US" sz="2400" dirty="0" smtClean="0"/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dirty="0" smtClean="0"/>
              <a:t>Bethel Nagar, </a:t>
            </a:r>
            <a:r>
              <a:rPr lang="en-US" sz="2400" dirty="0" err="1" smtClean="0"/>
              <a:t>Alapakkam</a:t>
            </a:r>
            <a:endParaRPr lang="en-US" sz="2400" dirty="0" smtClean="0"/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dirty="0" err="1" smtClean="0"/>
              <a:t>Annai</a:t>
            </a:r>
            <a:r>
              <a:rPr lang="en-US" sz="2400" dirty="0" smtClean="0"/>
              <a:t> </a:t>
            </a:r>
            <a:r>
              <a:rPr lang="en-US" sz="2400" dirty="0" err="1" smtClean="0"/>
              <a:t>Indra</a:t>
            </a:r>
            <a:r>
              <a:rPr lang="en-US" sz="2400" dirty="0" smtClean="0"/>
              <a:t> Memorial </a:t>
            </a:r>
            <a:r>
              <a:rPr lang="en-US" sz="2400" dirty="0" err="1" smtClean="0"/>
              <a:t>Nagar,Chettipuniyam</a:t>
            </a:r>
            <a:endParaRPr lang="en-US" sz="2400" dirty="0" smtClean="0"/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2400" dirty="0" err="1" smtClean="0"/>
              <a:t>Gnanodaya</a:t>
            </a:r>
            <a:r>
              <a:rPr lang="en-US" sz="2400" dirty="0" smtClean="0"/>
              <a:t> </a:t>
            </a:r>
            <a:r>
              <a:rPr lang="en-US" sz="2400" dirty="0" err="1" smtClean="0"/>
              <a:t>trust,Vengadapuram</a:t>
            </a:r>
            <a:endParaRPr lang="en-US" sz="2400" dirty="0" smtClean="0"/>
          </a:p>
          <a:p>
            <a:pPr marL="1380744" lvl="4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2400" b="1" dirty="0" smtClean="0"/>
          </a:p>
          <a:p>
            <a:endParaRPr lang="en-US" sz="2400" b="1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3a45100_1610_1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001056" cy="6429420"/>
          </a:xfrm>
        </p:spPr>
      </p:pic>
      <p:sp>
        <p:nvSpPr>
          <p:cNvPr id="5" name="5-Point Star 4"/>
          <p:cNvSpPr/>
          <p:nvPr/>
        </p:nvSpPr>
        <p:spPr>
          <a:xfrm>
            <a:off x="2500298" y="3286124"/>
            <a:ext cx="285752" cy="21431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643174" y="3714752"/>
            <a:ext cx="285752" cy="21431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3857620" y="4857760"/>
            <a:ext cx="285752" cy="21431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2786050" y="5286388"/>
            <a:ext cx="285752" cy="21431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3071802" y="5214950"/>
            <a:ext cx="285752" cy="21431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428992" y="5143512"/>
            <a:ext cx="285752" cy="21431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MATERIALS &amp;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b="1" dirty="0" smtClean="0">
                <a:solidFill>
                  <a:srgbClr val="C00000"/>
                </a:solidFill>
              </a:rPr>
              <a:t>STUDY POPULATION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Inclusion criteria; </a:t>
            </a:r>
          </a:p>
          <a:p>
            <a:pPr lvl="2"/>
            <a:r>
              <a:rPr lang="en-US" sz="2400" dirty="0" smtClean="0"/>
              <a:t>Treatment completed persons  </a:t>
            </a:r>
            <a:endParaRPr lang="en-US" sz="2400" b="1" dirty="0" smtClean="0"/>
          </a:p>
          <a:p>
            <a:pPr lvl="1">
              <a:buNone/>
            </a:pPr>
            <a:endParaRPr lang="en-US" sz="2400" b="1" dirty="0" smtClean="0"/>
          </a:p>
          <a:p>
            <a:pPr lvl="1"/>
            <a:r>
              <a:rPr lang="en-US" sz="2800" b="1" dirty="0" smtClean="0">
                <a:solidFill>
                  <a:srgbClr val="C00000"/>
                </a:solidFill>
              </a:rPr>
              <a:t>Exclusion criteria;</a:t>
            </a:r>
          </a:p>
          <a:p>
            <a:pPr lvl="2"/>
            <a:r>
              <a:rPr lang="en-IN" sz="2400" dirty="0" smtClean="0"/>
              <a:t>Age less than 18</a:t>
            </a:r>
          </a:p>
          <a:p>
            <a:pPr lvl="2"/>
            <a:r>
              <a:rPr lang="en-IN" sz="2400" dirty="0" smtClean="0"/>
              <a:t> Not willing to participate in the  study</a:t>
            </a:r>
            <a:endParaRPr lang="en-US" sz="2400" dirty="0" smtClean="0"/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6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MATERIALS &amp; METHODS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en-US" sz="9600" b="1" dirty="0" smtClean="0">
                <a:solidFill>
                  <a:srgbClr val="C00000"/>
                </a:solidFill>
              </a:rPr>
              <a:t>SAMPLE SIZE   -247</a:t>
            </a:r>
            <a:endParaRPr lang="en-US" sz="8000" b="1" dirty="0" smtClean="0">
              <a:solidFill>
                <a:srgbClr val="C00000"/>
              </a:solidFill>
            </a:endParaRPr>
          </a:p>
          <a:p>
            <a:pPr lvl="1" algn="just"/>
            <a:endParaRPr lang="en-US" sz="9600" b="1" dirty="0" smtClean="0"/>
          </a:p>
          <a:p>
            <a:pPr lvl="1" algn="just"/>
            <a:r>
              <a:rPr lang="en-US" sz="9600" dirty="0" smtClean="0"/>
              <a:t>using the formula   </a:t>
            </a:r>
            <a:r>
              <a:rPr lang="en-US" sz="9600" b="1" dirty="0" smtClean="0"/>
              <a:t>n = (1.96)</a:t>
            </a:r>
            <a:r>
              <a:rPr lang="en-US" sz="9600" b="1" baseline="30000" dirty="0" smtClean="0"/>
              <a:t>2   </a:t>
            </a:r>
            <a:r>
              <a:rPr lang="en-US" sz="9600" b="1" dirty="0" err="1" smtClean="0"/>
              <a:t>Pq</a:t>
            </a:r>
            <a:r>
              <a:rPr lang="en-US" sz="9600" b="1" dirty="0" smtClean="0"/>
              <a:t> / d</a:t>
            </a:r>
            <a:r>
              <a:rPr lang="en-US" sz="9600" b="1" baseline="30000" dirty="0" smtClean="0"/>
              <a:t>2</a:t>
            </a:r>
            <a:r>
              <a:rPr lang="en-US" sz="9600" b="1" dirty="0" smtClean="0"/>
              <a:t>,</a:t>
            </a:r>
            <a:r>
              <a:rPr lang="en-US" sz="9600" dirty="0" smtClean="0"/>
              <a:t> and on the</a:t>
            </a:r>
            <a:r>
              <a:rPr lang="en-US" sz="9600" baseline="30000" dirty="0" smtClean="0"/>
              <a:t>  </a:t>
            </a:r>
            <a:r>
              <a:rPr lang="en-US" sz="9600" dirty="0" smtClean="0"/>
              <a:t> basis of </a:t>
            </a:r>
            <a:r>
              <a:rPr lang="en-US" sz="9600" b="1" dirty="0" smtClean="0">
                <a:solidFill>
                  <a:srgbClr val="C00000"/>
                </a:solidFill>
              </a:rPr>
              <a:t>deformities prevalence as 20 %  </a:t>
            </a:r>
            <a:r>
              <a:rPr lang="en-US" sz="9600" dirty="0" smtClean="0"/>
              <a:t>from a study in South India </a:t>
            </a:r>
            <a:r>
              <a:rPr lang="en-US" sz="9600" baseline="30000" dirty="0" smtClean="0"/>
              <a:t>6</a:t>
            </a:r>
            <a:endParaRPr lang="en-US" sz="9600" dirty="0" smtClean="0"/>
          </a:p>
          <a:p>
            <a:pPr lvl="1" algn="just"/>
            <a:endParaRPr lang="en-US" sz="8000" dirty="0" smtClean="0"/>
          </a:p>
          <a:p>
            <a:pPr algn="just"/>
            <a:endParaRPr lang="en-US" sz="9600" b="1" dirty="0" smtClean="0">
              <a:solidFill>
                <a:srgbClr val="FF0000"/>
              </a:solidFill>
            </a:endParaRPr>
          </a:p>
          <a:p>
            <a:pPr algn="just"/>
            <a:r>
              <a:rPr lang="en-US" sz="9600" b="1" dirty="0" smtClean="0">
                <a:solidFill>
                  <a:srgbClr val="C00000"/>
                </a:solidFill>
              </a:rPr>
              <a:t>SAMPLING  TECHNIQUE  </a:t>
            </a:r>
            <a:r>
              <a:rPr lang="en-US" sz="9600" b="1" dirty="0" smtClean="0">
                <a:solidFill>
                  <a:schemeClr val="accent3">
                    <a:lumMod val="75000"/>
                  </a:schemeClr>
                </a:solidFill>
              </a:rPr>
              <a:t>- </a:t>
            </a:r>
            <a:r>
              <a:rPr lang="en-US" sz="9600" dirty="0" smtClean="0"/>
              <a:t>SIMPLE RANDOM SAMPLING</a:t>
            </a:r>
          </a:p>
          <a:p>
            <a:pPr marL="320040" lvl="1" indent="-32004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endParaRPr lang="en-US" sz="9600" b="1" dirty="0" smtClean="0"/>
          </a:p>
          <a:p>
            <a:pPr marL="320040" lvl="1" indent="-32004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9600" b="1" dirty="0" smtClean="0">
                <a:solidFill>
                  <a:srgbClr val="C00000"/>
                </a:solidFill>
              </a:rPr>
              <a:t>STUDY PERIOD                   </a:t>
            </a:r>
            <a:r>
              <a:rPr lang="en-US" sz="9600" dirty="0" smtClean="0"/>
              <a:t>September 2013 –  August  2014</a:t>
            </a:r>
          </a:p>
          <a:p>
            <a:pPr algn="just"/>
            <a:endParaRPr lang="en-US" sz="9600" b="1" dirty="0" smtClean="0"/>
          </a:p>
          <a:p>
            <a:pPr algn="just"/>
            <a:endParaRPr lang="en-US" sz="8000" b="1" dirty="0" smtClean="0"/>
          </a:p>
          <a:p>
            <a:pPr marL="438912" lvl="1" indent="-320040" algn="just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b="1" dirty="0" smtClean="0"/>
          </a:p>
          <a:p>
            <a:pPr marL="438912" lvl="1" indent="-320040" algn="just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b="1" dirty="0" smtClean="0"/>
          </a:p>
          <a:p>
            <a:pPr marL="438912" lvl="1" indent="-320040" algn="just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sz="3200" b="1" dirty="0" smtClean="0"/>
          </a:p>
          <a:p>
            <a:pPr marL="438912" lvl="1" indent="-320040" algn="just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en-US" b="1" dirty="0" smtClean="0">
              <a:solidFill>
                <a:srgbClr val="FF0000"/>
              </a:solidFill>
            </a:endParaRPr>
          </a:p>
          <a:p>
            <a:pPr marL="704088" lvl="2" indent="-320040" algn="just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 smtClean="0"/>
          </a:p>
          <a:p>
            <a:pPr marL="704088" lvl="2" indent="-320040" algn="just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en-US" b="1" dirty="0" smtClean="0"/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  <a:p>
            <a:pPr algn="just"/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6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874838" y="138113"/>
          <a:ext cx="6169025" cy="6181725"/>
        </p:xfrm>
        <a:graphic>
          <a:graphicData uri="http://schemas.openxmlformats.org/presentationml/2006/ole">
            <p:oleObj spid="_x0000_s37890" name="Document" r:id="rId3" imgW="5410124" imgH="5413514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C00000"/>
                </a:solidFill>
              </a:rPr>
              <a:t>DATA COLLECTION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After getting clearance from the Institutional Ethical Committee A pilot study was conducted.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IN" sz="2400" dirty="0" smtClean="0"/>
              <a:t>For the each of the villages, a visit was done to the meet with the local leaders, they were explained the details of the study.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IN" sz="2400" dirty="0" smtClean="0"/>
              <a:t>After getting permission, House to house interview was conducted using a predesigned, pretested questionnaire</a:t>
            </a:r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C00000"/>
                </a:solidFill>
              </a:rPr>
              <a:t>DATA COLLECTION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/>
              <a:t>Questionnaire elicited information on </a:t>
            </a:r>
            <a:r>
              <a:rPr lang="en-IN" sz="2400" b="1" dirty="0" smtClean="0">
                <a:solidFill>
                  <a:srgbClr val="C00000"/>
                </a:solidFill>
              </a:rPr>
              <a:t>socio demographic variables and information on leprosy like type of leprosy, duration since diagnosis etc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Subjects were also graded for any deformities in the body using the </a:t>
            </a:r>
            <a:r>
              <a:rPr lang="en-US" sz="2400" b="1" dirty="0" smtClean="0">
                <a:solidFill>
                  <a:srgbClr val="C00000"/>
                </a:solidFill>
              </a:rPr>
              <a:t>WHO disability grading</a:t>
            </a:r>
            <a:r>
              <a:rPr lang="en-US" sz="2400" dirty="0" smtClean="0"/>
              <a:t>. Informed Consent was also obtained for the same.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Female subjects were examined in the presence of female members</a:t>
            </a:r>
            <a:endParaRPr lang="en-IN" sz="2400" b="1" dirty="0" smtClean="0">
              <a:solidFill>
                <a:schemeClr val="accent2"/>
              </a:solidFill>
            </a:endParaRPr>
          </a:p>
          <a:p>
            <a:pPr algn="just"/>
            <a:endParaRPr lang="en-IN" sz="2400" dirty="0" smtClean="0"/>
          </a:p>
          <a:p>
            <a:pPr algn="just"/>
            <a:endParaRPr lang="en-IN" sz="2400" dirty="0" smtClean="0"/>
          </a:p>
          <a:p>
            <a:pPr algn="just"/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1924080" y="142852"/>
          <a:ext cx="6934200" cy="7396163"/>
        </p:xfrm>
        <a:graphic>
          <a:graphicData uri="http://schemas.openxmlformats.org/presentationml/2006/ole">
            <p:oleObj spid="_x0000_s72706" name="Document" r:id="rId3" imgW="6967600" imgH="7423467" progId="Word.Document.12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2500306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W.H.O DISABILITY GRADING SCALE</a:t>
            </a:r>
            <a:r>
              <a:rPr lang="en-IN" sz="1600" dirty="0" smtClean="0">
                <a:cs typeface="Times New Roman" pitchFamily="18" charset="0"/>
              </a:rPr>
              <a:t> </a:t>
            </a:r>
            <a:endParaRPr lang="en-IN" sz="1600" b="1" dirty="0">
              <a:solidFill>
                <a:srgbClr val="C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00166" y="4429132"/>
            <a:ext cx="642942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b="1" dirty="0" smtClean="0">
                <a:solidFill>
                  <a:srgbClr val="C00000"/>
                </a:solidFill>
              </a:rPr>
              <a:t>Quality of life (QOL) </a:t>
            </a:r>
            <a:r>
              <a:rPr lang="en-IN" sz="2400" dirty="0" smtClean="0"/>
              <a:t>information was collected using the instrument </a:t>
            </a:r>
            <a:r>
              <a:rPr lang="en-IN" sz="2400" b="1" dirty="0" smtClean="0">
                <a:solidFill>
                  <a:srgbClr val="C00000"/>
                </a:solidFill>
              </a:rPr>
              <a:t>WHOQOL-BREF.  </a:t>
            </a:r>
            <a:r>
              <a:rPr lang="en-IN" sz="2400" dirty="0" smtClean="0"/>
              <a:t>This questionnaire composes of 26 questions, two general questions and the remaining 24 encompass </a:t>
            </a:r>
            <a:r>
              <a:rPr lang="en-IN" sz="2400" b="1" dirty="0" smtClean="0">
                <a:solidFill>
                  <a:srgbClr val="C00000"/>
                </a:solidFill>
              </a:rPr>
              <a:t>four domains: physical, psychological, social relations and environment. </a:t>
            </a:r>
          </a:p>
          <a:p>
            <a:pPr algn="just"/>
            <a:endParaRPr lang="en-IN" sz="2400" dirty="0" smtClean="0"/>
          </a:p>
          <a:p>
            <a:pPr algn="just"/>
            <a:r>
              <a:rPr lang="en-IN" sz="2400" dirty="0" smtClean="0"/>
              <a:t>The sum of the responses provides a score for the overall QOL</a:t>
            </a:r>
            <a:r>
              <a:rPr lang="en-IN" sz="2400" baseline="30000" dirty="0" smtClean="0"/>
              <a:t>8</a:t>
            </a:r>
            <a:r>
              <a:rPr lang="en-IN" sz="2400" dirty="0" smtClean="0"/>
              <a:t>. </a:t>
            </a:r>
            <a:r>
              <a:rPr lang="en-US" sz="2400" dirty="0" smtClean="0"/>
              <a:t>Higher score indicates a better quality of life</a:t>
            </a:r>
            <a:endParaRPr lang="en-IN" sz="2400" dirty="0" smtClean="0"/>
          </a:p>
          <a:p>
            <a:endParaRPr lang="en-IN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428604"/>
            <a:ext cx="1500198" cy="57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" descr="C:\Users\Dinesh\Desktop\qol2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786842" cy="6033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3970" name="Picture 2" descr="C:\Users\Dinesh\Desktop\qol3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715303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4994" name="Picture 2" descr="C:\Users\Dinesh\Desktop\Capture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9001156" cy="5881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Vengadapuram</a:t>
            </a:r>
            <a:r>
              <a:rPr lang="en-US" dirty="0" smtClean="0"/>
              <a:t> Colony</a:t>
            </a:r>
            <a:endParaRPr lang="en-US" dirty="0"/>
          </a:p>
        </p:txBody>
      </p:sp>
      <p:pic>
        <p:nvPicPr>
          <p:cNvPr id="2051" name="Picture 3" descr="C:\Users\new\Desktop\IMG-20140620-WA00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1719282"/>
            <a:ext cx="3714775" cy="4495800"/>
          </a:xfrm>
          <a:prstGeom prst="rect">
            <a:avLst/>
          </a:prstGeom>
          <a:noFill/>
        </p:spPr>
      </p:pic>
      <p:pic>
        <p:nvPicPr>
          <p:cNvPr id="7" name="Picture 2" descr="C:\Users\new\Desktop\IMG-20140620-WA0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223" y="1719282"/>
            <a:ext cx="3783619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C:\Users\new\Desktop\IMG-20140603-WA000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66919"/>
            <a:ext cx="3906839" cy="42767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643174" y="4143380"/>
            <a:ext cx="50006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:\Users\new\Desktop\IMG-20140603-WA0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928802"/>
            <a:ext cx="3524248" cy="42767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572396" y="3214686"/>
            <a:ext cx="571504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ANALYSIS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8572560" cy="4900634"/>
          </a:xfrm>
        </p:spPr>
        <p:txBody>
          <a:bodyPr>
            <a:normAutofit fontScale="92500"/>
          </a:bodyPr>
          <a:lstStyle/>
          <a:p>
            <a:pPr algn="just"/>
            <a:r>
              <a:rPr lang="en-IN" sz="2400" dirty="0" smtClean="0"/>
              <a:t>Data was entered in MS-Excel sheet spread sheet.(2007) . Data was analyzed using   </a:t>
            </a:r>
            <a:r>
              <a:rPr lang="en-IN" sz="2400" dirty="0" smtClean="0">
                <a:solidFill>
                  <a:srgbClr val="C00000"/>
                </a:solidFill>
              </a:rPr>
              <a:t>statistical package for social sciences version 20 (trial version). </a:t>
            </a:r>
          </a:p>
          <a:p>
            <a:pPr algn="just"/>
            <a:endParaRPr lang="en-IN" sz="2400" dirty="0" smtClean="0">
              <a:solidFill>
                <a:srgbClr val="C00000"/>
              </a:solidFill>
            </a:endParaRPr>
          </a:p>
          <a:p>
            <a:pPr algn="just"/>
            <a:r>
              <a:rPr lang="en-US" sz="2400" dirty="0" err="1" smtClean="0"/>
              <a:t>Univariate</a:t>
            </a:r>
            <a:r>
              <a:rPr lang="en-US" sz="2400" dirty="0" smtClean="0"/>
              <a:t> analysis of the variables was done followed by </a:t>
            </a:r>
            <a:r>
              <a:rPr lang="en-US" sz="2400" dirty="0" smtClean="0">
                <a:solidFill>
                  <a:srgbClr val="C00000"/>
                </a:solidFill>
              </a:rPr>
              <a:t>unpaired ‘t’ test</a:t>
            </a:r>
            <a:r>
              <a:rPr lang="en-US" sz="2400" dirty="0" smtClean="0"/>
              <a:t> for comparison of  means</a:t>
            </a:r>
            <a:r>
              <a:rPr lang="en-IN" sz="2400" dirty="0" smtClean="0"/>
              <a:t>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>
                <a:solidFill>
                  <a:srgbClr val="C00000"/>
                </a:solidFill>
              </a:rPr>
              <a:t>Linear regression analysis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was done with overall Quality of life as the dependent variable and baseline variables as the independent variables.</a:t>
            </a:r>
            <a:endParaRPr lang="en-IN" sz="2400" dirty="0" smtClean="0"/>
          </a:p>
          <a:p>
            <a:pPr algn="just"/>
            <a:endParaRPr lang="en-IN" sz="2400" dirty="0" smtClean="0">
              <a:solidFill>
                <a:srgbClr val="C00000"/>
              </a:solidFill>
            </a:endParaRPr>
          </a:p>
          <a:p>
            <a:pPr algn="just"/>
            <a:r>
              <a:rPr lang="en-IN" sz="2400" dirty="0" smtClean="0">
                <a:solidFill>
                  <a:srgbClr val="C00000"/>
                </a:solidFill>
              </a:rPr>
              <a:t>‘p’ value of less than 0.05 </a:t>
            </a:r>
            <a:r>
              <a:rPr lang="en-IN" sz="2400" dirty="0" smtClean="0"/>
              <a:t>was considered  to be statistically significant</a:t>
            </a:r>
          </a:p>
          <a:p>
            <a:pPr algn="just"/>
            <a:endParaRPr lang="en-US" b="1" dirty="0" smtClean="0"/>
          </a:p>
          <a:p>
            <a:pPr algn="just"/>
            <a:endParaRPr lang="en-IN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142984"/>
            <a:ext cx="8153400" cy="44958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algn="ctr">
              <a:buNone/>
            </a:pPr>
            <a:r>
              <a:rPr lang="en-US" sz="8000" b="1" dirty="0" smtClean="0">
                <a:solidFill>
                  <a:srgbClr val="C00000"/>
                </a:solidFill>
              </a:rPr>
              <a:t>RESULTS</a:t>
            </a:r>
            <a:endParaRPr lang="en-IN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8596" y="214290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TABLE 1 : SOCIO-DEMOGRAPHIC DISTRIBUTION OF STUDY PARTICIPANTS</a:t>
            </a:r>
            <a:endParaRPr lang="en-IN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428860" y="857232"/>
          <a:ext cx="6272212" cy="5357850"/>
        </p:xfrm>
        <a:graphic>
          <a:graphicData uri="http://schemas.openxmlformats.org/presentationml/2006/ole">
            <p:oleObj spid="_x0000_s1028" name="Document" r:id="rId3" imgW="8916440" imgH="5870958" progId="Word.Document.12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8596" y="2643182"/>
            <a:ext cx="2357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C00000"/>
                </a:solidFill>
              </a:rPr>
              <a:t>  Mean Age       60.19±12.8</a:t>
            </a:r>
          </a:p>
          <a:p>
            <a:pPr algn="ctr"/>
            <a:endParaRPr lang="en-US" sz="1600" b="1" dirty="0" smtClean="0">
              <a:solidFill>
                <a:srgbClr val="C00000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C00000"/>
                </a:solidFill>
              </a:rPr>
              <a:t>  Mean income 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</a:rPr>
              <a:t>19 USD </a:t>
            </a:r>
            <a:endParaRPr lang="en-IN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2700" b="1" dirty="0" smtClean="0"/>
              <a:t/>
            </a:r>
            <a:br>
              <a:rPr lang="en-IN" sz="2700" b="1" dirty="0" smtClean="0"/>
            </a:br>
            <a:r>
              <a:rPr lang="en-IN" sz="2700" b="1" dirty="0" smtClean="0">
                <a:solidFill>
                  <a:srgbClr val="C00000"/>
                </a:solidFill>
              </a:rPr>
              <a:t>Fig 1: W.H.O Disability grading of Study Participants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2700" b="1" dirty="0" smtClean="0">
                <a:solidFill>
                  <a:srgbClr val="C00000"/>
                </a:solidFill>
              </a:rPr>
              <a:t>Fig 2: </a:t>
            </a:r>
            <a:r>
              <a:rPr lang="en-IN" sz="2700" b="1" dirty="0" err="1" smtClean="0">
                <a:solidFill>
                  <a:srgbClr val="C00000"/>
                </a:solidFill>
              </a:rPr>
              <a:t>QoL</a:t>
            </a:r>
            <a:r>
              <a:rPr lang="en-IN" sz="2700" b="1" dirty="0" smtClean="0">
                <a:solidFill>
                  <a:srgbClr val="C00000"/>
                </a:solidFill>
              </a:rPr>
              <a:t> scores based on the different domains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0" y="323850"/>
          <a:ext cx="8831263" cy="6122988"/>
        </p:xfrm>
        <a:graphic>
          <a:graphicData uri="http://schemas.openxmlformats.org/presentationml/2006/ole">
            <p:oleObj spid="_x0000_s2051" name="Document" r:id="rId3" imgW="8863518" imgH="6145658" progId="Word.Document.12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00364" y="6524976"/>
            <a:ext cx="20717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* - Statistically significant</a:t>
            </a:r>
            <a:endParaRPr lang="en-IN" sz="1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130710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TABLE 2: COMPARISON OF BASELINE VARIABLES WITH OVERALL </a:t>
            </a:r>
            <a:r>
              <a:rPr lang="en-US" b="1" dirty="0" err="1" smtClean="0">
                <a:solidFill>
                  <a:srgbClr val="C00000"/>
                </a:solidFill>
              </a:rPr>
              <a:t>QoL</a:t>
            </a:r>
            <a:r>
              <a:rPr lang="en-US" b="1" dirty="0" smtClean="0">
                <a:solidFill>
                  <a:srgbClr val="C00000"/>
                </a:solidFill>
              </a:rPr>
              <a:t> SCORES</a:t>
            </a:r>
            <a:endParaRPr lang="en-IN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312738" y="1852613"/>
          <a:ext cx="8796337" cy="4362450"/>
        </p:xfrm>
        <a:graphic>
          <a:graphicData uri="http://schemas.openxmlformats.org/presentationml/2006/ole">
            <p:oleObj spid="_x0000_s36866" name="Document" r:id="rId3" imgW="8836877" imgH="4391248" progId="Word.Document.12">
              <p:embed/>
            </p:oleObj>
          </a:graphicData>
        </a:graphic>
      </p:graphicFrame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612648" y="742874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TABLE 3 : LINEAR REGRESSION ANALYSIS</a:t>
            </a:r>
            <a:endParaRPr lang="en-IN" sz="20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C:\Users\Dinesh\Desktop\Srmse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DISCUSSION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Among the 247 subjects in our study, mean domain scores for the various domains were; </a:t>
            </a:r>
            <a:r>
              <a:rPr lang="en-US" sz="2400" b="1" dirty="0" smtClean="0">
                <a:solidFill>
                  <a:srgbClr val="C00000"/>
                </a:solidFill>
              </a:rPr>
              <a:t>Physical (20.55 ± 3.9), Psychological domain (16.16 ± 2.9), Social relationship domain (8.16 ± 2.08) and Environment domain (24.34 ± 3.9).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On Comparison with other studies</a:t>
            </a:r>
            <a:r>
              <a:rPr lang="en-US" sz="2400" b="1" dirty="0" smtClean="0"/>
              <a:t>, </a:t>
            </a:r>
            <a:r>
              <a:rPr lang="en-US" sz="2400" b="1" baseline="30000" dirty="0" smtClean="0"/>
              <a:t>  </a:t>
            </a:r>
            <a:r>
              <a:rPr lang="en-US" sz="2400" dirty="0" smtClean="0"/>
              <a:t>our study had better scores in the all the domains except the social relationship domain.</a:t>
            </a:r>
            <a:r>
              <a:rPr lang="en-IN" sz="2400" baseline="30000" dirty="0" smtClean="0"/>
              <a:t>9, 10</a:t>
            </a:r>
          </a:p>
          <a:p>
            <a:pPr algn="just"/>
            <a:endParaRPr lang="en-US" sz="2400" baseline="30000" dirty="0" smtClean="0"/>
          </a:p>
          <a:p>
            <a:pPr algn="just"/>
            <a:r>
              <a:rPr lang="en-IN" sz="2400" dirty="0" smtClean="0"/>
              <a:t>In spite of the high prevalence of deformities, the physical domain score in our study was found to be high</a:t>
            </a:r>
          </a:p>
          <a:p>
            <a:endParaRPr lang="en-IN" sz="2400" baseline="30000" dirty="0" smtClean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endParaRPr lang="en-IN" sz="2400" dirty="0" smtClean="0"/>
          </a:p>
          <a:p>
            <a:pPr algn="just">
              <a:buNone/>
            </a:pPr>
            <a:endParaRPr lang="en-IN" sz="2400" dirty="0" smtClean="0">
              <a:solidFill>
                <a:srgbClr val="C00000"/>
              </a:solidFill>
            </a:endParaRPr>
          </a:p>
          <a:p>
            <a:endParaRPr lang="en-IN" sz="2400" dirty="0" smtClean="0">
              <a:solidFill>
                <a:srgbClr val="C00000"/>
              </a:solidFill>
            </a:endParaRPr>
          </a:p>
          <a:p>
            <a:endParaRPr lang="en-IN" sz="2400" dirty="0"/>
          </a:p>
        </p:txBody>
      </p:sp>
      <p:sp>
        <p:nvSpPr>
          <p:cNvPr id="4" name="Rectangle 3"/>
          <p:cNvSpPr/>
          <p:nvPr/>
        </p:nvSpPr>
        <p:spPr>
          <a:xfrm>
            <a:off x="714348" y="1643050"/>
            <a:ext cx="807249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en-US" sz="2400" dirty="0" smtClean="0"/>
              <a:t> Lower age groups had a better quality of life scores across all the domains.</a:t>
            </a:r>
            <a:endParaRPr lang="en-IN" sz="2400" dirty="0" smtClean="0"/>
          </a:p>
          <a:p>
            <a:pPr algn="just">
              <a:buFont typeface="Arial" pitchFamily="34" charset="0"/>
              <a:buChar char="•"/>
            </a:pPr>
            <a:endParaRPr lang="en-US" sz="24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Males had a better score </a:t>
            </a:r>
            <a:r>
              <a:rPr lang="en-US" sz="2400" dirty="0" smtClean="0"/>
              <a:t>compared to females in all the domains of QOL. But there was no statistical significance seen in any of the domains.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/>
              <a:t> The type of leprosy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(i.e. </a:t>
            </a:r>
            <a:r>
              <a:rPr lang="en-US" sz="2400" b="1" dirty="0" err="1" smtClean="0">
                <a:solidFill>
                  <a:srgbClr val="C00000"/>
                </a:solidFill>
              </a:rPr>
              <a:t>paucibacillary</a:t>
            </a:r>
            <a:r>
              <a:rPr lang="en-US" sz="2400" b="1" dirty="0" smtClean="0">
                <a:solidFill>
                  <a:srgbClr val="C00000"/>
                </a:solidFill>
              </a:rPr>
              <a:t> or </a:t>
            </a:r>
            <a:r>
              <a:rPr lang="en-US" sz="2400" b="1" dirty="0" err="1" smtClean="0">
                <a:solidFill>
                  <a:srgbClr val="C00000"/>
                </a:solidFill>
              </a:rPr>
              <a:t>multibacillary</a:t>
            </a:r>
            <a:r>
              <a:rPr lang="en-US" sz="2400" b="1" dirty="0" smtClean="0">
                <a:solidFill>
                  <a:srgbClr val="C00000"/>
                </a:solidFill>
              </a:rPr>
              <a:t>) </a:t>
            </a:r>
            <a:r>
              <a:rPr lang="en-US" sz="2400" dirty="0" smtClean="0"/>
              <a:t>at the time of diagnosis did not have any significance on any domains of the quality of life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IN" sz="2400" dirty="0"/>
          </a:p>
        </p:txBody>
      </p:sp>
      <p:pic>
        <p:nvPicPr>
          <p:cNvPr id="5" name="Picture 4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/>
            <a:endParaRPr lang="en-US" sz="2400" dirty="0" smtClean="0"/>
          </a:p>
          <a:p>
            <a:pPr lvl="0" algn="just"/>
            <a:r>
              <a:rPr lang="en-US" sz="2400" dirty="0" smtClean="0"/>
              <a:t>On assessing the overall quality of life it was found that </a:t>
            </a:r>
            <a:r>
              <a:rPr lang="en-US" sz="2400" b="1" dirty="0" smtClean="0">
                <a:solidFill>
                  <a:srgbClr val="C00000"/>
                </a:solidFill>
              </a:rPr>
              <a:t>age, education income, occupation, marital status, disease duration and the disability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had influence on the quality of life.</a:t>
            </a:r>
            <a:endParaRPr lang="en-IN" sz="2400" dirty="0" smtClean="0"/>
          </a:p>
          <a:p>
            <a:pPr lvl="0" algn="just"/>
            <a:endParaRPr lang="en-US" sz="2400" dirty="0" smtClean="0"/>
          </a:p>
          <a:p>
            <a:pPr lvl="0" algn="just"/>
            <a:r>
              <a:rPr lang="en-US" sz="2400" dirty="0" smtClean="0"/>
              <a:t>Linear regression model after controlling the effects of other variables showed that </a:t>
            </a:r>
            <a:r>
              <a:rPr lang="en-US" sz="2400" b="1" dirty="0" smtClean="0">
                <a:solidFill>
                  <a:srgbClr val="C00000"/>
                </a:solidFill>
              </a:rPr>
              <a:t>occupation, marital status and disability</a:t>
            </a:r>
            <a:r>
              <a:rPr lang="en-US" sz="2400" b="1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had significant effect on the overall quality of life. </a:t>
            </a:r>
            <a:endParaRPr lang="en-IN" sz="2400" dirty="0" smtClean="0"/>
          </a:p>
          <a:p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LIMITATIONS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Cross sectional study  – </a:t>
            </a:r>
            <a:r>
              <a:rPr lang="en-US" sz="2400" b="1" dirty="0" smtClean="0">
                <a:solidFill>
                  <a:srgbClr val="C00000"/>
                </a:solidFill>
              </a:rPr>
              <a:t>True temporal relationship </a:t>
            </a:r>
            <a:r>
              <a:rPr lang="en-US" sz="2400" dirty="0" smtClean="0"/>
              <a:t>cannot be established.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IN" sz="2400" dirty="0" smtClean="0"/>
              <a:t>Covered a very </a:t>
            </a:r>
            <a:r>
              <a:rPr lang="en-IN" sz="2400" b="1" dirty="0" smtClean="0">
                <a:solidFill>
                  <a:srgbClr val="C00000"/>
                </a:solidFill>
              </a:rPr>
              <a:t>selective area due to resource constraints </a:t>
            </a:r>
            <a:r>
              <a:rPr lang="en-IN" sz="2400" dirty="0" smtClean="0"/>
              <a:t>and hence limits the generalisability of the results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IN" sz="2400" dirty="0" smtClean="0"/>
              <a:t>WHO disability grading system that does </a:t>
            </a:r>
            <a:r>
              <a:rPr lang="en-IN" sz="2400" b="1" dirty="0" smtClean="0">
                <a:solidFill>
                  <a:srgbClr val="C00000"/>
                </a:solidFill>
              </a:rPr>
              <a:t>not account for any disability or deformity of the face</a:t>
            </a:r>
          </a:p>
          <a:p>
            <a:pPr algn="just"/>
            <a:endParaRPr lang="en-IN" sz="2400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RECOMMENDATIONS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400" dirty="0" smtClean="0">
                <a:solidFill>
                  <a:srgbClr val="C00000"/>
                </a:solidFill>
              </a:rPr>
              <a:t>More studies </a:t>
            </a:r>
            <a:r>
              <a:rPr lang="en-US" sz="3400" dirty="0" smtClean="0"/>
              <a:t>to assess those being released from treatment.</a:t>
            </a:r>
          </a:p>
          <a:p>
            <a:pPr algn="ctr">
              <a:buNone/>
            </a:pPr>
            <a:r>
              <a:rPr lang="en-US" sz="3400" dirty="0" smtClean="0"/>
              <a:t>‘</a:t>
            </a:r>
            <a:r>
              <a:rPr lang="en-US" sz="2600" b="1" dirty="0" smtClean="0">
                <a:solidFill>
                  <a:srgbClr val="C00000"/>
                </a:solidFill>
              </a:rPr>
              <a:t>CARE AFTER CURE’ –  SHOULD NOT BE  NEGLECTED</a:t>
            </a:r>
            <a:endParaRPr lang="en-IN" sz="2600" b="1" dirty="0" smtClean="0">
              <a:solidFill>
                <a:srgbClr val="C00000"/>
              </a:solidFill>
            </a:endParaRPr>
          </a:p>
          <a:p>
            <a:endParaRPr lang="en-US" sz="2400" dirty="0" smtClean="0"/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</a:rPr>
              <a:t>“</a:t>
            </a:r>
            <a:r>
              <a:rPr lang="en-IN" sz="3200" dirty="0" smtClean="0">
                <a:solidFill>
                  <a:srgbClr val="C00000"/>
                </a:solidFill>
              </a:rPr>
              <a:t>The road to life of the affected does not </a:t>
            </a:r>
            <a:r>
              <a:rPr lang="en-IN" sz="3200" b="1" dirty="0" smtClean="0">
                <a:solidFill>
                  <a:srgbClr val="C00000"/>
                </a:solidFill>
              </a:rPr>
              <a:t>end with cure of the disease</a:t>
            </a:r>
            <a:r>
              <a:rPr lang="en-IN" sz="3200" dirty="0" smtClean="0">
                <a:solidFill>
                  <a:srgbClr val="C00000"/>
                </a:solidFill>
              </a:rPr>
              <a:t>, but continues </a:t>
            </a:r>
            <a:r>
              <a:rPr lang="en-IN" sz="3200" b="1" dirty="0" smtClean="0">
                <a:solidFill>
                  <a:srgbClr val="C00000"/>
                </a:solidFill>
              </a:rPr>
              <a:t>way forward till they attain the best of their abilities”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2400" dirty="0" smtClean="0"/>
          </a:p>
          <a:p>
            <a:endParaRPr lang="en-IN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REFERENCES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500174"/>
            <a:ext cx="8786842" cy="500066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IN" sz="5600" dirty="0" smtClean="0"/>
              <a:t>[1]  Britton WJ, Lockwood DN. Leprosy. Lancet 2004 Apr 10; 363(9416):1209-19</a:t>
            </a:r>
          </a:p>
          <a:p>
            <a:pPr>
              <a:buNone/>
            </a:pPr>
            <a:r>
              <a:rPr lang="en-IN" sz="5600" dirty="0" smtClean="0"/>
              <a:t>[2].</a:t>
            </a:r>
            <a:r>
              <a:rPr lang="en-IN" sz="5600" dirty="0" err="1" smtClean="0"/>
              <a:t>Madhavan</a:t>
            </a:r>
            <a:r>
              <a:rPr lang="en-IN" sz="5600" dirty="0" smtClean="0"/>
              <a:t> K, </a:t>
            </a:r>
            <a:r>
              <a:rPr lang="en-IN" sz="5600" dirty="0" err="1" smtClean="0"/>
              <a:t>Vijayakumaran</a:t>
            </a:r>
            <a:r>
              <a:rPr lang="en-IN" sz="5600" dirty="0" smtClean="0"/>
              <a:t> P, </a:t>
            </a:r>
            <a:r>
              <a:rPr lang="en-IN" sz="5600" dirty="0" err="1" smtClean="0"/>
              <a:t>Ramachandran.L</a:t>
            </a:r>
            <a:r>
              <a:rPr lang="en-IN" sz="5600" dirty="0" smtClean="0"/>
              <a:t>, </a:t>
            </a:r>
            <a:r>
              <a:rPr lang="en-IN" sz="5600" dirty="0" err="1" smtClean="0"/>
              <a:t>Manickam</a:t>
            </a:r>
            <a:r>
              <a:rPr lang="en-IN" sz="5600" dirty="0" smtClean="0"/>
              <a:t> C, </a:t>
            </a:r>
            <a:r>
              <a:rPr lang="en-IN" sz="5600" dirty="0" err="1" smtClean="0"/>
              <a:t>Rajmohan</a:t>
            </a:r>
            <a:r>
              <a:rPr lang="en-IN" sz="5600" dirty="0" smtClean="0"/>
              <a:t> R, Mathew J et al. Sustainable leprosy related disability care within integrated general health services: findings from Salem District, India. </a:t>
            </a:r>
            <a:r>
              <a:rPr lang="en-IN" sz="5600" dirty="0" err="1" smtClean="0"/>
              <a:t>Lepr</a:t>
            </a:r>
            <a:r>
              <a:rPr lang="en-IN" sz="5600" dirty="0" smtClean="0"/>
              <a:t> Rev.2007; 78:353–361.</a:t>
            </a:r>
          </a:p>
          <a:p>
            <a:pPr>
              <a:buNone/>
            </a:pPr>
            <a:r>
              <a:rPr lang="en-IN" sz="5600" dirty="0" smtClean="0"/>
              <a:t>[3].</a:t>
            </a:r>
            <a:r>
              <a:rPr lang="en-IN" sz="5600" u="sng" dirty="0" err="1" smtClean="0">
                <a:hlinkClick r:id="rId2"/>
              </a:rPr>
              <a:t>VanBrakel</a:t>
            </a:r>
            <a:r>
              <a:rPr lang="en-IN" sz="5600" u="sng" dirty="0" smtClean="0">
                <a:hlinkClick r:id="rId2"/>
              </a:rPr>
              <a:t> WH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"/>
              </a:rPr>
              <a:t>Sihombing</a:t>
            </a:r>
            <a:r>
              <a:rPr lang="en-IN" sz="5600" u="sng" dirty="0" smtClean="0">
                <a:hlinkClick r:id="rId3"/>
              </a:rPr>
              <a:t> B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4"/>
              </a:rPr>
              <a:t>Djarir</a:t>
            </a:r>
            <a:r>
              <a:rPr lang="en-IN" sz="5600" u="sng" dirty="0" smtClean="0">
                <a:hlinkClick r:id="rId4"/>
              </a:rPr>
              <a:t> H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5"/>
              </a:rPr>
              <a:t>Beise</a:t>
            </a:r>
            <a:r>
              <a:rPr lang="en-IN" sz="5600" u="sng" dirty="0" smtClean="0">
                <a:hlinkClick r:id="rId5"/>
              </a:rPr>
              <a:t> K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6"/>
              </a:rPr>
              <a:t>Kusumawardhani</a:t>
            </a:r>
            <a:r>
              <a:rPr lang="en-IN" sz="5600" u="sng" dirty="0" smtClean="0">
                <a:hlinkClick r:id="rId6"/>
              </a:rPr>
              <a:t> L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7"/>
              </a:rPr>
              <a:t>Yulihane</a:t>
            </a:r>
            <a:r>
              <a:rPr lang="en-IN" sz="5600" u="sng" dirty="0" smtClean="0">
                <a:hlinkClick r:id="rId7"/>
              </a:rPr>
              <a:t> R</a:t>
            </a:r>
            <a:r>
              <a:rPr lang="en-IN" sz="5600" dirty="0" smtClean="0"/>
              <a:t> et al. Disability in people affected by leprosy: the role of impairment, activity, social participation, stigma and discrimination. </a:t>
            </a:r>
            <a:r>
              <a:rPr lang="en-IN" sz="5600" i="1" dirty="0" smtClean="0"/>
              <a:t>Global Health Action</a:t>
            </a:r>
            <a:r>
              <a:rPr lang="en-IN" sz="5600" dirty="0" smtClean="0"/>
              <a:t>. 2012; 5 </a:t>
            </a:r>
          </a:p>
          <a:p>
            <a:pPr>
              <a:buNone/>
            </a:pPr>
            <a:r>
              <a:rPr lang="en-IN" sz="5600" dirty="0" smtClean="0"/>
              <a:t>[4].</a:t>
            </a:r>
            <a:r>
              <a:rPr lang="en-IN" sz="5600" dirty="0" err="1" smtClean="0"/>
              <a:t>Sarkar</a:t>
            </a:r>
            <a:r>
              <a:rPr lang="en-IN" sz="5600" dirty="0" smtClean="0"/>
              <a:t> J, </a:t>
            </a:r>
            <a:r>
              <a:rPr lang="en-IN" sz="5600" dirty="0" err="1" smtClean="0"/>
              <a:t>Dasgupta</a:t>
            </a:r>
            <a:r>
              <a:rPr lang="en-IN" sz="5600" dirty="0" smtClean="0"/>
              <a:t> A, </a:t>
            </a:r>
            <a:r>
              <a:rPr lang="en-IN" sz="5600" dirty="0" err="1" smtClean="0"/>
              <a:t>Dutt</a:t>
            </a:r>
            <a:r>
              <a:rPr lang="en-IN" sz="5600" dirty="0" smtClean="0"/>
              <a:t> D. Disability among new leprosy patients, an issue of concern: An institution based study in an endemic district for leprosy in the state of West Bengal, India  Indian J </a:t>
            </a:r>
            <a:r>
              <a:rPr lang="en-IN" sz="5600" dirty="0" err="1" smtClean="0"/>
              <a:t>Dermatol</a:t>
            </a:r>
            <a:r>
              <a:rPr lang="en-IN" sz="5600" dirty="0" smtClean="0"/>
              <a:t> </a:t>
            </a:r>
            <a:r>
              <a:rPr lang="en-IN" sz="5600" dirty="0" err="1" smtClean="0"/>
              <a:t>Venereol</a:t>
            </a:r>
            <a:r>
              <a:rPr lang="en-IN" sz="5600" dirty="0" smtClean="0"/>
              <a:t> </a:t>
            </a:r>
            <a:r>
              <a:rPr lang="en-IN" sz="5600" dirty="0" err="1" smtClean="0"/>
              <a:t>Leprol</a:t>
            </a:r>
            <a:r>
              <a:rPr lang="en-IN" sz="5600" dirty="0" smtClean="0"/>
              <a:t> 2012; 78:328-34.</a:t>
            </a:r>
          </a:p>
          <a:p>
            <a:pPr>
              <a:buNone/>
            </a:pPr>
            <a:r>
              <a:rPr lang="en-IN" sz="5600" dirty="0" smtClean="0"/>
              <a:t>[5].Jain P, </a:t>
            </a:r>
            <a:r>
              <a:rPr lang="en-IN" sz="5600" dirty="0" err="1" smtClean="0"/>
              <a:t>Tripathi</a:t>
            </a:r>
            <a:r>
              <a:rPr lang="en-IN" sz="5600" dirty="0" smtClean="0"/>
              <a:t> D, Singh CM,  </a:t>
            </a:r>
            <a:r>
              <a:rPr lang="en-IN" sz="5600" dirty="0" err="1" smtClean="0"/>
              <a:t>Srivastava</a:t>
            </a:r>
            <a:r>
              <a:rPr lang="en-IN" sz="5600" dirty="0" smtClean="0"/>
              <a:t> DK, Sharma A , </a:t>
            </a:r>
            <a:r>
              <a:rPr lang="en-IN" sz="5600" dirty="0" err="1" smtClean="0"/>
              <a:t>Bansal</a:t>
            </a:r>
            <a:r>
              <a:rPr lang="en-IN" sz="5600" dirty="0" smtClean="0"/>
              <a:t> M.</a:t>
            </a:r>
            <a:r>
              <a:rPr lang="en-IN" sz="5600" b="1" dirty="0" smtClean="0"/>
              <a:t>       </a:t>
            </a:r>
            <a:r>
              <a:rPr lang="en-IN" sz="5600" dirty="0" smtClean="0"/>
              <a:t>A study of high disability rate among leprosy affected persons in Gwalior district</a:t>
            </a:r>
            <a:r>
              <a:rPr lang="en-IN" sz="5600" i="1" dirty="0" smtClean="0"/>
              <a:t> .Indian Journal Of Community Health.2011; 23</a:t>
            </a:r>
            <a:r>
              <a:rPr lang="en-IN" sz="5600" dirty="0" smtClean="0"/>
              <a:t>(2): 90-92.</a:t>
            </a:r>
          </a:p>
          <a:p>
            <a:pPr>
              <a:buNone/>
            </a:pPr>
            <a:r>
              <a:rPr lang="en-IN" sz="5600" dirty="0" smtClean="0"/>
              <a:t>[6].</a:t>
            </a:r>
            <a:r>
              <a:rPr lang="en-IN" sz="5600" u="sng" dirty="0" err="1" smtClean="0">
                <a:hlinkClick r:id="rId8"/>
              </a:rPr>
              <a:t>Chavan</a:t>
            </a:r>
            <a:r>
              <a:rPr lang="en-IN" sz="5600" u="sng" dirty="0" smtClean="0">
                <a:hlinkClick r:id="rId8"/>
              </a:rPr>
              <a:t> LB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9"/>
              </a:rPr>
              <a:t>Patel P</a:t>
            </a:r>
            <a:r>
              <a:rPr lang="en-IN" sz="5600" dirty="0" smtClean="0"/>
              <a:t>. Epidemiology of disability in incident leprosy patients at supervisory urban leprosy unit of Nagpur city</a:t>
            </a:r>
            <a:r>
              <a:rPr lang="en-IN" sz="5600" u="sng" dirty="0" smtClean="0">
                <a:hlinkClick r:id="rId10"/>
              </a:rPr>
              <a:t>.</a:t>
            </a:r>
            <a:r>
              <a:rPr lang="en-IN" sz="5600" u="sng" dirty="0" smtClean="0"/>
              <a:t> </a:t>
            </a:r>
            <a:r>
              <a:rPr lang="en-IN" sz="5600" u="sng" dirty="0" err="1" smtClean="0">
                <a:hlinkClick r:id="rId10"/>
              </a:rPr>
              <a:t>Natl</a:t>
            </a:r>
            <a:r>
              <a:rPr lang="en-IN" sz="5600" u="sng" dirty="0" smtClean="0">
                <a:hlinkClick r:id="rId10"/>
              </a:rPr>
              <a:t> J Community Med</a:t>
            </a:r>
            <a:r>
              <a:rPr lang="en-IN" sz="5600" dirty="0" smtClean="0"/>
              <a:t> 2011; 2(1):119-122.</a:t>
            </a:r>
          </a:p>
          <a:p>
            <a:pPr>
              <a:buNone/>
            </a:pPr>
            <a:r>
              <a:rPr lang="en-IN" sz="5600" dirty="0" smtClean="0"/>
              <a:t>[7].</a:t>
            </a:r>
            <a:r>
              <a:rPr lang="en-IN" sz="5600" dirty="0" err="1" smtClean="0"/>
              <a:t>Brandsma</a:t>
            </a:r>
            <a:r>
              <a:rPr lang="en-IN" sz="5600" dirty="0" smtClean="0"/>
              <a:t> JW, </a:t>
            </a:r>
            <a:r>
              <a:rPr lang="en-IN" sz="5600" dirty="0" err="1" smtClean="0"/>
              <a:t>VanBrakel</a:t>
            </a:r>
            <a:r>
              <a:rPr lang="en-IN" sz="5600" dirty="0" smtClean="0"/>
              <a:t> WH. WHO disability grading: operational definitions. </a:t>
            </a:r>
            <a:r>
              <a:rPr lang="en-IN" sz="5600" dirty="0" err="1" smtClean="0"/>
              <a:t>Lepr</a:t>
            </a:r>
            <a:r>
              <a:rPr lang="en-IN" sz="5600" dirty="0" smtClean="0"/>
              <a:t> Rev 2003; 74: 366-373.</a:t>
            </a:r>
          </a:p>
          <a:p>
            <a:pPr>
              <a:buNone/>
            </a:pPr>
            <a:r>
              <a:rPr lang="en-IN" sz="5600" dirty="0" smtClean="0"/>
              <a:t>[8].</a:t>
            </a:r>
            <a:r>
              <a:rPr lang="en-IN" sz="5600" dirty="0" err="1" smtClean="0"/>
              <a:t>Rad</a:t>
            </a:r>
            <a:r>
              <a:rPr lang="en-IN" sz="5600" dirty="0" smtClean="0"/>
              <a:t> F,  </a:t>
            </a:r>
            <a:r>
              <a:rPr lang="en-IN" sz="5600" dirty="0" err="1" smtClean="0"/>
              <a:t>Ghaderi</a:t>
            </a:r>
            <a:r>
              <a:rPr lang="en-IN" sz="5600" dirty="0" smtClean="0"/>
              <a:t> E , </a:t>
            </a:r>
            <a:r>
              <a:rPr lang="en-IN" sz="5600" dirty="0" err="1" smtClean="0"/>
              <a:t>Moradi</a:t>
            </a:r>
            <a:r>
              <a:rPr lang="en-IN" sz="5600" dirty="0" smtClean="0"/>
              <a:t> G , </a:t>
            </a:r>
            <a:r>
              <a:rPr lang="en-IN" sz="5600" dirty="0" err="1" smtClean="0"/>
              <a:t>Salimzadeh</a:t>
            </a:r>
            <a:r>
              <a:rPr lang="en-IN" sz="5600" dirty="0" smtClean="0"/>
              <a:t> H. The Study Of Disability Status Of Live Leprosy Patients In Kurdistan Province Of Iran. Pak J Med </a:t>
            </a:r>
            <a:r>
              <a:rPr lang="en-IN" sz="5600" dirty="0" err="1" smtClean="0"/>
              <a:t>Sci</a:t>
            </a:r>
            <a:r>
              <a:rPr lang="en-IN" sz="5600" dirty="0" smtClean="0"/>
              <a:t> 2007 Oct-Dec; 23(6):857-61 </a:t>
            </a:r>
          </a:p>
          <a:p>
            <a:pPr>
              <a:buNone/>
            </a:pPr>
            <a:r>
              <a:rPr lang="en-IN" sz="5600" dirty="0" smtClean="0"/>
              <a:t>[9].</a:t>
            </a:r>
            <a:r>
              <a:rPr lang="en-IN" sz="5600" dirty="0" err="1" smtClean="0"/>
              <a:t>Nardi</a:t>
            </a:r>
            <a:r>
              <a:rPr lang="en-IN" sz="5600" dirty="0" smtClean="0"/>
              <a:t> SM, </a:t>
            </a:r>
            <a:r>
              <a:rPr lang="en-IN" sz="5600" dirty="0" err="1" smtClean="0"/>
              <a:t>Paschoal</a:t>
            </a:r>
            <a:r>
              <a:rPr lang="en-IN" sz="5600" dirty="0" smtClean="0"/>
              <a:t> </a:t>
            </a:r>
            <a:r>
              <a:rPr lang="en-IN" sz="5600" dirty="0" err="1" smtClean="0"/>
              <a:t>Vdel</a:t>
            </a:r>
            <a:r>
              <a:rPr lang="en-IN" sz="5600" dirty="0" smtClean="0"/>
              <a:t> A. </a:t>
            </a:r>
            <a:r>
              <a:rPr lang="en-IN" sz="5600" dirty="0" err="1" smtClean="0"/>
              <a:t>Chiaravalloti-Neto</a:t>
            </a:r>
            <a:r>
              <a:rPr lang="en-IN" sz="5600" dirty="0" smtClean="0"/>
              <a:t> F, </a:t>
            </a:r>
            <a:r>
              <a:rPr lang="en-IN" sz="5600" dirty="0" err="1" smtClean="0"/>
              <a:t>Zanetta</a:t>
            </a:r>
            <a:r>
              <a:rPr lang="en-IN" sz="5600" dirty="0" smtClean="0"/>
              <a:t> DM. Leprosy-related disabilities after release from multidrug treatment: prevalence and spatial distribution. Rev. </a:t>
            </a:r>
            <a:r>
              <a:rPr lang="en-IN" sz="5600" dirty="0" err="1" smtClean="0"/>
              <a:t>Saúde</a:t>
            </a:r>
            <a:r>
              <a:rPr lang="en-IN" sz="5600" dirty="0" smtClean="0"/>
              <a:t> </a:t>
            </a:r>
            <a:r>
              <a:rPr lang="en-IN" sz="5600" dirty="0" err="1" smtClean="0"/>
              <a:t>Pública</a:t>
            </a:r>
            <a:r>
              <a:rPr lang="en-IN" sz="5600" dirty="0" smtClean="0"/>
              <a:t> 2012 Dec; 46(6):969-977.</a:t>
            </a:r>
          </a:p>
          <a:p>
            <a:pPr>
              <a:buNone/>
            </a:pPr>
            <a:r>
              <a:rPr lang="en-IN" sz="5600" dirty="0" smtClean="0"/>
              <a:t>[10].Ishida Y. Prevalence of disability among leprosy patients and effectiveness of leprosy reaction services with standard </a:t>
            </a:r>
            <a:r>
              <a:rPr lang="en-IN" sz="5600" dirty="0" err="1" smtClean="0"/>
              <a:t>prednisolone</a:t>
            </a:r>
            <a:r>
              <a:rPr lang="en-IN" sz="5600" dirty="0" smtClean="0"/>
              <a:t> treatment at field level in an endemic country--some data from joint leprosy research collaboration in Myanmar. Nihon </a:t>
            </a:r>
            <a:r>
              <a:rPr lang="en-IN" sz="5600" dirty="0" err="1" smtClean="0"/>
              <a:t>Hansenbyo</a:t>
            </a:r>
            <a:r>
              <a:rPr lang="en-IN" sz="5600" dirty="0" smtClean="0"/>
              <a:t> </a:t>
            </a:r>
            <a:r>
              <a:rPr lang="en-IN" sz="5600" dirty="0" err="1" smtClean="0"/>
              <a:t>Gakkai</a:t>
            </a:r>
            <a:r>
              <a:rPr lang="en-IN" sz="5600" dirty="0" smtClean="0"/>
              <a:t> Zasshi.2009 Sep; 78(3):277-82</a:t>
            </a:r>
            <a:endParaRPr lang="en-IN" sz="26400" dirty="0" smtClean="0"/>
          </a:p>
          <a:p>
            <a:pPr>
              <a:buNone/>
            </a:pPr>
            <a:endParaRPr lang="en-IN" sz="5600" dirty="0" smtClean="0"/>
          </a:p>
          <a:p>
            <a:endParaRPr lang="en-IN" dirty="0"/>
          </a:p>
        </p:txBody>
      </p:sp>
      <p:pic>
        <p:nvPicPr>
          <p:cNvPr id="4" name="Picture 3" descr="C:\Users\Dinesh\Desktop\Srmseal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74804" y="142852"/>
            <a:ext cx="869162" cy="92029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28596" y="285728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IN" sz="5600" dirty="0" smtClean="0"/>
              <a:t>[11].</a:t>
            </a:r>
            <a:r>
              <a:rPr lang="en-IN" sz="5600" u="sng" dirty="0" err="1" smtClean="0">
                <a:hlinkClick r:id="rId2"/>
              </a:rPr>
              <a:t>Gautham</a:t>
            </a:r>
            <a:r>
              <a:rPr lang="en-IN" sz="5600" u="sng" dirty="0" smtClean="0">
                <a:hlinkClick r:id="rId2"/>
              </a:rPr>
              <a:t> HYPERLINK "http://www.ncbi.nlm.nih.gov/pubmed?term=Gautham MS[Author]&amp;</a:t>
            </a:r>
            <a:r>
              <a:rPr lang="en-IN" sz="5600" u="sng" dirty="0" err="1" smtClean="0">
                <a:hlinkClick r:id="rId2"/>
              </a:rPr>
              <a:t>cauthor</a:t>
            </a:r>
            <a:r>
              <a:rPr lang="en-IN" sz="5600" u="sng" dirty="0" smtClean="0">
                <a:hlinkClick r:id="rId2"/>
              </a:rPr>
              <a:t>=</a:t>
            </a:r>
            <a:r>
              <a:rPr lang="en-IN" sz="5600" u="sng" dirty="0" err="1" smtClean="0">
                <a:hlinkClick r:id="rId2"/>
              </a:rPr>
              <a:t>true&amp;cauthor_uid</a:t>
            </a:r>
            <a:r>
              <a:rPr lang="en-IN" sz="5600" u="sng" dirty="0" smtClean="0">
                <a:hlinkClick r:id="rId2"/>
              </a:rPr>
              <a:t>=22125937"MS</a:t>
            </a:r>
            <a:r>
              <a:rPr lang="en-IN" sz="5600" dirty="0" smtClean="0"/>
              <a:t>, </a:t>
            </a:r>
            <a:r>
              <a:rPr lang="en-IN" sz="5600" u="sng" dirty="0" err="1" smtClean="0">
                <a:hlinkClick r:id="rId3"/>
              </a:rPr>
              <a:t>Dayananda</a:t>
            </a:r>
            <a:r>
              <a:rPr lang="en-IN" sz="5600" u="sng" dirty="0" smtClean="0">
                <a:hlinkClick r:id="rId3"/>
              </a:rPr>
              <a:t> M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4"/>
              </a:rPr>
              <a:t>Gopinath</a:t>
            </a:r>
            <a:r>
              <a:rPr lang="en-IN" sz="5600" u="sng" dirty="0" smtClean="0">
                <a:hlinkClick r:id="rId4"/>
              </a:rPr>
              <a:t> D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5"/>
              </a:rPr>
              <a:t>Shivraj</a:t>
            </a:r>
            <a:r>
              <a:rPr lang="en-IN" sz="5600" u="sng" dirty="0" smtClean="0">
                <a:hlinkClick r:id="rId5"/>
              </a:rPr>
              <a:t> NS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6"/>
              </a:rPr>
              <a:t>Riyaz</a:t>
            </a:r>
            <a:r>
              <a:rPr lang="en-IN" sz="5600" u="sng" dirty="0" smtClean="0">
                <a:hlinkClick r:id="rId6"/>
              </a:rPr>
              <a:t> B</a:t>
            </a:r>
            <a:r>
              <a:rPr lang="en-IN" sz="5600" dirty="0" smtClean="0"/>
              <a:t>, </a:t>
            </a:r>
            <a:r>
              <a:rPr lang="en-IN" sz="5600" u="sng" dirty="0" err="1" smtClean="0"/>
              <a:t>Pruthvish</a:t>
            </a:r>
            <a:r>
              <a:rPr lang="en-IN" sz="5600" u="sng" dirty="0" smtClean="0"/>
              <a:t> </a:t>
            </a:r>
            <a:r>
              <a:rPr lang="en-IN" sz="5600" u="sng" dirty="0" err="1" smtClean="0"/>
              <a:t>S</a:t>
            </a:r>
            <a:r>
              <a:rPr lang="en-IN" sz="5600" dirty="0" err="1" smtClean="0"/>
              <a:t>.Community</a:t>
            </a:r>
            <a:r>
              <a:rPr lang="en-IN" sz="5600" dirty="0" smtClean="0"/>
              <a:t>-based needs assessment of Leprosy patients in </a:t>
            </a:r>
            <a:r>
              <a:rPr lang="en-IN" sz="5600" dirty="0" err="1" smtClean="0"/>
              <a:t>Chamrajanagar</a:t>
            </a:r>
            <a:r>
              <a:rPr lang="en-IN" sz="5600" dirty="0" smtClean="0"/>
              <a:t> District, Karnataka, India. </a:t>
            </a:r>
            <a:r>
              <a:rPr lang="en-IN" sz="5600" dirty="0" err="1" smtClean="0"/>
              <a:t>Lepr</a:t>
            </a:r>
            <a:r>
              <a:rPr lang="en-IN" sz="5600" dirty="0" smtClean="0"/>
              <a:t> Rev 2011Sep; 82(3): 286–295 </a:t>
            </a:r>
          </a:p>
          <a:p>
            <a:pPr>
              <a:buNone/>
            </a:pPr>
            <a:r>
              <a:rPr lang="en-IN" sz="5600" dirty="0" smtClean="0"/>
              <a:t>[12].</a:t>
            </a:r>
            <a:r>
              <a:rPr lang="en-IN" sz="5600" u="sng" dirty="0" err="1" smtClean="0">
                <a:hlinkClick r:id="rId7"/>
              </a:rPr>
              <a:t>Raposo</a:t>
            </a:r>
            <a:r>
              <a:rPr lang="en-IN" sz="5600" u="sng" dirty="0" smtClean="0">
                <a:hlinkClick r:id="rId7"/>
              </a:rPr>
              <a:t> MT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8"/>
              </a:rPr>
              <a:t>Caminha</a:t>
            </a:r>
            <a:r>
              <a:rPr lang="en-IN" sz="5600" u="sng" dirty="0" smtClean="0">
                <a:hlinkClick r:id="rId8"/>
              </a:rPr>
              <a:t> AV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9"/>
              </a:rPr>
              <a:t>Heukelbach</a:t>
            </a:r>
            <a:r>
              <a:rPr lang="en-IN" sz="5600" u="sng" dirty="0" smtClean="0">
                <a:hlinkClick r:id="rId9"/>
              </a:rPr>
              <a:t> J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10"/>
              </a:rPr>
              <a:t>Sánchez-González</a:t>
            </a:r>
            <a:r>
              <a:rPr lang="en-IN" sz="5600" u="sng" dirty="0" smtClean="0">
                <a:hlinkClick r:id="rId10"/>
              </a:rPr>
              <a:t> MÁ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11"/>
              </a:rPr>
              <a:t>de Medeiros JL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12"/>
              </a:rPr>
              <a:t>Nemes</a:t>
            </a:r>
            <a:r>
              <a:rPr lang="en-IN" sz="5600" u="sng" dirty="0" smtClean="0">
                <a:hlinkClick r:id="rId12"/>
              </a:rPr>
              <a:t> MI</a:t>
            </a:r>
            <a:r>
              <a:rPr lang="en-IN" sz="5600" dirty="0" smtClean="0"/>
              <a:t>. Assessment of physical impairments in leprosy patients: a comparison between the world health organization (who) disability grade and the Eye-Hand-Foot score. </a:t>
            </a:r>
            <a:r>
              <a:rPr lang="en-IN" sz="5600" u="sng" dirty="0" smtClean="0">
                <a:hlinkClick r:id="rId13"/>
              </a:rPr>
              <a:t>Rev Inst Med </a:t>
            </a:r>
            <a:r>
              <a:rPr lang="en-IN" sz="5600" u="sng" dirty="0" err="1" smtClean="0">
                <a:hlinkClick r:id="rId13"/>
              </a:rPr>
              <a:t>Trop</a:t>
            </a:r>
            <a:r>
              <a:rPr lang="en-IN" sz="5600" u="sng" dirty="0" smtClean="0">
                <a:hlinkClick r:id="rId13"/>
              </a:rPr>
              <a:t> Sao Paulo.</a:t>
            </a:r>
            <a:r>
              <a:rPr lang="en-IN" sz="5600" dirty="0" smtClean="0"/>
              <a:t> 2011 Mar-Apr; 53(2):77-81 </a:t>
            </a:r>
          </a:p>
          <a:p>
            <a:pPr>
              <a:buNone/>
            </a:pPr>
            <a:r>
              <a:rPr lang="en-IN" sz="5600" dirty="0" smtClean="0"/>
              <a:t>[13].</a:t>
            </a:r>
            <a:r>
              <a:rPr lang="en-IN" sz="5600" u="sng" dirty="0" smtClean="0">
                <a:hlinkClick r:id="rId14"/>
              </a:rPr>
              <a:t>Kumar AA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15"/>
              </a:rPr>
              <a:t>Naidu AA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16"/>
              </a:rPr>
              <a:t>Mahapatra</a:t>
            </a:r>
            <a:r>
              <a:rPr lang="en-IN" sz="5600" u="sng" dirty="0" smtClean="0">
                <a:hlinkClick r:id="rId16"/>
              </a:rPr>
              <a:t> BR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17"/>
              </a:rPr>
              <a:t>Porichha</a:t>
            </a:r>
            <a:r>
              <a:rPr lang="en-IN" sz="5600" u="sng" dirty="0" smtClean="0">
                <a:hlinkClick r:id="rId17"/>
              </a:rPr>
              <a:t> D</a:t>
            </a:r>
            <a:r>
              <a:rPr lang="en-IN" sz="5600" dirty="0" smtClean="0"/>
              <a:t>. Trend in decline in leprosy disabilities of a LEPRA project in </a:t>
            </a:r>
            <a:r>
              <a:rPr lang="en-IN" sz="5600" dirty="0" err="1" smtClean="0"/>
              <a:t>Malkangiri</a:t>
            </a:r>
            <a:r>
              <a:rPr lang="en-IN" sz="5600" dirty="0" smtClean="0"/>
              <a:t> district, </a:t>
            </a:r>
            <a:r>
              <a:rPr lang="en-IN" sz="5600" dirty="0" err="1" smtClean="0"/>
              <a:t>Odisha</a:t>
            </a:r>
            <a:r>
              <a:rPr lang="en-IN" sz="5600" dirty="0" smtClean="0"/>
              <a:t>, India. </a:t>
            </a:r>
            <a:r>
              <a:rPr lang="en-IN" sz="5600" u="sng" dirty="0" smtClean="0">
                <a:hlinkClick r:id="rId18"/>
              </a:rPr>
              <a:t>Indian J Lepr.</a:t>
            </a:r>
            <a:r>
              <a:rPr lang="en-IN" sz="5600" dirty="0" smtClean="0"/>
              <a:t>2013 Jul-Sep;85(3):101-8.</a:t>
            </a:r>
          </a:p>
          <a:p>
            <a:pPr>
              <a:buNone/>
            </a:pPr>
            <a:r>
              <a:rPr lang="en-IN" sz="5600" dirty="0" smtClean="0"/>
              <a:t>[14].</a:t>
            </a:r>
            <a:r>
              <a:rPr lang="en-IN" sz="5600" u="sng" dirty="0" err="1" smtClean="0">
                <a:hlinkClick r:id="rId19"/>
              </a:rPr>
              <a:t>Shen</a:t>
            </a:r>
            <a:r>
              <a:rPr lang="en-IN" sz="5600" u="sng" dirty="0" smtClean="0">
                <a:hlinkClick r:id="rId19"/>
              </a:rPr>
              <a:t> J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20"/>
              </a:rPr>
              <a:t>Liu M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21"/>
              </a:rPr>
              <a:t>Zhou M</a:t>
            </a:r>
            <a:r>
              <a:rPr lang="en-IN" sz="5600" dirty="0" smtClean="0"/>
              <a:t>. Current situation of leprosy colonies/leprosaria and their future in P.R. China. </a:t>
            </a:r>
            <a:r>
              <a:rPr lang="en-IN" sz="5600" dirty="0" err="1" smtClean="0"/>
              <a:t>Lepr</a:t>
            </a:r>
            <a:r>
              <a:rPr lang="en-IN" sz="5600" dirty="0" smtClean="0"/>
              <a:t> Rev 2007 Sep; 78(3): 281–89</a:t>
            </a:r>
          </a:p>
          <a:p>
            <a:pPr>
              <a:buNone/>
            </a:pPr>
            <a:r>
              <a:rPr lang="en-IN" sz="5600" dirty="0" smtClean="0"/>
              <a:t>[15].</a:t>
            </a:r>
            <a:r>
              <a:rPr lang="en-IN" sz="5600" u="sng" dirty="0" smtClean="0">
                <a:hlinkClick r:id="rId22"/>
              </a:rPr>
              <a:t>De </a:t>
            </a:r>
            <a:r>
              <a:rPr lang="en-IN" sz="5600" u="sng" dirty="0" err="1" smtClean="0">
                <a:hlinkClick r:id="rId22"/>
              </a:rPr>
              <a:t>Araujo</a:t>
            </a:r>
            <a:r>
              <a:rPr lang="en-IN" sz="5600" u="sng" dirty="0" smtClean="0">
                <a:hlinkClick r:id="rId22"/>
              </a:rPr>
              <a:t> E </a:t>
            </a:r>
            <a:r>
              <a:rPr lang="en-IN" sz="5600" u="sng" dirty="0" err="1" smtClean="0">
                <a:hlinkClick r:id="rId22"/>
              </a:rPr>
              <a:t>Araujo</a:t>
            </a:r>
            <a:r>
              <a:rPr lang="en-IN" sz="5600" u="sng" dirty="0" smtClean="0">
                <a:hlinkClick r:id="rId22"/>
              </a:rPr>
              <a:t> AE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23"/>
              </a:rPr>
              <a:t>De Aquino DM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24"/>
              </a:rPr>
              <a:t>Goulart</a:t>
            </a:r>
            <a:r>
              <a:rPr lang="en-IN" sz="5600" u="sng" dirty="0" smtClean="0">
                <a:hlinkClick r:id="rId24"/>
              </a:rPr>
              <a:t> IM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25"/>
              </a:rPr>
              <a:t>Pereira SR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26"/>
              </a:rPr>
              <a:t>Figueiredo</a:t>
            </a:r>
            <a:r>
              <a:rPr lang="en-IN" sz="5600" u="sng" dirty="0" smtClean="0">
                <a:hlinkClick r:id="rId26"/>
              </a:rPr>
              <a:t> IA</a:t>
            </a:r>
            <a:r>
              <a:rPr lang="en-IN" sz="5600" dirty="0" smtClean="0"/>
              <a:t>, Serra HO et al. Factors associated with neural alterations and physical disabilities in patients with leprosy in São Luis, State of </a:t>
            </a:r>
            <a:r>
              <a:rPr lang="en-IN" sz="5600" dirty="0" err="1" smtClean="0"/>
              <a:t>Maranhão</a:t>
            </a:r>
            <a:r>
              <a:rPr lang="en-IN" sz="5600" dirty="0" smtClean="0"/>
              <a:t>, Brazil. Rev Soc Bras Med </a:t>
            </a:r>
            <a:r>
              <a:rPr lang="en-IN" sz="5600" dirty="0" err="1" smtClean="0"/>
              <a:t>Trop</a:t>
            </a:r>
            <a:r>
              <a:rPr lang="en-IN" sz="5600" dirty="0" smtClean="0"/>
              <a:t> 2014 Jul; 47(4):490-7</a:t>
            </a:r>
          </a:p>
          <a:p>
            <a:pPr>
              <a:buNone/>
            </a:pPr>
            <a:r>
              <a:rPr lang="en-IN" sz="5600" dirty="0" smtClean="0"/>
              <a:t>[16].</a:t>
            </a:r>
            <a:r>
              <a:rPr lang="en-IN" sz="5600" u="sng" dirty="0" smtClean="0">
                <a:hlinkClick r:id="rId27"/>
              </a:rPr>
              <a:t>Guerrero MI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28"/>
              </a:rPr>
              <a:t>Muvdi</a:t>
            </a:r>
            <a:r>
              <a:rPr lang="en-IN" sz="5600" u="sng" dirty="0" smtClean="0">
                <a:hlinkClick r:id="rId28"/>
              </a:rPr>
              <a:t> S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29"/>
              </a:rPr>
              <a:t>Leon CI</a:t>
            </a:r>
            <a:r>
              <a:rPr lang="en-IN" sz="5600" dirty="0" smtClean="0"/>
              <a:t>. Delay in leprosy diagnosis as a predictor of disability in a cohort of patients in Colombia, 2000 - 2010. Rev </a:t>
            </a:r>
            <a:r>
              <a:rPr lang="en-IN" sz="5600" dirty="0" err="1" smtClean="0"/>
              <a:t>Panam</a:t>
            </a:r>
            <a:r>
              <a:rPr lang="en-IN" sz="5600" dirty="0" smtClean="0"/>
              <a:t> </a:t>
            </a:r>
            <a:r>
              <a:rPr lang="en-IN" sz="5600" dirty="0" err="1" smtClean="0"/>
              <a:t>Salud</a:t>
            </a:r>
            <a:r>
              <a:rPr lang="en-IN" sz="5600" dirty="0" smtClean="0"/>
              <a:t> </a:t>
            </a:r>
            <a:r>
              <a:rPr lang="en-IN" sz="5600" dirty="0" err="1" smtClean="0"/>
              <a:t>Pública</a:t>
            </a:r>
            <a:r>
              <a:rPr lang="en-IN" sz="5600" dirty="0" smtClean="0"/>
              <a:t>. 2013 Feb; 33(2):137-143.</a:t>
            </a:r>
          </a:p>
          <a:p>
            <a:pPr>
              <a:buNone/>
            </a:pPr>
            <a:r>
              <a:rPr lang="en-IN" sz="5600" dirty="0" smtClean="0"/>
              <a:t>[17].</a:t>
            </a:r>
            <a:r>
              <a:rPr lang="en-IN" sz="5600" u="sng" dirty="0" smtClean="0">
                <a:hlinkClick r:id="rId30"/>
              </a:rPr>
              <a:t>El-</a:t>
            </a:r>
            <a:r>
              <a:rPr lang="en-IN" sz="5600" u="sng" dirty="0" err="1" smtClean="0">
                <a:hlinkClick r:id="rId30"/>
              </a:rPr>
              <a:t>Dawela</a:t>
            </a:r>
            <a:r>
              <a:rPr lang="en-IN" sz="5600" u="sng" dirty="0" smtClean="0">
                <a:hlinkClick r:id="rId30"/>
              </a:rPr>
              <a:t> RE</a:t>
            </a:r>
            <a:r>
              <a:rPr lang="en-IN" sz="5600" dirty="0" smtClean="0"/>
              <a:t>, </a:t>
            </a:r>
            <a:r>
              <a:rPr lang="en-IN" sz="5600" u="sng" dirty="0" smtClean="0">
                <a:hlinkClick r:id="rId31"/>
              </a:rPr>
              <a:t>Mohamed AS</a:t>
            </a:r>
            <a:r>
              <a:rPr lang="en-IN" sz="5600" dirty="0" smtClean="0"/>
              <a:t>, </a:t>
            </a:r>
            <a:r>
              <a:rPr lang="en-IN" sz="5600" dirty="0" err="1" smtClean="0"/>
              <a:t>Yousef</a:t>
            </a:r>
            <a:r>
              <a:rPr lang="en-IN" sz="5600" dirty="0" smtClean="0"/>
              <a:t> F Analysis of newly detected leprosy in </a:t>
            </a:r>
            <a:r>
              <a:rPr lang="en-IN" sz="5600" dirty="0" err="1" smtClean="0"/>
              <a:t>Sohag</a:t>
            </a:r>
            <a:r>
              <a:rPr lang="en-IN" sz="5600" dirty="0" smtClean="0"/>
              <a:t> Governorate, Upper Egypt, 2004-2008.</a:t>
            </a:r>
            <a:r>
              <a:rPr lang="en-IN" sz="5600" u="sng" dirty="0" smtClean="0">
                <a:hlinkClick r:id="rId32"/>
              </a:rPr>
              <a:t>Lepr Rev.</a:t>
            </a:r>
            <a:r>
              <a:rPr lang="en-IN" sz="5600" dirty="0" smtClean="0"/>
              <a:t>2012 Mar; 83(1):71-9.</a:t>
            </a:r>
          </a:p>
          <a:p>
            <a:pPr>
              <a:buNone/>
            </a:pPr>
            <a:r>
              <a:rPr lang="en-IN" sz="5600" dirty="0" smtClean="0"/>
              <a:t>[18].</a:t>
            </a:r>
            <a:r>
              <a:rPr lang="en-IN" sz="5600" u="sng" dirty="0" err="1" smtClean="0">
                <a:hlinkClick r:id="rId33"/>
              </a:rPr>
              <a:t>SinghL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4"/>
              </a:rPr>
              <a:t>Malhotra</a:t>
            </a:r>
            <a:r>
              <a:rPr lang="en-IN" sz="5600" u="sng" dirty="0" smtClean="0">
                <a:hlinkClick r:id="rId34"/>
              </a:rPr>
              <a:t> R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5"/>
              </a:rPr>
              <a:t>Bundela</a:t>
            </a:r>
            <a:r>
              <a:rPr lang="en-IN" sz="5600" u="sng" dirty="0" smtClean="0">
                <a:hlinkClick r:id="rId35"/>
              </a:rPr>
              <a:t> RK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6"/>
              </a:rPr>
              <a:t>Garg</a:t>
            </a:r>
            <a:r>
              <a:rPr lang="en-IN" sz="5600" u="sng" dirty="0" smtClean="0">
                <a:hlinkClick r:id="rId36"/>
              </a:rPr>
              <a:t> P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7"/>
              </a:rPr>
              <a:t>Dhillon</a:t>
            </a:r>
            <a:r>
              <a:rPr lang="en-IN" sz="5600" u="sng" dirty="0" smtClean="0">
                <a:hlinkClick r:id="rId37"/>
              </a:rPr>
              <a:t> KS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8"/>
              </a:rPr>
              <a:t>Chawla</a:t>
            </a:r>
            <a:r>
              <a:rPr lang="en-IN" sz="5600" u="sng" dirty="0" smtClean="0">
                <a:hlinkClick r:id="rId38"/>
              </a:rPr>
              <a:t> S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39"/>
              </a:rPr>
              <a:t>Lal</a:t>
            </a:r>
            <a:r>
              <a:rPr lang="en-IN" sz="5600" u="sng" dirty="0" smtClean="0">
                <a:hlinkClick r:id="rId39"/>
              </a:rPr>
              <a:t> BB</a:t>
            </a:r>
            <a:r>
              <a:rPr lang="en-IN" sz="5600" dirty="0" smtClean="0"/>
              <a:t>. Ocular disability--WHO grade 2 in persons affected with leprosy. </a:t>
            </a:r>
            <a:r>
              <a:rPr lang="en-IN" sz="5600" u="sng" dirty="0" smtClean="0">
                <a:hlinkClick r:id="rId40"/>
              </a:rPr>
              <a:t>Indian J </a:t>
            </a:r>
            <a:r>
              <a:rPr lang="en-IN" sz="5600" u="sng" dirty="0" err="1" smtClean="0">
                <a:hlinkClick r:id="rId40"/>
              </a:rPr>
              <a:t>Lepr</a:t>
            </a:r>
            <a:r>
              <a:rPr lang="en-IN" sz="5600" u="sng" dirty="0" smtClean="0">
                <a:hlinkClick r:id="rId40"/>
              </a:rPr>
              <a:t>.</a:t>
            </a:r>
            <a:r>
              <a:rPr lang="en-IN" sz="5600" dirty="0" smtClean="0"/>
              <a:t> 2014 Jan-Mar; 86(1):1-6.</a:t>
            </a:r>
          </a:p>
          <a:p>
            <a:pPr>
              <a:buNone/>
            </a:pPr>
            <a:r>
              <a:rPr lang="en-IN" sz="5600" dirty="0" smtClean="0"/>
              <a:t>[19].</a:t>
            </a:r>
            <a:r>
              <a:rPr lang="en-IN" sz="5600" u="sng" dirty="0" err="1" smtClean="0">
                <a:hlinkClick r:id="rId41"/>
              </a:rPr>
              <a:t>Waziri-Erameh</a:t>
            </a:r>
            <a:r>
              <a:rPr lang="en-IN" sz="5600" u="sng" dirty="0" smtClean="0">
                <a:hlinkClick r:id="rId41"/>
              </a:rPr>
              <a:t> MJ</a:t>
            </a:r>
            <a:r>
              <a:rPr lang="en-IN" sz="5600" dirty="0" smtClean="0"/>
              <a:t>, </a:t>
            </a:r>
            <a:r>
              <a:rPr lang="en-IN" sz="5600" u="sng" dirty="0" err="1" smtClean="0">
                <a:hlinkClick r:id="rId42"/>
              </a:rPr>
              <a:t>Omoti</a:t>
            </a:r>
            <a:r>
              <a:rPr lang="en-IN" sz="5600" u="sng" dirty="0" smtClean="0">
                <a:hlinkClick r:id="rId42"/>
              </a:rPr>
              <a:t> AE</a:t>
            </a:r>
            <a:r>
              <a:rPr lang="en-IN" sz="5600" dirty="0" smtClean="0"/>
              <a:t>. Ocular leprosy in Nigeria: a survey of an </a:t>
            </a:r>
            <a:r>
              <a:rPr lang="en-IN" sz="5600" dirty="0" err="1" smtClean="0"/>
              <a:t>Eku</a:t>
            </a:r>
            <a:r>
              <a:rPr lang="en-IN" sz="5600" dirty="0" smtClean="0"/>
              <a:t> </a:t>
            </a:r>
            <a:r>
              <a:rPr lang="en-IN" sz="5600" dirty="0" err="1" smtClean="0"/>
              <a:t>leprosorium</a:t>
            </a:r>
            <a:r>
              <a:rPr lang="en-IN" sz="5600" dirty="0" smtClean="0"/>
              <a:t>.  </a:t>
            </a:r>
            <a:r>
              <a:rPr lang="en-IN" sz="5600" u="sng" dirty="0" err="1" smtClean="0">
                <a:hlinkClick r:id="rId43"/>
              </a:rPr>
              <a:t>Trop</a:t>
            </a:r>
            <a:r>
              <a:rPr lang="en-IN" sz="5600" u="sng" dirty="0" smtClean="0">
                <a:hlinkClick r:id="rId43"/>
              </a:rPr>
              <a:t> </a:t>
            </a:r>
            <a:r>
              <a:rPr lang="en-IN" sz="5600" u="sng" dirty="0" err="1" smtClean="0">
                <a:hlinkClick r:id="rId43"/>
              </a:rPr>
              <a:t>Doct</a:t>
            </a:r>
            <a:r>
              <a:rPr lang="en-IN" sz="5600" u="sng" dirty="0" smtClean="0">
                <a:hlinkClick r:id="rId43"/>
              </a:rPr>
              <a:t>.</a:t>
            </a:r>
            <a:r>
              <a:rPr lang="en-IN" sz="5600" dirty="0" smtClean="0"/>
              <a:t> 2006 Jan; 36(1):27-8.</a:t>
            </a:r>
            <a:r>
              <a:rPr lang="en-US" dirty="0" smtClean="0"/>
              <a:t> 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356906" y="2967335"/>
            <a:ext cx="40780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!!!!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3361</TotalTime>
  <Words>1313</Words>
  <Application>Microsoft Office PowerPoint</Application>
  <PresentationFormat>On-screen Show (4:3)</PresentationFormat>
  <Paragraphs>208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Median</vt:lpstr>
      <vt:lpstr>Document</vt:lpstr>
      <vt:lpstr>                                                  </vt:lpstr>
      <vt:lpstr>Slide 2</vt:lpstr>
      <vt:lpstr>CONTENTS</vt:lpstr>
      <vt:lpstr>INTRODUCTION</vt:lpstr>
      <vt:lpstr>CURRENT SCENARIO</vt:lpstr>
      <vt:lpstr>INTRODUCTION</vt:lpstr>
      <vt:lpstr>INTRODUCTION</vt:lpstr>
      <vt:lpstr>INTRODUCTION</vt:lpstr>
      <vt:lpstr>OBJECTIVES</vt:lpstr>
      <vt:lpstr>MATERIALS &amp; METHODS</vt:lpstr>
      <vt:lpstr>Slide 11</vt:lpstr>
      <vt:lpstr>MATERIALS &amp; METHODS</vt:lpstr>
      <vt:lpstr>MATERIALS &amp; METHODS</vt:lpstr>
      <vt:lpstr>Slide 14</vt:lpstr>
      <vt:lpstr>DATA COLLECTION</vt:lpstr>
      <vt:lpstr>DATA COLLECTION</vt:lpstr>
      <vt:lpstr>Slide 17</vt:lpstr>
      <vt:lpstr>Slide 18</vt:lpstr>
      <vt:lpstr>Slide 19</vt:lpstr>
      <vt:lpstr>Slide 20</vt:lpstr>
      <vt:lpstr>Slide 21</vt:lpstr>
      <vt:lpstr>Vengadapuram Colony</vt:lpstr>
      <vt:lpstr>Slide 23</vt:lpstr>
      <vt:lpstr>ANALYSIS</vt:lpstr>
      <vt:lpstr>Slide 25</vt:lpstr>
      <vt:lpstr>Slide 26</vt:lpstr>
      <vt:lpstr> Fig 1: W.H.O Disability grading of Study Participants </vt:lpstr>
      <vt:lpstr>Fig 2: QoL scores based on the different domains </vt:lpstr>
      <vt:lpstr>Slide 29</vt:lpstr>
      <vt:lpstr>TABLE 3 : LINEAR REGRESSION ANALYSIS</vt:lpstr>
      <vt:lpstr>DISCUSSION</vt:lpstr>
      <vt:lpstr>DISCUSSION</vt:lpstr>
      <vt:lpstr>DISCUSSION</vt:lpstr>
      <vt:lpstr>LIMITATIONS</vt:lpstr>
      <vt:lpstr>RECOMMENDATIONS</vt:lpstr>
      <vt:lpstr>REFERENCES</vt:lpstr>
      <vt:lpstr>REFERENCES</vt:lpstr>
      <vt:lpstr>Slide 38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 PRESENTATION</dc:title>
  <dc:creator>Hp</dc:creator>
  <cp:lastModifiedBy>Dinesh</cp:lastModifiedBy>
  <cp:revision>382</cp:revision>
  <dcterms:created xsi:type="dcterms:W3CDTF">2013-03-02T05:30:58Z</dcterms:created>
  <dcterms:modified xsi:type="dcterms:W3CDTF">2016-05-13T04:20:22Z</dcterms:modified>
</cp:coreProperties>
</file>