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7" r:id="rId4"/>
    <p:sldId id="275" r:id="rId5"/>
    <p:sldId id="276" r:id="rId6"/>
    <p:sldId id="260" r:id="rId7"/>
    <p:sldId id="261" r:id="rId8"/>
    <p:sldId id="269" r:id="rId9"/>
    <p:sldId id="271" r:id="rId10"/>
    <p:sldId id="272" r:id="rId11"/>
    <p:sldId id="273" r:id="rId12"/>
    <p:sldId id="274" r:id="rId13"/>
    <p:sldId id="262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29413-E6E6-4666-8290-FA871A61118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A50B40-ACB1-4D54-95F3-ADBA24FA973C}">
      <dgm:prSet phldrT="[Text]"/>
      <dgm:spPr/>
      <dgm:t>
        <a:bodyPr/>
        <a:lstStyle/>
        <a:p>
          <a:r>
            <a:rPr lang="en-AU" dirty="0" smtClean="0"/>
            <a:t>Tropical regions</a:t>
          </a:r>
          <a:r>
            <a:rPr lang="en-AU" dirty="0" smtClean="0">
              <a:sym typeface="Wingdings" panose="05000000000000000000" pitchFamily="2" charset="2"/>
            </a:rPr>
            <a:t> North Sumatera  Indonesia</a:t>
          </a:r>
          <a:endParaRPr lang="en-US" dirty="0"/>
        </a:p>
      </dgm:t>
    </dgm:pt>
    <dgm:pt modelId="{51D35900-7178-4FAC-BF63-3E7B35743844}" type="parTrans" cxnId="{615A8680-D070-414D-AE47-AED05EB71624}">
      <dgm:prSet/>
      <dgm:spPr/>
      <dgm:t>
        <a:bodyPr/>
        <a:lstStyle/>
        <a:p>
          <a:endParaRPr lang="en-US"/>
        </a:p>
      </dgm:t>
    </dgm:pt>
    <dgm:pt modelId="{D66EF879-FB63-4A00-8B32-192678EBE576}" type="sibTrans" cxnId="{615A8680-D070-414D-AE47-AED05EB71624}">
      <dgm:prSet/>
      <dgm:spPr/>
      <dgm:t>
        <a:bodyPr/>
        <a:lstStyle/>
        <a:p>
          <a:endParaRPr lang="en-US"/>
        </a:p>
      </dgm:t>
    </dgm:pt>
    <dgm:pt modelId="{DB5453B0-30A5-4758-9C0A-76275993A716}">
      <dgm:prSet phldrT="[Text]"/>
      <dgm:spPr/>
      <dgm:t>
        <a:bodyPr/>
        <a:lstStyle/>
        <a:p>
          <a:r>
            <a:rPr lang="en-AU" dirty="0" smtClean="0"/>
            <a:t>Women </a:t>
          </a:r>
          <a:r>
            <a:rPr lang="en-AU" dirty="0" smtClean="0">
              <a:sym typeface="Wingdings" panose="05000000000000000000" pitchFamily="2" charset="2"/>
            </a:rPr>
            <a:t> varied occupation</a:t>
          </a:r>
          <a:endParaRPr lang="en-US" dirty="0"/>
        </a:p>
      </dgm:t>
    </dgm:pt>
    <dgm:pt modelId="{069CF6C4-B1F7-45A0-B43D-5AC3473B7B44}" type="parTrans" cxnId="{66F979CB-5516-4A15-8FA7-29FBD9A3EA10}">
      <dgm:prSet/>
      <dgm:spPr/>
      <dgm:t>
        <a:bodyPr/>
        <a:lstStyle/>
        <a:p>
          <a:endParaRPr lang="en-US"/>
        </a:p>
      </dgm:t>
    </dgm:pt>
    <dgm:pt modelId="{99C27E70-DDC8-470F-B3B0-E745676CDAE2}" type="sibTrans" cxnId="{66F979CB-5516-4A15-8FA7-29FBD9A3EA10}">
      <dgm:prSet/>
      <dgm:spPr/>
      <dgm:t>
        <a:bodyPr/>
        <a:lstStyle/>
        <a:p>
          <a:endParaRPr lang="en-US"/>
        </a:p>
      </dgm:t>
    </dgm:pt>
    <dgm:pt modelId="{3BD23D3D-08CC-47D8-9B57-947471980B90}">
      <dgm:prSet phldrT="[Text]"/>
      <dgm:spPr/>
      <dgm:t>
        <a:bodyPr/>
        <a:lstStyle/>
        <a:p>
          <a:r>
            <a:rPr lang="en-US" dirty="0" smtClean="0"/>
            <a:t>25(OH)D serum level</a:t>
          </a:r>
        </a:p>
        <a:p>
          <a:r>
            <a:rPr lang="en-US" dirty="0" smtClean="0"/>
            <a:t>POLYMORPHISM VITAMIN D RECEPTOR GENE</a:t>
          </a:r>
        </a:p>
      </dgm:t>
    </dgm:pt>
    <dgm:pt modelId="{5ED4FC9B-D468-4C72-89D4-B95B04D878A2}" type="parTrans" cxnId="{888B4764-B975-485B-895A-FC350728F1A9}">
      <dgm:prSet/>
      <dgm:spPr/>
      <dgm:t>
        <a:bodyPr/>
        <a:lstStyle/>
        <a:p>
          <a:endParaRPr lang="en-US"/>
        </a:p>
      </dgm:t>
    </dgm:pt>
    <dgm:pt modelId="{BBA501A7-3AE8-4E48-B345-3B9801B7CC71}" type="sibTrans" cxnId="{888B4764-B975-485B-895A-FC350728F1A9}">
      <dgm:prSet/>
      <dgm:spPr/>
      <dgm:t>
        <a:bodyPr/>
        <a:lstStyle/>
        <a:p>
          <a:endParaRPr lang="en-US"/>
        </a:p>
      </dgm:t>
    </dgm:pt>
    <dgm:pt modelId="{7534D369-CF52-4CB0-9918-E4B53D6643CB}">
      <dgm:prSet phldrT="[Text]"/>
      <dgm:spPr/>
      <dgm:t>
        <a:bodyPr/>
        <a:lstStyle/>
        <a:p>
          <a:r>
            <a:rPr lang="en-US" dirty="0" smtClean="0"/>
            <a:t>URBAN and RURAL</a:t>
          </a:r>
          <a:endParaRPr lang="en-US" dirty="0"/>
        </a:p>
      </dgm:t>
    </dgm:pt>
    <dgm:pt modelId="{01B6971E-E762-4C99-B80A-B8C096DA9848}" type="parTrans" cxnId="{D5F4757B-E087-4EFE-B498-E1F3A88E9207}">
      <dgm:prSet/>
      <dgm:spPr/>
      <dgm:t>
        <a:bodyPr/>
        <a:lstStyle/>
        <a:p>
          <a:endParaRPr lang="en-US"/>
        </a:p>
      </dgm:t>
    </dgm:pt>
    <dgm:pt modelId="{1713B971-3ED9-44F1-8091-6FE25B670E93}" type="sibTrans" cxnId="{D5F4757B-E087-4EFE-B498-E1F3A88E9207}">
      <dgm:prSet/>
      <dgm:spPr/>
      <dgm:t>
        <a:bodyPr/>
        <a:lstStyle/>
        <a:p>
          <a:endParaRPr lang="en-US"/>
        </a:p>
      </dgm:t>
    </dgm:pt>
    <dgm:pt modelId="{40780D1D-E3DB-40D2-8541-12C0E4185B64}" type="pres">
      <dgm:prSet presAssocID="{4F629413-E6E6-4666-8290-FA871A61118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13525B-A72E-442B-BE77-E526503B2C1A}" type="pres">
      <dgm:prSet presAssocID="{68A50B40-ACB1-4D54-95F3-ADBA24FA973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7527AA-5D13-402F-877C-7770A2DB3A4D}" type="pres">
      <dgm:prSet presAssocID="{D66EF879-FB63-4A00-8B32-192678EBE576}" presName="sibTrans" presStyleCnt="0"/>
      <dgm:spPr/>
    </dgm:pt>
    <dgm:pt modelId="{B35AA925-AEE0-4C76-81A5-7A7FBD35ACF0}" type="pres">
      <dgm:prSet presAssocID="{DB5453B0-30A5-4758-9C0A-76275993A71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BB5405-5812-44C7-AFE6-CC1B55BE9720}" type="pres">
      <dgm:prSet presAssocID="{99C27E70-DDC8-470F-B3B0-E745676CDAE2}" presName="sibTrans" presStyleCnt="0"/>
      <dgm:spPr/>
    </dgm:pt>
    <dgm:pt modelId="{9A0C2C25-1DAA-447A-BB3D-DC5A36B33772}" type="pres">
      <dgm:prSet presAssocID="{3BD23D3D-08CC-47D8-9B57-947471980B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69E92-7328-4663-85FC-E3DE8FDB4650}" type="pres">
      <dgm:prSet presAssocID="{BBA501A7-3AE8-4E48-B345-3B9801B7CC71}" presName="sibTrans" presStyleCnt="0"/>
      <dgm:spPr/>
    </dgm:pt>
    <dgm:pt modelId="{2BFA66B1-05AD-443A-B202-CB9E200D8B30}" type="pres">
      <dgm:prSet presAssocID="{7534D369-CF52-4CB0-9918-E4B53D6643C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A7452A-4406-4D00-B3FC-8340719B4DD0}" type="presOf" srcId="{68A50B40-ACB1-4D54-95F3-ADBA24FA973C}" destId="{3413525B-A72E-442B-BE77-E526503B2C1A}" srcOrd="0" destOrd="0" presId="urn:microsoft.com/office/officeart/2005/8/layout/default"/>
    <dgm:cxn modelId="{66F979CB-5516-4A15-8FA7-29FBD9A3EA10}" srcId="{4F629413-E6E6-4666-8290-FA871A611186}" destId="{DB5453B0-30A5-4758-9C0A-76275993A716}" srcOrd="1" destOrd="0" parTransId="{069CF6C4-B1F7-45A0-B43D-5AC3473B7B44}" sibTransId="{99C27E70-DDC8-470F-B3B0-E745676CDAE2}"/>
    <dgm:cxn modelId="{67357651-2099-4856-9678-8AB63A008BD6}" type="presOf" srcId="{DB5453B0-30A5-4758-9C0A-76275993A716}" destId="{B35AA925-AEE0-4C76-81A5-7A7FBD35ACF0}" srcOrd="0" destOrd="0" presId="urn:microsoft.com/office/officeart/2005/8/layout/default"/>
    <dgm:cxn modelId="{D5F4757B-E087-4EFE-B498-E1F3A88E9207}" srcId="{4F629413-E6E6-4666-8290-FA871A611186}" destId="{7534D369-CF52-4CB0-9918-E4B53D6643CB}" srcOrd="3" destOrd="0" parTransId="{01B6971E-E762-4C99-B80A-B8C096DA9848}" sibTransId="{1713B971-3ED9-44F1-8091-6FE25B670E93}"/>
    <dgm:cxn modelId="{78B17C81-C06B-4730-B706-22E8D2FD25B9}" type="presOf" srcId="{4F629413-E6E6-4666-8290-FA871A611186}" destId="{40780D1D-E3DB-40D2-8541-12C0E4185B64}" srcOrd="0" destOrd="0" presId="urn:microsoft.com/office/officeart/2005/8/layout/default"/>
    <dgm:cxn modelId="{45CD3669-4AC5-4A2E-BD45-E6D5F934722E}" type="presOf" srcId="{3BD23D3D-08CC-47D8-9B57-947471980B90}" destId="{9A0C2C25-1DAA-447A-BB3D-DC5A36B33772}" srcOrd="0" destOrd="0" presId="urn:microsoft.com/office/officeart/2005/8/layout/default"/>
    <dgm:cxn modelId="{A5916C2E-04D8-406A-988D-E45635F69A57}" type="presOf" srcId="{7534D369-CF52-4CB0-9918-E4B53D6643CB}" destId="{2BFA66B1-05AD-443A-B202-CB9E200D8B30}" srcOrd="0" destOrd="0" presId="urn:microsoft.com/office/officeart/2005/8/layout/default"/>
    <dgm:cxn modelId="{615A8680-D070-414D-AE47-AED05EB71624}" srcId="{4F629413-E6E6-4666-8290-FA871A611186}" destId="{68A50B40-ACB1-4D54-95F3-ADBA24FA973C}" srcOrd="0" destOrd="0" parTransId="{51D35900-7178-4FAC-BF63-3E7B35743844}" sibTransId="{D66EF879-FB63-4A00-8B32-192678EBE576}"/>
    <dgm:cxn modelId="{888B4764-B975-485B-895A-FC350728F1A9}" srcId="{4F629413-E6E6-4666-8290-FA871A611186}" destId="{3BD23D3D-08CC-47D8-9B57-947471980B90}" srcOrd="2" destOrd="0" parTransId="{5ED4FC9B-D468-4C72-89D4-B95B04D878A2}" sibTransId="{BBA501A7-3AE8-4E48-B345-3B9801B7CC71}"/>
    <dgm:cxn modelId="{243DDBFA-FA28-4F4F-93E7-CD33B8B3929B}" type="presParOf" srcId="{40780D1D-E3DB-40D2-8541-12C0E4185B64}" destId="{3413525B-A72E-442B-BE77-E526503B2C1A}" srcOrd="0" destOrd="0" presId="urn:microsoft.com/office/officeart/2005/8/layout/default"/>
    <dgm:cxn modelId="{30CC160E-F191-4C0E-AD6C-1B052DA7E114}" type="presParOf" srcId="{40780D1D-E3DB-40D2-8541-12C0E4185B64}" destId="{9F7527AA-5D13-402F-877C-7770A2DB3A4D}" srcOrd="1" destOrd="0" presId="urn:microsoft.com/office/officeart/2005/8/layout/default"/>
    <dgm:cxn modelId="{545F94BA-8FF3-4A90-82A4-20B965269D74}" type="presParOf" srcId="{40780D1D-E3DB-40D2-8541-12C0E4185B64}" destId="{B35AA925-AEE0-4C76-81A5-7A7FBD35ACF0}" srcOrd="2" destOrd="0" presId="urn:microsoft.com/office/officeart/2005/8/layout/default"/>
    <dgm:cxn modelId="{EA4C505F-133B-420D-9993-9CCC0456E885}" type="presParOf" srcId="{40780D1D-E3DB-40D2-8541-12C0E4185B64}" destId="{40BB5405-5812-44C7-AFE6-CC1B55BE9720}" srcOrd="3" destOrd="0" presId="urn:microsoft.com/office/officeart/2005/8/layout/default"/>
    <dgm:cxn modelId="{4011EEF3-AF67-4DAE-81BE-8ADAB6A9DBFD}" type="presParOf" srcId="{40780D1D-E3DB-40D2-8541-12C0E4185B64}" destId="{9A0C2C25-1DAA-447A-BB3D-DC5A36B33772}" srcOrd="4" destOrd="0" presId="urn:microsoft.com/office/officeart/2005/8/layout/default"/>
    <dgm:cxn modelId="{54702997-FF91-4339-AFD0-863E5DCB5547}" type="presParOf" srcId="{40780D1D-E3DB-40D2-8541-12C0E4185B64}" destId="{2FD69E92-7328-4663-85FC-E3DE8FDB4650}" srcOrd="5" destOrd="0" presId="urn:microsoft.com/office/officeart/2005/8/layout/default"/>
    <dgm:cxn modelId="{59417F72-623D-4F0F-83CE-FF7343BD34D4}" type="presParOf" srcId="{40780D1D-E3DB-40D2-8541-12C0E4185B64}" destId="{2BFA66B1-05AD-443A-B202-CB9E200D8B3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AF7B9D-F659-49A6-BFDC-772B4A1541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0E5EBC-11D4-46E0-9784-710A09DDA336}">
      <dgm:prSet phldrT="[Text]"/>
      <dgm:spPr/>
      <dgm:t>
        <a:bodyPr/>
        <a:lstStyle/>
        <a:p>
          <a:r>
            <a:rPr lang="en-US" b="1" dirty="0" smtClean="0"/>
            <a:t>OBJECTIVE</a:t>
          </a:r>
          <a:endParaRPr lang="en-US" dirty="0"/>
        </a:p>
      </dgm:t>
    </dgm:pt>
    <dgm:pt modelId="{3EFA68CF-B0B0-4DC8-B8DD-7D6E417F7E6A}" type="parTrans" cxnId="{F598D05B-4585-4A3C-90E3-B979E1A7E92C}">
      <dgm:prSet/>
      <dgm:spPr/>
      <dgm:t>
        <a:bodyPr/>
        <a:lstStyle/>
        <a:p>
          <a:endParaRPr lang="en-US"/>
        </a:p>
      </dgm:t>
    </dgm:pt>
    <dgm:pt modelId="{90C24AE1-4DA9-4D3B-AAE5-EEE200A9F6F9}" type="sibTrans" cxnId="{F598D05B-4585-4A3C-90E3-B979E1A7E92C}">
      <dgm:prSet/>
      <dgm:spPr/>
      <dgm:t>
        <a:bodyPr/>
        <a:lstStyle/>
        <a:p>
          <a:endParaRPr lang="en-US"/>
        </a:p>
      </dgm:t>
    </dgm:pt>
    <dgm:pt modelId="{510D001C-E576-4BEA-B3BB-2AA3870AFF13}">
      <dgm:prSet/>
      <dgm:spPr/>
      <dgm:t>
        <a:bodyPr/>
        <a:lstStyle/>
        <a:p>
          <a:r>
            <a:rPr lang="en-US" dirty="0" smtClean="0"/>
            <a:t>This study aims to investigate the difference in the lifestyles of women living in rural and urban areas, as well as to identify the presence of Vitamin D receptor gene polymorphism and whether it can lead to a decrease in serum 25-hydroxyvitamin D or 25(OH)D levels.</a:t>
          </a:r>
          <a:endParaRPr lang="en-US" dirty="0"/>
        </a:p>
      </dgm:t>
    </dgm:pt>
    <dgm:pt modelId="{2E300238-56D4-4C42-8436-EA08462AB627}" type="parTrans" cxnId="{6CBD8548-C569-4541-8B85-2E3EBD05D19F}">
      <dgm:prSet/>
      <dgm:spPr/>
      <dgm:t>
        <a:bodyPr/>
        <a:lstStyle/>
        <a:p>
          <a:endParaRPr lang="en-US"/>
        </a:p>
      </dgm:t>
    </dgm:pt>
    <dgm:pt modelId="{C4F216D1-4758-4FCA-924F-3B895115FD47}" type="sibTrans" cxnId="{6CBD8548-C569-4541-8B85-2E3EBD05D19F}">
      <dgm:prSet/>
      <dgm:spPr/>
      <dgm:t>
        <a:bodyPr/>
        <a:lstStyle/>
        <a:p>
          <a:endParaRPr lang="en-US"/>
        </a:p>
      </dgm:t>
    </dgm:pt>
    <dgm:pt modelId="{C1CCD58B-4C8E-4CB3-9046-C17066025E7F}" type="pres">
      <dgm:prSet presAssocID="{F5AF7B9D-F659-49A6-BFDC-772B4A1541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EB2902-A15C-434F-8E79-8774F9165522}" type="pres">
      <dgm:prSet presAssocID="{540E5EBC-11D4-46E0-9784-710A09DDA33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21149-EA2B-4539-B584-EFB15AC886A4}" type="pres">
      <dgm:prSet presAssocID="{540E5EBC-11D4-46E0-9784-710A09DDA33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0DAEB4-9BB4-4E8A-A18F-F83B4AEE0A0E}" type="presOf" srcId="{540E5EBC-11D4-46E0-9784-710A09DDA336}" destId="{D5EB2902-A15C-434F-8E79-8774F9165522}" srcOrd="0" destOrd="0" presId="urn:microsoft.com/office/officeart/2005/8/layout/vList2"/>
    <dgm:cxn modelId="{F598D05B-4585-4A3C-90E3-B979E1A7E92C}" srcId="{F5AF7B9D-F659-49A6-BFDC-772B4A154166}" destId="{540E5EBC-11D4-46E0-9784-710A09DDA336}" srcOrd="0" destOrd="0" parTransId="{3EFA68CF-B0B0-4DC8-B8DD-7D6E417F7E6A}" sibTransId="{90C24AE1-4DA9-4D3B-AAE5-EEE200A9F6F9}"/>
    <dgm:cxn modelId="{6CBD8548-C569-4541-8B85-2E3EBD05D19F}" srcId="{540E5EBC-11D4-46E0-9784-710A09DDA336}" destId="{510D001C-E576-4BEA-B3BB-2AA3870AFF13}" srcOrd="0" destOrd="0" parTransId="{2E300238-56D4-4C42-8436-EA08462AB627}" sibTransId="{C4F216D1-4758-4FCA-924F-3B895115FD47}"/>
    <dgm:cxn modelId="{8FDDBDA3-2258-4206-BD3F-BEF71E536280}" type="presOf" srcId="{510D001C-E576-4BEA-B3BB-2AA3870AFF13}" destId="{87D21149-EA2B-4539-B584-EFB15AC886A4}" srcOrd="0" destOrd="0" presId="urn:microsoft.com/office/officeart/2005/8/layout/vList2"/>
    <dgm:cxn modelId="{4F690926-6C92-4AB1-B11E-3D4DDC87EEF8}" type="presOf" srcId="{F5AF7B9D-F659-49A6-BFDC-772B4A154166}" destId="{C1CCD58B-4C8E-4CB3-9046-C17066025E7F}" srcOrd="0" destOrd="0" presId="urn:microsoft.com/office/officeart/2005/8/layout/vList2"/>
    <dgm:cxn modelId="{5AABFD6C-4AB9-4A86-8346-028CCD2EA533}" type="presParOf" srcId="{C1CCD58B-4C8E-4CB3-9046-C17066025E7F}" destId="{D5EB2902-A15C-434F-8E79-8774F9165522}" srcOrd="0" destOrd="0" presId="urn:microsoft.com/office/officeart/2005/8/layout/vList2"/>
    <dgm:cxn modelId="{0750AA38-BF22-4C85-A798-984D36882C25}" type="presParOf" srcId="{C1CCD58B-4C8E-4CB3-9046-C17066025E7F}" destId="{87D21149-EA2B-4539-B584-EFB15AC886A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E06F0C-41D9-4CBC-ABCD-32CE9700BC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403B9B-485C-49F3-956F-CF0606D46306}">
      <dgm:prSet phldrT="[Text]"/>
      <dgm:spPr/>
      <dgm:t>
        <a:bodyPr/>
        <a:lstStyle/>
        <a:p>
          <a:r>
            <a:rPr lang="en-US" b="1" dirty="0" smtClean="0"/>
            <a:t>METODH</a:t>
          </a:r>
          <a:endParaRPr lang="en-US" dirty="0"/>
        </a:p>
      </dgm:t>
    </dgm:pt>
    <dgm:pt modelId="{F93031C0-8030-439A-B02D-90712A68ED5C}" type="parTrans" cxnId="{24D2484F-9C75-4323-AFEA-CD082385E232}">
      <dgm:prSet/>
      <dgm:spPr/>
      <dgm:t>
        <a:bodyPr/>
        <a:lstStyle/>
        <a:p>
          <a:endParaRPr lang="en-US"/>
        </a:p>
      </dgm:t>
    </dgm:pt>
    <dgm:pt modelId="{1E152787-888F-4113-9D37-FBCB9C1B5293}" type="sibTrans" cxnId="{24D2484F-9C75-4323-AFEA-CD082385E232}">
      <dgm:prSet/>
      <dgm:spPr/>
      <dgm:t>
        <a:bodyPr/>
        <a:lstStyle/>
        <a:p>
          <a:endParaRPr lang="en-US"/>
        </a:p>
      </dgm:t>
    </dgm:pt>
    <dgm:pt modelId="{531CA2C1-A67B-40D2-8D0C-EFD61167379E}">
      <dgm:prSet/>
      <dgm:spPr/>
      <dgm:t>
        <a:bodyPr/>
        <a:lstStyle/>
        <a:p>
          <a:r>
            <a:rPr lang="en-US" dirty="0" smtClean="0"/>
            <a:t>This is a cross-sectional study</a:t>
          </a:r>
          <a:endParaRPr lang="en-US" dirty="0"/>
        </a:p>
      </dgm:t>
    </dgm:pt>
    <dgm:pt modelId="{AA49E995-F9F5-4CE4-BC2E-1343EC7C7C9B}" type="parTrans" cxnId="{22CD379E-0EEB-4303-8713-F9076A7D13CE}">
      <dgm:prSet/>
      <dgm:spPr/>
      <dgm:t>
        <a:bodyPr/>
        <a:lstStyle/>
        <a:p>
          <a:endParaRPr lang="en-US"/>
        </a:p>
      </dgm:t>
    </dgm:pt>
    <dgm:pt modelId="{B9F72D3D-2A8F-4945-9BEE-265C2B56DD4A}" type="sibTrans" cxnId="{22CD379E-0EEB-4303-8713-F9076A7D13CE}">
      <dgm:prSet/>
      <dgm:spPr/>
      <dgm:t>
        <a:bodyPr/>
        <a:lstStyle/>
        <a:p>
          <a:endParaRPr lang="en-US"/>
        </a:p>
      </dgm:t>
    </dgm:pt>
    <dgm:pt modelId="{BC9EA107-AC38-4313-A731-A094AC2B0AD3}">
      <dgm:prSet/>
      <dgm:spPr/>
      <dgm:t>
        <a:bodyPr/>
        <a:lstStyle/>
        <a:p>
          <a:r>
            <a:rPr lang="en-US" dirty="0" smtClean="0"/>
            <a:t>Living in rural and urban areas</a:t>
          </a:r>
          <a:endParaRPr lang="en-US" dirty="0"/>
        </a:p>
      </dgm:t>
    </dgm:pt>
    <dgm:pt modelId="{C2FAA8AC-D224-4D0D-97A7-7619A00C9F75}" type="parTrans" cxnId="{1F791155-E682-457B-BDC0-7BEA074AEC4C}">
      <dgm:prSet/>
      <dgm:spPr/>
    </dgm:pt>
    <dgm:pt modelId="{56DBC558-14E8-467A-9432-C2482429A3DA}" type="sibTrans" cxnId="{1F791155-E682-457B-BDC0-7BEA074AEC4C}">
      <dgm:prSet/>
      <dgm:spPr/>
    </dgm:pt>
    <dgm:pt modelId="{65067597-3159-449F-8799-58013421AF3A}">
      <dgm:prSet/>
      <dgm:spPr/>
      <dgm:t>
        <a:bodyPr/>
        <a:lstStyle/>
        <a:p>
          <a:endParaRPr lang="en-US" dirty="0"/>
        </a:p>
      </dgm:t>
    </dgm:pt>
    <dgm:pt modelId="{5825419B-CF25-4836-9A3D-BABD337F0328}" type="parTrans" cxnId="{D334D343-6830-4388-A1FE-2319622FCD77}">
      <dgm:prSet/>
      <dgm:spPr/>
    </dgm:pt>
    <dgm:pt modelId="{BEBC8C57-65A4-40D1-89DF-FDDD93E1D838}" type="sibTrans" cxnId="{D334D343-6830-4388-A1FE-2319622FCD77}">
      <dgm:prSet/>
      <dgm:spPr/>
    </dgm:pt>
    <dgm:pt modelId="{1773DB3D-BB35-41ED-AA1D-D6AA1543491E}">
      <dgm:prSet/>
      <dgm:spPr/>
      <dgm:t>
        <a:bodyPr/>
        <a:lstStyle/>
        <a:p>
          <a:r>
            <a:rPr lang="en-US" dirty="0" smtClean="0"/>
            <a:t>Vitamin D receptor gene polymorphism, serum 25-hydroxyvitamin D level, body mass index, and lifestyle, which includes type of work, duration of exposure to sunlight, sunscreen use, Vitamin D intake, and physical activity. </a:t>
          </a:r>
          <a:endParaRPr lang="en-US" dirty="0"/>
        </a:p>
      </dgm:t>
    </dgm:pt>
    <dgm:pt modelId="{DB9FA5CA-BE74-4965-B78C-7866AE3DCFB5}" type="parTrans" cxnId="{1EF80574-DF92-4E1D-A37B-58B72577DFBE}">
      <dgm:prSet/>
      <dgm:spPr/>
    </dgm:pt>
    <dgm:pt modelId="{9D326686-644B-4C67-AAF9-FC5DD9D5A702}" type="sibTrans" cxnId="{1EF80574-DF92-4E1D-A37B-58B72577DFBE}">
      <dgm:prSet/>
      <dgm:spPr/>
    </dgm:pt>
    <dgm:pt modelId="{1889E14E-62E3-4A7D-A733-79B6953414E7}">
      <dgm:prSet/>
      <dgm:spPr/>
      <dgm:t>
        <a:bodyPr/>
        <a:lstStyle/>
        <a:p>
          <a:r>
            <a:rPr lang="en-US" dirty="0" smtClean="0"/>
            <a:t>100 healthy women </a:t>
          </a:r>
          <a:endParaRPr lang="en-US" dirty="0"/>
        </a:p>
      </dgm:t>
    </dgm:pt>
    <dgm:pt modelId="{28B2406F-AD68-4B2F-8E14-1E5A96D71EBF}" type="parTrans" cxnId="{6FDC638D-2627-4128-8E72-452265CD7B63}">
      <dgm:prSet/>
      <dgm:spPr/>
    </dgm:pt>
    <dgm:pt modelId="{60F08C45-19E4-4D16-8F3A-93A330B64E0F}" type="sibTrans" cxnId="{6FDC638D-2627-4128-8E72-452265CD7B63}">
      <dgm:prSet/>
      <dgm:spPr/>
    </dgm:pt>
    <dgm:pt modelId="{BFDBABE9-9951-4AF7-8346-5BEB0EAF6CC1}" type="pres">
      <dgm:prSet presAssocID="{E1E06F0C-41D9-4CBC-ABCD-32CE9700BC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555FBF-9231-4BD8-B7E8-4DB2DE14949B}" type="pres">
      <dgm:prSet presAssocID="{59403B9B-485C-49F3-956F-CF0606D463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28522-2744-4496-B1AD-2BEB6CF5EA44}" type="pres">
      <dgm:prSet presAssocID="{59403B9B-485C-49F3-956F-CF0606D4630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DC638D-2627-4128-8E72-452265CD7B63}" srcId="{59403B9B-485C-49F3-956F-CF0606D46306}" destId="{1889E14E-62E3-4A7D-A733-79B6953414E7}" srcOrd="1" destOrd="0" parTransId="{28B2406F-AD68-4B2F-8E14-1E5A96D71EBF}" sibTransId="{60F08C45-19E4-4D16-8F3A-93A330B64E0F}"/>
    <dgm:cxn modelId="{85435214-1978-4190-BA40-BF061B5024BA}" type="presOf" srcId="{1889E14E-62E3-4A7D-A733-79B6953414E7}" destId="{C7A28522-2744-4496-B1AD-2BEB6CF5EA44}" srcOrd="0" destOrd="1" presId="urn:microsoft.com/office/officeart/2005/8/layout/vList2"/>
    <dgm:cxn modelId="{BA7B5238-203A-4473-A3F3-2466BE2A408E}" type="presOf" srcId="{E1E06F0C-41D9-4CBC-ABCD-32CE9700BC18}" destId="{BFDBABE9-9951-4AF7-8346-5BEB0EAF6CC1}" srcOrd="0" destOrd="0" presId="urn:microsoft.com/office/officeart/2005/8/layout/vList2"/>
    <dgm:cxn modelId="{22CD379E-0EEB-4303-8713-F9076A7D13CE}" srcId="{59403B9B-485C-49F3-956F-CF0606D46306}" destId="{531CA2C1-A67B-40D2-8D0C-EFD61167379E}" srcOrd="0" destOrd="0" parTransId="{AA49E995-F9F5-4CE4-BC2E-1343EC7C7C9B}" sibTransId="{B9F72D3D-2A8F-4945-9BEE-265C2B56DD4A}"/>
    <dgm:cxn modelId="{5BB16CBB-2C13-4A95-AE3A-0C08011341B0}" type="presOf" srcId="{65067597-3159-449F-8799-58013421AF3A}" destId="{C7A28522-2744-4496-B1AD-2BEB6CF5EA44}" srcOrd="0" destOrd="4" presId="urn:microsoft.com/office/officeart/2005/8/layout/vList2"/>
    <dgm:cxn modelId="{24D2484F-9C75-4323-AFEA-CD082385E232}" srcId="{E1E06F0C-41D9-4CBC-ABCD-32CE9700BC18}" destId="{59403B9B-485C-49F3-956F-CF0606D46306}" srcOrd="0" destOrd="0" parTransId="{F93031C0-8030-439A-B02D-90712A68ED5C}" sibTransId="{1E152787-888F-4113-9D37-FBCB9C1B5293}"/>
    <dgm:cxn modelId="{D334D343-6830-4388-A1FE-2319622FCD77}" srcId="{59403B9B-485C-49F3-956F-CF0606D46306}" destId="{65067597-3159-449F-8799-58013421AF3A}" srcOrd="4" destOrd="0" parTransId="{5825419B-CF25-4836-9A3D-BABD337F0328}" sibTransId="{BEBC8C57-65A4-40D1-89DF-FDDD93E1D838}"/>
    <dgm:cxn modelId="{C75D8F4E-9488-4354-982F-0C98115292BB}" type="presOf" srcId="{BC9EA107-AC38-4313-A731-A094AC2B0AD3}" destId="{C7A28522-2744-4496-B1AD-2BEB6CF5EA44}" srcOrd="0" destOrd="2" presId="urn:microsoft.com/office/officeart/2005/8/layout/vList2"/>
    <dgm:cxn modelId="{1EF80574-DF92-4E1D-A37B-58B72577DFBE}" srcId="{59403B9B-485C-49F3-956F-CF0606D46306}" destId="{1773DB3D-BB35-41ED-AA1D-D6AA1543491E}" srcOrd="3" destOrd="0" parTransId="{DB9FA5CA-BE74-4965-B78C-7866AE3DCFB5}" sibTransId="{9D326686-644B-4C67-AAF9-FC5DD9D5A702}"/>
    <dgm:cxn modelId="{FEA4D3D8-3B1C-4548-9ADD-D56CCDC577D2}" type="presOf" srcId="{531CA2C1-A67B-40D2-8D0C-EFD61167379E}" destId="{C7A28522-2744-4496-B1AD-2BEB6CF5EA44}" srcOrd="0" destOrd="0" presId="urn:microsoft.com/office/officeart/2005/8/layout/vList2"/>
    <dgm:cxn modelId="{1F791155-E682-457B-BDC0-7BEA074AEC4C}" srcId="{59403B9B-485C-49F3-956F-CF0606D46306}" destId="{BC9EA107-AC38-4313-A731-A094AC2B0AD3}" srcOrd="2" destOrd="0" parTransId="{C2FAA8AC-D224-4D0D-97A7-7619A00C9F75}" sibTransId="{56DBC558-14E8-467A-9432-C2482429A3DA}"/>
    <dgm:cxn modelId="{E7F969C7-6B6D-4483-93D1-A469AA9ACF6F}" type="presOf" srcId="{59403B9B-485C-49F3-956F-CF0606D46306}" destId="{A1555FBF-9231-4BD8-B7E8-4DB2DE14949B}" srcOrd="0" destOrd="0" presId="urn:microsoft.com/office/officeart/2005/8/layout/vList2"/>
    <dgm:cxn modelId="{62BD5593-9D30-4133-B30C-67C4B30CF527}" type="presOf" srcId="{1773DB3D-BB35-41ED-AA1D-D6AA1543491E}" destId="{C7A28522-2744-4496-B1AD-2BEB6CF5EA44}" srcOrd="0" destOrd="3" presId="urn:microsoft.com/office/officeart/2005/8/layout/vList2"/>
    <dgm:cxn modelId="{4FBBB2FE-FB61-48BD-9714-0401030CA530}" type="presParOf" srcId="{BFDBABE9-9951-4AF7-8346-5BEB0EAF6CC1}" destId="{A1555FBF-9231-4BD8-B7E8-4DB2DE14949B}" srcOrd="0" destOrd="0" presId="urn:microsoft.com/office/officeart/2005/8/layout/vList2"/>
    <dgm:cxn modelId="{D2FC9365-E883-4960-92F2-566A22E474C1}" type="presParOf" srcId="{BFDBABE9-9951-4AF7-8346-5BEB0EAF6CC1}" destId="{C7A28522-2744-4496-B1AD-2BEB6CF5EA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FE7D31-8A7B-4B7F-B0D5-DD3FCFB36B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D6C515-733F-4768-A926-4DB255F98E05}">
      <dgm:prSet phldrT="[Text]"/>
      <dgm:spPr/>
      <dgm:t>
        <a:bodyPr/>
        <a:lstStyle/>
        <a:p>
          <a:r>
            <a:rPr lang="en-US" dirty="0" smtClean="0"/>
            <a:t>Conclusions </a:t>
          </a:r>
          <a:endParaRPr lang="en-US" dirty="0"/>
        </a:p>
      </dgm:t>
    </dgm:pt>
    <dgm:pt modelId="{CF81596C-2842-4267-A5C7-6F16A9EAA444}" type="parTrans" cxnId="{50290A20-198F-4351-8D0B-BC039149822C}">
      <dgm:prSet/>
      <dgm:spPr/>
      <dgm:t>
        <a:bodyPr/>
        <a:lstStyle/>
        <a:p>
          <a:endParaRPr lang="en-US"/>
        </a:p>
      </dgm:t>
    </dgm:pt>
    <dgm:pt modelId="{BA6581ED-B5AD-4D06-8B54-F2FCDFC8F23C}" type="sibTrans" cxnId="{50290A20-198F-4351-8D0B-BC039149822C}">
      <dgm:prSet/>
      <dgm:spPr/>
      <dgm:t>
        <a:bodyPr/>
        <a:lstStyle/>
        <a:p>
          <a:endParaRPr lang="en-US"/>
        </a:p>
      </dgm:t>
    </dgm:pt>
    <dgm:pt modelId="{43EDC174-99A3-4B4D-8C88-6BF97CE7A10D}">
      <dgm:prSet/>
      <dgm:spPr/>
      <dgm:t>
        <a:bodyPr/>
        <a:lstStyle/>
        <a:p>
          <a:r>
            <a:rPr lang="en-US" dirty="0" smtClean="0"/>
            <a:t>Lifestyle factors such as lack of sunlight exposure, use of sunscreens, lack of Vitamin D intake, and low levels of physical activity may lead to low levels of serum 25(OH)D</a:t>
          </a:r>
          <a:endParaRPr lang="en-US" dirty="0"/>
        </a:p>
      </dgm:t>
    </dgm:pt>
    <dgm:pt modelId="{DEF95F7D-6486-4835-AC5B-1F871AFFBF8F}" type="parTrans" cxnId="{23C8601A-7B12-4E89-9CA4-8A73D03F8EC6}">
      <dgm:prSet/>
      <dgm:spPr/>
      <dgm:t>
        <a:bodyPr/>
        <a:lstStyle/>
        <a:p>
          <a:endParaRPr lang="en-US"/>
        </a:p>
      </dgm:t>
    </dgm:pt>
    <dgm:pt modelId="{203D9631-1605-48A3-8FE5-0ACD0CEA7002}" type="sibTrans" cxnId="{23C8601A-7B12-4E89-9CA4-8A73D03F8EC6}">
      <dgm:prSet/>
      <dgm:spPr/>
      <dgm:t>
        <a:bodyPr/>
        <a:lstStyle/>
        <a:p>
          <a:endParaRPr lang="en-US"/>
        </a:p>
      </dgm:t>
    </dgm:pt>
    <dgm:pt modelId="{1CC80D11-3049-4485-8CCC-27FE969D0937}">
      <dgm:prSet/>
      <dgm:spPr/>
      <dgm:t>
        <a:bodyPr/>
        <a:lstStyle/>
        <a:p>
          <a:r>
            <a:rPr lang="en-US" smtClean="0"/>
            <a:t>Lifestyle changes can be one of the strategies to increase serum 25(OH)D levels in women with vitamin D receptor gene polymorphism</a:t>
          </a:r>
          <a:endParaRPr lang="en-US" dirty="0"/>
        </a:p>
      </dgm:t>
    </dgm:pt>
    <dgm:pt modelId="{D8C1F52F-444F-49E0-9E02-20FB83A5D667}" type="parTrans" cxnId="{F1962898-B65B-44F0-9B1C-97AC2574B517}">
      <dgm:prSet/>
      <dgm:spPr/>
    </dgm:pt>
    <dgm:pt modelId="{47A4000B-726A-4906-B2CB-5AB7F0CA00F7}" type="sibTrans" cxnId="{F1962898-B65B-44F0-9B1C-97AC2574B517}">
      <dgm:prSet/>
      <dgm:spPr/>
    </dgm:pt>
    <dgm:pt modelId="{40795ECD-5543-4E49-8E41-2FA36DDAFA57}" type="pres">
      <dgm:prSet presAssocID="{A3FE7D31-8A7B-4B7F-B0D5-DD3FCFB36B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76CC8E-970E-4CB4-9932-BB2B48E4095C}" type="pres">
      <dgm:prSet presAssocID="{46D6C515-733F-4768-A926-4DB255F98E05}" presName="parentText" presStyleLbl="node1" presStyleIdx="0" presStyleCnt="1" custLinFactNeighborX="-12676" custLinFactNeighborY="-1918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B8A82C-913D-492B-8F71-CD4C160E2266}" type="pres">
      <dgm:prSet presAssocID="{46D6C515-733F-4768-A926-4DB255F98E0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0C9394-965B-4685-A337-EAC5CAE6DE47}" type="presOf" srcId="{46D6C515-733F-4768-A926-4DB255F98E05}" destId="{B276CC8E-970E-4CB4-9932-BB2B48E4095C}" srcOrd="0" destOrd="0" presId="urn:microsoft.com/office/officeart/2005/8/layout/vList2"/>
    <dgm:cxn modelId="{50290A20-198F-4351-8D0B-BC039149822C}" srcId="{A3FE7D31-8A7B-4B7F-B0D5-DD3FCFB36B7C}" destId="{46D6C515-733F-4768-A926-4DB255F98E05}" srcOrd="0" destOrd="0" parTransId="{CF81596C-2842-4267-A5C7-6F16A9EAA444}" sibTransId="{BA6581ED-B5AD-4D06-8B54-F2FCDFC8F23C}"/>
    <dgm:cxn modelId="{F56FAFAD-A81C-4BCB-8FFE-8E6BA53E0538}" type="presOf" srcId="{A3FE7D31-8A7B-4B7F-B0D5-DD3FCFB36B7C}" destId="{40795ECD-5543-4E49-8E41-2FA36DDAFA57}" srcOrd="0" destOrd="0" presId="urn:microsoft.com/office/officeart/2005/8/layout/vList2"/>
    <dgm:cxn modelId="{DC9FDC00-8111-4558-825F-67982AEEFA3D}" type="presOf" srcId="{43EDC174-99A3-4B4D-8C88-6BF97CE7A10D}" destId="{CBB8A82C-913D-492B-8F71-CD4C160E2266}" srcOrd="0" destOrd="0" presId="urn:microsoft.com/office/officeart/2005/8/layout/vList2"/>
    <dgm:cxn modelId="{23C8601A-7B12-4E89-9CA4-8A73D03F8EC6}" srcId="{46D6C515-733F-4768-A926-4DB255F98E05}" destId="{43EDC174-99A3-4B4D-8C88-6BF97CE7A10D}" srcOrd="0" destOrd="0" parTransId="{DEF95F7D-6486-4835-AC5B-1F871AFFBF8F}" sibTransId="{203D9631-1605-48A3-8FE5-0ACD0CEA7002}"/>
    <dgm:cxn modelId="{BCDB5530-1DEF-4FA6-AF3A-44724FF32A7A}" type="presOf" srcId="{1CC80D11-3049-4485-8CCC-27FE969D0937}" destId="{CBB8A82C-913D-492B-8F71-CD4C160E2266}" srcOrd="0" destOrd="1" presId="urn:microsoft.com/office/officeart/2005/8/layout/vList2"/>
    <dgm:cxn modelId="{F1962898-B65B-44F0-9B1C-97AC2574B517}" srcId="{46D6C515-733F-4768-A926-4DB255F98E05}" destId="{1CC80D11-3049-4485-8CCC-27FE969D0937}" srcOrd="1" destOrd="0" parTransId="{D8C1F52F-444F-49E0-9E02-20FB83A5D667}" sibTransId="{47A4000B-726A-4906-B2CB-5AB7F0CA00F7}"/>
    <dgm:cxn modelId="{DEB82002-791E-4C99-9E7C-05C869B0562A}" type="presParOf" srcId="{40795ECD-5543-4E49-8E41-2FA36DDAFA57}" destId="{B276CC8E-970E-4CB4-9932-BB2B48E4095C}" srcOrd="0" destOrd="0" presId="urn:microsoft.com/office/officeart/2005/8/layout/vList2"/>
    <dgm:cxn modelId="{A727F58E-FBB2-40FB-8CB3-20C98BA7D240}" type="presParOf" srcId="{40795ECD-5543-4E49-8E41-2FA36DDAFA57}" destId="{CBB8A82C-913D-492B-8F71-CD4C160E226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3525B-A72E-442B-BE77-E526503B2C1A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100" kern="1200" dirty="0" smtClean="0"/>
            <a:t>Tropical regions</a:t>
          </a:r>
          <a:r>
            <a:rPr lang="en-AU" sz="3100" kern="1200" dirty="0" smtClean="0">
              <a:sym typeface="Wingdings" panose="05000000000000000000" pitchFamily="2" charset="2"/>
            </a:rPr>
            <a:t> North Sumatera  Indonesia</a:t>
          </a:r>
          <a:endParaRPr lang="en-US" sz="3100" kern="1200" dirty="0"/>
        </a:p>
      </dsp:txBody>
      <dsp:txXfrm>
        <a:off x="992" y="194138"/>
        <a:ext cx="3869531" cy="2321718"/>
      </dsp:txXfrm>
    </dsp:sp>
    <dsp:sp modelId="{B35AA925-AEE0-4C76-81A5-7A7FBD35ACF0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100" kern="1200" dirty="0" smtClean="0"/>
            <a:t>Women </a:t>
          </a:r>
          <a:r>
            <a:rPr lang="en-AU" sz="3100" kern="1200" dirty="0" smtClean="0">
              <a:sym typeface="Wingdings" panose="05000000000000000000" pitchFamily="2" charset="2"/>
            </a:rPr>
            <a:t> varied occupation</a:t>
          </a:r>
          <a:endParaRPr lang="en-US" sz="3100" kern="1200" dirty="0"/>
        </a:p>
      </dsp:txBody>
      <dsp:txXfrm>
        <a:off x="4257476" y="194138"/>
        <a:ext cx="3869531" cy="2321718"/>
      </dsp:txXfrm>
    </dsp:sp>
    <dsp:sp modelId="{9A0C2C25-1DAA-447A-BB3D-DC5A36B33772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25(OH)D serum level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POLYMORPHISM VITAMIN D RECEPTOR GENE</a:t>
          </a:r>
        </a:p>
      </dsp:txBody>
      <dsp:txXfrm>
        <a:off x="992" y="2902810"/>
        <a:ext cx="3869531" cy="2321718"/>
      </dsp:txXfrm>
    </dsp:sp>
    <dsp:sp modelId="{2BFA66B1-05AD-443A-B202-CB9E200D8B30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URBAN and RURAL</a:t>
          </a:r>
          <a:endParaRPr lang="en-US" sz="3100" kern="1200" dirty="0"/>
        </a:p>
      </dsp:txBody>
      <dsp:txXfrm>
        <a:off x="4257476" y="2902810"/>
        <a:ext cx="3869531" cy="232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7526" y="2739394"/>
            <a:ext cx="7766936" cy="1646302"/>
          </a:xfrm>
        </p:spPr>
        <p:txBody>
          <a:bodyPr/>
          <a:lstStyle/>
          <a:p>
            <a:r>
              <a:rPr lang="en-US" sz="3600" b="1" dirty="0"/>
              <a:t>THE ASSOCIATION BETWEEN LIFESTYLE OF WOMEN WITH POLYMORPHISM OF VITAMIN D RECEPTOR (</a:t>
            </a:r>
            <a:r>
              <a:rPr lang="en-US" sz="3600" b="1" dirty="0" err="1"/>
              <a:t>TaqI</a:t>
            </a:r>
            <a:r>
              <a:rPr lang="en-US" sz="3600" b="1" dirty="0"/>
              <a:t> AND </a:t>
            </a:r>
            <a:r>
              <a:rPr lang="en-US" sz="3600" b="1" dirty="0" err="1"/>
              <a:t>BsmI</a:t>
            </a:r>
            <a:r>
              <a:rPr lang="en-US" sz="3600" b="1" dirty="0"/>
              <a:t>) IN RURAL AND URBAN AREAS AND THE OCCURRENCE OF VITAMIN D DEFICIENCY IN TROPICAL REGIONS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7517" y="4578874"/>
            <a:ext cx="7766936" cy="1096899"/>
          </a:xfrm>
        </p:spPr>
        <p:txBody>
          <a:bodyPr>
            <a:noAutofit/>
          </a:bodyPr>
          <a:lstStyle/>
          <a:p>
            <a:r>
              <a:rPr lang="en-US" sz="2400" dirty="0"/>
              <a:t>Dina </a:t>
            </a:r>
            <a:r>
              <a:rPr lang="en-US" sz="2400" dirty="0" err="1"/>
              <a:t>Keumala</a:t>
            </a:r>
            <a:r>
              <a:rPr lang="en-US" sz="2400" dirty="0"/>
              <a:t> Sari</a:t>
            </a:r>
            <a:r>
              <a:rPr lang="en-US" sz="2400" baseline="30000" dirty="0"/>
              <a:t>1</a:t>
            </a:r>
            <a:r>
              <a:rPr lang="en-US" sz="2400" dirty="0"/>
              <a:t>, </a:t>
            </a:r>
            <a:r>
              <a:rPr lang="en-US" sz="2400" dirty="0" err="1"/>
              <a:t>Zaimah</a:t>
            </a:r>
            <a:r>
              <a:rPr lang="en-US" sz="2400" dirty="0"/>
              <a:t> </a:t>
            </a:r>
            <a:r>
              <a:rPr lang="en-US" sz="2400" dirty="0" err="1"/>
              <a:t>Zulkarnaini</a:t>
            </a:r>
            <a:r>
              <a:rPr lang="en-US" sz="2400" dirty="0"/>
              <a:t> Tala</a:t>
            </a:r>
            <a:r>
              <a:rPr lang="en-US" sz="2400" baseline="30000" dirty="0"/>
              <a:t>1</a:t>
            </a:r>
            <a:r>
              <a:rPr lang="en-US" sz="2400" dirty="0"/>
              <a:t>, Sri Lestari</a:t>
            </a:r>
            <a:r>
              <a:rPr lang="en-US" sz="2400" baseline="30000" dirty="0"/>
              <a:t>2</a:t>
            </a:r>
            <a:r>
              <a:rPr lang="en-US" sz="2400" dirty="0"/>
              <a:t>, </a:t>
            </a:r>
            <a:r>
              <a:rPr lang="en-US" sz="2400" dirty="0" err="1"/>
              <a:t>Sunna</a:t>
            </a:r>
            <a:r>
              <a:rPr lang="en-US" sz="2400" dirty="0"/>
              <a:t> </a:t>
            </a:r>
            <a:r>
              <a:rPr lang="en-US" sz="2400" dirty="0" err="1"/>
              <a:t>Vyatra</a:t>
            </a:r>
            <a:r>
              <a:rPr lang="en-US" sz="2400" dirty="0"/>
              <a:t> Hutagalung</a:t>
            </a:r>
            <a:r>
              <a:rPr lang="en-US" sz="2400" baseline="30000" dirty="0"/>
              <a:t>3</a:t>
            </a:r>
            <a:r>
              <a:rPr lang="en-US" sz="2400" dirty="0"/>
              <a:t>, </a:t>
            </a:r>
            <a:r>
              <a:rPr lang="en-US" sz="2400" dirty="0" err="1"/>
              <a:t>Ratna</a:t>
            </a:r>
            <a:r>
              <a:rPr lang="en-US" sz="2400" dirty="0"/>
              <a:t> </a:t>
            </a:r>
            <a:r>
              <a:rPr lang="en-US" sz="2400" dirty="0" err="1"/>
              <a:t>Akbari</a:t>
            </a:r>
            <a:r>
              <a:rPr lang="en-US" sz="2400" dirty="0"/>
              <a:t> Ganie</a:t>
            </a:r>
            <a:r>
              <a:rPr lang="en-US" sz="2400" baseline="30000" dirty="0"/>
              <a:t>4</a:t>
            </a:r>
            <a:r>
              <a:rPr lang="en-US" sz="2400" dirty="0"/>
              <a:t>, </a:t>
            </a:r>
            <a:r>
              <a:rPr lang="en-US" sz="2400" dirty="0" err="1"/>
              <a:t>Delina</a:t>
            </a:r>
            <a:r>
              <a:rPr lang="en-US" sz="2400" dirty="0"/>
              <a:t> </a:t>
            </a:r>
            <a:r>
              <a:rPr lang="en-US" sz="2400" dirty="0" err="1"/>
              <a:t>Sekar</a:t>
            </a:r>
            <a:r>
              <a:rPr lang="en-US" sz="2400" dirty="0"/>
              <a:t> </a:t>
            </a:r>
            <a:r>
              <a:rPr lang="en-US" sz="2400" dirty="0" smtClean="0"/>
              <a:t>Harum</a:t>
            </a:r>
            <a:r>
              <a:rPr lang="en-US" sz="2400" baseline="30000" dirty="0" smtClean="0"/>
              <a:t>5</a:t>
            </a:r>
          </a:p>
          <a:p>
            <a:endParaRPr lang="en-US" sz="2400" baseline="30000" dirty="0"/>
          </a:p>
          <a:p>
            <a:r>
              <a:rPr lang="en-US" sz="4000" baseline="30000" dirty="0" smtClean="0"/>
              <a:t>University of Sumatera Utara</a:t>
            </a:r>
            <a:endParaRPr lang="en-US" sz="4000" dirty="0"/>
          </a:p>
          <a:p>
            <a:endParaRPr lang="en-US" sz="2400" dirty="0"/>
          </a:p>
        </p:txBody>
      </p:sp>
      <p:pic>
        <p:nvPicPr>
          <p:cNvPr id="1026" name="Picture 2" descr="Berkas:Logo US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0" y="4050842"/>
            <a:ext cx="2431915" cy="243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4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300504"/>
            <a:ext cx="8596668" cy="1320800"/>
          </a:xfrm>
        </p:spPr>
        <p:txBody>
          <a:bodyPr/>
          <a:lstStyle/>
          <a:p>
            <a:r>
              <a:rPr lang="en-US" dirty="0" smtClean="0"/>
              <a:t>Background 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35904577"/>
              </p:ext>
            </p:extLst>
          </p:nvPr>
        </p:nvGraphicFramePr>
        <p:xfrm>
          <a:off x="2032000" y="11704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987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1867"/>
            <a:ext cx="8596668" cy="1320800"/>
          </a:xfrm>
        </p:spPr>
        <p:txBody>
          <a:bodyPr/>
          <a:lstStyle/>
          <a:p>
            <a:r>
              <a:rPr lang="en-US" dirty="0" smtClean="0"/>
              <a:t>Indonesia </a:t>
            </a:r>
            <a:br>
              <a:rPr lang="en-US" dirty="0" smtClean="0"/>
            </a:br>
            <a:r>
              <a:rPr lang="en-US" dirty="0" smtClean="0"/>
              <a:t>North Sumatera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582667"/>
            <a:ext cx="9538092" cy="40618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084" y="3530748"/>
            <a:ext cx="4524297" cy="3062728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 rot="1982232">
            <a:off x="745480" y="2796703"/>
            <a:ext cx="347730" cy="78561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11476773">
            <a:off x="9644366" y="3137941"/>
            <a:ext cx="347730" cy="78561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2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360" y="609600"/>
            <a:ext cx="8596668" cy="1320800"/>
          </a:xfrm>
        </p:spPr>
        <p:txBody>
          <a:bodyPr/>
          <a:lstStyle/>
          <a:p>
            <a:r>
              <a:rPr lang="en-US" dirty="0" smtClean="0"/>
              <a:t>Location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409" y="188755"/>
            <a:ext cx="8825924" cy="58839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5360" y="2883799"/>
            <a:ext cx="400821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Rural:</a:t>
            </a:r>
          </a:p>
          <a:p>
            <a:r>
              <a:rPr lang="en-US" dirty="0" err="1" smtClean="0"/>
              <a:t>Kecamatan</a:t>
            </a:r>
            <a:r>
              <a:rPr lang="en-US" dirty="0" smtClean="0"/>
              <a:t> </a:t>
            </a:r>
            <a:r>
              <a:rPr lang="en-US" dirty="0" err="1" smtClean="0"/>
              <a:t>Sirapit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err="1" smtClean="0"/>
              <a:t>langkat</a:t>
            </a:r>
            <a:endParaRPr lang="en-US" dirty="0" smtClean="0"/>
          </a:p>
          <a:p>
            <a:r>
              <a:rPr lang="en-US" dirty="0" smtClean="0"/>
              <a:t>North Sumatera</a:t>
            </a:r>
          </a:p>
          <a:p>
            <a:r>
              <a:rPr lang="en-US" dirty="0" smtClean="0"/>
              <a:t>Indonesia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Urban:</a:t>
            </a:r>
          </a:p>
          <a:p>
            <a:r>
              <a:rPr lang="en-US" dirty="0" smtClean="0"/>
              <a:t>Kota Medan</a:t>
            </a:r>
          </a:p>
          <a:p>
            <a:r>
              <a:rPr lang="en-US" dirty="0" smtClean="0"/>
              <a:t>The city of North Sumatera Provence</a:t>
            </a:r>
          </a:p>
          <a:p>
            <a:r>
              <a:rPr lang="en-US" dirty="0" smtClean="0"/>
              <a:t>Indonesia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7027371" y="476518"/>
            <a:ext cx="888642" cy="9916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802196" y="1025166"/>
            <a:ext cx="888642" cy="991674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34342" y="840500"/>
            <a:ext cx="110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Rural </a:t>
            </a:r>
            <a:endParaRPr lang="en-US" dirty="0"/>
          </a:p>
        </p:txBody>
      </p:sp>
      <p:sp>
        <p:nvSpPr>
          <p:cNvPr id="10" name="Curved Down Arrow 9"/>
          <p:cNvSpPr/>
          <p:nvPr/>
        </p:nvSpPr>
        <p:spPr>
          <a:xfrm rot="20300982">
            <a:off x="1520903" y="475530"/>
            <a:ext cx="5680474" cy="135228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17164" y="1151671"/>
            <a:ext cx="110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Urban </a:t>
            </a:r>
            <a:endParaRPr lang="en-US" dirty="0"/>
          </a:p>
        </p:txBody>
      </p:sp>
      <p:sp>
        <p:nvSpPr>
          <p:cNvPr id="11" name="Curved Up Arrow 10"/>
          <p:cNvSpPr/>
          <p:nvPr/>
        </p:nvSpPr>
        <p:spPr>
          <a:xfrm rot="18505732">
            <a:off x="4786508" y="3636136"/>
            <a:ext cx="5690240" cy="143041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6221" y="6053067"/>
            <a:ext cx="4181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3.57</a:t>
            </a:r>
            <a:r>
              <a:rPr lang="en-GB" baseline="30000" dirty="0" smtClean="0"/>
              <a:t>o</a:t>
            </a:r>
            <a:r>
              <a:rPr lang="en-GB" dirty="0" smtClean="0"/>
              <a:t>N </a:t>
            </a:r>
            <a:r>
              <a:rPr lang="en-GB" dirty="0"/>
              <a:t>latitude and 98.65</a:t>
            </a:r>
            <a:r>
              <a:rPr lang="en-GB" baseline="30000" dirty="0"/>
              <a:t>o</a:t>
            </a:r>
            <a:r>
              <a:rPr lang="en-GB" dirty="0"/>
              <a:t>E </a:t>
            </a:r>
            <a:r>
              <a:rPr lang="en-GB" dirty="0" smtClean="0"/>
              <a:t>longitude</a:t>
            </a:r>
          </a:p>
          <a:p>
            <a:r>
              <a:rPr lang="en-GB" dirty="0" smtClean="0"/>
              <a:t>Average </a:t>
            </a:r>
            <a:r>
              <a:rPr lang="en-GB" dirty="0"/>
              <a:t>temperature was ±32</a:t>
            </a:r>
            <a:r>
              <a:rPr lang="en-GB" baseline="30000" dirty="0"/>
              <a:t>o</a:t>
            </a:r>
            <a:r>
              <a:rPr lang="en-GB" dirty="0"/>
              <a:t>C (90</a:t>
            </a:r>
            <a:r>
              <a:rPr lang="en-GB" baseline="30000" dirty="0"/>
              <a:t>o</a:t>
            </a:r>
            <a:r>
              <a:rPr lang="en-GB" dirty="0"/>
              <a:t>F</a:t>
            </a:r>
            <a:r>
              <a:rPr lang="en-GB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7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118" y="609600"/>
            <a:ext cx="8596668" cy="1320800"/>
          </a:xfrm>
        </p:spPr>
        <p:txBody>
          <a:bodyPr/>
          <a:lstStyle/>
          <a:p>
            <a:r>
              <a:rPr lang="en-US" dirty="0" smtClean="0"/>
              <a:t>Rural and urban women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436" y="563943"/>
            <a:ext cx="3642112" cy="2732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18" y="1456745"/>
            <a:ext cx="4697032" cy="3131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141" y="4125086"/>
            <a:ext cx="3896863" cy="25979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508" y="3434701"/>
            <a:ext cx="3883489" cy="291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9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41716615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155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9435322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587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69"/>
          <p:cNvSpPr>
            <a:spLocks noChangeArrowheads="1"/>
          </p:cNvSpPr>
          <p:nvPr/>
        </p:nvSpPr>
        <p:spPr bwMode="auto">
          <a:xfrm>
            <a:off x="3584749" y="942975"/>
            <a:ext cx="1619250" cy="676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Research concept</a:t>
            </a:r>
          </a:p>
        </p:txBody>
      </p:sp>
      <p:sp>
        <p:nvSpPr>
          <p:cNvPr id="4" name="Oval 68"/>
          <p:cNvSpPr>
            <a:spLocks noChangeArrowheads="1"/>
          </p:cNvSpPr>
          <p:nvPr/>
        </p:nvSpPr>
        <p:spPr bwMode="auto">
          <a:xfrm>
            <a:off x="5686599" y="942975"/>
            <a:ext cx="2184400" cy="7715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</a:p>
        </p:txBody>
      </p:sp>
      <p:sp>
        <p:nvSpPr>
          <p:cNvPr id="5" name="Oval 71"/>
          <p:cNvSpPr>
            <a:spLocks noChangeArrowheads="1"/>
          </p:cNvSpPr>
          <p:nvPr/>
        </p:nvSpPr>
        <p:spPr bwMode="auto">
          <a:xfrm>
            <a:off x="3527599" y="3686175"/>
            <a:ext cx="1206500" cy="7715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Desain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Oval 67"/>
          <p:cNvSpPr>
            <a:spLocks noChangeArrowheads="1"/>
          </p:cNvSpPr>
          <p:nvPr/>
        </p:nvSpPr>
        <p:spPr bwMode="auto">
          <a:xfrm>
            <a:off x="4441462" y="3434300"/>
            <a:ext cx="1206500" cy="7715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Screening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Observation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val 66"/>
          <p:cNvSpPr>
            <a:spLocks noChangeArrowheads="1"/>
          </p:cNvSpPr>
          <p:nvPr/>
        </p:nvSpPr>
        <p:spPr bwMode="auto">
          <a:xfrm>
            <a:off x="1003473" y="933450"/>
            <a:ext cx="2146301" cy="8191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idea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65"/>
          <p:cNvSpPr>
            <a:spLocks noChangeArrowheads="1"/>
          </p:cNvSpPr>
          <p:nvPr/>
        </p:nvSpPr>
        <p:spPr bwMode="auto">
          <a:xfrm>
            <a:off x="1574973" y="3433763"/>
            <a:ext cx="1206501" cy="7715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</a:t>
            </a: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64"/>
          <p:cNvSpPr>
            <a:spLocks noChangeArrowheads="1"/>
          </p:cNvSpPr>
          <p:nvPr/>
        </p:nvSpPr>
        <p:spPr bwMode="auto">
          <a:xfrm>
            <a:off x="2508424" y="3424238"/>
            <a:ext cx="1206500" cy="7715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 </a:t>
            </a:r>
            <a:r>
              <a:rPr kumimoji="0" lang="en-US" sz="9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analytiy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Oval 63"/>
          <p:cNvSpPr>
            <a:spLocks noChangeArrowheads="1"/>
          </p:cNvSpPr>
          <p:nvPr/>
        </p:nvSpPr>
        <p:spPr bwMode="auto">
          <a:xfrm>
            <a:off x="6307311" y="3414713"/>
            <a:ext cx="1039813" cy="7715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Goal 2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Oval 62"/>
          <p:cNvSpPr>
            <a:spLocks noChangeArrowheads="1"/>
          </p:cNvSpPr>
          <p:nvPr/>
        </p:nvSpPr>
        <p:spPr bwMode="auto">
          <a:xfrm>
            <a:off x="5433137" y="3370442"/>
            <a:ext cx="861296" cy="7715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Goal 1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AutoShape 61"/>
          <p:cNvSpPr>
            <a:spLocks noChangeShapeType="1"/>
          </p:cNvSpPr>
          <p:nvPr/>
        </p:nvSpPr>
        <p:spPr bwMode="auto">
          <a:xfrm>
            <a:off x="1755949" y="3759200"/>
            <a:ext cx="58388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60"/>
          <p:cNvSpPr>
            <a:spLocks noChangeArrowheads="1"/>
          </p:cNvSpPr>
          <p:nvPr/>
        </p:nvSpPr>
        <p:spPr bwMode="auto">
          <a:xfrm>
            <a:off x="2371899" y="3511550"/>
            <a:ext cx="327025" cy="4540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AutoShape 59"/>
          <p:cNvSpPr>
            <a:spLocks noChangeArrowheads="1"/>
          </p:cNvSpPr>
          <p:nvPr/>
        </p:nvSpPr>
        <p:spPr bwMode="auto">
          <a:xfrm>
            <a:off x="3314874" y="3521075"/>
            <a:ext cx="327025" cy="4540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AutoShape 58"/>
          <p:cNvSpPr>
            <a:spLocks noChangeArrowheads="1"/>
          </p:cNvSpPr>
          <p:nvPr/>
        </p:nvSpPr>
        <p:spPr bwMode="auto">
          <a:xfrm>
            <a:off x="6172374" y="3521075"/>
            <a:ext cx="327025" cy="4540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utoShape 57"/>
          <p:cNvSpPr>
            <a:spLocks noChangeArrowheads="1"/>
          </p:cNvSpPr>
          <p:nvPr/>
        </p:nvSpPr>
        <p:spPr bwMode="auto">
          <a:xfrm>
            <a:off x="5229399" y="3521075"/>
            <a:ext cx="327025" cy="4540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AutoShape 56"/>
          <p:cNvSpPr>
            <a:spLocks noChangeArrowheads="1"/>
          </p:cNvSpPr>
          <p:nvPr/>
        </p:nvSpPr>
        <p:spPr bwMode="auto">
          <a:xfrm>
            <a:off x="4314999" y="3521075"/>
            <a:ext cx="327025" cy="4540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AutoShape 55"/>
          <p:cNvSpPr>
            <a:spLocks noChangeArrowheads="1"/>
          </p:cNvSpPr>
          <p:nvPr/>
        </p:nvSpPr>
        <p:spPr bwMode="auto">
          <a:xfrm>
            <a:off x="7124874" y="3511550"/>
            <a:ext cx="327025" cy="4540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AutoShape 54"/>
          <p:cNvSpPr>
            <a:spLocks noChangeArrowheads="1"/>
          </p:cNvSpPr>
          <p:nvPr/>
        </p:nvSpPr>
        <p:spPr bwMode="auto">
          <a:xfrm>
            <a:off x="2610024" y="1878013"/>
            <a:ext cx="1209675" cy="3190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DESCRIPTIVE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AutoShape 53"/>
          <p:cNvSpPr>
            <a:spLocks noChangeShapeType="1"/>
          </p:cNvSpPr>
          <p:nvPr/>
        </p:nvSpPr>
        <p:spPr bwMode="auto">
          <a:xfrm flipH="1" flipV="1">
            <a:off x="2317924" y="3138488"/>
            <a:ext cx="190500" cy="361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52"/>
          <p:cNvSpPr>
            <a:spLocks noChangeShapeType="1"/>
          </p:cNvSpPr>
          <p:nvPr/>
        </p:nvSpPr>
        <p:spPr bwMode="auto">
          <a:xfrm flipH="1">
            <a:off x="2317924" y="3984625"/>
            <a:ext cx="190500" cy="3746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51"/>
          <p:cNvSpPr>
            <a:spLocks noChangeShapeType="1"/>
          </p:cNvSpPr>
          <p:nvPr/>
        </p:nvSpPr>
        <p:spPr bwMode="auto">
          <a:xfrm flipH="1" flipV="1">
            <a:off x="3013249" y="2289175"/>
            <a:ext cx="476250" cy="11906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50"/>
          <p:cNvSpPr>
            <a:spLocks noChangeShapeType="1"/>
          </p:cNvSpPr>
          <p:nvPr/>
        </p:nvSpPr>
        <p:spPr bwMode="auto">
          <a:xfrm flipH="1">
            <a:off x="2965624" y="3984625"/>
            <a:ext cx="523875" cy="1108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49"/>
          <p:cNvSpPr>
            <a:spLocks noChangeShapeType="1"/>
          </p:cNvSpPr>
          <p:nvPr/>
        </p:nvSpPr>
        <p:spPr bwMode="auto">
          <a:xfrm flipH="1" flipV="1">
            <a:off x="3841924" y="2068513"/>
            <a:ext cx="508000" cy="14795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48"/>
          <p:cNvSpPr>
            <a:spLocks noChangeShapeType="1"/>
          </p:cNvSpPr>
          <p:nvPr/>
        </p:nvSpPr>
        <p:spPr bwMode="auto">
          <a:xfrm flipH="1">
            <a:off x="3841924" y="3984625"/>
            <a:ext cx="638175" cy="15652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AutoShape 47"/>
          <p:cNvSpPr>
            <a:spLocks noChangeShapeType="1"/>
          </p:cNvSpPr>
          <p:nvPr/>
        </p:nvSpPr>
        <p:spPr bwMode="auto">
          <a:xfrm flipH="1" flipV="1">
            <a:off x="4956349" y="2241550"/>
            <a:ext cx="438150" cy="12477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AutoShape 46"/>
          <p:cNvSpPr>
            <a:spLocks noChangeShapeType="1"/>
          </p:cNvSpPr>
          <p:nvPr/>
        </p:nvSpPr>
        <p:spPr bwMode="auto">
          <a:xfrm flipH="1">
            <a:off x="5042074" y="3984625"/>
            <a:ext cx="352425" cy="11080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AutoShape 45"/>
          <p:cNvSpPr>
            <a:spLocks noChangeShapeType="1"/>
          </p:cNvSpPr>
          <p:nvPr/>
        </p:nvSpPr>
        <p:spPr bwMode="auto">
          <a:xfrm flipH="1" flipV="1">
            <a:off x="5394499" y="1247775"/>
            <a:ext cx="847725" cy="2289175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44"/>
          <p:cNvSpPr>
            <a:spLocks noChangeShapeType="1"/>
          </p:cNvSpPr>
          <p:nvPr/>
        </p:nvSpPr>
        <p:spPr bwMode="auto">
          <a:xfrm flipH="1">
            <a:off x="5686599" y="3984625"/>
            <a:ext cx="660400" cy="2384425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43"/>
          <p:cNvSpPr>
            <a:spLocks noChangeShapeType="1"/>
          </p:cNvSpPr>
          <p:nvPr/>
        </p:nvSpPr>
        <p:spPr bwMode="auto">
          <a:xfrm flipH="1" flipV="1">
            <a:off x="6880399" y="2241550"/>
            <a:ext cx="419100" cy="12382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42"/>
          <p:cNvSpPr>
            <a:spLocks noChangeShapeType="1"/>
          </p:cNvSpPr>
          <p:nvPr/>
        </p:nvSpPr>
        <p:spPr bwMode="auto">
          <a:xfrm flipH="1">
            <a:off x="6928024" y="3975100"/>
            <a:ext cx="371475" cy="1574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70"/>
          <p:cNvSpPr>
            <a:spLocks noChangeShapeType="1"/>
          </p:cNvSpPr>
          <p:nvPr/>
        </p:nvSpPr>
        <p:spPr bwMode="auto">
          <a:xfrm flipH="1">
            <a:off x="1755949" y="6413500"/>
            <a:ext cx="56959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41"/>
          <p:cNvSpPr>
            <a:spLocks noChangeShapeType="1"/>
          </p:cNvSpPr>
          <p:nvPr/>
        </p:nvSpPr>
        <p:spPr bwMode="auto">
          <a:xfrm flipH="1">
            <a:off x="1755949" y="1247775"/>
            <a:ext cx="56959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40"/>
          <p:cNvSpPr>
            <a:spLocks noChangeArrowheads="1"/>
          </p:cNvSpPr>
          <p:nvPr/>
        </p:nvSpPr>
        <p:spPr bwMode="auto">
          <a:xfrm>
            <a:off x="4108624" y="1924050"/>
            <a:ext cx="1000125" cy="3190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PARAMETER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AutoShape 39"/>
          <p:cNvSpPr>
            <a:spLocks noChangeArrowheads="1"/>
          </p:cNvSpPr>
          <p:nvPr/>
        </p:nvSpPr>
        <p:spPr bwMode="auto">
          <a:xfrm>
            <a:off x="5783436" y="1892300"/>
            <a:ext cx="1158875" cy="3190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AutoShape 38"/>
          <p:cNvSpPr>
            <a:spLocks noChangeArrowheads="1"/>
          </p:cNvSpPr>
          <p:nvPr/>
        </p:nvSpPr>
        <p:spPr bwMode="auto">
          <a:xfrm>
            <a:off x="2006774" y="2160588"/>
            <a:ext cx="1000125" cy="3190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AutoShape 37"/>
          <p:cNvSpPr>
            <a:spLocks noChangeArrowheads="1"/>
          </p:cNvSpPr>
          <p:nvPr/>
        </p:nvSpPr>
        <p:spPr bwMode="auto">
          <a:xfrm>
            <a:off x="4203874" y="5118100"/>
            <a:ext cx="1547812" cy="5191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OSTEOPOROSIS RISK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AutoShape 36"/>
          <p:cNvSpPr>
            <a:spLocks noChangeArrowheads="1"/>
          </p:cNvSpPr>
          <p:nvPr/>
        </p:nvSpPr>
        <p:spPr bwMode="auto">
          <a:xfrm>
            <a:off x="6346999" y="5584825"/>
            <a:ext cx="1206500" cy="3190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AutoShape 35"/>
          <p:cNvSpPr>
            <a:spLocks noChangeArrowheads="1"/>
          </p:cNvSpPr>
          <p:nvPr/>
        </p:nvSpPr>
        <p:spPr bwMode="auto">
          <a:xfrm>
            <a:off x="1755950" y="5156200"/>
            <a:ext cx="1281112" cy="3190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DEMOGRAPHY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AutoShape 34"/>
          <p:cNvSpPr>
            <a:spLocks noChangeArrowheads="1"/>
          </p:cNvSpPr>
          <p:nvPr/>
        </p:nvSpPr>
        <p:spPr bwMode="auto">
          <a:xfrm>
            <a:off x="1660698" y="4368800"/>
            <a:ext cx="809626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AutoShape 33"/>
          <p:cNvSpPr>
            <a:spLocks noChangeArrowheads="1"/>
          </p:cNvSpPr>
          <p:nvPr/>
        </p:nvSpPr>
        <p:spPr bwMode="auto">
          <a:xfrm>
            <a:off x="1641648" y="2914650"/>
            <a:ext cx="981076" cy="2143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Laboratory </a:t>
            </a:r>
          </a:p>
        </p:txBody>
      </p:sp>
      <p:sp>
        <p:nvSpPr>
          <p:cNvPr id="42" name="AutoShape 32"/>
          <p:cNvSpPr>
            <a:spLocks noChangeArrowheads="1"/>
          </p:cNvSpPr>
          <p:nvPr/>
        </p:nvSpPr>
        <p:spPr bwMode="auto">
          <a:xfrm>
            <a:off x="1984549" y="2498725"/>
            <a:ext cx="981075" cy="2143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20-30 years old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AutoShape 31"/>
          <p:cNvSpPr>
            <a:spLocks noChangeArrowheads="1"/>
          </p:cNvSpPr>
          <p:nvPr/>
        </p:nvSpPr>
        <p:spPr bwMode="auto">
          <a:xfrm>
            <a:off x="2444924" y="3176588"/>
            <a:ext cx="968375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complilcation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AutoShape 30"/>
          <p:cNvSpPr>
            <a:spLocks noChangeArrowheads="1"/>
          </p:cNvSpPr>
          <p:nvPr/>
        </p:nvSpPr>
        <p:spPr bwMode="auto">
          <a:xfrm>
            <a:off x="4264199" y="2455863"/>
            <a:ext cx="739775" cy="2143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25(OH)D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AutoShape 29"/>
          <p:cNvSpPr>
            <a:spLocks noChangeArrowheads="1"/>
          </p:cNvSpPr>
          <p:nvPr/>
        </p:nvSpPr>
        <p:spPr bwMode="auto">
          <a:xfrm>
            <a:off x="2541761" y="4194176"/>
            <a:ext cx="709613" cy="22224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AutoShape 28"/>
          <p:cNvSpPr>
            <a:spLocks noChangeArrowheads="1"/>
          </p:cNvSpPr>
          <p:nvPr/>
        </p:nvSpPr>
        <p:spPr bwMode="auto">
          <a:xfrm>
            <a:off x="2367136" y="4645025"/>
            <a:ext cx="641350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AutoShape 27"/>
          <p:cNvSpPr>
            <a:spLocks noChangeArrowheads="1"/>
          </p:cNvSpPr>
          <p:nvPr/>
        </p:nvSpPr>
        <p:spPr bwMode="auto">
          <a:xfrm>
            <a:off x="4349924" y="2786063"/>
            <a:ext cx="804862" cy="2143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Kalsium 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AutoShape 26"/>
          <p:cNvSpPr>
            <a:spLocks noChangeArrowheads="1"/>
          </p:cNvSpPr>
          <p:nvPr/>
        </p:nvSpPr>
        <p:spPr bwMode="auto">
          <a:xfrm>
            <a:off x="4299124" y="4397375"/>
            <a:ext cx="977900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Calciium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AutoShape 25"/>
          <p:cNvSpPr>
            <a:spLocks noChangeArrowheads="1"/>
          </p:cNvSpPr>
          <p:nvPr/>
        </p:nvSpPr>
        <p:spPr bwMode="auto">
          <a:xfrm>
            <a:off x="4588049" y="3082925"/>
            <a:ext cx="641350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CTx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4551536" y="4149725"/>
            <a:ext cx="727075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Vitamin 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intake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AutoShape 23"/>
          <p:cNvSpPr>
            <a:spLocks noChangeArrowheads="1"/>
          </p:cNvSpPr>
          <p:nvPr/>
        </p:nvSpPr>
        <p:spPr bwMode="auto">
          <a:xfrm>
            <a:off x="3330749" y="2690813"/>
            <a:ext cx="739775" cy="3952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subjects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AutoShape 22"/>
          <p:cNvSpPr>
            <a:spLocks noChangeArrowheads="1"/>
          </p:cNvSpPr>
          <p:nvPr/>
        </p:nvSpPr>
        <p:spPr bwMode="auto">
          <a:xfrm>
            <a:off x="3381549" y="4187825"/>
            <a:ext cx="822325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Cross sectional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AutoShape 21"/>
          <p:cNvSpPr>
            <a:spLocks noChangeArrowheads="1"/>
          </p:cNvSpPr>
          <p:nvPr/>
        </p:nvSpPr>
        <p:spPr bwMode="auto">
          <a:xfrm>
            <a:off x="6172374" y="2498725"/>
            <a:ext cx="739775" cy="2143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AutoShape 20"/>
          <p:cNvSpPr>
            <a:spLocks noChangeArrowheads="1"/>
          </p:cNvSpPr>
          <p:nvPr/>
        </p:nvSpPr>
        <p:spPr bwMode="auto">
          <a:xfrm>
            <a:off x="6146974" y="2976743"/>
            <a:ext cx="944562" cy="2077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AutoShape 19"/>
          <p:cNvSpPr>
            <a:spLocks noChangeArrowheads="1"/>
          </p:cNvSpPr>
          <p:nvPr/>
        </p:nvSpPr>
        <p:spPr bwMode="auto">
          <a:xfrm>
            <a:off x="6199361" y="5070475"/>
            <a:ext cx="742950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Poster/leaflet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AutoShape 18"/>
          <p:cNvSpPr>
            <a:spLocks noChangeArrowheads="1"/>
          </p:cNvSpPr>
          <p:nvPr/>
        </p:nvSpPr>
        <p:spPr bwMode="auto">
          <a:xfrm>
            <a:off x="6385636" y="4416424"/>
            <a:ext cx="748763" cy="2270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</a:p>
        </p:txBody>
      </p:sp>
      <p:sp>
        <p:nvSpPr>
          <p:cNvPr id="57" name="AutoShape 17"/>
          <p:cNvSpPr>
            <a:spLocks noChangeArrowheads="1"/>
          </p:cNvSpPr>
          <p:nvPr/>
        </p:nvSpPr>
        <p:spPr bwMode="auto">
          <a:xfrm>
            <a:off x="6307311" y="4721225"/>
            <a:ext cx="727075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Article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AutoShape 16"/>
          <p:cNvSpPr>
            <a:spLocks noChangeShapeType="1"/>
          </p:cNvSpPr>
          <p:nvPr/>
        </p:nvSpPr>
        <p:spPr bwMode="auto">
          <a:xfrm>
            <a:off x="2965624" y="2622550"/>
            <a:ext cx="1841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AutoShape 15"/>
          <p:cNvSpPr>
            <a:spLocks noChangeShapeType="1"/>
          </p:cNvSpPr>
          <p:nvPr/>
        </p:nvSpPr>
        <p:spPr bwMode="auto">
          <a:xfrm>
            <a:off x="3251374" y="3281363"/>
            <a:ext cx="161925" cy="9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AutoShape 14"/>
          <p:cNvSpPr>
            <a:spLocks noChangeShapeType="1"/>
          </p:cNvSpPr>
          <p:nvPr/>
        </p:nvSpPr>
        <p:spPr bwMode="auto">
          <a:xfrm>
            <a:off x="5003974" y="2574925"/>
            <a:ext cx="381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AutoShape 13"/>
          <p:cNvSpPr>
            <a:spLocks noChangeShapeType="1"/>
          </p:cNvSpPr>
          <p:nvPr/>
        </p:nvSpPr>
        <p:spPr bwMode="auto">
          <a:xfrm>
            <a:off x="5183361" y="3062288"/>
            <a:ext cx="47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AutoShape 12"/>
          <p:cNvSpPr>
            <a:spLocks noChangeShapeType="1"/>
          </p:cNvSpPr>
          <p:nvPr/>
        </p:nvSpPr>
        <p:spPr bwMode="auto">
          <a:xfrm>
            <a:off x="6912149" y="2622550"/>
            <a:ext cx="120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AutoShape 11"/>
          <p:cNvSpPr>
            <a:spLocks noChangeShapeType="1"/>
          </p:cNvSpPr>
          <p:nvPr/>
        </p:nvSpPr>
        <p:spPr bwMode="auto">
          <a:xfrm>
            <a:off x="7091536" y="3128963"/>
            <a:ext cx="10953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AutoShape 10"/>
          <p:cNvSpPr>
            <a:spLocks noChangeShapeType="1"/>
          </p:cNvSpPr>
          <p:nvPr/>
        </p:nvSpPr>
        <p:spPr bwMode="auto">
          <a:xfrm>
            <a:off x="3251374" y="4283075"/>
            <a:ext cx="1143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AutoShape 9"/>
          <p:cNvSpPr>
            <a:spLocks noChangeShapeType="1"/>
          </p:cNvSpPr>
          <p:nvPr/>
        </p:nvSpPr>
        <p:spPr bwMode="auto">
          <a:xfrm>
            <a:off x="3013249" y="4779963"/>
            <a:ext cx="1365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AutoShape 8"/>
          <p:cNvSpPr>
            <a:spLocks noChangeShapeType="1"/>
          </p:cNvSpPr>
          <p:nvPr/>
        </p:nvSpPr>
        <p:spPr bwMode="auto">
          <a:xfrm>
            <a:off x="4203874" y="4283075"/>
            <a:ext cx="174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AutoShape 7"/>
          <p:cNvSpPr>
            <a:spLocks noChangeShapeType="1"/>
          </p:cNvSpPr>
          <p:nvPr/>
        </p:nvSpPr>
        <p:spPr bwMode="auto">
          <a:xfrm>
            <a:off x="5026199" y="4860925"/>
            <a:ext cx="825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AutoShape 6"/>
          <p:cNvSpPr>
            <a:spLocks noChangeShapeType="1"/>
          </p:cNvSpPr>
          <p:nvPr/>
        </p:nvSpPr>
        <p:spPr bwMode="auto">
          <a:xfrm>
            <a:off x="7124874" y="4473575"/>
            <a:ext cx="7461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AutoShape 5"/>
          <p:cNvSpPr>
            <a:spLocks noChangeShapeType="1"/>
          </p:cNvSpPr>
          <p:nvPr/>
        </p:nvSpPr>
        <p:spPr bwMode="auto">
          <a:xfrm flipV="1">
            <a:off x="7034386" y="4779963"/>
            <a:ext cx="92075" cy="76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AutoShape 4"/>
          <p:cNvSpPr>
            <a:spLocks noChangeShapeType="1"/>
          </p:cNvSpPr>
          <p:nvPr/>
        </p:nvSpPr>
        <p:spPr bwMode="auto">
          <a:xfrm>
            <a:off x="6912149" y="5156200"/>
            <a:ext cx="120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AutoShape 3"/>
          <p:cNvSpPr>
            <a:spLocks noChangeArrowheads="1"/>
          </p:cNvSpPr>
          <p:nvPr/>
        </p:nvSpPr>
        <p:spPr bwMode="auto">
          <a:xfrm>
            <a:off x="4146724" y="4667250"/>
            <a:ext cx="977900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BONE DENSITY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AutoShape 2"/>
          <p:cNvSpPr>
            <a:spLocks noChangeArrowheads="1"/>
          </p:cNvSpPr>
          <p:nvPr/>
        </p:nvSpPr>
        <p:spPr bwMode="auto">
          <a:xfrm>
            <a:off x="2670349" y="2825750"/>
            <a:ext cx="531812" cy="2095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Obese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AutoShape 1"/>
          <p:cNvSpPr>
            <a:spLocks noChangeArrowheads="1"/>
          </p:cNvSpPr>
          <p:nvPr/>
        </p:nvSpPr>
        <p:spPr bwMode="auto">
          <a:xfrm>
            <a:off x="3037062" y="5360988"/>
            <a:ext cx="1131887" cy="3190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METODOLOGY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>
            <a:off x="1725786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1725786" y="431883"/>
            <a:ext cx="169148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Research Scheme </a:t>
            </a:r>
          </a:p>
        </p:txBody>
      </p:sp>
      <p:sp>
        <p:nvSpPr>
          <p:cNvPr id="76" name="Rectangle 117"/>
          <p:cNvSpPr>
            <a:spLocks noChangeArrowheads="1"/>
          </p:cNvSpPr>
          <p:nvPr/>
        </p:nvSpPr>
        <p:spPr bwMode="auto">
          <a:xfrm>
            <a:off x="1725786" y="914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Tabel</a:t>
            </a:r>
            <a:r>
              <a:rPr lang="en-US" dirty="0" smtClean="0"/>
              <a:t> 1. Characteristic of the study population living in rural and urban areas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69238"/>
              </p:ext>
            </p:extLst>
          </p:nvPr>
        </p:nvGraphicFramePr>
        <p:xfrm>
          <a:off x="463639" y="1904524"/>
          <a:ext cx="9543245" cy="4311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7144"/>
                <a:gridCol w="1416676"/>
                <a:gridCol w="1725769"/>
                <a:gridCol w="1760265"/>
                <a:gridCol w="1253391"/>
              </a:tblGrid>
              <a:tr h="61223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Parameters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Rural group</a:t>
                      </a:r>
                    </a:p>
                    <a:p>
                      <a:pPr algn="ctr"/>
                      <a:r>
                        <a:rPr lang="en-US" dirty="0" smtClean="0"/>
                        <a:t>(n=50)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Urban</a:t>
                      </a:r>
                      <a:r>
                        <a:rPr lang="en-US" baseline="0" dirty="0" smtClean="0"/>
                        <a:t> group</a:t>
                      </a:r>
                    </a:p>
                    <a:p>
                      <a:pPr algn="ctr"/>
                      <a:r>
                        <a:rPr lang="en-US" dirty="0" smtClean="0"/>
                        <a:t>(n=50)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p-value</a:t>
                      </a:r>
                      <a:endParaRPr lang="en-US" i="1" dirty="0"/>
                    </a:p>
                  </a:txBody>
                  <a:tcPr/>
                </a:tc>
              </a:tr>
              <a:tr h="349850">
                <a:tc>
                  <a:txBody>
                    <a:bodyPr/>
                    <a:lstStyle/>
                    <a:p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37.7±9.9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44.1±7.5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31.4±7.9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0.001</a:t>
                      </a:r>
                      <a:r>
                        <a:rPr lang="en-US" baseline="30000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1137013">
                <a:tc>
                  <a:txBody>
                    <a:bodyPr/>
                    <a:lstStyle/>
                    <a:p>
                      <a:r>
                        <a:rPr lang="en-US" dirty="0" smtClean="0"/>
                        <a:t>Age group </a:t>
                      </a:r>
                      <a:r>
                        <a:rPr lang="en-US" dirty="0" smtClean="0">
                          <a:sym typeface="Symbol" panose="05050102010706020507" pitchFamily="18" charset="2"/>
                        </a:rPr>
                        <a:t></a:t>
                      </a:r>
                      <a:r>
                        <a:rPr lang="en-US" dirty="0" smtClean="0"/>
                        <a:t>(n(%)</a:t>
                      </a:r>
                      <a:r>
                        <a:rPr lang="en-US" dirty="0" smtClean="0">
                          <a:sym typeface="Symbol" panose="05050102010706020507" pitchFamily="18" charset="2"/>
                        </a:rPr>
                        <a:t>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20-29 years</a:t>
                      </a:r>
                    </a:p>
                    <a:p>
                      <a:r>
                        <a:rPr lang="en-US" dirty="0" smtClean="0"/>
                        <a:t>30-39 years</a:t>
                      </a:r>
                    </a:p>
                    <a:p>
                      <a:r>
                        <a:rPr lang="en-US" dirty="0" smtClean="0"/>
                        <a:t>40-50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smtClean="0"/>
                        <a:t>33(33)</a:t>
                      </a:r>
                    </a:p>
                    <a:p>
                      <a:r>
                        <a:rPr lang="en-US" dirty="0" smtClean="0"/>
                        <a:t>67(67)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smtClean="0"/>
                        <a:t>3(6)</a:t>
                      </a:r>
                    </a:p>
                    <a:p>
                      <a:r>
                        <a:rPr lang="en-US" dirty="0" smtClean="0"/>
                        <a:t>47(94)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smtClean="0"/>
                        <a:t>30(60)</a:t>
                      </a:r>
                    </a:p>
                    <a:p>
                      <a:r>
                        <a:rPr lang="en-US" dirty="0" smtClean="0"/>
                        <a:t>20(40)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0.001</a:t>
                      </a:r>
                      <a:r>
                        <a:rPr lang="en-US" baseline="30000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349850">
                <a:tc>
                  <a:txBody>
                    <a:bodyPr/>
                    <a:lstStyle/>
                    <a:p>
                      <a:r>
                        <a:rPr lang="en-US" dirty="0" smtClean="0"/>
                        <a:t>Body</a:t>
                      </a:r>
                      <a:r>
                        <a:rPr lang="en-US" baseline="0" dirty="0" smtClean="0"/>
                        <a:t> mass index/BMI (kg/m</a:t>
                      </a:r>
                      <a:r>
                        <a:rPr lang="en-US" baseline="30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24.2±3.9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25.8±3.9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22.7±3.5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0.001</a:t>
                      </a:r>
                      <a:r>
                        <a:rPr lang="en-US" baseline="30000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1751111">
                <a:tc>
                  <a:txBody>
                    <a:bodyPr/>
                    <a:lstStyle/>
                    <a:p>
                      <a:r>
                        <a:rPr lang="en-US" dirty="0" smtClean="0"/>
                        <a:t>BMI</a:t>
                      </a:r>
                      <a:r>
                        <a:rPr lang="en-US" baseline="0" dirty="0" smtClean="0"/>
                        <a:t> category </a:t>
                      </a:r>
                      <a:r>
                        <a:rPr lang="en-US" dirty="0" smtClean="0">
                          <a:sym typeface="Symbol" panose="05050102010706020507" pitchFamily="18" charset="2"/>
                        </a:rPr>
                        <a:t></a:t>
                      </a:r>
                      <a:r>
                        <a:rPr lang="en-US" dirty="0" smtClean="0"/>
                        <a:t>(n(%)</a:t>
                      </a:r>
                      <a:r>
                        <a:rPr lang="en-US" dirty="0" smtClean="0">
                          <a:sym typeface="Symbol" panose="05050102010706020507" pitchFamily="18" charset="2"/>
                        </a:rPr>
                        <a:t>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Underweight</a:t>
                      </a:r>
                    </a:p>
                    <a:p>
                      <a:r>
                        <a:rPr lang="en-US" baseline="0" dirty="0" smtClean="0"/>
                        <a:t>Normal</a:t>
                      </a:r>
                    </a:p>
                    <a:p>
                      <a:r>
                        <a:rPr lang="en-US" baseline="0" dirty="0" smtClean="0"/>
                        <a:t>Overweight </a:t>
                      </a:r>
                    </a:p>
                    <a:p>
                      <a:r>
                        <a:rPr lang="en-US" baseline="0" dirty="0" smtClean="0"/>
                        <a:t>Obese I</a:t>
                      </a:r>
                    </a:p>
                    <a:p>
                      <a:r>
                        <a:rPr lang="en-US" baseline="0" dirty="0" smtClean="0"/>
                        <a:t>Obese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smtClean="0"/>
                        <a:t>12(12)</a:t>
                      </a:r>
                    </a:p>
                    <a:p>
                      <a:r>
                        <a:rPr lang="en-US" dirty="0" smtClean="0"/>
                        <a:t>83(83)</a:t>
                      </a:r>
                    </a:p>
                    <a:p>
                      <a:r>
                        <a:rPr lang="en-US" dirty="0" smtClean="0"/>
                        <a:t>5(5)</a:t>
                      </a:r>
                    </a:p>
                    <a:p>
                      <a:r>
                        <a:rPr lang="en-US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smtClean="0"/>
                        <a:t>2(4)</a:t>
                      </a:r>
                    </a:p>
                    <a:p>
                      <a:r>
                        <a:rPr lang="en-US" dirty="0" smtClean="0"/>
                        <a:t>44(88)</a:t>
                      </a:r>
                    </a:p>
                    <a:p>
                      <a:r>
                        <a:rPr lang="en-US" dirty="0" smtClean="0"/>
                        <a:t>4(8)</a:t>
                      </a:r>
                    </a:p>
                    <a:p>
                      <a:r>
                        <a:rPr lang="en-US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smtClean="0"/>
                        <a:t>10(20)</a:t>
                      </a:r>
                    </a:p>
                    <a:p>
                      <a:r>
                        <a:rPr lang="en-US" dirty="0" smtClean="0"/>
                        <a:t>39(78)</a:t>
                      </a:r>
                    </a:p>
                    <a:p>
                      <a:r>
                        <a:rPr lang="en-US" dirty="0" smtClean="0"/>
                        <a:t>1(2)</a:t>
                      </a:r>
                    </a:p>
                    <a:p>
                      <a:r>
                        <a:rPr lang="en-US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0.001</a:t>
                      </a:r>
                      <a:r>
                        <a:rPr lang="en-US" baseline="30000" dirty="0" smtClean="0"/>
                        <a:t>*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6365" y="6246253"/>
            <a:ext cx="290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*significant: </a:t>
            </a:r>
            <a:r>
              <a:rPr lang="en-US" i="1" dirty="0" smtClean="0"/>
              <a:t>p-value</a:t>
            </a:r>
            <a:r>
              <a:rPr lang="en-US" dirty="0" smtClean="0"/>
              <a:t> &lt;0.05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822028" y="2498501"/>
            <a:ext cx="759854" cy="13394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822028" y="4041819"/>
            <a:ext cx="759854" cy="13394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2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4898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Table 2. </a:t>
            </a:r>
            <a:r>
              <a:rPr lang="en-US" dirty="0"/>
              <a:t>L</a:t>
            </a:r>
            <a:r>
              <a:rPr lang="en-US" dirty="0" smtClean="0"/>
              <a:t>ifestyle of the study population living in rural and urban areas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139730"/>
              </p:ext>
            </p:extLst>
          </p:nvPr>
        </p:nvGraphicFramePr>
        <p:xfrm>
          <a:off x="528036" y="1326519"/>
          <a:ext cx="9491728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4872"/>
                <a:gridCol w="2086378"/>
                <a:gridCol w="1983346"/>
                <a:gridCol w="1687132"/>
              </a:tblGrid>
              <a:tr h="2932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Characteristics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Rural group (n=50)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Urban group </a:t>
                      </a:r>
                    </a:p>
                    <a:p>
                      <a:pPr algn="ctr"/>
                      <a:r>
                        <a:rPr lang="en-US" dirty="0" smtClean="0"/>
                        <a:t>(n=50)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p-value</a:t>
                      </a:r>
                      <a:endParaRPr lang="en-US" i="1" dirty="0"/>
                    </a:p>
                  </a:txBody>
                  <a:tcPr/>
                </a:tc>
              </a:tr>
              <a:tr h="293257">
                <a:tc>
                  <a:txBody>
                    <a:bodyPr/>
                    <a:lstStyle/>
                    <a:p>
                      <a:r>
                        <a:rPr lang="en-US" dirty="0" smtClean="0"/>
                        <a:t>Occupation: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Non-government employee</a:t>
                      </a:r>
                    </a:p>
                    <a:p>
                      <a:r>
                        <a:rPr lang="en-US" baseline="0" dirty="0" smtClean="0"/>
                        <a:t>Nurse</a:t>
                      </a:r>
                    </a:p>
                    <a:p>
                      <a:r>
                        <a:rPr lang="en-US" baseline="0" dirty="0" smtClean="0"/>
                        <a:t>Doctor</a:t>
                      </a:r>
                    </a:p>
                    <a:p>
                      <a:r>
                        <a:rPr lang="en-US" baseline="0" dirty="0" smtClean="0"/>
                        <a:t>Farmer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50 (100)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39(78)</a:t>
                      </a:r>
                    </a:p>
                    <a:p>
                      <a:pPr algn="ctr"/>
                      <a:r>
                        <a:rPr lang="en-US" dirty="0" smtClean="0"/>
                        <a:t>10(20)</a:t>
                      </a:r>
                    </a:p>
                    <a:p>
                      <a:pPr algn="ctr"/>
                      <a:r>
                        <a:rPr lang="en-US" dirty="0" smtClean="0"/>
                        <a:t>1(2)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0.001</a:t>
                      </a:r>
                      <a:r>
                        <a:rPr lang="en-US" baseline="30000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293257">
                <a:tc>
                  <a:txBody>
                    <a:bodyPr/>
                    <a:lstStyle/>
                    <a:p>
                      <a:r>
                        <a:rPr lang="en-US" dirty="0" smtClean="0"/>
                        <a:t>Sunscreens</a:t>
                      </a:r>
                      <a:r>
                        <a:rPr lang="en-US" baseline="0" dirty="0" smtClean="0"/>
                        <a:t> application </a:t>
                      </a:r>
                    </a:p>
                    <a:p>
                      <a:r>
                        <a:rPr lang="en-US" baseline="0" dirty="0" smtClean="0"/>
                        <a:t>Yes</a:t>
                      </a:r>
                    </a:p>
                    <a:p>
                      <a:r>
                        <a:rPr lang="en-US" baseline="0" dirty="0" smtClean="0"/>
                        <a:t>No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39(78)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11(22)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48(96)</a:t>
                      </a:r>
                    </a:p>
                    <a:p>
                      <a:pPr algn="ctr"/>
                      <a:r>
                        <a:rPr lang="en-US" dirty="0" smtClean="0"/>
                        <a:t>2(4)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0.007</a:t>
                      </a:r>
                      <a:r>
                        <a:rPr lang="en-US" baseline="30000" dirty="0" smtClean="0"/>
                        <a:t>*</a:t>
                      </a:r>
                      <a:endParaRPr lang="en-US" dirty="0"/>
                    </a:p>
                  </a:txBody>
                  <a:tcPr/>
                </a:tc>
              </a:tr>
              <a:tr h="293257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activity</a:t>
                      </a:r>
                    </a:p>
                    <a:p>
                      <a:r>
                        <a:rPr lang="en-US" dirty="0" smtClean="0"/>
                        <a:t>Low</a:t>
                      </a:r>
                    </a:p>
                    <a:p>
                      <a:r>
                        <a:rPr lang="en-US" dirty="0" smtClean="0"/>
                        <a:t>Moderate</a:t>
                      </a:r>
                    </a:p>
                    <a:p>
                      <a:r>
                        <a:rPr lang="en-US" dirty="0" smtClean="0"/>
                        <a:t>High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22(44)</a:t>
                      </a:r>
                    </a:p>
                    <a:p>
                      <a:pPr algn="ctr"/>
                      <a:r>
                        <a:rPr lang="en-US" dirty="0" smtClean="0"/>
                        <a:t>28(56)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42</a:t>
                      </a:r>
                      <a:r>
                        <a:rPr lang="en-US" baseline="0" dirty="0" smtClean="0"/>
                        <a:t>(84)</a:t>
                      </a:r>
                    </a:p>
                    <a:p>
                      <a:pPr algn="ctr"/>
                      <a:r>
                        <a:rPr lang="en-US" baseline="0" dirty="0" smtClean="0"/>
                        <a:t>8(16)</a:t>
                      </a:r>
                    </a:p>
                    <a:p>
                      <a:pPr algn="ctr"/>
                      <a:r>
                        <a:rPr lang="en-US" baseline="0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0.001*</a:t>
                      </a:r>
                      <a:endParaRPr lang="en-US" dirty="0"/>
                    </a:p>
                  </a:txBody>
                  <a:tcPr/>
                </a:tc>
              </a:tr>
              <a:tr h="293257">
                <a:tc>
                  <a:txBody>
                    <a:bodyPr/>
                    <a:lstStyle/>
                    <a:p>
                      <a:r>
                        <a:rPr lang="en-US" dirty="0" smtClean="0"/>
                        <a:t>Vitamin D intake </a:t>
                      </a:r>
                    </a:p>
                    <a:p>
                      <a:r>
                        <a:rPr lang="en-US" dirty="0" smtClean="0"/>
                        <a:t>Less</a:t>
                      </a:r>
                    </a:p>
                    <a:p>
                      <a:r>
                        <a:rPr lang="en-US" dirty="0" smtClean="0"/>
                        <a:t>Sufficient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37(74)</a:t>
                      </a:r>
                    </a:p>
                    <a:p>
                      <a:pPr algn="ctr"/>
                      <a:r>
                        <a:rPr lang="en-US" dirty="0" smtClean="0"/>
                        <a:t>10(26)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46(92)</a:t>
                      </a:r>
                    </a:p>
                    <a:p>
                      <a:pPr algn="ctr"/>
                      <a:r>
                        <a:rPr lang="en-US" smtClean="0"/>
                        <a:t>7(8)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0.001*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60401" y="6488668"/>
            <a:ext cx="290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*significant: </a:t>
            </a:r>
            <a:r>
              <a:rPr lang="en-US" i="1" dirty="0" smtClean="0"/>
              <a:t>p-value</a:t>
            </a:r>
            <a:r>
              <a:rPr lang="en-US" dirty="0" smtClean="0"/>
              <a:t> &lt;0.05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590208" y="1918952"/>
            <a:ext cx="1107584" cy="4803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8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Table 3. Distribution of the study population based on </a:t>
            </a:r>
            <a:r>
              <a:rPr lang="en-US" sz="2400" dirty="0"/>
              <a:t>frequency </a:t>
            </a:r>
            <a:r>
              <a:rPr lang="en-US" sz="2400" dirty="0" smtClean="0"/>
              <a:t>of allele and genotype single nucleotide polymorphism of vitamin D receptor gene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48804"/>
              </p:ext>
            </p:extLst>
          </p:nvPr>
        </p:nvGraphicFramePr>
        <p:xfrm>
          <a:off x="677334" y="2020433"/>
          <a:ext cx="81279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632"/>
                <a:gridCol w="2575775"/>
                <a:gridCol w="21855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Allele/single nucleotide polymorphism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Rural</a:t>
                      </a:r>
                      <a:r>
                        <a:rPr lang="en-US" baseline="0" dirty="0" smtClean="0"/>
                        <a:t>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Urban</a:t>
                      </a:r>
                      <a:r>
                        <a:rPr lang="en-US" baseline="0" dirty="0" smtClean="0"/>
                        <a:t> (%)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rs1544410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i="1" baseline="0" dirty="0" err="1" smtClean="0"/>
                        <a:t>Bsm</a:t>
                      </a:r>
                      <a:r>
                        <a:rPr lang="en-US" i="0" baseline="0" dirty="0" err="1" smtClean="0"/>
                        <a:t>I</a:t>
                      </a:r>
                      <a:r>
                        <a:rPr lang="en-US" i="0" baseline="0" dirty="0" smtClean="0"/>
                        <a:t>)</a:t>
                      </a:r>
                    </a:p>
                    <a:p>
                      <a:r>
                        <a:rPr lang="en-US" i="0" baseline="0" dirty="0" smtClean="0"/>
                        <a:t>A</a:t>
                      </a:r>
                    </a:p>
                    <a:p>
                      <a:r>
                        <a:rPr lang="en-US" i="0" baseline="0" dirty="0" smtClean="0"/>
                        <a:t>G</a:t>
                      </a:r>
                    </a:p>
                    <a:p>
                      <a:r>
                        <a:rPr lang="en-US" i="0" baseline="0" dirty="0" smtClean="0"/>
                        <a:t>AA (homozygote wild type)</a:t>
                      </a:r>
                    </a:p>
                    <a:p>
                      <a:r>
                        <a:rPr lang="en-US" i="0" baseline="0" dirty="0" smtClean="0"/>
                        <a:t>GG (homozygote mutant)</a:t>
                      </a:r>
                    </a:p>
                    <a:p>
                      <a:r>
                        <a:rPr lang="en-US" i="0" baseline="0" dirty="0" smtClean="0"/>
                        <a:t>AG (heterozygote)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</a:t>
                      </a:r>
                    </a:p>
                    <a:p>
                      <a:pPr algn="ctr"/>
                      <a:r>
                        <a:rPr lang="en-US" dirty="0" smtClean="0"/>
                        <a:t>94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44</a:t>
                      </a:r>
                    </a:p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16</a:t>
                      </a:r>
                    </a:p>
                    <a:p>
                      <a:pPr algn="ctr"/>
                      <a:r>
                        <a:rPr lang="en-US" dirty="0" smtClean="0"/>
                        <a:t>84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34</a:t>
                      </a:r>
                    </a:p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rs731236  (</a:t>
                      </a:r>
                      <a:r>
                        <a:rPr lang="en-US" i="1" dirty="0" err="1" smtClean="0"/>
                        <a:t>Taq</a:t>
                      </a:r>
                      <a:r>
                        <a:rPr lang="en-US" i="0" dirty="0" err="1" smtClean="0"/>
                        <a:t>I</a:t>
                      </a:r>
                      <a:r>
                        <a:rPr lang="en-US" i="0" dirty="0" smtClean="0"/>
                        <a:t>)</a:t>
                      </a:r>
                    </a:p>
                    <a:p>
                      <a:r>
                        <a:rPr lang="en-US" i="0" dirty="0" smtClean="0"/>
                        <a:t>C</a:t>
                      </a:r>
                    </a:p>
                    <a:p>
                      <a:r>
                        <a:rPr lang="en-US" i="0" dirty="0" smtClean="0"/>
                        <a:t>T</a:t>
                      </a:r>
                    </a:p>
                    <a:p>
                      <a:r>
                        <a:rPr lang="en-US" i="0" dirty="0" smtClean="0"/>
                        <a:t>CC </a:t>
                      </a:r>
                      <a:r>
                        <a:rPr lang="en-US" i="0" baseline="0" dirty="0" smtClean="0"/>
                        <a:t>(homozygote wild type)</a:t>
                      </a:r>
                      <a:endParaRPr lang="en-US" i="0" dirty="0" smtClean="0"/>
                    </a:p>
                    <a:p>
                      <a:r>
                        <a:rPr lang="en-US" i="0" dirty="0" smtClean="0"/>
                        <a:t>TT </a:t>
                      </a:r>
                      <a:r>
                        <a:rPr lang="en-US" i="0" baseline="0" dirty="0" smtClean="0"/>
                        <a:t>(homozygote mutant)</a:t>
                      </a:r>
                      <a:endParaRPr lang="en-US" i="0" dirty="0" smtClean="0"/>
                    </a:p>
                    <a:p>
                      <a:r>
                        <a:rPr lang="en-US" i="0" dirty="0" smtClean="0"/>
                        <a:t>CT </a:t>
                      </a:r>
                      <a:r>
                        <a:rPr lang="en-US" i="0" baseline="0" dirty="0" smtClean="0"/>
                        <a:t>(heterozygote)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13</a:t>
                      </a:r>
                    </a:p>
                    <a:p>
                      <a:pPr algn="ctr"/>
                      <a:r>
                        <a:rPr lang="en-US" dirty="0" smtClean="0"/>
                        <a:t>87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algn="ctr"/>
                      <a:r>
                        <a:rPr lang="en-US" dirty="0" smtClean="0"/>
                        <a:t>38</a:t>
                      </a:r>
                    </a:p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50</a:t>
                      </a:r>
                    </a:p>
                    <a:p>
                      <a:pPr algn="ctr"/>
                      <a:r>
                        <a:rPr lang="en-US" dirty="0" smtClean="0"/>
                        <a:t>50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997003" y="3580327"/>
            <a:ext cx="618186" cy="8371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20613" y="5265309"/>
            <a:ext cx="618186" cy="8371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Tabel</a:t>
            </a:r>
            <a:r>
              <a:rPr lang="en-US" dirty="0" smtClean="0"/>
              <a:t> 4. Average value and categories of serum 25(OH)D serum levels of the study population living in rural and urban areas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550665"/>
              </p:ext>
            </p:extLst>
          </p:nvPr>
        </p:nvGraphicFramePr>
        <p:xfrm>
          <a:off x="236793" y="2494133"/>
          <a:ext cx="9530366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325"/>
                <a:gridCol w="1416676"/>
                <a:gridCol w="1700011"/>
                <a:gridCol w="1880316"/>
                <a:gridCol w="13780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Parameters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Rural group</a:t>
                      </a:r>
                    </a:p>
                    <a:p>
                      <a:pPr algn="ctr"/>
                      <a:r>
                        <a:rPr lang="en-US" dirty="0" smtClean="0"/>
                        <a:t>(n=50)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Urban group</a:t>
                      </a:r>
                    </a:p>
                    <a:p>
                      <a:pPr algn="ctr"/>
                      <a:r>
                        <a:rPr lang="en-US" dirty="0" smtClean="0"/>
                        <a:t>(n=50)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p-value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25(OH)D serum</a:t>
                      </a:r>
                      <a:r>
                        <a:rPr lang="en-US" baseline="0" dirty="0" smtClean="0"/>
                        <a:t> level (</a:t>
                      </a:r>
                      <a:r>
                        <a:rPr lang="en-US" baseline="0" dirty="0" err="1" smtClean="0"/>
                        <a:t>ng</a:t>
                      </a:r>
                      <a:r>
                        <a:rPr lang="en-US" baseline="0" dirty="0" smtClean="0"/>
                        <a:t>/</a:t>
                      </a:r>
                      <a:r>
                        <a:rPr lang="en-US" baseline="0" dirty="0" err="1" smtClean="0"/>
                        <a:t>dL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17.6±4.8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20.2±4.4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14.9±3.6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0.001*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25(OH)D category  </a:t>
                      </a:r>
                      <a:r>
                        <a:rPr lang="en-US" dirty="0" smtClean="0">
                          <a:sym typeface="Symbol" panose="05050102010706020507" pitchFamily="18" charset="2"/>
                        </a:rPr>
                        <a:t></a:t>
                      </a:r>
                      <a:r>
                        <a:rPr lang="en-US" dirty="0" smtClean="0"/>
                        <a:t>(n(%)</a:t>
                      </a:r>
                      <a:r>
                        <a:rPr lang="en-US" dirty="0" smtClean="0">
                          <a:sym typeface="Symbol" panose="05050102010706020507" pitchFamily="18" charset="2"/>
                        </a:rPr>
                        <a:t></a:t>
                      </a:r>
                    </a:p>
                    <a:p>
                      <a:pPr algn="ctr"/>
                      <a:r>
                        <a:rPr lang="en-US" dirty="0" smtClean="0">
                          <a:sym typeface="Symbol" panose="05050102010706020507" pitchFamily="18" charset="2"/>
                        </a:rPr>
                        <a:t>Deficiency</a:t>
                      </a:r>
                    </a:p>
                    <a:p>
                      <a:pPr algn="ctr"/>
                      <a:r>
                        <a:rPr lang="en-US" dirty="0" smtClean="0">
                          <a:sym typeface="Symbol" panose="05050102010706020507" pitchFamily="18" charset="2"/>
                        </a:rPr>
                        <a:t>Insufficiency</a:t>
                      </a:r>
                    </a:p>
                    <a:p>
                      <a:pPr algn="ctr"/>
                      <a:r>
                        <a:rPr lang="en-US" dirty="0" smtClean="0">
                          <a:sym typeface="Symbol" panose="05050102010706020507" pitchFamily="18" charset="2"/>
                        </a:rPr>
                        <a:t>Sufficiency</a:t>
                      </a:r>
                    </a:p>
                    <a:p>
                      <a:pPr algn="ctr"/>
                      <a:r>
                        <a:rPr lang="en-US" dirty="0" smtClean="0"/>
                        <a:t>Normal in</a:t>
                      </a:r>
                      <a:r>
                        <a:rPr lang="en-US" baseline="0" dirty="0" smtClean="0"/>
                        <a:t> sunny countries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70(70)</a:t>
                      </a:r>
                    </a:p>
                    <a:p>
                      <a:pPr algn="ctr"/>
                      <a:r>
                        <a:rPr lang="en-US" dirty="0" smtClean="0"/>
                        <a:t>29(29)</a:t>
                      </a:r>
                    </a:p>
                    <a:p>
                      <a:pPr algn="ctr"/>
                      <a:r>
                        <a:rPr lang="en-US" dirty="0" smtClean="0"/>
                        <a:t>1(1)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25 (50)</a:t>
                      </a:r>
                    </a:p>
                    <a:p>
                      <a:pPr algn="ctr"/>
                      <a:r>
                        <a:rPr lang="en-US" dirty="0" smtClean="0"/>
                        <a:t>24(48)</a:t>
                      </a:r>
                    </a:p>
                    <a:p>
                      <a:pPr algn="ctr"/>
                      <a:r>
                        <a:rPr lang="en-US" dirty="0" smtClean="0"/>
                        <a:t>1(2)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45(90)</a:t>
                      </a:r>
                    </a:p>
                    <a:p>
                      <a:pPr algn="ctr"/>
                      <a:r>
                        <a:rPr lang="en-US" dirty="0" smtClean="0"/>
                        <a:t>5(10)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</a:p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0.001*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93" y="5072237"/>
            <a:ext cx="3115326" cy="4999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64451" y="3155324"/>
            <a:ext cx="978794" cy="10174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5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62940134"/>
              </p:ext>
            </p:extLst>
          </p:nvPr>
        </p:nvGraphicFramePr>
        <p:xfrm>
          <a:off x="88578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600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85" y="2902039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Thank you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0433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367</TotalTime>
  <Words>750</Words>
  <Application>Microsoft Office PowerPoint</Application>
  <PresentationFormat>Widescreen</PresentationFormat>
  <Paragraphs>289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Symbol</vt:lpstr>
      <vt:lpstr>Times New Roman</vt:lpstr>
      <vt:lpstr>Trebuchet MS</vt:lpstr>
      <vt:lpstr>Wingdings</vt:lpstr>
      <vt:lpstr>Wingdings 3</vt:lpstr>
      <vt:lpstr>Facet</vt:lpstr>
      <vt:lpstr>THE ASSOCIATION BETWEEN LIFESTYLE OF WOMEN WITH POLYMORPHISM OF VITAMIN D RECEPTOR (TaqI AND BsmI) IN RURAL AND URBAN AREAS AND THE OCCURRENCE OF VITAMIN D DEFICIENCY IN TROPICAL REGIONS</vt:lpstr>
      <vt:lpstr>Background </vt:lpstr>
      <vt:lpstr>Indonesia  North Sumatera</vt:lpstr>
      <vt:lpstr>Location </vt:lpstr>
      <vt:lpstr>Rural and urban women</vt:lpstr>
      <vt:lpstr>PowerPoint Presentation</vt:lpstr>
      <vt:lpstr>PowerPoint Presentation</vt:lpstr>
      <vt:lpstr>PowerPoint Presentation</vt:lpstr>
      <vt:lpstr>Tabel 1. Characteristic of the study population living in rural and urban areas</vt:lpstr>
      <vt:lpstr>Table 2. Lifestyle of the study population living in rural and urban areas</vt:lpstr>
      <vt:lpstr>Table 3. Distribution of the study population based on frequency of allele and genotype single nucleotide polymorphism of vitamin D receptor gene</vt:lpstr>
      <vt:lpstr>Tabel 4. Average value and categories of serum 25(OH)D serum levels of the study population living in rural and urban areas</vt:lpstr>
      <vt:lpstr>PowerPoint Presentation</vt:lpstr>
      <vt:lpstr>Thank you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C-TELOPEPTIDE (CTx) DAN KALSIUM SEBAGAI PENANDA OSTEOPOROSIS TIDAK BERHUBUNGAN DENGAN RENDAHNYA KADAR TOTAL 25(OH)D SERUM PADA PEREMPUAN</dc:title>
  <dc:creator>HP</dc:creator>
  <cp:lastModifiedBy>HP</cp:lastModifiedBy>
  <cp:revision>65</cp:revision>
  <dcterms:created xsi:type="dcterms:W3CDTF">2016-11-08T01:43:07Z</dcterms:created>
  <dcterms:modified xsi:type="dcterms:W3CDTF">2016-12-08T01:22:13Z</dcterms:modified>
</cp:coreProperties>
</file>