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961AC-8B70-4183-9E0D-0ED4F7490125}" type="datetimeFigureOut">
              <a:rPr lang="fr-CH" smtClean="0"/>
              <a:pPr/>
              <a:t>21.08.2015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24BE5D-63EE-43AB-B4D4-E48BFB3ABE4D}" type="slidenum">
              <a:rPr lang="fr-CH" smtClean="0"/>
              <a:pPr/>
              <a:t>‹#›</a:t>
            </a:fld>
            <a:endParaRPr lang="fr-CH"/>
          </a:p>
        </p:txBody>
      </p:sp>
      <p:pic>
        <p:nvPicPr>
          <p:cNvPr id="7" name="Picture 1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662" y="0"/>
            <a:ext cx="883285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24744"/>
            <a:ext cx="755576" cy="534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7311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8/21/2015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0" y="62484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Didier </a:t>
            </a:r>
            <a:r>
              <a:rPr lang="en-US" sz="2800" b="1" dirty="0" err="1" smtClean="0">
                <a:solidFill>
                  <a:schemeClr val="bg1"/>
                </a:solidFill>
              </a:rPr>
              <a:t>Coquoz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Chemotherapy-2015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Valencia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Spain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04- 06,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6" name="Picture 2" descr="E:\Logo Added\Chemotherapy-2015_Day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122654"/>
            <a:ext cx="5559424" cy="29745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9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2996953"/>
            <a:ext cx="8229600" cy="165618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Evolution of 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cancer </a:t>
            </a:r>
            <a:r>
              <a:rPr lang="en-GB" b="1" dirty="0">
                <a:solidFill>
                  <a:schemeClr val="accent4">
                    <a:lumMod val="75000"/>
                  </a:schemeClr>
                </a:solidFill>
              </a:rPr>
              <a:t>drug development and registration paradigms in light of the successes of </a:t>
            </a:r>
            <a:r>
              <a:rPr lang="en-GB" b="1" dirty="0" smtClean="0">
                <a:solidFill>
                  <a:schemeClr val="accent4">
                    <a:lumMod val="75000"/>
                  </a:schemeClr>
                </a:solidFill>
              </a:rPr>
              <a:t>immunotherapy</a:t>
            </a:r>
          </a:p>
          <a:p>
            <a:pPr marL="0" indent="0" algn="ctr">
              <a:buNone/>
            </a:pPr>
            <a:endParaRPr lang="fr-CH" sz="2800" b="1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fr-CH" sz="2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ctr" fontAlgn="base">
              <a:spcAft>
                <a:spcPct val="0"/>
              </a:spcAft>
              <a:buNone/>
            </a:pPr>
            <a:r>
              <a:rPr lang="fr-CH" sz="2000" dirty="0">
                <a:solidFill>
                  <a:schemeClr val="accent4">
                    <a:lumMod val="75000"/>
                  </a:schemeClr>
                </a:solidFill>
              </a:rPr>
              <a:t>Dr. Didier Coquoz, Copexis, Switzerland dc@copexis.com</a:t>
            </a:r>
            <a:endParaRPr lang="en-GB" sz="2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399441" y="1254009"/>
            <a:ext cx="6233758" cy="14096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International Conference on </a:t>
            </a:r>
            <a:endParaRPr lang="en-US" altLang="en-US" sz="2000" dirty="0" smtClean="0">
              <a:solidFill>
                <a:schemeClr val="accent4">
                  <a:lumMod val="75000"/>
                </a:schemeClr>
              </a:solidFill>
              <a:latin typeface="+mn-lt"/>
            </a:endParaRPr>
          </a:p>
          <a:p>
            <a:pPr marR="0" lvl="0" algn="ctr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Antimicrobial </a:t>
            </a:r>
            <a:r>
              <a:rPr lang="en-US" altLang="en-US" sz="2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Agents and </a:t>
            </a:r>
            <a:r>
              <a:rPr lang="en-US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Chemotherapy</a:t>
            </a:r>
            <a:r>
              <a:rPr lang="en-US" altLang="en-US" sz="32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/>
            </a:r>
            <a:br>
              <a:rPr lang="en-US" altLang="en-US" sz="32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en-US" altLang="en-US" sz="200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August 04-06, 2015 Valencia, Spain</a:t>
            </a:r>
            <a:r>
              <a:rPr lang="en-US" altLang="en-US" sz="32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9373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1043608" y="1484784"/>
            <a:ext cx="7704856" cy="4525963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Some </a:t>
            </a:r>
            <a:r>
              <a:rPr lang="en-GB" dirty="0"/>
              <a:t>trial considerations </a:t>
            </a:r>
            <a:endParaRPr lang="en-GB" dirty="0" smtClean="0"/>
          </a:p>
          <a:p>
            <a:r>
              <a:rPr lang="en-GB" dirty="0" smtClean="0"/>
              <a:t>Usual </a:t>
            </a:r>
            <a:r>
              <a:rPr lang="en-GB" dirty="0"/>
              <a:t>situation for many FDA drug </a:t>
            </a:r>
            <a:r>
              <a:rPr lang="en-GB" dirty="0" smtClean="0"/>
              <a:t>approvals</a:t>
            </a:r>
          </a:p>
          <a:p>
            <a:pPr lvl="1"/>
            <a:r>
              <a:rPr lang="en-GB" dirty="0" smtClean="0"/>
              <a:t>Multiple studies</a:t>
            </a:r>
          </a:p>
          <a:p>
            <a:pPr lvl="1"/>
            <a:r>
              <a:rPr lang="en-GB" dirty="0" smtClean="0"/>
              <a:t>Studies </a:t>
            </a:r>
            <a:r>
              <a:rPr lang="en-GB" dirty="0"/>
              <a:t>are large 1,000 – 5,000 </a:t>
            </a:r>
            <a:r>
              <a:rPr lang="en-GB" dirty="0" smtClean="0"/>
              <a:t>patients</a:t>
            </a:r>
          </a:p>
          <a:p>
            <a:pPr lvl="1"/>
            <a:r>
              <a:rPr lang="en-GB" dirty="0" smtClean="0"/>
              <a:t>Placebo </a:t>
            </a:r>
            <a:r>
              <a:rPr lang="en-GB" dirty="0"/>
              <a:t>control </a:t>
            </a:r>
            <a:r>
              <a:rPr lang="en-GB" dirty="0" smtClean="0"/>
              <a:t>group</a:t>
            </a:r>
          </a:p>
          <a:p>
            <a:pPr lvl="1"/>
            <a:r>
              <a:rPr lang="en-GB" dirty="0" smtClean="0"/>
              <a:t>Double blinded </a:t>
            </a:r>
            <a:r>
              <a:rPr lang="en-GB" dirty="0"/>
              <a:t>or a blinded independent </a:t>
            </a:r>
            <a:r>
              <a:rPr lang="en-GB" dirty="0" smtClean="0"/>
              <a:t>assessment</a:t>
            </a:r>
          </a:p>
          <a:p>
            <a:pPr lvl="1"/>
            <a:r>
              <a:rPr lang="en-GB" dirty="0" smtClean="0"/>
              <a:t>Highly </a:t>
            </a:r>
            <a:r>
              <a:rPr lang="en-GB" dirty="0"/>
              <a:t>significant p values (0.001) </a:t>
            </a:r>
            <a:endParaRPr lang="en-GB" dirty="0" smtClean="0"/>
          </a:p>
          <a:p>
            <a:r>
              <a:rPr lang="en-GB" dirty="0" smtClean="0"/>
              <a:t>Oncology </a:t>
            </a:r>
            <a:r>
              <a:rPr lang="en-GB" dirty="0"/>
              <a:t>drug data submitted for </a:t>
            </a:r>
            <a:r>
              <a:rPr lang="en-GB" dirty="0" smtClean="0"/>
              <a:t>approval</a:t>
            </a:r>
          </a:p>
          <a:p>
            <a:pPr lvl="1"/>
            <a:r>
              <a:rPr lang="en-GB" dirty="0" smtClean="0"/>
              <a:t>One </a:t>
            </a:r>
            <a:r>
              <a:rPr lang="en-GB" dirty="0"/>
              <a:t>study, 100 </a:t>
            </a:r>
            <a:r>
              <a:rPr lang="en-GB" dirty="0" smtClean="0"/>
              <a:t>– </a:t>
            </a:r>
            <a:r>
              <a:rPr lang="en-GB" dirty="0"/>
              <a:t>800 patients </a:t>
            </a:r>
            <a:endParaRPr lang="en-GB" dirty="0" smtClean="0"/>
          </a:p>
          <a:p>
            <a:pPr lvl="1"/>
            <a:r>
              <a:rPr lang="en-GB" dirty="0" smtClean="0"/>
              <a:t>No </a:t>
            </a:r>
            <a:r>
              <a:rPr lang="en-GB" dirty="0"/>
              <a:t>blinding, no placebo control </a:t>
            </a:r>
            <a:endParaRPr lang="en-GB" dirty="0" smtClean="0"/>
          </a:p>
          <a:p>
            <a:pPr lvl="1"/>
            <a:r>
              <a:rPr lang="en-GB" dirty="0" smtClean="0"/>
              <a:t>Heterogeneous </a:t>
            </a:r>
            <a:r>
              <a:rPr lang="en-GB" dirty="0"/>
              <a:t>patient group </a:t>
            </a:r>
            <a:endParaRPr lang="en-GB" dirty="0" smtClean="0"/>
          </a:p>
          <a:p>
            <a:pPr lvl="1"/>
            <a:r>
              <a:rPr lang="en-GB" dirty="0" smtClean="0"/>
              <a:t>Statistical </a:t>
            </a:r>
            <a:r>
              <a:rPr lang="en-GB" dirty="0"/>
              <a:t>evidence ~ 0.03 – 0.05 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54368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Failure</a:t>
            </a:r>
            <a:r>
              <a:rPr lang="fr-CH" dirty="0" smtClean="0"/>
              <a:t> rates</a:t>
            </a:r>
          </a:p>
          <a:p>
            <a:endParaRPr lang="en-GB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46" y="2132856"/>
            <a:ext cx="815622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3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LIVE </a:t>
            </a:r>
            <a:r>
              <a:rPr lang="en-GB" dirty="0"/>
              <a:t>LONGER </a:t>
            </a:r>
            <a:r>
              <a:rPr lang="en-GB" dirty="0" smtClean="0"/>
              <a:t>– </a:t>
            </a:r>
            <a:r>
              <a:rPr lang="en-GB" dirty="0"/>
              <a:t>Measure Survival- </a:t>
            </a:r>
            <a:r>
              <a:rPr lang="en-GB" dirty="0" smtClean="0"/>
              <a:t>PFS/DFS/OS</a:t>
            </a:r>
            <a:endParaRPr lang="en-GB" dirty="0"/>
          </a:p>
          <a:p>
            <a:pPr lvl="1"/>
            <a:r>
              <a:rPr lang="en-GB" dirty="0" smtClean="0"/>
              <a:t>Efficacy</a:t>
            </a:r>
            <a:r>
              <a:rPr lang="en-GB" dirty="0"/>
              <a:t>, reassures for safety, unbiased </a:t>
            </a:r>
            <a:r>
              <a:rPr lang="en-GB" dirty="0" smtClean="0"/>
              <a:t>endpoint but </a:t>
            </a:r>
            <a:r>
              <a:rPr lang="en-GB" dirty="0"/>
              <a:t>– subsequent therapy, long time </a:t>
            </a:r>
            <a:r>
              <a:rPr lang="en-GB" dirty="0" smtClean="0"/>
              <a:t>required</a:t>
            </a:r>
          </a:p>
          <a:p>
            <a:pPr lvl="1"/>
            <a:r>
              <a:rPr lang="en-GB" dirty="0" smtClean="0"/>
              <a:t>PFS/DFS often viewed as surrogate for OS: </a:t>
            </a:r>
          </a:p>
          <a:p>
            <a:pPr lvl="2"/>
            <a:r>
              <a:rPr lang="en-GB" dirty="0"/>
              <a:t>Colorectal </a:t>
            </a:r>
            <a:r>
              <a:rPr lang="en-GB" dirty="0" smtClean="0"/>
              <a:t>cancer: 3 </a:t>
            </a:r>
            <a:r>
              <a:rPr lang="en-GB" dirty="0"/>
              <a:t>year DFS (p ≤ 0.03) =&gt; 5 year </a:t>
            </a:r>
            <a:r>
              <a:rPr lang="en-GB" dirty="0" smtClean="0"/>
              <a:t>OS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dirty="0"/>
              <a:t>LIVE BETTER – Measure QOL – PRO</a:t>
            </a:r>
          </a:p>
          <a:p>
            <a:pPr lvl="1"/>
            <a:r>
              <a:rPr lang="en-GB" dirty="0"/>
              <a:t>Important: control group + blinding needed (</a:t>
            </a:r>
            <a:r>
              <a:rPr lang="en-GB" dirty="0" smtClean="0"/>
              <a:t>bias) hard </a:t>
            </a:r>
            <a:r>
              <a:rPr lang="en-GB" dirty="0"/>
              <a:t>to measure, scale problems, missing </a:t>
            </a:r>
            <a:r>
              <a:rPr lang="en-GB" dirty="0" smtClean="0"/>
              <a:t>data Drug </a:t>
            </a:r>
            <a:r>
              <a:rPr lang="en-GB" dirty="0"/>
              <a:t>Tox. symptoms versus </a:t>
            </a:r>
            <a:r>
              <a:rPr lang="en-GB" dirty="0" err="1"/>
              <a:t>tumor</a:t>
            </a:r>
            <a:r>
              <a:rPr lang="en-GB" dirty="0"/>
              <a:t> </a:t>
            </a:r>
            <a:r>
              <a:rPr lang="en-GB" dirty="0" smtClean="0"/>
              <a:t>symptoms</a:t>
            </a:r>
          </a:p>
          <a:p>
            <a:endParaRPr lang="en-GB" dirty="0"/>
          </a:p>
          <a:p>
            <a:r>
              <a:rPr lang="en-GB" dirty="0" smtClean="0"/>
              <a:t>SAFETY </a:t>
            </a:r>
            <a:r>
              <a:rPr lang="en-GB" dirty="0"/>
              <a:t>(Benefit / Risk assessment</a:t>
            </a:r>
            <a:r>
              <a:rPr lang="en-GB" dirty="0" smtClean="0"/>
              <a:t>)=&gt; </a:t>
            </a:r>
            <a:r>
              <a:rPr lang="en-GB" dirty="0"/>
              <a:t>COMPARISONS ARE NECESSARY </a:t>
            </a:r>
          </a:p>
          <a:p>
            <a:pPr lvl="1"/>
            <a:r>
              <a:rPr lang="en-GB" dirty="0" smtClean="0"/>
              <a:t> </a:t>
            </a:r>
            <a:r>
              <a:rPr lang="en-GB" dirty="0"/>
              <a:t>HOW? controlled clinical trials</a:t>
            </a:r>
          </a:p>
        </p:txBody>
      </p:sp>
    </p:spTree>
    <p:extLst>
      <p:ext uri="{BB962C8B-B14F-4D97-AF65-F5344CB8AC3E}">
        <p14:creationId xmlns:p14="http://schemas.microsoft.com/office/powerpoint/2010/main" val="293082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971600" y="980728"/>
            <a:ext cx="7571184" cy="4525963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GB" sz="2400" dirty="0"/>
              <a:t>Early 90’s</a:t>
            </a:r>
          </a:p>
          <a:p>
            <a:pPr lvl="1"/>
            <a:r>
              <a:rPr lang="en-GB" sz="2400" dirty="0" smtClean="0"/>
              <a:t>Immunomodulators: Interleukin 2</a:t>
            </a:r>
            <a:endParaRPr lang="en-GB" sz="2400" dirty="0"/>
          </a:p>
          <a:p>
            <a:pPr lvl="2"/>
            <a:r>
              <a:rPr lang="en-GB" sz="2000" dirty="0" smtClean="0"/>
              <a:t>Considered as a “failure” mainly due to SAE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GB" sz="2400" dirty="0"/>
              <a:t>Early </a:t>
            </a:r>
            <a:r>
              <a:rPr lang="en-GB" sz="2400" dirty="0" smtClean="0"/>
              <a:t>90’s - current</a:t>
            </a:r>
            <a:endParaRPr lang="en-GB" sz="2400" dirty="0"/>
          </a:p>
          <a:p>
            <a:pPr lvl="1"/>
            <a:r>
              <a:rPr lang="en-GB" sz="2400" dirty="0"/>
              <a:t>Immunomodulators: </a:t>
            </a:r>
            <a:r>
              <a:rPr lang="en-GB" sz="2400" dirty="0" smtClean="0"/>
              <a:t>none</a:t>
            </a:r>
            <a:endParaRPr lang="en-GB" sz="2400" dirty="0"/>
          </a:p>
          <a:p>
            <a:pPr lvl="1"/>
            <a:r>
              <a:rPr lang="en-GB" sz="2400" dirty="0" smtClean="0"/>
              <a:t>Monoclonal antibodies, bi-specific antibodies (however not immunomodulators)</a:t>
            </a:r>
          </a:p>
          <a:p>
            <a:pPr lvl="1"/>
            <a:r>
              <a:rPr lang="fr-CH" sz="2400" dirty="0" err="1" smtClean="0"/>
              <a:t>Therapeutic</a:t>
            </a:r>
            <a:r>
              <a:rPr lang="fr-CH" sz="2400" dirty="0" smtClean="0"/>
              <a:t> vaccines: </a:t>
            </a:r>
            <a:r>
              <a:rPr lang="fr-CH" sz="2400" dirty="0" err="1" smtClean="0"/>
              <a:t>essentially</a:t>
            </a:r>
            <a:r>
              <a:rPr lang="fr-CH" sz="2400" dirty="0" smtClean="0"/>
              <a:t> one: </a:t>
            </a:r>
            <a:r>
              <a:rPr lang="fr-CH" sz="2400" dirty="0" err="1" smtClean="0"/>
              <a:t>Sipuleucel</a:t>
            </a:r>
            <a:r>
              <a:rPr lang="fr-CH" sz="2400" dirty="0" smtClean="0"/>
              <a:t>-T</a:t>
            </a:r>
            <a:endParaRPr lang="en-GB" sz="24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fr-CH" sz="2400" dirty="0" err="1" smtClean="0"/>
              <a:t>From</a:t>
            </a:r>
            <a:r>
              <a:rPr lang="fr-CH" sz="2400" dirty="0" smtClean="0"/>
              <a:t> 2013</a:t>
            </a:r>
          </a:p>
          <a:p>
            <a:pPr marL="742950" lvl="2" indent="-342900"/>
            <a:r>
              <a:rPr lang="fr-CH" sz="2400" dirty="0" smtClean="0"/>
              <a:t>Anti-C</a:t>
            </a:r>
            <a:r>
              <a:rPr lang="fr-CH" dirty="0" smtClean="0"/>
              <a:t>TLA4 (</a:t>
            </a:r>
            <a:r>
              <a:rPr lang="fr-CH" dirty="0" err="1" smtClean="0"/>
              <a:t>Yervoy</a:t>
            </a:r>
            <a:r>
              <a:rPr lang="fr-CH" dirty="0" smtClean="0"/>
              <a:t>®), anti-PD1 (</a:t>
            </a:r>
            <a:r>
              <a:rPr lang="fr-CH" dirty="0" err="1" smtClean="0"/>
              <a:t>Opdivo</a:t>
            </a:r>
            <a:r>
              <a:rPr lang="fr-CH" dirty="0"/>
              <a:t>®</a:t>
            </a:r>
            <a:r>
              <a:rPr lang="fr-CH" dirty="0" smtClean="0"/>
              <a:t>), anti-PDL1…</a:t>
            </a:r>
          </a:p>
          <a:p>
            <a:pPr marL="742950" lvl="2" indent="-342900"/>
            <a:r>
              <a:rPr lang="fr-CH" dirty="0" smtClean="0"/>
              <a:t>Check point </a:t>
            </a:r>
            <a:r>
              <a:rPr lang="fr-CH" dirty="0" err="1" smtClean="0"/>
              <a:t>inhibitors</a:t>
            </a:r>
            <a:endParaRPr lang="fr-CH" dirty="0" smtClean="0"/>
          </a:p>
          <a:p>
            <a:pPr marL="742950" lvl="2" indent="-342900"/>
            <a:r>
              <a:rPr lang="fr-CH" dirty="0" smtClean="0"/>
              <a:t> cytokines, </a:t>
            </a:r>
            <a:r>
              <a:rPr lang="fr-CH" dirty="0" err="1" smtClean="0"/>
              <a:t>immunocytokines</a:t>
            </a:r>
            <a:endParaRPr lang="en-GB" dirty="0"/>
          </a:p>
          <a:p>
            <a:pPr marL="742950" lvl="2" indent="-342900"/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3092206" y="476672"/>
            <a:ext cx="29595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Successes of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immunotherapy</a:t>
            </a:r>
          </a:p>
        </p:txBody>
      </p:sp>
    </p:spTree>
    <p:extLst>
      <p:ext uri="{BB962C8B-B14F-4D97-AF65-F5344CB8AC3E}">
        <p14:creationId xmlns:p14="http://schemas.microsoft.com/office/powerpoint/2010/main" val="2539795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55576" y="980728"/>
            <a:ext cx="8064896" cy="4525963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GB" sz="2400" dirty="0" smtClean="0"/>
              <a:t>Immunomodulators, vaccines:</a:t>
            </a:r>
          </a:p>
          <a:p>
            <a:pPr lvl="1">
              <a:lnSpc>
                <a:spcPct val="80000"/>
              </a:lnSpc>
            </a:pPr>
            <a:r>
              <a:rPr lang="fr-CH" sz="2000" dirty="0"/>
              <a:t>Goal: </a:t>
            </a:r>
            <a:r>
              <a:rPr lang="fr-CH" sz="2000" dirty="0" err="1"/>
              <a:t>increase</a:t>
            </a:r>
            <a:r>
              <a:rPr lang="fr-CH" sz="2000" dirty="0"/>
              <a:t> the immune </a:t>
            </a:r>
            <a:r>
              <a:rPr lang="fr-CH" sz="2000" dirty="0" err="1" smtClean="0"/>
              <a:t>response</a:t>
            </a:r>
            <a:endParaRPr lang="fr-CH" sz="2000" dirty="0" smtClean="0"/>
          </a:p>
          <a:p>
            <a:pPr lvl="1">
              <a:lnSpc>
                <a:spcPct val="80000"/>
              </a:lnSpc>
            </a:pPr>
            <a:endParaRPr lang="en-GB" sz="20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fr-CH" sz="2400" dirty="0" smtClean="0"/>
              <a:t>Cancer </a:t>
            </a:r>
            <a:r>
              <a:rPr lang="fr-CH" sz="2400" dirty="0" err="1" smtClean="0"/>
              <a:t>develops</a:t>
            </a:r>
            <a:r>
              <a:rPr lang="fr-CH" sz="2400" dirty="0" smtClean="0"/>
              <a:t> immunosuppressive </a:t>
            </a:r>
            <a:r>
              <a:rPr lang="fr-CH" sz="2400" dirty="0" err="1" smtClean="0"/>
              <a:t>strategies</a:t>
            </a:r>
            <a:endParaRPr lang="fr-CH" sz="2400" dirty="0" smtClean="0"/>
          </a:p>
          <a:p>
            <a:pPr lvl="1">
              <a:lnSpc>
                <a:spcPct val="80000"/>
              </a:lnSpc>
            </a:pPr>
            <a:r>
              <a:rPr lang="fr-CH" sz="2000" dirty="0" smtClean="0"/>
              <a:t>vaccines: </a:t>
            </a:r>
            <a:r>
              <a:rPr lang="fr-CH" sz="2000" dirty="0" err="1" smtClean="0"/>
              <a:t>reduction</a:t>
            </a:r>
            <a:r>
              <a:rPr lang="fr-CH" sz="2000" dirty="0" smtClean="0"/>
              <a:t> of </a:t>
            </a:r>
            <a:r>
              <a:rPr lang="fr-CH" sz="2000" dirty="0" err="1" smtClean="0"/>
              <a:t>efficacy</a:t>
            </a:r>
            <a:endParaRPr lang="fr-CH" sz="2000" dirty="0" smtClean="0"/>
          </a:p>
          <a:p>
            <a:pPr lvl="1">
              <a:lnSpc>
                <a:spcPct val="80000"/>
              </a:lnSpc>
            </a:pPr>
            <a:r>
              <a:rPr lang="fr-CH" sz="2000" dirty="0" err="1" smtClean="0"/>
              <a:t>Immunodulators</a:t>
            </a:r>
            <a:endParaRPr lang="fr-CH" sz="2000" dirty="0" smtClean="0"/>
          </a:p>
          <a:p>
            <a:pPr lvl="2">
              <a:lnSpc>
                <a:spcPct val="80000"/>
              </a:lnSpc>
            </a:pPr>
            <a:r>
              <a:rPr lang="fr-CH" sz="1600" dirty="0" smtClean="0"/>
              <a:t>Anti-CTLA4, -PD1, -PDL1, check point </a:t>
            </a:r>
            <a:r>
              <a:rPr lang="fr-CH" sz="1600" dirty="0" err="1" smtClean="0"/>
              <a:t>inhibitors</a:t>
            </a:r>
            <a:r>
              <a:rPr lang="fr-CH" sz="1600" dirty="0" smtClean="0"/>
              <a:t>: </a:t>
            </a:r>
          </a:p>
          <a:p>
            <a:pPr lvl="3">
              <a:lnSpc>
                <a:spcPct val="80000"/>
              </a:lnSpc>
            </a:pPr>
            <a:r>
              <a:rPr lang="fr-CH" sz="1600" dirty="0" err="1" smtClean="0"/>
              <a:t>inhibit</a:t>
            </a:r>
            <a:r>
              <a:rPr lang="fr-CH" sz="1600" dirty="0" smtClean="0"/>
              <a:t> the </a:t>
            </a:r>
            <a:r>
              <a:rPr lang="fr-CH" sz="1600" dirty="0" err="1" smtClean="0"/>
              <a:t>immuno</a:t>
            </a:r>
            <a:r>
              <a:rPr lang="fr-CH" sz="1600" dirty="0" smtClean="0"/>
              <a:t> </a:t>
            </a:r>
            <a:r>
              <a:rPr lang="fr-CH" sz="1600" dirty="0" err="1" smtClean="0"/>
              <a:t>downregulation</a:t>
            </a:r>
            <a:r>
              <a:rPr lang="fr-CH" sz="1600" dirty="0" smtClean="0"/>
              <a:t> </a:t>
            </a:r>
            <a:r>
              <a:rPr lang="fr-CH" sz="1600" dirty="0" err="1" smtClean="0"/>
              <a:t>mechanisms</a:t>
            </a:r>
            <a:r>
              <a:rPr lang="fr-CH" sz="1600" dirty="0" smtClean="0"/>
              <a:t>. </a:t>
            </a:r>
            <a:r>
              <a:rPr lang="fr-CH" sz="1600" dirty="0" err="1" smtClean="0"/>
              <a:t>Risk</a:t>
            </a:r>
            <a:r>
              <a:rPr lang="fr-CH" sz="1600" dirty="0" smtClean="0"/>
              <a:t>: over-</a:t>
            </a:r>
            <a:r>
              <a:rPr lang="fr-CH" sz="1600" dirty="0" err="1" smtClean="0"/>
              <a:t>immuninity</a:t>
            </a:r>
            <a:endParaRPr lang="fr-CH" sz="1600" dirty="0" smtClean="0"/>
          </a:p>
          <a:p>
            <a:pPr lvl="2">
              <a:lnSpc>
                <a:spcPct val="80000"/>
              </a:lnSpc>
            </a:pPr>
            <a:r>
              <a:rPr lang="fr-CH" sz="1600" dirty="0" smtClean="0"/>
              <a:t>Cytokines, </a:t>
            </a:r>
            <a:r>
              <a:rPr lang="fr-CH" sz="1600" dirty="0" err="1" smtClean="0"/>
              <a:t>immunocytokines</a:t>
            </a:r>
            <a:r>
              <a:rPr lang="fr-CH" sz="1600" dirty="0" smtClean="0"/>
              <a:t>: </a:t>
            </a:r>
            <a:endParaRPr lang="fr-CH" sz="1600" dirty="0"/>
          </a:p>
          <a:p>
            <a:pPr lvl="3">
              <a:lnSpc>
                <a:spcPct val="80000"/>
              </a:lnSpc>
            </a:pPr>
            <a:r>
              <a:rPr lang="fr-CH" sz="1600" dirty="0" err="1"/>
              <a:t>inhibit</a:t>
            </a:r>
            <a:r>
              <a:rPr lang="fr-CH" sz="1600" dirty="0"/>
              <a:t> the </a:t>
            </a:r>
            <a:r>
              <a:rPr lang="fr-CH" sz="1600" dirty="0" err="1"/>
              <a:t>immuno</a:t>
            </a:r>
            <a:r>
              <a:rPr lang="fr-CH" sz="1600" dirty="0"/>
              <a:t> </a:t>
            </a:r>
            <a:r>
              <a:rPr lang="fr-CH" sz="1600" dirty="0" err="1"/>
              <a:t>downregulation</a:t>
            </a:r>
            <a:r>
              <a:rPr lang="fr-CH" sz="1600" dirty="0"/>
              <a:t> </a:t>
            </a:r>
            <a:r>
              <a:rPr lang="fr-CH" sz="1600" dirty="0" err="1"/>
              <a:t>mechanisms</a:t>
            </a:r>
            <a:r>
              <a:rPr lang="fr-CH" sz="1600" dirty="0"/>
              <a:t>. </a:t>
            </a:r>
            <a:r>
              <a:rPr lang="fr-CH" sz="1600" dirty="0" err="1"/>
              <a:t>Risk</a:t>
            </a:r>
            <a:r>
              <a:rPr lang="fr-CH" sz="1600" dirty="0"/>
              <a:t>: </a:t>
            </a:r>
            <a:r>
              <a:rPr lang="fr-CH" sz="1600" dirty="0" smtClean="0"/>
              <a:t>over-</a:t>
            </a:r>
            <a:r>
              <a:rPr lang="fr-CH" sz="1600" dirty="0" err="1" smtClean="0"/>
              <a:t>immuninity</a:t>
            </a:r>
            <a:r>
              <a:rPr lang="fr-CH" sz="1600" dirty="0" smtClean="0"/>
              <a:t>, or</a:t>
            </a:r>
            <a:endParaRPr lang="fr-CH" sz="1600" dirty="0"/>
          </a:p>
          <a:p>
            <a:pPr lvl="3">
              <a:lnSpc>
                <a:spcPct val="80000"/>
              </a:lnSpc>
            </a:pPr>
            <a:r>
              <a:rPr lang="fr-CH" sz="1600" dirty="0" smtClean="0"/>
              <a:t> bypass the cancer </a:t>
            </a:r>
            <a:r>
              <a:rPr lang="fr-CH" sz="1600" dirty="0" err="1" smtClean="0"/>
              <a:t>induced</a:t>
            </a:r>
            <a:r>
              <a:rPr lang="fr-CH" sz="1600" dirty="0" smtClean="0"/>
              <a:t> immunosuppressive </a:t>
            </a:r>
            <a:r>
              <a:rPr lang="fr-CH" sz="1600" dirty="0" err="1" smtClean="0"/>
              <a:t>mechanisms</a:t>
            </a:r>
            <a:endParaRPr lang="fr-CH" sz="16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fr-CH" sz="2400" dirty="0"/>
              <a:t>Cancer </a:t>
            </a:r>
            <a:r>
              <a:rPr lang="fr-CH" sz="2400" dirty="0" err="1"/>
              <a:t>develops</a:t>
            </a:r>
            <a:r>
              <a:rPr lang="fr-CH" sz="2400" dirty="0"/>
              <a:t> immunosuppressive </a:t>
            </a:r>
            <a:r>
              <a:rPr lang="fr-CH" sz="2400" dirty="0" err="1"/>
              <a:t>strategies</a:t>
            </a:r>
            <a:endParaRPr lang="fr-CH" sz="2400" dirty="0"/>
          </a:p>
          <a:p>
            <a:pPr lvl="1">
              <a:lnSpc>
                <a:spcPct val="80000"/>
              </a:lnSpc>
            </a:pPr>
            <a:r>
              <a:rPr lang="fr-CH" sz="2000" dirty="0"/>
              <a:t>vaccines: </a:t>
            </a:r>
            <a:r>
              <a:rPr lang="fr-CH" sz="2000" dirty="0" err="1"/>
              <a:t>reduction</a:t>
            </a:r>
            <a:r>
              <a:rPr lang="fr-CH" sz="2000" dirty="0"/>
              <a:t> of </a:t>
            </a:r>
            <a:r>
              <a:rPr lang="fr-CH" sz="2000" dirty="0" err="1"/>
              <a:t>efficacy</a:t>
            </a:r>
            <a:endParaRPr lang="fr-CH" sz="2000" dirty="0"/>
          </a:p>
          <a:p>
            <a:pPr lvl="1">
              <a:lnSpc>
                <a:spcPct val="80000"/>
              </a:lnSpc>
            </a:pPr>
            <a:r>
              <a:rPr lang="fr-CH" sz="2000" dirty="0" err="1"/>
              <a:t>Immunodulators</a:t>
            </a:r>
            <a:endParaRPr lang="fr-CH" sz="2000" dirty="0"/>
          </a:p>
          <a:p>
            <a:pPr lvl="2">
              <a:lnSpc>
                <a:spcPct val="80000"/>
              </a:lnSpc>
            </a:pPr>
            <a:r>
              <a:rPr lang="fr-CH" sz="1600" dirty="0"/>
              <a:t>Anti-CTLA4, -PD1, -PDL1, check point </a:t>
            </a:r>
            <a:r>
              <a:rPr lang="fr-CH" sz="1600" dirty="0" err="1"/>
              <a:t>inhibitors</a:t>
            </a:r>
            <a:r>
              <a:rPr lang="fr-CH" sz="1600" dirty="0"/>
              <a:t>: </a:t>
            </a:r>
          </a:p>
          <a:p>
            <a:pPr lvl="3">
              <a:lnSpc>
                <a:spcPct val="80000"/>
              </a:lnSpc>
            </a:pPr>
            <a:r>
              <a:rPr lang="fr-CH" sz="1600" dirty="0" err="1"/>
              <a:t>inhibit</a:t>
            </a:r>
            <a:r>
              <a:rPr lang="fr-CH" sz="1600" dirty="0"/>
              <a:t> the </a:t>
            </a:r>
            <a:r>
              <a:rPr lang="fr-CH" sz="1600" dirty="0" err="1"/>
              <a:t>immuno</a:t>
            </a:r>
            <a:r>
              <a:rPr lang="fr-CH" sz="1600" dirty="0"/>
              <a:t> </a:t>
            </a:r>
            <a:r>
              <a:rPr lang="fr-CH" sz="1600" dirty="0" err="1"/>
              <a:t>downregulation</a:t>
            </a:r>
            <a:r>
              <a:rPr lang="fr-CH" sz="1600" dirty="0"/>
              <a:t> </a:t>
            </a:r>
            <a:r>
              <a:rPr lang="fr-CH" sz="1600" dirty="0" err="1"/>
              <a:t>mechanisms</a:t>
            </a:r>
            <a:r>
              <a:rPr lang="fr-CH" sz="1600" dirty="0"/>
              <a:t>. </a:t>
            </a:r>
            <a:r>
              <a:rPr lang="fr-CH" sz="1600" dirty="0" err="1"/>
              <a:t>Risk</a:t>
            </a:r>
            <a:r>
              <a:rPr lang="fr-CH" sz="1600" dirty="0"/>
              <a:t>: over-</a:t>
            </a:r>
            <a:r>
              <a:rPr lang="fr-CH" sz="1600" dirty="0" err="1"/>
              <a:t>immuninity</a:t>
            </a:r>
            <a:endParaRPr lang="fr-CH" sz="1600" dirty="0"/>
          </a:p>
          <a:p>
            <a:pPr lvl="2">
              <a:lnSpc>
                <a:spcPct val="80000"/>
              </a:lnSpc>
            </a:pPr>
            <a:r>
              <a:rPr lang="fr-CH" sz="1600" dirty="0"/>
              <a:t>Cytokines, </a:t>
            </a:r>
            <a:r>
              <a:rPr lang="fr-CH" sz="1600" dirty="0" err="1"/>
              <a:t>immunocytokines</a:t>
            </a:r>
            <a:r>
              <a:rPr lang="fr-CH" sz="1600" dirty="0"/>
              <a:t>: </a:t>
            </a:r>
          </a:p>
          <a:p>
            <a:pPr lvl="3">
              <a:lnSpc>
                <a:spcPct val="80000"/>
              </a:lnSpc>
            </a:pPr>
            <a:r>
              <a:rPr lang="fr-CH" sz="1600" dirty="0" err="1"/>
              <a:t>inhibit</a:t>
            </a:r>
            <a:r>
              <a:rPr lang="fr-CH" sz="1600" dirty="0"/>
              <a:t> the </a:t>
            </a:r>
            <a:r>
              <a:rPr lang="fr-CH" sz="1600" dirty="0" err="1"/>
              <a:t>immuno</a:t>
            </a:r>
            <a:r>
              <a:rPr lang="fr-CH" sz="1600" dirty="0"/>
              <a:t> </a:t>
            </a:r>
            <a:r>
              <a:rPr lang="fr-CH" sz="1600" dirty="0" err="1"/>
              <a:t>downregulation</a:t>
            </a:r>
            <a:r>
              <a:rPr lang="fr-CH" sz="1600" dirty="0"/>
              <a:t> </a:t>
            </a:r>
            <a:r>
              <a:rPr lang="fr-CH" sz="1600" dirty="0" err="1"/>
              <a:t>mechanisms</a:t>
            </a:r>
            <a:r>
              <a:rPr lang="fr-CH" sz="1600" dirty="0"/>
              <a:t>. </a:t>
            </a:r>
            <a:r>
              <a:rPr lang="fr-CH" sz="1600" dirty="0" err="1"/>
              <a:t>Risk</a:t>
            </a:r>
            <a:r>
              <a:rPr lang="fr-CH" sz="1600" dirty="0"/>
              <a:t>: over-</a:t>
            </a:r>
            <a:r>
              <a:rPr lang="fr-CH" sz="1600" dirty="0" err="1"/>
              <a:t>immuninity</a:t>
            </a:r>
            <a:r>
              <a:rPr lang="fr-CH" sz="1600" dirty="0"/>
              <a:t>, or</a:t>
            </a:r>
          </a:p>
          <a:p>
            <a:pPr lvl="3">
              <a:lnSpc>
                <a:spcPct val="80000"/>
              </a:lnSpc>
            </a:pPr>
            <a:r>
              <a:rPr lang="fr-CH" sz="1600" dirty="0"/>
              <a:t> bypass the cancer </a:t>
            </a:r>
            <a:r>
              <a:rPr lang="fr-CH" sz="1600" dirty="0" err="1"/>
              <a:t>induced</a:t>
            </a:r>
            <a:r>
              <a:rPr lang="fr-CH" sz="1600" dirty="0"/>
              <a:t> immunosuppressive </a:t>
            </a:r>
            <a:r>
              <a:rPr lang="fr-CH" sz="1600" dirty="0" err="1"/>
              <a:t>mechanisms</a:t>
            </a:r>
            <a:endParaRPr lang="fr-CH" sz="1600" dirty="0"/>
          </a:p>
          <a:p>
            <a:pPr marL="342900" lvl="1" indent="-342900">
              <a:buFont typeface="Arial" pitchFamily="34" charset="0"/>
              <a:buChar char="•"/>
            </a:pPr>
            <a:endParaRPr lang="en-GB" sz="2400" dirty="0"/>
          </a:p>
          <a:p>
            <a:pPr marL="742950" lvl="2" indent="-342900"/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3045369" y="476672"/>
            <a:ext cx="3053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Challenges of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immunotherapy</a:t>
            </a:r>
          </a:p>
        </p:txBody>
      </p:sp>
    </p:spTree>
    <p:extLst>
      <p:ext uri="{BB962C8B-B14F-4D97-AF65-F5344CB8AC3E}">
        <p14:creationId xmlns:p14="http://schemas.microsoft.com/office/powerpoint/2010/main" val="1786593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755576" y="980728"/>
            <a:ext cx="8280920" cy="4525963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GB" sz="2400" dirty="0" smtClean="0"/>
              <a:t>Immunomodulators, vaccines: </a:t>
            </a:r>
            <a:r>
              <a:rPr lang="fr-CH" sz="2400" dirty="0" err="1" smtClean="0"/>
              <a:t>Different</a:t>
            </a:r>
            <a:r>
              <a:rPr lang="fr-CH" sz="2400" dirty="0" smtClean="0"/>
              <a:t> </a:t>
            </a:r>
            <a:r>
              <a:rPr lang="fr-CH" sz="2400" dirty="0" err="1"/>
              <a:t>MoA</a:t>
            </a:r>
            <a:r>
              <a:rPr lang="fr-CH" sz="2400" dirty="0"/>
              <a:t> and </a:t>
            </a:r>
            <a:r>
              <a:rPr lang="fr-CH" sz="2400" dirty="0" err="1"/>
              <a:t>response</a:t>
            </a:r>
            <a:r>
              <a:rPr lang="fr-CH" sz="2400" dirty="0"/>
              <a:t> pattern relative to cytotoxics, </a:t>
            </a:r>
            <a:r>
              <a:rPr lang="fr-CH" sz="2400" dirty="0" err="1"/>
              <a:t>TKIs</a:t>
            </a:r>
            <a:r>
              <a:rPr lang="fr-CH" sz="2400" dirty="0"/>
              <a:t> etc..:</a:t>
            </a:r>
          </a:p>
          <a:p>
            <a:pPr lvl="1">
              <a:lnSpc>
                <a:spcPct val="80000"/>
              </a:lnSpc>
            </a:pPr>
            <a:r>
              <a:rPr lang="fr-CH" sz="2000" dirty="0" err="1" smtClean="0"/>
              <a:t>MoA</a:t>
            </a:r>
            <a:r>
              <a:rPr lang="fr-CH" sz="2000" dirty="0"/>
              <a:t>:  stimulation of the immune </a:t>
            </a:r>
            <a:r>
              <a:rPr lang="fr-CH" sz="2000" dirty="0" err="1" smtClean="0"/>
              <a:t>cells</a:t>
            </a:r>
            <a:endParaRPr lang="fr-CH" sz="2000" dirty="0" smtClean="0"/>
          </a:p>
          <a:p>
            <a:pPr lvl="1">
              <a:lnSpc>
                <a:spcPct val="80000"/>
              </a:lnSpc>
            </a:pPr>
            <a:endParaRPr lang="fr-CH" sz="2000" dirty="0" smtClean="0"/>
          </a:p>
          <a:p>
            <a:pPr lvl="1">
              <a:lnSpc>
                <a:spcPct val="80000"/>
              </a:lnSpc>
            </a:pPr>
            <a:r>
              <a:rPr lang="fr-CH" sz="2000" dirty="0" err="1" smtClean="0"/>
              <a:t>MoA</a:t>
            </a:r>
            <a:r>
              <a:rPr lang="fr-CH" sz="2000" dirty="0" smtClean="0"/>
              <a:t> </a:t>
            </a:r>
            <a:r>
              <a:rPr lang="fr-CH" sz="2000" dirty="0" err="1" smtClean="0"/>
              <a:t>consequences</a:t>
            </a:r>
            <a:r>
              <a:rPr lang="fr-CH" sz="2000" dirty="0" smtClean="0"/>
              <a:t>:</a:t>
            </a:r>
          </a:p>
          <a:p>
            <a:pPr lvl="2">
              <a:lnSpc>
                <a:spcPct val="80000"/>
              </a:lnSpc>
            </a:pPr>
            <a:r>
              <a:rPr lang="fr-CH" sz="1600" dirty="0" smtClean="0"/>
              <a:t>Invasion of the </a:t>
            </a:r>
            <a:r>
              <a:rPr lang="fr-CH" sz="1600" dirty="0" err="1" smtClean="0"/>
              <a:t>tumor</a:t>
            </a:r>
            <a:r>
              <a:rPr lang="fr-CH" sz="1600" dirty="0" smtClean="0"/>
              <a:t> by immune </a:t>
            </a:r>
            <a:r>
              <a:rPr lang="fr-CH" sz="1600" dirty="0" err="1" smtClean="0"/>
              <a:t>cells</a:t>
            </a:r>
            <a:r>
              <a:rPr lang="fr-CH" sz="1600" dirty="0" smtClean="0"/>
              <a:t> and immune </a:t>
            </a:r>
            <a:r>
              <a:rPr lang="fr-CH" sz="1600" dirty="0" err="1" smtClean="0"/>
              <a:t>reaction</a:t>
            </a:r>
            <a:endParaRPr lang="fr-CH" sz="1600" dirty="0" smtClean="0"/>
          </a:p>
          <a:p>
            <a:pPr lvl="2">
              <a:lnSpc>
                <a:spcPct val="80000"/>
              </a:lnSpc>
            </a:pPr>
            <a:r>
              <a:rPr lang="fr-CH" sz="1600" dirty="0" err="1" smtClean="0"/>
              <a:t>Probably</a:t>
            </a:r>
            <a:r>
              <a:rPr lang="fr-CH" sz="1600" dirty="0" smtClean="0"/>
              <a:t> </a:t>
            </a:r>
            <a:r>
              <a:rPr lang="fr-CH" sz="1600" dirty="0" err="1" smtClean="0"/>
              <a:t>less</a:t>
            </a:r>
            <a:r>
              <a:rPr lang="fr-CH" sz="1600" dirty="0" smtClean="0"/>
              <a:t> </a:t>
            </a:r>
            <a:r>
              <a:rPr lang="fr-CH" sz="1600" dirty="0" err="1" smtClean="0"/>
              <a:t>efficacious</a:t>
            </a:r>
            <a:r>
              <a:rPr lang="fr-CH" sz="1600" dirty="0" smtClean="0"/>
              <a:t> on </a:t>
            </a:r>
            <a:r>
              <a:rPr lang="fr-CH" sz="1600" dirty="0" err="1" smtClean="0"/>
              <a:t>bulk</a:t>
            </a:r>
            <a:r>
              <a:rPr lang="fr-CH" sz="1600" dirty="0" smtClean="0"/>
              <a:t> </a:t>
            </a:r>
            <a:r>
              <a:rPr lang="fr-CH" sz="1600" dirty="0" err="1" smtClean="0"/>
              <a:t>tumor</a:t>
            </a:r>
            <a:endParaRPr lang="fr-CH" sz="1600" dirty="0" smtClean="0"/>
          </a:p>
          <a:p>
            <a:pPr lvl="2">
              <a:lnSpc>
                <a:spcPct val="80000"/>
              </a:lnSpc>
            </a:pPr>
            <a:r>
              <a:rPr lang="fr-CH" sz="1600" dirty="0" err="1" smtClean="0"/>
              <a:t>Probably</a:t>
            </a:r>
            <a:r>
              <a:rPr lang="fr-CH" sz="1600" dirty="0" smtClean="0"/>
              <a:t> more </a:t>
            </a:r>
            <a:r>
              <a:rPr lang="fr-CH" sz="1600" dirty="0" err="1" smtClean="0"/>
              <a:t>efficacious</a:t>
            </a:r>
            <a:r>
              <a:rPr lang="fr-CH" sz="1600" dirty="0" smtClean="0"/>
              <a:t> on cancer </a:t>
            </a:r>
            <a:r>
              <a:rPr lang="fr-CH" sz="1600" dirty="0" err="1" smtClean="0"/>
              <a:t>initiating</a:t>
            </a:r>
            <a:r>
              <a:rPr lang="fr-CH" sz="1600" dirty="0" smtClean="0"/>
              <a:t> </a:t>
            </a:r>
            <a:r>
              <a:rPr lang="fr-CH" sz="1600" dirty="0" err="1" smtClean="0"/>
              <a:t>cells</a:t>
            </a:r>
            <a:r>
              <a:rPr lang="fr-CH" sz="1600" dirty="0" smtClean="0"/>
              <a:t>, </a:t>
            </a:r>
            <a:r>
              <a:rPr lang="fr-CH" sz="1600" dirty="0" err="1" smtClean="0"/>
              <a:t>residual</a:t>
            </a:r>
            <a:r>
              <a:rPr lang="fr-CH" sz="1600" dirty="0" smtClean="0"/>
              <a:t> </a:t>
            </a:r>
            <a:r>
              <a:rPr lang="fr-CH" sz="1600" dirty="0" err="1" smtClean="0"/>
              <a:t>disease</a:t>
            </a:r>
            <a:r>
              <a:rPr lang="fr-CH" sz="1600" dirty="0" smtClean="0"/>
              <a:t> and </a:t>
            </a:r>
            <a:r>
              <a:rPr lang="fr-CH" sz="1600" dirty="0" err="1" smtClean="0"/>
              <a:t>metastases</a:t>
            </a:r>
            <a:endParaRPr lang="fr-CH" sz="1600" dirty="0" smtClean="0"/>
          </a:p>
          <a:p>
            <a:pPr lvl="2">
              <a:lnSpc>
                <a:spcPct val="80000"/>
              </a:lnSpc>
            </a:pPr>
            <a:endParaRPr lang="fr-CH" sz="1600" dirty="0" smtClean="0"/>
          </a:p>
          <a:p>
            <a:pPr lvl="1">
              <a:lnSpc>
                <a:spcPct val="80000"/>
              </a:lnSpc>
            </a:pPr>
            <a:r>
              <a:rPr lang="fr-CH" sz="2000" dirty="0" err="1" smtClean="0"/>
              <a:t>Clinical</a:t>
            </a:r>
            <a:r>
              <a:rPr lang="fr-CH" sz="2000" dirty="0" smtClean="0"/>
              <a:t> </a:t>
            </a:r>
            <a:r>
              <a:rPr lang="fr-CH" sz="2000" dirty="0" err="1" smtClean="0"/>
              <a:t>potential</a:t>
            </a:r>
            <a:r>
              <a:rPr lang="fr-CH" sz="2000" dirty="0" smtClean="0"/>
              <a:t>:</a:t>
            </a:r>
            <a:endParaRPr lang="fr-CH" sz="2000" dirty="0"/>
          </a:p>
          <a:p>
            <a:pPr lvl="2">
              <a:lnSpc>
                <a:spcPct val="80000"/>
              </a:lnSpc>
            </a:pPr>
            <a:r>
              <a:rPr lang="fr-CH" sz="1600" dirty="0" err="1"/>
              <a:t>Probably</a:t>
            </a:r>
            <a:r>
              <a:rPr lang="fr-CH" sz="1600" dirty="0"/>
              <a:t> </a:t>
            </a:r>
            <a:r>
              <a:rPr lang="fr-CH" sz="1600" dirty="0" err="1" smtClean="0"/>
              <a:t>most</a:t>
            </a:r>
            <a:r>
              <a:rPr lang="fr-CH" sz="1600" dirty="0" smtClean="0"/>
              <a:t> </a:t>
            </a:r>
            <a:r>
              <a:rPr lang="fr-CH" sz="1600" dirty="0" err="1" smtClean="0"/>
              <a:t>efficacious</a:t>
            </a:r>
            <a:r>
              <a:rPr lang="fr-CH" sz="1600" dirty="0" smtClean="0"/>
              <a:t> in </a:t>
            </a:r>
            <a:r>
              <a:rPr lang="fr-CH" sz="1600" dirty="0" err="1" smtClean="0"/>
              <a:t>combination</a:t>
            </a:r>
            <a:r>
              <a:rPr lang="fr-CH" sz="1600" dirty="0" smtClean="0"/>
              <a:t> </a:t>
            </a:r>
            <a:r>
              <a:rPr lang="fr-CH" sz="1600" dirty="0" err="1" smtClean="0"/>
              <a:t>with</a:t>
            </a:r>
            <a:r>
              <a:rPr lang="fr-CH" sz="1600" dirty="0" smtClean="0"/>
              <a:t> </a:t>
            </a:r>
            <a:r>
              <a:rPr lang="fr-CH" sz="1600" dirty="0" err="1" smtClean="0"/>
              <a:t>other</a:t>
            </a:r>
            <a:r>
              <a:rPr lang="fr-CH" sz="1600" dirty="0" smtClean="0"/>
              <a:t> anti-cancer </a:t>
            </a:r>
            <a:r>
              <a:rPr lang="fr-CH" sz="1600" dirty="0" err="1" smtClean="0"/>
              <a:t>treatments</a:t>
            </a:r>
            <a:r>
              <a:rPr lang="fr-CH" sz="1600" dirty="0" smtClean="0"/>
              <a:t> (</a:t>
            </a:r>
            <a:r>
              <a:rPr lang="fr-CH" sz="1600" dirty="0" err="1" smtClean="0"/>
              <a:t>costs</a:t>
            </a:r>
            <a:r>
              <a:rPr lang="fr-CH" sz="1600" dirty="0" smtClean="0"/>
              <a:t>!)</a:t>
            </a:r>
            <a:endParaRPr lang="fr-CH" sz="1600" dirty="0"/>
          </a:p>
          <a:p>
            <a:pPr lvl="2">
              <a:lnSpc>
                <a:spcPct val="80000"/>
              </a:lnSpc>
            </a:pPr>
            <a:r>
              <a:rPr lang="fr-CH" sz="1600" dirty="0" err="1" smtClean="0"/>
              <a:t>Potential</a:t>
            </a:r>
            <a:r>
              <a:rPr lang="fr-CH" sz="1600" dirty="0" smtClean="0"/>
              <a:t> of cure ! (total </a:t>
            </a:r>
            <a:r>
              <a:rPr lang="fr-CH" sz="1600" dirty="0" err="1" smtClean="0"/>
              <a:t>eradication</a:t>
            </a:r>
            <a:r>
              <a:rPr lang="fr-CH" sz="1600" dirty="0" smtClean="0"/>
              <a:t> of the cancer </a:t>
            </a:r>
            <a:r>
              <a:rPr lang="fr-CH" sz="1600" dirty="0" err="1" smtClean="0"/>
              <a:t>including</a:t>
            </a:r>
            <a:r>
              <a:rPr lang="fr-CH" sz="1600" dirty="0" smtClean="0"/>
              <a:t> </a:t>
            </a:r>
            <a:r>
              <a:rPr lang="fr-CH" sz="1600" dirty="0" err="1" smtClean="0"/>
              <a:t>residual</a:t>
            </a:r>
            <a:r>
              <a:rPr lang="fr-CH" sz="1600" dirty="0" smtClean="0"/>
              <a:t> </a:t>
            </a:r>
            <a:r>
              <a:rPr lang="fr-CH" sz="1600" dirty="0" err="1" smtClean="0"/>
              <a:t>disease</a:t>
            </a:r>
            <a:r>
              <a:rPr lang="fr-CH" sz="1600" dirty="0" smtClean="0"/>
              <a:t> and </a:t>
            </a:r>
            <a:r>
              <a:rPr lang="fr-CH" sz="1600" dirty="0" err="1" smtClean="0"/>
              <a:t>metastatses</a:t>
            </a:r>
            <a:r>
              <a:rPr lang="fr-CH" sz="1600" dirty="0" smtClean="0"/>
              <a:t>)</a:t>
            </a:r>
            <a:endParaRPr lang="fr-CH" sz="1600" dirty="0"/>
          </a:p>
          <a:p>
            <a:pPr lvl="2">
              <a:lnSpc>
                <a:spcPct val="80000"/>
              </a:lnSpc>
            </a:pPr>
            <a:endParaRPr lang="fr-CH" sz="1600" dirty="0" smtClean="0"/>
          </a:p>
          <a:p>
            <a:pPr lvl="2">
              <a:lnSpc>
                <a:spcPct val="80000"/>
              </a:lnSpc>
            </a:pPr>
            <a:endParaRPr lang="fr-CH" sz="1600" dirty="0"/>
          </a:p>
          <a:p>
            <a:pPr lvl="1">
              <a:lnSpc>
                <a:spcPct val="80000"/>
              </a:lnSpc>
            </a:pPr>
            <a:endParaRPr lang="en-GB" sz="2000" dirty="0"/>
          </a:p>
          <a:p>
            <a:pPr marL="342900" lvl="1" indent="-342900">
              <a:buFont typeface="Arial" pitchFamily="34" charset="0"/>
              <a:buChar char="•"/>
            </a:pPr>
            <a:endParaRPr lang="en-GB" sz="2400" dirty="0"/>
          </a:p>
          <a:p>
            <a:pPr marL="742950" lvl="2" indent="-342900"/>
            <a:endParaRPr lang="en-GB" sz="2400" dirty="0"/>
          </a:p>
        </p:txBody>
      </p:sp>
      <p:sp>
        <p:nvSpPr>
          <p:cNvPr id="3" name="Rectangle 2"/>
          <p:cNvSpPr/>
          <p:nvPr/>
        </p:nvSpPr>
        <p:spPr>
          <a:xfrm>
            <a:off x="3045369" y="476672"/>
            <a:ext cx="3053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Challenges of </a:t>
            </a:r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</a:rPr>
              <a:t>immunotherapy</a:t>
            </a:r>
          </a:p>
        </p:txBody>
      </p:sp>
    </p:spTree>
    <p:extLst>
      <p:ext uri="{BB962C8B-B14F-4D97-AF65-F5344CB8AC3E}">
        <p14:creationId xmlns:p14="http://schemas.microsoft.com/office/powerpoint/2010/main" val="2986040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27584" y="1052736"/>
            <a:ext cx="8229600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results </a:t>
            </a:r>
            <a:r>
              <a:rPr lang="en-GB" sz="2400" dirty="0"/>
              <a:t>from T-cell immune response assays as </a:t>
            </a:r>
            <a:r>
              <a:rPr lang="en-GB" sz="2400" dirty="0" smtClean="0"/>
              <a:t>biomarkers for </a:t>
            </a:r>
            <a:r>
              <a:rPr lang="en-GB" sz="2400" dirty="0"/>
              <a:t>clinical </a:t>
            </a:r>
            <a:r>
              <a:rPr lang="en-GB" sz="2400" dirty="0" smtClean="0"/>
              <a:t>surrogacy are </a:t>
            </a:r>
            <a:r>
              <a:rPr lang="en-GB" sz="2400" dirty="0"/>
              <a:t>highly variable and often </a:t>
            </a:r>
            <a:r>
              <a:rPr lang="en-GB" sz="2400" dirty="0" smtClean="0"/>
              <a:t>non reproducible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 smtClean="0">
                <a:sym typeface="Wingdings" panose="05000000000000000000" pitchFamily="2" charset="2"/>
              </a:rPr>
              <a:t> h</a:t>
            </a:r>
            <a:r>
              <a:rPr lang="en-GB" sz="2000" dirty="0" smtClean="0"/>
              <a:t>armonisation </a:t>
            </a:r>
            <a:r>
              <a:rPr lang="en-GB" sz="2000" dirty="0"/>
              <a:t>of </a:t>
            </a:r>
            <a:r>
              <a:rPr lang="en-GB" sz="2000" dirty="0" smtClean="0"/>
              <a:t>assays</a:t>
            </a:r>
          </a:p>
          <a:p>
            <a:r>
              <a:rPr lang="en-GB" sz="2400" dirty="0" smtClean="0"/>
              <a:t>immunotherapy </a:t>
            </a:r>
            <a:r>
              <a:rPr lang="en-GB" sz="2400" dirty="0"/>
              <a:t>induces novel patterns of the </a:t>
            </a:r>
            <a:r>
              <a:rPr lang="en-GB" sz="2400" dirty="0" err="1"/>
              <a:t>antitumour</a:t>
            </a:r>
            <a:r>
              <a:rPr lang="en-GB" sz="2400" dirty="0"/>
              <a:t> </a:t>
            </a:r>
            <a:r>
              <a:rPr lang="en-GB" sz="2400" dirty="0" smtClean="0"/>
              <a:t>responses </a:t>
            </a:r>
            <a:r>
              <a:rPr lang="en-GB" sz="2400" dirty="0"/>
              <a:t>not captured by </a:t>
            </a:r>
            <a:r>
              <a:rPr lang="en-GB" sz="2400" dirty="0" smtClean="0"/>
              <a:t>WHIO criteria </a:t>
            </a:r>
            <a:r>
              <a:rPr lang="en-GB" sz="2400" dirty="0"/>
              <a:t>or Response Evaluation Criteria in Solid </a:t>
            </a:r>
            <a:r>
              <a:rPr lang="en-GB" sz="2400" dirty="0" smtClean="0"/>
              <a:t>Tumours (RECIST)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 smtClean="0"/>
              <a:t>new </a:t>
            </a:r>
            <a:r>
              <a:rPr lang="en-GB" sz="2000" dirty="0"/>
              <a:t>immune-related response criteria</a:t>
            </a:r>
          </a:p>
          <a:p>
            <a:r>
              <a:rPr lang="en-GB" sz="2400" dirty="0" smtClean="0"/>
              <a:t>immunotherapy induced survival </a:t>
            </a:r>
            <a:r>
              <a:rPr lang="en-GB" sz="2400" dirty="0"/>
              <a:t>curves </a:t>
            </a:r>
            <a:r>
              <a:rPr lang="en-GB" sz="2400" dirty="0" smtClean="0"/>
              <a:t>can </a:t>
            </a:r>
            <a:r>
              <a:rPr lang="en-GB" sz="2400" dirty="0"/>
              <a:t>show a delayed </a:t>
            </a:r>
            <a:r>
              <a:rPr lang="en-GB" sz="2400" dirty="0" smtClean="0"/>
              <a:t>separation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000" dirty="0">
                <a:sym typeface="Wingdings" panose="05000000000000000000" pitchFamily="2" charset="2"/>
              </a:rPr>
              <a:t>modified </a:t>
            </a:r>
            <a:r>
              <a:rPr lang="en-GB" sz="2000" dirty="0"/>
              <a:t> statistical models are needed to describe the hazard ratios as a function of time, and differentiate them before and after separation of curves to improve planning of phase III trials</a:t>
            </a: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58775" y="420688"/>
            <a:ext cx="936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Challenges of </a:t>
            </a:r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immunotherapy</a:t>
            </a:r>
            <a:endParaRPr lang="en-GB" altLang="en-US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99592" y="5998369"/>
            <a:ext cx="431958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100" i="1" dirty="0" err="1">
                <a:latin typeface="Arial" panose="020B0604020202020204" pitchFamily="34" charset="0"/>
              </a:rPr>
              <a:t>Hoos</a:t>
            </a:r>
            <a:r>
              <a:rPr lang="en-GB" altLang="en-US" sz="1100" i="1" dirty="0">
                <a:latin typeface="Arial" panose="020B0604020202020204" pitchFamily="34" charset="0"/>
              </a:rPr>
              <a:t>. A. Ann </a:t>
            </a:r>
            <a:r>
              <a:rPr lang="en-GB" altLang="en-US" sz="1100" i="1" dirty="0" err="1">
                <a:latin typeface="Arial" panose="020B0604020202020204" pitchFamily="34" charset="0"/>
              </a:rPr>
              <a:t>Oncol</a:t>
            </a:r>
            <a:r>
              <a:rPr lang="en-GB" altLang="en-US" sz="1100" i="1" dirty="0">
                <a:latin typeface="Arial" panose="020B0604020202020204" pitchFamily="34" charset="0"/>
              </a:rPr>
              <a:t> 2012; 23</a:t>
            </a:r>
          </a:p>
        </p:txBody>
      </p:sp>
    </p:spTree>
    <p:extLst>
      <p:ext uri="{BB962C8B-B14F-4D97-AF65-F5344CB8AC3E}">
        <p14:creationId xmlns:p14="http://schemas.microsoft.com/office/powerpoint/2010/main" val="1167880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61156" y="304006"/>
            <a:ext cx="936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inter-laboratory </a:t>
            </a:r>
            <a:r>
              <a:rPr lang="en-GB" altLang="en-US" sz="1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variability </a:t>
            </a:r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in</a:t>
            </a:r>
            <a:b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n-GB" altLang="en-US" sz="1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immune response measurements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238" y="1079500"/>
            <a:ext cx="7046912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1560" y="6508579"/>
            <a:ext cx="200888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1100" i="1" dirty="0" err="1">
                <a:latin typeface="Arial" panose="020B0604020202020204" pitchFamily="34" charset="0"/>
              </a:rPr>
              <a:t>Hoos</a:t>
            </a:r>
            <a:r>
              <a:rPr lang="en-GB" altLang="en-US" sz="1100" i="1" dirty="0">
                <a:latin typeface="Arial" panose="020B0604020202020204" pitchFamily="34" charset="0"/>
              </a:rPr>
              <a:t>. A. Ann </a:t>
            </a:r>
            <a:r>
              <a:rPr lang="en-GB" altLang="en-US" sz="1100" i="1" dirty="0" err="1">
                <a:latin typeface="Arial" panose="020B0604020202020204" pitchFamily="34" charset="0"/>
              </a:rPr>
              <a:t>Oncol</a:t>
            </a:r>
            <a:r>
              <a:rPr lang="en-GB" altLang="en-US" sz="1100" i="1" dirty="0">
                <a:latin typeface="Arial" panose="020B0604020202020204" pitchFamily="34" charset="0"/>
              </a:rPr>
              <a:t> 2012; 23</a:t>
            </a:r>
          </a:p>
        </p:txBody>
      </p:sp>
    </p:spTree>
    <p:extLst>
      <p:ext uri="{BB962C8B-B14F-4D97-AF65-F5344CB8AC3E}">
        <p14:creationId xmlns:p14="http://schemas.microsoft.com/office/powerpoint/2010/main" val="3264880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61156" y="532606"/>
            <a:ext cx="936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Novel response patterns observed with </a:t>
            </a:r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immunotherapies </a:t>
            </a:r>
            <a:endParaRPr lang="en-GB" altLang="en-US" sz="18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079500"/>
            <a:ext cx="7999412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042988" y="6583363"/>
            <a:ext cx="431958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100" i="1" dirty="0" err="1">
                <a:latin typeface="Arial" panose="020B0604020202020204" pitchFamily="34" charset="0"/>
              </a:rPr>
              <a:t>Hoos</a:t>
            </a:r>
            <a:r>
              <a:rPr lang="en-GB" altLang="en-US" sz="1100" i="1" dirty="0">
                <a:latin typeface="Arial" panose="020B0604020202020204" pitchFamily="34" charset="0"/>
              </a:rPr>
              <a:t>. A. Ann </a:t>
            </a:r>
            <a:r>
              <a:rPr lang="en-GB" altLang="en-US" sz="1100" i="1" dirty="0" err="1">
                <a:latin typeface="Arial" panose="020B0604020202020204" pitchFamily="34" charset="0"/>
              </a:rPr>
              <a:t>Oncol</a:t>
            </a:r>
            <a:r>
              <a:rPr lang="en-GB" altLang="en-US" sz="1100" i="1" dirty="0">
                <a:latin typeface="Arial" panose="020B0604020202020204" pitchFamily="34" charset="0"/>
              </a:rPr>
              <a:t> 2012; 23</a:t>
            </a:r>
          </a:p>
        </p:txBody>
      </p:sp>
    </p:spTree>
    <p:extLst>
      <p:ext uri="{BB962C8B-B14F-4D97-AF65-F5344CB8AC3E}">
        <p14:creationId xmlns:p14="http://schemas.microsoft.com/office/powerpoint/2010/main" val="2339116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358775" y="420688"/>
            <a:ext cx="936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model </a:t>
            </a:r>
            <a:r>
              <a:rPr lang="en-GB" altLang="en-US" sz="1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scenario demonstrating </a:t>
            </a:r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implications</a:t>
            </a:r>
            <a:b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of </a:t>
            </a:r>
            <a:r>
              <a:rPr lang="en-GB" altLang="en-US" sz="1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delayed separation of survival curves</a:t>
            </a:r>
            <a:r>
              <a:rPr lang="en-GB" altLang="en-US" sz="1600" b="1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1079500"/>
            <a:ext cx="8293100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95350" y="6583363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100" i="1" dirty="0" err="1">
                <a:latin typeface="Arial" panose="020B0604020202020204" pitchFamily="34" charset="0"/>
              </a:rPr>
              <a:t>Hoos</a:t>
            </a:r>
            <a:r>
              <a:rPr lang="en-GB" altLang="en-US" sz="1100" i="1" dirty="0">
                <a:latin typeface="Arial" panose="020B0604020202020204" pitchFamily="34" charset="0"/>
              </a:rPr>
              <a:t>. A. Ann </a:t>
            </a:r>
            <a:r>
              <a:rPr lang="en-GB" altLang="en-US" sz="1100" i="1" dirty="0" err="1">
                <a:latin typeface="Arial" panose="020B0604020202020204" pitchFamily="34" charset="0"/>
              </a:rPr>
              <a:t>Oncol</a:t>
            </a:r>
            <a:r>
              <a:rPr lang="en-GB" altLang="en-US" sz="1100" i="1" dirty="0">
                <a:latin typeface="Arial" panose="020B0604020202020204" pitchFamily="34" charset="0"/>
              </a:rPr>
              <a:t> 2012; 23</a:t>
            </a:r>
          </a:p>
        </p:txBody>
      </p:sp>
    </p:spTree>
    <p:extLst>
      <p:ext uri="{BB962C8B-B14F-4D97-AF65-F5344CB8AC3E}">
        <p14:creationId xmlns:p14="http://schemas.microsoft.com/office/powerpoint/2010/main" val="3381304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187624" y="966503"/>
            <a:ext cx="7560840" cy="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Immune-related response criteria identify survivors among 227 patients enrolled in phase II studies of </a:t>
            </a:r>
            <a:r>
              <a:rPr lang="en-GB" altLang="en-US" sz="1800" b="1" dirty="0" err="1">
                <a:solidFill>
                  <a:schemeClr val="accent4">
                    <a:lumMod val="75000"/>
                  </a:schemeClr>
                </a:solidFill>
                <a:latin typeface="+mn-lt"/>
              </a:rPr>
              <a:t>ipilimumab</a:t>
            </a:r>
            <a:r>
              <a:rPr lang="en-GB" altLang="en-US" sz="1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10 mg/kg monotherapy that would have had progressive disease according to modified World Health Organisation </a:t>
            </a:r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criteria </a:t>
            </a:r>
            <a:endParaRPr lang="en-GB" altLang="en-US" sz="18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30" y="2276872"/>
            <a:ext cx="8123701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39775" y="6583363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100" i="1" dirty="0" err="1" smtClean="0">
                <a:latin typeface="Arial" panose="020B0604020202020204" pitchFamily="34" charset="0"/>
              </a:rPr>
              <a:t>Wolchock</a:t>
            </a:r>
            <a:r>
              <a:rPr lang="en-GB" altLang="en-US" sz="1100" i="1" dirty="0" smtClean="0">
                <a:latin typeface="Arial" panose="020B0604020202020204" pitchFamily="34" charset="0"/>
              </a:rPr>
              <a:t>, JD et al</a:t>
            </a:r>
            <a:r>
              <a:rPr lang="en-GB" altLang="en-US" sz="1100" i="1" dirty="0">
                <a:latin typeface="Arial" panose="020B0604020202020204" pitchFamily="34" charset="0"/>
              </a:rPr>
              <a:t>., </a:t>
            </a:r>
            <a:r>
              <a:rPr lang="en-GB" altLang="en-US" sz="1100" i="1" dirty="0" err="1">
                <a:latin typeface="Arial" panose="020B0604020202020204" pitchFamily="34" charset="0"/>
              </a:rPr>
              <a:t>Clin</a:t>
            </a:r>
            <a:r>
              <a:rPr lang="en-GB" altLang="en-US" sz="1100" i="1" dirty="0">
                <a:latin typeface="Arial" panose="020B0604020202020204" pitchFamily="34" charset="0"/>
              </a:rPr>
              <a:t> Cancer Res 2009</a:t>
            </a:r>
            <a:r>
              <a:rPr lang="en-GB" altLang="en-US" sz="1100" i="1" dirty="0" smtClean="0">
                <a:latin typeface="Arial" panose="020B0604020202020204" pitchFamily="34" charset="0"/>
              </a:rPr>
              <a:t>; 15(23)</a:t>
            </a:r>
            <a:endParaRPr lang="en-GB" altLang="en-US" sz="1100" i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434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929612" y="527369"/>
            <a:ext cx="8315288" cy="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immune-related </a:t>
            </a:r>
            <a:r>
              <a:rPr lang="en-GB" alt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response criteria </a:t>
            </a:r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patients</a:t>
            </a:r>
            <a:b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 from 3 melanoma cohorts treated with </a:t>
            </a:r>
            <a:r>
              <a:rPr lang="en-GB" altLang="en-US" sz="16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pembrolizumab</a:t>
            </a:r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 (n=411)</a:t>
            </a:r>
            <a:endParaRPr lang="en-GB" altLang="en-US" sz="16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8" y="6926263"/>
            <a:ext cx="27940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29612" y="6440519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marL="0" lvl="1"/>
            <a:r>
              <a:rPr lang="en-GB" altLang="en-US" sz="1100" i="1" dirty="0">
                <a:latin typeface="Arial" panose="020B0604020202020204" pitchFamily="34" charset="0"/>
              </a:rPr>
              <a:t>Hodi et al. J. </a:t>
            </a:r>
            <a:r>
              <a:rPr lang="en-GB" altLang="en-US" sz="1100" i="1" dirty="0" err="1">
                <a:latin typeface="Arial" panose="020B0604020202020204" pitchFamily="34" charset="0"/>
              </a:rPr>
              <a:t>Clin</a:t>
            </a:r>
            <a:r>
              <a:rPr lang="en-GB" altLang="en-US" sz="1100" i="1" dirty="0">
                <a:latin typeface="Arial" panose="020B0604020202020204" pitchFamily="34" charset="0"/>
              </a:rPr>
              <a:t>. </a:t>
            </a:r>
            <a:r>
              <a:rPr lang="en-GB" altLang="en-US" sz="1100" i="1" dirty="0" err="1">
                <a:latin typeface="Arial" panose="020B0604020202020204" pitchFamily="34" charset="0"/>
              </a:rPr>
              <a:t>Oncol</a:t>
            </a:r>
            <a:r>
              <a:rPr lang="en-GB" altLang="en-US" sz="1100" i="1" dirty="0">
                <a:latin typeface="Arial" panose="020B0604020202020204" pitchFamily="34" charset="0"/>
              </a:rPr>
              <a:t>. 2014, 32:5s (</a:t>
            </a:r>
            <a:r>
              <a:rPr lang="en-GB" altLang="en-US" sz="1100" i="1" dirty="0" err="1">
                <a:latin typeface="Arial" panose="020B0604020202020204" pitchFamily="34" charset="0"/>
              </a:rPr>
              <a:t>suppl</a:t>
            </a:r>
            <a:r>
              <a:rPr lang="en-GB" altLang="en-US" sz="1100" i="1" dirty="0">
                <a:latin typeface="Arial" panose="020B0604020202020204" pitchFamily="34" charset="0"/>
              </a:rPr>
              <a:t>: </a:t>
            </a:r>
            <a:r>
              <a:rPr lang="en-GB" altLang="en-US" sz="1100" i="1" dirty="0" err="1">
                <a:latin typeface="Arial" panose="020B0604020202020204" pitchFamily="34" charset="0"/>
              </a:rPr>
              <a:t>abstr</a:t>
            </a:r>
            <a:r>
              <a:rPr lang="en-GB" altLang="en-US" sz="1100" i="1" dirty="0">
                <a:latin typeface="Arial" panose="020B0604020202020204" pitchFamily="34" charset="0"/>
              </a:rPr>
              <a:t>. 3006) </a:t>
            </a:r>
          </a:p>
          <a:p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7950" y="7110413"/>
            <a:ext cx="5435600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000">
                <a:latin typeface="Arial" panose="020B0604020202020204" pitchFamily="34" charset="0"/>
              </a:rPr>
              <a:t>© The Author 2012. Published by Oxford University Press on behalf of the European Society for Medical Oncology. All rights reserved. For permissions, please email: journals.permissions@oup.com.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917" y="1988840"/>
            <a:ext cx="7890860" cy="2774348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539552" y="3368306"/>
            <a:ext cx="8604448" cy="85278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1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929612" y="527369"/>
            <a:ext cx="8315288" cy="677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immune-related </a:t>
            </a:r>
            <a:r>
              <a:rPr lang="en-GB" altLang="en-US" sz="16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response criteria </a:t>
            </a:r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patients</a:t>
            </a:r>
            <a:b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 from 3 melanoma cohorts treated with </a:t>
            </a:r>
            <a:r>
              <a:rPr lang="en-GB" altLang="en-US" sz="1600" b="1" dirty="0" err="1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pembrolizumab</a:t>
            </a:r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 (n=411)</a:t>
            </a:r>
            <a:endParaRPr lang="en-GB" altLang="en-US" sz="16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8" y="6926263"/>
            <a:ext cx="27940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99592" y="6486527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marL="0" lvl="1"/>
            <a:r>
              <a:rPr lang="en-GB" altLang="en-US" sz="1100" i="1" dirty="0">
                <a:latin typeface="Arial" panose="020B0604020202020204" pitchFamily="34" charset="0"/>
              </a:rPr>
              <a:t>Hodi et al. Jo. </a:t>
            </a:r>
            <a:r>
              <a:rPr lang="en-GB" altLang="en-US" sz="1100" i="1" dirty="0" err="1">
                <a:latin typeface="Arial" panose="020B0604020202020204" pitchFamily="34" charset="0"/>
              </a:rPr>
              <a:t>Immuno</a:t>
            </a:r>
            <a:r>
              <a:rPr lang="en-GB" altLang="en-US" sz="1100" i="1" dirty="0">
                <a:latin typeface="Arial" panose="020B0604020202020204" pitchFamily="34" charset="0"/>
              </a:rPr>
              <a:t> </a:t>
            </a:r>
            <a:r>
              <a:rPr lang="en-GB" altLang="en-US" sz="1100" i="1" dirty="0" err="1">
                <a:latin typeface="Arial" panose="020B0604020202020204" pitchFamily="34" charset="0"/>
              </a:rPr>
              <a:t>Ther</a:t>
            </a:r>
            <a:r>
              <a:rPr lang="en-GB" altLang="en-US" sz="1100" i="1" dirty="0">
                <a:latin typeface="Arial" panose="020B0604020202020204" pitchFamily="34" charset="0"/>
              </a:rPr>
              <a:t>. Cancer 2014, 2(Suppl3): P103 </a:t>
            </a:r>
          </a:p>
          <a:p>
            <a:endParaRPr lang="en-GB" altLang="en-US" sz="1200" b="1" dirty="0"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7950" y="7110413"/>
            <a:ext cx="5435600" cy="382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marL="85725" indent="-8572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000">
                <a:latin typeface="Arial" panose="020B0604020202020204" pitchFamily="34" charset="0"/>
              </a:rPr>
              <a:t>© The Author 2012. Published by Oxford University Press on behalf of the European Society for Medical Oncology. All rights reserved. For permissions, please email: journals.permissions@oup.com.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46417"/>
            <a:ext cx="8064896" cy="415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68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537641" y="692696"/>
            <a:ext cx="936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6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challenges and recommendations for immunotherapy</a:t>
            </a:r>
            <a:endParaRPr lang="en-GB" altLang="en-US" sz="16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8" y="6926263"/>
            <a:ext cx="27940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99592" y="6021288"/>
            <a:ext cx="431958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100" i="1" dirty="0" err="1" smtClean="0">
                <a:latin typeface="Arial" panose="020B0604020202020204" pitchFamily="34" charset="0"/>
              </a:rPr>
              <a:t>Hoos</a:t>
            </a:r>
            <a:r>
              <a:rPr lang="en-GB" altLang="en-US" sz="1100" i="1" dirty="0">
                <a:latin typeface="Arial" panose="020B0604020202020204" pitchFamily="34" charset="0"/>
              </a:rPr>
              <a:t>. A. Ann </a:t>
            </a:r>
            <a:r>
              <a:rPr lang="en-GB" altLang="en-US" sz="1100" i="1" dirty="0" err="1">
                <a:latin typeface="Arial" panose="020B0604020202020204" pitchFamily="34" charset="0"/>
              </a:rPr>
              <a:t>Oncol</a:t>
            </a:r>
            <a:r>
              <a:rPr lang="en-GB" altLang="en-US" sz="1100" i="1" dirty="0">
                <a:latin typeface="Arial" panose="020B0604020202020204" pitchFamily="34" charset="0"/>
              </a:rPr>
              <a:t> </a:t>
            </a:r>
            <a:r>
              <a:rPr lang="en-GB" altLang="en-US" sz="1100" i="1" dirty="0" smtClean="0">
                <a:latin typeface="Arial" panose="020B0604020202020204" pitchFamily="34" charset="0"/>
              </a:rPr>
              <a:t>2012; 23</a:t>
            </a:r>
            <a:endParaRPr lang="en-GB" altLang="en-US" sz="1100" i="1" dirty="0">
              <a:latin typeface="Arial" panose="020B060402020202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624308"/>
              </p:ext>
            </p:extLst>
          </p:nvPr>
        </p:nvGraphicFramePr>
        <p:xfrm>
          <a:off x="755576" y="1700808"/>
          <a:ext cx="7913983" cy="3972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/>
                <a:gridCol w="1951609"/>
                <a:gridCol w="2831750"/>
                <a:gridCol w="1978496"/>
              </a:tblGrid>
              <a:tr h="5137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GB" sz="2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Cellular immune response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Antitumour response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Survival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</a:tr>
              <a:tr h="759002">
                <a:tc rowSpan="3"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Challenges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Complex assays exist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Conventional and novel response patterns are observed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Translation of immune and antitumour response into a survival effect takes time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</a:tr>
              <a:tr h="5848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Results are highly variable and not reproducible across trials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Translation of the immune response into an </a:t>
                      </a:r>
                      <a:r>
                        <a:rPr lang="en-GB" sz="1400" dirty="0" err="1">
                          <a:effectLst/>
                        </a:rPr>
                        <a:t>antitumour</a:t>
                      </a:r>
                      <a:r>
                        <a:rPr lang="en-GB" sz="1400" dirty="0">
                          <a:effectLst/>
                        </a:rPr>
                        <a:t> response takes time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Proportional hazards assumptions are not applicable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</a:tr>
              <a:tr h="9331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Assay procedures are not harmonised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No systematic criteria exist to capture new response patterns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Conventional statistical models do not account for nonproportional hazards and delayed separation of curves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</a:tr>
              <a:tr h="584865">
                <a:tc rowSpan="2"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Recommendations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Harmonise assay use through standard operating procedures that accompany individual assay protocols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Identify relevant response patterns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Employ statistical models that account for the delayed effect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</a:tr>
              <a:tr h="58486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Use systematic immune-related response criteria to reproducibly capture new patterns</a:t>
                      </a:r>
                      <a:endParaRPr lang="en-GB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  <a:tc>
                  <a:txBody>
                    <a:bodyPr/>
                    <a:lstStyle/>
                    <a:p>
                      <a:pPr>
                        <a:lnSpc>
                          <a:spcPts val="109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Consider use of early interim and futility analyses</a:t>
                      </a:r>
                      <a:endParaRPr lang="en-GB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19050" marB="190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496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537641" y="692696"/>
            <a:ext cx="936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pPr algn="ctr"/>
            <a:r>
              <a:rPr lang="en-GB" altLang="en-US" sz="1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challenges and recommendations for immunotherapy</a:t>
            </a:r>
            <a:endParaRPr lang="en-GB" altLang="en-US" sz="18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138" y="6926263"/>
            <a:ext cx="27940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0916" y="1844824"/>
            <a:ext cx="7563629" cy="3168352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39775" y="6583363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anose="02020603050405020304" pitchFamily="18" charset="0"/>
                <a:ea typeface="msgothic" charset="0"/>
                <a:cs typeface="msgothic" charset="0"/>
              </a:defRPr>
            </a:lvl9pPr>
          </a:lstStyle>
          <a:p>
            <a:r>
              <a:rPr lang="en-GB" altLang="en-US" sz="1100" i="1" dirty="0" err="1" smtClean="0">
                <a:latin typeface="Arial" panose="020B0604020202020204" pitchFamily="34" charset="0"/>
              </a:rPr>
              <a:t>Wolchock</a:t>
            </a:r>
            <a:r>
              <a:rPr lang="en-GB" altLang="en-US" sz="1100" i="1" dirty="0" smtClean="0">
                <a:latin typeface="Arial" panose="020B0604020202020204" pitchFamily="34" charset="0"/>
              </a:rPr>
              <a:t>, JD et al</a:t>
            </a:r>
            <a:r>
              <a:rPr lang="en-GB" altLang="en-US" sz="1100" i="1" dirty="0">
                <a:latin typeface="Arial" panose="020B0604020202020204" pitchFamily="34" charset="0"/>
              </a:rPr>
              <a:t>., </a:t>
            </a:r>
            <a:r>
              <a:rPr lang="en-GB" altLang="en-US" sz="1100" i="1" dirty="0" err="1">
                <a:latin typeface="Arial" panose="020B0604020202020204" pitchFamily="34" charset="0"/>
              </a:rPr>
              <a:t>Clin</a:t>
            </a:r>
            <a:r>
              <a:rPr lang="en-GB" altLang="en-US" sz="1100" i="1" dirty="0">
                <a:latin typeface="Arial" panose="020B0604020202020204" pitchFamily="34" charset="0"/>
              </a:rPr>
              <a:t> Cancer Res 2009</a:t>
            </a:r>
            <a:r>
              <a:rPr lang="en-GB" altLang="en-US" sz="1100" i="1" dirty="0" smtClean="0">
                <a:latin typeface="Arial" panose="020B0604020202020204" pitchFamily="34" charset="0"/>
              </a:rPr>
              <a:t>; 15(23)</a:t>
            </a:r>
            <a:endParaRPr lang="en-GB" altLang="en-US" sz="1100" i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067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smtClean="0"/>
              <a:t>Main </a:t>
            </a:r>
            <a:r>
              <a:rPr lang="fr-CH" dirty="0" err="1" smtClean="0"/>
              <a:t>references</a:t>
            </a:r>
            <a:endParaRPr lang="fr-CH" dirty="0" smtClean="0"/>
          </a:p>
          <a:p>
            <a:pPr lvl="1"/>
            <a:r>
              <a:rPr lang="en-GB" altLang="en-US" sz="2400" dirty="0" err="1" smtClean="0"/>
              <a:t>Hoos</a:t>
            </a:r>
            <a:r>
              <a:rPr lang="en-GB" altLang="en-US" sz="2400" dirty="0" smtClean="0"/>
              <a:t> A., Ann </a:t>
            </a:r>
            <a:r>
              <a:rPr lang="en-GB" altLang="en-US" sz="2400" dirty="0" err="1"/>
              <a:t>Oncol</a:t>
            </a:r>
            <a:r>
              <a:rPr lang="en-GB" altLang="en-US" sz="2400" dirty="0"/>
              <a:t> </a:t>
            </a:r>
            <a:r>
              <a:rPr lang="en-GB" altLang="en-US" sz="2400" dirty="0" smtClean="0"/>
              <a:t>2012; 23: viii47-viii52</a:t>
            </a:r>
          </a:p>
          <a:p>
            <a:pPr lvl="1"/>
            <a:r>
              <a:rPr lang="en-GB" altLang="en-US" sz="2400" dirty="0" smtClean="0"/>
              <a:t>Naidoo J. et al.,  Br. J. of Cancer 2014; 111: 2214–2219</a:t>
            </a:r>
          </a:p>
          <a:p>
            <a:pPr lvl="1"/>
            <a:r>
              <a:rPr lang="en-GB" altLang="en-US" sz="2400" dirty="0" err="1" smtClean="0"/>
              <a:t>Wolchok</a:t>
            </a:r>
            <a:r>
              <a:rPr lang="en-GB" altLang="en-US" sz="2400" dirty="0" smtClean="0"/>
              <a:t> et al., </a:t>
            </a:r>
            <a:r>
              <a:rPr lang="en-GB" altLang="en-US" sz="2400" dirty="0" err="1" smtClean="0"/>
              <a:t>Clin</a:t>
            </a:r>
            <a:r>
              <a:rPr lang="en-GB" altLang="en-US" sz="2400" dirty="0" smtClean="0"/>
              <a:t> </a:t>
            </a:r>
            <a:r>
              <a:rPr lang="en-GB" altLang="en-US" sz="2400" dirty="0"/>
              <a:t>Cancer Res 2009</a:t>
            </a:r>
            <a:r>
              <a:rPr lang="en-GB" altLang="en-US" sz="2400" dirty="0" smtClean="0"/>
              <a:t>; 15(23): 7412-7420</a:t>
            </a:r>
          </a:p>
          <a:p>
            <a:pPr lvl="1"/>
            <a:r>
              <a:rPr lang="en-GB" altLang="en-US" sz="2400" dirty="0" smtClean="0"/>
              <a:t>Hodi et al. J. </a:t>
            </a:r>
            <a:r>
              <a:rPr lang="en-GB" altLang="en-US" sz="2400" dirty="0" err="1" smtClean="0"/>
              <a:t>Immuno</a:t>
            </a:r>
            <a:r>
              <a:rPr lang="en-GB" altLang="en-US" sz="2400" dirty="0" smtClean="0"/>
              <a:t> </a:t>
            </a:r>
            <a:r>
              <a:rPr lang="en-GB" altLang="en-US" sz="2400" dirty="0" err="1" smtClean="0"/>
              <a:t>Ther</a:t>
            </a:r>
            <a:r>
              <a:rPr lang="en-GB" altLang="en-US" sz="2400" dirty="0" smtClean="0"/>
              <a:t>. Cancer 2014, 2(Suppl3): P103</a:t>
            </a:r>
          </a:p>
          <a:p>
            <a:pPr lvl="1"/>
            <a:r>
              <a:rPr lang="en-GB" altLang="en-US" sz="2400" dirty="0"/>
              <a:t>Hodi et al. J. </a:t>
            </a:r>
            <a:r>
              <a:rPr lang="en-GB" altLang="en-US" sz="2400" dirty="0" err="1"/>
              <a:t>Clin</a:t>
            </a:r>
            <a:r>
              <a:rPr lang="en-GB" altLang="en-US" sz="2400" dirty="0"/>
              <a:t>. </a:t>
            </a:r>
            <a:r>
              <a:rPr lang="en-GB" altLang="en-US" sz="2400" dirty="0" err="1"/>
              <a:t>Oncol</a:t>
            </a:r>
            <a:r>
              <a:rPr lang="en-GB" altLang="en-US" sz="2400" dirty="0"/>
              <a:t>. 2014, 32:5s (</a:t>
            </a:r>
            <a:r>
              <a:rPr lang="en-GB" altLang="en-US" sz="2400" dirty="0" err="1"/>
              <a:t>suppl</a:t>
            </a:r>
            <a:r>
              <a:rPr lang="en-GB" altLang="en-US" sz="2400" dirty="0"/>
              <a:t>: </a:t>
            </a:r>
            <a:r>
              <a:rPr lang="en-GB" altLang="en-US" sz="2400" dirty="0" err="1"/>
              <a:t>abstr</a:t>
            </a:r>
            <a:r>
              <a:rPr lang="en-GB" altLang="en-US" sz="2400" dirty="0"/>
              <a:t>. 3006) </a:t>
            </a:r>
          </a:p>
          <a:p>
            <a:pPr lvl="1"/>
            <a:endParaRPr lang="en-GB" altLang="en-US" sz="2400" dirty="0"/>
          </a:p>
          <a:p>
            <a:endParaRPr lang="fr-CH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8174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Chemotherapy-2016</a:t>
            </a:r>
            <a:r>
              <a:rPr lang="en-US" sz="2800" b="1" dirty="0">
                <a:solidFill>
                  <a:schemeClr val="tx1"/>
                </a:solidFill>
              </a:rPr>
              <a:t/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 smtClean="0">
                <a:solidFill>
                  <a:schemeClr val="bg1"/>
                </a:solidFill>
              </a:rPr>
              <a:t>Website: chemotherapy.conferenceseries.com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Chemotherapy-2016</a:t>
            </a:r>
            <a:r>
              <a:rPr sz="4800" b="1" dirty="0" smtClean="0">
                <a:solidFill>
                  <a:schemeClr val="tx1"/>
                </a:solidFill>
              </a:rPr>
              <a:t/>
            </a:r>
            <a:br>
              <a:rPr sz="4800" b="1" dirty="0" smtClean="0">
                <a:solidFill>
                  <a:schemeClr val="tx1"/>
                </a:solidFill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Dallas, USA</a:t>
            </a:r>
            <a:b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June 06-07,  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935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1487</TotalTime>
  <Words>981</Words>
  <Application>Microsoft Office PowerPoint</Application>
  <PresentationFormat>On-screen Show (4:3)</PresentationFormat>
  <Paragraphs>132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Equity</vt:lpstr>
      <vt:lpstr>Chemotherapy-2015 Valencia,  Spain August 04- 06, 2015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Meet the eminent gathering once again at Chemotherapy-2016 Dallas, USA June 06-07, 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Addiction Therapy-2014 Chicago,  USA August 4 - 6,  2014</dc:title>
  <dc:creator>omics-ws304</dc:creator>
  <cp:lastModifiedBy>Chemotherapy</cp:lastModifiedBy>
  <cp:revision>142</cp:revision>
  <dcterms:created xsi:type="dcterms:W3CDTF">2014-10-01T14:08:07Z</dcterms:created>
  <dcterms:modified xsi:type="dcterms:W3CDTF">2015-08-21T07:42:09Z</dcterms:modified>
</cp:coreProperties>
</file>