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9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27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E1FBF-1558-462F-9C04-082B07CD8AB7}" type="datetimeFigureOut">
              <a:rPr lang="en-US" smtClean="0"/>
              <a:t>8/21/2015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E6444-8265-4AF7-8851-DA47E2D9DD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4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D0EAC-B0A6-40BC-AC98-B1FDDEBDBE12}" type="slidenum">
              <a:rPr lang="fr-CH" smtClean="0"/>
              <a:pPr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6307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D0EAC-B0A6-40BC-AC98-B1FDDEBDBE12}" type="slidenum">
              <a:rPr lang="fr-CH" smtClean="0"/>
              <a:pPr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9331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D0EAC-B0A6-40BC-AC98-B1FDDEBDBE12}" type="slidenum">
              <a:rPr lang="fr-CH" smtClean="0"/>
              <a:pPr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83595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481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Oxazolidinone" TargetMode="Externa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wtrusts.org/en/research-and-analysis/issue-briefs/2013/11/07/gain-how-a-new-law-is-stimulating-the-development-of-antibiotics" TargetMode="External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0" y="62484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Didier </a:t>
            </a:r>
            <a:r>
              <a:rPr lang="en-US" sz="2800" b="1" dirty="0" err="1" smtClean="0">
                <a:solidFill>
                  <a:schemeClr val="bg1"/>
                </a:solidFill>
              </a:rPr>
              <a:t>Coquoz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Valencia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Spain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04- 06,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E:\Logo Added\Chemotherapy-2015_Day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22654"/>
            <a:ext cx="5559424" cy="2974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482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2996953"/>
            <a:ext cx="8229600" cy="16561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Keynote</a:t>
            </a:r>
          </a:p>
          <a:p>
            <a:pPr marL="0" indent="0" algn="ctr">
              <a:buNone/>
            </a:pP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Are </a:t>
            </a: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we at the start of a new era for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anti-microbial </a:t>
            </a: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and anti-cancers therapies?</a:t>
            </a:r>
          </a:p>
          <a:p>
            <a:pPr marL="0" indent="0" algn="ctr">
              <a:buNone/>
            </a:pPr>
            <a:endParaRPr lang="fr-CH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 fontAlgn="base">
              <a:spcAft>
                <a:spcPct val="0"/>
              </a:spcAft>
              <a:buNone/>
            </a:pPr>
            <a:r>
              <a:rPr lang="fr-CH" sz="2000" dirty="0">
                <a:solidFill>
                  <a:schemeClr val="accent4">
                    <a:lumMod val="75000"/>
                  </a:schemeClr>
                </a:solidFill>
              </a:rPr>
              <a:t>Dr. Didier Coquoz, Copexis, Switzerland dc@copexis.com</a:t>
            </a:r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99441" y="1254009"/>
            <a:ext cx="6233758" cy="1409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International Conference on </a:t>
            </a:r>
            <a:endParaRPr lang="en-US" altLang="en-US" sz="2000" dirty="0" smtClean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R="0" lvl="0"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Antimicrobial </a:t>
            </a:r>
            <a:r>
              <a:rPr lang="en-US" altLang="en-US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Agents and </a:t>
            </a:r>
            <a:r>
              <a:rPr lang="en-US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Chemotherapy</a:t>
            </a:r>
            <a:r>
              <a:rPr lang="en-US" altLang="en-US" sz="3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/>
            </a:r>
            <a:br>
              <a:rPr lang="en-US" altLang="en-US" sz="3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US" alt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August 04-06, 2015 Valencia, Spain</a:t>
            </a:r>
            <a:r>
              <a:rPr lang="en-US" altLang="en-US" sz="32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914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448502" y="692696"/>
            <a:ext cx="4845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anti-cancer and anti-microbial agents differences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71600" y="1484784"/>
            <a:ext cx="3528392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dirty="0" smtClean="0"/>
              <a:t>Anti cancer agents</a:t>
            </a:r>
          </a:p>
          <a:p>
            <a:pPr algn="ctr"/>
            <a:endParaRPr lang="fr-CH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 smtClean="0"/>
              <a:t>Advances</a:t>
            </a:r>
            <a:endParaRPr lang="fr-CH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Limited 70’s </a:t>
            </a:r>
            <a:r>
              <a:rPr lang="fr-CH" sz="1600" dirty="0" err="1" smtClean="0"/>
              <a:t>early</a:t>
            </a:r>
            <a:r>
              <a:rPr lang="fr-CH" sz="1600" dirty="0" smtClean="0"/>
              <a:t> 90’s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Boom 90’s: Mabs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Boom 2000’: </a:t>
            </a:r>
            <a:r>
              <a:rPr lang="fr-CH" sz="1600" dirty="0" err="1" smtClean="0"/>
              <a:t>TKIs</a:t>
            </a:r>
            <a:endParaRPr lang="fr-CH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Boom </a:t>
            </a:r>
            <a:r>
              <a:rPr lang="fr-CH" sz="1600" dirty="0" err="1" smtClean="0"/>
              <a:t>since</a:t>
            </a:r>
            <a:r>
              <a:rPr lang="fr-CH" sz="1600" dirty="0" smtClean="0"/>
              <a:t> 2013: immunomodulators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 smtClean="0"/>
              <a:t>Incentives</a:t>
            </a:r>
            <a:endParaRPr lang="fr-CH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err="1"/>
              <a:t>Developed</a:t>
            </a:r>
            <a:r>
              <a:rPr lang="fr-CH" sz="1600" dirty="0"/>
              <a:t> countries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High </a:t>
            </a:r>
            <a:r>
              <a:rPr lang="fr-CH" sz="1600" dirty="0" err="1" smtClean="0"/>
              <a:t>prices</a:t>
            </a:r>
            <a:endParaRPr lang="fr-CH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smtClean="0"/>
              <a:t>Major </a:t>
            </a:r>
            <a:r>
              <a:rPr lang="fr-CH" sz="1600" dirty="0" err="1" smtClean="0"/>
              <a:t>players</a:t>
            </a:r>
            <a:endParaRPr lang="fr-CH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H" dirty="0" smtClean="0"/>
          </a:p>
          <a:p>
            <a:pPr algn="ctr"/>
            <a:endParaRPr lang="fr-CH" sz="2000" b="1" dirty="0"/>
          </a:p>
          <a:p>
            <a:pPr algn="ctr"/>
            <a:endParaRPr lang="fr-CH" sz="2000" b="1" dirty="0" smtClean="0"/>
          </a:p>
          <a:p>
            <a:pPr algn="ctr"/>
            <a:endParaRPr lang="fr-CH" sz="2000" b="1" dirty="0"/>
          </a:p>
          <a:p>
            <a:pPr algn="ctr"/>
            <a:endParaRPr lang="fr-CH" sz="2000" b="1" dirty="0" smtClean="0"/>
          </a:p>
          <a:p>
            <a:pPr algn="ctr"/>
            <a:endParaRPr lang="fr-CH" sz="2000" b="1" dirty="0"/>
          </a:p>
          <a:p>
            <a:pPr algn="ctr"/>
            <a:endParaRPr lang="fr-CH" sz="2000" b="1" dirty="0" smtClean="0"/>
          </a:p>
          <a:p>
            <a:pPr algn="ctr"/>
            <a:endParaRPr lang="fr-CH" sz="2000" b="1" dirty="0"/>
          </a:p>
          <a:p>
            <a:pPr algn="ctr"/>
            <a:endParaRPr lang="fr-CH" sz="2000" b="1" dirty="0" smtClean="0"/>
          </a:p>
          <a:p>
            <a:pPr algn="ctr"/>
            <a:endParaRPr lang="fr-CH" sz="2000" b="1" dirty="0"/>
          </a:p>
          <a:p>
            <a:pPr algn="ctr"/>
            <a:endParaRPr lang="fr-CH" sz="2000" b="1" dirty="0" smtClean="0"/>
          </a:p>
          <a:p>
            <a:pPr algn="ctr"/>
            <a:endParaRPr lang="fr-CH" sz="2000" b="1" dirty="0"/>
          </a:p>
          <a:p>
            <a:pPr algn="ctr"/>
            <a:endParaRPr lang="fr-CH" sz="2000" b="1" dirty="0" smtClean="0"/>
          </a:p>
          <a:p>
            <a:pPr algn="ctr"/>
            <a:endParaRPr lang="fr-CH" sz="20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4932040" y="1484784"/>
            <a:ext cx="345638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dirty="0" smtClean="0"/>
              <a:t>Anti </a:t>
            </a:r>
            <a:r>
              <a:rPr lang="fr-CH" sz="2000" b="1" dirty="0" err="1" smtClean="0"/>
              <a:t>microbial</a:t>
            </a:r>
            <a:r>
              <a:rPr lang="fr-CH" sz="2000" b="1" dirty="0" smtClean="0"/>
              <a:t> agents</a:t>
            </a:r>
          </a:p>
          <a:p>
            <a:pPr algn="ctr"/>
            <a:endParaRPr lang="fr-CH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/>
              <a:t>Advances</a:t>
            </a:r>
            <a:endParaRPr lang="fr-CH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/>
              <a:t>Limited </a:t>
            </a:r>
            <a:r>
              <a:rPr lang="fr-CH" sz="1600" dirty="0" err="1" smtClean="0"/>
              <a:t>since</a:t>
            </a:r>
            <a:r>
              <a:rPr lang="fr-CH" sz="1600" dirty="0" smtClean="0"/>
              <a:t> 70-80’s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dirty="0" smtClean="0"/>
          </a:p>
          <a:p>
            <a:pPr lvl="1"/>
            <a:r>
              <a:rPr lang="fr-CH" sz="1600" dirty="0" smtClean="0"/>
              <a:t/>
            </a:r>
            <a:br>
              <a:rPr lang="fr-CH" sz="1600" dirty="0" smtClean="0"/>
            </a:br>
            <a:endParaRPr lang="fr-CH" sz="16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H" dirty="0" err="1"/>
              <a:t>Incentives</a:t>
            </a:r>
            <a:endParaRPr lang="fr-CH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err="1" smtClean="0"/>
              <a:t>Mainly</a:t>
            </a:r>
            <a:r>
              <a:rPr lang="fr-CH" sz="1600" dirty="0" smtClean="0"/>
              <a:t> </a:t>
            </a:r>
            <a:r>
              <a:rPr lang="fr-CH" sz="1600" dirty="0" err="1" smtClean="0"/>
              <a:t>developing</a:t>
            </a:r>
            <a:r>
              <a:rPr lang="fr-CH" sz="1600" dirty="0" smtClean="0"/>
              <a:t> countries</a:t>
            </a:r>
            <a:endParaRPr lang="fr-CH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 err="1" smtClean="0"/>
              <a:t>Low</a:t>
            </a:r>
            <a:r>
              <a:rPr lang="fr-CH" sz="1600" dirty="0" smtClean="0"/>
              <a:t> </a:t>
            </a:r>
            <a:r>
              <a:rPr lang="fr-CH" sz="1600" dirty="0" err="1" smtClean="0"/>
              <a:t>prices</a:t>
            </a:r>
            <a:endParaRPr lang="fr-CH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CH" sz="1600" dirty="0"/>
              <a:t>Major </a:t>
            </a:r>
            <a:r>
              <a:rPr lang="fr-CH" sz="1600" dirty="0" err="1" smtClean="0"/>
              <a:t>players</a:t>
            </a:r>
            <a:r>
              <a:rPr lang="fr-CH" sz="1600" dirty="0" smtClean="0"/>
              <a:t> </a:t>
            </a:r>
            <a:r>
              <a:rPr lang="fr-CH" sz="1600" dirty="0" err="1" smtClean="0"/>
              <a:t>exited</a:t>
            </a:r>
            <a:endParaRPr lang="fr-CH" sz="16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b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b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fr-CH" sz="16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772269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85510" y="404664"/>
            <a:ext cx="37335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anti-cancer and anti-microbial agents</a:t>
            </a:r>
            <a:b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potential synergies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Espace réservé du contenu 1"/>
          <p:cNvSpPr>
            <a:spLocks noGrp="1"/>
          </p:cNvSpPr>
          <p:nvPr>
            <p:ph idx="1"/>
          </p:nvPr>
        </p:nvSpPr>
        <p:spPr>
          <a:xfrm>
            <a:off x="994671" y="1772816"/>
            <a:ext cx="7715200" cy="2520280"/>
          </a:xfrm>
        </p:spPr>
        <p:txBody>
          <a:bodyPr>
            <a:noAutofit/>
          </a:bodyPr>
          <a:lstStyle/>
          <a:p>
            <a:pPr lvl="1"/>
            <a:endParaRPr lang="fr-CH" sz="1600" dirty="0"/>
          </a:p>
          <a:p>
            <a:r>
              <a:rPr lang="fr-CH" sz="1600" dirty="0" smtClean="0"/>
              <a:t> </a:t>
            </a:r>
            <a:r>
              <a:rPr lang="en-GB" sz="2400" dirty="0"/>
              <a:t>Anti-cancer or anti-microbial treatments:</a:t>
            </a:r>
          </a:p>
          <a:p>
            <a:pPr lvl="1"/>
            <a:r>
              <a:rPr lang="fr-CH" sz="1600" dirty="0" err="1" smtClean="0"/>
              <a:t>early</a:t>
            </a:r>
            <a:r>
              <a:rPr lang="fr-CH" sz="1600" dirty="0" smtClean="0"/>
              <a:t>: -</a:t>
            </a:r>
            <a:r>
              <a:rPr lang="fr-CH" sz="1600" dirty="0" err="1" smtClean="0"/>
              <a:t>statics</a:t>
            </a:r>
            <a:r>
              <a:rPr lang="fr-CH" sz="1600" dirty="0" smtClean="0"/>
              <a:t> and -</a:t>
            </a:r>
            <a:r>
              <a:rPr lang="fr-CH" sz="1600" dirty="0" err="1" smtClean="0"/>
              <a:t>toxics</a:t>
            </a:r>
            <a:endParaRPr lang="fr-CH" sz="1600" dirty="0"/>
          </a:p>
          <a:p>
            <a:pPr lvl="1"/>
            <a:r>
              <a:rPr lang="fr-CH" sz="1600" dirty="0" smtClean="0"/>
              <a:t>more </a:t>
            </a:r>
            <a:r>
              <a:rPr lang="fr-CH" sz="1600" dirty="0" err="1" smtClean="0"/>
              <a:t>recently</a:t>
            </a:r>
            <a:r>
              <a:rPr lang="fr-CH" sz="1600" dirty="0" smtClean="0"/>
              <a:t>: anti-</a:t>
            </a:r>
            <a:r>
              <a:rPr lang="fr-CH" sz="1600" dirty="0" err="1" smtClean="0"/>
              <a:t>physiologic</a:t>
            </a:r>
            <a:r>
              <a:rPr lang="fr-CH" sz="1600" dirty="0" smtClean="0"/>
              <a:t>/</a:t>
            </a:r>
            <a:r>
              <a:rPr lang="fr-CH" sz="1600" dirty="0" err="1" smtClean="0"/>
              <a:t>metabolic</a:t>
            </a:r>
            <a:r>
              <a:rPr lang="fr-CH" sz="1600" dirty="0" smtClean="0"/>
              <a:t> </a:t>
            </a:r>
            <a:r>
              <a:rPr lang="fr-CH" sz="1600" dirty="0" err="1" smtClean="0"/>
              <a:t>drugs</a:t>
            </a:r>
            <a:r>
              <a:rPr lang="fr-CH" sz="1600" dirty="0" smtClean="0"/>
              <a:t> </a:t>
            </a:r>
            <a:r>
              <a:rPr lang="fr-CH" sz="1600" dirty="0" err="1" smtClean="0"/>
              <a:t>discovered</a:t>
            </a:r>
            <a:r>
              <a:rPr lang="fr-CH" sz="1600" dirty="0" smtClean="0"/>
              <a:t> </a:t>
            </a:r>
            <a:r>
              <a:rPr lang="fr-CH" sz="1600" dirty="0" err="1" smtClean="0"/>
              <a:t>through</a:t>
            </a:r>
            <a:r>
              <a:rPr lang="fr-CH" sz="1600" dirty="0" smtClean="0"/>
              <a:t> the </a:t>
            </a:r>
            <a:r>
              <a:rPr lang="fr-CH" sz="1600" dirty="0" err="1" smtClean="0"/>
              <a:t>advances</a:t>
            </a:r>
            <a:r>
              <a:rPr lang="fr-CH" sz="1600" dirty="0" smtClean="0"/>
              <a:t> in </a:t>
            </a:r>
            <a:r>
              <a:rPr lang="fr-CH" sz="1600" dirty="0" err="1" smtClean="0"/>
              <a:t>intracellular</a:t>
            </a:r>
            <a:r>
              <a:rPr lang="fr-CH" sz="1600" dirty="0" smtClean="0"/>
              <a:t> </a:t>
            </a:r>
            <a:r>
              <a:rPr lang="fr-CH" sz="1600" dirty="0" err="1" smtClean="0"/>
              <a:t>mechanisms</a:t>
            </a:r>
            <a:r>
              <a:rPr lang="fr-CH" sz="1600" dirty="0" smtClean="0"/>
              <a:t> </a:t>
            </a:r>
            <a:r>
              <a:rPr lang="fr-CH" sz="1600" dirty="0" err="1" smtClean="0"/>
              <a:t>understanding</a:t>
            </a:r>
            <a:r>
              <a:rPr lang="fr-CH" sz="1600" dirty="0" smtClean="0"/>
              <a:t> (exemple: </a:t>
            </a:r>
            <a:r>
              <a:rPr lang="fr-CH" sz="1600" dirty="0" err="1" smtClean="0"/>
              <a:t>TKIs</a:t>
            </a:r>
            <a:r>
              <a:rPr lang="fr-CH" sz="1600" dirty="0" smtClean="0"/>
              <a:t>), </a:t>
            </a:r>
            <a:r>
              <a:rPr lang="fr-CH" sz="1600" dirty="0" err="1" smtClean="0"/>
              <a:t>mainly</a:t>
            </a:r>
            <a:r>
              <a:rPr lang="fr-CH" sz="1600" dirty="0" smtClean="0"/>
              <a:t> anti-cancer, future in anti-</a:t>
            </a:r>
            <a:r>
              <a:rPr lang="fr-CH" sz="1600" dirty="0" err="1" smtClean="0"/>
              <a:t>microbials</a:t>
            </a:r>
            <a:r>
              <a:rPr lang="fr-CH" sz="1600" dirty="0" smtClean="0"/>
              <a:t>?</a:t>
            </a:r>
          </a:p>
          <a:p>
            <a:pPr lvl="1"/>
            <a:r>
              <a:rPr lang="fr-CH" sz="1600" dirty="0" err="1"/>
              <a:t>recently</a:t>
            </a:r>
            <a:r>
              <a:rPr lang="fr-CH" sz="1600" dirty="0"/>
              <a:t>: </a:t>
            </a:r>
            <a:r>
              <a:rPr lang="fr-CH" sz="1600" dirty="0" err="1"/>
              <a:t>immunomodulation</a:t>
            </a:r>
            <a:r>
              <a:rPr lang="fr-CH" sz="1600" dirty="0"/>
              <a:t>, </a:t>
            </a:r>
            <a:r>
              <a:rPr lang="fr-CH" sz="1600" dirty="0" err="1"/>
              <a:t>mainly</a:t>
            </a:r>
            <a:r>
              <a:rPr lang="fr-CH" sz="1600" dirty="0"/>
              <a:t> anti-cancer, future in anti-</a:t>
            </a:r>
            <a:r>
              <a:rPr lang="fr-CH" sz="1600" dirty="0" err="1"/>
              <a:t>microbials</a:t>
            </a:r>
            <a:r>
              <a:rPr lang="fr-CH" sz="1600" dirty="0"/>
              <a:t>?</a:t>
            </a:r>
            <a:r>
              <a:rPr lang="en-GB" sz="1600" dirty="0"/>
              <a:t> </a:t>
            </a:r>
          </a:p>
          <a:p>
            <a:r>
              <a:rPr lang="en-GB" sz="2400" dirty="0" smtClean="0"/>
              <a:t>Cancer </a:t>
            </a:r>
            <a:r>
              <a:rPr lang="en-GB" sz="2400" dirty="0"/>
              <a:t>or microbial infection:</a:t>
            </a:r>
          </a:p>
          <a:p>
            <a:pPr lvl="1"/>
            <a:r>
              <a:rPr lang="fr-CH" sz="1600" dirty="0" err="1"/>
              <a:t>abnormal</a:t>
            </a:r>
            <a:r>
              <a:rPr lang="fr-CH" sz="1600" dirty="0"/>
              <a:t> invasion of </a:t>
            </a:r>
            <a:r>
              <a:rPr lang="fr-CH" sz="1600" dirty="0" err="1"/>
              <a:t>cells</a:t>
            </a:r>
            <a:endParaRPr lang="fr-CH" sz="1600" dirty="0"/>
          </a:p>
          <a:p>
            <a:pPr lvl="1"/>
            <a:r>
              <a:rPr lang="fr-CH" sz="1600" dirty="0" err="1"/>
              <a:t>difference</a:t>
            </a:r>
            <a:r>
              <a:rPr lang="fr-CH" sz="1600" dirty="0"/>
              <a:t> relative to host </a:t>
            </a:r>
            <a:r>
              <a:rPr lang="fr-CH" sz="1600" dirty="0" err="1"/>
              <a:t>cells</a:t>
            </a:r>
            <a:r>
              <a:rPr lang="fr-CH" sz="1600" dirty="0"/>
              <a:t> in structure/</a:t>
            </a:r>
            <a:r>
              <a:rPr lang="fr-CH" sz="1600" dirty="0" err="1"/>
              <a:t>physiology</a:t>
            </a:r>
            <a:r>
              <a:rPr lang="fr-CH" sz="1600" dirty="0"/>
              <a:t>/</a:t>
            </a:r>
            <a:r>
              <a:rPr lang="fr-CH" sz="1600" dirty="0" err="1"/>
              <a:t>metabolism</a:t>
            </a:r>
            <a:r>
              <a:rPr lang="fr-CH" sz="1600" dirty="0"/>
              <a:t>/</a:t>
            </a:r>
            <a:r>
              <a:rPr lang="fr-CH" sz="1600" dirty="0" err="1"/>
              <a:t>growth</a:t>
            </a:r>
            <a:endParaRPr lang="fr-CH" sz="1600" dirty="0"/>
          </a:p>
          <a:p>
            <a:pPr lvl="1"/>
            <a:r>
              <a:rPr lang="fr-CH" sz="1600" dirty="0" err="1"/>
              <a:t>natural</a:t>
            </a:r>
            <a:r>
              <a:rPr lang="fr-CH" sz="1600" dirty="0"/>
              <a:t> </a:t>
            </a:r>
            <a:r>
              <a:rPr lang="fr-CH" sz="1600" dirty="0" err="1"/>
              <a:t>mechanism</a:t>
            </a:r>
            <a:r>
              <a:rPr lang="fr-CH" sz="1600" dirty="0"/>
              <a:t> of </a:t>
            </a:r>
            <a:r>
              <a:rPr lang="fr-CH" sz="1600" dirty="0" err="1"/>
              <a:t>defense</a:t>
            </a:r>
            <a:r>
              <a:rPr lang="fr-CH" sz="1600" dirty="0"/>
              <a:t>: immune system</a:t>
            </a:r>
          </a:p>
          <a:p>
            <a:pPr lvl="1"/>
            <a:endParaRPr lang="fr-CH" sz="1600" dirty="0"/>
          </a:p>
          <a:p>
            <a:pPr marL="457200" lvl="1" indent="0">
              <a:buNone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185058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17497" y="476672"/>
            <a:ext cx="3781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Approaches for anticancer treatments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06592" y="1495113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>
                <a:solidFill>
                  <a:schemeClr val="accent4">
                    <a:lumMod val="75000"/>
                  </a:schemeClr>
                </a:solidFill>
              </a:rPr>
              <a:t>New </a:t>
            </a:r>
            <a:r>
              <a:rPr lang="fr-CH" b="1" dirty="0" err="1">
                <a:solidFill>
                  <a:schemeClr val="accent4">
                    <a:lumMod val="75000"/>
                  </a:schemeClr>
                </a:solidFill>
              </a:rPr>
              <a:t>drugs</a:t>
            </a:r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11560" y="1555753"/>
            <a:ext cx="327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00B050"/>
                </a:solidFill>
              </a:rPr>
              <a:t>Diagnostics/</a:t>
            </a:r>
            <a:r>
              <a:rPr lang="fr-CH" b="1" dirty="0" err="1" smtClean="0">
                <a:solidFill>
                  <a:srgbClr val="00B050"/>
                </a:solidFill>
              </a:rPr>
              <a:t>theragnostics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642719" y="2019159"/>
            <a:ext cx="158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>
                <a:solidFill>
                  <a:srgbClr val="00B050"/>
                </a:solidFill>
              </a:rPr>
              <a:t>Cancer </a:t>
            </a:r>
            <a:r>
              <a:rPr lang="fr-CH" dirty="0" err="1" smtClean="0">
                <a:solidFill>
                  <a:srgbClr val="00B050"/>
                </a:solidFill>
              </a:rPr>
              <a:t>specific</a:t>
            </a:r>
            <a:endParaRPr lang="fr-CH" dirty="0" smtClean="0">
              <a:solidFill>
                <a:srgbClr val="00B05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620739" y="4053259"/>
            <a:ext cx="1908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rgbClr val="92D050"/>
                </a:solidFill>
              </a:rPr>
              <a:t>Treatment</a:t>
            </a:r>
            <a:r>
              <a:rPr lang="fr-CH" dirty="0" smtClean="0">
                <a:solidFill>
                  <a:srgbClr val="92D050"/>
                </a:solidFill>
              </a:rPr>
              <a:t> </a:t>
            </a:r>
            <a:r>
              <a:rPr lang="fr-CH" dirty="0" err="1" smtClean="0">
                <a:solidFill>
                  <a:srgbClr val="92D050"/>
                </a:solidFill>
              </a:rPr>
              <a:t>specific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674057" y="2690588"/>
            <a:ext cx="252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00B050"/>
                </a:solidFill>
              </a:rPr>
              <a:t>early</a:t>
            </a:r>
            <a:r>
              <a:rPr lang="fr-CH" sz="1600" dirty="0" smtClean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detection</a:t>
            </a:r>
            <a:endParaRPr lang="fr-CH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00B050"/>
                </a:solidFill>
              </a:rPr>
              <a:t>adapted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treatment</a:t>
            </a:r>
            <a:endParaRPr lang="fr-CH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00B050"/>
                </a:solidFill>
              </a:rPr>
              <a:t>reduced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>
                <a:solidFill>
                  <a:srgbClr val="00B050"/>
                </a:solidFill>
              </a:rPr>
              <a:t>resistance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risk</a:t>
            </a:r>
            <a:endParaRPr lang="fr-CH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00B050"/>
                </a:solidFill>
              </a:rPr>
              <a:t>limited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implementation</a:t>
            </a:r>
            <a:endParaRPr lang="fr-CH" sz="1600" dirty="0">
              <a:solidFill>
                <a:srgbClr val="00B050"/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1043608" y="1925085"/>
            <a:ext cx="2544" cy="23128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stCxn id="8" idx="1"/>
          </p:cNvCxnSpPr>
          <p:nvPr/>
        </p:nvCxnSpPr>
        <p:spPr>
          <a:xfrm flipH="1">
            <a:off x="1043609" y="2203825"/>
            <a:ext cx="59911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9" idx="1"/>
          </p:cNvCxnSpPr>
          <p:nvPr/>
        </p:nvCxnSpPr>
        <p:spPr>
          <a:xfrm flipH="1">
            <a:off x="1043608" y="4237925"/>
            <a:ext cx="57713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ccolade ouvrante 26"/>
          <p:cNvSpPr/>
          <p:nvPr/>
        </p:nvSpPr>
        <p:spPr>
          <a:xfrm rot="16200000">
            <a:off x="2619546" y="1466311"/>
            <a:ext cx="309595" cy="2070521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ZoneTexte 30"/>
          <p:cNvSpPr txBox="1"/>
          <p:nvPr/>
        </p:nvSpPr>
        <p:spPr>
          <a:xfrm>
            <a:off x="1620739" y="4607257"/>
            <a:ext cx="25270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early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detection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92D050"/>
                </a:solidFill>
              </a:rPr>
              <a:t>adapted</a:t>
            </a:r>
            <a:r>
              <a:rPr lang="fr-CH" sz="1600" dirty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treatment</a:t>
            </a:r>
            <a:r>
              <a:rPr lang="fr-CH" sz="1600" dirty="0" smtClean="0">
                <a:solidFill>
                  <a:srgbClr val="92D050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increased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efficacy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reduced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drug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developemnt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costs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92D050"/>
                </a:solidFill>
              </a:rPr>
              <a:t>reduced</a:t>
            </a:r>
            <a:r>
              <a:rPr lang="fr-CH" sz="1600" dirty="0">
                <a:solidFill>
                  <a:srgbClr val="92D050"/>
                </a:solidFill>
              </a:rPr>
              <a:t> </a:t>
            </a:r>
            <a:r>
              <a:rPr lang="fr-CH" sz="1600" dirty="0" err="1">
                <a:solidFill>
                  <a:srgbClr val="92D050"/>
                </a:solidFill>
              </a:rPr>
              <a:t>resistance</a:t>
            </a:r>
            <a:r>
              <a:rPr lang="fr-CH" sz="1600" dirty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risk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implementation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mandatory</a:t>
            </a:r>
            <a:r>
              <a:rPr lang="fr-CH" sz="1600" dirty="0" smtClean="0">
                <a:solidFill>
                  <a:srgbClr val="92D050"/>
                </a:solidFill>
              </a:rPr>
              <a:t>?</a:t>
            </a:r>
            <a:endParaRPr lang="fr-CH" sz="1600" dirty="0">
              <a:solidFill>
                <a:srgbClr val="92D050"/>
              </a:solidFill>
            </a:endParaRPr>
          </a:p>
        </p:txBody>
      </p:sp>
      <p:sp>
        <p:nvSpPr>
          <p:cNvPr id="32" name="Accolade ouvrante 31"/>
          <p:cNvSpPr/>
          <p:nvPr/>
        </p:nvSpPr>
        <p:spPr>
          <a:xfrm rot="16200000">
            <a:off x="2425952" y="3676939"/>
            <a:ext cx="309595" cy="1683334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ZoneTexte 33"/>
          <p:cNvSpPr txBox="1"/>
          <p:nvPr/>
        </p:nvSpPr>
        <p:spPr>
          <a:xfrm>
            <a:off x="5652120" y="1916832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>
                <a:solidFill>
                  <a:schemeClr val="accent4">
                    <a:lumMod val="75000"/>
                  </a:schemeClr>
                </a:solidFill>
              </a:rPr>
              <a:t>Statics-toxics</a:t>
            </a:r>
            <a:endParaRPr lang="fr-CH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35" name="Connecteur droit 34"/>
          <p:cNvCxnSpPr/>
          <p:nvPr/>
        </p:nvCxnSpPr>
        <p:spPr>
          <a:xfrm flipH="1">
            <a:off x="5254702" y="1970978"/>
            <a:ext cx="2544" cy="2290394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5652120" y="2567806"/>
            <a:ext cx="3339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largely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investigated</a:t>
            </a:r>
            <a:endParaRPr lang="fr-CH" sz="1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new areas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based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on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intracellular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physiology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KIs</a:t>
            </a:r>
            <a:endParaRPr lang="fr-CH" sz="16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715942" y="4076706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Immunomodulation</a:t>
            </a:r>
            <a:endParaRPr lang="fr-CH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652120" y="4736249"/>
            <a:ext cx="3088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more </a:t>
            </a: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investigated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recently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therapeutic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vaccines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immunomodulating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Abs, cytokines</a:t>
            </a:r>
          </a:p>
        </p:txBody>
      </p:sp>
      <p:cxnSp>
        <p:nvCxnSpPr>
          <p:cNvPr id="39" name="Connecteur droit 38"/>
          <p:cNvCxnSpPr/>
          <p:nvPr/>
        </p:nvCxnSpPr>
        <p:spPr>
          <a:xfrm flipH="1">
            <a:off x="5254702" y="4261372"/>
            <a:ext cx="46942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flipH="1">
            <a:off x="5254702" y="2101498"/>
            <a:ext cx="469426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ccolade ouvrante 50"/>
          <p:cNvSpPr/>
          <p:nvPr/>
        </p:nvSpPr>
        <p:spPr>
          <a:xfrm rot="16200000">
            <a:off x="6164753" y="1782905"/>
            <a:ext cx="309595" cy="1241055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ccolade ouvrante 51"/>
          <p:cNvSpPr/>
          <p:nvPr/>
        </p:nvSpPr>
        <p:spPr>
          <a:xfrm rot="16200000">
            <a:off x="6555485" y="3659119"/>
            <a:ext cx="309595" cy="1844664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2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84383" y="476672"/>
            <a:ext cx="4047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Approaches for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antimicrobial treatments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006592" y="1495113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>
                <a:solidFill>
                  <a:schemeClr val="accent4">
                    <a:lumMod val="75000"/>
                  </a:schemeClr>
                </a:solidFill>
              </a:rPr>
              <a:t>New </a:t>
            </a:r>
            <a:r>
              <a:rPr lang="fr-CH" b="1" dirty="0" err="1">
                <a:solidFill>
                  <a:schemeClr val="accent4">
                    <a:lumMod val="75000"/>
                  </a:schemeClr>
                </a:solidFill>
              </a:rPr>
              <a:t>drugs</a:t>
            </a:r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11560" y="1555753"/>
            <a:ext cx="327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 smtClean="0">
                <a:solidFill>
                  <a:srgbClr val="00B050"/>
                </a:solidFill>
              </a:rPr>
              <a:t>Diagnostics/</a:t>
            </a:r>
            <a:r>
              <a:rPr lang="fr-CH" b="1" dirty="0" err="1" smtClean="0">
                <a:solidFill>
                  <a:srgbClr val="00B050"/>
                </a:solidFill>
              </a:rPr>
              <a:t>theragnostics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642719" y="2019159"/>
            <a:ext cx="2263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rgbClr val="00B050"/>
                </a:solidFill>
              </a:rPr>
              <a:t>Disease</a:t>
            </a:r>
            <a:r>
              <a:rPr lang="fr-CH" dirty="0" smtClean="0">
                <a:solidFill>
                  <a:srgbClr val="00B050"/>
                </a:solidFill>
              </a:rPr>
              <a:t>/</a:t>
            </a:r>
            <a:r>
              <a:rPr lang="fr-CH" dirty="0" err="1" smtClean="0">
                <a:solidFill>
                  <a:srgbClr val="00B050"/>
                </a:solidFill>
              </a:rPr>
              <a:t>strain</a:t>
            </a:r>
            <a:r>
              <a:rPr lang="fr-CH" dirty="0" smtClean="0">
                <a:solidFill>
                  <a:srgbClr val="00B050"/>
                </a:solidFill>
              </a:rPr>
              <a:t> </a:t>
            </a:r>
            <a:r>
              <a:rPr lang="fr-CH" dirty="0" err="1" smtClean="0">
                <a:solidFill>
                  <a:srgbClr val="00B050"/>
                </a:solidFill>
              </a:rPr>
              <a:t>specific</a:t>
            </a:r>
            <a:endParaRPr lang="fr-CH" dirty="0" smtClean="0">
              <a:solidFill>
                <a:srgbClr val="00B05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620739" y="4053259"/>
            <a:ext cx="1908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rgbClr val="92D050"/>
                </a:solidFill>
              </a:rPr>
              <a:t>Treatment</a:t>
            </a:r>
            <a:r>
              <a:rPr lang="fr-CH" dirty="0" smtClean="0">
                <a:solidFill>
                  <a:srgbClr val="92D050"/>
                </a:solidFill>
              </a:rPr>
              <a:t> </a:t>
            </a:r>
            <a:r>
              <a:rPr lang="fr-CH" dirty="0" err="1" smtClean="0">
                <a:solidFill>
                  <a:srgbClr val="92D050"/>
                </a:solidFill>
              </a:rPr>
              <a:t>specific</a:t>
            </a:r>
            <a:endParaRPr lang="en-GB" dirty="0">
              <a:solidFill>
                <a:srgbClr val="92D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674057" y="2690588"/>
            <a:ext cx="25270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00B050"/>
                </a:solidFill>
              </a:rPr>
              <a:t>early</a:t>
            </a:r>
            <a:r>
              <a:rPr lang="fr-CH" sz="1600" dirty="0" smtClean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detection</a:t>
            </a:r>
            <a:endParaRPr lang="fr-CH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00B050"/>
                </a:solidFill>
              </a:rPr>
              <a:t>adapted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treatment</a:t>
            </a:r>
            <a:endParaRPr lang="fr-CH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00B050"/>
                </a:solidFill>
              </a:rPr>
              <a:t>reduced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>
                <a:solidFill>
                  <a:srgbClr val="00B050"/>
                </a:solidFill>
              </a:rPr>
              <a:t>resistance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risk</a:t>
            </a:r>
            <a:endParaRPr lang="fr-CH" sz="1600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00B050"/>
                </a:solidFill>
              </a:rPr>
              <a:t>limited</a:t>
            </a:r>
            <a:r>
              <a:rPr lang="fr-CH" sz="1600" dirty="0">
                <a:solidFill>
                  <a:srgbClr val="00B050"/>
                </a:solidFill>
              </a:rPr>
              <a:t> </a:t>
            </a:r>
            <a:r>
              <a:rPr lang="fr-CH" sz="1600" dirty="0" err="1" smtClean="0">
                <a:solidFill>
                  <a:srgbClr val="00B050"/>
                </a:solidFill>
              </a:rPr>
              <a:t>implementation</a:t>
            </a:r>
            <a:endParaRPr lang="fr-CH" sz="1600" dirty="0">
              <a:solidFill>
                <a:srgbClr val="00B050"/>
              </a:solidFill>
            </a:endParaRPr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1043608" y="1925085"/>
            <a:ext cx="2544" cy="23128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>
            <a:stCxn id="8" idx="1"/>
          </p:cNvCxnSpPr>
          <p:nvPr/>
        </p:nvCxnSpPr>
        <p:spPr>
          <a:xfrm flipH="1">
            <a:off x="1043608" y="2203825"/>
            <a:ext cx="59911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9" idx="1"/>
          </p:cNvCxnSpPr>
          <p:nvPr/>
        </p:nvCxnSpPr>
        <p:spPr>
          <a:xfrm flipH="1">
            <a:off x="1043608" y="4237925"/>
            <a:ext cx="577131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ccolade ouvrante 26"/>
          <p:cNvSpPr/>
          <p:nvPr/>
        </p:nvSpPr>
        <p:spPr>
          <a:xfrm rot="16200000">
            <a:off x="2619546" y="1466311"/>
            <a:ext cx="309595" cy="2070521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ZoneTexte 30"/>
          <p:cNvSpPr txBox="1"/>
          <p:nvPr/>
        </p:nvSpPr>
        <p:spPr>
          <a:xfrm>
            <a:off x="1620739" y="4607257"/>
            <a:ext cx="25270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early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detection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92D050"/>
                </a:solidFill>
              </a:rPr>
              <a:t>adapted</a:t>
            </a:r>
            <a:r>
              <a:rPr lang="fr-CH" sz="1600" dirty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treatment</a:t>
            </a:r>
            <a:r>
              <a:rPr lang="fr-CH" sz="1600" dirty="0" smtClean="0">
                <a:solidFill>
                  <a:srgbClr val="92D050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increased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efficacy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reduced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drug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developemnt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costs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>
                <a:solidFill>
                  <a:srgbClr val="92D050"/>
                </a:solidFill>
              </a:rPr>
              <a:t>reduced</a:t>
            </a:r>
            <a:r>
              <a:rPr lang="fr-CH" sz="1600" dirty="0">
                <a:solidFill>
                  <a:srgbClr val="92D050"/>
                </a:solidFill>
              </a:rPr>
              <a:t> </a:t>
            </a:r>
            <a:r>
              <a:rPr lang="fr-CH" sz="1600" dirty="0" err="1">
                <a:solidFill>
                  <a:srgbClr val="92D050"/>
                </a:solidFill>
              </a:rPr>
              <a:t>resistance</a:t>
            </a:r>
            <a:r>
              <a:rPr lang="fr-CH" sz="1600" dirty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risk</a:t>
            </a:r>
            <a:endParaRPr lang="fr-CH" sz="1600" dirty="0" smtClean="0">
              <a:solidFill>
                <a:srgbClr val="92D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rgbClr val="92D050"/>
                </a:solidFill>
              </a:rPr>
              <a:t>implementation</a:t>
            </a:r>
            <a:r>
              <a:rPr lang="fr-CH" sz="1600" dirty="0" smtClean="0">
                <a:solidFill>
                  <a:srgbClr val="92D050"/>
                </a:solidFill>
              </a:rPr>
              <a:t> </a:t>
            </a:r>
            <a:r>
              <a:rPr lang="fr-CH" sz="1600" dirty="0" err="1" smtClean="0">
                <a:solidFill>
                  <a:srgbClr val="92D050"/>
                </a:solidFill>
              </a:rPr>
              <a:t>mandatory</a:t>
            </a:r>
            <a:r>
              <a:rPr lang="fr-CH" sz="1600" dirty="0" smtClean="0">
                <a:solidFill>
                  <a:srgbClr val="92D050"/>
                </a:solidFill>
              </a:rPr>
              <a:t>?</a:t>
            </a:r>
            <a:endParaRPr lang="fr-CH" sz="1600" dirty="0">
              <a:solidFill>
                <a:srgbClr val="92D050"/>
              </a:solidFill>
            </a:endParaRPr>
          </a:p>
        </p:txBody>
      </p:sp>
      <p:sp>
        <p:nvSpPr>
          <p:cNvPr id="32" name="Accolade ouvrante 31"/>
          <p:cNvSpPr/>
          <p:nvPr/>
        </p:nvSpPr>
        <p:spPr>
          <a:xfrm rot="16200000">
            <a:off x="2425952" y="3676939"/>
            <a:ext cx="309595" cy="1683334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ZoneTexte 33"/>
          <p:cNvSpPr txBox="1"/>
          <p:nvPr/>
        </p:nvSpPr>
        <p:spPr>
          <a:xfrm>
            <a:off x="5950882" y="1916832"/>
            <a:ext cx="1423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>
                <a:solidFill>
                  <a:schemeClr val="accent4">
                    <a:lumMod val="75000"/>
                  </a:schemeClr>
                </a:solidFill>
              </a:rPr>
              <a:t>Statics-toxics</a:t>
            </a:r>
            <a:endParaRPr lang="fr-CH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35" name="Connecteur droit 34"/>
          <p:cNvCxnSpPr/>
          <p:nvPr/>
        </p:nvCxnSpPr>
        <p:spPr>
          <a:xfrm flipH="1">
            <a:off x="5254702" y="1970978"/>
            <a:ext cx="2544" cy="2290394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5950882" y="2567806"/>
            <a:ext cx="33396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largely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investigated</a:t>
            </a:r>
            <a:endParaRPr lang="fr-CH" sz="1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new areas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based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on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intracellular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physiology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KIs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limited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75000"/>
                  </a:schemeClr>
                </a:solidFill>
              </a:rPr>
              <a:t>costs</a:t>
            </a:r>
            <a:r>
              <a:rPr lang="fr-CH" sz="16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fr-CH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014704" y="4076706"/>
            <a:ext cx="20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Immunomodulation</a:t>
            </a:r>
            <a:endParaRPr lang="fr-CH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5942696" y="4769857"/>
            <a:ext cx="3088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less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investigated</a:t>
            </a:r>
            <a:endParaRPr lang="fr-CH" sz="16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therapeutic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vaccines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immunomodulating</a:t>
            </a: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Abs, cytokines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high </a:t>
            </a:r>
            <a:r>
              <a:rPr lang="fr-CH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costs</a:t>
            </a:r>
            <a:endParaRPr lang="fr-CH" sz="1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9" name="Connecteur droit 38"/>
          <p:cNvCxnSpPr>
            <a:stCxn id="37" idx="1"/>
          </p:cNvCxnSpPr>
          <p:nvPr/>
        </p:nvCxnSpPr>
        <p:spPr>
          <a:xfrm flipH="1">
            <a:off x="5254702" y="4261372"/>
            <a:ext cx="76000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34" idx="1"/>
          </p:cNvCxnSpPr>
          <p:nvPr/>
        </p:nvCxnSpPr>
        <p:spPr>
          <a:xfrm flipH="1">
            <a:off x="5254702" y="2101498"/>
            <a:ext cx="69618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ccolade ouvrante 50"/>
          <p:cNvSpPr/>
          <p:nvPr/>
        </p:nvSpPr>
        <p:spPr>
          <a:xfrm rot="16200000">
            <a:off x="6463515" y="1782905"/>
            <a:ext cx="309595" cy="1241055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ccolade ouvrante 51"/>
          <p:cNvSpPr/>
          <p:nvPr/>
        </p:nvSpPr>
        <p:spPr>
          <a:xfrm rot="16200000">
            <a:off x="6854247" y="3659119"/>
            <a:ext cx="309595" cy="1844664"/>
          </a:xfrm>
          <a:prstGeom prst="leftBrace">
            <a:avLst>
              <a:gd name="adj1" fmla="val 0"/>
              <a:gd name="adj2" fmla="val 50000"/>
            </a:avLst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27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market incentives for anti cancer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treatments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879" y="1427583"/>
            <a:ext cx="5780639" cy="37951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17728" y="6216592"/>
            <a:ext cx="36677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smtClean="0"/>
              <a:t>Howard H. et al., Journal </a:t>
            </a:r>
            <a:r>
              <a:rPr lang="en-GB" sz="1200" i="1" dirty="0"/>
              <a:t>of Economic </a:t>
            </a:r>
            <a:r>
              <a:rPr lang="en-GB" sz="1200" i="1" dirty="0" smtClean="0"/>
              <a:t>Perspectives, 2015</a:t>
            </a:r>
            <a:endParaRPr lang="en-GB" sz="1200" i="1" dirty="0"/>
          </a:p>
        </p:txBody>
      </p:sp>
      <p:sp>
        <p:nvSpPr>
          <p:cNvPr id="7" name="Rectangle 6"/>
          <p:cNvSpPr/>
          <p:nvPr/>
        </p:nvSpPr>
        <p:spPr>
          <a:xfrm>
            <a:off x="1979712" y="1027473"/>
            <a:ext cx="39124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/>
              <a:t>Drug Prices versus Life Years Gained</a:t>
            </a:r>
          </a:p>
        </p:txBody>
      </p:sp>
      <p:sp>
        <p:nvSpPr>
          <p:cNvPr id="8" name="Rectangle 7"/>
          <p:cNvSpPr/>
          <p:nvPr/>
        </p:nvSpPr>
        <p:spPr>
          <a:xfrm>
            <a:off x="1547664" y="5361565"/>
            <a:ext cx="71125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average </a:t>
            </a:r>
            <a:r>
              <a:rPr lang="en-GB" sz="1600" dirty="0" smtClean="0"/>
              <a:t>drug treatment price </a:t>
            </a:r>
            <a:r>
              <a:rPr lang="en-GB" sz="1600" dirty="0"/>
              <a:t>is $65,900 </a:t>
            </a:r>
            <a:r>
              <a:rPr lang="en-GB" sz="1600" dirty="0" smtClean="0"/>
              <a:t>(2013), average </a:t>
            </a:r>
            <a:r>
              <a:rPr lang="en-GB" sz="1600" dirty="0"/>
              <a:t>survival benefit </a:t>
            </a:r>
            <a:r>
              <a:rPr lang="en-GB" sz="1600" dirty="0" smtClean="0"/>
              <a:t>0.46</a:t>
            </a:r>
            <a:r>
              <a:rPr lang="en-GB" sz="1600" dirty="0"/>
              <a:t> years</a:t>
            </a:r>
          </a:p>
        </p:txBody>
      </p:sp>
    </p:spTree>
    <p:extLst>
      <p:ext uri="{BB962C8B-B14F-4D97-AF65-F5344CB8AC3E}">
        <p14:creationId xmlns:p14="http://schemas.microsoft.com/office/powerpoint/2010/main" val="48177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market incentives for anti cancer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treatments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7728" y="6216592"/>
            <a:ext cx="36677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smtClean="0"/>
              <a:t>Howard H. et al., Journal </a:t>
            </a:r>
            <a:r>
              <a:rPr lang="en-GB" sz="1200" i="1" dirty="0"/>
              <a:t>of Economic </a:t>
            </a:r>
            <a:r>
              <a:rPr lang="en-GB" sz="1200" i="1" dirty="0" smtClean="0"/>
              <a:t>Perspectives, 2015</a:t>
            </a:r>
            <a:endParaRPr lang="en-GB" sz="1200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96669"/>
            <a:ext cx="7781256" cy="42782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35696" y="1014480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Drug Price per Life Year Gained versus Drug Approval Date</a:t>
            </a:r>
          </a:p>
        </p:txBody>
      </p:sp>
    </p:spTree>
    <p:extLst>
      <p:ext uri="{BB962C8B-B14F-4D97-AF65-F5344CB8AC3E}">
        <p14:creationId xmlns:p14="http://schemas.microsoft.com/office/powerpoint/2010/main" val="883086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r>
              <a:rPr lang="en-GB" sz="2400" dirty="0" smtClean="0"/>
              <a:t>FDA approvals 2014</a:t>
            </a:r>
          </a:p>
          <a:p>
            <a:pPr lvl="1"/>
            <a:r>
              <a:rPr lang="en-GB" sz="2000" dirty="0" smtClean="0"/>
              <a:t>Anti-cancer agents: all new drugs, some breakthroughs</a:t>
            </a:r>
          </a:p>
          <a:p>
            <a:pPr lvl="2"/>
            <a:r>
              <a:rPr lang="en-GB" sz="1400" b="1" dirty="0" err="1"/>
              <a:t>belinostat</a:t>
            </a:r>
            <a:r>
              <a:rPr lang="en-GB" sz="1400" dirty="0"/>
              <a:t>; HDAC </a:t>
            </a:r>
            <a:r>
              <a:rPr lang="en-GB" sz="1400" dirty="0" smtClean="0"/>
              <a:t>inhibitor, </a:t>
            </a:r>
            <a:r>
              <a:rPr lang="en-GB" sz="1400" dirty="0"/>
              <a:t>relapsed or refractory peripheral T-cell lymphoma, Approved July 2014</a:t>
            </a:r>
          </a:p>
          <a:p>
            <a:pPr lvl="2"/>
            <a:r>
              <a:rPr lang="en-GB" sz="1400" b="1" dirty="0" err="1" smtClean="0"/>
              <a:t>blinatumomab</a:t>
            </a:r>
            <a:r>
              <a:rPr lang="en-GB" sz="1400" dirty="0"/>
              <a:t>; bispecific </a:t>
            </a:r>
            <a:r>
              <a:rPr lang="en-GB" sz="1400" dirty="0" smtClean="0"/>
              <a:t>Ab CD19-directed </a:t>
            </a:r>
            <a:r>
              <a:rPr lang="en-GB" sz="1400" dirty="0"/>
              <a:t>CD3 T-cell </a:t>
            </a:r>
            <a:r>
              <a:rPr lang="en-GB" sz="1400" dirty="0" smtClean="0"/>
              <a:t>engager, </a:t>
            </a:r>
            <a:r>
              <a:rPr lang="en-GB" sz="1400" dirty="0"/>
              <a:t>Philadelphia chromosome-negative relapsed /refractory B cell precursor </a:t>
            </a:r>
            <a:r>
              <a:rPr lang="en-GB" sz="1400" dirty="0" smtClean="0"/>
              <a:t>ALL</a:t>
            </a:r>
          </a:p>
          <a:p>
            <a:pPr lvl="2"/>
            <a:r>
              <a:rPr lang="en-GB" sz="1400" b="1" dirty="0" err="1" smtClean="0"/>
              <a:t>ramucirumab</a:t>
            </a:r>
            <a:r>
              <a:rPr lang="en-GB" sz="1400" dirty="0" smtClean="0"/>
              <a:t>; anti-VEGFR2 Ab, gastric cancer</a:t>
            </a:r>
          </a:p>
          <a:p>
            <a:pPr lvl="2"/>
            <a:r>
              <a:rPr lang="en-GB" sz="1400" b="1" dirty="0" err="1" smtClean="0"/>
              <a:t>ibrutinib</a:t>
            </a:r>
            <a:r>
              <a:rPr lang="en-GB" sz="1400" dirty="0" smtClean="0"/>
              <a:t>; </a:t>
            </a:r>
            <a:r>
              <a:rPr lang="en-GB" sz="1400" dirty="0"/>
              <a:t> </a:t>
            </a:r>
            <a:r>
              <a:rPr lang="en-GB" sz="1400" dirty="0" err="1"/>
              <a:t>Bruton's</a:t>
            </a:r>
            <a:r>
              <a:rPr lang="en-GB" sz="1400" dirty="0"/>
              <a:t> tyrosine kinase (BTK) </a:t>
            </a:r>
            <a:r>
              <a:rPr lang="en-GB" sz="1400" dirty="0" smtClean="0"/>
              <a:t>inhibitor, chronic </a:t>
            </a:r>
            <a:r>
              <a:rPr lang="en-GB" sz="1400" dirty="0"/>
              <a:t>lymphocytic </a:t>
            </a:r>
            <a:r>
              <a:rPr lang="en-GB" sz="1400" dirty="0" err="1" smtClean="0"/>
              <a:t>leukemia</a:t>
            </a:r>
            <a:endParaRPr lang="en-GB" sz="1400" dirty="0" smtClean="0"/>
          </a:p>
          <a:p>
            <a:pPr lvl="2"/>
            <a:r>
              <a:rPr lang="en-GB" sz="1400" b="1" dirty="0" err="1" smtClean="0"/>
              <a:t>pembrolizumab</a:t>
            </a:r>
            <a:r>
              <a:rPr lang="en-GB" sz="1400" dirty="0" smtClean="0"/>
              <a:t>; anti-PDL-1, </a:t>
            </a:r>
            <a:r>
              <a:rPr lang="en-GB" sz="1400" dirty="0" err="1" smtClean="0"/>
              <a:t>unresectable</a:t>
            </a:r>
            <a:r>
              <a:rPr lang="en-GB" sz="1400" dirty="0" smtClean="0"/>
              <a:t> </a:t>
            </a:r>
            <a:r>
              <a:rPr lang="en-GB" sz="1400" dirty="0"/>
              <a:t>or metastatic </a:t>
            </a:r>
            <a:r>
              <a:rPr lang="en-GB" sz="1400" dirty="0" smtClean="0"/>
              <a:t>melanoma</a:t>
            </a:r>
          </a:p>
          <a:p>
            <a:pPr lvl="2"/>
            <a:r>
              <a:rPr lang="en-GB" sz="1400" b="1" dirty="0" err="1" smtClean="0"/>
              <a:t>olaparib</a:t>
            </a:r>
            <a:r>
              <a:rPr lang="en-GB" sz="1400" dirty="0" smtClean="0"/>
              <a:t>; </a:t>
            </a:r>
            <a:r>
              <a:rPr lang="en-GB" sz="1400" dirty="0"/>
              <a:t> poly ADP ribose polymerase (PARP</a:t>
            </a:r>
            <a:r>
              <a:rPr lang="en-GB" sz="1400" dirty="0" smtClean="0"/>
              <a:t>), previously </a:t>
            </a:r>
            <a:r>
              <a:rPr lang="en-GB" sz="1400" dirty="0"/>
              <a:t>treated BRCA mutated advanced ovarian </a:t>
            </a:r>
            <a:r>
              <a:rPr lang="en-GB" sz="1400" dirty="0" smtClean="0"/>
              <a:t>cancer</a:t>
            </a:r>
          </a:p>
          <a:p>
            <a:pPr lvl="2"/>
            <a:r>
              <a:rPr lang="en-GB" sz="1400" b="1" dirty="0" err="1" smtClean="0"/>
              <a:t>nivolumab</a:t>
            </a:r>
            <a:r>
              <a:rPr lang="en-GB" sz="1400" dirty="0" smtClean="0"/>
              <a:t>; anti-PD1, </a:t>
            </a:r>
            <a:r>
              <a:rPr lang="en-GB" sz="1400" dirty="0" err="1" smtClean="0"/>
              <a:t>unresectable</a:t>
            </a:r>
            <a:r>
              <a:rPr lang="en-GB" sz="1400" dirty="0" smtClean="0"/>
              <a:t> </a:t>
            </a:r>
            <a:r>
              <a:rPr lang="en-GB" sz="1400" dirty="0"/>
              <a:t>or metastatic melanoma, Approved December 2014</a:t>
            </a:r>
          </a:p>
          <a:p>
            <a:pPr lvl="2"/>
            <a:r>
              <a:rPr lang="en-GB" sz="1400" b="1" dirty="0" err="1" smtClean="0"/>
              <a:t>idelalisib</a:t>
            </a:r>
            <a:r>
              <a:rPr lang="en-GB" sz="1400" dirty="0" smtClean="0"/>
              <a:t>; </a:t>
            </a:r>
            <a:r>
              <a:rPr lang="en-GB" sz="1400" dirty="0"/>
              <a:t>phosphoinositide 3-kinase </a:t>
            </a:r>
            <a:r>
              <a:rPr lang="en-GB" sz="1400" dirty="0" smtClean="0"/>
              <a:t>inhibitor, relapsed </a:t>
            </a:r>
            <a:r>
              <a:rPr lang="en-GB" sz="1400" dirty="0"/>
              <a:t>CLL, follicular B-cell NHL and small lymphocytic </a:t>
            </a:r>
            <a:r>
              <a:rPr lang="en-GB" sz="1400" dirty="0" smtClean="0"/>
              <a:t>lymphoma</a:t>
            </a:r>
          </a:p>
          <a:p>
            <a:pPr lvl="2"/>
            <a:r>
              <a:rPr lang="en-GB" sz="1400" b="1" dirty="0" err="1" smtClean="0"/>
              <a:t>ceritinib</a:t>
            </a:r>
            <a:r>
              <a:rPr lang="en-GB" sz="1400" dirty="0" smtClean="0"/>
              <a:t>; ALK inhibitor (mainly), ALK</a:t>
            </a:r>
            <a:r>
              <a:rPr lang="en-GB" sz="1400" dirty="0"/>
              <a:t>+ metastatic non-small cell lung cancer, Approved April 2014</a:t>
            </a:r>
          </a:p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anti cancer and anti-microbial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treatments</a:t>
            </a:r>
          </a:p>
        </p:txBody>
      </p:sp>
    </p:spTree>
    <p:extLst>
      <p:ext uri="{BB962C8B-B14F-4D97-AF65-F5344CB8AC3E}">
        <p14:creationId xmlns:p14="http://schemas.microsoft.com/office/powerpoint/2010/main" val="2348299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r>
              <a:rPr lang="en-GB" sz="2400" dirty="0" smtClean="0"/>
              <a:t>FDA approvals 2014</a:t>
            </a:r>
          </a:p>
          <a:p>
            <a:pPr lvl="1"/>
            <a:r>
              <a:rPr lang="en-GB" sz="2000" dirty="0" smtClean="0"/>
              <a:t>Anti-microbial agents (excludes antivirals): no breakthrough</a:t>
            </a:r>
          </a:p>
          <a:p>
            <a:pPr lvl="2"/>
            <a:r>
              <a:rPr lang="en-GB" sz="1400" b="1" dirty="0" err="1" smtClean="0"/>
              <a:t>dalbavancin</a:t>
            </a:r>
            <a:r>
              <a:rPr lang="en-GB" sz="1400" dirty="0" smtClean="0"/>
              <a:t>; </a:t>
            </a:r>
            <a:r>
              <a:rPr lang="en-GB" sz="1400" dirty="0"/>
              <a:t>second-generation </a:t>
            </a:r>
            <a:r>
              <a:rPr lang="en-GB" sz="1400" dirty="0" err="1"/>
              <a:t>lipoglycopeptide</a:t>
            </a:r>
            <a:r>
              <a:rPr lang="en-GB" sz="1400" dirty="0"/>
              <a:t> antibiotic, same class as vancomycin, acute bacterial skin and skin structure infections</a:t>
            </a:r>
          </a:p>
          <a:p>
            <a:pPr lvl="2"/>
            <a:r>
              <a:rPr lang="en-GB" sz="1400" b="1" dirty="0" err="1" smtClean="0"/>
              <a:t>oritavancin</a:t>
            </a:r>
            <a:r>
              <a:rPr lang="en-GB" sz="1400" dirty="0" smtClean="0"/>
              <a:t>; </a:t>
            </a:r>
            <a:r>
              <a:rPr lang="en-GB" sz="1400" dirty="0"/>
              <a:t>second-generation </a:t>
            </a:r>
            <a:r>
              <a:rPr lang="en-GB" sz="1400" dirty="0" err="1"/>
              <a:t>glycopeptide</a:t>
            </a:r>
            <a:r>
              <a:rPr lang="en-GB" sz="1400" dirty="0"/>
              <a:t> </a:t>
            </a:r>
            <a:r>
              <a:rPr lang="en-GB" sz="1400" dirty="0" smtClean="0"/>
              <a:t>antibiotic, </a:t>
            </a:r>
            <a:r>
              <a:rPr lang="en-GB" sz="1400" dirty="0"/>
              <a:t>acute bacterial skin and skin structure infections</a:t>
            </a:r>
          </a:p>
          <a:p>
            <a:pPr lvl="2"/>
            <a:r>
              <a:rPr lang="en-GB" sz="1400" b="1" dirty="0" err="1"/>
              <a:t>tedizolid</a:t>
            </a:r>
            <a:r>
              <a:rPr lang="en-GB" sz="1400" b="1" dirty="0"/>
              <a:t> phosphate</a:t>
            </a:r>
            <a:r>
              <a:rPr lang="en-GB" sz="1400" dirty="0"/>
              <a:t>; </a:t>
            </a:r>
            <a:r>
              <a:rPr lang="en-GB" sz="1400" u="sng" dirty="0" err="1">
                <a:hlinkClick r:id="rId2" tooltip="Oxazolidinone"/>
              </a:rPr>
              <a:t>oxazolidinone</a:t>
            </a:r>
            <a:r>
              <a:rPr lang="en-GB" sz="1400" dirty="0"/>
              <a:t>-class </a:t>
            </a:r>
            <a:r>
              <a:rPr lang="en-GB" sz="1400" dirty="0" smtClean="0"/>
              <a:t>antibiotic, acute </a:t>
            </a:r>
            <a:r>
              <a:rPr lang="en-GB" sz="1400" dirty="0"/>
              <a:t>bacterial skin and skin structure infections</a:t>
            </a:r>
          </a:p>
          <a:p>
            <a:pPr lvl="2"/>
            <a:r>
              <a:rPr lang="en-GB" sz="1400" b="1" dirty="0" err="1" smtClean="0"/>
              <a:t>miltefosine</a:t>
            </a:r>
            <a:r>
              <a:rPr lang="en-GB" sz="1400" dirty="0" smtClean="0"/>
              <a:t>; </a:t>
            </a:r>
            <a:r>
              <a:rPr lang="en-GB" sz="1400" dirty="0" err="1"/>
              <a:t>leshmanias</a:t>
            </a:r>
            <a:r>
              <a:rPr lang="en-GB" sz="1400" dirty="0"/>
              <a:t>, derivative of </a:t>
            </a:r>
            <a:r>
              <a:rPr lang="en-GB" sz="1400" dirty="0" err="1"/>
              <a:t>alkylphosphocholine</a:t>
            </a:r>
            <a:r>
              <a:rPr lang="en-GB" sz="1400" dirty="0"/>
              <a:t> compounds (early 1980s), initially as an anticancer drug by German scientists </a:t>
            </a:r>
            <a:r>
              <a:rPr lang="en-GB" sz="1400" dirty="0" err="1"/>
              <a:t>Hansjörg</a:t>
            </a:r>
            <a:r>
              <a:rPr lang="en-GB" sz="1400" dirty="0"/>
              <a:t> </a:t>
            </a:r>
            <a:r>
              <a:rPr lang="en-GB" sz="1400" dirty="0" err="1"/>
              <a:t>Eibl</a:t>
            </a:r>
            <a:r>
              <a:rPr lang="en-GB" sz="1400" dirty="0"/>
              <a:t> and Clemens Unger</a:t>
            </a:r>
          </a:p>
          <a:p>
            <a:pPr lvl="2"/>
            <a:r>
              <a:rPr lang="en-GB" sz="1400" b="1" dirty="0" smtClean="0"/>
              <a:t>tavaborole</a:t>
            </a:r>
            <a:r>
              <a:rPr lang="en-GB" sz="1400" dirty="0" smtClean="0"/>
              <a:t>; </a:t>
            </a:r>
            <a:r>
              <a:rPr lang="en-GB" sz="1400" dirty="0"/>
              <a:t>antifungal for toenails</a:t>
            </a:r>
          </a:p>
          <a:p>
            <a:pPr lvl="2"/>
            <a:r>
              <a:rPr lang="en-GB" sz="1400" b="1" dirty="0" err="1" smtClean="0"/>
              <a:t>ceftolozane</a:t>
            </a:r>
            <a:r>
              <a:rPr lang="en-GB" sz="1400" b="1" dirty="0" smtClean="0"/>
              <a:t> </a:t>
            </a:r>
            <a:r>
              <a:rPr lang="en-GB" sz="1400" b="1" dirty="0"/>
              <a:t>+ </a:t>
            </a:r>
            <a:r>
              <a:rPr lang="en-GB" sz="1400" b="1" dirty="0" err="1" smtClean="0"/>
              <a:t>tazobactam</a:t>
            </a:r>
            <a:r>
              <a:rPr lang="en-GB" sz="1400" dirty="0" smtClean="0"/>
              <a:t>; combination of cephalosporin-class </a:t>
            </a:r>
            <a:r>
              <a:rPr lang="en-GB" sz="1400" dirty="0"/>
              <a:t>antibacterial drug and a beta-lactamase inhibitor; </a:t>
            </a:r>
            <a:r>
              <a:rPr lang="en-GB" sz="1400" dirty="0" smtClean="0"/>
              <a:t>intra-abdominal </a:t>
            </a:r>
            <a:r>
              <a:rPr lang="en-GB" sz="1400" dirty="0"/>
              <a:t>and urinary tract infections</a:t>
            </a:r>
          </a:p>
          <a:p>
            <a:pPr lvl="2"/>
            <a:r>
              <a:rPr lang="en-GB" sz="1400" b="1" dirty="0" err="1" smtClean="0"/>
              <a:t>finafloxacin</a:t>
            </a:r>
            <a:r>
              <a:rPr lang="en-GB" sz="1400" b="1" dirty="0" smtClean="0"/>
              <a:t> </a:t>
            </a:r>
            <a:r>
              <a:rPr lang="en-GB" sz="1400" b="1" dirty="0" err="1"/>
              <a:t>otic</a:t>
            </a:r>
            <a:r>
              <a:rPr lang="en-GB" sz="1400" b="1" dirty="0"/>
              <a:t> </a:t>
            </a:r>
            <a:r>
              <a:rPr lang="en-GB" sz="1400" b="1" dirty="0" smtClean="0"/>
              <a:t>suspension</a:t>
            </a:r>
            <a:r>
              <a:rPr lang="en-GB" sz="1400" dirty="0" smtClean="0"/>
              <a:t>; acute </a:t>
            </a:r>
            <a:r>
              <a:rPr lang="en-GB" sz="1400" dirty="0"/>
              <a:t>otitis </a:t>
            </a:r>
            <a:r>
              <a:rPr lang="en-GB" sz="1400" dirty="0" err="1"/>
              <a:t>externa</a:t>
            </a:r>
            <a:endParaRPr lang="en-GB" sz="1400" dirty="0"/>
          </a:p>
          <a:p>
            <a:pPr lvl="2"/>
            <a:r>
              <a:rPr lang="en-GB" sz="1400" b="1" dirty="0" smtClean="0"/>
              <a:t>metronidazole </a:t>
            </a:r>
            <a:r>
              <a:rPr lang="en-GB" sz="1400" b="1" dirty="0"/>
              <a:t>1.3% Vaginal Gel</a:t>
            </a:r>
            <a:r>
              <a:rPr lang="en-GB" sz="1400" dirty="0"/>
              <a:t>; </a:t>
            </a:r>
            <a:r>
              <a:rPr lang="en-GB" sz="1400" dirty="0" smtClean="0"/>
              <a:t>bacterial </a:t>
            </a:r>
            <a:r>
              <a:rPr lang="en-GB" sz="1400" dirty="0"/>
              <a:t>vaginosis</a:t>
            </a:r>
          </a:p>
          <a:p>
            <a:pPr lvl="2"/>
            <a:r>
              <a:rPr lang="en-GB" sz="1400" b="1" dirty="0" err="1" smtClean="0"/>
              <a:t>efinaconazole</a:t>
            </a:r>
            <a:r>
              <a:rPr lang="en-GB" sz="1400" b="1" dirty="0" smtClean="0"/>
              <a:t> </a:t>
            </a:r>
            <a:r>
              <a:rPr lang="en-GB" sz="1400" b="1" dirty="0"/>
              <a:t>10% topical gel</a:t>
            </a:r>
            <a:r>
              <a:rPr lang="en-GB" sz="1400" dirty="0"/>
              <a:t>; </a:t>
            </a:r>
            <a:r>
              <a:rPr lang="en-GB" sz="1400" dirty="0" smtClean="0"/>
              <a:t>onychomycosis </a:t>
            </a:r>
            <a:r>
              <a:rPr lang="en-GB" sz="1400" dirty="0"/>
              <a:t>of the toenails</a:t>
            </a:r>
          </a:p>
          <a:p>
            <a:pPr lvl="2"/>
            <a:endParaRPr lang="en-GB" sz="1400" dirty="0"/>
          </a:p>
          <a:p>
            <a:pPr lvl="1"/>
            <a:endParaRPr lang="en-GB" sz="1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anti cancer and anti-microbial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2434314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History of anti cancer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treatments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7728" y="6216592"/>
            <a:ext cx="524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smtClean="0"/>
              <a:t>AACR</a:t>
            </a:r>
            <a:endParaRPr lang="en-GB" sz="1200" i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069826"/>
            <a:ext cx="7857872" cy="319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34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11451" y="1612537"/>
            <a:ext cx="7848872" cy="4133055"/>
          </a:xfrm>
        </p:spPr>
        <p:txBody>
          <a:bodyPr>
            <a:noAutofit/>
          </a:bodyPr>
          <a:lstStyle/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History of anti cancer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treatments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7728" y="6216592"/>
            <a:ext cx="5241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smtClean="0"/>
              <a:t>AACR</a:t>
            </a:r>
            <a:endParaRPr lang="en-GB" sz="1200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72816"/>
            <a:ext cx="7860731" cy="3596204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8172400" y="4797152"/>
            <a:ext cx="0" cy="5962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948264" y="5393353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Immunomodulators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Étoile à 5 branches 10"/>
          <p:cNvSpPr/>
          <p:nvPr/>
        </p:nvSpPr>
        <p:spPr>
          <a:xfrm>
            <a:off x="8538369" y="5393353"/>
            <a:ext cx="360040" cy="28803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Étoile à 5 branches 11"/>
          <p:cNvSpPr/>
          <p:nvPr/>
        </p:nvSpPr>
        <p:spPr>
          <a:xfrm>
            <a:off x="6012160" y="3391033"/>
            <a:ext cx="360040" cy="28803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Étoile à 5 branches 12"/>
          <p:cNvSpPr/>
          <p:nvPr/>
        </p:nvSpPr>
        <p:spPr>
          <a:xfrm>
            <a:off x="5292080" y="2204864"/>
            <a:ext cx="360040" cy="28803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Étoile à 5 branches 13"/>
          <p:cNvSpPr/>
          <p:nvPr/>
        </p:nvSpPr>
        <p:spPr>
          <a:xfrm>
            <a:off x="1257688" y="5705719"/>
            <a:ext cx="360040" cy="288032"/>
          </a:xfrm>
          <a:prstGeom prst="star5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ZoneTexte 14"/>
          <p:cNvSpPr txBox="1"/>
          <p:nvPr/>
        </p:nvSpPr>
        <p:spPr>
          <a:xfrm>
            <a:off x="1763688" y="573325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breakthroughs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94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403648" y="3140968"/>
            <a:ext cx="6624736" cy="6766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dirty="0" smtClean="0"/>
              <a:t>Potential “cure” (eradication) of cancers ?</a:t>
            </a:r>
            <a:endParaRPr lang="en-GB" sz="1400" dirty="0"/>
          </a:p>
          <a:p>
            <a:pPr marL="914400" lvl="2" indent="0" algn="ctr">
              <a:buNone/>
            </a:pPr>
            <a:endParaRPr lang="en-GB" sz="1400" dirty="0"/>
          </a:p>
          <a:p>
            <a:pPr lvl="1" algn="ctr"/>
            <a:endParaRPr lang="en-GB" sz="1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anti cancer </a:t>
            </a:r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treatments future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689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268760"/>
            <a:ext cx="7715200" cy="2520280"/>
          </a:xfrm>
        </p:spPr>
        <p:txBody>
          <a:bodyPr>
            <a:noAutofit/>
          </a:bodyPr>
          <a:lstStyle/>
          <a:p>
            <a:r>
              <a:rPr lang="en-GB" sz="2400" dirty="0" smtClean="0"/>
              <a:t>antibiotics has been one of the neglected areas in drug development in the last decades</a:t>
            </a:r>
          </a:p>
          <a:p>
            <a:pPr lvl="1"/>
            <a:r>
              <a:rPr lang="en-GB" sz="2000" u="sng" dirty="0" smtClean="0"/>
              <a:t>14 classes </a:t>
            </a:r>
            <a:r>
              <a:rPr lang="en-GB" sz="2000" dirty="0" smtClean="0"/>
              <a:t>of antibiotics were introduced for human use between 1935 and 1968</a:t>
            </a:r>
          </a:p>
          <a:p>
            <a:pPr lvl="1"/>
            <a:r>
              <a:rPr lang="en-GB" sz="2000" dirty="0" smtClean="0"/>
              <a:t>since then, </a:t>
            </a:r>
            <a:r>
              <a:rPr lang="en-GB" sz="2000" u="sng" dirty="0" smtClean="0"/>
              <a:t>5 classes </a:t>
            </a:r>
            <a:r>
              <a:rPr lang="en-GB" sz="2000" dirty="0" smtClean="0"/>
              <a:t>have been introduced</a:t>
            </a:r>
          </a:p>
          <a:p>
            <a:pPr lvl="1"/>
            <a:r>
              <a:rPr lang="en-GB" sz="2000" dirty="0" smtClean="0"/>
              <a:t>only two first-in-class between 2000 and 2014: </a:t>
            </a:r>
            <a:r>
              <a:rPr lang="en-GB" sz="2000" dirty="0" err="1" smtClean="0"/>
              <a:t>fidaxomicin</a:t>
            </a:r>
            <a:r>
              <a:rPr lang="en-GB" sz="2000" dirty="0" smtClean="0"/>
              <a:t> (new class of narrow spectrum macrocyclic antibiotic) and </a:t>
            </a:r>
            <a:r>
              <a:rPr lang="en-GB" sz="2000" dirty="0" err="1" smtClean="0"/>
              <a:t>bedaquiline</a:t>
            </a:r>
            <a:r>
              <a:rPr lang="en-GB" sz="2000" dirty="0" smtClean="0"/>
              <a:t> (</a:t>
            </a:r>
            <a:r>
              <a:rPr lang="en-GB" sz="2000" dirty="0" err="1" smtClean="0"/>
              <a:t>diarylquinoline</a:t>
            </a:r>
            <a:r>
              <a:rPr lang="en-GB" sz="2000" dirty="0" smtClean="0"/>
              <a:t> anti-tuberculosis drug)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902" y="4221088"/>
            <a:ext cx="7196723" cy="23205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53902" y="6611779"/>
            <a:ext cx="75608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/>
              <a:t>From “Extending </a:t>
            </a:r>
            <a:r>
              <a:rPr lang="en-GB" sz="1000" dirty="0"/>
              <a:t>The Cure” Responses To The Growing Threat Of Antibiotic Resistance. </a:t>
            </a:r>
            <a:r>
              <a:rPr lang="en-GB" sz="1000" dirty="0" smtClean="0"/>
              <a:t>2008 .</a:t>
            </a:r>
            <a:endParaRPr lang="en-GB" sz="1000" dirty="0"/>
          </a:p>
        </p:txBody>
      </p:sp>
      <p:sp>
        <p:nvSpPr>
          <p:cNvPr id="5" name="Rectangle 4"/>
          <p:cNvSpPr/>
          <p:nvPr/>
        </p:nvSpPr>
        <p:spPr>
          <a:xfrm>
            <a:off x="2907564" y="404664"/>
            <a:ext cx="388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challenges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of </a:t>
            </a:r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antimicrobial treatments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050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In </a:t>
            </a:r>
            <a:r>
              <a:rPr lang="en-GB" sz="2400" dirty="0"/>
              <a:t>comparison, during the same period, the FDA </a:t>
            </a:r>
            <a:r>
              <a:rPr lang="en-GB" sz="2400" dirty="0" smtClean="0"/>
              <a:t>approved:</a:t>
            </a:r>
          </a:p>
          <a:p>
            <a:pPr lvl="1"/>
            <a:r>
              <a:rPr lang="en-GB" sz="2000" dirty="0" smtClean="0"/>
              <a:t>90 </a:t>
            </a:r>
            <a:r>
              <a:rPr lang="en-GB" sz="2000" dirty="0"/>
              <a:t>novel compounds for the treatment of </a:t>
            </a:r>
            <a:r>
              <a:rPr lang="en-GB" sz="2000" dirty="0" smtClean="0"/>
              <a:t>malignancies. </a:t>
            </a:r>
          </a:p>
          <a:p>
            <a:pPr lvl="1"/>
            <a:r>
              <a:rPr lang="en-GB" sz="2000" dirty="0" smtClean="0"/>
              <a:t>51</a:t>
            </a:r>
            <a:r>
              <a:rPr lang="en-GB" sz="2000" dirty="0"/>
              <a:t>% of the approved drugs were </a:t>
            </a:r>
            <a:r>
              <a:rPr lang="en-GB" sz="2000" dirty="0" smtClean="0"/>
              <a:t>first-in-class</a:t>
            </a:r>
          </a:p>
        </p:txBody>
      </p:sp>
      <p:sp>
        <p:nvSpPr>
          <p:cNvPr id="3" name="Rectangle 2"/>
          <p:cNvSpPr/>
          <p:nvPr/>
        </p:nvSpPr>
        <p:spPr>
          <a:xfrm>
            <a:off x="2915816" y="476672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1607070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Main reasons of anti-microbial agents development stall</a:t>
            </a:r>
          </a:p>
          <a:p>
            <a:pPr lvl="1"/>
            <a:r>
              <a:rPr lang="fr-CH" sz="2000" dirty="0" err="1" smtClean="0"/>
              <a:t>Low</a:t>
            </a:r>
            <a:r>
              <a:rPr lang="fr-CH" sz="2000" dirty="0" smtClean="0"/>
              <a:t> </a:t>
            </a:r>
            <a:r>
              <a:rPr lang="fr-CH" sz="2000" dirty="0" err="1" smtClean="0"/>
              <a:t>prices</a:t>
            </a:r>
            <a:r>
              <a:rPr lang="fr-CH" sz="2000" dirty="0" smtClean="0"/>
              <a:t> of </a:t>
            </a:r>
            <a:r>
              <a:rPr lang="fr-CH" sz="2000" dirty="0" err="1" smtClean="0"/>
              <a:t>existing</a:t>
            </a:r>
            <a:r>
              <a:rPr lang="fr-CH" sz="2000" dirty="0" smtClean="0"/>
              <a:t> </a:t>
            </a:r>
            <a:r>
              <a:rPr lang="fr-CH" sz="2000" dirty="0" err="1" smtClean="0"/>
              <a:t>treatments</a:t>
            </a:r>
            <a:endParaRPr lang="fr-CH" sz="2000" dirty="0" smtClean="0"/>
          </a:p>
          <a:p>
            <a:pPr lvl="1"/>
            <a:r>
              <a:rPr lang="fr-CH" sz="2000" dirty="0" err="1" smtClean="0"/>
              <a:t>Mainly</a:t>
            </a:r>
            <a:r>
              <a:rPr lang="fr-CH" sz="2000" dirty="0" smtClean="0"/>
              <a:t> </a:t>
            </a:r>
            <a:r>
              <a:rPr lang="fr-CH" sz="2000" dirty="0" err="1" smtClean="0"/>
              <a:t>developing</a:t>
            </a:r>
            <a:r>
              <a:rPr lang="fr-CH" sz="2000" dirty="0" smtClean="0"/>
              <a:t> countries</a:t>
            </a:r>
          </a:p>
          <a:p>
            <a:pPr lvl="1"/>
            <a:r>
              <a:rPr lang="fr-CH" sz="2000" dirty="0" smtClean="0"/>
              <a:t>Major </a:t>
            </a:r>
            <a:r>
              <a:rPr lang="fr-CH" sz="2000" dirty="0" err="1" smtClean="0"/>
              <a:t>players</a:t>
            </a:r>
            <a:r>
              <a:rPr lang="fr-CH" sz="2000" dirty="0" smtClean="0"/>
              <a:t> </a:t>
            </a:r>
            <a:r>
              <a:rPr lang="fr-CH" sz="2000" dirty="0" err="1" smtClean="0"/>
              <a:t>exited</a:t>
            </a:r>
            <a:endParaRPr lang="fr-CH" sz="2000" dirty="0"/>
          </a:p>
        </p:txBody>
      </p:sp>
      <p:sp>
        <p:nvSpPr>
          <p:cNvPr id="3" name="Rectangle 2"/>
          <p:cNvSpPr/>
          <p:nvPr/>
        </p:nvSpPr>
        <p:spPr>
          <a:xfrm>
            <a:off x="2915816" y="476672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2606927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196752"/>
            <a:ext cx="7725544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However</a:t>
            </a:r>
            <a:r>
              <a:rPr lang="en-GB" sz="2400" dirty="0"/>
              <a:t>, the seemingly unstoppable rise of MDR (Multi Drug Resistant) and XDR (Cross Drug Resistant) pathogens has placed antibiotic drug development back in the </a:t>
            </a:r>
            <a:r>
              <a:rPr lang="en-GB" sz="2400" dirty="0" smtClean="0"/>
              <a:t>spotlight.</a:t>
            </a:r>
            <a:endParaRPr lang="en-GB" sz="2400" dirty="0"/>
          </a:p>
        </p:txBody>
      </p:sp>
      <p:pic>
        <p:nvPicPr>
          <p:cNvPr id="1026" name="Picture 2" descr="http://www.who.int/entity/mediacentre/factsheets/previous-tb-cases-mdr-t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22282"/>
            <a:ext cx="5662903" cy="393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915816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1849013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196752"/>
            <a:ext cx="7725544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Not only a developing countries problem: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2915816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650486"/>
            <a:ext cx="4824536" cy="520751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796136" y="1988840"/>
            <a:ext cx="33330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Escherichia coli: percentage of invasive isolates with resistance to third-generation </a:t>
            </a:r>
          </a:p>
          <a:p>
            <a:r>
              <a:rPr lang="en-GB" dirty="0" err="1"/>
              <a:t>cephalosporins</a:t>
            </a:r>
            <a:r>
              <a:rPr lang="en-GB" dirty="0"/>
              <a:t>, EU/EEA, 2010 (top), 2013 (bottom) </a:t>
            </a:r>
            <a:endParaRPr lang="en-GB" dirty="0" smtClean="0"/>
          </a:p>
          <a:p>
            <a:endParaRPr lang="fr-CH" dirty="0"/>
          </a:p>
          <a:p>
            <a:r>
              <a:rPr lang="fr-CH" sz="1100" i="1" dirty="0" smtClean="0"/>
              <a:t>ECDC, </a:t>
            </a:r>
            <a:r>
              <a:rPr lang="en-GB" sz="1100" i="1" dirty="0"/>
              <a:t>Summary of the latest data on antibiotic </a:t>
            </a:r>
            <a:r>
              <a:rPr lang="en-GB" sz="1100" i="1" dirty="0" smtClean="0"/>
              <a:t>resistance </a:t>
            </a:r>
            <a:r>
              <a:rPr lang="en-GB" sz="1100" i="1" dirty="0"/>
              <a:t>in the European Union</a:t>
            </a:r>
            <a:r>
              <a:rPr lang="en-GB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769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196752"/>
            <a:ext cx="7725544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Not only a developing countries problem:</a:t>
            </a:r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2915816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796136" y="1988840"/>
            <a:ext cx="333305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Acinetobacter</a:t>
            </a:r>
            <a:r>
              <a:rPr lang="en-GB" dirty="0"/>
              <a:t> species: percentage of invasive isolates with combined resistance to </a:t>
            </a:r>
          </a:p>
          <a:p>
            <a:r>
              <a:rPr lang="en-GB" dirty="0"/>
              <a:t>fluoroquinolones, aminoglycosides and </a:t>
            </a:r>
            <a:r>
              <a:rPr lang="en-GB" dirty="0" err="1"/>
              <a:t>carbapenems</a:t>
            </a:r>
            <a:r>
              <a:rPr lang="en-GB" dirty="0"/>
              <a:t>, EU/EEA, </a:t>
            </a:r>
            <a:r>
              <a:rPr lang="en-GB" dirty="0" smtClean="0"/>
              <a:t>2013</a:t>
            </a:r>
          </a:p>
          <a:p>
            <a:endParaRPr lang="fr-CH" dirty="0"/>
          </a:p>
          <a:p>
            <a:r>
              <a:rPr lang="fr-CH" sz="1100" i="1" dirty="0" smtClean="0"/>
              <a:t>ECDC, </a:t>
            </a:r>
            <a:r>
              <a:rPr lang="en-GB" sz="1100" i="1" dirty="0"/>
              <a:t>Summary of the latest data on antibiotic </a:t>
            </a:r>
            <a:r>
              <a:rPr lang="en-GB" sz="1100" i="1" dirty="0" smtClean="0"/>
              <a:t>resistance </a:t>
            </a:r>
            <a:r>
              <a:rPr lang="en-GB" sz="1100" i="1" dirty="0"/>
              <a:t>in the European Union</a:t>
            </a:r>
            <a:r>
              <a:rPr lang="en-GB" i="1" dirty="0"/>
              <a:t>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12" y="2132856"/>
            <a:ext cx="4868512" cy="310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08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196752"/>
            <a:ext cx="7725544" cy="4525963"/>
          </a:xfrm>
        </p:spPr>
        <p:txBody>
          <a:bodyPr>
            <a:noAutofit/>
          </a:bodyPr>
          <a:lstStyle/>
          <a:p>
            <a:r>
              <a:rPr lang="en-GB" sz="2400" dirty="0"/>
              <a:t>Deaths </a:t>
            </a:r>
            <a:r>
              <a:rPr lang="en-GB" sz="2400" dirty="0" smtClean="0"/>
              <a:t>attributable to </a:t>
            </a:r>
            <a:r>
              <a:rPr lang="en-GB" sz="2400" dirty="0"/>
              <a:t>AMR every </a:t>
            </a:r>
            <a:r>
              <a:rPr lang="en-GB" sz="2400" dirty="0" smtClean="0"/>
              <a:t>year compared </a:t>
            </a:r>
            <a:r>
              <a:rPr lang="en-GB" sz="2400" dirty="0"/>
              <a:t>to </a:t>
            </a:r>
            <a:r>
              <a:rPr lang="en-GB" sz="2400" dirty="0" smtClean="0"/>
              <a:t>other major </a:t>
            </a:r>
            <a:r>
              <a:rPr lang="en-GB" sz="2400" dirty="0"/>
              <a:t>causes of death</a:t>
            </a:r>
          </a:p>
        </p:txBody>
      </p:sp>
      <p:sp>
        <p:nvSpPr>
          <p:cNvPr id="3" name="Rectangle 2"/>
          <p:cNvSpPr/>
          <p:nvPr/>
        </p:nvSpPr>
        <p:spPr>
          <a:xfrm>
            <a:off x="2915816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332" y="2103612"/>
            <a:ext cx="4333403" cy="40418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71165" y="6237312"/>
            <a:ext cx="31037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</a:rPr>
              <a:t>The Review on Antimicrobial Resistance, 2014</a:t>
            </a:r>
          </a:p>
        </p:txBody>
      </p:sp>
    </p:spTree>
    <p:extLst>
      <p:ext uri="{BB962C8B-B14F-4D97-AF65-F5344CB8AC3E}">
        <p14:creationId xmlns:p14="http://schemas.microsoft.com/office/powerpoint/2010/main" val="2137404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dirty="0"/>
              <a:t>AMR’s impact on World </a:t>
            </a:r>
            <a:r>
              <a:rPr lang="en-GB" sz="2400" dirty="0" smtClean="0"/>
              <a:t>GDP in </a:t>
            </a:r>
            <a:r>
              <a:rPr lang="en-GB" sz="2400" dirty="0"/>
              <a:t>trillions of USD</a:t>
            </a:r>
          </a:p>
        </p:txBody>
      </p:sp>
      <p:sp>
        <p:nvSpPr>
          <p:cNvPr id="3" name="Rectangle 2"/>
          <p:cNvSpPr/>
          <p:nvPr/>
        </p:nvSpPr>
        <p:spPr>
          <a:xfrm>
            <a:off x="2915816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889392"/>
            <a:ext cx="4583830" cy="42560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1165" y="6237312"/>
            <a:ext cx="31037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</a:rPr>
              <a:t>The Review on Antimicrobial Resistance, 2014</a:t>
            </a:r>
          </a:p>
        </p:txBody>
      </p:sp>
    </p:spTree>
    <p:extLst>
      <p:ext uri="{BB962C8B-B14F-4D97-AF65-F5344CB8AC3E}">
        <p14:creationId xmlns:p14="http://schemas.microsoft.com/office/powerpoint/2010/main" val="2642130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r>
              <a:rPr lang="en-GB" sz="2400" dirty="0"/>
              <a:t>the most urgent need is to develop new medicines that address the threat posed by drug-resistant strains  of Gram-negative bacteria.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987824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3400397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Challenges for developing new antimicrobial treatments: </a:t>
            </a:r>
          </a:p>
          <a:p>
            <a:pPr lvl="1"/>
            <a:r>
              <a:rPr lang="en-US" sz="2000" dirty="0" smtClean="0"/>
              <a:t>market   </a:t>
            </a:r>
            <a:r>
              <a:rPr lang="en-US" sz="2000" dirty="0"/>
              <a:t>failure   (low potential prices, absence   of appropriate incentives to develop medicines for which use will be restricted</a:t>
            </a:r>
            <a:r>
              <a:rPr lang="en-US" sz="2000" dirty="0" smtClean="0"/>
              <a:t>)</a:t>
            </a:r>
            <a:endParaRPr lang="en-US" sz="2000" dirty="0"/>
          </a:p>
          <a:p>
            <a:pPr lvl="1"/>
            <a:r>
              <a:rPr lang="en-US" sz="2000" dirty="0" smtClean="0"/>
              <a:t>regulatory requirements (ex: early development requirements (IMPD, tox. etc..), phase III trials (currently 2 requested, </a:t>
            </a:r>
            <a:r>
              <a:rPr lang="en-GB" sz="2000" dirty="0" smtClean="0"/>
              <a:t>phase </a:t>
            </a:r>
            <a:r>
              <a:rPr lang="en-GB" sz="2000" dirty="0"/>
              <a:t>3 </a:t>
            </a:r>
            <a:r>
              <a:rPr lang="en-GB" sz="2000" dirty="0" smtClean="0"/>
              <a:t>clinical </a:t>
            </a:r>
            <a:r>
              <a:rPr lang="en-GB" sz="2000" dirty="0"/>
              <a:t>trial </a:t>
            </a:r>
            <a:r>
              <a:rPr lang="en-US" sz="2000" dirty="0" smtClean="0"/>
              <a:t>average </a:t>
            </a:r>
            <a:r>
              <a:rPr lang="en-GB" sz="2000" dirty="0" smtClean="0"/>
              <a:t>cost: $</a:t>
            </a:r>
            <a:r>
              <a:rPr lang="en-GB" sz="2000" dirty="0"/>
              <a:t>70 million per </a:t>
            </a:r>
            <a:r>
              <a:rPr lang="en-GB" sz="2000" dirty="0" smtClean="0"/>
              <a:t>trial),</a:t>
            </a:r>
            <a:r>
              <a:rPr lang="en-US" sz="2000" dirty="0" smtClean="0"/>
              <a:t>etc..</a:t>
            </a:r>
            <a:r>
              <a:rPr lang="en-GB" sz="2000" dirty="0" smtClean="0"/>
              <a:t>)</a:t>
            </a:r>
            <a:endParaRPr lang="en-US" sz="2000" dirty="0" smtClean="0"/>
          </a:p>
          <a:p>
            <a:pPr lvl="1"/>
            <a:r>
              <a:rPr lang="en-US" sz="2000" dirty="0" smtClean="0"/>
              <a:t>scientific </a:t>
            </a:r>
            <a:r>
              <a:rPr lang="en-US" sz="2000" dirty="0"/>
              <a:t>challenges</a:t>
            </a:r>
          </a:p>
          <a:p>
            <a:pPr lvl="1"/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2987824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3008673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99592" y="1268760"/>
            <a:ext cx="7715200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Market challenge and recent incentives</a:t>
            </a:r>
            <a:endParaRPr lang="en-GB" sz="2400" dirty="0"/>
          </a:p>
          <a:p>
            <a:pPr lvl="1"/>
            <a:r>
              <a:rPr lang="en-GB" sz="2000" dirty="0"/>
              <a:t>net present value </a:t>
            </a:r>
            <a:r>
              <a:rPr lang="en-GB" sz="2000" dirty="0" smtClean="0"/>
              <a:t>of an antibiotic:  minus  </a:t>
            </a:r>
            <a:r>
              <a:rPr lang="en-GB" sz="2000" dirty="0"/>
              <a:t>$50  million, </a:t>
            </a:r>
            <a:r>
              <a:rPr lang="en-GB" sz="2000" dirty="0" smtClean="0"/>
              <a:t>new </a:t>
            </a:r>
            <a:r>
              <a:rPr lang="en-GB" sz="2000" dirty="0"/>
              <a:t>musculoskeletal </a:t>
            </a:r>
            <a:r>
              <a:rPr lang="en-GB" sz="2000" dirty="0" smtClean="0"/>
              <a:t>drug: </a:t>
            </a:r>
            <a:r>
              <a:rPr lang="en-GB" sz="2000" dirty="0"/>
              <a:t>$1 billion </a:t>
            </a:r>
            <a:endParaRPr lang="en-GB" sz="2000" dirty="0" smtClean="0"/>
          </a:p>
          <a:p>
            <a:pPr lvl="1"/>
            <a:r>
              <a:rPr lang="en-GB" sz="2000" dirty="0" smtClean="0"/>
              <a:t>Incentives, examples (1, US):</a:t>
            </a:r>
          </a:p>
          <a:p>
            <a:pPr lvl="2"/>
            <a:r>
              <a:rPr lang="en-GB" sz="2000" dirty="0"/>
              <a:t>Generating</a:t>
            </a:r>
            <a:r>
              <a:rPr lang="en-GB" sz="2000" dirty="0" smtClean="0"/>
              <a:t> </a:t>
            </a:r>
            <a:r>
              <a:rPr lang="en-GB" sz="2000" dirty="0"/>
              <a:t>Antibiotic Incentives </a:t>
            </a:r>
            <a:r>
              <a:rPr lang="en-GB" sz="2000" dirty="0" smtClean="0"/>
              <a:t>Now </a:t>
            </a:r>
            <a:r>
              <a:rPr lang="en-GB" sz="2000" dirty="0"/>
              <a:t>(GAIN) Act </a:t>
            </a:r>
            <a:r>
              <a:rPr lang="en-GB" sz="2000" dirty="0" smtClean="0"/>
              <a:t>(US)</a:t>
            </a:r>
          </a:p>
          <a:p>
            <a:pPr lvl="3"/>
            <a:r>
              <a:rPr lang="en-GB" sz="1800" dirty="0" smtClean="0"/>
              <a:t>prolonged  exclusivity  and  other  provisions that could   increase   the   value   of   antibiotics   to companies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528629" y="404664"/>
            <a:ext cx="4638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Market challenges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3924269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market incentives: anti cancer vs anti microbial treatments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7728" y="6216592"/>
            <a:ext cx="12454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err="1"/>
              <a:t>EvaluatePharma</a:t>
            </a:r>
            <a:r>
              <a:rPr lang="en-GB" sz="1200" i="1" dirty="0"/>
              <a:t> </a:t>
            </a:r>
          </a:p>
        </p:txBody>
      </p:sp>
      <p:pic>
        <p:nvPicPr>
          <p:cNvPr id="1026" name="Picture 2" descr="http://www.biotech-now.org/wp-content/uploads/2013/07/2013-07-2-total-sales-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05424"/>
            <a:ext cx="4143413" cy="411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/>
          <p:cNvSpPr/>
          <p:nvPr/>
        </p:nvSpPr>
        <p:spPr>
          <a:xfrm>
            <a:off x="3347864" y="1805424"/>
            <a:ext cx="360040" cy="3495784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llipse 8"/>
          <p:cNvSpPr/>
          <p:nvPr/>
        </p:nvSpPr>
        <p:spPr>
          <a:xfrm>
            <a:off x="5580112" y="2114253"/>
            <a:ext cx="360040" cy="349578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Ellipse 9"/>
          <p:cNvSpPr/>
          <p:nvPr/>
        </p:nvSpPr>
        <p:spPr>
          <a:xfrm>
            <a:off x="4499992" y="2114253"/>
            <a:ext cx="360040" cy="3495784"/>
          </a:xfrm>
          <a:prstGeom prst="ellips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678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pPr lvl="2"/>
            <a:endParaRPr lang="en-GB" sz="1400" dirty="0"/>
          </a:p>
          <a:p>
            <a:pPr lvl="2"/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market incentives: anti cancer vs anti microbial treatments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7728" y="6216592"/>
            <a:ext cx="12454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err="1"/>
              <a:t>EvaluatePharma</a:t>
            </a:r>
            <a:r>
              <a:rPr lang="en-GB" sz="1200" i="1" dirty="0"/>
              <a:t> </a:t>
            </a:r>
          </a:p>
        </p:txBody>
      </p:sp>
      <p:pic>
        <p:nvPicPr>
          <p:cNvPr id="2050" name="Picture 2" descr="http://www.biotech-now.org/wp-content/uploads/2013/07/2013-07-2-anticoagula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50164"/>
            <a:ext cx="52578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lipse 9"/>
          <p:cNvSpPr/>
          <p:nvPr/>
        </p:nvSpPr>
        <p:spPr>
          <a:xfrm>
            <a:off x="3779304" y="2264460"/>
            <a:ext cx="360040" cy="3800948"/>
          </a:xfrm>
          <a:prstGeom prst="ellipse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Ellipse 3"/>
          <p:cNvSpPr/>
          <p:nvPr/>
        </p:nvSpPr>
        <p:spPr>
          <a:xfrm>
            <a:off x="2915816" y="1686508"/>
            <a:ext cx="360040" cy="3960440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llipse 8"/>
          <p:cNvSpPr/>
          <p:nvPr/>
        </p:nvSpPr>
        <p:spPr>
          <a:xfrm>
            <a:off x="5772728" y="2264460"/>
            <a:ext cx="360040" cy="380094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365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 fontScale="40000" lnSpcReduction="20000"/>
          </a:bodyPr>
          <a:lstStyle/>
          <a:p>
            <a:pPr lvl="1"/>
            <a:r>
              <a:rPr lang="en-GB" sz="5500" dirty="0" smtClean="0"/>
              <a:t>Results of GAIN as </a:t>
            </a:r>
            <a:r>
              <a:rPr lang="en-GB" sz="5500" dirty="0"/>
              <a:t>of December 2014: </a:t>
            </a:r>
          </a:p>
          <a:p>
            <a:pPr lvl="2"/>
            <a:r>
              <a:rPr lang="en-GB" sz="4700" dirty="0"/>
              <a:t>37 antibiotics in development, 10 in Phase 1, 18 in Phase 2, eight in Phase 3, and one NDA. </a:t>
            </a:r>
          </a:p>
          <a:p>
            <a:pPr lvl="2"/>
            <a:r>
              <a:rPr lang="en-GB" sz="4700" dirty="0"/>
              <a:t>At least 24 designated as "qualified infectious disease products," (QIDPs) meaning they were being studied for serious or life-threatening infections and receiving benefits provided under the </a:t>
            </a:r>
            <a:r>
              <a:rPr lang="en-GB" sz="4700" dirty="0">
                <a:hlinkClick r:id="rId2" tooltip="Generating Antibiotic Incentives Now, or GAIN, Act of 2012"/>
              </a:rPr>
              <a:t>Generating Antibiotic Incentives Now, or GAIN, Act of 2012</a:t>
            </a:r>
            <a:r>
              <a:rPr lang="en-GB" sz="4700" dirty="0" smtClean="0"/>
              <a:t>.</a:t>
            </a:r>
          </a:p>
          <a:p>
            <a:pPr lvl="2"/>
            <a:r>
              <a:rPr lang="en-GB" sz="4700" dirty="0" smtClean="0"/>
              <a:t>At </a:t>
            </a:r>
            <a:r>
              <a:rPr lang="en-GB" sz="4700" dirty="0"/>
              <a:t>least two antibiotics in early development attack bacteria in an entirely new way by sidestepping the resistance of some bacteria to available antibiotics. </a:t>
            </a:r>
          </a:p>
          <a:p>
            <a:pPr lvl="2"/>
            <a:r>
              <a:rPr lang="en-GB" sz="4700" dirty="0"/>
              <a:t>Of the 32 or so companies with antibiotics in clinical development today, only five rank among the top 50 pharmaceutical companies by sales. </a:t>
            </a:r>
            <a:endParaRPr lang="en-GB" sz="4700" dirty="0" smtClean="0"/>
          </a:p>
          <a:p>
            <a:pPr lvl="2"/>
            <a:r>
              <a:rPr lang="en-GB" sz="4700" dirty="0" smtClean="0"/>
              <a:t>Nearly</a:t>
            </a:r>
            <a:r>
              <a:rPr lang="en-GB" sz="4700" dirty="0"/>
              <a:t> 80 percent of the products currently in development are being studied by small </a:t>
            </a:r>
            <a:r>
              <a:rPr lang="en-GB" sz="4700" dirty="0" smtClean="0"/>
              <a:t>companies</a:t>
            </a:r>
            <a:endParaRPr lang="en-GB" sz="4700" dirty="0"/>
          </a:p>
        </p:txBody>
      </p:sp>
      <p:sp>
        <p:nvSpPr>
          <p:cNvPr id="3" name="Rectangle 2"/>
          <p:cNvSpPr/>
          <p:nvPr/>
        </p:nvSpPr>
        <p:spPr>
          <a:xfrm>
            <a:off x="2915816" y="404664"/>
            <a:ext cx="3863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challenges 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3074346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5069160"/>
          </a:xfrm>
        </p:spPr>
        <p:txBody>
          <a:bodyPr>
            <a:normAutofit fontScale="40000" lnSpcReduction="20000"/>
          </a:bodyPr>
          <a:lstStyle/>
          <a:p>
            <a:pPr lvl="1"/>
            <a:r>
              <a:rPr lang="en-GB" sz="5500" dirty="0" smtClean="0"/>
              <a:t>Incentives, examples (2, Europe): </a:t>
            </a:r>
            <a:endParaRPr lang="en-GB" sz="5500" dirty="0"/>
          </a:p>
          <a:p>
            <a:pPr lvl="2"/>
            <a:r>
              <a:rPr lang="en-GB" sz="5000" dirty="0"/>
              <a:t>Innovative Medicine Initiative (IMI)/fp7 (2013)</a:t>
            </a:r>
          </a:p>
          <a:p>
            <a:pPr lvl="3"/>
            <a:r>
              <a:rPr lang="en-GB" sz="4800" dirty="0" smtClean="0"/>
              <a:t>COMBACTE (2013) </a:t>
            </a:r>
            <a:r>
              <a:rPr lang="en-GB" sz="4000" dirty="0" smtClean="0"/>
              <a:t>new </a:t>
            </a:r>
            <a:r>
              <a:rPr lang="en-GB" sz="4000" dirty="0"/>
              <a:t>ways of designing and implementing efficient clinical trials for novel </a:t>
            </a:r>
            <a:r>
              <a:rPr lang="en-GB" sz="4000" dirty="0" smtClean="0"/>
              <a:t>antibiotics</a:t>
            </a:r>
            <a:endParaRPr lang="en-GB" sz="4800" dirty="0" smtClean="0"/>
          </a:p>
          <a:p>
            <a:pPr lvl="3"/>
            <a:r>
              <a:rPr lang="en-GB" sz="4800" dirty="0" smtClean="0"/>
              <a:t>TRANSLOCATION (2013) </a:t>
            </a:r>
            <a:r>
              <a:rPr lang="en-GB" sz="4000" dirty="0" smtClean="0"/>
              <a:t>increase </a:t>
            </a:r>
            <a:r>
              <a:rPr lang="en-GB" sz="4000" dirty="0"/>
              <a:t>the overall understanding of how </a:t>
            </a:r>
            <a:r>
              <a:rPr lang="en-GB" sz="4000" dirty="0" smtClean="0"/>
              <a:t>to </a:t>
            </a:r>
            <a:r>
              <a:rPr lang="en-GB" sz="4000" dirty="0"/>
              <a:t>get antibiotics into multi-resistant Gram-negative </a:t>
            </a:r>
            <a:r>
              <a:rPr lang="en-GB" sz="4000" dirty="0" smtClean="0"/>
              <a:t>bacteria</a:t>
            </a:r>
            <a:endParaRPr lang="en-GB" sz="4800" dirty="0" smtClean="0"/>
          </a:p>
          <a:p>
            <a:pPr lvl="3"/>
            <a:r>
              <a:rPr lang="en-GB" sz="4800" dirty="0" smtClean="0"/>
              <a:t>ENABLE24 </a:t>
            </a:r>
            <a:r>
              <a:rPr lang="en-GB" sz="4000" dirty="0" smtClean="0"/>
              <a:t>antibiotic </a:t>
            </a:r>
            <a:r>
              <a:rPr lang="en-GB" sz="4000" dirty="0"/>
              <a:t>drug development platform. The project aims to advance the most promising early discovery stage of novel antibiotic molecules from the academic and SME sector to early clinical development. </a:t>
            </a:r>
            <a:endParaRPr lang="en-GB" sz="4000" dirty="0" smtClean="0"/>
          </a:p>
          <a:p>
            <a:pPr lvl="3"/>
            <a:r>
              <a:rPr lang="en-GB" sz="4800" dirty="0" smtClean="0"/>
              <a:t>DRIVE-AB25 (2014</a:t>
            </a:r>
            <a:r>
              <a:rPr lang="en-GB" sz="4800" dirty="0"/>
              <a:t>)</a:t>
            </a:r>
            <a:r>
              <a:rPr lang="en-GB" sz="4000" dirty="0" smtClean="0"/>
              <a:t> recommendations </a:t>
            </a:r>
            <a:r>
              <a:rPr lang="en-GB" sz="4000" dirty="0"/>
              <a:t>for new commercial models that provide industry with an incentive to invest in antibiotic development while ensuring that new antibiotics are used wisely. </a:t>
            </a:r>
          </a:p>
          <a:p>
            <a:pPr lvl="2"/>
            <a:r>
              <a:rPr lang="en-GB" sz="5000" dirty="0" smtClean="0"/>
              <a:t>Global Action </a:t>
            </a:r>
            <a:r>
              <a:rPr lang="en-GB" sz="5000" dirty="0"/>
              <a:t>Plan Against the rising threats from Antimicrobial Resistance (2015)</a:t>
            </a:r>
          </a:p>
          <a:p>
            <a:pPr lvl="2"/>
            <a:r>
              <a:rPr lang="fr-CH" sz="5000" dirty="0" smtClean="0"/>
              <a:t>1 million € </a:t>
            </a:r>
            <a:r>
              <a:rPr lang="fr-CH" sz="5000" dirty="0" err="1" smtClean="0"/>
              <a:t>price</a:t>
            </a:r>
            <a:r>
              <a:rPr lang="fr-CH" sz="5000" dirty="0" smtClean="0"/>
              <a:t> for new diagnostic (2015)</a:t>
            </a:r>
            <a:endParaRPr lang="en-GB" sz="5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528629" y="404664"/>
            <a:ext cx="4638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Market challenges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of 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2398423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pPr marL="342900" lvl="2" indent="-342900"/>
            <a:r>
              <a:rPr lang="en-GB" sz="2400" dirty="0" smtClean="0"/>
              <a:t>Recent regulatory incentives, </a:t>
            </a:r>
            <a:r>
              <a:rPr lang="fr-CH" dirty="0" smtClean="0"/>
              <a:t>FDA </a:t>
            </a:r>
            <a:r>
              <a:rPr lang="en-GB" sz="2400" dirty="0" smtClean="0"/>
              <a:t>example </a:t>
            </a:r>
          </a:p>
          <a:p>
            <a:pPr lvl="1"/>
            <a:r>
              <a:rPr lang="en-GB" sz="2000" dirty="0" smtClean="0"/>
              <a:t>ADAPT</a:t>
            </a:r>
            <a:r>
              <a:rPr lang="en-GB" sz="2000" dirty="0"/>
              <a:t> Act (Antibiotic Development to Advance Patient Treatment Act) </a:t>
            </a:r>
            <a:r>
              <a:rPr lang="en-GB" sz="2000" dirty="0" smtClean="0"/>
              <a:t>2013</a:t>
            </a:r>
            <a:endParaRPr lang="en-GB" sz="2000" dirty="0"/>
          </a:p>
          <a:p>
            <a:pPr lvl="2"/>
            <a:r>
              <a:rPr lang="en-GB" sz="2000" dirty="0"/>
              <a:t>expedite novel antibiotic approval by the </a:t>
            </a:r>
            <a:r>
              <a:rPr lang="en-GB" sz="2000" dirty="0" smtClean="0"/>
              <a:t>FDA</a:t>
            </a:r>
          </a:p>
          <a:p>
            <a:pPr lvl="2"/>
            <a:r>
              <a:rPr lang="en-GB" sz="2000" dirty="0" smtClean="0"/>
              <a:t>Qualified</a:t>
            </a:r>
            <a:r>
              <a:rPr lang="en-GB" sz="2000" dirty="0"/>
              <a:t> Infectious Disease </a:t>
            </a:r>
            <a:r>
              <a:rPr lang="en-GB" sz="2000" dirty="0" smtClean="0"/>
              <a:t>Products</a:t>
            </a:r>
            <a:r>
              <a:rPr lang="en-GB" sz="2000" dirty="0"/>
              <a:t> (</a:t>
            </a:r>
            <a:r>
              <a:rPr lang="en-GB" sz="2000" dirty="0" smtClean="0"/>
              <a:t>QIDPs):</a:t>
            </a:r>
          </a:p>
          <a:p>
            <a:pPr lvl="3"/>
            <a:r>
              <a:rPr lang="en-GB" sz="1600" dirty="0"/>
              <a:t>p</a:t>
            </a:r>
            <a:r>
              <a:rPr lang="en-GB" sz="1600" dirty="0" smtClean="0"/>
              <a:t>riority</a:t>
            </a:r>
            <a:r>
              <a:rPr lang="en-GB" sz="1600" dirty="0"/>
              <a:t> </a:t>
            </a:r>
            <a:r>
              <a:rPr lang="en-GB" sz="1600" dirty="0" smtClean="0"/>
              <a:t>review</a:t>
            </a:r>
          </a:p>
          <a:p>
            <a:pPr lvl="3"/>
            <a:r>
              <a:rPr lang="en-GB" sz="1600" dirty="0" smtClean="0"/>
              <a:t>fast-­</a:t>
            </a:r>
            <a:r>
              <a:rPr lang="en-GB" sz="1600" dirty="0"/>
              <a:t>track </a:t>
            </a:r>
            <a:r>
              <a:rPr lang="en-GB" sz="1600" dirty="0" smtClean="0"/>
              <a:t>designation</a:t>
            </a:r>
          </a:p>
          <a:p>
            <a:pPr lvl="3"/>
            <a:r>
              <a:rPr lang="en-GB" sz="1600" dirty="0" smtClean="0"/>
              <a:t>eligible</a:t>
            </a:r>
            <a:r>
              <a:rPr lang="en-GB" sz="1600" dirty="0"/>
              <a:t> for an </a:t>
            </a:r>
            <a:r>
              <a:rPr lang="en-GB" sz="1600" dirty="0" smtClean="0"/>
              <a:t>additional five years</a:t>
            </a:r>
            <a:r>
              <a:rPr lang="en-GB" sz="1600" dirty="0"/>
              <a:t> of marketing exclusivity, exclusive marketing rights without </a:t>
            </a:r>
            <a:r>
              <a:rPr lang="en-GB" sz="1600" dirty="0" smtClean="0"/>
              <a:t/>
            </a:r>
            <a:br>
              <a:rPr lang="en-GB" sz="1600" dirty="0" smtClean="0"/>
            </a:br>
            <a:r>
              <a:rPr lang="en-GB" sz="1600" dirty="0" smtClean="0"/>
              <a:t>competing</a:t>
            </a:r>
            <a:r>
              <a:rPr lang="en-GB" sz="1600" dirty="0"/>
              <a:t> with a generic drug product. </a:t>
            </a:r>
            <a:endParaRPr lang="en-GB" sz="1600" dirty="0" smtClean="0"/>
          </a:p>
          <a:p>
            <a:pPr lvl="3"/>
            <a:r>
              <a:rPr lang="en-GB" sz="1600" dirty="0" smtClean="0"/>
              <a:t>up to 2015: </a:t>
            </a:r>
            <a:r>
              <a:rPr lang="en-GB" sz="1600" dirty="0"/>
              <a:t> 52 QIDP designations to 35 different unique molecules</a:t>
            </a:r>
          </a:p>
          <a:p>
            <a:pPr marL="342900" lvl="2" indent="-342900"/>
            <a:endParaRPr lang="en-GB" sz="5000" dirty="0"/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Regulatory incentives for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1006547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600201"/>
            <a:ext cx="7848872" cy="4133055"/>
          </a:xfrm>
        </p:spPr>
        <p:txBody>
          <a:bodyPr>
            <a:noAutofit/>
          </a:bodyPr>
          <a:lstStyle/>
          <a:p>
            <a:r>
              <a:rPr lang="en-GB" sz="2400" dirty="0" smtClean="0"/>
              <a:t>Recent regulatory incentives, EMA </a:t>
            </a:r>
            <a:r>
              <a:rPr lang="en-GB" sz="2400" dirty="0"/>
              <a:t>example</a:t>
            </a:r>
            <a:r>
              <a:rPr lang="en-GB" sz="2400" dirty="0" smtClean="0"/>
              <a:t> </a:t>
            </a:r>
          </a:p>
          <a:p>
            <a:pPr lvl="1"/>
            <a:r>
              <a:rPr lang="en-GB" sz="2000" dirty="0" smtClean="0"/>
              <a:t>relaxed  </a:t>
            </a:r>
            <a:r>
              <a:rPr lang="en-GB" sz="2000" dirty="0"/>
              <a:t>its  guidelines  for  clinical antibiotic trials in four ways: </a:t>
            </a:r>
          </a:p>
          <a:p>
            <a:pPr lvl="2"/>
            <a:r>
              <a:rPr lang="en-GB" sz="2000" dirty="0" smtClean="0"/>
              <a:t>patients </a:t>
            </a:r>
            <a:r>
              <a:rPr lang="en-GB" sz="2000" dirty="0"/>
              <a:t>can be enrolled </a:t>
            </a:r>
            <a:r>
              <a:rPr lang="en-GB" sz="2000" dirty="0" smtClean="0"/>
              <a:t>in  </a:t>
            </a:r>
            <a:r>
              <a:rPr lang="en-GB" sz="2000" dirty="0"/>
              <a:t>trials  after  receipt  of  a  dose  of  previous  antibiotic </a:t>
            </a:r>
            <a:r>
              <a:rPr lang="en-GB" sz="2000" dirty="0" smtClean="0"/>
              <a:t>treatment</a:t>
            </a:r>
            <a:r>
              <a:rPr lang="en-GB" sz="2000" dirty="0"/>
              <a:t>, making enrolment </a:t>
            </a:r>
            <a:r>
              <a:rPr lang="en-GB" sz="2000" dirty="0" smtClean="0"/>
              <a:t>possible </a:t>
            </a:r>
          </a:p>
          <a:p>
            <a:pPr lvl="2"/>
            <a:r>
              <a:rPr lang="en-GB" sz="2000" dirty="0" smtClean="0"/>
              <a:t>organism-specific </a:t>
            </a:r>
            <a:r>
              <a:rPr lang="en-GB" sz="2000" dirty="0"/>
              <a:t>rather than </a:t>
            </a:r>
            <a:r>
              <a:rPr lang="en-GB" sz="2000" dirty="0" smtClean="0"/>
              <a:t>disease-specific studies; </a:t>
            </a:r>
            <a:endParaRPr lang="en-GB" sz="2000" dirty="0"/>
          </a:p>
          <a:p>
            <a:pPr lvl="2"/>
            <a:r>
              <a:rPr lang="en-GB" sz="2000" dirty="0" smtClean="0"/>
              <a:t>small  </a:t>
            </a:r>
            <a:r>
              <a:rPr lang="en-GB" sz="2000" dirty="0"/>
              <a:t>studies  can  be  used  to  support  approval  of </a:t>
            </a:r>
            <a:r>
              <a:rPr lang="en-GB" sz="2000" dirty="0" smtClean="0"/>
              <a:t>antibiotics   </a:t>
            </a:r>
            <a:r>
              <a:rPr lang="en-GB" sz="2000" dirty="0"/>
              <a:t>that   treat   resistant,   critical   </a:t>
            </a:r>
            <a:r>
              <a:rPr lang="en-GB" sz="2000" dirty="0" smtClean="0"/>
              <a:t>infections</a:t>
            </a:r>
          </a:p>
          <a:p>
            <a:pPr lvl="2"/>
            <a:r>
              <a:rPr lang="en-GB" sz="2000" dirty="0" smtClean="0"/>
              <a:t>clinical </a:t>
            </a:r>
            <a:r>
              <a:rPr lang="en-GB" sz="2000" dirty="0"/>
              <a:t>response endpoints can be assessed at </a:t>
            </a:r>
            <a:r>
              <a:rPr lang="en-GB" sz="2000" dirty="0" smtClean="0"/>
              <a:t>test-of-cure visits</a:t>
            </a:r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Regulatory incentives for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antimicrobial treatments</a:t>
            </a:r>
          </a:p>
        </p:txBody>
      </p:sp>
    </p:spTree>
    <p:extLst>
      <p:ext uri="{BB962C8B-B14F-4D97-AF65-F5344CB8AC3E}">
        <p14:creationId xmlns:p14="http://schemas.microsoft.com/office/powerpoint/2010/main" val="3665202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1780361"/>
            <a:ext cx="3384376" cy="8926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Potential “cure” of cancer	</a:t>
            </a:r>
          </a:p>
        </p:txBody>
      </p:sp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New era for anti-cancer and anti-microbial treatments?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5292080" y="1600201"/>
            <a:ext cx="3384376" cy="8926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CH" sz="2400" dirty="0" err="1" smtClean="0"/>
              <a:t>Strong</a:t>
            </a:r>
            <a:r>
              <a:rPr lang="fr-CH" sz="2400" dirty="0" smtClean="0"/>
              <a:t> </a:t>
            </a:r>
            <a:r>
              <a:rPr lang="fr-CH" sz="2400" dirty="0" err="1" smtClean="0"/>
              <a:t>incentives</a:t>
            </a:r>
            <a:r>
              <a:rPr lang="fr-CH" sz="2400" dirty="0" smtClean="0"/>
              <a:t> for new </a:t>
            </a:r>
            <a:r>
              <a:rPr lang="fr-CH" sz="2400" dirty="0" err="1" smtClean="0"/>
              <a:t>antimicrobials</a:t>
            </a:r>
            <a:r>
              <a:rPr lang="fr-CH" sz="2400" dirty="0" smtClean="0"/>
              <a:t> </a:t>
            </a:r>
            <a:endParaRPr lang="en-GB" sz="2400" dirty="0" smtClean="0"/>
          </a:p>
        </p:txBody>
      </p:sp>
      <p:cxnSp>
        <p:nvCxnSpPr>
          <p:cNvPr id="6" name="Connecteur droit 5"/>
          <p:cNvCxnSpPr>
            <a:stCxn id="2" idx="2"/>
            <a:endCxn id="14" idx="0"/>
          </p:cNvCxnSpPr>
          <p:nvPr/>
        </p:nvCxnSpPr>
        <p:spPr>
          <a:xfrm>
            <a:off x="2663788" y="2673056"/>
            <a:ext cx="2034226" cy="1115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>
            <a:stCxn id="4" idx="2"/>
            <a:endCxn id="14" idx="0"/>
          </p:cNvCxnSpPr>
          <p:nvPr/>
        </p:nvCxnSpPr>
        <p:spPr>
          <a:xfrm flipH="1">
            <a:off x="4698014" y="2492896"/>
            <a:ext cx="2286254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2663788" y="3789040"/>
            <a:ext cx="40684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400" dirty="0" smtClean="0"/>
              <a:t>Bridges?</a:t>
            </a:r>
          </a:p>
          <a:p>
            <a:pPr algn="ctr"/>
            <a:endParaRPr lang="fr-CH" sz="2400" dirty="0"/>
          </a:p>
          <a:p>
            <a:pPr algn="ctr"/>
            <a:r>
              <a:rPr lang="fr-CH" sz="2400" dirty="0" smtClean="0"/>
              <a:t>Ex:</a:t>
            </a:r>
          </a:p>
          <a:p>
            <a:pPr algn="ctr"/>
            <a:r>
              <a:rPr lang="fr-CH" sz="2400" dirty="0" smtClean="0"/>
              <a:t>KI</a:t>
            </a:r>
          </a:p>
          <a:p>
            <a:pPr algn="ctr"/>
            <a:r>
              <a:rPr lang="fr-CH" sz="2400" dirty="0" err="1" smtClean="0"/>
              <a:t>immunotherapy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84824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11760" y="548680"/>
            <a:ext cx="4994765" cy="369332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New era for anti-cancer and anti-microbial treatments?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979712" y="256490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4400" b="1" dirty="0" err="1">
                <a:solidFill>
                  <a:schemeClr val="accent4">
                    <a:lumMod val="75000"/>
                  </a:schemeClr>
                </a:solidFill>
              </a:rPr>
              <a:t>Thank</a:t>
            </a:r>
            <a:r>
              <a:rPr lang="fr-CH" sz="4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4400" b="1" dirty="0" err="1" smtClean="0">
                <a:solidFill>
                  <a:schemeClr val="accent4">
                    <a:lumMod val="75000"/>
                  </a:schemeClr>
                </a:solidFill>
              </a:rPr>
              <a:t>you</a:t>
            </a:r>
            <a:r>
              <a:rPr lang="fr-CH" sz="4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CH" sz="4400" b="1" dirty="0">
                <a:solidFill>
                  <a:schemeClr val="accent4">
                    <a:lumMod val="75000"/>
                  </a:schemeClr>
                </a:solidFill>
              </a:rPr>
              <a:t>for </a:t>
            </a:r>
            <a:r>
              <a:rPr lang="fr-CH" sz="4400" b="1" dirty="0" err="1">
                <a:solidFill>
                  <a:schemeClr val="accent4">
                    <a:lumMod val="75000"/>
                  </a:schemeClr>
                </a:solidFill>
              </a:rPr>
              <a:t>your</a:t>
            </a:r>
            <a:r>
              <a:rPr lang="fr-CH" sz="4400" b="1" dirty="0">
                <a:solidFill>
                  <a:schemeClr val="accent4">
                    <a:lumMod val="75000"/>
                  </a:schemeClr>
                </a:solidFill>
              </a:rPr>
              <a:t> attention</a:t>
            </a:r>
            <a:endParaRPr lang="en-GB" sz="4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73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Chemotherapy-2016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Website: chemotherapy.conferenceseries.com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Dallas,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June 06-07,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935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</TotalTime>
  <Words>1196</Words>
  <Application>Microsoft Office PowerPoint</Application>
  <PresentationFormat>On-screen Show (4:3)</PresentationFormat>
  <Paragraphs>243</Paragraphs>
  <Slides>33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Equity</vt:lpstr>
      <vt:lpstr>Chemotherapy-2015 Valencia,  Spain August 04- 06,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the eminent gathering once again at Chemotherapy-2016 Dallas, USA June 06-07, 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 Therapy-2014 Chicago,  USA August 4 - 6,  2014</dc:title>
  <dc:creator>omics-ws304</dc:creator>
  <cp:lastModifiedBy>Chemotherapy</cp:lastModifiedBy>
  <cp:revision>143</cp:revision>
  <dcterms:created xsi:type="dcterms:W3CDTF">2014-10-01T14:08:07Z</dcterms:created>
  <dcterms:modified xsi:type="dcterms:W3CDTF">2015-08-21T07:46:17Z</dcterms:modified>
</cp:coreProperties>
</file>