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878" r:id="rId2"/>
    <p:sldMasterId id="2147483945" r:id="rId3"/>
  </p:sldMasterIdLst>
  <p:notesMasterIdLst>
    <p:notesMasterId r:id="rId36"/>
  </p:notesMasterIdLst>
  <p:sldIdLst>
    <p:sldId id="508" r:id="rId4"/>
    <p:sldId id="592" r:id="rId5"/>
    <p:sldId id="585" r:id="rId6"/>
    <p:sldId id="591" r:id="rId7"/>
    <p:sldId id="586" r:id="rId8"/>
    <p:sldId id="587" r:id="rId9"/>
    <p:sldId id="596" r:id="rId10"/>
    <p:sldId id="593" r:id="rId11"/>
    <p:sldId id="597" r:id="rId12"/>
    <p:sldId id="595" r:id="rId13"/>
    <p:sldId id="598" r:id="rId14"/>
    <p:sldId id="599" r:id="rId15"/>
    <p:sldId id="600" r:id="rId16"/>
    <p:sldId id="589" r:id="rId17"/>
    <p:sldId id="601" r:id="rId18"/>
    <p:sldId id="602" r:id="rId19"/>
    <p:sldId id="603" r:id="rId20"/>
    <p:sldId id="604" r:id="rId21"/>
    <p:sldId id="605" r:id="rId22"/>
    <p:sldId id="606" r:id="rId23"/>
    <p:sldId id="607" r:id="rId24"/>
    <p:sldId id="608" r:id="rId25"/>
    <p:sldId id="613" r:id="rId26"/>
    <p:sldId id="614" r:id="rId27"/>
    <p:sldId id="615" r:id="rId28"/>
    <p:sldId id="616" r:id="rId29"/>
    <p:sldId id="617" r:id="rId30"/>
    <p:sldId id="590" r:id="rId31"/>
    <p:sldId id="611" r:id="rId32"/>
    <p:sldId id="621" r:id="rId33"/>
    <p:sldId id="620" r:id="rId34"/>
    <p:sldId id="623" r:id="rId35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8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75"/>
    <a:srgbClr val="AC0000"/>
    <a:srgbClr val="FF9966"/>
    <a:srgbClr val="FF9999"/>
    <a:srgbClr val="92D050"/>
    <a:srgbClr val="99FF66"/>
    <a:srgbClr val="33CC33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3943" autoAdjust="0"/>
  </p:normalViewPr>
  <p:slideViewPr>
    <p:cSldViewPr showGuides="1">
      <p:cViewPr varScale="1">
        <p:scale>
          <a:sx n="64" d="100"/>
          <a:sy n="64" d="100"/>
        </p:scale>
        <p:origin x="702" y="72"/>
      </p:cViewPr>
      <p:guideLst>
        <p:guide orient="horz" pos="2160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6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1ACC712-7638-412B-B3DA-188E59CFF6F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C3C1DEB-8E91-4E59-9B76-46373CCB55A1}" type="slidenum">
              <a:rPr lang="en-GB" altLang="en-US" sz="12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dimensionality of the data means any given parameter will appear to have a very minute influence even if in reality it has a strong influence</a:t>
            </a:r>
          </a:p>
          <a:p>
            <a:r>
              <a:rPr lang="en-GB" dirty="0"/>
              <a:t>The dimensionality of the data masks the importance of given markers</a:t>
            </a:r>
          </a:p>
          <a:p>
            <a:r>
              <a:rPr lang="en-GB" dirty="0"/>
              <a:t>A straw coloured needle in a haystack</a:t>
            </a:r>
          </a:p>
          <a:p>
            <a:r>
              <a:rPr lang="en-GB" dirty="0"/>
              <a:t>This lack of consistency suggests that the approaches are not finding the real features of the data.</a:t>
            </a:r>
          </a:p>
          <a:p>
            <a:r>
              <a:rPr lang="en-GB" dirty="0"/>
              <a:t>One possibility is that the individual data sets do not have sufficient statistical power to provide an accurate representation of the global solution. </a:t>
            </a:r>
          </a:p>
          <a:p>
            <a:r>
              <a:rPr lang="en-GB" dirty="0"/>
              <a:t>And the features discovered are false discoveries.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ACC712-7638-412B-B3DA-188E59CFF6F8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0221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Learn by an iterative approach to model development based on feedback from predictive error.</a:t>
            </a:r>
          </a:p>
          <a:p>
            <a:r>
              <a:rPr lang="en-GB" dirty="0"/>
              <a:t>Quick due to parsimonious nature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ACC712-7638-412B-B3DA-188E59CFF6F8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5032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ACC712-7638-412B-B3DA-188E59CFF6F8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36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Cross comparison of data sets allows identification of common features between data sets which have much greater statistical power.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ACC712-7638-412B-B3DA-188E59CFF6F8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712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0734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345EF-1183-46D6-B4AB-CE12EFF3AB1F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C5D28-100A-41BB-A9B0-7E0A97C797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471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C45E9-F69A-43E6-8604-7F5D8D335645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A72F1-5A59-4BA1-AAFD-AB0EFA11584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770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20698-D6CF-44D9-A5B4-470669FBD485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405CD-7CD1-45D5-A5F6-AD36F12962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181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9944A-1FC1-4373-8212-D2540C40096B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AC6C8-BA14-4A52-ACC8-EF3AB2A141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90864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5DC31-92B1-486D-9094-15784AADE125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A0394-617C-4DDB-B1CA-010666BE2D3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832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880A8-2053-43C9-ABC4-3B0C23CC2933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EDB07-179D-45B2-8442-AF82082A87D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088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E0331-F9F6-4AE2-8A7F-5C339CB4902D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3B528-461A-4551-B25D-3923DDCF732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885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B0FFB-DD32-44D4-AA8C-EB73F4E2CDEA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7D4D4-25C8-4D19-92FE-AA3F3665A90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88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13204-FB01-4171-AC97-DF28F835B72B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84F12-6FEB-4881-8048-1685166138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25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26584-D2EB-4147-8B9B-9538E44DCE5F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2DBA8-FE62-4E38-B877-DC150C4A8A5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1797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4" t="-645" b="645"/>
          <a:stretch>
            <a:fillRect/>
          </a:stretch>
        </p:blipFill>
        <p:spPr bwMode="auto">
          <a:xfrm>
            <a:off x="6608763" y="4156075"/>
            <a:ext cx="2373312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3"/>
          <a:stretch>
            <a:fillRect/>
          </a:stretch>
        </p:blipFill>
        <p:spPr bwMode="auto">
          <a:xfrm>
            <a:off x="2174875" y="4178300"/>
            <a:ext cx="258762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-827" r="38155" b="827"/>
          <a:stretch>
            <a:fillRect/>
          </a:stretch>
        </p:blipFill>
        <p:spPr bwMode="auto">
          <a:xfrm>
            <a:off x="4552950" y="4170363"/>
            <a:ext cx="2265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4" r="19342"/>
          <a:stretch>
            <a:fillRect/>
          </a:stretch>
        </p:blipFill>
        <p:spPr bwMode="auto">
          <a:xfrm>
            <a:off x="144463" y="4181475"/>
            <a:ext cx="223996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4463" y="3324225"/>
            <a:ext cx="8839200" cy="896938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144463" y="6381750"/>
            <a:ext cx="9036050" cy="4127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9156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3284538"/>
            <a:ext cx="8839200" cy="3421062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69626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19DB2B0-3D44-4441-A813-56117C78364D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0BFA8E5-6889-45D1-93BA-467032A88B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903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-Blue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6788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75705"/>
            <a:ext cx="8219256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42664" y="548680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382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585049"/>
          </a:xfrm>
        </p:spPr>
        <p:txBody>
          <a:bodyPr/>
          <a:lstStyle>
            <a:lvl1pPr marL="355600" indent="-355600"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19DB2B0-3D44-4441-A813-56117C78364D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7354D1-B30B-41AE-B354-D70E5CAF66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284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2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772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19DB2B0-3D44-4441-A813-56117C78364D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96EF4F0-FF02-43CC-A56C-8619F4C3D5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9160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red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6046788"/>
            <a:ext cx="9144001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4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3697"/>
            <a:ext cx="83058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664" y="548680"/>
            <a:ext cx="8305800" cy="7551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6866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9" t="16734" b="20667"/>
          <a:stretch>
            <a:fillRect/>
          </a:stretch>
        </p:blipFill>
        <p:spPr bwMode="auto">
          <a:xfrm>
            <a:off x="250825" y="6113463"/>
            <a:ext cx="1778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47713"/>
            <a:ext cx="8147248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585664"/>
            <a:ext cx="7272808" cy="7551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626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19DB2B0-3D44-4441-A813-56117C78364D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8ADAC61-2ADC-47E5-83EC-10387A2C55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94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98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92696"/>
            <a:ext cx="8305800" cy="75510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50C5DBB-8168-4F41-BB76-16399B2AA103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203AD7-DD75-4652-892A-D1FA771E9B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608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799"/>
            <a:ext cx="4040188" cy="546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1000" y="692696"/>
            <a:ext cx="8305800" cy="57606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5DDDC1B-B8BD-4627-AE94-37D2E7661C1D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B612239-05D0-461C-927A-FA982C7060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649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6775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61925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B31778-EDA7-48D3-807E-FD7A4496382A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CD69CDF-E661-429D-BE7C-7DE9085064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583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C04220A-AFCA-4F1D-B018-3F9FE9493E9D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36B74AA-83F1-4E11-BDEA-D7A8531D6B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282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C8097E4-73E5-43E2-ACC7-872E393BDEDF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9F925A-E2D0-4433-A32F-ED81A076FD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776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E33706-693A-4D3A-B44D-8936E86B4B81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A3FA39-F761-4B47-AE99-BADA35D3CB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3558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93C8B8-DCB5-4F8D-A04F-E106733215FF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5F1C269-168E-4778-820F-02FD9C6588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504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3CE4FE5-B0E7-4961-99F0-FBA499507401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077FEC-E994-4EAD-9E5D-CDD018854E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463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4" t="-645" b="645"/>
          <a:stretch/>
        </p:blipFill>
        <p:spPr>
          <a:xfrm>
            <a:off x="6608762" y="4155355"/>
            <a:ext cx="2372828" cy="2316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3"/>
          <a:stretch/>
        </p:blipFill>
        <p:spPr>
          <a:xfrm>
            <a:off x="2175200" y="4177777"/>
            <a:ext cx="2587075" cy="22712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-827" r="38155" b="827"/>
          <a:stretch/>
        </p:blipFill>
        <p:spPr>
          <a:xfrm>
            <a:off x="4552835" y="4170303"/>
            <a:ext cx="2265368" cy="22862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4" r="19342"/>
          <a:stretch/>
        </p:blipFill>
        <p:spPr>
          <a:xfrm>
            <a:off x="144016" y="4181514"/>
            <a:ext cx="2240624" cy="2263795"/>
          </a:xfrm>
          <a:prstGeom prst="rect">
            <a:avLst/>
          </a:prstGeom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49186" name="Rectangle 2"/>
          <p:cNvSpPr>
            <a:spLocks noChangeArrowheads="1"/>
          </p:cNvSpPr>
          <p:nvPr/>
        </p:nvSpPr>
        <p:spPr bwMode="auto">
          <a:xfrm>
            <a:off x="144016" y="3324558"/>
            <a:ext cx="8839200" cy="89653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0000"/>
              </a:solidFill>
              <a:latin typeface="Times" pitchFamily="48" charset="0"/>
            </a:endParaRP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144016" y="6381328"/>
            <a:ext cx="9036496" cy="41269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800">
              <a:solidFill>
                <a:srgbClr val="004D75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921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ChangeArrowheads="1"/>
          </p:cNvSpPr>
          <p:nvPr/>
        </p:nvSpPr>
        <p:spPr bwMode="auto">
          <a:xfrm>
            <a:off x="152400" y="3284984"/>
            <a:ext cx="8839200" cy="3420616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0000"/>
              </a:solidFill>
              <a:latin typeface="Times" pitchFamily="48" charset="0"/>
            </a:endParaRP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795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9DB2B0-3D44-4441-A813-56117C78364D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5" descr="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124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-Blue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6564"/>
            <a:ext cx="9144000" cy="9108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75705"/>
            <a:ext cx="8219256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91082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42664" y="548680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6133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585049"/>
          </a:xfrm>
        </p:spPr>
        <p:txBody>
          <a:bodyPr/>
          <a:lstStyle>
            <a:lvl1pPr marL="355600" indent="-355600"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9DB2B0-3D44-4441-A813-56117C78364D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 descr="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07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9DB2B0-3D44-4441-A813-56117C78364D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0" name="Picture 9" descr="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  <p:pic>
        <p:nvPicPr>
          <p:cNvPr id="8" name="Picture 7" descr="2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7963"/>
            <a:ext cx="9144000" cy="910828"/>
          </a:xfrm>
          <a:prstGeom prst="rect">
            <a:avLst/>
          </a:prstGeom>
        </p:spPr>
      </p:pic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57314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red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046564"/>
            <a:ext cx="9144000" cy="910828"/>
          </a:xfrm>
          <a:prstGeom prst="rect">
            <a:avLst/>
          </a:prstGeom>
        </p:spPr>
      </p:pic>
      <p:pic>
        <p:nvPicPr>
          <p:cNvPr id="10" name="Picture 9" descr="4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9108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3697"/>
            <a:ext cx="83058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2664" y="548680"/>
            <a:ext cx="8305800" cy="7551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9781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9108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47713"/>
            <a:ext cx="8147248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585664"/>
            <a:ext cx="7272808" cy="7551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 descr="logo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9" t="16735" b="20667"/>
          <a:stretch/>
        </p:blipFill>
        <p:spPr>
          <a:xfrm>
            <a:off x="251520" y="6112688"/>
            <a:ext cx="1777363" cy="6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754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9DB2B0-3D44-4441-A813-56117C78364D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0" name="Picture 9" descr="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1452705"/>
          </a:xfrm>
        </p:spPr>
        <p:txBody>
          <a:bodyPr/>
          <a:lstStyle>
            <a:lvl1pPr marL="355600" indent="-355600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199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840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92696"/>
            <a:ext cx="8305800" cy="75510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0C5DBB-8168-4F41-BB76-16399B2AA103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7" name="Picture 6" descr="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507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799"/>
            <a:ext cx="4040188" cy="546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DDDC1B-B8BD-4627-AE94-37D2E7661C1D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0" name="Picture 9" descr="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1000" y="692696"/>
            <a:ext cx="8305800" cy="57606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21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B31778-EDA7-48D3-807E-FD7A4496382A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5" descr="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172"/>
            <a:ext cx="9144000" cy="9108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619672" cy="623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620688"/>
            <a:ext cx="8305800" cy="755104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3619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04220A-AFCA-4F1D-B018-3F9FE9493E9D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364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8097E4-73E5-43E2-ACC7-872E393BDEDF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464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E33706-693A-4D3A-B44D-8936E86B4B81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585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93C8B8-DCB5-4F8D-A04F-E106733215FF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1800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CE4FE5-B0E7-4961-99F0-FBA499507401}" type="datetime1">
              <a:rPr lang="en-GB" smtClean="0">
                <a:solidFill>
                  <a:srgbClr val="000000"/>
                </a:solidFill>
              </a:rPr>
              <a:pPr/>
              <a:t>14/09/2016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2A85CF-4430-4A30-963C-ECE060E16C1D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1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3481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98519CA-9983-4D02-967A-E96AF4650F3F}" type="datetime4">
              <a:rPr lang="en-GB" altLang="en-US"/>
              <a:pPr>
                <a:defRPr/>
              </a:pPr>
              <a:t>14 September 2016</a:t>
            </a:fld>
            <a:endParaRPr lang="en-GB" altLang="en-US"/>
          </a:p>
        </p:txBody>
      </p:sp>
      <p:sp>
        <p:nvSpPr>
          <p:cNvPr id="348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9B6E670-8EDE-4D7B-B2D8-C78FED596F8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anose="020B0604030504040204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 kern="1200"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 kern="1200">
          <a:solidFill>
            <a:srgbClr val="004D75"/>
          </a:solidFill>
          <a:latin typeface="+mn-lt"/>
          <a:ea typeface="+mn-ea"/>
          <a:cs typeface="+mn-cs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 kern="1200">
          <a:solidFill>
            <a:srgbClr val="004D75"/>
          </a:solidFill>
          <a:latin typeface="+mn-lt"/>
          <a:ea typeface="+mn-ea"/>
          <a:cs typeface="+mn-cs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 kern="1200">
          <a:solidFill>
            <a:srgbClr val="004D75"/>
          </a:solidFill>
          <a:latin typeface="+mn-lt"/>
          <a:ea typeface="+mn-ea"/>
          <a:cs typeface="+mn-cs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 kern="1200">
          <a:solidFill>
            <a:srgbClr val="004D7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3481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85A17CDF-42A6-469A-9761-2C66EDDA83F4}" type="datetime1">
              <a:rPr lang="en-GB"/>
              <a:pPr>
                <a:defRPr/>
              </a:pPr>
              <a:t>14/09/2016</a:t>
            </a:fld>
            <a:endParaRPr lang="en-GB"/>
          </a:p>
        </p:txBody>
      </p:sp>
      <p:sp>
        <p:nvSpPr>
          <p:cNvPr id="348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953230EB-49F3-4194-BFCB-A330B2FD2C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fontAlgn="base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fontAlgn="base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rgbClr val="004D75"/>
          </a:solidFill>
          <a:latin typeface="+mn-lt"/>
        </a:defRPr>
      </a:lvl2pPr>
      <a:lvl3pPr marL="530225" indent="-149225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fontAlgn="base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48164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65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srgbClr val="000000"/>
              </a:solidFill>
              <a:latin typeface="Times" pitchFamily="48" charset="0"/>
            </a:endParaRPr>
          </a:p>
        </p:txBody>
      </p:sp>
      <p:sp>
        <p:nvSpPr>
          <p:cNvPr id="3481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A17CDF-42A6-469A-9761-2C66EDDA83F4}" type="datetime1">
              <a:rPr lang="en-GB" smtClean="0">
                <a:solidFill>
                  <a:srgbClr val="004D75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14/09/2016</a:t>
            </a:fld>
            <a:endParaRPr lang="en-GB">
              <a:solidFill>
                <a:srgbClr val="004D75"/>
              </a:solidFill>
              <a:cs typeface="Arial" charset="0"/>
            </a:endParaRPr>
          </a:p>
        </p:txBody>
      </p:sp>
      <p:sp>
        <p:nvSpPr>
          <p:cNvPr id="348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7B0C37-25F1-46FB-B016-68F86B3263BB}" type="slidenum">
              <a:rPr lang="en-GB" smtClean="0">
                <a:solidFill>
                  <a:srgbClr val="004D75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4D75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51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  <p:sldLayoutId id="2147483963" r:id="rId18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1" fontAlgn="base" hangingPunct="1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1" fontAlgn="base" hangingPunct="1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rgbClr val="004D75"/>
          </a:solidFill>
          <a:latin typeface="+mn-lt"/>
        </a:defRPr>
      </a:lvl2pPr>
      <a:lvl3pPr marL="530225" indent="-149225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9696" y="-1"/>
            <a:ext cx="9193696" cy="6858001"/>
          </a:xfrm>
          <a:prstGeom prst="rect">
            <a:avLst/>
          </a:prstGeom>
        </p:spPr>
      </p:pic>
      <p:sp>
        <p:nvSpPr>
          <p:cNvPr id="2355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00113" y="2427288"/>
            <a:ext cx="7772400" cy="990600"/>
          </a:xfrm>
        </p:spPr>
        <p:txBody>
          <a:bodyPr/>
          <a:lstStyle/>
          <a:p>
            <a:r>
              <a:rPr lang="en-GB" altLang="en-US" b="1" i="1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Artificial Neural Network Based Data Mining Approaches to Identify Key Molecular Drivers of Proliferation in Breast Cancer</a:t>
            </a:r>
            <a:endParaRPr lang="en-GB" altLang="en-US" sz="2000" b="1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55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4363" y="3894944"/>
            <a:ext cx="7772400" cy="2240613"/>
          </a:xfrm>
        </p:spPr>
        <p:txBody>
          <a:bodyPr/>
          <a:lstStyle/>
          <a:p>
            <a:pPr algn="ctr" eaLnBrk="1" hangingPunct="1"/>
            <a:r>
              <a:rPr lang="en-US" altLang="en-US" sz="1600" b="1" dirty="0">
                <a:solidFill>
                  <a:srgbClr val="AC0000"/>
                </a:solidFill>
              </a:rPr>
              <a:t>Devika Agarwal</a:t>
            </a:r>
            <a:r>
              <a:rPr lang="en-US" altLang="en-US" sz="1600" b="1" baseline="30000" dirty="0">
                <a:solidFill>
                  <a:srgbClr val="AC0000"/>
                </a:solidFill>
              </a:rPr>
              <a:t>1</a:t>
            </a:r>
            <a:r>
              <a:rPr lang="en-US" altLang="en-US" sz="1600" b="1" dirty="0">
                <a:solidFill>
                  <a:srgbClr val="AC0000"/>
                </a:solidFill>
              </a:rPr>
              <a:t>, </a:t>
            </a:r>
            <a:r>
              <a:rPr lang="en-US" altLang="en-US" sz="1600" dirty="0">
                <a:solidFill>
                  <a:srgbClr val="AC0000"/>
                </a:solidFill>
              </a:rPr>
              <a:t>Tarek </a:t>
            </a:r>
            <a:r>
              <a:rPr lang="en-US" altLang="en-US" sz="1600" dirty="0" err="1">
                <a:solidFill>
                  <a:srgbClr val="AC0000"/>
                </a:solidFill>
              </a:rPr>
              <a:t>M.A.Abdel</a:t>
            </a:r>
            <a:r>
              <a:rPr lang="en-US" altLang="en-US" sz="1600" dirty="0">
                <a:solidFill>
                  <a:srgbClr val="AC0000"/>
                </a:solidFill>
              </a:rPr>
              <a:t> Fatah</a:t>
            </a:r>
            <a:r>
              <a:rPr lang="en-US" altLang="en-US" sz="1600" baseline="30000" dirty="0">
                <a:solidFill>
                  <a:srgbClr val="AC0000"/>
                </a:solidFill>
              </a:rPr>
              <a:t>2</a:t>
            </a:r>
            <a:r>
              <a:rPr lang="en-US" altLang="en-US" sz="1600" dirty="0">
                <a:solidFill>
                  <a:srgbClr val="AC0000"/>
                </a:solidFill>
              </a:rPr>
              <a:t>, Robert C. Rees</a:t>
            </a:r>
            <a:r>
              <a:rPr lang="en-US" altLang="en-US" sz="1600" baseline="30000" dirty="0">
                <a:solidFill>
                  <a:srgbClr val="AC0000"/>
                </a:solidFill>
              </a:rPr>
              <a:t>1</a:t>
            </a:r>
            <a:r>
              <a:rPr lang="en-US" altLang="en-US" sz="1600" dirty="0">
                <a:solidFill>
                  <a:srgbClr val="AC0000"/>
                </a:solidFill>
              </a:rPr>
              <a:t>, Stephen. Y. T.Chan</a:t>
            </a:r>
            <a:r>
              <a:rPr lang="en-US" altLang="en-US" sz="1600" baseline="30000" dirty="0">
                <a:solidFill>
                  <a:srgbClr val="AC0000"/>
                </a:solidFill>
              </a:rPr>
              <a:t>2</a:t>
            </a:r>
            <a:r>
              <a:rPr lang="en-US" altLang="en-US" sz="1600" dirty="0">
                <a:solidFill>
                  <a:srgbClr val="AC0000"/>
                </a:solidFill>
              </a:rPr>
              <a:t>, Graham </a:t>
            </a:r>
            <a:r>
              <a:rPr lang="en-US" altLang="en-US" sz="1600" dirty="0" err="1">
                <a:solidFill>
                  <a:srgbClr val="AC0000"/>
                </a:solidFill>
              </a:rPr>
              <a:t>R.Ball</a:t>
            </a:r>
            <a:r>
              <a:rPr lang="en-US" altLang="en-US" sz="1600" dirty="0">
                <a:solidFill>
                  <a:srgbClr val="AC0000"/>
                </a:solidFill>
              </a:rPr>
              <a:t> </a:t>
            </a:r>
            <a:r>
              <a:rPr lang="en-US" altLang="en-US" sz="1600" baseline="30000" dirty="0">
                <a:solidFill>
                  <a:srgbClr val="AC0000"/>
                </a:solidFill>
              </a:rPr>
              <a:t>1</a:t>
            </a:r>
          </a:p>
          <a:p>
            <a:pPr algn="ctr" eaLnBrk="1" hangingPunct="1"/>
            <a:r>
              <a:rPr lang="en-US" altLang="en-US" baseline="30000" dirty="0">
                <a:solidFill>
                  <a:schemeClr val="tx1"/>
                </a:solidFill>
              </a:rPr>
              <a:t>1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sz="1200" dirty="0">
                <a:solidFill>
                  <a:schemeClr val="tx1"/>
                </a:solidFill>
              </a:rPr>
              <a:t>John van </a:t>
            </a:r>
            <a:r>
              <a:rPr lang="en-US" altLang="en-US" sz="1200" dirty="0" err="1">
                <a:solidFill>
                  <a:schemeClr val="tx1"/>
                </a:solidFill>
              </a:rPr>
              <a:t>Geest</a:t>
            </a:r>
            <a:r>
              <a:rPr lang="en-US" altLang="en-US" sz="1200" dirty="0">
                <a:solidFill>
                  <a:schemeClr val="tx1"/>
                </a:solidFill>
              </a:rPr>
              <a:t> Cancer Research Centre, School of Science and Technology, Nottingham Trent University, Clifton campus, Nottingham NG11 8NS, UK</a:t>
            </a:r>
            <a:endParaRPr lang="en-US" altLang="en-US" dirty="0">
              <a:solidFill>
                <a:schemeClr val="tx1"/>
              </a:solidFill>
            </a:endParaRPr>
          </a:p>
          <a:p>
            <a:pPr algn="ctr" eaLnBrk="1" hangingPunct="1"/>
            <a:r>
              <a:rPr lang="en-US" altLang="en-US" baseline="30000" dirty="0">
                <a:solidFill>
                  <a:schemeClr val="tx1"/>
                </a:solidFill>
              </a:rPr>
              <a:t>2</a:t>
            </a:r>
            <a:r>
              <a:rPr lang="en-US" altLang="en-US" sz="1200" dirty="0">
                <a:solidFill>
                  <a:schemeClr val="tx1"/>
                </a:solidFill>
              </a:rPr>
              <a:t>Clinical Oncology Department, Nottingham University Hospitals, NHS Trust, Nottingham NG5 1PB, UK</a:t>
            </a:r>
          </a:p>
          <a:p>
            <a:pPr algn="ctr" eaLnBrk="1" hangingPunct="1"/>
            <a:endParaRPr lang="en-US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520" y="692696"/>
            <a:ext cx="8305800" cy="598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fontAlgn="base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None/>
              <a:defRPr sz="20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None/>
              <a:defRPr sz="1800">
                <a:solidFill>
                  <a:srgbClr val="004D75"/>
                </a:solidFill>
                <a:latin typeface="+mn-lt"/>
              </a:defRPr>
            </a:lvl2pPr>
            <a:lvl3pPr marL="9144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600">
                <a:solidFill>
                  <a:srgbClr val="004D75"/>
                </a:solidFill>
                <a:latin typeface="+mn-lt"/>
              </a:defRPr>
            </a:lvl3pPr>
            <a:lvl4pPr marL="13716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4pPr>
            <a:lvl5pPr marL="18288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5pPr>
            <a:lvl6pPr marL="22860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1800" kern="0" dirty="0"/>
              <a:t>Introduction </a:t>
            </a:r>
            <a:endParaRPr lang="en-US" sz="1600" kern="0" dirty="0"/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 Breast Cancer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Proliferation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 Array Technology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Challenges in biomarker identification</a:t>
            </a:r>
          </a:p>
          <a:p>
            <a:pPr eaLnBrk="1" hangingPunct="1">
              <a:defRPr/>
            </a:pPr>
            <a:r>
              <a:rPr lang="en-US" sz="1800" kern="0" dirty="0"/>
              <a:t>Research aims</a:t>
            </a:r>
          </a:p>
          <a:p>
            <a:pPr eaLnBrk="1" hangingPunct="1">
              <a:defRPr/>
            </a:pPr>
            <a:r>
              <a:rPr lang="en-US" sz="1800" kern="0" dirty="0"/>
              <a:t>Artificial Neural Networks (ANNs)</a:t>
            </a:r>
          </a:p>
          <a:p>
            <a:pPr eaLnBrk="1" hangingPunct="1">
              <a:defRPr/>
            </a:pPr>
            <a:r>
              <a:rPr lang="en-US" sz="1800" kern="0" dirty="0"/>
              <a:t>Microarray cohorts</a:t>
            </a:r>
          </a:p>
          <a:p>
            <a:pPr eaLnBrk="1" hangingPunct="1">
              <a:defRPr/>
            </a:pPr>
            <a:r>
              <a:rPr lang="en-US" sz="1800" kern="0" dirty="0"/>
              <a:t>Integrative ANN data mining approach </a:t>
            </a:r>
          </a:p>
          <a:p>
            <a:pPr eaLnBrk="1" hangingPunct="1">
              <a:defRPr/>
            </a:pPr>
            <a:r>
              <a:rPr lang="en-US" sz="1800" kern="0" dirty="0"/>
              <a:t>Molecular drivers of proliferation – ANN network inference</a:t>
            </a:r>
          </a:p>
          <a:p>
            <a:pPr eaLnBrk="1" hangingPunct="1">
              <a:defRPr/>
            </a:pPr>
            <a:r>
              <a:rPr lang="en-US" sz="1800" kern="0" dirty="0"/>
              <a:t>SPAG5 validation</a:t>
            </a:r>
          </a:p>
          <a:p>
            <a:pPr eaLnBrk="1" hangingPunct="1">
              <a:defRPr/>
            </a:pPr>
            <a:r>
              <a:rPr lang="en-US" sz="1800" kern="0" dirty="0"/>
              <a:t>Summary</a:t>
            </a:r>
          </a:p>
          <a:p>
            <a:pPr eaLnBrk="1" hangingPunct="1">
              <a:defRPr/>
            </a:pPr>
            <a:endParaRPr lang="en-US" sz="1600" kern="0" dirty="0"/>
          </a:p>
          <a:p>
            <a:pPr marL="381000" lvl="2" eaLnBrk="1" hangingPunct="1">
              <a:defRPr/>
            </a:pPr>
            <a:endParaRPr lang="en-US" kern="0" dirty="0"/>
          </a:p>
          <a:p>
            <a:pPr eaLnBrk="1" hangingPunct="1">
              <a:defRPr/>
            </a:pPr>
            <a:endParaRPr lang="en-US" kern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4260" y="116632"/>
            <a:ext cx="8305800" cy="755104"/>
          </a:xfrm>
        </p:spPr>
        <p:txBody>
          <a:bodyPr/>
          <a:lstStyle/>
          <a:p>
            <a:pPr eaLnBrk="1" hangingPunct="1"/>
            <a:r>
              <a:rPr lang="en-US" altLang="en-US" sz="2400" b="0" dirty="0">
                <a:solidFill>
                  <a:schemeClr val="tx1"/>
                </a:solidFill>
              </a:rPr>
              <a:t>Outline</a:t>
            </a:r>
            <a:endParaRPr lang="en-GB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508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74625" y="130175"/>
            <a:ext cx="8305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Verdana" panose="020B0604030504040204" pitchFamily="34" charset="0"/>
              </a:defRPr>
            </a:lvl1pPr>
            <a:lvl2pPr marL="379413" indent="-188913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marL="530225" indent="-1492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marL="862013" indent="-1412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marL="1235075" indent="-1825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16922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21494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26066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30638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Breast Cancer</a:t>
            </a:r>
            <a:endParaRPr lang="en-GB" altLang="en-US" sz="24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61938" y="781050"/>
            <a:ext cx="1949450" cy="4933950"/>
            <a:chOff x="467544" y="1168894"/>
            <a:chExt cx="1830699" cy="4834698"/>
          </a:xfrm>
        </p:grpSpPr>
        <p:grpSp>
          <p:nvGrpSpPr>
            <p:cNvPr id="26679" name="Group 52"/>
            <p:cNvGrpSpPr>
              <a:grpSpLocks/>
            </p:cNvGrpSpPr>
            <p:nvPr/>
          </p:nvGrpSpPr>
          <p:grpSpPr bwMode="auto">
            <a:xfrm>
              <a:off x="467544" y="1168894"/>
              <a:ext cx="1830699" cy="4834698"/>
              <a:chOff x="0" y="0"/>
              <a:chExt cx="1830699" cy="4834698"/>
            </a:xfrm>
          </p:grpSpPr>
          <p:sp>
            <p:nvSpPr>
              <p:cNvPr id="26689" name="Rounded Rectangle 6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30699" cy="4834698"/>
              </a:xfrm>
              <a:prstGeom prst="roundRect">
                <a:avLst>
                  <a:gd name="adj" fmla="val 10000"/>
                </a:avLst>
              </a:prstGeom>
              <a:solidFill>
                <a:srgbClr val="DC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Rounded Rectangle 4"/>
              <p:cNvSpPr/>
              <p:nvPr/>
            </p:nvSpPr>
            <p:spPr>
              <a:xfrm>
                <a:off x="0" y="0"/>
                <a:ext cx="1830699" cy="14497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68580" tIns="68580" rIns="68580" bIns="68580" spcCol="1270" anchor="ctr"/>
              <a:lstStyle/>
              <a:p>
                <a:pPr algn="ctr" defTabSz="800100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600" kern="0" dirty="0">
                    <a:solidFill>
                      <a:prstClr val="black"/>
                    </a:solidFill>
                  </a:rPr>
                  <a:t>Statistics</a:t>
                </a:r>
              </a:p>
            </p:txBody>
          </p:sp>
        </p:grpSp>
        <p:grpSp>
          <p:nvGrpSpPr>
            <p:cNvPr id="26680" name="Group 53"/>
            <p:cNvGrpSpPr>
              <a:grpSpLocks/>
            </p:cNvGrpSpPr>
            <p:nvPr/>
          </p:nvGrpSpPr>
          <p:grpSpPr bwMode="auto">
            <a:xfrm>
              <a:off x="667579" y="2619716"/>
              <a:ext cx="1464559" cy="949824"/>
              <a:chOff x="200035" y="1450822"/>
              <a:chExt cx="1464559" cy="949824"/>
            </a:xfrm>
          </p:grpSpPr>
          <p:sp>
            <p:nvSpPr>
              <p:cNvPr id="26687" name="Rounded Rectangle 60"/>
              <p:cNvSpPr>
                <a:spLocks noChangeArrowheads="1"/>
              </p:cNvSpPr>
              <p:nvPr/>
            </p:nvSpPr>
            <p:spPr bwMode="auto">
              <a:xfrm>
                <a:off x="200035" y="1450822"/>
                <a:ext cx="1464559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Rounded Rectangle 6"/>
              <p:cNvSpPr/>
              <p:nvPr/>
            </p:nvSpPr>
            <p:spPr>
              <a:xfrm>
                <a:off x="228091" y="1479343"/>
                <a:ext cx="1408804" cy="8928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Most common diagnosed cancer, women under 35</a:t>
                </a:r>
              </a:p>
            </p:txBody>
          </p:sp>
        </p:grpSp>
        <p:grpSp>
          <p:nvGrpSpPr>
            <p:cNvPr id="26681" name="Group 54"/>
            <p:cNvGrpSpPr>
              <a:grpSpLocks/>
            </p:cNvGrpSpPr>
            <p:nvPr/>
          </p:nvGrpSpPr>
          <p:grpSpPr bwMode="auto">
            <a:xfrm>
              <a:off x="667579" y="3715667"/>
              <a:ext cx="1464559" cy="949824"/>
              <a:chOff x="200035" y="2546773"/>
              <a:chExt cx="1464559" cy="949824"/>
            </a:xfrm>
          </p:grpSpPr>
          <p:sp>
            <p:nvSpPr>
              <p:cNvPr id="26685" name="Rounded Rectangle 58"/>
              <p:cNvSpPr>
                <a:spLocks noChangeArrowheads="1"/>
              </p:cNvSpPr>
              <p:nvPr/>
            </p:nvSpPr>
            <p:spPr bwMode="auto">
              <a:xfrm>
                <a:off x="200035" y="2546773"/>
                <a:ext cx="1464559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Rounded Rectangle 8"/>
              <p:cNvSpPr/>
              <p:nvPr/>
            </p:nvSpPr>
            <p:spPr>
              <a:xfrm>
                <a:off x="228091" y="2574462"/>
                <a:ext cx="1408804" cy="894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30% treated cancer will metastasise </a:t>
                </a:r>
              </a:p>
            </p:txBody>
          </p:sp>
        </p:grpSp>
        <p:grpSp>
          <p:nvGrpSpPr>
            <p:cNvPr id="26682" name="Group 55"/>
            <p:cNvGrpSpPr>
              <a:grpSpLocks/>
            </p:cNvGrpSpPr>
            <p:nvPr/>
          </p:nvGrpSpPr>
          <p:grpSpPr bwMode="auto">
            <a:xfrm>
              <a:off x="667579" y="4811619"/>
              <a:ext cx="1464559" cy="949824"/>
              <a:chOff x="200035" y="3642725"/>
              <a:chExt cx="1464559" cy="949824"/>
            </a:xfrm>
          </p:grpSpPr>
          <p:sp>
            <p:nvSpPr>
              <p:cNvPr id="26683" name="Rounded Rectangle 56"/>
              <p:cNvSpPr>
                <a:spLocks noChangeArrowheads="1"/>
              </p:cNvSpPr>
              <p:nvPr/>
            </p:nvSpPr>
            <p:spPr bwMode="auto">
              <a:xfrm>
                <a:off x="200035" y="3642725"/>
                <a:ext cx="1464559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Rounded Rectangle 10"/>
              <p:cNvSpPr/>
              <p:nvPr/>
            </p:nvSpPr>
            <p:spPr>
              <a:xfrm>
                <a:off x="228091" y="3671135"/>
                <a:ext cx="1408804" cy="8928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90% deaths occur due to metastasis</a:t>
                </a:r>
              </a:p>
            </p:txBody>
          </p:sp>
        </p:grp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470150" y="776288"/>
            <a:ext cx="1990725" cy="4933950"/>
            <a:chOff x="3656650" y="962106"/>
            <a:chExt cx="1868743" cy="4834698"/>
          </a:xfrm>
        </p:grpSpPr>
        <p:grpSp>
          <p:nvGrpSpPr>
            <p:cNvPr id="26667" name="Group 40"/>
            <p:cNvGrpSpPr>
              <a:grpSpLocks/>
            </p:cNvGrpSpPr>
            <p:nvPr/>
          </p:nvGrpSpPr>
          <p:grpSpPr bwMode="auto">
            <a:xfrm>
              <a:off x="3656650" y="962106"/>
              <a:ext cx="1868743" cy="4834698"/>
              <a:chOff x="1985721" y="-49545"/>
              <a:chExt cx="1868743" cy="4834698"/>
            </a:xfrm>
          </p:grpSpPr>
          <p:sp>
            <p:nvSpPr>
              <p:cNvPr id="26677" name="Rounded Rectangle 50"/>
              <p:cNvSpPr>
                <a:spLocks noChangeArrowheads="1"/>
              </p:cNvSpPr>
              <p:nvPr/>
            </p:nvSpPr>
            <p:spPr bwMode="auto">
              <a:xfrm>
                <a:off x="2023765" y="-49545"/>
                <a:ext cx="1830699" cy="4834698"/>
              </a:xfrm>
              <a:prstGeom prst="roundRect">
                <a:avLst>
                  <a:gd name="adj" fmla="val 10000"/>
                </a:avLst>
              </a:pr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Rounded Rectangle 4"/>
              <p:cNvSpPr/>
              <p:nvPr/>
            </p:nvSpPr>
            <p:spPr>
              <a:xfrm>
                <a:off x="1985721" y="233"/>
                <a:ext cx="1829997" cy="14497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68580" tIns="68580" rIns="68580" bIns="68580" spcCol="1270" anchor="ctr"/>
              <a:lstStyle/>
              <a:p>
                <a:pPr algn="ctr" defTabSz="800100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600" kern="0" dirty="0">
                    <a:solidFill>
                      <a:prstClr val="black"/>
                    </a:solidFill>
                  </a:rPr>
                  <a:t>Disease Characteristics</a:t>
                </a:r>
              </a:p>
            </p:txBody>
          </p:sp>
        </p:grpSp>
        <p:grpSp>
          <p:nvGrpSpPr>
            <p:cNvPr id="26668" name="Group 41"/>
            <p:cNvGrpSpPr>
              <a:grpSpLocks/>
            </p:cNvGrpSpPr>
            <p:nvPr/>
          </p:nvGrpSpPr>
          <p:grpSpPr bwMode="auto">
            <a:xfrm>
              <a:off x="3867547" y="2410600"/>
              <a:ext cx="1460865" cy="973878"/>
              <a:chOff x="2196618" y="1398949"/>
              <a:chExt cx="1460865" cy="973878"/>
            </a:xfrm>
          </p:grpSpPr>
          <p:sp>
            <p:nvSpPr>
              <p:cNvPr id="26675" name="Rounded Rectangle 48"/>
              <p:cNvSpPr>
                <a:spLocks noChangeArrowheads="1"/>
              </p:cNvSpPr>
              <p:nvPr/>
            </p:nvSpPr>
            <p:spPr bwMode="auto">
              <a:xfrm>
                <a:off x="2220742" y="1398949"/>
                <a:ext cx="1436741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Rounded Rectangle 6"/>
              <p:cNvSpPr/>
              <p:nvPr/>
            </p:nvSpPr>
            <p:spPr>
              <a:xfrm>
                <a:off x="2197333" y="1478021"/>
                <a:ext cx="1408264" cy="894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Complex with great heterogeneity </a:t>
                </a:r>
              </a:p>
            </p:txBody>
          </p:sp>
        </p:grpSp>
        <p:grpSp>
          <p:nvGrpSpPr>
            <p:cNvPr id="26669" name="Group 42"/>
            <p:cNvGrpSpPr>
              <a:grpSpLocks/>
            </p:cNvGrpSpPr>
            <p:nvPr/>
          </p:nvGrpSpPr>
          <p:grpSpPr bwMode="auto">
            <a:xfrm>
              <a:off x="3867547" y="3488344"/>
              <a:ext cx="1460865" cy="947652"/>
              <a:chOff x="2196618" y="2476693"/>
              <a:chExt cx="1460865" cy="947652"/>
            </a:xfrm>
          </p:grpSpPr>
          <p:sp>
            <p:nvSpPr>
              <p:cNvPr id="26673" name="Rounded Rectangle 46"/>
              <p:cNvSpPr>
                <a:spLocks noChangeArrowheads="1"/>
              </p:cNvSpPr>
              <p:nvPr/>
            </p:nvSpPr>
            <p:spPr bwMode="auto">
              <a:xfrm>
                <a:off x="2220744" y="2476693"/>
                <a:ext cx="1436739" cy="938708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" name="Rounded Rectangle 8"/>
              <p:cNvSpPr/>
              <p:nvPr/>
            </p:nvSpPr>
            <p:spPr>
              <a:xfrm>
                <a:off x="2197333" y="2529583"/>
                <a:ext cx="1408264" cy="894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Different distinct biological and molecular features </a:t>
                </a:r>
              </a:p>
            </p:txBody>
          </p:sp>
        </p:grpSp>
        <p:grpSp>
          <p:nvGrpSpPr>
            <p:cNvPr id="26670" name="Group 43"/>
            <p:cNvGrpSpPr>
              <a:grpSpLocks/>
            </p:cNvGrpSpPr>
            <p:nvPr/>
          </p:nvGrpSpPr>
          <p:grpSpPr bwMode="auto">
            <a:xfrm>
              <a:off x="3867547" y="4594894"/>
              <a:ext cx="1460866" cy="965043"/>
              <a:chOff x="2196618" y="3583243"/>
              <a:chExt cx="1460866" cy="965043"/>
            </a:xfrm>
          </p:grpSpPr>
          <p:sp>
            <p:nvSpPr>
              <p:cNvPr id="26671" name="Rounded Rectangle 44"/>
              <p:cNvSpPr>
                <a:spLocks noChangeArrowheads="1"/>
              </p:cNvSpPr>
              <p:nvPr/>
            </p:nvSpPr>
            <p:spPr bwMode="auto">
              <a:xfrm>
                <a:off x="2220743" y="3583243"/>
                <a:ext cx="1436741" cy="965043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Rounded Rectangle 10"/>
              <p:cNvSpPr/>
              <p:nvPr/>
            </p:nvSpPr>
            <p:spPr>
              <a:xfrm>
                <a:off x="2197333" y="3640257"/>
                <a:ext cx="1408264" cy="8960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Diverse clinical outcomes</a:t>
                </a:r>
              </a:p>
            </p:txBody>
          </p:sp>
        </p:grp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961188" y="781050"/>
            <a:ext cx="1951037" cy="4933950"/>
            <a:chOff x="3809051" y="1164051"/>
            <a:chExt cx="1830699" cy="4834698"/>
          </a:xfrm>
        </p:grpSpPr>
        <p:grpSp>
          <p:nvGrpSpPr>
            <p:cNvPr id="26655" name="Group 7"/>
            <p:cNvGrpSpPr>
              <a:grpSpLocks/>
            </p:cNvGrpSpPr>
            <p:nvPr/>
          </p:nvGrpSpPr>
          <p:grpSpPr bwMode="auto">
            <a:xfrm>
              <a:off x="3809051" y="1164051"/>
              <a:ext cx="1830699" cy="4834698"/>
              <a:chOff x="5904664" y="0"/>
              <a:chExt cx="1830699" cy="4834698"/>
            </a:xfrm>
          </p:grpSpPr>
          <p:sp>
            <p:nvSpPr>
              <p:cNvPr id="26665" name="Rounded Rectangle 17"/>
              <p:cNvSpPr>
                <a:spLocks noChangeArrowheads="1"/>
              </p:cNvSpPr>
              <p:nvPr/>
            </p:nvSpPr>
            <p:spPr bwMode="auto">
              <a:xfrm>
                <a:off x="5904664" y="0"/>
                <a:ext cx="1830699" cy="4834698"/>
              </a:xfrm>
              <a:prstGeom prst="roundRect">
                <a:avLst>
                  <a:gd name="adj" fmla="val 10000"/>
                </a:avLst>
              </a:pr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Rounded Rectangle 4"/>
              <p:cNvSpPr/>
              <p:nvPr/>
            </p:nvSpPr>
            <p:spPr>
              <a:xfrm>
                <a:off x="5904664" y="0"/>
                <a:ext cx="1830699" cy="14497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68580" tIns="68580" rIns="68580" bIns="68580" spcCol="1270" anchor="ctr"/>
              <a:lstStyle/>
              <a:p>
                <a:pPr algn="ctr" defTabSz="800100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600" kern="0" dirty="0">
                    <a:solidFill>
                      <a:prstClr val="black"/>
                    </a:solidFill>
                  </a:rPr>
                  <a:t>Research</a:t>
                </a:r>
              </a:p>
              <a:p>
                <a:pPr algn="ctr" defTabSz="800100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600" kern="0" dirty="0">
                    <a:solidFill>
                      <a:prstClr val="black"/>
                    </a:solidFill>
                  </a:rPr>
                  <a:t>Interest</a:t>
                </a:r>
                <a:endParaRPr lang="en-GB" sz="1000" kern="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656" name="Group 8"/>
            <p:cNvGrpSpPr>
              <a:grpSpLocks/>
            </p:cNvGrpSpPr>
            <p:nvPr/>
          </p:nvGrpSpPr>
          <p:grpSpPr bwMode="auto">
            <a:xfrm>
              <a:off x="3979420" y="2631575"/>
              <a:ext cx="1464559" cy="949824"/>
              <a:chOff x="6075033" y="1467524"/>
              <a:chExt cx="1464559" cy="949824"/>
            </a:xfrm>
          </p:grpSpPr>
          <p:sp>
            <p:nvSpPr>
              <p:cNvPr id="26663" name="Rounded Rectangle 15"/>
              <p:cNvSpPr>
                <a:spLocks noChangeArrowheads="1"/>
              </p:cNvSpPr>
              <p:nvPr/>
            </p:nvSpPr>
            <p:spPr bwMode="auto">
              <a:xfrm>
                <a:off x="6075033" y="1467524"/>
                <a:ext cx="1464559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Rounded Rectangle 6"/>
              <p:cNvSpPr/>
              <p:nvPr/>
            </p:nvSpPr>
            <p:spPr>
              <a:xfrm>
                <a:off x="6116185" y="1477787"/>
                <a:ext cx="1410636" cy="8944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kern="0" dirty="0">
                    <a:solidFill>
                      <a:prstClr val="black"/>
                    </a:solidFill>
                  </a:rPr>
                  <a:t>Molecular pathways</a:t>
                </a:r>
              </a:p>
            </p:txBody>
          </p:sp>
        </p:grpSp>
        <p:grpSp>
          <p:nvGrpSpPr>
            <p:cNvPr id="26657" name="Group 9"/>
            <p:cNvGrpSpPr>
              <a:grpSpLocks/>
            </p:cNvGrpSpPr>
            <p:nvPr/>
          </p:nvGrpSpPr>
          <p:grpSpPr bwMode="auto">
            <a:xfrm>
              <a:off x="3993329" y="3710824"/>
              <a:ext cx="1464559" cy="949824"/>
              <a:chOff x="6088942" y="2546773"/>
              <a:chExt cx="1464559" cy="949824"/>
            </a:xfrm>
          </p:grpSpPr>
          <p:sp>
            <p:nvSpPr>
              <p:cNvPr id="26661" name="Rounded Rectangle 13"/>
              <p:cNvSpPr>
                <a:spLocks noChangeArrowheads="1"/>
              </p:cNvSpPr>
              <p:nvPr/>
            </p:nvSpPr>
            <p:spPr bwMode="auto">
              <a:xfrm>
                <a:off x="6088942" y="2546773"/>
                <a:ext cx="1464559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Rounded Rectangle 8"/>
              <p:cNvSpPr/>
              <p:nvPr/>
            </p:nvSpPr>
            <p:spPr>
              <a:xfrm>
                <a:off x="6117674" y="2574462"/>
                <a:ext cx="1407658" cy="894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b="1" kern="0" dirty="0">
                    <a:solidFill>
                      <a:prstClr val="black"/>
                    </a:solidFill>
                  </a:rPr>
                  <a:t>Precision medicine</a:t>
                </a:r>
              </a:p>
            </p:txBody>
          </p:sp>
        </p:grpSp>
        <p:grpSp>
          <p:nvGrpSpPr>
            <p:cNvPr id="26658" name="Group 10"/>
            <p:cNvGrpSpPr>
              <a:grpSpLocks/>
            </p:cNvGrpSpPr>
            <p:nvPr/>
          </p:nvGrpSpPr>
          <p:grpSpPr bwMode="auto">
            <a:xfrm>
              <a:off x="3993329" y="4806776"/>
              <a:ext cx="1464559" cy="949824"/>
              <a:chOff x="6088942" y="3642725"/>
              <a:chExt cx="1464559" cy="949824"/>
            </a:xfrm>
          </p:grpSpPr>
          <p:sp>
            <p:nvSpPr>
              <p:cNvPr id="26659" name="Rounded Rectangle 11"/>
              <p:cNvSpPr>
                <a:spLocks noChangeArrowheads="1"/>
              </p:cNvSpPr>
              <p:nvPr/>
            </p:nvSpPr>
            <p:spPr bwMode="auto">
              <a:xfrm>
                <a:off x="6088942" y="3642725"/>
                <a:ext cx="1464559" cy="949824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algn="ctr">
                <a:solidFill>
                  <a:srgbClr val="10253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Rounded Rectangle 10"/>
              <p:cNvSpPr/>
              <p:nvPr/>
            </p:nvSpPr>
            <p:spPr>
              <a:xfrm>
                <a:off x="6089373" y="3671135"/>
                <a:ext cx="1435960" cy="8928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27940" tIns="20955" rIns="27940" bIns="20955" spcCol="1270" anchor="ctr"/>
              <a:lstStyle/>
              <a:p>
                <a:pPr algn="ctr" defTabSz="466725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050" b="1" kern="0" dirty="0">
                    <a:solidFill>
                      <a:srgbClr val="C00000"/>
                    </a:solidFill>
                  </a:rPr>
                  <a:t>Focus on proliferation pathways</a:t>
                </a:r>
              </a:p>
            </p:txBody>
          </p:sp>
        </p:grpSp>
      </p:grpSp>
      <p:cxnSp>
        <p:nvCxnSpPr>
          <p:cNvPr id="68" name="Straight Connector 67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73" name="Group 72"/>
          <p:cNvGrpSpPr>
            <a:grpSpLocks/>
          </p:cNvGrpSpPr>
          <p:nvPr/>
        </p:nvGrpSpPr>
        <p:grpSpPr bwMode="auto">
          <a:xfrm>
            <a:off x="4675188" y="776288"/>
            <a:ext cx="2011362" cy="4933950"/>
            <a:chOff x="4616103" y="781186"/>
            <a:chExt cx="2011152" cy="4933471"/>
          </a:xfrm>
        </p:grpSpPr>
        <p:grpSp>
          <p:nvGrpSpPr>
            <p:cNvPr id="26632" name="Group 19"/>
            <p:cNvGrpSpPr>
              <a:grpSpLocks/>
            </p:cNvGrpSpPr>
            <p:nvPr/>
          </p:nvGrpSpPr>
          <p:grpSpPr bwMode="auto">
            <a:xfrm>
              <a:off x="4616103" y="781186"/>
              <a:ext cx="2011152" cy="4933471"/>
              <a:chOff x="3880724" y="0"/>
              <a:chExt cx="1887845" cy="4834698"/>
            </a:xfrm>
          </p:grpSpPr>
          <p:sp>
            <p:nvSpPr>
              <p:cNvPr id="26653" name="Rounded Rectangle 38"/>
              <p:cNvSpPr>
                <a:spLocks noChangeArrowheads="1"/>
              </p:cNvSpPr>
              <p:nvPr/>
            </p:nvSpPr>
            <p:spPr bwMode="auto">
              <a:xfrm>
                <a:off x="3937870" y="0"/>
                <a:ext cx="1830699" cy="4834698"/>
              </a:xfrm>
              <a:prstGeom prst="roundRect">
                <a:avLst>
                  <a:gd name="adj" fmla="val 10000"/>
                </a:avLst>
              </a:pr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Rounded Rectangle 4"/>
              <p:cNvSpPr/>
              <p:nvPr/>
            </p:nvSpPr>
            <p:spPr>
              <a:xfrm>
                <a:off x="3880724" y="0"/>
                <a:ext cx="1887845" cy="14497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68580" tIns="68580" rIns="68580" bIns="68580" spcCol="1270" anchor="ctr"/>
              <a:lstStyle/>
              <a:p>
                <a:pPr algn="ctr" defTabSz="800100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defRPr/>
                </a:pPr>
                <a:r>
                  <a:rPr lang="en-GB" sz="1600" kern="0" dirty="0">
                    <a:solidFill>
                      <a:prstClr val="black"/>
                    </a:solidFill>
                  </a:rPr>
                  <a:t>Current Treatment Pathways</a:t>
                </a:r>
              </a:p>
            </p:txBody>
          </p:sp>
        </p:grpSp>
        <p:grpSp>
          <p:nvGrpSpPr>
            <p:cNvPr id="26633" name="Group 71"/>
            <p:cNvGrpSpPr>
              <a:grpSpLocks/>
            </p:cNvGrpSpPr>
            <p:nvPr/>
          </p:nvGrpSpPr>
          <p:grpSpPr bwMode="auto">
            <a:xfrm>
              <a:off x="4813537" y="2244189"/>
              <a:ext cx="1689248" cy="3184745"/>
              <a:chOff x="4813537" y="2244189"/>
              <a:chExt cx="1689248" cy="3184745"/>
            </a:xfrm>
          </p:grpSpPr>
          <p:grpSp>
            <p:nvGrpSpPr>
              <p:cNvPr id="26634" name="Group 20"/>
              <p:cNvGrpSpPr>
                <a:grpSpLocks/>
              </p:cNvGrpSpPr>
              <p:nvPr/>
            </p:nvGrpSpPr>
            <p:grpSpPr bwMode="auto">
              <a:xfrm>
                <a:off x="4813537" y="2244189"/>
                <a:ext cx="1650106" cy="499343"/>
                <a:chOff x="4066053" y="1433716"/>
                <a:chExt cx="1548935" cy="489346"/>
              </a:xfrm>
            </p:grpSpPr>
            <p:sp>
              <p:nvSpPr>
                <p:cNvPr id="26651" name="Rounded Rectangle 36"/>
                <p:cNvSpPr>
                  <a:spLocks noChangeArrowheads="1"/>
                </p:cNvSpPr>
                <p:nvPr/>
              </p:nvSpPr>
              <p:spPr bwMode="auto">
                <a:xfrm>
                  <a:off x="4066053" y="1453567"/>
                  <a:ext cx="1533706" cy="429939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10253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8" name="Rounded Rectangle 6"/>
                <p:cNvSpPr/>
                <p:nvPr/>
              </p:nvSpPr>
              <p:spPr>
                <a:xfrm>
                  <a:off x="4090815" y="1434235"/>
                  <a:ext cx="1524283" cy="4900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25400" tIns="19050" rIns="25400" bIns="19050" spcCol="1270" anchor="ctr"/>
                <a:lstStyle/>
                <a:p>
                  <a:pPr algn="ctr" defTabSz="444500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ct val="35000"/>
                    </a:spcAft>
                    <a:defRPr/>
                  </a:pPr>
                  <a:r>
                    <a:rPr lang="en-GB" sz="1000" kern="0" dirty="0">
                      <a:solidFill>
                        <a:prstClr val="black"/>
                      </a:solidFill>
                    </a:rPr>
                    <a:t>Surgery –  mastectomy</a:t>
                  </a:r>
                </a:p>
              </p:txBody>
            </p:sp>
          </p:grpSp>
          <p:grpSp>
            <p:nvGrpSpPr>
              <p:cNvPr id="26635" name="Group 21"/>
              <p:cNvGrpSpPr>
                <a:grpSpLocks/>
              </p:cNvGrpSpPr>
              <p:nvPr/>
            </p:nvGrpSpPr>
            <p:grpSpPr bwMode="auto">
              <a:xfrm>
                <a:off x="4824369" y="2711397"/>
                <a:ext cx="1639276" cy="558008"/>
                <a:chOff x="4076219" y="1891566"/>
                <a:chExt cx="1538769" cy="546836"/>
              </a:xfrm>
            </p:grpSpPr>
            <p:sp>
              <p:nvSpPr>
                <p:cNvPr id="26649" name="Rounded Rectangle 34"/>
                <p:cNvSpPr>
                  <a:spLocks noChangeArrowheads="1"/>
                </p:cNvSpPr>
                <p:nvPr/>
              </p:nvSpPr>
              <p:spPr bwMode="auto">
                <a:xfrm>
                  <a:off x="4076219" y="1891566"/>
                  <a:ext cx="1516994" cy="519794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10253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6" name="Rounded Rectangle 8"/>
                <p:cNvSpPr/>
                <p:nvPr/>
              </p:nvSpPr>
              <p:spPr>
                <a:xfrm>
                  <a:off x="4090813" y="1949123"/>
                  <a:ext cx="1524283" cy="4900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25400" tIns="19050" rIns="25400" bIns="19050" spcCol="1270" anchor="ctr"/>
                <a:lstStyle/>
                <a:p>
                  <a:pPr algn="ctr" defTabSz="444500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ct val="35000"/>
                    </a:spcAft>
                    <a:defRPr/>
                  </a:pPr>
                  <a:r>
                    <a:rPr lang="en-GB" sz="1000" kern="0" dirty="0">
                      <a:solidFill>
                        <a:prstClr val="black"/>
                      </a:solidFill>
                    </a:rPr>
                    <a:t>Sentinel lymph node biopsy followed by surgery</a:t>
                  </a:r>
                </a:p>
              </p:txBody>
            </p:sp>
          </p:grpSp>
          <p:grpSp>
            <p:nvGrpSpPr>
              <p:cNvPr id="26636" name="Group 22"/>
              <p:cNvGrpSpPr>
                <a:grpSpLocks/>
              </p:cNvGrpSpPr>
              <p:nvPr/>
            </p:nvGrpSpPr>
            <p:grpSpPr bwMode="auto">
              <a:xfrm>
                <a:off x="4824372" y="3192418"/>
                <a:ext cx="1639270" cy="499343"/>
                <a:chOff x="4076224" y="2362957"/>
                <a:chExt cx="1538764" cy="489346"/>
              </a:xfrm>
            </p:grpSpPr>
            <p:sp>
              <p:nvSpPr>
                <p:cNvPr id="26647" name="Rounded Rectangle 32"/>
                <p:cNvSpPr>
                  <a:spLocks noChangeArrowheads="1"/>
                </p:cNvSpPr>
                <p:nvPr/>
              </p:nvSpPr>
              <p:spPr bwMode="auto">
                <a:xfrm>
                  <a:off x="4076224" y="2398457"/>
                  <a:ext cx="1516992" cy="411925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10253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" name="Rounded Rectangle 10"/>
                <p:cNvSpPr/>
                <p:nvPr/>
              </p:nvSpPr>
              <p:spPr>
                <a:xfrm>
                  <a:off x="4090815" y="2362904"/>
                  <a:ext cx="1524283" cy="4900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25400" tIns="19050" rIns="25400" bIns="19050" spcCol="1270" anchor="ctr"/>
                <a:lstStyle/>
                <a:p>
                  <a:pPr algn="ctr" defTabSz="444500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ct val="35000"/>
                    </a:spcAft>
                    <a:defRPr/>
                  </a:pPr>
                  <a:r>
                    <a:rPr lang="en-GB" sz="1000" kern="0" dirty="0">
                      <a:solidFill>
                        <a:prstClr val="black"/>
                      </a:solidFill>
                    </a:rPr>
                    <a:t>Radiation Therapy</a:t>
                  </a:r>
                </a:p>
              </p:txBody>
            </p:sp>
          </p:grpSp>
          <p:grpSp>
            <p:nvGrpSpPr>
              <p:cNvPr id="26637" name="Group 23"/>
              <p:cNvGrpSpPr>
                <a:grpSpLocks/>
              </p:cNvGrpSpPr>
              <p:nvPr/>
            </p:nvGrpSpPr>
            <p:grpSpPr bwMode="auto">
              <a:xfrm>
                <a:off x="4824369" y="3630009"/>
                <a:ext cx="1623053" cy="467040"/>
                <a:chOff x="4076221" y="2791787"/>
                <a:chExt cx="1523541" cy="457689"/>
              </a:xfrm>
            </p:grpSpPr>
            <p:sp>
              <p:nvSpPr>
                <p:cNvPr id="26645" name="Rounded Rectangle 30"/>
                <p:cNvSpPr>
                  <a:spLocks noChangeArrowheads="1"/>
                </p:cNvSpPr>
                <p:nvPr/>
              </p:nvSpPr>
              <p:spPr bwMode="auto">
                <a:xfrm>
                  <a:off x="4076221" y="2811390"/>
                  <a:ext cx="1523539" cy="42839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10253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" name="Rounded Rectangle 12"/>
                <p:cNvSpPr/>
                <p:nvPr/>
              </p:nvSpPr>
              <p:spPr>
                <a:xfrm>
                  <a:off x="4075915" y="2792241"/>
                  <a:ext cx="1524283" cy="4573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25400" tIns="19050" rIns="25400" bIns="19050" spcCol="1270" anchor="ctr"/>
                <a:lstStyle/>
                <a:p>
                  <a:pPr algn="ctr" defTabSz="444500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ct val="35000"/>
                    </a:spcAft>
                    <a:defRPr/>
                  </a:pPr>
                  <a:r>
                    <a:rPr lang="en-GB" sz="1000" kern="0" dirty="0">
                      <a:solidFill>
                        <a:prstClr val="black"/>
                      </a:solidFill>
                    </a:rPr>
                    <a:t>Chemotherapy</a:t>
                  </a:r>
                </a:p>
              </p:txBody>
            </p:sp>
          </p:grpSp>
          <p:grpSp>
            <p:nvGrpSpPr>
              <p:cNvPr id="26638" name="Group 24"/>
              <p:cNvGrpSpPr>
                <a:grpSpLocks/>
              </p:cNvGrpSpPr>
              <p:nvPr/>
            </p:nvGrpSpPr>
            <p:grpSpPr bwMode="auto">
              <a:xfrm>
                <a:off x="4840595" y="4029976"/>
                <a:ext cx="1662190" cy="499343"/>
                <a:chOff x="4091452" y="3183746"/>
                <a:chExt cx="1560278" cy="489346"/>
              </a:xfrm>
            </p:grpSpPr>
            <p:sp>
              <p:nvSpPr>
                <p:cNvPr id="26643" name="Rounded Rectangle 28"/>
                <p:cNvSpPr>
                  <a:spLocks noChangeArrowheads="1"/>
                </p:cNvSpPr>
                <p:nvPr/>
              </p:nvSpPr>
              <p:spPr bwMode="auto">
                <a:xfrm>
                  <a:off x="4091452" y="3244252"/>
                  <a:ext cx="1501764" cy="358574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10253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" name="Rounded Rectangle 14"/>
                <p:cNvSpPr/>
                <p:nvPr/>
              </p:nvSpPr>
              <p:spPr>
                <a:xfrm>
                  <a:off x="4128065" y="3184243"/>
                  <a:ext cx="1524282" cy="4884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25400" tIns="19050" rIns="25400" bIns="19050" spcCol="1270" anchor="ctr"/>
                <a:lstStyle/>
                <a:p>
                  <a:pPr algn="ctr" defTabSz="444500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ct val="35000"/>
                    </a:spcAft>
                    <a:defRPr/>
                  </a:pPr>
                  <a:r>
                    <a:rPr lang="en-GB" sz="1000" kern="0" dirty="0">
                      <a:solidFill>
                        <a:prstClr val="black"/>
                      </a:solidFill>
                    </a:rPr>
                    <a:t>Hormone Therapy</a:t>
                  </a:r>
                </a:p>
              </p:txBody>
            </p:sp>
          </p:grpSp>
          <p:grpSp>
            <p:nvGrpSpPr>
              <p:cNvPr id="26639" name="Group 25"/>
              <p:cNvGrpSpPr>
                <a:grpSpLocks/>
              </p:cNvGrpSpPr>
              <p:nvPr/>
            </p:nvGrpSpPr>
            <p:grpSpPr bwMode="auto">
              <a:xfrm>
                <a:off x="4840593" y="4453096"/>
                <a:ext cx="1623050" cy="530413"/>
                <a:chOff x="4091450" y="3598399"/>
                <a:chExt cx="1523538" cy="519794"/>
              </a:xfrm>
            </p:grpSpPr>
            <p:sp>
              <p:nvSpPr>
                <p:cNvPr id="26641" name="Rounded Rectangle 26"/>
                <p:cNvSpPr>
                  <a:spLocks noChangeArrowheads="1"/>
                </p:cNvSpPr>
                <p:nvPr/>
              </p:nvSpPr>
              <p:spPr bwMode="auto">
                <a:xfrm>
                  <a:off x="4091450" y="3598399"/>
                  <a:ext cx="1501765" cy="519794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FFFFFF"/>
                </a:solidFill>
                <a:ln w="25400" algn="ctr">
                  <a:solidFill>
                    <a:srgbClr val="10253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" name="Rounded Rectangle 16"/>
                <p:cNvSpPr/>
                <p:nvPr/>
              </p:nvSpPr>
              <p:spPr>
                <a:xfrm>
                  <a:off x="4090815" y="3621362"/>
                  <a:ext cx="1524283" cy="4884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lIns="25400" tIns="19050" rIns="25400" bIns="19050" spcCol="1270" anchor="ctr"/>
                <a:lstStyle/>
                <a:p>
                  <a:pPr algn="ctr" defTabSz="444500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ct val="35000"/>
                    </a:spcAft>
                    <a:defRPr/>
                  </a:pPr>
                  <a:r>
                    <a:rPr lang="en-GB" sz="1000" kern="0" dirty="0">
                      <a:solidFill>
                        <a:prstClr val="black"/>
                      </a:solidFill>
                    </a:rPr>
                    <a:t>Targeted therapy-  Monoclonal antibodies</a:t>
                  </a:r>
                </a:p>
              </p:txBody>
            </p:sp>
          </p:grpSp>
          <p:sp>
            <p:nvSpPr>
              <p:cNvPr id="70" name="TextBox 69"/>
              <p:cNvSpPr txBox="1"/>
              <p:nvPr/>
            </p:nvSpPr>
            <p:spPr>
              <a:xfrm>
                <a:off x="4831980" y="4986065"/>
                <a:ext cx="1600033" cy="442870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rgbClr val="10253F"/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00" kern="0" dirty="0">
                    <a:solidFill>
                      <a:sysClr val="windowText" lastClr="000000"/>
                    </a:solidFill>
                  </a:rPr>
                  <a:t>Immunotherapeutic approaches</a:t>
                </a:r>
                <a:endParaRPr lang="en-GB" sz="10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74625" y="139700"/>
            <a:ext cx="20526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400" kern="0" dirty="0">
                <a:solidFill>
                  <a:sysClr val="windowText" lastClr="000000"/>
                </a:solidFill>
              </a:rPr>
              <a:t>Proliferation</a:t>
            </a:r>
            <a:endParaRPr lang="en-GB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1625" y="768350"/>
            <a:ext cx="4270375" cy="3784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kern="0" dirty="0"/>
              <a:t>One of six hallmarks of cancer – sustained  chronic proliferation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600" kern="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kern="0" dirty="0"/>
              <a:t>Increased cell proliferation is strongly associated with poor clinical outcome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600" kern="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kern="0" dirty="0"/>
              <a:t>Previously published gene signatures – overlapping genes are associated with proliferation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600" kern="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600" kern="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kern="0" dirty="0"/>
              <a:t>Chemotherapy drugs often target the mitotic system and induce apoptosis in tumours cells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4632325" y="3465513"/>
            <a:ext cx="4433888" cy="2241550"/>
            <a:chOff x="4632385" y="3465513"/>
            <a:chExt cx="4433977" cy="2240780"/>
          </a:xfrm>
        </p:grpSpPr>
        <p:pic>
          <p:nvPicPr>
            <p:cNvPr id="2765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2385" y="3465513"/>
              <a:ext cx="4433977" cy="2046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924636" y="5476184"/>
              <a:ext cx="2933759" cy="23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altLang="en-US" sz="900" i="1" kern="0" dirty="0">
                  <a:solidFill>
                    <a:srgbClr val="000000"/>
                  </a:solidFill>
                </a:rPr>
                <a:t>Nature Reviews Cancer 7, 545-553 (July 2007)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632325" y="601663"/>
            <a:ext cx="4425950" cy="2576512"/>
            <a:chOff x="4632385" y="601292"/>
            <a:chExt cx="4425837" cy="2576982"/>
          </a:xfrm>
        </p:grpSpPr>
        <p:pic>
          <p:nvPicPr>
            <p:cNvPr id="2765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2385" y="601292"/>
              <a:ext cx="4349484" cy="2359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383254" y="2948045"/>
              <a:ext cx="3674968" cy="230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altLang="en-US" sz="900" i="1" kern="0" dirty="0" err="1">
                  <a:solidFill>
                    <a:srgbClr val="000000"/>
                  </a:solidFill>
                </a:rPr>
                <a:t>Hanahan</a:t>
              </a:r>
              <a:r>
                <a:rPr lang="en-GB" altLang="en-US" sz="900" i="1" kern="0" dirty="0">
                  <a:solidFill>
                    <a:srgbClr val="000000"/>
                  </a:solidFill>
                </a:rPr>
                <a:t> &amp; Weinberg, Cell 7=144-5, 646-674 (March 2011)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74625" y="139700"/>
            <a:ext cx="481806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</a:rPr>
              <a:t>Expression array technologies</a:t>
            </a:r>
            <a:endParaRPr lang="en-GB" sz="1800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654550" y="601663"/>
            <a:ext cx="4411663" cy="2863850"/>
            <a:chOff x="5137210" y="601292"/>
            <a:chExt cx="4572000" cy="2864221"/>
          </a:xfrm>
        </p:grpSpPr>
        <p:pic>
          <p:nvPicPr>
            <p:cNvPr id="28679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1675" y="601292"/>
              <a:ext cx="3256485" cy="269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137210" y="3263874"/>
              <a:ext cx="4572000" cy="20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altLang="en-US" sz="700" i="1" kern="0" dirty="0">
                  <a:solidFill>
                    <a:srgbClr val="000000"/>
                  </a:solidFill>
                </a:rPr>
                <a:t>Nature Clinical Practice Oncology</a:t>
              </a:r>
              <a:r>
                <a:rPr lang="en-GB" altLang="en-US" sz="700" kern="0" dirty="0">
                  <a:solidFill>
                    <a:srgbClr val="000000"/>
                  </a:solidFill>
                </a:rPr>
                <a:t> (2008) </a:t>
              </a:r>
              <a:r>
                <a:rPr lang="en-GB" altLang="en-US" sz="700" b="1" kern="0" dirty="0">
                  <a:solidFill>
                    <a:srgbClr val="000000"/>
                  </a:solidFill>
                </a:rPr>
                <a:t>5</a:t>
              </a:r>
              <a:r>
                <a:rPr lang="en-GB" altLang="en-US" sz="700" kern="0" dirty="0">
                  <a:solidFill>
                    <a:srgbClr val="000000"/>
                  </a:solidFill>
                </a:rPr>
                <a:t>, 588-599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586163"/>
            <a:ext cx="4429125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74625" y="655638"/>
            <a:ext cx="4656138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GB" sz="1600" dirty="0"/>
              <a:t>Powerful technology in elucidating the heterogeneous nature of cancer</a:t>
            </a:r>
          </a:p>
          <a:p>
            <a:pPr>
              <a:lnSpc>
                <a:spcPct val="150000"/>
              </a:lnSpc>
              <a:defRPr/>
            </a:pPr>
            <a:r>
              <a:rPr lang="en-GB" sz="1600" dirty="0"/>
              <a:t>Exponential increase in the availability of transcriptome profiling studies &amp; data</a:t>
            </a:r>
          </a:p>
          <a:p>
            <a:pPr>
              <a:lnSpc>
                <a:spcPct val="150000"/>
              </a:lnSpc>
              <a:defRPr/>
            </a:pPr>
            <a:r>
              <a:rPr lang="en-GB" sz="1600" dirty="0"/>
              <a:t>high- throughput analyses data can be  multi-dimensional, noisy and non-linear </a:t>
            </a:r>
          </a:p>
          <a:p>
            <a:pPr>
              <a:lnSpc>
                <a:spcPct val="150000"/>
              </a:lnSpc>
              <a:defRPr/>
            </a:pPr>
            <a:r>
              <a:rPr lang="en-GB" sz="1600" dirty="0"/>
              <a:t>Dependant on highly robust computational methodologies to produce any biologically relevant results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en-GB" sz="1600" dirty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endParaRPr lang="en-GB" sz="1600" dirty="0">
              <a:solidFill>
                <a:srgbClr val="000000"/>
              </a:solidFill>
            </a:endParaRPr>
          </a:p>
          <a:p>
            <a:pPr>
              <a:defRPr/>
            </a:pP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74625" y="139700"/>
            <a:ext cx="614838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kern="0" dirty="0">
                <a:solidFill>
                  <a:sysClr val="windowText" lastClr="000000"/>
                </a:solidFill>
              </a:rPr>
              <a:t>Challenges in biomarker identification </a:t>
            </a:r>
            <a:endParaRPr lang="en-GB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395536" y="613892"/>
            <a:ext cx="8569325" cy="548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1400" dirty="0"/>
              <a:t>Post genomic era (-omics technologies) offers a great potential for molecular characterization of many diseases.</a:t>
            </a:r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1400" dirty="0"/>
              <a:t>Diseases are diverse and heterogeneous.</a:t>
            </a:r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GB" altLang="zh-CN" sz="1400" dirty="0">
                <a:ea typeface="SimSun" panose="02010600030101010101" pitchFamily="2" charset="-122"/>
              </a:rPr>
              <a:t>One has to search through potentially hundreds of thousands of pieces of information for consistent features that address a clinical question in the population.</a:t>
            </a:r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GB" altLang="zh-CN" sz="1400" dirty="0">
                <a:ea typeface="SimSun" panose="02010600030101010101" pitchFamily="2" charset="-122"/>
              </a:rPr>
              <a:t>Curse of dimensionality – large number of non -linear dimensions (variables) compared to samples.</a:t>
            </a:r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1400" dirty="0">
                <a:ea typeface="SimSun" panose="02010600030101010101" pitchFamily="2" charset="-122"/>
              </a:rPr>
              <a:t>Solutions should ideally identify a small set of genes that can generalize well for a large proportion of patients.</a:t>
            </a:r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1400" dirty="0">
                <a:ea typeface="SimSun" panose="02010600030101010101" pitchFamily="2" charset="-122"/>
              </a:rPr>
              <a:t>Even then one marker may no fit all so a panel of markers is needed.</a:t>
            </a:r>
            <a:endParaRPr lang="en-GB" altLang="en-US" sz="1400" dirty="0"/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GB" altLang="en-US" sz="1400" dirty="0"/>
              <a:t>Many data mining approaches fail to find consistent elements/markers /predictors between datasets for a particular clinical question in the population.</a:t>
            </a:r>
            <a:endParaRPr lang="en-US" altLang="en-US" sz="1400" dirty="0"/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1400" dirty="0"/>
              <a:t>Not sufficient statistical power /low sample size /risk of false discovery </a:t>
            </a:r>
            <a:r>
              <a:rPr lang="en-US" altLang="en-US" sz="1600" dirty="0"/>
              <a:t>.</a:t>
            </a:r>
            <a:endParaRPr lang="en-GB" altLang="en-US" sz="1600" dirty="0"/>
          </a:p>
          <a:p>
            <a:pPr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FontTx/>
              <a:buChar char="•"/>
            </a:pPr>
            <a:endParaRPr lang="en-GB" altLang="en-US" sz="1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16632"/>
            <a:ext cx="7634287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Artificial Neural Networks – </a:t>
            </a: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Potential Solution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8763" y="777875"/>
            <a:ext cx="4817293" cy="5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Simplified version of biological neural networks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Transform input values to output values</a:t>
            </a: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Applications: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Classification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– pattern recognition, identify indicative biomarkers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Noise Reduction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– recognise pattern in inputs and reduce noise in outputs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Prediction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– based on previous data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Importance: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Ability to learn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Ability to generalize 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Cope with non – linear and complex data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939107" y="968375"/>
            <a:ext cx="4217593" cy="2068513"/>
            <a:chOff x="4939107" y="968375"/>
            <a:chExt cx="4217593" cy="2068513"/>
          </a:xfrm>
        </p:grpSpPr>
        <p:pic>
          <p:nvPicPr>
            <p:cNvPr id="8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9107" y="968375"/>
              <a:ext cx="4025506" cy="1944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5195888" y="2820988"/>
              <a:ext cx="3960812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800" dirty="0"/>
                <a:t> </a:t>
              </a:r>
              <a:r>
                <a:rPr lang="en-GB" altLang="en-US" sz="700" dirty="0"/>
                <a:t>NCI, SEER - http://training.seer.cancer.gov/brain/tumors/anatomy/neurons.html </a:t>
              </a:r>
              <a:endParaRPr lang="en-GB" altLang="en-US" sz="800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107" y="3346336"/>
            <a:ext cx="4191902" cy="25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9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48680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0" y="129952"/>
            <a:ext cx="8305800" cy="1066800"/>
          </a:xfrm>
        </p:spPr>
        <p:txBody>
          <a:bodyPr/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Research Aims</a:t>
            </a:r>
            <a:endParaRPr lang="en-GB" altLang="en-US" sz="2400" b="0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47663" y="764704"/>
            <a:ext cx="8305800" cy="507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marR="0" lvl="0" indent="-188913" algn="l" defTabSz="914400" rtl="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 identify biomarkers that relate to cancer disease characteristics by data mining of select transcriptomic arrays and conventional biological techniques.</a:t>
            </a:r>
          </a:p>
          <a:p>
            <a:pPr marL="188913" marR="0" lvl="0" indent="-188913" algn="l" defTabSz="914400" rtl="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 identify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core markers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regulating the proliferation system in breast cancer by using an artificial neural networks (ANN) integrative data mining approach.</a:t>
            </a:r>
          </a:p>
          <a:p>
            <a:pPr marL="188913" marR="0" lvl="0" indent="-188913" algn="l" defTabSz="914400" rtl="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 study the potential biological associations between these markers and thus identify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driver markers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for proliferation by using an ANN based network inference algorithm.</a:t>
            </a:r>
          </a:p>
          <a:p>
            <a:pPr marL="188913" marR="0" lvl="0" indent="-188913" algn="l" defTabSz="914400" rtl="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Investigating the biological and therapeutic relevance of key markers by immunohistochemistry (IHC), literature and other data sources.</a:t>
            </a:r>
          </a:p>
          <a:p>
            <a:pPr marL="188913" marR="0" lvl="0" indent="-188913" algn="l" defTabSz="914400" rtl="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0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48680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16632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ANN architecture – 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Our Approach</a:t>
            </a:r>
          </a:p>
        </p:txBody>
      </p:sp>
      <p:pic>
        <p:nvPicPr>
          <p:cNvPr id="6" name="Picture 11" descr="si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1" y="980729"/>
            <a:ext cx="28575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 bwMode="auto">
          <a:xfrm>
            <a:off x="4457701" y="3368577"/>
            <a:ext cx="215900" cy="431800"/>
          </a:xfrm>
          <a:prstGeom prst="downArrow">
            <a:avLst/>
          </a:prstGeom>
          <a:solidFill>
            <a:srgbClr val="000000">
              <a:lumMod val="85000"/>
              <a:lumOff val="15000"/>
            </a:srgbClr>
          </a:solidFill>
          <a:ln w="9525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0" cap="none" spc="0" normalizeH="0" baseline="0" noProof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87675" y="3949700"/>
            <a:ext cx="3097213" cy="1643063"/>
            <a:chOff x="2987675" y="3949700"/>
            <a:chExt cx="3097213" cy="1643063"/>
          </a:xfrm>
        </p:grpSpPr>
        <p:sp>
          <p:nvSpPr>
            <p:cNvPr id="9" name="Oval 2"/>
            <p:cNvSpPr>
              <a:spLocks noChangeArrowheads="1"/>
            </p:cNvSpPr>
            <p:nvPr/>
          </p:nvSpPr>
          <p:spPr bwMode="auto">
            <a:xfrm>
              <a:off x="4392613" y="4098925"/>
              <a:ext cx="358775" cy="36036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4392613" y="5002213"/>
              <a:ext cx="358775" cy="360362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5364163" y="4508500"/>
              <a:ext cx="360362" cy="36036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348038" y="4508500"/>
              <a:ext cx="360362" cy="36036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cxnSp>
          <p:nvCxnSpPr>
            <p:cNvPr id="13" name="Straight Connector 4"/>
            <p:cNvCxnSpPr>
              <a:cxnSpLocks noChangeShapeType="1"/>
              <a:stCxn id="12" idx="6"/>
              <a:endCxn id="9" idx="2"/>
            </p:cNvCxnSpPr>
            <p:nvPr/>
          </p:nvCxnSpPr>
          <p:spPr bwMode="auto">
            <a:xfrm flipV="1">
              <a:off x="3708400" y="4278313"/>
              <a:ext cx="684213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7"/>
            <p:cNvCxnSpPr>
              <a:cxnSpLocks noChangeShapeType="1"/>
              <a:stCxn id="12" idx="6"/>
              <a:endCxn id="10" idx="2"/>
            </p:cNvCxnSpPr>
            <p:nvPr/>
          </p:nvCxnSpPr>
          <p:spPr bwMode="auto">
            <a:xfrm>
              <a:off x="3708400" y="4689475"/>
              <a:ext cx="684213" cy="49371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9"/>
            <p:cNvCxnSpPr>
              <a:cxnSpLocks noChangeShapeType="1"/>
              <a:stCxn id="9" idx="6"/>
              <a:endCxn id="11" idx="2"/>
            </p:cNvCxnSpPr>
            <p:nvPr/>
          </p:nvCxnSpPr>
          <p:spPr bwMode="auto">
            <a:xfrm>
              <a:off x="4751388" y="4278313"/>
              <a:ext cx="612775" cy="4111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>
              <a:cxnSpLocks noChangeShapeType="1"/>
              <a:stCxn id="10" idx="6"/>
              <a:endCxn id="11" idx="2"/>
            </p:cNvCxnSpPr>
            <p:nvPr/>
          </p:nvCxnSpPr>
          <p:spPr bwMode="auto">
            <a:xfrm flipV="1">
              <a:off x="4751388" y="4689475"/>
              <a:ext cx="612775" cy="49371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7"/>
            <p:cNvCxnSpPr>
              <a:cxnSpLocks noChangeShapeType="1"/>
              <a:stCxn id="9" idx="2"/>
            </p:cNvCxnSpPr>
            <p:nvPr/>
          </p:nvCxnSpPr>
          <p:spPr bwMode="auto">
            <a:xfrm flipH="1" flipV="1">
              <a:off x="4140200" y="4098925"/>
              <a:ext cx="252413" cy="1793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3959225" y="3949700"/>
              <a:ext cx="180975" cy="180975"/>
            </a:xfrm>
            <a:prstGeom prst="ellipse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19" name="Straight Connector 27"/>
            <p:cNvCxnSpPr>
              <a:cxnSpLocks noChangeShapeType="1"/>
            </p:cNvCxnSpPr>
            <p:nvPr/>
          </p:nvCxnSpPr>
          <p:spPr bwMode="auto">
            <a:xfrm flipH="1">
              <a:off x="5187950" y="4725988"/>
              <a:ext cx="168275" cy="2714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Oval 28"/>
            <p:cNvSpPr>
              <a:spLocks noChangeArrowheads="1"/>
            </p:cNvSpPr>
            <p:nvPr/>
          </p:nvSpPr>
          <p:spPr bwMode="auto">
            <a:xfrm>
              <a:off x="5065713" y="4951413"/>
              <a:ext cx="179387" cy="180975"/>
            </a:xfrm>
            <a:prstGeom prst="ellipse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21" name="Straight Connector 32"/>
            <p:cNvCxnSpPr>
              <a:cxnSpLocks noChangeShapeType="1"/>
            </p:cNvCxnSpPr>
            <p:nvPr/>
          </p:nvCxnSpPr>
          <p:spPr bwMode="auto">
            <a:xfrm flipH="1">
              <a:off x="4202113" y="5186363"/>
              <a:ext cx="166687" cy="2714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Oval 33"/>
            <p:cNvSpPr>
              <a:spLocks noChangeArrowheads="1"/>
            </p:cNvSpPr>
            <p:nvPr/>
          </p:nvSpPr>
          <p:spPr bwMode="auto">
            <a:xfrm>
              <a:off x="4078288" y="5413375"/>
              <a:ext cx="180975" cy="179388"/>
            </a:xfrm>
            <a:prstGeom prst="ellipse">
              <a:avLst/>
            </a:prstGeom>
            <a:solidFill>
              <a:srgbClr val="33CC33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23" name="Straight Connector 21"/>
            <p:cNvCxnSpPr>
              <a:cxnSpLocks noChangeShapeType="1"/>
              <a:stCxn id="9" idx="0"/>
              <a:endCxn id="9" idx="4"/>
            </p:cNvCxnSpPr>
            <p:nvPr/>
          </p:nvCxnSpPr>
          <p:spPr bwMode="auto">
            <a:xfrm>
              <a:off x="4572000" y="4098925"/>
              <a:ext cx="0" cy="36036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36"/>
            <p:cNvCxnSpPr>
              <a:cxnSpLocks noChangeShapeType="1"/>
            </p:cNvCxnSpPr>
            <p:nvPr/>
          </p:nvCxnSpPr>
          <p:spPr bwMode="auto">
            <a:xfrm>
              <a:off x="4559300" y="5002213"/>
              <a:ext cx="0" cy="3603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37"/>
            <p:cNvCxnSpPr>
              <a:cxnSpLocks noChangeShapeType="1"/>
            </p:cNvCxnSpPr>
            <p:nvPr/>
          </p:nvCxnSpPr>
          <p:spPr bwMode="auto">
            <a:xfrm>
              <a:off x="5546725" y="4516438"/>
              <a:ext cx="0" cy="36036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6"/>
            <p:cNvCxnSpPr>
              <a:cxnSpLocks noChangeShapeType="1"/>
              <a:stCxn id="12" idx="2"/>
            </p:cNvCxnSpPr>
            <p:nvPr/>
          </p:nvCxnSpPr>
          <p:spPr bwMode="auto">
            <a:xfrm flipH="1">
              <a:off x="2987675" y="4689475"/>
              <a:ext cx="360363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43"/>
            <p:cNvCxnSpPr>
              <a:cxnSpLocks noChangeShapeType="1"/>
            </p:cNvCxnSpPr>
            <p:nvPr/>
          </p:nvCxnSpPr>
          <p:spPr bwMode="auto">
            <a:xfrm flipH="1">
              <a:off x="5724525" y="4689475"/>
              <a:ext cx="360363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TextBox 29"/>
            <p:cNvSpPr txBox="1">
              <a:spLocks noChangeArrowheads="1"/>
            </p:cNvSpPr>
            <p:nvPr/>
          </p:nvSpPr>
          <p:spPr bwMode="auto">
            <a:xfrm>
              <a:off x="4354513" y="4138613"/>
              <a:ext cx="3587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l-GR" altLang="en-US" sz="1200"/>
                <a:t>Σ</a:t>
              </a:r>
              <a:endParaRPr lang="en-GB" altLang="en-US" sz="1200"/>
            </a:p>
          </p:txBody>
        </p:sp>
        <p:sp>
          <p:nvSpPr>
            <p:cNvPr id="29" name="TextBox 45"/>
            <p:cNvSpPr txBox="1">
              <a:spLocks noChangeArrowheads="1"/>
            </p:cNvSpPr>
            <p:nvPr/>
          </p:nvSpPr>
          <p:spPr bwMode="auto">
            <a:xfrm>
              <a:off x="4354513" y="5041900"/>
              <a:ext cx="3587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l-GR" altLang="en-US" sz="1200"/>
                <a:t>Σ</a:t>
              </a:r>
              <a:endParaRPr lang="en-GB" altLang="en-US" sz="1200"/>
            </a:p>
          </p:txBody>
        </p:sp>
        <p:sp>
          <p:nvSpPr>
            <p:cNvPr id="30" name="TextBox 46"/>
            <p:cNvSpPr txBox="1">
              <a:spLocks noChangeArrowheads="1"/>
            </p:cNvSpPr>
            <p:nvPr/>
          </p:nvSpPr>
          <p:spPr bwMode="auto">
            <a:xfrm>
              <a:off x="5329238" y="4546600"/>
              <a:ext cx="3603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l-GR" altLang="en-US" sz="1200"/>
                <a:t>Σ</a:t>
              </a:r>
              <a:endParaRPr lang="en-GB" altLang="en-US" sz="1200"/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581525" y="4216400"/>
              <a:ext cx="149225" cy="122238"/>
            </a:xfrm>
            <a:custGeom>
              <a:avLst/>
              <a:gdLst>
                <a:gd name="T0" fmla="*/ 438 w 309283"/>
                <a:gd name="T1" fmla="*/ 5 h 234559"/>
                <a:gd name="T2" fmla="*/ 242 w 309283"/>
                <a:gd name="T3" fmla="*/ 77 h 234559"/>
                <a:gd name="T4" fmla="*/ 204 w 309283"/>
                <a:gd name="T5" fmla="*/ 596 h 234559"/>
                <a:gd name="T6" fmla="*/ 0 w 309283"/>
                <a:gd name="T7" fmla="*/ 662 h 2345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9283" h="234559">
                  <a:moveTo>
                    <a:pt x="309283" y="1837"/>
                  </a:moveTo>
                  <a:cubicBezTo>
                    <a:pt x="231173" y="283"/>
                    <a:pt x="198706" y="-7546"/>
                    <a:pt x="171144" y="27346"/>
                  </a:cubicBezTo>
                  <a:cubicBezTo>
                    <a:pt x="143582" y="62238"/>
                    <a:pt x="172436" y="176655"/>
                    <a:pt x="143912" y="211190"/>
                  </a:cubicBezTo>
                  <a:cubicBezTo>
                    <a:pt x="115388" y="245725"/>
                    <a:pt x="13156" y="229952"/>
                    <a:pt x="0" y="234559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581525" y="5118100"/>
              <a:ext cx="149225" cy="122238"/>
            </a:xfrm>
            <a:custGeom>
              <a:avLst/>
              <a:gdLst>
                <a:gd name="T0" fmla="*/ 438 w 309283"/>
                <a:gd name="T1" fmla="*/ 5 h 234559"/>
                <a:gd name="T2" fmla="*/ 242 w 309283"/>
                <a:gd name="T3" fmla="*/ 77 h 234559"/>
                <a:gd name="T4" fmla="*/ 204 w 309283"/>
                <a:gd name="T5" fmla="*/ 596 h 234559"/>
                <a:gd name="T6" fmla="*/ 0 w 309283"/>
                <a:gd name="T7" fmla="*/ 662 h 2345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9283" h="234559">
                  <a:moveTo>
                    <a:pt x="309283" y="1837"/>
                  </a:moveTo>
                  <a:cubicBezTo>
                    <a:pt x="231173" y="283"/>
                    <a:pt x="198706" y="-7546"/>
                    <a:pt x="171144" y="27346"/>
                  </a:cubicBezTo>
                  <a:cubicBezTo>
                    <a:pt x="143582" y="62238"/>
                    <a:pt x="172436" y="176655"/>
                    <a:pt x="143912" y="211190"/>
                  </a:cubicBezTo>
                  <a:cubicBezTo>
                    <a:pt x="115388" y="245725"/>
                    <a:pt x="13156" y="229952"/>
                    <a:pt x="0" y="234559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cxnSp>
          <p:nvCxnSpPr>
            <p:cNvPr id="33" name="Straight Connector 41"/>
            <p:cNvCxnSpPr>
              <a:cxnSpLocks noChangeShapeType="1"/>
            </p:cNvCxnSpPr>
            <p:nvPr/>
          </p:nvCxnSpPr>
          <p:spPr bwMode="auto">
            <a:xfrm flipV="1">
              <a:off x="5548313" y="4635500"/>
              <a:ext cx="144462" cy="12223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44"/>
            <p:cNvCxnSpPr>
              <a:cxnSpLocks noChangeShapeType="1"/>
            </p:cNvCxnSpPr>
            <p:nvPr/>
          </p:nvCxnSpPr>
          <p:spPr bwMode="auto">
            <a:xfrm flipV="1">
              <a:off x="3438525" y="4635500"/>
              <a:ext cx="179388" cy="1397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679948" y="1183432"/>
            <a:ext cx="20198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600" dirty="0"/>
              <a:t> Approach commonly used</a:t>
            </a:r>
          </a:p>
          <a:p>
            <a:pPr algn="ctr"/>
            <a:r>
              <a:rPr lang="en-GB" altLang="en-US" sz="1600" dirty="0"/>
              <a:t>for transcriptomic data</a:t>
            </a:r>
          </a:p>
        </p:txBody>
      </p:sp>
      <p:sp>
        <p:nvSpPr>
          <p:cNvPr id="36" name="TextBox 16"/>
          <p:cNvSpPr txBox="1">
            <a:spLocks noChangeArrowheads="1"/>
          </p:cNvSpPr>
          <p:nvPr/>
        </p:nvSpPr>
        <p:spPr bwMode="auto">
          <a:xfrm>
            <a:off x="494507" y="4175125"/>
            <a:ext cx="21336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600" dirty="0"/>
              <a:t> In house approach – constrained architecture</a:t>
            </a:r>
          </a:p>
        </p:txBody>
      </p:sp>
    </p:spTree>
    <p:extLst>
      <p:ext uri="{BB962C8B-B14F-4D97-AF65-F5344CB8AC3E}">
        <p14:creationId xmlns:p14="http://schemas.microsoft.com/office/powerpoint/2010/main" val="242918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55055" y="129829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ANN Model Development – </a:t>
            </a:r>
            <a:r>
              <a:rPr kumimoji="0" lang="en-US" altLang="en-US" sz="2400" b="0" i="0" strike="noStrike" kern="1200" cap="none" spc="0" normalizeH="0" baseline="0" noProof="0" dirty="0">
                <a:ln>
                  <a:noFill/>
                </a:ln>
                <a:solidFill>
                  <a:srgbClr val="AC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Our Approach</a:t>
            </a:r>
            <a:endParaRPr kumimoji="0" lang="en-GB" altLang="en-US" sz="2400" b="0" i="0" strike="noStrike" kern="1200" cap="none" spc="0" normalizeH="0" baseline="0" noProof="0" dirty="0">
              <a:ln>
                <a:noFill/>
              </a:ln>
              <a:solidFill>
                <a:srgbClr val="AC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548680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" y="1006475"/>
            <a:ext cx="3859957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3837186" y="3212852"/>
            <a:ext cx="687388" cy="212725"/>
          </a:xfrm>
          <a:prstGeom prst="rightArrow">
            <a:avLst/>
          </a:prstGeom>
          <a:solidFill>
            <a:srgbClr val="000000">
              <a:lumMod val="85000"/>
              <a:lumOff val="15000"/>
            </a:srgbClr>
          </a:solidFill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487738"/>
            <a:ext cx="383222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96629"/>
            <a:ext cx="4265612" cy="229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500563" y="3716338"/>
            <a:ext cx="439261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 dirty="0"/>
              <a:t>ANN is trained to compute at output which is compared to desired output and network modified to reduce error</a:t>
            </a:r>
          </a:p>
          <a:p>
            <a:endParaRPr lang="en-GB" altLang="en-US" sz="1400" dirty="0"/>
          </a:p>
          <a:p>
            <a:r>
              <a:rPr lang="en-GB" altLang="en-US" sz="1400" dirty="0"/>
              <a:t>Training is stopped when ANN performance fails to improve on the test subset</a:t>
            </a:r>
          </a:p>
          <a:p>
            <a:endParaRPr lang="en-US" altLang="en-US" sz="1400" dirty="0"/>
          </a:p>
          <a:p>
            <a:r>
              <a:rPr lang="en-GB" altLang="en-US" sz="1400" dirty="0"/>
              <a:t>Learn by an iterative approach to model development based on feedback from predictive error.</a:t>
            </a:r>
          </a:p>
          <a:p>
            <a:endParaRPr lang="en-GB" altLang="en-US" sz="1400" dirty="0"/>
          </a:p>
          <a:p>
            <a:r>
              <a:rPr lang="en-GB" alt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542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68960"/>
            <a:ext cx="8305800" cy="1066800"/>
          </a:xfrm>
        </p:spPr>
        <p:txBody>
          <a:bodyPr/>
          <a:lstStyle/>
          <a:p>
            <a:pPr algn="ctr"/>
            <a:r>
              <a:rPr lang="en-US" altLang="en-US" sz="2400" b="0" cap="none" dirty="0">
                <a:solidFill>
                  <a:schemeClr val="tx1"/>
                </a:solidFill>
              </a:rPr>
              <a:t>Identification of common proliferation markers across datasets</a:t>
            </a:r>
            <a:endParaRPr lang="en-GB" altLang="en-US" sz="2400" b="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48680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528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Microarray Cohorts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1520" y="905668"/>
            <a:ext cx="8305800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Nottingham Cohort (E-TABM-576, n=128) –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Illumina Human-6 Expression Array log normalized data. Part of the Nottingham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Tenovus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Primary Breast Carcinoma Series.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Clinico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-pathological data for the patients obtained from Nottingham University Hospital Trust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Uppsala Cohort (E-GEOD-4922, n=249)-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Affymetrix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HG-U133A &amp; B chip MAS5 &amp; log transformed data. Patient samples of primary invasive breast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tumours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collected from 1987-1989.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Molecular Taxonomy of Breast Cancer International Consortium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Cohort (METABRIC) (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EGAS00000000083 , n=1980) –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Illumina HT12 v3 Expression array log transformed data. Clinically annotated primary invasive breast cancer and a subset of normal samples.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75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48680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251520" y="116632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Proliferation System-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Questions for</a:t>
            </a:r>
            <a:r>
              <a:rPr kumimoji="0" lang="en-US" altLang="en-US" sz="22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 ANN Modeling</a:t>
            </a:r>
            <a:endParaRPr kumimoji="0" lang="en-GB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996950" y="485775"/>
            <a:ext cx="2778125" cy="1841500"/>
            <a:chOff x="497240" y="992787"/>
            <a:chExt cx="2778616" cy="1841273"/>
          </a:xfrm>
        </p:grpSpPr>
        <p:sp>
          <p:nvSpPr>
            <p:cNvPr id="7" name="TextBox 5"/>
            <p:cNvSpPr>
              <a:spLocks noChangeArrowheads="1"/>
            </p:cNvSpPr>
            <p:nvPr/>
          </p:nvSpPr>
          <p:spPr bwMode="auto">
            <a:xfrm>
              <a:off x="948001" y="992787"/>
              <a:ext cx="1666528" cy="444341"/>
            </a:xfrm>
            <a:prstGeom prst="roundRect">
              <a:avLst>
                <a:gd name="adj" fmla="val 2986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Ki-67</a:t>
              </a:r>
              <a:endParaRPr kumimoji="0" lang="en-GB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lowchart: Document 7"/>
            <p:cNvSpPr/>
            <p:nvPr/>
          </p:nvSpPr>
          <p:spPr bwMode="auto">
            <a:xfrm>
              <a:off x="497240" y="1357867"/>
              <a:ext cx="2778616" cy="1476193"/>
            </a:xfrm>
            <a:prstGeom prst="flowChartDocument">
              <a:avLst/>
            </a:prstGeom>
            <a:solidFill>
              <a:srgbClr val="DAEDEF">
                <a:lumMod val="9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Assess proliferation by IHC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Nuclear antigen- all phases of cell cycle except resting phase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Potential treatment endpoint marker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998538" y="2346325"/>
            <a:ext cx="2778125" cy="1778000"/>
            <a:chOff x="425232" y="1054068"/>
            <a:chExt cx="2778616" cy="1671338"/>
          </a:xfrm>
        </p:grpSpPr>
        <p:sp>
          <p:nvSpPr>
            <p:cNvPr id="10" name="TextBox 24"/>
            <p:cNvSpPr>
              <a:spLocks noChangeArrowheads="1"/>
            </p:cNvSpPr>
            <p:nvPr/>
          </p:nvSpPr>
          <p:spPr bwMode="auto">
            <a:xfrm>
              <a:off x="890803" y="1054068"/>
              <a:ext cx="1666528" cy="417634"/>
            </a:xfrm>
            <a:prstGeom prst="roundRect">
              <a:avLst>
                <a:gd name="adj" fmla="val 2986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KIF2C</a:t>
              </a:r>
              <a:endParaRPr kumimoji="0" lang="en-GB" altLang="en-US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lowchart: Document 10"/>
            <p:cNvSpPr/>
            <p:nvPr/>
          </p:nvSpPr>
          <p:spPr bwMode="auto">
            <a:xfrm>
              <a:off x="425232" y="1361475"/>
              <a:ext cx="2778616" cy="1363931"/>
            </a:xfrm>
            <a:prstGeom prst="flowChartDocument">
              <a:avLst/>
            </a:prstGeom>
            <a:solidFill>
              <a:srgbClr val="DAEDEF">
                <a:lumMod val="9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Motor protein, spindle disassembly in mitosis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Previous work showed as influential marker for  mitotic index</a:t>
              </a:r>
            </a:p>
          </p:txBody>
        </p:sp>
      </p:grpSp>
      <p:pic>
        <p:nvPicPr>
          <p:cNvPr id="1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4143375"/>
            <a:ext cx="2792412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5295900" y="444500"/>
            <a:ext cx="2779713" cy="1808163"/>
            <a:chOff x="425232" y="1026295"/>
            <a:chExt cx="2778616" cy="1699112"/>
          </a:xfrm>
        </p:grpSpPr>
        <p:sp>
          <p:nvSpPr>
            <p:cNvPr id="14" name="TextBox 18"/>
            <p:cNvSpPr>
              <a:spLocks noChangeArrowheads="1"/>
            </p:cNvSpPr>
            <p:nvPr/>
          </p:nvSpPr>
          <p:spPr bwMode="auto">
            <a:xfrm>
              <a:off x="931092" y="1026295"/>
              <a:ext cx="1666528" cy="417634"/>
            </a:xfrm>
            <a:prstGeom prst="roundRect">
              <a:avLst>
                <a:gd name="adj" fmla="val 2986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TOP2A</a:t>
              </a:r>
              <a:endParaRPr kumimoji="0" lang="en-GB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lowchart: Document 14"/>
            <p:cNvSpPr/>
            <p:nvPr/>
          </p:nvSpPr>
          <p:spPr bwMode="auto">
            <a:xfrm>
              <a:off x="425232" y="1360449"/>
              <a:ext cx="2778616" cy="1364958"/>
            </a:xfrm>
            <a:prstGeom prst="flowChartDocument">
              <a:avLst/>
            </a:prstGeom>
            <a:solidFill>
              <a:srgbClr val="DAEDEF">
                <a:lumMod val="9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-DNA replication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-Levels vary with cell cycle and with Ki-67 in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tumours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-Prognostic marker &amp; therapy target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arenR"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5295900" y="2327275"/>
            <a:ext cx="2778125" cy="1817688"/>
            <a:chOff x="425232" y="1017747"/>
            <a:chExt cx="2778616" cy="1707660"/>
          </a:xfrm>
        </p:grpSpPr>
        <p:sp>
          <p:nvSpPr>
            <p:cNvPr id="17" name="TextBox 9"/>
            <p:cNvSpPr>
              <a:spLocks noChangeArrowheads="1"/>
            </p:cNvSpPr>
            <p:nvPr/>
          </p:nvSpPr>
          <p:spPr bwMode="auto">
            <a:xfrm>
              <a:off x="962982" y="1017747"/>
              <a:ext cx="1795067" cy="417634"/>
            </a:xfrm>
            <a:prstGeom prst="roundRect">
              <a:avLst>
                <a:gd name="adj" fmla="val 2986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BIRC5/Survivin</a:t>
              </a:r>
              <a:endParaRPr kumimoji="0" lang="en-GB" altLang="en-US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lowchart: Document 17"/>
            <p:cNvSpPr/>
            <p:nvPr/>
          </p:nvSpPr>
          <p:spPr bwMode="auto">
            <a:xfrm>
              <a:off x="425232" y="1360770"/>
              <a:ext cx="2778616" cy="1364637"/>
            </a:xfrm>
            <a:prstGeom prst="flowChartDocument">
              <a:avLst/>
            </a:prstGeom>
            <a:solidFill>
              <a:srgbClr val="DAEDEF">
                <a:lumMod val="9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 - Anti-apoptotic and regulation of cell cycle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Synthesis and degradation cell cycle dependent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Group 14"/>
          <p:cNvGrpSpPr>
            <a:grpSpLocks/>
          </p:cNvGrpSpPr>
          <p:nvPr/>
        </p:nvGrpSpPr>
        <p:grpSpPr bwMode="auto">
          <a:xfrm>
            <a:off x="5246688" y="4124325"/>
            <a:ext cx="2778125" cy="1808163"/>
            <a:chOff x="425232" y="1026295"/>
            <a:chExt cx="2778616" cy="1699112"/>
          </a:xfrm>
        </p:grpSpPr>
        <p:sp>
          <p:nvSpPr>
            <p:cNvPr id="20" name="TextBox 15"/>
            <p:cNvSpPr>
              <a:spLocks noChangeArrowheads="1"/>
            </p:cNvSpPr>
            <p:nvPr/>
          </p:nvSpPr>
          <p:spPr bwMode="auto">
            <a:xfrm>
              <a:off x="832422" y="1026295"/>
              <a:ext cx="2064604" cy="417634"/>
            </a:xfrm>
            <a:prstGeom prst="roundRect">
              <a:avLst>
                <a:gd name="adj" fmla="val 2986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  Survival</a:t>
              </a:r>
              <a:endParaRPr kumimoji="0" lang="en-GB" altLang="en-US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lowchart: Document 20"/>
            <p:cNvSpPr/>
            <p:nvPr/>
          </p:nvSpPr>
          <p:spPr bwMode="auto">
            <a:xfrm>
              <a:off x="425232" y="1360449"/>
              <a:ext cx="2778616" cy="1364958"/>
            </a:xfrm>
            <a:prstGeom prst="flowChartDocument">
              <a:avLst/>
            </a:prstGeom>
            <a:solidFill>
              <a:srgbClr val="DAEDEF">
                <a:lumMod val="90000"/>
              </a:srgbClr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Prognosis of the disease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BBE0E3">
                      <a:lumMod val="10000"/>
                    </a:srgbClr>
                  </a:solidFill>
                  <a:effectLst/>
                  <a:uLnTx/>
                  <a:uFillTx/>
                </a:rPr>
                <a:t>- Routinely used as an indicator of clinical utility for biomarkers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24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74625" y="130175"/>
            <a:ext cx="8658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Verdana" panose="020B0604030504040204" pitchFamily="34" charset="0"/>
              </a:defRPr>
            </a:lvl1pPr>
            <a:lvl2pPr marL="379413" indent="-188913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marL="530225" indent="-149225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marL="862013" indent="-141288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marL="1235075" indent="-182563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16922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21494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26066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3063875" indent="-182563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</a:rPr>
              <a:t>Research</a:t>
            </a:r>
            <a:r>
              <a:rPr lang="en-GB" altLang="en-US" sz="2000" dirty="0">
                <a:solidFill>
                  <a:srgbClr val="000000"/>
                </a:solidFill>
              </a:rPr>
              <a:t> Approach– </a:t>
            </a:r>
            <a:r>
              <a:rPr lang="en-GB" altLang="en-US" sz="2000" dirty="0">
                <a:solidFill>
                  <a:srgbClr val="C00000"/>
                </a:solidFill>
              </a:rPr>
              <a:t>ANN Integrative Data Mining Approach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150100" y="3090863"/>
            <a:ext cx="1198563" cy="1630362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</a:rPr>
              <a:t>Common Genes in the top 200 genes associated with each question identified by ANN Root Mean Squared Error</a:t>
            </a:r>
            <a:endParaRPr lang="en-GB" sz="10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32" name="Group 131"/>
          <p:cNvGrpSpPr>
            <a:grpSpLocks/>
          </p:cNvGrpSpPr>
          <p:nvPr/>
        </p:nvGrpSpPr>
        <p:grpSpPr bwMode="auto">
          <a:xfrm>
            <a:off x="279400" y="763588"/>
            <a:ext cx="6904038" cy="3325812"/>
            <a:chOff x="245974" y="579285"/>
            <a:chExt cx="6904056" cy="3326997"/>
          </a:xfrm>
        </p:grpSpPr>
        <p:grpSp>
          <p:nvGrpSpPr>
            <p:cNvPr id="43051" name="Group 130"/>
            <p:cNvGrpSpPr>
              <a:grpSpLocks/>
            </p:cNvGrpSpPr>
            <p:nvPr/>
          </p:nvGrpSpPr>
          <p:grpSpPr bwMode="auto">
            <a:xfrm>
              <a:off x="245974" y="579285"/>
              <a:ext cx="5472806" cy="1640770"/>
              <a:chOff x="245974" y="579285"/>
              <a:chExt cx="5472806" cy="1640770"/>
            </a:xfrm>
          </p:grpSpPr>
          <p:cxnSp>
            <p:nvCxnSpPr>
              <p:cNvPr id="70" name="Straight Arrow Connector 69"/>
              <p:cNvCxnSpPr/>
              <p:nvPr/>
            </p:nvCxnSpPr>
            <p:spPr bwMode="auto">
              <a:xfrm flipV="1">
                <a:off x="3447970" y="677745"/>
                <a:ext cx="965202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 flipV="1">
                <a:off x="3465432" y="895309"/>
                <a:ext cx="965202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Straight Arrow Connector 71"/>
              <p:cNvCxnSpPr/>
              <p:nvPr/>
            </p:nvCxnSpPr>
            <p:spPr bwMode="auto">
              <a:xfrm flipV="1">
                <a:off x="3460670" y="1069997"/>
                <a:ext cx="96361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Straight Arrow Connector 72"/>
              <p:cNvCxnSpPr/>
              <p:nvPr/>
            </p:nvCxnSpPr>
            <p:spPr bwMode="auto">
              <a:xfrm flipV="1">
                <a:off x="3460670" y="1273269"/>
                <a:ext cx="96361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/>
              <p:cNvCxnSpPr/>
              <p:nvPr/>
            </p:nvCxnSpPr>
            <p:spPr bwMode="auto">
              <a:xfrm flipV="1">
                <a:off x="3460670" y="1484482"/>
                <a:ext cx="96361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Straight Arrow Connector 75"/>
              <p:cNvCxnSpPr/>
              <p:nvPr/>
            </p:nvCxnSpPr>
            <p:spPr bwMode="auto">
              <a:xfrm flipV="1">
                <a:off x="3457495" y="1875146"/>
                <a:ext cx="96361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3059" name="Group 94"/>
              <p:cNvGrpSpPr>
                <a:grpSpLocks/>
              </p:cNvGrpSpPr>
              <p:nvPr/>
            </p:nvGrpSpPr>
            <p:grpSpPr bwMode="auto">
              <a:xfrm>
                <a:off x="245974" y="579285"/>
                <a:ext cx="5472806" cy="1640770"/>
                <a:chOff x="245974" y="579285"/>
                <a:chExt cx="5472806" cy="1640770"/>
              </a:xfrm>
            </p:grpSpPr>
            <p:grpSp>
              <p:nvGrpSpPr>
                <p:cNvPr id="43060" name="Group 44"/>
                <p:cNvGrpSpPr>
                  <a:grpSpLocks/>
                </p:cNvGrpSpPr>
                <p:nvPr/>
              </p:nvGrpSpPr>
              <p:grpSpPr bwMode="auto">
                <a:xfrm>
                  <a:off x="245974" y="579285"/>
                  <a:ext cx="3217656" cy="1640770"/>
                  <a:chOff x="284670" y="586624"/>
                  <a:chExt cx="3942273" cy="1968538"/>
                </a:xfrm>
              </p:grpSpPr>
              <p:sp>
                <p:nvSpPr>
                  <p:cNvPr id="2" name="TextBox 1"/>
                  <p:cNvSpPr txBox="1"/>
                  <p:nvPr/>
                </p:nvSpPr>
                <p:spPr>
                  <a:xfrm>
                    <a:off x="284670" y="731427"/>
                    <a:ext cx="1552118" cy="775458"/>
                  </a:xfrm>
                  <a:prstGeom prst="rect">
                    <a:avLst/>
                  </a:prstGeom>
                  <a:solidFill>
                    <a:srgbClr val="FF9966">
                      <a:alpha val="72000"/>
                    </a:srgbClr>
                  </a:solidFill>
                  <a:ln w="28575">
                    <a:solidFill>
                      <a:srgbClr val="FF925B"/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900" b="1" kern="0" dirty="0">
                        <a:solidFill>
                          <a:sysClr val="windowText" lastClr="000000"/>
                        </a:solidFill>
                      </a:rPr>
                      <a:t>Nottingham cohort </a:t>
                    </a:r>
                  </a:p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900" kern="0" dirty="0">
                        <a:solidFill>
                          <a:sysClr val="windowText" lastClr="000000"/>
                        </a:solidFill>
                      </a:rPr>
                      <a:t>47,289 probes</a:t>
                    </a:r>
                  </a:p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900" kern="0" dirty="0">
                        <a:solidFill>
                          <a:sysClr val="windowText" lastClr="000000"/>
                        </a:solidFill>
                      </a:rPr>
                      <a:t>N=128</a:t>
                    </a:r>
                    <a:endParaRPr lang="en-GB" sz="9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grpSp>
                <p:nvGrpSpPr>
                  <p:cNvPr id="43071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1837424" y="586624"/>
                    <a:ext cx="2389519" cy="1968538"/>
                    <a:chOff x="1837424" y="586624"/>
                    <a:chExt cx="2389519" cy="1968538"/>
                  </a:xfrm>
                </p:grpSpPr>
                <p:sp>
                  <p:nvSpPr>
                    <p:cNvPr id="3" name="TextBox 2"/>
                    <p:cNvSpPr txBox="1"/>
                    <p:nvPr/>
                  </p:nvSpPr>
                  <p:spPr>
                    <a:xfrm>
                      <a:off x="3019354" y="586624"/>
                      <a:ext cx="1207852" cy="215299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kern="0" dirty="0">
                          <a:solidFill>
                            <a:sysClr val="windowText" lastClr="000000"/>
                          </a:solidFill>
                        </a:rPr>
                        <a:t>Grade</a:t>
                      </a:r>
                      <a:endParaRPr lang="en-GB" sz="800" kern="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8" name="TextBox 7"/>
                    <p:cNvSpPr txBox="1"/>
                    <p:nvPr/>
                  </p:nvSpPr>
                  <p:spPr>
                    <a:xfrm>
                      <a:off x="3019354" y="845745"/>
                      <a:ext cx="1207852" cy="215299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kern="0" dirty="0">
                          <a:solidFill>
                            <a:sysClr val="windowText" lastClr="000000"/>
                          </a:solidFill>
                        </a:rPr>
                        <a:t>Mitotic Index</a:t>
                      </a:r>
                      <a:endParaRPr lang="en-GB" sz="800" kern="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9" name="TextBox 8"/>
                    <p:cNvSpPr txBox="1"/>
                    <p:nvPr/>
                  </p:nvSpPr>
                  <p:spPr>
                    <a:xfrm>
                      <a:off x="3009630" y="1106772"/>
                      <a:ext cx="1207851" cy="21530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kern="0" dirty="0">
                          <a:solidFill>
                            <a:sysClr val="windowText" lastClr="000000"/>
                          </a:solidFill>
                        </a:rPr>
                        <a:t>Ki67</a:t>
                      </a:r>
                      <a:endParaRPr lang="en-GB" sz="800" kern="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10" name="TextBox 9"/>
                    <p:cNvSpPr txBox="1"/>
                    <p:nvPr/>
                  </p:nvSpPr>
                  <p:spPr>
                    <a:xfrm>
                      <a:off x="3011574" y="1369704"/>
                      <a:ext cx="1207852" cy="257217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800" kern="0" dirty="0">
                          <a:solidFill>
                            <a:sysClr val="windowText" lastClr="000000"/>
                          </a:solidFill>
                        </a:rPr>
                        <a:t>5y Survival</a:t>
                      </a:r>
                      <a:endParaRPr lang="en-GB" sz="800" kern="0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2999904" y="1659310"/>
                      <a:ext cx="1207852" cy="259121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800" kern="0" dirty="0">
                          <a:solidFill>
                            <a:sysClr val="windowText" lastClr="000000"/>
                          </a:solidFill>
                        </a:rPr>
                        <a:t>TOP2A</a:t>
                      </a:r>
                    </a:p>
                  </p:txBody>
                </p:sp>
                <p:sp>
                  <p:nvSpPr>
                    <p:cNvPr id="12" name="TextBox 11"/>
                    <p:cNvSpPr txBox="1"/>
                    <p:nvPr/>
                  </p:nvSpPr>
                  <p:spPr>
                    <a:xfrm>
                      <a:off x="2992124" y="1973686"/>
                      <a:ext cx="1207852" cy="259121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800" kern="0" dirty="0">
                          <a:solidFill>
                            <a:sysClr val="windowText" lastClr="000000"/>
                          </a:solidFill>
                        </a:rPr>
                        <a:t>KIF2C</a:t>
                      </a:r>
                    </a:p>
                  </p:txBody>
                </p:sp>
                <p:sp>
                  <p:nvSpPr>
                    <p:cNvPr id="13" name="TextBox 12"/>
                    <p:cNvSpPr txBox="1"/>
                    <p:nvPr/>
                  </p:nvSpPr>
                  <p:spPr>
                    <a:xfrm>
                      <a:off x="2992124" y="2295682"/>
                      <a:ext cx="1207852" cy="259121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800" kern="0" dirty="0">
                          <a:solidFill>
                            <a:sysClr val="windowText" lastClr="000000"/>
                          </a:solidFill>
                        </a:rPr>
                        <a:t>BIRC5</a:t>
                      </a:r>
                    </a:p>
                  </p:txBody>
                </p:sp>
                <p:grpSp>
                  <p:nvGrpSpPr>
                    <p:cNvPr id="4307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37424" y="694346"/>
                      <a:ext cx="1181821" cy="1731575"/>
                      <a:chOff x="1837424" y="694346"/>
                      <a:chExt cx="1181821" cy="1731575"/>
                    </a:xfrm>
                  </p:grpSpPr>
                  <p:cxnSp>
                    <p:nvCxnSpPr>
                      <p:cNvPr id="20" name="Straight Arrow Connector 19"/>
                      <p:cNvCxnSpPr>
                        <a:stCxn id="2" idx="3"/>
                        <a:endCxn id="3" idx="1"/>
                      </p:cNvCxnSpPr>
                      <p:nvPr/>
                    </p:nvCxnSpPr>
                    <p:spPr bwMode="auto">
                      <a:xfrm flipV="1">
                        <a:off x="1836788" y="695226"/>
                        <a:ext cx="1182566" cy="424884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2" name="Straight Arrow Connector 21"/>
                      <p:cNvCxnSpPr>
                        <a:stCxn id="2" idx="3"/>
                        <a:endCxn id="8" idx="1"/>
                      </p:cNvCxnSpPr>
                      <p:nvPr/>
                    </p:nvCxnSpPr>
                    <p:spPr bwMode="auto">
                      <a:xfrm flipV="1">
                        <a:off x="1836788" y="954347"/>
                        <a:ext cx="1182566" cy="165762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4" name="Straight Arrow Connector 23"/>
                      <p:cNvCxnSpPr>
                        <a:stCxn id="2" idx="3"/>
                        <a:endCxn id="9" idx="1"/>
                      </p:cNvCxnSpPr>
                      <p:nvPr/>
                    </p:nvCxnSpPr>
                    <p:spPr bwMode="auto">
                      <a:xfrm>
                        <a:off x="1836788" y="1120109"/>
                        <a:ext cx="1172841" cy="95265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6" name="Straight Arrow Connector 25"/>
                      <p:cNvCxnSpPr>
                        <a:stCxn id="2" idx="3"/>
                        <a:endCxn id="10" idx="1"/>
                      </p:cNvCxnSpPr>
                      <p:nvPr/>
                    </p:nvCxnSpPr>
                    <p:spPr bwMode="auto">
                      <a:xfrm>
                        <a:off x="1836788" y="1120109"/>
                        <a:ext cx="1174786" cy="379155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8" name="Straight Arrow Connector 27"/>
                      <p:cNvCxnSpPr>
                        <a:stCxn id="2" idx="3"/>
                        <a:endCxn id="11" idx="1"/>
                      </p:cNvCxnSpPr>
                      <p:nvPr/>
                    </p:nvCxnSpPr>
                    <p:spPr bwMode="auto">
                      <a:xfrm>
                        <a:off x="1836788" y="1120109"/>
                        <a:ext cx="1163116" cy="668762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30" name="Straight Arrow Connector 29"/>
                      <p:cNvCxnSpPr>
                        <a:stCxn id="2" idx="3"/>
                        <a:endCxn id="12" idx="1"/>
                      </p:cNvCxnSpPr>
                      <p:nvPr/>
                    </p:nvCxnSpPr>
                    <p:spPr bwMode="auto">
                      <a:xfrm>
                        <a:off x="1836788" y="1120109"/>
                        <a:ext cx="1155336" cy="983137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32" name="Straight Arrow Connector 31"/>
                      <p:cNvCxnSpPr>
                        <a:stCxn id="2" idx="3"/>
                        <a:endCxn id="13" idx="1"/>
                      </p:cNvCxnSpPr>
                      <p:nvPr/>
                    </p:nvCxnSpPr>
                    <p:spPr bwMode="auto">
                      <a:xfrm>
                        <a:off x="1836788" y="1120109"/>
                        <a:ext cx="1155336" cy="1305133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8575" cap="flat" cmpd="sng" algn="ctr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</p:grpSp>
            </p:grpSp>
            <p:cxnSp>
              <p:nvCxnSpPr>
                <p:cNvPr id="75" name="Straight Arrow Connector 74"/>
                <p:cNvCxnSpPr/>
                <p:nvPr/>
              </p:nvCxnSpPr>
              <p:spPr bwMode="auto">
                <a:xfrm flipV="1">
                  <a:off x="3468607" y="1706811"/>
                  <a:ext cx="965202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3062" name="Group 93"/>
                <p:cNvGrpSpPr>
                  <a:grpSpLocks/>
                </p:cNvGrpSpPr>
                <p:nvPr/>
              </p:nvGrpSpPr>
              <p:grpSpPr bwMode="auto">
                <a:xfrm>
                  <a:off x="4441077" y="584608"/>
                  <a:ext cx="1277703" cy="1427485"/>
                  <a:chOff x="4441077" y="584608"/>
                  <a:chExt cx="1277703" cy="1427485"/>
                </a:xfrm>
              </p:grpSpPr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4440160" y="584049"/>
                    <a:ext cx="1258891" cy="21597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4446510" y="768264"/>
                    <a:ext cx="1257303" cy="21597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4452860" y="979478"/>
                    <a:ext cx="1257303" cy="21597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5" name="TextBox 84"/>
                  <p:cNvSpPr txBox="1"/>
                  <p:nvPr/>
                </p:nvSpPr>
                <p:spPr>
                  <a:xfrm>
                    <a:off x="4459210" y="1155752"/>
                    <a:ext cx="1258891" cy="21597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6" name="TextBox 85"/>
                  <p:cNvSpPr txBox="1"/>
                  <p:nvPr/>
                </p:nvSpPr>
                <p:spPr>
                  <a:xfrm>
                    <a:off x="4459210" y="1362201"/>
                    <a:ext cx="1258891" cy="214389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7" name="TextBox 86"/>
                  <p:cNvSpPr txBox="1"/>
                  <p:nvPr/>
                </p:nvSpPr>
                <p:spPr>
                  <a:xfrm>
                    <a:off x="4459210" y="1581354"/>
                    <a:ext cx="1258891" cy="214389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4459210" y="1795743"/>
                    <a:ext cx="1258891" cy="21597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800" kern="0" dirty="0">
                        <a:solidFill>
                          <a:sysClr val="windowText" lastClr="000000"/>
                        </a:solidFill>
                      </a:rPr>
                      <a:t>ANN classification</a:t>
                    </a:r>
                    <a:endParaRPr lang="en-GB" sz="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121" name="Straight Arrow Connector 120"/>
            <p:cNvCxnSpPr>
              <a:stCxn id="88" idx="3"/>
              <a:endCxn id="119" idx="1"/>
            </p:cNvCxnSpPr>
            <p:nvPr/>
          </p:nvCxnSpPr>
          <p:spPr bwMode="auto">
            <a:xfrm>
              <a:off x="5718101" y="1903732"/>
              <a:ext cx="1431929" cy="20025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9" name="Group 128"/>
          <p:cNvGrpSpPr>
            <a:grpSpLocks/>
          </p:cNvGrpSpPr>
          <p:nvPr/>
        </p:nvGrpSpPr>
        <p:grpSpPr bwMode="auto">
          <a:xfrm>
            <a:off x="223837" y="4076689"/>
            <a:ext cx="6959601" cy="1608132"/>
            <a:chOff x="224346" y="4076128"/>
            <a:chExt cx="6959019" cy="1608076"/>
          </a:xfrm>
        </p:grpSpPr>
        <p:sp>
          <p:nvSpPr>
            <p:cNvPr id="7" name="TextBox 6"/>
            <p:cNvSpPr txBox="1"/>
            <p:nvPr/>
          </p:nvSpPr>
          <p:spPr>
            <a:xfrm>
              <a:off x="224346" y="4930183"/>
              <a:ext cx="1266719" cy="646090"/>
            </a:xfrm>
            <a:prstGeom prst="rect">
              <a:avLst/>
            </a:prstGeom>
            <a:solidFill>
              <a:srgbClr val="A3C167">
                <a:alpha val="71765"/>
              </a:srgbClr>
            </a:solidFill>
            <a:ln w="28575">
              <a:solidFill>
                <a:srgbClr val="A3C167"/>
              </a:solidFill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kern="0" dirty="0">
                  <a:solidFill>
                    <a:sysClr val="windowText" lastClr="000000"/>
                  </a:solidFill>
                </a:rPr>
                <a:t>METABRIC cohort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kern="0" dirty="0">
                  <a:solidFill>
                    <a:sysClr val="windowText" lastClr="000000"/>
                  </a:solidFill>
                </a:rPr>
                <a:t>44,803 probes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kern="0" dirty="0">
                  <a:solidFill>
                    <a:sysClr val="windowText" lastClr="000000"/>
                  </a:solidFill>
                </a:rPr>
                <a:t>N=1980</a:t>
              </a:r>
              <a:endParaRPr lang="en-GB" sz="9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43017" name="Group 100"/>
            <p:cNvGrpSpPr>
              <a:grpSpLocks/>
            </p:cNvGrpSpPr>
            <p:nvPr/>
          </p:nvGrpSpPr>
          <p:grpSpPr bwMode="auto">
            <a:xfrm>
              <a:off x="2319672" y="4644429"/>
              <a:ext cx="1414345" cy="1039775"/>
              <a:chOff x="2561034" y="2953337"/>
              <a:chExt cx="1414345" cy="1039775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2561034" y="2953337"/>
                <a:ext cx="985755" cy="179381"/>
              </a:xfrm>
              <a:prstGeom prst="rect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Grade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616592" y="3081921"/>
                <a:ext cx="985756" cy="21589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KI67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672150" y="3212091"/>
                <a:ext cx="985755" cy="21589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3Y Survival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727707" y="3340673"/>
                <a:ext cx="985756" cy="21589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5Y Survival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784853" y="3458145"/>
                <a:ext cx="985756" cy="21589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7Y Survival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840411" y="3566091"/>
                <a:ext cx="985755" cy="21589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TOP2A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2915017" y="3674037"/>
                <a:ext cx="985756" cy="21589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KIF2C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2989624" y="3778808"/>
                <a:ext cx="985755" cy="2143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kern="0" dirty="0">
                    <a:solidFill>
                      <a:sysClr val="windowText" lastClr="000000"/>
                    </a:solidFill>
                  </a:rPr>
                  <a:t>BIRC5</a:t>
                </a:r>
                <a:endParaRPr lang="en-GB" sz="8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113" name="Straight Arrow Connector 112"/>
            <p:cNvCxnSpPr/>
            <p:nvPr/>
          </p:nvCxnSpPr>
          <p:spPr bwMode="auto">
            <a:xfrm flipV="1">
              <a:off x="1491065" y="5250049"/>
              <a:ext cx="965119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3584803" y="5247656"/>
              <a:ext cx="861941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TextBox 115"/>
            <p:cNvSpPr txBox="1"/>
            <p:nvPr/>
          </p:nvSpPr>
          <p:spPr>
            <a:xfrm>
              <a:off x="4480078" y="5157962"/>
              <a:ext cx="1258782" cy="21589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sysClr val="windowText" lastClr="000000"/>
                  </a:solidFill>
                </a:rPr>
                <a:t>ANNs classification</a:t>
              </a:r>
              <a:endParaRPr lang="en-GB" sz="800" kern="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8" name="Straight Arrow Connector 127"/>
            <p:cNvCxnSpPr>
              <a:stCxn id="116" idx="3"/>
            </p:cNvCxnSpPr>
            <p:nvPr/>
          </p:nvCxnSpPr>
          <p:spPr bwMode="auto">
            <a:xfrm flipV="1">
              <a:off x="5738860" y="4076128"/>
              <a:ext cx="1444505" cy="11897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/>
          <p:cNvGrpSpPr/>
          <p:nvPr/>
        </p:nvGrpSpPr>
        <p:grpSpPr>
          <a:xfrm>
            <a:off x="279401" y="2886663"/>
            <a:ext cx="6918421" cy="1150731"/>
            <a:chOff x="279401" y="2886663"/>
            <a:chExt cx="6918421" cy="1150731"/>
          </a:xfrm>
        </p:grpSpPr>
        <p:grpSp>
          <p:nvGrpSpPr>
            <p:cNvPr id="133" name="Group 132"/>
            <p:cNvGrpSpPr>
              <a:grpSpLocks/>
            </p:cNvGrpSpPr>
            <p:nvPr/>
          </p:nvGrpSpPr>
          <p:grpSpPr bwMode="auto">
            <a:xfrm>
              <a:off x="279401" y="3159114"/>
              <a:ext cx="6918421" cy="878280"/>
              <a:chOff x="284667" y="3202939"/>
              <a:chExt cx="6917843" cy="878999"/>
            </a:xfrm>
          </p:grpSpPr>
          <p:cxnSp>
            <p:nvCxnSpPr>
              <p:cNvPr id="69" name="Straight Arrow Connector 68"/>
              <p:cNvCxnSpPr>
                <a:stCxn id="6" idx="3"/>
              </p:cNvCxnSpPr>
              <p:nvPr/>
            </p:nvCxnSpPr>
            <p:spPr bwMode="auto">
              <a:xfrm flipV="1">
                <a:off x="1551386" y="3457148"/>
                <a:ext cx="965119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3034" name="Group 129"/>
              <p:cNvGrpSpPr>
                <a:grpSpLocks/>
              </p:cNvGrpSpPr>
              <p:nvPr/>
            </p:nvGrpSpPr>
            <p:grpSpPr bwMode="auto">
              <a:xfrm>
                <a:off x="284667" y="3202939"/>
                <a:ext cx="6917843" cy="878999"/>
                <a:chOff x="284667" y="3202939"/>
                <a:chExt cx="6917843" cy="878999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284667" y="3202939"/>
                  <a:ext cx="1266719" cy="508417"/>
                </a:xfrm>
                <a:prstGeom prst="rect">
                  <a:avLst/>
                </a:prstGeom>
                <a:solidFill>
                  <a:srgbClr val="D38583">
                    <a:alpha val="71765"/>
                  </a:srgbClr>
                </a:solidFill>
                <a:ln w="28575">
                  <a:solidFill>
                    <a:srgbClr val="D38583"/>
                  </a:solidFill>
                </a:ln>
              </p:spPr>
              <p:txBody>
                <a:bodyPr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b="1" kern="0" dirty="0">
                      <a:solidFill>
                        <a:sysClr val="windowText" lastClr="000000"/>
                      </a:solidFill>
                    </a:rPr>
                    <a:t>Uppsala cohort </a:t>
                  </a: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kern="0" dirty="0">
                      <a:solidFill>
                        <a:sysClr val="windowText" lastClr="000000"/>
                      </a:solidFill>
                    </a:rPr>
                    <a:t>22,283 probes</a:t>
                  </a: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900" kern="0" dirty="0">
                      <a:solidFill>
                        <a:sysClr val="windowText" lastClr="000000"/>
                      </a:solidFill>
                    </a:rPr>
                    <a:t>N=249</a:t>
                  </a:r>
                  <a:endParaRPr lang="en-GB" sz="1000" kern="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97" name="Straight Arrow Connector 96"/>
                <p:cNvCxnSpPr/>
                <p:nvPr/>
              </p:nvCxnSpPr>
              <p:spPr bwMode="auto">
                <a:xfrm flipV="1">
                  <a:off x="3648297" y="3473046"/>
                  <a:ext cx="811145" cy="1574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00" name="TextBox 99"/>
                <p:cNvSpPr txBox="1"/>
                <p:nvPr/>
              </p:nvSpPr>
              <p:spPr>
                <a:xfrm>
                  <a:off x="4505477" y="3403912"/>
                  <a:ext cx="1298564" cy="2156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800" kern="0" dirty="0">
                      <a:solidFill>
                        <a:sysClr val="windowText" lastClr="000000"/>
                      </a:solidFill>
                    </a:rPr>
                    <a:t>ANNs classification</a:t>
                  </a:r>
                  <a:endParaRPr lang="en-GB" sz="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24" name="Straight Arrow Connector 123"/>
                <p:cNvCxnSpPr>
                  <a:stCxn id="100" idx="3"/>
                </p:cNvCxnSpPr>
                <p:nvPr/>
              </p:nvCxnSpPr>
              <p:spPr bwMode="auto">
                <a:xfrm>
                  <a:off x="5804041" y="3511723"/>
                  <a:ext cx="1398469" cy="570215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5368" y="2886663"/>
              <a:ext cx="1438781" cy="10668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16632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BBE0E3">
                    <a:lumMod val="10000"/>
                  </a:srgbClr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ANN class data split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– METABRIC Data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442875"/>
              </p:ext>
            </p:extLst>
          </p:nvPr>
        </p:nvGraphicFramePr>
        <p:xfrm>
          <a:off x="971550" y="752475"/>
          <a:ext cx="7632700" cy="5197473"/>
        </p:xfrm>
        <a:graphic>
          <a:graphicData uri="http://schemas.openxmlformats.org/drawingml/2006/table">
            <a:tbl>
              <a:tblPr firstRow="1">
                <a:tableStyleId>{EB344D84-9AFB-497E-A393-DC336BA19D2E}</a:tableStyleId>
              </a:tblPr>
              <a:tblGrid>
                <a:gridCol w="3272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6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METABRIC Cohort (n=1980)</a:t>
                      </a:r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Binary Class</a:t>
                      </a:r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3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ANN Targets</a:t>
                      </a:r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Low/0 (%)</a:t>
                      </a:r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High/1 (%)</a:t>
                      </a:r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Total Samples</a:t>
                      </a:r>
                      <a:endParaRPr lang="en-GB" sz="13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MKI67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990 (50)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990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1980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TOP2A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990 (50)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990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1980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KIF2C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990 (50)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990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1980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BIRC5/</a:t>
                      </a:r>
                      <a:r>
                        <a:rPr lang="en-GB" sz="1300" u="none" strike="noStrike" dirty="0" err="1">
                          <a:effectLst/>
                        </a:rPr>
                        <a:t>Survivin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990 (50)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990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1980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Grade I vs III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169 (47.1)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190 (52.9)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359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Survival  3 years or above (5 runs)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165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165 (50)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330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Survival 5 years or above (runs 1-4 )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301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301 (50)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602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Survival 5 years or above (run 5)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301 (46.2)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350 (53.8)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651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Survival 7 years or above (run1)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370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370 (50)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740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Survival 7 years or above (run2)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370 (53.2)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325 (46.8)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695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77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Survival 7 years or above (run 3)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>
                          <a:effectLst/>
                        </a:rPr>
                        <a:t>370 (54)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320 (46)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u="none" strike="noStrike" dirty="0">
                          <a:effectLst/>
                        </a:rPr>
                        <a:t>690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36" marR="5636" marT="5637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628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24545"/>
            <a:ext cx="8305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Stepwise ANN model performance consistency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– Uppsala Data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652463"/>
            <a:ext cx="7345362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19100" y="4581128"/>
            <a:ext cx="8305800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None/>
              <a:defRPr sz="24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None/>
              <a:defRPr sz="20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8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6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6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 </a:t>
            </a:r>
          </a:p>
          <a:p>
            <a:r>
              <a:rPr lang="en-US" altLang="en-US" sz="1600" dirty="0"/>
              <a:t>The averaged Mean Square Error (MSE) across 10 independent models ranged from 0.038 -0.107 ( test subset ) and 0.039 -0.115 (validation subset) for the questions in the Uppsala data.</a:t>
            </a:r>
            <a:endParaRPr lang="en-GB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253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88913" y="103933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Stepwise ANN performance consistency 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– METABRIC Data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765175"/>
            <a:ext cx="743267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5013325"/>
            <a:ext cx="8305800" cy="131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fontAlgn="base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None/>
              <a:defRPr sz="20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None/>
              <a:defRPr sz="1800">
                <a:solidFill>
                  <a:srgbClr val="004D75"/>
                </a:solidFill>
                <a:latin typeface="+mn-lt"/>
              </a:defRPr>
            </a:lvl2pPr>
            <a:lvl3pPr marL="9144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600">
                <a:solidFill>
                  <a:srgbClr val="004D75"/>
                </a:solidFill>
                <a:latin typeface="+mn-lt"/>
              </a:defRPr>
            </a:lvl3pPr>
            <a:lvl4pPr marL="13716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4pPr>
            <a:lvl5pPr marL="18288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5pPr>
            <a:lvl6pPr marL="22860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GB" altLang="en-US" sz="1600" kern="0" dirty="0"/>
              <a:t>The averaged Mean Square Error (MSE) across 10 independent models ranged from 0.076 -0.230 ( test subset ) and 0.08 -0.238 (validation subset) for the  questions in the METABRIC data.</a:t>
            </a:r>
          </a:p>
          <a:p>
            <a:pPr eaLnBrk="1" hangingPunct="1">
              <a:defRPr/>
            </a:pPr>
            <a:endParaRPr lang="en-US" alt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31823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16632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Common Genes across 5 or more  questions </a:t>
            </a: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–  3 Cohorts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1255713"/>
            <a:ext cx="7645400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21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47663" y="908050"/>
            <a:ext cx="8305800" cy="158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fontAlgn="base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None/>
              <a:defRPr sz="20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None/>
              <a:defRPr sz="1800">
                <a:solidFill>
                  <a:srgbClr val="004D75"/>
                </a:solidFill>
                <a:latin typeface="+mn-lt"/>
              </a:defRPr>
            </a:lvl2pPr>
            <a:lvl3pPr marL="9144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600">
                <a:solidFill>
                  <a:srgbClr val="004D75"/>
                </a:solidFill>
                <a:latin typeface="+mn-lt"/>
              </a:defRPr>
            </a:lvl3pPr>
            <a:lvl4pPr marL="13716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4pPr>
            <a:lvl5pPr marL="182880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5pPr>
            <a:lvl6pPr marL="22860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None/>
              <a:defRPr sz="1400">
                <a:solidFill>
                  <a:srgbClr val="004D75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endParaRPr lang="en-GB" kern="0" dirty="0"/>
          </a:p>
          <a:p>
            <a:pPr algn="ctr" eaLnBrk="1" hangingPunct="1">
              <a:defRPr/>
            </a:pPr>
            <a:r>
              <a:rPr lang="en-GB" kern="0" dirty="0"/>
              <a:t>The probability of finding these common genes in the top100 of  a minimum of 5 questions in three datasets by chance </a:t>
            </a:r>
          </a:p>
          <a:p>
            <a:pPr algn="ctr" eaLnBrk="1" hangingPunct="1">
              <a:defRPr/>
            </a:pPr>
            <a:r>
              <a:rPr lang="en-GB" kern="0" dirty="0"/>
              <a:t>  = </a:t>
            </a:r>
            <a:r>
              <a:rPr lang="en-GB" b="1" kern="0" dirty="0"/>
              <a:t>2.78034 ×10</a:t>
            </a:r>
            <a:r>
              <a:rPr lang="en-GB" b="1" kern="0" baseline="30000" dirty="0"/>
              <a:t>-39</a:t>
            </a:r>
          </a:p>
        </p:txBody>
      </p:sp>
      <p:sp>
        <p:nvSpPr>
          <p:cNvPr id="5" name="TextBox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23728" y="3706752"/>
            <a:ext cx="6624736" cy="644920"/>
          </a:xfrm>
          <a:prstGeom prst="rect">
            <a:avLst/>
          </a:prstGeom>
          <a:blipFill rotWithShape="0">
            <a:blip r:embed="rId2"/>
            <a:stretch>
              <a:fillRect l="-1840" t="-7547" b="-8491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524000" y="2840038"/>
            <a:ext cx="5483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dirty="0"/>
              <a:t> </a:t>
            </a:r>
            <a:r>
              <a:rPr lang="en-GB" altLang="en-US" sz="1800" dirty="0"/>
              <a:t>calculated by</a:t>
            </a:r>
          </a:p>
        </p:txBody>
      </p:sp>
    </p:spTree>
    <p:extLst>
      <p:ext uri="{BB962C8B-B14F-4D97-AF65-F5344CB8AC3E}">
        <p14:creationId xmlns:p14="http://schemas.microsoft.com/office/powerpoint/2010/main" val="236909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07504" y="116632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 Top 200 common genes </a:t>
            </a: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-  Functional analysis using GO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2073"/>
            <a:ext cx="4895974" cy="376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717360"/>
            <a:ext cx="4938793" cy="367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84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88913" y="120651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Comparison of the common genes with published gene signatures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35038" y="1050925"/>
          <a:ext cx="7273925" cy="4868864"/>
        </p:xfrm>
        <a:graphic>
          <a:graphicData uri="http://schemas.openxmlformats.org/drawingml/2006/table">
            <a:tbl>
              <a:tblPr firstRow="1" bandRow="1"/>
              <a:tblGrid>
                <a:gridCol w="302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63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Signature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Type of Signature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No Genes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No of genes common with our signature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2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 Mitotic CIN Attractor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Chromosomal instability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100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53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33339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2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CIN70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Chromosomal instability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70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27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>
                          <a:effectLst/>
                        </a:rPr>
                        <a:t>Genomic Grade index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Molecular Grade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97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52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Genomic Grade index (PAM)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Molecular Grade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264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51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 err="1">
                          <a:effectLst/>
                        </a:rPr>
                        <a:t>MammaPrint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Metastatic Risk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70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>
                          <a:effectLst/>
                        </a:rPr>
                        <a:t>Meta-PCNA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 Proliferation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131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37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>
                          <a:effectLst/>
                        </a:rPr>
                        <a:t>Oncotype Dx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Recurrence risk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21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>
                          <a:effectLst/>
                        </a:rPr>
                        <a:t>PAM50 Subtype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molecular subtype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50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>
                          <a:effectLst/>
                        </a:rPr>
                        <a:t>Proliferation Signature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Proliferation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104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26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2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Survival CI Index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Prognostic model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100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u="none" strike="noStrike" dirty="0">
                          <a:effectLst/>
                        </a:rPr>
                        <a:t>31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33339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90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88913" y="13479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Summary Integrative Data Mining Approach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124744"/>
            <a:ext cx="8305800" cy="4055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integrative ANN based datamining approach identified 68 common genes between the top 100 &amp; 200 of a minimum of 5 different proliferation associated questions across 3 cohorts.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These genes were found to be involved or associated with the cell cycle , the kinetochore , chromosome segregation and transcription factors.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Good concordance with previously published cell cycle/proliferation signatures but also have novel findings.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gene signature identified is significantly associated with cell cycle and chromosomal instability (CIN) in breast cancer.</a:t>
            </a:r>
          </a:p>
        </p:txBody>
      </p:sp>
    </p:spTree>
    <p:extLst>
      <p:ext uri="{BB962C8B-B14F-4D97-AF65-F5344CB8AC3E}">
        <p14:creationId xmlns:p14="http://schemas.microsoft.com/office/powerpoint/2010/main" val="42185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539552" y="2564904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Identification of key molecular drivers of proliferation with network inference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263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Rectangle 4"/>
          <p:cNvSpPr/>
          <p:nvPr/>
        </p:nvSpPr>
        <p:spPr>
          <a:xfrm>
            <a:off x="179511" y="116632"/>
            <a:ext cx="83152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Marker Interaction Studies-  </a:t>
            </a:r>
            <a:r>
              <a:rPr kumimoji="0" lang="en-GB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Towards systems biology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47663" y="980728"/>
            <a:ext cx="8305800" cy="530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Biological Processes are defined by more than just a list of genes.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ANN based interaction algorithm predicts relationships between various markers in a defined subset.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Multiple markers are used to predict the expression of one.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Provides insight into how markers may regulated each other (uni- or bi-directional or inhibitory or stimulatory ).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Implemented in this to identify 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key molecular drivers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regulating the proliferation system.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488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199681" y="692150"/>
            <a:ext cx="8583957" cy="4897438"/>
            <a:chOff x="199681" y="692150"/>
            <a:chExt cx="8583957" cy="4897438"/>
          </a:xfrm>
        </p:grpSpPr>
        <p:pic>
          <p:nvPicPr>
            <p:cNvPr id="4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22"/>
            <a:stretch>
              <a:fillRect/>
            </a:stretch>
          </p:blipFill>
          <p:spPr bwMode="auto">
            <a:xfrm>
              <a:off x="199681" y="692150"/>
              <a:ext cx="8188669" cy="4465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6"/>
            <p:cNvSpPr txBox="1">
              <a:spLocks noChangeArrowheads="1"/>
            </p:cNvSpPr>
            <p:nvPr/>
          </p:nvSpPr>
          <p:spPr bwMode="auto">
            <a:xfrm>
              <a:off x="5795963" y="5343525"/>
              <a:ext cx="298767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4D75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en-US" sz="1000" dirty="0"/>
                <a:t>Tong, D et al, 2014. </a:t>
              </a:r>
              <a:r>
                <a:rPr lang="en-GB" altLang="en-US" sz="1000" i="1" dirty="0" err="1"/>
                <a:t>PlOS</a:t>
              </a:r>
              <a:r>
                <a:rPr lang="en-GB" altLang="en-US" sz="1000" i="1" dirty="0"/>
                <a:t> 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38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Rectangle 4"/>
          <p:cNvSpPr/>
          <p:nvPr/>
        </p:nvSpPr>
        <p:spPr>
          <a:xfrm>
            <a:off x="107504" y="196434"/>
            <a:ext cx="8928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600" dirty="0">
                <a:solidFill>
                  <a:schemeClr val="tx1"/>
                </a:solidFill>
              </a:rPr>
              <a:t>Example of interaction results 100 factors </a:t>
            </a:r>
            <a:r>
              <a:rPr lang="en-GB" altLang="en-US" sz="1600" dirty="0">
                <a:solidFill>
                  <a:srgbClr val="C00000"/>
                </a:solidFill>
              </a:rPr>
              <a:t>– All interactions (9900 interactions)</a:t>
            </a:r>
            <a:endParaRPr lang="en-GB" sz="1600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103" y="1664055"/>
            <a:ext cx="3523793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9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13458"/>
            <a:ext cx="83058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KIF2C Interactome (Nottingham Cohort) </a:t>
            </a: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– SPAG5 as hub</a:t>
            </a: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r="610"/>
          <a:stretch>
            <a:fillRect/>
          </a:stretch>
        </p:blipFill>
        <p:spPr bwMode="auto">
          <a:xfrm>
            <a:off x="129356" y="764704"/>
            <a:ext cx="8885287" cy="540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262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305800" cy="1066800"/>
          </a:xfrm>
        </p:spPr>
        <p:txBody>
          <a:bodyPr/>
          <a:lstStyle/>
          <a:p>
            <a:r>
              <a:rPr lang="en-US" altLang="en-US" sz="2400" dirty="0">
                <a:solidFill>
                  <a:schemeClr val="tx1"/>
                </a:solidFill>
              </a:rPr>
              <a:t>Protein Expression and Clinical Outcome </a:t>
            </a:r>
            <a:r>
              <a:rPr lang="en-US" altLang="en-US" sz="2400" dirty="0">
                <a:solidFill>
                  <a:srgbClr val="C00000"/>
                </a:solidFill>
              </a:rPr>
              <a:t>– SPAG5</a:t>
            </a:r>
            <a:endParaRPr lang="en-GB" altLang="en-US" sz="2400" dirty="0">
              <a:solidFill>
                <a:srgbClr val="C00000"/>
              </a:solidFill>
            </a:endParaRPr>
          </a:p>
        </p:txBody>
      </p:sp>
      <p:sp>
        <p:nvSpPr>
          <p:cNvPr id="7066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CDC411-3E89-4037-BBDC-75B6152AF7B6}" type="datetime4">
              <a:rPr lang="en-GB" altLang="en-US" sz="1200" smtClean="0"/>
              <a:pPr/>
              <a:t>14 September 2016</a:t>
            </a:fld>
            <a:endParaRPr lang="en-GB" altLang="en-US" sz="1200"/>
          </a:p>
        </p:txBody>
      </p:sp>
      <p:sp>
        <p:nvSpPr>
          <p:cNvPr id="7066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4D7C8B1-3E89-48B0-AA7F-F48071930DB3}" type="slidenum">
              <a:rPr lang="en-GB" altLang="en-US" sz="1200" smtClean="0"/>
              <a:pPr/>
              <a:t>28</a:t>
            </a:fld>
            <a:endParaRPr lang="en-GB" altLang="en-US" sz="120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994" t="4885" r="6779" b="5037"/>
          <a:stretch/>
        </p:blipFill>
        <p:spPr>
          <a:xfrm>
            <a:off x="457200" y="598792"/>
            <a:ext cx="3363375" cy="27053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9" y="3429000"/>
            <a:ext cx="8563097" cy="2592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619917"/>
            <a:ext cx="3862065" cy="2819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637" t="8834" r="41744" b="6833"/>
          <a:stretch/>
        </p:blipFill>
        <p:spPr>
          <a:xfrm>
            <a:off x="376015" y="643536"/>
            <a:ext cx="7076305" cy="575522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0" y="534988"/>
            <a:ext cx="9144000" cy="0"/>
          </a:xfrm>
          <a:prstGeom prst="line">
            <a:avLst/>
          </a:prstGeom>
          <a:noFill/>
          <a:ln w="25400" cap="flat" cmpd="sng" algn="ctr">
            <a:solidFill>
              <a:srgbClr val="1D369F">
                <a:alpha val="48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6" name="Rectangle 5"/>
          <p:cNvSpPr/>
          <p:nvPr/>
        </p:nvSpPr>
        <p:spPr>
          <a:xfrm>
            <a:off x="179512" y="61980"/>
            <a:ext cx="61240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Publication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000" dirty="0">
                <a:solidFill>
                  <a:schemeClr val="tx1"/>
                </a:solidFill>
              </a:rPr>
              <a:t>–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C00000"/>
                </a:solidFill>
              </a:rPr>
              <a:t>The Lancet Oncology, June 2016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53483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04888" y="132255"/>
            <a:ext cx="2012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Conclusions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8850" y="616593"/>
            <a:ext cx="8703425" cy="720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Identification of 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68 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core proliferation system associated genes across in excess of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2300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 cases across 3 datasets  and 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SPAG5 as key hub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 by a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novel 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ANN based data mining approaches.</a:t>
            </a:r>
          </a:p>
          <a:p>
            <a:pPr marL="188913" marR="0" lvl="0" indent="-188913" defTabSz="91440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These genes were found to be involved or associated with </a:t>
            </a:r>
            <a:r>
              <a:rPr kumimoji="0" lang="en-US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the cell cycle , the kinetochore , chromosome segregation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 and cell cycle transcription factors.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Good concordance with previously published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cell cycle/proliferation/CIN gene  signatures 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but also have novel findings.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In patients with ER-negative breast cancer with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high SPAG5 protein expression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, anthracycline-based adjuvant chemotherapy increased breast cancer-specific survival overall compared with that for patients who did not receive chemotherapy.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Copy number analysis – amplification in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19% of HER2 Enriched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 subtype and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18% of Luminal B subtype 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patients.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The transcript and protein products of SPAG5 are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independent prognostic and predictive biomarkers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 that might have clinical utility as biomarkers for combination cytotoxic </a:t>
            </a:r>
            <a:r>
              <a:rPr kumimoji="0" lang="en-GB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chemotherapy sensitivity</a:t>
            </a: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Other markers were also found to be interesting hubs and are being pursued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400" b="0" i="0" u="none" strike="noStrike" kern="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</a:endParaRP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800" b="0" i="0" u="none" strike="noStrike" kern="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</a:endParaRP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600" b="0" i="0" u="none" strike="noStrike" kern="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117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650" y="3731876"/>
            <a:ext cx="3638550" cy="7620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 bwMode="auto">
          <a:xfrm>
            <a:off x="0" y="53483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 bwMode="auto">
          <a:xfrm>
            <a:off x="192993" y="73352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04D7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Acknowledgements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2337" y="769390"/>
            <a:ext cx="5033434" cy="5235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8913" indent="-188913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1pPr>
            <a:lvl2pPr marL="379413" indent="-1889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5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2pPr>
            <a:lvl3pPr marL="530225" indent="-14922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3pPr>
            <a:lvl4pPr marL="862013" indent="-1412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4pPr>
            <a:lvl5pPr marL="1235075" indent="-18256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1200" kern="1200">
                <a:solidFill>
                  <a:srgbClr val="004D7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Professor Graham Ball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Professor Robert Rees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Professor A.Graham Pockley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JvGCRC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Students and Staff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Nottingham University Hospitals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Prof Ian Ellis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Prof Stephen Chan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Dr Tarek Abdel-Fatah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Paul Moseley  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Dr Andrew Green 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Funding 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Nottingham Trent University Vice –Chancellors Bursary</a:t>
            </a:r>
          </a:p>
          <a:p>
            <a:pPr marL="188913" marR="0" lvl="0" indent="-188913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John and Lucille van </a:t>
            </a:r>
            <a:r>
              <a:rPr kumimoji="0" lang="en-GB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Geest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Foundation</a:t>
            </a:r>
          </a:p>
          <a:p>
            <a:pPr marL="530225" marR="0" lvl="2" indent="-149225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238431" y="635250"/>
            <a:ext cx="2610738" cy="2879490"/>
            <a:chOff x="6238431" y="635250"/>
            <a:chExt cx="2610738" cy="287949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8431" y="2590626"/>
              <a:ext cx="2610738" cy="92411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8431" y="635250"/>
              <a:ext cx="2519050" cy="167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402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4888" y="320358"/>
            <a:ext cx="8691073" cy="427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tabLst/>
              <a:defRPr/>
            </a:pPr>
            <a:endParaRPr kumimoji="0" lang="en-GB" altLang="en-US" sz="1600" b="0" i="0" u="none" strike="noStrike" kern="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</a:endParaRP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Application and integration across  multiple cancer types (common cancer signature).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Integration of multiple types of data (miRNA, transcription factors, copy number data).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More computational modelling approaches to identify driver genes.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4D75"/>
                </a:solidFill>
                <a:effectLst/>
                <a:uLnTx/>
                <a:uFillTx/>
              </a:rPr>
              <a:t>Concordance modelling in other selected biological pathway</a:t>
            </a: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800" b="0" i="0" u="none" strike="noStrike" kern="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</a:endParaRPr>
          </a:p>
          <a:p>
            <a:pPr marL="188913" marR="0" lvl="0" indent="-188913" defTabSz="914400" eaLnBrk="0" fontAlgn="base" latinLnBrk="0" hangingPunct="0">
              <a:lnSpc>
                <a:spcPct val="150000"/>
              </a:lnSpc>
              <a:spcBef>
                <a:spcPct val="30000"/>
              </a:spcBef>
              <a:spcAft>
                <a:spcPct val="2000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1800" b="0" i="0" u="none" strike="noStrike" kern="0" cap="none" spc="0" normalizeH="0" baseline="0" noProof="0" dirty="0">
              <a:ln>
                <a:noFill/>
              </a:ln>
              <a:solidFill>
                <a:srgbClr val="004D75"/>
              </a:solidFill>
              <a:effectLst/>
              <a:uLnTx/>
              <a:uFillTx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534838"/>
            <a:ext cx="9144000" cy="0"/>
          </a:xfrm>
          <a:prstGeom prst="line">
            <a:avLst/>
          </a:prstGeom>
          <a:ln>
            <a:solidFill>
              <a:srgbClr val="1D369F">
                <a:alpha val="48000"/>
              </a:srgb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04888" y="132255"/>
            <a:ext cx="2088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Future Work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4197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gtHEME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jvgtHEME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2946</TotalTime>
  <Words>2016</Words>
  <Application>Microsoft Office PowerPoint</Application>
  <PresentationFormat>On-screen Show (4:3)</PresentationFormat>
  <Paragraphs>338</Paragraphs>
  <Slides>32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SimSun</vt:lpstr>
      <vt:lpstr>Arial</vt:lpstr>
      <vt:lpstr>Calibri</vt:lpstr>
      <vt:lpstr>Times</vt:lpstr>
      <vt:lpstr>Verdana</vt:lpstr>
      <vt:lpstr>Wingdings</vt:lpstr>
      <vt:lpstr>blank</vt:lpstr>
      <vt:lpstr>jvgtHEME</vt:lpstr>
      <vt:lpstr>1_jvgtHEME</vt:lpstr>
      <vt:lpstr>Artificial Neural Network Based Data Mining Approaches to Identify Key Molecular Drivers of Proliferation in Breast Cancer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Aims</vt:lpstr>
      <vt:lpstr>PowerPoint Presentation</vt:lpstr>
      <vt:lpstr>PowerPoint Presentation</vt:lpstr>
      <vt:lpstr>Identification of common proliferation markers across datasets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Protein Expression and Clinical Outcome – SPAG5</vt:lpstr>
      <vt:lpstr>PowerPoint Presentation</vt:lpstr>
      <vt:lpstr>PowerPoint Presentation</vt:lpstr>
      <vt:lpstr>PowerPoint Presentation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DIR3SMITHG</dc:creator>
  <cp:lastModifiedBy>Agarwal, Devika 2010 (PGR)</cp:lastModifiedBy>
  <cp:revision>269</cp:revision>
  <dcterms:created xsi:type="dcterms:W3CDTF">2004-10-15T09:28:11Z</dcterms:created>
  <dcterms:modified xsi:type="dcterms:W3CDTF">2016-09-14T10:32:51Z</dcterms:modified>
</cp:coreProperties>
</file>