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sldIdLst>
    <p:sldId id="256" r:id="rId2"/>
    <p:sldId id="257" r:id="rId3"/>
    <p:sldId id="258" r:id="rId4"/>
    <p:sldId id="260" r:id="rId5"/>
    <p:sldId id="268" r:id="rId6"/>
    <p:sldId id="269" r:id="rId7"/>
    <p:sldId id="270" r:id="rId8"/>
    <p:sldId id="259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0496"/>
    <a:srgbClr val="99FFCC"/>
    <a:srgbClr val="197D2A"/>
    <a:srgbClr val="00FFFF"/>
    <a:srgbClr val="EF7011"/>
    <a:srgbClr val="CCE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0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2BA510-EC98-45E7-83CB-2B49C6A9E03C}" type="datetimeFigureOut">
              <a:rPr lang="tr-TR" smtClean="0"/>
              <a:pPr/>
              <a:t>15.08.2015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E64CA1-381F-4301-B845-5359DF94E1A6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64CA1-381F-4301-B845-5359DF94E1A6}" type="slidenum">
              <a:rPr lang="tr-TR" smtClean="0"/>
              <a:pPr/>
              <a:t>2</a:t>
            </a:fld>
            <a:endParaRPr lang="tr-T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E64CA1-381F-4301-B845-5359DF94E1A6}" type="slidenum">
              <a:rPr lang="tr-TR" smtClean="0"/>
              <a:pPr/>
              <a:t>8</a:t>
            </a:fld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Yuvarlatılmış Dikdörtgen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15.08.2015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15.08.2015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Yuvarlatılmış Dikdörtgen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15.08.2015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Dikdörtgen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Dikdörtgen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Dikdörtgen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15.08.2015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15.08.2015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15.08.2015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15.08.2015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Yuvarlatılmış Dikdörtgen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15.08.2015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15.08.2015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Dikdörtgen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ikdörtgen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15.08.2015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15.08.2015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dörtgen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Yuvarlatılmış Dikdörtgen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15.08.2015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899592" y="4437112"/>
            <a:ext cx="6400800" cy="1656184"/>
          </a:xfrm>
        </p:spPr>
        <p:txBody>
          <a:bodyPr>
            <a:noAutofit/>
          </a:bodyPr>
          <a:lstStyle/>
          <a:p>
            <a:pPr algn="l"/>
            <a:r>
              <a:rPr lang="tr-TR" sz="2800" b="1" dirty="0" smtClean="0">
                <a:solidFill>
                  <a:srgbClr val="EF7011"/>
                </a:solidFill>
              </a:rPr>
              <a:t>Derya Boyacı</a:t>
            </a:r>
          </a:p>
          <a:p>
            <a:pPr algn="l"/>
            <a:r>
              <a:rPr lang="tr-TR" sz="2800" b="1" dirty="0" smtClean="0">
                <a:solidFill>
                  <a:srgbClr val="EF7011"/>
                </a:solidFill>
              </a:rPr>
              <a:t>İzmir </a:t>
            </a:r>
            <a:r>
              <a:rPr lang="tr-TR" sz="2800" b="1" dirty="0" err="1" smtClean="0">
                <a:solidFill>
                  <a:srgbClr val="EF7011"/>
                </a:solidFill>
              </a:rPr>
              <a:t>Institute</a:t>
            </a:r>
            <a:r>
              <a:rPr lang="tr-TR" sz="2800" b="1" dirty="0" smtClean="0">
                <a:solidFill>
                  <a:srgbClr val="EF7011"/>
                </a:solidFill>
              </a:rPr>
              <a:t> of </a:t>
            </a:r>
            <a:r>
              <a:rPr lang="tr-TR" sz="2800" b="1" dirty="0" err="1" smtClean="0">
                <a:solidFill>
                  <a:srgbClr val="EF7011"/>
                </a:solidFill>
              </a:rPr>
              <a:t>Technology</a:t>
            </a:r>
            <a:endParaRPr lang="tr-TR" sz="2800" b="1" dirty="0" smtClean="0">
              <a:solidFill>
                <a:srgbClr val="EF7011"/>
              </a:solidFill>
            </a:endParaRPr>
          </a:p>
          <a:p>
            <a:pPr algn="l"/>
            <a:r>
              <a:rPr lang="tr-TR" sz="2800" b="1" dirty="0" err="1" smtClean="0">
                <a:solidFill>
                  <a:srgbClr val="EF7011"/>
                </a:solidFill>
              </a:rPr>
              <a:t>Turkey</a:t>
            </a:r>
            <a:endParaRPr lang="tr-TR" sz="2800" b="1" dirty="0" smtClean="0">
              <a:solidFill>
                <a:srgbClr val="EF7011"/>
              </a:solidFill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611560" y="620688"/>
            <a:ext cx="813690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400" dirty="0" err="1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Development</a:t>
            </a:r>
            <a:r>
              <a:rPr lang="tr-TR" sz="4400" dirty="0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 of </a:t>
            </a:r>
          </a:p>
          <a:p>
            <a:r>
              <a:rPr lang="tr-TR" sz="4400" dirty="0" err="1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Whey</a:t>
            </a:r>
            <a:r>
              <a:rPr lang="tr-TR" sz="4400" dirty="0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 Protein </a:t>
            </a:r>
            <a:r>
              <a:rPr lang="tr-TR" sz="4400" dirty="0" err="1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Based</a:t>
            </a:r>
            <a:r>
              <a:rPr lang="tr-TR" sz="4400" dirty="0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Edible</a:t>
            </a:r>
            <a:r>
              <a:rPr lang="tr-TR" sz="4400" dirty="0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Films</a:t>
            </a:r>
            <a:r>
              <a:rPr lang="tr-TR" sz="4400" dirty="0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with</a:t>
            </a:r>
            <a:r>
              <a:rPr lang="tr-TR" sz="4400" dirty="0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pH</a:t>
            </a:r>
            <a:r>
              <a:rPr lang="tr-TR" sz="4400" dirty="0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-</a:t>
            </a:r>
            <a:r>
              <a:rPr lang="tr-TR" sz="4400" dirty="0" err="1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controlled</a:t>
            </a:r>
            <a:r>
              <a:rPr lang="tr-TR" sz="4400" dirty="0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Release</a:t>
            </a:r>
            <a:endParaRPr lang="tr-TR" sz="4400" dirty="0" smtClean="0">
              <a:solidFill>
                <a:srgbClr val="0070C0"/>
              </a:solidFill>
              <a:latin typeface="Adobe Fan Heiti Std B" pitchFamily="34" charset="-128"/>
              <a:ea typeface="Adobe Fan Heiti Std B" pitchFamily="34" charset="-128"/>
            </a:endParaRPr>
          </a:p>
          <a:p>
            <a:r>
              <a:rPr lang="tr-TR" sz="4400" dirty="0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for</a:t>
            </a:r>
            <a:r>
              <a:rPr lang="tr-TR" sz="4400" dirty="0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Active</a:t>
            </a:r>
            <a:r>
              <a:rPr lang="tr-TR" sz="4400" dirty="0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 </a:t>
            </a:r>
            <a:r>
              <a:rPr lang="tr-TR" sz="4400" dirty="0" err="1" smtClean="0">
                <a:solidFill>
                  <a:srgbClr val="0070C0"/>
                </a:solidFill>
                <a:latin typeface="Adobe Fan Heiti Std B" pitchFamily="34" charset="-128"/>
                <a:ea typeface="Adobe Fan Heiti Std B" pitchFamily="34" charset="-128"/>
              </a:rPr>
              <a:t>Packaging</a:t>
            </a:r>
            <a:endParaRPr lang="tr-TR" sz="4400" dirty="0">
              <a:solidFill>
                <a:srgbClr val="0070C0"/>
              </a:solidFill>
              <a:latin typeface="Adobe Fan Heiti Std B" pitchFamily="34" charset="-128"/>
              <a:ea typeface="Adobe Fan Heiti Std B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/>
          <a:lstStyle/>
          <a:p>
            <a:r>
              <a:rPr lang="tr-TR" dirty="0" smtClean="0">
                <a:solidFill>
                  <a:srgbClr val="CA0496"/>
                </a:solidFill>
              </a:rPr>
              <a:t>Food </a:t>
            </a:r>
            <a:r>
              <a:rPr lang="tr-TR" dirty="0" err="1" smtClean="0">
                <a:solidFill>
                  <a:srgbClr val="CA0496"/>
                </a:solidFill>
              </a:rPr>
              <a:t>Safety</a:t>
            </a:r>
            <a:r>
              <a:rPr lang="tr-TR" dirty="0" smtClean="0">
                <a:solidFill>
                  <a:srgbClr val="CA0496"/>
                </a:solidFill>
              </a:rPr>
              <a:t> </a:t>
            </a:r>
            <a:r>
              <a:rPr lang="tr-TR" dirty="0" err="1" smtClean="0">
                <a:solidFill>
                  <a:srgbClr val="CA0496"/>
                </a:solidFill>
              </a:rPr>
              <a:t>and</a:t>
            </a:r>
            <a:r>
              <a:rPr lang="tr-TR" dirty="0" smtClean="0">
                <a:solidFill>
                  <a:srgbClr val="CA0496"/>
                </a:solidFill>
              </a:rPr>
              <a:t> </a:t>
            </a:r>
            <a:r>
              <a:rPr lang="tr-TR" dirty="0" err="1" smtClean="0">
                <a:solidFill>
                  <a:srgbClr val="CA0496"/>
                </a:solidFill>
              </a:rPr>
              <a:t>Packaging</a:t>
            </a:r>
            <a:endParaRPr lang="tr-TR" dirty="0">
              <a:solidFill>
                <a:srgbClr val="CA0496"/>
              </a:solidFill>
            </a:endParaRPr>
          </a:p>
        </p:txBody>
      </p:sp>
      <p:pic>
        <p:nvPicPr>
          <p:cNvPr id="11" name="10 İçerik Yer Tutucusu" descr="et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2267745" y="1412776"/>
            <a:ext cx="3600399" cy="2088232"/>
          </a:xfrm>
        </p:spPr>
      </p:pic>
      <p:pic>
        <p:nvPicPr>
          <p:cNvPr id="9" name="Picture 6" descr="survival-poisoning-bacteria-fungi-food-200X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3" y="1412776"/>
            <a:ext cx="1656184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7" descr="saumo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3501007"/>
            <a:ext cx="1656184" cy="2081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11 Resim" descr="fresh_cut_packaged_produc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267744" y="3501009"/>
            <a:ext cx="3600400" cy="2088232"/>
          </a:xfrm>
          <a:prstGeom prst="rect">
            <a:avLst/>
          </a:prstGeom>
        </p:spPr>
      </p:pic>
      <p:sp>
        <p:nvSpPr>
          <p:cNvPr id="15" name="14 Metin kutusu"/>
          <p:cNvSpPr txBox="1"/>
          <p:nvPr/>
        </p:nvSpPr>
        <p:spPr>
          <a:xfrm>
            <a:off x="6156176" y="1412776"/>
            <a:ext cx="25202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tr-TR" sz="2400" dirty="0" smtClean="0"/>
              <a:t> </a:t>
            </a:r>
            <a:r>
              <a:rPr lang="tr-TR" sz="2400" dirty="0" err="1" smtClean="0"/>
              <a:t>Microorganisms</a:t>
            </a:r>
            <a:endParaRPr lang="tr-TR" sz="2400" dirty="0" smtClean="0"/>
          </a:p>
          <a:p>
            <a:pPr>
              <a:buFont typeface="Arial" pitchFamily="34" charset="0"/>
              <a:buChar char="•"/>
            </a:pPr>
            <a:r>
              <a:rPr lang="tr-TR" sz="2400" dirty="0" smtClean="0"/>
              <a:t> </a:t>
            </a:r>
            <a:r>
              <a:rPr lang="tr-TR" sz="2400" dirty="0" err="1" smtClean="0"/>
              <a:t>Chemicals</a:t>
            </a:r>
            <a:endParaRPr lang="tr-TR" sz="2400" dirty="0" smtClean="0"/>
          </a:p>
          <a:p>
            <a:pPr>
              <a:buFont typeface="Arial" pitchFamily="34" charset="0"/>
              <a:buChar char="•"/>
            </a:pPr>
            <a:r>
              <a:rPr lang="tr-TR" sz="2400" dirty="0" smtClean="0"/>
              <a:t> O</a:t>
            </a:r>
            <a:r>
              <a:rPr lang="tr-TR" sz="1600" dirty="0" smtClean="0"/>
              <a:t>2</a:t>
            </a:r>
            <a:endParaRPr lang="tr-TR" sz="2400" dirty="0" smtClean="0"/>
          </a:p>
          <a:p>
            <a:pPr>
              <a:buFont typeface="Arial" pitchFamily="34" charset="0"/>
              <a:buChar char="•"/>
            </a:pPr>
            <a:r>
              <a:rPr lang="tr-TR" sz="2400" dirty="0" smtClean="0"/>
              <a:t> </a:t>
            </a:r>
            <a:r>
              <a:rPr lang="tr-TR" sz="2400" dirty="0" err="1" smtClean="0"/>
              <a:t>Moisture</a:t>
            </a:r>
            <a:endParaRPr lang="tr-TR" sz="2400" dirty="0" smtClean="0"/>
          </a:p>
          <a:p>
            <a:pPr>
              <a:buFont typeface="Arial" pitchFamily="34" charset="0"/>
              <a:buChar char="•"/>
            </a:pPr>
            <a:r>
              <a:rPr lang="tr-TR" sz="2400" dirty="0" smtClean="0"/>
              <a:t> </a:t>
            </a:r>
            <a:r>
              <a:rPr lang="tr-TR" sz="2400" dirty="0" err="1" smtClean="0"/>
              <a:t>Light</a:t>
            </a:r>
            <a:endParaRPr lang="tr-TR" sz="2400" dirty="0"/>
          </a:p>
        </p:txBody>
      </p:sp>
      <p:sp>
        <p:nvSpPr>
          <p:cNvPr id="17" name="16 Metin kutusu"/>
          <p:cNvSpPr txBox="1"/>
          <p:nvPr/>
        </p:nvSpPr>
        <p:spPr>
          <a:xfrm>
            <a:off x="6012160" y="4221088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400" dirty="0" err="1" smtClean="0"/>
              <a:t>Functional</a:t>
            </a:r>
            <a:r>
              <a:rPr lang="tr-TR" sz="2400" dirty="0" smtClean="0"/>
              <a:t> </a:t>
            </a:r>
            <a:r>
              <a:rPr lang="tr-TR" sz="2400" dirty="0" err="1" smtClean="0"/>
              <a:t>Properties</a:t>
            </a:r>
            <a:r>
              <a:rPr lang="tr-TR" sz="2400" dirty="0" smtClean="0"/>
              <a:t> of </a:t>
            </a:r>
            <a:r>
              <a:rPr lang="tr-TR" sz="2400" dirty="0" err="1" smtClean="0"/>
              <a:t>Packaging</a:t>
            </a:r>
            <a:r>
              <a:rPr lang="tr-TR" sz="2400" dirty="0" smtClean="0"/>
              <a:t> </a:t>
            </a:r>
            <a:r>
              <a:rPr lang="tr-TR" sz="2400" dirty="0" err="1" smtClean="0"/>
              <a:t>Materials</a:t>
            </a:r>
            <a:endParaRPr lang="tr-TR" sz="2400" dirty="0"/>
          </a:p>
        </p:txBody>
      </p:sp>
      <p:sp>
        <p:nvSpPr>
          <p:cNvPr id="18" name="17 Aşağı Ok"/>
          <p:cNvSpPr/>
          <p:nvPr/>
        </p:nvSpPr>
        <p:spPr>
          <a:xfrm>
            <a:off x="7236296" y="5157192"/>
            <a:ext cx="288032" cy="6480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18 Metin kutusu"/>
          <p:cNvSpPr txBox="1"/>
          <p:nvPr/>
        </p:nvSpPr>
        <p:spPr>
          <a:xfrm>
            <a:off x="5796136" y="5805264"/>
            <a:ext cx="31683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400" b="1" dirty="0" err="1" smtClean="0"/>
              <a:t>Better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shelf</a:t>
            </a:r>
            <a:r>
              <a:rPr lang="tr-TR" sz="2400" b="1" dirty="0" smtClean="0"/>
              <a:t>-life</a:t>
            </a:r>
          </a:p>
          <a:p>
            <a:pPr algn="ctr"/>
            <a:r>
              <a:rPr lang="tr-TR" sz="2400" b="1" dirty="0" smtClean="0"/>
              <a:t> </a:t>
            </a:r>
            <a:r>
              <a:rPr lang="tr-TR" sz="2400" b="1" dirty="0" err="1" smtClean="0"/>
              <a:t>and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quality</a:t>
            </a:r>
            <a:endParaRPr lang="tr-TR" sz="24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23528" y="4869160"/>
            <a:ext cx="4392488" cy="165618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Ø"/>
              <a:tabLst>
                <a:tab pos="95250" algn="l"/>
              </a:tabLst>
            </a:pPr>
            <a:r>
              <a:rPr lang="tr-TR" dirty="0" err="1" smtClean="0"/>
              <a:t>Inhibit</a:t>
            </a:r>
            <a:r>
              <a:rPr lang="tr-TR" dirty="0" smtClean="0"/>
              <a:t> </a:t>
            </a:r>
            <a:r>
              <a:rPr lang="tr-TR" dirty="0" err="1" smtClean="0"/>
              <a:t>pathogenic</a:t>
            </a:r>
            <a:r>
              <a:rPr lang="tr-TR" dirty="0" smtClean="0"/>
              <a:t> </a:t>
            </a:r>
            <a:r>
              <a:rPr lang="tr-TR" dirty="0" err="1" smtClean="0"/>
              <a:t>bacteria</a:t>
            </a:r>
            <a:endParaRPr lang="tr-TR" dirty="0" smtClean="0"/>
          </a:p>
          <a:p>
            <a:pPr>
              <a:buFont typeface="Wingdings" pitchFamily="2" charset="2"/>
              <a:buChar char="Ø"/>
              <a:tabLst>
                <a:tab pos="95250" algn="l"/>
              </a:tabLst>
            </a:pPr>
            <a:r>
              <a:rPr lang="tr-TR" dirty="0" err="1" smtClean="0"/>
              <a:t>Control</a:t>
            </a:r>
            <a:r>
              <a:rPr lang="tr-TR" dirty="0" smtClean="0"/>
              <a:t> </a:t>
            </a:r>
            <a:r>
              <a:rPr lang="tr-TR" dirty="0" err="1" smtClean="0"/>
              <a:t>spoilage</a:t>
            </a:r>
            <a:endParaRPr lang="tr-TR" dirty="0" smtClean="0"/>
          </a:p>
          <a:p>
            <a:pPr>
              <a:buFont typeface="Wingdings" pitchFamily="2" charset="2"/>
              <a:buChar char="Ø"/>
              <a:tabLst>
                <a:tab pos="95250" algn="l"/>
              </a:tabLst>
            </a:pPr>
            <a:r>
              <a:rPr lang="tr-TR" dirty="0" err="1" smtClean="0"/>
              <a:t>Use</a:t>
            </a:r>
            <a:r>
              <a:rPr lang="tr-TR" dirty="0" smtClean="0"/>
              <a:t> minimum </a:t>
            </a:r>
            <a:r>
              <a:rPr lang="tr-TR" dirty="0" err="1" smtClean="0"/>
              <a:t>amounts</a:t>
            </a:r>
            <a:r>
              <a:rPr lang="tr-TR" dirty="0" smtClean="0"/>
              <a:t> of </a:t>
            </a:r>
          </a:p>
          <a:p>
            <a:pPr>
              <a:buNone/>
              <a:tabLst>
                <a:tab pos="95250" algn="l"/>
              </a:tabLst>
            </a:pPr>
            <a:r>
              <a:rPr lang="tr-TR" dirty="0" smtClean="0"/>
              <a:t>     </a:t>
            </a:r>
            <a:r>
              <a:rPr lang="tr-TR" dirty="0" err="1" smtClean="0"/>
              <a:t>active</a:t>
            </a:r>
            <a:r>
              <a:rPr lang="tr-TR" dirty="0" smtClean="0"/>
              <a:t> </a:t>
            </a:r>
            <a:r>
              <a:rPr lang="tr-TR" dirty="0" err="1" smtClean="0"/>
              <a:t>compounds</a:t>
            </a:r>
            <a:endParaRPr lang="tr-TR" dirty="0" smtClean="0"/>
          </a:p>
          <a:p>
            <a:pPr>
              <a:tabLst>
                <a:tab pos="95250" algn="l"/>
              </a:tabLst>
            </a:pPr>
            <a:endParaRPr lang="tr-TR" dirty="0" smtClean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850106"/>
          </a:xfrm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CA0496"/>
                </a:solidFill>
              </a:rPr>
              <a:t>Active</a:t>
            </a:r>
            <a:r>
              <a:rPr lang="tr-TR" dirty="0" smtClean="0">
                <a:solidFill>
                  <a:srgbClr val="CA0496"/>
                </a:solidFill>
              </a:rPr>
              <a:t> </a:t>
            </a:r>
            <a:r>
              <a:rPr lang="tr-TR" dirty="0" err="1" smtClean="0">
                <a:solidFill>
                  <a:srgbClr val="CA0496"/>
                </a:solidFill>
              </a:rPr>
              <a:t>and</a:t>
            </a:r>
            <a:r>
              <a:rPr lang="tr-TR" dirty="0" smtClean="0">
                <a:solidFill>
                  <a:srgbClr val="CA0496"/>
                </a:solidFill>
              </a:rPr>
              <a:t> </a:t>
            </a:r>
            <a:r>
              <a:rPr lang="tr-TR" dirty="0" err="1" smtClean="0">
                <a:solidFill>
                  <a:srgbClr val="CA0496"/>
                </a:solidFill>
              </a:rPr>
              <a:t>Antimicrobial</a:t>
            </a:r>
            <a:r>
              <a:rPr lang="tr-TR" dirty="0" smtClean="0">
                <a:solidFill>
                  <a:srgbClr val="CA0496"/>
                </a:solidFill>
              </a:rPr>
              <a:t> </a:t>
            </a:r>
            <a:r>
              <a:rPr lang="tr-TR" dirty="0" err="1" smtClean="0">
                <a:solidFill>
                  <a:srgbClr val="CA0496"/>
                </a:solidFill>
              </a:rPr>
              <a:t>Packaging</a:t>
            </a:r>
            <a:endParaRPr lang="tr-TR" dirty="0">
              <a:solidFill>
                <a:srgbClr val="CA0496"/>
              </a:solidFill>
            </a:endParaRPr>
          </a:p>
        </p:txBody>
      </p:sp>
      <p:sp>
        <p:nvSpPr>
          <p:cNvPr id="11" name="10 Metin kutusu"/>
          <p:cNvSpPr txBox="1"/>
          <p:nvPr/>
        </p:nvSpPr>
        <p:spPr>
          <a:xfrm>
            <a:off x="6012160" y="2924944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Environment</a:t>
            </a:r>
            <a:endParaRPr lang="tr-TR" b="1" dirty="0"/>
          </a:p>
        </p:txBody>
      </p:sp>
      <p:grpSp>
        <p:nvGrpSpPr>
          <p:cNvPr id="14" name="13 Grup"/>
          <p:cNvGrpSpPr/>
          <p:nvPr/>
        </p:nvGrpSpPr>
        <p:grpSpPr>
          <a:xfrm>
            <a:off x="2267744" y="2564904"/>
            <a:ext cx="3977852" cy="1953508"/>
            <a:chOff x="2123728" y="2780928"/>
            <a:chExt cx="3977852" cy="1953508"/>
          </a:xfrm>
        </p:grpSpPr>
        <p:sp>
          <p:nvSpPr>
            <p:cNvPr id="8" name="7 Yuvarlatılmış Dikdörtgen"/>
            <p:cNvSpPr/>
            <p:nvPr/>
          </p:nvSpPr>
          <p:spPr>
            <a:xfrm>
              <a:off x="2123728" y="2780928"/>
              <a:ext cx="3600400" cy="1944216"/>
            </a:xfrm>
            <a:prstGeom prst="roundRect">
              <a:avLst/>
            </a:prstGeom>
            <a:solidFill>
              <a:srgbClr val="00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7" name="6 Oval"/>
            <p:cNvSpPr/>
            <p:nvPr/>
          </p:nvSpPr>
          <p:spPr>
            <a:xfrm>
              <a:off x="2699792" y="3068960"/>
              <a:ext cx="2232248" cy="1296144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9" name="8 Metin kutusu"/>
            <p:cNvSpPr txBox="1"/>
            <p:nvPr/>
          </p:nvSpPr>
          <p:spPr>
            <a:xfrm>
              <a:off x="3491880" y="3501008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smtClean="0"/>
                <a:t>Food</a:t>
              </a:r>
              <a:endParaRPr lang="tr-TR" b="1" dirty="0"/>
            </a:p>
          </p:txBody>
        </p:sp>
        <p:sp>
          <p:nvSpPr>
            <p:cNvPr id="10" name="9 Metin kutusu"/>
            <p:cNvSpPr txBox="1"/>
            <p:nvPr/>
          </p:nvSpPr>
          <p:spPr>
            <a:xfrm>
              <a:off x="4355976" y="4365104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tr-TR" b="1" dirty="0" err="1" smtClean="0"/>
                <a:t>Packaging</a:t>
              </a:r>
              <a:endParaRPr lang="tr-TR" b="1" dirty="0"/>
            </a:p>
          </p:txBody>
        </p:sp>
        <p:sp>
          <p:nvSpPr>
            <p:cNvPr id="12" name="11 Sol Sağ Ok"/>
            <p:cNvSpPr/>
            <p:nvPr/>
          </p:nvSpPr>
          <p:spPr>
            <a:xfrm rot="1195612">
              <a:off x="4445397" y="3965019"/>
              <a:ext cx="648072" cy="216024"/>
            </a:xfrm>
            <a:prstGeom prst="leftRightArrow">
              <a:avLst/>
            </a:prstGeom>
            <a:solidFill>
              <a:srgbClr val="CA049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3" name="12 Sol Sağ Ok"/>
            <p:cNvSpPr/>
            <p:nvPr/>
          </p:nvSpPr>
          <p:spPr>
            <a:xfrm rot="19933117">
              <a:off x="5453508" y="3676987"/>
              <a:ext cx="648072" cy="216024"/>
            </a:xfrm>
            <a:prstGeom prst="leftRightArrow">
              <a:avLst/>
            </a:prstGeom>
            <a:solidFill>
              <a:srgbClr val="CA049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15" name="14 Dikdörtgen"/>
          <p:cNvSpPr/>
          <p:nvPr/>
        </p:nvSpPr>
        <p:spPr>
          <a:xfrm>
            <a:off x="467544" y="1484784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0638">
              <a:defRPr/>
            </a:pPr>
            <a:r>
              <a:rPr lang="tr-TR" sz="2400" dirty="0" smtClean="0">
                <a:solidFill>
                  <a:srgbClr val="197D2A"/>
                </a:solidFill>
              </a:rPr>
              <a:t>A  </a:t>
            </a:r>
            <a:r>
              <a:rPr lang="tr-TR" sz="2400" dirty="0" err="1" smtClean="0">
                <a:solidFill>
                  <a:srgbClr val="197D2A"/>
                </a:solidFill>
              </a:rPr>
              <a:t>packaging</a:t>
            </a:r>
            <a:r>
              <a:rPr lang="tr-TR" sz="2400" dirty="0" smtClean="0">
                <a:solidFill>
                  <a:srgbClr val="197D2A"/>
                </a:solidFill>
              </a:rPr>
              <a:t>  </a:t>
            </a:r>
            <a:r>
              <a:rPr lang="tr-TR" sz="2400" dirty="0" err="1" smtClean="0">
                <a:solidFill>
                  <a:srgbClr val="197D2A"/>
                </a:solidFill>
              </a:rPr>
              <a:t>system</a:t>
            </a:r>
            <a:r>
              <a:rPr lang="tr-TR" sz="2400" dirty="0" smtClean="0">
                <a:solidFill>
                  <a:srgbClr val="197D2A"/>
                </a:solidFill>
              </a:rPr>
              <a:t>  </a:t>
            </a:r>
            <a:r>
              <a:rPr lang="tr-TR" sz="2400" dirty="0" err="1" smtClean="0">
                <a:solidFill>
                  <a:srgbClr val="197D2A"/>
                </a:solidFill>
              </a:rPr>
              <a:t>releases</a:t>
            </a:r>
            <a:r>
              <a:rPr lang="tr-TR" sz="2400" dirty="0" smtClean="0">
                <a:solidFill>
                  <a:srgbClr val="197D2A"/>
                </a:solidFill>
              </a:rPr>
              <a:t>   </a:t>
            </a:r>
            <a:r>
              <a:rPr lang="tr-TR" sz="2400" dirty="0" err="1" smtClean="0">
                <a:solidFill>
                  <a:srgbClr val="197D2A"/>
                </a:solidFill>
              </a:rPr>
              <a:t>active</a:t>
            </a:r>
            <a:r>
              <a:rPr lang="tr-TR" sz="2400" dirty="0" smtClean="0">
                <a:solidFill>
                  <a:srgbClr val="197D2A"/>
                </a:solidFill>
              </a:rPr>
              <a:t>/</a:t>
            </a:r>
            <a:r>
              <a:rPr lang="tr-TR" sz="2400" dirty="0" err="1" smtClean="0">
                <a:solidFill>
                  <a:srgbClr val="197D2A"/>
                </a:solidFill>
              </a:rPr>
              <a:t>antimicrobial</a:t>
            </a:r>
            <a:r>
              <a:rPr lang="tr-TR" sz="2400" dirty="0" smtClean="0">
                <a:solidFill>
                  <a:srgbClr val="197D2A"/>
                </a:solidFill>
              </a:rPr>
              <a:t>  </a:t>
            </a:r>
            <a:r>
              <a:rPr lang="tr-TR" sz="2400" dirty="0" err="1" smtClean="0">
                <a:solidFill>
                  <a:srgbClr val="197D2A"/>
                </a:solidFill>
              </a:rPr>
              <a:t>compounds</a:t>
            </a:r>
            <a:r>
              <a:rPr lang="tr-TR" sz="2400" dirty="0" smtClean="0">
                <a:solidFill>
                  <a:srgbClr val="197D2A"/>
                </a:solidFill>
              </a:rPr>
              <a:t>  on  </a:t>
            </a:r>
            <a:r>
              <a:rPr lang="tr-TR" sz="2400" dirty="0" err="1" smtClean="0">
                <a:solidFill>
                  <a:srgbClr val="197D2A"/>
                </a:solidFill>
              </a:rPr>
              <a:t>the</a:t>
            </a:r>
            <a:r>
              <a:rPr lang="tr-TR" sz="2400" dirty="0" smtClean="0">
                <a:solidFill>
                  <a:srgbClr val="197D2A"/>
                </a:solidFill>
              </a:rPr>
              <a:t>  </a:t>
            </a:r>
            <a:r>
              <a:rPr lang="tr-TR" sz="2400" dirty="0" err="1" smtClean="0">
                <a:solidFill>
                  <a:srgbClr val="197D2A"/>
                </a:solidFill>
              </a:rPr>
              <a:t>food</a:t>
            </a:r>
            <a:r>
              <a:rPr lang="tr-TR" sz="2400" dirty="0" smtClean="0">
                <a:solidFill>
                  <a:srgbClr val="197D2A"/>
                </a:solidFill>
              </a:rPr>
              <a:t>  </a:t>
            </a:r>
            <a:r>
              <a:rPr lang="tr-TR" sz="2400" dirty="0" err="1" smtClean="0">
                <a:solidFill>
                  <a:srgbClr val="197D2A"/>
                </a:solidFill>
              </a:rPr>
              <a:t>surface</a:t>
            </a:r>
            <a:r>
              <a:rPr lang="tr-TR" sz="2400" dirty="0" smtClean="0">
                <a:solidFill>
                  <a:srgbClr val="197D2A"/>
                </a:solidFill>
              </a:rPr>
              <a:t>  </a:t>
            </a:r>
            <a:r>
              <a:rPr lang="tr-TR" sz="2400" dirty="0" err="1" smtClean="0">
                <a:solidFill>
                  <a:srgbClr val="197D2A"/>
                </a:solidFill>
              </a:rPr>
              <a:t>to</a:t>
            </a:r>
            <a:r>
              <a:rPr lang="tr-TR" sz="2400" dirty="0" smtClean="0">
                <a:solidFill>
                  <a:srgbClr val="197D2A"/>
                </a:solidFill>
              </a:rPr>
              <a:t>  </a:t>
            </a:r>
            <a:r>
              <a:rPr lang="tr-TR" sz="2400" dirty="0" err="1" smtClean="0">
                <a:solidFill>
                  <a:srgbClr val="197D2A"/>
                </a:solidFill>
              </a:rPr>
              <a:t>delay</a:t>
            </a:r>
            <a:r>
              <a:rPr lang="tr-TR" sz="2400" dirty="0" smtClean="0">
                <a:solidFill>
                  <a:srgbClr val="197D2A"/>
                </a:solidFill>
              </a:rPr>
              <a:t>  </a:t>
            </a:r>
            <a:r>
              <a:rPr lang="tr-TR" sz="2400" dirty="0" err="1" smtClean="0">
                <a:solidFill>
                  <a:srgbClr val="197D2A"/>
                </a:solidFill>
              </a:rPr>
              <a:t>microbial</a:t>
            </a:r>
            <a:r>
              <a:rPr lang="tr-TR" sz="2400" dirty="0" smtClean="0">
                <a:solidFill>
                  <a:srgbClr val="197D2A"/>
                </a:solidFill>
              </a:rPr>
              <a:t>  </a:t>
            </a:r>
            <a:r>
              <a:rPr lang="tr-TR" sz="2400" dirty="0" err="1" smtClean="0">
                <a:solidFill>
                  <a:srgbClr val="197D2A"/>
                </a:solidFill>
              </a:rPr>
              <a:t>growth</a:t>
            </a:r>
            <a:r>
              <a:rPr lang="tr-TR" sz="2400" dirty="0" smtClean="0">
                <a:solidFill>
                  <a:srgbClr val="197D2A"/>
                </a:solidFill>
              </a:rPr>
              <a:t>.	</a:t>
            </a:r>
          </a:p>
        </p:txBody>
      </p:sp>
      <p:sp>
        <p:nvSpPr>
          <p:cNvPr id="16" name="15 Sağ Ok"/>
          <p:cNvSpPr/>
          <p:nvPr/>
        </p:nvSpPr>
        <p:spPr>
          <a:xfrm>
            <a:off x="3995936" y="5373216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7" name="16 Metin kutusu"/>
          <p:cNvSpPr txBox="1"/>
          <p:nvPr/>
        </p:nvSpPr>
        <p:spPr>
          <a:xfrm>
            <a:off x="4788024" y="5013176"/>
            <a:ext cx="4176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73050">
              <a:buFont typeface="Wingdings" pitchFamily="2" charset="2"/>
              <a:buChar char="ü"/>
            </a:pPr>
            <a:r>
              <a:rPr lang="tr-TR" sz="2800" dirty="0" err="1" smtClean="0"/>
              <a:t>Extend</a:t>
            </a:r>
            <a:r>
              <a:rPr lang="tr-TR" sz="2800" dirty="0" smtClean="0"/>
              <a:t> </a:t>
            </a:r>
            <a:r>
              <a:rPr lang="tr-TR" sz="2800" dirty="0" err="1" smtClean="0"/>
              <a:t>shelf</a:t>
            </a:r>
            <a:r>
              <a:rPr lang="tr-TR" sz="2800" dirty="0" smtClean="0"/>
              <a:t> life</a:t>
            </a:r>
          </a:p>
          <a:p>
            <a:pPr marL="355600" indent="-355600">
              <a:buFont typeface="Wingdings" pitchFamily="2" charset="2"/>
              <a:buChar char="ü"/>
            </a:pPr>
            <a:r>
              <a:rPr lang="tr-TR" sz="2800" dirty="0" err="1" smtClean="0"/>
              <a:t>Safe</a:t>
            </a:r>
            <a:r>
              <a:rPr lang="tr-TR" sz="2800" dirty="0" smtClean="0"/>
              <a:t> </a:t>
            </a:r>
            <a:r>
              <a:rPr lang="tr-TR" sz="2800" dirty="0" err="1" smtClean="0"/>
              <a:t>and</a:t>
            </a:r>
            <a:r>
              <a:rPr lang="tr-TR" sz="2800" dirty="0" smtClean="0"/>
              <a:t> </a:t>
            </a:r>
            <a:r>
              <a:rPr lang="tr-TR" sz="2800" dirty="0" err="1" smtClean="0"/>
              <a:t>High</a:t>
            </a:r>
            <a:r>
              <a:rPr lang="tr-TR" sz="2800" dirty="0" smtClean="0"/>
              <a:t> </a:t>
            </a:r>
            <a:r>
              <a:rPr lang="tr-TR" sz="2800" dirty="0" err="1" smtClean="0"/>
              <a:t>quality</a:t>
            </a:r>
            <a:r>
              <a:rPr lang="tr-TR" sz="2800" dirty="0" smtClean="0"/>
              <a:t> </a:t>
            </a:r>
            <a:r>
              <a:rPr lang="tr-TR" sz="2800" dirty="0" err="1" smtClean="0"/>
              <a:t>foods</a:t>
            </a:r>
            <a:endParaRPr lang="tr-TR" sz="28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Başlık"/>
          <p:cNvSpPr txBox="1">
            <a:spLocks/>
          </p:cNvSpPr>
          <p:nvPr/>
        </p:nvSpPr>
        <p:spPr>
          <a:xfrm>
            <a:off x="539552" y="620688"/>
            <a:ext cx="7772400" cy="864096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Controlled</a:t>
            </a:r>
            <a:r>
              <a:rPr kumimoji="0" lang="tr-T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tr-T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Release</a:t>
            </a:r>
            <a:r>
              <a:rPr kumimoji="0" lang="tr-T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</a:t>
            </a:r>
            <a:r>
              <a:rPr kumimoji="0" lang="tr-T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Packaging</a:t>
            </a:r>
            <a:r>
              <a:rPr kumimoji="0" lang="tr-T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(CRP) </a:t>
            </a:r>
            <a:r>
              <a:rPr kumimoji="0" lang="tr-T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System</a:t>
            </a:r>
            <a:endParaRPr kumimoji="0" lang="tr-TR" sz="3200" b="0" i="0" u="none" strike="noStrike" kern="1200" cap="none" spc="0" normalizeH="0" baseline="0" noProof="0" dirty="0" smtClean="0">
              <a:ln>
                <a:noFill/>
              </a:ln>
              <a:solidFill>
                <a:srgbClr val="CC0099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18792" y="3278187"/>
            <a:ext cx="4629150" cy="2590800"/>
          </a:xfrm>
          <a:noFill/>
        </p:spPr>
      </p:pic>
      <p:sp>
        <p:nvSpPr>
          <p:cNvPr id="7" name="4 Metin kutusu"/>
          <p:cNvSpPr txBox="1">
            <a:spLocks noChangeArrowheads="1"/>
          </p:cNvSpPr>
          <p:nvPr/>
        </p:nvSpPr>
        <p:spPr bwMode="auto">
          <a:xfrm>
            <a:off x="539552" y="1772816"/>
            <a:ext cx="7848872" cy="1708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tr-TR" sz="2400" dirty="0" err="1">
                <a:solidFill>
                  <a:srgbClr val="000066"/>
                </a:solidFill>
                <a:latin typeface="+mn-lt"/>
              </a:rPr>
              <a:t>Innovative</a:t>
            </a:r>
            <a:r>
              <a:rPr lang="tr-TR" sz="2400" dirty="0">
                <a:solidFill>
                  <a:srgbClr val="000066"/>
                </a:solidFill>
                <a:latin typeface="+mn-lt"/>
              </a:rPr>
              <a:t> form of </a:t>
            </a:r>
            <a:r>
              <a:rPr lang="tr-TR" sz="2400" dirty="0" err="1">
                <a:solidFill>
                  <a:srgbClr val="000066"/>
                </a:solidFill>
                <a:latin typeface="+mn-lt"/>
              </a:rPr>
              <a:t>active</a:t>
            </a:r>
            <a:r>
              <a:rPr lang="tr-TR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tr-TR" sz="2400" dirty="0" err="1">
                <a:solidFill>
                  <a:srgbClr val="000066"/>
                </a:solidFill>
                <a:latin typeface="+mn-lt"/>
              </a:rPr>
              <a:t>packaging</a:t>
            </a:r>
            <a:r>
              <a:rPr lang="tr-TR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tr-TR" sz="2400" dirty="0" err="1">
                <a:solidFill>
                  <a:srgbClr val="000066"/>
                </a:solidFill>
                <a:latin typeface="+mn-lt"/>
              </a:rPr>
              <a:t>where</a:t>
            </a:r>
            <a:r>
              <a:rPr lang="tr-TR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tr-TR" sz="2400" dirty="0" err="1">
                <a:solidFill>
                  <a:srgbClr val="000066"/>
                </a:solidFill>
                <a:latin typeface="+mn-lt"/>
              </a:rPr>
              <a:t>antimicrobial</a:t>
            </a:r>
            <a:r>
              <a:rPr lang="tr-TR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tr-TR" sz="2400" dirty="0" err="1">
                <a:solidFill>
                  <a:srgbClr val="000066"/>
                </a:solidFill>
                <a:latin typeface="+mn-lt"/>
              </a:rPr>
              <a:t>and</a:t>
            </a:r>
            <a:r>
              <a:rPr lang="tr-TR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tr-TR" sz="2400" dirty="0" err="1">
                <a:solidFill>
                  <a:srgbClr val="000066"/>
                </a:solidFill>
                <a:latin typeface="+mn-lt"/>
              </a:rPr>
              <a:t>antioxidant</a:t>
            </a:r>
            <a:r>
              <a:rPr lang="tr-TR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tr-TR" sz="2400" dirty="0" err="1">
                <a:solidFill>
                  <a:srgbClr val="000066"/>
                </a:solidFill>
                <a:latin typeface="+mn-lt"/>
              </a:rPr>
              <a:t>compounds</a:t>
            </a:r>
            <a:r>
              <a:rPr lang="tr-TR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tr-TR" sz="2400" dirty="0" err="1">
                <a:solidFill>
                  <a:srgbClr val="000066"/>
                </a:solidFill>
                <a:latin typeface="+mn-lt"/>
              </a:rPr>
              <a:t>incorporated</a:t>
            </a:r>
            <a:r>
              <a:rPr lang="tr-TR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tr-TR" sz="2400" dirty="0" err="1">
                <a:solidFill>
                  <a:srgbClr val="000066"/>
                </a:solidFill>
                <a:latin typeface="+mn-lt"/>
              </a:rPr>
              <a:t>into</a:t>
            </a:r>
            <a:r>
              <a:rPr lang="tr-TR" sz="2400" dirty="0">
                <a:solidFill>
                  <a:srgbClr val="000066"/>
                </a:solidFill>
                <a:latin typeface="+mn-lt"/>
              </a:rPr>
              <a:t> a </a:t>
            </a:r>
            <a:r>
              <a:rPr lang="tr-TR" sz="2400" dirty="0" err="1">
                <a:solidFill>
                  <a:srgbClr val="000066"/>
                </a:solidFill>
                <a:latin typeface="+mn-lt"/>
              </a:rPr>
              <a:t>polymer</a:t>
            </a:r>
            <a:r>
              <a:rPr lang="tr-TR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tr-TR" sz="2400" dirty="0" err="1">
                <a:solidFill>
                  <a:srgbClr val="000066"/>
                </a:solidFill>
                <a:latin typeface="+mn-lt"/>
              </a:rPr>
              <a:t>and</a:t>
            </a:r>
            <a:r>
              <a:rPr lang="tr-TR" sz="2400" dirty="0">
                <a:solidFill>
                  <a:srgbClr val="000066"/>
                </a:solidFill>
                <a:latin typeface="+mn-lt"/>
              </a:rPr>
              <a:t> </a:t>
            </a:r>
            <a:r>
              <a:rPr lang="tr-TR" sz="2400" dirty="0" err="1">
                <a:solidFill>
                  <a:srgbClr val="000066"/>
                </a:solidFill>
                <a:latin typeface="+mn-lt"/>
              </a:rPr>
              <a:t>relase</a:t>
            </a:r>
            <a:r>
              <a:rPr lang="tr-TR" sz="2400" dirty="0">
                <a:solidFill>
                  <a:srgbClr val="000066"/>
                </a:solidFill>
                <a:latin typeface="+mn-lt"/>
              </a:rPr>
              <a:t> in a </a:t>
            </a:r>
            <a:r>
              <a:rPr lang="tr-TR" sz="2400" dirty="0" err="1">
                <a:solidFill>
                  <a:srgbClr val="FF0000"/>
                </a:solidFill>
                <a:latin typeface="+mn-lt"/>
              </a:rPr>
              <a:t>controlled</a:t>
            </a:r>
            <a:r>
              <a:rPr lang="tr-TR" sz="2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tr-TR" sz="2400" dirty="0" err="1">
                <a:solidFill>
                  <a:srgbClr val="FF0000"/>
                </a:solidFill>
                <a:latin typeface="+mn-lt"/>
              </a:rPr>
              <a:t>manner</a:t>
            </a:r>
            <a:r>
              <a:rPr lang="tr-TR" sz="2400" dirty="0">
                <a:solidFill>
                  <a:srgbClr val="000066"/>
                </a:solidFill>
                <a:latin typeface="+mn-lt"/>
              </a:rPr>
              <a:t>.</a:t>
            </a:r>
          </a:p>
        </p:txBody>
      </p:sp>
      <p:sp>
        <p:nvSpPr>
          <p:cNvPr id="8" name="5 Metin kutusu"/>
          <p:cNvSpPr txBox="1">
            <a:spLocks noChangeArrowheads="1"/>
          </p:cNvSpPr>
          <p:nvPr/>
        </p:nvSpPr>
        <p:spPr bwMode="auto">
          <a:xfrm>
            <a:off x="2042592" y="5945187"/>
            <a:ext cx="48006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>
                <a:solidFill>
                  <a:srgbClr val="000066"/>
                </a:solidFill>
              </a:rPr>
              <a:t>Figure 1. CRP System</a:t>
            </a:r>
          </a:p>
        </p:txBody>
      </p:sp>
      <p:sp>
        <p:nvSpPr>
          <p:cNvPr id="9" name="5 Metin kutusu"/>
          <p:cNvSpPr txBox="1">
            <a:spLocks noChangeArrowheads="1"/>
          </p:cNvSpPr>
          <p:nvPr/>
        </p:nvSpPr>
        <p:spPr bwMode="auto">
          <a:xfrm>
            <a:off x="4023792" y="4344987"/>
            <a:ext cx="838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400" dirty="0">
                <a:solidFill>
                  <a:srgbClr val="000066"/>
                </a:solidFill>
              </a:rPr>
              <a:t>Food</a:t>
            </a:r>
          </a:p>
        </p:txBody>
      </p:sp>
      <p:cxnSp>
        <p:nvCxnSpPr>
          <p:cNvPr id="10" name="7 Düz Ok Bağlayıcısı"/>
          <p:cNvCxnSpPr>
            <a:cxnSpLocks noChangeShapeType="1"/>
          </p:cNvCxnSpPr>
          <p:nvPr/>
        </p:nvCxnSpPr>
        <p:spPr bwMode="auto">
          <a:xfrm>
            <a:off x="6004992" y="3735387"/>
            <a:ext cx="762000" cy="0"/>
          </a:xfrm>
          <a:prstGeom prst="straightConnector1">
            <a:avLst/>
          </a:prstGeom>
          <a:noFill/>
          <a:ln w="12700" cap="sq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11" name="8 Metin kutusu"/>
          <p:cNvSpPr txBox="1">
            <a:spLocks noChangeArrowheads="1"/>
          </p:cNvSpPr>
          <p:nvPr/>
        </p:nvSpPr>
        <p:spPr bwMode="auto">
          <a:xfrm>
            <a:off x="6843192" y="3582987"/>
            <a:ext cx="12192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600" dirty="0" err="1">
                <a:solidFill>
                  <a:srgbClr val="000066"/>
                </a:solidFill>
              </a:rPr>
              <a:t>Non</a:t>
            </a:r>
            <a:r>
              <a:rPr lang="tr-TR" sz="1600" dirty="0">
                <a:solidFill>
                  <a:srgbClr val="000066"/>
                </a:solidFill>
              </a:rPr>
              <a:t>-</a:t>
            </a:r>
            <a:r>
              <a:rPr lang="tr-TR" sz="1600" dirty="0" err="1">
                <a:solidFill>
                  <a:srgbClr val="000066"/>
                </a:solidFill>
              </a:rPr>
              <a:t>active</a:t>
            </a:r>
            <a:r>
              <a:rPr lang="tr-TR" sz="1600" dirty="0">
                <a:solidFill>
                  <a:srgbClr val="000066"/>
                </a:solidFill>
              </a:rPr>
              <a:t> </a:t>
            </a:r>
            <a:r>
              <a:rPr lang="tr-TR" sz="1600" dirty="0" err="1">
                <a:solidFill>
                  <a:srgbClr val="000066"/>
                </a:solidFill>
              </a:rPr>
              <a:t>barrier</a:t>
            </a:r>
            <a:r>
              <a:rPr lang="tr-TR" sz="1600" dirty="0">
                <a:solidFill>
                  <a:srgbClr val="000066"/>
                </a:solidFill>
              </a:rPr>
              <a:t> film </a:t>
            </a:r>
          </a:p>
        </p:txBody>
      </p:sp>
      <p:cxnSp>
        <p:nvCxnSpPr>
          <p:cNvPr id="12" name="10 Düz Ok Bağlayıcısı"/>
          <p:cNvCxnSpPr>
            <a:cxnSpLocks noChangeShapeType="1"/>
          </p:cNvCxnSpPr>
          <p:nvPr/>
        </p:nvCxnSpPr>
        <p:spPr bwMode="auto">
          <a:xfrm>
            <a:off x="5852592" y="5183187"/>
            <a:ext cx="838200" cy="152400"/>
          </a:xfrm>
          <a:prstGeom prst="straightConnector1">
            <a:avLst/>
          </a:prstGeom>
          <a:noFill/>
          <a:ln w="12700" cap="sq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13" name="11 Metin kutusu"/>
          <p:cNvSpPr txBox="1">
            <a:spLocks noChangeArrowheads="1"/>
          </p:cNvSpPr>
          <p:nvPr/>
        </p:nvSpPr>
        <p:spPr bwMode="auto">
          <a:xfrm>
            <a:off x="6766992" y="5183187"/>
            <a:ext cx="9906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600">
                <a:solidFill>
                  <a:srgbClr val="000066"/>
                </a:solidFill>
              </a:rPr>
              <a:t>Active CRP film</a:t>
            </a:r>
          </a:p>
        </p:txBody>
      </p:sp>
      <p:cxnSp>
        <p:nvCxnSpPr>
          <p:cNvPr id="14" name="13 Düz Ok Bağlayıcısı"/>
          <p:cNvCxnSpPr>
            <a:cxnSpLocks noChangeShapeType="1"/>
          </p:cNvCxnSpPr>
          <p:nvPr/>
        </p:nvCxnSpPr>
        <p:spPr bwMode="auto">
          <a:xfrm flipH="1">
            <a:off x="2347392" y="4878387"/>
            <a:ext cx="685800" cy="457200"/>
          </a:xfrm>
          <a:prstGeom prst="straightConnector1">
            <a:avLst/>
          </a:prstGeom>
          <a:noFill/>
          <a:ln w="12700" cap="sq" algn="ctr">
            <a:solidFill>
              <a:schemeClr val="tx1"/>
            </a:solidFill>
            <a:round/>
            <a:headEnd type="none" w="sm" len="sm"/>
            <a:tailEnd type="arrow" w="med" len="med"/>
          </a:ln>
        </p:spPr>
      </p:cxnSp>
      <p:sp>
        <p:nvSpPr>
          <p:cNvPr id="15" name="14 Metin kutusu"/>
          <p:cNvSpPr txBox="1">
            <a:spLocks noChangeArrowheads="1"/>
          </p:cNvSpPr>
          <p:nvPr/>
        </p:nvSpPr>
        <p:spPr bwMode="auto">
          <a:xfrm>
            <a:off x="1509192" y="5335587"/>
            <a:ext cx="1066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400" dirty="0" err="1">
                <a:solidFill>
                  <a:srgbClr val="000066"/>
                </a:solidFill>
                <a:latin typeface="Arial" charset="0"/>
              </a:rPr>
              <a:t>Active</a:t>
            </a:r>
            <a:r>
              <a:rPr lang="tr-TR" sz="1400" dirty="0">
                <a:solidFill>
                  <a:srgbClr val="000066"/>
                </a:solidFill>
                <a:latin typeface="Arial" charset="0"/>
              </a:rPr>
              <a:t> </a:t>
            </a:r>
            <a:r>
              <a:rPr lang="tr-TR" sz="1400" dirty="0" err="1">
                <a:solidFill>
                  <a:srgbClr val="000066"/>
                </a:solidFill>
                <a:latin typeface="Arial" charset="0"/>
              </a:rPr>
              <a:t>agent</a:t>
            </a:r>
            <a:endParaRPr lang="tr-TR" sz="1400" dirty="0">
              <a:solidFill>
                <a:srgbClr val="000066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İçerik Yer Tutucusu"/>
          <p:cNvSpPr txBox="1">
            <a:spLocks/>
          </p:cNvSpPr>
          <p:nvPr/>
        </p:nvSpPr>
        <p:spPr>
          <a:xfrm>
            <a:off x="611560" y="1447800"/>
            <a:ext cx="8302253" cy="4645496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Direct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addition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</a:t>
            </a: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antimicrobials</a:t>
            </a:r>
            <a:endParaRPr kumimoji="0" lang="tr-TR" sz="2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45085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  <a:tabLst>
                <a:tab pos="627063" algn="l"/>
              </a:tabLst>
              <a:defRPr/>
            </a:pP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Excessive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use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!</a:t>
            </a:r>
          </a:p>
          <a:p>
            <a:pPr marL="273050" marR="0" lvl="0" indent="45085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  <a:tabLst>
                <a:tab pos="627063" algn="l"/>
              </a:tabLst>
              <a:defRPr/>
            </a:pP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Neutralization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!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Antimicrobial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sprays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or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dips</a:t>
            </a:r>
            <a:endParaRPr kumimoji="0" lang="tr-TR" sz="2800" b="0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3050" marR="0" lvl="0" indent="45085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v"/>
              <a:tabLst/>
              <a:defRPr/>
            </a:pP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Diffusion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into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center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of </a:t>
            </a:r>
            <a:r>
              <a:rPr kumimoji="0" lang="tr-TR" sz="28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food</a:t>
            </a: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!</a:t>
            </a:r>
          </a:p>
          <a:p>
            <a:pPr marL="179388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r>
              <a:rPr kumimoji="0" lang="tr-TR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179388" marR="0" lvl="0" indent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r>
              <a:rPr kumimoji="0" lang="tr-T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Controlled</a:t>
            </a:r>
            <a:r>
              <a:rPr kumimoji="0" lang="tr-T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release</a:t>
            </a:r>
            <a:r>
              <a:rPr kumimoji="0" lang="tr-TR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antimicrobial</a:t>
            </a:r>
            <a:r>
              <a:rPr lang="tr-TR" sz="3200" dirty="0" smtClean="0">
                <a:solidFill>
                  <a:srgbClr val="FF0066"/>
                </a:solidFill>
              </a:rPr>
              <a:t> </a:t>
            </a:r>
            <a:r>
              <a:rPr kumimoji="0" lang="tr-TR" sz="32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packaging</a:t>
            </a:r>
            <a:endParaRPr kumimoji="0" lang="tr-TR" sz="3200" b="0" i="0" u="none" strike="noStrike" kern="1200" cap="none" spc="0" normalizeH="0" baseline="0" noProof="0" dirty="0" smtClean="0">
              <a:ln>
                <a:noFill/>
              </a:ln>
              <a:solidFill>
                <a:srgbClr val="FF006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49263" marR="0" lvl="0" indent="-449263" algn="l" defTabSz="914400" rtl="0" eaLnBrk="1" fontAlgn="auto" latinLnBrk="0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ü"/>
              <a:tabLst>
                <a:tab pos="355600" algn="l"/>
              </a:tabLst>
              <a:defRPr/>
            </a:pP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Prevent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too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high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/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too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low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concentration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of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active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substances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at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food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surface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tr-TR" sz="20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49263" marR="0" lvl="0" indent="-449263" algn="l" defTabSz="914400" rtl="0" eaLnBrk="1" fontAlgn="auto" latinLnBrk="0" hangingPunct="1">
              <a:lnSpc>
                <a:spcPct val="8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ü"/>
              <a:tabLst>
                <a:tab pos="355600" algn="l"/>
              </a:tabLst>
              <a:defRPr/>
            </a:pP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Prevent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sensorial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or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toxicological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problems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(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use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lower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amounts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of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active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tr-TR" sz="24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agent</a:t>
            </a:r>
            <a:r>
              <a:rPr kumimoji="0" lang="tr-TR" sz="24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)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Char char="ü"/>
              <a:tabLst/>
              <a:defRPr/>
            </a:pPr>
            <a:endParaRPr kumimoji="0" lang="tr-TR" sz="24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endParaRPr kumimoji="0" lang="tr-TR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endParaRPr kumimoji="0" lang="tr-TR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Tx/>
              <a:buNone/>
              <a:tabLst/>
              <a:defRPr/>
            </a:pPr>
            <a:endParaRPr kumimoji="0" lang="tr-TR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1 Başlık"/>
          <p:cNvSpPr>
            <a:spLocks noGrp="1"/>
          </p:cNvSpPr>
          <p:nvPr>
            <p:ph type="title"/>
          </p:nvPr>
        </p:nvSpPr>
        <p:spPr>
          <a:xfrm>
            <a:off x="539552" y="260648"/>
            <a:ext cx="8136904" cy="1152128"/>
          </a:xfrm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CA0496"/>
                </a:solidFill>
              </a:rPr>
              <a:t>Controlled</a:t>
            </a:r>
            <a:r>
              <a:rPr lang="tr-TR" dirty="0" smtClean="0">
                <a:solidFill>
                  <a:srgbClr val="CA0496"/>
                </a:solidFill>
              </a:rPr>
              <a:t> </a:t>
            </a:r>
            <a:r>
              <a:rPr lang="tr-TR" dirty="0" err="1" smtClean="0">
                <a:solidFill>
                  <a:srgbClr val="CA0496"/>
                </a:solidFill>
              </a:rPr>
              <a:t>Release</a:t>
            </a:r>
            <a:endParaRPr lang="tr-TR" dirty="0">
              <a:solidFill>
                <a:srgbClr val="CA0496"/>
              </a:solidFill>
            </a:endParaRPr>
          </a:p>
        </p:txBody>
      </p:sp>
      <p:sp>
        <p:nvSpPr>
          <p:cNvPr id="6" name="5 Yuvarlatılmış Dikdörtgen"/>
          <p:cNvSpPr/>
          <p:nvPr/>
        </p:nvSpPr>
        <p:spPr>
          <a:xfrm>
            <a:off x="5796136" y="2276872"/>
            <a:ext cx="1728192" cy="21602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12" name="11 Resim" descr="drop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28196" y="1556792"/>
            <a:ext cx="376052" cy="548680"/>
          </a:xfrm>
          <a:prstGeom prst="rect">
            <a:avLst/>
          </a:prstGeom>
        </p:spPr>
      </p:pic>
      <p:cxnSp>
        <p:nvCxnSpPr>
          <p:cNvPr id="18" name="17 Düz Ok Bağlayıcısı"/>
          <p:cNvCxnSpPr/>
          <p:nvPr/>
        </p:nvCxnSpPr>
        <p:spPr>
          <a:xfrm>
            <a:off x="6876256" y="1628800"/>
            <a:ext cx="0" cy="7920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19 Yuvarlatılmış Dikdörtgen"/>
          <p:cNvSpPr/>
          <p:nvPr/>
        </p:nvSpPr>
        <p:spPr>
          <a:xfrm>
            <a:off x="6012160" y="3356992"/>
            <a:ext cx="1728192" cy="43204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22" name="21 Düz Ok Bağlayıcısı"/>
          <p:cNvCxnSpPr/>
          <p:nvPr/>
        </p:nvCxnSpPr>
        <p:spPr>
          <a:xfrm>
            <a:off x="6444208" y="3429000"/>
            <a:ext cx="0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Düz Ok Bağlayıcısı"/>
          <p:cNvCxnSpPr/>
          <p:nvPr/>
        </p:nvCxnSpPr>
        <p:spPr>
          <a:xfrm>
            <a:off x="6596608" y="3429000"/>
            <a:ext cx="0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Düz Ok Bağlayıcısı"/>
          <p:cNvCxnSpPr/>
          <p:nvPr/>
        </p:nvCxnSpPr>
        <p:spPr>
          <a:xfrm>
            <a:off x="6749008" y="3429000"/>
            <a:ext cx="0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Düz Ok Bağlayıcısı"/>
          <p:cNvCxnSpPr/>
          <p:nvPr/>
        </p:nvCxnSpPr>
        <p:spPr>
          <a:xfrm>
            <a:off x="6901408" y="3429000"/>
            <a:ext cx="0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Düz Ok Bağlayıcısı"/>
          <p:cNvCxnSpPr/>
          <p:nvPr/>
        </p:nvCxnSpPr>
        <p:spPr>
          <a:xfrm>
            <a:off x="7053808" y="3429000"/>
            <a:ext cx="0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Düz Ok Bağlayıcısı"/>
          <p:cNvCxnSpPr/>
          <p:nvPr/>
        </p:nvCxnSpPr>
        <p:spPr>
          <a:xfrm>
            <a:off x="7206208" y="3429000"/>
            <a:ext cx="0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Düz Ok Bağlayıcısı"/>
          <p:cNvCxnSpPr/>
          <p:nvPr/>
        </p:nvCxnSpPr>
        <p:spPr>
          <a:xfrm>
            <a:off x="7358608" y="3429000"/>
            <a:ext cx="0" cy="14401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12 Grup"/>
          <p:cNvGrpSpPr/>
          <p:nvPr/>
        </p:nvGrpSpPr>
        <p:grpSpPr>
          <a:xfrm>
            <a:off x="2915816" y="1844824"/>
            <a:ext cx="3384376" cy="1524018"/>
            <a:chOff x="2194360" y="914399"/>
            <a:chExt cx="3382573" cy="1524018"/>
          </a:xfrm>
          <a:solidFill>
            <a:srgbClr val="00B0F0"/>
          </a:solidFill>
        </p:grpSpPr>
        <p:sp>
          <p:nvSpPr>
            <p:cNvPr id="14" name="13 Yukarı Ok"/>
            <p:cNvSpPr/>
            <p:nvPr/>
          </p:nvSpPr>
          <p:spPr>
            <a:xfrm>
              <a:off x="2194360" y="914399"/>
              <a:ext cx="3382573" cy="1524017"/>
            </a:xfrm>
            <a:prstGeom prst="upArrow">
              <a:avLst>
                <a:gd name="adj1" fmla="val 50000"/>
                <a:gd name="adj2" fmla="val 35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Yukarı Ok 6"/>
            <p:cNvSpPr/>
            <p:nvPr/>
          </p:nvSpPr>
          <p:spPr>
            <a:xfrm rot="-5400000">
              <a:off x="3256989" y="964116"/>
              <a:ext cx="1257314" cy="169128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0688" tIns="170688" rIns="170688" bIns="170688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2400" kern="1200" dirty="0"/>
            </a:p>
          </p:txBody>
        </p:sp>
      </p:grpSp>
      <p:grpSp>
        <p:nvGrpSpPr>
          <p:cNvPr id="12" name="11 Grup"/>
          <p:cNvGrpSpPr/>
          <p:nvPr/>
        </p:nvGrpSpPr>
        <p:grpSpPr>
          <a:xfrm>
            <a:off x="2915816" y="3356992"/>
            <a:ext cx="3352786" cy="1633766"/>
            <a:chOff x="2221854" y="2328637"/>
            <a:chExt cx="3352786" cy="1633766"/>
          </a:xfrm>
        </p:grpSpPr>
        <p:sp>
          <p:nvSpPr>
            <p:cNvPr id="16" name="15 Yukarı Ok"/>
            <p:cNvSpPr/>
            <p:nvPr/>
          </p:nvSpPr>
          <p:spPr>
            <a:xfrm rot="10800000">
              <a:off x="2221854" y="2328637"/>
              <a:ext cx="3352786" cy="1633766"/>
            </a:xfrm>
            <a:prstGeom prst="upArrow">
              <a:avLst>
                <a:gd name="adj1" fmla="val 50000"/>
                <a:gd name="adj2" fmla="val 35000"/>
              </a:avLst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Yukarı Ok 4"/>
            <p:cNvSpPr/>
            <p:nvPr/>
          </p:nvSpPr>
          <p:spPr>
            <a:xfrm rot="16200000">
              <a:off x="3224318" y="2164369"/>
              <a:ext cx="1347857" cy="167639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77800" tIns="177800" rIns="177800" bIns="177800" numCol="1" spcCol="1270" anchor="ctr" anchorCtr="0">
              <a:noAutofit/>
            </a:bodyPr>
            <a:lstStyle/>
            <a:p>
              <a:pPr lvl="0" algn="ctr" defTabSz="1111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r-TR" sz="2500" kern="1200" dirty="0"/>
            </a:p>
          </p:txBody>
        </p:sp>
      </p:grpSp>
      <p:sp>
        <p:nvSpPr>
          <p:cNvPr id="6" name="3 Metin kutusu"/>
          <p:cNvSpPr txBox="1">
            <a:spLocks noChangeArrowheads="1"/>
          </p:cNvSpPr>
          <p:nvPr/>
        </p:nvSpPr>
        <p:spPr bwMode="auto">
          <a:xfrm>
            <a:off x="467544" y="2708920"/>
            <a:ext cx="3048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4800" dirty="0" err="1">
                <a:solidFill>
                  <a:srgbClr val="000066"/>
                </a:solidFill>
                <a:latin typeface="Arial Black" pitchFamily="34" charset="0"/>
              </a:rPr>
              <a:t>Release</a:t>
            </a:r>
            <a:r>
              <a:rPr lang="tr-TR" sz="4800" dirty="0">
                <a:solidFill>
                  <a:srgbClr val="000066"/>
                </a:solidFill>
                <a:latin typeface="Arial Black" pitchFamily="34" charset="0"/>
              </a:rPr>
              <a:t> Rate</a:t>
            </a:r>
          </a:p>
        </p:txBody>
      </p:sp>
      <p:sp>
        <p:nvSpPr>
          <p:cNvPr id="7" name="4 Metin kutusu"/>
          <p:cNvSpPr txBox="1">
            <a:spLocks noChangeArrowheads="1"/>
          </p:cNvSpPr>
          <p:nvPr/>
        </p:nvSpPr>
        <p:spPr bwMode="auto">
          <a:xfrm>
            <a:off x="5868144" y="2708920"/>
            <a:ext cx="2667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tr-TR" sz="4800" dirty="0" err="1">
                <a:solidFill>
                  <a:srgbClr val="000066"/>
                </a:solidFill>
                <a:latin typeface="Arial Black" pitchFamily="34" charset="0"/>
              </a:rPr>
              <a:t>Growth</a:t>
            </a:r>
            <a:r>
              <a:rPr lang="tr-TR" sz="4800" dirty="0">
                <a:solidFill>
                  <a:srgbClr val="000066"/>
                </a:solidFill>
                <a:latin typeface="Arial Black" pitchFamily="34" charset="0"/>
              </a:rPr>
              <a:t> Rate</a:t>
            </a:r>
          </a:p>
        </p:txBody>
      </p:sp>
      <p:sp>
        <p:nvSpPr>
          <p:cNvPr id="8" name="8 Metin kutusu"/>
          <p:cNvSpPr txBox="1">
            <a:spLocks noChangeArrowheads="1"/>
          </p:cNvSpPr>
          <p:nvPr/>
        </p:nvSpPr>
        <p:spPr bwMode="auto">
          <a:xfrm>
            <a:off x="3779912" y="3933056"/>
            <a:ext cx="16764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400" dirty="0">
                <a:solidFill>
                  <a:srgbClr val="CC0099"/>
                </a:solidFill>
                <a:latin typeface="Arial Black" pitchFamily="34" charset="0"/>
              </a:rPr>
              <a:t>SLOWER</a:t>
            </a:r>
          </a:p>
        </p:txBody>
      </p:sp>
      <p:sp>
        <p:nvSpPr>
          <p:cNvPr id="9" name="9 Metin kutusu"/>
          <p:cNvSpPr txBox="1">
            <a:spLocks noChangeArrowheads="1"/>
          </p:cNvSpPr>
          <p:nvPr/>
        </p:nvSpPr>
        <p:spPr bwMode="auto">
          <a:xfrm>
            <a:off x="3851920" y="2492896"/>
            <a:ext cx="1524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400" dirty="0">
                <a:solidFill>
                  <a:srgbClr val="CC0099"/>
                </a:solidFill>
                <a:latin typeface="Arial Black" pitchFamily="34" charset="0"/>
              </a:rPr>
              <a:t>FASTER</a:t>
            </a:r>
          </a:p>
        </p:txBody>
      </p:sp>
      <p:sp>
        <p:nvSpPr>
          <p:cNvPr id="10" name="10 Metin kutusu"/>
          <p:cNvSpPr txBox="1">
            <a:spLocks noChangeArrowheads="1"/>
          </p:cNvSpPr>
          <p:nvPr/>
        </p:nvSpPr>
        <p:spPr bwMode="auto">
          <a:xfrm>
            <a:off x="2771800" y="5157192"/>
            <a:ext cx="3581400" cy="523875"/>
          </a:xfrm>
          <a:prstGeom prst="rect">
            <a:avLst/>
          </a:prstGeom>
          <a:noFill/>
          <a:ln w="9525">
            <a:gradFill>
              <a:gsLst>
                <a:gs pos="0">
                  <a:srgbClr val="CCCCFF"/>
                </a:gs>
                <a:gs pos="17999">
                  <a:srgbClr val="99CCFF"/>
                </a:gs>
                <a:gs pos="36000">
                  <a:srgbClr val="9966FF"/>
                </a:gs>
                <a:gs pos="61000">
                  <a:srgbClr val="CC99FF"/>
                </a:gs>
                <a:gs pos="82001">
                  <a:srgbClr val="99CCFF"/>
                </a:gs>
                <a:gs pos="100000">
                  <a:srgbClr val="CCCCFF"/>
                </a:gs>
              </a:gsLst>
              <a:lin ang="5400000" scaled="0"/>
            </a:gra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>
            <a:spAutoFit/>
          </a:bodyPr>
          <a:lstStyle/>
          <a:p>
            <a:pPr algn="ctr">
              <a:defRPr/>
            </a:pPr>
            <a:r>
              <a:rPr lang="tr-TR" sz="2800" b="1" dirty="0" err="1"/>
              <a:t>Microbial</a:t>
            </a:r>
            <a:r>
              <a:rPr lang="tr-TR" sz="2800" b="1" dirty="0"/>
              <a:t> </a:t>
            </a:r>
            <a:r>
              <a:rPr lang="tr-TR" sz="2800" b="1" dirty="0" err="1"/>
              <a:t>Spoilage</a:t>
            </a:r>
            <a:r>
              <a:rPr lang="tr-TR" sz="2800" b="1" dirty="0"/>
              <a:t>! </a:t>
            </a:r>
          </a:p>
        </p:txBody>
      </p:sp>
      <p:sp>
        <p:nvSpPr>
          <p:cNvPr id="11" name="11 Metin kutusu"/>
          <p:cNvSpPr txBox="1">
            <a:spLocks noChangeArrowheads="1"/>
          </p:cNvSpPr>
          <p:nvPr/>
        </p:nvSpPr>
        <p:spPr bwMode="auto">
          <a:xfrm>
            <a:off x="2915816" y="1033572"/>
            <a:ext cx="3362672" cy="523220"/>
          </a:xfrm>
          <a:prstGeom prst="rect">
            <a:avLst/>
          </a:prstGeom>
          <a:noFill/>
          <a:ln w="15875">
            <a:gradFill>
              <a:gsLst>
                <a:gs pos="0">
                  <a:srgbClr val="CCCCFF"/>
                </a:gs>
                <a:gs pos="17999">
                  <a:srgbClr val="99CCFF"/>
                </a:gs>
                <a:gs pos="36000">
                  <a:srgbClr val="9966FF"/>
                </a:gs>
                <a:gs pos="61000">
                  <a:srgbClr val="CC99FF"/>
                </a:gs>
                <a:gs pos="82001">
                  <a:srgbClr val="99CCFF"/>
                </a:gs>
                <a:gs pos="100000">
                  <a:srgbClr val="CCCCFF"/>
                </a:gs>
              </a:gsLst>
              <a:lin ang="5400000" scaled="0"/>
            </a:gra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B/>
          </a:sp3d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r-TR" sz="2800" b="1" dirty="0" err="1"/>
              <a:t>Diffusion</a:t>
            </a:r>
            <a:r>
              <a:rPr lang="tr-TR" sz="2800" b="1" dirty="0"/>
              <a:t> </a:t>
            </a:r>
            <a:r>
              <a:rPr lang="tr-TR" sz="2800" b="1" dirty="0" err="1"/>
              <a:t>into</a:t>
            </a:r>
            <a:r>
              <a:rPr lang="tr-TR" sz="2800" b="1" dirty="0"/>
              <a:t> Food 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95536" y="1447800"/>
            <a:ext cx="8291264" cy="4645496"/>
          </a:xfrm>
        </p:spPr>
        <p:txBody>
          <a:bodyPr>
            <a:normAutofit/>
          </a:bodyPr>
          <a:lstStyle/>
          <a:p>
            <a:r>
              <a:rPr lang="tr-TR" dirty="0" err="1" smtClean="0"/>
              <a:t>pH</a:t>
            </a:r>
            <a:r>
              <a:rPr lang="tr-TR" dirty="0" smtClean="0"/>
              <a:t>-</a:t>
            </a:r>
            <a:r>
              <a:rPr lang="tr-TR" dirty="0" err="1" smtClean="0"/>
              <a:t>triggering</a:t>
            </a:r>
            <a:r>
              <a:rPr lang="tr-TR" dirty="0" smtClean="0"/>
              <a:t> </a:t>
            </a:r>
            <a:r>
              <a:rPr lang="tr-TR" dirty="0" err="1" smtClean="0"/>
              <a:t>mechanism</a:t>
            </a:r>
            <a:r>
              <a:rPr lang="tr-TR" dirty="0" smtClean="0"/>
              <a:t> </a:t>
            </a:r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controlled</a:t>
            </a:r>
            <a:r>
              <a:rPr lang="tr-TR" dirty="0" smtClean="0"/>
              <a:t> </a:t>
            </a:r>
            <a:r>
              <a:rPr lang="tr-TR" dirty="0" err="1" smtClean="0"/>
              <a:t>release</a:t>
            </a:r>
            <a:r>
              <a:rPr lang="tr-TR" dirty="0" smtClean="0"/>
              <a:t> of lysozyme </a:t>
            </a:r>
            <a:r>
              <a:rPr lang="tr-TR" dirty="0" err="1" smtClean="0"/>
              <a:t>from</a:t>
            </a:r>
            <a:r>
              <a:rPr lang="tr-TR" dirty="0" smtClean="0"/>
              <a:t> WPI </a:t>
            </a:r>
            <a:r>
              <a:rPr lang="tr-TR" dirty="0" err="1" smtClean="0"/>
              <a:t>films</a:t>
            </a:r>
            <a:endParaRPr lang="tr-TR" dirty="0" smtClean="0"/>
          </a:p>
          <a:p>
            <a:pPr>
              <a:buNone/>
            </a:pPr>
            <a:endParaRPr lang="tr-TR" dirty="0" smtClean="0"/>
          </a:p>
          <a:p>
            <a:r>
              <a:rPr lang="tr-TR" dirty="0" smtClean="0"/>
              <a:t>C</a:t>
            </a:r>
            <a:r>
              <a:rPr lang="en-US" dirty="0" smtClean="0"/>
              <a:t>an be triggered by adjusting the pH of food when antimicrobial activity is needed</a:t>
            </a:r>
            <a:endParaRPr lang="tr-TR" dirty="0" smtClean="0"/>
          </a:p>
          <a:p>
            <a:pPr marL="898525" algn="just">
              <a:defRPr/>
            </a:pPr>
            <a:r>
              <a:rPr lang="tr-TR" sz="2400" dirty="0" err="1" smtClean="0">
                <a:solidFill>
                  <a:srgbClr val="197D2A"/>
                </a:solidFill>
              </a:rPr>
              <a:t>Before</a:t>
            </a:r>
            <a:r>
              <a:rPr lang="tr-TR" sz="2400" dirty="0" smtClean="0">
                <a:solidFill>
                  <a:srgbClr val="197D2A"/>
                </a:solidFill>
              </a:rPr>
              <a:t> </a:t>
            </a:r>
            <a:r>
              <a:rPr lang="tr-TR" sz="2400" dirty="0" err="1" smtClean="0">
                <a:solidFill>
                  <a:srgbClr val="197D2A"/>
                </a:solidFill>
              </a:rPr>
              <a:t>cold</a:t>
            </a:r>
            <a:r>
              <a:rPr lang="tr-TR" sz="2400" dirty="0" smtClean="0">
                <a:solidFill>
                  <a:srgbClr val="197D2A"/>
                </a:solidFill>
              </a:rPr>
              <a:t> </a:t>
            </a:r>
            <a:r>
              <a:rPr lang="tr-TR" sz="2400" dirty="0" err="1" smtClean="0">
                <a:solidFill>
                  <a:srgbClr val="197D2A"/>
                </a:solidFill>
              </a:rPr>
              <a:t>storage</a:t>
            </a:r>
            <a:endParaRPr lang="tr-TR" sz="2400" dirty="0" smtClean="0">
              <a:solidFill>
                <a:srgbClr val="197D2A"/>
              </a:solidFill>
            </a:endParaRPr>
          </a:p>
          <a:p>
            <a:pPr marL="898525" algn="just">
              <a:defRPr/>
            </a:pPr>
            <a:r>
              <a:rPr lang="tr-TR" sz="2400" dirty="0" err="1" smtClean="0">
                <a:solidFill>
                  <a:srgbClr val="197D2A"/>
                </a:solidFill>
              </a:rPr>
              <a:t>After</a:t>
            </a:r>
            <a:r>
              <a:rPr lang="tr-TR" sz="2400" dirty="0" smtClean="0">
                <a:solidFill>
                  <a:srgbClr val="197D2A"/>
                </a:solidFill>
              </a:rPr>
              <a:t> </a:t>
            </a:r>
            <a:r>
              <a:rPr lang="tr-TR" sz="2400" dirty="0" err="1" smtClean="0">
                <a:solidFill>
                  <a:srgbClr val="197D2A"/>
                </a:solidFill>
              </a:rPr>
              <a:t>freezing</a:t>
            </a:r>
            <a:r>
              <a:rPr lang="tr-TR" sz="2400" dirty="0" smtClean="0">
                <a:solidFill>
                  <a:srgbClr val="197D2A"/>
                </a:solidFill>
              </a:rPr>
              <a:t>-</a:t>
            </a:r>
            <a:r>
              <a:rPr lang="tr-TR" sz="2400" dirty="0" err="1" smtClean="0">
                <a:solidFill>
                  <a:srgbClr val="197D2A"/>
                </a:solidFill>
              </a:rPr>
              <a:t>thawing</a:t>
            </a:r>
            <a:endParaRPr lang="tr-TR" sz="2400" dirty="0" smtClean="0">
              <a:solidFill>
                <a:srgbClr val="197D2A"/>
              </a:solidFill>
            </a:endParaRPr>
          </a:p>
          <a:p>
            <a:pPr marL="898525" algn="just">
              <a:defRPr/>
            </a:pPr>
            <a:r>
              <a:rPr lang="tr-TR" sz="2400" dirty="0" err="1" smtClean="0">
                <a:solidFill>
                  <a:srgbClr val="197D2A"/>
                </a:solidFill>
              </a:rPr>
              <a:t>Before</a:t>
            </a:r>
            <a:r>
              <a:rPr lang="tr-TR" sz="2400" dirty="0" smtClean="0">
                <a:solidFill>
                  <a:srgbClr val="197D2A"/>
                </a:solidFill>
              </a:rPr>
              <a:t> </a:t>
            </a:r>
            <a:r>
              <a:rPr lang="tr-TR" sz="2400" dirty="0" err="1" smtClean="0">
                <a:solidFill>
                  <a:srgbClr val="197D2A"/>
                </a:solidFill>
              </a:rPr>
              <a:t>transportation</a:t>
            </a:r>
            <a:r>
              <a:rPr lang="tr-TR" sz="2400" dirty="0" smtClean="0">
                <a:solidFill>
                  <a:srgbClr val="197D2A"/>
                </a:solidFill>
              </a:rPr>
              <a:t> </a:t>
            </a:r>
            <a:r>
              <a:rPr lang="tr-TR" sz="2400" dirty="0" err="1" smtClean="0">
                <a:solidFill>
                  <a:srgbClr val="197D2A"/>
                </a:solidFill>
              </a:rPr>
              <a:t>and</a:t>
            </a:r>
            <a:r>
              <a:rPr lang="tr-TR" sz="2400" dirty="0" smtClean="0">
                <a:solidFill>
                  <a:srgbClr val="197D2A"/>
                </a:solidFill>
              </a:rPr>
              <a:t> market </a:t>
            </a:r>
            <a:r>
              <a:rPr lang="tr-TR" sz="2400" dirty="0" err="1" smtClean="0">
                <a:solidFill>
                  <a:srgbClr val="197D2A"/>
                </a:solidFill>
              </a:rPr>
              <a:t>display</a:t>
            </a:r>
            <a:endParaRPr lang="tr-TR" sz="2400" dirty="0" smtClean="0">
              <a:solidFill>
                <a:srgbClr val="197D2A"/>
              </a:solidFill>
            </a:endParaRPr>
          </a:p>
          <a:p>
            <a:pPr lvl="2"/>
            <a:endParaRPr lang="tr-TR" dirty="0" smtClean="0"/>
          </a:p>
          <a:p>
            <a:pPr lvl="2">
              <a:buNone/>
            </a:pPr>
            <a:endParaRPr lang="tr-TR" dirty="0" smtClean="0"/>
          </a:p>
          <a:p>
            <a:pPr lvl="2"/>
            <a:endParaRPr lang="tr-TR" dirty="0" smtClean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22114"/>
          </a:xfrm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CA0496"/>
                </a:solidFill>
              </a:rPr>
              <a:t>pH</a:t>
            </a:r>
            <a:r>
              <a:rPr lang="tr-TR" dirty="0" smtClean="0">
                <a:solidFill>
                  <a:srgbClr val="CA0496"/>
                </a:solidFill>
              </a:rPr>
              <a:t>-</a:t>
            </a:r>
            <a:r>
              <a:rPr lang="tr-TR" dirty="0" err="1" smtClean="0">
                <a:solidFill>
                  <a:srgbClr val="CA0496"/>
                </a:solidFill>
              </a:rPr>
              <a:t>Controlled</a:t>
            </a:r>
            <a:r>
              <a:rPr lang="tr-TR" dirty="0" smtClean="0">
                <a:solidFill>
                  <a:srgbClr val="CA0496"/>
                </a:solidFill>
              </a:rPr>
              <a:t> </a:t>
            </a:r>
            <a:r>
              <a:rPr lang="tr-TR" dirty="0" err="1" smtClean="0">
                <a:solidFill>
                  <a:srgbClr val="CA0496"/>
                </a:solidFill>
              </a:rPr>
              <a:t>Release</a:t>
            </a:r>
            <a:r>
              <a:rPr lang="tr-TR" dirty="0" smtClean="0">
                <a:solidFill>
                  <a:srgbClr val="CA0496"/>
                </a:solidFill>
              </a:rPr>
              <a:t> in WPI </a:t>
            </a:r>
            <a:r>
              <a:rPr lang="tr-TR" dirty="0" err="1" smtClean="0">
                <a:solidFill>
                  <a:srgbClr val="CA0496"/>
                </a:solidFill>
              </a:rPr>
              <a:t>films</a:t>
            </a:r>
            <a:r>
              <a:rPr lang="tr-TR" dirty="0" smtClean="0">
                <a:solidFill>
                  <a:srgbClr val="CA0496"/>
                </a:solidFill>
              </a:rPr>
              <a:t> </a:t>
            </a:r>
            <a:endParaRPr lang="tr-TR" dirty="0">
              <a:solidFill>
                <a:srgbClr val="CA0496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395536" y="1340768"/>
            <a:ext cx="4176464" cy="525658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sz="3500" b="1" dirty="0" err="1" smtClean="0">
                <a:solidFill>
                  <a:srgbClr val="0070C0"/>
                </a:solidFill>
              </a:rPr>
              <a:t>Whey</a:t>
            </a:r>
            <a:r>
              <a:rPr lang="tr-TR" sz="3500" b="1" dirty="0" smtClean="0">
                <a:solidFill>
                  <a:srgbClr val="0070C0"/>
                </a:solidFill>
              </a:rPr>
              <a:t> Protein </a:t>
            </a:r>
            <a:r>
              <a:rPr lang="tr-TR" sz="3500" b="1" dirty="0" err="1" smtClean="0">
                <a:solidFill>
                  <a:srgbClr val="0070C0"/>
                </a:solidFill>
              </a:rPr>
              <a:t>Isolate</a:t>
            </a:r>
            <a:r>
              <a:rPr lang="tr-TR" sz="3500" b="1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endParaRPr lang="tr-TR" sz="1200" dirty="0" smtClean="0"/>
          </a:p>
          <a:p>
            <a:r>
              <a:rPr lang="tr-TR" dirty="0" smtClean="0"/>
              <a:t>20% of </a:t>
            </a:r>
            <a:r>
              <a:rPr lang="tr-TR" dirty="0" err="1" smtClean="0"/>
              <a:t>milk</a:t>
            </a:r>
            <a:r>
              <a:rPr lang="tr-TR" dirty="0" smtClean="0"/>
              <a:t> </a:t>
            </a:r>
            <a:r>
              <a:rPr lang="tr-TR" dirty="0" err="1" smtClean="0"/>
              <a:t>proteins</a:t>
            </a:r>
            <a:endParaRPr lang="tr-TR" sz="800" dirty="0" smtClean="0"/>
          </a:p>
          <a:p>
            <a:r>
              <a:rPr lang="tr-TR" dirty="0" err="1" smtClean="0"/>
              <a:t>pI</a:t>
            </a:r>
            <a:r>
              <a:rPr lang="tr-TR" dirty="0" smtClean="0"/>
              <a:t> ≈ 5.4 </a:t>
            </a:r>
          </a:p>
          <a:p>
            <a:r>
              <a:rPr lang="tr-TR" dirty="0" err="1" smtClean="0"/>
              <a:t>One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most</a:t>
            </a:r>
            <a:r>
              <a:rPr lang="tr-TR" dirty="0" smtClean="0"/>
              <a:t> </a:t>
            </a:r>
            <a:r>
              <a:rPr lang="tr-TR" dirty="0" err="1" smtClean="0"/>
              <a:t>commonly</a:t>
            </a:r>
            <a:r>
              <a:rPr lang="tr-TR" dirty="0" smtClean="0"/>
              <a:t> </a:t>
            </a:r>
          </a:p>
          <a:p>
            <a:pPr>
              <a:buFontTx/>
              <a:buNone/>
            </a:pPr>
            <a:r>
              <a:rPr lang="tr-TR" dirty="0" smtClean="0"/>
              <a:t>    </a:t>
            </a:r>
            <a:r>
              <a:rPr lang="tr-TR" dirty="0" err="1" smtClean="0"/>
              <a:t>used</a:t>
            </a:r>
            <a:r>
              <a:rPr lang="tr-TR" dirty="0" smtClean="0"/>
              <a:t> </a:t>
            </a:r>
            <a:r>
              <a:rPr lang="tr-TR" dirty="0" err="1" smtClean="0"/>
              <a:t>biodegradable</a:t>
            </a:r>
            <a:r>
              <a:rPr lang="tr-TR" dirty="0" smtClean="0"/>
              <a:t> film </a:t>
            </a:r>
            <a:r>
              <a:rPr lang="tr-TR" dirty="0" err="1" smtClean="0"/>
              <a:t>material</a:t>
            </a:r>
            <a:endParaRPr lang="tr-TR" sz="800" dirty="0" smtClean="0"/>
          </a:p>
          <a:p>
            <a:r>
              <a:rPr lang="tr-TR" dirty="0" err="1" smtClean="0"/>
              <a:t>Forms</a:t>
            </a:r>
            <a:r>
              <a:rPr lang="tr-TR" dirty="0" smtClean="0"/>
              <a:t> </a:t>
            </a:r>
            <a:r>
              <a:rPr lang="tr-TR" dirty="0" err="1" smtClean="0"/>
              <a:t>transparent</a:t>
            </a:r>
            <a:r>
              <a:rPr lang="tr-TR" dirty="0" smtClean="0"/>
              <a:t> </a:t>
            </a:r>
            <a:r>
              <a:rPr lang="tr-TR" dirty="0" err="1" smtClean="0"/>
              <a:t>brittle</a:t>
            </a:r>
            <a:r>
              <a:rPr lang="tr-TR" dirty="0" smtClean="0"/>
              <a:t> </a:t>
            </a:r>
            <a:r>
              <a:rPr lang="tr-TR" dirty="0" err="1" smtClean="0"/>
              <a:t>films</a:t>
            </a:r>
            <a:r>
              <a:rPr lang="tr-TR" dirty="0" smtClean="0"/>
              <a:t> </a:t>
            </a:r>
            <a:endParaRPr lang="tr-TR" sz="800" dirty="0" smtClean="0"/>
          </a:p>
          <a:p>
            <a:r>
              <a:rPr lang="tr-TR" dirty="0" err="1" smtClean="0"/>
              <a:t>Good</a:t>
            </a:r>
            <a:r>
              <a:rPr lang="tr-TR" dirty="0" smtClean="0"/>
              <a:t> O</a:t>
            </a:r>
            <a:r>
              <a:rPr lang="tr-TR" sz="1800" dirty="0" smtClean="0"/>
              <a:t>2</a:t>
            </a:r>
            <a:r>
              <a:rPr lang="tr-TR" dirty="0" smtClean="0"/>
              <a:t>, CO</a:t>
            </a:r>
            <a:r>
              <a:rPr lang="tr-TR" sz="1800" dirty="0" smtClean="0"/>
              <a:t>2</a:t>
            </a:r>
            <a:r>
              <a:rPr lang="tr-TR" dirty="0" smtClean="0"/>
              <a:t>, </a:t>
            </a:r>
            <a:r>
              <a:rPr lang="tr-TR" dirty="0" err="1" smtClean="0"/>
              <a:t>lipid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aroma </a:t>
            </a:r>
            <a:r>
              <a:rPr lang="tr-TR" dirty="0" err="1" smtClean="0"/>
              <a:t>barrier</a:t>
            </a:r>
            <a:r>
              <a:rPr lang="tr-TR" dirty="0" smtClean="0"/>
              <a:t> </a:t>
            </a:r>
            <a:r>
              <a:rPr lang="tr-TR" dirty="0" err="1" smtClean="0"/>
              <a:t>properties</a:t>
            </a:r>
            <a:r>
              <a:rPr lang="tr-TR" dirty="0" smtClean="0"/>
              <a:t> </a:t>
            </a:r>
            <a:r>
              <a:rPr lang="tr-TR" sz="2200" dirty="0" smtClean="0"/>
              <a:t> </a:t>
            </a:r>
            <a:endParaRPr lang="tr-TR" sz="2200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899592" y="0"/>
            <a:ext cx="7772400" cy="1143000"/>
          </a:xfrm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CA0496"/>
                </a:solidFill>
              </a:rPr>
              <a:t>Edible</a:t>
            </a:r>
            <a:r>
              <a:rPr lang="tr-TR" dirty="0" smtClean="0">
                <a:solidFill>
                  <a:srgbClr val="CA0496"/>
                </a:solidFill>
              </a:rPr>
              <a:t> </a:t>
            </a:r>
            <a:r>
              <a:rPr lang="tr-TR" dirty="0" err="1" smtClean="0">
                <a:solidFill>
                  <a:srgbClr val="CA0496"/>
                </a:solidFill>
              </a:rPr>
              <a:t>Films</a:t>
            </a:r>
            <a:r>
              <a:rPr lang="tr-TR" dirty="0" smtClean="0">
                <a:solidFill>
                  <a:srgbClr val="CA0496"/>
                </a:solidFill>
              </a:rPr>
              <a:t> </a:t>
            </a:r>
            <a:r>
              <a:rPr lang="tr-TR" dirty="0" err="1" smtClean="0">
                <a:solidFill>
                  <a:srgbClr val="CA0496"/>
                </a:solidFill>
              </a:rPr>
              <a:t>and</a:t>
            </a:r>
            <a:r>
              <a:rPr lang="tr-TR" dirty="0" smtClean="0">
                <a:solidFill>
                  <a:srgbClr val="CA0496"/>
                </a:solidFill>
              </a:rPr>
              <a:t> </a:t>
            </a:r>
            <a:r>
              <a:rPr lang="tr-TR" dirty="0" err="1" smtClean="0">
                <a:solidFill>
                  <a:srgbClr val="CA0496"/>
                </a:solidFill>
              </a:rPr>
              <a:t>Antimicrobials</a:t>
            </a:r>
            <a:endParaRPr lang="tr-TR" dirty="0">
              <a:solidFill>
                <a:srgbClr val="CA0496"/>
              </a:solidFill>
            </a:endParaRPr>
          </a:p>
        </p:txBody>
      </p:sp>
      <p:sp>
        <p:nvSpPr>
          <p:cNvPr id="5" name="2 İçerik Yer Tutucusu"/>
          <p:cNvSpPr txBox="1">
            <a:spLocks/>
          </p:cNvSpPr>
          <p:nvPr/>
        </p:nvSpPr>
        <p:spPr>
          <a:xfrm>
            <a:off x="4932040" y="1340768"/>
            <a:ext cx="3657600" cy="48615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tr-T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Lysozyme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endParaRPr lang="tr-TR" sz="3600" b="1" dirty="0" smtClean="0">
              <a:solidFill>
                <a:srgbClr val="0070C0"/>
              </a:solidFill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tr-TR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tr-TR" sz="3600" b="1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5004048" y="1916832"/>
            <a:ext cx="3744416" cy="46812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lnSpc>
                <a:spcPct val="90000"/>
              </a:lnSpc>
              <a:spcBef>
                <a:spcPts val="58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/>
            </a:pPr>
            <a:endParaRPr lang="tr-TR" sz="1050" dirty="0" smtClean="0"/>
          </a:p>
          <a:p>
            <a:pPr marL="274320" indent="-274320">
              <a:lnSpc>
                <a:spcPct val="90000"/>
              </a:lnSpc>
              <a:spcBef>
                <a:spcPts val="58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/>
            </a:pPr>
            <a:r>
              <a:rPr lang="tr-TR" sz="2600" dirty="0" err="1" smtClean="0"/>
              <a:t>Hydrolases</a:t>
            </a:r>
            <a:endParaRPr lang="tr-TR" sz="2600" dirty="0" smtClean="0"/>
          </a:p>
          <a:p>
            <a:pPr marL="274320" indent="-274320">
              <a:lnSpc>
                <a:spcPct val="90000"/>
              </a:lnSpc>
              <a:spcBef>
                <a:spcPts val="58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/>
            </a:pPr>
            <a:r>
              <a:rPr lang="tr-TR" sz="2600" dirty="0" err="1" smtClean="0"/>
              <a:t>pI</a:t>
            </a:r>
            <a:r>
              <a:rPr lang="tr-TR" sz="2600" dirty="0" smtClean="0"/>
              <a:t> ≈ 9,2</a:t>
            </a:r>
          </a:p>
          <a:p>
            <a:pPr marL="274320" indent="-274320">
              <a:lnSpc>
                <a:spcPct val="90000"/>
              </a:lnSpc>
              <a:spcBef>
                <a:spcPts val="58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/>
            </a:pPr>
            <a:r>
              <a:rPr lang="tr-TR" sz="2600" dirty="0" err="1" smtClean="0"/>
              <a:t>Molecular</a:t>
            </a:r>
            <a:r>
              <a:rPr lang="tr-TR" sz="2600" dirty="0" smtClean="0"/>
              <a:t> </a:t>
            </a:r>
            <a:r>
              <a:rPr lang="tr-TR" sz="2600" dirty="0" err="1" smtClean="0"/>
              <a:t>weight</a:t>
            </a:r>
            <a:r>
              <a:rPr lang="tr-TR" sz="2600" dirty="0" smtClean="0"/>
              <a:t> ≈ 14.7 </a:t>
            </a:r>
            <a:r>
              <a:rPr lang="tr-TR" sz="2600" dirty="0" err="1" smtClean="0"/>
              <a:t>kDa</a:t>
            </a:r>
            <a:endParaRPr lang="tr-TR" sz="2600" dirty="0" smtClean="0"/>
          </a:p>
          <a:p>
            <a:pPr marL="274320" indent="-274320">
              <a:lnSpc>
                <a:spcPct val="90000"/>
              </a:lnSpc>
              <a:spcBef>
                <a:spcPts val="58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/>
            </a:pPr>
            <a:r>
              <a:rPr lang="tr-TR" sz="2600" dirty="0" err="1" smtClean="0"/>
              <a:t>Found</a:t>
            </a:r>
            <a:r>
              <a:rPr lang="tr-TR" sz="2600" dirty="0" smtClean="0"/>
              <a:t> in </a:t>
            </a:r>
            <a:r>
              <a:rPr lang="tr-TR" sz="2600" dirty="0" err="1" smtClean="0"/>
              <a:t>tears</a:t>
            </a:r>
            <a:r>
              <a:rPr lang="tr-TR" sz="2600" dirty="0" smtClean="0"/>
              <a:t>, </a:t>
            </a:r>
            <a:r>
              <a:rPr lang="tr-TR" sz="2600" dirty="0" err="1" smtClean="0"/>
              <a:t>mucus</a:t>
            </a:r>
            <a:r>
              <a:rPr lang="tr-TR" sz="2600" dirty="0" smtClean="0"/>
              <a:t>, </a:t>
            </a:r>
            <a:r>
              <a:rPr lang="tr-TR" sz="2600" dirty="0" err="1" smtClean="0"/>
              <a:t>egg</a:t>
            </a:r>
            <a:r>
              <a:rPr lang="tr-TR" sz="2600" dirty="0" smtClean="0"/>
              <a:t> </a:t>
            </a:r>
            <a:r>
              <a:rPr lang="tr-TR" sz="2600" dirty="0" err="1" smtClean="0"/>
              <a:t>white</a:t>
            </a:r>
            <a:endParaRPr lang="tr-TR" sz="2600" dirty="0" smtClean="0"/>
          </a:p>
          <a:p>
            <a:pPr marL="274320" indent="-274320">
              <a:lnSpc>
                <a:spcPct val="90000"/>
              </a:lnSpc>
              <a:spcBef>
                <a:spcPts val="58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/>
            </a:pPr>
            <a:r>
              <a:rPr lang="tr-TR" sz="2600" dirty="0" err="1" smtClean="0"/>
              <a:t>One</a:t>
            </a:r>
            <a:r>
              <a:rPr lang="tr-TR" sz="2600" dirty="0" smtClean="0"/>
              <a:t> of </a:t>
            </a:r>
            <a:r>
              <a:rPr lang="tr-TR" sz="2600" dirty="0" err="1" smtClean="0"/>
              <a:t>the</a:t>
            </a:r>
            <a:r>
              <a:rPr lang="tr-TR" sz="2600" dirty="0" smtClean="0"/>
              <a:t> </a:t>
            </a:r>
            <a:r>
              <a:rPr lang="tr-TR" sz="2600" dirty="0" err="1" smtClean="0"/>
              <a:t>most</a:t>
            </a:r>
            <a:r>
              <a:rPr lang="tr-TR" sz="2600" dirty="0" smtClean="0"/>
              <a:t> </a:t>
            </a:r>
            <a:r>
              <a:rPr lang="tr-TR" sz="2600" dirty="0" err="1" smtClean="0"/>
              <a:t>frequently</a:t>
            </a:r>
            <a:r>
              <a:rPr lang="tr-TR" sz="2600" dirty="0" smtClean="0"/>
              <a:t> </a:t>
            </a:r>
            <a:r>
              <a:rPr lang="tr-TR" sz="2600" dirty="0" err="1" smtClean="0"/>
              <a:t>used</a:t>
            </a:r>
            <a:r>
              <a:rPr lang="tr-TR" sz="2600" dirty="0" smtClean="0"/>
              <a:t> </a:t>
            </a:r>
            <a:r>
              <a:rPr lang="tr-TR" sz="2600" dirty="0" err="1" smtClean="0"/>
              <a:t>biopreservative</a:t>
            </a:r>
            <a:endParaRPr lang="tr-TR" sz="2600" dirty="0" smtClean="0"/>
          </a:p>
          <a:p>
            <a:pPr marL="274320" indent="-274320">
              <a:lnSpc>
                <a:spcPct val="90000"/>
              </a:lnSpc>
              <a:spcBef>
                <a:spcPts val="58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/>
            </a:pPr>
            <a:r>
              <a:rPr lang="tr-TR" sz="2600" dirty="0" err="1" smtClean="0"/>
              <a:t>Antimicrobial</a:t>
            </a:r>
            <a:r>
              <a:rPr lang="tr-TR" sz="2600" dirty="0" smtClean="0"/>
              <a:t> </a:t>
            </a:r>
            <a:r>
              <a:rPr lang="tr-TR" sz="2600" dirty="0" err="1" smtClean="0"/>
              <a:t>activity</a:t>
            </a:r>
            <a:r>
              <a:rPr lang="tr-TR" sz="2600" dirty="0" smtClean="0"/>
              <a:t> </a:t>
            </a:r>
            <a:r>
              <a:rPr lang="tr-TR" sz="2600" dirty="0" err="1" smtClean="0"/>
              <a:t>mainly</a:t>
            </a:r>
            <a:r>
              <a:rPr lang="tr-TR" sz="2600" dirty="0" smtClean="0"/>
              <a:t> on gram-</a:t>
            </a:r>
            <a:r>
              <a:rPr lang="tr-TR" sz="2600" dirty="0" err="1" smtClean="0"/>
              <a:t>positive</a:t>
            </a:r>
            <a:r>
              <a:rPr lang="tr-TR" sz="2600" dirty="0" smtClean="0"/>
              <a:t> </a:t>
            </a:r>
            <a:r>
              <a:rPr lang="tr-TR" sz="2600" dirty="0" err="1" smtClean="0"/>
              <a:t>bacteria</a:t>
            </a:r>
            <a:endParaRPr lang="tr-TR" sz="2600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72400" cy="954360"/>
          </a:xfrm>
        </p:spPr>
        <p:txBody>
          <a:bodyPr>
            <a:normAutofit/>
          </a:bodyPr>
          <a:lstStyle/>
          <a:p>
            <a:r>
              <a:rPr lang="tr-TR" dirty="0" smtClean="0">
                <a:solidFill>
                  <a:srgbClr val="CA0496"/>
                </a:solidFill>
              </a:rPr>
              <a:t>WPI </a:t>
            </a:r>
            <a:r>
              <a:rPr lang="tr-TR" dirty="0" err="1" smtClean="0">
                <a:solidFill>
                  <a:srgbClr val="CA0496"/>
                </a:solidFill>
              </a:rPr>
              <a:t>films</a:t>
            </a:r>
            <a:endParaRPr lang="tr-TR" dirty="0">
              <a:solidFill>
                <a:srgbClr val="CA0496"/>
              </a:solidFill>
            </a:endParaRPr>
          </a:p>
        </p:txBody>
      </p:sp>
      <p:sp>
        <p:nvSpPr>
          <p:cNvPr id="17" name="16 Dikdörtgen"/>
          <p:cNvSpPr/>
          <p:nvPr/>
        </p:nvSpPr>
        <p:spPr>
          <a:xfrm>
            <a:off x="467544" y="1340768"/>
            <a:ext cx="56166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7463">
              <a:buFont typeface="Wingdings" pitchFamily="2" charset="2"/>
              <a:buChar char="Ø"/>
              <a:defRPr/>
            </a:pPr>
            <a:r>
              <a:rPr lang="tr-TR" sz="2000" b="1" dirty="0" err="1" smtClean="0">
                <a:solidFill>
                  <a:srgbClr val="FF0000"/>
                </a:solidFill>
              </a:rPr>
              <a:t>Whey</a:t>
            </a:r>
            <a:r>
              <a:rPr lang="tr-TR" sz="2000" b="1" dirty="0" smtClean="0">
                <a:solidFill>
                  <a:srgbClr val="FF0000"/>
                </a:solidFill>
              </a:rPr>
              <a:t> protein film (WPI)</a:t>
            </a:r>
          </a:p>
          <a:p>
            <a:pPr indent="17463">
              <a:buFont typeface="Wingdings" pitchFamily="2" charset="2"/>
              <a:buChar char="Ø"/>
              <a:defRPr/>
            </a:pPr>
            <a:r>
              <a:rPr lang="tr-TR" sz="2000" b="1" dirty="0" smtClean="0">
                <a:solidFill>
                  <a:srgbClr val="0070C0"/>
                </a:solidFill>
              </a:rPr>
              <a:t> WPI – </a:t>
            </a:r>
            <a:r>
              <a:rPr lang="tr-TR" sz="2000" b="1" dirty="0" err="1" smtClean="0">
                <a:solidFill>
                  <a:srgbClr val="0070C0"/>
                </a:solidFill>
              </a:rPr>
              <a:t>Oleic</a:t>
            </a:r>
            <a:r>
              <a:rPr lang="tr-TR" sz="2000" b="1" dirty="0" smtClean="0">
                <a:solidFill>
                  <a:srgbClr val="0070C0"/>
                </a:solidFill>
              </a:rPr>
              <a:t> </a:t>
            </a:r>
            <a:r>
              <a:rPr lang="tr-TR" sz="2000" b="1" dirty="0" err="1" smtClean="0">
                <a:solidFill>
                  <a:srgbClr val="0070C0"/>
                </a:solidFill>
              </a:rPr>
              <a:t>acid</a:t>
            </a:r>
            <a:r>
              <a:rPr lang="tr-TR" sz="2000" b="1" dirty="0" smtClean="0">
                <a:solidFill>
                  <a:srgbClr val="0070C0"/>
                </a:solidFill>
              </a:rPr>
              <a:t> </a:t>
            </a:r>
            <a:r>
              <a:rPr lang="tr-TR" sz="2000" b="1" dirty="0" err="1" smtClean="0">
                <a:solidFill>
                  <a:srgbClr val="0070C0"/>
                </a:solidFill>
              </a:rPr>
              <a:t>blend</a:t>
            </a:r>
            <a:r>
              <a:rPr lang="tr-TR" sz="2000" b="1" dirty="0" smtClean="0">
                <a:solidFill>
                  <a:srgbClr val="0070C0"/>
                </a:solidFill>
              </a:rPr>
              <a:t> film ( 9% </a:t>
            </a:r>
            <a:r>
              <a:rPr lang="tr-TR" sz="2000" b="1" dirty="0" err="1" smtClean="0">
                <a:solidFill>
                  <a:srgbClr val="0070C0"/>
                </a:solidFill>
              </a:rPr>
              <a:t>oleic</a:t>
            </a:r>
            <a:r>
              <a:rPr lang="tr-TR" sz="2000" b="1" dirty="0" smtClean="0">
                <a:solidFill>
                  <a:srgbClr val="0070C0"/>
                </a:solidFill>
              </a:rPr>
              <a:t> </a:t>
            </a:r>
            <a:r>
              <a:rPr lang="tr-TR" sz="2000" b="1" dirty="0" err="1" smtClean="0">
                <a:solidFill>
                  <a:srgbClr val="0070C0"/>
                </a:solidFill>
              </a:rPr>
              <a:t>acid</a:t>
            </a:r>
            <a:r>
              <a:rPr lang="tr-TR" sz="2000" b="1" dirty="0" smtClean="0">
                <a:solidFill>
                  <a:srgbClr val="0070C0"/>
                </a:solidFill>
              </a:rPr>
              <a:t>)</a:t>
            </a:r>
          </a:p>
          <a:p>
            <a:pPr indent="17463">
              <a:buFont typeface="Wingdings" pitchFamily="2" charset="2"/>
              <a:buChar char="Ø"/>
              <a:defRPr/>
            </a:pPr>
            <a:r>
              <a:rPr lang="tr-TR" sz="2000" b="1" dirty="0" smtClean="0">
                <a:solidFill>
                  <a:srgbClr val="197D2A"/>
                </a:solidFill>
              </a:rPr>
              <a:t> WPI – </a:t>
            </a:r>
            <a:r>
              <a:rPr lang="tr-TR" sz="2000" b="1" dirty="0" err="1" smtClean="0">
                <a:solidFill>
                  <a:srgbClr val="197D2A"/>
                </a:solidFill>
              </a:rPr>
              <a:t>Beeswax</a:t>
            </a:r>
            <a:r>
              <a:rPr lang="tr-TR" sz="2000" b="1" dirty="0" smtClean="0">
                <a:solidFill>
                  <a:srgbClr val="197D2A"/>
                </a:solidFill>
              </a:rPr>
              <a:t> </a:t>
            </a:r>
            <a:r>
              <a:rPr lang="tr-TR" sz="2000" b="1" dirty="0" err="1" smtClean="0">
                <a:solidFill>
                  <a:srgbClr val="197D2A"/>
                </a:solidFill>
              </a:rPr>
              <a:t>composite</a:t>
            </a:r>
            <a:r>
              <a:rPr lang="tr-TR" sz="2000" b="1" dirty="0" smtClean="0">
                <a:solidFill>
                  <a:srgbClr val="197D2A"/>
                </a:solidFill>
              </a:rPr>
              <a:t> film (30% </a:t>
            </a:r>
            <a:r>
              <a:rPr lang="tr-TR" sz="2000" b="1" dirty="0" err="1" smtClean="0">
                <a:solidFill>
                  <a:srgbClr val="197D2A"/>
                </a:solidFill>
              </a:rPr>
              <a:t>beeswax</a:t>
            </a:r>
            <a:r>
              <a:rPr lang="tr-TR" sz="2000" b="1" dirty="0" smtClean="0">
                <a:solidFill>
                  <a:srgbClr val="197D2A"/>
                </a:solidFill>
              </a:rPr>
              <a:t>)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6238" t="33660" r="38285" b="13421"/>
          <a:stretch>
            <a:fillRect/>
          </a:stretch>
        </p:blipFill>
        <p:spPr bwMode="auto">
          <a:xfrm>
            <a:off x="971600" y="2492896"/>
            <a:ext cx="5544616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/>
          <a:srcRect l="56990" t="34605" r="39466" b="62560"/>
          <a:stretch>
            <a:fillRect/>
          </a:stretch>
        </p:blipFill>
        <p:spPr bwMode="auto">
          <a:xfrm>
            <a:off x="6876256" y="1484784"/>
            <a:ext cx="432048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22 Metin kutusu"/>
          <p:cNvSpPr txBox="1"/>
          <p:nvPr/>
        </p:nvSpPr>
        <p:spPr>
          <a:xfrm>
            <a:off x="7164288" y="1412776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: </a:t>
            </a:r>
            <a:r>
              <a:rPr lang="tr-TR" dirty="0" err="1" smtClean="0"/>
              <a:t>Free</a:t>
            </a:r>
            <a:r>
              <a:rPr lang="tr-TR" dirty="0" smtClean="0"/>
              <a:t> lysozyme</a:t>
            </a:r>
            <a:endParaRPr lang="tr-TR" dirty="0"/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/>
          <a:srcRect l="21485" t="63789" r="76743" b="33376"/>
          <a:stretch>
            <a:fillRect/>
          </a:stretch>
        </p:blipFill>
        <p:spPr bwMode="auto">
          <a:xfrm>
            <a:off x="7020272" y="1844824"/>
            <a:ext cx="216024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24 Metin kutusu"/>
          <p:cNvSpPr txBox="1"/>
          <p:nvPr/>
        </p:nvSpPr>
        <p:spPr>
          <a:xfrm>
            <a:off x="7164288" y="1772816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: </a:t>
            </a:r>
            <a:r>
              <a:rPr lang="tr-TR" dirty="0" err="1" smtClean="0"/>
              <a:t>Bound</a:t>
            </a:r>
            <a:r>
              <a:rPr lang="tr-TR" dirty="0" smtClean="0"/>
              <a:t> lysozyme</a:t>
            </a:r>
            <a:endParaRPr lang="tr-TR" dirty="0"/>
          </a:p>
        </p:txBody>
      </p:sp>
      <p:cxnSp>
        <p:nvCxnSpPr>
          <p:cNvPr id="27" name="26 Dirsek Bağlayıcısı"/>
          <p:cNvCxnSpPr/>
          <p:nvPr/>
        </p:nvCxnSpPr>
        <p:spPr>
          <a:xfrm flipV="1">
            <a:off x="6084168" y="2348880"/>
            <a:ext cx="1152128" cy="108012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Metin kutusu"/>
          <p:cNvSpPr txBox="1"/>
          <p:nvPr/>
        </p:nvSpPr>
        <p:spPr>
          <a:xfrm>
            <a:off x="7308304" y="2132856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Negatively</a:t>
            </a:r>
            <a:r>
              <a:rPr lang="tr-TR" dirty="0" smtClean="0"/>
              <a:t> </a:t>
            </a:r>
            <a:r>
              <a:rPr lang="tr-TR" dirty="0" err="1" smtClean="0"/>
              <a:t>charged</a:t>
            </a:r>
            <a:r>
              <a:rPr lang="tr-TR" dirty="0" smtClean="0"/>
              <a:t> WPI</a:t>
            </a:r>
            <a:endParaRPr lang="tr-TR" dirty="0"/>
          </a:p>
        </p:txBody>
      </p:sp>
      <p:sp>
        <p:nvSpPr>
          <p:cNvPr id="30" name="29 Aşağı Ok"/>
          <p:cNvSpPr/>
          <p:nvPr/>
        </p:nvSpPr>
        <p:spPr>
          <a:xfrm>
            <a:off x="7092280" y="3573016"/>
            <a:ext cx="936104" cy="16561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b="1" dirty="0" err="1" smtClean="0">
                <a:solidFill>
                  <a:schemeClr val="tx1"/>
                </a:solidFill>
              </a:rPr>
              <a:t>pH</a:t>
            </a:r>
            <a:r>
              <a:rPr lang="tr-TR" sz="1600" dirty="0" smtClean="0"/>
              <a:t> </a:t>
            </a:r>
          </a:p>
        </p:txBody>
      </p:sp>
      <p:sp>
        <p:nvSpPr>
          <p:cNvPr id="31" name="30 Metin kutusu"/>
          <p:cNvSpPr txBox="1"/>
          <p:nvPr/>
        </p:nvSpPr>
        <p:spPr>
          <a:xfrm>
            <a:off x="6948264" y="3068960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Neutral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2" name="31 Metin kutusu"/>
          <p:cNvSpPr txBox="1"/>
          <p:nvPr/>
        </p:nvSpPr>
        <p:spPr>
          <a:xfrm>
            <a:off x="7020272" y="5445224"/>
            <a:ext cx="1080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Below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</a:t>
            </a:r>
            <a:r>
              <a:rPr lang="tr-TR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</a:t>
            </a:r>
            <a:r>
              <a:rPr lang="tr-TR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5.4)</a:t>
            </a:r>
            <a:endParaRPr 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ağ Ok"/>
          <p:cNvSpPr/>
          <p:nvPr/>
        </p:nvSpPr>
        <p:spPr>
          <a:xfrm>
            <a:off x="1547664" y="4725144"/>
            <a:ext cx="4320480" cy="1800200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539552" y="1268760"/>
            <a:ext cx="8136904" cy="4968552"/>
          </a:xfrm>
        </p:spPr>
        <p:txBody>
          <a:bodyPr/>
          <a:lstStyle/>
          <a:p>
            <a:r>
              <a:rPr lang="tr-TR" dirty="0" err="1" smtClean="0"/>
              <a:t>Activation</a:t>
            </a:r>
            <a:r>
              <a:rPr lang="tr-TR" dirty="0" smtClean="0"/>
              <a:t> of </a:t>
            </a:r>
            <a:r>
              <a:rPr lang="tr-TR" dirty="0" err="1" smtClean="0"/>
              <a:t>Lyz</a:t>
            </a:r>
            <a:r>
              <a:rPr lang="tr-TR" dirty="0" smtClean="0"/>
              <a:t> </a:t>
            </a:r>
            <a:r>
              <a:rPr lang="tr-TR" dirty="0" err="1" smtClean="0"/>
              <a:t>based</a:t>
            </a:r>
            <a:r>
              <a:rPr lang="tr-TR" dirty="0" smtClean="0"/>
              <a:t> </a:t>
            </a:r>
            <a:r>
              <a:rPr lang="tr-TR" dirty="0" err="1" smtClean="0"/>
              <a:t>antilisterial</a:t>
            </a:r>
            <a:r>
              <a:rPr lang="tr-TR" dirty="0" smtClean="0"/>
              <a:t> </a:t>
            </a:r>
            <a:r>
              <a:rPr lang="tr-TR" dirty="0" err="1" smtClean="0"/>
              <a:t>activity</a:t>
            </a:r>
            <a:r>
              <a:rPr lang="tr-TR" dirty="0" smtClean="0"/>
              <a:t> </a:t>
            </a:r>
          </a:p>
          <a:p>
            <a:r>
              <a:rPr lang="tr-TR" i="1" dirty="0" err="1" smtClean="0"/>
              <a:t>Listeria</a:t>
            </a:r>
            <a:r>
              <a:rPr lang="tr-TR" i="1" dirty="0" smtClean="0"/>
              <a:t> </a:t>
            </a:r>
            <a:r>
              <a:rPr lang="tr-TR" i="1" dirty="0" err="1" smtClean="0"/>
              <a:t>monocytogenes</a:t>
            </a:r>
            <a:r>
              <a:rPr lang="tr-TR" i="1" dirty="0" smtClean="0"/>
              <a:t>  - </a:t>
            </a:r>
            <a:r>
              <a:rPr lang="tr-TR" dirty="0" err="1" smtClean="0"/>
              <a:t>Smoked</a:t>
            </a:r>
            <a:r>
              <a:rPr lang="tr-TR" dirty="0" smtClean="0"/>
              <a:t> </a:t>
            </a:r>
            <a:r>
              <a:rPr lang="tr-TR" dirty="0" err="1" smtClean="0"/>
              <a:t>fish</a:t>
            </a:r>
            <a:r>
              <a:rPr lang="tr-TR" dirty="0" smtClean="0"/>
              <a:t> </a:t>
            </a:r>
            <a:r>
              <a:rPr lang="tr-TR" dirty="0" err="1" smtClean="0"/>
              <a:t>processing</a:t>
            </a:r>
            <a:r>
              <a:rPr lang="tr-TR" dirty="0" smtClean="0"/>
              <a:t> (</a:t>
            </a:r>
            <a:r>
              <a:rPr lang="tr-TR" dirty="0" err="1" smtClean="0"/>
              <a:t>Smoked</a:t>
            </a:r>
            <a:r>
              <a:rPr lang="tr-TR" dirty="0" smtClean="0"/>
              <a:t> </a:t>
            </a:r>
            <a:r>
              <a:rPr lang="tr-TR" dirty="0" err="1" smtClean="0"/>
              <a:t>salmon</a:t>
            </a:r>
            <a:r>
              <a:rPr lang="tr-TR" dirty="0" smtClean="0"/>
              <a:t>)</a:t>
            </a:r>
          </a:p>
          <a:p>
            <a:pPr lvl="1">
              <a:buFont typeface="Arial" charset="0"/>
              <a:buChar char="•"/>
            </a:pPr>
            <a:r>
              <a:rPr lang="tr-TR" dirty="0" smtClean="0"/>
              <a:t>MAP </a:t>
            </a:r>
            <a:r>
              <a:rPr lang="tr-TR" sz="1600" dirty="0" smtClean="0">
                <a:sym typeface="Wingdings" pitchFamily="2" charset="2"/>
              </a:rPr>
              <a:t>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lost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after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opening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the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pack</a:t>
            </a:r>
            <a:endParaRPr lang="tr-TR" dirty="0" smtClean="0">
              <a:sym typeface="Wingdings" pitchFamily="2" charset="2"/>
            </a:endParaRPr>
          </a:p>
          <a:p>
            <a:pPr lvl="1">
              <a:buFont typeface="Arial" charset="0"/>
              <a:buChar char="•"/>
            </a:pPr>
            <a:r>
              <a:rPr lang="tr-TR" dirty="0" err="1" smtClean="0">
                <a:sym typeface="Wingdings" pitchFamily="2" charset="2"/>
              </a:rPr>
              <a:t>Vacuum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packaging</a:t>
            </a:r>
            <a:r>
              <a:rPr lang="tr-TR" dirty="0" smtClean="0">
                <a:sym typeface="Wingdings" pitchFamily="2" charset="2"/>
              </a:rPr>
              <a:t> has no </a:t>
            </a:r>
            <a:r>
              <a:rPr lang="tr-TR" dirty="0" err="1" smtClean="0">
                <a:sym typeface="Wingdings" pitchFamily="2" charset="2"/>
              </a:rPr>
              <a:t>absolute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effect</a:t>
            </a:r>
            <a:r>
              <a:rPr lang="tr-TR" dirty="0" smtClean="0">
                <a:sym typeface="Wingdings" pitchFamily="2" charset="2"/>
              </a:rPr>
              <a:t> on </a:t>
            </a:r>
            <a:r>
              <a:rPr lang="tr-TR" i="1" dirty="0" smtClean="0">
                <a:sym typeface="Wingdings" pitchFamily="2" charset="2"/>
              </a:rPr>
              <a:t>L. </a:t>
            </a:r>
            <a:r>
              <a:rPr lang="tr-TR" i="1" dirty="0" err="1" smtClean="0">
                <a:sym typeface="Wingdings" pitchFamily="2" charset="2"/>
              </a:rPr>
              <a:t>Monocytogenes</a:t>
            </a:r>
            <a:endParaRPr lang="tr-TR" i="1" dirty="0" smtClean="0">
              <a:sym typeface="Wingdings" pitchFamily="2" charset="2"/>
            </a:endParaRPr>
          </a:p>
          <a:p>
            <a:pPr lvl="1">
              <a:buNone/>
            </a:pPr>
            <a:endParaRPr lang="tr-TR" dirty="0" smtClean="0">
              <a:sym typeface="Wingdings" pitchFamily="2" charset="2"/>
            </a:endParaRPr>
          </a:p>
          <a:p>
            <a:pPr lvl="1">
              <a:buNone/>
            </a:pPr>
            <a:r>
              <a:rPr lang="tr-TR" dirty="0" err="1" smtClean="0">
                <a:sym typeface="Wingdings" pitchFamily="2" charset="2"/>
              </a:rPr>
              <a:t>pH</a:t>
            </a:r>
            <a:r>
              <a:rPr lang="tr-TR" dirty="0" smtClean="0">
                <a:sym typeface="Wingdings" pitchFamily="2" charset="2"/>
              </a:rPr>
              <a:t>-</a:t>
            </a:r>
            <a:r>
              <a:rPr lang="tr-TR" dirty="0" err="1" smtClean="0">
                <a:sym typeface="Wingdings" pitchFamily="2" charset="2"/>
              </a:rPr>
              <a:t>triggered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release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system</a:t>
            </a:r>
            <a:r>
              <a:rPr lang="tr-TR" dirty="0" smtClean="0">
                <a:sym typeface="Wingdings" pitchFamily="2" charset="2"/>
              </a:rPr>
              <a:t> can be </a:t>
            </a:r>
            <a:r>
              <a:rPr lang="tr-TR" dirty="0" err="1" smtClean="0">
                <a:sym typeface="Wingdings" pitchFamily="2" charset="2"/>
              </a:rPr>
              <a:t>employed</a:t>
            </a:r>
            <a:r>
              <a:rPr lang="tr-TR" dirty="0" smtClean="0">
                <a:sym typeface="Wingdings" pitchFamily="2" charset="2"/>
              </a:rPr>
              <a:t> as a </a:t>
            </a:r>
            <a:r>
              <a:rPr lang="tr-TR" dirty="0" err="1" smtClean="0">
                <a:sym typeface="Wingdings" pitchFamily="2" charset="2"/>
              </a:rPr>
              <a:t>hurdle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to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reduce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the</a:t>
            </a:r>
            <a:r>
              <a:rPr lang="tr-TR" dirty="0" smtClean="0">
                <a:sym typeface="Wingdings" pitchFamily="2" charset="2"/>
              </a:rPr>
              <a:t> risk, </a:t>
            </a:r>
            <a:r>
              <a:rPr lang="tr-TR" dirty="0" err="1" smtClean="0">
                <a:sym typeface="Wingdings" pitchFamily="2" charset="2"/>
              </a:rPr>
              <a:t>especially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during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the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storage</a:t>
            </a:r>
            <a:r>
              <a:rPr lang="tr-TR" dirty="0" smtClean="0">
                <a:sym typeface="Wingdings" pitchFamily="2" charset="2"/>
              </a:rPr>
              <a:t> of </a:t>
            </a:r>
            <a:r>
              <a:rPr lang="tr-TR" dirty="0" err="1" smtClean="0">
                <a:sym typeface="Wingdings" pitchFamily="2" charset="2"/>
              </a:rPr>
              <a:t>remaining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food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after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the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first</a:t>
            </a:r>
            <a:r>
              <a:rPr lang="tr-TR" dirty="0" smtClean="0">
                <a:sym typeface="Wingdings" pitchFamily="2" charset="2"/>
              </a:rPr>
              <a:t> </a:t>
            </a:r>
            <a:r>
              <a:rPr lang="tr-TR" dirty="0" err="1" smtClean="0">
                <a:sym typeface="Wingdings" pitchFamily="2" charset="2"/>
              </a:rPr>
              <a:t>consumption</a:t>
            </a:r>
            <a:r>
              <a:rPr lang="tr-TR" dirty="0" smtClean="0">
                <a:sym typeface="Wingdings" pitchFamily="2" charset="2"/>
              </a:rPr>
              <a:t>.</a:t>
            </a:r>
            <a:endParaRPr lang="tr-TR" dirty="0" smtClean="0"/>
          </a:p>
          <a:p>
            <a:pPr lvl="1">
              <a:buFont typeface="Arial" charset="0"/>
              <a:buChar char="•"/>
            </a:pPr>
            <a:endParaRPr lang="tr-TR" dirty="0" smtClean="0"/>
          </a:p>
          <a:p>
            <a:endParaRPr lang="tr-TR" i="1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611560" y="260648"/>
            <a:ext cx="7772400" cy="936104"/>
          </a:xfrm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CA0496"/>
                </a:solidFill>
              </a:rPr>
              <a:t>Potential</a:t>
            </a:r>
            <a:r>
              <a:rPr lang="tr-TR" dirty="0" smtClean="0">
                <a:solidFill>
                  <a:srgbClr val="CA0496"/>
                </a:solidFill>
              </a:rPr>
              <a:t> </a:t>
            </a:r>
            <a:r>
              <a:rPr lang="tr-TR" dirty="0" err="1" smtClean="0">
                <a:solidFill>
                  <a:srgbClr val="CA0496"/>
                </a:solidFill>
              </a:rPr>
              <a:t>Application</a:t>
            </a:r>
            <a:endParaRPr lang="tr-TR" dirty="0">
              <a:solidFill>
                <a:srgbClr val="CA0496"/>
              </a:solidFill>
            </a:endParaRPr>
          </a:p>
        </p:txBody>
      </p:sp>
      <p:pic>
        <p:nvPicPr>
          <p:cNvPr id="5" name="4 Resim" descr="Ultimate-smoked-salmon-long-sliced-01_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12160" y="4293096"/>
            <a:ext cx="2348880" cy="2348880"/>
          </a:xfrm>
          <a:prstGeom prst="rect">
            <a:avLst/>
          </a:prstGeom>
        </p:spPr>
      </p:pic>
      <p:sp>
        <p:nvSpPr>
          <p:cNvPr id="6" name="5 Metin kutusu"/>
          <p:cNvSpPr txBox="1"/>
          <p:nvPr/>
        </p:nvSpPr>
        <p:spPr>
          <a:xfrm>
            <a:off x="1763688" y="5373216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dirty="0" err="1" smtClean="0"/>
              <a:t>Cold</a:t>
            </a:r>
            <a:r>
              <a:rPr lang="tr-TR" sz="3200" dirty="0" smtClean="0"/>
              <a:t> </a:t>
            </a:r>
            <a:r>
              <a:rPr lang="tr-TR" sz="3200" dirty="0" err="1" smtClean="0"/>
              <a:t>smoked</a:t>
            </a:r>
            <a:r>
              <a:rPr lang="tr-TR" sz="3200" dirty="0" smtClean="0"/>
              <a:t> </a:t>
            </a:r>
            <a:r>
              <a:rPr lang="tr-TR" sz="3200" dirty="0" err="1" smtClean="0"/>
              <a:t>salmon</a:t>
            </a:r>
            <a:r>
              <a:rPr lang="tr-TR" sz="3200" dirty="0" smtClean="0"/>
              <a:t> </a:t>
            </a:r>
            <a:endParaRPr lang="tr-T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83568" y="3573016"/>
            <a:ext cx="8064896" cy="259228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tr-TR" dirty="0" err="1" smtClean="0"/>
              <a:t>Released</a:t>
            </a:r>
            <a:r>
              <a:rPr lang="tr-TR" dirty="0" smtClean="0"/>
              <a:t> LYS </a:t>
            </a:r>
            <a:r>
              <a:rPr lang="tr-TR" dirty="0" err="1" smtClean="0"/>
              <a:t>activity</a:t>
            </a:r>
            <a:r>
              <a:rPr lang="tr-TR" dirty="0" smtClean="0"/>
              <a:t> </a:t>
            </a:r>
            <a:r>
              <a:rPr lang="tr-TR" dirty="0" err="1" smtClean="0"/>
              <a:t>into</a:t>
            </a:r>
            <a:r>
              <a:rPr lang="tr-TR" dirty="0" smtClean="0"/>
              <a:t> </a:t>
            </a:r>
            <a:r>
              <a:rPr lang="tr-TR" dirty="0" err="1" smtClean="0"/>
              <a:t>buffer</a:t>
            </a:r>
            <a:r>
              <a:rPr lang="tr-TR" dirty="0" smtClean="0"/>
              <a:t> </a:t>
            </a:r>
          </a:p>
          <a:p>
            <a:pPr>
              <a:buFont typeface="Wingdings" pitchFamily="2" charset="2"/>
              <a:buChar char="Ø"/>
            </a:pPr>
            <a:r>
              <a:rPr lang="tr-TR" dirty="0" err="1" smtClean="0"/>
              <a:t>Released</a:t>
            </a:r>
            <a:r>
              <a:rPr lang="tr-TR" dirty="0" smtClean="0"/>
              <a:t> LYS </a:t>
            </a:r>
            <a:r>
              <a:rPr lang="tr-TR" dirty="0" err="1" smtClean="0"/>
              <a:t>activity</a:t>
            </a:r>
            <a:r>
              <a:rPr lang="tr-TR" dirty="0" smtClean="0"/>
              <a:t> on </a:t>
            </a:r>
            <a:r>
              <a:rPr lang="tr-TR" dirty="0" err="1" smtClean="0"/>
              <a:t>smoked</a:t>
            </a:r>
            <a:r>
              <a:rPr lang="tr-TR" dirty="0" smtClean="0"/>
              <a:t> </a:t>
            </a:r>
            <a:r>
              <a:rPr lang="tr-TR" dirty="0" err="1" smtClean="0"/>
              <a:t>salmon</a:t>
            </a:r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err="1" smtClean="0"/>
              <a:t>In</a:t>
            </a:r>
            <a:r>
              <a:rPr lang="tr-TR" dirty="0" smtClean="0"/>
              <a:t>-</a:t>
            </a:r>
            <a:r>
              <a:rPr lang="tr-TR" dirty="0" err="1" smtClean="0"/>
              <a:t>vitro</a:t>
            </a:r>
            <a:r>
              <a:rPr lang="tr-TR" dirty="0" smtClean="0"/>
              <a:t> </a:t>
            </a:r>
            <a:r>
              <a:rPr lang="tr-TR" dirty="0" err="1" smtClean="0"/>
              <a:t>antimicrobial</a:t>
            </a:r>
            <a:r>
              <a:rPr lang="tr-TR" dirty="0" smtClean="0"/>
              <a:t> </a:t>
            </a:r>
            <a:r>
              <a:rPr lang="tr-TR" dirty="0" err="1" smtClean="0"/>
              <a:t>activity</a:t>
            </a:r>
            <a:r>
              <a:rPr lang="tr-TR" dirty="0" smtClean="0"/>
              <a:t> of </a:t>
            </a:r>
            <a:r>
              <a:rPr lang="tr-TR" dirty="0" err="1" smtClean="0"/>
              <a:t>films</a:t>
            </a:r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err="1" smtClean="0"/>
              <a:t>Antimicrobial</a:t>
            </a:r>
            <a:r>
              <a:rPr lang="tr-TR" dirty="0" smtClean="0"/>
              <a:t> </a:t>
            </a:r>
            <a:r>
              <a:rPr lang="tr-TR" dirty="0" err="1" smtClean="0"/>
              <a:t>activiy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films</a:t>
            </a:r>
            <a:r>
              <a:rPr lang="tr-TR" dirty="0" smtClean="0"/>
              <a:t> </a:t>
            </a:r>
            <a:r>
              <a:rPr lang="tr-TR" dirty="0" err="1" smtClean="0"/>
              <a:t>coated</a:t>
            </a:r>
            <a:r>
              <a:rPr lang="tr-TR" dirty="0" smtClean="0"/>
              <a:t> on </a:t>
            </a:r>
            <a:r>
              <a:rPr lang="tr-TR" dirty="0" err="1" smtClean="0"/>
              <a:t>smoked</a:t>
            </a:r>
            <a:r>
              <a:rPr lang="tr-TR" dirty="0" smtClean="0"/>
              <a:t> </a:t>
            </a:r>
            <a:r>
              <a:rPr lang="tr-TR" dirty="0" err="1" smtClean="0"/>
              <a:t>salmon</a:t>
            </a:r>
            <a:endParaRPr lang="tr-TR" dirty="0" smtClean="0"/>
          </a:p>
          <a:p>
            <a:pPr>
              <a:buFont typeface="Wingdings" pitchFamily="2" charset="2"/>
              <a:buChar char="Ø"/>
            </a:pPr>
            <a:r>
              <a:rPr lang="tr-TR" dirty="0" err="1" smtClean="0"/>
              <a:t>Morphological</a:t>
            </a:r>
            <a:r>
              <a:rPr lang="tr-TR" dirty="0" smtClean="0"/>
              <a:t> </a:t>
            </a:r>
            <a:r>
              <a:rPr lang="tr-TR" dirty="0" err="1" smtClean="0"/>
              <a:t>properties</a:t>
            </a:r>
            <a:endParaRPr lang="tr-TR" dirty="0" smtClean="0"/>
          </a:p>
          <a:p>
            <a:pPr>
              <a:buFont typeface="Wingdings" pitchFamily="2" charset="2"/>
              <a:buChar char="Ø"/>
            </a:pPr>
            <a:endParaRPr lang="tr-TR" dirty="0" smtClean="0"/>
          </a:p>
          <a:p>
            <a:pPr>
              <a:buFont typeface="Wingdings" pitchFamily="2" charset="2"/>
              <a:buChar char="Ø"/>
            </a:pPr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899592" y="188640"/>
            <a:ext cx="7772400" cy="1143000"/>
          </a:xfrm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CA0496"/>
                </a:solidFill>
              </a:rPr>
              <a:t>Produced</a:t>
            </a:r>
            <a:r>
              <a:rPr lang="tr-TR" dirty="0" smtClean="0">
                <a:solidFill>
                  <a:srgbClr val="CA0496"/>
                </a:solidFill>
              </a:rPr>
              <a:t> WPI </a:t>
            </a:r>
            <a:r>
              <a:rPr lang="tr-TR" dirty="0" err="1" smtClean="0">
                <a:solidFill>
                  <a:srgbClr val="CA0496"/>
                </a:solidFill>
              </a:rPr>
              <a:t>Films</a:t>
            </a:r>
            <a:endParaRPr lang="tr-TR" dirty="0">
              <a:solidFill>
                <a:srgbClr val="CA0496"/>
              </a:solidFill>
            </a:endParaRPr>
          </a:p>
        </p:txBody>
      </p:sp>
      <p:grpSp>
        <p:nvGrpSpPr>
          <p:cNvPr id="5" name="4 Grup"/>
          <p:cNvGrpSpPr/>
          <p:nvPr/>
        </p:nvGrpSpPr>
        <p:grpSpPr>
          <a:xfrm>
            <a:off x="1187624" y="1412776"/>
            <a:ext cx="6855668" cy="1969006"/>
            <a:chOff x="1981200" y="1447800"/>
            <a:chExt cx="6134100" cy="1429422"/>
          </a:xfrm>
        </p:grpSpPr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81200" y="1447800"/>
              <a:ext cx="6134100" cy="91440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</p:pic>
        <p:sp>
          <p:nvSpPr>
            <p:cNvPr id="7" name="11 Metin kutusu"/>
            <p:cNvSpPr txBox="1">
              <a:spLocks noChangeArrowheads="1"/>
            </p:cNvSpPr>
            <p:nvPr/>
          </p:nvSpPr>
          <p:spPr bwMode="auto">
            <a:xfrm>
              <a:off x="3886200" y="2362200"/>
              <a:ext cx="609600" cy="290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tr-TR" sz="2000" dirty="0"/>
                <a:t>LYS</a:t>
              </a:r>
            </a:p>
          </p:txBody>
        </p:sp>
        <p:sp>
          <p:nvSpPr>
            <p:cNvPr id="8" name="12 Metin kutusu"/>
            <p:cNvSpPr txBox="1">
              <a:spLocks noChangeArrowheads="1"/>
            </p:cNvSpPr>
            <p:nvPr/>
          </p:nvSpPr>
          <p:spPr bwMode="auto">
            <a:xfrm>
              <a:off x="5029200" y="2362200"/>
              <a:ext cx="1462035" cy="5138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tr-TR" sz="2000" dirty="0"/>
                <a:t>LYS + </a:t>
              </a:r>
              <a:endParaRPr lang="tr-TR" sz="2000" dirty="0" smtClean="0"/>
            </a:p>
            <a:p>
              <a:r>
                <a:rPr lang="tr-TR" sz="2000" dirty="0" err="1" smtClean="0">
                  <a:solidFill>
                    <a:srgbClr val="FF0000"/>
                  </a:solidFill>
                </a:rPr>
                <a:t>Oleic</a:t>
              </a:r>
              <a:r>
                <a:rPr lang="tr-TR" sz="2000" dirty="0" smtClean="0">
                  <a:solidFill>
                    <a:srgbClr val="FF0000"/>
                  </a:solidFill>
                </a:rPr>
                <a:t> </a:t>
              </a:r>
              <a:r>
                <a:rPr lang="tr-TR" sz="2000" dirty="0" err="1" smtClean="0">
                  <a:solidFill>
                    <a:srgbClr val="FF0000"/>
                  </a:solidFill>
                </a:rPr>
                <a:t>acid</a:t>
              </a:r>
              <a:r>
                <a:rPr lang="tr-TR" sz="2000" dirty="0" smtClean="0">
                  <a:solidFill>
                    <a:srgbClr val="FF0000"/>
                  </a:solidFill>
                </a:rPr>
                <a:t> (9%)</a:t>
              </a:r>
              <a:endParaRPr lang="tr-TR" sz="2000" dirty="0">
                <a:solidFill>
                  <a:srgbClr val="FF0000"/>
                </a:solidFill>
              </a:endParaRPr>
            </a:p>
          </p:txBody>
        </p:sp>
        <p:sp>
          <p:nvSpPr>
            <p:cNvPr id="9" name="13 Metin kutusu"/>
            <p:cNvSpPr txBox="1">
              <a:spLocks noChangeArrowheads="1"/>
            </p:cNvSpPr>
            <p:nvPr/>
          </p:nvSpPr>
          <p:spPr bwMode="auto">
            <a:xfrm>
              <a:off x="6620093" y="2363324"/>
              <a:ext cx="1481868" cy="5138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tr-TR" sz="2000" dirty="0"/>
                <a:t>LYS + </a:t>
              </a:r>
              <a:endParaRPr lang="tr-TR" sz="2000" dirty="0" smtClean="0"/>
            </a:p>
            <a:p>
              <a:r>
                <a:rPr lang="tr-TR" sz="2000" dirty="0" err="1" smtClean="0">
                  <a:solidFill>
                    <a:srgbClr val="FF0000"/>
                  </a:solidFill>
                </a:rPr>
                <a:t>Beeswax</a:t>
              </a:r>
              <a:r>
                <a:rPr lang="tr-TR" sz="2000" dirty="0" smtClean="0">
                  <a:solidFill>
                    <a:srgbClr val="FF0000"/>
                  </a:solidFill>
                </a:rPr>
                <a:t> (30%)</a:t>
              </a:r>
              <a:endParaRPr lang="tr-TR" sz="2000" dirty="0">
                <a:solidFill>
                  <a:srgbClr val="FF0000"/>
                </a:solidFill>
              </a:endParaRPr>
            </a:p>
          </p:txBody>
        </p:sp>
        <p:sp>
          <p:nvSpPr>
            <p:cNvPr id="10" name="5 Metin kutusu"/>
            <p:cNvSpPr txBox="1">
              <a:spLocks noChangeArrowheads="1"/>
            </p:cNvSpPr>
            <p:nvPr/>
          </p:nvSpPr>
          <p:spPr bwMode="auto">
            <a:xfrm>
              <a:off x="2209800" y="2362200"/>
              <a:ext cx="838200" cy="2904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tr-TR" sz="2000" dirty="0" err="1"/>
                <a:t>Control</a:t>
              </a:r>
              <a:endParaRPr lang="tr-TR" sz="20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914400" y="1124744"/>
            <a:ext cx="7772400" cy="4895056"/>
          </a:xfrm>
        </p:spPr>
        <p:txBody>
          <a:bodyPr/>
          <a:lstStyle/>
          <a:p>
            <a:r>
              <a:rPr lang="tr-TR" dirty="0" smtClean="0"/>
              <a:t>LYS </a:t>
            </a:r>
            <a:r>
              <a:rPr lang="tr-TR" dirty="0" err="1" smtClean="0"/>
              <a:t>release</a:t>
            </a:r>
            <a:r>
              <a:rPr lang="tr-TR" dirty="0" smtClean="0"/>
              <a:t> at </a:t>
            </a:r>
            <a:r>
              <a:rPr lang="tr-TR" dirty="0" err="1" smtClean="0"/>
              <a:t>different</a:t>
            </a:r>
            <a:r>
              <a:rPr lang="tr-TR" dirty="0" smtClean="0"/>
              <a:t> </a:t>
            </a:r>
            <a:r>
              <a:rPr lang="tr-TR" dirty="0" err="1" smtClean="0"/>
              <a:t>pHs</a:t>
            </a:r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78098"/>
          </a:xfrm>
        </p:spPr>
        <p:txBody>
          <a:bodyPr>
            <a:normAutofit/>
          </a:bodyPr>
          <a:lstStyle/>
          <a:p>
            <a:r>
              <a:rPr lang="tr-TR" sz="3600" b="1" dirty="0" smtClean="0">
                <a:solidFill>
                  <a:srgbClr val="CA0496"/>
                </a:solidFill>
              </a:rPr>
              <a:t>LYS</a:t>
            </a:r>
            <a:r>
              <a:rPr lang="tr-TR" dirty="0" smtClean="0">
                <a:solidFill>
                  <a:srgbClr val="CA0496"/>
                </a:solidFill>
              </a:rPr>
              <a:t> </a:t>
            </a:r>
            <a:r>
              <a:rPr lang="tr-TR" dirty="0" err="1" smtClean="0">
                <a:solidFill>
                  <a:srgbClr val="CA0496"/>
                </a:solidFill>
              </a:rPr>
              <a:t>Activity</a:t>
            </a:r>
            <a:r>
              <a:rPr lang="tr-TR" dirty="0" smtClean="0">
                <a:solidFill>
                  <a:srgbClr val="CA0496"/>
                </a:solidFill>
              </a:rPr>
              <a:t> of </a:t>
            </a:r>
            <a:r>
              <a:rPr lang="tr-TR" dirty="0" err="1" smtClean="0">
                <a:solidFill>
                  <a:srgbClr val="CA0496"/>
                </a:solidFill>
              </a:rPr>
              <a:t>the</a:t>
            </a:r>
            <a:r>
              <a:rPr lang="tr-TR" dirty="0" smtClean="0">
                <a:solidFill>
                  <a:srgbClr val="CA0496"/>
                </a:solidFill>
              </a:rPr>
              <a:t> </a:t>
            </a:r>
            <a:r>
              <a:rPr lang="tr-TR" dirty="0" err="1" smtClean="0">
                <a:solidFill>
                  <a:srgbClr val="CA0496"/>
                </a:solidFill>
              </a:rPr>
              <a:t>Films</a:t>
            </a:r>
            <a:endParaRPr lang="tr-TR" dirty="0">
              <a:solidFill>
                <a:srgbClr val="CA0496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2"/>
            <a:ext cx="6967611" cy="4784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İçerik Yer Tutucusu" descr="Figure  2.t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1196752"/>
            <a:ext cx="7344816" cy="5486948"/>
          </a:xfrm>
        </p:spPr>
      </p:pic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539552" y="332656"/>
            <a:ext cx="8604448" cy="1008112"/>
          </a:xfrm>
        </p:spPr>
        <p:txBody>
          <a:bodyPr>
            <a:normAutofit fontScale="90000"/>
          </a:bodyPr>
          <a:lstStyle/>
          <a:p>
            <a:r>
              <a:rPr lang="tr-TR" sz="3600" b="1" dirty="0" smtClean="0">
                <a:solidFill>
                  <a:srgbClr val="CA0496"/>
                </a:solidFill>
              </a:rPr>
              <a:t>LYS</a:t>
            </a:r>
            <a:r>
              <a:rPr lang="tr-TR" b="1" dirty="0" smtClean="0">
                <a:solidFill>
                  <a:srgbClr val="CA0496"/>
                </a:solidFill>
              </a:rPr>
              <a:t> </a:t>
            </a:r>
            <a:r>
              <a:rPr lang="tr-TR" b="1" dirty="0" err="1" smtClean="0">
                <a:solidFill>
                  <a:srgbClr val="CA0496"/>
                </a:solidFill>
              </a:rPr>
              <a:t>Activity</a:t>
            </a:r>
            <a:r>
              <a:rPr lang="tr-TR" b="1" dirty="0" smtClean="0">
                <a:solidFill>
                  <a:srgbClr val="CA0496"/>
                </a:solidFill>
              </a:rPr>
              <a:t> of </a:t>
            </a:r>
            <a:r>
              <a:rPr lang="tr-TR" b="1" dirty="0" err="1" smtClean="0">
                <a:solidFill>
                  <a:srgbClr val="CA0496"/>
                </a:solidFill>
              </a:rPr>
              <a:t>the</a:t>
            </a:r>
            <a:r>
              <a:rPr lang="tr-TR" b="1" dirty="0" smtClean="0">
                <a:solidFill>
                  <a:srgbClr val="CA0496"/>
                </a:solidFill>
              </a:rPr>
              <a:t> </a:t>
            </a:r>
            <a:br>
              <a:rPr lang="tr-TR" b="1" dirty="0" smtClean="0">
                <a:solidFill>
                  <a:srgbClr val="CA0496"/>
                </a:solidFill>
              </a:rPr>
            </a:br>
            <a:r>
              <a:rPr lang="tr-TR" b="1" dirty="0" err="1" smtClean="0">
                <a:solidFill>
                  <a:srgbClr val="CA0496"/>
                </a:solidFill>
              </a:rPr>
              <a:t>Composite</a:t>
            </a:r>
            <a:r>
              <a:rPr lang="tr-TR" b="1" dirty="0" smtClean="0">
                <a:solidFill>
                  <a:srgbClr val="CA0496"/>
                </a:solidFill>
              </a:rPr>
              <a:t> </a:t>
            </a:r>
            <a:r>
              <a:rPr lang="tr-TR" b="1" dirty="0" err="1" smtClean="0">
                <a:solidFill>
                  <a:srgbClr val="CA0496"/>
                </a:solidFill>
              </a:rPr>
              <a:t>and</a:t>
            </a:r>
            <a:r>
              <a:rPr lang="tr-TR" b="1" dirty="0" smtClean="0">
                <a:solidFill>
                  <a:srgbClr val="CA0496"/>
                </a:solidFill>
              </a:rPr>
              <a:t> </a:t>
            </a:r>
            <a:r>
              <a:rPr lang="tr-TR" b="1" dirty="0" err="1" smtClean="0">
                <a:solidFill>
                  <a:srgbClr val="CA0496"/>
                </a:solidFill>
              </a:rPr>
              <a:t>Blend</a:t>
            </a:r>
            <a:r>
              <a:rPr lang="tr-TR" b="1" dirty="0" smtClean="0">
                <a:solidFill>
                  <a:srgbClr val="CA0496"/>
                </a:solidFill>
              </a:rPr>
              <a:t> </a:t>
            </a:r>
            <a:r>
              <a:rPr lang="tr-TR" b="1" dirty="0" err="1" smtClean="0">
                <a:solidFill>
                  <a:srgbClr val="CA0496"/>
                </a:solidFill>
              </a:rPr>
              <a:t>Films</a:t>
            </a:r>
            <a:endParaRPr lang="tr-TR" b="1" dirty="0">
              <a:solidFill>
                <a:srgbClr val="CA0496"/>
              </a:solidFill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6228184" y="5013176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 smtClean="0">
                <a:solidFill>
                  <a:srgbClr val="CA0496"/>
                </a:solidFill>
              </a:rPr>
              <a:t>pH</a:t>
            </a:r>
            <a:r>
              <a:rPr lang="tr-TR" sz="2000" b="1" dirty="0" smtClean="0">
                <a:solidFill>
                  <a:srgbClr val="CA0496"/>
                </a:solidFill>
              </a:rPr>
              <a:t> 5.5</a:t>
            </a:r>
            <a:endParaRPr lang="tr-TR" sz="2000" b="1" dirty="0">
              <a:solidFill>
                <a:srgbClr val="CA0496"/>
              </a:solidFill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2195736" y="4869160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 smtClean="0">
                <a:solidFill>
                  <a:srgbClr val="CA0496"/>
                </a:solidFill>
              </a:rPr>
              <a:t>pH</a:t>
            </a:r>
            <a:r>
              <a:rPr lang="tr-TR" sz="2000" b="1" dirty="0" smtClean="0">
                <a:solidFill>
                  <a:srgbClr val="CA0496"/>
                </a:solidFill>
              </a:rPr>
              <a:t> 5.0</a:t>
            </a:r>
            <a:endParaRPr lang="tr-TR" sz="2000" b="1" dirty="0">
              <a:solidFill>
                <a:srgbClr val="CA0496"/>
              </a:solidFill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6444208" y="2132856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 smtClean="0">
                <a:solidFill>
                  <a:srgbClr val="CA0496"/>
                </a:solidFill>
              </a:rPr>
              <a:t>pH</a:t>
            </a:r>
            <a:r>
              <a:rPr lang="tr-TR" sz="2000" b="1" dirty="0" smtClean="0">
                <a:solidFill>
                  <a:srgbClr val="CA0496"/>
                </a:solidFill>
              </a:rPr>
              <a:t> 4.5</a:t>
            </a:r>
            <a:endParaRPr lang="tr-TR" sz="2000" b="1" dirty="0">
              <a:solidFill>
                <a:srgbClr val="CA0496"/>
              </a:solidFill>
            </a:endParaRPr>
          </a:p>
        </p:txBody>
      </p:sp>
      <p:sp>
        <p:nvSpPr>
          <p:cNvPr id="9" name="8 Metin kutusu"/>
          <p:cNvSpPr txBox="1"/>
          <p:nvPr/>
        </p:nvSpPr>
        <p:spPr>
          <a:xfrm>
            <a:off x="2555776" y="2740858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 smtClean="0">
                <a:solidFill>
                  <a:srgbClr val="CA0496"/>
                </a:solidFill>
              </a:rPr>
              <a:t>pH</a:t>
            </a:r>
            <a:r>
              <a:rPr lang="tr-TR" sz="2000" b="1" dirty="0" smtClean="0">
                <a:solidFill>
                  <a:srgbClr val="CA0496"/>
                </a:solidFill>
              </a:rPr>
              <a:t> 4.0</a:t>
            </a:r>
            <a:endParaRPr lang="tr-TR" sz="2000" b="1" dirty="0">
              <a:solidFill>
                <a:srgbClr val="CA049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smtClean="0">
                <a:solidFill>
                  <a:srgbClr val="CA0496"/>
                </a:solidFill>
              </a:rPr>
              <a:t>Film </a:t>
            </a:r>
            <a:r>
              <a:rPr lang="tr-TR" dirty="0" err="1" smtClean="0">
                <a:solidFill>
                  <a:srgbClr val="CA0496"/>
                </a:solidFill>
              </a:rPr>
              <a:t>Morphology</a:t>
            </a:r>
            <a:endParaRPr lang="tr-TR" dirty="0">
              <a:solidFill>
                <a:srgbClr val="CA0496"/>
              </a:solidFill>
            </a:endParaRPr>
          </a:p>
        </p:txBody>
      </p:sp>
      <p:pic>
        <p:nvPicPr>
          <p:cNvPr id="2050" name="Picture 2" descr="G:\aaaaaaAAAA\Figures\Figure 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3437" y="1700808"/>
            <a:ext cx="5476875" cy="4057650"/>
          </a:xfrm>
          <a:prstGeom prst="rect">
            <a:avLst/>
          </a:prstGeom>
          <a:noFill/>
        </p:spPr>
      </p:pic>
      <p:sp>
        <p:nvSpPr>
          <p:cNvPr id="5" name="4 Metin kutusu"/>
          <p:cNvSpPr txBox="1"/>
          <p:nvPr/>
        </p:nvSpPr>
        <p:spPr>
          <a:xfrm>
            <a:off x="107504" y="2636912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 smtClean="0">
                <a:solidFill>
                  <a:srgbClr val="00B0F0"/>
                </a:solidFill>
              </a:rPr>
              <a:t>Control</a:t>
            </a:r>
            <a:r>
              <a:rPr lang="tr-TR" b="1" dirty="0" smtClean="0">
                <a:solidFill>
                  <a:srgbClr val="00B0F0"/>
                </a:solidFill>
              </a:rPr>
              <a:t> WPI film</a:t>
            </a:r>
            <a:endParaRPr lang="tr-TR" b="1" dirty="0">
              <a:solidFill>
                <a:srgbClr val="00B0F0"/>
              </a:solidFill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7452320" y="270892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 WPI + LYS</a:t>
            </a:r>
            <a:endParaRPr lang="tr-TR" b="1" dirty="0">
              <a:solidFill>
                <a:srgbClr val="00B0F0"/>
              </a:solidFill>
            </a:endParaRPr>
          </a:p>
        </p:txBody>
      </p:sp>
      <p:sp>
        <p:nvSpPr>
          <p:cNvPr id="7" name="6 Metin kutusu"/>
          <p:cNvSpPr txBox="1"/>
          <p:nvPr/>
        </p:nvSpPr>
        <p:spPr>
          <a:xfrm>
            <a:off x="107504" y="449982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 WPI + </a:t>
            </a:r>
            <a:r>
              <a:rPr lang="tr-TR" b="1" dirty="0" err="1" smtClean="0">
                <a:solidFill>
                  <a:srgbClr val="00B0F0"/>
                </a:solidFill>
              </a:rPr>
              <a:t>Oleic</a:t>
            </a:r>
            <a:r>
              <a:rPr lang="tr-TR" b="1" dirty="0" smtClean="0">
                <a:solidFill>
                  <a:srgbClr val="00B0F0"/>
                </a:solidFill>
              </a:rPr>
              <a:t> </a:t>
            </a:r>
            <a:r>
              <a:rPr lang="tr-TR" b="1" dirty="0" err="1" smtClean="0">
                <a:solidFill>
                  <a:srgbClr val="00B0F0"/>
                </a:solidFill>
              </a:rPr>
              <a:t>acid</a:t>
            </a:r>
            <a:endParaRPr lang="tr-TR" b="1" dirty="0">
              <a:solidFill>
                <a:srgbClr val="00B0F0"/>
              </a:solidFill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7272808" y="4653136"/>
            <a:ext cx="19077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 WPI + </a:t>
            </a:r>
            <a:r>
              <a:rPr lang="tr-TR" b="1" dirty="0" err="1" smtClean="0">
                <a:solidFill>
                  <a:srgbClr val="00B0F0"/>
                </a:solidFill>
              </a:rPr>
              <a:t>bees</a:t>
            </a:r>
            <a:r>
              <a:rPr lang="tr-TR" b="1" dirty="0" smtClean="0">
                <a:solidFill>
                  <a:srgbClr val="00B0F0"/>
                </a:solidFill>
              </a:rPr>
              <a:t>  </a:t>
            </a:r>
            <a:r>
              <a:rPr lang="tr-TR" b="1" dirty="0" err="1" smtClean="0">
                <a:solidFill>
                  <a:srgbClr val="00B0F0"/>
                </a:solidFill>
              </a:rPr>
              <a:t>wax</a:t>
            </a:r>
            <a:endParaRPr lang="tr-TR" b="1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İçerik Yer Tutucusu" descr="Figure 4.tif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196752"/>
            <a:ext cx="7344816" cy="4991228"/>
          </a:xfrm>
        </p:spPr>
      </p:pic>
      <p:sp>
        <p:nvSpPr>
          <p:cNvPr id="4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CA0496"/>
                </a:solidFill>
              </a:rPr>
              <a:t>Release</a:t>
            </a:r>
            <a:r>
              <a:rPr lang="tr-TR" dirty="0" smtClean="0">
                <a:solidFill>
                  <a:srgbClr val="CA0496"/>
                </a:solidFill>
              </a:rPr>
              <a:t> on </a:t>
            </a:r>
            <a:r>
              <a:rPr lang="tr-TR" dirty="0" err="1" smtClean="0">
                <a:solidFill>
                  <a:srgbClr val="CA0496"/>
                </a:solidFill>
              </a:rPr>
              <a:t>Smoked</a:t>
            </a:r>
            <a:r>
              <a:rPr lang="tr-TR" dirty="0" smtClean="0">
                <a:solidFill>
                  <a:srgbClr val="CA0496"/>
                </a:solidFill>
              </a:rPr>
              <a:t> </a:t>
            </a:r>
            <a:r>
              <a:rPr lang="tr-TR" dirty="0" err="1" smtClean="0">
                <a:solidFill>
                  <a:srgbClr val="CA0496"/>
                </a:solidFill>
              </a:rPr>
              <a:t>Salmon</a:t>
            </a:r>
            <a:endParaRPr lang="tr-TR" dirty="0">
              <a:solidFill>
                <a:srgbClr val="CA0496"/>
              </a:solidFill>
            </a:endParaRPr>
          </a:p>
        </p:txBody>
      </p:sp>
      <p:sp>
        <p:nvSpPr>
          <p:cNvPr id="8" name="7 5-Nokta Yıldız"/>
          <p:cNvSpPr/>
          <p:nvPr/>
        </p:nvSpPr>
        <p:spPr>
          <a:xfrm>
            <a:off x="7020272" y="2420888"/>
            <a:ext cx="144016" cy="14401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8 Metin kutusu"/>
          <p:cNvSpPr txBox="1"/>
          <p:nvPr/>
        </p:nvSpPr>
        <p:spPr>
          <a:xfrm>
            <a:off x="6660232" y="21328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smtClean="0"/>
              <a:t>OLE &amp; BW</a:t>
            </a:r>
            <a:endParaRPr lang="tr-TR" b="1" dirty="0"/>
          </a:p>
        </p:txBody>
      </p:sp>
      <p:sp>
        <p:nvSpPr>
          <p:cNvPr id="10" name="9 5-Nokta Yıldız"/>
          <p:cNvSpPr/>
          <p:nvPr/>
        </p:nvSpPr>
        <p:spPr>
          <a:xfrm>
            <a:off x="7452320" y="2492896"/>
            <a:ext cx="144016" cy="144016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İçerik Yer Tutucusu"/>
          <p:cNvGraphicFramePr>
            <a:graphicFrameLocks noGrp="1"/>
          </p:cNvGraphicFramePr>
          <p:nvPr>
            <p:ph sz="quarter" idx="1"/>
          </p:nvPr>
        </p:nvGraphicFramePr>
        <p:xfrm>
          <a:off x="1619672" y="1412776"/>
          <a:ext cx="6260355" cy="4120579"/>
        </p:xfrm>
        <a:graphic>
          <a:graphicData uri="http://schemas.openxmlformats.org/drawingml/2006/table">
            <a:tbl>
              <a:tblPr/>
              <a:tblGrid>
                <a:gridCol w="636189"/>
                <a:gridCol w="482801"/>
                <a:gridCol w="553651"/>
                <a:gridCol w="1286254"/>
                <a:gridCol w="1358565"/>
                <a:gridCol w="1942895"/>
              </a:tblGrid>
              <a:tr h="25669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Times New Roman"/>
                          <a:ea typeface="Calibri"/>
                          <a:cs typeface="Times New Roman"/>
                        </a:rPr>
                        <a:t>Film composition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Average zone area (mm</a:t>
                      </a:r>
                      <a:r>
                        <a:rPr lang="en-US" sz="1800" baseline="30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1800">
                          <a:latin typeface="Times New Roman"/>
                          <a:ea typeface="Calibri"/>
                          <a:cs typeface="Times New Roman"/>
                        </a:rPr>
                        <a:t>) at </a:t>
                      </a: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4ºC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79341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latin typeface="Times New Roman"/>
                          <a:ea typeface="Calibri"/>
                          <a:cs typeface="Times New Roman"/>
                        </a:rPr>
                        <a:t>LYZ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indent="190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>
                          <a:latin typeface="Times New Roman"/>
                          <a:ea typeface="Calibri"/>
                          <a:cs typeface="Times New Roman"/>
                        </a:rPr>
                        <a:t>(mg/cm</a:t>
                      </a:r>
                      <a:r>
                        <a:rPr lang="en-GB" sz="1400" baseline="30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GB" sz="140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Times New Roman"/>
                          <a:ea typeface="Calibri"/>
                          <a:cs typeface="Times New Roman"/>
                        </a:rPr>
                        <a:t>OLE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>
                          <a:tab pos="447675" algn="l"/>
                        </a:tabLst>
                      </a:pPr>
                      <a:r>
                        <a:rPr lang="en-GB" sz="1400" dirty="0">
                          <a:latin typeface="Times New Roman"/>
                          <a:ea typeface="Calibri"/>
                          <a:cs typeface="Times New Roman"/>
                        </a:rPr>
                        <a:t>(%)</a:t>
                      </a:r>
                      <a:r>
                        <a:rPr lang="en-GB" sz="1400" baseline="30000" dirty="0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>
                          <a:latin typeface="Times New Roman"/>
                          <a:ea typeface="Calibri"/>
                          <a:cs typeface="Times New Roman"/>
                        </a:rPr>
                        <a:t>BW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400">
                          <a:latin typeface="Times New Roman"/>
                          <a:ea typeface="Calibri"/>
                          <a:cs typeface="Times New Roman"/>
                        </a:rPr>
                        <a:t>(%)</a:t>
                      </a:r>
                      <a:r>
                        <a:rPr lang="en-GB" sz="1400" baseline="30000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7160" algn="l"/>
                          <a:tab pos="251460" algn="l"/>
                          <a:tab pos="375285" algn="l"/>
                          <a:tab pos="489585" algn="l"/>
                        </a:tabLs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     Acidification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273050" indent="-273050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7160" algn="l"/>
                          <a:tab pos="251460" algn="l"/>
                          <a:tab pos="375285" algn="l"/>
                          <a:tab pos="489585" algn="l"/>
                        </a:tabLst>
                      </a:pP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    (5% citric </a:t>
                      </a:r>
                      <a:r>
                        <a:rPr lang="tr-TR" sz="1400" dirty="0" smtClean="0">
                          <a:latin typeface="Times New Roman"/>
                          <a:ea typeface="Calibri"/>
                          <a:cs typeface="Times New Roman"/>
                        </a:rPr>
                        <a:t>      </a:t>
                      </a:r>
                      <a:r>
                        <a:rPr lang="en-US" sz="1400" dirty="0" smtClean="0">
                          <a:latin typeface="Times New Roman"/>
                          <a:ea typeface="Calibri"/>
                          <a:cs typeface="Times New Roman"/>
                        </a:rPr>
                        <a:t>acid</a:t>
                      </a:r>
                      <a:r>
                        <a:rPr lang="en-US" sz="1400" dirty="0">
                          <a:latin typeface="Times New Roman"/>
                          <a:ea typeface="Calibri"/>
                          <a:cs typeface="Times New Roman"/>
                        </a:rPr>
                        <a:t>)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137160" algn="l"/>
                          <a:tab pos="251460" algn="l"/>
                          <a:tab pos="375285" algn="l"/>
                          <a:tab pos="489585" algn="l"/>
                        </a:tabLs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24 h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48 h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8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Times New Roman"/>
                          <a:ea typeface="Calibri"/>
                          <a:cs typeface="Times New Roman"/>
                        </a:rPr>
                        <a:t>Partial zones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Times New Roman"/>
                          <a:ea typeface="Calibri"/>
                          <a:cs typeface="Times New Roman"/>
                        </a:rPr>
                        <a:t>Partial zones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56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61340" algn="ctr"/>
                          <a:tab pos="1122680" algn="r"/>
                        </a:tabLs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Times New Roman"/>
                          <a:ea typeface="Calibri"/>
                          <a:cs typeface="Times New Roman"/>
                        </a:rPr>
                        <a:t>Partial zones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Times New Roman"/>
                          <a:ea typeface="Calibri"/>
                          <a:cs typeface="Times New Roman"/>
                        </a:rPr>
                        <a:t>Partial zones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0.7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51.7 ± 8.5</a:t>
                      </a:r>
                      <a:r>
                        <a:rPr lang="tr-TR" sz="1800" baseline="30000" dirty="0"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Times New Roman"/>
                          <a:ea typeface="Calibri"/>
                          <a:cs typeface="Times New Roman"/>
                        </a:rPr>
                        <a:t>63.5 ±13.9</a:t>
                      </a:r>
                      <a:r>
                        <a:rPr lang="tr-TR" sz="1800" baseline="30000"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8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0.7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Times New Roman"/>
                          <a:ea typeface="Calibri"/>
                          <a:cs typeface="Times New Roman"/>
                        </a:rPr>
                        <a:t>101.1 ± 15.3</a:t>
                      </a:r>
                      <a:r>
                        <a:rPr lang="tr-TR" sz="1800" baseline="30000"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Times New Roman"/>
                          <a:ea typeface="Calibri"/>
                          <a:cs typeface="Times New Roman"/>
                        </a:rPr>
                        <a:t>84.6 ± 22.5</a:t>
                      </a:r>
                      <a:r>
                        <a:rPr lang="tr-TR" sz="1800" baseline="30000"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0.7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Times New Roman"/>
                          <a:ea typeface="Calibri"/>
                          <a:cs typeface="Times New Roman"/>
                        </a:rPr>
                        <a:t>121.5 ± 14.9</a:t>
                      </a:r>
                      <a:r>
                        <a:rPr lang="tr-TR" sz="1800" baseline="30000"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Times New Roman"/>
                          <a:ea typeface="Calibri"/>
                          <a:cs typeface="Times New Roman"/>
                        </a:rPr>
                        <a:t>93.9 ± 17.4</a:t>
                      </a:r>
                      <a:r>
                        <a:rPr lang="tr-TR" sz="1800" baseline="30000">
                          <a:latin typeface="Times New Roman"/>
                          <a:ea typeface="Calibri"/>
                          <a:cs typeface="Times New Roman"/>
                        </a:rPr>
                        <a:t>b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0.7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9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141.6 ± 26.6</a:t>
                      </a:r>
                      <a:r>
                        <a:rPr lang="tr-TR" sz="1800" baseline="30000" dirty="0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124.3 ± 32.7</a:t>
                      </a:r>
                      <a:r>
                        <a:rPr lang="tr-TR" sz="1800" baseline="30000" dirty="0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26886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0.7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Times New Roman"/>
                          <a:ea typeface="Calibri"/>
                          <a:cs typeface="Times New Roman"/>
                        </a:rPr>
                        <a:t>54.5 ± 7.4</a:t>
                      </a:r>
                      <a:r>
                        <a:rPr lang="tr-TR" sz="1800" baseline="30000"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55.6 ± 11.04</a:t>
                      </a:r>
                      <a:r>
                        <a:rPr lang="tr-TR" sz="1800" baseline="30000" dirty="0"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669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0.7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30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>
                          <a:latin typeface="Times New Roman"/>
                          <a:ea typeface="Calibri"/>
                          <a:cs typeface="Times New Roman"/>
                        </a:rPr>
                        <a:t>58.5 ± 21.2</a:t>
                      </a:r>
                      <a:r>
                        <a:rPr lang="tr-TR" sz="1800" baseline="30000">
                          <a:latin typeface="Times New Roman"/>
                          <a:ea typeface="Calibri"/>
                          <a:cs typeface="Times New Roman"/>
                        </a:rPr>
                        <a:t>d</a:t>
                      </a:r>
                      <a:endParaRPr lang="tr-T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800" dirty="0">
                          <a:latin typeface="Times New Roman"/>
                          <a:ea typeface="Calibri"/>
                          <a:cs typeface="Times New Roman"/>
                        </a:rPr>
                        <a:t>88.11 ± 55.6</a:t>
                      </a:r>
                      <a:r>
                        <a:rPr lang="tr-TR" sz="1800" baseline="30000" dirty="0">
                          <a:latin typeface="Times New Roman"/>
                          <a:ea typeface="Calibri"/>
                          <a:cs typeface="Times New Roman"/>
                        </a:rPr>
                        <a:t>c</a:t>
                      </a:r>
                      <a:endParaRPr lang="tr-T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>
          <a:xfrm>
            <a:off x="539552" y="404664"/>
            <a:ext cx="8064896" cy="648072"/>
          </a:xfrm>
          <a:prstGeom prst="rect">
            <a:avLst/>
          </a:prstGeom>
        </p:spPr>
        <p:txBody>
          <a:bodyPr bIns="91440" anchor="b" anchorCtr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A049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Antimicrobial</a:t>
            </a:r>
            <a:r>
              <a:rPr kumimoji="0" lang="tr-TR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A049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A049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Activity</a:t>
            </a:r>
            <a:r>
              <a:rPr kumimoji="0" lang="tr-TR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A049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A049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aga</a:t>
            </a:r>
            <a:r>
              <a:rPr lang="tr-TR" sz="4000" b="1" dirty="0" err="1" smtClean="0">
                <a:solidFill>
                  <a:srgbClr val="CA0496"/>
                </a:solidFill>
                <a:latin typeface="+mj-lt"/>
                <a:ea typeface="+mj-ea"/>
                <a:cs typeface="+mj-cs"/>
              </a:rPr>
              <a:t>inst</a:t>
            </a:r>
            <a:r>
              <a:rPr lang="tr-TR" sz="4000" b="1" dirty="0" smtClean="0">
                <a:solidFill>
                  <a:srgbClr val="CA0496"/>
                </a:solidFill>
                <a:latin typeface="+mj-lt"/>
                <a:ea typeface="+mj-ea"/>
                <a:cs typeface="+mj-cs"/>
              </a:rPr>
              <a:t> L. </a:t>
            </a:r>
            <a:r>
              <a:rPr lang="tr-TR" sz="4000" b="1" dirty="0" err="1" smtClean="0">
                <a:solidFill>
                  <a:srgbClr val="CA0496"/>
                </a:solidFill>
                <a:latin typeface="+mj-lt"/>
                <a:ea typeface="+mj-ea"/>
                <a:cs typeface="+mj-cs"/>
              </a:rPr>
              <a:t>innocua</a:t>
            </a:r>
            <a:endParaRPr kumimoji="0" lang="tr-TR" sz="4000" b="1" i="0" u="none" strike="noStrike" kern="1200" cap="none" spc="0" normalizeH="0" baseline="0" noProof="0" dirty="0">
              <a:ln>
                <a:noFill/>
              </a:ln>
              <a:solidFill>
                <a:srgbClr val="CA049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4572000" y="4581128"/>
            <a:ext cx="3024336" cy="360040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İçerik Yer Tutucusu"/>
          <p:cNvGraphicFramePr>
            <a:graphicFrameLocks noGrp="1"/>
          </p:cNvGraphicFramePr>
          <p:nvPr>
            <p:ph sz="quarter" idx="1"/>
          </p:nvPr>
        </p:nvGraphicFramePr>
        <p:xfrm>
          <a:off x="683570" y="1628801"/>
          <a:ext cx="7776861" cy="4787452"/>
        </p:xfrm>
        <a:graphic>
          <a:graphicData uri="http://schemas.openxmlformats.org/drawingml/2006/table">
            <a:tbl>
              <a:tblPr/>
              <a:tblGrid>
                <a:gridCol w="1900955"/>
                <a:gridCol w="1460789"/>
                <a:gridCol w="1460789"/>
                <a:gridCol w="1460789"/>
                <a:gridCol w="1493539"/>
              </a:tblGrid>
              <a:tr h="323827">
                <a:tc gridSpan="5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err="1">
                          <a:latin typeface="Times New Roman"/>
                          <a:ea typeface="Calibri"/>
                          <a:cs typeface="Times New Roman"/>
                        </a:rPr>
                        <a:t>L.innocua</a:t>
                      </a:r>
                      <a:r>
                        <a:rPr lang="en-GB" sz="1800" dirty="0">
                          <a:latin typeface="Times New Roman"/>
                          <a:ea typeface="Calibri"/>
                          <a:cs typeface="Times New Roman"/>
                        </a:rPr>
                        <a:t> counts during storage at 4°C (log CFU/g)</a:t>
                      </a:r>
                      <a:r>
                        <a:rPr lang="en-GB" sz="1800" baseline="30000" dirty="0">
                          <a:latin typeface="Times New Roman"/>
                          <a:ea typeface="Calibri"/>
                          <a:cs typeface="Times New Roman"/>
                        </a:rPr>
                        <a:t>a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2382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  Day 0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Day 1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Day 3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Day 5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>
                          <a:latin typeface="Times New Roman"/>
                          <a:ea typeface="Calibri"/>
                          <a:cs typeface="Times New Roman"/>
                        </a:rPr>
                        <a:t>Day 7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73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Uncoated</a:t>
                      </a:r>
                      <a:endParaRPr lang="tr-TR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4.98 ± 0.08</a:t>
                      </a:r>
                      <a:r>
                        <a:rPr lang="tr-TR" sz="16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a,A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4.82 </a:t>
                      </a:r>
                      <a:r>
                        <a:rPr lang="tr-TR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0.10</a:t>
                      </a:r>
                      <a:r>
                        <a:rPr lang="tr-TR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ab,B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8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4.82 </a:t>
                      </a:r>
                      <a:r>
                        <a:rPr lang="tr-TR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0.10</a:t>
                      </a:r>
                      <a:r>
                        <a:rPr lang="tr-TR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a,B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4.80 </a:t>
                      </a:r>
                      <a:r>
                        <a:rPr lang="tr-TR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0.11</a:t>
                      </a:r>
                      <a:r>
                        <a:rPr lang="tr-TR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a,B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4.83 </a:t>
                      </a:r>
                      <a:r>
                        <a:rPr lang="tr-TR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0.13</a:t>
                      </a:r>
                      <a:r>
                        <a:rPr lang="tr-TR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a,B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8373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WPI/OLE (</a:t>
                      </a:r>
                      <a:r>
                        <a:rPr lang="tr-TR" sz="1200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control</a:t>
                      </a:r>
                      <a:r>
                        <a:rPr lang="tr-TR" sz="1200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r>
                        <a:rPr lang="tr-TR" sz="1200" baseline="300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</a:t>
                      </a:r>
                      <a:endParaRPr lang="tr-TR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4.92 ± 0.10</a:t>
                      </a:r>
                      <a:r>
                        <a:rPr lang="tr-TR" sz="16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a,A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4.72 </a:t>
                      </a:r>
                      <a:r>
                        <a:rPr lang="tr-TR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0.10</a:t>
                      </a:r>
                      <a:r>
                        <a:rPr lang="tr-TR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bc,C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4.73 </a:t>
                      </a:r>
                      <a:r>
                        <a:rPr lang="tr-TR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0.08</a:t>
                      </a:r>
                      <a:r>
                        <a:rPr lang="tr-TR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b,C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4.78 </a:t>
                      </a:r>
                      <a:r>
                        <a:rPr lang="tr-TR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0.09</a:t>
                      </a:r>
                      <a:r>
                        <a:rPr lang="tr-TR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a,BC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4.84 </a:t>
                      </a:r>
                      <a:r>
                        <a:rPr lang="tr-TR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0.11</a:t>
                      </a:r>
                      <a:r>
                        <a:rPr lang="tr-TR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a,B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756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i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WPI/OLE+LYS</a:t>
                      </a:r>
                      <a:endParaRPr lang="tr-TR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4.92 ± </a:t>
                      </a:r>
                      <a:r>
                        <a:rPr lang="tr-TR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0.08</a:t>
                      </a:r>
                      <a:r>
                        <a:rPr lang="tr-TR" sz="1600" baseline="30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a,A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4.68 </a:t>
                      </a:r>
                      <a:r>
                        <a:rPr lang="tr-TR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0.07</a:t>
                      </a:r>
                      <a:r>
                        <a:rPr lang="tr-TR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c,B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4.69 </a:t>
                      </a:r>
                      <a:r>
                        <a:rPr lang="tr-TR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0.15</a:t>
                      </a:r>
                      <a:r>
                        <a:rPr lang="tr-TR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b,B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4.74 </a:t>
                      </a:r>
                      <a:r>
                        <a:rPr lang="tr-TR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0.12</a:t>
                      </a:r>
                      <a:r>
                        <a:rPr lang="tr-TR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a,B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4.49 </a:t>
                      </a:r>
                      <a:r>
                        <a:rPr lang="tr-TR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0.12</a:t>
                      </a:r>
                      <a:r>
                        <a:rPr lang="tr-TR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b,C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73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WPI/OLE (</a:t>
                      </a:r>
                      <a:r>
                        <a:rPr lang="tr-TR" sz="1200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acidified</a:t>
                      </a:r>
                      <a:r>
                        <a:rPr lang="tr-TR" sz="1200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tr-TR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4.97 ± 0.04</a:t>
                      </a:r>
                      <a:r>
                        <a:rPr lang="tr-TR" sz="16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a,A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1600" dirty="0" smtClean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smtClean="0">
                          <a:latin typeface="Times New Roman"/>
                          <a:ea typeface="Calibri"/>
                          <a:cs typeface="Times New Roman"/>
                        </a:rPr>
                        <a:t>4.84 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0.11</a:t>
                      </a:r>
                      <a:r>
                        <a:rPr lang="tr-TR" sz="16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a,B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4.77 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0.13</a:t>
                      </a:r>
                      <a:r>
                        <a:rPr lang="tr-TR" sz="16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ab,B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4.80 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0.12</a:t>
                      </a:r>
                      <a:r>
                        <a:rPr lang="tr-TR" sz="16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a,B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4.57 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0.09</a:t>
                      </a:r>
                      <a:r>
                        <a:rPr lang="tr-TR" sz="16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b,C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8373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200" i="1" dirty="0" smtClean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WPI/OLE+LYS </a:t>
                      </a:r>
                      <a:r>
                        <a:rPr lang="tr-TR" sz="1200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</a:t>
                      </a:r>
                      <a:r>
                        <a:rPr lang="tr-TR" sz="1200" i="1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acidified</a:t>
                      </a:r>
                      <a:r>
                        <a:rPr lang="tr-TR" sz="1200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tr-TR" sz="1600" dirty="0">
                        <a:solidFill>
                          <a:srgbClr val="FF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4.97 ± 0.07</a:t>
                      </a:r>
                      <a:r>
                        <a:rPr lang="tr-TR" sz="16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a,A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4.49 </a:t>
                      </a:r>
                      <a:r>
                        <a:rPr lang="tr-TR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0.13</a:t>
                      </a:r>
                      <a:r>
                        <a:rPr lang="tr-TR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d,B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4.45 </a:t>
                      </a:r>
                      <a:r>
                        <a:rPr lang="tr-TR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0.13</a:t>
                      </a:r>
                      <a:r>
                        <a:rPr lang="tr-TR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c,BC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latin typeface="Times New Roman"/>
                          <a:ea typeface="Calibri"/>
                          <a:cs typeface="Times New Roman"/>
                        </a:rPr>
                        <a:t>4.27 </a:t>
                      </a:r>
                      <a:r>
                        <a:rPr lang="tr-TR" sz="16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0.19</a:t>
                      </a:r>
                      <a:r>
                        <a:rPr lang="tr-TR" sz="1600" baseline="30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b,BC</a:t>
                      </a:r>
                      <a:endParaRPr lang="tr-TR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latin typeface="Times New Roman"/>
                          <a:ea typeface="Calibri"/>
                          <a:cs typeface="Times New Roman"/>
                        </a:rPr>
                        <a:t>4.24 </a:t>
                      </a:r>
                      <a:r>
                        <a:rPr lang="tr-TR" sz="16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± 0.15</a:t>
                      </a:r>
                      <a:r>
                        <a:rPr lang="tr-TR" sz="1600" baseline="30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c,C</a:t>
                      </a:r>
                      <a:endParaRPr lang="tr-TR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1 Başlık"/>
          <p:cNvSpPr txBox="1">
            <a:spLocks/>
          </p:cNvSpPr>
          <p:nvPr/>
        </p:nvSpPr>
        <p:spPr>
          <a:xfrm>
            <a:off x="611560" y="548680"/>
            <a:ext cx="8064896" cy="648072"/>
          </a:xfrm>
          <a:prstGeom prst="rect">
            <a:avLst/>
          </a:prstGeom>
        </p:spPr>
        <p:txBody>
          <a:bodyPr bIns="91440" anchor="b" anchorCtr="0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A049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Antimicrobial</a:t>
            </a:r>
            <a:r>
              <a:rPr kumimoji="0" lang="tr-TR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A049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A049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Activity</a:t>
            </a:r>
            <a:r>
              <a:rPr kumimoji="0" lang="tr-TR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A049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tr-TR" sz="4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A0496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aga</a:t>
            </a:r>
            <a:r>
              <a:rPr lang="tr-TR" sz="4000" b="1" dirty="0" err="1" smtClean="0">
                <a:solidFill>
                  <a:srgbClr val="CA0496"/>
                </a:solidFill>
                <a:latin typeface="+mj-lt"/>
                <a:ea typeface="+mj-ea"/>
                <a:cs typeface="+mj-cs"/>
              </a:rPr>
              <a:t>inst</a:t>
            </a:r>
            <a:r>
              <a:rPr lang="tr-TR" sz="4000" b="1" dirty="0" smtClean="0">
                <a:solidFill>
                  <a:srgbClr val="CA0496"/>
                </a:solidFill>
                <a:latin typeface="+mj-lt"/>
                <a:ea typeface="+mj-ea"/>
                <a:cs typeface="+mj-cs"/>
              </a:rPr>
              <a:t> </a:t>
            </a:r>
            <a:r>
              <a:rPr lang="tr-TR" sz="4000" b="1" i="1" dirty="0" smtClean="0">
                <a:solidFill>
                  <a:srgbClr val="CA0496"/>
                </a:solidFill>
                <a:latin typeface="+mj-lt"/>
                <a:ea typeface="+mj-ea"/>
                <a:cs typeface="+mj-cs"/>
              </a:rPr>
              <a:t>L. </a:t>
            </a:r>
            <a:r>
              <a:rPr lang="tr-TR" sz="4000" b="1" i="1" dirty="0" err="1" smtClean="0">
                <a:solidFill>
                  <a:srgbClr val="CA0496"/>
                </a:solidFill>
                <a:latin typeface="+mj-lt"/>
                <a:ea typeface="+mj-ea"/>
                <a:cs typeface="+mj-cs"/>
              </a:rPr>
              <a:t>innocua</a:t>
            </a:r>
            <a:endParaRPr kumimoji="0" lang="tr-TR" sz="4000" b="1" i="1" u="none" strike="noStrike" kern="1200" cap="none" spc="0" normalizeH="0" baseline="0" noProof="0" dirty="0">
              <a:ln>
                <a:noFill/>
              </a:ln>
              <a:solidFill>
                <a:srgbClr val="CA049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6 Dikdörtgen"/>
          <p:cNvSpPr/>
          <p:nvPr/>
        </p:nvSpPr>
        <p:spPr>
          <a:xfrm>
            <a:off x="539552" y="5805264"/>
            <a:ext cx="7920880" cy="360040"/>
          </a:xfrm>
          <a:prstGeom prst="rect">
            <a:avLst/>
          </a:prstGeom>
          <a:noFill/>
          <a:ln w="285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i="1" dirty="0" smtClean="0"/>
              <a:t>LYS </a:t>
            </a:r>
            <a:r>
              <a:rPr lang="tr-TR" i="1" dirty="0" err="1" smtClean="0"/>
              <a:t>release</a:t>
            </a:r>
            <a:r>
              <a:rPr lang="tr-TR" i="1" dirty="0" smtClean="0"/>
              <a:t> </a:t>
            </a:r>
            <a:r>
              <a:rPr lang="tr-TR" i="1" dirty="0" err="1" smtClean="0"/>
              <a:t>mechanism</a:t>
            </a:r>
            <a:r>
              <a:rPr lang="tr-TR" i="1" dirty="0" smtClean="0"/>
              <a:t> </a:t>
            </a:r>
            <a:r>
              <a:rPr lang="tr-TR" i="1" dirty="0" err="1" smtClean="0"/>
              <a:t>based</a:t>
            </a:r>
            <a:r>
              <a:rPr lang="tr-TR" i="1" dirty="0" smtClean="0"/>
              <a:t> on </a:t>
            </a:r>
            <a:r>
              <a:rPr lang="tr-TR" i="1" dirty="0" err="1" smtClean="0"/>
              <a:t>acidification</a:t>
            </a:r>
            <a:r>
              <a:rPr lang="tr-TR" i="1" dirty="0" smtClean="0"/>
              <a:t> of </a:t>
            </a:r>
            <a:r>
              <a:rPr lang="tr-TR" i="1" dirty="0" err="1" smtClean="0"/>
              <a:t>the</a:t>
            </a:r>
            <a:r>
              <a:rPr lang="tr-TR" i="1" dirty="0" smtClean="0"/>
              <a:t> film </a:t>
            </a:r>
            <a:r>
              <a:rPr lang="tr-TR" i="1" dirty="0" err="1" smtClean="0"/>
              <a:t>was</a:t>
            </a:r>
            <a:r>
              <a:rPr lang="tr-TR" i="1" dirty="0" smtClean="0"/>
              <a:t> </a:t>
            </a:r>
            <a:r>
              <a:rPr lang="tr-TR" i="1" dirty="0" err="1" smtClean="0"/>
              <a:t>tested</a:t>
            </a:r>
            <a:endParaRPr lang="tr-TR" i="1" dirty="0" smtClean="0"/>
          </a:p>
          <a:p>
            <a:pPr>
              <a:buNone/>
            </a:pPr>
            <a:endParaRPr lang="tr-TR" i="1" dirty="0" smtClean="0"/>
          </a:p>
          <a:p>
            <a:r>
              <a:rPr lang="tr-TR" i="1" dirty="0" err="1" smtClean="0"/>
              <a:t>The</a:t>
            </a:r>
            <a:r>
              <a:rPr lang="tr-TR" i="1" dirty="0" smtClean="0"/>
              <a:t> </a:t>
            </a:r>
            <a:r>
              <a:rPr lang="tr-TR" i="1" dirty="0" err="1" smtClean="0"/>
              <a:t>films</a:t>
            </a:r>
            <a:r>
              <a:rPr lang="tr-TR" i="1" dirty="0" smtClean="0"/>
              <a:t> </a:t>
            </a:r>
            <a:r>
              <a:rPr lang="tr-TR" i="1" dirty="0" err="1" smtClean="0"/>
              <a:t>were</a:t>
            </a:r>
            <a:r>
              <a:rPr lang="tr-TR" i="1" dirty="0" smtClean="0"/>
              <a:t> </a:t>
            </a:r>
            <a:r>
              <a:rPr lang="tr-TR" i="1" dirty="0" err="1" smtClean="0"/>
              <a:t>successfully</a:t>
            </a:r>
            <a:r>
              <a:rPr lang="tr-TR" i="1" dirty="0" smtClean="0"/>
              <a:t> </a:t>
            </a:r>
            <a:r>
              <a:rPr lang="tr-TR" i="1" dirty="0" err="1" smtClean="0"/>
              <a:t>applied</a:t>
            </a:r>
            <a:r>
              <a:rPr lang="tr-TR" i="1" dirty="0" smtClean="0"/>
              <a:t> on </a:t>
            </a:r>
            <a:r>
              <a:rPr lang="tr-TR" i="1" dirty="0" err="1" smtClean="0"/>
              <a:t>smoked</a:t>
            </a:r>
            <a:r>
              <a:rPr lang="tr-TR" i="1" dirty="0" smtClean="0"/>
              <a:t> </a:t>
            </a:r>
            <a:r>
              <a:rPr lang="tr-TR" i="1" dirty="0" err="1" smtClean="0"/>
              <a:t>salmon</a:t>
            </a:r>
            <a:r>
              <a:rPr lang="tr-TR" i="1" dirty="0" smtClean="0"/>
              <a:t> </a:t>
            </a:r>
            <a:r>
              <a:rPr lang="tr-TR" i="1" dirty="0" err="1" smtClean="0"/>
              <a:t>slices</a:t>
            </a:r>
            <a:r>
              <a:rPr lang="tr-TR" i="1" dirty="0" smtClean="0"/>
              <a:t> </a:t>
            </a:r>
          </a:p>
          <a:p>
            <a:endParaRPr lang="tr-TR" i="1" dirty="0" smtClean="0"/>
          </a:p>
          <a:p>
            <a:r>
              <a:rPr lang="tr-TR" i="1" dirty="0" err="1" smtClean="0"/>
              <a:t>Activation</a:t>
            </a:r>
            <a:r>
              <a:rPr lang="tr-TR" i="1" dirty="0" smtClean="0"/>
              <a:t> of </a:t>
            </a:r>
            <a:r>
              <a:rPr lang="tr-TR" i="1" dirty="0" err="1" smtClean="0"/>
              <a:t>edible</a:t>
            </a:r>
            <a:r>
              <a:rPr lang="tr-TR" i="1" dirty="0" smtClean="0"/>
              <a:t> </a:t>
            </a:r>
            <a:r>
              <a:rPr lang="tr-TR" i="1" dirty="0" err="1" smtClean="0"/>
              <a:t>films</a:t>
            </a:r>
            <a:r>
              <a:rPr lang="tr-TR" i="1" dirty="0" smtClean="0"/>
              <a:t> </a:t>
            </a:r>
            <a:r>
              <a:rPr lang="tr-TR" i="1" dirty="0" err="1" smtClean="0"/>
              <a:t>by</a:t>
            </a:r>
            <a:r>
              <a:rPr lang="tr-TR" i="1" dirty="0" smtClean="0"/>
              <a:t> </a:t>
            </a:r>
            <a:r>
              <a:rPr lang="tr-TR" i="1" dirty="0" err="1" smtClean="0"/>
              <a:t>consumer</a:t>
            </a:r>
            <a:r>
              <a:rPr lang="tr-TR" i="1" dirty="0" smtClean="0"/>
              <a:t> </a:t>
            </a:r>
            <a:r>
              <a:rPr lang="tr-TR" i="1" dirty="0" err="1" smtClean="0"/>
              <a:t>before</a:t>
            </a:r>
            <a:r>
              <a:rPr lang="tr-TR" i="1" dirty="0" smtClean="0"/>
              <a:t> </a:t>
            </a:r>
            <a:r>
              <a:rPr lang="tr-TR" i="1" dirty="0" err="1" smtClean="0"/>
              <a:t>consumption</a:t>
            </a:r>
            <a:r>
              <a:rPr lang="tr-TR" i="1" dirty="0" smtClean="0"/>
              <a:t> </a:t>
            </a:r>
            <a:r>
              <a:rPr lang="tr-TR" i="1" dirty="0" err="1" smtClean="0"/>
              <a:t>or</a:t>
            </a:r>
            <a:r>
              <a:rPr lang="tr-TR" i="1" dirty="0" smtClean="0"/>
              <a:t> </a:t>
            </a:r>
            <a:r>
              <a:rPr lang="tr-TR" i="1" dirty="0" err="1" smtClean="0"/>
              <a:t>after</a:t>
            </a:r>
            <a:r>
              <a:rPr lang="tr-TR" i="1" dirty="0" smtClean="0"/>
              <a:t> </a:t>
            </a:r>
            <a:r>
              <a:rPr lang="tr-TR" i="1" dirty="0" err="1" smtClean="0"/>
              <a:t>for</a:t>
            </a:r>
            <a:r>
              <a:rPr lang="tr-TR" i="1" dirty="0" smtClean="0"/>
              <a:t> </a:t>
            </a:r>
            <a:r>
              <a:rPr lang="tr-TR" i="1" dirty="0" err="1" smtClean="0"/>
              <a:t>the</a:t>
            </a:r>
            <a:r>
              <a:rPr lang="tr-TR" i="1" dirty="0" smtClean="0"/>
              <a:t> </a:t>
            </a:r>
            <a:r>
              <a:rPr lang="tr-TR" i="1" dirty="0" err="1" smtClean="0"/>
              <a:t>remaining</a:t>
            </a:r>
            <a:r>
              <a:rPr lang="tr-TR" i="1" dirty="0" smtClean="0"/>
              <a:t> </a:t>
            </a:r>
            <a:r>
              <a:rPr lang="tr-TR" i="1" dirty="0" err="1" smtClean="0"/>
              <a:t>part</a:t>
            </a:r>
            <a:r>
              <a:rPr lang="tr-TR" i="1" dirty="0" smtClean="0"/>
              <a:t> of </a:t>
            </a:r>
            <a:r>
              <a:rPr lang="tr-TR" i="1" dirty="0" err="1" smtClean="0"/>
              <a:t>the</a:t>
            </a:r>
            <a:r>
              <a:rPr lang="tr-TR" i="1" dirty="0" smtClean="0"/>
              <a:t> </a:t>
            </a:r>
            <a:r>
              <a:rPr lang="tr-TR" i="1" dirty="0" err="1" smtClean="0"/>
              <a:t>food</a:t>
            </a:r>
            <a:r>
              <a:rPr lang="tr-TR" i="1" dirty="0" smtClean="0"/>
              <a:t> is </a:t>
            </a:r>
            <a:r>
              <a:rPr lang="tr-TR" i="1" dirty="0" err="1" smtClean="0"/>
              <a:t>possible</a:t>
            </a:r>
            <a:r>
              <a:rPr lang="tr-TR" i="1" dirty="0" smtClean="0"/>
              <a:t> </a:t>
            </a:r>
          </a:p>
          <a:p>
            <a:endParaRPr lang="tr-TR" i="1" dirty="0" smtClean="0"/>
          </a:p>
          <a:p>
            <a:r>
              <a:rPr lang="tr-TR" i="1" dirty="0" err="1" smtClean="0"/>
              <a:t>To</a:t>
            </a:r>
            <a:r>
              <a:rPr lang="tr-TR" i="1" dirty="0" smtClean="0"/>
              <a:t> optimize </a:t>
            </a:r>
            <a:r>
              <a:rPr lang="tr-TR" i="1" dirty="0" err="1" smtClean="0"/>
              <a:t>the</a:t>
            </a:r>
            <a:r>
              <a:rPr lang="tr-TR" i="1" dirty="0" smtClean="0"/>
              <a:t> </a:t>
            </a:r>
            <a:r>
              <a:rPr lang="tr-TR" i="1" dirty="0" err="1" smtClean="0"/>
              <a:t>concentration</a:t>
            </a:r>
            <a:r>
              <a:rPr lang="tr-TR" i="1" dirty="0" smtClean="0"/>
              <a:t> of LYS </a:t>
            </a:r>
            <a:r>
              <a:rPr lang="tr-TR" i="1" dirty="0" err="1" smtClean="0"/>
              <a:t>and</a:t>
            </a:r>
            <a:r>
              <a:rPr lang="tr-TR" i="1" dirty="0" smtClean="0"/>
              <a:t> </a:t>
            </a:r>
            <a:r>
              <a:rPr lang="tr-TR" i="1" dirty="0" err="1" smtClean="0"/>
              <a:t>increase</a:t>
            </a:r>
            <a:r>
              <a:rPr lang="tr-TR" i="1" dirty="0" smtClean="0"/>
              <a:t> </a:t>
            </a:r>
            <a:r>
              <a:rPr lang="tr-TR" i="1" dirty="0" err="1" smtClean="0"/>
              <a:t>the</a:t>
            </a:r>
            <a:r>
              <a:rPr lang="tr-TR" i="1" dirty="0" smtClean="0"/>
              <a:t> </a:t>
            </a:r>
            <a:r>
              <a:rPr lang="tr-TR" i="1" dirty="0" err="1" smtClean="0"/>
              <a:t>efficieny</a:t>
            </a:r>
            <a:r>
              <a:rPr lang="tr-TR" i="1" dirty="0" smtClean="0"/>
              <a:t> of film </a:t>
            </a:r>
            <a:r>
              <a:rPr lang="tr-TR" i="1" dirty="0" err="1" smtClean="0"/>
              <a:t>activity</a:t>
            </a:r>
            <a:r>
              <a:rPr lang="tr-TR" i="1" dirty="0" smtClean="0"/>
              <a:t>, </a:t>
            </a:r>
            <a:r>
              <a:rPr lang="tr-TR" i="1" dirty="0" err="1" smtClean="0"/>
              <a:t>further</a:t>
            </a:r>
            <a:r>
              <a:rPr lang="tr-TR" i="1" dirty="0" smtClean="0"/>
              <a:t> </a:t>
            </a:r>
            <a:r>
              <a:rPr lang="tr-TR" i="1" dirty="0" err="1" smtClean="0"/>
              <a:t>food</a:t>
            </a:r>
            <a:r>
              <a:rPr lang="tr-TR" i="1" dirty="0" smtClean="0"/>
              <a:t> </a:t>
            </a:r>
            <a:r>
              <a:rPr lang="tr-TR" i="1" dirty="0" err="1" smtClean="0"/>
              <a:t>applications</a:t>
            </a:r>
            <a:r>
              <a:rPr lang="tr-TR" i="1" dirty="0" smtClean="0"/>
              <a:t> </a:t>
            </a:r>
            <a:r>
              <a:rPr lang="tr-TR" i="1" dirty="0" err="1" smtClean="0"/>
              <a:t>are</a:t>
            </a:r>
            <a:r>
              <a:rPr lang="tr-TR" i="1" dirty="0" smtClean="0"/>
              <a:t> </a:t>
            </a:r>
            <a:r>
              <a:rPr lang="tr-TR" i="1" dirty="0" err="1" smtClean="0"/>
              <a:t>needed</a:t>
            </a:r>
            <a:r>
              <a:rPr lang="tr-TR" i="1" dirty="0" smtClean="0"/>
              <a:t>. </a:t>
            </a:r>
          </a:p>
          <a:p>
            <a:endParaRPr lang="tr-TR" i="1" dirty="0" smtClean="0"/>
          </a:p>
          <a:p>
            <a:endParaRPr lang="tr-TR" dirty="0" smtClean="0"/>
          </a:p>
          <a:p>
            <a:endParaRPr lang="tr-TR" dirty="0" smtClean="0"/>
          </a:p>
        </p:txBody>
      </p:sp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994122"/>
          </a:xfrm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rgbClr val="CA0496"/>
                </a:solidFill>
              </a:rPr>
              <a:t>Conclusion</a:t>
            </a:r>
            <a:endParaRPr lang="tr-TR" dirty="0">
              <a:solidFill>
                <a:srgbClr val="CA0496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Resim" descr="Thank-you-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792" y="1196751"/>
            <a:ext cx="3698924" cy="3528393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isse Senedi">
  <a:themeElements>
    <a:clrScheme name="Hisse Senedi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isse Senedi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isse Senedi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1256</TotalTime>
  <Words>804</Words>
  <Application>Microsoft Office PowerPoint</Application>
  <PresentationFormat>Ekran Gösterisi (4:3)</PresentationFormat>
  <Paragraphs>255</Paragraphs>
  <Slides>19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19</vt:i4>
      </vt:variant>
    </vt:vector>
  </HeadingPairs>
  <TitlesOfParts>
    <vt:vector size="20" baseType="lpstr">
      <vt:lpstr>Hisse Senedi</vt:lpstr>
      <vt:lpstr>Slayt 1</vt:lpstr>
      <vt:lpstr>Food Safety and Packaging</vt:lpstr>
      <vt:lpstr>Active and Antimicrobial Packaging</vt:lpstr>
      <vt:lpstr>Slayt 4</vt:lpstr>
      <vt:lpstr>Controlled Release</vt:lpstr>
      <vt:lpstr>Slayt 6</vt:lpstr>
      <vt:lpstr>pH-Controlled Release in WPI films </vt:lpstr>
      <vt:lpstr>Edible Films and Antimicrobials</vt:lpstr>
      <vt:lpstr>WPI films</vt:lpstr>
      <vt:lpstr>Potential Application</vt:lpstr>
      <vt:lpstr>Produced WPI Films</vt:lpstr>
      <vt:lpstr>LYS Activity of the Films</vt:lpstr>
      <vt:lpstr>LYS Activity of the  Composite and Blend Films</vt:lpstr>
      <vt:lpstr>Film Morphology</vt:lpstr>
      <vt:lpstr>Release on Smoked Salmon</vt:lpstr>
      <vt:lpstr>Slayt 16</vt:lpstr>
      <vt:lpstr>Slayt 17</vt:lpstr>
      <vt:lpstr>Conclusion</vt:lpstr>
      <vt:lpstr>Slayt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derya</dc:creator>
  <cp:lastModifiedBy>derya</cp:lastModifiedBy>
  <cp:revision>98</cp:revision>
  <dcterms:created xsi:type="dcterms:W3CDTF">2015-08-11T07:20:04Z</dcterms:created>
  <dcterms:modified xsi:type="dcterms:W3CDTF">2015-08-14T21:12:40Z</dcterms:modified>
</cp:coreProperties>
</file>