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1B5A5CFC-E3E6-4CA7-9C90-E6D71947CC5A}">
  <a:tblStyle styleId="{1B5A5CFC-E3E6-4CA7-9C90-E6D71947CC5A}"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BCB4EBA1-4EF9-4FC3-B22C-4D93976C2BA6}" styleName="Table_1">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84" y="-474"/>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4" name="Shape 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 this needs to be chang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5" name="Shape 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indent="0" rtl="0">
              <a:lnSpc>
                <a:spcPct val="90000"/>
              </a:lnSpc>
              <a:spcBef>
                <a:spcPts val="0"/>
              </a:spcBef>
              <a:buNone/>
            </a:pPr>
            <a:r>
              <a:rPr lang="en"/>
              <a:t>Regardless of whether you work in a forensic setting, you are likely to encounter a juvenile firesetter. </a:t>
            </a:r>
          </a:p>
          <a:p>
            <a:pPr marL="457200" indent="0" rtl="0">
              <a:lnSpc>
                <a:spcPct val="90000"/>
              </a:lnSpc>
              <a:spcBef>
                <a:spcPts val="0"/>
              </a:spcBef>
              <a:buNone/>
            </a:pPr>
            <a:r>
              <a:rPr lang="en"/>
              <a:t>Watt et al evaluated 274 youth and found these staistics. Showing the seriousness and prevalence of this problem. </a:t>
            </a:r>
          </a:p>
          <a:p>
            <a:pPr marL="457200" indent="0" rtl="0">
              <a:lnSpc>
                <a:spcPct val="90000"/>
              </a:lnSpc>
              <a:spcBef>
                <a:spcPts val="0"/>
              </a:spcBef>
              <a:buNone/>
            </a:pPr>
            <a:endParaRPr/>
          </a:p>
          <a:p>
            <a:pPr marL="457200" lvl="0" indent="0">
              <a:lnSpc>
                <a:spcPct val="90000"/>
              </a:lnSpc>
              <a:spcBef>
                <a:spcPts val="0"/>
              </a:spcBef>
              <a:buNone/>
            </a:pPr>
            <a:r>
              <a:rPr lang="en"/>
              <a:t>Because many of the youth stated that they have played with matches regardless of offender status, you’re likely to come across these kids. As a clinician, one must be aware of this issue so that risk can be assessed for.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lnSpc>
                <a:spcPct val="115000"/>
              </a:lnSpc>
              <a:spcBef>
                <a:spcPts val="0"/>
              </a:spcBef>
              <a:buNone/>
            </a:pPr>
            <a:r>
              <a:rPr lang="en">
                <a:latin typeface="Times New Roman"/>
                <a:ea typeface="Times New Roman"/>
                <a:cs typeface="Times New Roman"/>
                <a:sym typeface="Times New Roman"/>
              </a:rPr>
              <a:t>Patricia’s Dissertation Pages 6-36 Have all info necessary to present on this timeline, below are some notes from these pages: </a:t>
            </a:r>
          </a:p>
          <a:p>
            <a:pPr rtl="0">
              <a:lnSpc>
                <a:spcPct val="115000"/>
              </a:lnSpc>
              <a:spcBef>
                <a:spcPts val="0"/>
              </a:spcBef>
              <a:buNone/>
            </a:pPr>
            <a:endParaRPr>
              <a:latin typeface="Times New Roman"/>
              <a:ea typeface="Times New Roman"/>
              <a:cs typeface="Times New Roman"/>
              <a:sym typeface="Times New Roman"/>
            </a:endParaRPr>
          </a:p>
          <a:p>
            <a:pPr rtl="0">
              <a:lnSpc>
                <a:spcPct val="115000"/>
              </a:lnSpc>
              <a:spcBef>
                <a:spcPts val="0"/>
              </a:spcBef>
              <a:buNone/>
            </a:pPr>
            <a:r>
              <a:rPr lang="en">
                <a:latin typeface="Times New Roman"/>
                <a:ea typeface="Times New Roman"/>
                <a:cs typeface="Times New Roman"/>
                <a:sym typeface="Times New Roman"/>
              </a:rPr>
              <a:t>Historic literatures references arson as a crime caused by mental illness, with a slow evolution from belief in supernatural of demonic possession, to an organic disease of the mind. </a:t>
            </a:r>
          </a:p>
          <a:p>
            <a:pPr rtl="0">
              <a:lnSpc>
                <a:spcPct val="115000"/>
              </a:lnSpc>
              <a:spcBef>
                <a:spcPts val="0"/>
              </a:spcBef>
              <a:buNone/>
            </a:pPr>
            <a:endParaRPr>
              <a:latin typeface="Times New Roman"/>
              <a:ea typeface="Times New Roman"/>
              <a:cs typeface="Times New Roman"/>
              <a:sym typeface="Times New Roman"/>
            </a:endParaRPr>
          </a:p>
          <a:p>
            <a:pPr rtl="0">
              <a:lnSpc>
                <a:spcPct val="115000"/>
              </a:lnSpc>
              <a:spcBef>
                <a:spcPts val="0"/>
              </a:spcBef>
              <a:buNone/>
            </a:pPr>
            <a:r>
              <a:rPr lang="en">
                <a:latin typeface="Times New Roman"/>
                <a:ea typeface="Times New Roman"/>
                <a:cs typeface="Times New Roman"/>
                <a:sym typeface="Times New Roman"/>
              </a:rPr>
              <a:t>UNITED STATES EARLY 20th CENTURY: The political climate of the era was rife with a forced choice mentality of either/or concerning almost every facet of criminal behavior (Baker, 1938) and firesetting or arson was no different. A juvenile who set fires was either a victim of their situation/mental illness, or a deliberately malicious delinquent (Davis, 1942). </a:t>
            </a:r>
          </a:p>
          <a:p>
            <a:pPr lvl="0" rtl="0">
              <a:lnSpc>
                <a:spcPct val="115000"/>
              </a:lnSpc>
              <a:spcBef>
                <a:spcPts val="0"/>
              </a:spcBef>
              <a:buNone/>
            </a:pPr>
            <a:r>
              <a:rPr lang="en">
                <a:latin typeface="Times New Roman"/>
                <a:ea typeface="Times New Roman"/>
                <a:cs typeface="Times New Roman"/>
                <a:sym typeface="Times New Roman"/>
              </a:rPr>
              <a:t>YARNELL STUDIES: 238 juvenile fire setters, discussed firesetting as an expression of homosexuality when male’s engaged in the act of firesetting together as pairs (Patricia’s dissertation page 28) </a:t>
            </a:r>
          </a:p>
          <a:p>
            <a:pPr rtl="0">
              <a:lnSpc>
                <a:spcPct val="115000"/>
              </a:lnSpc>
              <a:spcBef>
                <a:spcPts val="0"/>
              </a:spcBef>
              <a:buNone/>
            </a:pPr>
            <a:endParaRPr>
              <a:latin typeface="Times New Roman"/>
              <a:ea typeface="Times New Roman"/>
              <a:cs typeface="Times New Roman"/>
              <a:sym typeface="Times New Roman"/>
            </a:endParaRPr>
          </a:p>
          <a:p>
            <a:pPr rtl="0">
              <a:lnSpc>
                <a:spcPct val="115000"/>
              </a:lnSpc>
              <a:spcBef>
                <a:spcPts val="0"/>
              </a:spcBef>
              <a:buNone/>
            </a:pPr>
            <a:r>
              <a:rPr lang="en">
                <a:latin typeface="Times New Roman"/>
                <a:ea typeface="Times New Roman"/>
                <a:cs typeface="Times New Roman"/>
                <a:sym typeface="Times New Roman"/>
              </a:rPr>
              <a:t>These early United States beliefs that arson was driven by mental defect or illness carried into the 19th and early 20th centuries. During that time, the term pyromania gained popularity in both public and professional fields (Wooden, 1984). Other terms included “impulsive incendiarism” by Meckel in 1820, “monomaniac incendiarac” in 1833, and “reasoning monomania” or “mani avec conscience” by Jensen in 1845 (Mehregany &amp; Donna, 2011). </a:t>
            </a:r>
          </a:p>
          <a:p>
            <a:pPr rtl="0">
              <a:lnSpc>
                <a:spcPct val="115000"/>
              </a:lnSpc>
              <a:spcBef>
                <a:spcPts val="0"/>
              </a:spcBef>
              <a:buNone/>
            </a:pPr>
            <a:endParaRPr>
              <a:latin typeface="Times New Roman"/>
              <a:ea typeface="Times New Roman"/>
              <a:cs typeface="Times New Roman"/>
              <a:sym typeface="Times New Roman"/>
            </a:endParaRPr>
          </a:p>
          <a:p>
            <a:pPr rtl="0">
              <a:lnSpc>
                <a:spcPct val="115000"/>
              </a:lnSpc>
              <a:spcBef>
                <a:spcPts val="0"/>
              </a:spcBef>
              <a:buNone/>
            </a:pPr>
            <a:r>
              <a:rPr lang="en">
                <a:latin typeface="Times New Roman"/>
                <a:ea typeface="Times New Roman"/>
                <a:cs typeface="Times New Roman"/>
                <a:sym typeface="Times New Roman"/>
              </a:rPr>
              <a:t>FEMA published the first generation of the FEMA model design for lowering the future risk of juvenile firesetting in 1979. The model is “a formal process for firesetting behavior that includes intake, interview, education, referral, and evaluation… [and]…a comprehensive strategy that addresses safety issues via educational means” (NFPA, 2010). The goal of the program is “early identification and intervention to prevent and control firesetting and arson” (Gaynor, 2002). The second version of the first generation program was published in 2002. </a:t>
            </a:r>
          </a:p>
          <a:p>
            <a:pPr>
              <a:spcBef>
                <a:spcPts val="0"/>
              </a:spcBef>
              <a:buNone/>
            </a:pPr>
            <a:endParaRPr sz="1200">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sz="1200">
                <a:latin typeface="Times New Roman"/>
                <a:ea typeface="Times New Roman"/>
                <a:cs typeface="Times New Roman"/>
                <a:sym typeface="Times New Roman"/>
              </a:rPr>
              <a:t>Be aware of own biases regarding treatment of juvenile fire setters</a:t>
            </a:r>
          </a:p>
          <a:p>
            <a:pPr lvl="0" rtl="0">
              <a:spcBef>
                <a:spcPts val="0"/>
              </a:spcBef>
              <a:buNone/>
            </a:pPr>
            <a:endParaRPr sz="1200">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
              <a:t>Confidentiality issues related to working with juveniles and wards of the state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sz="1200"/>
              <a:t>Identification of the salient cultural factors involved affect the client's receptivity to treatment, and the involvement of their support system. The juveniles environment can greatly impact the efficacy of treatment, as well as the accuracy of information collected regarding the client. The clinician should carefully consider the parents impact on their client, their client’s treatment and how they apply parent reported data to treatment. </a:t>
            </a:r>
          </a:p>
          <a:p>
            <a:pPr rtl="0">
              <a:spcBef>
                <a:spcPts val="0"/>
              </a:spcBef>
              <a:buNone/>
            </a:pPr>
            <a:endParaRPr sz="1200"/>
          </a:p>
          <a:p>
            <a:pPr rtl="0">
              <a:spcBef>
                <a:spcPts val="0"/>
              </a:spcBef>
              <a:buNone/>
            </a:pPr>
            <a:r>
              <a:rPr lang="en" sz="1200"/>
              <a:t>Understanding the intersectional cultural issues will help the treatment team appropriately address the client's fire setting behaviors through their world view. </a:t>
            </a:r>
          </a:p>
          <a:p>
            <a:pPr lvl="0" rtl="0">
              <a:spcBef>
                <a:spcPts val="0"/>
              </a:spcBef>
              <a:buNone/>
            </a:pP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sz="1200"/>
              <a:t>An ethical treatment team continually assesses for all kinds of risk. Constant risk assessment is all the more imperative considering the imminent risk fire setting can pose to public safety. Though the motives and psychopathology varies between cases, specific risk factors stand out that impact the potential likelihood of firesetting behavior. Some of these risk factors include: potential treatment prognosis, firesetting risk level, ongoing access to resources and support, supervision in the environment and emotional support.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lvl="0" indent="0" rtl="0">
              <a:lnSpc>
                <a:spcPct val="138000"/>
              </a:lnSpc>
              <a:spcBef>
                <a:spcPts val="0"/>
              </a:spcBef>
              <a:buNone/>
            </a:pPr>
            <a:r>
              <a:rPr lang="en" sz="1200"/>
              <a:t>Research points to a statistical link between firesetting behavior and childhood maltreatment</a:t>
            </a:r>
          </a:p>
          <a:p>
            <a:pPr marL="914400" lvl="1" indent="-228600" rtl="0">
              <a:lnSpc>
                <a:spcPct val="138000"/>
              </a:lnSpc>
              <a:spcBef>
                <a:spcPts val="0"/>
              </a:spcBef>
              <a:buSzPct val="100000"/>
            </a:pPr>
            <a:r>
              <a:rPr lang="en" sz="1200"/>
              <a:t>- A 2005 study by the Ontario Fire Public Safety Office showed that of a sample of 205 youth ages 4-17 in the Arson Prevention Program for Children, 48% of the sample had a history of maltreatment documented by social services and caregivers. </a:t>
            </a:r>
          </a:p>
          <a:p>
            <a:pPr marL="457200" lvl="0" indent="-228600" rtl="0">
              <a:lnSpc>
                <a:spcPct val="138000"/>
              </a:lnSpc>
              <a:spcBef>
                <a:spcPts val="0"/>
              </a:spcBef>
              <a:buSzPct val="100000"/>
            </a:pPr>
            <a:r>
              <a:rPr lang="en" sz="1200"/>
              <a:t>Compared to the children who had not experienced maltreatment within this sample- the children who had experienced maltreatment demonstrated increased frequency of firesetting behaviors (</a:t>
            </a:r>
            <a:r>
              <a:rPr lang="en" sz="1200" i="1"/>
              <a:t>p=.07)</a:t>
            </a:r>
            <a:r>
              <a:rPr lang="en" sz="1200"/>
              <a:t> and a wider range of accelerants and targets. </a:t>
            </a:r>
          </a:p>
          <a:p>
            <a:pPr marL="457200" lvl="0" indent="-228600" rtl="0">
              <a:lnSpc>
                <a:spcPct val="138000"/>
              </a:lnSpc>
              <a:spcBef>
                <a:spcPts val="0"/>
              </a:spcBef>
              <a:buSzPct val="100000"/>
            </a:pPr>
            <a:r>
              <a:rPr lang="en" sz="1200"/>
              <a:t>Trauma informed care is the practice of mental health treatment that calls for equal sensitivity to all clients regarding universal potentiality to have experienced trauma. Regardless of their diagnosis or documented history, trauma Informed care is considered best practice, and is all the more relevant with at risk populations like JSFB clients. It is critical to consider  the likelihood that a juvenile with existing psychopathology is likely to experience trauma in the  juvenile justice system, or as a result of their firesetting behavior. </a:t>
            </a:r>
          </a:p>
          <a:p>
            <a:pPr marL="914400" lvl="0" indent="-228600" rtl="0">
              <a:lnSpc>
                <a:spcPct val="138000"/>
              </a:lnSpc>
              <a:spcBef>
                <a:spcPts val="0"/>
              </a:spcBef>
              <a:buSzPct val="100000"/>
            </a:pPr>
            <a:r>
              <a:rPr lang="en" sz="1200"/>
              <a:t>As always, more research with larger more diverse samples could further explore the relationship between non normative events in childhood and fire setting behavior. However, appropriate application of culturally considerate assessment used in concurrence with trauma informed care will increase the likelihood of appropriate diagnosis and effective treatment. </a:t>
            </a:r>
          </a:p>
          <a:p>
            <a:pPr rtl="0">
              <a:lnSpc>
                <a:spcPct val="138000"/>
              </a:lnSpc>
              <a:spcBef>
                <a:spcPts val="0"/>
              </a:spcBef>
              <a:buNone/>
            </a:pPr>
            <a:endParaRPr sz="1000"/>
          </a:p>
          <a:p>
            <a:pPr lvl="0" rtl="0">
              <a:lnSpc>
                <a:spcPct val="138000"/>
              </a:lnSpc>
              <a:spcBef>
                <a:spcPts val="0"/>
              </a:spcBef>
              <a:buNone/>
            </a:pPr>
            <a:endParaRPr sz="10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9" name="Shape 1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lnSpc>
                <a:spcPct val="115000"/>
              </a:lnSpc>
              <a:spcBef>
                <a:spcPts val="0"/>
              </a:spcBef>
              <a:buNone/>
            </a:pPr>
            <a:r>
              <a:rPr lang="en"/>
              <a:t>●The term was coined by Dr. Johnson after he noticed that Conduct Disorder/Oppositional defiant disorder, PTSD, Autism, Spectrum, and ADHD were commonly seen in juvenile firesetters and bomb makers.</a:t>
            </a:r>
          </a:p>
          <a:p>
            <a:pPr rtl="0">
              <a:lnSpc>
                <a:spcPct val="115000"/>
              </a:lnSpc>
              <a:spcBef>
                <a:spcPts val="0"/>
              </a:spcBef>
              <a:buNone/>
            </a:pPr>
            <a:r>
              <a:rPr lang="en"/>
              <a:t>Conduct disorder- Conduct disorder is classified by inappropriate aggressive behavior and disregard for the rights of others which results in delinquent behavior, including fire setting (APA, 2013, Lexcen, 2000). JFSB are more likely to meet criteria for CD than any other mental health disorder (Dolan et al., 2011, Kolk &amp; Kazdin, 1988; Sakeim &amp; Osborn, 1994) which is likely because fire setting is part of the criteria for conduct disorder. </a:t>
            </a:r>
          </a:p>
          <a:p>
            <a:pPr rtl="0">
              <a:lnSpc>
                <a:spcPct val="115000"/>
              </a:lnSpc>
              <a:spcBef>
                <a:spcPts val="0"/>
              </a:spcBef>
              <a:buNone/>
            </a:pPr>
            <a:r>
              <a:rPr lang="en"/>
              <a:t>PTSD- PTSD occurs after witnessing, experiencing, learning of, or being exposed to details of a traumatic event (APA,2013).</a:t>
            </a:r>
          </a:p>
          <a:p>
            <a:pPr rtl="0">
              <a:lnSpc>
                <a:spcPct val="115000"/>
              </a:lnSpc>
              <a:spcBef>
                <a:spcPts val="0"/>
              </a:spcBef>
              <a:buNone/>
            </a:pPr>
            <a:r>
              <a:rPr lang="en"/>
              <a:t>ADHD- Characterized by deficits in social interaction and communication and the presence of unusual behaviors or interests (APA, 2013)</a:t>
            </a:r>
          </a:p>
          <a:p>
            <a:pPr rtl="0">
              <a:lnSpc>
                <a:spcPct val="115000"/>
              </a:lnSpc>
              <a:spcBef>
                <a:spcPts val="0"/>
              </a:spcBef>
              <a:buNone/>
            </a:pPr>
            <a:r>
              <a:rPr lang="en"/>
              <a:t>ASD- ASD is characterized by deficits in social interaction and communication and the presence of unusual behaviors or interests (APA,2013) </a:t>
            </a:r>
          </a:p>
          <a:p>
            <a:pPr rtl="0">
              <a:lnSpc>
                <a:spcPct val="115000"/>
              </a:lnSpc>
              <a:spcBef>
                <a:spcPts val="0"/>
              </a:spcBef>
              <a:buNone/>
            </a:pPr>
            <a:endParaRPr/>
          </a:p>
          <a:p>
            <a:pPr rtl="0">
              <a:lnSpc>
                <a:spcPct val="115000"/>
              </a:lnSpc>
              <a:spcBef>
                <a:spcPts val="0"/>
              </a:spcBef>
              <a:buNone/>
            </a:pPr>
            <a:r>
              <a:rPr lang="en"/>
              <a:t>This is important in terms of </a:t>
            </a:r>
          </a:p>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56" name="Shape 1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Informed consent: Working with juveniles it is important to make sure consent and assent are given prior to starting treatment. Assent of the juvenile means that the juvenile has an understanding of the treatment being provided and understands his or her rights</a:t>
            </a:r>
          </a:p>
          <a:p>
            <a:pPr rtl="0">
              <a:spcBef>
                <a:spcPts val="0"/>
              </a:spcBef>
              <a:buNone/>
            </a:pPr>
            <a:r>
              <a:rPr lang="en"/>
              <a:t>Competence: Therapist should be practicing within their realm of competence or area of expertise. Appropriate supervisor should be sought prior to working with juvenile, juvenile fire setters or individuals with specific diagnoses you’re not familiar with. </a:t>
            </a:r>
          </a:p>
          <a:p>
            <a:pPr rtl="0">
              <a:spcBef>
                <a:spcPts val="0"/>
              </a:spcBef>
              <a:buNone/>
            </a:pPr>
            <a:r>
              <a:rPr lang="en"/>
              <a:t>Limits of confidentiality: Limits of confidentiality should always be explained to a client. It’s important to note limits of confidentiality when working with a forensic population, because the client is whoever the referral agent is. </a:t>
            </a: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lvl="0" rtl="0">
              <a:spcBef>
                <a:spcPts val="0"/>
              </a:spcBef>
              <a:buNone/>
            </a:pPr>
            <a:r>
              <a:rPr lang="en"/>
              <a:t>Specialty guidelines for forensic psychology</a:t>
            </a:r>
          </a:p>
          <a:p>
            <a:pPr rtl="0">
              <a:spcBef>
                <a:spcPts val="0"/>
              </a:spcBef>
              <a:buNone/>
            </a:pPr>
            <a:r>
              <a:rPr lang="en"/>
              <a:t>*Gaining and maintaining comptence: This is important because  juvenile firesetters a specific population that needs specialized training. Forensic practitioners needadequte training, education, and supervised experienced</a:t>
            </a:r>
          </a:p>
          <a:p>
            <a:pPr rtl="0">
              <a:spcBef>
                <a:spcPts val="0"/>
              </a:spcBef>
              <a:buNone/>
            </a:pPr>
            <a:r>
              <a:rPr lang="en"/>
              <a:t>*Therapeutic forensic role- providing therapy in a forensic role is tricky because of the issue of multiple relationships. This may impair objectivity and or cause harm to the client. The therapist shoud </a:t>
            </a:r>
          </a:p>
          <a:p>
            <a:pPr rtl="0">
              <a:spcBef>
                <a:spcPts val="0"/>
              </a:spcBef>
              <a:buNone/>
            </a:pPr>
            <a:r>
              <a:rPr lang="en"/>
              <a:t>*communication with forensic examinees: forensic practitioners must inform the client about the nature and purpose of the exam or interview. This is especially important </a:t>
            </a:r>
          </a:p>
          <a:p>
            <a:pPr lvl="0" rtl="0">
              <a:spcBef>
                <a:spcPts val="0"/>
              </a:spcBef>
              <a:buNone/>
            </a:pPr>
            <a:r>
              <a:rPr lang="en"/>
              <a:t>*commun. to retain: this includes information that may be disclosed to retaining party.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2" name="Shape 16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lnSpc>
                <a:spcPct val="115000"/>
              </a:lnSpc>
              <a:spcBef>
                <a:spcPts val="0"/>
              </a:spcBef>
              <a:buNone/>
            </a:pPr>
            <a:r>
              <a:rPr lang="en" sz="1200" b="1">
                <a:latin typeface="Times New Roman"/>
                <a:ea typeface="Times New Roman"/>
                <a:cs typeface="Times New Roman"/>
                <a:sym typeface="Times New Roman"/>
              </a:rPr>
              <a:t>Moved to end of presentation - Best practices Ethical responsibility to use statistics appropriately, ethical responsibility to work with individuals from different community agencies and officials</a:t>
            </a:r>
          </a:p>
          <a:p>
            <a:pPr rtl="0">
              <a:lnSpc>
                <a:spcPct val="115000"/>
              </a:lnSpc>
              <a:spcBef>
                <a:spcPts val="0"/>
              </a:spcBef>
              <a:buNone/>
            </a:pPr>
            <a:r>
              <a:rPr lang="en" sz="1200" b="1">
                <a:latin typeface="Times New Roman"/>
                <a:ea typeface="Times New Roman"/>
                <a:cs typeface="Times New Roman"/>
                <a:sym typeface="Times New Roman"/>
              </a:rPr>
              <a:t>GeoMapping:</a:t>
            </a:r>
            <a:r>
              <a:rPr lang="en" sz="1200">
                <a:latin typeface="Times New Roman"/>
                <a:ea typeface="Times New Roman"/>
                <a:cs typeface="Times New Roman"/>
                <a:sym typeface="Times New Roman"/>
              </a:rPr>
              <a:t> The use of geo-mapping software is useful in discerning where certain and specific phenomena occur and helps lend insight into why certain phenomena may be occurring in certain regions or areas. Geo-mapping is a useful way to present data and provides visuals of where this data is coming from, or where there is a lack of data indicating a minimal occurrence of certain phenomena or lack of reporting of such phenomena. Geo-mapping can be a particularly helpful tool for law enforcement and the field of criminology as it provides insight into where specific crimes are being committed.</a:t>
            </a:r>
          </a:p>
          <a:p>
            <a:pPr rtl="0">
              <a:lnSpc>
                <a:spcPct val="115000"/>
              </a:lnSpc>
              <a:spcBef>
                <a:spcPts val="0"/>
              </a:spcBef>
              <a:buNone/>
            </a:pPr>
            <a:r>
              <a:rPr lang="en" sz="1200">
                <a:latin typeface="Times New Roman"/>
                <a:ea typeface="Times New Roman"/>
                <a:cs typeface="Times New Roman"/>
                <a:sym typeface="Times New Roman"/>
              </a:rPr>
              <a:t> </a:t>
            </a:r>
          </a:p>
          <a:p>
            <a:pPr rtl="0">
              <a:lnSpc>
                <a:spcPct val="115000"/>
              </a:lnSpc>
              <a:spcBef>
                <a:spcPts val="0"/>
              </a:spcBef>
              <a:buNone/>
            </a:pPr>
            <a:r>
              <a:rPr lang="en" sz="1200">
                <a:latin typeface="Times New Roman"/>
                <a:ea typeface="Times New Roman"/>
                <a:cs typeface="Times New Roman"/>
                <a:sym typeface="Times New Roman"/>
              </a:rPr>
              <a:t>Geo-mapping has been successfully utilized to document specific crimes over time. For example, if there are a higher number of robberies in a certain neighborhood, law enforcement can warn local business owners and better assist them in preparing for and possibly preventing a robbery in their own business. Law enforcement can also examine this data and better determine how to utilize their resources, if robberies are being committed often in a particular neighborhood, local law enforcement may consider dispatching extra officers to that particular neighborhood for a six month time frame in order to intervene and hopefully prevent more robberies from occurring. Geo-mapping can thus be immensely helpful in guiding the allocation of law enforcement resources as well as other local resources that could be of help in the intervention and prevention of crimes and in the promotion of public safety.</a:t>
            </a:r>
          </a:p>
          <a:p>
            <a:pPr rtl="0">
              <a:lnSpc>
                <a:spcPct val="115000"/>
              </a:lnSpc>
              <a:spcBef>
                <a:spcPts val="0"/>
              </a:spcBef>
              <a:buNone/>
            </a:pPr>
            <a:r>
              <a:rPr lang="en" sz="1200">
                <a:latin typeface="Times New Roman"/>
                <a:ea typeface="Times New Roman"/>
                <a:cs typeface="Times New Roman"/>
                <a:sym typeface="Times New Roman"/>
              </a:rPr>
              <a:t> </a:t>
            </a:r>
          </a:p>
          <a:p>
            <a:pPr rtl="0">
              <a:lnSpc>
                <a:spcPct val="115000"/>
              </a:lnSpc>
              <a:spcBef>
                <a:spcPts val="0"/>
              </a:spcBef>
              <a:buNone/>
            </a:pPr>
            <a:r>
              <a:rPr lang="en" sz="1200">
                <a:latin typeface="Times New Roman"/>
                <a:ea typeface="Times New Roman"/>
                <a:cs typeface="Times New Roman"/>
                <a:sym typeface="Times New Roman"/>
              </a:rPr>
              <a:t>In instances when geo-mapping data indicates that few or no juvenile fire setting incidents occur, this could be an indication that fires are being underreported.  Additional resources may be allocated to this region in order to improve public awareness and encourage reporting. Alternatively, this particular region may provide fire safety education in schools, churches, and at community events or has community service providers dedicated to educating the public about fire safety and treating juvenile fire setters, serving as a model for other communities.</a:t>
            </a:r>
          </a:p>
          <a:p>
            <a:pPr rtl="0">
              <a:spcBef>
                <a:spcPts val="0"/>
              </a:spcBef>
              <a:buNone/>
            </a:pPr>
            <a:r>
              <a:rPr lang="en" b="1"/>
              <a:t>Geo Profiling: </a:t>
            </a:r>
          </a:p>
          <a:p>
            <a:pPr rtl="0">
              <a:lnSpc>
                <a:spcPct val="107000"/>
              </a:lnSpc>
              <a:spcBef>
                <a:spcPts val="0"/>
              </a:spcBef>
              <a:spcAft>
                <a:spcPts val="800"/>
              </a:spcAft>
              <a:buNone/>
            </a:pPr>
            <a:r>
              <a:rPr lang="en" sz="1200">
                <a:latin typeface="Times New Roman"/>
                <a:ea typeface="Times New Roman"/>
                <a:cs typeface="Times New Roman"/>
                <a:sym typeface="Times New Roman"/>
              </a:rPr>
              <a:t>Geo-profiling takes the concept of geo-mapping and integrates it into a particular context. For example, in the field of criminology and criminal justice, geo-profiling is used to research crime.  If law enforcement personnel and researchers can pinpoint not only where certain crimes are being committed, but also the motivation for frequently used by the offenders in this crime, they may be able to better understand why these crimes are being committed. This understanding could lead to more effective intervention and prevention strategies. For example, geo-profiling has been used by law enforcement to document criminal gang activity in urban regions and has helped law enforcement gain a better understanding of where certain gang territories begin and end, thus if a gang related crime is committed in a certain territory, law enforcement can reference geo-profiling data to determine which gang or gangs might be involved based on the gang territory where the crime was committed, or to predict violence in a certain neighborhood following a thus-far isolated incident. This information provides law enforcement a place to start when investigating crimes committed in communities with strong gang presences.</a:t>
            </a:r>
          </a:p>
          <a:p>
            <a:pPr rtl="0">
              <a:lnSpc>
                <a:spcPct val="107000"/>
              </a:lnSpc>
              <a:spcBef>
                <a:spcPts val="0"/>
              </a:spcBef>
              <a:spcAft>
                <a:spcPts val="800"/>
              </a:spcAft>
              <a:buNone/>
            </a:pPr>
            <a:r>
              <a:rPr lang="en" sz="1200">
                <a:latin typeface="Times New Roman"/>
                <a:ea typeface="Times New Roman"/>
                <a:cs typeface="Times New Roman"/>
                <a:sym typeface="Times New Roman"/>
              </a:rPr>
              <a:t>The above examples illustrate how geo-profiling can help facilitate the research and handling of juvenile gang related fire setting. In terms of juvenile fire setting, geo-profiling provides data regarding regions where intentionally set fires occur more frequently. Not only does juvenile fire setting geo-profiling data provide information about where fires are occurring, it also provides information about where fires are not occurring, and this is also helpful and relevant forensic information.</a:t>
            </a:r>
          </a:p>
          <a:p>
            <a:pPr rtl="0">
              <a:spcBef>
                <a:spcPts val="0"/>
              </a:spcBef>
              <a:buNone/>
            </a:pPr>
            <a:r>
              <a:rPr lang="en" b="1"/>
              <a:t>Pulling Levers: </a:t>
            </a:r>
            <a:r>
              <a:rPr lang="en" sz="1200">
                <a:latin typeface="Times New Roman"/>
                <a:ea typeface="Times New Roman"/>
                <a:cs typeface="Times New Roman"/>
                <a:sym typeface="Times New Roman"/>
              </a:rPr>
              <a:t>The focused deterrence strategy identified as pulling levers is an example of a successful pairing of crime analysis and policing strategies put into action. At its most elementary, this specific problem-oriented policing technique involves the identification of a specific criminal problem, and the identification of individuals responsible for the majority of the calls related to that problem in a community, followed by structured approach to sanctioning those individuals for those behaviors. This results in a reduction of the rate and impact of that criminal behavior in the community. The reduction of GR-JFSB at the community level may be well served via the use of the pulling levers model by community and regional task force groups. </a:t>
            </a:r>
          </a:p>
          <a:p>
            <a:pPr lvl="0" rtl="0">
              <a:spcBef>
                <a:spcPts val="0"/>
              </a:spcBef>
              <a:buNone/>
            </a:pP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311708" y="744575"/>
            <a:ext cx="8520599" cy="2052599"/>
          </a:xfrm>
          <a:prstGeom prst="rect">
            <a:avLst/>
          </a:prstGeom>
        </p:spPr>
        <p:txBody>
          <a:bodyPr lIns="91425" tIns="91425" rIns="91425" bIns="91425" anchor="b" anchorCtr="0"/>
          <a:lstStyle>
            <a:lvl1pPr algn="ctr">
              <a:spcBef>
                <a:spcPts val="0"/>
              </a:spcBef>
              <a:buSzPct val="100000"/>
              <a:defRPr sz="5200"/>
            </a:lvl1pPr>
            <a:lvl2pPr algn="ctr">
              <a:spcBef>
                <a:spcPts val="0"/>
              </a:spcBef>
              <a:buSzPct val="100000"/>
              <a:defRPr sz="5200"/>
            </a:lvl2pPr>
            <a:lvl3pPr algn="ctr">
              <a:spcBef>
                <a:spcPts val="0"/>
              </a:spcBef>
              <a:buSzPct val="100000"/>
              <a:defRPr sz="5200"/>
            </a:lvl3pPr>
            <a:lvl4pPr algn="ctr">
              <a:spcBef>
                <a:spcPts val="0"/>
              </a:spcBef>
              <a:buSzPct val="100000"/>
              <a:defRPr sz="5200"/>
            </a:lvl4pPr>
            <a:lvl5pPr algn="ctr">
              <a:spcBef>
                <a:spcPts val="0"/>
              </a:spcBef>
              <a:buSzPct val="100000"/>
              <a:defRPr sz="5200"/>
            </a:lvl5pPr>
            <a:lvl6pPr algn="ctr">
              <a:spcBef>
                <a:spcPts val="0"/>
              </a:spcBef>
              <a:buSzPct val="100000"/>
              <a:defRPr sz="5200"/>
            </a:lvl6pPr>
            <a:lvl7pPr algn="ctr">
              <a:spcBef>
                <a:spcPts val="0"/>
              </a:spcBef>
              <a:buSzPct val="100000"/>
              <a:defRPr sz="5200"/>
            </a:lvl7pPr>
            <a:lvl8pPr algn="ctr">
              <a:spcBef>
                <a:spcPts val="0"/>
              </a:spcBef>
              <a:buSzPct val="100000"/>
              <a:defRPr sz="5200"/>
            </a:lvl8pPr>
            <a:lvl9pPr algn="ctr">
              <a:spcBef>
                <a:spcPts val="0"/>
              </a:spcBef>
              <a:buSzPct val="100000"/>
              <a:defRPr sz="5200"/>
            </a:lvl9pPr>
          </a:lstStyle>
          <a:p>
            <a:endParaRPr/>
          </a:p>
        </p:txBody>
      </p:sp>
      <p:sp>
        <p:nvSpPr>
          <p:cNvPr id="10" name="Shape 10"/>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800"/>
            </a:lvl1pPr>
            <a:lvl2pPr algn="ctr">
              <a:lnSpc>
                <a:spcPct val="100000"/>
              </a:lnSpc>
              <a:spcBef>
                <a:spcPts val="0"/>
              </a:spcBef>
              <a:spcAft>
                <a:spcPts val="0"/>
              </a:spcAft>
              <a:buSzPct val="100000"/>
              <a:buNone/>
              <a:defRPr sz="2800"/>
            </a:lvl2pPr>
            <a:lvl3pPr algn="ctr">
              <a:lnSpc>
                <a:spcPct val="100000"/>
              </a:lnSpc>
              <a:spcBef>
                <a:spcPts val="0"/>
              </a:spcBef>
              <a:spcAft>
                <a:spcPts val="0"/>
              </a:spcAft>
              <a:buSzPct val="100000"/>
              <a:buNone/>
              <a:defRPr sz="2800"/>
            </a:lvl3pPr>
            <a:lvl4pPr algn="ctr">
              <a:lnSpc>
                <a:spcPct val="100000"/>
              </a:lnSpc>
              <a:spcBef>
                <a:spcPts val="0"/>
              </a:spcBef>
              <a:spcAft>
                <a:spcPts val="0"/>
              </a:spcAft>
              <a:buSzPct val="100000"/>
              <a:buNone/>
              <a:defRPr sz="2800"/>
            </a:lvl4pPr>
            <a:lvl5pPr algn="ctr">
              <a:lnSpc>
                <a:spcPct val="100000"/>
              </a:lnSpc>
              <a:spcBef>
                <a:spcPts val="0"/>
              </a:spcBef>
              <a:spcAft>
                <a:spcPts val="0"/>
              </a:spcAft>
              <a:buSzPct val="100000"/>
              <a:buNone/>
              <a:defRPr sz="2800"/>
            </a:lvl5pPr>
            <a:lvl6pPr algn="ctr">
              <a:lnSpc>
                <a:spcPct val="100000"/>
              </a:lnSpc>
              <a:spcBef>
                <a:spcPts val="0"/>
              </a:spcBef>
              <a:spcAft>
                <a:spcPts val="0"/>
              </a:spcAft>
              <a:buSzPct val="100000"/>
              <a:buNone/>
              <a:defRPr sz="2800"/>
            </a:lvl6pPr>
            <a:lvl7pPr algn="ctr">
              <a:lnSpc>
                <a:spcPct val="100000"/>
              </a:lnSpc>
              <a:spcBef>
                <a:spcPts val="0"/>
              </a:spcBef>
              <a:spcAft>
                <a:spcPts val="0"/>
              </a:spcAft>
              <a:buSzPct val="100000"/>
              <a:buNone/>
              <a:defRPr sz="2800"/>
            </a:lvl7pPr>
            <a:lvl8pPr algn="ctr">
              <a:lnSpc>
                <a:spcPct val="100000"/>
              </a:lnSpc>
              <a:spcBef>
                <a:spcPts val="0"/>
              </a:spcBef>
              <a:spcAft>
                <a:spcPts val="0"/>
              </a:spcAft>
              <a:buSzPct val="100000"/>
              <a:buNone/>
              <a:defRPr sz="2800"/>
            </a:lvl8pPr>
            <a:lvl9pPr algn="ctr">
              <a:lnSpc>
                <a:spcPct val="100000"/>
              </a:lnSpc>
              <a:spcBef>
                <a:spcPts val="0"/>
              </a:spcBef>
              <a:spcAft>
                <a:spcPts val="0"/>
              </a:spcAft>
              <a:buSzPct val="100000"/>
              <a:buNone/>
              <a:defRPr sz="2800"/>
            </a:lvl9pPr>
          </a:lstStyle>
          <a:p>
            <a:endParaRPr/>
          </a:p>
        </p:txBody>
      </p:sp>
      <p:sp>
        <p:nvSpPr>
          <p:cNvPr id="11" name="Shape 1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11700" y="2150850"/>
            <a:ext cx="8520599" cy="841800"/>
          </a:xfrm>
          <a:prstGeom prst="rect">
            <a:avLst/>
          </a:prstGeom>
        </p:spPr>
        <p:txBody>
          <a:bodyPr lIns="91425" tIns="91425" rIns="91425" bIns="91425" anchor="ctr" anchorCtr="0"/>
          <a:lstStyle>
            <a:lvl1pPr algn="ctr">
              <a:spcBef>
                <a:spcPts val="0"/>
              </a:spcBef>
              <a:buSzPct val="100000"/>
              <a:defRPr sz="3600"/>
            </a:lvl1pPr>
            <a:lvl2pPr algn="ctr">
              <a:spcBef>
                <a:spcPts val="0"/>
              </a:spcBef>
              <a:buSzPct val="100000"/>
              <a:defRPr sz="3600"/>
            </a:lvl2pPr>
            <a:lvl3pPr algn="ctr">
              <a:spcBef>
                <a:spcPts val="0"/>
              </a:spcBef>
              <a:buSzPct val="100000"/>
              <a:defRPr sz="3600"/>
            </a:lvl3pPr>
            <a:lvl4pPr algn="ctr">
              <a:spcBef>
                <a:spcPts val="0"/>
              </a:spcBef>
              <a:buSzPct val="100000"/>
              <a:defRPr sz="3600"/>
            </a:lvl4pPr>
            <a:lvl5pPr algn="ctr">
              <a:spcBef>
                <a:spcPts val="0"/>
              </a:spcBef>
              <a:buSzPct val="100000"/>
              <a:defRPr sz="3600"/>
            </a:lvl5pPr>
            <a:lvl6pPr algn="ctr">
              <a:spcBef>
                <a:spcPts val="0"/>
              </a:spcBef>
              <a:buSzPct val="100000"/>
              <a:defRPr sz="3600"/>
            </a:lvl6pPr>
            <a:lvl7pPr algn="ctr">
              <a:spcBef>
                <a:spcPts val="0"/>
              </a:spcBef>
              <a:buSzPct val="100000"/>
              <a:defRPr sz="3600"/>
            </a:lvl7pPr>
            <a:lvl8pPr algn="ctr">
              <a:spcBef>
                <a:spcPts val="0"/>
              </a:spcBef>
              <a:buSzPct val="100000"/>
              <a:defRPr sz="3600"/>
            </a:lvl8pPr>
            <a:lvl9pPr algn="ctr">
              <a:spcBef>
                <a:spcPts val="0"/>
              </a:spcBef>
              <a:buSzPct val="100000"/>
              <a:defRPr sz="3600"/>
            </a:lvl9pPr>
          </a:lstStyle>
          <a:p>
            <a:endParaRPr/>
          </a:p>
        </p:txBody>
      </p:sp>
      <p:sp>
        <p:nvSpPr>
          <p:cNvPr id="14" name="Shape 1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2" name="Shape 22"/>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a:spcBef>
                <a:spcPts val="0"/>
              </a:spcBef>
              <a:buSzPct val="100000"/>
              <a:defRPr sz="14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23" name="Shape 2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599" cy="572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311700" y="555600"/>
            <a:ext cx="2807999" cy="755699"/>
          </a:xfrm>
          <a:prstGeom prst="rect">
            <a:avLst/>
          </a:prstGeom>
        </p:spPr>
        <p:txBody>
          <a:bodyPr lIns="91425" tIns="91425" rIns="91425" bIns="91425" anchor="b" anchorCtr="0"/>
          <a:lstStyle>
            <a:lvl1pPr>
              <a:spcBef>
                <a:spcPts val="0"/>
              </a:spcBef>
              <a:buSzPct val="100000"/>
              <a:defRPr sz="2400"/>
            </a:lvl1pPr>
            <a:lvl2pPr>
              <a:spcBef>
                <a:spcPts val="0"/>
              </a:spcBef>
              <a:buSzPct val="100000"/>
              <a:defRPr sz="2400"/>
            </a:lvl2pPr>
            <a:lvl3pPr>
              <a:spcBef>
                <a:spcPts val="0"/>
              </a:spcBef>
              <a:buSzPct val="100000"/>
              <a:defRPr sz="2400"/>
            </a:lvl3pPr>
            <a:lvl4pPr>
              <a:spcBef>
                <a:spcPts val="0"/>
              </a:spcBef>
              <a:buSzPct val="100000"/>
              <a:defRPr sz="2400"/>
            </a:lvl4pPr>
            <a:lvl5pPr>
              <a:spcBef>
                <a:spcPts val="0"/>
              </a:spcBef>
              <a:buSzPct val="100000"/>
              <a:defRPr sz="2400"/>
            </a:lvl5pPr>
            <a:lvl6pPr>
              <a:spcBef>
                <a:spcPts val="0"/>
              </a:spcBef>
              <a:buSzPct val="100000"/>
              <a:defRPr sz="2400"/>
            </a:lvl6pPr>
            <a:lvl7pPr>
              <a:spcBef>
                <a:spcPts val="0"/>
              </a:spcBef>
              <a:buSzPct val="100000"/>
              <a:defRPr sz="2400"/>
            </a:lvl7pPr>
            <a:lvl8pPr>
              <a:spcBef>
                <a:spcPts val="0"/>
              </a:spcBef>
              <a:buSzPct val="100000"/>
              <a:defRPr sz="2400"/>
            </a:lvl8pPr>
            <a:lvl9pPr>
              <a:spcBef>
                <a:spcPts val="0"/>
              </a:spcBef>
              <a:buSzPct val="100000"/>
              <a:defRPr sz="2400"/>
            </a:lvl9pPr>
          </a:lstStyle>
          <a:p>
            <a:endParaRPr/>
          </a:p>
        </p:txBody>
      </p:sp>
      <p:sp>
        <p:nvSpPr>
          <p:cNvPr id="29" name="Shape 29"/>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a:spcBef>
                <a:spcPts val="0"/>
              </a:spcBef>
              <a:buSzPct val="100000"/>
              <a:defRPr sz="1200"/>
            </a:lvl1pPr>
            <a:lvl2pPr>
              <a:spcBef>
                <a:spcPts val="0"/>
              </a:spcBef>
              <a:buSzPct val="100000"/>
              <a:defRPr sz="1200"/>
            </a:lvl2pPr>
            <a:lvl3pPr>
              <a:spcBef>
                <a:spcPts val="0"/>
              </a:spcBef>
              <a:buSzPct val="100000"/>
              <a:defRPr sz="1200"/>
            </a:lvl3pPr>
            <a:lvl4pPr>
              <a:spcBef>
                <a:spcPts val="0"/>
              </a:spcBef>
              <a:buSzPct val="100000"/>
              <a:defRPr sz="1200"/>
            </a:lvl4pPr>
            <a:lvl5pPr>
              <a:spcBef>
                <a:spcPts val="0"/>
              </a:spcBef>
              <a:buSzPct val="100000"/>
              <a:defRPr sz="1200"/>
            </a:lvl5pPr>
            <a:lvl6pPr>
              <a:spcBef>
                <a:spcPts val="0"/>
              </a:spcBef>
              <a:buSzPct val="100000"/>
              <a:defRPr sz="1200"/>
            </a:lvl6pPr>
            <a:lvl7pPr>
              <a:spcBef>
                <a:spcPts val="0"/>
              </a:spcBef>
              <a:buSzPct val="100000"/>
              <a:defRPr sz="1200"/>
            </a:lvl7pPr>
            <a:lvl8pPr>
              <a:spcBef>
                <a:spcPts val="0"/>
              </a:spcBef>
              <a:buSzPct val="100000"/>
              <a:defRPr sz="1200"/>
            </a:lvl8pPr>
            <a:lvl9pPr>
              <a:spcBef>
                <a:spcPts val="0"/>
              </a:spcBef>
              <a:buSzPct val="100000"/>
              <a:defRPr sz="12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90250" y="450150"/>
            <a:ext cx="6367800" cy="4090800"/>
          </a:xfrm>
          <a:prstGeom prst="rect">
            <a:avLst/>
          </a:prstGeom>
        </p:spPr>
        <p:txBody>
          <a:bodyPr lIns="91425" tIns="91425" rIns="91425" bIns="91425" anchor="ctr" anchorCtr="0"/>
          <a:lstStyle>
            <a:lvl1pPr>
              <a:spcBef>
                <a:spcPts val="0"/>
              </a:spcBef>
              <a:buSzPct val="100000"/>
              <a:defRPr sz="4800"/>
            </a:lvl1pPr>
            <a:lvl2pPr>
              <a:spcBef>
                <a:spcPts val="0"/>
              </a:spcBef>
              <a:buSzPct val="100000"/>
              <a:defRPr sz="4800"/>
            </a:lvl2pPr>
            <a:lvl3pPr>
              <a:spcBef>
                <a:spcPts val="0"/>
              </a:spcBef>
              <a:buSzPct val="100000"/>
              <a:defRPr sz="4800"/>
            </a:lvl3pPr>
            <a:lvl4pPr>
              <a:spcBef>
                <a:spcPts val="0"/>
              </a:spcBef>
              <a:buSzPct val="100000"/>
              <a:defRPr sz="4800"/>
            </a:lvl4pPr>
            <a:lvl5pPr>
              <a:spcBef>
                <a:spcPts val="0"/>
              </a:spcBef>
              <a:buSzPct val="100000"/>
              <a:defRPr sz="4800"/>
            </a:lvl5pPr>
            <a:lvl6pPr>
              <a:spcBef>
                <a:spcPts val="0"/>
              </a:spcBef>
              <a:buSzPct val="100000"/>
              <a:defRPr sz="4800"/>
            </a:lvl6pPr>
            <a:lvl7pPr>
              <a:spcBef>
                <a:spcPts val="0"/>
              </a:spcBef>
              <a:buSzPct val="100000"/>
              <a:defRPr sz="4800"/>
            </a:lvl7pPr>
            <a:lvl8pPr>
              <a:spcBef>
                <a:spcPts val="0"/>
              </a:spcBef>
              <a:buSzPct val="100000"/>
              <a:defRPr sz="4800"/>
            </a:lvl8pPr>
            <a:lvl9pPr>
              <a:spcBef>
                <a:spcPts val="0"/>
              </a:spcBef>
              <a:buSzPct val="100000"/>
              <a:defRPr sz="4800"/>
            </a:lvl9pPr>
          </a:lstStyle>
          <a:p>
            <a:endParaRPr/>
          </a:p>
        </p:txBody>
      </p:sp>
      <p:sp>
        <p:nvSpPr>
          <p:cNvPr id="33" name="Shape 3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4"/>
        <p:cNvGrpSpPr/>
        <p:nvPr/>
      </p:nvGrpSpPr>
      <p:grpSpPr>
        <a:xfrm>
          <a:off x="0" y="0"/>
          <a:ext cx="0" cy="0"/>
          <a:chOff x="0" y="0"/>
          <a:chExt cx="0" cy="0"/>
        </a:xfrm>
      </p:grpSpPr>
      <p:sp>
        <p:nvSpPr>
          <p:cNvPr id="35" name="Shape 35"/>
          <p:cNvSpPr/>
          <p:nvPr/>
        </p:nvSpPr>
        <p:spPr>
          <a:xfrm>
            <a:off x="4572000" y="25"/>
            <a:ext cx="4572000" cy="5143499"/>
          </a:xfrm>
          <a:prstGeom prst="rect">
            <a:avLst/>
          </a:prstGeom>
          <a:solidFill>
            <a:schemeClr val="dk2"/>
          </a:solidFill>
          <a:ln>
            <a:noFill/>
          </a:ln>
        </p:spPr>
        <p:txBody>
          <a:bodyPr lIns="91425" tIns="91425" rIns="91425" bIns="91425" anchor="ctr" anchorCtr="0">
            <a:noAutofit/>
          </a:bodyPr>
          <a:lstStyle/>
          <a:p>
            <a:pPr>
              <a:spcBef>
                <a:spcPts val="0"/>
              </a:spcBef>
              <a:buNone/>
            </a:pPr>
            <a:endParaRPr/>
          </a:p>
        </p:txBody>
      </p:sp>
      <p:sp>
        <p:nvSpPr>
          <p:cNvPr id="36" name="Shape 36"/>
          <p:cNvSpPr txBox="1">
            <a:spLocks noGrp="1"/>
          </p:cNvSpPr>
          <p:nvPr>
            <p:ph type="title"/>
          </p:nvPr>
        </p:nvSpPr>
        <p:spPr>
          <a:xfrm>
            <a:off x="265500" y="1233175"/>
            <a:ext cx="4045199" cy="1482300"/>
          </a:xfrm>
          <a:prstGeom prst="rect">
            <a:avLst/>
          </a:prstGeom>
        </p:spPr>
        <p:txBody>
          <a:bodyPr lIns="91425" tIns="91425" rIns="91425" bIns="91425" anchor="b" anchorCtr="0"/>
          <a:lstStyle>
            <a:lvl1pPr algn="ctr">
              <a:spcBef>
                <a:spcPts val="0"/>
              </a:spcBef>
              <a:buSzPct val="100000"/>
              <a:defRPr sz="4200"/>
            </a:lvl1pPr>
            <a:lvl2pPr algn="ctr">
              <a:spcBef>
                <a:spcPts val="0"/>
              </a:spcBef>
              <a:buSzPct val="100000"/>
              <a:defRPr sz="4200"/>
            </a:lvl2pPr>
            <a:lvl3pPr algn="ctr">
              <a:spcBef>
                <a:spcPts val="0"/>
              </a:spcBef>
              <a:buSzPct val="100000"/>
              <a:defRPr sz="4200"/>
            </a:lvl3pPr>
            <a:lvl4pPr algn="ctr">
              <a:spcBef>
                <a:spcPts val="0"/>
              </a:spcBef>
              <a:buSzPct val="100000"/>
              <a:defRPr sz="4200"/>
            </a:lvl4pPr>
            <a:lvl5pPr algn="ctr">
              <a:spcBef>
                <a:spcPts val="0"/>
              </a:spcBef>
              <a:buSzPct val="100000"/>
              <a:defRPr sz="4200"/>
            </a:lvl5pPr>
            <a:lvl6pPr algn="ctr">
              <a:spcBef>
                <a:spcPts val="0"/>
              </a:spcBef>
              <a:buSzPct val="100000"/>
              <a:defRPr sz="4200"/>
            </a:lvl6pPr>
            <a:lvl7pPr algn="ctr">
              <a:spcBef>
                <a:spcPts val="0"/>
              </a:spcBef>
              <a:buSzPct val="100000"/>
              <a:defRPr sz="4200"/>
            </a:lvl7pPr>
            <a:lvl8pPr algn="ctr">
              <a:spcBef>
                <a:spcPts val="0"/>
              </a:spcBef>
              <a:buSzPct val="100000"/>
              <a:defRPr sz="4200"/>
            </a:lvl8pPr>
            <a:lvl9pPr algn="ctr">
              <a:spcBef>
                <a:spcPts val="0"/>
              </a:spcBef>
              <a:buSzPct val="100000"/>
              <a:defRPr sz="4200"/>
            </a:lvl9pPr>
          </a:lstStyle>
          <a:p>
            <a:endParaRPr/>
          </a:p>
        </p:txBody>
      </p:sp>
      <p:sp>
        <p:nvSpPr>
          <p:cNvPr id="37" name="Shape 37"/>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algn="ctr">
              <a:lnSpc>
                <a:spcPct val="100000"/>
              </a:lnSpc>
              <a:spcBef>
                <a:spcPts val="0"/>
              </a:spcBef>
              <a:spcAft>
                <a:spcPts val="0"/>
              </a:spcAft>
              <a:buSzPct val="100000"/>
              <a:buNone/>
              <a:defRPr sz="2100"/>
            </a:lvl1pPr>
            <a:lvl2pPr algn="ctr">
              <a:lnSpc>
                <a:spcPct val="100000"/>
              </a:lnSpc>
              <a:spcBef>
                <a:spcPts val="0"/>
              </a:spcBef>
              <a:spcAft>
                <a:spcPts val="0"/>
              </a:spcAft>
              <a:buSzPct val="100000"/>
              <a:buNone/>
              <a:defRPr sz="2100"/>
            </a:lvl2pPr>
            <a:lvl3pPr algn="ctr">
              <a:lnSpc>
                <a:spcPct val="100000"/>
              </a:lnSpc>
              <a:spcBef>
                <a:spcPts val="0"/>
              </a:spcBef>
              <a:spcAft>
                <a:spcPts val="0"/>
              </a:spcAft>
              <a:buSzPct val="100000"/>
              <a:buNone/>
              <a:defRPr sz="2100"/>
            </a:lvl3pPr>
            <a:lvl4pPr algn="ctr">
              <a:lnSpc>
                <a:spcPct val="100000"/>
              </a:lnSpc>
              <a:spcBef>
                <a:spcPts val="0"/>
              </a:spcBef>
              <a:spcAft>
                <a:spcPts val="0"/>
              </a:spcAft>
              <a:buSzPct val="100000"/>
              <a:buNone/>
              <a:defRPr sz="2100"/>
            </a:lvl4pPr>
            <a:lvl5pPr algn="ctr">
              <a:lnSpc>
                <a:spcPct val="100000"/>
              </a:lnSpc>
              <a:spcBef>
                <a:spcPts val="0"/>
              </a:spcBef>
              <a:spcAft>
                <a:spcPts val="0"/>
              </a:spcAft>
              <a:buSzPct val="100000"/>
              <a:buNone/>
              <a:defRPr sz="2100"/>
            </a:lvl5pPr>
            <a:lvl6pPr algn="ctr">
              <a:lnSpc>
                <a:spcPct val="100000"/>
              </a:lnSpc>
              <a:spcBef>
                <a:spcPts val="0"/>
              </a:spcBef>
              <a:spcAft>
                <a:spcPts val="0"/>
              </a:spcAft>
              <a:buSzPct val="100000"/>
              <a:buNone/>
              <a:defRPr sz="2100"/>
            </a:lvl6pPr>
            <a:lvl7pPr algn="ctr">
              <a:lnSpc>
                <a:spcPct val="100000"/>
              </a:lnSpc>
              <a:spcBef>
                <a:spcPts val="0"/>
              </a:spcBef>
              <a:spcAft>
                <a:spcPts val="0"/>
              </a:spcAft>
              <a:buSzPct val="100000"/>
              <a:buNone/>
              <a:defRPr sz="2100"/>
            </a:lvl7pPr>
            <a:lvl8pPr algn="ctr">
              <a:lnSpc>
                <a:spcPct val="100000"/>
              </a:lnSpc>
              <a:spcBef>
                <a:spcPts val="0"/>
              </a:spcBef>
              <a:spcAft>
                <a:spcPts val="0"/>
              </a:spcAft>
              <a:buSzPct val="100000"/>
              <a:buNone/>
              <a:defRPr sz="2100"/>
            </a:lvl8pPr>
            <a:lvl9pPr algn="ctr">
              <a:lnSpc>
                <a:spcPct val="100000"/>
              </a:lnSpc>
              <a:spcBef>
                <a:spcPts val="0"/>
              </a:spcBef>
              <a:spcAft>
                <a:spcPts val="0"/>
              </a:spcAft>
              <a:buSzPct val="100000"/>
              <a:buNone/>
              <a:defRPr sz="2100"/>
            </a:lvl9pPr>
          </a:lstStyle>
          <a:p>
            <a:endParaRPr/>
          </a:p>
        </p:txBody>
      </p:sp>
      <p:sp>
        <p:nvSpPr>
          <p:cNvPr id="38" name="Shape 38"/>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a:spcBef>
                <a:spcPts val="0"/>
              </a:spcBef>
              <a:buClr>
                <a:schemeClr val="dk1"/>
              </a:buClr>
              <a:defRPr>
                <a:solidFill>
                  <a:schemeClr val="dk1"/>
                </a:solidFill>
              </a:defRPr>
            </a:lvl1pPr>
            <a:lvl2pPr>
              <a:spcBef>
                <a:spcPts val="0"/>
              </a:spcBef>
              <a:buClr>
                <a:schemeClr val="dk1"/>
              </a:buClr>
              <a:defRPr>
                <a:solidFill>
                  <a:schemeClr val="dk1"/>
                </a:solidFill>
              </a:defRPr>
            </a:lvl2pPr>
            <a:lvl3pPr>
              <a:spcBef>
                <a:spcPts val="0"/>
              </a:spcBef>
              <a:buClr>
                <a:schemeClr val="dk1"/>
              </a:buClr>
              <a:defRPr>
                <a:solidFill>
                  <a:schemeClr val="dk1"/>
                </a:solidFill>
              </a:defRPr>
            </a:lvl3pPr>
            <a:lvl4pPr>
              <a:spcBef>
                <a:spcPts val="0"/>
              </a:spcBef>
              <a:buClr>
                <a:schemeClr val="dk1"/>
              </a:buClr>
              <a:defRPr>
                <a:solidFill>
                  <a:schemeClr val="dk1"/>
                </a:solidFill>
              </a:defRPr>
            </a:lvl4pPr>
            <a:lvl5pPr>
              <a:spcBef>
                <a:spcPts val="0"/>
              </a:spcBef>
              <a:buClr>
                <a:schemeClr val="dk1"/>
              </a:buClr>
              <a:defRPr>
                <a:solidFill>
                  <a:schemeClr val="dk1"/>
                </a:solidFill>
              </a:defRPr>
            </a:lvl5pPr>
            <a:lvl6pPr>
              <a:spcBef>
                <a:spcPts val="0"/>
              </a:spcBef>
              <a:buClr>
                <a:schemeClr val="dk1"/>
              </a:buClr>
              <a:defRPr>
                <a:solidFill>
                  <a:schemeClr val="dk1"/>
                </a:solidFill>
              </a:defRPr>
            </a:lvl6pPr>
            <a:lvl7pPr>
              <a:spcBef>
                <a:spcPts val="0"/>
              </a:spcBef>
              <a:buClr>
                <a:schemeClr val="dk1"/>
              </a:buClr>
              <a:defRPr>
                <a:solidFill>
                  <a:schemeClr val="dk1"/>
                </a:solidFill>
              </a:defRPr>
            </a:lvl7pPr>
            <a:lvl8pPr>
              <a:spcBef>
                <a:spcPts val="0"/>
              </a:spcBef>
              <a:buClr>
                <a:schemeClr val="dk1"/>
              </a:buClr>
              <a:defRPr>
                <a:solidFill>
                  <a:schemeClr val="dk1"/>
                </a:solidFill>
              </a:defRPr>
            </a:lvl8pPr>
            <a:lvl9pPr>
              <a:spcBef>
                <a:spcPts val="0"/>
              </a:spcBef>
              <a:buClr>
                <a:schemeClr val="dk1"/>
              </a:buClr>
              <a:defRPr>
                <a:solidFill>
                  <a:schemeClr val="dk1"/>
                </a:solidFill>
              </a:defRPr>
            </a:lvl9pPr>
          </a:lstStyle>
          <a:p>
            <a:endParaRPr/>
          </a:p>
        </p:txBody>
      </p:sp>
      <p:sp>
        <p:nvSpPr>
          <p:cNvPr id="39" name="Shape 3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0"/>
        <p:cNvGrpSpPr/>
        <p:nvPr/>
      </p:nvGrpSpPr>
      <p:grpSpPr>
        <a:xfrm>
          <a:off x="0" y="0"/>
          <a:ext cx="0" cy="0"/>
          <a:chOff x="0" y="0"/>
          <a:chExt cx="0" cy="0"/>
        </a:xfrm>
      </p:grpSpPr>
      <p:sp>
        <p:nvSpPr>
          <p:cNvPr id="41" name="Shape 41"/>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a:lnSpc>
                <a:spcPct val="100000"/>
              </a:lnSpc>
              <a:spcBef>
                <a:spcPts val="0"/>
              </a:spcBef>
              <a:spcAft>
                <a:spcPts val="0"/>
              </a:spcAft>
              <a:buNone/>
              <a:defRPr/>
            </a:lvl1pPr>
          </a:lstStyle>
          <a:p>
            <a:endParaRPr/>
          </a:p>
        </p:txBody>
      </p:sp>
      <p:sp>
        <p:nvSpPr>
          <p:cNvPr id="42" name="Shape 4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1106125"/>
            <a:ext cx="8520599" cy="1963500"/>
          </a:xfrm>
          <a:prstGeom prst="rect">
            <a:avLst/>
          </a:prstGeom>
        </p:spPr>
        <p:txBody>
          <a:bodyPr lIns="91425" tIns="91425" rIns="91425" bIns="91425" anchor="b" anchorCtr="0"/>
          <a:lstStyle>
            <a:lvl1pPr algn="ctr">
              <a:spcBef>
                <a:spcPts val="0"/>
              </a:spcBef>
              <a:buSzPct val="100000"/>
              <a:defRPr sz="12000"/>
            </a:lvl1pPr>
            <a:lvl2pPr algn="ctr">
              <a:spcBef>
                <a:spcPts val="0"/>
              </a:spcBef>
              <a:buSzPct val="100000"/>
              <a:defRPr sz="12000"/>
            </a:lvl2pPr>
            <a:lvl3pPr algn="ctr">
              <a:spcBef>
                <a:spcPts val="0"/>
              </a:spcBef>
              <a:buSzPct val="100000"/>
              <a:defRPr sz="12000"/>
            </a:lvl3pPr>
            <a:lvl4pPr algn="ctr">
              <a:spcBef>
                <a:spcPts val="0"/>
              </a:spcBef>
              <a:buSzPct val="100000"/>
              <a:defRPr sz="12000"/>
            </a:lvl4pPr>
            <a:lvl5pPr algn="ctr">
              <a:spcBef>
                <a:spcPts val="0"/>
              </a:spcBef>
              <a:buSzPct val="100000"/>
              <a:defRPr sz="12000"/>
            </a:lvl5pPr>
            <a:lvl6pPr algn="ctr">
              <a:spcBef>
                <a:spcPts val="0"/>
              </a:spcBef>
              <a:buSzPct val="100000"/>
              <a:defRPr sz="12000"/>
            </a:lvl6pPr>
            <a:lvl7pPr algn="ctr">
              <a:spcBef>
                <a:spcPts val="0"/>
              </a:spcBef>
              <a:buSzPct val="100000"/>
              <a:defRPr sz="12000"/>
            </a:lvl7pPr>
            <a:lvl8pPr algn="ctr">
              <a:spcBef>
                <a:spcPts val="0"/>
              </a:spcBef>
              <a:buSzPct val="100000"/>
              <a:defRPr sz="12000"/>
            </a:lvl8pPr>
            <a:lvl9pPr algn="ctr">
              <a:spcBef>
                <a:spcPts val="0"/>
              </a:spcBef>
              <a:buSzPct val="100000"/>
              <a:defRPr sz="12000"/>
            </a:lvl9pPr>
          </a:lstStyle>
          <a:p>
            <a:endParaRPr/>
          </a:p>
        </p:txBody>
      </p:sp>
      <p:sp>
        <p:nvSpPr>
          <p:cNvPr id="45" name="Shape 45"/>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algn="ctr">
              <a:spcBef>
                <a:spcPts val="0"/>
              </a:spcBef>
              <a:defRPr/>
            </a:lvl1pPr>
            <a:lvl2pPr algn="ctr">
              <a:spcBef>
                <a:spcPts val="0"/>
              </a:spcBef>
              <a:defRPr/>
            </a:lvl2pPr>
            <a:lvl3pPr algn="ctr">
              <a:spcBef>
                <a:spcPts val="0"/>
              </a:spcBef>
              <a:defRPr/>
            </a:lvl3pPr>
            <a:lvl4pPr algn="ctr">
              <a:spcBef>
                <a:spcPts val="0"/>
              </a:spcBef>
              <a:defRPr/>
            </a:lvl4pPr>
            <a:lvl5pPr algn="ctr">
              <a:spcBef>
                <a:spcPts val="0"/>
              </a:spcBef>
              <a:defRPr/>
            </a:lvl5pPr>
            <a:lvl6pPr algn="ctr">
              <a:spcBef>
                <a:spcPts val="0"/>
              </a:spcBef>
              <a:defRPr/>
            </a:lvl6pPr>
            <a:lvl7pPr algn="ctr">
              <a:spcBef>
                <a:spcPts val="0"/>
              </a:spcBef>
              <a:defRPr/>
            </a:lvl7pPr>
            <a:lvl8pPr algn="ctr">
              <a:spcBef>
                <a:spcPts val="0"/>
              </a:spcBef>
              <a:defRPr/>
            </a:lvl8pPr>
            <a:lvl9pPr algn="ctr">
              <a:spcBef>
                <a:spcPts val="0"/>
              </a:spcBef>
              <a:defRPr/>
            </a:lvl9pPr>
          </a:lstStyle>
          <a:p>
            <a:endParaRPr/>
          </a:p>
        </p:txBody>
      </p:sp>
      <p:sp>
        <p:nvSpPr>
          <p:cNvPr id="46" name="Shape 4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a:spcBef>
                <a:spcPts val="0"/>
              </a:spcBef>
              <a:buClr>
                <a:schemeClr val="dk1"/>
              </a:buClr>
              <a:buSzPct val="100000"/>
              <a:buNone/>
              <a:defRPr sz="2800">
                <a:solidFill>
                  <a:schemeClr val="dk1"/>
                </a:solidFill>
              </a:defRPr>
            </a:lvl1pPr>
            <a:lvl2pPr>
              <a:spcBef>
                <a:spcPts val="0"/>
              </a:spcBef>
              <a:buClr>
                <a:schemeClr val="dk1"/>
              </a:buClr>
              <a:buSzPct val="100000"/>
              <a:buNone/>
              <a:defRPr sz="2800">
                <a:solidFill>
                  <a:schemeClr val="dk1"/>
                </a:solidFill>
              </a:defRPr>
            </a:lvl2pPr>
            <a:lvl3pPr>
              <a:spcBef>
                <a:spcPts val="0"/>
              </a:spcBef>
              <a:buClr>
                <a:schemeClr val="dk1"/>
              </a:buClr>
              <a:buSzPct val="100000"/>
              <a:buNone/>
              <a:defRPr sz="2800">
                <a:solidFill>
                  <a:schemeClr val="dk1"/>
                </a:solidFill>
              </a:defRPr>
            </a:lvl3pPr>
            <a:lvl4pPr>
              <a:spcBef>
                <a:spcPts val="0"/>
              </a:spcBef>
              <a:buClr>
                <a:schemeClr val="dk1"/>
              </a:buClr>
              <a:buSzPct val="100000"/>
              <a:buNone/>
              <a:defRPr sz="2800">
                <a:solidFill>
                  <a:schemeClr val="dk1"/>
                </a:solidFill>
              </a:defRPr>
            </a:lvl4pPr>
            <a:lvl5pPr>
              <a:spcBef>
                <a:spcPts val="0"/>
              </a:spcBef>
              <a:buClr>
                <a:schemeClr val="dk1"/>
              </a:buClr>
              <a:buSzPct val="100000"/>
              <a:buNone/>
              <a:defRPr sz="2800">
                <a:solidFill>
                  <a:schemeClr val="dk1"/>
                </a:solidFill>
              </a:defRPr>
            </a:lvl5pPr>
            <a:lvl6pPr>
              <a:spcBef>
                <a:spcPts val="0"/>
              </a:spcBef>
              <a:buClr>
                <a:schemeClr val="dk1"/>
              </a:buClr>
              <a:buSzPct val="100000"/>
              <a:buNone/>
              <a:defRPr sz="2800">
                <a:solidFill>
                  <a:schemeClr val="dk1"/>
                </a:solidFill>
              </a:defRPr>
            </a:lvl6pPr>
            <a:lvl7pPr>
              <a:spcBef>
                <a:spcPts val="0"/>
              </a:spcBef>
              <a:buClr>
                <a:schemeClr val="dk1"/>
              </a:buClr>
              <a:buSzPct val="100000"/>
              <a:buNone/>
              <a:defRPr sz="2800">
                <a:solidFill>
                  <a:schemeClr val="dk1"/>
                </a:solidFill>
              </a:defRPr>
            </a:lvl7pPr>
            <a:lvl8pPr>
              <a:spcBef>
                <a:spcPts val="0"/>
              </a:spcBef>
              <a:buClr>
                <a:schemeClr val="dk1"/>
              </a:buClr>
              <a:buSzPct val="100000"/>
              <a:buNone/>
              <a:defRPr sz="2800">
                <a:solidFill>
                  <a:schemeClr val="dk1"/>
                </a:solidFill>
              </a:defRPr>
            </a:lvl8pPr>
            <a:lvl9pPr>
              <a:spcBef>
                <a:spcPts val="0"/>
              </a:spcBef>
              <a:buClr>
                <a:schemeClr val="dk1"/>
              </a:buClr>
              <a:buSzPct val="100000"/>
              <a:buNone/>
              <a:defRPr sz="2800">
                <a:solidFill>
                  <a:schemeClr val="dk1"/>
                </a:solidFill>
              </a:defRPr>
            </a:lvl9pPr>
          </a:lstStyle>
          <a:p>
            <a:endParaRPr/>
          </a:p>
        </p:txBody>
      </p:sp>
      <p:sp>
        <p:nvSpPr>
          <p:cNvPr id="6" name="Shape 6"/>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a:lnSpc>
                <a:spcPct val="115000"/>
              </a:lnSpc>
              <a:spcBef>
                <a:spcPts val="0"/>
              </a:spcBef>
              <a:spcAft>
                <a:spcPts val="1600"/>
              </a:spcAft>
              <a:buClr>
                <a:schemeClr val="lt2"/>
              </a:buClr>
              <a:buSzPct val="100000"/>
              <a:defRPr sz="1800">
                <a:solidFill>
                  <a:schemeClr val="lt2"/>
                </a:solidFill>
              </a:defRPr>
            </a:lvl1pPr>
            <a:lvl2pPr>
              <a:lnSpc>
                <a:spcPct val="115000"/>
              </a:lnSpc>
              <a:spcBef>
                <a:spcPts val="0"/>
              </a:spcBef>
              <a:spcAft>
                <a:spcPts val="1600"/>
              </a:spcAft>
              <a:buClr>
                <a:schemeClr val="lt2"/>
              </a:buClr>
              <a:defRPr>
                <a:solidFill>
                  <a:schemeClr val="lt2"/>
                </a:solidFill>
              </a:defRPr>
            </a:lvl2pPr>
            <a:lvl3pPr>
              <a:lnSpc>
                <a:spcPct val="115000"/>
              </a:lnSpc>
              <a:spcBef>
                <a:spcPts val="0"/>
              </a:spcBef>
              <a:spcAft>
                <a:spcPts val="1600"/>
              </a:spcAft>
              <a:buClr>
                <a:schemeClr val="lt2"/>
              </a:buClr>
              <a:defRPr>
                <a:solidFill>
                  <a:schemeClr val="lt2"/>
                </a:solidFill>
              </a:defRPr>
            </a:lvl3pPr>
            <a:lvl4pPr>
              <a:lnSpc>
                <a:spcPct val="115000"/>
              </a:lnSpc>
              <a:spcBef>
                <a:spcPts val="0"/>
              </a:spcBef>
              <a:spcAft>
                <a:spcPts val="1600"/>
              </a:spcAft>
              <a:buClr>
                <a:schemeClr val="lt2"/>
              </a:buClr>
              <a:defRPr>
                <a:solidFill>
                  <a:schemeClr val="lt2"/>
                </a:solidFill>
              </a:defRPr>
            </a:lvl4pPr>
            <a:lvl5pPr>
              <a:lnSpc>
                <a:spcPct val="115000"/>
              </a:lnSpc>
              <a:spcBef>
                <a:spcPts val="0"/>
              </a:spcBef>
              <a:spcAft>
                <a:spcPts val="1600"/>
              </a:spcAft>
              <a:buClr>
                <a:schemeClr val="lt2"/>
              </a:buClr>
              <a:defRPr>
                <a:solidFill>
                  <a:schemeClr val="lt2"/>
                </a:solidFill>
              </a:defRPr>
            </a:lvl5pPr>
            <a:lvl6pPr>
              <a:lnSpc>
                <a:spcPct val="115000"/>
              </a:lnSpc>
              <a:spcBef>
                <a:spcPts val="0"/>
              </a:spcBef>
              <a:spcAft>
                <a:spcPts val="1600"/>
              </a:spcAft>
              <a:buClr>
                <a:schemeClr val="lt2"/>
              </a:buClr>
              <a:defRPr>
                <a:solidFill>
                  <a:schemeClr val="lt2"/>
                </a:solidFill>
              </a:defRPr>
            </a:lvl6pPr>
            <a:lvl7pPr>
              <a:lnSpc>
                <a:spcPct val="115000"/>
              </a:lnSpc>
              <a:spcBef>
                <a:spcPts val="0"/>
              </a:spcBef>
              <a:spcAft>
                <a:spcPts val="1600"/>
              </a:spcAft>
              <a:buClr>
                <a:schemeClr val="lt2"/>
              </a:buClr>
              <a:defRPr>
                <a:solidFill>
                  <a:schemeClr val="lt2"/>
                </a:solidFill>
              </a:defRPr>
            </a:lvl7pPr>
            <a:lvl8pPr>
              <a:lnSpc>
                <a:spcPct val="115000"/>
              </a:lnSpc>
              <a:spcBef>
                <a:spcPts val="0"/>
              </a:spcBef>
              <a:spcAft>
                <a:spcPts val="1600"/>
              </a:spcAft>
              <a:buClr>
                <a:schemeClr val="lt2"/>
              </a:buClr>
              <a:defRPr>
                <a:solidFill>
                  <a:schemeClr val="lt2"/>
                </a:solidFill>
              </a:defRPr>
            </a:lvl8pPr>
            <a:lvl9pPr>
              <a:lnSpc>
                <a:spcPct val="115000"/>
              </a:lnSpc>
              <a:spcBef>
                <a:spcPts val="0"/>
              </a:spcBef>
              <a:spcAft>
                <a:spcPts val="1600"/>
              </a:spcAft>
              <a:buClr>
                <a:schemeClr val="lt2"/>
              </a:buClr>
              <a:defRPr>
                <a:solidFill>
                  <a:schemeClr val="lt2"/>
                </a:solidFill>
              </a:defRPr>
            </a:lvl9pPr>
          </a:lstStyle>
          <a:p>
            <a:endParaRPr/>
          </a:p>
        </p:txBody>
      </p:sp>
      <p:sp>
        <p:nvSpPr>
          <p:cNvPr id="7" name="Shape 7"/>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algn="r">
              <a:spcBef>
                <a:spcPts val="0"/>
              </a:spcBef>
              <a:buNone/>
            </a:pPr>
            <a:fld id="{00000000-1234-1234-1234-123412341234}" type="slidenum">
              <a:rPr lang="en" sz="1000">
                <a:solidFill>
                  <a:schemeClr val="lt2"/>
                </a:solidFill>
              </a:rPr>
              <a:pPr algn="r">
                <a:spcBef>
                  <a:spcPts val="0"/>
                </a:spcBef>
                <a:buNone/>
              </a:pPr>
              <a:t>‹#›</a:t>
            </a:fld>
            <a:endParaRPr lang="en" sz="1000">
              <a:solidFill>
                <a:schemeClr val="lt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iii.org/issue-update/arson"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
        <p:cNvGrpSpPr/>
        <p:nvPr/>
      </p:nvGrpSpPr>
      <p:grpSpPr>
        <a:xfrm>
          <a:off x="0" y="0"/>
          <a:ext cx="0" cy="0"/>
          <a:chOff x="0" y="0"/>
          <a:chExt cx="0" cy="0"/>
        </a:xfrm>
      </p:grpSpPr>
      <p:sp>
        <p:nvSpPr>
          <p:cNvPr id="50" name="Shape 50"/>
          <p:cNvSpPr txBox="1">
            <a:spLocks noGrp="1"/>
          </p:cNvSpPr>
          <p:nvPr>
            <p:ph type="ctrTitle"/>
          </p:nvPr>
        </p:nvSpPr>
        <p:spPr>
          <a:xfrm>
            <a:off x="311700" y="0"/>
            <a:ext cx="8520599" cy="3165899"/>
          </a:xfrm>
          <a:prstGeom prst="rect">
            <a:avLst/>
          </a:prstGeom>
          <a:noFill/>
        </p:spPr>
        <p:txBody>
          <a:bodyPr lIns="91425" tIns="91425" rIns="91425" bIns="91425" anchor="b" anchorCtr="0">
            <a:noAutofit/>
          </a:bodyPr>
          <a:lstStyle/>
          <a:p>
            <a:pPr>
              <a:spcBef>
                <a:spcPts val="0"/>
              </a:spcBef>
              <a:buNone/>
            </a:pPr>
            <a:r>
              <a:rPr lang="en">
                <a:solidFill>
                  <a:srgbClr val="FF0000"/>
                </a:solidFill>
              </a:rPr>
              <a:t>Ethical and Clinical Considerations for Mental Health Professionals Working with JFSB</a:t>
            </a:r>
          </a:p>
        </p:txBody>
      </p:sp>
      <p:sp>
        <p:nvSpPr>
          <p:cNvPr id="51" name="Shape 51"/>
          <p:cNvSpPr txBox="1">
            <a:spLocks noGrp="1"/>
          </p:cNvSpPr>
          <p:nvPr>
            <p:ph type="subTitle" idx="1"/>
          </p:nvPr>
        </p:nvSpPr>
        <p:spPr>
          <a:xfrm>
            <a:off x="402225" y="2907750"/>
            <a:ext cx="8520599" cy="3300600"/>
          </a:xfrm>
          <a:prstGeom prst="rect">
            <a:avLst/>
          </a:prstGeom>
        </p:spPr>
        <p:txBody>
          <a:bodyPr lIns="91425" tIns="91425" rIns="91425" bIns="91425" anchor="t" anchorCtr="0">
            <a:noAutofit/>
          </a:bodyPr>
          <a:lstStyle/>
          <a:p>
            <a:pPr marL="914400" indent="457200" algn="r" rtl="0">
              <a:spcBef>
                <a:spcPts val="0"/>
              </a:spcBef>
              <a:buNone/>
            </a:pPr>
            <a:r>
              <a:rPr lang="en" sz="2000">
                <a:solidFill>
                  <a:srgbClr val="FFFFFF"/>
                </a:solidFill>
              </a:rPr>
              <a:t>                   				Dr. Ronn Johnson, Ph.D.,ABPP</a:t>
            </a:r>
          </a:p>
          <a:p>
            <a:pPr algn="r" rtl="0">
              <a:spcBef>
                <a:spcPts val="0"/>
              </a:spcBef>
              <a:buNone/>
            </a:pPr>
            <a:r>
              <a:rPr lang="en" sz="2000">
                <a:solidFill>
                  <a:srgbClr val="FFFFFF"/>
                </a:solidFill>
              </a:rPr>
              <a:t>Dr. Kori Ryan, Psy.D.</a:t>
            </a:r>
          </a:p>
          <a:p>
            <a:pPr algn="r" rtl="0">
              <a:spcBef>
                <a:spcPts val="0"/>
              </a:spcBef>
              <a:buNone/>
            </a:pPr>
            <a:r>
              <a:rPr lang="en" sz="2000">
                <a:solidFill>
                  <a:srgbClr val="FFFFFF"/>
                </a:solidFill>
              </a:rPr>
              <a:t>Jessica Mueller, Psy.D Candidate</a:t>
            </a:r>
          </a:p>
          <a:p>
            <a:pPr algn="r" rtl="0">
              <a:spcBef>
                <a:spcPts val="0"/>
              </a:spcBef>
              <a:buNone/>
            </a:pPr>
            <a:r>
              <a:rPr lang="en" sz="2000">
                <a:solidFill>
                  <a:srgbClr val="FFFFFF"/>
                </a:solidFill>
              </a:rPr>
              <a:t>Shelby Moreira, Psy.D Candidate  </a:t>
            </a:r>
          </a:p>
          <a:p>
            <a:pPr algn="r" rtl="0">
              <a:spcBef>
                <a:spcPts val="0"/>
              </a:spcBef>
              <a:buNone/>
            </a:pPr>
            <a:r>
              <a:rPr lang="en" sz="2000">
                <a:solidFill>
                  <a:srgbClr val="FFFFFF"/>
                </a:solidFill>
              </a:rPr>
              <a:t>Susan Szakonyi, MA Candidate</a:t>
            </a:r>
          </a:p>
          <a:p>
            <a:pPr algn="r" rtl="0">
              <a:spcBef>
                <a:spcPts val="0"/>
              </a:spcBef>
              <a:buNone/>
            </a:pPr>
            <a:r>
              <a:rPr lang="en" sz="2000">
                <a:solidFill>
                  <a:srgbClr val="FFFFFF"/>
                </a:solidFill>
              </a:rPr>
              <a:t>Mallory Schuckert, MA Candidate</a:t>
            </a:r>
          </a:p>
          <a:p>
            <a:pPr algn="r" rtl="0">
              <a:spcBef>
                <a:spcPts val="0"/>
              </a:spcBef>
              <a:buNone/>
            </a:pPr>
            <a:r>
              <a:rPr lang="en" sz="2000">
                <a:solidFill>
                  <a:srgbClr val="FFFFFF"/>
                </a:solidFill>
              </a:rPr>
              <a:t>Derrick Young, MA Candidate            </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 sz="4000"/>
              <a:t>JFSB Overview</a:t>
            </a:r>
          </a:p>
        </p:txBody>
      </p:sp>
      <p:sp>
        <p:nvSpPr>
          <p:cNvPr id="57" name="Shape 57"/>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381000" rtl="0">
              <a:spcBef>
                <a:spcPts val="0"/>
              </a:spcBef>
              <a:buClr>
                <a:srgbClr val="FFFFFF"/>
              </a:buClr>
              <a:buSzPct val="100000"/>
              <a:buChar char="●"/>
            </a:pPr>
            <a:r>
              <a:rPr lang="en" sz="2400">
                <a:solidFill>
                  <a:schemeClr val="dk1"/>
                </a:solidFill>
              </a:rPr>
              <a:t>Ethical Importance</a:t>
            </a:r>
          </a:p>
          <a:p>
            <a:pPr marL="457200" lvl="0" indent="-381000" rtl="0">
              <a:spcBef>
                <a:spcPts val="0"/>
              </a:spcBef>
              <a:buClr>
                <a:srgbClr val="FFFFFF"/>
              </a:buClr>
              <a:buSzPct val="100000"/>
              <a:buChar char="●"/>
            </a:pPr>
            <a:r>
              <a:rPr lang="en" sz="2400">
                <a:solidFill>
                  <a:srgbClr val="FFFFFF"/>
                </a:solidFill>
              </a:rPr>
              <a:t>Background and History</a:t>
            </a:r>
          </a:p>
          <a:p>
            <a:pPr marL="457200" lvl="0" indent="-381000" rtl="0">
              <a:spcBef>
                <a:spcPts val="0"/>
              </a:spcBef>
              <a:buClr>
                <a:srgbClr val="FFFFFF"/>
              </a:buClr>
              <a:buSzPct val="100000"/>
              <a:buChar char="●"/>
            </a:pPr>
            <a:r>
              <a:rPr lang="en" sz="2400">
                <a:solidFill>
                  <a:srgbClr val="FFFFFF"/>
                </a:solidFill>
              </a:rPr>
              <a:t>Portrait of JFSB</a:t>
            </a:r>
          </a:p>
          <a:p>
            <a:pPr marL="457200" lvl="0" indent="-381000" rtl="0">
              <a:spcBef>
                <a:spcPts val="0"/>
              </a:spcBef>
              <a:buClr>
                <a:srgbClr val="FFFFFF"/>
              </a:buClr>
              <a:buSzPct val="100000"/>
              <a:buChar char="●"/>
            </a:pPr>
            <a:r>
              <a:rPr lang="en" sz="2400">
                <a:solidFill>
                  <a:srgbClr val="FFFFFF"/>
                </a:solidFill>
              </a:rPr>
              <a:t>Family/Community Interactions</a:t>
            </a:r>
          </a:p>
          <a:p>
            <a:pPr marL="457200" lvl="0" indent="-381000" rtl="0">
              <a:spcBef>
                <a:spcPts val="0"/>
              </a:spcBef>
              <a:buClr>
                <a:srgbClr val="FFFFFF"/>
              </a:buClr>
              <a:buSzPct val="100000"/>
              <a:buChar char="●"/>
            </a:pPr>
            <a:r>
              <a:rPr lang="en" sz="2400">
                <a:solidFill>
                  <a:srgbClr val="FFFFFF"/>
                </a:solidFill>
              </a:rPr>
              <a:t>Treating JFSB Clients</a:t>
            </a:r>
          </a:p>
          <a:p>
            <a:pPr marL="457200" lvl="0" indent="-381000" rtl="0">
              <a:spcBef>
                <a:spcPts val="0"/>
              </a:spcBef>
              <a:buClr>
                <a:srgbClr val="FFFFFF"/>
              </a:buClr>
              <a:buSzPct val="100000"/>
              <a:buChar char="●"/>
            </a:pPr>
            <a:r>
              <a:rPr lang="en" sz="2400">
                <a:solidFill>
                  <a:srgbClr val="FFFFFF"/>
                </a:solidFill>
              </a:rPr>
              <a:t>Ethical Codes</a:t>
            </a:r>
          </a:p>
          <a:p>
            <a:pPr marL="457200" lvl="0" indent="-381000" rtl="0">
              <a:spcBef>
                <a:spcPts val="0"/>
              </a:spcBef>
              <a:buClr>
                <a:srgbClr val="FFFFFF"/>
              </a:buClr>
              <a:buSzPct val="100000"/>
              <a:buChar char="●"/>
            </a:pPr>
            <a:r>
              <a:rPr lang="en" sz="2400">
                <a:solidFill>
                  <a:srgbClr val="FFFFFF"/>
                </a:solidFill>
              </a:rPr>
              <a:t>DSM 5 Quadrant</a:t>
            </a:r>
          </a:p>
          <a:p>
            <a:pPr marL="457200" lvl="0" indent="-381000">
              <a:spcBef>
                <a:spcPts val="0"/>
              </a:spcBef>
              <a:buClr>
                <a:srgbClr val="FFFFFF"/>
              </a:buClr>
              <a:buSzPct val="100000"/>
              <a:buChar char="●"/>
            </a:pPr>
            <a:r>
              <a:rPr lang="en" sz="2400">
                <a:solidFill>
                  <a:srgbClr val="FFFFFF"/>
                </a:solidFill>
              </a:rPr>
              <a:t>Conclusion</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
        <p:cNvGrpSpPr/>
        <p:nvPr/>
      </p:nvGrpSpPr>
      <p:grpSpPr>
        <a:xfrm>
          <a:off x="0" y="0"/>
          <a:ext cx="0" cy="0"/>
          <a:chOff x="0" y="0"/>
          <a:chExt cx="0" cy="0"/>
        </a:xfrm>
      </p:grpSpPr>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 sz="4000"/>
              <a:t>Why is this ethically important?</a:t>
            </a:r>
          </a:p>
        </p:txBody>
      </p:sp>
      <p:sp>
        <p:nvSpPr>
          <p:cNvPr id="67" name="Shape 67"/>
          <p:cNvSpPr txBox="1">
            <a:spLocks noGrp="1"/>
          </p:cNvSpPr>
          <p:nvPr>
            <p:ph type="body" idx="1"/>
          </p:nvPr>
        </p:nvSpPr>
        <p:spPr>
          <a:xfrm>
            <a:off x="392700" y="1353662"/>
            <a:ext cx="8358600" cy="3074999"/>
          </a:xfrm>
          <a:prstGeom prst="rect">
            <a:avLst/>
          </a:prstGeom>
        </p:spPr>
        <p:txBody>
          <a:bodyPr lIns="91425" tIns="91425" rIns="91425" bIns="91425" anchor="t" anchorCtr="0">
            <a:noAutofit/>
          </a:bodyPr>
          <a:lstStyle/>
          <a:p>
            <a:pPr lvl="0" rtl="0">
              <a:lnSpc>
                <a:spcPct val="90000"/>
              </a:lnSpc>
              <a:spcBef>
                <a:spcPts val="0"/>
              </a:spcBef>
              <a:spcAft>
                <a:spcPts val="0"/>
              </a:spcAft>
              <a:buNone/>
            </a:pPr>
            <a:r>
              <a:rPr lang="en" sz="2400">
                <a:solidFill>
                  <a:srgbClr val="FFFFFF"/>
                </a:solidFill>
              </a:rPr>
              <a:t>Research shows:</a:t>
            </a:r>
          </a:p>
          <a:p>
            <a:pPr lvl="0" rtl="0">
              <a:lnSpc>
                <a:spcPct val="90000"/>
              </a:lnSpc>
              <a:spcBef>
                <a:spcPts val="0"/>
              </a:spcBef>
              <a:spcAft>
                <a:spcPts val="0"/>
              </a:spcAft>
              <a:buNone/>
            </a:pPr>
            <a:endParaRPr sz="1200">
              <a:solidFill>
                <a:srgbClr val="FFFFFF"/>
              </a:solidFill>
            </a:endParaRPr>
          </a:p>
          <a:p>
            <a:pPr lvl="0">
              <a:spcBef>
                <a:spcPts val="0"/>
              </a:spcBef>
              <a:buNone/>
            </a:pPr>
            <a:endParaRPr sz="3000">
              <a:solidFill>
                <a:srgbClr val="FFFFFF"/>
              </a:solidFill>
            </a:endParaRPr>
          </a:p>
        </p:txBody>
      </p:sp>
      <p:sp>
        <p:nvSpPr>
          <p:cNvPr id="68" name="Shape 68"/>
          <p:cNvSpPr txBox="1"/>
          <p:nvPr/>
        </p:nvSpPr>
        <p:spPr>
          <a:xfrm>
            <a:off x="7161800" y="4646900"/>
            <a:ext cx="2803499" cy="710099"/>
          </a:xfrm>
          <a:prstGeom prst="rect">
            <a:avLst/>
          </a:prstGeom>
          <a:noFill/>
          <a:ln>
            <a:noFill/>
          </a:ln>
        </p:spPr>
        <p:txBody>
          <a:bodyPr lIns="91425" tIns="91425" rIns="91425" bIns="91425" anchor="t" anchorCtr="0">
            <a:noAutofit/>
          </a:bodyPr>
          <a:lstStyle/>
          <a:p>
            <a:pPr>
              <a:spcBef>
                <a:spcPts val="0"/>
              </a:spcBef>
              <a:buNone/>
            </a:pPr>
            <a:r>
              <a:rPr lang="en">
                <a:solidFill>
                  <a:srgbClr val="FFFFFF"/>
                </a:solidFill>
              </a:rPr>
              <a:t>Watt et al., 2015</a:t>
            </a:r>
          </a:p>
        </p:txBody>
      </p:sp>
      <p:sp>
        <p:nvSpPr>
          <p:cNvPr id="69" name="Shape 69"/>
          <p:cNvSpPr txBox="1"/>
          <p:nvPr/>
        </p:nvSpPr>
        <p:spPr>
          <a:xfrm>
            <a:off x="4452600" y="2139225"/>
            <a:ext cx="4238399" cy="494400"/>
          </a:xfrm>
          <a:prstGeom prst="rect">
            <a:avLst/>
          </a:prstGeom>
          <a:noFill/>
          <a:ln>
            <a:noFill/>
          </a:ln>
        </p:spPr>
        <p:txBody>
          <a:bodyPr lIns="91425" tIns="91425" rIns="91425" bIns="91425" anchor="t" anchorCtr="0">
            <a:noAutofit/>
          </a:bodyPr>
          <a:lstStyle/>
          <a:p>
            <a:pPr algn="ctr">
              <a:spcBef>
                <a:spcPts val="0"/>
              </a:spcBef>
              <a:buNone/>
            </a:pPr>
            <a:r>
              <a:rPr lang="en" sz="2000">
                <a:solidFill>
                  <a:srgbClr val="FFFFFF"/>
                </a:solidFill>
              </a:rPr>
              <a:t>Juveniles who had set 10 or more fires</a:t>
            </a:r>
          </a:p>
        </p:txBody>
      </p:sp>
      <p:graphicFrame>
        <p:nvGraphicFramePr>
          <p:cNvPr id="70" name="Shape 70"/>
          <p:cNvGraphicFramePr/>
          <p:nvPr/>
        </p:nvGraphicFramePr>
        <p:xfrm>
          <a:off x="216300" y="2849650"/>
          <a:ext cx="3558250" cy="1408300"/>
        </p:xfrm>
        <a:graphic>
          <a:graphicData uri="http://schemas.openxmlformats.org/drawingml/2006/table">
            <a:tbl>
              <a:tblPr>
                <a:noFill/>
                <a:tableStyleId>{1B5A5CFC-E3E6-4CA7-9C90-E6D71947CC5A}</a:tableStyleId>
              </a:tblPr>
              <a:tblGrid>
                <a:gridCol w="1882150"/>
                <a:gridCol w="1676100"/>
              </a:tblGrid>
              <a:tr h="479100">
                <a:tc>
                  <a:txBody>
                    <a:bodyPr/>
                    <a:lstStyle/>
                    <a:p>
                      <a:pPr>
                        <a:spcBef>
                          <a:spcPts val="0"/>
                        </a:spcBef>
                        <a:buNone/>
                      </a:pPr>
                      <a:r>
                        <a:rPr lang="en" sz="2000">
                          <a:solidFill>
                            <a:srgbClr val="FFFFFF"/>
                          </a:solidFill>
                        </a:rPr>
                        <a:t>Non-offenders</a:t>
                      </a:r>
                    </a:p>
                  </a:txBody>
                  <a:tcPr marL="91425" marR="91425" marT="91425" marB="91425"/>
                </a:tc>
                <a:tc>
                  <a:txBody>
                    <a:bodyPr/>
                    <a:lstStyle/>
                    <a:p>
                      <a:pPr>
                        <a:spcBef>
                          <a:spcPts val="0"/>
                        </a:spcBef>
                        <a:buNone/>
                      </a:pPr>
                      <a:r>
                        <a:rPr lang="en" sz="2000">
                          <a:solidFill>
                            <a:srgbClr val="FFFFFF"/>
                          </a:solidFill>
                        </a:rPr>
                        <a:t>Offenders</a:t>
                      </a:r>
                    </a:p>
                  </a:txBody>
                  <a:tcPr marL="91425" marR="91425" marT="91425" marB="91425"/>
                </a:tc>
              </a:tr>
              <a:tr h="920650">
                <a:tc>
                  <a:txBody>
                    <a:bodyPr/>
                    <a:lstStyle/>
                    <a:p>
                      <a:pPr>
                        <a:spcBef>
                          <a:spcPts val="0"/>
                        </a:spcBef>
                        <a:buNone/>
                      </a:pPr>
                      <a:r>
                        <a:rPr lang="en" sz="2000">
                          <a:solidFill>
                            <a:srgbClr val="FFFFFF"/>
                          </a:solidFill>
                        </a:rPr>
                        <a:t>34.6%</a:t>
                      </a:r>
                    </a:p>
                  </a:txBody>
                  <a:tcPr marL="91425" marR="91425" marT="91425" marB="91425"/>
                </a:tc>
                <a:tc>
                  <a:txBody>
                    <a:bodyPr/>
                    <a:lstStyle/>
                    <a:p>
                      <a:pPr>
                        <a:spcBef>
                          <a:spcPts val="0"/>
                        </a:spcBef>
                        <a:buNone/>
                      </a:pPr>
                      <a:r>
                        <a:rPr lang="en" sz="2000">
                          <a:solidFill>
                            <a:srgbClr val="FFFFFF"/>
                          </a:solidFill>
                        </a:rPr>
                        <a:t>55.1%</a:t>
                      </a:r>
                    </a:p>
                  </a:txBody>
                  <a:tcPr marL="91425" marR="91425" marT="91425" marB="91425"/>
                </a:tc>
              </a:tr>
            </a:tbl>
          </a:graphicData>
        </a:graphic>
      </p:graphicFrame>
      <p:graphicFrame>
        <p:nvGraphicFramePr>
          <p:cNvPr id="71" name="Shape 71"/>
          <p:cNvGraphicFramePr/>
          <p:nvPr/>
        </p:nvGraphicFramePr>
        <p:xfrm>
          <a:off x="4681200" y="2881700"/>
          <a:ext cx="3558250" cy="1408300"/>
        </p:xfrm>
        <a:graphic>
          <a:graphicData uri="http://schemas.openxmlformats.org/drawingml/2006/table">
            <a:tbl>
              <a:tblPr>
                <a:noFill/>
                <a:tableStyleId>{BCB4EBA1-4EF9-4FC3-B22C-4D93976C2BA6}</a:tableStyleId>
              </a:tblPr>
              <a:tblGrid>
                <a:gridCol w="1882150"/>
                <a:gridCol w="1676100"/>
              </a:tblGrid>
              <a:tr h="479100">
                <a:tc>
                  <a:txBody>
                    <a:bodyPr/>
                    <a:lstStyle/>
                    <a:p>
                      <a:pPr lvl="0" rtl="0">
                        <a:spcBef>
                          <a:spcPts val="0"/>
                        </a:spcBef>
                        <a:buNone/>
                      </a:pPr>
                      <a:r>
                        <a:rPr lang="en" sz="2000">
                          <a:solidFill>
                            <a:srgbClr val="FFFFFF"/>
                          </a:solidFill>
                        </a:rPr>
                        <a:t>Non-offenders</a:t>
                      </a:r>
                    </a:p>
                  </a:txBody>
                  <a:tcPr marL="91425" marR="91425" marT="91425" marB="91425"/>
                </a:tc>
                <a:tc>
                  <a:txBody>
                    <a:bodyPr/>
                    <a:lstStyle/>
                    <a:p>
                      <a:pPr lvl="0" rtl="0">
                        <a:spcBef>
                          <a:spcPts val="0"/>
                        </a:spcBef>
                        <a:buNone/>
                      </a:pPr>
                      <a:r>
                        <a:rPr lang="en" sz="2000">
                          <a:solidFill>
                            <a:srgbClr val="FFFFFF"/>
                          </a:solidFill>
                        </a:rPr>
                        <a:t>Offenders</a:t>
                      </a:r>
                    </a:p>
                  </a:txBody>
                  <a:tcPr marL="91425" marR="91425" marT="91425" marB="91425"/>
                </a:tc>
              </a:tr>
              <a:tr h="920650">
                <a:tc>
                  <a:txBody>
                    <a:bodyPr/>
                    <a:lstStyle/>
                    <a:p>
                      <a:pPr lvl="0" rtl="0">
                        <a:spcBef>
                          <a:spcPts val="0"/>
                        </a:spcBef>
                        <a:buNone/>
                      </a:pPr>
                      <a:r>
                        <a:rPr lang="en" sz="2000">
                          <a:solidFill>
                            <a:srgbClr val="FFFFFF"/>
                          </a:solidFill>
                        </a:rPr>
                        <a:t>18.4%</a:t>
                      </a:r>
                    </a:p>
                  </a:txBody>
                  <a:tcPr marL="91425" marR="91425" marT="91425" marB="91425"/>
                </a:tc>
                <a:tc>
                  <a:txBody>
                    <a:bodyPr/>
                    <a:lstStyle/>
                    <a:p>
                      <a:pPr lvl="0" rtl="0">
                        <a:spcBef>
                          <a:spcPts val="0"/>
                        </a:spcBef>
                        <a:buNone/>
                      </a:pPr>
                      <a:r>
                        <a:rPr lang="en" sz="2000">
                          <a:solidFill>
                            <a:srgbClr val="FFFFFF"/>
                          </a:solidFill>
                        </a:rPr>
                        <a:t>23.2%</a:t>
                      </a:r>
                    </a:p>
                  </a:txBody>
                  <a:tcPr marL="91425" marR="91425" marT="91425" marB="91425"/>
                </a:tc>
              </a:tr>
            </a:tbl>
          </a:graphicData>
        </a:graphic>
      </p:graphicFrame>
      <p:sp>
        <p:nvSpPr>
          <p:cNvPr id="72" name="Shape 72"/>
          <p:cNvSpPr txBox="1"/>
          <p:nvPr/>
        </p:nvSpPr>
        <p:spPr>
          <a:xfrm>
            <a:off x="406825" y="1855850"/>
            <a:ext cx="3367799" cy="494400"/>
          </a:xfrm>
          <a:prstGeom prst="rect">
            <a:avLst/>
          </a:prstGeom>
          <a:noFill/>
          <a:ln>
            <a:noFill/>
          </a:ln>
        </p:spPr>
        <p:txBody>
          <a:bodyPr lIns="91425" tIns="91425" rIns="91425" bIns="91425" anchor="t" anchorCtr="0">
            <a:noAutofit/>
          </a:bodyPr>
          <a:lstStyle/>
          <a:p>
            <a:pPr algn="ctr" rtl="0">
              <a:lnSpc>
                <a:spcPct val="90000"/>
              </a:lnSpc>
              <a:spcBef>
                <a:spcPts val="0"/>
              </a:spcBef>
              <a:buNone/>
            </a:pPr>
            <a:r>
              <a:rPr lang="en" sz="2000">
                <a:solidFill>
                  <a:srgbClr val="FFFFFF"/>
                </a:solidFill>
              </a:rPr>
              <a:t>Juveniles who played with matches </a:t>
            </a:r>
          </a:p>
          <a:p>
            <a:pPr algn="ctr" rtl="0">
              <a:lnSpc>
                <a:spcPct val="90000"/>
              </a:lnSpc>
              <a:spcBef>
                <a:spcPts val="0"/>
              </a:spcBef>
              <a:buNone/>
            </a:pPr>
            <a:r>
              <a:rPr lang="en" sz="2000">
                <a:solidFill>
                  <a:srgbClr val="FFFFFF"/>
                </a:solidFill>
              </a:rPr>
              <a:t>10 or more times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lnSpc>
                <a:spcPct val="115000"/>
              </a:lnSpc>
              <a:spcBef>
                <a:spcPts val="0"/>
              </a:spcBef>
              <a:buNone/>
            </a:pPr>
            <a:r>
              <a:rPr lang="en" sz="3000">
                <a:solidFill>
                  <a:srgbClr val="FFFFFF"/>
                </a:solidFill>
              </a:rPr>
              <a:t>Background and History of JFSB Treatment</a:t>
            </a:r>
          </a:p>
        </p:txBody>
      </p:sp>
      <p:sp>
        <p:nvSpPr>
          <p:cNvPr id="78" name="Shape 78"/>
          <p:cNvSpPr txBox="1">
            <a:spLocks noGrp="1"/>
          </p:cNvSpPr>
          <p:nvPr>
            <p:ph type="body" idx="1"/>
          </p:nvPr>
        </p:nvSpPr>
        <p:spPr>
          <a:xfrm>
            <a:off x="240350" y="1164875"/>
            <a:ext cx="8520599" cy="3761100"/>
          </a:xfrm>
          <a:prstGeom prst="rect">
            <a:avLst/>
          </a:prstGeom>
        </p:spPr>
        <p:txBody>
          <a:bodyPr lIns="91425" tIns="91425" rIns="91425" bIns="91425" anchor="t" anchorCtr="0">
            <a:noAutofit/>
          </a:bodyPr>
          <a:lstStyle/>
          <a:p>
            <a:pPr rtl="0">
              <a:lnSpc>
                <a:spcPct val="100000"/>
              </a:lnSpc>
              <a:spcBef>
                <a:spcPts val="0"/>
              </a:spcBef>
              <a:spcAft>
                <a:spcPts val="0"/>
              </a:spcAft>
              <a:buNone/>
            </a:pPr>
            <a:r>
              <a:rPr lang="en" sz="1400" b="1">
                <a:solidFill>
                  <a:srgbClr val="FFFFFF"/>
                </a:solidFill>
              </a:rPr>
              <a:t>18th/19th Century:</a:t>
            </a:r>
          </a:p>
          <a:p>
            <a:pPr rtl="0">
              <a:lnSpc>
                <a:spcPct val="100000"/>
              </a:lnSpc>
              <a:spcBef>
                <a:spcPts val="0"/>
              </a:spcBef>
              <a:spcAft>
                <a:spcPts val="0"/>
              </a:spcAft>
              <a:buNone/>
            </a:pPr>
            <a:r>
              <a:rPr lang="en" sz="1200">
                <a:solidFill>
                  <a:srgbClr val="FFFFFF"/>
                </a:solidFill>
              </a:rPr>
              <a:t>Arson viewed as 			      </a:t>
            </a:r>
            <a:r>
              <a:rPr lang="en" sz="1400" b="1">
                <a:solidFill>
                  <a:srgbClr val="FFFFFF"/>
                </a:solidFill>
              </a:rPr>
              <a:t>1979:</a:t>
            </a:r>
          </a:p>
          <a:p>
            <a:pPr rtl="0">
              <a:lnSpc>
                <a:spcPct val="100000"/>
              </a:lnSpc>
              <a:spcBef>
                <a:spcPts val="0"/>
              </a:spcBef>
              <a:spcAft>
                <a:spcPts val="0"/>
              </a:spcAft>
              <a:buNone/>
            </a:pPr>
            <a:r>
              <a:rPr lang="en" sz="1200">
                <a:solidFill>
                  <a:srgbClr val="FFFFFF"/>
                </a:solidFill>
              </a:rPr>
              <a:t>irrepressible mental urge	    FEMA Develops 1st JFS Model						</a:t>
            </a:r>
            <a:r>
              <a:rPr lang="en" sz="1400" b="1">
                <a:solidFill>
                  <a:srgbClr val="FFFFFF"/>
                </a:solidFill>
              </a:rPr>
              <a:t>2015</a:t>
            </a:r>
          </a:p>
          <a:p>
            <a:pPr rtl="0">
              <a:lnSpc>
                <a:spcPct val="100000"/>
              </a:lnSpc>
              <a:spcBef>
                <a:spcPts val="0"/>
              </a:spcBef>
              <a:spcAft>
                <a:spcPts val="0"/>
              </a:spcAft>
              <a:buNone/>
            </a:pPr>
            <a:r>
              <a:rPr lang="en" sz="1200">
                <a:solidFill>
                  <a:srgbClr val="FFFFFF"/>
                </a:solidFill>
              </a:rPr>
              <a:t>				    First JFS Risk Assessment	       	        </a:t>
            </a:r>
            <a:r>
              <a:rPr lang="en" sz="1400" b="1">
                <a:solidFill>
                  <a:srgbClr val="FFFFFF"/>
                </a:solidFill>
              </a:rPr>
              <a:t>2014                      </a:t>
            </a:r>
            <a:r>
              <a:rPr lang="en" sz="1200">
                <a:solidFill>
                  <a:srgbClr val="FFFFFF"/>
                </a:solidFill>
              </a:rPr>
              <a:t>DSM-V Quadrant Model</a:t>
            </a:r>
          </a:p>
          <a:p>
            <a:pPr rtl="0">
              <a:lnSpc>
                <a:spcPct val="100000"/>
              </a:lnSpc>
              <a:spcBef>
                <a:spcPts val="0"/>
              </a:spcBef>
              <a:spcAft>
                <a:spcPts val="0"/>
              </a:spcAft>
              <a:buNone/>
            </a:pPr>
            <a:r>
              <a:rPr lang="en" sz="1200" b="1">
                <a:solidFill>
                  <a:srgbClr val="FFFFFF"/>
                </a:solidFill>
              </a:rPr>
              <a:t> 									        FE</a:t>
            </a:r>
            <a:r>
              <a:rPr lang="en" sz="1200">
                <a:solidFill>
                  <a:srgbClr val="FFFFFF"/>
                </a:solidFill>
              </a:rPr>
              <a:t>MA publishes 3rd 	         Currently being validated</a:t>
            </a:r>
          </a:p>
          <a:p>
            <a:pPr rtl="0">
              <a:lnSpc>
                <a:spcPct val="100000"/>
              </a:lnSpc>
              <a:spcBef>
                <a:spcPts val="0"/>
              </a:spcBef>
              <a:spcAft>
                <a:spcPts val="0"/>
              </a:spcAft>
              <a:buNone/>
            </a:pPr>
            <a:r>
              <a:rPr lang="en" sz="1400" b="1">
                <a:solidFill>
                  <a:srgbClr val="FFFFFF"/>
                </a:solidFill>
              </a:rPr>
              <a:t>                   1937-1938: 						  </a:t>
            </a:r>
            <a:r>
              <a:rPr lang="en" sz="1200">
                <a:solidFill>
                  <a:srgbClr val="FFFFFF"/>
                </a:solidFill>
              </a:rPr>
              <a:t>JFS</a:t>
            </a:r>
            <a:r>
              <a:rPr lang="en" sz="1400">
                <a:solidFill>
                  <a:srgbClr val="FFFFFF"/>
                </a:solidFill>
              </a:rPr>
              <a:t> </a:t>
            </a:r>
            <a:r>
              <a:rPr lang="en" sz="1200">
                <a:solidFill>
                  <a:srgbClr val="FFFFFF"/>
                </a:solidFill>
              </a:rPr>
              <a:t>model </a:t>
            </a:r>
          </a:p>
          <a:p>
            <a:pPr rtl="0">
              <a:lnSpc>
                <a:spcPct val="100000"/>
              </a:lnSpc>
              <a:spcBef>
                <a:spcPts val="0"/>
              </a:spcBef>
              <a:spcAft>
                <a:spcPts val="0"/>
              </a:spcAft>
              <a:buNone/>
            </a:pPr>
            <a:r>
              <a:rPr lang="en" sz="1200">
                <a:solidFill>
                  <a:srgbClr val="FFFFFF"/>
                </a:solidFill>
              </a:rPr>
              <a:t>		  Yarnell Studies</a:t>
            </a:r>
          </a:p>
          <a:p>
            <a:pPr rtl="0">
              <a:lnSpc>
                <a:spcPct val="100000"/>
              </a:lnSpc>
              <a:spcBef>
                <a:spcPts val="0"/>
              </a:spcBef>
              <a:spcAft>
                <a:spcPts val="0"/>
              </a:spcAft>
              <a:buNone/>
            </a:pPr>
            <a:endParaRPr sz="1200">
              <a:solidFill>
                <a:srgbClr val="FFFFFF"/>
              </a:solidFill>
            </a:endParaRPr>
          </a:p>
          <a:p>
            <a:pPr rtl="0">
              <a:lnSpc>
                <a:spcPct val="100000"/>
              </a:lnSpc>
              <a:spcBef>
                <a:spcPts val="0"/>
              </a:spcBef>
              <a:spcAft>
                <a:spcPts val="0"/>
              </a:spcAft>
              <a:buNone/>
            </a:pPr>
            <a:endParaRPr sz="1200">
              <a:solidFill>
                <a:srgbClr val="FFFFFF"/>
              </a:solidFill>
            </a:endParaRPr>
          </a:p>
          <a:p>
            <a:pPr rtl="0">
              <a:lnSpc>
                <a:spcPct val="100000"/>
              </a:lnSpc>
              <a:spcBef>
                <a:spcPts val="0"/>
              </a:spcBef>
              <a:spcAft>
                <a:spcPts val="0"/>
              </a:spcAft>
              <a:buNone/>
            </a:pPr>
            <a:endParaRPr sz="1200">
              <a:solidFill>
                <a:srgbClr val="FFFFFF"/>
              </a:solidFill>
            </a:endParaRPr>
          </a:p>
          <a:p>
            <a:pPr rtl="0">
              <a:lnSpc>
                <a:spcPct val="100000"/>
              </a:lnSpc>
              <a:spcBef>
                <a:spcPts val="0"/>
              </a:spcBef>
              <a:spcAft>
                <a:spcPts val="0"/>
              </a:spcAft>
              <a:buNone/>
            </a:pPr>
            <a:endParaRPr sz="1200">
              <a:solidFill>
                <a:srgbClr val="FFFFFF"/>
              </a:solidFill>
            </a:endParaRPr>
          </a:p>
          <a:p>
            <a:pPr rtl="0">
              <a:lnSpc>
                <a:spcPct val="100000"/>
              </a:lnSpc>
              <a:spcBef>
                <a:spcPts val="0"/>
              </a:spcBef>
              <a:spcAft>
                <a:spcPts val="0"/>
              </a:spcAft>
              <a:buNone/>
            </a:pPr>
            <a:endParaRPr sz="1400" b="1">
              <a:solidFill>
                <a:srgbClr val="FFFFFF"/>
              </a:solidFill>
            </a:endParaRPr>
          </a:p>
          <a:p>
            <a:pPr rtl="0">
              <a:lnSpc>
                <a:spcPct val="100000"/>
              </a:lnSpc>
              <a:spcBef>
                <a:spcPts val="0"/>
              </a:spcBef>
              <a:spcAft>
                <a:spcPts val="0"/>
              </a:spcAft>
              <a:buNone/>
            </a:pPr>
            <a:r>
              <a:rPr lang="en" sz="1400" b="1">
                <a:solidFill>
                  <a:srgbClr val="FFFFFF"/>
                </a:solidFill>
              </a:rPr>
              <a:t>Early 20th Century:					   2002                               2014</a:t>
            </a:r>
          </a:p>
          <a:p>
            <a:pPr rtl="0">
              <a:lnSpc>
                <a:spcPct val="100000"/>
              </a:lnSpc>
              <a:spcBef>
                <a:spcPts val="0"/>
              </a:spcBef>
              <a:spcAft>
                <a:spcPts val="0"/>
              </a:spcAft>
              <a:buNone/>
            </a:pPr>
            <a:r>
              <a:rPr lang="en" sz="1200">
                <a:solidFill>
                  <a:srgbClr val="FFFFFF"/>
                </a:solidFill>
              </a:rPr>
              <a:t>Either/Or mentality on crime			     FEMA Publishes			FEMA identifies </a:t>
            </a:r>
          </a:p>
          <a:p>
            <a:pPr rtl="0">
              <a:lnSpc>
                <a:spcPct val="100000"/>
              </a:lnSpc>
              <a:spcBef>
                <a:spcPts val="0"/>
              </a:spcBef>
              <a:spcAft>
                <a:spcPts val="0"/>
              </a:spcAft>
              <a:buNone/>
            </a:pPr>
            <a:r>
              <a:rPr lang="en" sz="1200">
                <a:solidFill>
                  <a:srgbClr val="FFFFFF"/>
                </a:solidFill>
              </a:rPr>
              <a:t>							  2nd Generation JFS Model           JFS Typologies </a:t>
            </a:r>
          </a:p>
          <a:p>
            <a:pPr rtl="0">
              <a:lnSpc>
                <a:spcPct val="100000"/>
              </a:lnSpc>
              <a:spcBef>
                <a:spcPts val="0"/>
              </a:spcBef>
              <a:spcAft>
                <a:spcPts val="0"/>
              </a:spcAft>
              <a:buNone/>
            </a:pPr>
            <a:r>
              <a:rPr lang="en" sz="1200">
                <a:solidFill>
                  <a:srgbClr val="FFFFFF"/>
                </a:solidFill>
              </a:rPr>
              <a:t>				</a:t>
            </a:r>
            <a:r>
              <a:rPr lang="en" sz="1400" b="1">
                <a:solidFill>
                  <a:srgbClr val="FFFFFF"/>
                </a:solidFill>
              </a:rPr>
              <a:t>1960-1980’s</a:t>
            </a:r>
          </a:p>
          <a:p>
            <a:pPr rtl="0">
              <a:lnSpc>
                <a:spcPct val="100000"/>
              </a:lnSpc>
              <a:spcBef>
                <a:spcPts val="0"/>
              </a:spcBef>
              <a:spcAft>
                <a:spcPts val="0"/>
              </a:spcAft>
              <a:buNone/>
            </a:pPr>
            <a:r>
              <a:rPr lang="en" sz="1200">
                <a:solidFill>
                  <a:srgbClr val="FFFFFF"/>
                </a:solidFill>
              </a:rPr>
              <a:t>				JFS viewed as </a:t>
            </a:r>
          </a:p>
          <a:p>
            <a:pPr marL="1371600" indent="457200" rtl="0">
              <a:lnSpc>
                <a:spcPct val="100000"/>
              </a:lnSpc>
              <a:spcBef>
                <a:spcPts val="0"/>
              </a:spcBef>
              <a:spcAft>
                <a:spcPts val="0"/>
              </a:spcAft>
              <a:buNone/>
            </a:pPr>
            <a:r>
              <a:rPr lang="en" sz="1200">
                <a:solidFill>
                  <a:srgbClr val="FFFFFF"/>
                </a:solidFill>
              </a:rPr>
              <a:t>intentional act</a:t>
            </a:r>
          </a:p>
          <a:p>
            <a:pPr>
              <a:lnSpc>
                <a:spcPct val="100000"/>
              </a:lnSpc>
              <a:spcBef>
                <a:spcPts val="0"/>
              </a:spcBef>
              <a:spcAft>
                <a:spcPts val="0"/>
              </a:spcAft>
              <a:buNone/>
            </a:pPr>
            <a:r>
              <a:rPr lang="en" sz="1200">
                <a:solidFill>
                  <a:srgbClr val="FFFFFF"/>
                </a:solidFill>
              </a:rPr>
              <a:t>	 			Meant to do harm  (Macdonald Triad Hypothesis, 1966) </a:t>
            </a:r>
          </a:p>
        </p:txBody>
      </p:sp>
      <p:cxnSp>
        <p:nvCxnSpPr>
          <p:cNvPr id="79" name="Shape 79"/>
          <p:cNvCxnSpPr/>
          <p:nvPr/>
        </p:nvCxnSpPr>
        <p:spPr>
          <a:xfrm>
            <a:off x="274650" y="3045425"/>
            <a:ext cx="7734299" cy="0"/>
          </a:xfrm>
          <a:prstGeom prst="straightConnector1">
            <a:avLst/>
          </a:prstGeom>
          <a:noFill/>
          <a:ln w="19050" cap="flat" cmpd="sng">
            <a:solidFill>
              <a:schemeClr val="dk2"/>
            </a:solidFill>
            <a:prstDash val="solid"/>
            <a:round/>
            <a:headEnd type="none" w="lg" len="lg"/>
            <a:tailEnd type="none" w="lg" len="lg"/>
          </a:ln>
        </p:spPr>
      </p:cxnSp>
      <p:cxnSp>
        <p:nvCxnSpPr>
          <p:cNvPr id="80" name="Shape 80"/>
          <p:cNvCxnSpPr/>
          <p:nvPr/>
        </p:nvCxnSpPr>
        <p:spPr>
          <a:xfrm>
            <a:off x="2181500" y="2803350"/>
            <a:ext cx="0" cy="0"/>
          </a:xfrm>
          <a:prstGeom prst="straightConnector1">
            <a:avLst/>
          </a:prstGeom>
          <a:noFill/>
          <a:ln w="19050" cap="flat" cmpd="sng">
            <a:solidFill>
              <a:schemeClr val="dk2"/>
            </a:solidFill>
            <a:prstDash val="solid"/>
            <a:round/>
            <a:headEnd type="none" w="lg" len="lg"/>
            <a:tailEnd type="none" w="lg" len="lg"/>
          </a:ln>
        </p:spPr>
      </p:cxnSp>
      <p:cxnSp>
        <p:nvCxnSpPr>
          <p:cNvPr id="81" name="Shape 81"/>
          <p:cNvCxnSpPr/>
          <p:nvPr/>
        </p:nvCxnSpPr>
        <p:spPr>
          <a:xfrm rot="10800000" flipH="1">
            <a:off x="570875" y="1977474"/>
            <a:ext cx="20400" cy="1264200"/>
          </a:xfrm>
          <a:prstGeom prst="straightConnector1">
            <a:avLst/>
          </a:prstGeom>
          <a:noFill/>
          <a:ln w="19050" cap="flat" cmpd="sng">
            <a:solidFill>
              <a:schemeClr val="dk2"/>
            </a:solidFill>
            <a:prstDash val="solid"/>
            <a:round/>
            <a:headEnd type="none" w="lg" len="lg"/>
            <a:tailEnd type="triangle" w="lg" len="lg"/>
          </a:ln>
        </p:spPr>
      </p:cxnSp>
      <p:cxnSp>
        <p:nvCxnSpPr>
          <p:cNvPr id="82" name="Shape 82"/>
          <p:cNvCxnSpPr/>
          <p:nvPr/>
        </p:nvCxnSpPr>
        <p:spPr>
          <a:xfrm>
            <a:off x="1172325" y="2645400"/>
            <a:ext cx="0" cy="805200"/>
          </a:xfrm>
          <a:prstGeom prst="straightConnector1">
            <a:avLst/>
          </a:prstGeom>
          <a:noFill/>
          <a:ln w="19050" cap="flat" cmpd="sng">
            <a:solidFill>
              <a:schemeClr val="dk2"/>
            </a:solidFill>
            <a:prstDash val="solid"/>
            <a:round/>
            <a:headEnd type="none" w="lg" len="lg"/>
            <a:tailEnd type="triangle" w="lg" len="lg"/>
          </a:ln>
        </p:spPr>
      </p:cxnSp>
      <p:cxnSp>
        <p:nvCxnSpPr>
          <p:cNvPr id="83" name="Shape 83"/>
          <p:cNvCxnSpPr/>
          <p:nvPr/>
        </p:nvCxnSpPr>
        <p:spPr>
          <a:xfrm rot="10800000">
            <a:off x="1804325" y="2645525"/>
            <a:ext cx="0" cy="746099"/>
          </a:xfrm>
          <a:prstGeom prst="straightConnector1">
            <a:avLst/>
          </a:prstGeom>
          <a:noFill/>
          <a:ln w="19050" cap="flat" cmpd="sng">
            <a:solidFill>
              <a:schemeClr val="dk2"/>
            </a:solidFill>
            <a:prstDash val="solid"/>
            <a:round/>
            <a:headEnd type="none" w="lg" len="lg"/>
            <a:tailEnd type="triangle" w="lg" len="lg"/>
          </a:ln>
        </p:spPr>
      </p:cxnSp>
      <p:cxnSp>
        <p:nvCxnSpPr>
          <p:cNvPr id="84" name="Shape 84"/>
          <p:cNvCxnSpPr/>
          <p:nvPr/>
        </p:nvCxnSpPr>
        <p:spPr>
          <a:xfrm flipH="1">
            <a:off x="2558674" y="2711600"/>
            <a:ext cx="10200" cy="1437299"/>
          </a:xfrm>
          <a:prstGeom prst="straightConnector1">
            <a:avLst/>
          </a:prstGeom>
          <a:noFill/>
          <a:ln w="19050" cap="flat" cmpd="sng">
            <a:solidFill>
              <a:schemeClr val="dk2"/>
            </a:solidFill>
            <a:prstDash val="solid"/>
            <a:round/>
            <a:headEnd type="none" w="lg" len="lg"/>
            <a:tailEnd type="triangle" w="lg" len="lg"/>
          </a:ln>
        </p:spPr>
      </p:cxnSp>
      <p:cxnSp>
        <p:nvCxnSpPr>
          <p:cNvPr id="85" name="Shape 85"/>
          <p:cNvCxnSpPr/>
          <p:nvPr/>
        </p:nvCxnSpPr>
        <p:spPr>
          <a:xfrm rot="10800000" flipH="1">
            <a:off x="3302850" y="2079599"/>
            <a:ext cx="10200" cy="1524000"/>
          </a:xfrm>
          <a:prstGeom prst="straightConnector1">
            <a:avLst/>
          </a:prstGeom>
          <a:noFill/>
          <a:ln w="19050" cap="flat" cmpd="sng">
            <a:solidFill>
              <a:schemeClr val="dk2"/>
            </a:solidFill>
            <a:prstDash val="solid"/>
            <a:round/>
            <a:headEnd type="none" w="lg" len="lg"/>
            <a:tailEnd type="triangle" w="lg" len="lg"/>
          </a:ln>
        </p:spPr>
      </p:cxnSp>
      <p:cxnSp>
        <p:nvCxnSpPr>
          <p:cNvPr id="86" name="Shape 86"/>
          <p:cNvCxnSpPr/>
          <p:nvPr/>
        </p:nvCxnSpPr>
        <p:spPr>
          <a:xfrm>
            <a:off x="4342525" y="2526050"/>
            <a:ext cx="0" cy="1011599"/>
          </a:xfrm>
          <a:prstGeom prst="straightConnector1">
            <a:avLst/>
          </a:prstGeom>
          <a:noFill/>
          <a:ln w="19050" cap="flat" cmpd="sng">
            <a:solidFill>
              <a:schemeClr val="dk2"/>
            </a:solidFill>
            <a:prstDash val="solid"/>
            <a:round/>
            <a:headEnd type="none" w="lg" len="lg"/>
            <a:tailEnd type="triangle" w="lg" len="lg"/>
          </a:ln>
        </p:spPr>
      </p:cxnSp>
      <p:cxnSp>
        <p:nvCxnSpPr>
          <p:cNvPr id="87" name="Shape 87"/>
          <p:cNvCxnSpPr/>
          <p:nvPr/>
        </p:nvCxnSpPr>
        <p:spPr>
          <a:xfrm rot="10800000" flipH="1">
            <a:off x="5499400" y="2512750"/>
            <a:ext cx="20400" cy="1116299"/>
          </a:xfrm>
          <a:prstGeom prst="straightConnector1">
            <a:avLst/>
          </a:prstGeom>
          <a:noFill/>
          <a:ln w="19050" cap="flat" cmpd="sng">
            <a:solidFill>
              <a:schemeClr val="dk2"/>
            </a:solidFill>
            <a:prstDash val="solid"/>
            <a:round/>
            <a:headEnd type="none" w="lg" len="lg"/>
            <a:tailEnd type="triangle" w="lg" len="lg"/>
          </a:ln>
        </p:spPr>
      </p:cxnSp>
      <p:cxnSp>
        <p:nvCxnSpPr>
          <p:cNvPr id="88" name="Shape 88"/>
          <p:cNvCxnSpPr/>
          <p:nvPr/>
        </p:nvCxnSpPr>
        <p:spPr>
          <a:xfrm flipH="1">
            <a:off x="6416849" y="2609650"/>
            <a:ext cx="10200" cy="851099"/>
          </a:xfrm>
          <a:prstGeom prst="straightConnector1">
            <a:avLst/>
          </a:prstGeom>
          <a:noFill/>
          <a:ln w="19050" cap="flat" cmpd="sng">
            <a:solidFill>
              <a:schemeClr val="dk2"/>
            </a:solidFill>
            <a:prstDash val="solid"/>
            <a:round/>
            <a:headEnd type="none" w="lg" len="lg"/>
            <a:tailEnd type="triangle" w="lg" len="lg"/>
          </a:ln>
        </p:spPr>
      </p:cxnSp>
      <p:cxnSp>
        <p:nvCxnSpPr>
          <p:cNvPr id="89" name="Shape 89"/>
          <p:cNvCxnSpPr/>
          <p:nvPr/>
        </p:nvCxnSpPr>
        <p:spPr>
          <a:xfrm rot="10800000">
            <a:off x="7489625" y="2338049"/>
            <a:ext cx="0" cy="1007100"/>
          </a:xfrm>
          <a:prstGeom prst="straightConnector1">
            <a:avLst/>
          </a:prstGeom>
          <a:noFill/>
          <a:ln w="19050" cap="flat" cmpd="sng">
            <a:solidFill>
              <a:schemeClr val="dk2"/>
            </a:solidFill>
            <a:prstDash val="solid"/>
            <a:round/>
            <a:headEnd type="none" w="lg" len="lg"/>
            <a:tailEnd type="triangle" w="lg" len="lg"/>
          </a:ln>
        </p:spPr>
      </p:cxn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lnSpc>
                <a:spcPct val="115000"/>
              </a:lnSpc>
              <a:spcBef>
                <a:spcPts val="0"/>
              </a:spcBef>
              <a:buNone/>
            </a:pPr>
            <a:r>
              <a:rPr lang="en" sz="3000">
                <a:solidFill>
                  <a:srgbClr val="FFFFFF"/>
                </a:solidFill>
              </a:rPr>
              <a:t>Myths-Demographics of a Juvenile Fire Setter</a:t>
            </a:r>
          </a:p>
        </p:txBody>
      </p:sp>
      <p:sp>
        <p:nvSpPr>
          <p:cNvPr id="95" name="Shape 95"/>
          <p:cNvSpPr txBox="1">
            <a:spLocks noGrp="1"/>
          </p:cNvSpPr>
          <p:nvPr>
            <p:ph type="body" idx="1"/>
          </p:nvPr>
        </p:nvSpPr>
        <p:spPr>
          <a:xfrm>
            <a:off x="311700" y="1017725"/>
            <a:ext cx="8520599" cy="4048499"/>
          </a:xfrm>
          <a:prstGeom prst="rect">
            <a:avLst/>
          </a:prstGeom>
        </p:spPr>
        <p:txBody>
          <a:bodyPr lIns="91425" tIns="91425" rIns="91425" bIns="91425" anchor="t" anchorCtr="0">
            <a:noAutofit/>
          </a:bodyPr>
          <a:lstStyle/>
          <a:p>
            <a:pPr marL="457200" lvl="0" indent="-228600" rtl="0">
              <a:lnSpc>
                <a:spcPct val="200000"/>
              </a:lnSpc>
              <a:spcBef>
                <a:spcPts val="0"/>
              </a:spcBef>
              <a:buClr>
                <a:srgbClr val="FFFFFF"/>
              </a:buClr>
              <a:buChar char="●"/>
            </a:pPr>
            <a:r>
              <a:rPr lang="en">
                <a:solidFill>
                  <a:srgbClr val="FFFFFF"/>
                </a:solidFill>
              </a:rPr>
              <a:t>Age ranges from middle childhood to adolescence</a:t>
            </a:r>
          </a:p>
          <a:p>
            <a:pPr marL="457200" lvl="0" indent="-228600" rtl="0">
              <a:lnSpc>
                <a:spcPct val="200000"/>
              </a:lnSpc>
              <a:spcBef>
                <a:spcPts val="0"/>
              </a:spcBef>
              <a:buClr>
                <a:srgbClr val="FFFFFF"/>
              </a:buClr>
              <a:buChar char="●"/>
            </a:pPr>
            <a:r>
              <a:rPr lang="en">
                <a:solidFill>
                  <a:srgbClr val="FFFFFF"/>
                </a:solidFill>
              </a:rPr>
              <a:t>Primarily reported with males?</a:t>
            </a:r>
          </a:p>
          <a:p>
            <a:pPr marL="914400" lvl="1" indent="-342900" rtl="0">
              <a:lnSpc>
                <a:spcPct val="200000"/>
              </a:lnSpc>
              <a:spcBef>
                <a:spcPts val="0"/>
              </a:spcBef>
              <a:buClr>
                <a:srgbClr val="FFFFFF"/>
              </a:buClr>
              <a:buSzPct val="100000"/>
              <a:buChar char="○"/>
            </a:pPr>
            <a:r>
              <a:rPr lang="en" sz="1800">
                <a:solidFill>
                  <a:srgbClr val="FFFFFF"/>
                </a:solidFill>
              </a:rPr>
              <a:t>Females referred for treatment just as much as males</a:t>
            </a:r>
          </a:p>
          <a:p>
            <a:pPr marL="457200" lvl="0" indent="-228600" rtl="0">
              <a:lnSpc>
                <a:spcPct val="200000"/>
              </a:lnSpc>
              <a:spcBef>
                <a:spcPts val="0"/>
              </a:spcBef>
              <a:buClr>
                <a:srgbClr val="FFFFFF"/>
              </a:buClr>
              <a:buChar char="●"/>
            </a:pPr>
            <a:r>
              <a:rPr lang="en">
                <a:solidFill>
                  <a:srgbClr val="FFFFFF"/>
                </a:solidFill>
              </a:rPr>
              <a:t>Low SES to suburban communities</a:t>
            </a:r>
          </a:p>
          <a:p>
            <a:pPr marL="457200" lvl="0" indent="-228600" rtl="0">
              <a:lnSpc>
                <a:spcPct val="200000"/>
              </a:lnSpc>
              <a:spcBef>
                <a:spcPts val="0"/>
              </a:spcBef>
              <a:buClr>
                <a:srgbClr val="FFFFFF"/>
              </a:buClr>
              <a:buChar char="●"/>
            </a:pPr>
            <a:r>
              <a:rPr lang="en">
                <a:solidFill>
                  <a:srgbClr val="FFFFFF"/>
                </a:solidFill>
              </a:rPr>
              <a:t>From curiosity and mental illness to criminal behaviors</a:t>
            </a:r>
          </a:p>
          <a:p>
            <a:pPr marL="457200" lvl="0" indent="-228600" rtl="0">
              <a:lnSpc>
                <a:spcPct val="200000"/>
              </a:lnSpc>
              <a:spcBef>
                <a:spcPts val="0"/>
              </a:spcBef>
              <a:buClr>
                <a:srgbClr val="FFFFFF"/>
              </a:buClr>
              <a:buChar char="●"/>
            </a:pPr>
            <a:r>
              <a:rPr lang="en">
                <a:solidFill>
                  <a:srgbClr val="FFFFFF"/>
                </a:solidFill>
              </a:rPr>
              <a:t>Ethically important for providers to be aware of own biases related to “typical juvenile firesetter” </a:t>
            </a:r>
          </a:p>
          <a:p>
            <a:pPr lvl="0" rtl="0">
              <a:spcBef>
                <a:spcPts val="0"/>
              </a:spcBef>
              <a:buNone/>
            </a:pPr>
            <a:endParaRPr/>
          </a:p>
          <a:p>
            <a:pPr lvl="0" rtl="0">
              <a:spcBef>
                <a:spcPts val="0"/>
              </a:spcBef>
              <a:buNone/>
            </a:pPr>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 sz="4000"/>
              <a:t>Family and Community Involvement</a:t>
            </a:r>
          </a:p>
        </p:txBody>
      </p:sp>
      <p:sp>
        <p:nvSpPr>
          <p:cNvPr id="101" name="Shape 101"/>
          <p:cNvSpPr txBox="1">
            <a:spLocks noGrp="1"/>
          </p:cNvSpPr>
          <p:nvPr>
            <p:ph type="body" idx="1"/>
          </p:nvPr>
        </p:nvSpPr>
        <p:spPr>
          <a:xfrm>
            <a:off x="311700" y="1152475"/>
            <a:ext cx="8520599" cy="3934200"/>
          </a:xfrm>
          <a:prstGeom prst="rect">
            <a:avLst/>
          </a:prstGeom>
        </p:spPr>
        <p:txBody>
          <a:bodyPr lIns="91425" tIns="91425" rIns="91425" bIns="91425" anchor="t" anchorCtr="0">
            <a:noAutofit/>
          </a:bodyPr>
          <a:lstStyle/>
          <a:p>
            <a:pPr marL="457200" lvl="0" indent="-228600" rtl="0">
              <a:spcBef>
                <a:spcPts val="0"/>
              </a:spcBef>
              <a:buClr>
                <a:srgbClr val="FFFFFF"/>
              </a:buClr>
              <a:buSzPct val="100000"/>
            </a:pPr>
            <a:r>
              <a:rPr lang="en" sz="2400">
                <a:solidFill>
                  <a:srgbClr val="FFFFFF"/>
                </a:solidFill>
              </a:rPr>
              <a:t>Importance of parental involvement</a:t>
            </a:r>
          </a:p>
          <a:p>
            <a:pPr marL="914400" lvl="1" indent="-228600" rtl="0">
              <a:spcBef>
                <a:spcPts val="0"/>
              </a:spcBef>
              <a:buClr>
                <a:srgbClr val="FFFFFF"/>
              </a:buClr>
              <a:buSzPct val="100000"/>
            </a:pPr>
            <a:r>
              <a:rPr lang="en" sz="1800">
                <a:solidFill>
                  <a:srgbClr val="FFFFFF"/>
                </a:solidFill>
              </a:rPr>
              <a:t>Working with juveniles requires consent from parents or legal guardians</a:t>
            </a:r>
          </a:p>
          <a:p>
            <a:pPr marL="914400" lvl="1" indent="-228600" rtl="0">
              <a:spcBef>
                <a:spcPts val="0"/>
              </a:spcBef>
              <a:buClr>
                <a:srgbClr val="FFFFFF"/>
              </a:buClr>
              <a:buSzPct val="100000"/>
            </a:pPr>
            <a:r>
              <a:rPr lang="en" sz="1800">
                <a:solidFill>
                  <a:srgbClr val="FFFFFF"/>
                </a:solidFill>
              </a:rPr>
              <a:t>Involving parents or caregivers in assessment and treatment process</a:t>
            </a:r>
          </a:p>
          <a:p>
            <a:pPr marL="457200" lvl="0" indent="-228600" rtl="0">
              <a:spcBef>
                <a:spcPts val="0"/>
              </a:spcBef>
              <a:buClr>
                <a:srgbClr val="FFFFFF"/>
              </a:buClr>
              <a:buSzPct val="100000"/>
            </a:pPr>
            <a:r>
              <a:rPr lang="en" sz="2400">
                <a:solidFill>
                  <a:srgbClr val="FFFFFF"/>
                </a:solidFill>
              </a:rPr>
              <a:t>Community Cooperation</a:t>
            </a:r>
          </a:p>
          <a:p>
            <a:pPr marL="914400" lvl="1" indent="-228600" rtl="0">
              <a:spcBef>
                <a:spcPts val="0"/>
              </a:spcBef>
              <a:buClr>
                <a:srgbClr val="FFFFFF"/>
              </a:buClr>
              <a:buSzPct val="100000"/>
            </a:pPr>
            <a:r>
              <a:rPr lang="en" sz="1800">
                <a:solidFill>
                  <a:srgbClr val="FFFFFF"/>
                </a:solidFill>
              </a:rPr>
              <a:t>Involvement and cooperation of schools, authorities, and emergency response teams </a:t>
            </a:r>
          </a:p>
          <a:p>
            <a:pPr marL="914400" lvl="1" indent="-228600" rtl="0">
              <a:spcBef>
                <a:spcPts val="0"/>
              </a:spcBef>
              <a:buClr>
                <a:srgbClr val="FFFFFF"/>
              </a:buClr>
              <a:buSzPct val="100000"/>
            </a:pPr>
            <a:r>
              <a:rPr lang="en" sz="1800">
                <a:solidFill>
                  <a:srgbClr val="FFFFFF"/>
                </a:solidFill>
              </a:rPr>
              <a:t>Release of information </a:t>
            </a:r>
          </a:p>
          <a:p>
            <a:pPr marL="457200" lvl="0" indent="-228600" rtl="0">
              <a:lnSpc>
                <a:spcPct val="100000"/>
              </a:lnSpc>
              <a:spcBef>
                <a:spcPts val="0"/>
              </a:spcBef>
              <a:spcAft>
                <a:spcPts val="0"/>
              </a:spcAft>
              <a:buClr>
                <a:srgbClr val="FFFFFF"/>
              </a:buClr>
              <a:buSzPct val="100000"/>
            </a:pPr>
            <a:r>
              <a:rPr lang="en" sz="2400">
                <a:solidFill>
                  <a:srgbClr val="FFFFFF"/>
                </a:solidFill>
              </a:rPr>
              <a:t>Confidentiality issues related to working with juveniles and wards of the state</a:t>
            </a:r>
          </a:p>
          <a:p>
            <a:pPr marL="0" indent="0" rtl="0">
              <a:spcBef>
                <a:spcPts val="0"/>
              </a:spcBef>
              <a:buNone/>
            </a:pPr>
            <a:r>
              <a:rPr lang="en" sz="2400"/>
              <a:t>	</a:t>
            </a:r>
          </a:p>
          <a:p>
            <a:pPr marL="0" indent="0" rtl="0">
              <a:spcBef>
                <a:spcPts val="0"/>
              </a:spcBef>
              <a:buNone/>
            </a:pPr>
            <a:r>
              <a:rPr lang="en"/>
              <a:t>	</a:t>
            </a:r>
          </a:p>
          <a:p>
            <a:pPr indent="457200" rtl="0">
              <a:spcBef>
                <a:spcPts val="0"/>
              </a:spcBef>
              <a:buNone/>
            </a:pPr>
            <a:endParaRPr/>
          </a:p>
          <a:p>
            <a:pPr indent="457200" rtl="0">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623400" y="481250"/>
            <a:ext cx="8520599" cy="572699"/>
          </a:xfrm>
          <a:prstGeom prst="rect">
            <a:avLst/>
          </a:prstGeom>
        </p:spPr>
        <p:txBody>
          <a:bodyPr lIns="91425" tIns="91425" rIns="91425" bIns="91425" anchor="t" anchorCtr="0">
            <a:noAutofit/>
          </a:bodyPr>
          <a:lstStyle/>
          <a:p>
            <a:pPr lvl="0" rtl="0">
              <a:spcBef>
                <a:spcPts val="0"/>
              </a:spcBef>
              <a:buNone/>
            </a:pPr>
            <a:r>
              <a:rPr lang="en" sz="4000">
                <a:solidFill>
                  <a:srgbClr val="FFFFFF"/>
                </a:solidFill>
              </a:rPr>
              <a:t>Ethics In Treatment of JSFB Clients</a:t>
            </a:r>
          </a:p>
        </p:txBody>
      </p:sp>
      <p:sp>
        <p:nvSpPr>
          <p:cNvPr id="107" name="Shape 107"/>
          <p:cNvSpPr txBox="1">
            <a:spLocks noGrp="1"/>
          </p:cNvSpPr>
          <p:nvPr>
            <p:ph type="body" idx="1"/>
          </p:nvPr>
        </p:nvSpPr>
        <p:spPr>
          <a:xfrm>
            <a:off x="184925" y="1188700"/>
            <a:ext cx="8520599" cy="2996100"/>
          </a:xfrm>
          <a:prstGeom prst="rect">
            <a:avLst/>
          </a:prstGeom>
        </p:spPr>
        <p:txBody>
          <a:bodyPr lIns="91425" tIns="91425" rIns="91425" bIns="91425" anchor="t" anchorCtr="0">
            <a:noAutofit/>
          </a:bodyPr>
          <a:lstStyle/>
          <a:p>
            <a:pPr marL="457200" marR="0" lvl="0" indent="-228600" algn="l" rtl="0">
              <a:lnSpc>
                <a:spcPct val="138000"/>
              </a:lnSpc>
              <a:spcBef>
                <a:spcPts val="0"/>
              </a:spcBef>
              <a:spcAft>
                <a:spcPts val="0"/>
              </a:spcAft>
              <a:buClr>
                <a:srgbClr val="FFFFFF"/>
              </a:buClr>
              <a:buSzPct val="100000"/>
              <a:buFont typeface="Arial"/>
            </a:pPr>
            <a:r>
              <a:rPr lang="en" sz="2400">
                <a:solidFill>
                  <a:srgbClr val="FFFFFF"/>
                </a:solidFill>
              </a:rPr>
              <a:t>Impacts of culturally responsive treatment- </a:t>
            </a:r>
          </a:p>
          <a:p>
            <a:pPr marL="914400" marR="0" lvl="1" indent="-228600" algn="l" rtl="0">
              <a:lnSpc>
                <a:spcPct val="138000"/>
              </a:lnSpc>
              <a:spcBef>
                <a:spcPts val="0"/>
              </a:spcBef>
              <a:spcAft>
                <a:spcPts val="0"/>
              </a:spcAft>
              <a:buClr>
                <a:srgbClr val="FFFFFF"/>
              </a:buClr>
              <a:buSzPct val="100000"/>
            </a:pPr>
            <a:r>
              <a:rPr lang="en" sz="2400">
                <a:solidFill>
                  <a:srgbClr val="FFFFFF"/>
                </a:solidFill>
              </a:rPr>
              <a:t>Alliance between treatment team and client</a:t>
            </a:r>
          </a:p>
          <a:p>
            <a:pPr marL="914400" marR="0" lvl="1" indent="-228600" algn="l" rtl="0">
              <a:lnSpc>
                <a:spcPct val="138000"/>
              </a:lnSpc>
              <a:spcBef>
                <a:spcPts val="0"/>
              </a:spcBef>
              <a:spcAft>
                <a:spcPts val="0"/>
              </a:spcAft>
              <a:buClr>
                <a:srgbClr val="FFFFFF"/>
              </a:buClr>
              <a:buSzPct val="100000"/>
            </a:pPr>
            <a:r>
              <a:rPr lang="en" sz="2400">
                <a:solidFill>
                  <a:srgbClr val="FFFFFF"/>
                </a:solidFill>
              </a:rPr>
              <a:t>Relationship between JSFB client and their guardians</a:t>
            </a:r>
          </a:p>
          <a:p>
            <a:pPr marL="914400" marR="0" lvl="1" indent="-228600" algn="l" rtl="0">
              <a:lnSpc>
                <a:spcPct val="138000"/>
              </a:lnSpc>
              <a:spcBef>
                <a:spcPts val="0"/>
              </a:spcBef>
              <a:spcAft>
                <a:spcPts val="0"/>
              </a:spcAft>
              <a:buClr>
                <a:srgbClr val="FFFFFF"/>
              </a:buClr>
              <a:buSzPct val="100000"/>
            </a:pPr>
            <a:r>
              <a:rPr lang="en" sz="2400">
                <a:solidFill>
                  <a:srgbClr val="FFFFFF"/>
                </a:solidFill>
              </a:rPr>
              <a:t>Understanding between client and members of the community</a:t>
            </a:r>
          </a:p>
          <a:p>
            <a:pPr lvl="0" rtl="0">
              <a:spcBef>
                <a:spcPts val="0"/>
              </a:spcBef>
              <a:spcAft>
                <a:spcPts val="0"/>
              </a:spcAft>
              <a:buNone/>
            </a:pPr>
            <a:endParaRPr sz="2400">
              <a:solidFill>
                <a:srgbClr val="FFFFFF"/>
              </a:solidFill>
            </a:endParaRPr>
          </a:p>
          <a:p>
            <a:pPr lvl="0" rtl="0">
              <a:spcBef>
                <a:spcPts val="0"/>
              </a:spcBef>
              <a:spcAft>
                <a:spcPts val="0"/>
              </a:spcAft>
              <a:buNone/>
            </a:pPr>
            <a:endParaRPr>
              <a:solidFill>
                <a:srgbClr val="FF0000"/>
              </a:solidFill>
            </a:endParaRPr>
          </a:p>
          <a:p>
            <a:pPr lvl="0" rtl="0">
              <a:spcBef>
                <a:spcPts val="0"/>
              </a:spcBef>
              <a:spcAft>
                <a:spcPts val="0"/>
              </a:spcAft>
              <a:buNone/>
            </a:pPr>
            <a:endParaRPr>
              <a:solidFill>
                <a:srgbClr val="FF0000"/>
              </a:solidFill>
            </a:endParaRPr>
          </a:p>
          <a:p>
            <a:pPr lvl="0" rtl="0">
              <a:spcBef>
                <a:spcPts val="0"/>
              </a:spcBef>
              <a:spcAft>
                <a:spcPts val="0"/>
              </a:spcAft>
              <a:buNone/>
            </a:pPr>
            <a:endParaRPr>
              <a:solidFill>
                <a:srgbClr val="FF0000"/>
              </a:solidFill>
            </a:endParaRPr>
          </a:p>
          <a:p>
            <a:pPr lvl="0" rtl="0">
              <a:spcBef>
                <a:spcPts val="0"/>
              </a:spcBef>
              <a:spcAft>
                <a:spcPts val="0"/>
              </a:spcAft>
              <a:buNone/>
            </a:pPr>
            <a:endParaRPr>
              <a:solidFill>
                <a:srgbClr val="FF0000"/>
              </a:solidFill>
            </a:endParaRPr>
          </a:p>
          <a:p>
            <a:pPr lvl="0" rtl="0">
              <a:spcBef>
                <a:spcPts val="0"/>
              </a:spcBef>
              <a:spcAft>
                <a:spcPts val="0"/>
              </a:spcAft>
              <a:buNone/>
            </a:pPr>
            <a:endParaRPr>
              <a:solidFill>
                <a:srgbClr val="FF0000"/>
              </a:solidFill>
            </a:endParaRPr>
          </a:p>
          <a:p>
            <a:pPr lvl="0" rtl="0">
              <a:spcBef>
                <a:spcPts val="0"/>
              </a:spcBef>
              <a:buNone/>
            </a:pPr>
            <a:endParaRPr>
              <a:solidFill>
                <a:srgbClr val="FF0000"/>
              </a:solidFill>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rtl="0">
              <a:spcBef>
                <a:spcPts val="0"/>
              </a:spcBef>
              <a:buNone/>
            </a:pPr>
            <a:r>
              <a:rPr lang="en" sz="4000"/>
              <a:t>Ethics In Treatment of JSFB clients</a:t>
            </a:r>
          </a:p>
          <a:p>
            <a:pPr lvl="0" rtl="0">
              <a:spcBef>
                <a:spcPts val="0"/>
              </a:spcBef>
              <a:buNone/>
            </a:pPr>
            <a:endParaRPr/>
          </a:p>
        </p:txBody>
      </p:sp>
      <p:sp>
        <p:nvSpPr>
          <p:cNvPr id="113" name="Shape 113"/>
          <p:cNvSpPr txBox="1">
            <a:spLocks noGrp="1"/>
          </p:cNvSpPr>
          <p:nvPr>
            <p:ph type="body" idx="1"/>
          </p:nvPr>
        </p:nvSpPr>
        <p:spPr>
          <a:xfrm>
            <a:off x="311700" y="1152475"/>
            <a:ext cx="8520599" cy="2996100"/>
          </a:xfrm>
          <a:prstGeom prst="rect">
            <a:avLst/>
          </a:prstGeom>
        </p:spPr>
        <p:txBody>
          <a:bodyPr lIns="91425" tIns="91425" rIns="91425" bIns="91425" anchor="t" anchorCtr="0">
            <a:noAutofit/>
          </a:bodyPr>
          <a:lstStyle/>
          <a:p>
            <a:pPr marL="457200" marR="0" lvl="0" indent="-228600" algn="l" rtl="0">
              <a:lnSpc>
                <a:spcPct val="138000"/>
              </a:lnSpc>
              <a:spcBef>
                <a:spcPts val="0"/>
              </a:spcBef>
              <a:spcAft>
                <a:spcPts val="0"/>
              </a:spcAft>
              <a:buClr>
                <a:srgbClr val="F3F3F3"/>
              </a:buClr>
              <a:buSzPct val="100000"/>
            </a:pPr>
            <a:r>
              <a:rPr lang="en" sz="2400">
                <a:solidFill>
                  <a:srgbClr val="F3F3F3"/>
                </a:solidFill>
              </a:rPr>
              <a:t>Risk factors and public safety:</a:t>
            </a:r>
          </a:p>
          <a:p>
            <a:pPr marL="914400" marR="0" lvl="1" indent="-228600" algn="l" rtl="0">
              <a:lnSpc>
                <a:spcPct val="138000"/>
              </a:lnSpc>
              <a:spcBef>
                <a:spcPts val="0"/>
              </a:spcBef>
              <a:spcAft>
                <a:spcPts val="0"/>
              </a:spcAft>
              <a:buClr>
                <a:srgbClr val="F3F3F3"/>
              </a:buClr>
              <a:buSzPct val="100000"/>
            </a:pPr>
            <a:r>
              <a:rPr lang="en" sz="2400">
                <a:solidFill>
                  <a:srgbClr val="F3F3F3"/>
                </a:solidFill>
              </a:rPr>
              <a:t>Potential treatment prognosis</a:t>
            </a:r>
          </a:p>
          <a:p>
            <a:pPr marL="914400" marR="0" lvl="1" indent="-228600" algn="l" rtl="0">
              <a:lnSpc>
                <a:spcPct val="138000"/>
              </a:lnSpc>
              <a:spcBef>
                <a:spcPts val="0"/>
              </a:spcBef>
              <a:spcAft>
                <a:spcPts val="0"/>
              </a:spcAft>
              <a:buClr>
                <a:srgbClr val="F3F3F3"/>
              </a:buClr>
              <a:buSzPct val="100000"/>
            </a:pPr>
            <a:r>
              <a:rPr lang="en" sz="2400">
                <a:solidFill>
                  <a:srgbClr val="F3F3F3"/>
                </a:solidFill>
              </a:rPr>
              <a:t>Firesetting risk level</a:t>
            </a:r>
          </a:p>
          <a:p>
            <a:pPr marL="914400" marR="0" lvl="1" indent="-228600" algn="l" rtl="0">
              <a:lnSpc>
                <a:spcPct val="138000"/>
              </a:lnSpc>
              <a:spcBef>
                <a:spcPts val="0"/>
              </a:spcBef>
              <a:spcAft>
                <a:spcPts val="0"/>
              </a:spcAft>
              <a:buClr>
                <a:srgbClr val="F3F3F3"/>
              </a:buClr>
              <a:buSzPct val="100000"/>
            </a:pPr>
            <a:r>
              <a:rPr lang="en" sz="2400">
                <a:solidFill>
                  <a:srgbClr val="F3F3F3"/>
                </a:solidFill>
              </a:rPr>
              <a:t>Access to resources</a:t>
            </a:r>
          </a:p>
          <a:p>
            <a:pPr marL="914400" marR="0" lvl="1" indent="-228600" algn="l" rtl="0">
              <a:lnSpc>
                <a:spcPct val="138000"/>
              </a:lnSpc>
              <a:spcBef>
                <a:spcPts val="0"/>
              </a:spcBef>
              <a:spcAft>
                <a:spcPts val="0"/>
              </a:spcAft>
              <a:buClr>
                <a:srgbClr val="F3F3F3"/>
              </a:buClr>
              <a:buSzPct val="100000"/>
            </a:pPr>
            <a:r>
              <a:rPr lang="en" sz="2400">
                <a:solidFill>
                  <a:srgbClr val="F3F3F3"/>
                </a:solidFill>
              </a:rPr>
              <a:t>Supervision in environment</a:t>
            </a:r>
          </a:p>
          <a:p>
            <a:pPr marL="914400" marR="0" lvl="1" indent="-228600" algn="l" rtl="0">
              <a:lnSpc>
                <a:spcPct val="138000"/>
              </a:lnSpc>
              <a:spcBef>
                <a:spcPts val="0"/>
              </a:spcBef>
              <a:spcAft>
                <a:spcPts val="0"/>
              </a:spcAft>
              <a:buClr>
                <a:srgbClr val="F3F3F3"/>
              </a:buClr>
              <a:buSzPct val="100000"/>
            </a:pPr>
            <a:r>
              <a:rPr lang="en" sz="2400">
                <a:solidFill>
                  <a:srgbClr val="F3F3F3"/>
                </a:solidFill>
              </a:rPr>
              <a:t>Emotional support</a:t>
            </a:r>
          </a:p>
          <a:p>
            <a:pPr marL="457200" marR="0" lvl="0" indent="0" algn="l" rtl="0">
              <a:lnSpc>
                <a:spcPct val="138000"/>
              </a:lnSpc>
              <a:spcBef>
                <a:spcPts val="0"/>
              </a:spcBef>
              <a:spcAft>
                <a:spcPts val="0"/>
              </a:spcAft>
              <a:buNone/>
            </a:pPr>
            <a:endParaRPr sz="2400">
              <a:solidFill>
                <a:srgbClr val="F3F3F3"/>
              </a:solidFill>
            </a:endParaRPr>
          </a:p>
          <a:p>
            <a:pPr marR="0" lvl="0" algn="l" rtl="0">
              <a:lnSpc>
                <a:spcPct val="138000"/>
              </a:lnSpc>
              <a:spcBef>
                <a:spcPts val="0"/>
              </a:spcBef>
              <a:spcAft>
                <a:spcPts val="0"/>
              </a:spcAft>
              <a:buNone/>
            </a:pPr>
            <a:endParaRPr sz="2000">
              <a:solidFill>
                <a:srgbClr val="F3F3F3"/>
              </a:solidFill>
            </a:endParaRPr>
          </a:p>
          <a:p>
            <a:pPr lvl="0" rtl="0">
              <a:spcBef>
                <a:spcPts val="0"/>
              </a:spcBef>
              <a:spcAft>
                <a:spcPts val="0"/>
              </a:spcAft>
              <a:buNone/>
            </a:pPr>
            <a:endParaRPr sz="2000"/>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a:p>
            <a:pPr lvl="0" rtl="0">
              <a:spcBef>
                <a:spcPts val="0"/>
              </a:spcBef>
              <a:spcAft>
                <a:spcPts val="0"/>
              </a:spcAft>
              <a:buNone/>
            </a:pPr>
            <a:endParaRPr/>
          </a:p>
          <a:p>
            <a:pPr lvl="0" rtl="0">
              <a:spcBef>
                <a:spcPts val="0"/>
              </a:spcBef>
              <a:buNone/>
            </a:pPr>
            <a:endParaRPr/>
          </a:p>
        </p:txBody>
      </p:sp>
      <p:sp>
        <p:nvSpPr>
          <p:cNvPr id="114" name="Shape 114"/>
          <p:cNvSpPr txBox="1">
            <a:spLocks noGrp="1"/>
          </p:cNvSpPr>
          <p:nvPr>
            <p:ph type="body" idx="2"/>
          </p:nvPr>
        </p:nvSpPr>
        <p:spPr>
          <a:xfrm>
            <a:off x="210100" y="4283325"/>
            <a:ext cx="8520599" cy="434400"/>
          </a:xfrm>
          <a:prstGeom prst="rect">
            <a:avLst/>
          </a:prstGeom>
        </p:spPr>
        <p:txBody>
          <a:bodyPr lIns="91425" tIns="91425" rIns="91425" bIns="91425" anchor="t" anchorCtr="0">
            <a:noAutofit/>
          </a:bodyPr>
          <a:lstStyle/>
          <a:p>
            <a:pPr marL="5029200" lvl="0" indent="457200" rtl="0">
              <a:lnSpc>
                <a:spcPct val="138000"/>
              </a:lnSpc>
              <a:spcBef>
                <a:spcPts val="0"/>
              </a:spcBef>
              <a:spcAft>
                <a:spcPts val="0"/>
              </a:spcAft>
              <a:buNone/>
            </a:pPr>
            <a:r>
              <a:rPr lang="en">
                <a:solidFill>
                  <a:srgbClr val="FFFFFF"/>
                </a:solidFill>
              </a:rPr>
              <a:t>Kennedy et al., 2006</a:t>
            </a:r>
          </a:p>
          <a:p>
            <a:pPr lvl="0" rtl="0">
              <a:spcBef>
                <a:spcPts val="0"/>
              </a:spcBef>
              <a:buNone/>
            </a:pPr>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rtl="0">
              <a:spcBef>
                <a:spcPts val="0"/>
              </a:spcBef>
              <a:buNone/>
            </a:pPr>
            <a:r>
              <a:rPr lang="en">
                <a:solidFill>
                  <a:srgbClr val="FFFFFF"/>
                </a:solidFill>
              </a:rPr>
              <a:t>Ethics In Treatment of JSFB clients</a:t>
            </a:r>
          </a:p>
          <a:p>
            <a:pPr lvl="0" rtl="0">
              <a:spcBef>
                <a:spcPts val="0"/>
              </a:spcBef>
              <a:buNone/>
            </a:pPr>
            <a:endParaRPr>
              <a:solidFill>
                <a:srgbClr val="FFFFFF"/>
              </a:solidFill>
            </a:endParaRPr>
          </a:p>
        </p:txBody>
      </p:sp>
      <p:sp>
        <p:nvSpPr>
          <p:cNvPr id="120" name="Shape 120"/>
          <p:cNvSpPr txBox="1">
            <a:spLocks noGrp="1"/>
          </p:cNvSpPr>
          <p:nvPr>
            <p:ph type="body" idx="1"/>
          </p:nvPr>
        </p:nvSpPr>
        <p:spPr>
          <a:xfrm>
            <a:off x="707250" y="1094075"/>
            <a:ext cx="7729499" cy="3411900"/>
          </a:xfrm>
          <a:prstGeom prst="rect">
            <a:avLst/>
          </a:prstGeom>
        </p:spPr>
        <p:txBody>
          <a:bodyPr lIns="91425" tIns="91425" rIns="91425" bIns="91425" anchor="t" anchorCtr="0">
            <a:noAutofit/>
          </a:bodyPr>
          <a:lstStyle/>
          <a:p>
            <a:pPr marL="457200" marR="0" lvl="0" indent="-228600" algn="l" rtl="0">
              <a:lnSpc>
                <a:spcPct val="138000"/>
              </a:lnSpc>
              <a:spcBef>
                <a:spcPts val="0"/>
              </a:spcBef>
              <a:spcAft>
                <a:spcPts val="0"/>
              </a:spcAft>
              <a:buClr>
                <a:srgbClr val="FFFFFF"/>
              </a:buClr>
              <a:buSzPct val="100000"/>
            </a:pPr>
            <a:r>
              <a:rPr lang="en" sz="2400">
                <a:solidFill>
                  <a:srgbClr val="FFFFFF"/>
                </a:solidFill>
              </a:rPr>
              <a:t>Why trauma informed care? </a:t>
            </a:r>
          </a:p>
          <a:p>
            <a:pPr marL="914400" marR="0" lvl="0" indent="-228600" algn="l" rtl="0">
              <a:lnSpc>
                <a:spcPct val="138000"/>
              </a:lnSpc>
              <a:spcBef>
                <a:spcPts val="0"/>
              </a:spcBef>
              <a:spcAft>
                <a:spcPts val="0"/>
              </a:spcAft>
              <a:buClr>
                <a:srgbClr val="FFFFFF"/>
              </a:buClr>
              <a:buSzPct val="100000"/>
            </a:pPr>
            <a:r>
              <a:rPr lang="en" sz="2400">
                <a:solidFill>
                  <a:srgbClr val="FFFFFF"/>
                </a:solidFill>
              </a:rPr>
              <a:t>Statistical link between fire setting behavior and trauma</a:t>
            </a:r>
          </a:p>
          <a:p>
            <a:pPr marL="914400" marR="0" lvl="0" indent="-228600" algn="l" rtl="0">
              <a:lnSpc>
                <a:spcPct val="138000"/>
              </a:lnSpc>
              <a:spcBef>
                <a:spcPts val="0"/>
              </a:spcBef>
              <a:spcAft>
                <a:spcPts val="0"/>
              </a:spcAft>
              <a:buClr>
                <a:srgbClr val="FFFFFF"/>
              </a:buClr>
              <a:buSzPct val="100000"/>
            </a:pPr>
            <a:r>
              <a:rPr lang="en" sz="2400">
                <a:solidFill>
                  <a:srgbClr val="FFFFFF"/>
                </a:solidFill>
              </a:rPr>
              <a:t>JSFB population more likely to be in residential treatment, group homes, etc </a:t>
            </a:r>
          </a:p>
          <a:p>
            <a:pPr marL="914400" marR="0" lvl="0" indent="-228600" algn="l" rtl="0">
              <a:lnSpc>
                <a:spcPct val="138000"/>
              </a:lnSpc>
              <a:spcBef>
                <a:spcPts val="0"/>
              </a:spcBef>
              <a:spcAft>
                <a:spcPts val="0"/>
              </a:spcAft>
              <a:buClr>
                <a:srgbClr val="FFFFFF"/>
              </a:buClr>
              <a:buSzPct val="100000"/>
            </a:pPr>
            <a:r>
              <a:rPr lang="en" sz="2400">
                <a:solidFill>
                  <a:srgbClr val="FFFFFF"/>
                </a:solidFill>
              </a:rPr>
              <a:t>Trauma presents differently in children than adults</a:t>
            </a:r>
          </a:p>
          <a:p>
            <a:pPr lvl="0" rtl="0">
              <a:spcBef>
                <a:spcPts val="0"/>
              </a:spcBef>
              <a:spcAft>
                <a:spcPts val="0"/>
              </a:spcAft>
              <a:buNone/>
            </a:pPr>
            <a:endParaRPr sz="2400"/>
          </a:p>
          <a:p>
            <a:pPr lvl="0" rtl="0">
              <a:spcBef>
                <a:spcPts val="0"/>
              </a:spcBef>
              <a:spcAft>
                <a:spcPts val="0"/>
              </a:spcAft>
              <a:buNone/>
            </a:pPr>
            <a:endParaRPr sz="2400"/>
          </a:p>
          <a:p>
            <a:pPr lvl="0" rtl="0">
              <a:spcBef>
                <a:spcPts val="0"/>
              </a:spcBef>
              <a:spcAft>
                <a:spcPts val="0"/>
              </a:spcAft>
              <a:buNone/>
            </a:pPr>
            <a:endParaRPr sz="2400"/>
          </a:p>
          <a:p>
            <a:pPr lvl="0" rtl="0">
              <a:spcBef>
                <a:spcPts val="0"/>
              </a:spcBef>
              <a:spcAft>
                <a:spcPts val="0"/>
              </a:spcAft>
              <a:buNone/>
            </a:pPr>
            <a:endParaRPr sz="2400"/>
          </a:p>
          <a:p>
            <a:pPr lvl="0" rtl="0">
              <a:spcBef>
                <a:spcPts val="0"/>
              </a:spcBef>
              <a:spcAft>
                <a:spcPts val="0"/>
              </a:spcAft>
              <a:buNone/>
            </a:pPr>
            <a:endParaRPr sz="2400"/>
          </a:p>
          <a:p>
            <a:pPr lvl="0" rtl="0">
              <a:spcBef>
                <a:spcPts val="0"/>
              </a:spcBef>
              <a:spcAft>
                <a:spcPts val="0"/>
              </a:spcAft>
              <a:buNone/>
            </a:pPr>
            <a:endParaRPr sz="2400"/>
          </a:p>
          <a:p>
            <a:pPr lvl="0" rtl="0">
              <a:spcBef>
                <a:spcPts val="0"/>
              </a:spcBef>
              <a:buNone/>
            </a:pPr>
            <a:endParaRPr sz="2400"/>
          </a:p>
        </p:txBody>
      </p:sp>
      <p:sp>
        <p:nvSpPr>
          <p:cNvPr id="121" name="Shape 121"/>
          <p:cNvSpPr txBox="1">
            <a:spLocks noGrp="1"/>
          </p:cNvSpPr>
          <p:nvPr>
            <p:ph type="body" idx="2"/>
          </p:nvPr>
        </p:nvSpPr>
        <p:spPr>
          <a:xfrm>
            <a:off x="1680700" y="4582325"/>
            <a:ext cx="8520599" cy="434400"/>
          </a:xfrm>
          <a:prstGeom prst="rect">
            <a:avLst/>
          </a:prstGeom>
        </p:spPr>
        <p:txBody>
          <a:bodyPr lIns="91425" tIns="91425" rIns="91425" bIns="91425" anchor="t" anchorCtr="0">
            <a:noAutofit/>
          </a:bodyPr>
          <a:lstStyle/>
          <a:p>
            <a:pPr marL="3200400" lvl="0" indent="0" rtl="0">
              <a:lnSpc>
                <a:spcPct val="138000"/>
              </a:lnSpc>
              <a:spcBef>
                <a:spcPts val="0"/>
              </a:spcBef>
              <a:spcAft>
                <a:spcPts val="0"/>
              </a:spcAft>
              <a:buNone/>
            </a:pPr>
            <a:r>
              <a:rPr lang="en" sz="1400">
                <a:solidFill>
                  <a:srgbClr val="FFFFFF"/>
                </a:solidFill>
              </a:rPr>
              <a:t>Root et. al, 2015 and Hodgdon, H. et. al 2013</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11700" y="379375"/>
            <a:ext cx="8520599" cy="572699"/>
          </a:xfrm>
          <a:prstGeom prst="rect">
            <a:avLst/>
          </a:prstGeom>
        </p:spPr>
        <p:txBody>
          <a:bodyPr lIns="91425" tIns="91425" rIns="91425" bIns="91425" anchor="t" anchorCtr="0">
            <a:noAutofit/>
          </a:bodyPr>
          <a:lstStyle/>
          <a:p>
            <a:pPr>
              <a:spcBef>
                <a:spcPts val="0"/>
              </a:spcBef>
              <a:buNone/>
            </a:pPr>
            <a:r>
              <a:rPr lang="en" sz="4000"/>
              <a:t>DSM 5 Quadrant</a:t>
            </a:r>
          </a:p>
        </p:txBody>
      </p:sp>
      <p:cxnSp>
        <p:nvCxnSpPr>
          <p:cNvPr id="127" name="Shape 127"/>
          <p:cNvCxnSpPr/>
          <p:nvPr/>
        </p:nvCxnSpPr>
        <p:spPr>
          <a:xfrm>
            <a:off x="4429825" y="1077175"/>
            <a:ext cx="0" cy="3522300"/>
          </a:xfrm>
          <a:prstGeom prst="straightConnector1">
            <a:avLst/>
          </a:prstGeom>
          <a:noFill/>
          <a:ln w="19050" cap="flat" cmpd="sng">
            <a:solidFill>
              <a:schemeClr val="dk2"/>
            </a:solidFill>
            <a:prstDash val="solid"/>
            <a:round/>
            <a:headEnd type="none" w="lg" len="lg"/>
            <a:tailEnd type="none" w="lg" len="lg"/>
          </a:ln>
        </p:spPr>
      </p:cxnSp>
      <p:cxnSp>
        <p:nvCxnSpPr>
          <p:cNvPr id="128" name="Shape 128"/>
          <p:cNvCxnSpPr/>
          <p:nvPr/>
        </p:nvCxnSpPr>
        <p:spPr>
          <a:xfrm>
            <a:off x="1096825" y="2838325"/>
            <a:ext cx="6665999" cy="0"/>
          </a:xfrm>
          <a:prstGeom prst="straightConnector1">
            <a:avLst/>
          </a:prstGeom>
          <a:noFill/>
          <a:ln w="19050" cap="flat" cmpd="sng">
            <a:solidFill>
              <a:schemeClr val="dk2"/>
            </a:solidFill>
            <a:prstDash val="solid"/>
            <a:round/>
            <a:headEnd type="none" w="lg" len="lg"/>
            <a:tailEnd type="none" w="lg" len="lg"/>
          </a:ln>
        </p:spPr>
      </p:cxnSp>
      <p:sp>
        <p:nvSpPr>
          <p:cNvPr id="129" name="Shape 129"/>
          <p:cNvSpPr txBox="1"/>
          <p:nvPr/>
        </p:nvSpPr>
        <p:spPr>
          <a:xfrm>
            <a:off x="5087325" y="1346925"/>
            <a:ext cx="2295899" cy="1168499"/>
          </a:xfrm>
          <a:prstGeom prst="rect">
            <a:avLst/>
          </a:prstGeom>
          <a:noFill/>
          <a:ln>
            <a:noFill/>
          </a:ln>
        </p:spPr>
        <p:txBody>
          <a:bodyPr lIns="91425" tIns="91425" rIns="91425" bIns="91425" anchor="t" anchorCtr="0">
            <a:noAutofit/>
          </a:bodyPr>
          <a:lstStyle/>
          <a:p>
            <a:pPr algn="ctr">
              <a:spcBef>
                <a:spcPts val="0"/>
              </a:spcBef>
              <a:buNone/>
            </a:pPr>
            <a:r>
              <a:rPr lang="en" sz="2500">
                <a:solidFill>
                  <a:srgbClr val="FFFFFF"/>
                </a:solidFill>
              </a:rPr>
              <a:t>Autism Spectrum Disorder</a:t>
            </a:r>
          </a:p>
        </p:txBody>
      </p:sp>
      <p:sp>
        <p:nvSpPr>
          <p:cNvPr id="130" name="Shape 130"/>
          <p:cNvSpPr txBox="1"/>
          <p:nvPr/>
        </p:nvSpPr>
        <p:spPr>
          <a:xfrm>
            <a:off x="1622675" y="1534375"/>
            <a:ext cx="2526599" cy="1234500"/>
          </a:xfrm>
          <a:prstGeom prst="rect">
            <a:avLst/>
          </a:prstGeom>
          <a:noFill/>
          <a:ln>
            <a:noFill/>
          </a:ln>
        </p:spPr>
        <p:txBody>
          <a:bodyPr lIns="91425" tIns="91425" rIns="91425" bIns="91425" anchor="t" anchorCtr="0">
            <a:noAutofit/>
          </a:bodyPr>
          <a:lstStyle/>
          <a:p>
            <a:pPr algn="ctr">
              <a:spcBef>
                <a:spcPts val="0"/>
              </a:spcBef>
              <a:buNone/>
            </a:pPr>
            <a:r>
              <a:rPr lang="en" sz="2500">
                <a:solidFill>
                  <a:srgbClr val="FFFFFF"/>
                </a:solidFill>
              </a:rPr>
              <a:t>Posttraumatic Stress Disorder</a:t>
            </a:r>
            <a:r>
              <a:rPr lang="en" sz="2500"/>
              <a:t> </a:t>
            </a:r>
          </a:p>
        </p:txBody>
      </p:sp>
      <p:sp>
        <p:nvSpPr>
          <p:cNvPr id="131" name="Shape 131"/>
          <p:cNvSpPr txBox="1"/>
          <p:nvPr/>
        </p:nvSpPr>
        <p:spPr>
          <a:xfrm>
            <a:off x="1573475" y="3141275"/>
            <a:ext cx="2575800" cy="1168499"/>
          </a:xfrm>
          <a:prstGeom prst="rect">
            <a:avLst/>
          </a:prstGeom>
          <a:noFill/>
          <a:ln>
            <a:noFill/>
          </a:ln>
        </p:spPr>
        <p:txBody>
          <a:bodyPr lIns="91425" tIns="91425" rIns="91425" bIns="91425" anchor="t" anchorCtr="0">
            <a:noAutofit/>
          </a:bodyPr>
          <a:lstStyle/>
          <a:p>
            <a:pPr algn="ctr">
              <a:spcBef>
                <a:spcPts val="0"/>
              </a:spcBef>
              <a:buNone/>
            </a:pPr>
            <a:r>
              <a:rPr lang="en" sz="2300">
                <a:solidFill>
                  <a:srgbClr val="FFFFFF"/>
                </a:solidFill>
              </a:rPr>
              <a:t>Conduct Disorder/ Oppositional Defiant Disorder </a:t>
            </a:r>
            <a:r>
              <a:rPr lang="en" sz="2300"/>
              <a:t> </a:t>
            </a:r>
          </a:p>
        </p:txBody>
      </p:sp>
      <p:sp>
        <p:nvSpPr>
          <p:cNvPr id="132" name="Shape 132"/>
          <p:cNvSpPr txBox="1"/>
          <p:nvPr/>
        </p:nvSpPr>
        <p:spPr>
          <a:xfrm>
            <a:off x="4992675" y="3178500"/>
            <a:ext cx="2485200" cy="1168499"/>
          </a:xfrm>
          <a:prstGeom prst="rect">
            <a:avLst/>
          </a:prstGeom>
          <a:noFill/>
          <a:ln>
            <a:noFill/>
          </a:ln>
        </p:spPr>
        <p:txBody>
          <a:bodyPr lIns="91425" tIns="91425" rIns="91425" bIns="91425" anchor="t" anchorCtr="0">
            <a:noAutofit/>
          </a:bodyPr>
          <a:lstStyle/>
          <a:p>
            <a:pPr algn="ctr">
              <a:spcBef>
                <a:spcPts val="0"/>
              </a:spcBef>
              <a:buNone/>
            </a:pPr>
            <a:r>
              <a:rPr lang="en" sz="2200">
                <a:solidFill>
                  <a:srgbClr val="FFFFFF"/>
                </a:solidFill>
              </a:rPr>
              <a:t>Attention Deficit Hyperactivity Disorder </a:t>
            </a:r>
          </a:p>
        </p:txBody>
      </p:sp>
      <p:cxnSp>
        <p:nvCxnSpPr>
          <p:cNvPr id="133" name="Shape 133"/>
          <p:cNvCxnSpPr/>
          <p:nvPr/>
        </p:nvCxnSpPr>
        <p:spPr>
          <a:xfrm>
            <a:off x="4180800" y="1396800"/>
            <a:ext cx="564299" cy="0"/>
          </a:xfrm>
          <a:prstGeom prst="straightConnector1">
            <a:avLst/>
          </a:prstGeom>
          <a:noFill/>
          <a:ln w="19050" cap="flat" cmpd="sng">
            <a:solidFill>
              <a:schemeClr val="dk2"/>
            </a:solidFill>
            <a:prstDash val="solid"/>
            <a:round/>
            <a:headEnd type="none" w="lg" len="lg"/>
            <a:tailEnd type="none" w="lg" len="lg"/>
          </a:ln>
        </p:spPr>
      </p:cxnSp>
      <p:cxnSp>
        <p:nvCxnSpPr>
          <p:cNvPr id="134" name="Shape 134"/>
          <p:cNvCxnSpPr/>
          <p:nvPr/>
        </p:nvCxnSpPr>
        <p:spPr>
          <a:xfrm>
            <a:off x="4181025" y="1766450"/>
            <a:ext cx="564299" cy="0"/>
          </a:xfrm>
          <a:prstGeom prst="straightConnector1">
            <a:avLst/>
          </a:prstGeom>
          <a:noFill/>
          <a:ln w="19050" cap="flat" cmpd="sng">
            <a:solidFill>
              <a:schemeClr val="dk2"/>
            </a:solidFill>
            <a:prstDash val="solid"/>
            <a:round/>
            <a:headEnd type="none" w="lg" len="lg"/>
            <a:tailEnd type="none" w="lg" len="lg"/>
          </a:ln>
        </p:spPr>
      </p:cxnSp>
      <p:cxnSp>
        <p:nvCxnSpPr>
          <p:cNvPr id="135" name="Shape 135"/>
          <p:cNvCxnSpPr/>
          <p:nvPr/>
        </p:nvCxnSpPr>
        <p:spPr>
          <a:xfrm>
            <a:off x="4181025" y="2147450"/>
            <a:ext cx="564299" cy="0"/>
          </a:xfrm>
          <a:prstGeom prst="straightConnector1">
            <a:avLst/>
          </a:prstGeom>
          <a:noFill/>
          <a:ln w="19050" cap="flat" cmpd="sng">
            <a:solidFill>
              <a:schemeClr val="dk2"/>
            </a:solidFill>
            <a:prstDash val="solid"/>
            <a:round/>
            <a:headEnd type="none" w="lg" len="lg"/>
            <a:tailEnd type="none" w="lg" len="lg"/>
          </a:ln>
        </p:spPr>
      </p:cxnSp>
      <p:cxnSp>
        <p:nvCxnSpPr>
          <p:cNvPr id="136" name="Shape 136"/>
          <p:cNvCxnSpPr/>
          <p:nvPr/>
        </p:nvCxnSpPr>
        <p:spPr>
          <a:xfrm>
            <a:off x="4171500" y="3723825"/>
            <a:ext cx="564299" cy="0"/>
          </a:xfrm>
          <a:prstGeom prst="straightConnector1">
            <a:avLst/>
          </a:prstGeom>
          <a:noFill/>
          <a:ln w="19050" cap="flat" cmpd="sng">
            <a:solidFill>
              <a:schemeClr val="dk2"/>
            </a:solidFill>
            <a:prstDash val="solid"/>
            <a:round/>
            <a:headEnd type="none" w="lg" len="lg"/>
            <a:tailEnd type="none" w="lg" len="lg"/>
          </a:ln>
        </p:spPr>
      </p:cxnSp>
      <p:cxnSp>
        <p:nvCxnSpPr>
          <p:cNvPr id="137" name="Shape 137"/>
          <p:cNvCxnSpPr/>
          <p:nvPr/>
        </p:nvCxnSpPr>
        <p:spPr>
          <a:xfrm>
            <a:off x="4180800" y="4106525"/>
            <a:ext cx="564299" cy="0"/>
          </a:xfrm>
          <a:prstGeom prst="straightConnector1">
            <a:avLst/>
          </a:prstGeom>
          <a:noFill/>
          <a:ln w="19050" cap="flat" cmpd="sng">
            <a:solidFill>
              <a:schemeClr val="dk2"/>
            </a:solidFill>
            <a:prstDash val="solid"/>
            <a:round/>
            <a:headEnd type="none" w="lg" len="lg"/>
            <a:tailEnd type="none" w="lg" len="lg"/>
          </a:ln>
        </p:spPr>
      </p:cxnSp>
      <p:cxnSp>
        <p:nvCxnSpPr>
          <p:cNvPr id="138" name="Shape 138"/>
          <p:cNvCxnSpPr/>
          <p:nvPr/>
        </p:nvCxnSpPr>
        <p:spPr>
          <a:xfrm>
            <a:off x="4161987" y="3342812"/>
            <a:ext cx="564299" cy="0"/>
          </a:xfrm>
          <a:prstGeom prst="straightConnector1">
            <a:avLst/>
          </a:prstGeom>
          <a:noFill/>
          <a:ln w="19050" cap="flat" cmpd="sng">
            <a:solidFill>
              <a:schemeClr val="dk2"/>
            </a:solidFill>
            <a:prstDash val="solid"/>
            <a:round/>
            <a:headEnd type="none" w="lg" len="lg"/>
            <a:tailEnd type="none" w="lg" len="lg"/>
          </a:ln>
        </p:spPr>
      </p:cxnSp>
      <p:cxnSp>
        <p:nvCxnSpPr>
          <p:cNvPr id="139" name="Shape 139"/>
          <p:cNvCxnSpPr/>
          <p:nvPr/>
        </p:nvCxnSpPr>
        <p:spPr>
          <a:xfrm>
            <a:off x="1708775" y="2587275"/>
            <a:ext cx="0" cy="523800"/>
          </a:xfrm>
          <a:prstGeom prst="straightConnector1">
            <a:avLst/>
          </a:prstGeom>
          <a:noFill/>
          <a:ln w="19050" cap="flat" cmpd="sng">
            <a:solidFill>
              <a:schemeClr val="dk2"/>
            </a:solidFill>
            <a:prstDash val="solid"/>
            <a:round/>
            <a:headEnd type="none" w="lg" len="lg"/>
            <a:tailEnd type="none" w="lg" len="lg"/>
          </a:ln>
        </p:spPr>
      </p:cxnSp>
      <p:cxnSp>
        <p:nvCxnSpPr>
          <p:cNvPr id="140" name="Shape 140"/>
          <p:cNvCxnSpPr/>
          <p:nvPr/>
        </p:nvCxnSpPr>
        <p:spPr>
          <a:xfrm>
            <a:off x="2156450" y="2593662"/>
            <a:ext cx="0" cy="523800"/>
          </a:xfrm>
          <a:prstGeom prst="straightConnector1">
            <a:avLst/>
          </a:prstGeom>
          <a:noFill/>
          <a:ln w="19050" cap="flat" cmpd="sng">
            <a:solidFill>
              <a:schemeClr val="dk2"/>
            </a:solidFill>
            <a:prstDash val="solid"/>
            <a:round/>
            <a:headEnd type="none" w="lg" len="lg"/>
            <a:tailEnd type="none" w="lg" len="lg"/>
          </a:ln>
        </p:spPr>
      </p:cxnSp>
      <p:cxnSp>
        <p:nvCxnSpPr>
          <p:cNvPr id="141" name="Shape 141"/>
          <p:cNvCxnSpPr/>
          <p:nvPr/>
        </p:nvCxnSpPr>
        <p:spPr>
          <a:xfrm>
            <a:off x="2608900" y="2593662"/>
            <a:ext cx="0" cy="523800"/>
          </a:xfrm>
          <a:prstGeom prst="straightConnector1">
            <a:avLst/>
          </a:prstGeom>
          <a:noFill/>
          <a:ln w="19050" cap="flat" cmpd="sng">
            <a:solidFill>
              <a:schemeClr val="dk2"/>
            </a:solidFill>
            <a:prstDash val="solid"/>
            <a:round/>
            <a:headEnd type="none" w="lg" len="lg"/>
            <a:tailEnd type="none" w="lg" len="lg"/>
          </a:ln>
        </p:spPr>
      </p:cxnSp>
      <p:cxnSp>
        <p:nvCxnSpPr>
          <p:cNvPr id="142" name="Shape 142"/>
          <p:cNvCxnSpPr/>
          <p:nvPr/>
        </p:nvCxnSpPr>
        <p:spPr>
          <a:xfrm>
            <a:off x="7128525" y="2587275"/>
            <a:ext cx="0" cy="523800"/>
          </a:xfrm>
          <a:prstGeom prst="straightConnector1">
            <a:avLst/>
          </a:prstGeom>
          <a:noFill/>
          <a:ln w="19050" cap="flat" cmpd="sng">
            <a:solidFill>
              <a:schemeClr val="dk2"/>
            </a:solidFill>
            <a:prstDash val="solid"/>
            <a:round/>
            <a:headEnd type="none" w="lg" len="lg"/>
            <a:tailEnd type="none" w="lg" len="lg"/>
          </a:ln>
        </p:spPr>
      </p:cxnSp>
      <p:cxnSp>
        <p:nvCxnSpPr>
          <p:cNvPr id="143" name="Shape 143"/>
          <p:cNvCxnSpPr/>
          <p:nvPr/>
        </p:nvCxnSpPr>
        <p:spPr>
          <a:xfrm>
            <a:off x="6733200" y="2593675"/>
            <a:ext cx="0" cy="523800"/>
          </a:xfrm>
          <a:prstGeom prst="straightConnector1">
            <a:avLst/>
          </a:prstGeom>
          <a:noFill/>
          <a:ln w="19050" cap="flat" cmpd="sng">
            <a:solidFill>
              <a:schemeClr val="dk2"/>
            </a:solidFill>
            <a:prstDash val="solid"/>
            <a:round/>
            <a:headEnd type="none" w="lg" len="lg"/>
            <a:tailEnd type="none" w="lg" len="lg"/>
          </a:ln>
        </p:spPr>
      </p:cxnSp>
      <p:cxnSp>
        <p:nvCxnSpPr>
          <p:cNvPr id="144" name="Shape 144"/>
          <p:cNvCxnSpPr/>
          <p:nvPr/>
        </p:nvCxnSpPr>
        <p:spPr>
          <a:xfrm>
            <a:off x="6328400" y="2593675"/>
            <a:ext cx="0" cy="523800"/>
          </a:xfrm>
          <a:prstGeom prst="straightConnector1">
            <a:avLst/>
          </a:prstGeom>
          <a:noFill/>
          <a:ln w="19050" cap="flat" cmpd="sng">
            <a:solidFill>
              <a:schemeClr val="dk2"/>
            </a:solidFill>
            <a:prstDash val="solid"/>
            <a:round/>
            <a:headEnd type="none" w="lg" len="lg"/>
            <a:tailEnd type="none" w="lg" len="lg"/>
          </a:ln>
        </p:spPr>
      </p:cxnSp>
      <p:cxnSp>
        <p:nvCxnSpPr>
          <p:cNvPr id="145" name="Shape 145"/>
          <p:cNvCxnSpPr/>
          <p:nvPr/>
        </p:nvCxnSpPr>
        <p:spPr>
          <a:xfrm>
            <a:off x="4183725" y="2620650"/>
            <a:ext cx="484200" cy="417900"/>
          </a:xfrm>
          <a:prstGeom prst="straightConnector1">
            <a:avLst/>
          </a:prstGeom>
          <a:noFill/>
          <a:ln w="19050" cap="flat" cmpd="sng">
            <a:solidFill>
              <a:schemeClr val="dk2"/>
            </a:solidFill>
            <a:prstDash val="solid"/>
            <a:round/>
            <a:headEnd type="none" w="lg" len="lg"/>
            <a:tailEnd type="none" w="lg" len="lg"/>
          </a:ln>
        </p:spPr>
      </p:cxnSp>
      <p:cxnSp>
        <p:nvCxnSpPr>
          <p:cNvPr id="146" name="Shape 146"/>
          <p:cNvCxnSpPr/>
          <p:nvPr/>
        </p:nvCxnSpPr>
        <p:spPr>
          <a:xfrm flipH="1">
            <a:off x="4221749" y="2614800"/>
            <a:ext cx="412800" cy="453899"/>
          </a:xfrm>
          <a:prstGeom prst="straightConnector1">
            <a:avLst/>
          </a:prstGeom>
          <a:noFill/>
          <a:ln w="19050" cap="flat" cmpd="sng">
            <a:solidFill>
              <a:schemeClr val="dk2"/>
            </a:solidFill>
            <a:prstDash val="solid"/>
            <a:round/>
            <a:headEnd type="none" w="lg" len="lg"/>
            <a:tailEnd type="none" w="lg" len="lg"/>
          </a:ln>
        </p:spPr>
      </p:cxn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151875"/>
            <a:ext cx="8520599" cy="572699"/>
          </a:xfrm>
          <a:prstGeom prst="rect">
            <a:avLst/>
          </a:prstGeom>
        </p:spPr>
        <p:txBody>
          <a:bodyPr lIns="91425" tIns="91425" rIns="91425" bIns="91425" anchor="t" anchorCtr="0">
            <a:noAutofit/>
          </a:bodyPr>
          <a:lstStyle/>
          <a:p>
            <a:pPr lvl="0" rtl="0">
              <a:spcBef>
                <a:spcPts val="0"/>
              </a:spcBef>
              <a:buNone/>
            </a:pPr>
            <a:r>
              <a:rPr lang="en" sz="4000"/>
              <a:t>Ethics Codes </a:t>
            </a:r>
            <a:r>
              <a:rPr lang="en"/>
              <a:t>	</a:t>
            </a:r>
          </a:p>
        </p:txBody>
      </p:sp>
      <p:sp>
        <p:nvSpPr>
          <p:cNvPr id="152" name="Shape 152"/>
          <p:cNvSpPr txBox="1">
            <a:spLocks noGrp="1"/>
          </p:cNvSpPr>
          <p:nvPr>
            <p:ph type="body" idx="1"/>
          </p:nvPr>
        </p:nvSpPr>
        <p:spPr>
          <a:xfrm>
            <a:off x="47650" y="795325"/>
            <a:ext cx="4857900" cy="3690600"/>
          </a:xfrm>
          <a:prstGeom prst="rect">
            <a:avLst/>
          </a:prstGeom>
        </p:spPr>
        <p:txBody>
          <a:bodyPr lIns="91425" tIns="91425" rIns="91425" bIns="91425" anchor="t" anchorCtr="0">
            <a:noAutofit/>
          </a:bodyPr>
          <a:lstStyle/>
          <a:p>
            <a:pPr algn="ctr" rtl="0">
              <a:spcBef>
                <a:spcPts val="0"/>
              </a:spcBef>
              <a:buNone/>
            </a:pPr>
            <a:r>
              <a:rPr lang="en" sz="2400" b="1">
                <a:solidFill>
                  <a:srgbClr val="FFFFFF"/>
                </a:solidFill>
              </a:rPr>
              <a:t>American Psychological Association</a:t>
            </a:r>
          </a:p>
          <a:p>
            <a:pPr marL="457200" lvl="0" indent="-228600" rtl="0">
              <a:spcBef>
                <a:spcPts val="0"/>
              </a:spcBef>
              <a:buClr>
                <a:srgbClr val="FFFFFF"/>
              </a:buClr>
              <a:buSzPct val="100000"/>
            </a:pPr>
            <a:r>
              <a:rPr lang="en" sz="2300">
                <a:solidFill>
                  <a:srgbClr val="FFFFFF"/>
                </a:solidFill>
              </a:rPr>
              <a:t>Informed consent</a:t>
            </a:r>
          </a:p>
          <a:p>
            <a:pPr marL="457200" lvl="0" indent="-228600" rtl="0">
              <a:spcBef>
                <a:spcPts val="0"/>
              </a:spcBef>
              <a:buClr>
                <a:srgbClr val="FFFFFF"/>
              </a:buClr>
              <a:buSzPct val="100000"/>
            </a:pPr>
            <a:r>
              <a:rPr lang="en" sz="2300">
                <a:solidFill>
                  <a:srgbClr val="FFFFFF"/>
                </a:solidFill>
              </a:rPr>
              <a:t>Competence</a:t>
            </a:r>
          </a:p>
          <a:p>
            <a:pPr marL="457200" lvl="0" indent="-228600" rtl="0">
              <a:spcBef>
                <a:spcPts val="0"/>
              </a:spcBef>
              <a:buClr>
                <a:srgbClr val="FFFFFF"/>
              </a:buClr>
              <a:buSzPct val="100000"/>
            </a:pPr>
            <a:r>
              <a:rPr lang="en" sz="2300">
                <a:solidFill>
                  <a:srgbClr val="FFFFFF"/>
                </a:solidFill>
              </a:rPr>
              <a:t>Limits of Confidentiality</a:t>
            </a:r>
          </a:p>
          <a:p>
            <a:pPr lvl="0" rtl="0">
              <a:spcBef>
                <a:spcPts val="0"/>
              </a:spcBef>
              <a:buNone/>
            </a:pPr>
            <a:endParaRPr sz="2400">
              <a:solidFill>
                <a:srgbClr val="FFFFFF"/>
              </a:solidFill>
            </a:endParaRPr>
          </a:p>
        </p:txBody>
      </p:sp>
      <p:sp>
        <p:nvSpPr>
          <p:cNvPr id="153" name="Shape 153"/>
          <p:cNvSpPr txBox="1">
            <a:spLocks noGrp="1"/>
          </p:cNvSpPr>
          <p:nvPr>
            <p:ph type="body" idx="2"/>
          </p:nvPr>
        </p:nvSpPr>
        <p:spPr>
          <a:xfrm>
            <a:off x="4521950" y="659125"/>
            <a:ext cx="4776900" cy="3810600"/>
          </a:xfrm>
          <a:prstGeom prst="rect">
            <a:avLst/>
          </a:prstGeom>
        </p:spPr>
        <p:txBody>
          <a:bodyPr lIns="91425" tIns="91425" rIns="91425" bIns="91425" anchor="t" anchorCtr="0">
            <a:noAutofit/>
          </a:bodyPr>
          <a:lstStyle/>
          <a:p>
            <a:pPr algn="ctr" rtl="0">
              <a:spcBef>
                <a:spcPts val="0"/>
              </a:spcBef>
              <a:buNone/>
            </a:pPr>
            <a:r>
              <a:rPr lang="en" sz="2400" b="1">
                <a:solidFill>
                  <a:srgbClr val="FFFFFF"/>
                </a:solidFill>
              </a:rPr>
              <a:t>Specialty Guidelines for Forensic Psychology </a:t>
            </a:r>
          </a:p>
          <a:p>
            <a:pPr marL="457200" lvl="0" indent="-228600" rtl="0">
              <a:spcBef>
                <a:spcPts val="0"/>
              </a:spcBef>
              <a:buClr>
                <a:srgbClr val="FFFFFF"/>
              </a:buClr>
              <a:buSzPct val="100000"/>
            </a:pPr>
            <a:r>
              <a:rPr lang="en" sz="2300">
                <a:solidFill>
                  <a:srgbClr val="FFFFFF"/>
                </a:solidFill>
              </a:rPr>
              <a:t>Gaining and maintaining competence</a:t>
            </a:r>
          </a:p>
          <a:p>
            <a:pPr marL="457200" lvl="0" indent="-228600" rtl="0">
              <a:spcBef>
                <a:spcPts val="0"/>
              </a:spcBef>
              <a:buClr>
                <a:srgbClr val="FFFFFF"/>
              </a:buClr>
              <a:buSzPct val="100000"/>
            </a:pPr>
            <a:r>
              <a:rPr lang="en" sz="2300">
                <a:solidFill>
                  <a:srgbClr val="FFFFFF"/>
                </a:solidFill>
              </a:rPr>
              <a:t>Therapeutic-forensic role</a:t>
            </a:r>
          </a:p>
          <a:p>
            <a:pPr marL="457200" lvl="0" indent="-228600" rtl="0">
              <a:spcBef>
                <a:spcPts val="0"/>
              </a:spcBef>
              <a:buClr>
                <a:srgbClr val="FFFFFF"/>
              </a:buClr>
              <a:buSzPct val="100000"/>
            </a:pPr>
            <a:r>
              <a:rPr lang="en" sz="2300">
                <a:solidFill>
                  <a:srgbClr val="FFFFFF"/>
                </a:solidFill>
              </a:rPr>
              <a:t>Communication with forensic examinees</a:t>
            </a:r>
          </a:p>
          <a:p>
            <a:pPr marL="457200" lvl="0" indent="-228600" rtl="0">
              <a:spcBef>
                <a:spcPts val="0"/>
              </a:spcBef>
              <a:buClr>
                <a:srgbClr val="FFFFFF"/>
              </a:buClr>
              <a:buSzPct val="100000"/>
            </a:pPr>
            <a:r>
              <a:rPr lang="en" sz="2300">
                <a:solidFill>
                  <a:srgbClr val="FFFFFF"/>
                </a:solidFill>
              </a:rPr>
              <a:t>Communication with those seeking to retain a forensic practitioner</a:t>
            </a:r>
          </a:p>
          <a:p>
            <a:pPr lvl="0" rtl="0">
              <a:spcBef>
                <a:spcPts val="0"/>
              </a:spcBef>
              <a:buNone/>
            </a:pPr>
            <a:endParaRPr>
              <a:solidFill>
                <a:srgbClr val="FFFFFF"/>
              </a:solidFill>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lgn="ctr">
              <a:spcBef>
                <a:spcPts val="0"/>
              </a:spcBef>
              <a:buNone/>
            </a:pPr>
            <a:r>
              <a:rPr lang="en" sz="6000">
                <a:solidFill>
                  <a:srgbClr val="FF0000"/>
                </a:solidFill>
              </a:rPr>
              <a:t>Questions?</a:t>
            </a:r>
          </a:p>
        </p:txBody>
      </p:sp>
      <p:sp>
        <p:nvSpPr>
          <p:cNvPr id="159" name="Shape 159"/>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 sz="4000"/>
              <a:t>Future Directions: Prevention</a:t>
            </a:r>
          </a:p>
        </p:txBody>
      </p:sp>
      <p:sp>
        <p:nvSpPr>
          <p:cNvPr id="165" name="Shape 165"/>
          <p:cNvSpPr txBox="1">
            <a:spLocks noGrp="1"/>
          </p:cNvSpPr>
          <p:nvPr>
            <p:ph type="body" idx="1"/>
          </p:nvPr>
        </p:nvSpPr>
        <p:spPr>
          <a:xfrm>
            <a:off x="311700" y="1017725"/>
            <a:ext cx="8587200" cy="3996000"/>
          </a:xfrm>
          <a:prstGeom prst="rect">
            <a:avLst/>
          </a:prstGeom>
        </p:spPr>
        <p:txBody>
          <a:bodyPr lIns="91425" tIns="91425" rIns="91425" bIns="91425" anchor="t" anchorCtr="0">
            <a:noAutofit/>
          </a:bodyPr>
          <a:lstStyle/>
          <a:p>
            <a:pPr marL="457200" lvl="0" indent="-355600" rtl="0">
              <a:spcBef>
                <a:spcPts val="0"/>
              </a:spcBef>
              <a:buClr>
                <a:srgbClr val="EFEFEF"/>
              </a:buClr>
              <a:buSzPct val="100000"/>
              <a:buChar char="●"/>
            </a:pPr>
            <a:r>
              <a:rPr lang="en" sz="2000">
                <a:solidFill>
                  <a:srgbClr val="EFEFEF"/>
                </a:solidFill>
              </a:rPr>
              <a:t>Best practices </a:t>
            </a:r>
          </a:p>
          <a:p>
            <a:pPr marL="914400" lvl="1" indent="-355600" rtl="0">
              <a:spcBef>
                <a:spcPts val="0"/>
              </a:spcBef>
              <a:buClr>
                <a:srgbClr val="EFEFEF"/>
              </a:buClr>
              <a:buSzPct val="100000"/>
              <a:buChar char="○"/>
            </a:pPr>
            <a:r>
              <a:rPr lang="en" sz="2000">
                <a:solidFill>
                  <a:srgbClr val="EFEFEF"/>
                </a:solidFill>
              </a:rPr>
              <a:t>Ethical use of statistics and research</a:t>
            </a:r>
          </a:p>
          <a:p>
            <a:pPr marL="914400" lvl="1" indent="-355600" rtl="0">
              <a:spcBef>
                <a:spcPts val="0"/>
              </a:spcBef>
              <a:buClr>
                <a:srgbClr val="EFEFEF"/>
              </a:buClr>
              <a:buSzPct val="100000"/>
              <a:buChar char="○"/>
            </a:pPr>
            <a:r>
              <a:rPr lang="en" sz="2000">
                <a:solidFill>
                  <a:srgbClr val="EFEFEF"/>
                </a:solidFill>
              </a:rPr>
              <a:t>Ethical responsibility to work with community agencies and authorities</a:t>
            </a:r>
          </a:p>
          <a:p>
            <a:pPr marL="914400" lvl="1" indent="-355600" rtl="0">
              <a:spcBef>
                <a:spcPts val="0"/>
              </a:spcBef>
              <a:buClr>
                <a:srgbClr val="EFEFEF"/>
              </a:buClr>
              <a:buSzPct val="100000"/>
              <a:buChar char="○"/>
            </a:pPr>
            <a:r>
              <a:rPr lang="en" sz="2000">
                <a:solidFill>
                  <a:srgbClr val="EFEFEF"/>
                </a:solidFill>
              </a:rPr>
              <a:t>Knowledge regarding criminal justice prevention methods</a:t>
            </a:r>
          </a:p>
          <a:p>
            <a:pPr marL="1371600" lvl="2" indent="-355600" rtl="0">
              <a:spcBef>
                <a:spcPts val="0"/>
              </a:spcBef>
              <a:buClr>
                <a:srgbClr val="EFEFEF"/>
              </a:buClr>
              <a:buSzPct val="100000"/>
              <a:buChar char="■"/>
            </a:pPr>
            <a:r>
              <a:rPr lang="en" sz="2000">
                <a:solidFill>
                  <a:srgbClr val="EFEFEF"/>
                </a:solidFill>
              </a:rPr>
              <a:t>Common prevention methods:</a:t>
            </a:r>
          </a:p>
          <a:p>
            <a:pPr marL="1828800" lvl="3" indent="-355600" rtl="0">
              <a:spcBef>
                <a:spcPts val="0"/>
              </a:spcBef>
              <a:buClr>
                <a:srgbClr val="EFEFEF"/>
              </a:buClr>
              <a:buSzPct val="100000"/>
              <a:buChar char="●"/>
            </a:pPr>
            <a:r>
              <a:rPr lang="en" sz="2000">
                <a:solidFill>
                  <a:srgbClr val="EFEFEF"/>
                </a:solidFill>
              </a:rPr>
              <a:t>Geo-mapping</a:t>
            </a:r>
          </a:p>
          <a:p>
            <a:pPr marL="1828800" lvl="3" indent="-355600" rtl="0">
              <a:spcBef>
                <a:spcPts val="0"/>
              </a:spcBef>
              <a:buClr>
                <a:srgbClr val="EFEFEF"/>
              </a:buClr>
              <a:buSzPct val="100000"/>
              <a:buChar char="●"/>
            </a:pPr>
            <a:r>
              <a:rPr lang="en" sz="2000">
                <a:solidFill>
                  <a:srgbClr val="EFEFEF"/>
                </a:solidFill>
              </a:rPr>
              <a:t>Geo-profiling</a:t>
            </a:r>
          </a:p>
          <a:p>
            <a:pPr marL="1828800" lvl="3" indent="-355600" rtl="0">
              <a:spcBef>
                <a:spcPts val="0"/>
              </a:spcBef>
              <a:buClr>
                <a:srgbClr val="EFEFEF"/>
              </a:buClr>
              <a:buSzPct val="100000"/>
              <a:buChar char="●"/>
            </a:pPr>
            <a:r>
              <a:rPr lang="en" sz="2000">
                <a:solidFill>
                  <a:srgbClr val="EFEFEF"/>
                </a:solidFill>
              </a:rPr>
              <a:t>Pulling Levers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a:spcBef>
                <a:spcPts val="0"/>
              </a:spcBef>
              <a:buNone/>
            </a:pPr>
            <a:r>
              <a:rPr lang="en"/>
              <a:t>References</a:t>
            </a:r>
          </a:p>
        </p:txBody>
      </p:sp>
      <p:sp>
        <p:nvSpPr>
          <p:cNvPr id="171" name="Shape 171"/>
          <p:cNvSpPr txBox="1">
            <a:spLocks noGrp="1"/>
          </p:cNvSpPr>
          <p:nvPr>
            <p:ph type="body" idx="1"/>
          </p:nvPr>
        </p:nvSpPr>
        <p:spPr>
          <a:xfrm>
            <a:off x="311700" y="1152475"/>
            <a:ext cx="8520599" cy="3416400"/>
          </a:xfrm>
          <a:prstGeom prst="rect">
            <a:avLst/>
          </a:prstGeom>
        </p:spPr>
        <p:txBody>
          <a:bodyPr lIns="91425" tIns="91425" rIns="91425" bIns="91425" anchor="t" anchorCtr="0">
            <a:noAutofit/>
          </a:bodyPr>
          <a:lstStyle/>
          <a:p>
            <a:pPr marL="457200" lvl="0" indent="-228600" rtl="0">
              <a:spcBef>
                <a:spcPts val="0"/>
              </a:spcBef>
              <a:spcAft>
                <a:spcPts val="0"/>
              </a:spcAft>
              <a:buClr>
                <a:srgbClr val="FFFFFF"/>
              </a:buClr>
              <a:buSzPct val="100000"/>
            </a:pPr>
            <a:r>
              <a:rPr lang="en" sz="1100">
                <a:solidFill>
                  <a:srgbClr val="FFFFFF"/>
                </a:solidFill>
              </a:rPr>
              <a:t>American Psychiatric Association (2013). Diagnostic statistical manual of mental disorder (5th Ed.). Arlington, VA: American Psychiatric Publishing.   </a:t>
            </a:r>
          </a:p>
          <a:p>
            <a:pPr marL="457200" lvl="0" indent="-228600" rtl="0">
              <a:spcBef>
                <a:spcPts val="0"/>
              </a:spcBef>
              <a:spcAft>
                <a:spcPts val="0"/>
              </a:spcAft>
              <a:buClr>
                <a:srgbClr val="FFFFFF"/>
              </a:buClr>
              <a:buSzPct val="100000"/>
            </a:pPr>
            <a:r>
              <a:rPr lang="en" sz="1100">
                <a:solidFill>
                  <a:srgbClr val="FFFFFF"/>
                </a:solidFill>
              </a:rPr>
              <a:t>Dolan, M., McEwan, T.E., Doley, R., &amp; Fritzon, K. (2011). Risk factors and risk assessment in juvenile fire-setting. </a:t>
            </a:r>
            <a:r>
              <a:rPr lang="en" sz="1100" i="1">
                <a:solidFill>
                  <a:srgbClr val="FFFFFF"/>
                </a:solidFill>
              </a:rPr>
              <a:t>Psychiatry, Psychology and Law, 18</a:t>
            </a:r>
            <a:r>
              <a:rPr lang="en" sz="1100">
                <a:solidFill>
                  <a:srgbClr val="FFFFFF"/>
                </a:solidFill>
              </a:rPr>
              <a:t>(3), 378-394. </a:t>
            </a:r>
            <a:r>
              <a:rPr lang="en" sz="1100" i="1">
                <a:solidFill>
                  <a:srgbClr val="FFFFFF"/>
                </a:solidFill>
              </a:rPr>
              <a:t>DOI: </a:t>
            </a:r>
            <a:r>
              <a:rPr lang="en" sz="1100">
                <a:solidFill>
                  <a:srgbClr val="FFFFFF"/>
                </a:solidFill>
              </a:rPr>
              <a:t>10.1080/13218719.2011.559154</a:t>
            </a:r>
          </a:p>
          <a:p>
            <a:pPr marL="457200" lvl="0" indent="-228600" rtl="0">
              <a:spcBef>
                <a:spcPts val="0"/>
              </a:spcBef>
              <a:spcAft>
                <a:spcPts val="0"/>
              </a:spcAft>
              <a:buClr>
                <a:srgbClr val="FFFFFF"/>
              </a:buClr>
              <a:buSzPct val="100000"/>
            </a:pPr>
            <a:r>
              <a:rPr lang="en" sz="1100">
                <a:solidFill>
                  <a:srgbClr val="FFFFFF"/>
                </a:solidFill>
              </a:rPr>
              <a:t>Federal Emergency Management Agency (1983). </a:t>
            </a:r>
            <a:r>
              <a:rPr lang="en" sz="1100" i="1">
                <a:solidFill>
                  <a:srgbClr val="FFFFFF"/>
                </a:solidFill>
              </a:rPr>
              <a:t>Juvenile firesetter handbook: Dealing with children ages 7 to 13</a:t>
            </a:r>
            <a:r>
              <a:rPr lang="en" sz="1100">
                <a:solidFill>
                  <a:srgbClr val="FFFFFF"/>
                </a:solidFill>
              </a:rPr>
              <a:t>. Washington, DC: U.S. Government Printing Office.</a:t>
            </a:r>
          </a:p>
          <a:p>
            <a:pPr marL="457200" lvl="0" indent="-228600" rtl="0">
              <a:spcBef>
                <a:spcPts val="0"/>
              </a:spcBef>
              <a:spcAft>
                <a:spcPts val="0"/>
              </a:spcAft>
              <a:buClr>
                <a:srgbClr val="FFFFFF"/>
              </a:buClr>
              <a:buSzPct val="100000"/>
            </a:pPr>
            <a:r>
              <a:rPr lang="en" sz="1100">
                <a:solidFill>
                  <a:srgbClr val="FFFFFF"/>
                </a:solidFill>
              </a:rPr>
              <a:t>Gannon, Theresa A., and Afroditi Pina. "Firesetting: Psychopathology, Theory and Treatment." </a:t>
            </a:r>
            <a:r>
              <a:rPr lang="en" sz="1100" i="1">
                <a:solidFill>
                  <a:srgbClr val="FFFFFF"/>
                </a:solidFill>
              </a:rPr>
              <a:t>Aggression and Violent Behavior</a:t>
            </a:r>
            <a:r>
              <a:rPr lang="en" sz="1100">
                <a:solidFill>
                  <a:srgbClr val="FFFFFF"/>
                </a:solidFill>
              </a:rPr>
              <a:t> 15 (2010): 224-38. </a:t>
            </a:r>
            <a:r>
              <a:rPr lang="en" sz="1100" i="1">
                <a:solidFill>
                  <a:srgbClr val="FFFFFF"/>
                </a:solidFill>
              </a:rPr>
              <a:t>Edselp</a:t>
            </a:r>
            <a:r>
              <a:rPr lang="en" sz="1100">
                <a:solidFill>
                  <a:srgbClr val="FFFFFF"/>
                </a:solidFill>
              </a:rPr>
              <a:t>. Web. 1 Sept. 2015. </a:t>
            </a:r>
          </a:p>
          <a:p>
            <a:pPr marL="457200" lvl="0" indent="-228600" rtl="0">
              <a:spcBef>
                <a:spcPts val="0"/>
              </a:spcBef>
              <a:spcAft>
                <a:spcPts val="0"/>
              </a:spcAft>
              <a:buClr>
                <a:srgbClr val="FFFFFF"/>
              </a:buClr>
              <a:buSzPct val="100000"/>
            </a:pPr>
            <a:r>
              <a:rPr lang="en" sz="1100">
                <a:solidFill>
                  <a:srgbClr val="FFFFFF"/>
                </a:solidFill>
              </a:rPr>
              <a:t>Hodgdon, H., Kinniburgh, K., Gabowitz, D., Blaustein, M., &amp; Spinazzola, J. (2013, October). Development and Implementation of Trauma-Informed Programming in Youth Residential Treatment Centers Using the ARC Framework. </a:t>
            </a:r>
            <a:r>
              <a:rPr lang="en" sz="1100" i="1">
                <a:solidFill>
                  <a:srgbClr val="FFFFFF"/>
                </a:solidFill>
              </a:rPr>
              <a:t>Journal of Family Violence,</a:t>
            </a:r>
            <a:r>
              <a:rPr lang="en" sz="1100">
                <a:solidFill>
                  <a:srgbClr val="FFFFFF"/>
                </a:solidFill>
              </a:rPr>
              <a:t> </a:t>
            </a:r>
            <a:r>
              <a:rPr lang="en" sz="1100" i="1">
                <a:solidFill>
                  <a:srgbClr val="FFFFFF"/>
                </a:solidFill>
              </a:rPr>
              <a:t>28</a:t>
            </a:r>
            <a:r>
              <a:rPr lang="en" sz="1100">
                <a:solidFill>
                  <a:srgbClr val="FFFFFF"/>
                </a:solidFill>
              </a:rPr>
              <a:t>(7), 679-692. doi:10.1007/s10896-013-9531-z </a:t>
            </a:r>
          </a:p>
          <a:p>
            <a:pPr marL="457200" lvl="0" indent="-228600" rtl="0">
              <a:spcBef>
                <a:spcPts val="0"/>
              </a:spcBef>
              <a:spcAft>
                <a:spcPts val="0"/>
              </a:spcAft>
              <a:buClr>
                <a:srgbClr val="FFFFFF"/>
              </a:buClr>
              <a:buSzPct val="100000"/>
            </a:pPr>
            <a:r>
              <a:rPr lang="en" sz="1100">
                <a:solidFill>
                  <a:srgbClr val="FFFFFF"/>
                </a:solidFill>
              </a:rPr>
              <a:t>Insurance Information Institute (2015). Arson. Retrieved from </a:t>
            </a:r>
            <a:r>
              <a:rPr lang="en" sz="1100" u="sng">
                <a:solidFill>
                  <a:srgbClr val="FFFFFF"/>
                </a:solidFill>
                <a:hlinkClick r:id="rId3"/>
              </a:rPr>
              <a:t>http://www.iii.org/issue-update/arson</a:t>
            </a:r>
            <a:r>
              <a:rPr lang="en" sz="1100">
                <a:solidFill>
                  <a:srgbClr val="FFFFFF"/>
                </a:solidFill>
              </a:rPr>
              <a:t> </a:t>
            </a:r>
          </a:p>
          <a:p>
            <a:pPr marL="457200" lvl="0" indent="-228600" rtl="0">
              <a:spcBef>
                <a:spcPts val="0"/>
              </a:spcBef>
              <a:spcAft>
                <a:spcPts val="0"/>
              </a:spcAft>
              <a:buClr>
                <a:srgbClr val="FFFFFF"/>
              </a:buClr>
              <a:buSzPct val="100000"/>
            </a:pPr>
            <a:r>
              <a:rPr lang="en" sz="1100">
                <a:solidFill>
                  <a:srgbClr val="FFFFFF"/>
                </a:solidFill>
              </a:rPr>
              <a:t>Johnson, Ronn. "Forensic and Culturally Responsive Approach for the DSM-5: Just the FACTS." </a:t>
            </a:r>
            <a:r>
              <a:rPr lang="en" sz="1100" i="1">
                <a:solidFill>
                  <a:srgbClr val="FFFFFF"/>
                </a:solidFill>
              </a:rPr>
              <a:t>Journal of Theory Construction &amp; Testing</a:t>
            </a:r>
            <a:r>
              <a:rPr lang="en" sz="1100">
                <a:solidFill>
                  <a:srgbClr val="FFFFFF"/>
                </a:solidFill>
              </a:rPr>
              <a:t> 17.1 (2013): 18-22. </a:t>
            </a:r>
            <a:r>
              <a:rPr lang="en" sz="1100" i="1">
                <a:solidFill>
                  <a:srgbClr val="FFFFFF"/>
                </a:solidFill>
              </a:rPr>
              <a:t>Academic Search Premier</a:t>
            </a:r>
            <a:r>
              <a:rPr lang="en" sz="1100">
                <a:solidFill>
                  <a:srgbClr val="FFFFFF"/>
                </a:solidFill>
              </a:rPr>
              <a:t>. Web. 1 Sept. 2015.</a:t>
            </a:r>
          </a:p>
          <a:p>
            <a:pPr marL="457200" lvl="0" indent="-228600" rtl="0">
              <a:spcBef>
                <a:spcPts val="0"/>
              </a:spcBef>
              <a:spcAft>
                <a:spcPts val="0"/>
              </a:spcAft>
              <a:buClr>
                <a:srgbClr val="FFFFFF"/>
              </a:buClr>
              <a:buSzPct val="100000"/>
            </a:pPr>
            <a:r>
              <a:rPr lang="en" sz="1100">
                <a:solidFill>
                  <a:srgbClr val="FFFFFF"/>
                </a:solidFill>
              </a:rPr>
              <a:t>Johnson, Ronn. "Towards a Forensic Psychological Evaluation of Juvenile Fire Setters: Parent Power." </a:t>
            </a:r>
            <a:r>
              <a:rPr lang="en" sz="1100" i="1">
                <a:solidFill>
                  <a:srgbClr val="FFFFFF"/>
                </a:solidFill>
              </a:rPr>
              <a:t>Journal of Forensic Research J Forensic Res</a:t>
            </a:r>
            <a:r>
              <a:rPr lang="en" sz="1100">
                <a:solidFill>
                  <a:srgbClr val="FFFFFF"/>
                </a:solidFill>
              </a:rPr>
              <a:t> 05.01 (2014): n. pag. Web</a:t>
            </a:r>
          </a:p>
          <a:p>
            <a:pPr marL="457200" lvl="0" indent="-228600" rtl="0">
              <a:spcBef>
                <a:spcPts val="0"/>
              </a:spcBef>
              <a:spcAft>
                <a:spcPts val="0"/>
              </a:spcAft>
              <a:buClr>
                <a:srgbClr val="FFFFFF"/>
              </a:buClr>
              <a:buSzPct val="100000"/>
            </a:pPr>
            <a:r>
              <a:rPr lang="en" sz="1100">
                <a:solidFill>
                  <a:srgbClr val="FFFFFF"/>
                </a:solidFill>
              </a:rPr>
              <a:t>Johnson, R., Jones, P. (2014). Identification of parental endorsement patterns : An example of the importance of professional attunement to the clinical- forensic  risk markers in juvenile firesetting and bombmaking. </a:t>
            </a:r>
            <a:r>
              <a:rPr lang="en" sz="1100" i="1">
                <a:solidFill>
                  <a:srgbClr val="FFFFFF"/>
                </a:solidFill>
              </a:rPr>
              <a:t>American Journal of Forensic Psychology, 32 </a:t>
            </a:r>
            <a:r>
              <a:rPr lang="en" sz="1100">
                <a:solidFill>
                  <a:srgbClr val="FFFFFF"/>
                </a:solidFill>
              </a:rPr>
              <a:t>(2) </a:t>
            </a:r>
            <a:r>
              <a:rPr lang="en" sz="1100" i="1">
                <a:solidFill>
                  <a:srgbClr val="FFFFFF"/>
                </a:solidFill>
              </a:rPr>
              <a:t> </a:t>
            </a:r>
          </a:p>
          <a:p>
            <a:pPr>
              <a:spcBef>
                <a:spcPts val="0"/>
              </a:spcBef>
              <a:buNone/>
            </a:pPr>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rtl="0">
              <a:spcBef>
                <a:spcPts val="0"/>
              </a:spcBef>
              <a:buNone/>
            </a:pPr>
            <a:r>
              <a:rPr lang="en"/>
              <a:t>References</a:t>
            </a:r>
          </a:p>
        </p:txBody>
      </p:sp>
      <p:sp>
        <p:nvSpPr>
          <p:cNvPr id="177" name="Shape 177"/>
          <p:cNvSpPr txBox="1">
            <a:spLocks noGrp="1"/>
          </p:cNvSpPr>
          <p:nvPr>
            <p:ph type="body" idx="1"/>
          </p:nvPr>
        </p:nvSpPr>
        <p:spPr>
          <a:xfrm>
            <a:off x="311700" y="1152475"/>
            <a:ext cx="8520599" cy="3740699"/>
          </a:xfrm>
          <a:prstGeom prst="rect">
            <a:avLst/>
          </a:prstGeom>
        </p:spPr>
        <p:txBody>
          <a:bodyPr lIns="91425" tIns="91425" rIns="91425" bIns="91425" anchor="t" anchorCtr="0">
            <a:noAutofit/>
          </a:bodyPr>
          <a:lstStyle/>
          <a:p>
            <a:pPr marL="457200" lvl="0" indent="-228600" rtl="0">
              <a:spcBef>
                <a:spcPts val="0"/>
              </a:spcBef>
              <a:spcAft>
                <a:spcPts val="0"/>
              </a:spcAft>
              <a:buClr>
                <a:schemeClr val="dk1"/>
              </a:buClr>
              <a:buSzPct val="100000"/>
            </a:pPr>
            <a:r>
              <a:rPr lang="en" sz="1100">
                <a:solidFill>
                  <a:schemeClr val="dk1"/>
                </a:solidFill>
              </a:rPr>
              <a:t>Kennedy, Patrick J., Ellen L. E. Vale, Sarah J. Khan, and Andrea Mcananey. "Factors Predicting Recidivism in Childand Adolescent Fire-setters: A Systematic Review of the Literature." </a:t>
            </a:r>
            <a:r>
              <a:rPr lang="en" sz="1100" i="1">
                <a:solidFill>
                  <a:schemeClr val="dk1"/>
                </a:solidFill>
              </a:rPr>
              <a:t>Journal of Forensic Psychiatry &amp; Psychology</a:t>
            </a:r>
            <a:r>
              <a:rPr lang="en" sz="1100">
                <a:solidFill>
                  <a:schemeClr val="dk1"/>
                </a:solidFill>
              </a:rPr>
              <a:t> 17.1 (2006): 151-64. </a:t>
            </a:r>
            <a:r>
              <a:rPr lang="en" sz="1100" i="1">
                <a:solidFill>
                  <a:schemeClr val="dk1"/>
                </a:solidFill>
              </a:rPr>
              <a:t>Academic Search Premier</a:t>
            </a:r>
            <a:r>
              <a:rPr lang="en" sz="1100">
                <a:solidFill>
                  <a:schemeClr val="dk1"/>
                </a:solidFill>
              </a:rPr>
              <a:t>. Web. 1 Sept. 2015. Root, C., S. Mackay, J. Henderson, G. Del Bove, and D. Warling. "The Link between Maltreatment and Juvenile Firesetting: Correlates and Underlying Mechanisms." </a:t>
            </a:r>
            <a:r>
              <a:rPr lang="en" sz="1100" i="1">
                <a:solidFill>
                  <a:schemeClr val="dk1"/>
                </a:solidFill>
              </a:rPr>
              <a:t>Child Abuse &amp; Neglect</a:t>
            </a:r>
            <a:r>
              <a:rPr lang="en" sz="1100">
                <a:solidFill>
                  <a:schemeClr val="dk1"/>
                </a:solidFill>
              </a:rPr>
              <a:t> 32 (2008): 161-76. </a:t>
            </a:r>
            <a:r>
              <a:rPr lang="en" sz="1100" i="1">
                <a:solidFill>
                  <a:schemeClr val="dk1"/>
                </a:solidFill>
              </a:rPr>
              <a:t>Edselp</a:t>
            </a:r>
            <a:r>
              <a:rPr lang="en" sz="1100">
                <a:solidFill>
                  <a:schemeClr val="dk1"/>
                </a:solidFill>
              </a:rPr>
              <a:t>. Web. 1 Sept. 2015.</a:t>
            </a:r>
            <a:r>
              <a:rPr lang="en" sz="1100" i="1">
                <a:solidFill>
                  <a:schemeClr val="dk1"/>
                </a:solidFill>
              </a:rPr>
              <a:t>  </a:t>
            </a:r>
          </a:p>
          <a:p>
            <a:pPr marL="457200" lvl="0" indent="-228600" rtl="0">
              <a:spcBef>
                <a:spcPts val="0"/>
              </a:spcBef>
              <a:spcAft>
                <a:spcPts val="0"/>
              </a:spcAft>
              <a:buClr>
                <a:srgbClr val="FFFFFF"/>
              </a:buClr>
              <a:buSzPct val="100000"/>
            </a:pPr>
            <a:r>
              <a:rPr lang="en" sz="1100">
                <a:solidFill>
                  <a:srgbClr val="FFFFFF"/>
                </a:solidFill>
              </a:rPr>
              <a:t>Sharf, R. S. (2004) </a:t>
            </a:r>
            <a:r>
              <a:rPr lang="en" sz="1100" i="1">
                <a:solidFill>
                  <a:srgbClr val="FFFFFF"/>
                </a:solidFill>
              </a:rPr>
              <a:t>Theories of Psychotherapy and Counseling. </a:t>
            </a:r>
            <a:r>
              <a:rPr lang="en" sz="1100">
                <a:solidFill>
                  <a:srgbClr val="FFFFFF"/>
                </a:solidFill>
              </a:rPr>
              <a:t>Pacific Grove, CA: Brooks/Cole.</a:t>
            </a:r>
          </a:p>
          <a:p>
            <a:pPr marL="457200" lvl="0" indent="-228600" rtl="0">
              <a:spcBef>
                <a:spcPts val="0"/>
              </a:spcBef>
              <a:spcAft>
                <a:spcPts val="0"/>
              </a:spcAft>
              <a:buClr>
                <a:srgbClr val="FFFFFF"/>
              </a:buClr>
              <a:buSzPct val="100000"/>
            </a:pPr>
            <a:r>
              <a:rPr lang="en" sz="1100">
                <a:solidFill>
                  <a:srgbClr val="FFFFFF"/>
                </a:solidFill>
              </a:rPr>
              <a:t>van der Put, C. E., &amp; Stams, G. M. (2013). Youth Offender Care Needs Assessment Tool (YO-CNAT): An actuarial risk assessment tool for predicting problematic child-rearing situations in juvenile offenders on the basis of police records.</a:t>
            </a:r>
            <a:r>
              <a:rPr lang="en" sz="1100" i="1">
                <a:solidFill>
                  <a:srgbClr val="FFFFFF"/>
                </a:solidFill>
              </a:rPr>
              <a:t>Psychological Assessment</a:t>
            </a:r>
            <a:r>
              <a:rPr lang="en" sz="1100">
                <a:solidFill>
                  <a:srgbClr val="FFFFFF"/>
                </a:solidFill>
              </a:rPr>
              <a:t>, </a:t>
            </a:r>
            <a:r>
              <a:rPr lang="en" sz="1100" i="1">
                <a:solidFill>
                  <a:srgbClr val="FFFFFF"/>
                </a:solidFill>
              </a:rPr>
              <a:t>25</a:t>
            </a:r>
            <a:r>
              <a:rPr lang="en" sz="1100">
                <a:solidFill>
                  <a:srgbClr val="FFFFFF"/>
                </a:solidFill>
              </a:rPr>
              <a:t>(4), 1167-1178. doi:10.1037/a0033453</a:t>
            </a:r>
          </a:p>
          <a:p>
            <a:pPr marL="457200" lvl="0" indent="-228600" rtl="0">
              <a:spcBef>
                <a:spcPts val="0"/>
              </a:spcBef>
              <a:spcAft>
                <a:spcPts val="0"/>
              </a:spcAft>
              <a:buClr>
                <a:srgbClr val="FFFFFF"/>
              </a:buClr>
              <a:buSzPct val="100000"/>
            </a:pPr>
            <a:r>
              <a:rPr lang="en" sz="1100">
                <a:solidFill>
                  <a:srgbClr val="FFFFFF"/>
                </a:solidFill>
              </a:rPr>
              <a:t>Zara, G., &amp; Farrington, D. P. (2009). Childhood and adolescent predictors of late onset criminal careers. </a:t>
            </a:r>
            <a:r>
              <a:rPr lang="en" sz="1100" i="1">
                <a:solidFill>
                  <a:srgbClr val="FFFFFF"/>
                </a:solidFill>
              </a:rPr>
              <a:t>Journal Of Youth And Adolescence</a:t>
            </a:r>
            <a:r>
              <a:rPr lang="en" sz="1100">
                <a:solidFill>
                  <a:srgbClr val="FFFFFF"/>
                </a:solidFill>
              </a:rPr>
              <a:t>, </a:t>
            </a:r>
            <a:r>
              <a:rPr lang="en" sz="1100" i="1">
                <a:solidFill>
                  <a:srgbClr val="FFFFFF"/>
                </a:solidFill>
              </a:rPr>
              <a:t>38</a:t>
            </a:r>
            <a:r>
              <a:rPr lang="en" sz="1100">
                <a:solidFill>
                  <a:srgbClr val="FFFFFF"/>
                </a:solidFill>
              </a:rPr>
              <a:t>(3), 287-300. doi:10.1007/s10964-008-9350-3</a:t>
            </a:r>
          </a:p>
          <a:p>
            <a:pPr marL="457200" lvl="0" indent="-228600" rtl="0">
              <a:spcBef>
                <a:spcPts val="0"/>
              </a:spcBef>
              <a:spcAft>
                <a:spcPts val="0"/>
              </a:spcAft>
              <a:buClr>
                <a:srgbClr val="FFFFFF"/>
              </a:buClr>
              <a:buSzPct val="100000"/>
            </a:pPr>
            <a:r>
              <a:rPr lang="en" sz="1100">
                <a:solidFill>
                  <a:srgbClr val="FFFFFF"/>
                </a:solidFill>
              </a:rPr>
              <a:t>Theresa A. Gannon, Emma Alleyne, Helen Butler, Harriet Danby, Aparna Kapoor, Tamsin Lovell, Katarina Mozova, Elizabeth Spruin, Tracey Tostevin, Nichola Tyler, Caoilte Ó Ciardha, Specialist group therapy for psychological factors associated with firesetting: Evidence of a treatment effect from a non-randomized trial with male prisoners, Behaviour Research and Therapy, 2015, 73, 42</a:t>
            </a:r>
          </a:p>
          <a:p>
            <a:pPr marL="457200" lvl="0" indent="-228600" rtl="0">
              <a:spcBef>
                <a:spcPts val="0"/>
              </a:spcBef>
              <a:spcAft>
                <a:spcPts val="0"/>
              </a:spcAft>
              <a:buClr>
                <a:srgbClr val="FFFFFF"/>
              </a:buClr>
              <a:buSzPct val="100000"/>
            </a:pPr>
            <a:r>
              <a:rPr lang="en" sz="1100">
                <a:solidFill>
                  <a:srgbClr val="FFFFFF"/>
                </a:solidFill>
              </a:rPr>
              <a:t>National Gang Crime Research Center. Bomb and arson crimes among american gang members: A behavioral science profile. </a:t>
            </a:r>
            <a:r>
              <a:rPr lang="en" sz="1100" i="1">
                <a:solidFill>
                  <a:srgbClr val="FFFFFF"/>
                </a:solidFill>
              </a:rPr>
              <a:t>Journal of Gang Research</a:t>
            </a:r>
            <a:r>
              <a:rPr lang="en" sz="1100">
                <a:solidFill>
                  <a:srgbClr val="FFFFFF"/>
                </a:solidFill>
              </a:rPr>
              <a:t>, 9(1), 1-38. </a:t>
            </a:r>
          </a:p>
          <a:p>
            <a:pPr marL="457200" lvl="0" indent="-228600" rtl="0">
              <a:spcBef>
                <a:spcPts val="0"/>
              </a:spcBef>
              <a:spcAft>
                <a:spcPts val="0"/>
              </a:spcAft>
              <a:buClr>
                <a:srgbClr val="FFFFFF"/>
              </a:buClr>
              <a:buSzPct val="100000"/>
            </a:pPr>
            <a:r>
              <a:rPr lang="en" sz="1100">
                <a:solidFill>
                  <a:srgbClr val="FFFFFF"/>
                </a:solidFill>
              </a:rPr>
              <a:t>Federal Emergency Management Agency: Understanding Youth Fire setting Behaviors, 2012.</a:t>
            </a:r>
          </a:p>
          <a:p>
            <a:pPr marL="457200" lvl="0" indent="-228600" rtl="0">
              <a:spcBef>
                <a:spcPts val="0"/>
              </a:spcBef>
              <a:spcAft>
                <a:spcPts val="0"/>
              </a:spcAft>
              <a:buClr>
                <a:srgbClr val="FFFFFF"/>
              </a:buClr>
            </a:pPr>
            <a:endParaRPr sz="1100">
              <a:solidFill>
                <a:srgbClr val="FFFFFF"/>
              </a:solidFill>
            </a:endParaRPr>
          </a:p>
        </p:txBody>
      </p:sp>
    </p:spTree>
  </p:cSld>
  <p:clrMapOvr>
    <a:masterClrMapping/>
  </p:clrMapOvr>
  <p:transition spd="slow">
    <p:cut/>
  </p:transition>
</p:sld>
</file>

<file path=ppt/theme/theme1.xml><?xml version="1.0" encoding="utf-8"?>
<a:theme xmlns:a="http://schemas.openxmlformats.org/drawingml/2006/main"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3134</Words>
  <Application>Microsoft Office PowerPoint</Application>
  <PresentationFormat>On-screen Show (16:9)</PresentationFormat>
  <Paragraphs>202</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simple-dark-2</vt:lpstr>
      <vt:lpstr>Ethical and Clinical Considerations for Mental Health Professionals Working with JFSB</vt:lpstr>
      <vt:lpstr>JFSB Overview</vt:lpstr>
      <vt:lpstr>Slide 3</vt:lpstr>
      <vt:lpstr>Why is this ethically important?</vt:lpstr>
      <vt:lpstr>Background and History of JFSB Treatment</vt:lpstr>
      <vt:lpstr>Myths-Demographics of a Juvenile Fire Setter</vt:lpstr>
      <vt:lpstr>Family and Community Involvement</vt:lpstr>
      <vt:lpstr>Ethics In Treatment of JSFB Clients</vt:lpstr>
      <vt:lpstr>Ethics In Treatment of JSFB clients </vt:lpstr>
      <vt:lpstr>Ethics In Treatment of JSFB clients </vt:lpstr>
      <vt:lpstr>DSM 5 Quadrant</vt:lpstr>
      <vt:lpstr>Ethics Codes  </vt:lpstr>
      <vt:lpstr>Questions?</vt:lpstr>
      <vt:lpstr>Future Directions: Prevention</vt:lpstr>
      <vt:lpstr>References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and Clinical Considerations for Mental Health Professionals Working with JFSB</dc:title>
  <dc:creator>ernesto</dc:creator>
  <cp:lastModifiedBy>ernesto</cp:lastModifiedBy>
  <cp:revision>1</cp:revision>
  <dcterms:modified xsi:type="dcterms:W3CDTF">2015-09-24T04:09:52Z</dcterms:modified>
</cp:coreProperties>
</file>