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60" r:id="rId2"/>
    <p:sldId id="500" r:id="rId3"/>
    <p:sldId id="501" r:id="rId4"/>
    <p:sldId id="504" r:id="rId5"/>
    <p:sldId id="510" r:id="rId6"/>
    <p:sldId id="505" r:id="rId7"/>
    <p:sldId id="508" r:id="rId8"/>
    <p:sldId id="511" r:id="rId9"/>
    <p:sldId id="521" r:id="rId10"/>
    <p:sldId id="522" r:id="rId11"/>
    <p:sldId id="523" r:id="rId12"/>
    <p:sldId id="524" r:id="rId13"/>
    <p:sldId id="525" r:id="rId14"/>
    <p:sldId id="529" r:id="rId15"/>
    <p:sldId id="530" r:id="rId16"/>
    <p:sldId id="527" r:id="rId17"/>
    <p:sldId id="528" r:id="rId18"/>
    <p:sldId id="531" r:id="rId19"/>
    <p:sldId id="532" r:id="rId20"/>
    <p:sldId id="533" r:id="rId21"/>
    <p:sldId id="534" r:id="rId22"/>
    <p:sldId id="535" r:id="rId23"/>
    <p:sldId id="536" r:id="rId24"/>
    <p:sldId id="537" r:id="rId25"/>
    <p:sldId id="538" r:id="rId26"/>
    <p:sldId id="539" r:id="rId27"/>
    <p:sldId id="540" r:id="rId28"/>
    <p:sldId id="541" r:id="rId29"/>
    <p:sldId id="542" r:id="rId30"/>
    <p:sldId id="543" r:id="rId31"/>
    <p:sldId id="544" r:id="rId32"/>
    <p:sldId id="545" r:id="rId33"/>
    <p:sldId id="329" r:id="rId3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a:srgbClr val="33CC33"/>
    <a:srgbClr val="080808"/>
    <a:srgbClr val="000000"/>
    <a:srgbClr val="CC0001"/>
    <a:srgbClr val="FF3300"/>
    <a:srgbClr val="660033"/>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3979" autoAdjust="0"/>
  </p:normalViewPr>
  <p:slideViewPr>
    <p:cSldViewPr>
      <p:cViewPr varScale="1">
        <p:scale>
          <a:sx n="65" d="100"/>
          <a:sy n="65" d="100"/>
        </p:scale>
        <p:origin x="1336" y="32"/>
      </p:cViewPr>
      <p:guideLst>
        <p:guide orient="horz" pos="2160"/>
        <p:guide pos="2880"/>
      </p:guideLst>
    </p:cSldViewPr>
  </p:slideViewPr>
  <p:outlineViewPr>
    <p:cViewPr>
      <p:scale>
        <a:sx n="33" d="100"/>
        <a:sy n="33" d="100"/>
      </p:scale>
      <p:origin x="0" y="-92"/>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536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946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36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536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44A44F5-3656-4F36-893F-FA06FE115C8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1521A73-B675-4009-8120-5458062C8748}" type="slidenum">
              <a:rPr lang="en-US" altLang="en-US" sz="1200"/>
              <a:pPr eaLnBrk="1" hangingPunct="1"/>
              <a:t>1</a:t>
            </a:fld>
            <a:endParaRPr lang="en-US" alt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System = space</a:t>
            </a:r>
          </a:p>
          <a:p>
            <a:endParaRPr lang="en-US" alt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04366DD-DBBA-40E2-9161-F087EBF67FBF}" type="slidenum">
              <a:rPr lang="en-US" altLang="en-US" sz="1100">
                <a:cs typeface="Arial" panose="020B0604020202020204" pitchFamily="34" charset="0"/>
              </a:rPr>
              <a:pPr/>
              <a:t>5</a:t>
            </a:fld>
            <a:endParaRPr lang="en-US" altLang="en-US" sz="1100">
              <a:cs typeface="Arial" panose="020B0604020202020204" pitchFamily="34" charset="0"/>
            </a:endParaRPr>
          </a:p>
        </p:txBody>
      </p:sp>
    </p:spTree>
    <p:extLst>
      <p:ext uri="{BB962C8B-B14F-4D97-AF65-F5344CB8AC3E}">
        <p14:creationId xmlns:p14="http://schemas.microsoft.com/office/powerpoint/2010/main" val="83176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PC derived from X is EG - elements of S is pseudo values of gene expression</a:t>
            </a:r>
          </a:p>
          <a:p>
            <a:r>
              <a:rPr lang="en-US" altLang="en-US" smtClean="0"/>
              <a:t>EA – elements of score matrix pseudo assay</a:t>
            </a:r>
          </a:p>
          <a:p>
            <a:endParaRPr lang="en-US" altLang="en-US" smtClean="0"/>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69BFC74-1038-4DC4-8442-20E0F1FAE03A}" type="slidenum">
              <a:rPr lang="en-US" altLang="en-US" sz="1100">
                <a:cs typeface="Arial" panose="020B0604020202020204" pitchFamily="34" charset="0"/>
              </a:rPr>
              <a:pPr/>
              <a:t>7</a:t>
            </a:fld>
            <a:endParaRPr lang="en-US" altLang="en-US" sz="1100">
              <a:cs typeface="Arial" panose="020B0604020202020204" pitchFamily="34" charset="0"/>
            </a:endParaRPr>
          </a:p>
        </p:txBody>
      </p:sp>
    </p:spTree>
    <p:extLst>
      <p:ext uri="{BB962C8B-B14F-4D97-AF65-F5344CB8AC3E}">
        <p14:creationId xmlns:p14="http://schemas.microsoft.com/office/powerpoint/2010/main" val="4245821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BD7ED008-FEE0-414F-BDCB-F324C46B7E69}" type="slidenum">
              <a:rPr lang="en-US" altLang="en-US" sz="1200"/>
              <a:pPr/>
              <a:t>8</a:t>
            </a:fld>
            <a:endParaRPr lang="en-US" altLang="en-US" sz="1200"/>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286583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2% ETOH</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F7923C3D-FDDA-4C3F-ACF8-1F88F02D7ED2}" type="slidenum">
              <a:rPr lang="en-US" altLang="en-US" sz="1200">
                <a:latin typeface="Times New Roman" panose="02020603050405020304" pitchFamily="18" charset="0"/>
              </a:rPr>
              <a:pPr/>
              <a:t>9</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799064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2813" eaLnBrk="1" hangingPunct="1"/>
            <a:r>
              <a:rPr lang="en-US" altLang="en-US" smtClean="0"/>
              <a:t>rank decreases as the number increases. The top ranking genes seen on the upper left in plot (b) show excellent ranking as evidenced by the vertical line and clear separation of the most highly ranked genes. </a:t>
            </a:r>
          </a:p>
          <a:p>
            <a:pPr defTabSz="912813" eaLnBrk="1" hangingPunct="1"/>
            <a:endParaRPr lang="en-US" altLang="en-US" smtClean="0"/>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FBC07E64-E584-4175-A0AE-108FF830E25B}" type="slidenum">
              <a:rPr lang="en-US" altLang="en-US" sz="1200">
                <a:latin typeface="Times New Roman" panose="02020603050405020304" pitchFamily="18" charset="0"/>
              </a:rPr>
              <a:pPr/>
              <a:t>10</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2311219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 Assay specific rank in Rollins et. al. (2006)</a:t>
            </a: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25ED976C-654B-4666-A490-66249E53EB24}" type="slidenum">
              <a:rPr lang="en-US" altLang="en-US" sz="1200">
                <a:latin typeface="Times New Roman" panose="02020603050405020304" pitchFamily="18" charset="0"/>
              </a:rPr>
              <a:pPr/>
              <a:t>11</a:t>
            </a:fld>
            <a:endParaRPr lang="en-US" altLang="en-US" sz="1200">
              <a:latin typeface="Times New Roman" panose="02020603050405020304" pitchFamily="18" charset="0"/>
            </a:endParaRPr>
          </a:p>
        </p:txBody>
      </p:sp>
    </p:spTree>
    <p:extLst>
      <p:ext uri="{BB962C8B-B14F-4D97-AF65-F5344CB8AC3E}">
        <p14:creationId xmlns:p14="http://schemas.microsoft.com/office/powerpoint/2010/main" val="401123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8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F06E56CD-16BE-442C-8C42-B7380CB64D9F}" type="slidenum">
              <a:rPr lang="en-US" altLang="en-US" smtClean="0">
                <a:latin typeface="Times New Roman" panose="02020603050405020304" pitchFamily="18" charset="0"/>
              </a:rPr>
              <a:pPr>
                <a:spcBef>
                  <a:spcPct val="0"/>
                </a:spcBef>
              </a:pPr>
              <a:t>12</a:t>
            </a:fld>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28113549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975F6A88-6FBE-4FA4-BF98-491546A983F6}" type="slidenum">
              <a:rPr lang="en-US" altLang="en-US" smtClean="0">
                <a:latin typeface="Times New Roman" panose="02020603050405020304" pitchFamily="18" charset="0"/>
              </a:rPr>
              <a:pPr>
                <a:spcBef>
                  <a:spcPct val="0"/>
                </a:spcBef>
              </a:pPr>
              <a:t>13</a:t>
            </a:fld>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864827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ADCCE0E0-2E1D-45D7-9CE8-9888E3FE23D4}" type="slidenum">
              <a:rPr lang="en-US" altLang="en-US" smtClean="0"/>
              <a:pPr>
                <a:spcBef>
                  <a:spcPct val="0"/>
                </a:spcBef>
              </a:pPr>
              <a:t>14</a:t>
            </a:fld>
            <a:endParaRPr lang="en-US" altLang="en-US" smtClean="0"/>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625354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790B0A2A-F44D-452A-AD3A-504557DDE630}" type="slidenum">
              <a:rPr lang="en-US" altLang="en-US" smtClean="0"/>
              <a:pPr>
                <a:spcBef>
                  <a:spcPct val="0"/>
                </a:spcBef>
              </a:pPr>
              <a:t>15</a:t>
            </a:fld>
            <a:endParaRPr lang="en-US" altLang="en-US" smtClean="0"/>
          </a:p>
        </p:txBody>
      </p:sp>
      <p:sp>
        <p:nvSpPr>
          <p:cNvPr id="35843" name="Rectangle 2"/>
          <p:cNvSpPr>
            <a:spLocks noRo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038918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518B93DA-340B-44E1-BCBF-09F9D7843E6B}" type="slidenum">
              <a:rPr lang="en-US" altLang="en-US" smtClean="0"/>
              <a:pPr>
                <a:spcBef>
                  <a:spcPct val="0"/>
                </a:spcBef>
              </a:pPr>
              <a:t>16</a:t>
            </a:fld>
            <a:endParaRPr lang="en-US" altLang="en-US" smtClean="0"/>
          </a:p>
        </p:txBody>
      </p:sp>
      <p:sp>
        <p:nvSpPr>
          <p:cNvPr id="23555" name="Rectangle 2"/>
          <p:cNvSpPr>
            <a:spLocks noRo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1913815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80F080E6-636C-4CF8-BA8E-7A7E2384AB99}" type="slidenum">
              <a:rPr lang="en-US" altLang="en-US" smtClean="0"/>
              <a:pPr>
                <a:spcBef>
                  <a:spcPct val="0"/>
                </a:spcBef>
              </a:pPr>
              <a:t>17</a:t>
            </a:fld>
            <a:endParaRPr lang="en-US" altLang="en-US" smtClean="0"/>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29471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B44E8EC4-1454-4E7B-AD9E-7A078883C311}" type="slidenum">
              <a:rPr lang="en-US" altLang="en-US" smtClean="0"/>
              <a:pPr>
                <a:spcBef>
                  <a:spcPct val="0"/>
                </a:spcBef>
              </a:pPr>
              <a:t>18</a:t>
            </a:fld>
            <a:endParaRPr lang="en-US" altLang="en-US" smtClean="0"/>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503938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panose="02020603050405020304" pitchFamily="18" charset="0"/>
              </a:defRPr>
            </a:lvl1pPr>
            <a:lvl2pPr marL="742950" indent="-285750">
              <a:spcBef>
                <a:spcPct val="30000"/>
              </a:spcBef>
              <a:defRPr sz="1200">
                <a:solidFill>
                  <a:schemeClr val="tx1"/>
                </a:solidFill>
                <a:latin typeface="Times" panose="02020603050405020304" pitchFamily="18" charset="0"/>
              </a:defRPr>
            </a:lvl2pPr>
            <a:lvl3pPr marL="1143000" indent="-228600">
              <a:spcBef>
                <a:spcPct val="30000"/>
              </a:spcBef>
              <a:defRPr sz="1200">
                <a:solidFill>
                  <a:schemeClr val="tx1"/>
                </a:solidFill>
                <a:latin typeface="Times" panose="02020603050405020304" pitchFamily="18" charset="0"/>
              </a:defRPr>
            </a:lvl3pPr>
            <a:lvl4pPr marL="1600200" indent="-228600">
              <a:spcBef>
                <a:spcPct val="30000"/>
              </a:spcBef>
              <a:defRPr sz="1200">
                <a:solidFill>
                  <a:schemeClr val="tx1"/>
                </a:solidFill>
                <a:latin typeface="Times" panose="02020603050405020304" pitchFamily="18" charset="0"/>
              </a:defRPr>
            </a:lvl4pPr>
            <a:lvl5pPr marL="2057400" indent="-228600">
              <a:spcBef>
                <a:spcPct val="30000"/>
              </a:spcBef>
              <a:defRPr sz="1200">
                <a:solidFill>
                  <a:schemeClr val="tx1"/>
                </a:solidFill>
                <a:latin typeface="Times" panose="02020603050405020304" pitchFamily="18" charset="0"/>
              </a:defRPr>
            </a:lvl5pPr>
            <a:lvl6pPr marL="2514600" indent="-228600" eaLnBrk="0" fontAlgn="base" hangingPunct="0">
              <a:spcBef>
                <a:spcPct val="30000"/>
              </a:spcBef>
              <a:spcAft>
                <a:spcPct val="0"/>
              </a:spcAft>
              <a:defRPr sz="1200">
                <a:solidFill>
                  <a:schemeClr val="tx1"/>
                </a:solidFill>
                <a:latin typeface="Times" panose="02020603050405020304" pitchFamily="18" charset="0"/>
              </a:defRPr>
            </a:lvl6pPr>
            <a:lvl7pPr marL="2971800" indent="-228600" eaLnBrk="0" fontAlgn="base" hangingPunct="0">
              <a:spcBef>
                <a:spcPct val="30000"/>
              </a:spcBef>
              <a:spcAft>
                <a:spcPct val="0"/>
              </a:spcAft>
              <a:defRPr sz="1200">
                <a:solidFill>
                  <a:schemeClr val="tx1"/>
                </a:solidFill>
                <a:latin typeface="Times" panose="02020603050405020304" pitchFamily="18" charset="0"/>
              </a:defRPr>
            </a:lvl7pPr>
            <a:lvl8pPr marL="3429000" indent="-228600" eaLnBrk="0" fontAlgn="base" hangingPunct="0">
              <a:spcBef>
                <a:spcPct val="30000"/>
              </a:spcBef>
              <a:spcAft>
                <a:spcPct val="0"/>
              </a:spcAft>
              <a:defRPr sz="1200">
                <a:solidFill>
                  <a:schemeClr val="tx1"/>
                </a:solidFill>
                <a:latin typeface="Times" panose="02020603050405020304" pitchFamily="18" charset="0"/>
              </a:defRPr>
            </a:lvl8pPr>
            <a:lvl9pPr marL="3886200" indent="-228600" eaLnBrk="0" fontAlgn="base" hangingPunct="0">
              <a:spcBef>
                <a:spcPct val="30000"/>
              </a:spcBef>
              <a:spcAft>
                <a:spcPct val="0"/>
              </a:spcAft>
              <a:defRPr sz="1200">
                <a:solidFill>
                  <a:schemeClr val="tx1"/>
                </a:solidFill>
                <a:latin typeface="Times" panose="02020603050405020304" pitchFamily="18" charset="0"/>
              </a:defRPr>
            </a:lvl9pPr>
          </a:lstStyle>
          <a:p>
            <a:pPr>
              <a:spcBef>
                <a:spcPct val="0"/>
              </a:spcBef>
            </a:pPr>
            <a:fld id="{4ECAFE64-8E9D-4B02-BAC6-5FB91469947D}" type="slidenum">
              <a:rPr lang="en-US" altLang="en-US" smtClean="0"/>
              <a:pPr>
                <a:spcBef>
                  <a:spcPct val="0"/>
                </a:spcBef>
              </a:pPr>
              <a:t>19</a:t>
            </a:fld>
            <a:endParaRPr lang="en-US" altLang="en-US" smtClean="0"/>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719203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8B5908EE-517D-481C-A305-2F4ADBA37E30}" type="slidenum">
              <a:rPr lang="en-US" altLang="en-US" sz="1200"/>
              <a:pPr eaLnBrk="1" hangingPunct="1"/>
              <a:t>20</a:t>
            </a:fld>
            <a:endParaRPr lang="en-US" altLang="en-US" sz="1200"/>
          </a:p>
        </p:txBody>
      </p:sp>
      <p:sp>
        <p:nvSpPr>
          <p:cNvPr id="27651" name="Rectangle 2"/>
          <p:cNvSpPr>
            <a:spLocks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474284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6AADEAA-49E2-472F-A155-4DEEE77A8DDD}" type="slidenum">
              <a:rPr lang="en-US" altLang="en-US" sz="1200"/>
              <a:pPr eaLnBrk="1" hangingPunct="1"/>
              <a:t>21</a:t>
            </a:fld>
            <a:endParaRPr lang="en-US" altLang="en-US" sz="1200"/>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713441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fld id="{E5B5F029-6D61-4785-9920-88C7F9805044}" type="slidenum">
              <a:rPr lang="en-US" altLang="en-US" sz="1200"/>
              <a:pPr algn="r" eaLnBrk="1" hangingPunct="1"/>
              <a:t>22</a:t>
            </a:fld>
            <a:endParaRPr lang="en-US" altLang="en-US" sz="1200"/>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1862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 Assay specific rank in Rollins et. al. (2006)</a:t>
            </a: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AC216ED-555B-40E4-BA6C-56FD02E8F347}" type="slidenum">
              <a:rPr lang="en-US" altLang="en-US" sz="1100">
                <a:cs typeface="Arial" panose="020B0604020202020204" pitchFamily="34" charset="0"/>
              </a:rPr>
              <a:pPr/>
              <a:t>24</a:t>
            </a:fld>
            <a:endParaRPr lang="en-US" altLang="en-US" sz="1100">
              <a:cs typeface="Arial" panose="020B0604020202020204" pitchFamily="34" charset="0"/>
            </a:endParaRPr>
          </a:p>
        </p:txBody>
      </p:sp>
    </p:spTree>
    <p:extLst>
      <p:ext uri="{BB962C8B-B14F-4D97-AF65-F5344CB8AC3E}">
        <p14:creationId xmlns:p14="http://schemas.microsoft.com/office/powerpoint/2010/main" val="3691969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fld id="{FE9987F0-FFEA-429E-9D44-8DCE7EBBEAD1}" type="slidenum">
              <a:rPr lang="en-US" altLang="en-US" sz="1200"/>
              <a:pPr algn="r" eaLnBrk="1" hangingPunct="1"/>
              <a:t>29</a:t>
            </a:fld>
            <a:endParaRPr lang="en-US" altLang="en-US" sz="1200"/>
          </a:p>
        </p:txBody>
      </p:sp>
      <p:sp>
        <p:nvSpPr>
          <p:cNvPr id="37891" name="Rectangle 2"/>
          <p:cNvSpPr>
            <a:spLocks noChangeArrowheads="1" noTextEdit="1"/>
          </p:cNvSpPr>
          <p:nvPr>
            <p:ph type="sldImg"/>
          </p:nvPr>
        </p:nvSpPr>
        <p:spPr>
          <a:ln/>
        </p:spPr>
      </p:sp>
      <p:sp>
        <p:nvSpPr>
          <p:cNvPr id="37892"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9733743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6AADEAA-49E2-472F-A155-4DEEE77A8DDD}" type="slidenum">
              <a:rPr lang="en-US" altLang="en-US" sz="1200"/>
              <a:pPr eaLnBrk="1" hangingPunct="1"/>
              <a:t>31</a:t>
            </a:fld>
            <a:endParaRPr lang="en-US" altLang="en-US" sz="1200"/>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extLst>
      <p:ext uri="{BB962C8B-B14F-4D97-AF65-F5344CB8AC3E}">
        <p14:creationId xmlns:p14="http://schemas.microsoft.com/office/powerpoint/2010/main" val="3318524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D549C5B-2C33-4A51-B682-71996B444713}" type="slidenum">
              <a:rPr lang="en-US" altLang="en-US" sz="1200"/>
              <a:pPr eaLnBrk="1" hangingPunct="1"/>
              <a:t>33</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E8E8DD1-4B03-411C-A3B6-EEBDFC3CEF5A}" type="slidenum">
              <a:rPr lang="en-US" altLang="en-US"/>
              <a:pPr/>
              <a:t>‹#›</a:t>
            </a:fld>
            <a:endParaRPr lang="en-US" altLang="en-US"/>
          </a:p>
        </p:txBody>
      </p:sp>
    </p:spTree>
    <p:extLst>
      <p:ext uri="{BB962C8B-B14F-4D97-AF65-F5344CB8AC3E}">
        <p14:creationId xmlns:p14="http://schemas.microsoft.com/office/powerpoint/2010/main" val="22230627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A250C1F-B166-48D3-879F-A11A2FC69F4A}" type="slidenum">
              <a:rPr lang="en-US" altLang="en-US"/>
              <a:pPr/>
              <a:t>‹#›</a:t>
            </a:fld>
            <a:endParaRPr lang="en-US" altLang="en-US"/>
          </a:p>
        </p:txBody>
      </p:sp>
    </p:spTree>
    <p:extLst>
      <p:ext uri="{BB962C8B-B14F-4D97-AF65-F5344CB8AC3E}">
        <p14:creationId xmlns:p14="http://schemas.microsoft.com/office/powerpoint/2010/main" val="113871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B89BB50-8BAE-41FB-BBF1-A2B67B7FE549}" type="slidenum">
              <a:rPr lang="en-US" altLang="en-US"/>
              <a:pPr/>
              <a:t>‹#›</a:t>
            </a:fld>
            <a:endParaRPr lang="en-US" altLang="en-US"/>
          </a:p>
        </p:txBody>
      </p:sp>
    </p:spTree>
    <p:extLst>
      <p:ext uri="{BB962C8B-B14F-4D97-AF65-F5344CB8AC3E}">
        <p14:creationId xmlns:p14="http://schemas.microsoft.com/office/powerpoint/2010/main" val="2133072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919368CB-B149-49D9-A58D-36A1F7DD4EB1}" type="slidenum">
              <a:rPr lang="en-US" altLang="en-US"/>
              <a:pPr/>
              <a:t>‹#›</a:t>
            </a:fld>
            <a:endParaRPr lang="en-US" altLang="en-US"/>
          </a:p>
        </p:txBody>
      </p:sp>
    </p:spTree>
    <p:extLst>
      <p:ext uri="{BB962C8B-B14F-4D97-AF65-F5344CB8AC3E}">
        <p14:creationId xmlns:p14="http://schemas.microsoft.com/office/powerpoint/2010/main" val="1420658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1C7B011-C363-4060-862C-03E13F338471}" type="slidenum">
              <a:rPr lang="en-US" altLang="en-US"/>
              <a:pPr/>
              <a:t>‹#›</a:t>
            </a:fld>
            <a:endParaRPr lang="en-US" altLang="en-US"/>
          </a:p>
        </p:txBody>
      </p:sp>
    </p:spTree>
    <p:extLst>
      <p:ext uri="{BB962C8B-B14F-4D97-AF65-F5344CB8AC3E}">
        <p14:creationId xmlns:p14="http://schemas.microsoft.com/office/powerpoint/2010/main" val="560914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F437906-EF72-4410-8A5C-1E6BDBED21BB}" type="slidenum">
              <a:rPr lang="en-US" altLang="en-US"/>
              <a:pPr/>
              <a:t>‹#›</a:t>
            </a:fld>
            <a:endParaRPr lang="en-US" altLang="en-US"/>
          </a:p>
        </p:txBody>
      </p:sp>
    </p:spTree>
    <p:extLst>
      <p:ext uri="{BB962C8B-B14F-4D97-AF65-F5344CB8AC3E}">
        <p14:creationId xmlns:p14="http://schemas.microsoft.com/office/powerpoint/2010/main" val="2690587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4399EB40-69CB-4C4F-9D83-7B85702A2C4A}" type="slidenum">
              <a:rPr lang="en-US" altLang="en-US"/>
              <a:pPr/>
              <a:t>‹#›</a:t>
            </a:fld>
            <a:endParaRPr lang="en-US" altLang="en-US"/>
          </a:p>
        </p:txBody>
      </p:sp>
    </p:spTree>
    <p:extLst>
      <p:ext uri="{BB962C8B-B14F-4D97-AF65-F5344CB8AC3E}">
        <p14:creationId xmlns:p14="http://schemas.microsoft.com/office/powerpoint/2010/main" val="296665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01403A5-9D7B-4F8A-8015-D1B9E4BDAB39}" type="slidenum">
              <a:rPr lang="en-US" altLang="en-US"/>
              <a:pPr/>
              <a:t>‹#›</a:t>
            </a:fld>
            <a:endParaRPr lang="en-US" altLang="en-US"/>
          </a:p>
        </p:txBody>
      </p:sp>
    </p:spTree>
    <p:extLst>
      <p:ext uri="{BB962C8B-B14F-4D97-AF65-F5344CB8AC3E}">
        <p14:creationId xmlns:p14="http://schemas.microsoft.com/office/powerpoint/2010/main" val="4155175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63667F5-EE18-4B0C-BE0E-29310DDB838C}" type="slidenum">
              <a:rPr lang="en-US" altLang="en-US"/>
              <a:pPr/>
              <a:t>‹#›</a:t>
            </a:fld>
            <a:endParaRPr lang="en-US" altLang="en-US"/>
          </a:p>
        </p:txBody>
      </p:sp>
    </p:spTree>
    <p:extLst>
      <p:ext uri="{BB962C8B-B14F-4D97-AF65-F5344CB8AC3E}">
        <p14:creationId xmlns:p14="http://schemas.microsoft.com/office/powerpoint/2010/main" val="225402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02E43AB-E6C3-4517-86EA-C27B45B4F4B4}" type="slidenum">
              <a:rPr lang="en-US" altLang="en-US"/>
              <a:pPr/>
              <a:t>‹#›</a:t>
            </a:fld>
            <a:endParaRPr lang="en-US" altLang="en-US"/>
          </a:p>
        </p:txBody>
      </p:sp>
    </p:spTree>
    <p:extLst>
      <p:ext uri="{BB962C8B-B14F-4D97-AF65-F5344CB8AC3E}">
        <p14:creationId xmlns:p14="http://schemas.microsoft.com/office/powerpoint/2010/main" val="380956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6B68312-6A44-4CD8-A2B3-6251AB7641E1}" type="slidenum">
              <a:rPr lang="en-US" altLang="en-US"/>
              <a:pPr/>
              <a:t>‹#›</a:t>
            </a:fld>
            <a:endParaRPr lang="en-US" altLang="en-US"/>
          </a:p>
        </p:txBody>
      </p:sp>
    </p:spTree>
    <p:extLst>
      <p:ext uri="{BB962C8B-B14F-4D97-AF65-F5344CB8AC3E}">
        <p14:creationId xmlns:p14="http://schemas.microsoft.com/office/powerpoint/2010/main" val="2587653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fld id="{90AA8584-7BAB-4C47-B101-E0EF7D19781B}" type="slidenum">
              <a:rPr lang="en-US" altLang="en-US"/>
              <a:pPr/>
              <a:t>‹#›</a:t>
            </a:fld>
            <a:endParaRPr lang="en-US" altLang="en-US"/>
          </a:p>
        </p:txBody>
      </p:sp>
    </p:spTree>
    <p:extLst>
      <p:ext uri="{BB962C8B-B14F-4D97-AF65-F5344CB8AC3E}">
        <p14:creationId xmlns:p14="http://schemas.microsoft.com/office/powerpoint/2010/main" val="1555553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D95DB16-3412-4C76-8FC5-AC8B4ED76C41}" type="slidenum">
              <a:rPr lang="en-US" altLang="en-US"/>
              <a:pPr/>
              <a:t>‹#›</a:t>
            </a:fld>
            <a:endParaRPr lang="en-US" altLang="en-US"/>
          </a:p>
        </p:txBody>
      </p:sp>
    </p:spTree>
    <p:extLst>
      <p:ext uri="{BB962C8B-B14F-4D97-AF65-F5344CB8AC3E}">
        <p14:creationId xmlns:p14="http://schemas.microsoft.com/office/powerpoint/2010/main" val="1713055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6"/>
          <p:cNvSpPr>
            <a:spLocks noChangeArrowheads="1"/>
          </p:cNvSpPr>
          <p:nvPr userDrawn="1"/>
        </p:nvSpPr>
        <p:spPr bwMode="auto">
          <a:xfrm>
            <a:off x="0" y="0"/>
            <a:ext cx="9144000" cy="152400"/>
          </a:xfrm>
          <a:prstGeom prst="rect">
            <a:avLst/>
          </a:prstGeom>
          <a:solidFill>
            <a:srgbClr val="EC0000"/>
          </a:solidFill>
          <a:ln w="9525">
            <a:solidFill>
              <a:srgbClr val="EC0000"/>
            </a:solidFill>
            <a:miter lim="800000"/>
            <a:headEnd/>
            <a:tailEnd/>
          </a:ln>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FA97016-47F7-40DA-974B-9CDC08B7B7D5}" type="slidenum">
              <a:rPr lang="en-US" altLang="en-US"/>
              <a:pPr/>
              <a:t>‹#›</a:t>
            </a:fld>
            <a:endParaRPr lang="en-US" altLang="en-US"/>
          </a:p>
        </p:txBody>
      </p:sp>
      <p:pic>
        <p:nvPicPr>
          <p:cNvPr id="1032" name="Picture 21" descr="ISUERedsmppt"/>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Text Box 22"/>
          <p:cNvSpPr txBox="1">
            <a:spLocks noChangeArrowheads="1"/>
          </p:cNvSpPr>
          <p:nvPr userDrawn="1"/>
        </p:nvSpPr>
        <p:spPr bwMode="auto">
          <a:xfrm>
            <a:off x="0" y="65532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en-US" smtClean="0"/>
          </a:p>
        </p:txBody>
      </p:sp>
      <p:sp>
        <p:nvSpPr>
          <p:cNvPr id="1034" name="Text Box 23"/>
          <p:cNvSpPr txBox="1">
            <a:spLocks noChangeArrowheads="1"/>
          </p:cNvSpPr>
          <p:nvPr userDrawn="1"/>
        </p:nvSpPr>
        <p:spPr bwMode="auto">
          <a:xfrm>
            <a:off x="76200" y="6521450"/>
            <a:ext cx="6781800" cy="336550"/>
          </a:xfrm>
          <a:prstGeom prst="rect">
            <a:avLst/>
          </a:prstGeom>
          <a:solidFill>
            <a:srgbClr val="CC000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r>
              <a:rPr lang="en-US" sz="1600" smtClean="0">
                <a:solidFill>
                  <a:schemeClr val="bg1"/>
                </a:solidFill>
              </a:rPr>
              <a:t>D</a:t>
            </a:r>
            <a:r>
              <a:rPr lang="en-US" sz="1200" smtClean="0">
                <a:solidFill>
                  <a:schemeClr val="bg1"/>
                </a:solidFill>
              </a:rPr>
              <a:t>EPARTMENT</a:t>
            </a:r>
            <a:r>
              <a:rPr lang="en-US" sz="1600" smtClean="0">
                <a:solidFill>
                  <a:schemeClr val="bg1"/>
                </a:solidFill>
              </a:rPr>
              <a:t> O</a:t>
            </a:r>
            <a:r>
              <a:rPr lang="en-US" sz="1200" smtClean="0">
                <a:solidFill>
                  <a:schemeClr val="bg1"/>
                </a:solidFill>
              </a:rPr>
              <a:t>F</a:t>
            </a:r>
            <a:r>
              <a:rPr lang="en-US" sz="1600" smtClean="0">
                <a:solidFill>
                  <a:schemeClr val="bg1"/>
                </a:solidFill>
              </a:rPr>
              <a:t> C</a:t>
            </a:r>
            <a:r>
              <a:rPr lang="en-US" sz="1200" smtClean="0">
                <a:solidFill>
                  <a:schemeClr val="bg1"/>
                </a:solidFill>
              </a:rPr>
              <a:t>HEMICAL</a:t>
            </a:r>
            <a:r>
              <a:rPr lang="en-US" sz="1600" smtClean="0">
                <a:solidFill>
                  <a:schemeClr val="bg1"/>
                </a:solidFill>
              </a:rPr>
              <a:t> </a:t>
            </a:r>
            <a:r>
              <a:rPr lang="en-US" sz="1200" smtClean="0">
                <a:solidFill>
                  <a:schemeClr val="bg1"/>
                </a:solidFill>
              </a:rPr>
              <a:t>AND</a:t>
            </a:r>
            <a:r>
              <a:rPr lang="en-US" sz="1600" smtClean="0">
                <a:solidFill>
                  <a:schemeClr val="bg1"/>
                </a:solidFill>
              </a:rPr>
              <a:t> B</a:t>
            </a:r>
            <a:r>
              <a:rPr lang="en-US" sz="1200" smtClean="0">
                <a:solidFill>
                  <a:schemeClr val="bg1"/>
                </a:solidFill>
              </a:rPr>
              <a:t>IOLOGICAL</a:t>
            </a:r>
            <a:r>
              <a:rPr lang="en-US" sz="1600" smtClean="0">
                <a:solidFill>
                  <a:schemeClr val="bg1"/>
                </a:solidFill>
              </a:rPr>
              <a:t> E</a:t>
            </a:r>
            <a:r>
              <a:rPr lang="en-US" sz="1200" smtClean="0">
                <a:solidFill>
                  <a:schemeClr val="bg1"/>
                </a:solidFill>
              </a:rPr>
              <a:t>NGINEERING</a:t>
            </a:r>
            <a:endParaRPr lang="en-US" smtClean="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rtl="0" eaLnBrk="0" fontAlgn="base" hangingPunct="0">
        <a:spcBef>
          <a:spcPct val="0"/>
        </a:spcBef>
        <a:spcAft>
          <a:spcPct val="0"/>
        </a:spcAft>
        <a:defRPr sz="3600" b="1">
          <a:solidFill>
            <a:schemeClr val="accent2"/>
          </a:solidFill>
          <a:latin typeface="+mj-lt"/>
          <a:ea typeface="+mj-ea"/>
          <a:cs typeface="+mj-cs"/>
        </a:defRPr>
      </a:lvl1pPr>
      <a:lvl2pPr algn="l" rtl="0" eaLnBrk="0" fontAlgn="base" hangingPunct="0">
        <a:spcBef>
          <a:spcPct val="0"/>
        </a:spcBef>
        <a:spcAft>
          <a:spcPct val="0"/>
        </a:spcAft>
        <a:defRPr sz="3600" b="1">
          <a:solidFill>
            <a:schemeClr val="accent2"/>
          </a:solidFill>
          <a:latin typeface="Times New Roman" pitchFamily="18" charset="0"/>
        </a:defRPr>
      </a:lvl2pPr>
      <a:lvl3pPr algn="l" rtl="0" eaLnBrk="0" fontAlgn="base" hangingPunct="0">
        <a:spcBef>
          <a:spcPct val="0"/>
        </a:spcBef>
        <a:spcAft>
          <a:spcPct val="0"/>
        </a:spcAft>
        <a:defRPr sz="3600" b="1">
          <a:solidFill>
            <a:schemeClr val="accent2"/>
          </a:solidFill>
          <a:latin typeface="Times New Roman" pitchFamily="18" charset="0"/>
        </a:defRPr>
      </a:lvl3pPr>
      <a:lvl4pPr algn="l" rtl="0" eaLnBrk="0" fontAlgn="base" hangingPunct="0">
        <a:spcBef>
          <a:spcPct val="0"/>
        </a:spcBef>
        <a:spcAft>
          <a:spcPct val="0"/>
        </a:spcAft>
        <a:defRPr sz="3600" b="1">
          <a:solidFill>
            <a:schemeClr val="accent2"/>
          </a:solidFill>
          <a:latin typeface="Times New Roman" pitchFamily="18" charset="0"/>
        </a:defRPr>
      </a:lvl4pPr>
      <a:lvl5pPr algn="l" rtl="0" eaLnBrk="0" fontAlgn="base" hangingPunct="0">
        <a:spcBef>
          <a:spcPct val="0"/>
        </a:spcBef>
        <a:spcAft>
          <a:spcPct val="0"/>
        </a:spcAft>
        <a:defRPr sz="3600" b="1">
          <a:solidFill>
            <a:schemeClr val="accent2"/>
          </a:solidFill>
          <a:latin typeface="Times New Roman" pitchFamily="18" charset="0"/>
        </a:defRPr>
      </a:lvl5pPr>
      <a:lvl6pPr marL="457200" algn="l" rtl="0" fontAlgn="base">
        <a:spcBef>
          <a:spcPct val="0"/>
        </a:spcBef>
        <a:spcAft>
          <a:spcPct val="0"/>
        </a:spcAft>
        <a:defRPr sz="3600" b="1">
          <a:solidFill>
            <a:schemeClr val="accent2"/>
          </a:solidFill>
          <a:latin typeface="Times New Roman" pitchFamily="18" charset="0"/>
        </a:defRPr>
      </a:lvl6pPr>
      <a:lvl7pPr marL="914400" algn="l" rtl="0" fontAlgn="base">
        <a:spcBef>
          <a:spcPct val="0"/>
        </a:spcBef>
        <a:spcAft>
          <a:spcPct val="0"/>
        </a:spcAft>
        <a:defRPr sz="3600" b="1">
          <a:solidFill>
            <a:schemeClr val="accent2"/>
          </a:solidFill>
          <a:latin typeface="Times New Roman" pitchFamily="18" charset="0"/>
        </a:defRPr>
      </a:lvl7pPr>
      <a:lvl8pPr marL="1371600" algn="l" rtl="0" fontAlgn="base">
        <a:spcBef>
          <a:spcPct val="0"/>
        </a:spcBef>
        <a:spcAft>
          <a:spcPct val="0"/>
        </a:spcAft>
        <a:defRPr sz="3600" b="1">
          <a:solidFill>
            <a:schemeClr val="accent2"/>
          </a:solidFill>
          <a:latin typeface="Times New Roman" pitchFamily="18" charset="0"/>
        </a:defRPr>
      </a:lvl8pPr>
      <a:lvl9pPr marL="1828800" algn="l" rtl="0" fontAlgn="base">
        <a:spcBef>
          <a:spcPct val="0"/>
        </a:spcBef>
        <a:spcAft>
          <a:spcPct val="0"/>
        </a:spcAft>
        <a:defRPr sz="3600" b="1">
          <a:solidFill>
            <a:schemeClr val="accent2"/>
          </a:solidFill>
          <a:latin typeface="Times New Roman" pitchFamily="18" charset="0"/>
        </a:defRPr>
      </a:lvl9pPr>
    </p:titleStyle>
    <p:bodyStyle>
      <a:lvl1pPr marL="342900" indent="-342900" algn="l" rtl="0" eaLnBrk="0" fontAlgn="base" hangingPunct="0">
        <a:spcBef>
          <a:spcPct val="20000"/>
        </a:spcBef>
        <a:spcAft>
          <a:spcPct val="0"/>
        </a:spcAft>
        <a:buClr>
          <a:srgbClr val="FF0000"/>
        </a:buClr>
        <a:buChar char="•"/>
        <a:defRPr sz="2600">
          <a:solidFill>
            <a:srgbClr val="CC0001"/>
          </a:solidFill>
          <a:latin typeface="+mn-lt"/>
          <a:ea typeface="+mn-ea"/>
          <a:cs typeface="+mn-cs"/>
        </a:defRPr>
      </a:lvl1pPr>
      <a:lvl2pPr marL="742950" indent="-285750" algn="l" rtl="0" eaLnBrk="0" fontAlgn="base" hangingPunct="0">
        <a:spcBef>
          <a:spcPct val="20000"/>
        </a:spcBef>
        <a:spcAft>
          <a:spcPct val="0"/>
        </a:spcAft>
        <a:buClr>
          <a:srgbClr val="FF0000"/>
        </a:buClr>
        <a:buFont typeface="Wingdings" panose="05000000000000000000" pitchFamily="2" charset="2"/>
        <a:buChar char=""/>
        <a:defRPr sz="2200">
          <a:solidFill>
            <a:schemeClr val="tx1"/>
          </a:solidFill>
          <a:latin typeface="+mn-lt"/>
        </a:defRPr>
      </a:lvl2pPr>
      <a:lvl3pPr marL="1143000" indent="-228600" algn="l" rtl="0" eaLnBrk="0" fontAlgn="base" hangingPunct="0">
        <a:spcBef>
          <a:spcPct val="20000"/>
        </a:spcBef>
        <a:spcAft>
          <a:spcPct val="0"/>
        </a:spcAft>
        <a:buClr>
          <a:srgbClr val="FF0000"/>
        </a:buClr>
        <a:buChar char="•"/>
        <a:defRPr sz="2000">
          <a:solidFill>
            <a:schemeClr val="tx1"/>
          </a:solidFill>
          <a:latin typeface="+mn-lt"/>
        </a:defRPr>
      </a:lvl3pPr>
      <a:lvl4pPr marL="1600200" indent="-228600" algn="l" rtl="0" eaLnBrk="0" fontAlgn="base" hangingPunct="0">
        <a:spcBef>
          <a:spcPct val="20000"/>
        </a:spcBef>
        <a:spcAft>
          <a:spcPct val="0"/>
        </a:spcAft>
        <a:buClr>
          <a:srgbClr val="FF0000"/>
        </a:buClr>
        <a:buChar char="–"/>
        <a:defRPr>
          <a:solidFill>
            <a:schemeClr val="tx1"/>
          </a:solidFill>
          <a:latin typeface="+mn-lt"/>
        </a:defRPr>
      </a:lvl4pPr>
      <a:lvl5pPr marL="2057400" indent="-228600" algn="l" rtl="0" eaLnBrk="0" fontAlgn="base" hangingPunct="0">
        <a:spcBef>
          <a:spcPct val="20000"/>
        </a:spcBef>
        <a:spcAft>
          <a:spcPct val="0"/>
        </a:spcAft>
        <a:buClr>
          <a:srgbClr val="FF0000"/>
        </a:buClr>
        <a:buChar char="»"/>
        <a:defRPr sz="1600">
          <a:solidFill>
            <a:schemeClr val="tx1"/>
          </a:solidFill>
          <a:latin typeface="+mn-lt"/>
        </a:defRPr>
      </a:lvl5pPr>
      <a:lvl6pPr marL="2514600" indent="-228600" algn="l" rtl="0" fontAlgn="base">
        <a:spcBef>
          <a:spcPct val="20000"/>
        </a:spcBef>
        <a:spcAft>
          <a:spcPct val="0"/>
        </a:spcAft>
        <a:buClr>
          <a:srgbClr val="FF0000"/>
        </a:buClr>
        <a:buChar char="»"/>
        <a:defRPr sz="1600">
          <a:solidFill>
            <a:schemeClr val="tx1"/>
          </a:solidFill>
          <a:latin typeface="+mn-lt"/>
        </a:defRPr>
      </a:lvl6pPr>
      <a:lvl7pPr marL="2971800" indent="-228600" algn="l" rtl="0" fontAlgn="base">
        <a:spcBef>
          <a:spcPct val="20000"/>
        </a:spcBef>
        <a:spcAft>
          <a:spcPct val="0"/>
        </a:spcAft>
        <a:buClr>
          <a:srgbClr val="FF0000"/>
        </a:buClr>
        <a:buChar char="»"/>
        <a:defRPr sz="1600">
          <a:solidFill>
            <a:schemeClr val="tx1"/>
          </a:solidFill>
          <a:latin typeface="+mn-lt"/>
        </a:defRPr>
      </a:lvl7pPr>
      <a:lvl8pPr marL="3429000" indent="-228600" algn="l" rtl="0" fontAlgn="base">
        <a:spcBef>
          <a:spcPct val="20000"/>
        </a:spcBef>
        <a:spcAft>
          <a:spcPct val="0"/>
        </a:spcAft>
        <a:buClr>
          <a:srgbClr val="FF0000"/>
        </a:buClr>
        <a:buChar char="»"/>
        <a:defRPr sz="1600">
          <a:solidFill>
            <a:schemeClr val="tx1"/>
          </a:solidFill>
          <a:latin typeface="+mn-lt"/>
        </a:defRPr>
      </a:lvl8pPr>
      <a:lvl9pPr marL="3886200" indent="-228600" algn="l" rtl="0" fontAlgn="base">
        <a:spcBef>
          <a:spcPct val="20000"/>
        </a:spcBef>
        <a:spcAft>
          <a:spcPct val="0"/>
        </a:spcAft>
        <a:buClr>
          <a:srgbClr val="FF0000"/>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wmf"/><Relationship Id="rId4" Type="http://schemas.openxmlformats.org/officeDocument/2006/relationships/image" Target="../media/image6.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2.emf"/><Relationship Id="rId5" Type="http://schemas.openxmlformats.org/officeDocument/2006/relationships/image" Target="../media/image11.wmf"/><Relationship Id="rId4" Type="http://schemas.openxmlformats.org/officeDocument/2006/relationships/oleObject" Target="../embeddings/oleObject2.bin"/></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14.e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2.wmf"/><Relationship Id="rId4" Type="http://schemas.openxmlformats.org/officeDocument/2006/relationships/image" Target="../media/image21.wmf"/></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3.wmf"/><Relationship Id="rId5" Type="http://schemas.openxmlformats.org/officeDocument/2006/relationships/oleObject" Target="../embeddings/oleObject5.bin"/><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6.jpeg"/><Relationship Id="rId5" Type="http://schemas.openxmlformats.org/officeDocument/2006/relationships/image" Target="../media/image23.wmf"/><Relationship Id="rId4" Type="http://schemas.openxmlformats.org/officeDocument/2006/relationships/oleObject" Target="../embeddings/oleObject6.bin"/></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1"/>
          <p:cNvSpPr>
            <a:spLocks noGrp="1" noChangeArrowheads="1"/>
          </p:cNvSpPr>
          <p:nvPr>
            <p:ph type="ctrTitle"/>
          </p:nvPr>
        </p:nvSpPr>
        <p:spPr>
          <a:xfrm>
            <a:off x="228600" y="2133600"/>
            <a:ext cx="8686800" cy="1371600"/>
          </a:xfrm>
        </p:spPr>
        <p:txBody>
          <a:bodyPr/>
          <a:lstStyle/>
          <a:p>
            <a:pPr algn="ctr" eaLnBrk="1" hangingPunct="1"/>
            <a:r>
              <a:rPr lang="en-IN" sz="4000" dirty="0">
                <a:latin typeface="Times New Roman" panose="02020603050405020304" pitchFamily="18" charset="0"/>
                <a:ea typeface="Calibri" panose="020F0502020204030204" pitchFamily="34" charset="0"/>
              </a:rPr>
              <a:t>Powerful and Novel Multivariate Statistical Approaches in Big Data Sets and in Data Mining With Applications to Bio-, Medical-, and Material-Informatics</a:t>
            </a:r>
            <a:r>
              <a:rPr lang="en-US" altLang="en-US" sz="3200" dirty="0" smtClean="0"/>
              <a:t/>
            </a:r>
            <a:br>
              <a:rPr lang="en-US" altLang="en-US" sz="3200" dirty="0" smtClean="0"/>
            </a:br>
            <a:r>
              <a:rPr lang="en-US" altLang="en-US" sz="3200" dirty="0" smtClean="0"/>
              <a:t/>
            </a:r>
            <a:br>
              <a:rPr lang="en-US" altLang="en-US" sz="3200" dirty="0" smtClean="0"/>
            </a:br>
            <a:r>
              <a:rPr lang="en-US" altLang="en-US" sz="3200" dirty="0" smtClean="0"/>
              <a:t/>
            </a:r>
            <a:br>
              <a:rPr lang="en-US" altLang="en-US" sz="3200" dirty="0" smtClean="0"/>
            </a:br>
            <a:endParaRPr lang="en-US" altLang="en-US" sz="3200" dirty="0" smtClean="0"/>
          </a:p>
        </p:txBody>
      </p:sp>
      <p:sp>
        <p:nvSpPr>
          <p:cNvPr id="2051" name="Rectangle 12"/>
          <p:cNvSpPr>
            <a:spLocks noGrp="1" noChangeArrowheads="1"/>
          </p:cNvSpPr>
          <p:nvPr>
            <p:ph type="subTitle" idx="1"/>
          </p:nvPr>
        </p:nvSpPr>
        <p:spPr>
          <a:xfrm>
            <a:off x="304800" y="3733800"/>
            <a:ext cx="8458200" cy="2057400"/>
          </a:xfrm>
          <a:noFill/>
        </p:spPr>
        <p:txBody>
          <a:bodyPr/>
          <a:lstStyle/>
          <a:p>
            <a:pPr eaLnBrk="1" hangingPunct="1"/>
            <a:r>
              <a:rPr lang="en-US" altLang="en-US" sz="2400" b="1" dirty="0" smtClean="0">
                <a:solidFill>
                  <a:srgbClr val="990099"/>
                </a:solidFill>
              </a:rPr>
              <a:t>Derrick K. Rollins, Sr.</a:t>
            </a:r>
          </a:p>
          <a:p>
            <a:pPr eaLnBrk="1" hangingPunct="1"/>
            <a:endParaRPr lang="en-US" altLang="en-US" sz="2400" b="1" dirty="0" smtClean="0">
              <a:solidFill>
                <a:srgbClr val="990099"/>
              </a:solidFill>
            </a:endParaRPr>
          </a:p>
          <a:p>
            <a:pPr eaLnBrk="1" hangingPunct="1"/>
            <a:r>
              <a:rPr lang="en-US" altLang="en-US" sz="2000" dirty="0" smtClean="0"/>
              <a:t>Department of Chemical and Biological Engineering</a:t>
            </a:r>
          </a:p>
          <a:p>
            <a:pPr eaLnBrk="1" hangingPunct="1"/>
            <a:r>
              <a:rPr lang="en-US" altLang="en-US" sz="2000" dirty="0" smtClean="0"/>
              <a:t>Department of Statistics</a:t>
            </a:r>
          </a:p>
          <a:p>
            <a:pPr eaLnBrk="1" hangingPunct="1"/>
            <a:r>
              <a:rPr lang="en-US" altLang="en-US" sz="2000" dirty="0" smtClean="0"/>
              <a:t>Iowa State University</a:t>
            </a:r>
          </a:p>
          <a:p>
            <a:pPr eaLnBrk="1" hangingPunct="1"/>
            <a:endParaRPr lang="en-US" altLang="en-US" sz="2400" b="1" dirty="0" smtClean="0">
              <a:solidFill>
                <a:srgbClr val="990099"/>
              </a:solidFill>
            </a:endParaRPr>
          </a:p>
          <a:p>
            <a:pPr eaLnBrk="1" hangingPunct="1"/>
            <a:endParaRPr lang="en-US" altLang="en-US" sz="2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685800"/>
          </a:xfrm>
        </p:spPr>
        <p:txBody>
          <a:bodyPr/>
          <a:lstStyle/>
          <a:p>
            <a:pPr algn="ctr"/>
            <a:r>
              <a:rPr lang="en-US" dirty="0" smtClean="0"/>
              <a:t>Outline</a:t>
            </a:r>
            <a:endParaRPr lang="en-US" dirty="0"/>
          </a:p>
        </p:txBody>
      </p:sp>
      <p:sp>
        <p:nvSpPr>
          <p:cNvPr id="3" name="Content Placeholder 2"/>
          <p:cNvSpPr>
            <a:spLocks noGrp="1"/>
          </p:cNvSpPr>
          <p:nvPr>
            <p:ph idx="1"/>
          </p:nvPr>
        </p:nvSpPr>
        <p:spPr>
          <a:xfrm>
            <a:off x="685800" y="838200"/>
            <a:ext cx="7772400" cy="5257800"/>
          </a:xfrm>
        </p:spPr>
        <p:txBody>
          <a:bodyPr/>
          <a:lstStyle/>
          <a:p>
            <a:pPr eaLnBrk="1" hangingPunct="1"/>
            <a:r>
              <a:rPr lang="en-US" sz="2400" dirty="0" smtClean="0"/>
              <a:t>Objective</a:t>
            </a:r>
            <a:endParaRPr lang="en-US" sz="2400" dirty="0"/>
          </a:p>
          <a:p>
            <a:pPr eaLnBrk="1" hangingPunct="1"/>
            <a:r>
              <a:rPr lang="en-US" sz="2400" dirty="0" smtClean="0"/>
              <a:t>Methods</a:t>
            </a:r>
          </a:p>
          <a:p>
            <a:pPr lvl="1" eaLnBrk="1" hangingPunct="1"/>
            <a:r>
              <a:rPr lang="en-US" sz="2000" dirty="0" smtClean="0"/>
              <a:t>PCA</a:t>
            </a:r>
          </a:p>
          <a:p>
            <a:pPr lvl="1" eaLnBrk="1" hangingPunct="1"/>
            <a:r>
              <a:rPr lang="en-US" sz="2000" dirty="0" smtClean="0"/>
              <a:t>Cluster Analysis</a:t>
            </a:r>
          </a:p>
          <a:p>
            <a:pPr lvl="1" eaLnBrk="1" hangingPunct="1"/>
            <a:r>
              <a:rPr lang="en-US" sz="2000" dirty="0" smtClean="0"/>
              <a:t>Combine PCA and Cluster Analysis</a:t>
            </a:r>
            <a:endParaRPr lang="en-US" sz="2000" dirty="0"/>
          </a:p>
          <a:p>
            <a:pPr eaLnBrk="1" hangingPunct="1"/>
            <a:r>
              <a:rPr lang="en-US" sz="2400" dirty="0" smtClean="0"/>
              <a:t>Case Results</a:t>
            </a:r>
          </a:p>
          <a:p>
            <a:pPr lvl="1" eaLnBrk="1" hangingPunct="1"/>
            <a:r>
              <a:rPr lang="en-US" sz="2000" dirty="0" smtClean="0"/>
              <a:t>Bioinformatics</a:t>
            </a:r>
          </a:p>
          <a:p>
            <a:pPr lvl="1" eaLnBrk="1" hangingPunct="1"/>
            <a:r>
              <a:rPr lang="en-US" sz="2000" dirty="0" smtClean="0"/>
              <a:t>Medical-Informatics</a:t>
            </a:r>
          </a:p>
          <a:p>
            <a:pPr lvl="1" eaLnBrk="1" hangingPunct="1"/>
            <a:r>
              <a:rPr lang="en-US" sz="2000" dirty="0" smtClean="0"/>
              <a:t>Material-Informatics – Nondestructive Testing</a:t>
            </a:r>
          </a:p>
          <a:p>
            <a:pPr lvl="1" eaLnBrk="1" hangingPunct="1"/>
            <a:r>
              <a:rPr lang="en-US" sz="2000" dirty="0" smtClean="0"/>
              <a:t>Other Applications</a:t>
            </a:r>
            <a:endParaRPr lang="en-US" sz="2000" dirty="0"/>
          </a:p>
          <a:p>
            <a:pPr eaLnBrk="1" hangingPunct="1"/>
            <a:r>
              <a:rPr lang="en-US" sz="2400" dirty="0"/>
              <a:t>Conclusions</a:t>
            </a:r>
          </a:p>
          <a:p>
            <a:pPr eaLnBrk="1" hangingPunct="1"/>
            <a:r>
              <a:rPr lang="en-US" sz="2400" dirty="0"/>
              <a:t>Future Work</a:t>
            </a:r>
          </a:p>
          <a:p>
            <a:pPr eaLnBrk="1" hangingPunct="1"/>
            <a:r>
              <a:rPr lang="en-US" sz="2400" dirty="0"/>
              <a:t>Acknowledgements</a:t>
            </a:r>
          </a:p>
          <a:p>
            <a:pPr marL="0" indent="0">
              <a:buNone/>
            </a:pPr>
            <a:endParaRPr lang="en-US" dirty="0"/>
          </a:p>
        </p:txBody>
      </p:sp>
    </p:spTree>
    <p:extLst>
      <p:ext uri="{BB962C8B-B14F-4D97-AF65-F5344CB8AC3E}">
        <p14:creationId xmlns:p14="http://schemas.microsoft.com/office/powerpoint/2010/main" val="18983149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pPr algn="ctr"/>
            <a:r>
              <a:rPr lang="en-US" sz="4800" dirty="0" smtClean="0"/>
              <a:t>Objective</a:t>
            </a:r>
            <a:endParaRPr lang="en-US" sz="4800" dirty="0"/>
          </a:p>
        </p:txBody>
      </p:sp>
      <p:sp>
        <p:nvSpPr>
          <p:cNvPr id="3" name="Content Placeholder 2"/>
          <p:cNvSpPr>
            <a:spLocks noGrp="1"/>
          </p:cNvSpPr>
          <p:nvPr>
            <p:ph type="subTitle" idx="1"/>
          </p:nvPr>
        </p:nvSpPr>
        <p:spPr>
          <a:xfrm>
            <a:off x="533400" y="2667000"/>
            <a:ext cx="8153400" cy="2895600"/>
          </a:xfrm>
        </p:spPr>
        <p:txBody>
          <a:bodyPr/>
          <a:lstStyle/>
          <a:p>
            <a:pPr marL="0" indent="0">
              <a:buNone/>
            </a:pPr>
            <a:r>
              <a:rPr lang="en-US" sz="3600" dirty="0" smtClean="0"/>
              <a:t>To Discuss and Illustrate the Powerful Role That Multivariate Statistical Methodologies Can Have in Big Data Inference and Modeling Using Methodologies That I Have Developed </a:t>
            </a:r>
            <a:endParaRPr lang="en-US" sz="3600" dirty="0"/>
          </a:p>
        </p:txBody>
      </p:sp>
    </p:spTree>
    <p:extLst>
      <p:ext uri="{BB962C8B-B14F-4D97-AF65-F5344CB8AC3E}">
        <p14:creationId xmlns:p14="http://schemas.microsoft.com/office/powerpoint/2010/main" val="2177911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0" y="228600"/>
            <a:ext cx="9144000" cy="609600"/>
          </a:xfrm>
        </p:spPr>
        <p:txBody>
          <a:bodyPr/>
          <a:lstStyle/>
          <a:p>
            <a:r>
              <a:rPr lang="en-US" altLang="en-US" dirty="0" smtClean="0"/>
              <a:t>PCA Methodology in the Microarray Context</a:t>
            </a:r>
            <a:endParaRPr lang="en-US" altLang="en-US" dirty="0" smtClean="0"/>
          </a:p>
        </p:txBody>
      </p:sp>
      <p:sp>
        <p:nvSpPr>
          <p:cNvPr id="7171" name="Content Placeholder 2"/>
          <p:cNvSpPr>
            <a:spLocks noGrp="1"/>
          </p:cNvSpPr>
          <p:nvPr>
            <p:ph idx="1"/>
          </p:nvPr>
        </p:nvSpPr>
        <p:spPr>
          <a:xfrm>
            <a:off x="685800" y="990600"/>
            <a:ext cx="7772400" cy="5105400"/>
          </a:xfrm>
        </p:spPr>
        <p:txBody>
          <a:bodyPr/>
          <a:lstStyle/>
          <a:p>
            <a:r>
              <a:rPr lang="en-US" altLang="en-US" dirty="0" smtClean="0"/>
              <a:t>Developed in the Context of Microarray (i.e., gene expression) data mining where the number of genes is very large compared to the number of experimental conditions called “assays.”</a:t>
            </a:r>
          </a:p>
          <a:p>
            <a:pPr lvl="1"/>
            <a:r>
              <a:rPr lang="en-US" altLang="en-US" dirty="0" smtClean="0"/>
              <a:t>The objective is to identify the set of genes that contributed the most to differences between groups of assays</a:t>
            </a:r>
          </a:p>
          <a:p>
            <a:r>
              <a:rPr lang="en-US" altLang="en-US" dirty="0" smtClean="0"/>
              <a:t>PCA finds inherent relationships between the variables</a:t>
            </a:r>
          </a:p>
          <a:p>
            <a:r>
              <a:rPr lang="en-US" altLang="en-US" dirty="0" smtClean="0"/>
              <a:t>For the relationships that group in </a:t>
            </a:r>
            <a:r>
              <a:rPr lang="en-US" altLang="en-US" dirty="0" smtClean="0"/>
              <a:t>meaningful </a:t>
            </a:r>
            <a:r>
              <a:rPr lang="en-US" altLang="en-US" dirty="0" smtClean="0"/>
              <a:t>ways, the proposed method finds and ranks the largest contributors </a:t>
            </a:r>
          </a:p>
        </p:txBody>
      </p:sp>
    </p:spTree>
    <p:extLst>
      <p:ext uri="{BB962C8B-B14F-4D97-AF65-F5344CB8AC3E}">
        <p14:creationId xmlns:p14="http://schemas.microsoft.com/office/powerpoint/2010/main" val="26276788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0"/>
          <p:cNvGrpSpPr>
            <a:grpSpLocks/>
          </p:cNvGrpSpPr>
          <p:nvPr/>
        </p:nvGrpSpPr>
        <p:grpSpPr bwMode="auto">
          <a:xfrm>
            <a:off x="5486400" y="3556000"/>
            <a:ext cx="3657600" cy="2628900"/>
            <a:chOff x="5486400" y="3556084"/>
            <a:chExt cx="3657600" cy="2628816"/>
          </a:xfrm>
        </p:grpSpPr>
        <p:pic>
          <p:nvPicPr>
            <p:cNvPr id="92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4338" y="3581400"/>
              <a:ext cx="3573462"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486400" y="4572052"/>
              <a:ext cx="457200" cy="253992"/>
            </a:xfrm>
            <a:prstGeom prst="rect">
              <a:avLst/>
            </a:prstGeom>
            <a:solidFill>
              <a:schemeClr val="bg1"/>
            </a:solidFill>
          </p:spPr>
          <p:txBody>
            <a:bodyPr>
              <a:spAutoFit/>
            </a:bodyPr>
            <a:lstStyle/>
            <a:p>
              <a:pPr>
                <a:defRPr/>
              </a:pPr>
              <a:r>
                <a:rPr lang="en-US" sz="1050" dirty="0"/>
                <a:t>W</a:t>
              </a:r>
              <a:r>
                <a:rPr lang="en-US" sz="1050" baseline="-25000" dirty="0"/>
                <a:t>2</a:t>
              </a:r>
            </a:p>
          </p:txBody>
        </p:sp>
        <p:sp>
          <p:nvSpPr>
            <p:cNvPr id="10" name="TextBox 9"/>
            <p:cNvSpPr txBox="1"/>
            <p:nvPr/>
          </p:nvSpPr>
          <p:spPr>
            <a:xfrm>
              <a:off x="8686800" y="3556084"/>
              <a:ext cx="457200" cy="253992"/>
            </a:xfrm>
            <a:prstGeom prst="rect">
              <a:avLst/>
            </a:prstGeom>
            <a:solidFill>
              <a:schemeClr val="bg1"/>
            </a:solidFill>
          </p:spPr>
          <p:txBody>
            <a:bodyPr>
              <a:spAutoFit/>
            </a:bodyPr>
            <a:lstStyle/>
            <a:p>
              <a:pPr>
                <a:defRPr/>
              </a:pPr>
              <a:r>
                <a:rPr lang="en-US" sz="1050" dirty="0"/>
                <a:t>W</a:t>
              </a:r>
              <a:r>
                <a:rPr lang="en-US" sz="1050" baseline="-25000" dirty="0"/>
                <a:t>1</a:t>
              </a:r>
            </a:p>
          </p:txBody>
        </p:sp>
      </p:grpSp>
      <p:sp>
        <p:nvSpPr>
          <p:cNvPr id="9219" name="Rectangle 3"/>
          <p:cNvSpPr>
            <a:spLocks noGrp="1" noChangeArrowheads="1"/>
          </p:cNvSpPr>
          <p:nvPr>
            <p:ph idx="1"/>
          </p:nvPr>
        </p:nvSpPr>
        <p:spPr>
          <a:xfrm>
            <a:off x="152400" y="1143000"/>
            <a:ext cx="8534400" cy="5562600"/>
          </a:xfrm>
        </p:spPr>
        <p:txBody>
          <a:bodyPr/>
          <a:lstStyle/>
          <a:p>
            <a:pPr>
              <a:spcBef>
                <a:spcPct val="0"/>
              </a:spcBef>
            </a:pPr>
            <a:r>
              <a:rPr lang="en-US" altLang="en-US" sz="2400" dirty="0" smtClean="0"/>
              <a:t>A multivariate method that is able to quantitatively determine variables that maximize variation in a reduced dimension</a:t>
            </a:r>
            <a:br>
              <a:rPr lang="en-US" altLang="en-US" sz="2400" dirty="0" smtClean="0"/>
            </a:br>
            <a:r>
              <a:rPr lang="en-US" altLang="en-US" sz="2400" dirty="0" smtClean="0"/>
              <a:t> </a:t>
            </a:r>
          </a:p>
          <a:p>
            <a:pPr>
              <a:lnSpc>
                <a:spcPct val="80000"/>
              </a:lnSpc>
            </a:pPr>
            <a:r>
              <a:rPr lang="en-US" altLang="en-US" sz="2400" dirty="0" smtClean="0"/>
              <a:t>Defined data set as</a:t>
            </a:r>
            <a:r>
              <a:rPr lang="en-US" altLang="en-US" sz="2400" b="1" dirty="0" smtClean="0"/>
              <a:t> </a:t>
            </a:r>
            <a:r>
              <a:rPr lang="en-US" altLang="en-US" sz="2400" b="1" i="1" dirty="0" smtClean="0"/>
              <a:t>X</a:t>
            </a:r>
            <a:r>
              <a:rPr lang="en-US" altLang="en-US" sz="2400" dirty="0" smtClean="0"/>
              <a:t> (</a:t>
            </a:r>
            <a:r>
              <a:rPr lang="en-US" altLang="en-US" sz="2400" i="1" dirty="0" smtClean="0"/>
              <a:t>m</a:t>
            </a:r>
            <a:r>
              <a:rPr lang="en-US" altLang="en-US" sz="2400" dirty="0" smtClean="0"/>
              <a:t> by </a:t>
            </a:r>
            <a:r>
              <a:rPr lang="en-US" altLang="en-US" sz="2400" i="1" dirty="0" smtClean="0"/>
              <a:t>n</a:t>
            </a:r>
            <a:r>
              <a:rPr lang="en-US" altLang="en-US" sz="2400" dirty="0" smtClean="0"/>
              <a:t> matrix)</a:t>
            </a:r>
          </a:p>
          <a:p>
            <a:pPr lvl="1">
              <a:lnSpc>
                <a:spcPct val="80000"/>
              </a:lnSpc>
              <a:buFontTx/>
              <a:buChar char="-"/>
            </a:pPr>
            <a:r>
              <a:rPr lang="en-US" altLang="en-US" sz="2000" i="1" dirty="0" smtClean="0"/>
              <a:t>m</a:t>
            </a:r>
            <a:r>
              <a:rPr lang="en-US" altLang="en-US" sz="2000" dirty="0" smtClean="0"/>
              <a:t> (genes) expressed along rows (measurements)</a:t>
            </a:r>
          </a:p>
          <a:p>
            <a:pPr lvl="1">
              <a:lnSpc>
                <a:spcPct val="80000"/>
              </a:lnSpc>
              <a:buFontTx/>
              <a:buChar char="-"/>
            </a:pPr>
            <a:r>
              <a:rPr lang="en-US" altLang="en-US" sz="2000" i="1" dirty="0" smtClean="0"/>
              <a:t>n</a:t>
            </a:r>
            <a:r>
              <a:rPr lang="en-US" altLang="en-US" sz="2000" dirty="0" smtClean="0"/>
              <a:t> (assays) expressed along columns (variables)</a:t>
            </a:r>
          </a:p>
          <a:p>
            <a:pPr>
              <a:lnSpc>
                <a:spcPct val="80000"/>
              </a:lnSpc>
            </a:pPr>
            <a:endParaRPr lang="en-US" altLang="en-US" sz="2000" dirty="0" smtClean="0"/>
          </a:p>
          <a:p>
            <a:pPr>
              <a:lnSpc>
                <a:spcPct val="80000"/>
              </a:lnSpc>
            </a:pPr>
            <a:r>
              <a:rPr lang="en-US" altLang="en-US" sz="2400" dirty="0" smtClean="0"/>
              <a:t>Orthogonally transform original data system (</a:t>
            </a:r>
            <a:r>
              <a:rPr lang="en-US" altLang="en-US" sz="2400" i="1" dirty="0" smtClean="0"/>
              <a:t>X</a:t>
            </a:r>
            <a:r>
              <a:rPr lang="en-US" altLang="en-US" sz="2400" dirty="0" smtClean="0"/>
              <a:t>)</a:t>
            </a:r>
            <a:br>
              <a:rPr lang="en-US" altLang="en-US" sz="2400" dirty="0" smtClean="0"/>
            </a:br>
            <a:r>
              <a:rPr lang="en-US" altLang="en-US" sz="2400" dirty="0" smtClean="0"/>
              <a:t>to a new coordinate system (</a:t>
            </a:r>
            <a:r>
              <a:rPr lang="en-US" altLang="en-US" sz="2400" i="1" dirty="0" smtClean="0"/>
              <a:t>W</a:t>
            </a:r>
            <a:r>
              <a:rPr lang="en-US" altLang="en-US" sz="2400" dirty="0" smtClean="0"/>
              <a:t>) using principal </a:t>
            </a:r>
            <a:br>
              <a:rPr lang="en-US" altLang="en-US" sz="2400" dirty="0" smtClean="0"/>
            </a:br>
            <a:r>
              <a:rPr lang="en-US" altLang="en-US" sz="2400" dirty="0" smtClean="0"/>
              <a:t>components (PCs)</a:t>
            </a:r>
          </a:p>
          <a:p>
            <a:pPr>
              <a:lnSpc>
                <a:spcPct val="80000"/>
              </a:lnSpc>
            </a:pPr>
            <a:endParaRPr lang="en-US" altLang="en-US" sz="2400" dirty="0" smtClean="0"/>
          </a:p>
          <a:p>
            <a:pPr>
              <a:lnSpc>
                <a:spcPct val="80000"/>
              </a:lnSpc>
            </a:pPr>
            <a:r>
              <a:rPr lang="en-US" altLang="en-US" sz="2400" dirty="0" smtClean="0"/>
              <a:t>PC is a </a:t>
            </a:r>
            <a:r>
              <a:rPr lang="en-US" altLang="en-US" sz="2400" b="1" dirty="0" smtClean="0">
                <a:solidFill>
                  <a:srgbClr val="150AF6"/>
                </a:solidFill>
              </a:rPr>
              <a:t>linear combination </a:t>
            </a:r>
            <a:r>
              <a:rPr lang="en-US" altLang="en-US" sz="2400" dirty="0" smtClean="0"/>
              <a:t>of </a:t>
            </a:r>
            <a:br>
              <a:rPr lang="en-US" altLang="en-US" sz="2400" dirty="0" smtClean="0"/>
            </a:br>
            <a:r>
              <a:rPr lang="en-US" altLang="en-US" sz="2400" dirty="0" smtClean="0"/>
              <a:t>variables (assays)</a:t>
            </a:r>
          </a:p>
          <a:p>
            <a:pPr>
              <a:lnSpc>
                <a:spcPct val="80000"/>
              </a:lnSpc>
            </a:pPr>
            <a:endParaRPr lang="en-US" altLang="en-US" sz="2400" dirty="0" smtClean="0"/>
          </a:p>
        </p:txBody>
      </p:sp>
      <p:sp>
        <p:nvSpPr>
          <p:cNvPr id="2" name="Title 1"/>
          <p:cNvSpPr>
            <a:spLocks noGrp="1"/>
          </p:cNvSpPr>
          <p:nvPr>
            <p:ph type="title"/>
          </p:nvPr>
        </p:nvSpPr>
        <p:spPr>
          <a:xfrm>
            <a:off x="685800" y="228600"/>
            <a:ext cx="8229600" cy="838200"/>
          </a:xfrm>
        </p:spPr>
        <p:txBody>
          <a:bodyPr>
            <a:normAutofit fontScale="90000"/>
          </a:bodyPr>
          <a:lstStyle/>
          <a:p>
            <a:pPr algn="ctr">
              <a:defRPr/>
            </a:pPr>
            <a:r>
              <a:rPr lang="en-US" dirty="0" smtClean="0"/>
              <a:t>PCA in the Context of Gene Expression Data</a:t>
            </a:r>
            <a:endParaRPr lang="en-US" dirty="0"/>
          </a:p>
        </p:txBody>
      </p:sp>
    </p:spTree>
    <p:extLst>
      <p:ext uri="{BB962C8B-B14F-4D97-AF65-F5344CB8AC3E}">
        <p14:creationId xmlns:p14="http://schemas.microsoft.com/office/powerpoint/2010/main" val="154544239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7772400" cy="609600"/>
          </a:xfrm>
        </p:spPr>
        <p:txBody>
          <a:bodyPr/>
          <a:lstStyle/>
          <a:p>
            <a:pPr algn="ctr"/>
            <a:r>
              <a:rPr lang="en-US" altLang="en-US" sz="3200" smtClean="0"/>
              <a:t>PCA – Basic Idea</a:t>
            </a:r>
          </a:p>
        </p:txBody>
      </p:sp>
      <p:pic>
        <p:nvPicPr>
          <p:cNvPr id="819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914400"/>
            <a:ext cx="7766050" cy="531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196" name="Object 9"/>
          <p:cNvGraphicFramePr>
            <a:graphicFrameLocks noChangeAspect="1"/>
          </p:cNvGraphicFramePr>
          <p:nvPr>
            <p:ph idx="1"/>
          </p:nvPr>
        </p:nvGraphicFramePr>
        <p:xfrm>
          <a:off x="3200400" y="1143000"/>
          <a:ext cx="3656013" cy="533400"/>
        </p:xfrm>
        <a:graphic>
          <a:graphicData uri="http://schemas.openxmlformats.org/presentationml/2006/ole">
            <mc:AlternateContent xmlns:mc="http://schemas.openxmlformats.org/markup-compatibility/2006">
              <mc:Choice xmlns:v="urn:schemas-microsoft-com:vml" Requires="v">
                <p:oleObj spid="_x0000_s1037" name="Equation" r:id="rId4" imgW="1651000" imgH="241300" progId="Equation.3">
                  <p:embed/>
                </p:oleObj>
              </mc:Choice>
              <mc:Fallback>
                <p:oleObj name="Equation" r:id="rId4" imgW="1651000" imgH="241300" progId="Equation.3">
                  <p:embed/>
                  <p:pic>
                    <p:nvPicPr>
                      <p:cNvPr id="8196"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1143000"/>
                        <a:ext cx="365601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3627236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457200" y="141288"/>
            <a:ext cx="8229600" cy="773112"/>
          </a:xfrm>
        </p:spPr>
        <p:txBody>
          <a:bodyPr anchor="t"/>
          <a:lstStyle/>
          <a:p>
            <a:pPr algn="ctr"/>
            <a:r>
              <a:rPr lang="en-US" altLang="en-US" dirty="0" err="1" smtClean="0">
                <a:solidFill>
                  <a:schemeClr val="tx1"/>
                </a:solidFill>
              </a:rPr>
              <a:t>Eigengenes</a:t>
            </a:r>
            <a:r>
              <a:rPr lang="en-US" altLang="en-US" dirty="0" smtClean="0">
                <a:solidFill>
                  <a:schemeClr val="tx1"/>
                </a:solidFill>
              </a:rPr>
              <a:t> (EG</a:t>
            </a:r>
            <a:r>
              <a:rPr lang="en-US" altLang="en-US" dirty="0" smtClean="0">
                <a:solidFill>
                  <a:schemeClr val="tx1"/>
                </a:solidFill>
              </a:rPr>
              <a:t>) Pseudo Variables</a:t>
            </a:r>
            <a:endParaRPr lang="en-US" altLang="en-US" dirty="0" smtClean="0">
              <a:solidFill>
                <a:schemeClr val="tx1"/>
              </a:solidFill>
            </a:endParaRPr>
          </a:p>
        </p:txBody>
      </p:sp>
      <p:pic>
        <p:nvPicPr>
          <p:cNvPr id="1126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6768" y="1179706"/>
            <a:ext cx="3001963" cy="1616075"/>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11269"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0100" y="4419600"/>
            <a:ext cx="4686300" cy="1668463"/>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1270" name="Text Box 14"/>
          <p:cNvSpPr txBox="1">
            <a:spLocks noChangeArrowheads="1"/>
          </p:cNvSpPr>
          <p:nvPr/>
        </p:nvSpPr>
        <p:spPr bwMode="auto">
          <a:xfrm>
            <a:off x="6956082" y="818043"/>
            <a:ext cx="1047750" cy="284163"/>
          </a:xfrm>
          <a:prstGeom prst="rect">
            <a:avLst/>
          </a:prstGeom>
          <a:solidFill>
            <a:srgbClr val="C0C0C0"/>
          </a:solidFill>
          <a:ln w="9525" algn="ctr">
            <a:solidFill>
              <a:srgbClr val="FF0000"/>
            </a:solidFill>
            <a:miter lim="800000"/>
            <a:headEnd/>
            <a:tailEnd/>
          </a:ln>
        </p:spPr>
        <p:txBody>
          <a:bodyPr>
            <a:spAutoFit/>
          </a:bodyPr>
          <a:lstStyle>
            <a:lvl1pPr defTabSz="835025" eaLnBrk="0" hangingPunct="0">
              <a:defRPr sz="2400">
                <a:solidFill>
                  <a:schemeClr val="tx1"/>
                </a:solidFill>
                <a:latin typeface="Times New Roman" panose="02020603050405020304" pitchFamily="18" charset="0"/>
              </a:defRPr>
            </a:lvl1pPr>
            <a:lvl2pPr marL="742950" indent="-285750" defTabSz="835025" eaLnBrk="0" hangingPunct="0">
              <a:defRPr sz="2400">
                <a:solidFill>
                  <a:schemeClr val="tx1"/>
                </a:solidFill>
                <a:latin typeface="Times New Roman" panose="02020603050405020304" pitchFamily="18" charset="0"/>
              </a:defRPr>
            </a:lvl2pPr>
            <a:lvl3pPr marL="1143000" indent="-228600" defTabSz="835025" eaLnBrk="0" hangingPunct="0">
              <a:defRPr sz="2400">
                <a:solidFill>
                  <a:schemeClr val="tx1"/>
                </a:solidFill>
                <a:latin typeface="Times New Roman" panose="02020603050405020304" pitchFamily="18" charset="0"/>
              </a:defRPr>
            </a:lvl3pPr>
            <a:lvl4pPr marL="1600200" indent="-228600" defTabSz="835025" eaLnBrk="0" hangingPunct="0">
              <a:defRPr sz="2400">
                <a:solidFill>
                  <a:schemeClr val="tx1"/>
                </a:solidFill>
                <a:latin typeface="Times New Roman" panose="02020603050405020304" pitchFamily="18" charset="0"/>
              </a:defRPr>
            </a:lvl4pPr>
            <a:lvl5pPr marL="2057400" indent="-228600" defTabSz="835025" eaLnBrk="0" hangingPunct="0">
              <a:defRPr sz="2400">
                <a:solidFill>
                  <a:schemeClr val="tx1"/>
                </a:solidFill>
                <a:latin typeface="Times New Roman" panose="02020603050405020304" pitchFamily="18" charset="0"/>
              </a:defRPr>
            </a:lvl5pPr>
            <a:lvl6pPr marL="2514600" indent="-228600" defTabSz="8350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350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350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350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cs typeface="Arial" panose="020B0604020202020204" pitchFamily="34" charset="0"/>
              </a:rPr>
              <a:t>Assay Groups</a:t>
            </a:r>
          </a:p>
        </p:txBody>
      </p:sp>
      <p:sp>
        <p:nvSpPr>
          <p:cNvPr id="11271" name="Text Box 15"/>
          <p:cNvSpPr txBox="1">
            <a:spLocks noChangeArrowheads="1"/>
          </p:cNvSpPr>
          <p:nvPr/>
        </p:nvSpPr>
        <p:spPr bwMode="auto">
          <a:xfrm>
            <a:off x="2551113" y="3962400"/>
            <a:ext cx="1258887" cy="284163"/>
          </a:xfrm>
          <a:prstGeom prst="rect">
            <a:avLst/>
          </a:prstGeom>
          <a:solidFill>
            <a:srgbClr val="C0C0C0"/>
          </a:solidFill>
          <a:ln w="9525" algn="ctr">
            <a:solidFill>
              <a:srgbClr val="FF0000"/>
            </a:solidFill>
            <a:miter lim="800000"/>
            <a:headEnd/>
            <a:tailEnd/>
          </a:ln>
        </p:spPr>
        <p:txBody>
          <a:bodyPr wrap="none">
            <a:spAutoFit/>
          </a:bodyPr>
          <a:lstStyle>
            <a:lvl1pPr defTabSz="835025" eaLnBrk="0" hangingPunct="0">
              <a:defRPr sz="2400">
                <a:solidFill>
                  <a:schemeClr val="tx1"/>
                </a:solidFill>
                <a:latin typeface="Times New Roman" panose="02020603050405020304" pitchFamily="18" charset="0"/>
              </a:defRPr>
            </a:lvl1pPr>
            <a:lvl2pPr marL="742950" indent="-285750" defTabSz="835025" eaLnBrk="0" hangingPunct="0">
              <a:defRPr sz="2400">
                <a:solidFill>
                  <a:schemeClr val="tx1"/>
                </a:solidFill>
                <a:latin typeface="Times New Roman" panose="02020603050405020304" pitchFamily="18" charset="0"/>
              </a:defRPr>
            </a:lvl2pPr>
            <a:lvl3pPr marL="1143000" indent="-228600" defTabSz="835025" eaLnBrk="0" hangingPunct="0">
              <a:defRPr sz="2400">
                <a:solidFill>
                  <a:schemeClr val="tx1"/>
                </a:solidFill>
                <a:latin typeface="Times New Roman" panose="02020603050405020304" pitchFamily="18" charset="0"/>
              </a:defRPr>
            </a:lvl3pPr>
            <a:lvl4pPr marL="1600200" indent="-228600" defTabSz="835025" eaLnBrk="0" hangingPunct="0">
              <a:defRPr sz="2400">
                <a:solidFill>
                  <a:schemeClr val="tx1"/>
                </a:solidFill>
                <a:latin typeface="Times New Roman" panose="02020603050405020304" pitchFamily="18" charset="0"/>
              </a:defRPr>
            </a:lvl4pPr>
            <a:lvl5pPr marL="2057400" indent="-228600" defTabSz="835025" eaLnBrk="0" hangingPunct="0">
              <a:defRPr sz="2400">
                <a:solidFill>
                  <a:schemeClr val="tx1"/>
                </a:solidFill>
                <a:latin typeface="Times New Roman" panose="02020603050405020304" pitchFamily="18" charset="0"/>
              </a:defRPr>
            </a:lvl5pPr>
            <a:lvl6pPr marL="2514600" indent="-228600" defTabSz="8350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350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350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350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cs typeface="Arial" panose="020B0604020202020204" pitchFamily="34" charset="0"/>
              </a:rPr>
              <a:t>Contribution Plot</a:t>
            </a:r>
          </a:p>
        </p:txBody>
      </p:sp>
      <p:sp>
        <p:nvSpPr>
          <p:cNvPr id="11272" name="Text Box 16"/>
          <p:cNvSpPr txBox="1">
            <a:spLocks noChangeArrowheads="1"/>
          </p:cNvSpPr>
          <p:nvPr/>
        </p:nvSpPr>
        <p:spPr bwMode="auto">
          <a:xfrm>
            <a:off x="6361118" y="2921272"/>
            <a:ext cx="1993900" cy="284163"/>
          </a:xfrm>
          <a:prstGeom prst="rect">
            <a:avLst/>
          </a:prstGeom>
          <a:solidFill>
            <a:srgbClr val="C0C0C0"/>
          </a:solidFill>
          <a:ln w="9525" algn="ctr">
            <a:solidFill>
              <a:srgbClr val="FF0000"/>
            </a:solidFill>
            <a:miter lim="800000"/>
            <a:headEnd/>
            <a:tailEnd/>
          </a:ln>
        </p:spPr>
        <p:txBody>
          <a:bodyPr wrap="none">
            <a:spAutoFit/>
          </a:bodyPr>
          <a:lstStyle>
            <a:lvl1pPr defTabSz="835025" eaLnBrk="0" hangingPunct="0">
              <a:defRPr sz="2400">
                <a:solidFill>
                  <a:schemeClr val="tx1"/>
                </a:solidFill>
                <a:latin typeface="Times New Roman" panose="02020603050405020304" pitchFamily="18" charset="0"/>
              </a:defRPr>
            </a:lvl1pPr>
            <a:lvl2pPr marL="742950" indent="-285750" defTabSz="835025" eaLnBrk="0" hangingPunct="0">
              <a:defRPr sz="2400">
                <a:solidFill>
                  <a:schemeClr val="tx1"/>
                </a:solidFill>
                <a:latin typeface="Times New Roman" panose="02020603050405020304" pitchFamily="18" charset="0"/>
              </a:defRPr>
            </a:lvl2pPr>
            <a:lvl3pPr marL="1143000" indent="-228600" defTabSz="835025" eaLnBrk="0" hangingPunct="0">
              <a:defRPr sz="2400">
                <a:solidFill>
                  <a:schemeClr val="tx1"/>
                </a:solidFill>
                <a:latin typeface="Times New Roman" panose="02020603050405020304" pitchFamily="18" charset="0"/>
              </a:defRPr>
            </a:lvl3pPr>
            <a:lvl4pPr marL="1600200" indent="-228600" defTabSz="835025" eaLnBrk="0" hangingPunct="0">
              <a:defRPr sz="2400">
                <a:solidFill>
                  <a:schemeClr val="tx1"/>
                </a:solidFill>
                <a:latin typeface="Times New Roman" panose="02020603050405020304" pitchFamily="18" charset="0"/>
              </a:defRPr>
            </a:lvl4pPr>
            <a:lvl5pPr marL="2057400" indent="-228600" defTabSz="835025" eaLnBrk="0" hangingPunct="0">
              <a:defRPr sz="2400">
                <a:solidFill>
                  <a:schemeClr val="tx1"/>
                </a:solidFill>
                <a:latin typeface="Times New Roman" panose="02020603050405020304" pitchFamily="18" charset="0"/>
              </a:defRPr>
            </a:lvl5pPr>
            <a:lvl6pPr marL="2514600" indent="-228600" defTabSz="835025"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835025"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835025"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835025" eaLnBrk="0" fontAlgn="base" hangingPunct="0">
              <a:spcBef>
                <a:spcPct val="0"/>
              </a:spcBef>
              <a:spcAft>
                <a:spcPct val="0"/>
              </a:spcAft>
              <a:defRPr sz="2400">
                <a:solidFill>
                  <a:schemeClr val="tx1"/>
                </a:solidFill>
                <a:latin typeface="Times New Roman" panose="02020603050405020304" pitchFamily="18" charset="0"/>
              </a:defRPr>
            </a:lvl9pPr>
          </a:lstStyle>
          <a:p>
            <a:pPr algn="r"/>
            <a:r>
              <a:rPr lang="en-US" altLang="en-US" sz="1200">
                <a:cs typeface="Arial" panose="020B0604020202020204" pitchFamily="34" charset="0"/>
              </a:rPr>
              <a:t>The Meaning of Contribution</a:t>
            </a:r>
          </a:p>
        </p:txBody>
      </p:sp>
      <p:pic>
        <p:nvPicPr>
          <p:cNvPr id="11273"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88" y="1295400"/>
            <a:ext cx="5484812" cy="2289175"/>
          </a:xfrm>
          <a:prstGeom prst="rect">
            <a:avLst/>
          </a:prstGeom>
          <a:noFill/>
          <a:ln w="19050" algn="ctr">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1275" name="Rectangle 4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276" name="Rectangle 125"/>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grpSp>
        <p:nvGrpSpPr>
          <p:cNvPr id="11277" name="Group 79"/>
          <p:cNvGrpSpPr>
            <a:grpSpLocks noChangeAspect="1"/>
          </p:cNvGrpSpPr>
          <p:nvPr/>
        </p:nvGrpSpPr>
        <p:grpSpPr bwMode="auto">
          <a:xfrm>
            <a:off x="6361118" y="3218741"/>
            <a:ext cx="2057400" cy="2913062"/>
            <a:chOff x="0" y="0"/>
            <a:chExt cx="2775" cy="4587"/>
          </a:xfrm>
        </p:grpSpPr>
        <p:sp>
          <p:nvSpPr>
            <p:cNvPr id="11278" name="AutoShape 124"/>
            <p:cNvSpPr>
              <a:spLocks noChangeAspect="1" noChangeArrowheads="1" noTextEdit="1"/>
            </p:cNvSpPr>
            <p:nvPr/>
          </p:nvSpPr>
          <p:spPr bwMode="auto">
            <a:xfrm>
              <a:off x="0" y="0"/>
              <a:ext cx="2775" cy="4587"/>
            </a:xfrm>
            <a:prstGeom prst="rect">
              <a:avLst/>
            </a:prstGeom>
            <a:noFill/>
            <a:ln w="1905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79" name="Rectangle 123"/>
            <p:cNvSpPr>
              <a:spLocks noChangeArrowheads="1"/>
            </p:cNvSpPr>
            <p:nvPr/>
          </p:nvSpPr>
          <p:spPr bwMode="auto">
            <a:xfrm>
              <a:off x="347" y="850"/>
              <a:ext cx="2338" cy="3446"/>
            </a:xfrm>
            <a:prstGeom prst="rect">
              <a:avLst/>
            </a:prstGeom>
            <a:solidFill>
              <a:srgbClr val="FFFFFF"/>
            </a:solidFill>
            <a:ln w="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280" name="Rectangle 122"/>
            <p:cNvSpPr>
              <a:spLocks noChangeArrowheads="1"/>
            </p:cNvSpPr>
            <p:nvPr/>
          </p:nvSpPr>
          <p:spPr bwMode="auto">
            <a:xfrm>
              <a:off x="2519" y="503"/>
              <a:ext cx="109"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s</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1" name="Rectangle 121"/>
            <p:cNvSpPr>
              <a:spLocks noChangeArrowheads="1"/>
            </p:cNvSpPr>
            <p:nvPr/>
          </p:nvSpPr>
          <p:spPr bwMode="auto">
            <a:xfrm>
              <a:off x="2641" y="646"/>
              <a:ext cx="9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n</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2" name="Rectangle 120"/>
            <p:cNvSpPr>
              <a:spLocks noChangeArrowheads="1"/>
            </p:cNvSpPr>
            <p:nvPr/>
          </p:nvSpPr>
          <p:spPr bwMode="auto">
            <a:xfrm>
              <a:off x="359" y="527"/>
              <a:ext cx="109"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s</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3" name="Rectangle 119"/>
            <p:cNvSpPr>
              <a:spLocks noChangeArrowheads="1"/>
            </p:cNvSpPr>
            <p:nvPr/>
          </p:nvSpPr>
          <p:spPr bwMode="auto">
            <a:xfrm>
              <a:off x="466" y="670"/>
              <a:ext cx="9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1</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4" name="Rectangle 118"/>
            <p:cNvSpPr>
              <a:spLocks noChangeArrowheads="1"/>
            </p:cNvSpPr>
            <p:nvPr/>
          </p:nvSpPr>
          <p:spPr bwMode="auto">
            <a:xfrm>
              <a:off x="1172" y="503"/>
              <a:ext cx="109"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s</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5" name="Rectangle 117"/>
            <p:cNvSpPr>
              <a:spLocks noChangeArrowheads="1"/>
            </p:cNvSpPr>
            <p:nvPr/>
          </p:nvSpPr>
          <p:spPr bwMode="auto">
            <a:xfrm>
              <a:off x="1280" y="646"/>
              <a:ext cx="9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p</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6" name="Rectangle 116"/>
            <p:cNvSpPr>
              <a:spLocks noChangeArrowheads="1"/>
            </p:cNvSpPr>
            <p:nvPr/>
          </p:nvSpPr>
          <p:spPr bwMode="auto">
            <a:xfrm>
              <a:off x="120" y="1006"/>
              <a:ext cx="150"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g</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7" name="Rectangle 115"/>
            <p:cNvSpPr>
              <a:spLocks noChangeArrowheads="1"/>
            </p:cNvSpPr>
            <p:nvPr/>
          </p:nvSpPr>
          <p:spPr bwMode="auto">
            <a:xfrm>
              <a:off x="263" y="1148"/>
              <a:ext cx="9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2</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8" name="Rectangle 114"/>
            <p:cNvSpPr>
              <a:spLocks noChangeArrowheads="1"/>
            </p:cNvSpPr>
            <p:nvPr/>
          </p:nvSpPr>
          <p:spPr bwMode="auto">
            <a:xfrm>
              <a:off x="120" y="754"/>
              <a:ext cx="150"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g</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89" name="Rectangle 113"/>
            <p:cNvSpPr>
              <a:spLocks noChangeArrowheads="1"/>
            </p:cNvSpPr>
            <p:nvPr/>
          </p:nvSpPr>
          <p:spPr bwMode="auto">
            <a:xfrm>
              <a:off x="263" y="897"/>
              <a:ext cx="9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1</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0" name="Rectangle 112"/>
            <p:cNvSpPr>
              <a:spLocks noChangeArrowheads="1"/>
            </p:cNvSpPr>
            <p:nvPr/>
          </p:nvSpPr>
          <p:spPr bwMode="auto">
            <a:xfrm>
              <a:off x="36" y="4010"/>
              <a:ext cx="150"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g</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1" name="Rectangle 111"/>
            <p:cNvSpPr>
              <a:spLocks noChangeArrowheads="1"/>
            </p:cNvSpPr>
            <p:nvPr/>
          </p:nvSpPr>
          <p:spPr bwMode="auto">
            <a:xfrm>
              <a:off x="179" y="4152"/>
              <a:ext cx="135"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m</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2" name="Rectangle 110"/>
            <p:cNvSpPr>
              <a:spLocks noChangeArrowheads="1"/>
            </p:cNvSpPr>
            <p:nvPr/>
          </p:nvSpPr>
          <p:spPr bwMode="auto">
            <a:xfrm>
              <a:off x="179" y="1676"/>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3" name="Rectangle 109"/>
            <p:cNvSpPr>
              <a:spLocks noChangeArrowheads="1"/>
            </p:cNvSpPr>
            <p:nvPr/>
          </p:nvSpPr>
          <p:spPr bwMode="auto">
            <a:xfrm>
              <a:off x="179" y="2106"/>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4" name="Rectangle 108"/>
            <p:cNvSpPr>
              <a:spLocks noChangeArrowheads="1"/>
            </p:cNvSpPr>
            <p:nvPr/>
          </p:nvSpPr>
          <p:spPr bwMode="auto">
            <a:xfrm>
              <a:off x="179" y="2525"/>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5" name="Rectangle 107"/>
            <p:cNvSpPr>
              <a:spLocks noChangeArrowheads="1"/>
            </p:cNvSpPr>
            <p:nvPr/>
          </p:nvSpPr>
          <p:spPr bwMode="auto">
            <a:xfrm>
              <a:off x="2037" y="359"/>
              <a:ext cx="525"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6" name="Rectangle 106"/>
            <p:cNvSpPr>
              <a:spLocks noChangeArrowheads="1"/>
            </p:cNvSpPr>
            <p:nvPr/>
          </p:nvSpPr>
          <p:spPr bwMode="auto">
            <a:xfrm>
              <a:off x="622" y="359"/>
              <a:ext cx="525"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7" name="Rectangle 105"/>
            <p:cNvSpPr>
              <a:spLocks noChangeArrowheads="1"/>
            </p:cNvSpPr>
            <p:nvPr/>
          </p:nvSpPr>
          <p:spPr bwMode="auto">
            <a:xfrm>
              <a:off x="1696" y="491"/>
              <a:ext cx="109" cy="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400" b="1">
                  <a:solidFill>
                    <a:srgbClr val="000000"/>
                  </a:solidFill>
                  <a:ea typeface="Calibri" panose="020F0502020204030204" pitchFamily="34" charset="0"/>
                  <a:cs typeface="Times New Roman" panose="02020603050405020304" pitchFamily="18" charset="0"/>
                </a:rPr>
                <a:t>s</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8" name="Rectangle 104"/>
            <p:cNvSpPr>
              <a:spLocks noChangeArrowheads="1"/>
            </p:cNvSpPr>
            <p:nvPr/>
          </p:nvSpPr>
          <p:spPr bwMode="auto">
            <a:xfrm>
              <a:off x="1804" y="634"/>
              <a:ext cx="270" cy="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800">
                  <a:solidFill>
                    <a:srgbClr val="000000"/>
                  </a:solidFill>
                  <a:ea typeface="Calibri" panose="020F0502020204030204" pitchFamily="34" charset="0"/>
                  <a:cs typeface="Times New Roman" panose="02020603050405020304" pitchFamily="18" charset="0"/>
                </a:rPr>
                <a:t>p+1</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299" name="Freeform 103"/>
            <p:cNvSpPr>
              <a:spLocks/>
            </p:cNvSpPr>
            <p:nvPr/>
          </p:nvSpPr>
          <p:spPr bwMode="auto">
            <a:xfrm>
              <a:off x="443" y="323"/>
              <a:ext cx="717" cy="180"/>
            </a:xfrm>
            <a:custGeom>
              <a:avLst/>
              <a:gdLst>
                <a:gd name="T0" fmla="*/ 0 w 717"/>
                <a:gd name="T1" fmla="*/ 180 h 180"/>
                <a:gd name="T2" fmla="*/ 0 w 717"/>
                <a:gd name="T3" fmla="*/ 0 h 180"/>
                <a:gd name="T4" fmla="*/ 717 w 717"/>
                <a:gd name="T5" fmla="*/ 0 h 180"/>
                <a:gd name="T6" fmla="*/ 717 w 717"/>
                <a:gd name="T7" fmla="*/ 180 h 180"/>
                <a:gd name="T8" fmla="*/ 0 60000 65536"/>
                <a:gd name="T9" fmla="*/ 0 60000 65536"/>
                <a:gd name="T10" fmla="*/ 0 60000 65536"/>
                <a:gd name="T11" fmla="*/ 0 60000 65536"/>
                <a:gd name="T12" fmla="*/ 0 w 717"/>
                <a:gd name="T13" fmla="*/ 0 h 180"/>
                <a:gd name="T14" fmla="*/ 717 w 717"/>
                <a:gd name="T15" fmla="*/ 180 h 180"/>
              </a:gdLst>
              <a:ahLst/>
              <a:cxnLst>
                <a:cxn ang="T8">
                  <a:pos x="T0" y="T1"/>
                </a:cxn>
                <a:cxn ang="T9">
                  <a:pos x="T2" y="T3"/>
                </a:cxn>
                <a:cxn ang="T10">
                  <a:pos x="T4" y="T5"/>
                </a:cxn>
                <a:cxn ang="T11">
                  <a:pos x="T6" y="T7"/>
                </a:cxn>
              </a:cxnLst>
              <a:rect l="T12" t="T13" r="T14" b="T15"/>
              <a:pathLst>
                <a:path w="717" h="180">
                  <a:moveTo>
                    <a:pt x="0" y="180"/>
                  </a:moveTo>
                  <a:lnTo>
                    <a:pt x="0" y="0"/>
                  </a:lnTo>
                  <a:lnTo>
                    <a:pt x="717" y="0"/>
                  </a:lnTo>
                  <a:lnTo>
                    <a:pt x="717" y="18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300" name="Rectangle 102"/>
            <p:cNvSpPr>
              <a:spLocks noChangeArrowheads="1"/>
            </p:cNvSpPr>
            <p:nvPr/>
          </p:nvSpPr>
          <p:spPr bwMode="auto">
            <a:xfrm>
              <a:off x="443" y="35"/>
              <a:ext cx="6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000">
                  <a:solidFill>
                    <a:srgbClr val="000000"/>
                  </a:solidFill>
                  <a:ea typeface="Calibri" panose="020F0502020204030204" pitchFamily="34" charset="0"/>
                  <a:cs typeface="Times New Roman" panose="02020603050405020304" pitchFamily="18" charset="0"/>
                </a:rPr>
                <a:t>Group A</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01" name="Freeform 101"/>
            <p:cNvSpPr>
              <a:spLocks/>
            </p:cNvSpPr>
            <p:nvPr/>
          </p:nvSpPr>
          <p:spPr bwMode="auto">
            <a:xfrm>
              <a:off x="1798" y="323"/>
              <a:ext cx="837" cy="180"/>
            </a:xfrm>
            <a:custGeom>
              <a:avLst/>
              <a:gdLst>
                <a:gd name="T0" fmla="*/ 0 w 837"/>
                <a:gd name="T1" fmla="*/ 180 h 180"/>
                <a:gd name="T2" fmla="*/ 0 w 837"/>
                <a:gd name="T3" fmla="*/ 0 h 180"/>
                <a:gd name="T4" fmla="*/ 837 w 837"/>
                <a:gd name="T5" fmla="*/ 0 h 180"/>
                <a:gd name="T6" fmla="*/ 837 w 837"/>
                <a:gd name="T7" fmla="*/ 180 h 180"/>
                <a:gd name="T8" fmla="*/ 0 60000 65536"/>
                <a:gd name="T9" fmla="*/ 0 60000 65536"/>
                <a:gd name="T10" fmla="*/ 0 60000 65536"/>
                <a:gd name="T11" fmla="*/ 0 60000 65536"/>
                <a:gd name="T12" fmla="*/ 0 w 837"/>
                <a:gd name="T13" fmla="*/ 0 h 180"/>
                <a:gd name="T14" fmla="*/ 837 w 837"/>
                <a:gd name="T15" fmla="*/ 180 h 180"/>
              </a:gdLst>
              <a:ahLst/>
              <a:cxnLst>
                <a:cxn ang="T8">
                  <a:pos x="T0" y="T1"/>
                </a:cxn>
                <a:cxn ang="T9">
                  <a:pos x="T2" y="T3"/>
                </a:cxn>
                <a:cxn ang="T10">
                  <a:pos x="T4" y="T5"/>
                </a:cxn>
                <a:cxn ang="T11">
                  <a:pos x="T6" y="T7"/>
                </a:cxn>
              </a:cxnLst>
              <a:rect l="T12" t="T13" r="T14" b="T15"/>
              <a:pathLst>
                <a:path w="837" h="180">
                  <a:moveTo>
                    <a:pt x="0" y="180"/>
                  </a:moveTo>
                  <a:lnTo>
                    <a:pt x="0" y="0"/>
                  </a:lnTo>
                  <a:lnTo>
                    <a:pt x="837" y="0"/>
                  </a:lnTo>
                  <a:lnTo>
                    <a:pt x="837" y="180"/>
                  </a:lnTo>
                </a:path>
              </a:pathLst>
            </a:custGeom>
            <a:noFill/>
            <a:ln w="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302" name="Rectangle 100"/>
            <p:cNvSpPr>
              <a:spLocks noChangeArrowheads="1"/>
            </p:cNvSpPr>
            <p:nvPr/>
          </p:nvSpPr>
          <p:spPr bwMode="auto">
            <a:xfrm>
              <a:off x="1840" y="35"/>
              <a:ext cx="690"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000">
                  <a:solidFill>
                    <a:srgbClr val="000000"/>
                  </a:solidFill>
                  <a:ea typeface="Calibri" panose="020F0502020204030204" pitchFamily="34" charset="0"/>
                  <a:cs typeface="Times New Roman" panose="02020603050405020304" pitchFamily="18" charset="0"/>
                </a:rPr>
                <a:t>Group B</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03" name="AutoShape 99"/>
            <p:cNvSpPr>
              <a:spLocks noChangeArrowheads="1"/>
            </p:cNvSpPr>
            <p:nvPr/>
          </p:nvSpPr>
          <p:spPr bwMode="auto">
            <a:xfrm>
              <a:off x="443" y="933"/>
              <a:ext cx="861" cy="132"/>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4" name="AutoShape 98"/>
            <p:cNvSpPr>
              <a:spLocks noChangeArrowheads="1"/>
            </p:cNvSpPr>
            <p:nvPr/>
          </p:nvSpPr>
          <p:spPr bwMode="auto">
            <a:xfrm>
              <a:off x="443" y="4129"/>
              <a:ext cx="861" cy="131"/>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5" name="AutoShape 97"/>
            <p:cNvSpPr>
              <a:spLocks noChangeArrowheads="1"/>
            </p:cNvSpPr>
            <p:nvPr/>
          </p:nvSpPr>
          <p:spPr bwMode="auto">
            <a:xfrm>
              <a:off x="443" y="1101"/>
              <a:ext cx="861" cy="132"/>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6" name="AutoShape 96"/>
            <p:cNvSpPr>
              <a:spLocks noChangeArrowheads="1"/>
            </p:cNvSpPr>
            <p:nvPr/>
          </p:nvSpPr>
          <p:spPr bwMode="auto">
            <a:xfrm>
              <a:off x="1753" y="4129"/>
              <a:ext cx="861" cy="131"/>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7" name="AutoShape 95"/>
            <p:cNvSpPr>
              <a:spLocks noChangeArrowheads="1"/>
            </p:cNvSpPr>
            <p:nvPr/>
          </p:nvSpPr>
          <p:spPr bwMode="auto">
            <a:xfrm>
              <a:off x="1765" y="1113"/>
              <a:ext cx="861" cy="132"/>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8" name="AutoShape 94"/>
            <p:cNvSpPr>
              <a:spLocks noChangeArrowheads="1"/>
            </p:cNvSpPr>
            <p:nvPr/>
          </p:nvSpPr>
          <p:spPr bwMode="auto">
            <a:xfrm>
              <a:off x="1765" y="922"/>
              <a:ext cx="861" cy="131"/>
            </a:xfrm>
            <a:prstGeom prst="roundRect">
              <a:avLst>
                <a:gd name="adj" fmla="val 27273"/>
              </a:avLst>
            </a:prstGeom>
            <a:solidFill>
              <a:srgbClr val="0000FF"/>
            </a:solidFill>
            <a:ln w="0">
              <a:solidFill>
                <a:srgbClr val="000000"/>
              </a:solidFill>
              <a:round/>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09" name="Rectangle 93"/>
            <p:cNvSpPr>
              <a:spLocks noChangeArrowheads="1"/>
            </p:cNvSpPr>
            <p:nvPr/>
          </p:nvSpPr>
          <p:spPr bwMode="auto">
            <a:xfrm>
              <a:off x="455" y="945"/>
              <a:ext cx="83" cy="3315"/>
            </a:xfrm>
            <a:prstGeom prst="rect">
              <a:avLst/>
            </a:prstGeom>
            <a:solidFill>
              <a:srgbClr val="C0C0C0"/>
            </a:solidFill>
            <a:ln w="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10" name="Rectangle 92"/>
            <p:cNvSpPr>
              <a:spLocks noChangeArrowheads="1"/>
            </p:cNvSpPr>
            <p:nvPr/>
          </p:nvSpPr>
          <p:spPr bwMode="auto">
            <a:xfrm>
              <a:off x="1208" y="945"/>
              <a:ext cx="84" cy="3315"/>
            </a:xfrm>
            <a:prstGeom prst="rect">
              <a:avLst/>
            </a:prstGeom>
            <a:solidFill>
              <a:srgbClr val="C0C0C0"/>
            </a:solidFill>
            <a:ln w="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11" name="Rectangle 91"/>
            <p:cNvSpPr>
              <a:spLocks noChangeArrowheads="1"/>
            </p:cNvSpPr>
            <p:nvPr/>
          </p:nvSpPr>
          <p:spPr bwMode="auto">
            <a:xfrm>
              <a:off x="1753" y="933"/>
              <a:ext cx="84" cy="3316"/>
            </a:xfrm>
            <a:prstGeom prst="rect">
              <a:avLst/>
            </a:prstGeom>
            <a:solidFill>
              <a:srgbClr val="C0C0C0"/>
            </a:solidFill>
            <a:ln w="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12" name="Rectangle 90"/>
            <p:cNvSpPr>
              <a:spLocks noChangeArrowheads="1"/>
            </p:cNvSpPr>
            <p:nvPr/>
          </p:nvSpPr>
          <p:spPr bwMode="auto">
            <a:xfrm>
              <a:off x="2519" y="933"/>
              <a:ext cx="83" cy="3316"/>
            </a:xfrm>
            <a:prstGeom prst="rect">
              <a:avLst/>
            </a:prstGeom>
            <a:solidFill>
              <a:srgbClr val="C0C0C0"/>
            </a:solidFill>
            <a:ln w="0">
              <a:solidFill>
                <a:srgbClr val="000000"/>
              </a:solidFill>
              <a:miter lim="800000"/>
              <a:headEnd/>
              <a:tailEnd/>
            </a:ln>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endParaRPr lang="en-US" altLang="en-US"/>
            </a:p>
          </p:txBody>
        </p:sp>
        <p:sp>
          <p:nvSpPr>
            <p:cNvPr id="11313" name="Rectangle 89"/>
            <p:cNvSpPr>
              <a:spLocks noChangeArrowheads="1"/>
            </p:cNvSpPr>
            <p:nvPr/>
          </p:nvSpPr>
          <p:spPr bwMode="auto">
            <a:xfrm>
              <a:off x="777" y="1927"/>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4" name="Rectangle 88"/>
            <p:cNvSpPr>
              <a:spLocks noChangeArrowheads="1"/>
            </p:cNvSpPr>
            <p:nvPr/>
          </p:nvSpPr>
          <p:spPr bwMode="auto">
            <a:xfrm>
              <a:off x="777" y="2358"/>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5" name="Rectangle 87"/>
            <p:cNvSpPr>
              <a:spLocks noChangeArrowheads="1"/>
            </p:cNvSpPr>
            <p:nvPr/>
          </p:nvSpPr>
          <p:spPr bwMode="auto">
            <a:xfrm>
              <a:off x="777" y="2777"/>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6" name="Rectangle 86"/>
            <p:cNvSpPr>
              <a:spLocks noChangeArrowheads="1"/>
            </p:cNvSpPr>
            <p:nvPr/>
          </p:nvSpPr>
          <p:spPr bwMode="auto">
            <a:xfrm>
              <a:off x="610" y="1364"/>
              <a:ext cx="525"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7" name="Rectangle 85"/>
            <p:cNvSpPr>
              <a:spLocks noChangeArrowheads="1"/>
            </p:cNvSpPr>
            <p:nvPr/>
          </p:nvSpPr>
          <p:spPr bwMode="auto">
            <a:xfrm>
              <a:off x="586" y="3471"/>
              <a:ext cx="525"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8" name="Rectangle 84"/>
            <p:cNvSpPr>
              <a:spLocks noChangeArrowheads="1"/>
            </p:cNvSpPr>
            <p:nvPr/>
          </p:nvSpPr>
          <p:spPr bwMode="auto">
            <a:xfrm>
              <a:off x="1950" y="1341"/>
              <a:ext cx="45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18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19" name="Rectangle 83"/>
            <p:cNvSpPr>
              <a:spLocks noChangeArrowheads="1"/>
            </p:cNvSpPr>
            <p:nvPr/>
          </p:nvSpPr>
          <p:spPr bwMode="auto">
            <a:xfrm>
              <a:off x="1950" y="3495"/>
              <a:ext cx="525" cy="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 . .</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20" name="Rectangle 82"/>
            <p:cNvSpPr>
              <a:spLocks noChangeArrowheads="1"/>
            </p:cNvSpPr>
            <p:nvPr/>
          </p:nvSpPr>
          <p:spPr bwMode="auto">
            <a:xfrm>
              <a:off x="2142" y="1999"/>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21" name="Rectangle 81"/>
            <p:cNvSpPr>
              <a:spLocks noChangeArrowheads="1"/>
            </p:cNvSpPr>
            <p:nvPr/>
          </p:nvSpPr>
          <p:spPr bwMode="auto">
            <a:xfrm>
              <a:off x="2157" y="2429"/>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sp>
          <p:nvSpPr>
            <p:cNvPr id="11322" name="Rectangle 80"/>
            <p:cNvSpPr>
              <a:spLocks noChangeArrowheads="1"/>
            </p:cNvSpPr>
            <p:nvPr/>
          </p:nvSpPr>
          <p:spPr bwMode="auto">
            <a:xfrm>
              <a:off x="2157" y="2848"/>
              <a:ext cx="101"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solidFill>
                    <a:srgbClr val="000000"/>
                  </a:solidFill>
                  <a:ea typeface="Calibri" panose="020F0502020204030204" pitchFamily="34" charset="0"/>
                  <a:cs typeface="Times New Roman" panose="02020603050405020304" pitchFamily="18" charset="0"/>
                </a:rPr>
                <a:t>.</a:t>
              </a:r>
              <a:endParaRPr lang="en-US" altLang="en-US" sz="1800">
                <a:latin typeface="Arial" panose="020B060402020202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3798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ph type="ctrTitle"/>
          </p:nvPr>
        </p:nvSpPr>
        <p:spPr bwMode="auto">
          <a:xfrm>
            <a:off x="685800" y="2130425"/>
            <a:ext cx="7772400" cy="2441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4400" dirty="0"/>
              <a:t>Ethanol Response in </a:t>
            </a:r>
            <a:r>
              <a:rPr lang="en-US" altLang="en-US" sz="4400" i="1" dirty="0"/>
              <a:t>E. coli</a:t>
            </a:r>
            <a:r>
              <a:rPr lang="en-US" altLang="en-US" sz="3200" dirty="0"/>
              <a:t> </a:t>
            </a:r>
            <a:br>
              <a:rPr lang="en-US" altLang="en-US" sz="3200" dirty="0"/>
            </a:br>
            <a:r>
              <a:rPr lang="en-US" altLang="en-US" dirty="0"/>
              <a:t>(Gonzalez et al., 2003)</a:t>
            </a:r>
            <a:br>
              <a:rPr lang="en-US" altLang="en-US" dirty="0"/>
            </a:br>
            <a:r>
              <a:rPr lang="en-US" altLang="en-US" dirty="0"/>
              <a:t>12 Assays and 4290 Genes </a:t>
            </a:r>
            <a:br>
              <a:rPr lang="en-US" altLang="en-US" dirty="0"/>
            </a:br>
            <a:endParaRPr lang="en-US" altLang="en-US" dirty="0" smtClean="0"/>
          </a:p>
        </p:txBody>
      </p:sp>
    </p:spTree>
    <p:extLst>
      <p:ext uri="{BB962C8B-B14F-4D97-AF65-F5344CB8AC3E}">
        <p14:creationId xmlns:p14="http://schemas.microsoft.com/office/powerpoint/2010/main" val="30793809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219" y="1447800"/>
            <a:ext cx="88392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Box 6"/>
          <p:cNvSpPr txBox="1">
            <a:spLocks noChangeArrowheads="1"/>
          </p:cNvSpPr>
          <p:nvPr/>
        </p:nvSpPr>
        <p:spPr bwMode="auto">
          <a:xfrm>
            <a:off x="8763000" y="62007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F4DE75B5-E442-457D-B8CE-0F566916A997}" type="slidenum">
              <a:rPr lang="en-US" altLang="en-US" sz="1200"/>
              <a:pPr/>
              <a:t>9</a:t>
            </a:fld>
            <a:endParaRPr lang="en-US" altLang="en-US" sz="1200"/>
          </a:p>
        </p:txBody>
      </p:sp>
      <p:sp>
        <p:nvSpPr>
          <p:cNvPr id="3" name="Rectangle 2"/>
          <p:cNvSpPr/>
          <p:nvPr/>
        </p:nvSpPr>
        <p:spPr>
          <a:xfrm>
            <a:off x="280219" y="176687"/>
            <a:ext cx="8330381" cy="954107"/>
          </a:xfrm>
          <a:prstGeom prst="rect">
            <a:avLst/>
          </a:prstGeom>
        </p:spPr>
        <p:txBody>
          <a:bodyPr wrap="square">
            <a:spAutoFit/>
          </a:bodyPr>
          <a:lstStyle/>
          <a:p>
            <a:pPr algn="ctr"/>
            <a:r>
              <a:rPr lang="en-US" altLang="en-US" sz="3200" dirty="0"/>
              <a:t>Ethanol Response in </a:t>
            </a:r>
            <a:r>
              <a:rPr lang="en-US" altLang="en-US" sz="3200" i="1" dirty="0"/>
              <a:t>E. </a:t>
            </a:r>
            <a:r>
              <a:rPr lang="en-US" altLang="en-US" sz="3200" i="1" dirty="0" smtClean="0"/>
              <a:t>coli</a:t>
            </a:r>
            <a:r>
              <a:rPr lang="en-US" altLang="en-US" dirty="0"/>
              <a:t/>
            </a:r>
            <a:br>
              <a:rPr lang="en-US" altLang="en-US" dirty="0"/>
            </a:br>
            <a:r>
              <a:rPr lang="en-US" altLang="en-US" dirty="0"/>
              <a:t>12 Assays and 4290 Genes </a:t>
            </a:r>
            <a:endParaRPr lang="en-US" dirty="0"/>
          </a:p>
        </p:txBody>
      </p:sp>
      <p:sp>
        <p:nvSpPr>
          <p:cNvPr id="4" name="Rectangle 3"/>
          <p:cNvSpPr/>
          <p:nvPr/>
        </p:nvSpPr>
        <p:spPr>
          <a:xfrm>
            <a:off x="280219" y="5643716"/>
            <a:ext cx="2993127" cy="461665"/>
          </a:xfrm>
          <a:prstGeom prst="rect">
            <a:avLst/>
          </a:prstGeom>
        </p:spPr>
        <p:txBody>
          <a:bodyPr wrap="none">
            <a:spAutoFit/>
          </a:bodyPr>
          <a:lstStyle/>
          <a:p>
            <a:r>
              <a:rPr lang="en-US" altLang="en-US" dirty="0"/>
              <a:t>(Gonzalez et al., 2003)</a:t>
            </a:r>
            <a:endParaRPr lang="en-US" dirty="0"/>
          </a:p>
        </p:txBody>
      </p:sp>
    </p:spTree>
    <p:extLst>
      <p:ext uri="{BB962C8B-B14F-4D97-AF65-F5344CB8AC3E}">
        <p14:creationId xmlns:p14="http://schemas.microsoft.com/office/powerpoint/2010/main" val="994871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ChangeArrowheads="1"/>
          </p:cNvSpPr>
          <p:nvPr/>
        </p:nvSpPr>
        <p:spPr bwMode="auto">
          <a:xfrm>
            <a:off x="381000" y="1143000"/>
            <a:ext cx="8305800" cy="5334000"/>
          </a:xfrm>
          <a:prstGeom prst="rect">
            <a:avLst/>
          </a:prstGeom>
          <a:noFill/>
          <a:ln>
            <a:miter lim="800000"/>
            <a:headEnd/>
            <a:tailEnd/>
          </a:ln>
        </p:spPr>
        <p:txBody>
          <a:bodyPr/>
          <a:lstStyle/>
          <a:p>
            <a:pPr marL="313114" indent="-313114" defTabSz="834871" eaLnBrk="0" hangingPunct="0">
              <a:defRPr/>
            </a:pPr>
            <a:endParaRPr lang="en-US" sz="2900" kern="0">
              <a:latin typeface="+mn-lt"/>
            </a:endParaRPr>
          </a:p>
          <a:p>
            <a:pPr marL="313114" indent="-313114" defTabSz="834871" eaLnBrk="0" hangingPunct="0">
              <a:defRPr/>
            </a:pPr>
            <a:endParaRPr lang="en-US" sz="2900" kern="0">
              <a:latin typeface="+mn-lt"/>
            </a:endParaRPr>
          </a:p>
          <a:p>
            <a:pPr marL="678163" lvl="1" indent="-260878" defTabSz="834871" eaLnBrk="0" hangingPunct="0">
              <a:defRPr/>
            </a:pPr>
            <a:endParaRPr lang="en-US" sz="2500" kern="0" dirty="0">
              <a:latin typeface="+mn-lt"/>
            </a:endParaRPr>
          </a:p>
        </p:txBody>
      </p:sp>
      <p:sp>
        <p:nvSpPr>
          <p:cNvPr id="23556" name="Title 7"/>
          <p:cNvSpPr>
            <a:spLocks noGrp="1"/>
          </p:cNvSpPr>
          <p:nvPr>
            <p:ph type="title"/>
          </p:nvPr>
        </p:nvSpPr>
        <p:spPr bwMode="auto">
          <a:xfrm>
            <a:off x="228600" y="0"/>
            <a:ext cx="8763000" cy="65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3800" dirty="0" smtClean="0"/>
              <a:t>PCA </a:t>
            </a:r>
            <a:r>
              <a:rPr lang="en-US" altLang="en-US" sz="3800" b="1" dirty="0" smtClean="0"/>
              <a:t>Score </a:t>
            </a:r>
            <a:r>
              <a:rPr lang="en-US" altLang="en-US" sz="3800" b="1" dirty="0" smtClean="0"/>
              <a:t>Plot and </a:t>
            </a:r>
            <a:r>
              <a:rPr lang="en-US" altLang="en-US" sz="3800" b="1" dirty="0" smtClean="0"/>
              <a:t>Gene </a:t>
            </a:r>
            <a:r>
              <a:rPr lang="en-US" altLang="en-US" sz="3800" b="1" dirty="0" smtClean="0"/>
              <a:t>Signature Plot</a:t>
            </a:r>
          </a:p>
        </p:txBody>
      </p:sp>
      <p:pic>
        <p:nvPicPr>
          <p:cNvPr id="235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974" y="745331"/>
            <a:ext cx="7386638" cy="536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Box 10"/>
          <p:cNvSpPr txBox="1">
            <a:spLocks noChangeArrowheads="1"/>
          </p:cNvSpPr>
          <p:nvPr/>
        </p:nvSpPr>
        <p:spPr bwMode="auto">
          <a:xfrm>
            <a:off x="8763000" y="62007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1126CAB2-4545-4A6B-A1A7-422D7259736C}" type="slidenum">
              <a:rPr lang="en-US" altLang="en-US" sz="1200"/>
              <a:pPr/>
              <a:t>10</a:t>
            </a:fld>
            <a:endParaRPr lang="en-US" altLang="en-US" sz="1200"/>
          </a:p>
        </p:txBody>
      </p:sp>
      <p:sp>
        <p:nvSpPr>
          <p:cNvPr id="23559" name="Rectangle 11"/>
          <p:cNvSpPr>
            <a:spLocks noChangeArrowheads="1"/>
          </p:cNvSpPr>
          <p:nvPr/>
        </p:nvSpPr>
        <p:spPr bwMode="auto">
          <a:xfrm>
            <a:off x="8396288" y="4191000"/>
            <a:ext cx="255587" cy="304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pPr algn="r"/>
            <a:endParaRPr lang="en-US" altLang="en-US" sz="2400"/>
          </a:p>
        </p:txBody>
      </p:sp>
      <p:pic>
        <p:nvPicPr>
          <p:cNvPr id="23560"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4538" y="1054894"/>
            <a:ext cx="4967288" cy="360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0565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7"/>
          <p:cNvSpPr>
            <a:spLocks noGrp="1"/>
          </p:cNvSpPr>
          <p:nvPr>
            <p:ph type="title"/>
          </p:nvPr>
        </p:nvSpPr>
        <p:spPr bwMode="auto">
          <a:xfrm>
            <a:off x="76200" y="232567"/>
            <a:ext cx="9144000" cy="868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3800" b="1" dirty="0" smtClean="0"/>
              <a:t>Differential Expression Gene Signature</a:t>
            </a:r>
          </a:p>
        </p:txBody>
      </p:sp>
      <p:sp>
        <p:nvSpPr>
          <p:cNvPr id="6" name="Rectangle 3"/>
          <p:cNvSpPr txBox="1">
            <a:spLocks noChangeArrowheads="1"/>
          </p:cNvSpPr>
          <p:nvPr/>
        </p:nvSpPr>
        <p:spPr bwMode="auto">
          <a:xfrm>
            <a:off x="457200" y="1143000"/>
            <a:ext cx="8229600" cy="5334000"/>
          </a:xfrm>
          <a:prstGeom prst="rect">
            <a:avLst/>
          </a:prstGeom>
          <a:noFill/>
          <a:ln>
            <a:miter lim="800000"/>
            <a:headEnd/>
            <a:tailEnd/>
          </a:ln>
        </p:spPr>
        <p:txBody>
          <a:bodyPr/>
          <a:lstStyle/>
          <a:p>
            <a:pPr marL="313114" indent="-313114" defTabSz="834871" eaLnBrk="0" hangingPunct="0">
              <a:defRPr/>
            </a:pPr>
            <a:endParaRPr lang="en-US" sz="2900" kern="0">
              <a:latin typeface="+mn-lt"/>
            </a:endParaRPr>
          </a:p>
          <a:p>
            <a:pPr marL="313114" indent="-313114" defTabSz="834871" eaLnBrk="0" hangingPunct="0">
              <a:defRPr/>
            </a:pPr>
            <a:endParaRPr lang="en-US" sz="2900" kern="0">
              <a:latin typeface="+mn-lt"/>
            </a:endParaRPr>
          </a:p>
          <a:p>
            <a:pPr marL="678163" lvl="1" indent="-260878" defTabSz="834871" eaLnBrk="0" hangingPunct="0">
              <a:defRPr/>
            </a:pPr>
            <a:endParaRPr lang="en-US" sz="2500" kern="0" dirty="0">
              <a:latin typeface="+mn-lt"/>
            </a:endParaRPr>
          </a:p>
        </p:txBody>
      </p:sp>
      <p:graphicFrame>
        <p:nvGraphicFramePr>
          <p:cNvPr id="11" name="Table 10"/>
          <p:cNvGraphicFramePr>
            <a:graphicFrameLocks noGrp="1"/>
          </p:cNvGraphicFramePr>
          <p:nvPr>
            <p:extLst>
              <p:ext uri="{D42A27DB-BD31-4B8C-83A1-F6EECF244321}">
                <p14:modId xmlns:p14="http://schemas.microsoft.com/office/powerpoint/2010/main" val="63762163"/>
              </p:ext>
            </p:extLst>
          </p:nvPr>
        </p:nvGraphicFramePr>
        <p:xfrm>
          <a:off x="914400" y="1287297"/>
          <a:ext cx="7467600" cy="4027486"/>
        </p:xfrm>
        <a:graphic>
          <a:graphicData uri="http://schemas.openxmlformats.org/drawingml/2006/table">
            <a:tbl>
              <a:tblPr/>
              <a:tblGrid>
                <a:gridCol w="762000">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838200">
                  <a:extLst>
                    <a:ext uri="{9D8B030D-6E8A-4147-A177-3AD203B41FA5}">
                      <a16:colId xmlns:a16="http://schemas.microsoft.com/office/drawing/2014/main" val="20006"/>
                    </a:ext>
                  </a:extLst>
                </a:gridCol>
                <a:gridCol w="914400">
                  <a:extLst>
                    <a:ext uri="{9D8B030D-6E8A-4147-A177-3AD203B41FA5}">
                      <a16:colId xmlns:a16="http://schemas.microsoft.com/office/drawing/2014/main" val="20007"/>
                    </a:ext>
                  </a:extLst>
                </a:gridCol>
              </a:tblGrid>
              <a:tr h="914492">
                <a:tc>
                  <a:txBody>
                    <a:bodyPr/>
                    <a:lstStyle/>
                    <a:p>
                      <a:pPr marL="0" marR="0" algn="ctr">
                        <a:spcBef>
                          <a:spcPts val="0"/>
                        </a:spcBef>
                        <a:spcAft>
                          <a:spcPts val="0"/>
                        </a:spcAft>
                      </a:pPr>
                      <a:r>
                        <a:rPr lang="en-US" sz="2000" dirty="0">
                          <a:latin typeface="Arial" pitchFamily="34" charset="0"/>
                          <a:ea typeface="Times New Roman"/>
                          <a:cs typeface="Arial" pitchFamily="34" charset="0"/>
                        </a:rPr>
                        <a:t>Rank</a:t>
                      </a:r>
                      <a:endParaRPr lang="en-US" sz="2000" dirty="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Gene Name</a:t>
                      </a:r>
                      <a:endParaRPr lang="en-US" sz="2000" dirty="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err="1">
                          <a:latin typeface="Arial" pitchFamily="34" charset="0"/>
                          <a:ea typeface="Times New Roman"/>
                          <a:cs typeface="Arial" pitchFamily="34" charset="0"/>
                        </a:rPr>
                        <a:t>EtOH</a:t>
                      </a:r>
                      <a:r>
                        <a:rPr lang="en-US" sz="2000" dirty="0">
                          <a:latin typeface="Arial" pitchFamily="34" charset="0"/>
                          <a:ea typeface="Times New Roman"/>
                          <a:cs typeface="Arial" pitchFamily="34" charset="0"/>
                        </a:rPr>
                        <a:t> Rank*</a:t>
                      </a:r>
                      <a:endParaRPr lang="en-US" sz="2000" dirty="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Non-</a:t>
                      </a:r>
                      <a:r>
                        <a:rPr lang="en-US" sz="2000" dirty="0" err="1">
                          <a:latin typeface="Arial" pitchFamily="34" charset="0"/>
                          <a:ea typeface="Times New Roman"/>
                          <a:cs typeface="Arial" pitchFamily="34" charset="0"/>
                        </a:rPr>
                        <a:t>EtOH</a:t>
                      </a:r>
                      <a:r>
                        <a:rPr lang="en-US" sz="2000" dirty="0">
                          <a:latin typeface="Arial" pitchFamily="34" charset="0"/>
                          <a:ea typeface="Times New Roman"/>
                          <a:cs typeface="Arial" pitchFamily="34" charset="0"/>
                        </a:rPr>
                        <a:t> Rank*</a:t>
                      </a:r>
                      <a:endParaRPr lang="en-US" sz="2000" dirty="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Rank</a:t>
                      </a:r>
                      <a:endParaRPr lang="en-US" sz="2000" dirty="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Gene Name</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EtOH Rank*</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Non-EtOH Rank*</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1</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b2387</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729</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2001</a:t>
                      </a:r>
                      <a:endParaRPr lang="en-US" sz="2000" dirty="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11</a:t>
                      </a:r>
                      <a:endParaRPr lang="en-US" sz="2000" dirty="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2000" dirty="0" err="1">
                          <a:latin typeface="Arial" pitchFamily="34" charset="0"/>
                          <a:ea typeface="Times New Roman"/>
                          <a:cs typeface="Arial" pitchFamily="34" charset="0"/>
                        </a:rPr>
                        <a:t>argT</a:t>
                      </a:r>
                      <a:endParaRPr lang="en-US" sz="2000" dirty="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925</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2330</a:t>
                      </a:r>
                      <a:endParaRPr lang="en-US" sz="2000">
                        <a:latin typeface="Arial" pitchFamily="34" charset="0"/>
                        <a:ea typeface="SimSun"/>
                        <a:cs typeface="Arial" pitchFamily="34"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2</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ybdO</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558</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2182</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12</a:t>
                      </a:r>
                      <a:endParaRPr lang="en-US" sz="2000" dirty="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argH</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4286</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2"/>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3</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b1455</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959</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2120</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13</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dirty="0" err="1">
                          <a:latin typeface="Arial" pitchFamily="34" charset="0"/>
                          <a:ea typeface="Times New Roman"/>
                          <a:cs typeface="Arial" pitchFamily="34" charset="0"/>
                        </a:rPr>
                        <a:t>ycbE</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317</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3626</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3"/>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4</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gltD</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2884</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151</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14</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dirty="0">
                          <a:latin typeface="Arial" pitchFamily="34" charset="0"/>
                          <a:ea typeface="Times New Roman"/>
                          <a:cs typeface="Arial" pitchFamily="34" charset="0"/>
                        </a:rPr>
                        <a:t>b0538</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328</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2658</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4"/>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5</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appY</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360</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2457</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15</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citB</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372</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2642</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5"/>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6</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caiA</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5</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3810</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16</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wbbH</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2952</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408</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6"/>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7</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b0960</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2664</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787</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17</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ccmD</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2605</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1083</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7"/>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8</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yaiD</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1</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4284</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18</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agaA</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885</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2483</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8"/>
                  </a:ext>
                </a:extLst>
              </a:tr>
              <a:tr h="309824">
                <a:tc>
                  <a:txBody>
                    <a:bodyPr/>
                    <a:lstStyle/>
                    <a:p>
                      <a:pPr marL="0" marR="0" algn="ctr">
                        <a:spcBef>
                          <a:spcPts val="0"/>
                        </a:spcBef>
                        <a:spcAft>
                          <a:spcPts val="0"/>
                        </a:spcAft>
                      </a:pPr>
                      <a:r>
                        <a:rPr lang="en-US" sz="2000">
                          <a:latin typeface="Arial" pitchFamily="34" charset="0"/>
                          <a:ea typeface="Times New Roman"/>
                          <a:cs typeface="Arial" pitchFamily="34" charset="0"/>
                        </a:rPr>
                        <a:t>9</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b1815</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3178</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43</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19</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ymcC</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a:latin typeface="Arial" pitchFamily="34" charset="0"/>
                          <a:ea typeface="Times New Roman"/>
                          <a:cs typeface="Arial" pitchFamily="34" charset="0"/>
                        </a:rPr>
                        <a:t>568</a:t>
                      </a:r>
                      <a:endParaRPr lang="en-US" sz="2000">
                        <a:latin typeface="Arial" pitchFamily="34" charset="0"/>
                        <a:ea typeface="SimSun"/>
                        <a:cs typeface="Arial" pitchFamily="34" charset="0"/>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2587</a:t>
                      </a:r>
                      <a:endParaRPr lang="en-US" sz="2000" dirty="0">
                        <a:latin typeface="Arial" pitchFamily="34" charset="0"/>
                        <a:ea typeface="SimSun"/>
                        <a:cs typeface="Arial" pitchFamily="34" charset="0"/>
                      </a:endParaRPr>
                    </a:p>
                  </a:txBody>
                  <a:tcPr marL="68580" marR="68580" marT="0" marB="0" anchor="b">
                    <a:lnL>
                      <a:noFill/>
                    </a:lnL>
                    <a:lnR>
                      <a:noFill/>
                    </a:lnR>
                    <a:lnT>
                      <a:noFill/>
                    </a:lnT>
                    <a:lnB>
                      <a:noFill/>
                    </a:lnB>
                  </a:tcPr>
                </a:tc>
                <a:extLst>
                  <a:ext uri="{0D108BD9-81ED-4DB2-BD59-A6C34878D82A}">
                    <a16:rowId xmlns:a16="http://schemas.microsoft.com/office/drawing/2014/main" val="10009"/>
                  </a:ext>
                </a:extLst>
              </a:tr>
              <a:tr h="324578">
                <a:tc>
                  <a:txBody>
                    <a:bodyPr/>
                    <a:lstStyle/>
                    <a:p>
                      <a:pPr marL="0" marR="0" algn="ctr">
                        <a:spcBef>
                          <a:spcPts val="0"/>
                        </a:spcBef>
                        <a:spcAft>
                          <a:spcPts val="0"/>
                        </a:spcAft>
                      </a:pPr>
                      <a:r>
                        <a:rPr lang="en-US" sz="2000">
                          <a:latin typeface="Arial" pitchFamily="34" charset="0"/>
                          <a:ea typeface="Times New Roman"/>
                          <a:cs typeface="Arial" pitchFamily="34" charset="0"/>
                        </a:rPr>
                        <a:t>10</a:t>
                      </a:r>
                      <a:endParaRPr lang="en-US" sz="200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ydaK</a:t>
                      </a:r>
                      <a:endParaRPr lang="en-US" sz="200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375</a:t>
                      </a:r>
                      <a:endParaRPr lang="en-US" sz="200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000">
                          <a:latin typeface="Arial" pitchFamily="34" charset="0"/>
                          <a:ea typeface="Times New Roman"/>
                          <a:cs typeface="Arial" pitchFamily="34" charset="0"/>
                        </a:rPr>
                        <a:t>2548</a:t>
                      </a:r>
                      <a:endParaRPr lang="en-US" sz="2000">
                        <a:latin typeface="Arial" pitchFamily="34" charset="0"/>
                        <a:ea typeface="SimSun"/>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a:latin typeface="Arial" pitchFamily="34" charset="0"/>
                          <a:ea typeface="Times New Roman"/>
                          <a:cs typeface="Arial" pitchFamily="34" charset="0"/>
                        </a:rPr>
                        <a:t>20</a:t>
                      </a:r>
                      <a:endParaRPr lang="en-US" sz="2000">
                        <a:latin typeface="Arial" pitchFamily="34" charset="0"/>
                        <a:ea typeface="SimSun"/>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dirty="0" err="1">
                          <a:latin typeface="Arial" pitchFamily="34" charset="0"/>
                          <a:ea typeface="Times New Roman"/>
                          <a:cs typeface="Arial" pitchFamily="34" charset="0"/>
                        </a:rPr>
                        <a:t>abc</a:t>
                      </a:r>
                      <a:endParaRPr lang="en-US" sz="2000" dirty="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000">
                          <a:latin typeface="Arial" pitchFamily="34" charset="0"/>
                          <a:ea typeface="Times New Roman"/>
                          <a:cs typeface="Arial" pitchFamily="34" charset="0"/>
                        </a:rPr>
                        <a:t>389</a:t>
                      </a:r>
                      <a:endParaRPr lang="en-US" sz="200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2000" dirty="0">
                          <a:latin typeface="Arial" pitchFamily="34" charset="0"/>
                          <a:ea typeface="Times New Roman"/>
                          <a:cs typeface="Arial" pitchFamily="34" charset="0"/>
                        </a:rPr>
                        <a:t>2705</a:t>
                      </a:r>
                      <a:endParaRPr lang="en-US" sz="2000" dirty="0">
                        <a:latin typeface="Arial" pitchFamily="34" charset="0"/>
                        <a:ea typeface="SimSun"/>
                        <a:cs typeface="Arial" pitchFamily="34"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24674" name="TextBox 6"/>
          <p:cNvSpPr txBox="1">
            <a:spLocks noChangeArrowheads="1"/>
          </p:cNvSpPr>
          <p:nvPr/>
        </p:nvSpPr>
        <p:spPr bwMode="auto">
          <a:xfrm>
            <a:off x="8763000" y="62007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fld id="{10D0ECF9-09D9-434A-B3D6-E562B0CB1EB4}" type="slidenum">
              <a:rPr lang="en-US" altLang="en-US" sz="1200"/>
              <a:pPr/>
              <a:t>11</a:t>
            </a:fld>
            <a:endParaRPr lang="en-US" altLang="en-US" sz="1200"/>
          </a:p>
        </p:txBody>
      </p:sp>
      <p:sp>
        <p:nvSpPr>
          <p:cNvPr id="24675" name="TextBox 11"/>
          <p:cNvSpPr txBox="1">
            <a:spLocks noChangeArrowheads="1"/>
          </p:cNvSpPr>
          <p:nvPr/>
        </p:nvSpPr>
        <p:spPr bwMode="auto">
          <a:xfrm>
            <a:off x="838200" y="5711825"/>
            <a:ext cx="502920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Times" panose="02020603050405020304" pitchFamily="18" charset="0"/>
              </a:defRPr>
            </a:lvl1pPr>
            <a:lvl2pPr marL="742950" indent="-285750" eaLnBrk="0" hangingPunct="0">
              <a:defRPr sz="1400">
                <a:solidFill>
                  <a:schemeClr val="tx1"/>
                </a:solidFill>
                <a:latin typeface="Times" panose="02020603050405020304" pitchFamily="18" charset="0"/>
              </a:defRPr>
            </a:lvl2pPr>
            <a:lvl3pPr marL="1143000" indent="-228600" eaLnBrk="0" hangingPunct="0">
              <a:defRPr sz="1400">
                <a:solidFill>
                  <a:schemeClr val="tx1"/>
                </a:solidFill>
                <a:latin typeface="Times" panose="02020603050405020304" pitchFamily="18" charset="0"/>
              </a:defRPr>
            </a:lvl3pPr>
            <a:lvl4pPr marL="1600200" indent="-228600" eaLnBrk="0" hangingPunct="0">
              <a:defRPr sz="1400">
                <a:solidFill>
                  <a:schemeClr val="tx1"/>
                </a:solidFill>
                <a:latin typeface="Times" panose="02020603050405020304" pitchFamily="18" charset="0"/>
              </a:defRPr>
            </a:lvl4pPr>
            <a:lvl5pPr marL="2057400" indent="-228600" eaLnBrk="0" hangingPunct="0">
              <a:defRPr sz="1400">
                <a:solidFill>
                  <a:schemeClr val="tx1"/>
                </a:solidFill>
                <a:latin typeface="Times" panose="02020603050405020304" pitchFamily="18" charset="0"/>
              </a:defRPr>
            </a:lvl5pPr>
            <a:lvl6pPr marL="2514600" indent="-228600" eaLnBrk="0" fontAlgn="base" hangingPunct="0">
              <a:spcBef>
                <a:spcPct val="20000"/>
              </a:spcBef>
              <a:spcAft>
                <a:spcPct val="0"/>
              </a:spcAft>
              <a:defRPr sz="1400">
                <a:solidFill>
                  <a:schemeClr val="tx1"/>
                </a:solidFill>
                <a:latin typeface="Times" panose="02020603050405020304" pitchFamily="18" charset="0"/>
              </a:defRPr>
            </a:lvl6pPr>
            <a:lvl7pPr marL="2971800" indent="-228600" eaLnBrk="0" fontAlgn="base" hangingPunct="0">
              <a:spcBef>
                <a:spcPct val="20000"/>
              </a:spcBef>
              <a:spcAft>
                <a:spcPct val="0"/>
              </a:spcAft>
              <a:defRPr sz="1400">
                <a:solidFill>
                  <a:schemeClr val="tx1"/>
                </a:solidFill>
                <a:latin typeface="Times" panose="02020603050405020304" pitchFamily="18" charset="0"/>
              </a:defRPr>
            </a:lvl7pPr>
            <a:lvl8pPr marL="3429000" indent="-228600" eaLnBrk="0" fontAlgn="base" hangingPunct="0">
              <a:spcBef>
                <a:spcPct val="20000"/>
              </a:spcBef>
              <a:spcAft>
                <a:spcPct val="0"/>
              </a:spcAft>
              <a:defRPr sz="1400">
                <a:solidFill>
                  <a:schemeClr val="tx1"/>
                </a:solidFill>
                <a:latin typeface="Times" panose="02020603050405020304" pitchFamily="18" charset="0"/>
              </a:defRPr>
            </a:lvl8pPr>
            <a:lvl9pPr marL="3886200" indent="-228600" eaLnBrk="0" fontAlgn="base" hangingPunct="0">
              <a:spcBef>
                <a:spcPct val="20000"/>
              </a:spcBef>
              <a:spcAft>
                <a:spcPct val="0"/>
              </a:spcAft>
              <a:defRPr sz="1400">
                <a:solidFill>
                  <a:schemeClr val="tx1"/>
                </a:solidFill>
                <a:latin typeface="Times" panose="02020603050405020304" pitchFamily="18" charset="0"/>
              </a:defRPr>
            </a:lvl9pPr>
          </a:lstStyle>
          <a:p>
            <a:r>
              <a:rPr lang="en-US" altLang="en-US" sz="1500"/>
              <a:t>* Assay specific gene rank identified  in Rollins et. al. (2006) </a:t>
            </a:r>
          </a:p>
        </p:txBody>
      </p:sp>
    </p:spTree>
    <p:extLst>
      <p:ext uri="{BB962C8B-B14F-4D97-AF65-F5344CB8AC3E}">
        <p14:creationId xmlns:p14="http://schemas.microsoft.com/office/powerpoint/2010/main" val="36265097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itle 7"/>
          <p:cNvSpPr>
            <a:spLocks noGrp="1"/>
          </p:cNvSpPr>
          <p:nvPr>
            <p:ph type="title"/>
          </p:nvPr>
        </p:nvSpPr>
        <p:spPr bwMode="auto">
          <a:xfrm>
            <a:off x="0" y="228600"/>
            <a:ext cx="9144000" cy="808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3200" b="1" dirty="0" smtClean="0"/>
              <a:t>Medical Diagnosis </a:t>
            </a:r>
            <a:r>
              <a:rPr lang="en-US" altLang="en-US" sz="3200" dirty="0" smtClean="0"/>
              <a:t>Ex</a:t>
            </a:r>
            <a:r>
              <a:rPr lang="en-US" altLang="en-US" sz="3200" b="1" dirty="0" smtClean="0"/>
              <a:t>ploiting Medical Data Bases</a:t>
            </a:r>
            <a:endParaRPr lang="en-US" altLang="en-US" sz="3200" b="1" dirty="0" smtClean="0"/>
          </a:p>
        </p:txBody>
      </p:sp>
      <p:sp>
        <p:nvSpPr>
          <p:cNvPr id="7172" name="Content Placeholder 10"/>
          <p:cNvSpPr>
            <a:spLocks noGrp="1"/>
          </p:cNvSpPr>
          <p:nvPr>
            <p:ph idx="1"/>
          </p:nvPr>
        </p:nvSpPr>
        <p:spPr bwMode="auto">
          <a:xfrm>
            <a:off x="501444" y="838200"/>
            <a:ext cx="8261555" cy="53625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eaLnBrk="1" hangingPunct="1"/>
            <a:r>
              <a:rPr lang="en-US" altLang="en-US" sz="2800" dirty="0" smtClean="0"/>
              <a:t>The accurate </a:t>
            </a:r>
            <a:r>
              <a:rPr lang="en-US" altLang="en-US" sz="2800" dirty="0" smtClean="0"/>
              <a:t>classification, i.e., diagnosis, of a medical condition using multiple-input, historical data of large quantities.</a:t>
            </a:r>
          </a:p>
          <a:p>
            <a:pPr eaLnBrk="1" hangingPunct="1"/>
            <a:r>
              <a:rPr lang="en-US" altLang="en-US" sz="2800" dirty="0" smtClean="0"/>
              <a:t>Using PCA, a pseudo-variable (i.e., a linear combination of all the variables, i.e., </a:t>
            </a:r>
            <a:r>
              <a:rPr lang="en-US" altLang="en-US" sz="2800" b="1" i="1" dirty="0" smtClean="0">
                <a:solidFill>
                  <a:schemeClr val="accent2"/>
                </a:solidFill>
              </a:rPr>
              <a:t>x</a:t>
            </a:r>
            <a:r>
              <a:rPr lang="en-US" altLang="en-US" sz="2800" b="1" i="1" baseline="-25000" dirty="0" smtClean="0">
                <a:solidFill>
                  <a:schemeClr val="accent2"/>
                </a:solidFill>
              </a:rPr>
              <a:t>0</a:t>
            </a:r>
            <a:r>
              <a:rPr lang="en-US" altLang="en-US" sz="2800" dirty="0" smtClean="0"/>
              <a:t>) is obtained that distinguishes the condition.</a:t>
            </a:r>
          </a:p>
          <a:p>
            <a:pPr lvl="1" eaLnBrk="1" hangingPunct="1"/>
            <a:r>
              <a:rPr lang="en-US" altLang="en-US" sz="2400" dirty="0" smtClean="0"/>
              <a:t>This reduces the variable space to one dimension.</a:t>
            </a:r>
          </a:p>
          <a:p>
            <a:pPr lvl="1" eaLnBrk="1" hangingPunct="1"/>
            <a:r>
              <a:rPr lang="en-US" altLang="en-US" sz="2400" dirty="0" smtClean="0"/>
              <a:t>Methods are created using this pseudo-variable and historical data to improve classification accuracy of the medical condition. </a:t>
            </a:r>
          </a:p>
          <a:p>
            <a:pPr lvl="1" eaLnBrk="1" hangingPunct="1"/>
            <a:r>
              <a:rPr lang="en-US" altLang="en-US" sz="2400" dirty="0" smtClean="0"/>
              <a:t>PCA was also used to reduce the number of variables for a particular type (i.e., number of genes) to help improve classification.</a:t>
            </a:r>
            <a:endParaRPr lang="en-US" altLang="en-US" sz="1200" dirty="0" smtClean="0"/>
          </a:p>
        </p:txBody>
      </p:sp>
      <p:sp>
        <p:nvSpPr>
          <p:cNvPr id="7173" name="TextBox 5"/>
          <p:cNvSpPr txBox="1">
            <a:spLocks noChangeArrowheads="1"/>
          </p:cNvSpPr>
          <p:nvPr/>
        </p:nvSpPr>
        <p:spPr bwMode="auto">
          <a:xfrm>
            <a:off x="8763000" y="62007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Times" panose="02020603050405020304" pitchFamily="18" charset="0"/>
              </a:defRPr>
            </a:lvl1pPr>
            <a:lvl2pPr marL="742950" indent="-285750">
              <a:defRPr sz="1400">
                <a:solidFill>
                  <a:schemeClr val="tx1"/>
                </a:solidFill>
                <a:latin typeface="Times" panose="02020603050405020304" pitchFamily="18" charset="0"/>
              </a:defRPr>
            </a:lvl2pPr>
            <a:lvl3pPr marL="1143000" indent="-228600">
              <a:defRPr sz="1400">
                <a:solidFill>
                  <a:schemeClr val="tx1"/>
                </a:solidFill>
                <a:latin typeface="Times" panose="02020603050405020304" pitchFamily="18" charset="0"/>
              </a:defRPr>
            </a:lvl3pPr>
            <a:lvl4pPr marL="1600200" indent="-228600">
              <a:defRPr sz="1400">
                <a:solidFill>
                  <a:schemeClr val="tx1"/>
                </a:solidFill>
                <a:latin typeface="Times" panose="02020603050405020304" pitchFamily="18" charset="0"/>
              </a:defRPr>
            </a:lvl4pPr>
            <a:lvl5pPr marL="2057400" indent="-228600">
              <a:defRPr sz="1400">
                <a:solidFill>
                  <a:schemeClr val="tx1"/>
                </a:solidFill>
                <a:latin typeface="Times" panose="02020603050405020304" pitchFamily="18" charset="0"/>
              </a:defRPr>
            </a:lvl5pPr>
            <a:lvl6pPr marL="2514600" indent="-228600" eaLnBrk="0" fontAlgn="base" hangingPunct="0">
              <a:spcBef>
                <a:spcPct val="0"/>
              </a:spcBef>
              <a:spcAft>
                <a:spcPct val="0"/>
              </a:spcAft>
              <a:defRPr sz="1400">
                <a:solidFill>
                  <a:schemeClr val="tx1"/>
                </a:solidFill>
                <a:latin typeface="Times" panose="02020603050405020304" pitchFamily="18" charset="0"/>
              </a:defRPr>
            </a:lvl6pPr>
            <a:lvl7pPr marL="2971800" indent="-228600" eaLnBrk="0" fontAlgn="base" hangingPunct="0">
              <a:spcBef>
                <a:spcPct val="0"/>
              </a:spcBef>
              <a:spcAft>
                <a:spcPct val="0"/>
              </a:spcAft>
              <a:defRPr sz="1400">
                <a:solidFill>
                  <a:schemeClr val="tx1"/>
                </a:solidFill>
                <a:latin typeface="Times" panose="02020603050405020304" pitchFamily="18" charset="0"/>
              </a:defRPr>
            </a:lvl7pPr>
            <a:lvl8pPr marL="3429000" indent="-228600" eaLnBrk="0" fontAlgn="base" hangingPunct="0">
              <a:spcBef>
                <a:spcPct val="0"/>
              </a:spcBef>
              <a:spcAft>
                <a:spcPct val="0"/>
              </a:spcAft>
              <a:defRPr sz="1400">
                <a:solidFill>
                  <a:schemeClr val="tx1"/>
                </a:solidFill>
                <a:latin typeface="Times" panose="02020603050405020304" pitchFamily="18" charset="0"/>
              </a:defRPr>
            </a:lvl8pPr>
            <a:lvl9pPr marL="3886200" indent="-228600" eaLnBrk="0" fontAlgn="base" hangingPunct="0">
              <a:spcBef>
                <a:spcPct val="0"/>
              </a:spcBef>
              <a:spcAft>
                <a:spcPct val="0"/>
              </a:spcAft>
              <a:defRPr sz="1400">
                <a:solidFill>
                  <a:schemeClr val="tx1"/>
                </a:solidFill>
                <a:latin typeface="Times" panose="02020603050405020304" pitchFamily="18" charset="0"/>
              </a:defRPr>
            </a:lvl9pPr>
          </a:lstStyle>
          <a:p>
            <a:pPr>
              <a:spcBef>
                <a:spcPct val="20000"/>
              </a:spcBef>
            </a:pPr>
            <a:fld id="{D62CA6C3-083A-4261-B943-1D4DE9C20BBF}" type="slidenum">
              <a:rPr lang="en-US" altLang="en-US" sz="1200"/>
              <a:pPr>
                <a:spcBef>
                  <a:spcPct val="20000"/>
                </a:spcBef>
              </a:pPr>
              <a:t>12</a:t>
            </a:fld>
            <a:endParaRPr lang="en-US" altLang="en-US" sz="1200"/>
          </a:p>
        </p:txBody>
      </p:sp>
    </p:spTree>
    <p:extLst>
      <p:ext uri="{BB962C8B-B14F-4D97-AF65-F5344CB8AC3E}">
        <p14:creationId xmlns:p14="http://schemas.microsoft.com/office/powerpoint/2010/main" val="23450627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bwMode="auto">
          <a:xfrm>
            <a:off x="420329" y="227064"/>
            <a:ext cx="82296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dirty="0" smtClean="0">
                <a:solidFill>
                  <a:schemeClr val="tx1"/>
                </a:solidFill>
              </a:rPr>
              <a:t>MM </a:t>
            </a:r>
            <a:r>
              <a:rPr lang="en-US" altLang="en-US" b="1" dirty="0" smtClean="0">
                <a:solidFill>
                  <a:schemeClr val="tx1"/>
                </a:solidFill>
              </a:rPr>
              <a:t>Allocation Rule</a:t>
            </a:r>
          </a:p>
        </p:txBody>
      </p:sp>
      <p:sp>
        <p:nvSpPr>
          <p:cNvPr id="18436" name="TextBox 12"/>
          <p:cNvSpPr txBox="1">
            <a:spLocks noChangeArrowheads="1"/>
          </p:cNvSpPr>
          <p:nvPr/>
        </p:nvSpPr>
        <p:spPr bwMode="auto">
          <a:xfrm>
            <a:off x="8763000" y="62007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400">
                <a:solidFill>
                  <a:schemeClr val="tx1"/>
                </a:solidFill>
                <a:latin typeface="Times" panose="02020603050405020304" pitchFamily="18" charset="0"/>
              </a:defRPr>
            </a:lvl1pPr>
            <a:lvl2pPr marL="742950" indent="-285750">
              <a:defRPr sz="1400">
                <a:solidFill>
                  <a:schemeClr val="tx1"/>
                </a:solidFill>
                <a:latin typeface="Times" panose="02020603050405020304" pitchFamily="18" charset="0"/>
              </a:defRPr>
            </a:lvl2pPr>
            <a:lvl3pPr marL="1143000" indent="-228600">
              <a:defRPr sz="1400">
                <a:solidFill>
                  <a:schemeClr val="tx1"/>
                </a:solidFill>
                <a:latin typeface="Times" panose="02020603050405020304" pitchFamily="18" charset="0"/>
              </a:defRPr>
            </a:lvl3pPr>
            <a:lvl4pPr marL="1600200" indent="-228600">
              <a:defRPr sz="1400">
                <a:solidFill>
                  <a:schemeClr val="tx1"/>
                </a:solidFill>
                <a:latin typeface="Times" panose="02020603050405020304" pitchFamily="18" charset="0"/>
              </a:defRPr>
            </a:lvl4pPr>
            <a:lvl5pPr marL="2057400" indent="-228600">
              <a:defRPr sz="1400">
                <a:solidFill>
                  <a:schemeClr val="tx1"/>
                </a:solidFill>
                <a:latin typeface="Times" panose="02020603050405020304" pitchFamily="18" charset="0"/>
              </a:defRPr>
            </a:lvl5pPr>
            <a:lvl6pPr marL="2514600" indent="-228600" eaLnBrk="0" fontAlgn="base" hangingPunct="0">
              <a:spcBef>
                <a:spcPct val="0"/>
              </a:spcBef>
              <a:spcAft>
                <a:spcPct val="0"/>
              </a:spcAft>
              <a:defRPr sz="1400">
                <a:solidFill>
                  <a:schemeClr val="tx1"/>
                </a:solidFill>
                <a:latin typeface="Times" panose="02020603050405020304" pitchFamily="18" charset="0"/>
              </a:defRPr>
            </a:lvl6pPr>
            <a:lvl7pPr marL="2971800" indent="-228600" eaLnBrk="0" fontAlgn="base" hangingPunct="0">
              <a:spcBef>
                <a:spcPct val="0"/>
              </a:spcBef>
              <a:spcAft>
                <a:spcPct val="0"/>
              </a:spcAft>
              <a:defRPr sz="1400">
                <a:solidFill>
                  <a:schemeClr val="tx1"/>
                </a:solidFill>
                <a:latin typeface="Times" panose="02020603050405020304" pitchFamily="18" charset="0"/>
              </a:defRPr>
            </a:lvl7pPr>
            <a:lvl8pPr marL="3429000" indent="-228600" eaLnBrk="0" fontAlgn="base" hangingPunct="0">
              <a:spcBef>
                <a:spcPct val="0"/>
              </a:spcBef>
              <a:spcAft>
                <a:spcPct val="0"/>
              </a:spcAft>
              <a:defRPr sz="1400">
                <a:solidFill>
                  <a:schemeClr val="tx1"/>
                </a:solidFill>
                <a:latin typeface="Times" panose="02020603050405020304" pitchFamily="18" charset="0"/>
              </a:defRPr>
            </a:lvl8pPr>
            <a:lvl9pPr marL="3886200" indent="-228600" eaLnBrk="0" fontAlgn="base" hangingPunct="0">
              <a:spcBef>
                <a:spcPct val="0"/>
              </a:spcBef>
              <a:spcAft>
                <a:spcPct val="0"/>
              </a:spcAft>
              <a:defRPr sz="1400">
                <a:solidFill>
                  <a:schemeClr val="tx1"/>
                </a:solidFill>
                <a:latin typeface="Times" panose="02020603050405020304" pitchFamily="18" charset="0"/>
              </a:defRPr>
            </a:lvl9pPr>
          </a:lstStyle>
          <a:p>
            <a:pPr>
              <a:spcBef>
                <a:spcPct val="20000"/>
              </a:spcBef>
            </a:pPr>
            <a:fld id="{EE02CCFA-56B4-4548-89B7-5B1380E75103}" type="slidenum">
              <a:rPr lang="en-US" altLang="en-US" sz="1200"/>
              <a:pPr>
                <a:spcBef>
                  <a:spcPct val="20000"/>
                </a:spcBef>
              </a:pPr>
              <a:t>13</a:t>
            </a:fld>
            <a:endParaRPr lang="en-US" altLang="en-US" sz="1200"/>
          </a:p>
        </p:txBody>
      </p:sp>
      <p:sp>
        <p:nvSpPr>
          <p:cNvPr id="18437" name="Rectangle 43"/>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a:solidFill>
                  <a:schemeClr val="tx1"/>
                </a:solidFill>
                <a:latin typeface="Times" panose="02020603050405020304" pitchFamily="18" charset="0"/>
              </a:defRPr>
            </a:lvl1pPr>
            <a:lvl2pPr marL="742950" indent="-285750">
              <a:defRPr sz="1400">
                <a:solidFill>
                  <a:schemeClr val="tx1"/>
                </a:solidFill>
                <a:latin typeface="Times" panose="02020603050405020304" pitchFamily="18" charset="0"/>
              </a:defRPr>
            </a:lvl2pPr>
            <a:lvl3pPr marL="1143000" indent="-228600">
              <a:defRPr sz="1400">
                <a:solidFill>
                  <a:schemeClr val="tx1"/>
                </a:solidFill>
                <a:latin typeface="Times" panose="02020603050405020304" pitchFamily="18" charset="0"/>
              </a:defRPr>
            </a:lvl3pPr>
            <a:lvl4pPr marL="1600200" indent="-228600">
              <a:defRPr sz="1400">
                <a:solidFill>
                  <a:schemeClr val="tx1"/>
                </a:solidFill>
                <a:latin typeface="Times" panose="02020603050405020304" pitchFamily="18" charset="0"/>
              </a:defRPr>
            </a:lvl4pPr>
            <a:lvl5pPr marL="2057400" indent="-228600">
              <a:defRPr sz="1400">
                <a:solidFill>
                  <a:schemeClr val="tx1"/>
                </a:solidFill>
                <a:latin typeface="Times" panose="02020603050405020304" pitchFamily="18" charset="0"/>
              </a:defRPr>
            </a:lvl5pPr>
            <a:lvl6pPr marL="2514600" indent="-228600" eaLnBrk="0" fontAlgn="base" hangingPunct="0">
              <a:spcBef>
                <a:spcPct val="0"/>
              </a:spcBef>
              <a:spcAft>
                <a:spcPct val="0"/>
              </a:spcAft>
              <a:defRPr sz="1400">
                <a:solidFill>
                  <a:schemeClr val="tx1"/>
                </a:solidFill>
                <a:latin typeface="Times" panose="02020603050405020304" pitchFamily="18" charset="0"/>
              </a:defRPr>
            </a:lvl6pPr>
            <a:lvl7pPr marL="2971800" indent="-228600" eaLnBrk="0" fontAlgn="base" hangingPunct="0">
              <a:spcBef>
                <a:spcPct val="0"/>
              </a:spcBef>
              <a:spcAft>
                <a:spcPct val="0"/>
              </a:spcAft>
              <a:defRPr sz="1400">
                <a:solidFill>
                  <a:schemeClr val="tx1"/>
                </a:solidFill>
                <a:latin typeface="Times" panose="02020603050405020304" pitchFamily="18" charset="0"/>
              </a:defRPr>
            </a:lvl7pPr>
            <a:lvl8pPr marL="3429000" indent="-228600" eaLnBrk="0" fontAlgn="base" hangingPunct="0">
              <a:spcBef>
                <a:spcPct val="0"/>
              </a:spcBef>
              <a:spcAft>
                <a:spcPct val="0"/>
              </a:spcAft>
              <a:defRPr sz="1400">
                <a:solidFill>
                  <a:schemeClr val="tx1"/>
                </a:solidFill>
                <a:latin typeface="Times" panose="02020603050405020304" pitchFamily="18" charset="0"/>
              </a:defRPr>
            </a:lvl8pPr>
            <a:lvl9pPr marL="3886200" indent="-228600" eaLnBrk="0" fontAlgn="base" hangingPunct="0">
              <a:spcBef>
                <a:spcPct val="0"/>
              </a:spcBef>
              <a:spcAft>
                <a:spcPct val="0"/>
              </a:spcAft>
              <a:defRPr sz="1400">
                <a:solidFill>
                  <a:schemeClr val="tx1"/>
                </a:solidFill>
                <a:latin typeface="Times" panose="02020603050405020304" pitchFamily="18" charset="0"/>
              </a:defRPr>
            </a:lvl9pPr>
          </a:lstStyle>
          <a:p>
            <a:pPr algn="r">
              <a:spcBef>
                <a:spcPct val="20000"/>
              </a:spcBef>
            </a:pPr>
            <a:endParaRPr lang="en-US" altLang="en-US"/>
          </a:p>
        </p:txBody>
      </p:sp>
      <p:sp>
        <p:nvSpPr>
          <p:cNvPr id="18438" name="Rectangle 11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400">
                <a:solidFill>
                  <a:schemeClr val="tx1"/>
                </a:solidFill>
                <a:latin typeface="Times" panose="02020603050405020304" pitchFamily="18" charset="0"/>
              </a:defRPr>
            </a:lvl1pPr>
            <a:lvl2pPr marL="742950" indent="-285750">
              <a:defRPr sz="1400">
                <a:solidFill>
                  <a:schemeClr val="tx1"/>
                </a:solidFill>
                <a:latin typeface="Times" panose="02020603050405020304" pitchFamily="18" charset="0"/>
              </a:defRPr>
            </a:lvl2pPr>
            <a:lvl3pPr marL="1143000" indent="-228600">
              <a:defRPr sz="1400">
                <a:solidFill>
                  <a:schemeClr val="tx1"/>
                </a:solidFill>
                <a:latin typeface="Times" panose="02020603050405020304" pitchFamily="18" charset="0"/>
              </a:defRPr>
            </a:lvl3pPr>
            <a:lvl4pPr marL="1600200" indent="-228600">
              <a:defRPr sz="1400">
                <a:solidFill>
                  <a:schemeClr val="tx1"/>
                </a:solidFill>
                <a:latin typeface="Times" panose="02020603050405020304" pitchFamily="18" charset="0"/>
              </a:defRPr>
            </a:lvl4pPr>
            <a:lvl5pPr marL="2057400" indent="-228600">
              <a:defRPr sz="1400">
                <a:solidFill>
                  <a:schemeClr val="tx1"/>
                </a:solidFill>
                <a:latin typeface="Times" panose="02020603050405020304" pitchFamily="18" charset="0"/>
              </a:defRPr>
            </a:lvl5pPr>
            <a:lvl6pPr marL="2514600" indent="-228600" eaLnBrk="0" fontAlgn="base" hangingPunct="0">
              <a:spcBef>
                <a:spcPct val="0"/>
              </a:spcBef>
              <a:spcAft>
                <a:spcPct val="0"/>
              </a:spcAft>
              <a:defRPr sz="1400">
                <a:solidFill>
                  <a:schemeClr val="tx1"/>
                </a:solidFill>
                <a:latin typeface="Times" panose="02020603050405020304" pitchFamily="18" charset="0"/>
              </a:defRPr>
            </a:lvl6pPr>
            <a:lvl7pPr marL="2971800" indent="-228600" eaLnBrk="0" fontAlgn="base" hangingPunct="0">
              <a:spcBef>
                <a:spcPct val="0"/>
              </a:spcBef>
              <a:spcAft>
                <a:spcPct val="0"/>
              </a:spcAft>
              <a:defRPr sz="1400">
                <a:solidFill>
                  <a:schemeClr val="tx1"/>
                </a:solidFill>
                <a:latin typeface="Times" panose="02020603050405020304" pitchFamily="18" charset="0"/>
              </a:defRPr>
            </a:lvl7pPr>
            <a:lvl8pPr marL="3429000" indent="-228600" eaLnBrk="0" fontAlgn="base" hangingPunct="0">
              <a:spcBef>
                <a:spcPct val="0"/>
              </a:spcBef>
              <a:spcAft>
                <a:spcPct val="0"/>
              </a:spcAft>
              <a:defRPr sz="1400">
                <a:solidFill>
                  <a:schemeClr val="tx1"/>
                </a:solidFill>
                <a:latin typeface="Times" panose="02020603050405020304" pitchFamily="18" charset="0"/>
              </a:defRPr>
            </a:lvl8pPr>
            <a:lvl9pPr marL="3886200" indent="-228600" eaLnBrk="0" fontAlgn="base" hangingPunct="0">
              <a:spcBef>
                <a:spcPct val="0"/>
              </a:spcBef>
              <a:spcAft>
                <a:spcPct val="0"/>
              </a:spcAft>
              <a:defRPr sz="1400">
                <a:solidFill>
                  <a:schemeClr val="tx1"/>
                </a:solidFill>
                <a:latin typeface="Times" panose="02020603050405020304" pitchFamily="18" charset="0"/>
              </a:defRPr>
            </a:lvl9pPr>
          </a:lstStyle>
          <a:p>
            <a:pPr algn="r">
              <a:spcBef>
                <a:spcPct val="20000"/>
              </a:spcBef>
            </a:pPr>
            <a:endParaRPr lang="en-US" altLang="en-US"/>
          </a:p>
        </p:txBody>
      </p:sp>
      <p:sp>
        <p:nvSpPr>
          <p:cNvPr id="18439" name="Rectangle 5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1400">
                <a:solidFill>
                  <a:schemeClr val="tx1"/>
                </a:solidFill>
                <a:latin typeface="Times" panose="02020603050405020304" pitchFamily="18" charset="0"/>
              </a:defRPr>
            </a:lvl1pPr>
            <a:lvl2pPr marL="742950" indent="-285750">
              <a:defRPr sz="1400">
                <a:solidFill>
                  <a:schemeClr val="tx1"/>
                </a:solidFill>
                <a:latin typeface="Times" panose="02020603050405020304" pitchFamily="18" charset="0"/>
              </a:defRPr>
            </a:lvl2pPr>
            <a:lvl3pPr marL="1143000" indent="-228600">
              <a:defRPr sz="1400">
                <a:solidFill>
                  <a:schemeClr val="tx1"/>
                </a:solidFill>
                <a:latin typeface="Times" panose="02020603050405020304" pitchFamily="18" charset="0"/>
              </a:defRPr>
            </a:lvl3pPr>
            <a:lvl4pPr marL="1600200" indent="-228600">
              <a:defRPr sz="1400">
                <a:solidFill>
                  <a:schemeClr val="tx1"/>
                </a:solidFill>
                <a:latin typeface="Times" panose="02020603050405020304" pitchFamily="18" charset="0"/>
              </a:defRPr>
            </a:lvl4pPr>
            <a:lvl5pPr marL="2057400" indent="-228600">
              <a:defRPr sz="1400">
                <a:solidFill>
                  <a:schemeClr val="tx1"/>
                </a:solidFill>
                <a:latin typeface="Times" panose="02020603050405020304" pitchFamily="18" charset="0"/>
              </a:defRPr>
            </a:lvl5pPr>
            <a:lvl6pPr marL="2514600" indent="-228600" eaLnBrk="0" fontAlgn="base" hangingPunct="0">
              <a:spcBef>
                <a:spcPct val="0"/>
              </a:spcBef>
              <a:spcAft>
                <a:spcPct val="0"/>
              </a:spcAft>
              <a:defRPr sz="1400">
                <a:solidFill>
                  <a:schemeClr val="tx1"/>
                </a:solidFill>
                <a:latin typeface="Times" panose="02020603050405020304" pitchFamily="18" charset="0"/>
              </a:defRPr>
            </a:lvl6pPr>
            <a:lvl7pPr marL="2971800" indent="-228600" eaLnBrk="0" fontAlgn="base" hangingPunct="0">
              <a:spcBef>
                <a:spcPct val="0"/>
              </a:spcBef>
              <a:spcAft>
                <a:spcPct val="0"/>
              </a:spcAft>
              <a:defRPr sz="1400">
                <a:solidFill>
                  <a:schemeClr val="tx1"/>
                </a:solidFill>
                <a:latin typeface="Times" panose="02020603050405020304" pitchFamily="18" charset="0"/>
              </a:defRPr>
            </a:lvl7pPr>
            <a:lvl8pPr marL="3429000" indent="-228600" eaLnBrk="0" fontAlgn="base" hangingPunct="0">
              <a:spcBef>
                <a:spcPct val="0"/>
              </a:spcBef>
              <a:spcAft>
                <a:spcPct val="0"/>
              </a:spcAft>
              <a:defRPr sz="1400">
                <a:solidFill>
                  <a:schemeClr val="tx1"/>
                </a:solidFill>
                <a:latin typeface="Times" panose="02020603050405020304" pitchFamily="18" charset="0"/>
              </a:defRPr>
            </a:lvl8pPr>
            <a:lvl9pPr marL="3886200" indent="-228600" eaLnBrk="0" fontAlgn="base" hangingPunct="0">
              <a:spcBef>
                <a:spcPct val="0"/>
              </a:spcBef>
              <a:spcAft>
                <a:spcPct val="0"/>
              </a:spcAft>
              <a:defRPr sz="1400">
                <a:solidFill>
                  <a:schemeClr val="tx1"/>
                </a:solidFill>
                <a:latin typeface="Times" panose="02020603050405020304" pitchFamily="18" charset="0"/>
              </a:defRPr>
            </a:lvl9pPr>
          </a:lstStyle>
          <a:p>
            <a:endParaRPr lang="en-US" altLang="en-US"/>
          </a:p>
        </p:txBody>
      </p:sp>
      <p:graphicFrame>
        <p:nvGraphicFramePr>
          <p:cNvPr id="18440" name="Object 2"/>
          <p:cNvGraphicFramePr>
            <a:graphicFrameLocks noChangeAspect="1"/>
          </p:cNvGraphicFramePr>
          <p:nvPr>
            <p:extLst>
              <p:ext uri="{D42A27DB-BD31-4B8C-83A1-F6EECF244321}">
                <p14:modId xmlns:p14="http://schemas.microsoft.com/office/powerpoint/2010/main" val="2886361553"/>
              </p:ext>
            </p:extLst>
          </p:nvPr>
        </p:nvGraphicFramePr>
        <p:xfrm>
          <a:off x="694967" y="914400"/>
          <a:ext cx="7954962" cy="1981200"/>
        </p:xfrm>
        <a:graphic>
          <a:graphicData uri="http://schemas.openxmlformats.org/presentationml/2006/ole">
            <mc:AlternateContent xmlns:mc="http://schemas.openxmlformats.org/markup-compatibility/2006">
              <mc:Choice xmlns:v="urn:schemas-microsoft-com:vml" Requires="v">
                <p:oleObj spid="_x0000_s4107" name="Equation" r:id="rId4" imgW="2514600" imgH="635000" progId="Equation.3">
                  <p:embed/>
                </p:oleObj>
              </mc:Choice>
              <mc:Fallback>
                <p:oleObj name="Equation" r:id="rId4" imgW="2514600" imgH="635000" progId="Equation.3">
                  <p:embed/>
                  <p:pic>
                    <p:nvPicPr>
                      <p:cNvPr id="1844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967" y="914400"/>
                        <a:ext cx="795496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441" name="Picture 5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05000" y="2895600"/>
            <a:ext cx="47244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81724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304800" y="1524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35025">
              <a:defRPr sz="1400">
                <a:solidFill>
                  <a:schemeClr val="tx1"/>
                </a:solidFill>
                <a:latin typeface="Times" panose="02020603050405020304" pitchFamily="18" charset="0"/>
              </a:defRPr>
            </a:lvl1pPr>
            <a:lvl2pPr marL="742950" indent="-285750" defTabSz="835025">
              <a:defRPr sz="1400">
                <a:solidFill>
                  <a:schemeClr val="tx1"/>
                </a:solidFill>
                <a:latin typeface="Times" panose="02020603050405020304" pitchFamily="18" charset="0"/>
              </a:defRPr>
            </a:lvl2pPr>
            <a:lvl3pPr marL="1143000" indent="-228600" defTabSz="835025">
              <a:defRPr sz="1400">
                <a:solidFill>
                  <a:schemeClr val="tx1"/>
                </a:solidFill>
                <a:latin typeface="Times" panose="02020603050405020304" pitchFamily="18" charset="0"/>
              </a:defRPr>
            </a:lvl3pPr>
            <a:lvl4pPr marL="1600200" indent="-228600" defTabSz="835025">
              <a:defRPr sz="1400">
                <a:solidFill>
                  <a:schemeClr val="tx1"/>
                </a:solidFill>
                <a:latin typeface="Times" panose="02020603050405020304" pitchFamily="18" charset="0"/>
              </a:defRPr>
            </a:lvl4pPr>
            <a:lvl5pPr marL="2057400" indent="-228600" defTabSz="835025">
              <a:defRPr sz="1400">
                <a:solidFill>
                  <a:schemeClr val="tx1"/>
                </a:solidFill>
                <a:latin typeface="Times" panose="02020603050405020304" pitchFamily="18" charset="0"/>
              </a:defRPr>
            </a:lvl5pPr>
            <a:lvl6pPr marL="2514600" indent="-228600" defTabSz="835025" eaLnBrk="0" fontAlgn="base" hangingPunct="0">
              <a:spcBef>
                <a:spcPct val="0"/>
              </a:spcBef>
              <a:spcAft>
                <a:spcPct val="0"/>
              </a:spcAft>
              <a:defRPr sz="1400">
                <a:solidFill>
                  <a:schemeClr val="tx1"/>
                </a:solidFill>
                <a:latin typeface="Times" panose="02020603050405020304" pitchFamily="18" charset="0"/>
              </a:defRPr>
            </a:lvl6pPr>
            <a:lvl7pPr marL="2971800" indent="-228600" defTabSz="835025" eaLnBrk="0" fontAlgn="base" hangingPunct="0">
              <a:spcBef>
                <a:spcPct val="0"/>
              </a:spcBef>
              <a:spcAft>
                <a:spcPct val="0"/>
              </a:spcAft>
              <a:defRPr sz="1400">
                <a:solidFill>
                  <a:schemeClr val="tx1"/>
                </a:solidFill>
                <a:latin typeface="Times" panose="02020603050405020304" pitchFamily="18" charset="0"/>
              </a:defRPr>
            </a:lvl7pPr>
            <a:lvl8pPr marL="3429000" indent="-228600" defTabSz="835025" eaLnBrk="0" fontAlgn="base" hangingPunct="0">
              <a:spcBef>
                <a:spcPct val="0"/>
              </a:spcBef>
              <a:spcAft>
                <a:spcPct val="0"/>
              </a:spcAft>
              <a:defRPr sz="1400">
                <a:solidFill>
                  <a:schemeClr val="tx1"/>
                </a:solidFill>
                <a:latin typeface="Times" panose="02020603050405020304" pitchFamily="18" charset="0"/>
              </a:defRPr>
            </a:lvl8pPr>
            <a:lvl9pPr marL="3886200" indent="-228600" defTabSz="835025" eaLnBrk="0" fontAlgn="base" hangingPunct="0">
              <a:spcBef>
                <a:spcPct val="0"/>
              </a:spcBef>
              <a:spcAft>
                <a:spcPct val="0"/>
              </a:spcAft>
              <a:defRPr sz="1400">
                <a:solidFill>
                  <a:schemeClr val="tx1"/>
                </a:solidFill>
                <a:latin typeface="Times" panose="02020603050405020304" pitchFamily="18" charset="0"/>
              </a:defRPr>
            </a:lvl9pPr>
          </a:lstStyle>
          <a:p>
            <a:pPr algn="ctr" eaLnBrk="1" hangingPunct="1"/>
            <a:r>
              <a:rPr lang="en-US" altLang="en-US" sz="3200" dirty="0" smtClean="0">
                <a:solidFill>
                  <a:schemeClr val="tx2"/>
                </a:solidFill>
              </a:rPr>
              <a:t>Feature Reduction Method (FRM)</a:t>
            </a:r>
            <a:endParaRPr lang="en-US" altLang="en-US" sz="2800" dirty="0">
              <a:solidFill>
                <a:schemeClr val="tx2"/>
              </a:solidFill>
            </a:endParaRPr>
          </a:p>
        </p:txBody>
      </p:sp>
      <p:pic>
        <p:nvPicPr>
          <p:cNvPr id="2867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6800" y="914400"/>
            <a:ext cx="7010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40280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ph type="title"/>
          </p:nvPr>
        </p:nvSpPr>
        <p:spPr bwMode="auto">
          <a:xfrm>
            <a:off x="152400" y="381000"/>
            <a:ext cx="89154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sz="3200" dirty="0" smtClean="0"/>
              <a:t>True Negative (TN) % </a:t>
            </a:r>
            <a:r>
              <a:rPr lang="en-US" altLang="en-US" sz="3200" dirty="0" smtClean="0"/>
              <a:t>+ </a:t>
            </a:r>
            <a:r>
              <a:rPr lang="en-US" altLang="en-US" sz="3200" dirty="0" smtClean="0"/>
              <a:t>True Positive (TP) %</a:t>
            </a:r>
            <a:endParaRPr lang="en-US" altLang="en-US" sz="3200" dirty="0" smtClean="0"/>
          </a:p>
        </p:txBody>
      </p:sp>
      <p:graphicFrame>
        <p:nvGraphicFramePr>
          <p:cNvPr id="34819" name="Object 4"/>
          <p:cNvGraphicFramePr>
            <a:graphicFrameLocks noChangeAspect="1"/>
          </p:cNvGraphicFramePr>
          <p:nvPr>
            <p:extLst>
              <p:ext uri="{D42A27DB-BD31-4B8C-83A1-F6EECF244321}">
                <p14:modId xmlns:p14="http://schemas.microsoft.com/office/powerpoint/2010/main" val="3663259281"/>
              </p:ext>
            </p:extLst>
          </p:nvPr>
        </p:nvGraphicFramePr>
        <p:xfrm>
          <a:off x="1219200" y="1828800"/>
          <a:ext cx="9677400" cy="3200400"/>
        </p:xfrm>
        <a:graphic>
          <a:graphicData uri="http://schemas.openxmlformats.org/presentationml/2006/ole">
            <mc:AlternateContent xmlns:mc="http://schemas.openxmlformats.org/markup-compatibility/2006">
              <mc:Choice xmlns:v="urn:schemas-microsoft-com:vml" Requires="v">
                <p:oleObj spid="_x0000_s5131" name="Document" r:id="rId4" imgW="5941568" imgH="1970581" progId="Word.Document.12">
                  <p:embed/>
                </p:oleObj>
              </mc:Choice>
              <mc:Fallback>
                <p:oleObj name="Document" r:id="rId4" imgW="5941568" imgH="1970581" progId="Word.Document.12">
                  <p:embed/>
                  <p:pic>
                    <p:nvPicPr>
                      <p:cNvPr id="34819" name="Object 4"/>
                      <p:cNvPicPr>
                        <a:picLocks noChangeAspect="1" noChangeArrowheads="1"/>
                      </p:cNvPicPr>
                      <p:nvPr/>
                    </p:nvPicPr>
                    <p:blipFill>
                      <a:blip r:embed="rId5"/>
                      <a:srcRect/>
                      <a:stretch>
                        <a:fillRect/>
                      </a:stretch>
                    </p:blipFill>
                    <p:spPr bwMode="auto">
                      <a:xfrm>
                        <a:off x="1219200" y="1828800"/>
                        <a:ext cx="9677400" cy="3200400"/>
                      </a:xfrm>
                      <a:prstGeom prst="rect">
                        <a:avLst/>
                      </a:prstGeom>
                      <a:noFill/>
                      <a:ln>
                        <a:noFill/>
                      </a:ln>
                    </p:spPr>
                  </p:pic>
                </p:oleObj>
              </mc:Fallback>
            </mc:AlternateContent>
          </a:graphicData>
        </a:graphic>
      </p:graphicFrame>
      <p:sp>
        <p:nvSpPr>
          <p:cNvPr id="2" name="Rectangle 1"/>
          <p:cNvSpPr/>
          <p:nvPr/>
        </p:nvSpPr>
        <p:spPr>
          <a:xfrm>
            <a:off x="14748" y="5514945"/>
            <a:ext cx="8915400" cy="400110"/>
          </a:xfrm>
          <a:prstGeom prst="rect">
            <a:avLst/>
          </a:prstGeom>
        </p:spPr>
        <p:txBody>
          <a:bodyPr wrap="square">
            <a:spAutoFit/>
          </a:bodyPr>
          <a:lstStyle/>
          <a:p>
            <a:r>
              <a:rPr lang="en-US" sz="1000" dirty="0" smtClean="0">
                <a:solidFill>
                  <a:srgbClr val="0000FF"/>
                </a:solidFill>
                <a:ea typeface="Calibri" panose="020F0502020204030204" pitchFamily="34" charset="0"/>
              </a:rPr>
              <a:t>* Nakamura </a:t>
            </a:r>
            <a:r>
              <a:rPr lang="en-US" sz="1000" dirty="0">
                <a:solidFill>
                  <a:srgbClr val="0000FF"/>
                </a:solidFill>
                <a:ea typeface="Calibri" panose="020F0502020204030204" pitchFamily="34" charset="0"/>
              </a:rPr>
              <a:t>M., </a:t>
            </a:r>
            <a:r>
              <a:rPr lang="en-US" sz="1000" dirty="0" err="1">
                <a:solidFill>
                  <a:srgbClr val="0000FF"/>
                </a:solidFill>
                <a:ea typeface="Calibri" panose="020F0502020204030204" pitchFamily="34" charset="0"/>
              </a:rPr>
              <a:t>Kajiwara</a:t>
            </a:r>
            <a:r>
              <a:rPr lang="en-US" sz="1000" dirty="0">
                <a:solidFill>
                  <a:srgbClr val="0000FF"/>
                </a:solidFill>
                <a:ea typeface="Calibri" panose="020F0502020204030204" pitchFamily="34" charset="0"/>
              </a:rPr>
              <a:t> Y., Otsuka A., Kimura H. </a:t>
            </a:r>
            <a:r>
              <a:rPr lang="en-US" sz="1000" b="1" dirty="0">
                <a:solidFill>
                  <a:srgbClr val="0000FF"/>
                </a:solidFill>
                <a:ea typeface="Calibri" panose="020F0502020204030204" pitchFamily="34" charset="0"/>
              </a:rPr>
              <a:t>LVQ-SMOTE – Learning Vector Quantization based </a:t>
            </a:r>
            <a:r>
              <a:rPr lang="en-US" sz="1000" b="1" dirty="0" err="1">
                <a:solidFill>
                  <a:srgbClr val="0000FF"/>
                </a:solidFill>
                <a:ea typeface="Calibri" panose="020F0502020204030204" pitchFamily="34" charset="0"/>
              </a:rPr>
              <a:t>Syn</a:t>
            </a:r>
            <a:r>
              <a:rPr lang="en-US" sz="1000" b="1" dirty="0">
                <a:solidFill>
                  <a:srgbClr val="0000FF"/>
                </a:solidFill>
                <a:ea typeface="Calibri" panose="020F0502020204030204" pitchFamily="34" charset="0"/>
              </a:rPr>
              <a:t>- </a:t>
            </a:r>
            <a:r>
              <a:rPr lang="en-US" sz="1000" b="1" dirty="0" err="1">
                <a:solidFill>
                  <a:srgbClr val="0000FF"/>
                </a:solidFill>
                <a:ea typeface="Calibri" panose="020F0502020204030204" pitchFamily="34" charset="0"/>
              </a:rPr>
              <a:t>thetic</a:t>
            </a:r>
            <a:r>
              <a:rPr lang="en-US" sz="1000" b="1" dirty="0">
                <a:solidFill>
                  <a:srgbClr val="0000FF"/>
                </a:solidFill>
                <a:ea typeface="Calibri" panose="020F0502020204030204" pitchFamily="34" charset="0"/>
              </a:rPr>
              <a:t> Minority Over–sampling Technique for biomedical data. </a:t>
            </a:r>
            <a:r>
              <a:rPr lang="en-US" sz="1000" dirty="0" err="1">
                <a:solidFill>
                  <a:srgbClr val="0000FF"/>
                </a:solidFill>
                <a:ea typeface="Calibri" panose="020F0502020204030204" pitchFamily="34" charset="0"/>
              </a:rPr>
              <a:t>BioData</a:t>
            </a:r>
            <a:r>
              <a:rPr lang="en-US" sz="1000" dirty="0">
                <a:solidFill>
                  <a:srgbClr val="0000FF"/>
                </a:solidFill>
                <a:ea typeface="Calibri" panose="020F0502020204030204" pitchFamily="34" charset="0"/>
              </a:rPr>
              <a:t> </a:t>
            </a:r>
            <a:r>
              <a:rPr lang="en-US" sz="1000" dirty="0" err="1">
                <a:solidFill>
                  <a:srgbClr val="0000FF"/>
                </a:solidFill>
                <a:ea typeface="Calibri" panose="020F0502020204030204" pitchFamily="34" charset="0"/>
              </a:rPr>
              <a:t>Minining</a:t>
            </a:r>
            <a:r>
              <a:rPr lang="en-US" sz="1000" dirty="0">
                <a:solidFill>
                  <a:srgbClr val="0000FF"/>
                </a:solidFill>
                <a:ea typeface="Calibri" panose="020F0502020204030204" pitchFamily="34" charset="0"/>
              </a:rPr>
              <a:t> 2013, 6(16). </a:t>
            </a:r>
            <a:endParaRPr lang="en-US" sz="1000" dirty="0"/>
          </a:p>
        </p:txBody>
      </p:sp>
    </p:spTree>
    <p:extLst>
      <p:ext uri="{BB962C8B-B14F-4D97-AF65-F5344CB8AC3E}">
        <p14:creationId xmlns:p14="http://schemas.microsoft.com/office/powerpoint/2010/main" val="29959574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57200" y="76200"/>
            <a:ext cx="8229600" cy="762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en-US" altLang="en-US" b="1" dirty="0" smtClean="0"/>
              <a:t>Visual Illustration of the SM</a:t>
            </a:r>
          </a:p>
        </p:txBody>
      </p:sp>
      <p:pic>
        <p:nvPicPr>
          <p:cNvPr id="2253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838200"/>
            <a:ext cx="7086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65061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ChangeArrowheads="1"/>
          </p:cNvSpPr>
          <p:nvPr/>
        </p:nvSpPr>
        <p:spPr bwMode="auto">
          <a:xfrm>
            <a:off x="457200" y="1524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35025">
              <a:defRPr sz="1400">
                <a:solidFill>
                  <a:schemeClr val="tx1"/>
                </a:solidFill>
                <a:latin typeface="Times" panose="02020603050405020304" pitchFamily="18" charset="0"/>
              </a:defRPr>
            </a:lvl1pPr>
            <a:lvl2pPr marL="742950" indent="-285750" defTabSz="835025">
              <a:defRPr sz="1400">
                <a:solidFill>
                  <a:schemeClr val="tx1"/>
                </a:solidFill>
                <a:latin typeface="Times" panose="02020603050405020304" pitchFamily="18" charset="0"/>
              </a:defRPr>
            </a:lvl2pPr>
            <a:lvl3pPr marL="1143000" indent="-228600" defTabSz="835025">
              <a:defRPr sz="1400">
                <a:solidFill>
                  <a:schemeClr val="tx1"/>
                </a:solidFill>
                <a:latin typeface="Times" panose="02020603050405020304" pitchFamily="18" charset="0"/>
              </a:defRPr>
            </a:lvl3pPr>
            <a:lvl4pPr marL="1600200" indent="-228600" defTabSz="835025">
              <a:defRPr sz="1400">
                <a:solidFill>
                  <a:schemeClr val="tx1"/>
                </a:solidFill>
                <a:latin typeface="Times" panose="02020603050405020304" pitchFamily="18" charset="0"/>
              </a:defRPr>
            </a:lvl4pPr>
            <a:lvl5pPr marL="2057400" indent="-228600" defTabSz="835025">
              <a:defRPr sz="1400">
                <a:solidFill>
                  <a:schemeClr val="tx1"/>
                </a:solidFill>
                <a:latin typeface="Times" panose="02020603050405020304" pitchFamily="18" charset="0"/>
              </a:defRPr>
            </a:lvl5pPr>
            <a:lvl6pPr marL="2514600" indent="-228600" defTabSz="835025" eaLnBrk="0" fontAlgn="base" hangingPunct="0">
              <a:spcBef>
                <a:spcPct val="0"/>
              </a:spcBef>
              <a:spcAft>
                <a:spcPct val="0"/>
              </a:spcAft>
              <a:defRPr sz="1400">
                <a:solidFill>
                  <a:schemeClr val="tx1"/>
                </a:solidFill>
                <a:latin typeface="Times" panose="02020603050405020304" pitchFamily="18" charset="0"/>
              </a:defRPr>
            </a:lvl6pPr>
            <a:lvl7pPr marL="2971800" indent="-228600" defTabSz="835025" eaLnBrk="0" fontAlgn="base" hangingPunct="0">
              <a:spcBef>
                <a:spcPct val="0"/>
              </a:spcBef>
              <a:spcAft>
                <a:spcPct val="0"/>
              </a:spcAft>
              <a:defRPr sz="1400">
                <a:solidFill>
                  <a:schemeClr val="tx1"/>
                </a:solidFill>
                <a:latin typeface="Times" panose="02020603050405020304" pitchFamily="18" charset="0"/>
              </a:defRPr>
            </a:lvl7pPr>
            <a:lvl8pPr marL="3429000" indent="-228600" defTabSz="835025" eaLnBrk="0" fontAlgn="base" hangingPunct="0">
              <a:spcBef>
                <a:spcPct val="0"/>
              </a:spcBef>
              <a:spcAft>
                <a:spcPct val="0"/>
              </a:spcAft>
              <a:defRPr sz="1400">
                <a:solidFill>
                  <a:schemeClr val="tx1"/>
                </a:solidFill>
                <a:latin typeface="Times" panose="02020603050405020304" pitchFamily="18" charset="0"/>
              </a:defRPr>
            </a:lvl8pPr>
            <a:lvl9pPr marL="3886200" indent="-228600" defTabSz="835025" eaLnBrk="0" fontAlgn="base" hangingPunct="0">
              <a:spcBef>
                <a:spcPct val="0"/>
              </a:spcBef>
              <a:spcAft>
                <a:spcPct val="0"/>
              </a:spcAft>
              <a:defRPr sz="1400">
                <a:solidFill>
                  <a:schemeClr val="tx1"/>
                </a:solidFill>
                <a:latin typeface="Times" panose="02020603050405020304" pitchFamily="18" charset="0"/>
              </a:defRPr>
            </a:lvl9pPr>
          </a:lstStyle>
          <a:p>
            <a:pPr algn="ctr" eaLnBrk="1" hangingPunct="1"/>
            <a:endParaRPr lang="en-US" altLang="en-US" sz="2800">
              <a:solidFill>
                <a:schemeClr val="tx2"/>
              </a:solidFill>
            </a:endParaRPr>
          </a:p>
        </p:txBody>
      </p:sp>
      <p:pic>
        <p:nvPicPr>
          <p:cNvPr id="2457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990600"/>
            <a:ext cx="65532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itle 1"/>
          <p:cNvSpPr>
            <a:spLocks noGrp="1"/>
          </p:cNvSpPr>
          <p:nvPr>
            <p:ph type="title"/>
          </p:nvPr>
        </p:nvSpPr>
        <p:spPr bwMode="auto">
          <a:xfrm>
            <a:off x="457200" y="152400"/>
            <a:ext cx="8382000" cy="723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1" dirty="0" smtClean="0"/>
              <a:t>Accuracy With Increasing Class Width for SM</a:t>
            </a:r>
          </a:p>
        </p:txBody>
      </p:sp>
    </p:spTree>
    <p:extLst>
      <p:ext uri="{BB962C8B-B14F-4D97-AF65-F5344CB8AC3E}">
        <p14:creationId xmlns:p14="http://schemas.microsoft.com/office/powerpoint/2010/main" val="36471560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bwMode="auto">
          <a:xfrm>
            <a:off x="457200" y="34925"/>
            <a:ext cx="8229600" cy="72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dirty="0" smtClean="0"/>
              <a:t>LVQ-SMOTE vs SM Breast Case</a:t>
            </a:r>
          </a:p>
        </p:txBody>
      </p:sp>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1066800"/>
            <a:ext cx="73152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4957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bwMode="auto">
          <a:xfrm>
            <a:off x="457200" y="34925"/>
            <a:ext cx="8229600" cy="727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mtClean="0"/>
              <a:t>LVQ-SMOTE vs SM Ionosphere Case</a:t>
            </a:r>
          </a:p>
        </p:txBody>
      </p:sp>
      <p:pic>
        <p:nvPicPr>
          <p:cNvPr id="3891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914400"/>
            <a:ext cx="7162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8027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1"/>
          <p:cNvSpPr>
            <a:spLocks noGrp="1" noChangeArrowheads="1"/>
          </p:cNvSpPr>
          <p:nvPr>
            <p:ph type="ctrTitle"/>
          </p:nvPr>
        </p:nvSpPr>
        <p:spPr>
          <a:xfrm>
            <a:off x="609600" y="1600200"/>
            <a:ext cx="8305800" cy="2819400"/>
          </a:xfrm>
        </p:spPr>
        <p:txBody>
          <a:bodyPr/>
          <a:lstStyle/>
          <a:p>
            <a:pPr algn="ctr" eaLnBrk="1" hangingPunct="1"/>
            <a:r>
              <a:rPr lang="en-US" altLang="en-US" sz="6000" dirty="0" smtClean="0"/>
              <a:t>Using PCA to Enhance NDE</a:t>
            </a:r>
          </a:p>
        </p:txBody>
      </p:sp>
    </p:spTree>
    <p:extLst>
      <p:ext uri="{BB962C8B-B14F-4D97-AF65-F5344CB8AC3E}">
        <p14:creationId xmlns:p14="http://schemas.microsoft.com/office/powerpoint/2010/main" val="22603161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304800"/>
            <a:ext cx="7772400" cy="533400"/>
          </a:xfrm>
        </p:spPr>
        <p:txBody>
          <a:bodyPr/>
          <a:lstStyle/>
          <a:p>
            <a:pPr algn="ctr" eaLnBrk="1" hangingPunct="1"/>
            <a:r>
              <a:rPr lang="en-US" altLang="en-US" sz="3200" smtClean="0"/>
              <a:t>Background</a:t>
            </a:r>
          </a:p>
        </p:txBody>
      </p:sp>
      <p:sp>
        <p:nvSpPr>
          <p:cNvPr id="64515" name="Rectangle 3"/>
          <p:cNvSpPr>
            <a:spLocks noGrp="1" noChangeArrowheads="1"/>
          </p:cNvSpPr>
          <p:nvPr>
            <p:ph type="body" idx="4294967295"/>
          </p:nvPr>
        </p:nvSpPr>
        <p:spPr>
          <a:xfrm>
            <a:off x="609600" y="1066800"/>
            <a:ext cx="7772400" cy="4114800"/>
          </a:xfrm>
        </p:spPr>
        <p:txBody>
          <a:bodyPr/>
          <a:lstStyle/>
          <a:p>
            <a:pPr eaLnBrk="1" hangingPunct="1">
              <a:defRPr/>
            </a:pPr>
            <a:r>
              <a:rPr lang="en-US" dirty="0" smtClean="0"/>
              <a:t>A non-destructive test needs to be developed for a physical property on panels of several composite layers</a:t>
            </a:r>
          </a:p>
          <a:p>
            <a:pPr eaLnBrk="1" hangingPunct="1">
              <a:defRPr/>
            </a:pPr>
            <a:r>
              <a:rPr lang="en-US" dirty="0" smtClean="0"/>
              <a:t>The destructive test consists of cutting a panel into six equal parts and using each part to obtain the value for the panel as a whole. </a:t>
            </a:r>
          </a:p>
          <a:p>
            <a:pPr eaLnBrk="1" hangingPunct="1">
              <a:defRPr/>
            </a:pPr>
            <a:r>
              <a:rPr lang="en-US" dirty="0" smtClean="0"/>
              <a:t>Several panels, cut into six parts, were sent to ISU CNDE lab and tested</a:t>
            </a:r>
          </a:p>
          <a:p>
            <a:pPr lvl="1" eaLnBrk="1" hangingPunct="1">
              <a:defRPr/>
            </a:pPr>
            <a:endParaRPr lang="en-US" dirty="0" smtClean="0">
              <a:effectLst>
                <a:outerShdw blurRad="38100" dist="38100" dir="2700000" algn="tl">
                  <a:srgbClr val="C0C0C0"/>
                </a:outerShdw>
              </a:effectLst>
            </a:endParaRPr>
          </a:p>
          <a:p>
            <a:pPr lvl="1" eaLnBrk="1" hangingPunct="1">
              <a:defRPr/>
            </a:pPr>
            <a:endParaRPr lang="en-US" dirty="0" smtClean="0">
              <a:effectLst>
                <a:outerShdw blurRad="38100" dist="38100" dir="2700000" algn="tl">
                  <a:srgbClr val="C0C0C0"/>
                </a:outerShdw>
              </a:effectLst>
            </a:endParaRPr>
          </a:p>
          <a:p>
            <a:pPr eaLnBrk="1" hangingPunct="1">
              <a:defRPr/>
            </a:pPr>
            <a:endParaRPr lang="en-US" dirty="0" smtClean="0">
              <a:effectLst>
                <a:outerShdw blurRad="38100" dist="38100" dir="2700000" algn="tl">
                  <a:srgbClr val="C0C0C0"/>
                </a:outerShdw>
              </a:effectLst>
            </a:endParaRPr>
          </a:p>
        </p:txBody>
      </p:sp>
    </p:spTree>
    <p:extLst>
      <p:ext uri="{BB962C8B-B14F-4D97-AF65-F5344CB8AC3E}">
        <p14:creationId xmlns:p14="http://schemas.microsoft.com/office/powerpoint/2010/main" val="24719822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85800" y="457200"/>
            <a:ext cx="7772400" cy="914400"/>
          </a:xfrm>
        </p:spPr>
        <p:txBody>
          <a:bodyPr/>
          <a:lstStyle/>
          <a:p>
            <a:pPr algn="ctr" eaLnBrk="1" hangingPunct="1"/>
            <a:r>
              <a:rPr lang="en-US" altLang="en-US" smtClean="0"/>
              <a:t>The Objective</a:t>
            </a:r>
          </a:p>
        </p:txBody>
      </p:sp>
      <p:sp>
        <p:nvSpPr>
          <p:cNvPr id="64515" name="Rectangle 3"/>
          <p:cNvSpPr>
            <a:spLocks noGrp="1" noChangeArrowheads="1"/>
          </p:cNvSpPr>
          <p:nvPr>
            <p:ph type="body" idx="4294967295"/>
          </p:nvPr>
        </p:nvSpPr>
        <p:spPr>
          <a:xfrm>
            <a:off x="609600" y="1752600"/>
            <a:ext cx="7772400" cy="2971800"/>
          </a:xfrm>
        </p:spPr>
        <p:txBody>
          <a:bodyPr/>
          <a:lstStyle/>
          <a:p>
            <a:pPr marL="457200" lvl="1" indent="0" eaLnBrk="1" hangingPunct="1">
              <a:lnSpc>
                <a:spcPct val="90000"/>
              </a:lnSpc>
              <a:buFont typeface="Wingdings" panose="05000000000000000000" pitchFamily="2" charset="2"/>
              <a:buNone/>
              <a:defRPr/>
            </a:pPr>
            <a:r>
              <a:rPr lang="en-US" sz="3200" dirty="0" smtClean="0">
                <a:effectLst>
                  <a:outerShdw blurRad="38100" dist="38100" dir="2700000" algn="tl">
                    <a:srgbClr val="C0C0C0"/>
                  </a:outerShdw>
                </a:effectLst>
              </a:rPr>
              <a:t>To develop a procedure using a novel Principal Component Analysis (PCA) method where the non-destructive tests on the six panels for each panel group correlates with the one destructive test result for each panel</a:t>
            </a:r>
          </a:p>
          <a:p>
            <a:pPr eaLnBrk="1" hangingPunct="1">
              <a:lnSpc>
                <a:spcPct val="90000"/>
              </a:lnSpc>
              <a:defRPr/>
            </a:pPr>
            <a:endParaRPr lang="en-US" sz="3200" dirty="0" smtClean="0">
              <a:effectLst>
                <a:outerShdw blurRad="38100" dist="38100" dir="2700000" algn="tl">
                  <a:srgbClr val="C0C0C0"/>
                </a:outerShdw>
              </a:effectLst>
            </a:endParaRPr>
          </a:p>
        </p:txBody>
      </p:sp>
    </p:spTree>
    <p:extLst>
      <p:ext uri="{BB962C8B-B14F-4D97-AF65-F5344CB8AC3E}">
        <p14:creationId xmlns:p14="http://schemas.microsoft.com/office/powerpoint/2010/main" val="40476961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1371600"/>
          </a:xfrm>
        </p:spPr>
        <p:txBody>
          <a:bodyPr>
            <a:normAutofit fontScale="90000"/>
          </a:bodyPr>
          <a:lstStyle/>
          <a:p>
            <a:pPr algn="ctr">
              <a:defRPr/>
            </a:pPr>
            <a:r>
              <a:rPr lang="en-US" dirty="0" smtClean="0"/>
              <a:t>Side view of Composite Panel Showing Through Transmission of the Signal of the Non-Destructive Test</a:t>
            </a:r>
            <a:endParaRPr lang="en-US" dirty="0"/>
          </a:p>
        </p:txBody>
      </p:sp>
      <p:pic>
        <p:nvPicPr>
          <p:cNvPr id="512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286000"/>
            <a:ext cx="6781800" cy="3627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4" name="TextBox 3"/>
          <p:cNvSpPr txBox="1">
            <a:spLocks noChangeArrowheads="1"/>
          </p:cNvSpPr>
          <p:nvPr/>
        </p:nvSpPr>
        <p:spPr bwMode="auto">
          <a:xfrm>
            <a:off x="2438400" y="3124200"/>
            <a:ext cx="371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T</a:t>
            </a:r>
          </a:p>
        </p:txBody>
      </p:sp>
      <p:sp>
        <p:nvSpPr>
          <p:cNvPr id="5125" name="TextBox 5"/>
          <p:cNvSpPr txBox="1">
            <a:spLocks noChangeArrowheads="1"/>
          </p:cNvSpPr>
          <p:nvPr/>
        </p:nvSpPr>
        <p:spPr bwMode="auto">
          <a:xfrm>
            <a:off x="6065838" y="3117850"/>
            <a:ext cx="3889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R</a:t>
            </a:r>
          </a:p>
        </p:txBody>
      </p:sp>
    </p:spTree>
    <p:extLst>
      <p:ext uri="{BB962C8B-B14F-4D97-AF65-F5344CB8AC3E}">
        <p14:creationId xmlns:p14="http://schemas.microsoft.com/office/powerpoint/2010/main" val="604696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7"/>
          <p:cNvSpPr>
            <a:spLocks noGrp="1"/>
          </p:cNvSpPr>
          <p:nvPr>
            <p:ph type="ctrTitle"/>
          </p:nvPr>
        </p:nvSpPr>
        <p:spPr/>
        <p:txBody>
          <a:bodyPr anchor="t"/>
          <a:lstStyle/>
          <a:p>
            <a:pPr algn="ctr"/>
            <a:r>
              <a:rPr lang="en-US" altLang="en-US" sz="6000" dirty="0" smtClean="0"/>
              <a:t>The Panel Problem</a:t>
            </a:r>
          </a:p>
        </p:txBody>
      </p:sp>
    </p:spTree>
    <p:extLst>
      <p:ext uri="{BB962C8B-B14F-4D97-AF65-F5344CB8AC3E}">
        <p14:creationId xmlns:p14="http://schemas.microsoft.com/office/powerpoint/2010/main" val="39171232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3"/>
          <p:cNvSpPr>
            <a:spLocks noGrp="1" noChangeArrowheads="1"/>
          </p:cNvSpPr>
          <p:nvPr>
            <p:ph type="title"/>
          </p:nvPr>
        </p:nvSpPr>
        <p:spPr>
          <a:xfrm>
            <a:off x="685800" y="609600"/>
            <a:ext cx="4343400" cy="533400"/>
          </a:xfrm>
        </p:spPr>
        <p:txBody>
          <a:bodyPr/>
          <a:lstStyle/>
          <a:p>
            <a:pPr algn="ctr"/>
            <a:r>
              <a:rPr lang="en-US" altLang="en-US" sz="2200" smtClean="0"/>
              <a:t>Location Matrix for Panel Surface</a:t>
            </a:r>
          </a:p>
        </p:txBody>
      </p:sp>
      <p:graphicFrame>
        <p:nvGraphicFramePr>
          <p:cNvPr id="106637" name="Group 141"/>
          <p:cNvGraphicFramePr>
            <a:graphicFrameLocks noGrp="1"/>
          </p:cNvGraphicFramePr>
          <p:nvPr>
            <p:ph idx="1"/>
          </p:nvPr>
        </p:nvGraphicFramePr>
        <p:xfrm>
          <a:off x="457200" y="1447800"/>
          <a:ext cx="4876800" cy="4114802"/>
        </p:xfrm>
        <a:graphic>
          <a:graphicData uri="http://schemas.openxmlformats.org/drawingml/2006/table">
            <a:tbl>
              <a:tblPr/>
              <a:tblGrid>
                <a:gridCol w="812800">
                  <a:extLst>
                    <a:ext uri="{9D8B030D-6E8A-4147-A177-3AD203B41FA5}">
                      <a16:colId xmlns:a16="http://schemas.microsoft.com/office/drawing/2014/main" val="20000"/>
                    </a:ext>
                  </a:extLst>
                </a:gridCol>
                <a:gridCol w="812800">
                  <a:extLst>
                    <a:ext uri="{9D8B030D-6E8A-4147-A177-3AD203B41FA5}">
                      <a16:colId xmlns:a16="http://schemas.microsoft.com/office/drawing/2014/main" val="20001"/>
                    </a:ext>
                  </a:extLst>
                </a:gridCol>
                <a:gridCol w="812800">
                  <a:extLst>
                    <a:ext uri="{9D8B030D-6E8A-4147-A177-3AD203B41FA5}">
                      <a16:colId xmlns:a16="http://schemas.microsoft.com/office/drawing/2014/main" val="20002"/>
                    </a:ext>
                  </a:extLst>
                </a:gridCol>
                <a:gridCol w="812800">
                  <a:extLst>
                    <a:ext uri="{9D8B030D-6E8A-4147-A177-3AD203B41FA5}">
                      <a16:colId xmlns:a16="http://schemas.microsoft.com/office/drawing/2014/main" val="20003"/>
                    </a:ext>
                  </a:extLst>
                </a:gridCol>
                <a:gridCol w="812800">
                  <a:extLst>
                    <a:ext uri="{9D8B030D-6E8A-4147-A177-3AD203B41FA5}">
                      <a16:colId xmlns:a16="http://schemas.microsoft.com/office/drawing/2014/main" val="20004"/>
                    </a:ext>
                  </a:extLst>
                </a:gridCol>
                <a:gridCol w="812800">
                  <a:extLst>
                    <a:ext uri="{9D8B030D-6E8A-4147-A177-3AD203B41FA5}">
                      <a16:colId xmlns:a16="http://schemas.microsoft.com/office/drawing/2014/main" val="20005"/>
                    </a:ext>
                  </a:extLst>
                </a:gridCol>
              </a:tblGrid>
              <a:tr h="5699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1</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251</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62,251</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9921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990600">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992188">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6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569913">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250</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500</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 latinLnBrk="0" hangingPunct="0">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cs typeface="Arial" charset="0"/>
                        </a:rPr>
                        <a:t>62,500</a:t>
                      </a:r>
                      <a:endParaRPr kumimoji="0" lang="en-US" sz="1600" b="0" i="0" u="none" strike="noStrike" cap="none" normalizeH="0" baseline="0" smtClean="0">
                        <a:ln>
                          <a:noFill/>
                        </a:ln>
                        <a:solidFill>
                          <a:schemeClr val="tx1"/>
                        </a:solidFill>
                        <a:effectLst/>
                        <a:latin typeface="Times New Roman" pitchFamily="18" charset="0"/>
                      </a:endParaRPr>
                    </a:p>
                  </a:txBody>
                  <a:tcPr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6422" name="Rectangle 181"/>
          <p:cNvSpPr>
            <a:spLocks noChangeArrowheads="1"/>
          </p:cNvSpPr>
          <p:nvPr/>
        </p:nvSpPr>
        <p:spPr bwMode="auto">
          <a:xfrm>
            <a:off x="5715000" y="609600"/>
            <a:ext cx="2971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2200" b="1">
                <a:solidFill>
                  <a:schemeClr val="accent2"/>
                </a:solidFill>
              </a:rPr>
              <a:t>Gates for Panel Depth</a:t>
            </a:r>
          </a:p>
        </p:txBody>
      </p:sp>
      <p:sp>
        <p:nvSpPr>
          <p:cNvPr id="16423" name="Text Box 182"/>
          <p:cNvSpPr txBox="1">
            <a:spLocks noChangeArrowheads="1"/>
          </p:cNvSpPr>
          <p:nvPr/>
        </p:nvSpPr>
        <p:spPr bwMode="auto">
          <a:xfrm>
            <a:off x="5715000" y="4038600"/>
            <a:ext cx="3017838" cy="1339850"/>
          </a:xfrm>
          <a:prstGeom prst="rect">
            <a:avLst/>
          </a:prstGeom>
          <a:solidFill>
            <a:srgbClr val="DDDDDD"/>
          </a:solidFill>
          <a:ln w="28575">
            <a:solidFill>
              <a:srgbClr val="FF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t>G</a:t>
            </a:r>
            <a:r>
              <a:rPr lang="en-US" altLang="en-US" sz="2000" i="1" baseline="-25000"/>
              <a:t>j</a:t>
            </a:r>
            <a:r>
              <a:rPr lang="en-US" altLang="en-US" sz="2000"/>
              <a:t> gives the statistical measurement of the signal in a certain depth range of the panel called “Gates.”</a:t>
            </a:r>
            <a:endParaRPr lang="en-US" altLang="en-US" sz="2000" i="1"/>
          </a:p>
        </p:txBody>
      </p:sp>
      <p:pic>
        <p:nvPicPr>
          <p:cNvPr id="16424" name="Picture 18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447800"/>
            <a:ext cx="1452563"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05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228600"/>
            <a:ext cx="7772400" cy="609600"/>
          </a:xfrm>
        </p:spPr>
        <p:txBody>
          <a:bodyPr/>
          <a:lstStyle/>
          <a:p>
            <a:pPr algn="ctr"/>
            <a:r>
              <a:rPr lang="en-US" altLang="en-US" sz="3200" smtClean="0"/>
              <a:t>Electronic Signal Data Matrix</a:t>
            </a:r>
          </a:p>
        </p:txBody>
      </p:sp>
      <p:graphicFrame>
        <p:nvGraphicFramePr>
          <p:cNvPr id="81261" name="Group 365"/>
          <p:cNvGraphicFramePr>
            <a:graphicFrameLocks noGrp="1"/>
          </p:cNvGraphicFramePr>
          <p:nvPr>
            <p:ph idx="1"/>
          </p:nvPr>
        </p:nvGraphicFramePr>
        <p:xfrm>
          <a:off x="914400" y="1295400"/>
          <a:ext cx="6781800" cy="3505201"/>
        </p:xfrm>
        <a:graphic>
          <a:graphicData uri="http://schemas.openxmlformats.org/drawingml/2006/table">
            <a:tbl>
              <a:tblPr/>
              <a:tblGrid>
                <a:gridCol w="1096963">
                  <a:extLst>
                    <a:ext uri="{9D8B030D-6E8A-4147-A177-3AD203B41FA5}">
                      <a16:colId xmlns:a16="http://schemas.microsoft.com/office/drawing/2014/main" val="20000"/>
                    </a:ext>
                  </a:extLst>
                </a:gridCol>
                <a:gridCol w="946150">
                  <a:extLst>
                    <a:ext uri="{9D8B030D-6E8A-4147-A177-3AD203B41FA5}">
                      <a16:colId xmlns:a16="http://schemas.microsoft.com/office/drawing/2014/main" val="20001"/>
                    </a:ext>
                  </a:extLst>
                </a:gridCol>
                <a:gridCol w="944562">
                  <a:extLst>
                    <a:ext uri="{9D8B030D-6E8A-4147-A177-3AD203B41FA5}">
                      <a16:colId xmlns:a16="http://schemas.microsoft.com/office/drawing/2014/main" val="20002"/>
                    </a:ext>
                  </a:extLst>
                </a:gridCol>
                <a:gridCol w="946150">
                  <a:extLst>
                    <a:ext uri="{9D8B030D-6E8A-4147-A177-3AD203B41FA5}">
                      <a16:colId xmlns:a16="http://schemas.microsoft.com/office/drawing/2014/main" val="20003"/>
                    </a:ext>
                  </a:extLst>
                </a:gridCol>
                <a:gridCol w="944563">
                  <a:extLst>
                    <a:ext uri="{9D8B030D-6E8A-4147-A177-3AD203B41FA5}">
                      <a16:colId xmlns:a16="http://schemas.microsoft.com/office/drawing/2014/main" val="20004"/>
                    </a:ext>
                  </a:extLst>
                </a:gridCol>
                <a:gridCol w="946150">
                  <a:extLst>
                    <a:ext uri="{9D8B030D-6E8A-4147-A177-3AD203B41FA5}">
                      <a16:colId xmlns:a16="http://schemas.microsoft.com/office/drawing/2014/main" val="20005"/>
                    </a:ext>
                  </a:extLst>
                </a:gridCol>
                <a:gridCol w="957262">
                  <a:extLst>
                    <a:ext uri="{9D8B030D-6E8A-4147-A177-3AD203B41FA5}">
                      <a16:colId xmlns:a16="http://schemas.microsoft.com/office/drawing/2014/main" val="20006"/>
                    </a:ext>
                  </a:extLst>
                </a:gridCol>
              </a:tblGrid>
              <a:tr h="641350">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Location</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G</a:t>
                      </a:r>
                      <a:r>
                        <a:rPr kumimoji="0" lang="en-US" sz="1800" b="0" i="0" u="none" strike="noStrike" cap="none" normalizeH="0" baseline="-3000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G</a:t>
                      </a:r>
                      <a:r>
                        <a:rPr kumimoji="0" lang="en-US" sz="1800" b="0" i="0" u="none" strike="noStrike" cap="none" normalizeH="0" baseline="-30000" smtClean="0">
                          <a:ln>
                            <a:noFill/>
                          </a:ln>
                          <a:solidFill>
                            <a:schemeClr val="tx1"/>
                          </a:solidFill>
                          <a:effectLst/>
                          <a:latin typeface="Arial" charset="0"/>
                          <a:cs typeface="Arial" charset="0"/>
                        </a:rPr>
                        <a:t>2</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G</a:t>
                      </a:r>
                      <a:r>
                        <a:rPr kumimoji="0" lang="en-US" sz="1800" b="0" i="0" u="none" strike="noStrike" cap="none" normalizeH="0" baseline="-30000" smtClean="0">
                          <a:ln>
                            <a:noFill/>
                          </a:ln>
                          <a:solidFill>
                            <a:schemeClr val="tx1"/>
                          </a:solidFill>
                          <a:effectLst/>
                          <a:latin typeface="Arial" charset="0"/>
                          <a:cs typeface="Arial" charset="0"/>
                        </a:rPr>
                        <a:t>10</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8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1</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1,1</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1,2</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1,10</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690563">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6889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690563">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FF0000"/>
                        </a:buClr>
                        <a:buSzTx/>
                        <a:buFontTx/>
                        <a:buNone/>
                        <a:tabLst/>
                      </a:pPr>
                      <a:endParaRPr kumimoji="0" lang="en-US" sz="1800" b="0" i="0" u="none" strike="noStrike" cap="none" normalizeH="0" baseline="0" smtClean="0">
                        <a:ln>
                          <a:noFill/>
                        </a:ln>
                        <a:solidFill>
                          <a:srgbClr val="CC000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96875">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62,500</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62500,1</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w="12700" cap="flat" cmpd="sng" algn="ctr">
                      <a:solidFill>
                        <a:srgbClr val="000000"/>
                      </a:solidFill>
                      <a:prstDash val="solid"/>
                      <a:round/>
                      <a:headEnd type="none" w="med" len="med"/>
                      <a:tailEnd type="none" w="med" len="med"/>
                    </a:lnL>
                    <a:lnR>
                      <a:noFill/>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62500,2</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cs typeface="Arial" charset="0"/>
                        </a:rPr>
                        <a:t>.</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a:noFill/>
                    </a:lnR>
                    <a:lnT>
                      <a:noFill/>
                    </a:lnT>
                    <a:lnB cap="flat">
                      <a:noFill/>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cs typeface="Arial" charset="0"/>
                        </a:rPr>
                        <a:t>x</a:t>
                      </a:r>
                      <a:r>
                        <a:rPr kumimoji="0" lang="en-US" sz="1800" b="0" i="0" u="none" strike="noStrike" cap="none" normalizeH="0" baseline="-30000" smtClean="0">
                          <a:ln>
                            <a:noFill/>
                          </a:ln>
                          <a:solidFill>
                            <a:schemeClr val="tx1"/>
                          </a:solidFill>
                          <a:effectLst/>
                          <a:latin typeface="Arial" charset="0"/>
                          <a:cs typeface="Arial" charset="0"/>
                        </a:rPr>
                        <a:t>62500,10</a:t>
                      </a:r>
                      <a:endParaRPr kumimoji="0" lang="en-US" sz="1800" b="0" i="0" u="none" strike="noStrike" cap="none" normalizeH="0" baseline="0" smtClean="0">
                        <a:ln>
                          <a:noFill/>
                        </a:ln>
                        <a:solidFill>
                          <a:schemeClr val="tx1"/>
                        </a:solidFill>
                        <a:effectLst/>
                        <a:latin typeface="Times New Roman" pitchFamily="18" charset="0"/>
                      </a:endParaRPr>
                    </a:p>
                  </a:txBody>
                  <a:tcPr anchor="b"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7456" name="Text Box 366"/>
          <p:cNvSpPr txBox="1">
            <a:spLocks noChangeArrowheads="1"/>
          </p:cNvSpPr>
          <p:nvPr/>
        </p:nvSpPr>
        <p:spPr bwMode="auto">
          <a:xfrm>
            <a:off x="593725" y="5272088"/>
            <a:ext cx="79105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t>x</a:t>
            </a:r>
            <a:r>
              <a:rPr lang="en-US" altLang="en-US" sz="2000" i="1" baseline="-25000"/>
              <a:t>ij</a:t>
            </a:r>
            <a:r>
              <a:rPr lang="en-US" altLang="en-US" sz="2000"/>
              <a:t> is the statistical measurement of the signal at location </a:t>
            </a:r>
            <a:r>
              <a:rPr lang="en-US" altLang="en-US" sz="2000" i="1"/>
              <a:t>i </a:t>
            </a:r>
            <a:r>
              <a:rPr lang="en-US" altLang="en-US" sz="2000"/>
              <a:t>corresponding to </a:t>
            </a:r>
          </a:p>
          <a:p>
            <a:pPr eaLnBrk="1" hangingPunct="1"/>
            <a:r>
              <a:rPr lang="en-US" altLang="en-US" sz="2000"/>
              <a:t>G</a:t>
            </a:r>
            <a:r>
              <a:rPr lang="en-US" altLang="en-US" sz="2000" i="1" baseline="-25000"/>
              <a:t>j</a:t>
            </a:r>
            <a:r>
              <a:rPr lang="en-US" altLang="en-US" sz="2000"/>
              <a:t>. </a:t>
            </a:r>
            <a:endParaRPr lang="en-US" altLang="en-US" sz="2000" i="1"/>
          </a:p>
        </p:txBody>
      </p:sp>
    </p:spTree>
    <p:extLst>
      <p:ext uri="{BB962C8B-B14F-4D97-AF65-F5344CB8AC3E}">
        <p14:creationId xmlns:p14="http://schemas.microsoft.com/office/powerpoint/2010/main" val="605399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38200" y="228600"/>
            <a:ext cx="7772400" cy="457200"/>
          </a:xfrm>
        </p:spPr>
        <p:txBody>
          <a:bodyPr/>
          <a:lstStyle/>
          <a:p>
            <a:pPr algn="ctr"/>
            <a:r>
              <a:rPr lang="en-US" altLang="en-US" sz="3200" smtClean="0"/>
              <a:t>Pseudo Electronic Signal Data Matrix</a:t>
            </a:r>
          </a:p>
        </p:txBody>
      </p:sp>
      <p:graphicFrame>
        <p:nvGraphicFramePr>
          <p:cNvPr id="18435" name="Object 275"/>
          <p:cNvGraphicFramePr>
            <a:graphicFrameLocks noChangeAspect="1"/>
          </p:cNvGraphicFramePr>
          <p:nvPr>
            <p:ph idx="1"/>
          </p:nvPr>
        </p:nvGraphicFramePr>
        <p:xfrm>
          <a:off x="1524000" y="914400"/>
          <a:ext cx="6399213" cy="436563"/>
        </p:xfrm>
        <a:graphic>
          <a:graphicData uri="http://schemas.openxmlformats.org/presentationml/2006/ole">
            <mc:AlternateContent xmlns:mc="http://schemas.openxmlformats.org/markup-compatibility/2006">
              <mc:Choice xmlns:v="urn:schemas-microsoft-com:vml" Requires="v">
                <p:oleObj spid="_x0000_s6153" name="Equation" r:id="rId3" imgW="3530600" imgH="241300" progId="Equation.3">
                  <p:embed/>
                </p:oleObj>
              </mc:Choice>
              <mc:Fallback>
                <p:oleObj name="Equation" r:id="rId3" imgW="3530600" imgH="241300" progId="Equation.3">
                  <p:embed/>
                  <p:pic>
                    <p:nvPicPr>
                      <p:cNvPr id="18435" name="Object 2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914400"/>
                        <a:ext cx="6399213" cy="436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36" name="Text Box 276"/>
          <p:cNvSpPr txBox="1">
            <a:spLocks noChangeArrowheads="1"/>
          </p:cNvSpPr>
          <p:nvPr/>
        </p:nvSpPr>
        <p:spPr bwMode="auto">
          <a:xfrm>
            <a:off x="685800" y="4419600"/>
            <a:ext cx="79105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t>Thus, PCA creates pseudo variables that are linear combinations of the gates at a particular location on the panel</a:t>
            </a:r>
            <a:endParaRPr lang="en-US" altLang="en-US" sz="2000" i="1"/>
          </a:p>
        </p:txBody>
      </p:sp>
      <p:pic>
        <p:nvPicPr>
          <p:cNvPr id="18437" name="Picture 27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6800" y="1905000"/>
            <a:ext cx="7129463" cy="179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79738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609600" y="228600"/>
            <a:ext cx="7772400" cy="685800"/>
          </a:xfrm>
        </p:spPr>
        <p:txBody>
          <a:bodyPr/>
          <a:lstStyle/>
          <a:p>
            <a:pPr algn="ctr"/>
            <a:r>
              <a:rPr lang="en-US" altLang="en-US" smtClean="0"/>
              <a:t>Finding and Defining the Index</a:t>
            </a:r>
          </a:p>
        </p:txBody>
      </p:sp>
      <p:pic>
        <p:nvPicPr>
          <p:cNvPr id="1945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447800"/>
            <a:ext cx="377825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0"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1436688"/>
            <a:ext cx="377825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9461" name="Object 3"/>
          <p:cNvGraphicFramePr>
            <a:graphicFrameLocks noChangeAspect="1"/>
          </p:cNvGraphicFramePr>
          <p:nvPr/>
        </p:nvGraphicFramePr>
        <p:xfrm>
          <a:off x="1143000" y="4648200"/>
          <a:ext cx="3382963" cy="919163"/>
        </p:xfrm>
        <a:graphic>
          <a:graphicData uri="http://schemas.openxmlformats.org/presentationml/2006/ole">
            <mc:AlternateContent xmlns:mc="http://schemas.openxmlformats.org/markup-compatibility/2006">
              <mc:Choice xmlns:v="urn:schemas-microsoft-com:vml" Requires="v">
                <p:oleObj spid="_x0000_s7177" name="Equation" r:id="rId5" imgW="1866900" imgH="508000" progId="Equation.3">
                  <p:embed/>
                </p:oleObj>
              </mc:Choice>
              <mc:Fallback>
                <p:oleObj name="Equation" r:id="rId5" imgW="1866900" imgH="508000" progId="Equation.3">
                  <p:embed/>
                  <p:pic>
                    <p:nvPicPr>
                      <p:cNvPr id="19461"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4648200"/>
                        <a:ext cx="3382963" cy="919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2" name="Text Box 9"/>
          <p:cNvSpPr txBox="1">
            <a:spLocks noChangeArrowheads="1"/>
          </p:cNvSpPr>
          <p:nvPr/>
        </p:nvSpPr>
        <p:spPr bwMode="auto">
          <a:xfrm>
            <a:off x="5105400" y="4876800"/>
            <a:ext cx="3036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t>where </a:t>
            </a:r>
            <a:r>
              <a:rPr lang="en-US" altLang="en-US" sz="2000" i="1"/>
              <a:t>k</a:t>
            </a:r>
            <a:r>
              <a:rPr lang="en-US" altLang="en-US" sz="2000"/>
              <a:t> is the panel number</a:t>
            </a:r>
          </a:p>
        </p:txBody>
      </p:sp>
    </p:spTree>
    <p:extLst>
      <p:ext uri="{BB962C8B-B14F-4D97-AF65-F5344CB8AC3E}">
        <p14:creationId xmlns:p14="http://schemas.microsoft.com/office/powerpoint/2010/main" val="11209513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a:xfrm>
            <a:off x="685800" y="228600"/>
            <a:ext cx="7772400" cy="838200"/>
          </a:xfrm>
        </p:spPr>
        <p:txBody>
          <a:bodyPr>
            <a:normAutofit fontScale="90000"/>
          </a:bodyPr>
          <a:lstStyle/>
          <a:p>
            <a:pPr algn="ctr" eaLnBrk="1" hangingPunct="1">
              <a:defRPr/>
            </a:pPr>
            <a:r>
              <a:rPr lang="en-US" sz="3200" dirty="0"/>
              <a:t> </a:t>
            </a:r>
            <a:r>
              <a:rPr lang="en-US" sz="3200" dirty="0" smtClean="0"/>
              <a:t>The Consistency and Strength of This Index Across All Panel Sections For Four Groups</a:t>
            </a:r>
          </a:p>
        </p:txBody>
      </p:sp>
      <p:graphicFrame>
        <p:nvGraphicFramePr>
          <p:cNvPr id="20483" name="Object 5"/>
          <p:cNvGraphicFramePr>
            <a:graphicFrameLocks noChangeAspect="1"/>
          </p:cNvGraphicFramePr>
          <p:nvPr/>
        </p:nvGraphicFramePr>
        <p:xfrm>
          <a:off x="5486400" y="1828800"/>
          <a:ext cx="3382963" cy="919163"/>
        </p:xfrm>
        <a:graphic>
          <a:graphicData uri="http://schemas.openxmlformats.org/presentationml/2006/ole">
            <mc:AlternateContent xmlns:mc="http://schemas.openxmlformats.org/markup-compatibility/2006">
              <mc:Choice xmlns:v="urn:schemas-microsoft-com:vml" Requires="v">
                <p:oleObj spid="_x0000_s8201" name="Equation" r:id="rId4" imgW="1866900" imgH="508000" progId="Equation.3">
                  <p:embed/>
                </p:oleObj>
              </mc:Choice>
              <mc:Fallback>
                <p:oleObj name="Equation" r:id="rId4" imgW="1866900" imgH="508000" progId="Equation.3">
                  <p:embed/>
                  <p:pic>
                    <p:nvPicPr>
                      <p:cNvPr id="20483"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828800"/>
                        <a:ext cx="3382963" cy="919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4" name="Text Box 7"/>
          <p:cNvSpPr txBox="1">
            <a:spLocks noChangeArrowheads="1"/>
          </p:cNvSpPr>
          <p:nvPr/>
        </p:nvSpPr>
        <p:spPr bwMode="auto">
          <a:xfrm>
            <a:off x="609600" y="4876800"/>
            <a:ext cx="7910513" cy="132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sz="2000"/>
              <a:t>Thus, </a:t>
            </a:r>
            <a:r>
              <a:rPr lang="en-US" altLang="en-US" sz="2000" i="1"/>
              <a:t>I</a:t>
            </a:r>
            <a:r>
              <a:rPr lang="en-US" altLang="en-US" sz="2000" i="1" baseline="-25000"/>
              <a:t>k</a:t>
            </a:r>
            <a:r>
              <a:rPr lang="en-US" altLang="en-US" sz="2000" i="1"/>
              <a:t> </a:t>
            </a:r>
            <a:r>
              <a:rPr lang="en-US" altLang="en-US" sz="2000"/>
              <a:t>is a performance measure created from principle component (PC) 3</a:t>
            </a:r>
          </a:p>
          <a:p>
            <a:pPr eaLnBrk="1" hangingPunct="1"/>
            <a:r>
              <a:rPr lang="en-US" altLang="en-US" sz="2000"/>
              <a:t>that contrast the weight for Gate 1 with the average of the other gates. </a:t>
            </a:r>
            <a:r>
              <a:rPr lang="en-US" altLang="en-US" sz="2000" b="1">
                <a:solidFill>
                  <a:srgbClr val="FF3300"/>
                </a:solidFill>
              </a:rPr>
              <a:t>This measure correlates well with the destructive test results as shown by the figure.</a:t>
            </a:r>
            <a:endParaRPr lang="en-US" altLang="en-US" sz="2000" b="1" i="1">
              <a:solidFill>
                <a:srgbClr val="FF3300"/>
              </a:solidFill>
            </a:endParaRPr>
          </a:p>
        </p:txBody>
      </p:sp>
      <p:pic>
        <p:nvPicPr>
          <p:cNvPr id="2048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 y="1219200"/>
            <a:ext cx="4935538"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8200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533400"/>
          </a:xfrm>
        </p:spPr>
        <p:txBody>
          <a:bodyPr>
            <a:normAutofit fontScale="90000"/>
          </a:bodyPr>
          <a:lstStyle/>
          <a:p>
            <a:pPr algn="ctr">
              <a:defRPr/>
            </a:pPr>
            <a:r>
              <a:rPr lang="en-US" dirty="0" smtClean="0"/>
              <a:t>The Correlation of </a:t>
            </a:r>
            <a:r>
              <a:rPr lang="en-US" dirty="0" err="1" smtClean="0"/>
              <a:t>I</a:t>
            </a:r>
            <a:r>
              <a:rPr lang="en-US" baseline="-25000" dirty="0" err="1" smtClean="0"/>
              <a:t>k</a:t>
            </a:r>
            <a:r>
              <a:rPr lang="en-US" dirty="0" smtClean="0"/>
              <a:t> With the Destructive Test </a:t>
            </a:r>
            <a:endParaRPr lang="en-US" dirty="0"/>
          </a:p>
        </p:txBody>
      </p:sp>
      <p:pic>
        <p:nvPicPr>
          <p:cNvPr id="2150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538" y="1524000"/>
            <a:ext cx="4029075"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8" name="TextBox 3"/>
          <p:cNvSpPr txBox="1">
            <a:spLocks noChangeArrowheads="1"/>
          </p:cNvSpPr>
          <p:nvPr/>
        </p:nvSpPr>
        <p:spPr bwMode="auto">
          <a:xfrm>
            <a:off x="692150" y="914400"/>
            <a:ext cx="3494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All Panel Groups -- r = 0.7</a:t>
            </a:r>
          </a:p>
        </p:txBody>
      </p:sp>
      <p:sp>
        <p:nvSpPr>
          <p:cNvPr id="21509" name="TextBox 8"/>
          <p:cNvSpPr txBox="1">
            <a:spLocks noChangeArrowheads="1"/>
          </p:cNvSpPr>
          <p:nvPr/>
        </p:nvSpPr>
        <p:spPr bwMode="auto">
          <a:xfrm>
            <a:off x="4800600" y="914400"/>
            <a:ext cx="370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en-US"/>
              <a:t>Group N Removed -- r = 0.8</a:t>
            </a:r>
          </a:p>
        </p:txBody>
      </p:sp>
      <p:pic>
        <p:nvPicPr>
          <p:cNvPr id="2151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5500" y="1519238"/>
            <a:ext cx="4029075" cy="2925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02607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685800" y="304800"/>
            <a:ext cx="7772400" cy="533400"/>
          </a:xfrm>
        </p:spPr>
        <p:txBody>
          <a:bodyPr/>
          <a:lstStyle/>
          <a:p>
            <a:pPr algn="ctr" eaLnBrk="1" hangingPunct="1"/>
            <a:r>
              <a:rPr lang="en-US" altLang="en-US" sz="3200" dirty="0" smtClean="0"/>
              <a:t>Other Applications and Methodologies</a:t>
            </a:r>
            <a:endParaRPr lang="en-US" altLang="en-US" sz="3200" dirty="0" smtClean="0"/>
          </a:p>
        </p:txBody>
      </p:sp>
      <p:sp>
        <p:nvSpPr>
          <p:cNvPr id="64515" name="Rectangle 3"/>
          <p:cNvSpPr>
            <a:spLocks noGrp="1" noChangeArrowheads="1"/>
          </p:cNvSpPr>
          <p:nvPr>
            <p:ph type="body" idx="4294967295"/>
          </p:nvPr>
        </p:nvSpPr>
        <p:spPr>
          <a:xfrm>
            <a:off x="609600" y="860323"/>
            <a:ext cx="7772400" cy="5257800"/>
          </a:xfrm>
        </p:spPr>
        <p:txBody>
          <a:bodyPr>
            <a:normAutofit fontScale="85000" lnSpcReduction="20000"/>
          </a:bodyPr>
          <a:lstStyle/>
          <a:p>
            <a:pPr eaLnBrk="1" hangingPunct="1">
              <a:defRPr/>
            </a:pPr>
            <a:r>
              <a:rPr lang="en-US" dirty="0" err="1">
                <a:effectLst>
                  <a:outerShdw blurRad="38100" dist="38100" dir="2700000" algn="tl">
                    <a:srgbClr val="C0C0C0"/>
                  </a:outerShdw>
                </a:effectLst>
              </a:rPr>
              <a:t>Hald</a:t>
            </a:r>
            <a:r>
              <a:rPr lang="en-US" dirty="0">
                <a:effectLst>
                  <a:outerShdw blurRad="38100" dist="38100" dir="2700000" algn="tl">
                    <a:srgbClr val="C0C0C0"/>
                  </a:outerShdw>
                </a:effectLst>
              </a:rPr>
              <a:t>, E. S., R. J. Stoner and D. K Rollins, “Determining Juvenile Cancer Types From </a:t>
            </a:r>
            <a:r>
              <a:rPr lang="en-US" dirty="0" smtClean="0">
                <a:effectLst>
                  <a:outerShdw blurRad="38100" dist="38100" dir="2700000" algn="tl">
                    <a:srgbClr val="C0C0C0"/>
                  </a:outerShdw>
                </a:effectLst>
              </a:rPr>
              <a:t>Gene Expression </a:t>
            </a:r>
            <a:r>
              <a:rPr lang="en-US" dirty="0">
                <a:effectLst>
                  <a:outerShdw blurRad="38100" dist="38100" dir="2700000" algn="tl">
                    <a:srgbClr val="C0C0C0"/>
                  </a:outerShdw>
                </a:effectLst>
              </a:rPr>
              <a:t>Using Gene </a:t>
            </a:r>
            <a:r>
              <a:rPr lang="en-US" dirty="0" smtClean="0">
                <a:effectLst>
                  <a:outerShdw blurRad="38100" dist="38100" dir="2700000" algn="tl">
                    <a:srgbClr val="C0C0C0"/>
                  </a:outerShdw>
                </a:effectLst>
              </a:rPr>
              <a:t> Contribution </a:t>
            </a:r>
            <a:r>
              <a:rPr lang="en-US" dirty="0">
                <a:effectLst>
                  <a:outerShdw blurRad="38100" dist="38100" dir="2700000" algn="tl">
                    <a:srgbClr val="C0C0C0"/>
                  </a:outerShdw>
                </a:effectLst>
              </a:rPr>
              <a:t>and Differential Analysis,” Journal of </a:t>
            </a:r>
            <a:r>
              <a:rPr lang="en-US" dirty="0" err="1" smtClean="0">
                <a:effectLst>
                  <a:outerShdw blurRad="38100" dist="38100" dir="2700000" algn="tl">
                    <a:srgbClr val="C0C0C0"/>
                  </a:outerShdw>
                </a:effectLst>
              </a:rPr>
              <a:t>MedicalStatistics</a:t>
            </a:r>
            <a:r>
              <a:rPr lang="en-US" dirty="0" smtClean="0">
                <a:effectLst>
                  <a:outerShdw blurRad="38100" dist="38100" dir="2700000" algn="tl">
                    <a:srgbClr val="C0C0C0"/>
                  </a:outerShdw>
                </a:effectLst>
              </a:rPr>
              <a:t> </a:t>
            </a:r>
            <a:r>
              <a:rPr lang="en-US" dirty="0">
                <a:effectLst>
                  <a:outerShdw blurRad="38100" dist="38100" dir="2700000" algn="tl">
                    <a:srgbClr val="C0C0C0"/>
                  </a:outerShdw>
                </a:effectLst>
              </a:rPr>
              <a:t>and Informatics 2014 2: 2 (2 April 2014</a:t>
            </a:r>
            <a:r>
              <a:rPr lang="en-US" dirty="0" smtClean="0">
                <a:effectLst>
                  <a:outerShdw blurRad="38100" dist="38100" dir="2700000" algn="tl">
                    <a:srgbClr val="C0C0C0"/>
                  </a:outerShdw>
                </a:effectLst>
              </a:rPr>
              <a:t>).</a:t>
            </a:r>
          </a:p>
          <a:p>
            <a:r>
              <a:rPr lang="en-US" dirty="0" err="1"/>
              <a:t>Teh</a:t>
            </a:r>
            <a:r>
              <a:rPr lang="en-US" dirty="0"/>
              <a:t>, A., D. Layton, D. R. </a:t>
            </a:r>
            <a:r>
              <a:rPr lang="en-US" dirty="0" err="1"/>
              <a:t>Hyduke</a:t>
            </a:r>
            <a:r>
              <a:rPr lang="en-US" dirty="0"/>
              <a:t>, L. R. Jarboe and D. K. Rollins, “Data Mining Based </a:t>
            </a:r>
            <a:r>
              <a:rPr lang="en-US" dirty="0" smtClean="0"/>
              <a:t>on Principal </a:t>
            </a:r>
            <a:r>
              <a:rPr lang="en-US" dirty="0"/>
              <a:t>Component Analysis: Application to the Nitric Oxide Response in Escherichia </a:t>
            </a:r>
            <a:r>
              <a:rPr lang="en-US" dirty="0" smtClean="0"/>
              <a:t>coli (No</a:t>
            </a:r>
            <a:r>
              <a:rPr lang="en-US" dirty="0"/>
              <a:t>. JSSA-E20131006-01),” Journal of Statistical Science and Application, </a:t>
            </a:r>
            <a:r>
              <a:rPr lang="en-US" b="1" dirty="0"/>
              <a:t>2</a:t>
            </a:r>
            <a:r>
              <a:rPr lang="en-US" dirty="0"/>
              <a:t>(1), </a:t>
            </a:r>
            <a:r>
              <a:rPr lang="en-US" dirty="0" smtClean="0"/>
              <a:t>1-18(2014</a:t>
            </a:r>
            <a:r>
              <a:rPr lang="en-US" dirty="0"/>
              <a:t>).</a:t>
            </a:r>
            <a:endParaRPr lang="en-US" dirty="0" smtClean="0">
              <a:effectLst>
                <a:outerShdw blurRad="38100" dist="38100" dir="2700000" algn="tl">
                  <a:srgbClr val="C0C0C0"/>
                </a:outerShdw>
              </a:effectLst>
            </a:endParaRPr>
          </a:p>
          <a:p>
            <a:pPr eaLnBrk="1" hangingPunct="1">
              <a:defRPr/>
            </a:pPr>
            <a:r>
              <a:rPr lang="en-US" dirty="0">
                <a:effectLst>
                  <a:outerShdw blurRad="38100" dist="38100" dir="2700000" algn="tl">
                    <a:srgbClr val="C0C0C0"/>
                  </a:outerShdw>
                </a:effectLst>
              </a:rPr>
              <a:t>Ghasemi, P., M. </a:t>
            </a:r>
            <a:r>
              <a:rPr lang="en-US" dirty="0" err="1">
                <a:effectLst>
                  <a:outerShdw blurRad="38100" dist="38100" dir="2700000" algn="tl">
                    <a:srgbClr val="C0C0C0"/>
                  </a:outerShdw>
                </a:effectLst>
              </a:rPr>
              <a:t>Aslani</a:t>
            </a:r>
            <a:r>
              <a:rPr lang="en-US" dirty="0">
                <a:effectLst>
                  <a:outerShdw blurRad="38100" dist="38100" dir="2700000" algn="tl">
                    <a:srgbClr val="C0C0C0"/>
                  </a:outerShdw>
                </a:effectLst>
              </a:rPr>
              <a:t>, D. K. Rollins, R. C. Williams, and V. R. Schaefer, “</a:t>
            </a:r>
            <a:r>
              <a:rPr lang="en-US" dirty="0" smtClean="0">
                <a:effectLst>
                  <a:outerShdw blurRad="38100" dist="38100" dir="2700000" algn="tl">
                    <a:srgbClr val="C0C0C0"/>
                  </a:outerShdw>
                </a:effectLst>
              </a:rPr>
              <a:t>Modeling Rutting </a:t>
            </a:r>
            <a:r>
              <a:rPr lang="en-US" dirty="0">
                <a:effectLst>
                  <a:outerShdw blurRad="38100" dist="38100" dir="2700000" algn="tl">
                    <a:srgbClr val="C0C0C0"/>
                  </a:outerShdw>
                </a:effectLst>
              </a:rPr>
              <a:t>Susceptibility of Asphalt Pavement Using Principal Component Pseudo Inputs </a:t>
            </a:r>
            <a:r>
              <a:rPr lang="en-US" dirty="0" smtClean="0">
                <a:effectLst>
                  <a:outerShdw blurRad="38100" dist="38100" dir="2700000" algn="tl">
                    <a:srgbClr val="C0C0C0"/>
                  </a:outerShdw>
                </a:effectLst>
              </a:rPr>
              <a:t>in Regression </a:t>
            </a:r>
            <a:r>
              <a:rPr lang="en-US" dirty="0">
                <a:effectLst>
                  <a:outerShdw blurRad="38100" dist="38100" dir="2700000" algn="tl">
                    <a:srgbClr val="C0C0C0"/>
                  </a:outerShdw>
                </a:effectLst>
              </a:rPr>
              <a:t>and Neural Networks,” submitted to Transportation Research Record: Journal </a:t>
            </a:r>
            <a:r>
              <a:rPr lang="en-US" dirty="0" smtClean="0">
                <a:effectLst>
                  <a:outerShdw blurRad="38100" dist="38100" dir="2700000" algn="tl">
                    <a:srgbClr val="C0C0C0"/>
                  </a:outerShdw>
                </a:effectLst>
              </a:rPr>
              <a:t>of the </a:t>
            </a:r>
            <a:r>
              <a:rPr lang="en-US" dirty="0">
                <a:effectLst>
                  <a:outerShdw blurRad="38100" dist="38100" dir="2700000" algn="tl">
                    <a:srgbClr val="C0C0C0"/>
                  </a:outerShdw>
                </a:effectLst>
              </a:rPr>
              <a:t>Transportation Research Board, in </a:t>
            </a:r>
            <a:r>
              <a:rPr lang="en-US" dirty="0" smtClean="0">
                <a:effectLst>
                  <a:outerShdw blurRad="38100" dist="38100" dir="2700000" algn="tl">
                    <a:srgbClr val="C0C0C0"/>
                  </a:outerShdw>
                </a:effectLst>
              </a:rPr>
              <a:t>review.</a:t>
            </a:r>
          </a:p>
          <a:p>
            <a:pPr eaLnBrk="1" hangingPunct="1">
              <a:defRPr/>
            </a:pPr>
            <a:r>
              <a:rPr lang="en-US" dirty="0" smtClean="0">
                <a:effectLst>
                  <a:outerShdw blurRad="38100" dist="38100" dir="2700000" algn="tl">
                    <a:srgbClr val="C0C0C0"/>
                  </a:outerShdw>
                </a:effectLst>
              </a:rPr>
              <a:t>Mathematical modeling in free-living or archived data studies with large data sets but low signal-to-noise ratio</a:t>
            </a:r>
          </a:p>
          <a:p>
            <a:pPr lvl="1" eaLnBrk="1" hangingPunct="1">
              <a:defRPr/>
            </a:pPr>
            <a:endParaRPr lang="en-US" dirty="0" smtClean="0">
              <a:effectLst>
                <a:outerShdw blurRad="38100" dist="38100" dir="2700000" algn="tl">
                  <a:srgbClr val="C0C0C0"/>
                </a:outerShdw>
              </a:effectLst>
            </a:endParaRPr>
          </a:p>
          <a:p>
            <a:pPr eaLnBrk="1" hangingPunct="1">
              <a:defRPr/>
            </a:pPr>
            <a:endParaRPr lang="en-US" dirty="0" smtClean="0">
              <a:effectLst>
                <a:outerShdw blurRad="38100" dist="38100" dir="2700000" algn="tl">
                  <a:srgbClr val="C0C0C0"/>
                </a:outerShdw>
              </a:effectLst>
            </a:endParaRPr>
          </a:p>
        </p:txBody>
      </p:sp>
    </p:spTree>
    <p:extLst>
      <p:ext uri="{BB962C8B-B14F-4D97-AF65-F5344CB8AC3E}">
        <p14:creationId xmlns:p14="http://schemas.microsoft.com/office/powerpoint/2010/main" val="25661899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85800"/>
          </a:xfrm>
        </p:spPr>
        <p:txBody>
          <a:bodyPr/>
          <a:lstStyle/>
          <a:p>
            <a:pPr algn="ctr"/>
            <a:r>
              <a:rPr lang="en-US" dirty="0" smtClean="0"/>
              <a:t>Summary and Conclusions</a:t>
            </a:r>
            <a:endParaRPr lang="en-US" dirty="0"/>
          </a:p>
        </p:txBody>
      </p:sp>
      <p:sp>
        <p:nvSpPr>
          <p:cNvPr id="3" name="Content Placeholder 2"/>
          <p:cNvSpPr>
            <a:spLocks noGrp="1"/>
          </p:cNvSpPr>
          <p:nvPr>
            <p:ph idx="1"/>
          </p:nvPr>
        </p:nvSpPr>
        <p:spPr>
          <a:xfrm>
            <a:off x="685800" y="1143000"/>
            <a:ext cx="7772400" cy="4953000"/>
          </a:xfrm>
        </p:spPr>
        <p:txBody>
          <a:bodyPr/>
          <a:lstStyle/>
          <a:p>
            <a:r>
              <a:rPr lang="en-US" altLang="en-US" dirty="0"/>
              <a:t>Statistical Approaches and Methodologies Can Aid in Analysis and Modeling of Large Data Sets by</a:t>
            </a:r>
            <a:r>
              <a:rPr lang="en-US" altLang="en-US" dirty="0" smtClean="0"/>
              <a:t>:</a:t>
            </a:r>
          </a:p>
          <a:p>
            <a:pPr lvl="1"/>
            <a:r>
              <a:rPr lang="en-US" altLang="en-US" dirty="0" smtClean="0"/>
              <a:t>Creating Orthogonal Pseudo-Variables (PCA) to Exploit Correlation Among Variables</a:t>
            </a:r>
          </a:p>
          <a:p>
            <a:pPr lvl="1"/>
            <a:r>
              <a:rPr lang="en-US" altLang="en-US" dirty="0" smtClean="0"/>
              <a:t>Reducing dimensionality of the input space</a:t>
            </a:r>
          </a:p>
          <a:p>
            <a:pPr lvl="1"/>
            <a:r>
              <a:rPr lang="en-US" altLang="en-US" dirty="0"/>
              <a:t>Creating </a:t>
            </a:r>
            <a:r>
              <a:rPr lang="en-US" altLang="en-US" dirty="0" smtClean="0"/>
              <a:t>a Smaller Set of Orthogonal Pseudo-Input Variables </a:t>
            </a:r>
            <a:r>
              <a:rPr lang="en-US" altLang="en-US" dirty="0"/>
              <a:t>(PCA</a:t>
            </a:r>
            <a:r>
              <a:rPr lang="en-US" altLang="en-US" dirty="0" smtClean="0"/>
              <a:t>) for Modeling Outputs</a:t>
            </a:r>
            <a:endParaRPr lang="en-US" altLang="en-US" dirty="0"/>
          </a:p>
          <a:p>
            <a:pPr lvl="1"/>
            <a:r>
              <a:rPr lang="en-US" altLang="en-US" dirty="0" smtClean="0"/>
              <a:t>For Extracting Information When the Signal-to-Noise Ratio is Small</a:t>
            </a:r>
          </a:p>
          <a:p>
            <a:pPr lvl="1"/>
            <a:r>
              <a:rPr lang="en-US" altLang="en-US" dirty="0" smtClean="0"/>
              <a:t>………</a:t>
            </a:r>
            <a:r>
              <a:rPr lang="en-US" altLang="en-US" dirty="0"/>
              <a:t/>
            </a:r>
            <a:br>
              <a:rPr lang="en-US" altLang="en-US" dirty="0"/>
            </a:br>
            <a:endParaRPr lang="en-US" dirty="0"/>
          </a:p>
        </p:txBody>
      </p:sp>
    </p:spTree>
    <p:extLst>
      <p:ext uri="{BB962C8B-B14F-4D97-AF65-F5344CB8AC3E}">
        <p14:creationId xmlns:p14="http://schemas.microsoft.com/office/powerpoint/2010/main" val="33958259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pPr algn="ctr" eaLnBrk="1" hangingPunct="1"/>
            <a:r>
              <a:rPr lang="en-US" altLang="en-US" sz="5400"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11713</TotalTime>
  <Words>1315</Words>
  <Application>Microsoft Office PowerPoint</Application>
  <PresentationFormat>On-screen Show (4:3)</PresentationFormat>
  <Paragraphs>319</Paragraphs>
  <Slides>33</Slides>
  <Notes>22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42" baseType="lpstr">
      <vt:lpstr>SimSun</vt:lpstr>
      <vt:lpstr>Arial</vt:lpstr>
      <vt:lpstr>Calibri</vt:lpstr>
      <vt:lpstr>Times</vt:lpstr>
      <vt:lpstr>Times New Roman</vt:lpstr>
      <vt:lpstr>Wingdings</vt:lpstr>
      <vt:lpstr>Default Design</vt:lpstr>
      <vt:lpstr>Microsoft Equation 3.0</vt:lpstr>
      <vt:lpstr>Microsoft Word Document</vt:lpstr>
      <vt:lpstr>Powerful and Novel Multivariate Statistical Approaches in Big Data Sets and in Data Mining With Applications to Bio-, Medical-, and Material-Informatics   </vt:lpstr>
      <vt:lpstr>Outline</vt:lpstr>
      <vt:lpstr>Objective</vt:lpstr>
      <vt:lpstr>PCA Methodology in the Microarray Context</vt:lpstr>
      <vt:lpstr>PCA in the Context of Gene Expression Data</vt:lpstr>
      <vt:lpstr>PCA – Basic Idea</vt:lpstr>
      <vt:lpstr>Eigengenes (EG) Pseudo Variables</vt:lpstr>
      <vt:lpstr>Ethanol Response in E. coli  (Gonzalez et al., 2003) 12 Assays and 4290 Genes  </vt:lpstr>
      <vt:lpstr>PowerPoint Presentation</vt:lpstr>
      <vt:lpstr>PCA Score Plot and Gene Signature Plot</vt:lpstr>
      <vt:lpstr>Differential Expression Gene Signature</vt:lpstr>
      <vt:lpstr>Medical Diagnosis Exploiting Medical Data Bases</vt:lpstr>
      <vt:lpstr>MM Allocation Rule</vt:lpstr>
      <vt:lpstr>PowerPoint Presentation</vt:lpstr>
      <vt:lpstr>True Negative (TN) % + True Positive (TP) %</vt:lpstr>
      <vt:lpstr>Visual Illustration of the SM</vt:lpstr>
      <vt:lpstr>Accuracy With Increasing Class Width for SM</vt:lpstr>
      <vt:lpstr>LVQ-SMOTE vs SM Breast Case</vt:lpstr>
      <vt:lpstr>LVQ-SMOTE vs SM Ionosphere Case</vt:lpstr>
      <vt:lpstr>Using PCA to Enhance NDE</vt:lpstr>
      <vt:lpstr>Background</vt:lpstr>
      <vt:lpstr>The Objective</vt:lpstr>
      <vt:lpstr>Side view of Composite Panel Showing Through Transmission of the Signal of the Non-Destructive Test</vt:lpstr>
      <vt:lpstr>The Panel Problem</vt:lpstr>
      <vt:lpstr>Location Matrix for Panel Surface</vt:lpstr>
      <vt:lpstr>Electronic Signal Data Matrix</vt:lpstr>
      <vt:lpstr>Pseudo Electronic Signal Data Matrix</vt:lpstr>
      <vt:lpstr>Finding and Defining the Index</vt:lpstr>
      <vt:lpstr> The Consistency and Strength of This Index Across All Panel Sections For Four Groups</vt:lpstr>
      <vt:lpstr>The Correlation of Ik With the Destructive Test </vt:lpstr>
      <vt:lpstr>Other Applications and Methodologies</vt:lpstr>
      <vt:lpstr>Summary and Conclusions</vt:lpstr>
      <vt:lpstr>Questions</vt:lpstr>
    </vt:vector>
  </TitlesOfParts>
  <Company>Iowa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EMMS</dc:creator>
  <cp:lastModifiedBy>Rollins, Derrick K [C B E]</cp:lastModifiedBy>
  <cp:revision>356</cp:revision>
  <dcterms:created xsi:type="dcterms:W3CDTF">2002-07-17T22:02:26Z</dcterms:created>
  <dcterms:modified xsi:type="dcterms:W3CDTF">2017-08-27T22:17:28Z</dcterms:modified>
</cp:coreProperties>
</file>