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9" r:id="rId1"/>
  </p:sldMasterIdLst>
  <p:sldIdLst>
    <p:sldId id="256" r:id="rId2"/>
    <p:sldId id="264" r:id="rId3"/>
    <p:sldId id="261" r:id="rId4"/>
    <p:sldId id="263" r:id="rId5"/>
    <p:sldId id="266" r:id="rId6"/>
    <p:sldId id="281" r:id="rId7"/>
    <p:sldId id="277" r:id="rId8"/>
    <p:sldId id="278" r:id="rId9"/>
    <p:sldId id="276" r:id="rId10"/>
    <p:sldId id="279" r:id="rId11"/>
    <p:sldId id="280" r:id="rId12"/>
    <p:sldId id="271" r:id="rId13"/>
    <p:sldId id="282" r:id="rId14"/>
    <p:sldId id="283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100" d="100"/>
          <a:sy n="100" d="100"/>
        </p:scale>
        <p:origin x="-848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Tosbiko:Desktop:MTT_QD78%20Hela_cell_america_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Tosbiko:Desktop:MTT_QD78%20Hela_cell_america_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399400718687"/>
          <c:y val="0.0909090909090911"/>
          <c:w val="0.763404413504106"/>
          <c:h val="0.53780812668126"/>
        </c:manualLayout>
      </c:layout>
      <c:lineChart>
        <c:grouping val="standard"/>
        <c:varyColors val="0"/>
        <c:ser>
          <c:idx val="0"/>
          <c:order val="0"/>
          <c:dLbls>
            <c:delete val="1"/>
          </c:dLbls>
          <c:errBars>
            <c:errDir val="y"/>
            <c:errBarType val="both"/>
            <c:errValType val="cust"/>
            <c:noEndCap val="0"/>
            <c:plus>
              <c:numRef>
                <c:f>'MTT QD78'!$W$22:$W$32</c:f>
                <c:numCache>
                  <c:formatCode>General</c:formatCode>
                  <c:ptCount val="11"/>
                  <c:pt idx="0">
                    <c:v>14.26202325094081</c:v>
                  </c:pt>
                  <c:pt idx="1">
                    <c:v>8.401196537759586</c:v>
                  </c:pt>
                  <c:pt idx="2">
                    <c:v>9.942330540911771</c:v>
                  </c:pt>
                  <c:pt idx="3">
                    <c:v>7.877883578189374</c:v>
                  </c:pt>
                  <c:pt idx="4">
                    <c:v>7.820620042469649</c:v>
                  </c:pt>
                  <c:pt idx="5">
                    <c:v>8.29971529580737</c:v>
                  </c:pt>
                  <c:pt idx="6">
                    <c:v>4.280322757676442</c:v>
                  </c:pt>
                  <c:pt idx="7">
                    <c:v>3.370439283614112</c:v>
                  </c:pt>
                  <c:pt idx="8">
                    <c:v>16.15508590934382</c:v>
                  </c:pt>
                  <c:pt idx="9">
                    <c:v>4.131204939481282</c:v>
                  </c:pt>
                  <c:pt idx="10">
                    <c:v>13.48725025775395</c:v>
                  </c:pt>
                </c:numCache>
              </c:numRef>
            </c:plus>
            <c:minus>
              <c:numRef>
                <c:f>'MTT QD78'!$W$22:$W$32</c:f>
                <c:numCache>
                  <c:formatCode>General</c:formatCode>
                  <c:ptCount val="11"/>
                  <c:pt idx="0">
                    <c:v>14.26202325094081</c:v>
                  </c:pt>
                  <c:pt idx="1">
                    <c:v>8.401196537759586</c:v>
                  </c:pt>
                  <c:pt idx="2">
                    <c:v>9.942330540911771</c:v>
                  </c:pt>
                  <c:pt idx="3">
                    <c:v>7.877883578189374</c:v>
                  </c:pt>
                  <c:pt idx="4">
                    <c:v>7.820620042469649</c:v>
                  </c:pt>
                  <c:pt idx="5">
                    <c:v>8.29971529580737</c:v>
                  </c:pt>
                  <c:pt idx="6">
                    <c:v>4.280322757676442</c:v>
                  </c:pt>
                  <c:pt idx="7">
                    <c:v>3.370439283614112</c:v>
                  </c:pt>
                  <c:pt idx="8">
                    <c:v>16.15508590934382</c:v>
                  </c:pt>
                  <c:pt idx="9">
                    <c:v>4.131204939481282</c:v>
                  </c:pt>
                  <c:pt idx="10">
                    <c:v>13.48725025775395</c:v>
                  </c:pt>
                </c:numCache>
              </c:numRef>
            </c:minus>
          </c:errBars>
          <c:cat>
            <c:strRef>
              <c:f>'MTT QD78'!$R$23:$R$32</c:f>
              <c:strCache>
                <c:ptCount val="10"/>
                <c:pt idx="0">
                  <c:v>5 μg/ml</c:v>
                </c:pt>
                <c:pt idx="1">
                  <c:v>10 μg/ml</c:v>
                </c:pt>
                <c:pt idx="2">
                  <c:v>25 μg/ml</c:v>
                </c:pt>
                <c:pt idx="3">
                  <c:v>50 μg/ml</c:v>
                </c:pt>
                <c:pt idx="4">
                  <c:v>100 μg/ml</c:v>
                </c:pt>
                <c:pt idx="5">
                  <c:v>200 μg/ml</c:v>
                </c:pt>
                <c:pt idx="6">
                  <c:v>400 μg/ml</c:v>
                </c:pt>
                <c:pt idx="7">
                  <c:v>800 μg/ml</c:v>
                </c:pt>
                <c:pt idx="8">
                  <c:v>1000 μg/ml</c:v>
                </c:pt>
                <c:pt idx="9">
                  <c:v>2000 μg/ml</c:v>
                </c:pt>
              </c:strCache>
            </c:strRef>
          </c:cat>
          <c:val>
            <c:numRef>
              <c:f>'MTT QD78'!$V$23:$V$32</c:f>
              <c:numCache>
                <c:formatCode>0.0</c:formatCode>
                <c:ptCount val="10"/>
                <c:pt idx="0">
                  <c:v>110.2019934007825</c:v>
                </c:pt>
                <c:pt idx="1">
                  <c:v>105.5764984529704</c:v>
                </c:pt>
                <c:pt idx="2">
                  <c:v>114.0917560104231</c:v>
                </c:pt>
                <c:pt idx="3">
                  <c:v>110.5554130315065</c:v>
                </c:pt>
                <c:pt idx="4">
                  <c:v>115.4953641901639</c:v>
                </c:pt>
                <c:pt idx="5">
                  <c:v>120.5632331173827</c:v>
                </c:pt>
                <c:pt idx="6">
                  <c:v>107.1553478242246</c:v>
                </c:pt>
                <c:pt idx="7">
                  <c:v>119.8911190638261</c:v>
                </c:pt>
                <c:pt idx="8">
                  <c:v>95.04446419312923</c:v>
                </c:pt>
                <c:pt idx="9">
                  <c:v>85.79330797391355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5790328"/>
        <c:axId val="2125795208"/>
      </c:lineChart>
      <c:catAx>
        <c:axId val="2125790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tr-TR"/>
                  <a:t>Concentration (</a:t>
                </a:r>
                <a:r>
                  <a:rPr lang="el-GR"/>
                  <a:t>μ</a:t>
                </a:r>
                <a:r>
                  <a:rPr lang="tr-TR"/>
                  <a:t>g/ml)</a:t>
                </a:r>
              </a:p>
            </c:rich>
          </c:tx>
          <c:layout>
            <c:manualLayout>
              <c:xMode val="edge"/>
              <c:yMode val="edge"/>
              <c:x val="0.367212351023395"/>
              <c:y val="0.913888985275611"/>
            </c:manualLayout>
          </c:layout>
          <c:overlay val="0"/>
        </c:title>
        <c:numFmt formatCode="General" sourceLinked="1"/>
        <c:majorTickMark val="none"/>
        <c:minorTickMark val="out"/>
        <c:tickLblPos val="nextTo"/>
        <c:txPr>
          <a:bodyPr rot="-2700000" vert="horz"/>
          <a:lstStyle/>
          <a:p>
            <a:pPr>
              <a:defRPr/>
            </a:pPr>
            <a:endParaRPr lang="en-US"/>
          </a:p>
        </c:txPr>
        <c:crossAx val="212579520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2125795208"/>
        <c:scaling>
          <c:orientation val="minMax"/>
          <c:max val="140.0"/>
          <c:min val="0.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tr-TR"/>
                  <a:t>Cell viability (%)</a:t>
                </a:r>
              </a:p>
            </c:rich>
          </c:tx>
          <c:layout>
            <c:manualLayout>
              <c:xMode val="edge"/>
              <c:yMode val="edge"/>
              <c:x val="0.0353228009239745"/>
              <c:y val="0.11651103778002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2125790328"/>
        <c:crosses val="autoZero"/>
        <c:crossBetween val="between"/>
        <c:majorUnit val="20.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538170389645"/>
          <c:y val="0.0909090909090911"/>
          <c:w val="0.766265643833147"/>
          <c:h val="0.557933937503095"/>
        </c:manualLayout>
      </c:layout>
      <c:lineChart>
        <c:grouping val="standard"/>
        <c:varyColors val="0"/>
        <c:ser>
          <c:idx val="0"/>
          <c:order val="0"/>
          <c:dLbls>
            <c:delete val="1"/>
          </c:dLbls>
          <c:errBars>
            <c:errDir val="y"/>
            <c:errBarType val="both"/>
            <c:errValType val="cust"/>
            <c:noEndCap val="0"/>
            <c:plus>
              <c:numRef>
                <c:f>'[MTT_QD78 Hela_cell_america_2015.xlsx]MTT QD113'!$W$22:$W$32</c:f>
                <c:numCache>
                  <c:formatCode>General</c:formatCode>
                  <c:ptCount val="11"/>
                  <c:pt idx="0">
                    <c:v>11.8826486525088</c:v>
                  </c:pt>
                  <c:pt idx="1">
                    <c:v>17.91255792661471</c:v>
                  </c:pt>
                  <c:pt idx="2">
                    <c:v>15.15219253365642</c:v>
                  </c:pt>
                  <c:pt idx="3">
                    <c:v>10.99429844279647</c:v>
                  </c:pt>
                  <c:pt idx="4">
                    <c:v>16.96922908947738</c:v>
                  </c:pt>
                  <c:pt idx="5">
                    <c:v>18.68513655417284</c:v>
                  </c:pt>
                  <c:pt idx="6">
                    <c:v>21.93800874981918</c:v>
                  </c:pt>
                  <c:pt idx="7">
                    <c:v>8.159978168592147</c:v>
                  </c:pt>
                  <c:pt idx="8">
                    <c:v>18.19024806336158</c:v>
                  </c:pt>
                  <c:pt idx="9">
                    <c:v>3.411610796119674</c:v>
                  </c:pt>
                  <c:pt idx="10">
                    <c:v>10.22946991372638</c:v>
                  </c:pt>
                </c:numCache>
              </c:numRef>
            </c:plus>
            <c:minus>
              <c:numRef>
                <c:f>'[MTT_QD78 Hela_cell_america_2015.xlsx]MTT QD113'!$W$22:$W$32</c:f>
                <c:numCache>
                  <c:formatCode>General</c:formatCode>
                  <c:ptCount val="11"/>
                  <c:pt idx="0">
                    <c:v>11.8826486525088</c:v>
                  </c:pt>
                  <c:pt idx="1">
                    <c:v>17.91255792661471</c:v>
                  </c:pt>
                  <c:pt idx="2">
                    <c:v>15.15219253365642</c:v>
                  </c:pt>
                  <c:pt idx="3">
                    <c:v>10.99429844279647</c:v>
                  </c:pt>
                  <c:pt idx="4">
                    <c:v>16.96922908947738</c:v>
                  </c:pt>
                  <c:pt idx="5">
                    <c:v>18.68513655417284</c:v>
                  </c:pt>
                  <c:pt idx="6">
                    <c:v>21.93800874981918</c:v>
                  </c:pt>
                  <c:pt idx="7">
                    <c:v>8.159978168592147</c:v>
                  </c:pt>
                  <c:pt idx="8">
                    <c:v>18.19024806336158</c:v>
                  </c:pt>
                  <c:pt idx="9">
                    <c:v>3.411610796119674</c:v>
                  </c:pt>
                  <c:pt idx="10">
                    <c:v>10.22946991372638</c:v>
                  </c:pt>
                </c:numCache>
              </c:numRef>
            </c:minus>
          </c:errBars>
          <c:cat>
            <c:strRef>
              <c:f>'[MTT_QD78 Hela_cell_america_2015.xlsx]MTT QD113'!$R$23:$R$32</c:f>
              <c:strCache>
                <c:ptCount val="10"/>
                <c:pt idx="0">
                  <c:v>5 μg/ml</c:v>
                </c:pt>
                <c:pt idx="1">
                  <c:v>10 μg/ml</c:v>
                </c:pt>
                <c:pt idx="2">
                  <c:v>25 μg/ml</c:v>
                </c:pt>
                <c:pt idx="3">
                  <c:v>50 μg/ml</c:v>
                </c:pt>
                <c:pt idx="4">
                  <c:v>100 μg/ml</c:v>
                </c:pt>
                <c:pt idx="5">
                  <c:v>200 μg/ml</c:v>
                </c:pt>
                <c:pt idx="6">
                  <c:v>400 μg/ml</c:v>
                </c:pt>
                <c:pt idx="7">
                  <c:v>800 μg/ml</c:v>
                </c:pt>
                <c:pt idx="8">
                  <c:v>1000 μg/ml</c:v>
                </c:pt>
                <c:pt idx="9">
                  <c:v>2000 μg/ml</c:v>
                </c:pt>
              </c:strCache>
            </c:strRef>
          </c:cat>
          <c:val>
            <c:numRef>
              <c:f>'[MTT_QD78 Hela_cell_america_2015.xlsx]MTT QD113'!$V$23:$V$32</c:f>
              <c:numCache>
                <c:formatCode>0.0</c:formatCode>
                <c:ptCount val="10"/>
                <c:pt idx="0">
                  <c:v>96.62911532732348</c:v>
                </c:pt>
                <c:pt idx="1">
                  <c:v>100.1318631372733</c:v>
                </c:pt>
                <c:pt idx="2">
                  <c:v>101.0963406975628</c:v>
                </c:pt>
                <c:pt idx="3">
                  <c:v>89.05440382743525</c:v>
                </c:pt>
                <c:pt idx="4">
                  <c:v>90.15334061061235</c:v>
                </c:pt>
                <c:pt idx="5">
                  <c:v>81.94143590202491</c:v>
                </c:pt>
                <c:pt idx="6">
                  <c:v>79.7724077882897</c:v>
                </c:pt>
                <c:pt idx="7">
                  <c:v>79.33391724229317</c:v>
                </c:pt>
                <c:pt idx="8">
                  <c:v>67.31605637905205</c:v>
                </c:pt>
                <c:pt idx="9">
                  <c:v>68.21252667782694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5884552"/>
        <c:axId val="2125890168"/>
      </c:lineChart>
      <c:catAx>
        <c:axId val="2125884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tr-TR"/>
                  <a:t>Concentration (</a:t>
                </a:r>
                <a:r>
                  <a:rPr lang="el-GR"/>
                  <a:t>μ</a:t>
                </a:r>
                <a:r>
                  <a:rPr lang="tr-TR"/>
                  <a:t>g/ml)</a:t>
                </a:r>
              </a:p>
            </c:rich>
          </c:tx>
          <c:layout>
            <c:manualLayout>
              <c:xMode val="edge"/>
              <c:yMode val="edge"/>
              <c:x val="0.351926452433718"/>
              <c:y val="0.905790119919418"/>
            </c:manualLayout>
          </c:layout>
          <c:overlay val="0"/>
        </c:title>
        <c:numFmt formatCode="General" sourceLinked="1"/>
        <c:majorTickMark val="none"/>
        <c:minorTickMark val="out"/>
        <c:tickLblPos val="nextTo"/>
        <c:txPr>
          <a:bodyPr rot="-2700000" vert="horz"/>
          <a:lstStyle/>
          <a:p>
            <a:pPr>
              <a:defRPr/>
            </a:pPr>
            <a:endParaRPr lang="en-US"/>
          </a:p>
        </c:txPr>
        <c:crossAx val="2125890168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2125890168"/>
        <c:scaling>
          <c:orientation val="minMax"/>
          <c:max val="140.0"/>
          <c:min val="0.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tr-TR"/>
                  <a:t>Cell viability (%)</a:t>
                </a:r>
              </a:p>
            </c:rich>
          </c:tx>
          <c:layout>
            <c:manualLayout>
              <c:xMode val="edge"/>
              <c:yMode val="edge"/>
              <c:x val="0.0353228009239745"/>
              <c:y val="0.11651103778002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2125884552"/>
        <c:crosses val="autoZero"/>
        <c:crossBetween val="between"/>
        <c:majorUnit val="20.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5C6C82E-041B-4D71-BB75-031B9D4DBDCD}" type="datetimeFigureOut">
              <a:rPr lang="tr-TR" smtClean="0"/>
              <a:t>26.08.15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3CA1EAD-39FD-47E0-8B6B-15C56A63F092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Cytotoxicity of Silver Sulfide Quantum Dots evaluated by the MTT cell culture </a:t>
            </a:r>
            <a:r>
              <a:rPr lang="en-US" sz="4000" b="1" dirty="0" smtClean="0">
                <a:solidFill>
                  <a:srgbClr val="FF0000"/>
                </a:solidFill>
              </a:rPr>
              <a:t>assay</a:t>
            </a:r>
            <a:r>
              <a:rPr lang="en-US" sz="4000" b="1" cap="none" dirty="0" smtClean="0">
                <a:solidFill>
                  <a:srgbClr val="FF0000"/>
                </a:solidFill>
              </a:rPr>
              <a:t> in </a:t>
            </a:r>
            <a:r>
              <a:rPr lang="en-US" sz="4000" b="1" dirty="0" err="1" smtClean="0">
                <a:solidFill>
                  <a:srgbClr val="FF0000"/>
                </a:solidFill>
              </a:rPr>
              <a:t>h</a:t>
            </a:r>
            <a:r>
              <a:rPr lang="en-US" sz="4000" b="1" cap="none" dirty="0" err="1" smtClean="0">
                <a:solidFill>
                  <a:srgbClr val="FF0000"/>
                </a:solidFill>
              </a:rPr>
              <a:t>eLa</a:t>
            </a:r>
            <a:r>
              <a:rPr lang="en-US" sz="4000" b="1" cap="none" dirty="0" smtClean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Cells</a:t>
            </a:r>
            <a:r>
              <a:rPr lang="tr-TR" sz="4000" b="1" dirty="0" smtClean="0">
                <a:solidFill>
                  <a:srgbClr val="FF0000"/>
                </a:solidFill>
              </a:rPr>
              <a:t> 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09433" y="3602037"/>
            <a:ext cx="11614245" cy="217096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u="sng" dirty="0" err="1"/>
              <a:t>Deniz</a:t>
            </a:r>
            <a:r>
              <a:rPr lang="en-US" b="1" u="sng" dirty="0"/>
              <a:t> </a:t>
            </a:r>
            <a:r>
              <a:rPr lang="en-US" b="1" u="sng" dirty="0" err="1"/>
              <a:t>Özkan</a:t>
            </a:r>
            <a:r>
              <a:rPr lang="en-US" b="1" u="sng" dirty="0"/>
              <a:t> Vardar</a:t>
            </a:r>
            <a:r>
              <a:rPr lang="en-US" b="1" baseline="30000" dirty="0"/>
              <a:t>1</a:t>
            </a:r>
            <a:r>
              <a:rPr lang="en-US" b="1" dirty="0"/>
              <a:t>, Ibrahim Hocaoğlu</a:t>
            </a:r>
            <a:r>
              <a:rPr lang="en-US" b="1" baseline="30000" dirty="0"/>
              <a:t>2</a:t>
            </a:r>
            <a:r>
              <a:rPr lang="en-US" b="1" dirty="0"/>
              <a:t>, </a:t>
            </a:r>
            <a:r>
              <a:rPr lang="en-US" b="1" dirty="0" err="1"/>
              <a:t>Havva</a:t>
            </a:r>
            <a:r>
              <a:rPr lang="en-US" b="1" dirty="0"/>
              <a:t> </a:t>
            </a:r>
            <a:r>
              <a:rPr lang="en-US" b="1" dirty="0" err="1"/>
              <a:t>Funda</a:t>
            </a:r>
            <a:r>
              <a:rPr lang="en-US" b="1" dirty="0"/>
              <a:t> </a:t>
            </a:r>
            <a:r>
              <a:rPr lang="en-US" b="1" dirty="0" err="1"/>
              <a:t>Yağcı</a:t>
            </a:r>
            <a:r>
              <a:rPr lang="en-US" b="1" dirty="0"/>
              <a:t> Acar</a:t>
            </a:r>
            <a:r>
              <a:rPr lang="en-US" b="1" baseline="30000" dirty="0"/>
              <a:t>3</a:t>
            </a:r>
            <a:r>
              <a:rPr lang="en-US" b="1" dirty="0"/>
              <a:t>, </a:t>
            </a:r>
            <a:r>
              <a:rPr lang="en-US" b="1" dirty="0" err="1"/>
              <a:t>Nurşen</a:t>
            </a:r>
            <a:r>
              <a:rPr lang="en-US" b="1" dirty="0"/>
              <a:t> </a:t>
            </a:r>
            <a:r>
              <a:rPr lang="en-US" b="1" dirty="0" smtClean="0"/>
              <a:t>Başaran</a:t>
            </a:r>
            <a:r>
              <a:rPr lang="en-US" b="1" baseline="30000" dirty="0" smtClean="0"/>
              <a:t>4</a:t>
            </a:r>
            <a:endParaRPr lang="tr-TR" b="1" baseline="30000" dirty="0" smtClean="0"/>
          </a:p>
          <a:p>
            <a:pPr algn="ctr"/>
            <a:r>
              <a:rPr lang="tr-TR" dirty="0"/>
              <a:t/>
            </a:r>
            <a:br>
              <a:rPr lang="tr-TR" dirty="0"/>
            </a:br>
            <a:r>
              <a:rPr lang="en-US" sz="1900" baseline="30000" dirty="0"/>
              <a:t>1</a:t>
            </a:r>
            <a:r>
              <a:rPr lang="en-US" sz="1900" dirty="0"/>
              <a:t>Hitit University, </a:t>
            </a:r>
            <a:r>
              <a:rPr lang="en-US" sz="1900" dirty="0" err="1"/>
              <a:t>Sungurlu</a:t>
            </a:r>
            <a:r>
              <a:rPr lang="en-US" sz="1900" dirty="0"/>
              <a:t> Vocational High School, Health Programs, </a:t>
            </a:r>
            <a:r>
              <a:rPr lang="en-US" sz="1900" dirty="0" err="1"/>
              <a:t>Sungurlu</a:t>
            </a:r>
            <a:r>
              <a:rPr lang="en-US" sz="1900" dirty="0"/>
              <a:t>, </a:t>
            </a:r>
            <a:r>
              <a:rPr lang="en-US" sz="1900" dirty="0" err="1" smtClean="0"/>
              <a:t>Çorum</a:t>
            </a:r>
            <a:r>
              <a:rPr lang="en-US" sz="1900" dirty="0" smtClean="0"/>
              <a:t>,</a:t>
            </a:r>
            <a:r>
              <a:rPr lang="tr-TR" sz="1900" dirty="0" smtClean="0"/>
              <a:t> </a:t>
            </a:r>
            <a:r>
              <a:rPr lang="en-US" sz="1900" dirty="0" smtClean="0"/>
              <a:t>Turkey</a:t>
            </a:r>
            <a:r>
              <a:rPr lang="tr-TR" sz="1900" dirty="0"/>
              <a:t/>
            </a:r>
            <a:br>
              <a:rPr lang="tr-TR" sz="1900" dirty="0"/>
            </a:br>
            <a:r>
              <a:rPr lang="en-US" sz="1900" baseline="30000" dirty="0"/>
              <a:t>2</a:t>
            </a:r>
            <a:r>
              <a:rPr lang="en-US" sz="1900" dirty="0"/>
              <a:t>Koc University, Materials Science and Engineering, Istanbul, Turkey</a:t>
            </a:r>
            <a:r>
              <a:rPr lang="tr-TR" sz="1900" dirty="0"/>
              <a:t/>
            </a:r>
            <a:br>
              <a:rPr lang="tr-TR" sz="1900" dirty="0"/>
            </a:br>
            <a:r>
              <a:rPr lang="en-US" sz="1900" baseline="30000" dirty="0"/>
              <a:t>3</a:t>
            </a:r>
            <a:r>
              <a:rPr lang="en-US" sz="1900" dirty="0"/>
              <a:t>Koc University, Department of Chemistry, Istanbul, Turkey</a:t>
            </a:r>
            <a:r>
              <a:rPr lang="tr-TR" sz="1900" dirty="0"/>
              <a:t/>
            </a:r>
            <a:br>
              <a:rPr lang="tr-TR" sz="1900" dirty="0"/>
            </a:br>
            <a:r>
              <a:rPr lang="en-US" sz="1900" baseline="30000" dirty="0"/>
              <a:t>4</a:t>
            </a:r>
            <a:r>
              <a:rPr lang="en-US" sz="1900" dirty="0"/>
              <a:t>Hacettepe University, Faculty of Pharmacy, Department of Toxicology, Ankara, Turkey</a:t>
            </a:r>
            <a:r>
              <a:rPr lang="tr-TR" sz="1900" dirty="0"/>
              <a:t/>
            </a:r>
            <a:br>
              <a:rPr lang="tr-TR" sz="1900" dirty="0"/>
            </a:b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1098401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1825624"/>
            <a:ext cx="5929086" cy="461509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Quantum dots (QDs) are nanometer-scale semiconductor crystals composed of groups II–VI or III–V elements, and are defined as particles with physical dimensions smaller than the </a:t>
            </a:r>
            <a:r>
              <a:rPr lang="en-US" dirty="0" err="1"/>
              <a:t>exciton</a:t>
            </a:r>
            <a:r>
              <a:rPr lang="en-US" dirty="0"/>
              <a:t> Bohr </a:t>
            </a:r>
            <a:r>
              <a:rPr lang="en-US" dirty="0" smtClean="0"/>
              <a:t>radius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/>
              <a:t>Metal and semiconductor nanoparticles in the size range of 2–6 nm are of considerable interest, due to their dimensional similarities with biological macromolecules (e.g. nucleic acids and proteins</a:t>
            </a:r>
            <a:r>
              <a:rPr lang="en-US" dirty="0" smtClean="0"/>
              <a:t>)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Quantum dots are size ranges between 2 to 10 nm and can carry 10 to 50 atoms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/>
              <a:t>The general structure of a QD </a:t>
            </a:r>
            <a:r>
              <a:rPr lang="en-US" dirty="0" smtClean="0"/>
              <a:t>comprises </a:t>
            </a:r>
            <a:r>
              <a:rPr lang="en-US" dirty="0"/>
              <a:t>an inorganic core semiconductor material, e.g. </a:t>
            </a:r>
            <a:r>
              <a:rPr lang="en-US" dirty="0" err="1"/>
              <a:t>CdTe</a:t>
            </a:r>
            <a:r>
              <a:rPr lang="en-US" dirty="0"/>
              <a:t> or </a:t>
            </a:r>
            <a:r>
              <a:rPr lang="en-US" dirty="0" err="1"/>
              <a:t>CdSe</a:t>
            </a:r>
            <a:r>
              <a:rPr lang="en-US" dirty="0"/>
              <a:t>, and an inorganic shell of a different band gap semiconductor material, e.g. </a:t>
            </a:r>
            <a:r>
              <a:rPr lang="en-US" dirty="0" err="1"/>
              <a:t>ZnS</a:t>
            </a:r>
            <a:r>
              <a:rPr lang="en-US" dirty="0"/>
              <a:t>. This is further coated by an aqueous organic coating to which biomolecules can be conjugated. 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990443" y="4807857"/>
            <a:ext cx="45429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200" dirty="0" err="1" smtClean="0"/>
              <a:t>Sarwat</a:t>
            </a:r>
            <a:r>
              <a:rPr lang="en-US" sz="1200" dirty="0" smtClean="0"/>
              <a:t> </a:t>
            </a:r>
            <a:r>
              <a:rPr lang="en-US" sz="1200" dirty="0"/>
              <a:t>B. et al</a:t>
            </a:r>
            <a:r>
              <a:rPr lang="en-US" sz="1200" dirty="0" smtClean="0"/>
              <a:t>. </a:t>
            </a:r>
            <a:r>
              <a:rPr lang="en-US" sz="1200" dirty="0"/>
              <a:t>Semiconductor quantum dots as fluorescent probes for in vitro and in vivo bio-molecular and cellular </a:t>
            </a:r>
            <a:r>
              <a:rPr lang="en-US" sz="1200" dirty="0" smtClean="0"/>
              <a:t>imaging</a:t>
            </a:r>
            <a:r>
              <a:rPr lang="en-US" sz="1200" i="1" dirty="0" smtClean="0"/>
              <a:t> </a:t>
            </a:r>
            <a:endParaRPr lang="en-US" sz="1200" i="1" dirty="0"/>
          </a:p>
        </p:txBody>
      </p:sp>
      <p:pic>
        <p:nvPicPr>
          <p:cNvPr id="9" name="Picture 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0" t="715" r="14803" b="4933"/>
          <a:stretch/>
        </p:blipFill>
        <p:spPr bwMode="auto">
          <a:xfrm>
            <a:off x="7148286" y="2306048"/>
            <a:ext cx="3179536" cy="2392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75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444727" cy="435133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Quantum dots are </a:t>
            </a:r>
            <a:r>
              <a:rPr lang="en-US" dirty="0" smtClean="0"/>
              <a:t>optical </a:t>
            </a:r>
            <a:r>
              <a:rPr lang="en-US" dirty="0"/>
              <a:t>and electrical properties currently applied in biomedical imaging and electronics industries. </a:t>
            </a:r>
            <a:endParaRPr lang="en-US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</a:t>
            </a:r>
            <a:r>
              <a:rPr lang="en-US" dirty="0" err="1" smtClean="0"/>
              <a:t>pplication</a:t>
            </a:r>
            <a:r>
              <a:rPr lang="tr-TR" dirty="0" smtClean="0"/>
              <a:t>s </a:t>
            </a:r>
            <a:r>
              <a:rPr lang="en-US" dirty="0" smtClean="0"/>
              <a:t>of QDs ha</a:t>
            </a:r>
            <a:r>
              <a:rPr lang="tr-TR" dirty="0" smtClean="0"/>
              <a:t>ve </a:t>
            </a:r>
            <a:r>
              <a:rPr lang="en-US" dirty="0" smtClean="0"/>
              <a:t>been mostly studied on mammalian cells</a:t>
            </a:r>
            <a:r>
              <a:rPr lang="tr-TR" dirty="0" smtClean="0"/>
              <a:t>, </a:t>
            </a:r>
            <a:r>
              <a:rPr lang="tr-TR" dirty="0" err="1" smtClean="0"/>
              <a:t>such</a:t>
            </a:r>
            <a:r>
              <a:rPr lang="tr-TR" dirty="0" smtClean="0"/>
              <a:t> as</a:t>
            </a:r>
            <a:r>
              <a:rPr lang="en-US" dirty="0" smtClean="0"/>
              <a:t> </a:t>
            </a:r>
            <a:r>
              <a:rPr lang="en-US" dirty="0"/>
              <a:t>biomedical applications that include </a:t>
            </a:r>
            <a:r>
              <a:rPr lang="en-US" dirty="0" smtClean="0"/>
              <a:t>sentinel</a:t>
            </a:r>
            <a:r>
              <a:rPr lang="tr-TR" dirty="0" smtClean="0"/>
              <a:t> </a:t>
            </a:r>
            <a:r>
              <a:rPr lang="en-US" dirty="0" smtClean="0"/>
              <a:t>lymph </a:t>
            </a:r>
            <a:r>
              <a:rPr lang="en-US" dirty="0"/>
              <a:t>node mapping, multifunctional drug delivery,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photodynamic </a:t>
            </a:r>
            <a:r>
              <a:rPr lang="en-US" dirty="0"/>
              <a:t>therapy</a:t>
            </a:r>
            <a:r>
              <a:rPr lang="en-US" dirty="0" smtClean="0"/>
              <a:t>.</a:t>
            </a:r>
            <a:endParaRPr lang="tr-TR" dirty="0" smtClean="0"/>
          </a:p>
          <a:p>
            <a:endParaRPr lang="tr-TR" dirty="0" smtClean="0"/>
          </a:p>
          <a:p>
            <a:endParaRPr lang="en-US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276" y="1825625"/>
            <a:ext cx="4200525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53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Deep understanding  of their effects in the cellular environment and their cytotoxic effects are still lacking. </a:t>
            </a:r>
            <a:endParaRPr lang="en-US" dirty="0" smtClean="0"/>
          </a:p>
          <a:p>
            <a:pPr algn="just"/>
            <a:endParaRPr lang="tr-TR" dirty="0" smtClean="0"/>
          </a:p>
          <a:p>
            <a:pPr algn="just"/>
            <a:r>
              <a:rPr lang="en-US" dirty="0" smtClean="0"/>
              <a:t>So</a:t>
            </a:r>
            <a:r>
              <a:rPr lang="en-US" dirty="0"/>
              <a:t>, the aim of this study was to assess and compare the in vitro cytotoxicity of silver sulfide quantum dots coated with 2-mercaptopropionic acid (2MPA</a:t>
            </a:r>
            <a:r>
              <a:rPr lang="en-US" dirty="0" smtClean="0"/>
              <a:t>) and </a:t>
            </a:r>
            <a:r>
              <a:rPr lang="en-US" dirty="0"/>
              <a:t>meso-2,3-dimercapto succinic acid (DMSA). </a:t>
            </a:r>
            <a:endParaRPr lang="en-US" dirty="0" smtClean="0"/>
          </a:p>
          <a:p>
            <a:pPr algn="just"/>
            <a:endParaRPr lang="tr-TR" dirty="0" smtClean="0"/>
          </a:p>
          <a:p>
            <a:pPr algn="just"/>
            <a:r>
              <a:rPr lang="en-US" dirty="0" smtClean="0"/>
              <a:t>For </a:t>
            </a:r>
            <a:r>
              <a:rPr lang="en-US" dirty="0"/>
              <a:t>this purpose </a:t>
            </a:r>
            <a:r>
              <a:rPr lang="en-US" dirty="0" smtClean="0"/>
              <a:t>cell </a:t>
            </a:r>
            <a:r>
              <a:rPr lang="en-US" dirty="0"/>
              <a:t>lines </a:t>
            </a:r>
            <a:r>
              <a:rPr lang="en-US" dirty="0" smtClean="0"/>
              <a:t>(</a:t>
            </a:r>
            <a:r>
              <a:rPr lang="en-US" dirty="0" err="1" smtClean="0"/>
              <a:t>Hela</a:t>
            </a:r>
            <a:r>
              <a:rPr lang="en-US" dirty="0" smtClean="0"/>
              <a:t>) </a:t>
            </a:r>
            <a:r>
              <a:rPr lang="en-US" dirty="0"/>
              <a:t>were treated with Ag</a:t>
            </a:r>
            <a:r>
              <a:rPr lang="en-US" baseline="-25000" dirty="0"/>
              <a:t>2</a:t>
            </a:r>
            <a:r>
              <a:rPr lang="en-US" dirty="0"/>
              <a:t>S-2MPA and Ag</a:t>
            </a:r>
            <a:r>
              <a:rPr lang="en-US" baseline="-25000" dirty="0"/>
              <a:t>2</a:t>
            </a:r>
            <a:r>
              <a:rPr lang="en-US" dirty="0"/>
              <a:t>S-DMSA quantum dots in the concentration range of 5-2000 μg/mL for 24 h. </a:t>
            </a:r>
            <a:endParaRPr lang="en-US" dirty="0" smtClean="0"/>
          </a:p>
          <a:p>
            <a:pPr algn="just"/>
            <a:endParaRPr lang="tr-TR" dirty="0" smtClean="0"/>
          </a:p>
          <a:p>
            <a:pPr algn="just"/>
            <a:r>
              <a:rPr lang="en-US" dirty="0" smtClean="0"/>
              <a:t>Cellular </a:t>
            </a:r>
            <a:r>
              <a:rPr lang="en-US" dirty="0"/>
              <a:t>responses and their effects were determined. </a:t>
            </a:r>
            <a:endParaRPr lang="tr-TR" dirty="0" smtClean="0"/>
          </a:p>
          <a:p>
            <a:pPr algn="just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947668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762397" cy="41247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MTT Assay used </a:t>
            </a:r>
            <a:r>
              <a:rPr lang="en-US" dirty="0"/>
              <a:t>as the basis for colorimetric assays is the metabolic activity of viable cells. </a:t>
            </a:r>
            <a:endParaRPr lang="en-US" dirty="0" smtClean="0"/>
          </a:p>
          <a:p>
            <a:pPr algn="just"/>
            <a:endParaRPr lang="tr-TR" dirty="0" smtClean="0"/>
          </a:p>
          <a:p>
            <a:pPr algn="just"/>
            <a:r>
              <a:rPr lang="en-US" dirty="0" err="1" smtClean="0"/>
              <a:t>Tetrazolium</a:t>
            </a:r>
            <a:r>
              <a:rPr lang="en-US" dirty="0" smtClean="0"/>
              <a:t> </a:t>
            </a:r>
            <a:r>
              <a:rPr lang="en-US" dirty="0"/>
              <a:t>salts are reduced only by metabolically active cells. </a:t>
            </a:r>
            <a:endParaRPr lang="en-US" dirty="0" smtClean="0"/>
          </a:p>
          <a:p>
            <a:pPr algn="just"/>
            <a:endParaRPr lang="tr-TR" dirty="0" smtClean="0"/>
          </a:p>
          <a:p>
            <a:pPr algn="just"/>
            <a:r>
              <a:rPr lang="en-US" dirty="0" smtClean="0"/>
              <a:t>Thus</a:t>
            </a:r>
            <a:r>
              <a:rPr lang="en-US" dirty="0"/>
              <a:t>, 3-(4,5-dimethylthiazol-2-yl)-2,5-diphenyltetrazolium bromide (MTT) can be reduced to a blue colored </a:t>
            </a:r>
            <a:r>
              <a:rPr lang="en-US" dirty="0" err="1"/>
              <a:t>formazan</a:t>
            </a:r>
            <a:r>
              <a:rPr lang="en-US" dirty="0"/>
              <a:t> and the amount of </a:t>
            </a:r>
            <a:r>
              <a:rPr lang="en-US" dirty="0" err="1"/>
              <a:t>formazan</a:t>
            </a:r>
            <a:r>
              <a:rPr lang="en-US" dirty="0"/>
              <a:t> can be correlated to the amount of viable cells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655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The objective of this study was to evaluate the cytotoxicity and identify the underlying mechanisms of </a:t>
            </a:r>
            <a:r>
              <a:rPr lang="en-US" dirty="0" smtClean="0"/>
              <a:t>toxicity</a:t>
            </a:r>
            <a:r>
              <a:rPr lang="tr-TR" dirty="0" smtClean="0"/>
              <a:t> of </a:t>
            </a:r>
            <a:r>
              <a:rPr lang="en-US" dirty="0" smtClean="0"/>
              <a:t>Silver </a:t>
            </a:r>
            <a:r>
              <a:rPr lang="en-US" dirty="0"/>
              <a:t>Sulfide </a:t>
            </a:r>
            <a:r>
              <a:rPr lang="tr-TR" dirty="0" err="1" smtClean="0"/>
              <a:t>q</a:t>
            </a:r>
            <a:r>
              <a:rPr lang="en-US" dirty="0" err="1" smtClean="0"/>
              <a:t>uantum</a:t>
            </a:r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ots </a:t>
            </a:r>
            <a:r>
              <a:rPr lang="tr-TR" dirty="0" smtClean="0"/>
              <a:t>c</a:t>
            </a:r>
            <a:r>
              <a:rPr lang="en-US" dirty="0" err="1" smtClean="0"/>
              <a:t>oated</a:t>
            </a:r>
            <a:r>
              <a:rPr lang="en-US" dirty="0" smtClean="0"/>
              <a:t> </a:t>
            </a:r>
            <a:r>
              <a:rPr lang="en-US" dirty="0"/>
              <a:t>with 2-mercaptopropionic acid and </a:t>
            </a:r>
            <a:r>
              <a:rPr lang="tr-TR" dirty="0" smtClean="0"/>
              <a:t>m</a:t>
            </a:r>
            <a:r>
              <a:rPr lang="en-US" dirty="0" smtClean="0"/>
              <a:t>eso-2,3-</a:t>
            </a:r>
            <a:r>
              <a:rPr lang="tr-TR" dirty="0"/>
              <a:t>d</a:t>
            </a:r>
            <a:r>
              <a:rPr lang="en-US" dirty="0" err="1"/>
              <a:t>imercaptosuccinic</a:t>
            </a:r>
            <a:r>
              <a:rPr lang="en-US" dirty="0"/>
              <a:t> acid </a:t>
            </a:r>
            <a:r>
              <a:rPr lang="en-US" dirty="0" smtClean="0"/>
              <a:t>using </a:t>
            </a:r>
            <a:r>
              <a:rPr lang="en-US" dirty="0"/>
              <a:t>a </a:t>
            </a:r>
            <a:r>
              <a:rPr lang="tr-TR" dirty="0" err="1" smtClean="0"/>
              <a:t>HeLa</a:t>
            </a:r>
            <a:r>
              <a:rPr lang="tr-TR" dirty="0" smtClean="0"/>
              <a:t> </a:t>
            </a:r>
            <a:r>
              <a:rPr lang="en-US" dirty="0" smtClean="0"/>
              <a:t>cell </a:t>
            </a:r>
            <a:r>
              <a:rPr lang="en-US" dirty="0"/>
              <a:t>line. </a:t>
            </a:r>
            <a:endParaRPr lang="en-US" dirty="0" smtClean="0"/>
          </a:p>
          <a:p>
            <a:pPr algn="just"/>
            <a:endParaRPr lang="tr-TR" dirty="0" smtClean="0"/>
          </a:p>
          <a:p>
            <a:pPr algn="just"/>
            <a:r>
              <a:rPr lang="en-US" dirty="0"/>
              <a:t>The acquired results will </a:t>
            </a:r>
            <a:r>
              <a:rPr lang="en-US" dirty="0" smtClean="0"/>
              <a:t>provide</a:t>
            </a:r>
            <a:r>
              <a:rPr lang="tr-TR" dirty="0" smtClean="0"/>
              <a:t> </a:t>
            </a:r>
            <a:r>
              <a:rPr lang="en-US" dirty="0" smtClean="0"/>
              <a:t>valuable </a:t>
            </a:r>
            <a:r>
              <a:rPr lang="en-US" dirty="0"/>
              <a:t>information for the </a:t>
            </a:r>
            <a:r>
              <a:rPr lang="en-US" dirty="0" smtClean="0"/>
              <a:t>QDs </a:t>
            </a:r>
            <a:r>
              <a:rPr lang="en-US" dirty="0"/>
              <a:t>application in </a:t>
            </a:r>
            <a:r>
              <a:rPr lang="en-US" dirty="0" smtClean="0"/>
              <a:t>biomedical</a:t>
            </a:r>
            <a:r>
              <a:rPr lang="tr-TR" dirty="0" smtClean="0"/>
              <a:t> </a:t>
            </a:r>
            <a:r>
              <a:rPr lang="en-US" dirty="0" smtClean="0"/>
              <a:t>field.</a:t>
            </a:r>
            <a:endParaRPr lang="tr-TR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80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Materials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u="sng" cap="all" dirty="0"/>
              <a:t>ID CODE: IH78</a:t>
            </a:r>
          </a:p>
          <a:p>
            <a:r>
              <a:rPr lang="tr-TR" b="1" dirty="0" err="1"/>
              <a:t>Composition</a:t>
            </a:r>
            <a:r>
              <a:rPr lang="tr-TR" b="1" dirty="0"/>
              <a:t> (</a:t>
            </a:r>
            <a:r>
              <a:rPr lang="tr-TR" b="1" dirty="0" err="1"/>
              <a:t>Core</a:t>
            </a:r>
            <a:r>
              <a:rPr lang="tr-TR" b="1" dirty="0"/>
              <a:t>/Shell/</a:t>
            </a:r>
            <a:r>
              <a:rPr lang="tr-TR" b="1" dirty="0" err="1"/>
              <a:t>Coating</a:t>
            </a:r>
            <a:r>
              <a:rPr lang="tr-TR" b="1" dirty="0" smtClean="0"/>
              <a:t>):</a:t>
            </a:r>
          </a:p>
          <a:p>
            <a:pPr marL="0" indent="0">
              <a:buNone/>
            </a:pPr>
            <a:r>
              <a:rPr lang="tr-TR" b="1" dirty="0"/>
              <a:t>	</a:t>
            </a:r>
            <a:r>
              <a:rPr lang="tr-TR" b="1" dirty="0" smtClean="0"/>
              <a:t> </a:t>
            </a:r>
            <a:r>
              <a:rPr lang="tr-TR" b="1" dirty="0"/>
              <a:t>Ag</a:t>
            </a:r>
            <a:r>
              <a:rPr lang="tr-TR" b="1" baseline="-25000" dirty="0"/>
              <a:t>2</a:t>
            </a:r>
            <a:r>
              <a:rPr lang="tr-TR" b="1" dirty="0"/>
              <a:t>S-(2-mercaptopropionic </a:t>
            </a:r>
            <a:r>
              <a:rPr lang="tr-TR" b="1" dirty="0" err="1"/>
              <a:t>acid</a:t>
            </a:r>
            <a:r>
              <a:rPr lang="tr-TR" b="1" dirty="0"/>
              <a:t>)</a:t>
            </a:r>
          </a:p>
          <a:p>
            <a:r>
              <a:rPr lang="tr-TR" b="1" dirty="0" err="1" smtClean="0"/>
              <a:t>Hydrodynamic</a:t>
            </a:r>
            <a:r>
              <a:rPr lang="tr-TR" b="1" dirty="0" smtClean="0"/>
              <a:t> </a:t>
            </a:r>
            <a:r>
              <a:rPr lang="tr-TR" b="1" dirty="0"/>
              <a:t>Size : </a:t>
            </a:r>
          </a:p>
          <a:p>
            <a:pPr marL="0" indent="0">
              <a:buNone/>
            </a:pPr>
            <a:r>
              <a:rPr lang="tr-TR" b="1" dirty="0" smtClean="0"/>
              <a:t>	</a:t>
            </a:r>
            <a:r>
              <a:rPr lang="tr-TR" b="1" dirty="0" err="1" smtClean="0"/>
              <a:t>In</a:t>
            </a:r>
            <a:r>
              <a:rPr lang="tr-TR" b="1" dirty="0" smtClean="0"/>
              <a:t> </a:t>
            </a:r>
            <a:r>
              <a:rPr lang="tr-TR" b="1" dirty="0" err="1"/>
              <a:t>water</a:t>
            </a:r>
            <a:r>
              <a:rPr lang="tr-TR" b="1" dirty="0"/>
              <a:t>: 3.0nm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19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u="sng" cap="all" dirty="0"/>
              <a:t>ID CODE: </a:t>
            </a:r>
            <a:r>
              <a:rPr lang="tr-TR" b="1" u="sng" cap="all" dirty="0" smtClean="0"/>
              <a:t>IH113</a:t>
            </a:r>
          </a:p>
          <a:p>
            <a:r>
              <a:rPr lang="tr-TR" b="1" dirty="0" err="1" smtClean="0"/>
              <a:t>Composition</a:t>
            </a:r>
            <a:r>
              <a:rPr lang="tr-TR" b="1" dirty="0" smtClean="0"/>
              <a:t> </a:t>
            </a:r>
            <a:r>
              <a:rPr lang="tr-TR" b="1" dirty="0"/>
              <a:t>(</a:t>
            </a:r>
            <a:r>
              <a:rPr lang="tr-TR" b="1" dirty="0" err="1"/>
              <a:t>Core</a:t>
            </a:r>
            <a:r>
              <a:rPr lang="tr-TR" b="1" dirty="0"/>
              <a:t>/Shell/</a:t>
            </a:r>
            <a:r>
              <a:rPr lang="tr-TR" b="1" dirty="0" err="1"/>
              <a:t>Coating</a:t>
            </a:r>
            <a:r>
              <a:rPr lang="tr-TR" b="1" dirty="0"/>
              <a:t>): </a:t>
            </a:r>
            <a:endParaRPr lang="tr-TR" b="1" dirty="0" smtClean="0"/>
          </a:p>
          <a:p>
            <a:pPr marL="0" indent="0">
              <a:buNone/>
            </a:pPr>
            <a:r>
              <a:rPr lang="tr-TR" b="1" dirty="0"/>
              <a:t>	</a:t>
            </a:r>
            <a:r>
              <a:rPr lang="tr-TR" b="1" dirty="0" smtClean="0"/>
              <a:t>Ag</a:t>
            </a:r>
            <a:r>
              <a:rPr lang="tr-TR" b="1" baseline="-25000" dirty="0" smtClean="0"/>
              <a:t>2</a:t>
            </a:r>
            <a:r>
              <a:rPr lang="tr-TR" b="1" dirty="0" smtClean="0"/>
              <a:t>S-</a:t>
            </a:r>
            <a:r>
              <a:rPr lang="tr-TR" b="1" dirty="0"/>
              <a:t>(Meso-2,3-Dimercapto </a:t>
            </a:r>
            <a:r>
              <a:rPr lang="tr-TR" b="1" dirty="0" err="1"/>
              <a:t>Succinic</a:t>
            </a:r>
            <a:r>
              <a:rPr lang="tr-TR" b="1" dirty="0"/>
              <a:t> </a:t>
            </a:r>
            <a:r>
              <a:rPr lang="tr-TR" b="1" dirty="0" err="1"/>
              <a:t>acid</a:t>
            </a:r>
            <a:r>
              <a:rPr lang="tr-TR" b="1" dirty="0" smtClean="0"/>
              <a:t>)</a:t>
            </a:r>
          </a:p>
          <a:p>
            <a:r>
              <a:rPr lang="tr-TR" b="1" dirty="0" err="1"/>
              <a:t>Hydrodynamic</a:t>
            </a:r>
            <a:r>
              <a:rPr lang="tr-TR" b="1" dirty="0"/>
              <a:t> Size : </a:t>
            </a:r>
          </a:p>
          <a:p>
            <a:pPr marL="0" indent="0">
              <a:buNone/>
            </a:pPr>
            <a:r>
              <a:rPr lang="tr-TR" b="1" dirty="0" smtClean="0"/>
              <a:t>	</a:t>
            </a:r>
            <a:r>
              <a:rPr lang="tr-TR" b="1" dirty="0" err="1" smtClean="0"/>
              <a:t>In</a:t>
            </a:r>
            <a:r>
              <a:rPr lang="tr-TR" b="1" dirty="0" smtClean="0"/>
              <a:t> </a:t>
            </a:r>
            <a:r>
              <a:rPr lang="tr-TR" b="1" dirty="0" err="1"/>
              <a:t>water</a:t>
            </a:r>
            <a:r>
              <a:rPr lang="tr-TR" b="1" dirty="0"/>
              <a:t>:  2.9 </a:t>
            </a:r>
            <a:r>
              <a:rPr lang="tr-TR" b="1" dirty="0" err="1"/>
              <a:t>nm</a:t>
            </a: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661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92791" y="203200"/>
            <a:ext cx="10515600" cy="1325563"/>
          </a:xfrm>
        </p:spPr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Methods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8344" y="1093140"/>
            <a:ext cx="6110514" cy="5547145"/>
          </a:xfrm>
        </p:spPr>
        <p:txBody>
          <a:bodyPr>
            <a:noAutofit/>
          </a:bodyPr>
          <a:lstStyle/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The </a:t>
            </a:r>
            <a:r>
              <a:rPr lang="en-US" sz="2200" dirty="0"/>
              <a:t>cytotoxicity of </a:t>
            </a:r>
            <a:r>
              <a:rPr lang="en-US" sz="2200" dirty="0" smtClean="0"/>
              <a:t>QDs </a:t>
            </a:r>
            <a:r>
              <a:rPr lang="en-US" sz="2200" dirty="0"/>
              <a:t>was </a:t>
            </a:r>
            <a:r>
              <a:rPr lang="en-US" sz="2200" dirty="0" smtClean="0"/>
              <a:t>quantitatively</a:t>
            </a:r>
            <a:r>
              <a:rPr lang="tr-TR" sz="2200" dirty="0" smtClean="0"/>
              <a:t> </a:t>
            </a:r>
            <a:r>
              <a:rPr lang="en-US" sz="2200" dirty="0" smtClean="0"/>
              <a:t>evaluated </a:t>
            </a:r>
            <a:r>
              <a:rPr lang="en-US" sz="2200" dirty="0"/>
              <a:t>by </a:t>
            </a:r>
            <a:r>
              <a:rPr lang="en-US" sz="2200" dirty="0" err="1"/>
              <a:t>thiazoyl</a:t>
            </a:r>
            <a:r>
              <a:rPr lang="en-US" sz="2200" dirty="0"/>
              <a:t> blue colorimetric (</a:t>
            </a:r>
            <a:r>
              <a:rPr lang="en-US" sz="2200" dirty="0" smtClean="0"/>
              <a:t>MTT)</a:t>
            </a:r>
            <a:r>
              <a:rPr lang="tr-TR" sz="2200" dirty="0" smtClean="0"/>
              <a:t> </a:t>
            </a:r>
            <a:r>
              <a:rPr lang="en-US" sz="2200" dirty="0" smtClean="0"/>
              <a:t>assay</a:t>
            </a:r>
            <a:r>
              <a:rPr lang="en-US" sz="2200" dirty="0"/>
              <a:t>. </a:t>
            </a:r>
            <a:endParaRPr lang="tr-TR" sz="2200" dirty="0" smtClean="0"/>
          </a:p>
          <a:p>
            <a:pPr algn="just"/>
            <a:r>
              <a:rPr lang="en-US" sz="2200" dirty="0" smtClean="0"/>
              <a:t>Cells </a:t>
            </a:r>
            <a:r>
              <a:rPr lang="en-US" sz="2200" dirty="0"/>
              <a:t>seeded in 96-well plates were </a:t>
            </a:r>
            <a:r>
              <a:rPr lang="en-US" sz="2200" dirty="0" smtClean="0"/>
              <a:t>separately</a:t>
            </a:r>
            <a:r>
              <a:rPr lang="tr-TR" sz="2200" dirty="0" smtClean="0"/>
              <a:t> </a:t>
            </a:r>
            <a:r>
              <a:rPr lang="en-US" sz="2200" dirty="0" smtClean="0"/>
              <a:t>treated </a:t>
            </a:r>
            <a:r>
              <a:rPr lang="en-US" sz="2200" dirty="0"/>
              <a:t>with different concentrations </a:t>
            </a:r>
            <a:r>
              <a:rPr lang="en-US" sz="2200" dirty="0" smtClean="0"/>
              <a:t>(5-20002 </a:t>
            </a:r>
            <a:r>
              <a:rPr lang="en-US" sz="2200" dirty="0"/>
              <a:t>μg/mL) of </a:t>
            </a:r>
            <a:r>
              <a:rPr lang="tr-TR" sz="2200" dirty="0" err="1" smtClean="0"/>
              <a:t>quantum</a:t>
            </a:r>
            <a:r>
              <a:rPr lang="tr-TR" sz="2200" dirty="0" smtClean="0"/>
              <a:t> </a:t>
            </a:r>
            <a:r>
              <a:rPr lang="tr-TR" sz="2200" dirty="0" err="1" smtClean="0"/>
              <a:t>dots</a:t>
            </a:r>
            <a:r>
              <a:rPr lang="tr-TR" sz="2200" dirty="0" smtClean="0"/>
              <a:t> Ag</a:t>
            </a:r>
            <a:r>
              <a:rPr lang="tr-TR" sz="2200" baseline="-25000" dirty="0" smtClean="0"/>
              <a:t>2</a:t>
            </a:r>
            <a:r>
              <a:rPr lang="tr-TR" sz="2200" dirty="0" smtClean="0"/>
              <a:t>S-</a:t>
            </a:r>
            <a:r>
              <a:rPr lang="tr-TR" sz="2200" dirty="0"/>
              <a:t>(2-mercaptopropionic </a:t>
            </a:r>
            <a:r>
              <a:rPr lang="tr-TR" sz="2200" dirty="0" err="1" smtClean="0"/>
              <a:t>acid</a:t>
            </a:r>
            <a:r>
              <a:rPr lang="tr-TR" sz="2200" dirty="0" smtClean="0"/>
              <a:t>) </a:t>
            </a:r>
            <a:r>
              <a:rPr lang="tr-TR" sz="2200" dirty="0" err="1" smtClean="0"/>
              <a:t>and</a:t>
            </a:r>
            <a:r>
              <a:rPr lang="tr-TR" sz="2200" dirty="0" smtClean="0"/>
              <a:t> </a:t>
            </a:r>
            <a:r>
              <a:rPr lang="tr-TR" sz="2200" dirty="0"/>
              <a:t>Ag</a:t>
            </a:r>
            <a:r>
              <a:rPr lang="tr-TR" sz="2200" baseline="-25000" dirty="0"/>
              <a:t>2</a:t>
            </a:r>
            <a:r>
              <a:rPr lang="tr-TR" sz="2200" dirty="0"/>
              <a:t>S-(Meso-2,3-Dimercapto </a:t>
            </a:r>
            <a:r>
              <a:rPr lang="tr-TR" sz="2200" dirty="0" err="1"/>
              <a:t>Succinic</a:t>
            </a:r>
            <a:r>
              <a:rPr lang="tr-TR" sz="2200" dirty="0"/>
              <a:t> </a:t>
            </a:r>
            <a:r>
              <a:rPr lang="tr-TR" sz="2200" dirty="0" err="1"/>
              <a:t>acid</a:t>
            </a:r>
            <a:r>
              <a:rPr lang="tr-TR" sz="2200" dirty="0"/>
              <a:t>)</a:t>
            </a:r>
            <a:r>
              <a:rPr lang="en-US" sz="2200" dirty="0" smtClean="0"/>
              <a:t> </a:t>
            </a:r>
            <a:r>
              <a:rPr lang="en-US" sz="2200" dirty="0"/>
              <a:t>for 24 h</a:t>
            </a:r>
            <a:r>
              <a:rPr lang="en-US" sz="2200" dirty="0" smtClean="0"/>
              <a:t>.</a:t>
            </a:r>
            <a:endParaRPr lang="en-US" sz="2200" dirty="0"/>
          </a:p>
          <a:p>
            <a:pPr algn="just"/>
            <a:r>
              <a:rPr lang="en-US" sz="2200" dirty="0"/>
              <a:t>Ten microliters of MTT (5 mg/mL) was added to </a:t>
            </a:r>
            <a:r>
              <a:rPr lang="en-US" sz="2200" dirty="0" smtClean="0"/>
              <a:t>each</a:t>
            </a:r>
            <a:r>
              <a:rPr lang="tr-TR" sz="2200" dirty="0" smtClean="0"/>
              <a:t> </a:t>
            </a:r>
            <a:r>
              <a:rPr lang="en-US" sz="2200" dirty="0" smtClean="0"/>
              <a:t>well and</a:t>
            </a:r>
            <a:r>
              <a:rPr lang="tr-TR" sz="2200" dirty="0" smtClean="0"/>
              <a:t> i</a:t>
            </a:r>
            <a:r>
              <a:rPr lang="en-US" sz="2200" dirty="0" err="1" smtClean="0"/>
              <a:t>ncubated</a:t>
            </a:r>
            <a:r>
              <a:rPr lang="en-US" sz="2200" dirty="0" smtClean="0"/>
              <a:t> </a:t>
            </a:r>
            <a:r>
              <a:rPr lang="en-US" sz="2200" dirty="0"/>
              <a:t>for another 4 h at 37°C. </a:t>
            </a:r>
            <a:endParaRPr lang="tr-TR" sz="2200" dirty="0" smtClean="0"/>
          </a:p>
          <a:p>
            <a:pPr algn="just"/>
            <a:r>
              <a:rPr lang="en-US" sz="2200" dirty="0" smtClean="0"/>
              <a:t>Next</a:t>
            </a:r>
            <a:r>
              <a:rPr lang="en-US" sz="2200" dirty="0"/>
              <a:t>, 100 </a:t>
            </a:r>
            <a:r>
              <a:rPr lang="en-US" sz="2200" dirty="0" err="1" smtClean="0"/>
              <a:t>μL</a:t>
            </a:r>
            <a:r>
              <a:rPr lang="tr-TR" sz="2200" dirty="0" smtClean="0"/>
              <a:t> </a:t>
            </a:r>
            <a:r>
              <a:rPr lang="en-US" sz="2200" dirty="0" smtClean="0"/>
              <a:t>DMSO </a:t>
            </a:r>
            <a:r>
              <a:rPr lang="en-US" sz="2200" dirty="0"/>
              <a:t>was added to each well, and the optical </a:t>
            </a:r>
            <a:r>
              <a:rPr lang="en-US" sz="2200" dirty="0" smtClean="0"/>
              <a:t>density</a:t>
            </a:r>
            <a:r>
              <a:rPr lang="tr-TR" sz="2200" dirty="0" smtClean="0"/>
              <a:t> </a:t>
            </a:r>
            <a:r>
              <a:rPr lang="en-US" sz="2200" dirty="0" smtClean="0"/>
              <a:t>at </a:t>
            </a:r>
            <a:r>
              <a:rPr lang="tr-TR" sz="2200" dirty="0" smtClean="0"/>
              <a:t>540</a:t>
            </a:r>
            <a:r>
              <a:rPr lang="en-US" sz="2200" dirty="0" smtClean="0"/>
              <a:t> </a:t>
            </a:r>
            <a:r>
              <a:rPr lang="en-US" sz="2200" dirty="0"/>
              <a:t>nm was recorded on a </a:t>
            </a:r>
            <a:r>
              <a:rPr lang="en-US" sz="2200" dirty="0" err="1"/>
              <a:t>microplate</a:t>
            </a:r>
            <a:r>
              <a:rPr lang="en-US" sz="2200" dirty="0"/>
              <a:t> </a:t>
            </a:r>
            <a:r>
              <a:rPr lang="en-US" sz="2200" dirty="0" smtClean="0"/>
              <a:t>reader</a:t>
            </a:r>
            <a:r>
              <a:rPr lang="tr-TR" sz="2200" dirty="0" smtClean="0"/>
              <a:t>. 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01" y="12542881"/>
            <a:ext cx="9649875" cy="4292280"/>
          </a:xfrm>
          <a:prstGeom prst="rect">
            <a:avLst/>
          </a:prstGeom>
          <a:ln>
            <a:noFill/>
          </a:ln>
          <a:scene3d>
            <a:camera prst="obliqueBottomLeft"/>
            <a:lightRig rig="threePt" dir="t"/>
          </a:scene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01" y="12695281"/>
            <a:ext cx="9649875" cy="4292280"/>
          </a:xfrm>
          <a:prstGeom prst="rect">
            <a:avLst/>
          </a:prstGeom>
          <a:ln>
            <a:noFill/>
          </a:ln>
          <a:scene3d>
            <a:camera prst="obliqueBottomLeft"/>
            <a:lightRig rig="threePt" dir="t"/>
          </a:scene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471" y="2140856"/>
            <a:ext cx="5167303" cy="231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08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533400"/>
            <a:ext cx="12192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Cytotoxic effects of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</a:t>
            </a:r>
            <a:r>
              <a:rPr lang="tr-TR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S-(2-mercaptopropionic </a:t>
            </a:r>
            <a:r>
              <a:rPr lang="tr-TR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QD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tr-TR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HeLa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cells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9486" y="1806161"/>
            <a:ext cx="4893860" cy="433451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Cell viability determined by </a:t>
            </a:r>
            <a:r>
              <a:rPr lang="tr-TR" dirty="0"/>
              <a:t>MTT </a:t>
            </a:r>
            <a:r>
              <a:rPr lang="en-US" dirty="0" smtClean="0"/>
              <a:t>after </a:t>
            </a:r>
            <a:r>
              <a:rPr lang="tr-TR" dirty="0"/>
              <a:t>2</a:t>
            </a:r>
            <a:r>
              <a:rPr lang="en-US" dirty="0"/>
              <a:t>4 h</a:t>
            </a:r>
            <a:r>
              <a:rPr lang="tr-TR" dirty="0"/>
              <a:t> </a:t>
            </a:r>
            <a:r>
              <a:rPr lang="en-US" dirty="0"/>
              <a:t>treatment with different concentrations</a:t>
            </a:r>
            <a:r>
              <a:rPr lang="en-US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en-US" dirty="0"/>
              <a:t>Data are expressed as a percentage of the non-treated control cells, and</a:t>
            </a:r>
            <a:r>
              <a:rPr lang="tr-TR" dirty="0"/>
              <a:t> </a:t>
            </a:r>
            <a:r>
              <a:rPr lang="en-US" dirty="0"/>
              <a:t>represent three independent experiments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r>
              <a:rPr lang="en-US" dirty="0"/>
              <a:t>No cytotoxic effects of 2-MPA coated Ag</a:t>
            </a:r>
            <a:r>
              <a:rPr lang="en-US" baseline="-25000" dirty="0"/>
              <a:t>2</a:t>
            </a:r>
            <a:r>
              <a:rPr lang="en-US" dirty="0"/>
              <a:t>S-QD were observed below 200 μg/ml concentration,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However at the higher concentrations </a:t>
            </a:r>
            <a:r>
              <a:rPr lang="en-US" dirty="0" smtClean="0"/>
              <a:t>(400</a:t>
            </a:r>
            <a:r>
              <a:rPr lang="en-US" dirty="0"/>
              <a:t>-2000 μg/ml) the cell </a:t>
            </a:r>
            <a:r>
              <a:rPr lang="en-US" dirty="0" err="1"/>
              <a:t>viabilitiy</a:t>
            </a:r>
            <a:r>
              <a:rPr lang="en-US" dirty="0"/>
              <a:t> slightly began to decline.</a:t>
            </a:r>
          </a:p>
          <a:p>
            <a:pPr algn="just"/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Grafik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037388"/>
              </p:ext>
            </p:extLst>
          </p:nvPr>
        </p:nvGraphicFramePr>
        <p:xfrm>
          <a:off x="5370286" y="1903413"/>
          <a:ext cx="6658428" cy="3775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8387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533400"/>
            <a:ext cx="12192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Cytotoxic effects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</a:t>
            </a:r>
            <a:r>
              <a:rPr lang="tr-TR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2-meso-2,3-dimercaptosuccinic </a:t>
            </a:r>
            <a:r>
              <a:rPr lang="tr-TR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tr-TR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HeLa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cells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3899" y="1842448"/>
            <a:ext cx="4735773" cy="423080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Cell viability determined by </a:t>
            </a:r>
            <a:r>
              <a:rPr lang="tr-TR" dirty="0"/>
              <a:t>MTT </a:t>
            </a:r>
            <a:r>
              <a:rPr lang="tr-TR" dirty="0" err="1"/>
              <a:t>and</a:t>
            </a:r>
            <a:r>
              <a:rPr lang="tr-TR" dirty="0"/>
              <a:t> NRU </a:t>
            </a:r>
            <a:r>
              <a:rPr lang="tr-TR" dirty="0" err="1"/>
              <a:t>assay</a:t>
            </a:r>
            <a:r>
              <a:rPr lang="tr-TR" dirty="0"/>
              <a:t> </a:t>
            </a:r>
            <a:r>
              <a:rPr lang="en-US" dirty="0"/>
              <a:t>after </a:t>
            </a:r>
            <a:r>
              <a:rPr lang="tr-TR" dirty="0"/>
              <a:t>2</a:t>
            </a:r>
            <a:r>
              <a:rPr lang="en-US" dirty="0"/>
              <a:t>4 h</a:t>
            </a:r>
            <a:r>
              <a:rPr lang="tr-TR" dirty="0"/>
              <a:t> </a:t>
            </a:r>
            <a:r>
              <a:rPr lang="en-US" dirty="0"/>
              <a:t>treatment with different concentrations</a:t>
            </a:r>
            <a:r>
              <a:rPr lang="en-US" dirty="0" smtClean="0"/>
              <a:t>.</a:t>
            </a:r>
          </a:p>
          <a:p>
            <a:pPr algn="just"/>
            <a:endParaRPr lang="tr-TR" dirty="0" smtClean="0"/>
          </a:p>
          <a:p>
            <a:pPr algn="just"/>
            <a:r>
              <a:rPr lang="en-US" dirty="0"/>
              <a:t>Data are expressed as a percentage of the non-treated control cells,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represent </a:t>
            </a:r>
            <a:r>
              <a:rPr lang="en-US" dirty="0"/>
              <a:t>three independent </a:t>
            </a:r>
            <a:r>
              <a:rPr lang="en-US" dirty="0" smtClean="0"/>
              <a:t>experiments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/>
              <a:t>No cytotoxic effects of </a:t>
            </a:r>
            <a:r>
              <a:rPr lang="en-US" dirty="0" smtClean="0"/>
              <a:t>DMSA </a:t>
            </a:r>
            <a:r>
              <a:rPr lang="en-US" dirty="0"/>
              <a:t>coated Ag</a:t>
            </a:r>
            <a:r>
              <a:rPr lang="en-US" baseline="-25000" dirty="0"/>
              <a:t>2</a:t>
            </a:r>
            <a:r>
              <a:rPr lang="en-US" dirty="0"/>
              <a:t>S-QD were observed below </a:t>
            </a:r>
            <a:r>
              <a:rPr lang="en-US" dirty="0" smtClean="0"/>
              <a:t>25 </a:t>
            </a:r>
            <a:r>
              <a:rPr lang="en-US" dirty="0"/>
              <a:t>μg/ml concentration,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/>
              <a:t>However at the higher concentrations </a:t>
            </a:r>
            <a:r>
              <a:rPr lang="en-US" dirty="0" smtClean="0"/>
              <a:t>(50</a:t>
            </a:r>
            <a:r>
              <a:rPr lang="en-US" dirty="0"/>
              <a:t>-2000 μg/ml) the cell </a:t>
            </a:r>
            <a:r>
              <a:rPr lang="en-US" dirty="0" err="1"/>
              <a:t>viabilitiy</a:t>
            </a:r>
            <a:r>
              <a:rPr lang="en-US" dirty="0"/>
              <a:t> slightly began to decline.</a:t>
            </a:r>
          </a:p>
          <a:p>
            <a:pPr algn="just"/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Grafik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309470"/>
              </p:ext>
            </p:extLst>
          </p:nvPr>
        </p:nvGraphicFramePr>
        <p:xfrm>
          <a:off x="5163002" y="2017712"/>
          <a:ext cx="6647997" cy="3715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5095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dirty="0" smtClean="0">
                <a:solidFill>
                  <a:srgbClr val="FF0000"/>
                </a:solidFill>
              </a:rPr>
              <a:t>onclusion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The present study was </a:t>
            </a:r>
            <a:r>
              <a:rPr lang="en-US" sz="2800" dirty="0" smtClean="0"/>
              <a:t>aimed</a:t>
            </a:r>
            <a:r>
              <a:rPr lang="tr-TR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dirty="0"/>
              <a:t>in vitro assess the </a:t>
            </a:r>
            <a:r>
              <a:rPr lang="en-US" sz="2800" dirty="0" smtClean="0"/>
              <a:t>cytotoxic </a:t>
            </a:r>
            <a:r>
              <a:rPr lang="en-US" sz="2800" dirty="0"/>
              <a:t>potential of </a:t>
            </a:r>
            <a:r>
              <a:rPr lang="en-US" sz="2800" dirty="0" smtClean="0"/>
              <a:t>these t</a:t>
            </a:r>
            <a:r>
              <a:rPr lang="tr-TR" sz="2800" dirty="0" err="1" smtClean="0"/>
              <a:t>wo</a:t>
            </a:r>
            <a:r>
              <a:rPr lang="en-US" sz="2800" dirty="0" smtClean="0"/>
              <a:t> </a:t>
            </a:r>
            <a:r>
              <a:rPr lang="en-US" sz="2800" dirty="0"/>
              <a:t>kinds of QDs was also </a:t>
            </a:r>
            <a:r>
              <a:rPr lang="en-US" sz="2800" dirty="0" smtClean="0"/>
              <a:t>evaluated</a:t>
            </a:r>
            <a:r>
              <a:rPr lang="tr-TR" sz="2800" dirty="0" smtClean="0"/>
              <a:t> </a:t>
            </a:r>
            <a:r>
              <a:rPr lang="en-US" sz="2800" dirty="0" smtClean="0"/>
              <a:t>in </a:t>
            </a:r>
            <a:r>
              <a:rPr lang="en-US" sz="2800" dirty="0"/>
              <a:t>the </a:t>
            </a:r>
            <a:r>
              <a:rPr lang="tr-TR" sz="2800" dirty="0" err="1" smtClean="0"/>
              <a:t>HelA</a:t>
            </a:r>
            <a:r>
              <a:rPr lang="tr-TR" sz="2800" dirty="0" smtClean="0"/>
              <a:t> </a:t>
            </a:r>
            <a:r>
              <a:rPr lang="en-US" sz="2800" dirty="0" smtClean="0"/>
              <a:t>cell </a:t>
            </a:r>
            <a:r>
              <a:rPr lang="en-US" sz="2800" dirty="0"/>
              <a:t>line. </a:t>
            </a:r>
            <a:endParaRPr lang="en-US" sz="2800" dirty="0" smtClean="0"/>
          </a:p>
          <a:p>
            <a:pPr algn="just"/>
            <a:endParaRPr lang="tr-TR" sz="2800" dirty="0"/>
          </a:p>
          <a:p>
            <a:pPr algn="just"/>
            <a:r>
              <a:rPr lang="en-US" sz="2800" dirty="0"/>
              <a:t>In summary, the results manifested that </a:t>
            </a:r>
            <a:r>
              <a:rPr lang="en-US" sz="2800" dirty="0" smtClean="0"/>
              <a:t>when</a:t>
            </a:r>
            <a:r>
              <a:rPr lang="tr-TR" sz="2800" dirty="0" smtClean="0"/>
              <a:t> </a:t>
            </a:r>
            <a:r>
              <a:rPr lang="en-US" sz="2800" dirty="0" smtClean="0"/>
              <a:t>modified </a:t>
            </a:r>
            <a:r>
              <a:rPr lang="en-US" sz="2800" dirty="0"/>
              <a:t>with different </a:t>
            </a:r>
            <a:r>
              <a:rPr lang="en-US" sz="2800" dirty="0" smtClean="0"/>
              <a:t>QDs still</a:t>
            </a:r>
            <a:r>
              <a:rPr lang="tr-TR" sz="2800" dirty="0" smtClean="0"/>
              <a:t> </a:t>
            </a:r>
            <a:r>
              <a:rPr lang="en-US" sz="2800" dirty="0" smtClean="0"/>
              <a:t>possessed </a:t>
            </a:r>
            <a:r>
              <a:rPr lang="en-US" sz="2800" dirty="0"/>
              <a:t>excellent biocompatibility and low </a:t>
            </a:r>
            <a:r>
              <a:rPr lang="en-US" sz="2800" dirty="0" smtClean="0"/>
              <a:t>cytotoxicity</a:t>
            </a:r>
            <a:r>
              <a:rPr lang="tr-TR" sz="2800" dirty="0" smtClean="0"/>
              <a:t> </a:t>
            </a:r>
            <a:r>
              <a:rPr lang="en-US" sz="2800" dirty="0" smtClean="0"/>
              <a:t>to </a:t>
            </a:r>
            <a:r>
              <a:rPr lang="en-US" sz="2800" dirty="0"/>
              <a:t>cells, which may make them more </a:t>
            </a:r>
            <a:r>
              <a:rPr lang="en-US" sz="2800" dirty="0" smtClean="0"/>
              <a:t>promising</a:t>
            </a:r>
            <a:r>
              <a:rPr lang="tr-TR" sz="2800" dirty="0" smtClean="0"/>
              <a:t> </a:t>
            </a:r>
            <a:r>
              <a:rPr lang="en-US" sz="2800" dirty="0" smtClean="0"/>
              <a:t>in </a:t>
            </a:r>
            <a:r>
              <a:rPr lang="en-US" sz="2800" dirty="0" err="1"/>
              <a:t>bioimaging</a:t>
            </a:r>
            <a:r>
              <a:rPr lang="en-US" sz="2800" dirty="0"/>
              <a:t> and other biomedical applications</a:t>
            </a:r>
            <a:r>
              <a:rPr lang="en-US" sz="2800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689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References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W.C.W. Chan, D.J. Maxwell, X.H. </a:t>
            </a:r>
            <a:r>
              <a:rPr lang="en-US" dirty="0" err="1"/>
              <a:t>Gao</a:t>
            </a:r>
            <a:r>
              <a:rPr lang="en-US" dirty="0"/>
              <a:t>, R.E. Bailey, M.Y. Han, S.M. </a:t>
            </a:r>
            <a:r>
              <a:rPr lang="en-US" dirty="0" err="1"/>
              <a:t>NieLuminescent</a:t>
            </a:r>
            <a:r>
              <a:rPr lang="en-US" dirty="0"/>
              <a:t> quantum dots for multiplexed biological detection and </a:t>
            </a:r>
            <a:r>
              <a:rPr lang="en-US" dirty="0" err="1" smtClean="0"/>
              <a:t>imagingCurr</a:t>
            </a:r>
            <a:r>
              <a:rPr lang="en-US" dirty="0" smtClean="0"/>
              <a:t> </a:t>
            </a:r>
            <a:r>
              <a:rPr lang="en-US" dirty="0" err="1"/>
              <a:t>Opin</a:t>
            </a:r>
            <a:r>
              <a:rPr lang="en-US" dirty="0"/>
              <a:t> </a:t>
            </a:r>
            <a:r>
              <a:rPr lang="en-US" dirty="0" err="1"/>
              <a:t>Biotechnol</a:t>
            </a:r>
            <a:r>
              <a:rPr lang="en-US" dirty="0"/>
              <a:t>, 13 (2002), pp. 40–</a:t>
            </a:r>
            <a:r>
              <a:rPr lang="en-US" dirty="0" smtClean="0"/>
              <a:t>4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err="1" smtClean="0"/>
              <a:t>Sarwat</a:t>
            </a:r>
            <a:r>
              <a:rPr lang="en-US" dirty="0" smtClean="0"/>
              <a:t> </a:t>
            </a:r>
            <a:r>
              <a:rPr lang="en-US" dirty="0"/>
              <a:t>B. et al. Semiconductor quantum dots as fluorescent probes for in vitro and in vivo bio-molecular and cellular imaging. </a:t>
            </a:r>
            <a:r>
              <a:rPr lang="en-US" b="1" dirty="0"/>
              <a:t>Nano Reviews</a:t>
            </a:r>
            <a:r>
              <a:rPr lang="en-US" dirty="0"/>
              <a:t>, [</a:t>
            </a:r>
            <a:r>
              <a:rPr lang="en-US" dirty="0" err="1"/>
              <a:t>S.l</a:t>
            </a:r>
            <a:r>
              <a:rPr lang="en-US" dirty="0"/>
              <a:t>.], </a:t>
            </a:r>
            <a:r>
              <a:rPr lang="en-US" dirty="0" err="1"/>
              <a:t>aug.</a:t>
            </a:r>
            <a:r>
              <a:rPr lang="en-US" dirty="0"/>
              <a:t> 2010. </a:t>
            </a:r>
          </a:p>
        </p:txBody>
      </p:sp>
    </p:spTree>
    <p:extLst>
      <p:ext uri="{BB962C8B-B14F-4D97-AF65-F5344CB8AC3E}">
        <p14:creationId xmlns:p14="http://schemas.microsoft.com/office/powerpoint/2010/main" val="70340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01900"/>
            <a:ext cx="10972800" cy="9906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Thank You for Attention…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56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4443</TotalTime>
  <Words>876</Words>
  <Application>Microsoft Macintosh PowerPoint</Application>
  <PresentationFormat>Custom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Clarity</vt:lpstr>
      <vt:lpstr>Cytotoxicity of Silver Sulfide Quantum Dots evaluated by the MTT cell culture assay in heLa Cells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Materials</vt:lpstr>
      <vt:lpstr>PowerPoint Presentation</vt:lpstr>
      <vt:lpstr>Methods</vt:lpstr>
      <vt:lpstr>Cytotoxic effects of Ag2S-(2-mercaptopropionic acid)  QD in HeLa cells </vt:lpstr>
      <vt:lpstr>Cytotoxic effects of Ag2S-(2-meso-2,3-dimercaptosuccinic acid) in HeLa cells</vt:lpstr>
      <vt:lpstr>Conclusion</vt:lpstr>
      <vt:lpstr>References</vt:lpstr>
      <vt:lpstr>Thank You for Attention…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DENİZ</dc:creator>
  <cp:lastModifiedBy>Microsof Office </cp:lastModifiedBy>
  <cp:revision>39</cp:revision>
  <dcterms:created xsi:type="dcterms:W3CDTF">2014-10-09T10:50:03Z</dcterms:created>
  <dcterms:modified xsi:type="dcterms:W3CDTF">2015-08-26T14:47:08Z</dcterms:modified>
</cp:coreProperties>
</file>