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5" r:id="rId16"/>
    <p:sldId id="270" r:id="rId17"/>
    <p:sldId id="271" r:id="rId18"/>
    <p:sldId id="272" r:id="rId19"/>
    <p:sldId id="273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16894D-9FFB-C14B-9B8C-5F3BBA328326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6C963E-92C8-E241-99A5-B05228DA3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673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38F729-38DA-4F48-B3DE-EED35AE1E65C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F69D89-A59B-094A-9E1A-35D0227EF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967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69D89-A59B-094A-9E1A-35D0227EFC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7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74DA5-6081-5D4A-8C81-5265CF2F19E1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1CC6-2000-184B-AEC5-2E26F3D27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855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74DA5-6081-5D4A-8C81-5265CF2F19E1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1CC6-2000-184B-AEC5-2E26F3D27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417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74DA5-6081-5D4A-8C81-5265CF2F19E1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1CC6-2000-184B-AEC5-2E26F3D27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750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74DA5-6081-5D4A-8C81-5265CF2F19E1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1CC6-2000-184B-AEC5-2E26F3D27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051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74DA5-6081-5D4A-8C81-5265CF2F19E1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1CC6-2000-184B-AEC5-2E26F3D27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5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74DA5-6081-5D4A-8C81-5265CF2F19E1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1CC6-2000-184B-AEC5-2E26F3D27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58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74DA5-6081-5D4A-8C81-5265CF2F19E1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1CC6-2000-184B-AEC5-2E26F3D27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289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74DA5-6081-5D4A-8C81-5265CF2F19E1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1CC6-2000-184B-AEC5-2E26F3D27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80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74DA5-6081-5D4A-8C81-5265CF2F19E1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1CC6-2000-184B-AEC5-2E26F3D27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83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74DA5-6081-5D4A-8C81-5265CF2F19E1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1CC6-2000-184B-AEC5-2E26F3D27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119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74DA5-6081-5D4A-8C81-5265CF2F19E1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1CC6-2000-184B-AEC5-2E26F3D27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547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74DA5-6081-5D4A-8C81-5265CF2F19E1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F1CC6-2000-184B-AEC5-2E26F3D27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954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685" y="125610"/>
            <a:ext cx="8945141" cy="59874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7684" y="6335746"/>
            <a:ext cx="4480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dobe Garamond Pro"/>
                <a:cs typeface="Adobe Garamond Pro"/>
              </a:rPr>
              <a:t>          Toxicology </a:t>
            </a:r>
            <a:r>
              <a:rPr lang="en-US" sz="1400" b="1" dirty="0">
                <a:latin typeface="Adobe Garamond Pro"/>
                <a:cs typeface="Adobe Garamond Pro"/>
              </a:rPr>
              <a:t>&amp; Applied </a:t>
            </a:r>
            <a:r>
              <a:rPr lang="tr-TR" sz="1400" b="1" dirty="0" smtClean="0">
                <a:latin typeface="Adobe Garamond Pro"/>
                <a:cs typeface="Adobe Garamond Pro"/>
              </a:rPr>
              <a:t>P</a:t>
            </a:r>
            <a:r>
              <a:rPr lang="en-US" sz="1400" b="1" dirty="0" err="1" smtClean="0">
                <a:latin typeface="Adobe Garamond Pro"/>
                <a:cs typeface="Adobe Garamond Pro"/>
              </a:rPr>
              <a:t>harmacology</a:t>
            </a:r>
            <a:endParaRPr lang="en-US" sz="1400" dirty="0">
              <a:latin typeface="Adobe Garamond Pro"/>
              <a:cs typeface="Adobe Garamond Pro"/>
            </a:endParaRPr>
          </a:p>
        </p:txBody>
      </p:sp>
      <p:pic>
        <p:nvPicPr>
          <p:cNvPr id="7" name="Picture 2" descr="C:\Documents and Settings\newton\Desktop\hiti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70" y="6335746"/>
            <a:ext cx="458689" cy="313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Documents and Settings\newton\Desktop\8hacun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636" y="6313560"/>
            <a:ext cx="257175" cy="37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s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42" b="20342"/>
          <a:stretch/>
        </p:blipFill>
        <p:spPr>
          <a:xfrm>
            <a:off x="8178515" y="6249224"/>
            <a:ext cx="444763" cy="45681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35305" y="6327232"/>
            <a:ext cx="2260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latin typeface="Adobe Garamond Pro"/>
                <a:cs typeface="Adobe Garamond Pro"/>
              </a:rPr>
              <a:t>Deniz</a:t>
            </a:r>
            <a:r>
              <a:rPr lang="en-US" sz="1400" b="1" dirty="0" smtClean="0">
                <a:latin typeface="Adobe Garamond Pro"/>
                <a:cs typeface="Adobe Garamond Pro"/>
              </a:rPr>
              <a:t> ÖZKAN VARDAR</a:t>
            </a:r>
            <a:endParaRPr lang="en-US" sz="1400" dirty="0">
              <a:latin typeface="Adobe Garamond Pro"/>
              <a:cs typeface="Adobe Garamond Pro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96010" y="6341809"/>
            <a:ext cx="1981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dobe Garamond Pro"/>
                <a:cs typeface="Adobe Garamond Pro"/>
              </a:rPr>
              <a:t>20-22 October2012     </a:t>
            </a:r>
            <a:endParaRPr lang="en-US" sz="1400" dirty="0" smtClean="0">
              <a:latin typeface="Adobe Garamond Pro"/>
              <a:cs typeface="Adobe Garamond Pro"/>
            </a:endParaRPr>
          </a:p>
        </p:txBody>
      </p:sp>
      <p:sp>
        <p:nvSpPr>
          <p:cNvPr id="12" name="Metin kutusu 7"/>
          <p:cNvSpPr txBox="1"/>
          <p:nvPr/>
        </p:nvSpPr>
        <p:spPr>
          <a:xfrm>
            <a:off x="113834" y="402436"/>
            <a:ext cx="89289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>
                <a:solidFill>
                  <a:srgbClr val="C00000"/>
                </a:solidFill>
                <a:latin typeface="Adobe Garamond Pro"/>
                <a:cs typeface="Adobe Garamond Pro"/>
              </a:rPr>
              <a:t>Comparison</a:t>
            </a:r>
            <a:r>
              <a:rPr lang="tr-TR" sz="3200" b="1" dirty="0">
                <a:solidFill>
                  <a:srgbClr val="C00000"/>
                </a:solidFill>
                <a:latin typeface="Adobe Garamond Pro"/>
                <a:cs typeface="Adobe Garamond Pro"/>
              </a:rPr>
              <a:t> of </a:t>
            </a:r>
            <a:r>
              <a:rPr lang="tr-TR" sz="3200" b="1" dirty="0" err="1">
                <a:solidFill>
                  <a:srgbClr val="C00000"/>
                </a:solidFill>
                <a:latin typeface="Adobe Garamond Pro"/>
                <a:cs typeface="Adobe Garamond Pro"/>
              </a:rPr>
              <a:t>the</a:t>
            </a:r>
            <a:r>
              <a:rPr lang="tr-TR" sz="3200" b="1" dirty="0">
                <a:solidFill>
                  <a:srgbClr val="C00000"/>
                </a:solidFill>
                <a:latin typeface="Adobe Garamond Pro"/>
                <a:cs typeface="Adobe Garamond Pro"/>
              </a:rPr>
              <a:t> </a:t>
            </a:r>
            <a:r>
              <a:rPr lang="tr-TR" sz="3200" b="1" dirty="0" err="1" smtClean="0">
                <a:solidFill>
                  <a:srgbClr val="C00000"/>
                </a:solidFill>
                <a:latin typeface="Adobe Garamond Pro"/>
                <a:cs typeface="Adobe Garamond Pro"/>
              </a:rPr>
              <a:t>Cytotoxic</a:t>
            </a:r>
            <a:r>
              <a:rPr lang="tr-TR" sz="3200" b="1" dirty="0" smtClean="0">
                <a:solidFill>
                  <a:srgbClr val="C00000"/>
                </a:solidFill>
                <a:latin typeface="Adobe Garamond Pro"/>
                <a:cs typeface="Adobe Garamond Pro"/>
              </a:rPr>
              <a:t> </a:t>
            </a:r>
            <a:r>
              <a:rPr lang="tr-TR" sz="3200" b="1" dirty="0" err="1" smtClean="0">
                <a:solidFill>
                  <a:srgbClr val="C00000"/>
                </a:solidFill>
                <a:latin typeface="Adobe Garamond Pro"/>
                <a:cs typeface="Adobe Garamond Pro"/>
              </a:rPr>
              <a:t>Effects</a:t>
            </a:r>
            <a:r>
              <a:rPr lang="tr-TR" sz="3200" b="1" dirty="0" smtClean="0">
                <a:solidFill>
                  <a:srgbClr val="C00000"/>
                </a:solidFill>
                <a:latin typeface="Adobe Garamond Pro"/>
                <a:cs typeface="Adobe Garamond Pro"/>
              </a:rPr>
              <a:t> </a:t>
            </a:r>
            <a:r>
              <a:rPr lang="tr-TR" sz="3200" b="1" dirty="0">
                <a:solidFill>
                  <a:srgbClr val="C00000"/>
                </a:solidFill>
                <a:latin typeface="Adobe Garamond Pro"/>
                <a:cs typeface="Adobe Garamond Pro"/>
              </a:rPr>
              <a:t>of Silver </a:t>
            </a:r>
            <a:r>
              <a:rPr lang="tr-TR" sz="3200" b="1" dirty="0" err="1">
                <a:solidFill>
                  <a:srgbClr val="C00000"/>
                </a:solidFill>
                <a:latin typeface="Adobe Garamond Pro"/>
                <a:cs typeface="Adobe Garamond Pro"/>
              </a:rPr>
              <a:t>Sulfide</a:t>
            </a:r>
            <a:r>
              <a:rPr lang="tr-TR" sz="3200" b="1" dirty="0">
                <a:solidFill>
                  <a:srgbClr val="C00000"/>
                </a:solidFill>
                <a:latin typeface="Adobe Garamond Pro"/>
                <a:cs typeface="Adobe Garamond Pro"/>
              </a:rPr>
              <a:t> Quantum </a:t>
            </a:r>
            <a:r>
              <a:rPr lang="tr-TR" sz="3200" b="1" dirty="0" err="1">
                <a:solidFill>
                  <a:srgbClr val="C00000"/>
                </a:solidFill>
                <a:latin typeface="Adobe Garamond Pro"/>
                <a:cs typeface="Adobe Garamond Pro"/>
              </a:rPr>
              <a:t>Dots</a:t>
            </a:r>
            <a:r>
              <a:rPr lang="tr-TR" sz="3200" b="1" dirty="0">
                <a:solidFill>
                  <a:srgbClr val="C00000"/>
                </a:solidFill>
                <a:latin typeface="Adobe Garamond Pro"/>
                <a:cs typeface="Adobe Garamond Pro"/>
              </a:rPr>
              <a:t> </a:t>
            </a:r>
            <a:r>
              <a:rPr lang="tr-TR" sz="3200" b="1" dirty="0" err="1">
                <a:solidFill>
                  <a:srgbClr val="C00000"/>
                </a:solidFill>
                <a:latin typeface="Adobe Garamond Pro"/>
                <a:cs typeface="Adobe Garamond Pro"/>
              </a:rPr>
              <a:t>Coated</a:t>
            </a:r>
            <a:r>
              <a:rPr lang="tr-TR" sz="3200" b="1" dirty="0">
                <a:solidFill>
                  <a:srgbClr val="C00000"/>
                </a:solidFill>
                <a:latin typeface="Adobe Garamond Pro"/>
                <a:cs typeface="Adobe Garamond Pro"/>
              </a:rPr>
              <a:t> </a:t>
            </a:r>
            <a:r>
              <a:rPr lang="tr-TR" sz="3200" b="1" dirty="0" err="1">
                <a:solidFill>
                  <a:srgbClr val="C00000"/>
                </a:solidFill>
                <a:latin typeface="Adobe Garamond Pro"/>
                <a:cs typeface="Adobe Garamond Pro"/>
              </a:rPr>
              <a:t>with</a:t>
            </a:r>
            <a:r>
              <a:rPr lang="tr-TR" sz="3200" b="1" dirty="0">
                <a:solidFill>
                  <a:srgbClr val="C00000"/>
                </a:solidFill>
                <a:latin typeface="Adobe Garamond Pro"/>
                <a:cs typeface="Adobe Garamond Pro"/>
              </a:rPr>
              <a:t> 2-mercaptopropionic </a:t>
            </a:r>
            <a:r>
              <a:rPr lang="tr-TR" sz="3200" b="1" dirty="0" err="1">
                <a:solidFill>
                  <a:srgbClr val="C00000"/>
                </a:solidFill>
                <a:latin typeface="Adobe Garamond Pro"/>
                <a:cs typeface="Adobe Garamond Pro"/>
              </a:rPr>
              <a:t>acid</a:t>
            </a:r>
            <a:r>
              <a:rPr lang="tr-TR" sz="3200" b="1" dirty="0">
                <a:solidFill>
                  <a:srgbClr val="C00000"/>
                </a:solidFill>
                <a:latin typeface="Adobe Garamond Pro"/>
                <a:cs typeface="Adobe Garamond Pro"/>
              </a:rPr>
              <a:t> </a:t>
            </a:r>
            <a:r>
              <a:rPr lang="tr-TR" sz="3200" b="1" dirty="0" err="1">
                <a:solidFill>
                  <a:srgbClr val="C00000"/>
                </a:solidFill>
                <a:latin typeface="Adobe Garamond Pro"/>
                <a:cs typeface="Adobe Garamond Pro"/>
              </a:rPr>
              <a:t>and</a:t>
            </a:r>
            <a:r>
              <a:rPr lang="tr-TR" sz="3200" b="1" dirty="0">
                <a:solidFill>
                  <a:srgbClr val="C00000"/>
                </a:solidFill>
                <a:latin typeface="Adobe Garamond Pro"/>
                <a:cs typeface="Adobe Garamond Pro"/>
              </a:rPr>
              <a:t> </a:t>
            </a:r>
            <a:r>
              <a:rPr lang="tr-TR" sz="3200" b="1" dirty="0" smtClean="0">
                <a:solidFill>
                  <a:srgbClr val="C00000"/>
                </a:solidFill>
                <a:latin typeface="Adobe Garamond Pro"/>
                <a:cs typeface="Adobe Garamond Pro"/>
              </a:rPr>
              <a:t>meso-2,3-dimercaptosuccinic </a:t>
            </a:r>
            <a:r>
              <a:rPr lang="tr-TR" sz="3200" b="1" dirty="0" err="1">
                <a:solidFill>
                  <a:srgbClr val="C00000"/>
                </a:solidFill>
                <a:latin typeface="Adobe Garamond Pro"/>
                <a:cs typeface="Adobe Garamond Pro"/>
              </a:rPr>
              <a:t>acid</a:t>
            </a:r>
            <a:r>
              <a:rPr lang="tr-TR" sz="3200" b="1" dirty="0">
                <a:solidFill>
                  <a:srgbClr val="C00000"/>
                </a:solidFill>
                <a:latin typeface="Adobe Garamond Pro"/>
                <a:cs typeface="Adobe Garamond Pro"/>
              </a:rPr>
              <a:t>  in V79 </a:t>
            </a:r>
            <a:r>
              <a:rPr lang="tr-TR" sz="3200" b="1" dirty="0" err="1">
                <a:solidFill>
                  <a:srgbClr val="C00000"/>
                </a:solidFill>
                <a:latin typeface="Adobe Garamond Pro"/>
                <a:cs typeface="Adobe Garamond Pro"/>
              </a:rPr>
              <a:t>Cells</a:t>
            </a:r>
            <a:r>
              <a:rPr lang="tr-TR" sz="3200" b="1" dirty="0">
                <a:solidFill>
                  <a:srgbClr val="C00000"/>
                </a:solidFill>
                <a:latin typeface="Adobe Garamond Pro"/>
                <a:cs typeface="Adobe Garamond Pro"/>
              </a:rPr>
              <a:t>.</a:t>
            </a:r>
          </a:p>
        </p:txBody>
      </p:sp>
      <p:sp>
        <p:nvSpPr>
          <p:cNvPr id="13" name="Metin kutusu 10"/>
          <p:cNvSpPr txBox="1"/>
          <p:nvPr/>
        </p:nvSpPr>
        <p:spPr>
          <a:xfrm>
            <a:off x="97685" y="3193208"/>
            <a:ext cx="89289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u="sng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Deniz Özkan Vardar</a:t>
            </a:r>
            <a:r>
              <a:rPr lang="tr-TR" sz="2000" b="1" u="sng" baseline="30000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1</a:t>
            </a:r>
            <a:r>
              <a:rPr lang="tr-TR" sz="2000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, </a:t>
            </a:r>
            <a:r>
              <a:rPr lang="tr-TR" sz="2000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Ibrahim</a:t>
            </a:r>
            <a:r>
              <a:rPr lang="tr-TR" sz="2000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 Hocaoğlu</a:t>
            </a:r>
            <a:r>
              <a:rPr lang="tr-TR" sz="2000" baseline="30000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2</a:t>
            </a:r>
            <a:r>
              <a:rPr lang="tr-TR" sz="2000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, Havva Funda Yağcı Acar</a:t>
            </a:r>
            <a:r>
              <a:rPr lang="tr-TR" sz="2000" baseline="30000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3</a:t>
            </a:r>
            <a:r>
              <a:rPr lang="tr-TR" sz="2000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, Nurşen Başaran</a:t>
            </a:r>
            <a:r>
              <a:rPr lang="tr-TR" sz="2000" baseline="30000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4</a:t>
            </a:r>
          </a:p>
          <a:p>
            <a:pPr algn="ctr"/>
            <a:r>
              <a:rPr lang="tr-TR" sz="2000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/>
            </a:r>
            <a:br>
              <a:rPr lang="tr-TR" sz="2000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</a:br>
            <a:r>
              <a:rPr lang="tr-TR" baseline="30000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1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Hitit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University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, Sungurlu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Vocational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 High School,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Health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 Programs, Sungurlu, Çorum,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Turkey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/>
            </a:r>
            <a:b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</a:br>
            <a:r>
              <a:rPr lang="tr-TR" baseline="30000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2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Koc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University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,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Materials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Science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and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Engineering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,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Istanbul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,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Turkey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/>
            </a:r>
            <a:b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</a:br>
            <a:r>
              <a:rPr lang="tr-TR" baseline="30000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3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Koc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University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,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Department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 of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Chemistry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,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Istanbul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,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Turkey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/>
            </a:r>
            <a:b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</a:br>
            <a:r>
              <a:rPr lang="tr-TR" baseline="30000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4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Hacettepe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University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,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Faculty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 of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Pharmacy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,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Department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 of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Toxicology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, Ankara, </a:t>
            </a:r>
            <a:r>
              <a:rPr lang="tr-TR" dirty="0" err="1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>Turkey</a:t>
            </a:r>
            <a: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  <a:t/>
            </a:r>
            <a:br>
              <a:rPr lang="tr-TR" dirty="0">
                <a:solidFill>
                  <a:schemeClr val="tx2">
                    <a:lumMod val="75000"/>
                  </a:schemeClr>
                </a:solidFill>
                <a:latin typeface="Adobe Garamond Pro"/>
                <a:cs typeface="Adobe Garamond Pro"/>
              </a:rPr>
            </a:br>
            <a:endParaRPr lang="tr-TR" dirty="0">
              <a:solidFill>
                <a:schemeClr val="tx2">
                  <a:lumMod val="75000"/>
                </a:schemeClr>
              </a:solidFill>
              <a:latin typeface="Adobe Garamond Pro"/>
              <a:cs typeface="Adobe Garamond Pro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7685" y="6172694"/>
            <a:ext cx="8945141" cy="608776"/>
          </a:xfrm>
          <a:prstGeom prst="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9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7685" y="125610"/>
            <a:ext cx="8945141" cy="6655860"/>
            <a:chOff x="97685" y="125610"/>
            <a:chExt cx="8945141" cy="6655860"/>
          </a:xfrm>
        </p:grpSpPr>
        <p:sp>
          <p:nvSpPr>
            <p:cNvPr id="6" name="TextBox 5"/>
            <p:cNvSpPr txBox="1"/>
            <p:nvPr/>
          </p:nvSpPr>
          <p:spPr>
            <a:xfrm>
              <a:off x="97685" y="6335746"/>
              <a:ext cx="34468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               Toxicology </a:t>
              </a:r>
              <a:r>
                <a:rPr lang="en-US" sz="1400" b="1" dirty="0">
                  <a:latin typeface="Adobe Garamond Pro"/>
                  <a:cs typeface="Adobe Garamond Pro"/>
                </a:rPr>
                <a:t>&amp; Applied 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Pharmacology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pic>
          <p:nvPicPr>
            <p:cNvPr id="7" name="Picture 2" descr="C:\Documents and Settings\newton\Desktop\hitit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69" y="6272646"/>
              <a:ext cx="633413" cy="433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Documents and Settings\newton\Desktop\8hacun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5636" y="6313560"/>
              <a:ext cx="257175" cy="378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s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442" b="20342"/>
            <a:stretch/>
          </p:blipFill>
          <p:spPr>
            <a:xfrm>
              <a:off x="8178515" y="6249224"/>
              <a:ext cx="444763" cy="45681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935305" y="6327232"/>
              <a:ext cx="2260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latin typeface="Adobe Garamond Pro"/>
                  <a:cs typeface="Adobe Garamond Pro"/>
                </a:rPr>
                <a:t>Deniz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 ÖZKAN VARDAR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503021" y="6341809"/>
              <a:ext cx="16745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20-22 October 2012     </a:t>
              </a:r>
              <a:endParaRPr lang="en-US" sz="1400" dirty="0" smtClean="0">
                <a:latin typeface="Adobe Garamond Pro"/>
                <a:cs typeface="Adobe Garamond Pro"/>
              </a:endParaRPr>
            </a:p>
          </p:txBody>
        </p:sp>
        <p:sp>
          <p:nvSpPr>
            <p:cNvPr id="2" name="Snip Single Corner Rectangle 1"/>
            <p:cNvSpPr/>
            <p:nvPr/>
          </p:nvSpPr>
          <p:spPr>
            <a:xfrm>
              <a:off x="97685" y="125610"/>
              <a:ext cx="8945141" cy="5987448"/>
            </a:xfrm>
            <a:prstGeom prst="snip1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7685" y="6172694"/>
              <a:ext cx="8945141" cy="608776"/>
            </a:xfrm>
            <a:prstGeom prst="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Metin kutusu 13"/>
          <p:cNvSpPr txBox="1"/>
          <p:nvPr/>
        </p:nvSpPr>
        <p:spPr>
          <a:xfrm>
            <a:off x="97685" y="1124744"/>
            <a:ext cx="894514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itchFamily="2" charset="2"/>
              <a:buChar char="v"/>
            </a:pPr>
            <a:r>
              <a:rPr lang="en-US" sz="2800" dirty="0" smtClean="0">
                <a:latin typeface="Adobe Garamond Pro"/>
                <a:cs typeface="Adobe Garamond Pro"/>
              </a:rPr>
              <a:t>Over the past twenty years, the nanotechnology industry</a:t>
            </a:r>
            <a:r>
              <a:rPr lang="tr-TR" sz="2800" dirty="0" smtClean="0">
                <a:latin typeface="Adobe Garamond Pro"/>
                <a:cs typeface="Adobe Garamond Pro"/>
              </a:rPr>
              <a:t> is </a:t>
            </a:r>
            <a:r>
              <a:rPr lang="en-US" sz="2800" dirty="0" smtClean="0">
                <a:latin typeface="Adobe Garamond Pro"/>
                <a:cs typeface="Adobe Garamond Pro"/>
              </a:rPr>
              <a:t>rapidly</a:t>
            </a:r>
            <a:r>
              <a:rPr lang="tr-TR" sz="2800" dirty="0" smtClean="0">
                <a:latin typeface="Adobe Garamond Pro"/>
                <a:cs typeface="Adobe Garamond Pro"/>
              </a:rPr>
              <a:t> </a:t>
            </a:r>
            <a:r>
              <a:rPr lang="en-US" sz="2800" dirty="0" smtClean="0">
                <a:latin typeface="Adobe Garamond Pro"/>
                <a:cs typeface="Adobe Garamond Pro"/>
              </a:rPr>
              <a:t>growing.</a:t>
            </a:r>
            <a:endParaRPr lang="tr-TR" sz="2800" dirty="0" smtClean="0">
              <a:latin typeface="Adobe Garamond Pro"/>
              <a:cs typeface="Adobe Garamond Pro"/>
            </a:endParaRPr>
          </a:p>
          <a:p>
            <a:pPr marL="457200" indent="-457200" algn="just">
              <a:buFont typeface="Wingdings" pitchFamily="2" charset="2"/>
              <a:buChar char="v"/>
            </a:pPr>
            <a:endParaRPr lang="en-US" sz="2800" dirty="0" smtClean="0">
              <a:latin typeface="Adobe Garamond Pro"/>
              <a:cs typeface="Adobe Garamond Pro"/>
            </a:endParaRPr>
          </a:p>
          <a:p>
            <a:pPr marL="457200" indent="-457200" algn="just">
              <a:buFont typeface="Wingdings" pitchFamily="2" charset="2"/>
              <a:buChar char="v"/>
            </a:pPr>
            <a:r>
              <a:rPr lang="en-US" sz="2800" dirty="0" smtClean="0">
                <a:latin typeface="Adobe Garamond Pro"/>
                <a:cs typeface="Adobe Garamond Pro"/>
              </a:rPr>
              <a:t>With this dramatic  expansion   the safety </a:t>
            </a:r>
            <a:r>
              <a:rPr lang="en-US" sz="2800" dirty="0" err="1" smtClean="0">
                <a:latin typeface="Adobe Garamond Pro"/>
                <a:cs typeface="Adobe Garamond Pro"/>
              </a:rPr>
              <a:t>ev</a:t>
            </a:r>
            <a:r>
              <a:rPr lang="tr-TR" sz="2800" dirty="0" smtClean="0">
                <a:latin typeface="Adobe Garamond Pro"/>
                <a:cs typeface="Adobe Garamond Pro"/>
              </a:rPr>
              <a:t>a</a:t>
            </a:r>
            <a:r>
              <a:rPr lang="en-US" sz="2800" dirty="0" smtClean="0">
                <a:latin typeface="Adobe Garamond Pro"/>
                <a:cs typeface="Adobe Garamond Pro"/>
              </a:rPr>
              <a:t>l</a:t>
            </a:r>
            <a:r>
              <a:rPr lang="tr-TR" sz="2800" dirty="0" err="1" smtClean="0">
                <a:latin typeface="Adobe Garamond Pro"/>
                <a:cs typeface="Adobe Garamond Pro"/>
              </a:rPr>
              <a:t>ua</a:t>
            </a:r>
            <a:r>
              <a:rPr lang="en-US" sz="2800" dirty="0" err="1" smtClean="0">
                <a:latin typeface="Adobe Garamond Pro"/>
                <a:cs typeface="Adobe Garamond Pro"/>
              </a:rPr>
              <a:t>tion</a:t>
            </a:r>
            <a:r>
              <a:rPr lang="en-US" sz="2800" dirty="0" smtClean="0">
                <a:latin typeface="Adobe Garamond Pro"/>
                <a:cs typeface="Adobe Garamond Pro"/>
              </a:rPr>
              <a:t> and </a:t>
            </a:r>
            <a:r>
              <a:rPr lang="tr-TR" sz="2800" dirty="0" err="1" smtClean="0">
                <a:latin typeface="Adobe Garamond Pro"/>
                <a:cs typeface="Adobe Garamond Pro"/>
              </a:rPr>
              <a:t>the</a:t>
            </a:r>
            <a:r>
              <a:rPr lang="tr-TR" sz="2800" dirty="0" smtClean="0">
                <a:latin typeface="Adobe Garamond Pro"/>
                <a:cs typeface="Adobe Garamond Pro"/>
              </a:rPr>
              <a:t> </a:t>
            </a:r>
            <a:r>
              <a:rPr lang="en-US" sz="2800" dirty="0" smtClean="0">
                <a:latin typeface="Adobe Garamond Pro"/>
                <a:cs typeface="Adobe Garamond Pro"/>
              </a:rPr>
              <a:t>risk management of nanomaterial</a:t>
            </a:r>
            <a:r>
              <a:rPr lang="tr-TR" sz="2800" dirty="0" smtClean="0">
                <a:latin typeface="Adobe Garamond Pro"/>
                <a:cs typeface="Adobe Garamond Pro"/>
              </a:rPr>
              <a:t>s</a:t>
            </a:r>
            <a:r>
              <a:rPr lang="en-US" sz="2800" dirty="0" smtClean="0">
                <a:latin typeface="Adobe Garamond Pro"/>
                <a:cs typeface="Adobe Garamond Pro"/>
              </a:rPr>
              <a:t> are the  important requirements.</a:t>
            </a:r>
            <a:endParaRPr lang="en-US" sz="2800" dirty="0">
              <a:latin typeface="Adobe Garamond Pro"/>
              <a:cs typeface="Adobe Garamond Pro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65978" y="125610"/>
            <a:ext cx="976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dobe Garamond Pro"/>
                <a:cs typeface="Adobe Garamond Pro"/>
              </a:rPr>
              <a:t>	</a:t>
            </a:r>
            <a:r>
              <a:rPr lang="en-US" sz="1400" dirty="0" smtClean="0">
                <a:latin typeface="Adobe Garamond Pro"/>
                <a:cs typeface="Adobe Garamond Pro"/>
              </a:rPr>
              <a:t>1</a:t>
            </a:r>
            <a:endParaRPr lang="en-US" sz="1400" dirty="0">
              <a:latin typeface="Adobe Garamond Pro"/>
              <a:cs typeface="Adobe Garamond Pro"/>
            </a:endParaRPr>
          </a:p>
        </p:txBody>
      </p:sp>
    </p:spTree>
    <p:extLst>
      <p:ext uri="{BB962C8B-B14F-4D97-AF65-F5344CB8AC3E}">
        <p14:creationId xmlns:p14="http://schemas.microsoft.com/office/powerpoint/2010/main" val="65076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7685" y="125610"/>
            <a:ext cx="8945141" cy="6655860"/>
            <a:chOff x="97685" y="125610"/>
            <a:chExt cx="8945141" cy="6655860"/>
          </a:xfrm>
        </p:grpSpPr>
        <p:sp>
          <p:nvSpPr>
            <p:cNvPr id="6" name="TextBox 5"/>
            <p:cNvSpPr txBox="1"/>
            <p:nvPr/>
          </p:nvSpPr>
          <p:spPr>
            <a:xfrm>
              <a:off x="97685" y="6335746"/>
              <a:ext cx="34468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               Toxicology </a:t>
              </a:r>
              <a:r>
                <a:rPr lang="en-US" sz="1400" b="1" dirty="0">
                  <a:latin typeface="Adobe Garamond Pro"/>
                  <a:cs typeface="Adobe Garamond Pro"/>
                </a:rPr>
                <a:t>&amp; Applied 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Pharmacology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pic>
          <p:nvPicPr>
            <p:cNvPr id="7" name="Picture 2" descr="C:\Documents and Settings\newton\Desktop\hitit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69" y="6272646"/>
              <a:ext cx="633413" cy="433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Documents and Settings\newton\Desktop\8hacun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5636" y="6313560"/>
              <a:ext cx="257175" cy="378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s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442" b="20342"/>
            <a:stretch/>
          </p:blipFill>
          <p:spPr>
            <a:xfrm>
              <a:off x="8178515" y="6249224"/>
              <a:ext cx="444763" cy="45681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935305" y="6327232"/>
              <a:ext cx="2260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latin typeface="Adobe Garamond Pro"/>
                  <a:cs typeface="Adobe Garamond Pro"/>
                </a:rPr>
                <a:t>Deniz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 ÖZKAN VARDAR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503021" y="6341809"/>
              <a:ext cx="16745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20-22 October 2012     </a:t>
              </a:r>
              <a:endParaRPr lang="en-US" sz="1400" dirty="0" smtClean="0">
                <a:latin typeface="Adobe Garamond Pro"/>
                <a:cs typeface="Adobe Garamond Pro"/>
              </a:endParaRPr>
            </a:p>
          </p:txBody>
        </p:sp>
        <p:sp>
          <p:nvSpPr>
            <p:cNvPr id="2" name="Snip Single Corner Rectangle 1"/>
            <p:cNvSpPr/>
            <p:nvPr/>
          </p:nvSpPr>
          <p:spPr>
            <a:xfrm>
              <a:off x="97685" y="125610"/>
              <a:ext cx="8945141" cy="5987448"/>
            </a:xfrm>
            <a:prstGeom prst="snip1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7685" y="6172694"/>
              <a:ext cx="8945141" cy="608776"/>
            </a:xfrm>
            <a:prstGeom prst="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065978" y="125610"/>
            <a:ext cx="976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dobe Garamond Pro"/>
                <a:cs typeface="Adobe Garamond Pro"/>
              </a:rPr>
              <a:t>	2</a:t>
            </a:r>
          </a:p>
        </p:txBody>
      </p:sp>
      <p:sp>
        <p:nvSpPr>
          <p:cNvPr id="15" name="Dikdörtgen 2"/>
          <p:cNvSpPr/>
          <p:nvPr/>
        </p:nvSpPr>
        <p:spPr>
          <a:xfrm>
            <a:off x="97685" y="1124744"/>
            <a:ext cx="89451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v"/>
            </a:pPr>
            <a:r>
              <a:rPr lang="en-US" sz="2800" dirty="0" smtClean="0">
                <a:latin typeface="Adobe Garamond Pro"/>
                <a:cs typeface="Adobe Garamond Pro"/>
              </a:rPr>
              <a:t>Due to the distinct </a:t>
            </a:r>
            <a:r>
              <a:rPr lang="en-US" sz="2800" dirty="0" err="1" smtClean="0">
                <a:latin typeface="Adobe Garamond Pro"/>
                <a:cs typeface="Adobe Garamond Pro"/>
              </a:rPr>
              <a:t>physico</a:t>
            </a:r>
            <a:r>
              <a:rPr lang="en-US" sz="2800" dirty="0" smtClean="0">
                <a:latin typeface="Adobe Garamond Pro"/>
                <a:cs typeface="Adobe Garamond Pro"/>
              </a:rPr>
              <a:t>-chemical </a:t>
            </a:r>
            <a:r>
              <a:rPr lang="en-US" sz="2800" dirty="0" err="1" smtClean="0">
                <a:latin typeface="Adobe Garamond Pro"/>
                <a:cs typeface="Adobe Garamond Pro"/>
              </a:rPr>
              <a:t>proterties</a:t>
            </a:r>
            <a:r>
              <a:rPr lang="en-US" sz="2800" dirty="0" smtClean="0">
                <a:latin typeface="Adobe Garamond Pro"/>
                <a:cs typeface="Adobe Garamond Pro"/>
              </a:rPr>
              <a:t> of many </a:t>
            </a:r>
            <a:r>
              <a:rPr lang="en-US" sz="2800" dirty="0" err="1" smtClean="0">
                <a:latin typeface="Adobe Garamond Pro"/>
                <a:cs typeface="Adobe Garamond Pro"/>
              </a:rPr>
              <a:t>nanomaterials</a:t>
            </a:r>
            <a:r>
              <a:rPr lang="en-US" sz="2800" dirty="0" smtClean="0">
                <a:latin typeface="Adobe Garamond Pro"/>
                <a:cs typeface="Adobe Garamond Pro"/>
              </a:rPr>
              <a:t>, the</a:t>
            </a:r>
            <a:r>
              <a:rPr lang="tr-TR" sz="2800" dirty="0" smtClean="0">
                <a:latin typeface="Adobe Garamond Pro"/>
                <a:cs typeface="Adobe Garamond Pro"/>
              </a:rPr>
              <a:t>ir</a:t>
            </a:r>
            <a:r>
              <a:rPr lang="en-US" sz="2800" dirty="0" smtClean="0">
                <a:latin typeface="Adobe Garamond Pro"/>
                <a:cs typeface="Adobe Garamond Pro"/>
              </a:rPr>
              <a:t> possible toxicity may differ from the bulk material of similar chemical nature.  </a:t>
            </a:r>
            <a:endParaRPr lang="en-US" sz="2800" dirty="0">
              <a:latin typeface="Adobe Garamond Pro"/>
              <a:cs typeface="Adobe Garamond Pro"/>
            </a:endParaRPr>
          </a:p>
        </p:txBody>
      </p:sp>
    </p:spTree>
    <p:extLst>
      <p:ext uri="{BB962C8B-B14F-4D97-AF65-F5344CB8AC3E}">
        <p14:creationId xmlns:p14="http://schemas.microsoft.com/office/powerpoint/2010/main" val="168265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7685" y="125610"/>
            <a:ext cx="8945141" cy="6655860"/>
            <a:chOff x="97685" y="125610"/>
            <a:chExt cx="8945141" cy="6655860"/>
          </a:xfrm>
        </p:grpSpPr>
        <p:sp>
          <p:nvSpPr>
            <p:cNvPr id="6" name="TextBox 5"/>
            <p:cNvSpPr txBox="1"/>
            <p:nvPr/>
          </p:nvSpPr>
          <p:spPr>
            <a:xfrm>
              <a:off x="97685" y="6335746"/>
              <a:ext cx="39755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             Toxicology </a:t>
              </a:r>
              <a:r>
                <a:rPr lang="en-US" sz="1400" b="1" dirty="0">
                  <a:latin typeface="Adobe Garamond Pro"/>
                  <a:cs typeface="Adobe Garamond Pro"/>
                </a:rPr>
                <a:t>&amp; Applied 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Pharmacology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pic>
          <p:nvPicPr>
            <p:cNvPr id="7" name="Picture 2" descr="C:\Documents and Settings\newton\Desktop\hitit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69" y="6272646"/>
              <a:ext cx="633413" cy="433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Documents and Settings\newton\Desktop\8hacun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5636" y="6313560"/>
              <a:ext cx="257175" cy="378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s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442" b="20342"/>
            <a:stretch/>
          </p:blipFill>
          <p:spPr>
            <a:xfrm>
              <a:off x="8178515" y="6249224"/>
              <a:ext cx="444763" cy="45681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935305" y="6327232"/>
              <a:ext cx="2260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latin typeface="Adobe Garamond Pro"/>
                  <a:cs typeface="Adobe Garamond Pro"/>
                </a:rPr>
                <a:t>Deniz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 ÖZKAN VARDAR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196010" y="6341809"/>
              <a:ext cx="19816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20-22 October 2012     </a:t>
              </a:r>
              <a:endParaRPr lang="en-US" sz="1400" dirty="0" smtClean="0">
                <a:latin typeface="Adobe Garamond Pro"/>
                <a:cs typeface="Adobe Garamond Pro"/>
              </a:endParaRPr>
            </a:p>
          </p:txBody>
        </p:sp>
        <p:sp>
          <p:nvSpPr>
            <p:cNvPr id="2" name="Snip Single Corner Rectangle 1"/>
            <p:cNvSpPr/>
            <p:nvPr/>
          </p:nvSpPr>
          <p:spPr>
            <a:xfrm>
              <a:off x="97685" y="125610"/>
              <a:ext cx="8945141" cy="5987448"/>
            </a:xfrm>
            <a:prstGeom prst="snip1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7685" y="6172694"/>
              <a:ext cx="8945141" cy="608776"/>
            </a:xfrm>
            <a:prstGeom prst="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065978" y="125610"/>
            <a:ext cx="976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dobe Garamond Pro"/>
                <a:cs typeface="Adobe Garamond Pro"/>
              </a:rPr>
              <a:t>	3</a:t>
            </a:r>
          </a:p>
        </p:txBody>
      </p:sp>
      <p:sp>
        <p:nvSpPr>
          <p:cNvPr id="15" name="Dikdörtgen 2"/>
          <p:cNvSpPr/>
          <p:nvPr/>
        </p:nvSpPr>
        <p:spPr>
          <a:xfrm>
            <a:off x="97685" y="1124744"/>
            <a:ext cx="89451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v"/>
            </a:pPr>
            <a:r>
              <a:rPr lang="tr-TR" sz="2800" dirty="0" smtClean="0">
                <a:latin typeface="Adobe Garamond Pro"/>
                <a:cs typeface="Adobe Garamond Pro"/>
              </a:rPr>
              <a:t>N</a:t>
            </a:r>
            <a:r>
              <a:rPr lang="en-US" sz="2800" dirty="0" err="1" smtClean="0">
                <a:latin typeface="Adobe Garamond Pro"/>
                <a:cs typeface="Adobe Garamond Pro"/>
              </a:rPr>
              <a:t>anomaterial</a:t>
            </a:r>
            <a:r>
              <a:rPr lang="tr-TR" sz="2800" dirty="0" smtClean="0">
                <a:latin typeface="Adobe Garamond Pro"/>
                <a:cs typeface="Adobe Garamond Pro"/>
              </a:rPr>
              <a:t>s</a:t>
            </a:r>
            <a:r>
              <a:rPr lang="en-US" sz="2800" dirty="0" smtClean="0">
                <a:latin typeface="Adobe Garamond Pro"/>
                <a:cs typeface="Adobe Garamond Pro"/>
              </a:rPr>
              <a:t> may have unpredictable </a:t>
            </a:r>
            <a:r>
              <a:rPr lang="en-US" sz="2800" dirty="0" err="1" smtClean="0">
                <a:latin typeface="Adobe Garamond Pro"/>
                <a:cs typeface="Adobe Garamond Pro"/>
              </a:rPr>
              <a:t>genotoxic</a:t>
            </a:r>
            <a:r>
              <a:rPr lang="en-US" sz="2800" dirty="0" smtClean="0">
                <a:latin typeface="Adobe Garamond Pro"/>
                <a:cs typeface="Adobe Garamond Pro"/>
              </a:rPr>
              <a:t> properties</a:t>
            </a:r>
            <a:endParaRPr lang="tr-TR" sz="2800" dirty="0" smtClean="0">
              <a:latin typeface="Adobe Garamond Pro"/>
              <a:cs typeface="Adobe Garamond Pro"/>
            </a:endParaRPr>
          </a:p>
          <a:p>
            <a:pPr marL="457200" indent="-457200" algn="just">
              <a:buFont typeface="Wingdings" pitchFamily="2" charset="2"/>
              <a:buChar char="v"/>
            </a:pPr>
            <a:endParaRPr lang="tr-TR" sz="2800" dirty="0" smtClean="0">
              <a:latin typeface="Adobe Garamond Pro"/>
              <a:cs typeface="Adobe Garamond Pro"/>
            </a:endParaRPr>
          </a:p>
        </p:txBody>
      </p:sp>
      <p:sp>
        <p:nvSpPr>
          <p:cNvPr id="16" name="Metin kutusu 3"/>
          <p:cNvSpPr txBox="1"/>
          <p:nvPr/>
        </p:nvSpPr>
        <p:spPr>
          <a:xfrm>
            <a:off x="621785" y="2372687"/>
            <a:ext cx="84346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itchFamily="49" charset="0"/>
              <a:buChar char="o"/>
            </a:pPr>
            <a:r>
              <a:rPr lang="tr-TR" sz="2400" dirty="0" err="1" smtClean="0">
                <a:solidFill>
                  <a:schemeClr val="bg1">
                    <a:lumMod val="85000"/>
                  </a:schemeClr>
                </a:solidFill>
                <a:latin typeface="Adobe Garamond Pro"/>
                <a:cs typeface="Adobe Garamond Pro"/>
              </a:rPr>
              <a:t>Because</a:t>
            </a:r>
            <a:r>
              <a:rPr lang="tr-TR" sz="2400" dirty="0" smtClean="0">
                <a:solidFill>
                  <a:schemeClr val="bg1">
                    <a:lumMod val="85000"/>
                  </a:schemeClr>
                </a:solidFill>
                <a:latin typeface="Adobe Garamond Pro"/>
                <a:cs typeface="Adobe Garamond Pro"/>
              </a:rPr>
              <a:t> of </a:t>
            </a:r>
            <a:r>
              <a:rPr lang="tr-TR" sz="2400" dirty="0" err="1" smtClean="0">
                <a:solidFill>
                  <a:schemeClr val="bg1">
                    <a:lumMod val="85000"/>
                  </a:schemeClr>
                </a:solidFill>
                <a:latin typeface="Adobe Garamond Pro"/>
                <a:cs typeface="Adobe Garamond Pro"/>
              </a:rPr>
              <a:t>their</a:t>
            </a:r>
            <a:r>
              <a:rPr lang="tr-TR" sz="2400" dirty="0" smtClean="0">
                <a:solidFill>
                  <a:schemeClr val="bg1">
                    <a:lumMod val="85000"/>
                  </a:schemeClr>
                </a:solidFill>
                <a:latin typeface="Adobe Garamond Pro"/>
                <a:cs typeface="Adobe Garamond Pro"/>
              </a:rPr>
              <a:t>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Adobe Garamond Pro"/>
                <a:cs typeface="Adobe Garamond Pro"/>
              </a:rPr>
              <a:t>small size and high surface area and other p</a:t>
            </a:r>
            <a:r>
              <a:rPr lang="tr-TR" sz="2400" dirty="0" smtClean="0">
                <a:solidFill>
                  <a:schemeClr val="bg1">
                    <a:lumMod val="85000"/>
                  </a:schemeClr>
                </a:solidFill>
                <a:latin typeface="Adobe Garamond Pro"/>
                <a:cs typeface="Adobe Garamond Pro"/>
              </a:rPr>
              <a:t>h</a:t>
            </a:r>
            <a:r>
              <a:rPr lang="en-US" sz="2400" dirty="0" err="1" smtClean="0">
                <a:solidFill>
                  <a:schemeClr val="bg1">
                    <a:lumMod val="85000"/>
                  </a:schemeClr>
                </a:solidFill>
                <a:latin typeface="Adobe Garamond Pro"/>
                <a:cs typeface="Adobe Garamond Pro"/>
              </a:rPr>
              <a:t>ysico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Adobe Garamond Pro"/>
                <a:cs typeface="Adobe Garamond Pro"/>
              </a:rPr>
              <a:t>-chemical features such as charged surfaces</a:t>
            </a:r>
            <a:r>
              <a:rPr lang="tr-TR" sz="2400" dirty="0" smtClean="0">
                <a:solidFill>
                  <a:schemeClr val="bg1">
                    <a:lumMod val="85000"/>
                  </a:schemeClr>
                </a:solidFill>
                <a:latin typeface="Adobe Garamond Pro"/>
                <a:cs typeface="Adobe Garamond Pro"/>
              </a:rPr>
              <a:t>.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Adobe Garamond Pro"/>
                <a:cs typeface="Adobe Garamond Pro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265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7684" y="125610"/>
            <a:ext cx="8945142" cy="6655860"/>
            <a:chOff x="97684" y="125610"/>
            <a:chExt cx="8945142" cy="6655860"/>
          </a:xfrm>
        </p:grpSpPr>
        <p:sp>
          <p:nvSpPr>
            <p:cNvPr id="6" name="TextBox 5"/>
            <p:cNvSpPr txBox="1"/>
            <p:nvPr/>
          </p:nvSpPr>
          <p:spPr>
            <a:xfrm>
              <a:off x="97684" y="6335746"/>
              <a:ext cx="3975551" cy="313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             Toxicology </a:t>
              </a:r>
              <a:r>
                <a:rPr lang="en-US" sz="1400" b="1" dirty="0">
                  <a:latin typeface="Adobe Garamond Pro"/>
                  <a:cs typeface="Adobe Garamond Pro"/>
                </a:rPr>
                <a:t>&amp; Applied 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Pharmacology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pic>
          <p:nvPicPr>
            <p:cNvPr id="7" name="Picture 2" descr="C:\Documents and Settings\newton\Desktop\hitit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69" y="6272646"/>
              <a:ext cx="633413" cy="433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Documents and Settings\newton\Desktop\8hacun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5636" y="6313560"/>
              <a:ext cx="257175" cy="378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s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442" b="20342"/>
            <a:stretch/>
          </p:blipFill>
          <p:spPr>
            <a:xfrm>
              <a:off x="8178515" y="6249224"/>
              <a:ext cx="444763" cy="45681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935305" y="6327232"/>
              <a:ext cx="2260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latin typeface="Adobe Garamond Pro"/>
                  <a:cs typeface="Adobe Garamond Pro"/>
                </a:rPr>
                <a:t>Deniz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 ÖZKAN VARDAR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196010" y="6341809"/>
              <a:ext cx="19816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20-22 October 2012     </a:t>
              </a:r>
              <a:endParaRPr lang="en-US" sz="1400" dirty="0" smtClean="0">
                <a:latin typeface="Adobe Garamond Pro"/>
                <a:cs typeface="Adobe Garamond Pro"/>
              </a:endParaRPr>
            </a:p>
          </p:txBody>
        </p:sp>
        <p:sp>
          <p:nvSpPr>
            <p:cNvPr id="2" name="Snip Single Corner Rectangle 1"/>
            <p:cNvSpPr/>
            <p:nvPr/>
          </p:nvSpPr>
          <p:spPr>
            <a:xfrm>
              <a:off x="97685" y="125610"/>
              <a:ext cx="8945141" cy="5987448"/>
            </a:xfrm>
            <a:prstGeom prst="snip1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7685" y="6172694"/>
              <a:ext cx="8945141" cy="608776"/>
            </a:xfrm>
            <a:prstGeom prst="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065978" y="125610"/>
            <a:ext cx="976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dobe Garamond Pro"/>
                <a:cs typeface="Adobe Garamond Pro"/>
              </a:rPr>
              <a:t>	3</a:t>
            </a:r>
          </a:p>
        </p:txBody>
      </p:sp>
      <p:sp>
        <p:nvSpPr>
          <p:cNvPr id="15" name="Dikdörtgen 2"/>
          <p:cNvSpPr/>
          <p:nvPr/>
        </p:nvSpPr>
        <p:spPr>
          <a:xfrm>
            <a:off x="97685" y="1124744"/>
            <a:ext cx="89451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v"/>
            </a:pPr>
            <a:r>
              <a:rPr lang="tr-TR" sz="2800" dirty="0" smtClean="0">
                <a:latin typeface="Adobe Garamond Pro"/>
                <a:cs typeface="Adobe Garamond Pro"/>
              </a:rPr>
              <a:t>N</a:t>
            </a:r>
            <a:r>
              <a:rPr lang="en-US" sz="2800" dirty="0" err="1" smtClean="0">
                <a:latin typeface="Adobe Garamond Pro"/>
                <a:cs typeface="Adobe Garamond Pro"/>
              </a:rPr>
              <a:t>anomaterial</a:t>
            </a:r>
            <a:r>
              <a:rPr lang="tr-TR" sz="2800" dirty="0" smtClean="0">
                <a:latin typeface="Adobe Garamond Pro"/>
                <a:cs typeface="Adobe Garamond Pro"/>
              </a:rPr>
              <a:t>s</a:t>
            </a:r>
            <a:r>
              <a:rPr lang="en-US" sz="2800" dirty="0" smtClean="0">
                <a:latin typeface="Adobe Garamond Pro"/>
                <a:cs typeface="Adobe Garamond Pro"/>
              </a:rPr>
              <a:t> may have unpredictable </a:t>
            </a:r>
            <a:r>
              <a:rPr lang="en-US" sz="2800" dirty="0" err="1" smtClean="0">
                <a:latin typeface="Adobe Garamond Pro"/>
                <a:cs typeface="Adobe Garamond Pro"/>
              </a:rPr>
              <a:t>genotoxic</a:t>
            </a:r>
            <a:r>
              <a:rPr lang="en-US" sz="2800" dirty="0" smtClean="0">
                <a:latin typeface="Adobe Garamond Pro"/>
                <a:cs typeface="Adobe Garamond Pro"/>
              </a:rPr>
              <a:t> properties</a:t>
            </a:r>
            <a:endParaRPr lang="tr-TR" sz="2800" dirty="0" smtClean="0">
              <a:latin typeface="Adobe Garamond Pro"/>
              <a:cs typeface="Adobe Garamond Pro"/>
            </a:endParaRPr>
          </a:p>
          <a:p>
            <a:pPr marL="457200" indent="-457200" algn="just">
              <a:buFont typeface="Wingdings" pitchFamily="2" charset="2"/>
              <a:buChar char="v"/>
            </a:pPr>
            <a:endParaRPr lang="tr-TR" sz="2800" dirty="0" smtClean="0">
              <a:latin typeface="Adobe Garamond Pro"/>
              <a:cs typeface="Adobe Garamond Pro"/>
            </a:endParaRPr>
          </a:p>
        </p:txBody>
      </p:sp>
      <p:sp>
        <p:nvSpPr>
          <p:cNvPr id="16" name="Metin kutusu 3"/>
          <p:cNvSpPr txBox="1"/>
          <p:nvPr/>
        </p:nvSpPr>
        <p:spPr>
          <a:xfrm>
            <a:off x="621785" y="2372687"/>
            <a:ext cx="84346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itchFamily="49" charset="0"/>
              <a:buChar char="o"/>
            </a:pPr>
            <a:r>
              <a:rPr lang="tr-TR" sz="2400" dirty="0" err="1" smtClean="0">
                <a:latin typeface="Adobe Garamond Pro"/>
                <a:cs typeface="Adobe Garamond Pro"/>
              </a:rPr>
              <a:t>Because</a:t>
            </a:r>
            <a:r>
              <a:rPr lang="tr-TR" sz="2400" dirty="0" smtClean="0">
                <a:latin typeface="Adobe Garamond Pro"/>
                <a:cs typeface="Adobe Garamond Pro"/>
              </a:rPr>
              <a:t> of </a:t>
            </a:r>
            <a:r>
              <a:rPr lang="tr-TR" sz="2400" dirty="0" err="1" smtClean="0">
                <a:latin typeface="Adobe Garamond Pro"/>
                <a:cs typeface="Adobe Garamond Pro"/>
              </a:rPr>
              <a:t>their</a:t>
            </a:r>
            <a:r>
              <a:rPr lang="tr-TR" sz="2400" dirty="0" smtClean="0">
                <a:latin typeface="Adobe Garamond Pro"/>
                <a:cs typeface="Adobe Garamond Pro"/>
              </a:rPr>
              <a:t> </a:t>
            </a:r>
            <a:r>
              <a:rPr lang="en-US" sz="2400" dirty="0" smtClean="0">
                <a:latin typeface="Adobe Garamond Pro"/>
                <a:cs typeface="Adobe Garamond Pro"/>
              </a:rPr>
              <a:t>small size and high surface area and other p</a:t>
            </a:r>
            <a:r>
              <a:rPr lang="tr-TR" sz="2400" dirty="0" smtClean="0">
                <a:latin typeface="Adobe Garamond Pro"/>
                <a:cs typeface="Adobe Garamond Pro"/>
              </a:rPr>
              <a:t>h</a:t>
            </a:r>
            <a:r>
              <a:rPr lang="en-US" sz="2400" dirty="0" err="1" smtClean="0">
                <a:latin typeface="Adobe Garamond Pro"/>
                <a:cs typeface="Adobe Garamond Pro"/>
              </a:rPr>
              <a:t>ysico</a:t>
            </a:r>
            <a:r>
              <a:rPr lang="en-US" sz="2400" dirty="0" smtClean="0">
                <a:latin typeface="Adobe Garamond Pro"/>
                <a:cs typeface="Adobe Garamond Pro"/>
              </a:rPr>
              <a:t>-chemical features such as charged surfaces</a:t>
            </a:r>
            <a:r>
              <a:rPr lang="tr-TR" sz="2400" dirty="0" smtClean="0">
                <a:latin typeface="Adobe Garamond Pro"/>
                <a:cs typeface="Adobe Garamond Pro"/>
              </a:rPr>
              <a:t>.</a:t>
            </a:r>
            <a:r>
              <a:rPr lang="en-US" sz="2400" dirty="0" smtClean="0">
                <a:latin typeface="Adobe Garamond Pro"/>
                <a:cs typeface="Adobe Garamond Pro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553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7685" y="125610"/>
            <a:ext cx="8945141" cy="6655860"/>
            <a:chOff x="97685" y="125610"/>
            <a:chExt cx="8945141" cy="6655860"/>
          </a:xfrm>
        </p:grpSpPr>
        <p:sp>
          <p:nvSpPr>
            <p:cNvPr id="6" name="TextBox 5"/>
            <p:cNvSpPr txBox="1"/>
            <p:nvPr/>
          </p:nvSpPr>
          <p:spPr>
            <a:xfrm>
              <a:off x="97685" y="6335746"/>
              <a:ext cx="40863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             Toxicology </a:t>
              </a:r>
              <a:r>
                <a:rPr lang="en-US" sz="1400" b="1" dirty="0">
                  <a:latin typeface="Adobe Garamond Pro"/>
                  <a:cs typeface="Adobe Garamond Pro"/>
                </a:rPr>
                <a:t>&amp; Applied 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Pharmacology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pic>
          <p:nvPicPr>
            <p:cNvPr id="7" name="Picture 2" descr="C:\Documents and Settings\newton\Desktop\hitit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69" y="6272646"/>
              <a:ext cx="633413" cy="433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Documents and Settings\newton\Desktop\8hacun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5636" y="6313560"/>
              <a:ext cx="257175" cy="378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s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442" b="20342"/>
            <a:stretch/>
          </p:blipFill>
          <p:spPr>
            <a:xfrm>
              <a:off x="8178515" y="6249224"/>
              <a:ext cx="444763" cy="45681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935305" y="6327232"/>
              <a:ext cx="2260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latin typeface="Adobe Garamond Pro"/>
                  <a:cs typeface="Adobe Garamond Pro"/>
                </a:rPr>
                <a:t>Deniz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 ÖZKAN VARDAR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196010" y="6341810"/>
              <a:ext cx="19816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20-22 October 2012     </a:t>
              </a:r>
              <a:endParaRPr lang="en-US" sz="1400" dirty="0" smtClean="0">
                <a:latin typeface="Adobe Garamond Pro"/>
                <a:cs typeface="Adobe Garamond Pro"/>
              </a:endParaRPr>
            </a:p>
          </p:txBody>
        </p:sp>
        <p:sp>
          <p:nvSpPr>
            <p:cNvPr id="2" name="Snip Single Corner Rectangle 1"/>
            <p:cNvSpPr/>
            <p:nvPr/>
          </p:nvSpPr>
          <p:spPr>
            <a:xfrm>
              <a:off x="97685" y="125610"/>
              <a:ext cx="8945141" cy="5987448"/>
            </a:xfrm>
            <a:prstGeom prst="snip1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7685" y="6172694"/>
              <a:ext cx="8945141" cy="608776"/>
            </a:xfrm>
            <a:prstGeom prst="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065978" y="125610"/>
            <a:ext cx="976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dobe Garamond Pro"/>
                <a:cs typeface="Adobe Garamond Pro"/>
              </a:rPr>
              <a:t>	4</a:t>
            </a:r>
          </a:p>
        </p:txBody>
      </p:sp>
      <p:sp>
        <p:nvSpPr>
          <p:cNvPr id="15" name="Metin kutusu 2"/>
          <p:cNvSpPr txBox="1"/>
          <p:nvPr/>
        </p:nvSpPr>
        <p:spPr>
          <a:xfrm>
            <a:off x="97685" y="1052736"/>
            <a:ext cx="894514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itchFamily="2" charset="2"/>
              <a:buChar char="v"/>
            </a:pPr>
            <a:r>
              <a:rPr lang="en-US" sz="2800" dirty="0" smtClean="0">
                <a:latin typeface="Adobe Caslon Pro"/>
                <a:cs typeface="Adobe Caslon Pro"/>
              </a:rPr>
              <a:t>T</a:t>
            </a:r>
            <a:r>
              <a:rPr lang="tr-TR" sz="2800" dirty="0" err="1" smtClean="0">
                <a:latin typeface="Adobe Caslon Pro"/>
                <a:cs typeface="Adobe Caslon Pro"/>
              </a:rPr>
              <a:t>hese</a:t>
            </a:r>
            <a:r>
              <a:rPr lang="en-US" sz="2800" dirty="0" smtClean="0">
                <a:latin typeface="Adobe Caslon Pro"/>
                <a:cs typeface="Adobe Caslon Pro"/>
              </a:rPr>
              <a:t> materials </a:t>
            </a:r>
            <a:r>
              <a:rPr lang="tr-TR" sz="2800" dirty="0" smtClean="0">
                <a:latin typeface="Adobe Caslon Pro"/>
                <a:cs typeface="Adobe Caslon Pro"/>
              </a:rPr>
              <a:t>can </a:t>
            </a:r>
            <a:r>
              <a:rPr lang="en-US" sz="2800" dirty="0" smtClean="0">
                <a:latin typeface="Adobe Caslon Pro"/>
                <a:cs typeface="Adobe Caslon Pro"/>
              </a:rPr>
              <a:t>entry into the body via inhalation, dermal or oral routes.</a:t>
            </a:r>
            <a:endParaRPr lang="tr-TR" sz="2800" dirty="0" smtClean="0">
              <a:latin typeface="Adobe Caslon Pro"/>
              <a:cs typeface="Adobe Caslon Pro"/>
            </a:endParaRPr>
          </a:p>
          <a:p>
            <a:pPr marL="457200" indent="-457200" algn="just">
              <a:buFont typeface="Wingdings" pitchFamily="2" charset="2"/>
              <a:buChar char="v"/>
            </a:pPr>
            <a:endParaRPr lang="en-US" sz="2800" dirty="0" smtClean="0">
              <a:latin typeface="Adobe Caslon Pro"/>
              <a:cs typeface="Adobe Caslon Pro"/>
            </a:endParaRPr>
          </a:p>
          <a:p>
            <a:pPr marL="457200" indent="-457200" algn="just">
              <a:buFont typeface="Wingdings" pitchFamily="2" charset="2"/>
              <a:buChar char="v"/>
            </a:pPr>
            <a:r>
              <a:rPr lang="tr-TR" sz="2800" dirty="0" err="1" smtClean="0">
                <a:latin typeface="Adobe Caslon Pro"/>
                <a:cs typeface="Adobe Caslon Pro"/>
              </a:rPr>
              <a:t>So</a:t>
            </a:r>
            <a:r>
              <a:rPr lang="tr-TR" sz="2800" dirty="0" smtClean="0">
                <a:latin typeface="Adobe Caslon Pro"/>
                <a:cs typeface="Adobe Caslon Pro"/>
              </a:rPr>
              <a:t> </a:t>
            </a:r>
            <a:r>
              <a:rPr lang="en-US" sz="2800" dirty="0" smtClean="0">
                <a:latin typeface="Adobe Caslon Pro"/>
                <a:cs typeface="Adobe Caslon Pro"/>
              </a:rPr>
              <a:t>nanomaterial</a:t>
            </a:r>
            <a:r>
              <a:rPr lang="tr-TR" sz="2800" dirty="0" smtClean="0">
                <a:latin typeface="Adobe Caslon Pro"/>
                <a:cs typeface="Adobe Caslon Pro"/>
              </a:rPr>
              <a:t>s</a:t>
            </a:r>
            <a:r>
              <a:rPr lang="en-US" sz="2800" dirty="0" smtClean="0">
                <a:latin typeface="Adobe Caslon Pro"/>
                <a:cs typeface="Adobe Caslon Pro"/>
              </a:rPr>
              <a:t> </a:t>
            </a:r>
            <a:r>
              <a:rPr lang="tr-TR" sz="2800" dirty="0" smtClean="0">
                <a:latin typeface="Adobe Caslon Pro"/>
                <a:cs typeface="Adobe Caslon Pro"/>
              </a:rPr>
              <a:t>can </a:t>
            </a:r>
            <a:r>
              <a:rPr lang="en-US" sz="2800" dirty="0" smtClean="0">
                <a:latin typeface="Adobe Caslon Pro"/>
                <a:cs typeface="Adobe Caslon Pro"/>
              </a:rPr>
              <a:t>promote </a:t>
            </a:r>
            <a:r>
              <a:rPr lang="tr-TR" sz="2800" dirty="0" err="1" smtClean="0">
                <a:latin typeface="Adobe Caslon Pro"/>
                <a:cs typeface="Adobe Caslon Pro"/>
              </a:rPr>
              <a:t>cell</a:t>
            </a:r>
            <a:r>
              <a:rPr lang="en-US" sz="2800" dirty="0" smtClean="0">
                <a:latin typeface="Adobe Caslon Pro"/>
                <a:cs typeface="Adobe Caslon Pro"/>
              </a:rPr>
              <a:t> damage with direct and indirect mechanisms</a:t>
            </a:r>
            <a:endParaRPr lang="tr-TR" sz="2800" dirty="0">
              <a:latin typeface="Adobe Caslon Pro"/>
              <a:cs typeface="Adobe Caslon Pro"/>
            </a:endParaRPr>
          </a:p>
        </p:txBody>
      </p:sp>
    </p:spTree>
    <p:extLst>
      <p:ext uri="{BB962C8B-B14F-4D97-AF65-F5344CB8AC3E}">
        <p14:creationId xmlns:p14="http://schemas.microsoft.com/office/powerpoint/2010/main" val="168265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7684" y="125610"/>
            <a:ext cx="8945142" cy="6655860"/>
            <a:chOff x="97684" y="125610"/>
            <a:chExt cx="8945142" cy="6655860"/>
          </a:xfrm>
        </p:grpSpPr>
        <p:sp>
          <p:nvSpPr>
            <p:cNvPr id="6" name="TextBox 5"/>
            <p:cNvSpPr txBox="1"/>
            <p:nvPr/>
          </p:nvSpPr>
          <p:spPr>
            <a:xfrm>
              <a:off x="97684" y="6335746"/>
              <a:ext cx="40725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             Toxicology </a:t>
              </a:r>
              <a:r>
                <a:rPr lang="en-US" sz="1400" b="1" dirty="0">
                  <a:latin typeface="Adobe Garamond Pro"/>
                  <a:cs typeface="Adobe Garamond Pro"/>
                </a:rPr>
                <a:t>&amp; 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Applied</a:t>
              </a:r>
              <a:r>
                <a:rPr lang="tr-TR" sz="1400" b="1" dirty="0" smtClean="0">
                  <a:latin typeface="Adobe Garamond Pro"/>
                  <a:cs typeface="Adobe Garamond Pro"/>
                </a:rPr>
                <a:t> 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Pharmacology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pic>
          <p:nvPicPr>
            <p:cNvPr id="7" name="Picture 2" descr="C:\Documents and Settings\newton\Desktop\hitit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69" y="6272646"/>
              <a:ext cx="633413" cy="433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Documents and Settings\newton\Desktop\8hacun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5636" y="6313560"/>
              <a:ext cx="257175" cy="378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s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442" b="20342"/>
            <a:stretch/>
          </p:blipFill>
          <p:spPr>
            <a:xfrm>
              <a:off x="8178515" y="6249224"/>
              <a:ext cx="444763" cy="45681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935305" y="6327232"/>
              <a:ext cx="2260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latin typeface="Adobe Garamond Pro"/>
                  <a:cs typeface="Adobe Garamond Pro"/>
                </a:rPr>
                <a:t>Deniz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 ÖZKAN VARDAR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196010" y="6341809"/>
              <a:ext cx="19816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20-22 October 2012     </a:t>
              </a:r>
              <a:endParaRPr lang="en-US" sz="1400" dirty="0" smtClean="0">
                <a:latin typeface="Adobe Garamond Pro"/>
                <a:cs typeface="Adobe Garamond Pro"/>
              </a:endParaRPr>
            </a:p>
          </p:txBody>
        </p:sp>
        <p:sp>
          <p:nvSpPr>
            <p:cNvPr id="2" name="Snip Single Corner Rectangle 1"/>
            <p:cNvSpPr/>
            <p:nvPr/>
          </p:nvSpPr>
          <p:spPr>
            <a:xfrm>
              <a:off x="97685" y="125610"/>
              <a:ext cx="8945141" cy="5987448"/>
            </a:xfrm>
            <a:prstGeom prst="snip1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7685" y="6172694"/>
              <a:ext cx="8945141" cy="608776"/>
            </a:xfrm>
            <a:prstGeom prst="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065978" y="125610"/>
            <a:ext cx="976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dobe Garamond Pro"/>
                <a:cs typeface="Adobe Garamond Pro"/>
              </a:rPr>
              <a:t>	5</a:t>
            </a:r>
          </a:p>
        </p:txBody>
      </p:sp>
      <p:sp>
        <p:nvSpPr>
          <p:cNvPr id="15" name="İçerik Yer Tutucusu 2"/>
          <p:cNvSpPr txBox="1">
            <a:spLocks/>
          </p:cNvSpPr>
          <p:nvPr/>
        </p:nvSpPr>
        <p:spPr>
          <a:xfrm>
            <a:off x="97685" y="764705"/>
            <a:ext cx="4906363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Wingdings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Quantum dots have semiconductor </a:t>
            </a:r>
            <a:r>
              <a:rPr lang="en-US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nanocrystals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(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size ranges between 2 to 6 nm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)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that have unique spectral properties.</a:t>
            </a:r>
          </a:p>
          <a:p>
            <a:pPr marL="457200" indent="-457200" algn="just">
              <a:buFont typeface="Wingdings" charset="2"/>
              <a:buChar char="v"/>
            </a:pPr>
            <a:endParaRPr lang="en-US" sz="2200" dirty="0" smtClean="0">
              <a:solidFill>
                <a:schemeClr val="tx1"/>
              </a:solidFill>
              <a:latin typeface="Adobe Garamond Pro"/>
              <a:cs typeface="Adobe Garamond Pro"/>
            </a:endParaRPr>
          </a:p>
          <a:p>
            <a:pPr marL="457200" indent="-457200" algn="just">
              <a:buFont typeface="Wingdings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The semiconductor particle (named “core”) is usually coated by a layer of another semiconductor material (named “shell”) which in general has a greater band gap than the band gap of the core rendering excellent optical properties. </a:t>
            </a:r>
          </a:p>
          <a:p>
            <a:pPr algn="just"/>
            <a:endParaRPr lang="tr-TR" sz="2200" dirty="0" smtClean="0">
              <a:solidFill>
                <a:schemeClr val="tx1"/>
              </a:solidFill>
              <a:latin typeface="Adobe Garamond Pro"/>
              <a:cs typeface="Adobe Garamond Pro"/>
            </a:endParaRPr>
          </a:p>
        </p:txBody>
      </p:sp>
      <p:pic>
        <p:nvPicPr>
          <p:cNvPr id="16" name="Picture 2" descr="media/image1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578" y="2283934"/>
            <a:ext cx="3738473" cy="167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65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7685" y="125610"/>
            <a:ext cx="8945141" cy="6655860"/>
            <a:chOff x="97685" y="125610"/>
            <a:chExt cx="8945141" cy="6655860"/>
          </a:xfrm>
        </p:grpSpPr>
        <p:sp>
          <p:nvSpPr>
            <p:cNvPr id="6" name="TextBox 5"/>
            <p:cNvSpPr txBox="1"/>
            <p:nvPr/>
          </p:nvSpPr>
          <p:spPr>
            <a:xfrm>
              <a:off x="97685" y="6335746"/>
              <a:ext cx="39478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              Toxicology </a:t>
              </a:r>
              <a:r>
                <a:rPr lang="en-US" sz="1400" b="1" dirty="0">
                  <a:latin typeface="Adobe Garamond Pro"/>
                  <a:cs typeface="Adobe Garamond Pro"/>
                </a:rPr>
                <a:t>&amp; Applied 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Pharmacology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pic>
          <p:nvPicPr>
            <p:cNvPr id="7" name="Picture 2" descr="C:\Documents and Settings\newton\Desktop\hitit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69" y="6272646"/>
              <a:ext cx="633413" cy="433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Documents and Settings\newton\Desktop\8hacun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5636" y="6313560"/>
              <a:ext cx="257175" cy="378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s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442" b="20342"/>
            <a:stretch/>
          </p:blipFill>
          <p:spPr>
            <a:xfrm>
              <a:off x="8178515" y="6249224"/>
              <a:ext cx="444763" cy="45681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935305" y="6327232"/>
              <a:ext cx="2260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latin typeface="Adobe Garamond Pro"/>
                  <a:cs typeface="Adobe Garamond Pro"/>
                </a:rPr>
                <a:t>Deniz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 ÖZKAN VARDAR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196010" y="6341810"/>
              <a:ext cx="19816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20-22 October 2012     </a:t>
              </a:r>
              <a:endParaRPr lang="en-US" sz="1400" dirty="0" smtClean="0">
                <a:latin typeface="Adobe Garamond Pro"/>
                <a:cs typeface="Adobe Garamond Pro"/>
              </a:endParaRPr>
            </a:p>
          </p:txBody>
        </p:sp>
        <p:sp>
          <p:nvSpPr>
            <p:cNvPr id="2" name="Snip Single Corner Rectangle 1"/>
            <p:cNvSpPr/>
            <p:nvPr/>
          </p:nvSpPr>
          <p:spPr>
            <a:xfrm>
              <a:off x="97685" y="125610"/>
              <a:ext cx="8945141" cy="5987448"/>
            </a:xfrm>
            <a:prstGeom prst="snip1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7685" y="6172694"/>
              <a:ext cx="8945141" cy="608776"/>
            </a:xfrm>
            <a:prstGeom prst="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065978" y="125610"/>
            <a:ext cx="976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dobe Garamond Pro"/>
                <a:cs typeface="Adobe Garamond Pro"/>
              </a:rPr>
              <a:t>	6</a:t>
            </a:r>
          </a:p>
        </p:txBody>
      </p:sp>
      <p:sp>
        <p:nvSpPr>
          <p:cNvPr id="15" name="İçerik Yer Tutucusu 2"/>
          <p:cNvSpPr txBox="1">
            <a:spLocks/>
          </p:cNvSpPr>
          <p:nvPr/>
        </p:nvSpPr>
        <p:spPr>
          <a:xfrm>
            <a:off x="116167" y="789121"/>
            <a:ext cx="5279083" cy="29233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10000"/>
              </a:lnSpc>
              <a:buFont typeface="Wingdings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Quantum dots </a:t>
            </a: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have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optical and electrical properties currently applied in biomedical imaging and electronics industries. </a:t>
            </a:r>
          </a:p>
          <a:p>
            <a:pPr algn="just">
              <a:lnSpc>
                <a:spcPct val="110000"/>
              </a:lnSpc>
            </a:pPr>
            <a:endParaRPr lang="tr-TR" sz="2200" dirty="0" smtClean="0">
              <a:solidFill>
                <a:schemeClr val="tx1"/>
              </a:solidFill>
              <a:latin typeface="Adobe Garamond Pro"/>
              <a:cs typeface="Adobe Garamond Pro"/>
            </a:endParaRPr>
          </a:p>
          <a:p>
            <a:pPr marL="457200" indent="-457200" algn="just">
              <a:lnSpc>
                <a:spcPct val="110000"/>
              </a:lnSpc>
              <a:buFont typeface="Wingdings" charset="2"/>
              <a:buChar char="v"/>
            </a:pP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A</a:t>
            </a:r>
            <a:r>
              <a:rPr lang="en-US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pplication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s 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of QDs ha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ve 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been mostly studied on mammalian cells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, </a:t>
            </a: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such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as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biomedical applications that multifunctional drug delivery, and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photodynamic therapy</a:t>
            </a:r>
            <a:r>
              <a:rPr lang="en-US" sz="2200" dirty="0">
                <a:solidFill>
                  <a:schemeClr val="tx1"/>
                </a:solidFill>
                <a:latin typeface="Adobe Garamond Pro"/>
                <a:cs typeface="Adobe Garamond Pro"/>
              </a:rPr>
              <a:t>.</a:t>
            </a:r>
            <a:endParaRPr lang="tr-TR" sz="2200" dirty="0" smtClean="0">
              <a:solidFill>
                <a:schemeClr val="tx1"/>
              </a:solidFill>
              <a:latin typeface="Adobe Garamond Pro"/>
              <a:cs typeface="Adobe Garamond Pro"/>
            </a:endParaRPr>
          </a:p>
          <a:p>
            <a:pPr marL="457200" indent="-457200">
              <a:buFont typeface="Wingdings" charset="2"/>
              <a:buChar char="v"/>
            </a:pPr>
            <a:endParaRPr lang="en-US" sz="2200" dirty="0">
              <a:solidFill>
                <a:schemeClr val="tx1"/>
              </a:solidFill>
              <a:latin typeface="Adobe Garamond Pro"/>
              <a:cs typeface="Adobe Garamond Pro"/>
            </a:endParaRPr>
          </a:p>
        </p:txBody>
      </p:sp>
      <p:pic>
        <p:nvPicPr>
          <p:cNvPr id="16" name="Resim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0451" y="2365672"/>
            <a:ext cx="3654225" cy="355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65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7685" y="125610"/>
            <a:ext cx="8945141" cy="6655860"/>
            <a:chOff x="97685" y="125610"/>
            <a:chExt cx="8945141" cy="6655860"/>
          </a:xfrm>
        </p:grpSpPr>
        <p:sp>
          <p:nvSpPr>
            <p:cNvPr id="6" name="TextBox 5"/>
            <p:cNvSpPr txBox="1"/>
            <p:nvPr/>
          </p:nvSpPr>
          <p:spPr>
            <a:xfrm>
              <a:off x="97685" y="6335746"/>
              <a:ext cx="39894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             Toxicology </a:t>
              </a:r>
              <a:r>
                <a:rPr lang="en-US" sz="1400" b="1" dirty="0">
                  <a:latin typeface="Adobe Garamond Pro"/>
                  <a:cs typeface="Adobe Garamond Pro"/>
                </a:rPr>
                <a:t>&amp; Applied 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Pharmacology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pic>
          <p:nvPicPr>
            <p:cNvPr id="7" name="Picture 2" descr="C:\Documents and Settings\newton\Desktop\hitit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69" y="6272646"/>
              <a:ext cx="633413" cy="433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Documents and Settings\newton\Desktop\8hacun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5636" y="6313560"/>
              <a:ext cx="257175" cy="378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s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442" b="20342"/>
            <a:stretch/>
          </p:blipFill>
          <p:spPr>
            <a:xfrm>
              <a:off x="8178515" y="6249224"/>
              <a:ext cx="444763" cy="45681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935305" y="6327232"/>
              <a:ext cx="2260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latin typeface="Adobe Garamond Pro"/>
                  <a:cs typeface="Adobe Garamond Pro"/>
                </a:rPr>
                <a:t>Deniz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 ÖZKAN VARDAR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196010" y="6341809"/>
              <a:ext cx="19816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20-22 October 2012     </a:t>
              </a:r>
              <a:endParaRPr lang="en-US" sz="1400" dirty="0" smtClean="0">
                <a:latin typeface="Adobe Garamond Pro"/>
                <a:cs typeface="Adobe Garamond Pro"/>
              </a:endParaRPr>
            </a:p>
          </p:txBody>
        </p:sp>
        <p:sp>
          <p:nvSpPr>
            <p:cNvPr id="2" name="Snip Single Corner Rectangle 1"/>
            <p:cNvSpPr/>
            <p:nvPr/>
          </p:nvSpPr>
          <p:spPr>
            <a:xfrm>
              <a:off x="97685" y="125610"/>
              <a:ext cx="8945141" cy="5987448"/>
            </a:xfrm>
            <a:prstGeom prst="snip1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7685" y="6172694"/>
              <a:ext cx="8945141" cy="608776"/>
            </a:xfrm>
            <a:prstGeom prst="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065978" y="125610"/>
            <a:ext cx="976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dobe Garamond Pro"/>
                <a:cs typeface="Adobe Garamond Pro"/>
              </a:rPr>
              <a:t>	7</a:t>
            </a:r>
          </a:p>
        </p:txBody>
      </p:sp>
      <p:sp>
        <p:nvSpPr>
          <p:cNvPr id="15" name="Tek Köşesi Kesik Dikdörtgen 1"/>
          <p:cNvSpPr/>
          <p:nvPr/>
        </p:nvSpPr>
        <p:spPr>
          <a:xfrm>
            <a:off x="97685" y="116632"/>
            <a:ext cx="8994516" cy="5976664"/>
          </a:xfrm>
          <a:prstGeom prst="snip1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914400" lvl="1" indent="-457200" algn="just">
              <a:buFont typeface="Wingdings" charset="2"/>
              <a:buChar char="v"/>
            </a:pPr>
            <a:r>
              <a:rPr lang="en-US" sz="2600" dirty="0">
                <a:latin typeface="Adobe Garamond Pro"/>
                <a:cs typeface="Adobe Garamond Pro"/>
              </a:rPr>
              <a:t>Deep </a:t>
            </a:r>
            <a:r>
              <a:rPr lang="en-US" sz="2600" dirty="0" smtClean="0">
                <a:latin typeface="Adobe Garamond Pro"/>
                <a:cs typeface="Adobe Garamond Pro"/>
              </a:rPr>
              <a:t>understanding of </a:t>
            </a:r>
            <a:r>
              <a:rPr lang="en-US" sz="2600" dirty="0">
                <a:latin typeface="Adobe Garamond Pro"/>
                <a:cs typeface="Adobe Garamond Pro"/>
              </a:rPr>
              <a:t>their effects in the cellular environment and their cytotoxic effects are still lacking</a:t>
            </a:r>
            <a:r>
              <a:rPr lang="en-US" sz="2600" dirty="0" smtClean="0">
                <a:latin typeface="Adobe Garamond Pro"/>
                <a:cs typeface="Adobe Garamond Pro"/>
              </a:rPr>
              <a:t>.</a:t>
            </a:r>
            <a:endParaRPr lang="tr-TR" sz="2600" dirty="0" smtClean="0">
              <a:latin typeface="Adobe Garamond Pro"/>
              <a:cs typeface="Adobe Garamond Pro"/>
            </a:endParaRPr>
          </a:p>
          <a:p>
            <a:pPr lvl="1"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265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7684" y="125610"/>
            <a:ext cx="8945142" cy="6655860"/>
            <a:chOff x="97684" y="125610"/>
            <a:chExt cx="8945142" cy="6655860"/>
          </a:xfrm>
        </p:grpSpPr>
        <p:sp>
          <p:nvSpPr>
            <p:cNvPr id="6" name="TextBox 5"/>
            <p:cNvSpPr txBox="1"/>
            <p:nvPr/>
          </p:nvSpPr>
          <p:spPr>
            <a:xfrm>
              <a:off x="97684" y="6335746"/>
              <a:ext cx="42664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               Toxicology </a:t>
              </a:r>
              <a:r>
                <a:rPr lang="en-US" sz="1400" b="1" dirty="0">
                  <a:latin typeface="Adobe Garamond Pro"/>
                  <a:cs typeface="Adobe Garamond Pro"/>
                </a:rPr>
                <a:t>&amp; Applied 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Pharmacology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pic>
          <p:nvPicPr>
            <p:cNvPr id="7" name="Picture 2" descr="C:\Documents and Settings\newton\Desktop\hitit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69" y="6272646"/>
              <a:ext cx="633413" cy="433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Documents and Settings\newton\Desktop\8hacun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5636" y="6313560"/>
              <a:ext cx="257175" cy="378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s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442" b="20342"/>
            <a:stretch/>
          </p:blipFill>
          <p:spPr>
            <a:xfrm>
              <a:off x="8178515" y="6249224"/>
              <a:ext cx="444763" cy="45681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935305" y="6327232"/>
              <a:ext cx="2260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smtClean="0">
                  <a:latin typeface="Adobe Garamond Pro"/>
                  <a:cs typeface="Adobe Garamond Pro"/>
                </a:rPr>
                <a:t> </a:t>
              </a:r>
              <a:r>
                <a:rPr lang="en-US" sz="1400" b="1" dirty="0" err="1" smtClean="0">
                  <a:latin typeface="Adobe Garamond Pro"/>
                  <a:cs typeface="Adobe Garamond Pro"/>
                </a:rPr>
                <a:t>Deniz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 ÖZKAN VARDAR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196010" y="6314099"/>
              <a:ext cx="19816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20-22 October 2012     </a:t>
              </a:r>
              <a:endParaRPr lang="en-US" sz="1400" dirty="0" smtClean="0">
                <a:latin typeface="Adobe Garamond Pro"/>
                <a:cs typeface="Adobe Garamond Pro"/>
              </a:endParaRPr>
            </a:p>
          </p:txBody>
        </p:sp>
        <p:sp>
          <p:nvSpPr>
            <p:cNvPr id="2" name="Snip Single Corner Rectangle 1"/>
            <p:cNvSpPr/>
            <p:nvPr/>
          </p:nvSpPr>
          <p:spPr>
            <a:xfrm>
              <a:off x="97685" y="125610"/>
              <a:ext cx="8945141" cy="5987448"/>
            </a:xfrm>
            <a:prstGeom prst="snip1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7685" y="6172694"/>
              <a:ext cx="8945141" cy="608776"/>
            </a:xfrm>
            <a:prstGeom prst="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065978" y="125610"/>
            <a:ext cx="976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dobe Garamond Pro"/>
                <a:cs typeface="Adobe Garamond Pro"/>
              </a:rPr>
              <a:t>	8</a:t>
            </a:r>
          </a:p>
        </p:txBody>
      </p:sp>
      <p:sp>
        <p:nvSpPr>
          <p:cNvPr id="15" name="İçerik Yer Tutucusu 2"/>
          <p:cNvSpPr txBox="1">
            <a:spLocks/>
          </p:cNvSpPr>
          <p:nvPr/>
        </p:nvSpPr>
        <p:spPr>
          <a:xfrm>
            <a:off x="97684" y="1099888"/>
            <a:ext cx="8945141" cy="5247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Wingdings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Cellular responses and their effects were determined</a:t>
            </a:r>
            <a:r>
              <a:rPr lang="tr-TR" sz="28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by</a:t>
            </a:r>
            <a:r>
              <a:rPr lang="tr-TR" sz="28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t</a:t>
            </a:r>
            <a:r>
              <a:rPr lang="en-US" sz="28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he </a:t>
            </a:r>
            <a:r>
              <a:rPr lang="tr-TR" sz="28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cytotoxicity</a:t>
            </a:r>
            <a:r>
              <a:rPr lang="tr-TR" sz="28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assays are based on different modes of</a:t>
            </a:r>
            <a:r>
              <a:rPr lang="tr-TR" sz="28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detection like neutral red uptake</a:t>
            </a:r>
            <a:r>
              <a:rPr lang="tr-TR" sz="28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and</a:t>
            </a:r>
            <a:r>
              <a:rPr lang="tr-TR" sz="28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MTT </a:t>
            </a:r>
            <a:r>
              <a:rPr lang="tr-TR" sz="28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assays</a:t>
            </a:r>
            <a:r>
              <a:rPr lang="tr-TR" sz="28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.</a:t>
            </a:r>
            <a:r>
              <a:rPr lang="en-US" sz="28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endParaRPr lang="tr-TR" sz="2800" dirty="0" smtClean="0">
              <a:solidFill>
                <a:schemeClr val="tx1"/>
              </a:solidFill>
              <a:latin typeface="Adobe Garamond Pro"/>
              <a:cs typeface="Adobe Garamond Pro"/>
            </a:endParaRPr>
          </a:p>
          <a:p>
            <a:pPr marL="457200" indent="-457200" algn="just">
              <a:buFont typeface="Wingdings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Neutral red </a:t>
            </a:r>
            <a:r>
              <a:rPr lang="tr-TR" sz="28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assay</a:t>
            </a:r>
            <a:r>
              <a:rPr lang="tr-TR" sz="28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has been used for the identification of vital cells in cultures. </a:t>
            </a:r>
            <a:endParaRPr lang="tr-TR" sz="2800" dirty="0" smtClean="0">
              <a:solidFill>
                <a:schemeClr val="tx1"/>
              </a:solidFill>
              <a:latin typeface="Adobe Garamond Pro"/>
              <a:cs typeface="Adobe Garamond Pro"/>
            </a:endParaRPr>
          </a:p>
          <a:p>
            <a:pPr marL="457200" indent="-457200" algn="just">
              <a:buFont typeface="Wingdings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This assay quantifies the number of viable, uninjured cells after their exposure to toxicants; </a:t>
            </a:r>
            <a:endParaRPr lang="tr-TR" sz="2800" dirty="0" smtClean="0">
              <a:solidFill>
                <a:schemeClr val="tx1"/>
              </a:solidFill>
              <a:latin typeface="Adobe Garamond Pro"/>
              <a:cs typeface="Adobe Garamond Pro"/>
            </a:endParaRPr>
          </a:p>
          <a:p>
            <a:pPr marL="457200" indent="-457200" algn="just">
              <a:buFont typeface="Wingdings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It is based on the uptake and subsequent </a:t>
            </a:r>
            <a:r>
              <a:rPr lang="en-US" sz="28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lysosomal</a:t>
            </a:r>
            <a:r>
              <a:rPr lang="en-US" sz="28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accumulation of the </a:t>
            </a:r>
            <a:r>
              <a:rPr lang="en-US" sz="28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supravital</a:t>
            </a:r>
            <a:r>
              <a:rPr lang="en-US" sz="28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dye, neutral red.</a:t>
            </a:r>
            <a:endParaRPr lang="en-US" sz="2800" dirty="0">
              <a:solidFill>
                <a:schemeClr val="tx1"/>
              </a:solidFill>
              <a:latin typeface="Adobe Garamond Pro"/>
              <a:cs typeface="Adobe Garamond Pro"/>
            </a:endParaRPr>
          </a:p>
        </p:txBody>
      </p:sp>
    </p:spTree>
    <p:extLst>
      <p:ext uri="{BB962C8B-B14F-4D97-AF65-F5344CB8AC3E}">
        <p14:creationId xmlns:p14="http://schemas.microsoft.com/office/powerpoint/2010/main" val="168265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7685" y="125610"/>
            <a:ext cx="8945141" cy="6655860"/>
            <a:chOff x="97685" y="125610"/>
            <a:chExt cx="8945141" cy="6655860"/>
          </a:xfrm>
        </p:grpSpPr>
        <p:sp>
          <p:nvSpPr>
            <p:cNvPr id="6" name="TextBox 5"/>
            <p:cNvSpPr txBox="1"/>
            <p:nvPr/>
          </p:nvSpPr>
          <p:spPr>
            <a:xfrm>
              <a:off x="97685" y="6335746"/>
              <a:ext cx="45300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              Toxicology </a:t>
              </a:r>
              <a:r>
                <a:rPr lang="en-US" sz="1400" b="1" dirty="0">
                  <a:latin typeface="Adobe Garamond Pro"/>
                  <a:cs typeface="Adobe Garamond Pro"/>
                </a:rPr>
                <a:t>&amp; Applied 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Pharmacology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pic>
          <p:nvPicPr>
            <p:cNvPr id="7" name="Picture 2" descr="C:\Documents and Settings\newton\Desktop\hitit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70" y="6272646"/>
              <a:ext cx="550912" cy="376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Documents and Settings\newton\Desktop\8hacun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5636" y="6313560"/>
              <a:ext cx="257175" cy="378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s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442" b="20342"/>
            <a:stretch/>
          </p:blipFill>
          <p:spPr>
            <a:xfrm>
              <a:off x="8178515" y="6249224"/>
              <a:ext cx="444763" cy="45681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032287" y="6327232"/>
              <a:ext cx="2260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latin typeface="Adobe Garamond Pro"/>
                  <a:cs typeface="Adobe Garamond Pro"/>
                </a:rPr>
                <a:t>Deniz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 ÖZKAN VARDAR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127134" y="6341810"/>
              <a:ext cx="20513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20-22 October 2012     </a:t>
              </a:r>
              <a:endParaRPr lang="en-US" sz="1400" dirty="0" smtClean="0">
                <a:latin typeface="Adobe Garamond Pro"/>
                <a:cs typeface="Adobe Garamond Pro"/>
              </a:endParaRPr>
            </a:p>
          </p:txBody>
        </p:sp>
        <p:sp>
          <p:nvSpPr>
            <p:cNvPr id="2" name="Snip Single Corner Rectangle 1"/>
            <p:cNvSpPr/>
            <p:nvPr/>
          </p:nvSpPr>
          <p:spPr>
            <a:xfrm>
              <a:off x="97685" y="125610"/>
              <a:ext cx="8945141" cy="5987448"/>
            </a:xfrm>
            <a:prstGeom prst="snip1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7685" y="6172694"/>
              <a:ext cx="8945141" cy="608776"/>
            </a:xfrm>
            <a:prstGeom prst="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065978" y="125610"/>
            <a:ext cx="976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dobe Garamond Pro"/>
                <a:cs typeface="Adobe Garamond Pro"/>
              </a:rPr>
              <a:t>	</a:t>
            </a:r>
            <a:r>
              <a:rPr lang="en-US" sz="1400" dirty="0" smtClean="0">
                <a:latin typeface="Adobe Garamond Pro"/>
                <a:cs typeface="Adobe Garamond Pro"/>
              </a:rPr>
              <a:t>9</a:t>
            </a:r>
            <a:endParaRPr lang="en-US" sz="1400" dirty="0">
              <a:latin typeface="Adobe Garamond Pro"/>
              <a:cs typeface="Adobe Garamond Pro"/>
            </a:endParaRPr>
          </a:p>
        </p:txBody>
      </p:sp>
      <p:sp>
        <p:nvSpPr>
          <p:cNvPr id="15" name="Metin kutusu 2"/>
          <p:cNvSpPr txBox="1"/>
          <p:nvPr/>
        </p:nvSpPr>
        <p:spPr>
          <a:xfrm>
            <a:off x="163209" y="1124744"/>
            <a:ext cx="89289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itchFamily="2" charset="2"/>
              <a:buChar char="v"/>
            </a:pPr>
            <a:r>
              <a:rPr lang="en-US" sz="2800" dirty="0">
                <a:latin typeface="Adobe Garamond Pro"/>
                <a:cs typeface="Adobe Garamond Pro"/>
              </a:rPr>
              <a:t>Another assay </a:t>
            </a:r>
            <a:r>
              <a:rPr lang="en-US" sz="2800" dirty="0" smtClean="0">
                <a:latin typeface="Adobe Garamond Pro"/>
                <a:cs typeface="Adobe Garamond Pro"/>
              </a:rPr>
              <a:t>as </a:t>
            </a:r>
            <a:r>
              <a:rPr lang="en-US" sz="2800" dirty="0">
                <a:latin typeface="Adobe Garamond Pro"/>
                <a:cs typeface="Adobe Garamond Pro"/>
              </a:rPr>
              <a:t>a colorimetric assays is the metabolic activity of viable cells. 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en-US" sz="2800" dirty="0" err="1">
                <a:latin typeface="Adobe Garamond Pro"/>
                <a:cs typeface="Adobe Garamond Pro"/>
              </a:rPr>
              <a:t>Tetrazolium</a:t>
            </a:r>
            <a:r>
              <a:rPr lang="en-US" sz="2800" dirty="0">
                <a:latin typeface="Adobe Garamond Pro"/>
                <a:cs typeface="Adobe Garamond Pro"/>
              </a:rPr>
              <a:t> salts are reduced only by metabolically active cells. </a:t>
            </a:r>
          </a:p>
          <a:p>
            <a:pPr marL="457200" indent="-457200" algn="just">
              <a:buFont typeface="Wingdings" pitchFamily="2" charset="2"/>
              <a:buChar char="v"/>
            </a:pPr>
            <a:r>
              <a:rPr lang="en-US" sz="2800" dirty="0">
                <a:latin typeface="Adobe Garamond Pro"/>
                <a:cs typeface="Adobe Garamond Pro"/>
              </a:rPr>
              <a:t>Thus, 3-(4,5-dimethylthiazol-2-yl)-2,5-diphenyltetrazolium bromide (MTT) can be reduced to a blue colored </a:t>
            </a:r>
            <a:r>
              <a:rPr lang="en-US" sz="2800" dirty="0" err="1">
                <a:latin typeface="Adobe Garamond Pro"/>
                <a:cs typeface="Adobe Garamond Pro"/>
              </a:rPr>
              <a:t>formazan</a:t>
            </a:r>
            <a:r>
              <a:rPr lang="en-US" sz="2800" dirty="0">
                <a:latin typeface="Adobe Garamond Pro"/>
                <a:cs typeface="Adobe Garamond Pro"/>
              </a:rPr>
              <a:t> and the amount of </a:t>
            </a:r>
            <a:r>
              <a:rPr lang="en-US" sz="2800" dirty="0" err="1">
                <a:latin typeface="Adobe Garamond Pro"/>
                <a:cs typeface="Adobe Garamond Pro"/>
              </a:rPr>
              <a:t>formazan</a:t>
            </a:r>
            <a:r>
              <a:rPr lang="en-US" sz="2800" dirty="0">
                <a:latin typeface="Adobe Garamond Pro"/>
                <a:cs typeface="Adobe Garamond Pro"/>
              </a:rPr>
              <a:t> can be correlated to the amount of viable cells</a:t>
            </a:r>
            <a:r>
              <a:rPr lang="en-US" sz="2800" dirty="0" smtClean="0">
                <a:latin typeface="Adobe Garamond Pro"/>
                <a:cs typeface="Adobe Garamond Pro"/>
              </a:rPr>
              <a:t>.</a:t>
            </a:r>
            <a:endParaRPr lang="en-US" sz="2800" dirty="0">
              <a:latin typeface="Adobe Garamond Pro"/>
              <a:cs typeface="Adobe Garamond Pro"/>
            </a:endParaRPr>
          </a:p>
        </p:txBody>
      </p:sp>
    </p:spTree>
    <p:extLst>
      <p:ext uri="{BB962C8B-B14F-4D97-AF65-F5344CB8AC3E}">
        <p14:creationId xmlns:p14="http://schemas.microsoft.com/office/powerpoint/2010/main" val="237021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7684" y="125610"/>
            <a:ext cx="8945142" cy="6655860"/>
            <a:chOff x="97684" y="125610"/>
            <a:chExt cx="8945142" cy="6655860"/>
          </a:xfrm>
        </p:grpSpPr>
        <p:sp>
          <p:nvSpPr>
            <p:cNvPr id="6" name="TextBox 5"/>
            <p:cNvSpPr txBox="1"/>
            <p:nvPr/>
          </p:nvSpPr>
          <p:spPr>
            <a:xfrm>
              <a:off x="97684" y="6335746"/>
              <a:ext cx="40171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            Toxicology </a:t>
              </a:r>
              <a:r>
                <a:rPr lang="en-US" sz="1400" b="1" dirty="0">
                  <a:latin typeface="Adobe Garamond Pro"/>
                  <a:cs typeface="Adobe Garamond Pro"/>
                </a:rPr>
                <a:t>&amp; Applied 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Pharmacology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pic>
          <p:nvPicPr>
            <p:cNvPr id="7" name="Picture 2" descr="C:\Documents and Settings\newton\Desktop\hitit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70" y="6272646"/>
              <a:ext cx="550912" cy="376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Documents and Settings\newton\Desktop\8hacun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5636" y="6313560"/>
              <a:ext cx="257175" cy="378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s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442" b="20342"/>
            <a:stretch/>
          </p:blipFill>
          <p:spPr>
            <a:xfrm>
              <a:off x="8178515" y="6249224"/>
              <a:ext cx="444763" cy="45681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935305" y="6327232"/>
              <a:ext cx="2260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latin typeface="Adobe Garamond Pro"/>
                  <a:cs typeface="Adobe Garamond Pro"/>
                </a:rPr>
                <a:t>Deniz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 ÖZKAN VARDAR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127134" y="6341809"/>
              <a:ext cx="20513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20-22 October 2012     </a:t>
              </a:r>
              <a:endParaRPr lang="en-US" sz="1400" dirty="0" smtClean="0">
                <a:latin typeface="Adobe Garamond Pro"/>
                <a:cs typeface="Adobe Garamond Pro"/>
              </a:endParaRPr>
            </a:p>
          </p:txBody>
        </p:sp>
        <p:sp>
          <p:nvSpPr>
            <p:cNvPr id="2" name="Snip Single Corner Rectangle 1"/>
            <p:cNvSpPr/>
            <p:nvPr/>
          </p:nvSpPr>
          <p:spPr>
            <a:xfrm>
              <a:off x="97685" y="125610"/>
              <a:ext cx="8945141" cy="5987448"/>
            </a:xfrm>
            <a:prstGeom prst="snip1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7685" y="6172694"/>
              <a:ext cx="8945141" cy="608776"/>
            </a:xfrm>
            <a:prstGeom prst="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065978" y="125610"/>
            <a:ext cx="976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dobe Garamond Pro"/>
                <a:cs typeface="Adobe Garamond Pro"/>
              </a:rPr>
              <a:t>	</a:t>
            </a:r>
            <a:r>
              <a:rPr lang="en-US" sz="1400" dirty="0" smtClean="0">
                <a:latin typeface="Adobe Garamond Pro"/>
                <a:cs typeface="Adobe Garamond Pro"/>
              </a:rPr>
              <a:t>10</a:t>
            </a:r>
            <a:endParaRPr lang="en-US" sz="1400" dirty="0">
              <a:latin typeface="Adobe Garamond Pro"/>
              <a:cs typeface="Adobe Garamond Pro"/>
            </a:endParaRPr>
          </a:p>
        </p:txBody>
      </p:sp>
      <p:sp>
        <p:nvSpPr>
          <p:cNvPr id="15" name="Metin kutusu 2"/>
          <p:cNvSpPr txBox="1"/>
          <p:nvPr/>
        </p:nvSpPr>
        <p:spPr>
          <a:xfrm>
            <a:off x="97685" y="1124744"/>
            <a:ext cx="894514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itchFamily="2" charset="2"/>
              <a:buChar char="v"/>
            </a:pPr>
            <a:r>
              <a:rPr lang="en-US" sz="2800" dirty="0" smtClean="0">
                <a:latin typeface="Adobe Garamond Pro"/>
                <a:cs typeface="Adobe Garamond Pro"/>
              </a:rPr>
              <a:t>In this study</a:t>
            </a:r>
            <a:r>
              <a:rPr lang="tr-TR" sz="2800" dirty="0" smtClean="0">
                <a:latin typeface="Adobe Garamond Pro"/>
                <a:cs typeface="Adobe Garamond Pro"/>
              </a:rPr>
              <a:t>; </a:t>
            </a:r>
            <a:r>
              <a:rPr lang="en-US" sz="2800" dirty="0" smtClean="0">
                <a:latin typeface="Adobe Garamond Pro"/>
                <a:cs typeface="Adobe Garamond Pro"/>
              </a:rPr>
              <a:t>the aim was to evaluate the </a:t>
            </a:r>
            <a:r>
              <a:rPr lang="tr-TR" sz="2800" dirty="0" err="1" smtClean="0">
                <a:latin typeface="Adobe Garamond Pro"/>
                <a:cs typeface="Adobe Garamond Pro"/>
              </a:rPr>
              <a:t>cytoto</a:t>
            </a:r>
            <a:r>
              <a:rPr lang="en-US" sz="2800" dirty="0" err="1" smtClean="0">
                <a:latin typeface="Adobe Garamond Pro"/>
                <a:cs typeface="Adobe Garamond Pro"/>
              </a:rPr>
              <a:t>xic</a:t>
            </a:r>
            <a:r>
              <a:rPr lang="en-US" sz="2800" dirty="0" smtClean="0">
                <a:latin typeface="Adobe Garamond Pro"/>
                <a:cs typeface="Adobe Garamond Pro"/>
              </a:rPr>
              <a:t> potential  of</a:t>
            </a:r>
            <a:endParaRPr lang="tr-TR" sz="2800" dirty="0" smtClean="0">
              <a:latin typeface="Adobe Garamond Pro"/>
              <a:cs typeface="Adobe Garamond Pro"/>
            </a:endParaRPr>
          </a:p>
          <a:p>
            <a:pPr algn="just"/>
            <a:endParaRPr lang="tr-TR" sz="2800" dirty="0" smtClean="0">
              <a:latin typeface="Adobe Garamond Pro"/>
              <a:cs typeface="Adobe Garamond Pro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dobe Garamond Pro"/>
                <a:cs typeface="Adobe Garamond Pro"/>
              </a:rPr>
              <a:t>S</a:t>
            </a:r>
            <a:r>
              <a:rPr lang="en-US" sz="2400" dirty="0" smtClean="0">
                <a:latin typeface="Adobe Garamond Pro"/>
                <a:cs typeface="Adobe Garamond Pro"/>
              </a:rPr>
              <a:t>ilver </a:t>
            </a:r>
            <a:r>
              <a:rPr lang="en-US" sz="2400" dirty="0">
                <a:latin typeface="Adobe Garamond Pro"/>
                <a:cs typeface="Adobe Garamond Pro"/>
              </a:rPr>
              <a:t>sulfide quantum dots coated with 2-mercaptopropionic acid (2MPA)and meso-2,3-dimercapto succinic acid (DMSA). </a:t>
            </a:r>
            <a:endParaRPr lang="tr-TR" sz="2400" dirty="0">
              <a:latin typeface="Adobe Garamond Pro"/>
              <a:cs typeface="Adobe Garamond Pro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en-US" sz="2400" dirty="0">
              <a:latin typeface="Adobe Garamond Pro"/>
              <a:cs typeface="Adobe Garamond Pro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dobe Garamond Pro"/>
                <a:cs typeface="Adobe Garamond Pro"/>
              </a:rPr>
              <a:t>For this purpose Chinese Hamster Lung Fibroblast cell lines (V79) were treated with </a:t>
            </a:r>
            <a:r>
              <a:rPr lang="en-US" sz="2400" dirty="0" smtClean="0">
                <a:latin typeface="Adobe Garamond Pro"/>
                <a:cs typeface="Adobe Garamond Pro"/>
              </a:rPr>
              <a:t>quantum </a:t>
            </a:r>
            <a:r>
              <a:rPr lang="en-US" sz="2400" dirty="0">
                <a:latin typeface="Adobe Garamond Pro"/>
                <a:cs typeface="Adobe Garamond Pro"/>
              </a:rPr>
              <a:t>dots in the concentration range of 5-2000 </a:t>
            </a:r>
            <a:r>
              <a:rPr lang="en-US" sz="2400" dirty="0" err="1">
                <a:latin typeface="Adobe Garamond Pro"/>
                <a:cs typeface="Adobe Garamond Pro"/>
              </a:rPr>
              <a:t>μg</a:t>
            </a:r>
            <a:r>
              <a:rPr lang="en-US" sz="2400" dirty="0">
                <a:latin typeface="Adobe Garamond Pro"/>
                <a:cs typeface="Adobe Garamond Pro"/>
              </a:rPr>
              <a:t>/mL for 24 h. </a:t>
            </a:r>
          </a:p>
        </p:txBody>
      </p:sp>
    </p:spTree>
    <p:extLst>
      <p:ext uri="{BB962C8B-B14F-4D97-AF65-F5344CB8AC3E}">
        <p14:creationId xmlns:p14="http://schemas.microsoft.com/office/powerpoint/2010/main" val="237021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7684" y="125610"/>
            <a:ext cx="8945142" cy="6655860"/>
            <a:chOff x="97684" y="125610"/>
            <a:chExt cx="8945142" cy="6655860"/>
          </a:xfrm>
        </p:grpSpPr>
        <p:sp>
          <p:nvSpPr>
            <p:cNvPr id="6" name="TextBox 5"/>
            <p:cNvSpPr txBox="1"/>
            <p:nvPr/>
          </p:nvSpPr>
          <p:spPr>
            <a:xfrm>
              <a:off x="97684" y="6335746"/>
              <a:ext cx="40171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             Toxicology </a:t>
              </a:r>
              <a:r>
                <a:rPr lang="en-US" sz="1400" b="1" dirty="0">
                  <a:latin typeface="Adobe Garamond Pro"/>
                  <a:cs typeface="Adobe Garamond Pro"/>
                </a:rPr>
                <a:t>&amp; Applied 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Pharmacology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pic>
          <p:nvPicPr>
            <p:cNvPr id="7" name="Picture 2" descr="C:\Documents and Settings\newton\Desktop\hitit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69" y="6272646"/>
              <a:ext cx="633413" cy="433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Documents and Settings\newton\Desktop\8hacun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5636" y="6313560"/>
              <a:ext cx="257175" cy="378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s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442" b="20342"/>
            <a:stretch/>
          </p:blipFill>
          <p:spPr>
            <a:xfrm>
              <a:off x="8178515" y="6249224"/>
              <a:ext cx="444763" cy="45681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935305" y="6327232"/>
              <a:ext cx="2260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latin typeface="Adobe Garamond Pro"/>
                  <a:cs typeface="Adobe Garamond Pro"/>
                </a:rPr>
                <a:t>Deniz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 ÖZKAN VARDAR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196010" y="6341810"/>
              <a:ext cx="19816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20-22 October 2012     </a:t>
              </a:r>
              <a:endParaRPr lang="en-US" sz="1400" dirty="0" smtClean="0">
                <a:latin typeface="Adobe Garamond Pro"/>
                <a:cs typeface="Adobe Garamond Pro"/>
              </a:endParaRPr>
            </a:p>
          </p:txBody>
        </p:sp>
        <p:sp>
          <p:nvSpPr>
            <p:cNvPr id="2" name="Snip Single Corner Rectangle 1"/>
            <p:cNvSpPr/>
            <p:nvPr/>
          </p:nvSpPr>
          <p:spPr>
            <a:xfrm>
              <a:off x="97685" y="125610"/>
              <a:ext cx="8945141" cy="5987448"/>
            </a:xfrm>
            <a:prstGeom prst="snip1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7685" y="6172694"/>
              <a:ext cx="8945141" cy="608776"/>
            </a:xfrm>
            <a:prstGeom prst="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065978" y="125610"/>
            <a:ext cx="976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dobe Garamond Pro"/>
                <a:cs typeface="Adobe Garamond Pro"/>
              </a:rPr>
              <a:t>	</a:t>
            </a:r>
            <a:r>
              <a:rPr lang="en-US" sz="1400" dirty="0" smtClean="0">
                <a:latin typeface="Adobe Garamond Pro"/>
                <a:cs typeface="Adobe Garamond Pro"/>
              </a:rPr>
              <a:t>11</a:t>
            </a:r>
            <a:endParaRPr lang="en-US" sz="1400" dirty="0">
              <a:latin typeface="Adobe Garamond Pro"/>
              <a:cs typeface="Adobe Garamond Pro"/>
            </a:endParaRPr>
          </a:p>
        </p:txBody>
      </p:sp>
      <p:sp>
        <p:nvSpPr>
          <p:cNvPr id="15" name="Başlık 1"/>
          <p:cNvSpPr txBox="1">
            <a:spLocks/>
          </p:cNvSpPr>
          <p:nvPr/>
        </p:nvSpPr>
        <p:spPr>
          <a:xfrm>
            <a:off x="97685" y="129952"/>
            <a:ext cx="8945141" cy="9947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C00000"/>
                </a:solidFill>
                <a:latin typeface="Adobe Garamond Pro"/>
                <a:cs typeface="Adobe Garamond Pro"/>
              </a:rPr>
              <a:t>Material</a:t>
            </a:r>
            <a:r>
              <a:rPr lang="tr-TR" sz="3600" dirty="0" smtClean="0">
                <a:solidFill>
                  <a:srgbClr val="C00000"/>
                </a:solidFill>
                <a:latin typeface="Adobe Garamond Pro"/>
                <a:cs typeface="Adobe Garamond Pro"/>
              </a:rPr>
              <a:t>s</a:t>
            </a:r>
            <a:r>
              <a:rPr lang="en-US" sz="3600" dirty="0" smtClean="0">
                <a:solidFill>
                  <a:srgbClr val="C00000"/>
                </a:solidFill>
                <a:latin typeface="Adobe Garamond Pro"/>
                <a:cs typeface="Adobe Garamond Pro"/>
              </a:rPr>
              <a:t> and Method</a:t>
            </a:r>
            <a:r>
              <a:rPr lang="tr-TR" sz="3600" dirty="0" smtClean="0">
                <a:solidFill>
                  <a:srgbClr val="C00000"/>
                </a:solidFill>
                <a:latin typeface="Adobe Garamond Pro"/>
                <a:cs typeface="Adobe Garamond Pro"/>
              </a:rPr>
              <a:t>s</a:t>
            </a:r>
            <a:endParaRPr lang="en-US" sz="3600" dirty="0">
              <a:solidFill>
                <a:srgbClr val="C00000"/>
              </a:solidFill>
              <a:latin typeface="Adobe Garamond Pro"/>
              <a:cs typeface="Adobe Garamond Pro"/>
            </a:endParaRPr>
          </a:p>
        </p:txBody>
      </p:sp>
      <p:sp>
        <p:nvSpPr>
          <p:cNvPr id="16" name="Metin kutusu 2"/>
          <p:cNvSpPr txBox="1"/>
          <p:nvPr/>
        </p:nvSpPr>
        <p:spPr>
          <a:xfrm>
            <a:off x="86127" y="2119536"/>
            <a:ext cx="89567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charset="2"/>
              <a:buChar char="v"/>
            </a:pPr>
            <a:r>
              <a:rPr lang="tr-TR" sz="2800" dirty="0" smtClean="0">
                <a:latin typeface="Adobe Garamond Pro"/>
                <a:cs typeface="Adobe Garamond Pro"/>
              </a:rPr>
              <a:t>S</a:t>
            </a:r>
            <a:r>
              <a:rPr lang="en-US" sz="2800" dirty="0" err="1" smtClean="0">
                <a:latin typeface="Adobe Garamond Pro"/>
                <a:cs typeface="Adobe Garamond Pro"/>
              </a:rPr>
              <a:t>ilver</a:t>
            </a:r>
            <a:r>
              <a:rPr lang="en-US" sz="2800" dirty="0" smtClean="0">
                <a:latin typeface="Adobe Garamond Pro"/>
                <a:cs typeface="Adobe Garamond Pro"/>
              </a:rPr>
              <a:t> sulfide quantum dots coated with 2-mercaptopropionic acid (2MPA)and meso-2,3-dimercapto succinic acid (DMSA)</a:t>
            </a:r>
            <a:r>
              <a:rPr lang="tr-TR" sz="2800" dirty="0" smtClean="0">
                <a:latin typeface="Adobe Garamond Pro"/>
                <a:cs typeface="Adobe Garamond Pro"/>
              </a:rPr>
              <a:t> </a:t>
            </a:r>
            <a:r>
              <a:rPr lang="en-US" sz="2800" dirty="0">
                <a:latin typeface="Adobe Garamond Pro"/>
                <a:cs typeface="Adobe Garamond Pro"/>
              </a:rPr>
              <a:t>were </a:t>
            </a:r>
            <a:r>
              <a:rPr lang="tr-TR" sz="2800" dirty="0" err="1" smtClean="0">
                <a:latin typeface="Adobe Garamond Pro"/>
                <a:cs typeface="Adobe Garamond Pro"/>
              </a:rPr>
              <a:t>synthesized</a:t>
            </a:r>
            <a:r>
              <a:rPr lang="en-US" sz="2800" dirty="0" smtClean="0">
                <a:latin typeface="Adobe Garamond Pro"/>
                <a:cs typeface="Adobe Garamond Pro"/>
              </a:rPr>
              <a:t> </a:t>
            </a:r>
            <a:r>
              <a:rPr lang="en-US" sz="2800" dirty="0">
                <a:latin typeface="Adobe Garamond Pro"/>
                <a:cs typeface="Adobe Garamond Pro"/>
              </a:rPr>
              <a:t>at the Department of </a:t>
            </a:r>
            <a:r>
              <a:rPr lang="en-US" sz="2800" dirty="0" smtClean="0">
                <a:latin typeface="Adobe Garamond Pro"/>
                <a:cs typeface="Adobe Garamond Pro"/>
              </a:rPr>
              <a:t>Chemistry</a:t>
            </a:r>
            <a:r>
              <a:rPr lang="tr-TR" sz="2800" dirty="0" smtClean="0">
                <a:latin typeface="Adobe Garamond Pro"/>
                <a:cs typeface="Adobe Garamond Pro"/>
              </a:rPr>
              <a:t>,</a:t>
            </a:r>
            <a:r>
              <a:rPr lang="en-US" sz="2800" dirty="0" smtClean="0">
                <a:latin typeface="Adobe Garamond Pro"/>
                <a:cs typeface="Adobe Garamond Pro"/>
              </a:rPr>
              <a:t> Faculty of </a:t>
            </a:r>
            <a:r>
              <a:rPr lang="tr-TR" sz="2800" dirty="0" err="1" smtClean="0">
                <a:latin typeface="Adobe Garamond Pro"/>
                <a:cs typeface="Adobe Garamond Pro"/>
              </a:rPr>
              <a:t>Science</a:t>
            </a:r>
            <a:r>
              <a:rPr lang="en-US" sz="2800" dirty="0" smtClean="0">
                <a:latin typeface="Adobe Garamond Pro"/>
                <a:cs typeface="Adobe Garamond Pro"/>
              </a:rPr>
              <a:t>, </a:t>
            </a:r>
            <a:r>
              <a:rPr lang="tr-TR" sz="2800" dirty="0" smtClean="0">
                <a:latin typeface="Adobe Garamond Pro"/>
                <a:cs typeface="Adobe Garamond Pro"/>
              </a:rPr>
              <a:t>Koç</a:t>
            </a:r>
            <a:r>
              <a:rPr lang="en-US" sz="2800" dirty="0" smtClean="0">
                <a:latin typeface="Adobe Garamond Pro"/>
                <a:cs typeface="Adobe Garamond Pro"/>
              </a:rPr>
              <a:t> University</a:t>
            </a:r>
            <a:r>
              <a:rPr lang="tr-TR" sz="2800" dirty="0" smtClean="0">
                <a:latin typeface="Adobe Garamond Pro"/>
                <a:cs typeface="Adobe Garamond Pro"/>
              </a:rPr>
              <a:t>.</a:t>
            </a:r>
          </a:p>
          <a:p>
            <a:pPr marL="457200" indent="-457200" algn="just">
              <a:buFont typeface="Wingdings" pitchFamily="2" charset="2"/>
              <a:buChar char="v"/>
            </a:pPr>
            <a:endParaRPr lang="tr-TR" sz="2800" dirty="0" smtClean="0">
              <a:latin typeface="Adobe Garamond Pro"/>
              <a:cs typeface="Adobe Garamond Pro"/>
            </a:endParaRPr>
          </a:p>
          <a:p>
            <a:pPr marL="457200" indent="-457200" algn="just">
              <a:buFont typeface="Wingdings" pitchFamily="2" charset="2"/>
              <a:buChar char="v"/>
            </a:pPr>
            <a:r>
              <a:rPr lang="tr-TR" sz="2800" dirty="0" err="1" smtClean="0">
                <a:latin typeface="Adobe Garamond Pro"/>
                <a:cs typeface="Adobe Garamond Pro"/>
              </a:rPr>
              <a:t>QDs</a:t>
            </a:r>
            <a:r>
              <a:rPr lang="tr-TR" sz="2800" dirty="0" smtClean="0">
                <a:latin typeface="Adobe Garamond Pro"/>
                <a:cs typeface="Adobe Garamond Pro"/>
              </a:rPr>
              <a:t> </a:t>
            </a:r>
            <a:r>
              <a:rPr lang="en-US" sz="2800" dirty="0" smtClean="0">
                <a:latin typeface="Adobe Garamond Pro"/>
                <a:cs typeface="Adobe Garamond Pro"/>
              </a:rPr>
              <a:t>were characterized in terms of size and size distribution. </a:t>
            </a:r>
            <a:endParaRPr lang="tr-TR" sz="2800" dirty="0">
              <a:latin typeface="Adobe Garamond Pro"/>
              <a:cs typeface="Adobe Garamond Pro"/>
            </a:endParaRPr>
          </a:p>
        </p:txBody>
      </p:sp>
      <p:sp>
        <p:nvSpPr>
          <p:cNvPr id="17" name="Başlık 1"/>
          <p:cNvSpPr txBox="1">
            <a:spLocks/>
          </p:cNvSpPr>
          <p:nvPr/>
        </p:nvSpPr>
        <p:spPr>
          <a:xfrm>
            <a:off x="97685" y="1124744"/>
            <a:ext cx="8945141" cy="9947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C00000"/>
                </a:solidFill>
                <a:latin typeface="Adobe Garamond Pro"/>
                <a:cs typeface="Adobe Garamond Pro"/>
              </a:rPr>
              <a:t>Material</a:t>
            </a:r>
            <a:r>
              <a:rPr lang="tr-TR" sz="3600" dirty="0" smtClean="0">
                <a:solidFill>
                  <a:srgbClr val="C00000"/>
                </a:solidFill>
                <a:latin typeface="Adobe Garamond Pro"/>
                <a:cs typeface="Adobe Garamond Pro"/>
              </a:rPr>
              <a:t>s</a:t>
            </a:r>
            <a:endParaRPr lang="en-US" sz="3600" dirty="0">
              <a:solidFill>
                <a:srgbClr val="C00000"/>
              </a:solidFill>
              <a:latin typeface="Adobe Garamond Pro"/>
              <a:cs typeface="Adobe Garamond Pro"/>
            </a:endParaRPr>
          </a:p>
        </p:txBody>
      </p:sp>
    </p:spTree>
    <p:extLst>
      <p:ext uri="{BB962C8B-B14F-4D97-AF65-F5344CB8AC3E}">
        <p14:creationId xmlns:p14="http://schemas.microsoft.com/office/powerpoint/2010/main" val="237021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125610"/>
            <a:ext cx="9042826" cy="6655860"/>
            <a:chOff x="0" y="125610"/>
            <a:chExt cx="9042826" cy="6655860"/>
          </a:xfrm>
        </p:grpSpPr>
        <p:sp>
          <p:nvSpPr>
            <p:cNvPr id="6" name="TextBox 5"/>
            <p:cNvSpPr txBox="1"/>
            <p:nvPr/>
          </p:nvSpPr>
          <p:spPr>
            <a:xfrm>
              <a:off x="0" y="6323193"/>
              <a:ext cx="40171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               Toxicology </a:t>
              </a:r>
              <a:r>
                <a:rPr lang="en-US" sz="1400" b="1" dirty="0">
                  <a:latin typeface="Adobe Garamond Pro"/>
                  <a:cs typeface="Adobe Garamond Pro"/>
                </a:rPr>
                <a:t>&amp; Applied 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Pharmacology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pic>
          <p:nvPicPr>
            <p:cNvPr id="7" name="Picture 2" descr="C:\Documents and Settings\newton\Desktop\hitit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69" y="6272646"/>
              <a:ext cx="633413" cy="433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Documents and Settings\newton\Desktop\8hacun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5636" y="6313560"/>
              <a:ext cx="257175" cy="378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s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442" b="20342"/>
            <a:stretch/>
          </p:blipFill>
          <p:spPr>
            <a:xfrm>
              <a:off x="8178515" y="6249224"/>
              <a:ext cx="444763" cy="45681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935305" y="6327232"/>
              <a:ext cx="2260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latin typeface="Adobe Garamond Pro"/>
                  <a:cs typeface="Adobe Garamond Pro"/>
                </a:rPr>
                <a:t>Deniz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 ÖZKAN VARDAR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096000" y="6341810"/>
              <a:ext cx="20816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20-22 October 2012     </a:t>
              </a:r>
              <a:endParaRPr lang="en-US" sz="1400" dirty="0" smtClean="0">
                <a:latin typeface="Adobe Garamond Pro"/>
                <a:cs typeface="Adobe Garamond Pro"/>
              </a:endParaRPr>
            </a:p>
          </p:txBody>
        </p:sp>
        <p:sp>
          <p:nvSpPr>
            <p:cNvPr id="2" name="Snip Single Corner Rectangle 1"/>
            <p:cNvSpPr/>
            <p:nvPr/>
          </p:nvSpPr>
          <p:spPr>
            <a:xfrm>
              <a:off x="97685" y="125610"/>
              <a:ext cx="8945141" cy="5987448"/>
            </a:xfrm>
            <a:prstGeom prst="snip1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7685" y="6172694"/>
              <a:ext cx="8945141" cy="608776"/>
            </a:xfrm>
            <a:prstGeom prst="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065978" y="125610"/>
            <a:ext cx="976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dobe Garamond Pro"/>
                <a:cs typeface="Adobe Garamond Pro"/>
              </a:rPr>
              <a:t>	</a:t>
            </a:r>
            <a:r>
              <a:rPr lang="en-US" sz="1400" dirty="0" smtClean="0">
                <a:latin typeface="Adobe Garamond Pro"/>
                <a:cs typeface="Adobe Garamond Pro"/>
              </a:rPr>
              <a:t>12</a:t>
            </a:r>
            <a:endParaRPr lang="en-US" sz="1400" dirty="0">
              <a:latin typeface="Adobe Garamond Pro"/>
              <a:cs typeface="Adobe Garamond Pro"/>
            </a:endParaRPr>
          </a:p>
        </p:txBody>
      </p:sp>
      <p:sp>
        <p:nvSpPr>
          <p:cNvPr id="15" name="Başlık 1"/>
          <p:cNvSpPr txBox="1">
            <a:spLocks/>
          </p:cNvSpPr>
          <p:nvPr/>
        </p:nvSpPr>
        <p:spPr>
          <a:xfrm>
            <a:off x="97685" y="116632"/>
            <a:ext cx="8945141" cy="1013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C00000"/>
                </a:solidFill>
                <a:latin typeface="Adobe Garamond Pro"/>
                <a:cs typeface="Adobe Garamond Pro"/>
              </a:rPr>
              <a:t>Method</a:t>
            </a:r>
            <a:r>
              <a:rPr lang="tr-TR" dirty="0">
                <a:solidFill>
                  <a:srgbClr val="C00000"/>
                </a:solidFill>
                <a:latin typeface="Adobe Garamond Pro"/>
                <a:cs typeface="Adobe Garamond Pro"/>
              </a:rPr>
              <a:t>s</a:t>
            </a:r>
            <a:endParaRPr lang="en-US" dirty="0">
              <a:solidFill>
                <a:srgbClr val="C00000"/>
              </a:solidFill>
              <a:latin typeface="Adobe Garamond Pro"/>
              <a:cs typeface="Adobe Garamond Pro"/>
            </a:endParaRPr>
          </a:p>
        </p:txBody>
      </p:sp>
      <p:sp>
        <p:nvSpPr>
          <p:cNvPr id="16" name="İçerik Yer Tutucusu 2"/>
          <p:cNvSpPr txBox="1">
            <a:spLocks/>
          </p:cNvSpPr>
          <p:nvPr/>
        </p:nvSpPr>
        <p:spPr>
          <a:xfrm>
            <a:off x="1979712" y="1130497"/>
            <a:ext cx="3877078" cy="39680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kumimoji="0" lang="tr-T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Neutral</a:t>
            </a: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 </a:t>
            </a:r>
            <a:r>
              <a:rPr kumimoji="0" lang="tr-T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Red</a:t>
            </a: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 </a:t>
            </a:r>
            <a:r>
              <a:rPr kumimoji="0" lang="tr-T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Assay</a:t>
            </a: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;</a:t>
            </a: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V79</a:t>
            </a:r>
            <a:r>
              <a:rPr kumimoji="0" lang="tr-TR" sz="14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 </a:t>
            </a: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c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ells were seeded in flasks in Dulbecco’s modified Eagle’s medium</a:t>
            </a: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(DMEM)</a:t>
            </a: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.</a:t>
            </a: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After 24 h incubation, </a:t>
            </a: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c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ells were treated with quantum dots in the concentration range of 5-2000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μg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/mL for 24 h</a:t>
            </a: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 </a:t>
            </a: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The cells were washed twice with PBS and incubated</a:t>
            </a: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for an additional 3 h in the medium supplemented with NR</a:t>
            </a:r>
            <a:endParaRPr kumimoji="0" lang="tr-TR" sz="1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dobe Garamond Pro"/>
              <a:ea typeface="+mn-ea"/>
              <a:cs typeface="Adobe Garamond Pro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After the</a:t>
            </a: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medium was discarded, the cells were rinsed </a:t>
            </a:r>
            <a:r>
              <a:rPr kumimoji="0" lang="tr-T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three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 times with warm PBS to remove the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nonincorporated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 excess dye and 200</a:t>
            </a: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µ</a:t>
            </a: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l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 of ‘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destain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 solution’ was added to each well to fix</a:t>
            </a: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the cells and bring the NR into solution. </a:t>
            </a:r>
            <a:endParaRPr kumimoji="0" lang="tr-TR" sz="1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dobe Garamond Pro"/>
              <a:ea typeface="+mn-ea"/>
              <a:cs typeface="Adobe Garamond Pro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The plates were shaken for 20 min, and</a:t>
            </a: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the absorbance of the solution in each well was measured in a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microplate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 reader</a:t>
            </a: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Garamond Pro"/>
                <a:ea typeface="+mn-ea"/>
                <a:cs typeface="Adobe Garamond Pro"/>
              </a:rPr>
              <a:t>at 540 nm and compared with wells containing untreated cells. </a:t>
            </a:r>
            <a:endParaRPr kumimoji="0" lang="tr-TR" sz="1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dobe Garamond Pro"/>
              <a:ea typeface="+mn-ea"/>
              <a:cs typeface="Adobe Garamond Pro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charset="2"/>
              <a:buChar char="v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17" name="Resim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97" r="84626" b="5626"/>
          <a:stretch/>
        </p:blipFill>
        <p:spPr>
          <a:xfrm>
            <a:off x="491375" y="1247985"/>
            <a:ext cx="1254114" cy="3985219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18" name="Resim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9" t="60998" b="14512"/>
          <a:stretch/>
        </p:blipFill>
        <p:spPr>
          <a:xfrm flipV="1">
            <a:off x="6196010" y="3645024"/>
            <a:ext cx="2131704" cy="1851603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37021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7685" y="125610"/>
            <a:ext cx="8945141" cy="6655860"/>
            <a:chOff x="97685" y="125610"/>
            <a:chExt cx="8945141" cy="6655860"/>
          </a:xfrm>
        </p:grpSpPr>
        <p:sp>
          <p:nvSpPr>
            <p:cNvPr id="6" name="TextBox 5"/>
            <p:cNvSpPr txBox="1"/>
            <p:nvPr/>
          </p:nvSpPr>
          <p:spPr>
            <a:xfrm>
              <a:off x="97685" y="6335746"/>
              <a:ext cx="39478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              Toxicology </a:t>
              </a:r>
              <a:r>
                <a:rPr lang="en-US" sz="1400" b="1" dirty="0">
                  <a:latin typeface="Adobe Garamond Pro"/>
                  <a:cs typeface="Adobe Garamond Pro"/>
                </a:rPr>
                <a:t>&amp; Applied 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Pharmacology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pic>
          <p:nvPicPr>
            <p:cNvPr id="7" name="Picture 2" descr="C:\Documents and Settings\newton\Desktop\hitit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69" y="6272646"/>
              <a:ext cx="633413" cy="433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Documents and Settings\newton\Desktop\8hacun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5636" y="6313560"/>
              <a:ext cx="257175" cy="378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s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442" b="20342"/>
            <a:stretch/>
          </p:blipFill>
          <p:spPr>
            <a:xfrm>
              <a:off x="8178515" y="6249224"/>
              <a:ext cx="444763" cy="45681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935305" y="6327232"/>
              <a:ext cx="2260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latin typeface="Adobe Garamond Pro"/>
                  <a:cs typeface="Adobe Garamond Pro"/>
                </a:rPr>
                <a:t>Deniz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 ÖZKAN VARDAR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196010" y="6341810"/>
              <a:ext cx="19816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20-22 October 2012     </a:t>
              </a:r>
              <a:endParaRPr lang="en-US" sz="1400" dirty="0" smtClean="0">
                <a:latin typeface="Adobe Garamond Pro"/>
                <a:cs typeface="Adobe Garamond Pro"/>
              </a:endParaRPr>
            </a:p>
          </p:txBody>
        </p:sp>
        <p:sp>
          <p:nvSpPr>
            <p:cNvPr id="2" name="Snip Single Corner Rectangle 1"/>
            <p:cNvSpPr/>
            <p:nvPr/>
          </p:nvSpPr>
          <p:spPr>
            <a:xfrm>
              <a:off x="97685" y="125610"/>
              <a:ext cx="8945141" cy="5987448"/>
            </a:xfrm>
            <a:prstGeom prst="snip1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7685" y="6172694"/>
              <a:ext cx="8945141" cy="608776"/>
            </a:xfrm>
            <a:prstGeom prst="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065978" y="125610"/>
            <a:ext cx="976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dobe Garamond Pro"/>
                <a:cs typeface="Adobe Garamond Pro"/>
              </a:rPr>
              <a:t>	</a:t>
            </a:r>
            <a:r>
              <a:rPr lang="en-US" sz="1400" dirty="0" smtClean="0">
                <a:latin typeface="Adobe Garamond Pro"/>
                <a:cs typeface="Adobe Garamond Pro"/>
              </a:rPr>
              <a:t>12</a:t>
            </a:r>
            <a:endParaRPr lang="en-US" sz="1400" dirty="0">
              <a:latin typeface="Adobe Garamond Pro"/>
              <a:cs typeface="Adobe Garamond Pro"/>
            </a:endParaRPr>
          </a:p>
        </p:txBody>
      </p:sp>
      <p:sp>
        <p:nvSpPr>
          <p:cNvPr id="15" name="Başlık 1"/>
          <p:cNvSpPr txBox="1">
            <a:spLocks/>
          </p:cNvSpPr>
          <p:nvPr/>
        </p:nvSpPr>
        <p:spPr>
          <a:xfrm>
            <a:off x="97685" y="116632"/>
            <a:ext cx="8945141" cy="1013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C00000"/>
                </a:solidFill>
                <a:latin typeface="Adobe Garamond Pro"/>
                <a:cs typeface="Adobe Garamond Pro"/>
              </a:rPr>
              <a:t>Method</a:t>
            </a:r>
            <a:r>
              <a:rPr lang="tr-TR" dirty="0">
                <a:solidFill>
                  <a:srgbClr val="C00000"/>
                </a:solidFill>
                <a:latin typeface="Adobe Garamond Pro"/>
                <a:cs typeface="Adobe Garamond Pro"/>
              </a:rPr>
              <a:t>s</a:t>
            </a:r>
            <a:endParaRPr lang="en-US" dirty="0">
              <a:solidFill>
                <a:srgbClr val="C00000"/>
              </a:solidFill>
              <a:latin typeface="Adobe Garamond Pro"/>
              <a:cs typeface="Adobe Garamond Pro"/>
            </a:endParaRPr>
          </a:p>
        </p:txBody>
      </p:sp>
      <p:pic>
        <p:nvPicPr>
          <p:cNvPr id="17" name="Resim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97" r="84626" b="5626"/>
          <a:stretch/>
        </p:blipFill>
        <p:spPr>
          <a:xfrm>
            <a:off x="491375" y="1247985"/>
            <a:ext cx="1254114" cy="3985219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18" name="Resim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9" t="60998" b="14512"/>
          <a:stretch/>
        </p:blipFill>
        <p:spPr>
          <a:xfrm flipV="1">
            <a:off x="6196010" y="3645024"/>
            <a:ext cx="2131704" cy="1851603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sp>
        <p:nvSpPr>
          <p:cNvPr id="19" name="İçerik Yer Tutucusu 2"/>
          <p:cNvSpPr txBox="1">
            <a:spLocks/>
          </p:cNvSpPr>
          <p:nvPr/>
        </p:nvSpPr>
        <p:spPr>
          <a:xfrm>
            <a:off x="1979712" y="1247984"/>
            <a:ext cx="3877078" cy="35872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charset="2"/>
              <a:buChar char="v"/>
            </a:pPr>
            <a:endParaRPr lang="tr-TR" sz="1400" dirty="0" smtClean="0">
              <a:latin typeface="Adobe Garamond Pro"/>
              <a:cs typeface="Adobe Garamond Pro"/>
            </a:endParaRPr>
          </a:p>
          <a:p>
            <a:pPr algn="just">
              <a:buFont typeface="Wingdings" charset="2"/>
              <a:buChar char="v"/>
            </a:pPr>
            <a:endParaRPr lang="tr-TR" sz="1400" dirty="0">
              <a:latin typeface="Adobe Garamond Pro"/>
              <a:cs typeface="Adobe Garamond Pro"/>
            </a:endParaRPr>
          </a:p>
          <a:p>
            <a:pPr algn="just">
              <a:buFont typeface="Wingdings" charset="2"/>
              <a:buChar char="v"/>
            </a:pPr>
            <a:r>
              <a:rPr lang="en-US" sz="1400" dirty="0" smtClean="0">
                <a:latin typeface="Adobe Garamond Pro"/>
                <a:cs typeface="Adobe Garamond Pro"/>
              </a:rPr>
              <a:t>The </a:t>
            </a:r>
            <a:r>
              <a:rPr lang="en-US" sz="1400" dirty="0">
                <a:latin typeface="Adobe Garamond Pro"/>
                <a:cs typeface="Adobe Garamond Pro"/>
              </a:rPr>
              <a:t>cytotoxicity of QDs was quantitatively</a:t>
            </a:r>
            <a:r>
              <a:rPr lang="tr-TR" sz="1400" dirty="0">
                <a:latin typeface="Adobe Garamond Pro"/>
                <a:cs typeface="Adobe Garamond Pro"/>
              </a:rPr>
              <a:t> </a:t>
            </a:r>
            <a:r>
              <a:rPr lang="en-US" sz="1400" dirty="0">
                <a:latin typeface="Adobe Garamond Pro"/>
                <a:cs typeface="Adobe Garamond Pro"/>
              </a:rPr>
              <a:t>evaluated by MTT</a:t>
            </a:r>
            <a:r>
              <a:rPr lang="tr-TR" sz="1400" dirty="0">
                <a:latin typeface="Adobe Garamond Pro"/>
                <a:cs typeface="Adobe Garamond Pro"/>
              </a:rPr>
              <a:t> </a:t>
            </a:r>
            <a:r>
              <a:rPr lang="en-US" sz="1400" dirty="0">
                <a:latin typeface="Adobe Garamond Pro"/>
                <a:cs typeface="Adobe Garamond Pro"/>
              </a:rPr>
              <a:t>assay. </a:t>
            </a:r>
            <a:endParaRPr lang="tr-TR" sz="1400" dirty="0">
              <a:latin typeface="Adobe Garamond Pro"/>
              <a:cs typeface="Adobe Garamond Pro"/>
            </a:endParaRPr>
          </a:p>
          <a:p>
            <a:pPr algn="just">
              <a:buFont typeface="Wingdings" charset="2"/>
              <a:buChar char="v"/>
            </a:pPr>
            <a:r>
              <a:rPr lang="en-US" sz="1400" dirty="0" smtClean="0">
                <a:latin typeface="Adobe Garamond Pro"/>
                <a:cs typeface="Adobe Garamond Pro"/>
              </a:rPr>
              <a:t>Cells </a:t>
            </a:r>
            <a:r>
              <a:rPr lang="en-US" sz="1400" dirty="0">
                <a:latin typeface="Adobe Garamond Pro"/>
                <a:cs typeface="Adobe Garamond Pro"/>
              </a:rPr>
              <a:t>seeded in 96-well plates were separately</a:t>
            </a:r>
            <a:r>
              <a:rPr lang="tr-TR" sz="1400" dirty="0">
                <a:latin typeface="Adobe Garamond Pro"/>
                <a:cs typeface="Adobe Garamond Pro"/>
              </a:rPr>
              <a:t> </a:t>
            </a:r>
            <a:r>
              <a:rPr lang="en-US" sz="1400" dirty="0">
                <a:latin typeface="Adobe Garamond Pro"/>
                <a:cs typeface="Adobe Garamond Pro"/>
              </a:rPr>
              <a:t>treated with different concentrations of </a:t>
            </a:r>
            <a:r>
              <a:rPr lang="tr-TR" sz="1400" dirty="0" err="1">
                <a:latin typeface="Adobe Garamond Pro"/>
                <a:cs typeface="Adobe Garamond Pro"/>
              </a:rPr>
              <a:t>quantum</a:t>
            </a:r>
            <a:r>
              <a:rPr lang="tr-TR" sz="1400" dirty="0">
                <a:latin typeface="Adobe Garamond Pro"/>
                <a:cs typeface="Adobe Garamond Pro"/>
              </a:rPr>
              <a:t> </a:t>
            </a:r>
            <a:r>
              <a:rPr lang="tr-TR" sz="1400" dirty="0" err="1">
                <a:latin typeface="Adobe Garamond Pro"/>
                <a:cs typeface="Adobe Garamond Pro"/>
              </a:rPr>
              <a:t>dots</a:t>
            </a:r>
            <a:r>
              <a:rPr lang="tr-TR" sz="1400" dirty="0">
                <a:latin typeface="Adobe Garamond Pro"/>
                <a:cs typeface="Adobe Garamond Pro"/>
              </a:rPr>
              <a:t> </a:t>
            </a:r>
            <a:r>
              <a:rPr lang="en-US" sz="1400" dirty="0">
                <a:latin typeface="Adobe Garamond Pro"/>
                <a:cs typeface="Adobe Garamond Pro"/>
              </a:rPr>
              <a:t>for 24 h.</a:t>
            </a:r>
          </a:p>
          <a:p>
            <a:pPr algn="just">
              <a:buFont typeface="Wingdings" charset="2"/>
              <a:buChar char="v"/>
            </a:pPr>
            <a:r>
              <a:rPr lang="tr-TR" sz="1400" dirty="0">
                <a:latin typeface="Adobe Garamond Pro"/>
                <a:cs typeface="Adobe Garamond Pro"/>
              </a:rPr>
              <a:t>10 </a:t>
            </a:r>
            <a:r>
              <a:rPr lang="en-US" sz="1400" dirty="0">
                <a:latin typeface="Adobe Garamond Pro"/>
                <a:cs typeface="Adobe Garamond Pro"/>
              </a:rPr>
              <a:t>microliters of MTT (5 mg/mL) was added to each</a:t>
            </a:r>
            <a:r>
              <a:rPr lang="tr-TR" sz="1400" dirty="0">
                <a:latin typeface="Adobe Garamond Pro"/>
                <a:cs typeface="Adobe Garamond Pro"/>
              </a:rPr>
              <a:t> </a:t>
            </a:r>
            <a:r>
              <a:rPr lang="en-US" sz="1400" dirty="0">
                <a:latin typeface="Adobe Garamond Pro"/>
                <a:cs typeface="Adobe Garamond Pro"/>
              </a:rPr>
              <a:t>well and</a:t>
            </a:r>
            <a:r>
              <a:rPr lang="tr-TR" sz="1400" dirty="0">
                <a:latin typeface="Adobe Garamond Pro"/>
                <a:cs typeface="Adobe Garamond Pro"/>
              </a:rPr>
              <a:t> i</a:t>
            </a:r>
            <a:r>
              <a:rPr lang="en-US" sz="1400" dirty="0" err="1">
                <a:latin typeface="Adobe Garamond Pro"/>
                <a:cs typeface="Adobe Garamond Pro"/>
              </a:rPr>
              <a:t>ncubated</a:t>
            </a:r>
            <a:r>
              <a:rPr lang="en-US" sz="1400" dirty="0">
                <a:latin typeface="Adobe Garamond Pro"/>
                <a:cs typeface="Adobe Garamond Pro"/>
              </a:rPr>
              <a:t> for another 4 h at 37°C. </a:t>
            </a:r>
            <a:endParaRPr lang="tr-TR" sz="1400" dirty="0">
              <a:latin typeface="Adobe Garamond Pro"/>
              <a:cs typeface="Adobe Garamond Pro"/>
            </a:endParaRPr>
          </a:p>
          <a:p>
            <a:pPr algn="just">
              <a:buFont typeface="Wingdings" charset="2"/>
              <a:buChar char="v"/>
            </a:pPr>
            <a:r>
              <a:rPr lang="en-US" sz="1400" dirty="0">
                <a:latin typeface="Adobe Garamond Pro"/>
                <a:cs typeface="Adobe Garamond Pro"/>
              </a:rPr>
              <a:t>Next, 100 </a:t>
            </a:r>
            <a:r>
              <a:rPr lang="en-US" sz="1400" dirty="0" err="1">
                <a:latin typeface="Adobe Garamond Pro"/>
                <a:cs typeface="Adobe Garamond Pro"/>
              </a:rPr>
              <a:t>μL</a:t>
            </a:r>
            <a:r>
              <a:rPr lang="tr-TR" sz="1400" dirty="0">
                <a:latin typeface="Adobe Garamond Pro"/>
                <a:cs typeface="Adobe Garamond Pro"/>
              </a:rPr>
              <a:t> </a:t>
            </a:r>
            <a:r>
              <a:rPr lang="en-US" sz="1400" dirty="0">
                <a:latin typeface="Adobe Garamond Pro"/>
                <a:cs typeface="Adobe Garamond Pro"/>
              </a:rPr>
              <a:t>DMSO was added to each well, and the optical density</a:t>
            </a:r>
            <a:r>
              <a:rPr lang="tr-TR" sz="1400" dirty="0">
                <a:latin typeface="Adobe Garamond Pro"/>
                <a:cs typeface="Adobe Garamond Pro"/>
              </a:rPr>
              <a:t> </a:t>
            </a:r>
            <a:r>
              <a:rPr lang="en-US" sz="1400" dirty="0">
                <a:latin typeface="Adobe Garamond Pro"/>
                <a:cs typeface="Adobe Garamond Pro"/>
              </a:rPr>
              <a:t>at </a:t>
            </a:r>
            <a:r>
              <a:rPr lang="tr-TR" sz="1400" dirty="0">
                <a:latin typeface="Adobe Garamond Pro"/>
                <a:cs typeface="Adobe Garamond Pro"/>
              </a:rPr>
              <a:t>540</a:t>
            </a:r>
            <a:r>
              <a:rPr lang="en-US" sz="1400" dirty="0">
                <a:latin typeface="Adobe Garamond Pro"/>
                <a:cs typeface="Adobe Garamond Pro"/>
              </a:rPr>
              <a:t> nm was recorded on a </a:t>
            </a:r>
            <a:r>
              <a:rPr lang="en-US" sz="1400" dirty="0" err="1">
                <a:latin typeface="Adobe Garamond Pro"/>
                <a:cs typeface="Adobe Garamond Pro"/>
              </a:rPr>
              <a:t>microplate</a:t>
            </a:r>
            <a:r>
              <a:rPr lang="en-US" sz="1400" dirty="0">
                <a:latin typeface="Adobe Garamond Pro"/>
                <a:cs typeface="Adobe Garamond Pro"/>
              </a:rPr>
              <a:t> reader</a:t>
            </a:r>
            <a:r>
              <a:rPr lang="tr-TR" sz="1400" dirty="0">
                <a:latin typeface="Adobe Garamond Pro"/>
                <a:cs typeface="Adobe Garamond Pro"/>
              </a:rPr>
              <a:t>. </a:t>
            </a:r>
            <a:endParaRPr lang="en-US" sz="1400" dirty="0">
              <a:latin typeface="Adobe Garamond Pro"/>
              <a:cs typeface="Adobe Garamond Pro"/>
            </a:endParaRPr>
          </a:p>
        </p:txBody>
      </p:sp>
    </p:spTree>
    <p:extLst>
      <p:ext uri="{BB962C8B-B14F-4D97-AF65-F5344CB8AC3E}">
        <p14:creationId xmlns:p14="http://schemas.microsoft.com/office/powerpoint/2010/main" val="417982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7685" y="125610"/>
            <a:ext cx="8945141" cy="6655860"/>
            <a:chOff x="97685" y="125610"/>
            <a:chExt cx="8945141" cy="6655860"/>
          </a:xfrm>
        </p:grpSpPr>
        <p:sp>
          <p:nvSpPr>
            <p:cNvPr id="6" name="TextBox 5"/>
            <p:cNvSpPr txBox="1"/>
            <p:nvPr/>
          </p:nvSpPr>
          <p:spPr>
            <a:xfrm>
              <a:off x="97685" y="6335746"/>
              <a:ext cx="41002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             Toxicology </a:t>
              </a:r>
              <a:r>
                <a:rPr lang="en-US" sz="1400" b="1" dirty="0">
                  <a:latin typeface="Adobe Garamond Pro"/>
                  <a:cs typeface="Adobe Garamond Pro"/>
                </a:rPr>
                <a:t>&amp; Applied 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Pharmacology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pic>
          <p:nvPicPr>
            <p:cNvPr id="7" name="Picture 2" descr="C:\Documents and Settings\newton\Desktop\hitit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69" y="6272646"/>
              <a:ext cx="633413" cy="433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Documents and Settings\newton\Desktop\8hacun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5636" y="6313560"/>
              <a:ext cx="257175" cy="378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s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442" b="20342"/>
            <a:stretch/>
          </p:blipFill>
          <p:spPr>
            <a:xfrm>
              <a:off x="8178515" y="6249224"/>
              <a:ext cx="444763" cy="45681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935305" y="6327232"/>
              <a:ext cx="2260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latin typeface="Adobe Garamond Pro"/>
                  <a:cs typeface="Adobe Garamond Pro"/>
                </a:rPr>
                <a:t>Deniz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 ÖZKAN VARDAR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096000" y="6341809"/>
              <a:ext cx="20816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20-22 October 2012     </a:t>
              </a:r>
              <a:endParaRPr lang="en-US" sz="1400" dirty="0" smtClean="0">
                <a:latin typeface="Adobe Garamond Pro"/>
                <a:cs typeface="Adobe Garamond Pro"/>
              </a:endParaRPr>
            </a:p>
          </p:txBody>
        </p:sp>
        <p:sp>
          <p:nvSpPr>
            <p:cNvPr id="2" name="Snip Single Corner Rectangle 1"/>
            <p:cNvSpPr/>
            <p:nvPr/>
          </p:nvSpPr>
          <p:spPr>
            <a:xfrm>
              <a:off x="97685" y="125610"/>
              <a:ext cx="8945141" cy="5987448"/>
            </a:xfrm>
            <a:prstGeom prst="snip1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7685" y="6172694"/>
              <a:ext cx="8945141" cy="608776"/>
            </a:xfrm>
            <a:prstGeom prst="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065978" y="125610"/>
            <a:ext cx="976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dobe Garamond Pro"/>
                <a:cs typeface="Adobe Garamond Pro"/>
              </a:rPr>
              <a:t>	</a:t>
            </a:r>
            <a:r>
              <a:rPr lang="en-US" sz="1400" dirty="0" smtClean="0">
                <a:latin typeface="Adobe Garamond Pro"/>
                <a:cs typeface="Adobe Garamond Pro"/>
              </a:rPr>
              <a:t>13</a:t>
            </a:r>
            <a:endParaRPr lang="en-US" sz="1400" dirty="0">
              <a:latin typeface="Adobe Garamond Pro"/>
              <a:cs typeface="Adobe Garamond Pro"/>
            </a:endParaRPr>
          </a:p>
        </p:txBody>
      </p:sp>
      <p:sp>
        <p:nvSpPr>
          <p:cNvPr id="15" name="Başlık 1"/>
          <p:cNvSpPr txBox="1">
            <a:spLocks/>
          </p:cNvSpPr>
          <p:nvPr/>
        </p:nvSpPr>
        <p:spPr>
          <a:xfrm>
            <a:off x="97685" y="129952"/>
            <a:ext cx="8945141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dirty="0" err="1" smtClean="0">
                <a:solidFill>
                  <a:srgbClr val="C00000"/>
                </a:solidFill>
                <a:latin typeface="Adobe Garamond Pro"/>
                <a:cs typeface="Adobe Garamond Pro"/>
              </a:rPr>
              <a:t>Results</a:t>
            </a:r>
            <a:endParaRPr lang="en-US" sz="3600" dirty="0">
              <a:solidFill>
                <a:srgbClr val="C00000"/>
              </a:solidFill>
              <a:latin typeface="Adobe Garamond Pro"/>
              <a:cs typeface="Adobe Garamond Pro"/>
            </a:endParaRPr>
          </a:p>
        </p:txBody>
      </p:sp>
      <p:sp>
        <p:nvSpPr>
          <p:cNvPr id="17" name="İçerik Yer Tutucusu 2"/>
          <p:cNvSpPr txBox="1">
            <a:spLocks/>
          </p:cNvSpPr>
          <p:nvPr/>
        </p:nvSpPr>
        <p:spPr>
          <a:xfrm>
            <a:off x="97685" y="1196752"/>
            <a:ext cx="4620109" cy="33143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Wingdings" charset="2"/>
              <a:buChar char="v"/>
            </a:pP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The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effects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of </a:t>
            </a: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the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tr-TR" sz="2200" dirty="0">
                <a:solidFill>
                  <a:schemeClr val="tx1"/>
                </a:solidFill>
                <a:latin typeface="Adobe Garamond Pro"/>
                <a:cs typeface="Adobe Garamond Pro"/>
              </a:rPr>
              <a:t>Ag</a:t>
            </a:r>
            <a:r>
              <a:rPr lang="tr-TR" sz="1600" dirty="0">
                <a:solidFill>
                  <a:schemeClr val="tx1"/>
                </a:solidFill>
                <a:latin typeface="Adobe Garamond Pro"/>
                <a:cs typeface="Adobe Garamond Pro"/>
              </a:rPr>
              <a:t>2</a:t>
            </a:r>
            <a:r>
              <a:rPr lang="tr-TR" sz="2200" dirty="0">
                <a:solidFill>
                  <a:schemeClr val="tx1"/>
                </a:solidFill>
                <a:latin typeface="Adobe Garamond Pro"/>
                <a:cs typeface="Adobe Garamond Pro"/>
              </a:rPr>
              <a:t>S-(2-mercaptopropionic </a:t>
            </a:r>
            <a:r>
              <a:rPr lang="tr-TR" sz="2200" dirty="0" err="1">
                <a:solidFill>
                  <a:schemeClr val="tx1"/>
                </a:solidFill>
                <a:latin typeface="Adobe Garamond Pro"/>
                <a:cs typeface="Adobe Garamond Pro"/>
              </a:rPr>
              <a:t>acid</a:t>
            </a:r>
            <a:r>
              <a:rPr lang="tr-TR" sz="2200" dirty="0">
                <a:solidFill>
                  <a:schemeClr val="tx1"/>
                </a:solidFill>
                <a:latin typeface="Adobe Garamond Pro"/>
                <a:cs typeface="Adobe Garamond Pro"/>
              </a:rPr>
              <a:t>) </a:t>
            </a:r>
            <a:r>
              <a:rPr lang="tr-TR" sz="2200" dirty="0" err="1">
                <a:solidFill>
                  <a:schemeClr val="tx1"/>
                </a:solidFill>
                <a:latin typeface="Adobe Garamond Pro"/>
                <a:cs typeface="Adobe Garamond Pro"/>
              </a:rPr>
              <a:t>and</a:t>
            </a:r>
            <a:r>
              <a:rPr lang="tr-TR" sz="2200" dirty="0">
                <a:solidFill>
                  <a:schemeClr val="tx1"/>
                </a:solidFill>
                <a:latin typeface="Adobe Garamond Pro"/>
                <a:cs typeface="Adobe Garamond Pro"/>
              </a:rPr>
              <a:t> Ag</a:t>
            </a:r>
            <a:r>
              <a:rPr lang="tr-TR" sz="1600" dirty="0">
                <a:solidFill>
                  <a:schemeClr val="tx1"/>
                </a:solidFill>
                <a:latin typeface="Adobe Garamond Pro"/>
                <a:cs typeface="Adobe Garamond Pro"/>
              </a:rPr>
              <a:t>2</a:t>
            </a:r>
            <a:r>
              <a:rPr lang="tr-TR" sz="2200" dirty="0">
                <a:solidFill>
                  <a:schemeClr val="tx1"/>
                </a:solidFill>
                <a:latin typeface="Adobe Garamond Pro"/>
                <a:cs typeface="Adobe Garamond Pro"/>
              </a:rPr>
              <a:t>S-(2-meso-2,3-dimercaptosuccinic </a:t>
            </a:r>
            <a:r>
              <a:rPr lang="tr-TR" sz="2200" dirty="0" err="1">
                <a:solidFill>
                  <a:schemeClr val="tx1"/>
                </a:solidFill>
                <a:latin typeface="Adobe Garamond Pro"/>
                <a:cs typeface="Adobe Garamond Pro"/>
              </a:rPr>
              <a:t>acid</a:t>
            </a:r>
            <a:r>
              <a:rPr lang="tr-TR" sz="2200" dirty="0">
                <a:solidFill>
                  <a:schemeClr val="tx1"/>
                </a:solidFill>
                <a:latin typeface="Adobe Garamond Pro"/>
                <a:cs typeface="Adobe Garamond Pro"/>
              </a:rPr>
              <a:t>)  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on c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ell viability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at 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different concentrations </a:t>
            </a: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were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determined by 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NRU </a:t>
            </a: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assay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after 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2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4 h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treatment.</a:t>
            </a:r>
          </a:p>
          <a:p>
            <a:pPr marL="457200" indent="-457200" algn="just">
              <a:buFont typeface="Wingdings" charset="2"/>
              <a:buChar char="v"/>
            </a:pPr>
            <a:endParaRPr lang="tr-TR" sz="2200" dirty="0" smtClean="0">
              <a:solidFill>
                <a:schemeClr val="tx1"/>
              </a:solidFill>
              <a:latin typeface="Adobe Garamond Pro"/>
              <a:cs typeface="Adobe Garamond Pro"/>
            </a:endParaRPr>
          </a:p>
          <a:p>
            <a:pPr marL="457200" indent="-457200" algn="just">
              <a:buFont typeface="Wingdings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Data </a:t>
            </a: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were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expressed as </a:t>
            </a: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the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percentage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of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the </a:t>
            </a: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viable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cells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to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non-treated control cells, and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represent three independent experiments.</a:t>
            </a:r>
          </a:p>
          <a:p>
            <a:pPr marL="457200" indent="-457200" algn="just">
              <a:buFont typeface="Wingdings" charset="2"/>
              <a:buChar char="v"/>
            </a:pP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 descr="Grafik_NRU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927" y="1685008"/>
            <a:ext cx="5406305" cy="413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21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065978" y="125610"/>
            <a:ext cx="976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dobe Garamond Pro"/>
                <a:cs typeface="Adobe Garamond Pro"/>
              </a:rPr>
              <a:t>	</a:t>
            </a:r>
            <a:r>
              <a:rPr lang="en-US" sz="1400" dirty="0" smtClean="0">
                <a:latin typeface="Adobe Garamond Pro"/>
                <a:cs typeface="Adobe Garamond Pro"/>
              </a:rPr>
              <a:t>14</a:t>
            </a:r>
            <a:endParaRPr lang="en-US" sz="1400" dirty="0">
              <a:latin typeface="Adobe Garamond Pro"/>
              <a:cs typeface="Adobe Garamond Pro"/>
            </a:endParaRPr>
          </a:p>
        </p:txBody>
      </p:sp>
      <p:sp>
        <p:nvSpPr>
          <p:cNvPr id="17" name="İçerik Yer Tutucusu 2"/>
          <p:cNvSpPr txBox="1">
            <a:spLocks/>
          </p:cNvSpPr>
          <p:nvPr/>
        </p:nvSpPr>
        <p:spPr>
          <a:xfrm>
            <a:off x="97685" y="1439324"/>
            <a:ext cx="4644173" cy="45099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Wingdings" charset="2"/>
              <a:buChar char="v"/>
            </a:pP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The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effects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of </a:t>
            </a: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the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tr-TR" sz="2200" dirty="0">
                <a:solidFill>
                  <a:schemeClr val="tx1"/>
                </a:solidFill>
                <a:latin typeface="Adobe Garamond Pro"/>
                <a:cs typeface="Adobe Garamond Pro"/>
              </a:rPr>
              <a:t>Ag</a:t>
            </a:r>
            <a:r>
              <a:rPr lang="tr-TR" sz="1600" dirty="0">
                <a:solidFill>
                  <a:schemeClr val="tx1"/>
                </a:solidFill>
                <a:latin typeface="Adobe Garamond Pro"/>
                <a:cs typeface="Adobe Garamond Pro"/>
              </a:rPr>
              <a:t>2</a:t>
            </a:r>
            <a:r>
              <a:rPr lang="tr-TR" sz="2200" dirty="0">
                <a:solidFill>
                  <a:schemeClr val="tx1"/>
                </a:solidFill>
                <a:latin typeface="Adobe Garamond Pro"/>
                <a:cs typeface="Adobe Garamond Pro"/>
              </a:rPr>
              <a:t>S-(2-mercaptopropionic </a:t>
            </a:r>
            <a:r>
              <a:rPr lang="tr-TR" sz="2200" dirty="0" err="1">
                <a:solidFill>
                  <a:schemeClr val="tx1"/>
                </a:solidFill>
                <a:latin typeface="Adobe Garamond Pro"/>
                <a:cs typeface="Adobe Garamond Pro"/>
              </a:rPr>
              <a:t>acid</a:t>
            </a:r>
            <a:r>
              <a:rPr lang="tr-TR" sz="2200" dirty="0">
                <a:solidFill>
                  <a:schemeClr val="tx1"/>
                </a:solidFill>
                <a:latin typeface="Adobe Garamond Pro"/>
                <a:cs typeface="Adobe Garamond Pro"/>
              </a:rPr>
              <a:t>) </a:t>
            </a:r>
            <a:r>
              <a:rPr lang="tr-TR" sz="2200" dirty="0" err="1">
                <a:solidFill>
                  <a:schemeClr val="tx1"/>
                </a:solidFill>
                <a:latin typeface="Adobe Garamond Pro"/>
                <a:cs typeface="Adobe Garamond Pro"/>
              </a:rPr>
              <a:t>and</a:t>
            </a:r>
            <a:r>
              <a:rPr lang="tr-TR" sz="2200" dirty="0">
                <a:solidFill>
                  <a:schemeClr val="tx1"/>
                </a:solidFill>
                <a:latin typeface="Adobe Garamond Pro"/>
                <a:cs typeface="Adobe Garamond Pro"/>
              </a:rPr>
              <a:t> Ag</a:t>
            </a:r>
            <a:r>
              <a:rPr lang="tr-TR" sz="1600" dirty="0">
                <a:solidFill>
                  <a:schemeClr val="tx1"/>
                </a:solidFill>
                <a:latin typeface="Adobe Garamond Pro"/>
                <a:cs typeface="Adobe Garamond Pro"/>
              </a:rPr>
              <a:t>2</a:t>
            </a:r>
            <a:r>
              <a:rPr lang="tr-TR" sz="2200" dirty="0">
                <a:solidFill>
                  <a:schemeClr val="tx1"/>
                </a:solidFill>
                <a:latin typeface="Adobe Garamond Pro"/>
                <a:cs typeface="Adobe Garamond Pro"/>
              </a:rPr>
              <a:t>S-(2-meso-2,3-dimercaptosuccinic </a:t>
            </a:r>
            <a:r>
              <a:rPr lang="tr-TR" sz="2200" dirty="0" err="1">
                <a:solidFill>
                  <a:schemeClr val="tx1"/>
                </a:solidFill>
                <a:latin typeface="Adobe Garamond Pro"/>
                <a:cs typeface="Adobe Garamond Pro"/>
              </a:rPr>
              <a:t>acid</a:t>
            </a:r>
            <a:r>
              <a:rPr lang="tr-TR" sz="2200" dirty="0">
                <a:solidFill>
                  <a:schemeClr val="tx1"/>
                </a:solidFill>
                <a:latin typeface="Adobe Garamond Pro"/>
                <a:cs typeface="Adobe Garamond Pro"/>
              </a:rPr>
              <a:t>)  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on c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ell viability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at 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different concentrations </a:t>
            </a: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were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determined by 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MTT </a:t>
            </a: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assay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after 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2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4 h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treatment.</a:t>
            </a:r>
          </a:p>
          <a:p>
            <a:pPr marL="457200" indent="-457200" algn="just">
              <a:buFont typeface="Wingdings" charset="2"/>
              <a:buChar char="v"/>
            </a:pPr>
            <a:endParaRPr lang="tr-TR" sz="2200" dirty="0" smtClean="0">
              <a:solidFill>
                <a:schemeClr val="tx1"/>
              </a:solidFill>
              <a:latin typeface="Adobe Garamond Pro"/>
              <a:cs typeface="Adobe Garamond Pro"/>
            </a:endParaRPr>
          </a:p>
          <a:p>
            <a:pPr marL="457200" indent="-457200" algn="just">
              <a:buFont typeface="Wingdings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Data </a:t>
            </a: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were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expressed as </a:t>
            </a: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the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percentage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of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the </a:t>
            </a: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viable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cells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tr-TR" sz="2200" dirty="0" err="1" smtClean="0">
                <a:solidFill>
                  <a:schemeClr val="tx1"/>
                </a:solidFill>
                <a:latin typeface="Adobe Garamond Pro"/>
                <a:cs typeface="Adobe Garamond Pro"/>
              </a:rPr>
              <a:t>to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non-treated control cells, and</a:t>
            </a:r>
            <a:r>
              <a:rPr lang="tr-TR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represent three independent experiments.</a:t>
            </a:r>
          </a:p>
          <a:p>
            <a:pPr marL="457200" indent="-457200" algn="just">
              <a:buFont typeface="Wingdings" charset="2"/>
              <a:buChar char="v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9" name="Başlık 1"/>
          <p:cNvSpPr txBox="1">
            <a:spLocks/>
          </p:cNvSpPr>
          <p:nvPr/>
        </p:nvSpPr>
        <p:spPr>
          <a:xfrm>
            <a:off x="97685" y="129952"/>
            <a:ext cx="8945141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dirty="0" err="1" smtClean="0">
                <a:solidFill>
                  <a:srgbClr val="C00000"/>
                </a:solidFill>
                <a:latin typeface="Adobe Garamond Pro"/>
                <a:cs typeface="Adobe Garamond Pro"/>
              </a:rPr>
              <a:t>Results</a:t>
            </a:r>
            <a:endParaRPr lang="en-US" sz="3600" dirty="0">
              <a:solidFill>
                <a:srgbClr val="C00000"/>
              </a:solidFill>
              <a:latin typeface="Adobe Garamond Pro"/>
              <a:cs typeface="Adobe Garamond Pro"/>
            </a:endParaRPr>
          </a:p>
        </p:txBody>
      </p:sp>
      <p:pic>
        <p:nvPicPr>
          <p:cNvPr id="3" name="Picture 2" descr="Grafik_2_M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730" y="1439324"/>
            <a:ext cx="5184000" cy="426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63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7685" y="125610"/>
            <a:ext cx="8945141" cy="6655860"/>
            <a:chOff x="97685" y="125610"/>
            <a:chExt cx="8945141" cy="6655860"/>
          </a:xfrm>
        </p:grpSpPr>
        <p:sp>
          <p:nvSpPr>
            <p:cNvPr id="6" name="TextBox 5"/>
            <p:cNvSpPr txBox="1"/>
            <p:nvPr/>
          </p:nvSpPr>
          <p:spPr>
            <a:xfrm>
              <a:off x="97685" y="6323844"/>
              <a:ext cx="41972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             Toxicology </a:t>
              </a:r>
              <a:r>
                <a:rPr lang="en-US" sz="1400" b="1" dirty="0">
                  <a:latin typeface="Adobe Garamond Pro"/>
                  <a:cs typeface="Adobe Garamond Pro"/>
                </a:rPr>
                <a:t>&amp; Applied 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Pharmacology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pic>
          <p:nvPicPr>
            <p:cNvPr id="7" name="Picture 2" descr="C:\Documents and Settings\newton\Desktop\hitit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69" y="6272646"/>
              <a:ext cx="633413" cy="433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Documents and Settings\newton\Desktop\8hacun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5636" y="6313560"/>
              <a:ext cx="257175" cy="378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s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442" b="20342"/>
            <a:stretch/>
          </p:blipFill>
          <p:spPr>
            <a:xfrm>
              <a:off x="8178515" y="6249224"/>
              <a:ext cx="444763" cy="45681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935305" y="6327232"/>
              <a:ext cx="2260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latin typeface="Adobe Garamond Pro"/>
                  <a:cs typeface="Adobe Garamond Pro"/>
                </a:rPr>
                <a:t>Deniz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 ÖZKAN VARDAR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196010" y="6341809"/>
              <a:ext cx="19816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20-22 October 2012     </a:t>
              </a:r>
              <a:endParaRPr lang="en-US" sz="1400" dirty="0" smtClean="0">
                <a:latin typeface="Adobe Garamond Pro"/>
                <a:cs typeface="Adobe Garamond Pro"/>
              </a:endParaRPr>
            </a:p>
          </p:txBody>
        </p:sp>
        <p:sp>
          <p:nvSpPr>
            <p:cNvPr id="2" name="Snip Single Corner Rectangle 1"/>
            <p:cNvSpPr/>
            <p:nvPr/>
          </p:nvSpPr>
          <p:spPr>
            <a:xfrm>
              <a:off x="97685" y="125610"/>
              <a:ext cx="8945141" cy="5987448"/>
            </a:xfrm>
            <a:prstGeom prst="snip1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7685" y="6172694"/>
              <a:ext cx="8945141" cy="608776"/>
            </a:xfrm>
            <a:prstGeom prst="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065978" y="125610"/>
            <a:ext cx="976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dobe Garamond Pro"/>
                <a:cs typeface="Adobe Garamond Pro"/>
              </a:rPr>
              <a:t>	</a:t>
            </a:r>
            <a:r>
              <a:rPr lang="en-US" sz="1400" dirty="0" smtClean="0">
                <a:latin typeface="Adobe Garamond Pro"/>
                <a:cs typeface="Adobe Garamond Pro"/>
              </a:rPr>
              <a:t>15</a:t>
            </a:r>
            <a:endParaRPr lang="en-US" sz="1400" dirty="0">
              <a:latin typeface="Adobe Garamond Pro"/>
              <a:cs typeface="Adobe Garamond Pro"/>
            </a:endParaRPr>
          </a:p>
        </p:txBody>
      </p:sp>
      <p:sp>
        <p:nvSpPr>
          <p:cNvPr id="15" name="İçerik Yer Tutucusu 2"/>
          <p:cNvSpPr txBox="1">
            <a:spLocks/>
          </p:cNvSpPr>
          <p:nvPr/>
        </p:nvSpPr>
        <p:spPr>
          <a:xfrm>
            <a:off x="99060" y="1143000"/>
            <a:ext cx="8943765" cy="4518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Wingdings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Adobe Garamond Pro"/>
                <a:cs typeface="Adobe Garamond Pro"/>
              </a:rPr>
              <a:t>The </a:t>
            </a:r>
            <a:r>
              <a:rPr lang="en-US" sz="2800" dirty="0">
                <a:solidFill>
                  <a:schemeClr val="tx1"/>
                </a:solidFill>
                <a:latin typeface="Adobe Garamond Pro"/>
                <a:cs typeface="Adobe Garamond Pro"/>
              </a:rPr>
              <a:t>present study was aimed in vitro assessment of the cytotoxic potential of these two kinds of QDs on V79 cell line. </a:t>
            </a:r>
            <a:endParaRPr lang="en-US" sz="2800" dirty="0" smtClean="0">
              <a:solidFill>
                <a:schemeClr val="tx1"/>
              </a:solidFill>
              <a:latin typeface="Adobe Garamond Pro"/>
              <a:cs typeface="Adobe Garamond Pro"/>
            </a:endParaRPr>
          </a:p>
          <a:p>
            <a:pPr algn="just"/>
            <a:endParaRPr lang="en-US" sz="2800" dirty="0">
              <a:solidFill>
                <a:schemeClr val="tx1"/>
              </a:solidFill>
              <a:latin typeface="Adobe Garamond Pro"/>
              <a:cs typeface="Adobe Garamond Pro"/>
            </a:endParaRPr>
          </a:p>
          <a:p>
            <a:pPr marL="457200" indent="-457200" algn="just"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  <a:latin typeface="Adobe Garamond Pro"/>
                <a:cs typeface="Adobe Garamond Pro"/>
              </a:rPr>
              <a:t>In summary, the results manifested that when modified with different QDs still possessed excellent biocompatibility and low cytotoxicity to cells, which may make them more promising in </a:t>
            </a:r>
            <a:r>
              <a:rPr lang="en-US" sz="2800" dirty="0" err="1">
                <a:solidFill>
                  <a:schemeClr val="tx1"/>
                </a:solidFill>
                <a:latin typeface="Adobe Garamond Pro"/>
                <a:cs typeface="Adobe Garamond Pro"/>
              </a:rPr>
              <a:t>bioimaging</a:t>
            </a:r>
            <a:r>
              <a:rPr lang="en-US" sz="2800" dirty="0">
                <a:solidFill>
                  <a:schemeClr val="tx1"/>
                </a:solidFill>
                <a:latin typeface="Adobe Garamond Pro"/>
                <a:cs typeface="Adobe Garamond Pro"/>
              </a:rPr>
              <a:t> and other biomedical applications.</a:t>
            </a:r>
          </a:p>
          <a:p>
            <a:pPr marL="457200" indent="-457200" algn="just">
              <a:buFont typeface="Wingdings" pitchFamily="2" charset="2"/>
              <a:buChar char="v"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Başlık 1"/>
          <p:cNvSpPr txBox="1">
            <a:spLocks/>
          </p:cNvSpPr>
          <p:nvPr/>
        </p:nvSpPr>
        <p:spPr>
          <a:xfrm>
            <a:off x="97685" y="129952"/>
            <a:ext cx="8945141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dirty="0" err="1" smtClean="0">
                <a:solidFill>
                  <a:srgbClr val="C00000"/>
                </a:solidFill>
                <a:latin typeface="Adobe Garamond Pro"/>
                <a:cs typeface="Adobe Garamond Pro"/>
              </a:rPr>
              <a:t>Conclusion</a:t>
            </a:r>
            <a:endParaRPr lang="en-US" sz="3600" dirty="0">
              <a:solidFill>
                <a:srgbClr val="C00000"/>
              </a:solidFill>
              <a:latin typeface="Adobe Garamond Pro"/>
              <a:cs typeface="Adobe Garamond Pro"/>
            </a:endParaRPr>
          </a:p>
        </p:txBody>
      </p:sp>
    </p:spTree>
    <p:extLst>
      <p:ext uri="{BB962C8B-B14F-4D97-AF65-F5344CB8AC3E}">
        <p14:creationId xmlns:p14="http://schemas.microsoft.com/office/powerpoint/2010/main" val="266663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7685" y="125610"/>
            <a:ext cx="8945141" cy="6655860"/>
            <a:chOff x="97685" y="125610"/>
            <a:chExt cx="8945141" cy="6655860"/>
          </a:xfrm>
        </p:grpSpPr>
        <p:sp>
          <p:nvSpPr>
            <p:cNvPr id="6" name="TextBox 5"/>
            <p:cNvSpPr txBox="1"/>
            <p:nvPr/>
          </p:nvSpPr>
          <p:spPr>
            <a:xfrm>
              <a:off x="97685" y="6335746"/>
              <a:ext cx="4044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            Toxicology </a:t>
              </a:r>
              <a:r>
                <a:rPr lang="en-US" sz="1400" b="1" dirty="0">
                  <a:latin typeface="Adobe Garamond Pro"/>
                  <a:cs typeface="Adobe Garamond Pro"/>
                </a:rPr>
                <a:t>&amp; Applied 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Pharmacology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pic>
          <p:nvPicPr>
            <p:cNvPr id="7" name="Picture 2" descr="C:\Documents and Settings\newton\Desktop\hitit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69" y="6272646"/>
              <a:ext cx="633413" cy="433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Documents and Settings\newton\Desktop\8hacun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5636" y="6313560"/>
              <a:ext cx="257175" cy="378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s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442" b="20342"/>
            <a:stretch/>
          </p:blipFill>
          <p:spPr>
            <a:xfrm>
              <a:off x="8178515" y="6249224"/>
              <a:ext cx="444763" cy="45681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935305" y="6327232"/>
              <a:ext cx="2260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latin typeface="Adobe Garamond Pro"/>
                  <a:cs typeface="Adobe Garamond Pro"/>
                </a:rPr>
                <a:t>Deniz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 ÖZKAN VARDAR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999018" y="6341809"/>
              <a:ext cx="21786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 smtClean="0">
                  <a:latin typeface="Adobe Garamond Pro"/>
                  <a:cs typeface="Adobe Garamond Pro"/>
                </a:rPr>
                <a:t>       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20-22 October 2012     </a:t>
              </a:r>
              <a:endParaRPr lang="en-US" sz="1400" dirty="0" smtClean="0">
                <a:latin typeface="Adobe Garamond Pro"/>
                <a:cs typeface="Adobe Garamond Pro"/>
              </a:endParaRPr>
            </a:p>
          </p:txBody>
        </p:sp>
        <p:sp>
          <p:nvSpPr>
            <p:cNvPr id="2" name="Snip Single Corner Rectangle 1"/>
            <p:cNvSpPr/>
            <p:nvPr/>
          </p:nvSpPr>
          <p:spPr>
            <a:xfrm>
              <a:off x="97685" y="125610"/>
              <a:ext cx="8945141" cy="5987448"/>
            </a:xfrm>
            <a:prstGeom prst="snip1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7685" y="6172694"/>
              <a:ext cx="8945141" cy="608776"/>
            </a:xfrm>
            <a:prstGeom prst="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Metin kutusu 7"/>
          <p:cNvSpPr txBox="1"/>
          <p:nvPr/>
        </p:nvSpPr>
        <p:spPr>
          <a:xfrm>
            <a:off x="1828366" y="653695"/>
            <a:ext cx="25513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latin typeface="Adobe Garamond Pro"/>
                <a:cs typeface="Adobe Garamond Pro"/>
              </a:rPr>
              <a:t>Prof. Dr. Nurşen Başaran </a:t>
            </a:r>
          </a:p>
          <a:p>
            <a:r>
              <a:rPr lang="tr-TR" dirty="0" smtClean="0">
                <a:latin typeface="Adobe Garamond Pro"/>
                <a:cs typeface="Adobe Garamond Pro"/>
              </a:rPr>
              <a:t>Hacettepe </a:t>
            </a:r>
            <a:r>
              <a:rPr lang="tr-TR" dirty="0" err="1" smtClean="0">
                <a:latin typeface="Adobe Garamond Pro"/>
                <a:cs typeface="Adobe Garamond Pro"/>
              </a:rPr>
              <a:t>University</a:t>
            </a:r>
            <a:endParaRPr lang="tr-TR" dirty="0" smtClean="0">
              <a:latin typeface="Adobe Garamond Pro"/>
              <a:cs typeface="Adobe Garamond Pro"/>
            </a:endParaRPr>
          </a:p>
          <a:p>
            <a:r>
              <a:rPr lang="tr-TR" dirty="0" err="1" smtClean="0">
                <a:latin typeface="Adobe Garamond Pro"/>
                <a:cs typeface="Adobe Garamond Pro"/>
              </a:rPr>
              <a:t>Department</a:t>
            </a:r>
            <a:r>
              <a:rPr lang="tr-TR" dirty="0" smtClean="0">
                <a:latin typeface="Adobe Garamond Pro"/>
                <a:cs typeface="Adobe Garamond Pro"/>
              </a:rPr>
              <a:t> of </a:t>
            </a:r>
            <a:r>
              <a:rPr lang="tr-TR" dirty="0" err="1" smtClean="0">
                <a:latin typeface="Adobe Garamond Pro"/>
                <a:cs typeface="Adobe Garamond Pro"/>
              </a:rPr>
              <a:t>Toxicology</a:t>
            </a:r>
            <a:endParaRPr lang="tr-TR" dirty="0">
              <a:latin typeface="Adobe Garamond Pro"/>
              <a:cs typeface="Adobe Garamond Pro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939" y="569106"/>
            <a:ext cx="3353732" cy="221436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39" b="22969"/>
          <a:stretch/>
        </p:blipFill>
        <p:spPr bwMode="auto">
          <a:xfrm>
            <a:off x="174669" y="192644"/>
            <a:ext cx="1605127" cy="1705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42" r="53343" b="47423"/>
          <a:stretch/>
        </p:blipFill>
        <p:spPr bwMode="auto">
          <a:xfrm>
            <a:off x="183892" y="2022235"/>
            <a:ext cx="1595904" cy="189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18" b="50000"/>
          <a:stretch/>
        </p:blipFill>
        <p:spPr bwMode="auto">
          <a:xfrm>
            <a:off x="183892" y="4005020"/>
            <a:ext cx="1595904" cy="205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07"/>
          <a:stretch/>
        </p:blipFill>
        <p:spPr bwMode="auto">
          <a:xfrm>
            <a:off x="6647976" y="3253082"/>
            <a:ext cx="2171700" cy="264323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Metin kutusu 17"/>
          <p:cNvSpPr txBox="1"/>
          <p:nvPr/>
        </p:nvSpPr>
        <p:spPr>
          <a:xfrm>
            <a:off x="1779796" y="4385473"/>
            <a:ext cx="33865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atin typeface="Adobe Garamond Pro"/>
                <a:cs typeface="Adobe Garamond Pro"/>
              </a:rPr>
              <a:t>Dr. İbrahim Hacıoğlu </a:t>
            </a:r>
          </a:p>
          <a:p>
            <a:r>
              <a:rPr lang="en-US" dirty="0" err="1">
                <a:latin typeface="Adobe Garamond Pro"/>
                <a:cs typeface="Adobe Garamond Pro"/>
              </a:rPr>
              <a:t>Koc</a:t>
            </a:r>
            <a:r>
              <a:rPr lang="en-US" dirty="0">
                <a:latin typeface="Adobe Garamond Pro"/>
                <a:cs typeface="Adobe Garamond Pro"/>
              </a:rPr>
              <a:t> University, </a:t>
            </a:r>
            <a:endParaRPr lang="tr-TR" dirty="0">
              <a:latin typeface="Adobe Garamond Pro"/>
              <a:cs typeface="Adobe Garamond Pro"/>
            </a:endParaRPr>
          </a:p>
          <a:p>
            <a:r>
              <a:rPr lang="en-US" dirty="0">
                <a:latin typeface="Adobe Garamond Pro"/>
                <a:cs typeface="Adobe Garamond Pro"/>
              </a:rPr>
              <a:t>Materials Science and </a:t>
            </a:r>
            <a:r>
              <a:rPr lang="en-US" dirty="0" smtClean="0">
                <a:latin typeface="Adobe Garamond Pro"/>
                <a:cs typeface="Adobe Garamond Pro"/>
              </a:rPr>
              <a:t>Engineering </a:t>
            </a:r>
            <a:endParaRPr lang="tr-TR" dirty="0">
              <a:latin typeface="Adobe Garamond Pro"/>
              <a:cs typeface="Adobe Garamond Pro"/>
            </a:endParaRPr>
          </a:p>
        </p:txBody>
      </p:sp>
      <p:sp>
        <p:nvSpPr>
          <p:cNvPr id="22" name="Metin kutusu 18"/>
          <p:cNvSpPr txBox="1"/>
          <p:nvPr/>
        </p:nvSpPr>
        <p:spPr>
          <a:xfrm>
            <a:off x="1779796" y="2488381"/>
            <a:ext cx="28814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latin typeface="Adobe Garamond Pro"/>
                <a:cs typeface="Adobe Garamond Pro"/>
              </a:rPr>
              <a:t>A</a:t>
            </a:r>
            <a:r>
              <a:rPr lang="tr-TR" dirty="0" err="1" smtClean="0">
                <a:latin typeface="Adobe Garamond Pro"/>
                <a:cs typeface="Adobe Garamond Pro"/>
              </a:rPr>
              <a:t>ssoc</a:t>
            </a:r>
            <a:r>
              <a:rPr lang="tr-TR" dirty="0">
                <a:latin typeface="Adobe Garamond Pro"/>
                <a:cs typeface="Adobe Garamond Pro"/>
              </a:rPr>
              <a:t>. </a:t>
            </a:r>
            <a:r>
              <a:rPr lang="tr-TR" dirty="0" smtClean="0">
                <a:latin typeface="Adobe Garamond Pro"/>
                <a:cs typeface="Adobe Garamond Pro"/>
              </a:rPr>
              <a:t>Prof. </a:t>
            </a:r>
            <a:r>
              <a:rPr lang="en-US" dirty="0" err="1" smtClean="0">
                <a:latin typeface="Adobe Garamond Pro"/>
                <a:cs typeface="Adobe Garamond Pro"/>
              </a:rPr>
              <a:t>Funda</a:t>
            </a:r>
            <a:r>
              <a:rPr lang="en-US" dirty="0" smtClean="0">
                <a:latin typeface="Adobe Garamond Pro"/>
                <a:cs typeface="Adobe Garamond Pro"/>
              </a:rPr>
              <a:t> </a:t>
            </a:r>
            <a:r>
              <a:rPr lang="en-US" dirty="0" err="1">
                <a:latin typeface="Adobe Garamond Pro"/>
                <a:cs typeface="Adobe Garamond Pro"/>
              </a:rPr>
              <a:t>Yağcı</a:t>
            </a:r>
            <a:r>
              <a:rPr lang="en-US" dirty="0">
                <a:latin typeface="Adobe Garamond Pro"/>
                <a:cs typeface="Adobe Garamond Pro"/>
              </a:rPr>
              <a:t> </a:t>
            </a:r>
            <a:r>
              <a:rPr lang="en-US" dirty="0" err="1" smtClean="0">
                <a:latin typeface="Adobe Garamond Pro"/>
                <a:cs typeface="Adobe Garamond Pro"/>
              </a:rPr>
              <a:t>Acar</a:t>
            </a:r>
            <a:endParaRPr lang="en-US" baseline="30000" dirty="0">
              <a:latin typeface="Adobe Garamond Pro"/>
              <a:cs typeface="Adobe Garamond Pro"/>
            </a:endParaRPr>
          </a:p>
          <a:p>
            <a:r>
              <a:rPr lang="en-US" dirty="0" err="1" smtClean="0">
                <a:latin typeface="Adobe Garamond Pro"/>
                <a:cs typeface="Adobe Garamond Pro"/>
              </a:rPr>
              <a:t>Ko</a:t>
            </a:r>
            <a:r>
              <a:rPr lang="tr-TR" dirty="0" smtClean="0">
                <a:latin typeface="Adobe Garamond Pro"/>
                <a:cs typeface="Adobe Garamond Pro"/>
              </a:rPr>
              <a:t>ç </a:t>
            </a:r>
            <a:r>
              <a:rPr lang="en-US" dirty="0" smtClean="0">
                <a:latin typeface="Adobe Garamond Pro"/>
                <a:cs typeface="Adobe Garamond Pro"/>
              </a:rPr>
              <a:t>University</a:t>
            </a:r>
            <a:r>
              <a:rPr lang="en-US" dirty="0">
                <a:latin typeface="Adobe Garamond Pro"/>
                <a:cs typeface="Adobe Garamond Pro"/>
              </a:rPr>
              <a:t>, </a:t>
            </a:r>
            <a:endParaRPr lang="tr-TR" dirty="0">
              <a:latin typeface="Adobe Garamond Pro"/>
              <a:cs typeface="Adobe Garamond Pro"/>
            </a:endParaRPr>
          </a:p>
          <a:p>
            <a:r>
              <a:rPr lang="en-US" dirty="0" smtClean="0">
                <a:latin typeface="Adobe Garamond Pro"/>
                <a:cs typeface="Adobe Garamond Pro"/>
              </a:rPr>
              <a:t>Department </a:t>
            </a:r>
            <a:r>
              <a:rPr lang="en-US" dirty="0">
                <a:latin typeface="Adobe Garamond Pro"/>
                <a:cs typeface="Adobe Garamond Pro"/>
              </a:rPr>
              <a:t>of Chemistry</a:t>
            </a:r>
            <a:endParaRPr lang="tr-TR" dirty="0">
              <a:latin typeface="Adobe Garamond Pro"/>
              <a:cs typeface="Adobe Garamond Pro"/>
            </a:endParaRPr>
          </a:p>
        </p:txBody>
      </p:sp>
    </p:spTree>
    <p:extLst>
      <p:ext uri="{BB962C8B-B14F-4D97-AF65-F5344CB8AC3E}">
        <p14:creationId xmlns:p14="http://schemas.microsoft.com/office/powerpoint/2010/main" val="266663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7685" y="125610"/>
            <a:ext cx="8945141" cy="6655860"/>
            <a:chOff x="97685" y="125610"/>
            <a:chExt cx="8945141" cy="6655860"/>
          </a:xfrm>
        </p:grpSpPr>
        <p:sp>
          <p:nvSpPr>
            <p:cNvPr id="6" name="TextBox 5"/>
            <p:cNvSpPr txBox="1"/>
            <p:nvPr/>
          </p:nvSpPr>
          <p:spPr>
            <a:xfrm>
              <a:off x="97685" y="6335746"/>
              <a:ext cx="34468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               Toxicology </a:t>
              </a:r>
              <a:r>
                <a:rPr lang="en-US" sz="1400" b="1" dirty="0">
                  <a:latin typeface="Adobe Garamond Pro"/>
                  <a:cs typeface="Adobe Garamond Pro"/>
                </a:rPr>
                <a:t>&amp; Applied 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Pharmacology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pic>
          <p:nvPicPr>
            <p:cNvPr id="7" name="Picture 2" descr="C:\Documents and Settings\newton\Desktop\hitit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69" y="6272646"/>
              <a:ext cx="633413" cy="433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Documents and Settings\newton\Desktop\8hacun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5636" y="6313560"/>
              <a:ext cx="257175" cy="3786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images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442" b="20342"/>
            <a:stretch/>
          </p:blipFill>
          <p:spPr>
            <a:xfrm>
              <a:off x="8178515" y="6249224"/>
              <a:ext cx="444763" cy="45681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935305" y="6327232"/>
              <a:ext cx="22607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latin typeface="Adobe Garamond Pro"/>
                  <a:cs typeface="Adobe Garamond Pro"/>
                </a:rPr>
                <a:t>Deniz</a:t>
              </a:r>
              <a:r>
                <a:rPr lang="en-US" sz="1400" b="1" dirty="0" smtClean="0">
                  <a:latin typeface="Adobe Garamond Pro"/>
                  <a:cs typeface="Adobe Garamond Pro"/>
                </a:rPr>
                <a:t> ÖZKAN VARDAR</a:t>
              </a:r>
              <a:endParaRPr lang="en-US" sz="1400" dirty="0">
                <a:latin typeface="Adobe Garamond Pro"/>
                <a:cs typeface="Adobe Garamond Pro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503021" y="6341809"/>
              <a:ext cx="16745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Garamond Pro"/>
                  <a:cs typeface="Adobe Garamond Pro"/>
                </a:rPr>
                <a:t>20-22 October 2012     </a:t>
              </a:r>
              <a:endParaRPr lang="en-US" sz="1400" dirty="0" smtClean="0">
                <a:latin typeface="Adobe Garamond Pro"/>
                <a:cs typeface="Adobe Garamond Pro"/>
              </a:endParaRPr>
            </a:p>
          </p:txBody>
        </p:sp>
        <p:sp>
          <p:nvSpPr>
            <p:cNvPr id="2" name="Snip Single Corner Rectangle 1"/>
            <p:cNvSpPr/>
            <p:nvPr/>
          </p:nvSpPr>
          <p:spPr>
            <a:xfrm>
              <a:off x="97685" y="125610"/>
              <a:ext cx="8945141" cy="5987448"/>
            </a:xfrm>
            <a:prstGeom prst="snip1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7685" y="6172694"/>
              <a:ext cx="8945141" cy="608776"/>
            </a:xfrm>
            <a:prstGeom prst="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Dikdörtgen 2"/>
          <p:cNvSpPr/>
          <p:nvPr/>
        </p:nvSpPr>
        <p:spPr>
          <a:xfrm>
            <a:off x="97685" y="2613334"/>
            <a:ext cx="8945141" cy="1198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 algn="ctr">
              <a:lnSpc>
                <a:spcPct val="80000"/>
              </a:lnSpc>
              <a:defRPr/>
            </a:pPr>
            <a:r>
              <a:rPr lang="tr-TR" sz="4400" b="1" dirty="0">
                <a:solidFill>
                  <a:srgbClr val="C00000"/>
                </a:solidFill>
                <a:latin typeface="Adobe Garamond Pro"/>
                <a:cs typeface="Adobe Garamond Pro"/>
              </a:rPr>
              <a:t>THANK YOU FOR  </a:t>
            </a:r>
          </a:p>
          <a:p>
            <a:pPr marL="109728" algn="ctr">
              <a:lnSpc>
                <a:spcPct val="80000"/>
              </a:lnSpc>
              <a:defRPr/>
            </a:pPr>
            <a:r>
              <a:rPr lang="tr-TR" sz="4400" b="1" dirty="0">
                <a:solidFill>
                  <a:srgbClr val="C00000"/>
                </a:solidFill>
                <a:latin typeface="Adobe Garamond Pro"/>
                <a:cs typeface="Adobe Garamond Pro"/>
              </a:rPr>
              <a:t>YOUR </a:t>
            </a:r>
            <a:r>
              <a:rPr lang="tr-TR" sz="4400" b="1" dirty="0" smtClean="0">
                <a:solidFill>
                  <a:srgbClr val="C00000"/>
                </a:solidFill>
                <a:latin typeface="Adobe Garamond Pro"/>
                <a:cs typeface="Adobe Garamond Pro"/>
              </a:rPr>
              <a:t>ATTENTION</a:t>
            </a:r>
            <a:endParaRPr lang="tr-TR" sz="4400" b="1" dirty="0">
              <a:solidFill>
                <a:srgbClr val="C00000"/>
              </a:solidFill>
              <a:latin typeface="Adobe Garamond Pro"/>
              <a:cs typeface="Adobe Garamond Pro"/>
            </a:endParaRPr>
          </a:p>
        </p:txBody>
      </p:sp>
    </p:spTree>
    <p:extLst>
      <p:ext uri="{BB962C8B-B14F-4D97-AF65-F5344CB8AC3E}">
        <p14:creationId xmlns:p14="http://schemas.microsoft.com/office/powerpoint/2010/main" val="396799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1191</Words>
  <Application>Microsoft Office PowerPoint</Application>
  <PresentationFormat>Ekran Gösterisi (4:3)</PresentationFormat>
  <Paragraphs>151</Paragraphs>
  <Slides>20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1" baseType="lpstr"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einsteinn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einsteinn einsteinn</dc:creator>
  <cp:lastModifiedBy>Deniz Ozkan Vardar</cp:lastModifiedBy>
  <cp:revision>22</cp:revision>
  <dcterms:created xsi:type="dcterms:W3CDTF">2014-10-21T10:05:28Z</dcterms:created>
  <dcterms:modified xsi:type="dcterms:W3CDTF">2014-10-21T17:31:58Z</dcterms:modified>
</cp:coreProperties>
</file>