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78" r:id="rId7"/>
    <p:sldId id="279" r:id="rId8"/>
    <p:sldId id="276" r:id="rId9"/>
    <p:sldId id="280" r:id="rId10"/>
    <p:sldId id="263" r:id="rId11"/>
    <p:sldId id="262" r:id="rId12"/>
    <p:sldId id="266" r:id="rId13"/>
    <p:sldId id="272" r:id="rId14"/>
    <p:sldId id="274" r:id="rId15"/>
    <p:sldId id="268" r:id="rId16"/>
    <p:sldId id="281" r:id="rId17"/>
    <p:sldId id="270" r:id="rId18"/>
    <p:sldId id="271" r:id="rId19"/>
    <p:sldId id="273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E5305-E0FF-B145-8D3C-C26430E93432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D4915-4D80-C245-96AD-772B10248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5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9D92DC-BCED-454F-8737-DA32446DFBC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39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7FBCCD-90BA-4FBD-862E-4C76AC874F55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6024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</a:pPr>
            <a:r>
              <a:rPr lang="en-GB" sz="1300" b="1">
                <a:latin typeface="Arial" charset="0"/>
                <a:cs typeface="msgothic" charset="0"/>
              </a:rPr>
              <a:t>Nlrx1</a:t>
            </a:r>
            <a:r>
              <a:rPr lang="en-GB" sz="1300" b="1" baseline="33000">
                <a:latin typeface="Arial" charset="0"/>
                <a:cs typeface="msgothic" charset="0"/>
              </a:rPr>
              <a:t>−/−</a:t>
            </a:r>
            <a:r>
              <a:rPr lang="en-GB" sz="1300" b="1">
                <a:latin typeface="Arial" charset="0"/>
                <a:cs typeface="msgothic" charset="0"/>
              </a:rPr>
              <a:t> microglia have enhanced inflammatory responses.</a:t>
            </a:r>
            <a:r>
              <a:rPr lang="en-GB" i="1">
                <a:latin typeface="Arial" charset="0"/>
                <a:cs typeface="msgothic" charset="0"/>
              </a:rPr>
              <a:t>A</a:t>
            </a:r>
            <a:r>
              <a:rPr lang="en-GB">
                <a:latin typeface="Arial" charset="0"/>
                <a:cs typeface="msgothic" charset="0"/>
              </a:rPr>
              <a:t>, </a:t>
            </a:r>
            <a:r>
              <a:rPr lang="en-GB" i="1">
                <a:latin typeface="Arial" charset="0"/>
                <a:cs typeface="msgothic" charset="0"/>
              </a:rPr>
              <a:t>top panel</a:t>
            </a:r>
            <a:r>
              <a:rPr lang="en-GB">
                <a:latin typeface="Arial" charset="0"/>
                <a:cs typeface="msgothic" charset="0"/>
              </a:rPr>
              <a:t>, total numbers of CD45</a:t>
            </a:r>
            <a:r>
              <a:rPr lang="en-GB" baseline="33000">
                <a:latin typeface="Arial" charset="0"/>
                <a:cs typeface="msgothic" charset="0"/>
              </a:rPr>
              <a:t>lo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populations in spinal cord tissue 18 dpi during active EAE. </a:t>
            </a:r>
            <a:r>
              <a:rPr lang="en-GB" i="1">
                <a:latin typeface="Arial" charset="0"/>
                <a:cs typeface="msgothic" charset="0"/>
              </a:rPr>
              <a:t>n</a:t>
            </a:r>
            <a:r>
              <a:rPr lang="en-GB">
                <a:latin typeface="Arial" charset="0"/>
                <a:cs typeface="msgothic" charset="0"/>
              </a:rPr>
              <a:t> = 6 mice/group. </a:t>
            </a:r>
            <a:r>
              <a:rPr lang="en-GB" i="1">
                <a:latin typeface="Arial" charset="0"/>
                <a:cs typeface="msgothic" charset="0"/>
              </a:rPr>
              <a:t>Bottom panel</a:t>
            </a:r>
            <a:r>
              <a:rPr lang="en-GB">
                <a:latin typeface="Arial" charset="0"/>
                <a:cs typeface="msgothic" charset="0"/>
              </a:rPr>
              <a:t>, total numbers of CD45</a:t>
            </a:r>
            <a:r>
              <a:rPr lang="en-GB" baseline="33000">
                <a:latin typeface="Arial" charset="0"/>
                <a:cs typeface="msgothic" charset="0"/>
              </a:rPr>
              <a:t>lo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populations in spinal cord tissue 16 dpi during passive EAE. </a:t>
            </a:r>
            <a:r>
              <a:rPr lang="en-GB" i="1">
                <a:latin typeface="Arial" charset="0"/>
                <a:cs typeface="msgothic" charset="0"/>
              </a:rPr>
              <a:t>n</a:t>
            </a:r>
            <a:r>
              <a:rPr lang="en-GB">
                <a:latin typeface="Arial" charset="0"/>
                <a:cs typeface="msgothic" charset="0"/>
              </a:rPr>
              <a:t> = 5 mice/group. </a:t>
            </a:r>
            <a:r>
              <a:rPr lang="en-GB" i="1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, ELISA analysis of cytokines and chemokines produced by primary WT and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microglia after stimulation with LPS/IFNγ. </a:t>
            </a:r>
            <a:r>
              <a:rPr lang="en-GB" i="1">
                <a:latin typeface="Arial" charset="0"/>
                <a:cs typeface="msgothic" charset="0"/>
              </a:rPr>
              <a:t>C</a:t>
            </a:r>
            <a:r>
              <a:rPr lang="en-GB">
                <a:latin typeface="Arial" charset="0"/>
                <a:cs typeface="msgothic" charset="0"/>
              </a:rPr>
              <a:t>, immunoblot analyses of NOS2 in primary WT and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microglia after stimulation with LPS/IFNγ. Actin was used as a total protein loading control. </a:t>
            </a:r>
            <a:r>
              <a:rPr lang="en-GB" i="1">
                <a:latin typeface="Arial" charset="0"/>
                <a:cs typeface="msgothic" charset="0"/>
              </a:rPr>
              <a:t>D</a:t>
            </a:r>
            <a:r>
              <a:rPr lang="en-GB">
                <a:latin typeface="Arial" charset="0"/>
                <a:cs typeface="msgothic" charset="0"/>
              </a:rPr>
              <a:t>, Immunoblot analyses of MHC class II molecule expression in primary WT and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microglia after stimulation with LPS/IFNγ. HSP90 was used as a total protein loading control. </a:t>
            </a:r>
            <a:r>
              <a:rPr lang="en-GB" i="1">
                <a:latin typeface="Arial" charset="0"/>
                <a:cs typeface="msgothic" charset="0"/>
              </a:rPr>
              <a:t>Error bars</a:t>
            </a:r>
            <a:r>
              <a:rPr lang="en-GB">
                <a:latin typeface="Arial" charset="0"/>
                <a:cs typeface="msgothic" charset="0"/>
              </a:rPr>
              <a:t> represent mean ± S.E. *, </a:t>
            </a:r>
            <a:r>
              <a:rPr lang="en-GB" i="1">
                <a:latin typeface="Arial" charset="0"/>
                <a:cs typeface="msgothic" charset="0"/>
              </a:rPr>
              <a:t>p</a:t>
            </a:r>
            <a:r>
              <a:rPr lang="en-GB">
                <a:latin typeface="Arial" charset="0"/>
                <a:cs typeface="msgothic" charset="0"/>
              </a:rPr>
              <a:t> &lt; 0.05.</a:t>
            </a:r>
          </a:p>
        </p:txBody>
      </p:sp>
    </p:spTree>
    <p:extLst>
      <p:ext uri="{BB962C8B-B14F-4D97-AF65-F5344CB8AC3E}">
        <p14:creationId xmlns:p14="http://schemas.microsoft.com/office/powerpoint/2010/main" val="1592337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9D92DC-BCED-454F-8737-DA32446DFBC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009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>
              <a:lnSpc>
                <a:spcPct val="93000"/>
              </a:lnSpc>
              <a:spcBef>
                <a:spcPct val="0"/>
              </a:spcBef>
              <a:buSzPct val="45000"/>
              <a:buFont typeface="Wingdings" charset="0"/>
              <a:buNone/>
            </a:pPr>
            <a:r>
              <a:rPr lang="en-GB" sz="1300" b="1">
                <a:latin typeface="Arial" charset="0"/>
                <a:cs typeface="msgothic" charset="0"/>
              </a:rPr>
              <a:t>Peripheral innate immune cells and resident microglial populations are hyperactivated in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mice during EAE.</a:t>
            </a:r>
            <a:r>
              <a:rPr lang="en-GB" i="1">
                <a:latin typeface="Arial" charset="0"/>
                <a:cs typeface="msgothic" charset="0"/>
              </a:rPr>
              <a:t>A</a:t>
            </a:r>
            <a:r>
              <a:rPr lang="en-GB">
                <a:latin typeface="Arial" charset="0"/>
                <a:cs typeface="msgothic" charset="0"/>
              </a:rPr>
              <a:t>, flow cytometry analysis of CD45</a:t>
            </a:r>
            <a:r>
              <a:rPr lang="en-GB" baseline="33000">
                <a:latin typeface="Arial" charset="0"/>
                <a:cs typeface="msgothic" charset="0"/>
              </a:rPr>
              <a:t>high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cell populations in spinal cord tissue at 18 dpi during active EAE. </a:t>
            </a:r>
            <a:r>
              <a:rPr lang="en-GB" i="1">
                <a:latin typeface="Arial" charset="0"/>
                <a:cs typeface="msgothic" charset="0"/>
              </a:rPr>
              <a:t>Left panels</a:t>
            </a:r>
            <a:r>
              <a:rPr lang="en-GB">
                <a:latin typeface="Arial" charset="0"/>
                <a:cs typeface="msgothic" charset="0"/>
              </a:rPr>
              <a:t>, contour maps depicting the selection of CD45</a:t>
            </a:r>
            <a:r>
              <a:rPr lang="en-GB" baseline="33000">
                <a:latin typeface="Arial" charset="0"/>
                <a:cs typeface="msgothic" charset="0"/>
              </a:rPr>
              <a:t>high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cell populations. </a:t>
            </a:r>
            <a:r>
              <a:rPr lang="en-GB" i="1">
                <a:latin typeface="Arial" charset="0"/>
                <a:cs typeface="msgothic" charset="0"/>
              </a:rPr>
              <a:t>Center panel</a:t>
            </a:r>
            <a:r>
              <a:rPr lang="en-GB">
                <a:latin typeface="Arial" charset="0"/>
                <a:cs typeface="msgothic" charset="0"/>
              </a:rPr>
              <a:t>, I-A</a:t>
            </a:r>
            <a:r>
              <a:rPr lang="en-GB" baseline="33000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 expression on CD45</a:t>
            </a:r>
            <a:r>
              <a:rPr lang="en-GB" baseline="33000">
                <a:latin typeface="Arial" charset="0"/>
                <a:cs typeface="msgothic" charset="0"/>
              </a:rPr>
              <a:t>high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WT and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cells. </a:t>
            </a:r>
            <a:r>
              <a:rPr lang="en-GB" i="1">
                <a:latin typeface="Arial" charset="0"/>
                <a:cs typeface="msgothic" charset="0"/>
              </a:rPr>
              <a:t>Right panel</a:t>
            </a:r>
            <a:r>
              <a:rPr lang="en-GB">
                <a:latin typeface="Arial" charset="0"/>
                <a:cs typeface="msgothic" charset="0"/>
              </a:rPr>
              <a:t>, mean fluorescence intensity (</a:t>
            </a:r>
            <a:r>
              <a:rPr lang="en-GB" i="1">
                <a:latin typeface="Arial" charset="0"/>
                <a:cs typeface="msgothic" charset="0"/>
              </a:rPr>
              <a:t>MFI</a:t>
            </a:r>
            <a:r>
              <a:rPr lang="en-GB">
                <a:latin typeface="Arial" charset="0"/>
                <a:cs typeface="msgothic" charset="0"/>
              </a:rPr>
              <a:t>) was used to quantify surface expression of I-A</a:t>
            </a:r>
            <a:r>
              <a:rPr lang="en-GB" baseline="33000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. </a:t>
            </a:r>
            <a:r>
              <a:rPr lang="en-GB" i="1">
                <a:latin typeface="Arial" charset="0"/>
                <a:cs typeface="msgothic" charset="0"/>
              </a:rPr>
              <a:t>n</a:t>
            </a:r>
            <a:r>
              <a:rPr lang="en-GB">
                <a:latin typeface="Arial" charset="0"/>
                <a:cs typeface="msgothic" charset="0"/>
              </a:rPr>
              <a:t> = 6 mice/group. </a:t>
            </a:r>
            <a:r>
              <a:rPr lang="en-GB" i="1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, flow cytometry analysis of CD45</a:t>
            </a:r>
            <a:r>
              <a:rPr lang="en-GB" baseline="33000">
                <a:latin typeface="Arial" charset="0"/>
                <a:cs typeface="msgothic" charset="0"/>
              </a:rPr>
              <a:t>high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cell populations at 16 dpi during passive EAE. The </a:t>
            </a:r>
            <a:r>
              <a:rPr lang="en-GB" i="1">
                <a:latin typeface="Arial" charset="0"/>
                <a:cs typeface="msgothic" charset="0"/>
              </a:rPr>
              <a:t>panels</a:t>
            </a:r>
            <a:r>
              <a:rPr lang="en-GB">
                <a:latin typeface="Arial" charset="0"/>
                <a:cs typeface="msgothic" charset="0"/>
              </a:rPr>
              <a:t> are the same as in </a:t>
            </a:r>
            <a:r>
              <a:rPr lang="en-GB" i="1">
                <a:latin typeface="Arial" charset="0"/>
                <a:cs typeface="msgothic" charset="0"/>
              </a:rPr>
              <a:t>A. n</a:t>
            </a:r>
            <a:r>
              <a:rPr lang="en-GB">
                <a:latin typeface="Arial" charset="0"/>
                <a:cs typeface="msgothic" charset="0"/>
              </a:rPr>
              <a:t> = 5 mice/group. </a:t>
            </a:r>
            <a:r>
              <a:rPr lang="en-GB" i="1">
                <a:latin typeface="Arial" charset="0"/>
                <a:cs typeface="msgothic" charset="0"/>
              </a:rPr>
              <a:t>C</a:t>
            </a:r>
            <a:r>
              <a:rPr lang="en-GB">
                <a:latin typeface="Arial" charset="0"/>
                <a:cs typeface="msgothic" charset="0"/>
              </a:rPr>
              <a:t>, flow cytometry analysis of microglia at 16 dpi during active EAE. </a:t>
            </a:r>
            <a:r>
              <a:rPr lang="en-GB" i="1">
                <a:latin typeface="Arial" charset="0"/>
                <a:cs typeface="msgothic" charset="0"/>
              </a:rPr>
              <a:t>Left panels</a:t>
            </a:r>
            <a:r>
              <a:rPr lang="en-GB">
                <a:latin typeface="Arial" charset="0"/>
                <a:cs typeface="msgothic" charset="0"/>
              </a:rPr>
              <a:t>, contour maps depicting selection of CD45</a:t>
            </a:r>
            <a:r>
              <a:rPr lang="en-GB" baseline="33000">
                <a:latin typeface="Arial" charset="0"/>
                <a:cs typeface="msgothic" charset="0"/>
              </a:rPr>
              <a:t>lo</a:t>
            </a:r>
            <a:r>
              <a:rPr lang="en-GB">
                <a:latin typeface="Arial" charset="0"/>
                <a:cs typeface="msgothic" charset="0"/>
              </a:rPr>
              <a:t>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cell populations. </a:t>
            </a:r>
            <a:r>
              <a:rPr lang="en-GB" i="1">
                <a:latin typeface="Arial" charset="0"/>
                <a:cs typeface="msgothic" charset="0"/>
              </a:rPr>
              <a:t>Center panel</a:t>
            </a:r>
            <a:r>
              <a:rPr lang="en-GB">
                <a:latin typeface="Arial" charset="0"/>
                <a:cs typeface="msgothic" charset="0"/>
              </a:rPr>
              <a:t>, I-A</a:t>
            </a:r>
            <a:r>
              <a:rPr lang="en-GB" baseline="33000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 expression on CD45</a:t>
            </a:r>
            <a:r>
              <a:rPr lang="en-GB" baseline="33000">
                <a:latin typeface="Arial" charset="0"/>
                <a:cs typeface="msgothic" charset="0"/>
              </a:rPr>
              <a:t>lo</a:t>
            </a:r>
            <a:r>
              <a:rPr lang="en-GB">
                <a:latin typeface="Arial" charset="0"/>
                <a:cs typeface="msgothic" charset="0"/>
              </a:rPr>
              <a:t>, CD11b</a:t>
            </a:r>
            <a:r>
              <a:rPr lang="en-GB" baseline="33000">
                <a:latin typeface="Arial" charset="0"/>
                <a:cs typeface="msgothic" charset="0"/>
              </a:rPr>
              <a:t>+</a:t>
            </a:r>
            <a:r>
              <a:rPr lang="en-GB">
                <a:latin typeface="Arial" charset="0"/>
                <a:cs typeface="msgothic" charset="0"/>
              </a:rPr>
              <a:t> WT, and </a:t>
            </a:r>
            <a:r>
              <a:rPr lang="en-GB" i="1">
                <a:latin typeface="Arial" charset="0"/>
                <a:cs typeface="msgothic" charset="0"/>
              </a:rPr>
              <a:t>Nlrx1</a:t>
            </a:r>
            <a:r>
              <a:rPr lang="en-GB" baseline="33000">
                <a:latin typeface="Arial" charset="0"/>
                <a:cs typeface="msgothic" charset="0"/>
              </a:rPr>
              <a:t>−/−</a:t>
            </a:r>
            <a:r>
              <a:rPr lang="en-GB">
                <a:latin typeface="Arial" charset="0"/>
                <a:cs typeface="msgothic" charset="0"/>
              </a:rPr>
              <a:t> cells. </a:t>
            </a:r>
            <a:r>
              <a:rPr lang="en-GB" i="1">
                <a:latin typeface="Arial" charset="0"/>
                <a:cs typeface="msgothic" charset="0"/>
              </a:rPr>
              <a:t>Right panel</a:t>
            </a:r>
            <a:r>
              <a:rPr lang="en-GB">
                <a:latin typeface="Arial" charset="0"/>
                <a:cs typeface="msgothic" charset="0"/>
              </a:rPr>
              <a:t>, mean fluorescence intensity was used to quantify the surface expression of I-A</a:t>
            </a:r>
            <a:r>
              <a:rPr lang="en-GB" baseline="33000">
                <a:latin typeface="Arial" charset="0"/>
                <a:cs typeface="msgothic" charset="0"/>
              </a:rPr>
              <a:t>b</a:t>
            </a:r>
            <a:r>
              <a:rPr lang="en-GB">
                <a:latin typeface="Arial" charset="0"/>
                <a:cs typeface="msgothic" charset="0"/>
              </a:rPr>
              <a:t>. </a:t>
            </a:r>
            <a:r>
              <a:rPr lang="en-GB" i="1">
                <a:latin typeface="Arial" charset="0"/>
                <a:cs typeface="msgothic" charset="0"/>
              </a:rPr>
              <a:t>n</a:t>
            </a:r>
            <a:r>
              <a:rPr lang="en-GB">
                <a:latin typeface="Arial" charset="0"/>
                <a:cs typeface="msgothic" charset="0"/>
              </a:rPr>
              <a:t> = 5 mice/group. </a:t>
            </a:r>
            <a:r>
              <a:rPr lang="en-GB" i="1">
                <a:latin typeface="Arial" charset="0"/>
                <a:cs typeface="msgothic" charset="0"/>
              </a:rPr>
              <a:t>D</a:t>
            </a:r>
            <a:r>
              <a:rPr lang="en-GB">
                <a:latin typeface="Arial" charset="0"/>
                <a:cs typeface="msgothic" charset="0"/>
              </a:rPr>
              <a:t>, flow cytometry analysis of microglia at 16 dpi during passive EAE. The </a:t>
            </a:r>
            <a:r>
              <a:rPr lang="en-GB" i="1">
                <a:latin typeface="Arial" charset="0"/>
                <a:cs typeface="msgothic" charset="0"/>
              </a:rPr>
              <a:t>panels</a:t>
            </a:r>
            <a:r>
              <a:rPr lang="en-GB">
                <a:latin typeface="Arial" charset="0"/>
                <a:cs typeface="msgothic" charset="0"/>
              </a:rPr>
              <a:t> are the same as in </a:t>
            </a:r>
            <a:r>
              <a:rPr lang="en-GB" i="1">
                <a:latin typeface="Arial" charset="0"/>
                <a:cs typeface="msgothic" charset="0"/>
              </a:rPr>
              <a:t>C. n</a:t>
            </a:r>
            <a:r>
              <a:rPr lang="en-GB">
                <a:latin typeface="Arial" charset="0"/>
                <a:cs typeface="msgothic" charset="0"/>
              </a:rPr>
              <a:t> = 5 mice/group. </a:t>
            </a:r>
            <a:r>
              <a:rPr lang="en-GB" i="1">
                <a:latin typeface="Arial" charset="0"/>
                <a:cs typeface="msgothic" charset="0"/>
              </a:rPr>
              <a:t>Error bars</a:t>
            </a:r>
            <a:r>
              <a:rPr lang="en-GB">
                <a:latin typeface="Arial" charset="0"/>
                <a:cs typeface="msgothic" charset="0"/>
              </a:rPr>
              <a:t> represent mean ± S.E. *, </a:t>
            </a:r>
            <a:r>
              <a:rPr lang="en-GB" i="1">
                <a:latin typeface="Arial" charset="0"/>
                <a:cs typeface="msgothic" charset="0"/>
              </a:rPr>
              <a:t>p</a:t>
            </a:r>
            <a:r>
              <a:rPr lang="en-GB">
                <a:latin typeface="Arial" charset="0"/>
                <a:cs typeface="msgothic" charset="0"/>
              </a:rPr>
              <a:t> &lt; 0.05.</a:t>
            </a:r>
          </a:p>
        </p:txBody>
      </p:sp>
    </p:spTree>
    <p:extLst>
      <p:ext uri="{BB962C8B-B14F-4D97-AF65-F5344CB8AC3E}">
        <p14:creationId xmlns:p14="http://schemas.microsoft.com/office/powerpoint/2010/main" val="3526670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A735FE-1044-48E5-ABBD-27135F01A18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3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45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39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0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6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61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88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5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7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8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8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1BA74-0356-9043-AB3D-8551974788F0}" type="datetimeFigureOut">
              <a:rPr lang="en-US" smtClean="0"/>
              <a:t>9/7/2014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B10EB-19FC-224B-BF28-E168256CA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1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062" y="631672"/>
            <a:ext cx="8440203" cy="56268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757" y="740104"/>
            <a:ext cx="8154811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Role of Nlrs in Multiple sclerosis</a:t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Denis Gris </a:t>
            </a:r>
            <a:br>
              <a:rPr lang="en-US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2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University of Sherbrooke QC Canada</a:t>
            </a:r>
            <a:endParaRPr lang="en-US" sz="2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5895" y="126998"/>
            <a:ext cx="6635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3rd International </a:t>
            </a:r>
            <a:r>
              <a:rPr lang="en-US" b="1" dirty="0">
                <a:solidFill>
                  <a:srgbClr val="FFFF00"/>
                </a:solidFill>
              </a:rPr>
              <a:t>C</a:t>
            </a:r>
            <a:r>
              <a:rPr lang="en-US" b="1" dirty="0" smtClean="0">
                <a:solidFill>
                  <a:srgbClr val="FFFF00"/>
                </a:solidFill>
              </a:rPr>
              <a:t>onference on  Neurology </a:t>
            </a:r>
            <a:r>
              <a:rPr lang="en-US" b="1" dirty="0">
                <a:solidFill>
                  <a:srgbClr val="FFFF00"/>
                </a:solidFill>
              </a:rPr>
              <a:t>&amp; Therapeutics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55004" y="5832589"/>
            <a:ext cx="287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www.neuroimmunology.ca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7657" y="5256045"/>
            <a:ext cx="1619046" cy="64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44"/>
            <a:ext cx="8229600" cy="678661"/>
          </a:xfrm>
        </p:spPr>
        <p:txBody>
          <a:bodyPr>
            <a:normAutofit/>
          </a:bodyPr>
          <a:lstStyle/>
          <a:p>
            <a:r>
              <a:rPr lang="en-US" dirty="0" smtClean="0"/>
              <a:t>Multiple sclerosis is a devastating disease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00"/>
                </a:solidFill>
              </a:rPr>
              <a:t/>
            </a:r>
            <a:br>
              <a:rPr lang="en-US" sz="3200" dirty="0" smtClean="0">
                <a:solidFill>
                  <a:srgbClr val="FFFF00"/>
                </a:solidFill>
              </a:rPr>
            </a:b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833" y="755705"/>
            <a:ext cx="8839200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The first </a:t>
            </a:r>
            <a:r>
              <a:rPr lang="en-US" dirty="0">
                <a:solidFill>
                  <a:srgbClr val="FFFF00"/>
                </a:solidFill>
              </a:rPr>
              <a:t>description of the disease </a:t>
            </a:r>
            <a:r>
              <a:rPr lang="en-US" dirty="0" smtClean="0">
                <a:solidFill>
                  <a:srgbClr val="FFFF00"/>
                </a:solidFill>
              </a:rPr>
              <a:t>was mentioned in </a:t>
            </a:r>
            <a:r>
              <a:rPr lang="en-US" dirty="0">
                <a:solidFill>
                  <a:srgbClr val="FFFF00"/>
                </a:solidFill>
              </a:rPr>
              <a:t>14th </a:t>
            </a:r>
            <a:r>
              <a:rPr lang="en-US" dirty="0" smtClean="0">
                <a:solidFill>
                  <a:srgbClr val="FFFF00"/>
                </a:solidFill>
              </a:rPr>
              <a:t>century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In 1838 Dr. Charcot connected the symptoms to the pathology of the central nervous system (CNS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MS is characterized by appearance of demyelinating plaques throughout the brain and spinal </a:t>
            </a:r>
            <a:r>
              <a:rPr lang="en-US" dirty="0" smtClean="0">
                <a:solidFill>
                  <a:srgbClr val="FFFF00"/>
                </a:solidFill>
              </a:rPr>
              <a:t>cord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Approximately </a:t>
            </a:r>
            <a:r>
              <a:rPr lang="en-US" b="1" dirty="0">
                <a:solidFill>
                  <a:srgbClr val="FFFF00"/>
                </a:solidFill>
              </a:rPr>
              <a:t>400,000 North Americans</a:t>
            </a:r>
            <a:r>
              <a:rPr lang="en-US" dirty="0">
                <a:solidFill>
                  <a:srgbClr val="FFFF00"/>
                </a:solidFill>
              </a:rPr>
              <a:t> acknowledge having MS, and every week about 200 people are diagnosed. Worldwide, MS may affect 2.5 million </a:t>
            </a: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MS follows geographical gradient with the risk increasing further from equator. Canada and northern Europe have the highest risk of acquiring MS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Genetic predisposition among twins is 30%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Sex ration is 2 to 1, females to males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MS </a:t>
            </a:r>
            <a:r>
              <a:rPr lang="en-US" dirty="0">
                <a:solidFill>
                  <a:srgbClr val="FFFF00"/>
                </a:solidFill>
              </a:rPr>
              <a:t>is an autoimmune </a:t>
            </a:r>
            <a:r>
              <a:rPr lang="en-US" dirty="0" smtClean="0">
                <a:solidFill>
                  <a:srgbClr val="FFFF00"/>
                </a:solidFill>
              </a:rPr>
              <a:t>disorder</a:t>
            </a: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MS </a:t>
            </a:r>
            <a:r>
              <a:rPr lang="en-US" dirty="0">
                <a:solidFill>
                  <a:srgbClr val="FFFF00"/>
                </a:solidFill>
              </a:rPr>
              <a:t>is a progressive disease </a:t>
            </a:r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6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of MS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5260" y="2426625"/>
            <a:ext cx="3038690" cy="1508105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+mj-lt"/>
              </a:rPr>
              <a:t>Macrophages, Microglia,</a:t>
            </a:r>
            <a:endParaRPr lang="en-US" b="1" dirty="0">
              <a:solidFill>
                <a:srgbClr val="FFFF00"/>
              </a:solidFill>
              <a:latin typeface="+mj-lt"/>
            </a:endParaRP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+mj-lt"/>
              </a:rPr>
              <a:t>Astrocytes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+mj-lt"/>
              </a:rPr>
              <a:t>MMPs,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FasL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IL-18, IL-1</a:t>
            </a:r>
            <a:r>
              <a:rPr lang="en-US" dirty="0" smtClean="0">
                <a:solidFill>
                  <a:schemeClr val="bg1"/>
                </a:solidFill>
                <a:latin typeface="Symbol" pitchFamily="18" charset="2"/>
              </a:rPr>
              <a:t>b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</a:t>
            </a:r>
          </a:p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TNFa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NO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ROS, Complement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399344" y="2857512"/>
            <a:ext cx="29298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Autoreactive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CD4 T Cells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Th1- IFN-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Th17- IL-17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212890" y="2208948"/>
            <a:ext cx="1619882" cy="175432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+mj-lt"/>
              </a:rPr>
              <a:t>CD8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FasL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,TNF-</a:t>
            </a:r>
            <a:r>
              <a:rPr lang="en-US" dirty="0" smtClean="0">
                <a:solidFill>
                  <a:schemeClr val="bg1"/>
                </a:solidFill>
                <a:latin typeface="Symbol" pitchFamily="18" charset="2"/>
              </a:rPr>
              <a:t>a,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Granzymes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B cells auto antibody</a:t>
            </a:r>
          </a:p>
          <a:p>
            <a:endParaRPr lang="en-US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568670" y="4686312"/>
            <a:ext cx="4644220" cy="707886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+mj-lt"/>
              </a:rPr>
              <a:t>Myelin degradation,</a:t>
            </a:r>
          </a:p>
          <a:p>
            <a:r>
              <a:rPr lang="en-US" sz="2000" b="1" dirty="0" err="1" smtClean="0">
                <a:solidFill>
                  <a:srgbClr val="FFFF00"/>
                </a:solidFill>
                <a:latin typeface="+mj-lt"/>
              </a:rPr>
              <a:t>Oligodendrocyte</a:t>
            </a:r>
            <a:r>
              <a:rPr lang="en-US" sz="2000" b="1" dirty="0" smtClean="0">
                <a:solidFill>
                  <a:srgbClr val="FFFF00"/>
                </a:solidFill>
                <a:latin typeface="+mj-lt"/>
              </a:rPr>
              <a:t>, </a:t>
            </a:r>
            <a:r>
              <a:rPr lang="en-US" sz="2000" b="1" dirty="0">
                <a:solidFill>
                  <a:srgbClr val="FFFF00"/>
                </a:solidFill>
                <a:latin typeface="+mj-lt"/>
              </a:rPr>
              <a:t>and neuronal loss</a:t>
            </a:r>
          </a:p>
        </p:txBody>
      </p:sp>
      <p:cxnSp>
        <p:nvCxnSpPr>
          <p:cNvPr id="9" name="AutoShape 15"/>
          <p:cNvCxnSpPr>
            <a:cxnSpLocks noChangeShapeType="1"/>
            <a:stCxn id="6" idx="1"/>
            <a:endCxn id="5" idx="3"/>
          </p:cNvCxnSpPr>
          <p:nvPr/>
        </p:nvCxnSpPr>
        <p:spPr bwMode="auto">
          <a:xfrm flipH="1">
            <a:off x="3253950" y="3180678"/>
            <a:ext cx="145394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" name="AutoShape 18"/>
          <p:cNvCxnSpPr>
            <a:cxnSpLocks noChangeShapeType="1"/>
            <a:endCxn id="7" idx="1"/>
          </p:cNvCxnSpPr>
          <p:nvPr/>
        </p:nvCxnSpPr>
        <p:spPr bwMode="auto">
          <a:xfrm>
            <a:off x="6409963" y="3086112"/>
            <a:ext cx="802927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1" name="TextBox 30"/>
          <p:cNvSpPr txBox="1">
            <a:spLocks noChangeArrowheads="1"/>
          </p:cNvSpPr>
          <p:nvPr/>
        </p:nvSpPr>
        <p:spPr bwMode="auto">
          <a:xfrm>
            <a:off x="6984290" y="2628912"/>
            <a:ext cx="248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31"/>
          <p:cNvSpPr txBox="1">
            <a:spLocks noChangeArrowheads="1"/>
          </p:cNvSpPr>
          <p:nvPr/>
        </p:nvSpPr>
        <p:spPr bwMode="auto">
          <a:xfrm>
            <a:off x="3429001" y="1409712"/>
            <a:ext cx="2819399" cy="92333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j-lt"/>
              </a:rPr>
              <a:t>Antigen presenting cell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+mj-lt"/>
              </a:rPr>
              <a:t>MHC II, CD80, CD86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+mj-lt"/>
              </a:rPr>
              <a:t>IL-18, IL-12, IL-1</a:t>
            </a:r>
            <a:r>
              <a:rPr lang="en-US" dirty="0" smtClean="0">
                <a:solidFill>
                  <a:schemeClr val="bg1"/>
                </a:solidFill>
                <a:latin typeface="Symbol" pitchFamily="18" charset="2"/>
              </a:rPr>
              <a:t>b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, 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57489" y="5600712"/>
            <a:ext cx="3090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Neurological symptoms</a:t>
            </a:r>
            <a:endParaRPr lang="en-US" sz="20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Striped Right Arrow 13"/>
          <p:cNvSpPr/>
          <p:nvPr/>
        </p:nvSpPr>
        <p:spPr>
          <a:xfrm rot="5400000">
            <a:off x="4507790" y="2819412"/>
            <a:ext cx="685800" cy="2743200"/>
          </a:xfrm>
          <a:prstGeom prst="stripedRightArrow">
            <a:avLst>
              <a:gd name="adj1" fmla="val 63592"/>
              <a:gd name="adj2" fmla="val 50000"/>
            </a:avLst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5" name="AutoShape 15"/>
          <p:cNvCxnSpPr>
            <a:cxnSpLocks noChangeShapeType="1"/>
            <a:stCxn id="12" idx="2"/>
            <a:endCxn id="6" idx="0"/>
          </p:cNvCxnSpPr>
          <p:nvPr/>
        </p:nvCxnSpPr>
        <p:spPr bwMode="auto">
          <a:xfrm>
            <a:off x="4838701" y="2333042"/>
            <a:ext cx="25572" cy="52447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9175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243" y="401829"/>
            <a:ext cx="8229600" cy="6786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NLRS</a:t>
            </a:r>
            <a:br>
              <a:rPr lang="en-US" dirty="0" smtClean="0"/>
            </a:br>
            <a:r>
              <a:rPr lang="en-US" dirty="0" smtClean="0"/>
              <a:t>Nucleotide-binding Leucine-rich repeat -containing proteins NOD-like receptors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2602468"/>
            <a:ext cx="595035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Nlrs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212068"/>
            <a:ext cx="2600392" cy="2031325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Inflammasome</a:t>
            </a:r>
          </a:p>
          <a:p>
            <a:r>
              <a:rPr lang="en-US" dirty="0" smtClean="0"/>
              <a:t>Caspase-1, IL-1</a:t>
            </a:r>
            <a:r>
              <a:rPr lang="en-US" dirty="0" smtClean="0">
                <a:latin typeface="Symbol" pitchFamily="18" charset="2"/>
              </a:rPr>
              <a:t>b,</a:t>
            </a:r>
            <a:r>
              <a:rPr lang="en-US" dirty="0" smtClean="0"/>
              <a:t> IL-18</a:t>
            </a:r>
          </a:p>
          <a:p>
            <a:r>
              <a:rPr lang="en-US" dirty="0" smtClean="0"/>
              <a:t>Nlrp1</a:t>
            </a:r>
          </a:p>
          <a:p>
            <a:r>
              <a:rPr lang="en-US" dirty="0" smtClean="0"/>
              <a:t>Nlrp3</a:t>
            </a:r>
          </a:p>
          <a:p>
            <a:r>
              <a:rPr lang="en-US" dirty="0" smtClean="0"/>
              <a:t>Nlrc4</a:t>
            </a:r>
          </a:p>
          <a:p>
            <a:r>
              <a:rPr lang="en-US" dirty="0" smtClean="0"/>
              <a:t>Nlrc5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427" y="3147536"/>
            <a:ext cx="218521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Non-</a:t>
            </a:r>
            <a:r>
              <a:rPr lang="en-US" dirty="0" err="1" smtClean="0"/>
              <a:t>inflammasome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633635" y="3801125"/>
            <a:ext cx="192873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NF-</a:t>
            </a:r>
            <a:r>
              <a:rPr lang="en-US" dirty="0" err="1" smtClean="0">
                <a:latin typeface="Symbol" pitchFamily="18" charset="2"/>
              </a:rPr>
              <a:t>k</a:t>
            </a:r>
            <a:r>
              <a:rPr lang="en-US" dirty="0" err="1" smtClean="0"/>
              <a:t>B</a:t>
            </a:r>
            <a:r>
              <a:rPr lang="en-US" dirty="0" smtClean="0"/>
              <a:t> regulators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191000" y="4507468"/>
            <a:ext cx="992579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Positive</a:t>
            </a:r>
          </a:p>
          <a:p>
            <a:r>
              <a:rPr lang="en-US" dirty="0" smtClean="0"/>
              <a:t>NOD-1</a:t>
            </a:r>
          </a:p>
          <a:p>
            <a:r>
              <a:rPr lang="en-US" dirty="0" smtClean="0"/>
              <a:t>NOD-2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43600" y="4519136"/>
            <a:ext cx="1095172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Negative</a:t>
            </a:r>
          </a:p>
          <a:p>
            <a:r>
              <a:rPr lang="en-US" dirty="0" smtClean="0"/>
              <a:t>Nlrp12</a:t>
            </a:r>
          </a:p>
          <a:p>
            <a:r>
              <a:rPr lang="en-US" dirty="0" smtClean="0"/>
              <a:t>Nlrx1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81800" y="3821668"/>
            <a:ext cx="226639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Transcription factors</a:t>
            </a:r>
          </a:p>
          <a:p>
            <a:r>
              <a:rPr lang="en-US" dirty="0" smtClean="0"/>
              <a:t>CIITA, Nlrc5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4" idx="1"/>
            <a:endCxn id="5" idx="0"/>
          </p:cNvCxnSpPr>
          <p:nvPr/>
        </p:nvCxnSpPr>
        <p:spPr>
          <a:xfrm flipH="1">
            <a:off x="2138396" y="2787134"/>
            <a:ext cx="1900204" cy="42493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  <a:endCxn id="6" idx="0"/>
          </p:cNvCxnSpPr>
          <p:nvPr/>
        </p:nvCxnSpPr>
        <p:spPr>
          <a:xfrm>
            <a:off x="4633635" y="2787134"/>
            <a:ext cx="1793399" cy="36040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2"/>
            <a:endCxn id="7" idx="0"/>
          </p:cNvCxnSpPr>
          <p:nvPr/>
        </p:nvCxnSpPr>
        <p:spPr>
          <a:xfrm flipH="1">
            <a:off x="5598002" y="3516868"/>
            <a:ext cx="829032" cy="28425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2"/>
            <a:endCxn id="10" idx="0"/>
          </p:cNvCxnSpPr>
          <p:nvPr/>
        </p:nvCxnSpPr>
        <p:spPr>
          <a:xfrm>
            <a:off x="6427034" y="3516868"/>
            <a:ext cx="1487961" cy="3048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  <a:endCxn id="8" idx="0"/>
          </p:cNvCxnSpPr>
          <p:nvPr/>
        </p:nvCxnSpPr>
        <p:spPr>
          <a:xfrm flipH="1">
            <a:off x="4687290" y="4170457"/>
            <a:ext cx="910712" cy="337011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2"/>
            <a:endCxn id="9" idx="0"/>
          </p:cNvCxnSpPr>
          <p:nvPr/>
        </p:nvCxnSpPr>
        <p:spPr>
          <a:xfrm>
            <a:off x="5598002" y="4170457"/>
            <a:ext cx="893184" cy="348679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67200" y="5726668"/>
            <a:ext cx="249299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TNF</a:t>
            </a:r>
            <a:r>
              <a:rPr lang="en-US" dirty="0" err="1" smtClean="0">
                <a:latin typeface="Symbol" pitchFamily="18" charset="2"/>
              </a:rPr>
              <a:t>a</a:t>
            </a:r>
            <a:r>
              <a:rPr lang="en-US" dirty="0" smtClean="0"/>
              <a:t>, IL-1, IL-6, </a:t>
            </a:r>
            <a:r>
              <a:rPr lang="en-US" dirty="0" err="1" smtClean="0"/>
              <a:t>iNOS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1133858" y="1851284"/>
            <a:ext cx="1320252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N-terminal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2554560" y="1860174"/>
            <a:ext cx="2367681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Nucleotide-binding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83579" y="1765177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386204" y="1766881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588829" y="1768585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798254" y="1765177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06270" y="1768585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208895" y="1770289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11520" y="1771993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620945" y="1768585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975059" y="1801052"/>
            <a:ext cx="246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Leucine-rich repeat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19668" y="1508570"/>
            <a:ext cx="1320252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Card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133858" y="2195706"/>
            <a:ext cx="1320252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Pyrin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91590" y="6252920"/>
            <a:ext cx="7284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NLRs are sensing and redirecting multiple molecular pathways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err="1" smtClean="0"/>
              <a:t>Inflammasome</a:t>
            </a:r>
            <a:r>
              <a:rPr lang="en-US" sz="3100" dirty="0" smtClean="0"/>
              <a:t> in MS</a:t>
            </a:r>
            <a:endParaRPr lang="en-US" sz="3100" dirty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721052" y="1319701"/>
            <a:ext cx="4423410" cy="4175983"/>
            <a:chOff x="990600" y="1905000"/>
            <a:chExt cx="3276600" cy="3093321"/>
          </a:xfrm>
        </p:grpSpPr>
        <p:grpSp>
          <p:nvGrpSpPr>
            <p:cNvPr id="5" name="Group 98"/>
            <p:cNvGrpSpPr>
              <a:grpSpLocks/>
            </p:cNvGrpSpPr>
            <p:nvPr/>
          </p:nvGrpSpPr>
          <p:grpSpPr bwMode="auto">
            <a:xfrm>
              <a:off x="1144587" y="2514839"/>
              <a:ext cx="2971800" cy="1476858"/>
              <a:chOff x="381940" y="2514747"/>
              <a:chExt cx="4724399" cy="2124698"/>
            </a:xfrm>
          </p:grpSpPr>
          <p:sp>
            <p:nvSpPr>
              <p:cNvPr id="8" name="Flowchart: Preparation 30"/>
              <p:cNvSpPr/>
              <p:nvPr/>
            </p:nvSpPr>
            <p:spPr bwMode="auto">
              <a:xfrm>
                <a:off x="1676606" y="3188143"/>
                <a:ext cx="762163" cy="295191"/>
              </a:xfrm>
              <a:prstGeom prst="flowChartPreparatio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 err="1"/>
                  <a:t>PyD</a:t>
                </a:r>
                <a:endParaRPr lang="en-US" sz="1200" b="1" dirty="0"/>
              </a:p>
            </p:txBody>
          </p:sp>
          <p:sp>
            <p:nvSpPr>
              <p:cNvPr id="9" name="Flowchart: Preparation 31"/>
              <p:cNvSpPr/>
              <p:nvPr/>
            </p:nvSpPr>
            <p:spPr bwMode="auto">
              <a:xfrm>
                <a:off x="1676606" y="2806736"/>
                <a:ext cx="762163" cy="295191"/>
              </a:xfrm>
              <a:prstGeom prst="flowChartPreparatio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 err="1">
                    <a:solidFill>
                      <a:schemeClr val="bg1"/>
                    </a:solidFill>
                  </a:rPr>
                  <a:t>PyD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438769" y="2806736"/>
                <a:ext cx="610740" cy="295191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CARD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 bwMode="auto">
              <a:xfrm>
                <a:off x="3047999" y="3189287"/>
                <a:ext cx="914400" cy="326594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/>
                  <a:t>Caspase1</a:t>
                </a:r>
              </a:p>
            </p:txBody>
          </p:sp>
          <p:sp>
            <p:nvSpPr>
              <p:cNvPr id="12" name="Rectangle 15"/>
              <p:cNvSpPr/>
              <p:nvPr/>
            </p:nvSpPr>
            <p:spPr bwMode="auto">
              <a:xfrm>
                <a:off x="2438400" y="3200400"/>
                <a:ext cx="609599" cy="29519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/>
                  <a:t>CARD</a:t>
                </a:r>
              </a:p>
            </p:txBody>
          </p:sp>
          <p:sp>
            <p:nvSpPr>
              <p:cNvPr id="13" name="TextBox 16"/>
              <p:cNvSpPr txBox="1">
                <a:spLocks noChangeArrowheads="1"/>
              </p:cNvSpPr>
              <p:nvPr/>
            </p:nvSpPr>
            <p:spPr bwMode="auto">
              <a:xfrm>
                <a:off x="2133602" y="2514747"/>
                <a:ext cx="419456" cy="295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rIns="9144"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</a:rPr>
                  <a:t>ASC</a:t>
                </a:r>
              </a:p>
            </p:txBody>
          </p:sp>
          <p:sp>
            <p:nvSpPr>
              <p:cNvPr id="14" name="TextBox 17"/>
              <p:cNvSpPr txBox="1">
                <a:spLocks noChangeArrowheads="1"/>
              </p:cNvSpPr>
              <p:nvPr/>
            </p:nvSpPr>
            <p:spPr bwMode="auto">
              <a:xfrm>
                <a:off x="958676" y="2759587"/>
                <a:ext cx="614477" cy="295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rIns="9144"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</a:rPr>
                  <a:t>NLRP3</a:t>
                </a:r>
              </a:p>
            </p:txBody>
          </p:sp>
          <p:sp>
            <p:nvSpPr>
              <p:cNvPr id="15" name="Oval 14"/>
              <p:cNvSpPr/>
              <p:nvPr/>
            </p:nvSpPr>
            <p:spPr bwMode="auto">
              <a:xfrm>
                <a:off x="914443" y="3670039"/>
                <a:ext cx="762163" cy="41509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/>
                  <a:t>NBD</a:t>
                </a:r>
              </a:p>
            </p:txBody>
          </p:sp>
          <p:sp>
            <p:nvSpPr>
              <p:cNvPr id="16" name="Flowchart: Preparation 38"/>
              <p:cNvSpPr/>
              <p:nvPr/>
            </p:nvSpPr>
            <p:spPr bwMode="auto">
              <a:xfrm>
                <a:off x="1676606" y="3731704"/>
                <a:ext cx="762163" cy="295191"/>
              </a:xfrm>
              <a:prstGeom prst="flowChartPreparation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 err="1"/>
                  <a:t>PyD</a:t>
                </a:r>
                <a:endParaRPr lang="en-US" sz="1200" b="1" dirty="0"/>
              </a:p>
            </p:txBody>
          </p:sp>
          <p:sp>
            <p:nvSpPr>
              <p:cNvPr id="17" name="Flowchart: Preparation 39"/>
              <p:cNvSpPr/>
              <p:nvPr/>
            </p:nvSpPr>
            <p:spPr bwMode="auto">
              <a:xfrm>
                <a:off x="1676606" y="4113110"/>
                <a:ext cx="762163" cy="295191"/>
              </a:xfrm>
              <a:prstGeom prst="flowChartPreparation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 err="1">
                    <a:solidFill>
                      <a:schemeClr val="bg1"/>
                    </a:solidFill>
                  </a:rPr>
                  <a:t>PyD</a:t>
                </a: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ounded Rectangle 17"/>
              <p:cNvSpPr/>
              <p:nvPr/>
            </p:nvSpPr>
            <p:spPr bwMode="auto">
              <a:xfrm>
                <a:off x="3993105" y="3417887"/>
                <a:ext cx="883695" cy="544323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/>
                  <a:t>Caspase1</a:t>
                </a:r>
              </a:p>
            </p:txBody>
          </p:sp>
          <p:sp>
            <p:nvSpPr>
              <p:cNvPr id="19" name="TextBox 30"/>
              <p:cNvSpPr txBox="1">
                <a:spLocks noChangeArrowheads="1"/>
              </p:cNvSpPr>
              <p:nvPr/>
            </p:nvSpPr>
            <p:spPr bwMode="auto">
              <a:xfrm>
                <a:off x="2057402" y="4344254"/>
                <a:ext cx="419456" cy="295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rIns="9144"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</a:rPr>
                  <a:t>ASC</a:t>
                </a:r>
              </a:p>
            </p:txBody>
          </p:sp>
          <p:sp>
            <p:nvSpPr>
              <p:cNvPr id="20" name="TextBox 31"/>
              <p:cNvSpPr txBox="1">
                <a:spLocks noChangeArrowheads="1"/>
              </p:cNvSpPr>
              <p:nvPr/>
            </p:nvSpPr>
            <p:spPr bwMode="auto">
              <a:xfrm>
                <a:off x="990600" y="4038600"/>
                <a:ext cx="614477" cy="2951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rIns="9144"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</a:rPr>
                  <a:t>NLRP3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 bwMode="auto">
              <a:xfrm>
                <a:off x="3047999" y="3722687"/>
                <a:ext cx="914400" cy="326594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/>
                  <a:t>Caspase1</a:t>
                </a:r>
              </a:p>
            </p:txBody>
          </p:sp>
          <p:cxnSp>
            <p:nvCxnSpPr>
              <p:cNvPr id="22" name="Curved Connector 21"/>
              <p:cNvCxnSpPr/>
              <p:nvPr/>
            </p:nvCxnSpPr>
            <p:spPr bwMode="auto">
              <a:xfrm flipV="1">
                <a:off x="3766245" y="3562698"/>
                <a:ext cx="227135" cy="6851"/>
              </a:xfrm>
              <a:prstGeom prst="curved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 bwMode="auto">
              <a:xfrm>
                <a:off x="3125220" y="2578349"/>
                <a:ext cx="837874" cy="29519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Pro-IL-1</a:t>
                </a:r>
                <a:r>
                  <a:rPr lang="en-US" sz="1200" b="1" dirty="0">
                    <a:solidFill>
                      <a:srgbClr val="000000"/>
                    </a:solidFill>
                    <a:latin typeface="Symbol" pitchFamily="18" charset="2"/>
                  </a:rPr>
                  <a:t>b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 bwMode="auto">
              <a:xfrm>
                <a:off x="3125220" y="4266130"/>
                <a:ext cx="913587" cy="29519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Pro-IL-18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4450173" y="4266130"/>
                <a:ext cx="580455" cy="29519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IL-18</a:t>
                </a:r>
              </a:p>
            </p:txBody>
          </p:sp>
          <p:sp>
            <p:nvSpPr>
              <p:cNvPr id="26" name="Rectangle 25"/>
              <p:cNvSpPr/>
              <p:nvPr/>
            </p:nvSpPr>
            <p:spPr bwMode="auto">
              <a:xfrm>
                <a:off x="4528407" y="2578349"/>
                <a:ext cx="577932" cy="29519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r>
                  <a:rPr lang="en-US" sz="1200" b="1" dirty="0">
                    <a:solidFill>
                      <a:srgbClr val="000000"/>
                    </a:solidFill>
                  </a:rPr>
                  <a:t>IL-1</a:t>
                </a:r>
                <a:r>
                  <a:rPr lang="en-US" sz="1200" b="1" dirty="0">
                    <a:solidFill>
                      <a:srgbClr val="000000"/>
                    </a:solidFill>
                    <a:latin typeface="Symbol" pitchFamily="18" charset="2"/>
                  </a:rPr>
                  <a:t>b</a:t>
                </a:r>
              </a:p>
            </p:txBody>
          </p:sp>
          <p:sp>
            <p:nvSpPr>
              <p:cNvPr id="27" name="Curved Up Arrow 26"/>
              <p:cNvSpPr/>
              <p:nvPr/>
            </p:nvSpPr>
            <p:spPr bwMode="auto">
              <a:xfrm>
                <a:off x="3811671" y="2939200"/>
                <a:ext cx="1065009" cy="295191"/>
              </a:xfrm>
              <a:prstGeom prst="curved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endParaRPr lang="en-US" sz="12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Curved Down Arrow 27"/>
              <p:cNvSpPr/>
              <p:nvPr/>
            </p:nvSpPr>
            <p:spPr bwMode="auto">
              <a:xfrm>
                <a:off x="3887383" y="3940746"/>
                <a:ext cx="989297" cy="295191"/>
              </a:xfrm>
              <a:prstGeom prst="curved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>
                  <a:defRPr/>
                </a:pPr>
                <a:endParaRPr lang="en-US" sz="12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Oval 28"/>
              <p:cNvSpPr/>
              <p:nvPr/>
            </p:nvSpPr>
            <p:spPr bwMode="auto">
              <a:xfrm>
                <a:off x="914443" y="3124194"/>
                <a:ext cx="762163" cy="415094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/>
                  <a:t>NBD</a:t>
                </a:r>
              </a:p>
            </p:txBody>
          </p:sp>
          <p:sp>
            <p:nvSpPr>
              <p:cNvPr id="30" name="Flowchart: Connector 52"/>
              <p:cNvSpPr/>
              <p:nvPr/>
            </p:nvSpPr>
            <p:spPr>
              <a:xfrm>
                <a:off x="687309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1" name="Flowchart: Connector 53"/>
              <p:cNvSpPr/>
              <p:nvPr/>
            </p:nvSpPr>
            <p:spPr>
              <a:xfrm>
                <a:off x="763020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2" name="Flowchart: Connector 54"/>
              <p:cNvSpPr/>
              <p:nvPr/>
            </p:nvSpPr>
            <p:spPr>
              <a:xfrm>
                <a:off x="838732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3" name="Flowchart: Connector 55"/>
              <p:cNvSpPr/>
              <p:nvPr/>
            </p:nvSpPr>
            <p:spPr>
              <a:xfrm>
                <a:off x="611597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4" name="Flowchart: Connector 56"/>
              <p:cNvSpPr/>
              <p:nvPr/>
            </p:nvSpPr>
            <p:spPr>
              <a:xfrm>
                <a:off x="533363" y="3199562"/>
                <a:ext cx="78234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5" name="Flowchart: Connector 57"/>
              <p:cNvSpPr/>
              <p:nvPr/>
            </p:nvSpPr>
            <p:spPr>
              <a:xfrm>
                <a:off x="457651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6" name="Flowchart: Connector 58"/>
              <p:cNvSpPr/>
              <p:nvPr/>
            </p:nvSpPr>
            <p:spPr>
              <a:xfrm>
                <a:off x="381940" y="3199562"/>
                <a:ext cx="75712" cy="153020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7" name="Flowchart: Connector 59"/>
              <p:cNvSpPr/>
              <p:nvPr/>
            </p:nvSpPr>
            <p:spPr>
              <a:xfrm>
                <a:off x="687309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8" name="Flowchart: Connector 60"/>
              <p:cNvSpPr/>
              <p:nvPr/>
            </p:nvSpPr>
            <p:spPr>
              <a:xfrm>
                <a:off x="763020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39" name="Flowchart: Connector 61"/>
              <p:cNvSpPr/>
              <p:nvPr/>
            </p:nvSpPr>
            <p:spPr>
              <a:xfrm>
                <a:off x="838732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40" name="Flowchart: Connector 62"/>
              <p:cNvSpPr/>
              <p:nvPr/>
            </p:nvSpPr>
            <p:spPr>
              <a:xfrm>
                <a:off x="611597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41" name="Flowchart: Connector 63"/>
              <p:cNvSpPr/>
              <p:nvPr/>
            </p:nvSpPr>
            <p:spPr>
              <a:xfrm>
                <a:off x="533363" y="3809356"/>
                <a:ext cx="78234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42" name="Flowchart: Connector 64"/>
              <p:cNvSpPr/>
              <p:nvPr/>
            </p:nvSpPr>
            <p:spPr>
              <a:xfrm>
                <a:off x="457651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43" name="Flowchart: Connector 65"/>
              <p:cNvSpPr/>
              <p:nvPr/>
            </p:nvSpPr>
            <p:spPr>
              <a:xfrm>
                <a:off x="381940" y="3809356"/>
                <a:ext cx="75712" cy="153019"/>
              </a:xfrm>
              <a:prstGeom prst="flowChartConnecto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/>
              <a:lstStyle/>
              <a:p>
                <a:pPr algn="ctr">
                  <a:defRPr/>
                </a:pPr>
                <a:endParaRPr lang="en-US" sz="1200" b="1"/>
              </a:p>
            </p:txBody>
          </p:sp>
          <p:sp>
            <p:nvSpPr>
              <p:cNvPr id="44" name="Rectangle 43"/>
              <p:cNvSpPr/>
              <p:nvPr/>
            </p:nvSpPr>
            <p:spPr bwMode="auto">
              <a:xfrm>
                <a:off x="2438400" y="3733800"/>
                <a:ext cx="609599" cy="29519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/>
                  <a:t>CARD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 bwMode="auto">
              <a:xfrm>
                <a:off x="2438769" y="4113109"/>
                <a:ext cx="610740" cy="295191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anchor="ctr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1" dirty="0">
                    <a:solidFill>
                      <a:schemeClr val="bg1"/>
                    </a:solidFill>
                  </a:rPr>
                  <a:t>CARD</a:t>
                </a:r>
              </a:p>
            </p:txBody>
          </p:sp>
        </p:grpSp>
        <p:sp>
          <p:nvSpPr>
            <p:cNvPr id="6" name="Rounded Rectangle 5"/>
            <p:cNvSpPr/>
            <p:nvPr/>
          </p:nvSpPr>
          <p:spPr bwMode="auto">
            <a:xfrm>
              <a:off x="990600" y="1905000"/>
              <a:ext cx="3276600" cy="2819400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b="1" dirty="0"/>
            </a:p>
          </p:txBody>
        </p:sp>
        <p:sp>
          <p:nvSpPr>
            <p:cNvPr id="7" name="TextBox 110"/>
            <p:cNvSpPr txBox="1">
              <a:spLocks noChangeArrowheads="1"/>
            </p:cNvSpPr>
            <p:nvPr/>
          </p:nvSpPr>
          <p:spPr bwMode="auto">
            <a:xfrm>
              <a:off x="1828800" y="4724742"/>
              <a:ext cx="1333699" cy="273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FFFF00"/>
                  </a:solidFill>
                </a:rPr>
                <a:t>Inflammasome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667462" y="1897717"/>
            <a:ext cx="210826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Stimulation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ATP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Poreforming</a:t>
            </a:r>
            <a:r>
              <a:rPr lang="en-US" dirty="0" smtClean="0">
                <a:solidFill>
                  <a:srgbClr val="FFFF00"/>
                </a:solidFill>
              </a:rPr>
              <a:t> toxins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Nigiricine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MSU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Asbestos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Silica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Bacterial RNA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27338" y="5698904"/>
            <a:ext cx="3791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Hypothesis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</a:rPr>
              <a:t>Inflammasome exacerbates MS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EAE model of MS</a:t>
            </a:r>
            <a:endParaRPr lang="en-US" sz="31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81000" y="589809"/>
            <a:ext cx="876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Experimental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A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utoimmune Encephalomyelitis 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5" name="Line 22"/>
          <p:cNvSpPr>
            <a:spLocks noChangeShapeType="1"/>
          </p:cNvSpPr>
          <p:nvPr/>
        </p:nvSpPr>
        <p:spPr bwMode="auto">
          <a:xfrm>
            <a:off x="2176968" y="1361016"/>
            <a:ext cx="38100" cy="22860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6" name="Line 23"/>
          <p:cNvSpPr>
            <a:spLocks noChangeShapeType="1"/>
          </p:cNvSpPr>
          <p:nvPr/>
        </p:nvSpPr>
        <p:spPr bwMode="auto">
          <a:xfrm flipV="1">
            <a:off x="2215068" y="3577750"/>
            <a:ext cx="5067300" cy="6926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7" name="Line 25"/>
          <p:cNvSpPr>
            <a:spLocks noChangeShapeType="1"/>
          </p:cNvSpPr>
          <p:nvPr/>
        </p:nvSpPr>
        <p:spPr bwMode="auto">
          <a:xfrm flipV="1">
            <a:off x="2891639" y="2275416"/>
            <a:ext cx="1609429" cy="136239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8" name="Text Box 26"/>
          <p:cNvSpPr txBox="1">
            <a:spLocks noChangeArrowheads="1"/>
          </p:cNvSpPr>
          <p:nvPr/>
        </p:nvSpPr>
        <p:spPr bwMode="auto">
          <a:xfrm>
            <a:off x="1898650" y="3454929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+mj-lt"/>
              </a:rPr>
              <a:t>0</a:t>
            </a: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1865818" y="2123016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+mj-lt"/>
              </a:rPr>
              <a:t>3</a:t>
            </a:r>
          </a:p>
        </p:txBody>
      </p:sp>
      <p:sp>
        <p:nvSpPr>
          <p:cNvPr id="10" name="Text Box 28"/>
          <p:cNvSpPr txBox="1">
            <a:spLocks noChangeArrowheads="1"/>
          </p:cNvSpPr>
          <p:nvPr/>
        </p:nvSpPr>
        <p:spPr bwMode="auto">
          <a:xfrm>
            <a:off x="1872168" y="1437216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  <a:latin typeface="+mj-lt"/>
              </a:rPr>
              <a:t>5</a:t>
            </a:r>
          </a:p>
        </p:txBody>
      </p:sp>
      <p:cxnSp>
        <p:nvCxnSpPr>
          <p:cNvPr id="11" name="AutoShape 30"/>
          <p:cNvCxnSpPr>
            <a:cxnSpLocks noChangeShapeType="1"/>
            <a:stCxn id="7" idx="1"/>
            <a:endCxn id="12" idx="0"/>
          </p:cNvCxnSpPr>
          <p:nvPr/>
        </p:nvCxnSpPr>
        <p:spPr bwMode="auto">
          <a:xfrm>
            <a:off x="4501068" y="2275416"/>
            <a:ext cx="1181100" cy="38793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</p:cxnSp>
      <p:sp>
        <p:nvSpPr>
          <p:cNvPr id="12" name="Line 34"/>
          <p:cNvSpPr>
            <a:spLocks noChangeShapeType="1"/>
          </p:cNvSpPr>
          <p:nvPr/>
        </p:nvSpPr>
        <p:spPr bwMode="auto">
          <a:xfrm flipV="1">
            <a:off x="5682168" y="2504016"/>
            <a:ext cx="1104900" cy="15933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774159" y="3714009"/>
            <a:ext cx="1543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+mj-lt"/>
              </a:rPr>
              <a:t>Immunization</a:t>
            </a: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2596068" y="2942166"/>
            <a:ext cx="0" cy="381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 rot="16200000">
            <a:off x="2369850" y="2577834"/>
            <a:ext cx="514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FFFF00"/>
                </a:solidFill>
                <a:latin typeface="+mj-lt"/>
              </a:rPr>
              <a:t>Ptx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504709" y="3637809"/>
            <a:ext cx="8386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2 wks 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419600" y="3637809"/>
            <a:ext cx="979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3-4 wks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2286000" y="3661304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2 days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2209800" y="1123209"/>
            <a:ext cx="49872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CC99"/>
                </a:solidFill>
                <a:latin typeface="+mj-lt"/>
              </a:rPr>
              <a:t>Myelin </a:t>
            </a:r>
            <a:r>
              <a:rPr lang="en-US" dirty="0" err="1" smtClean="0">
                <a:solidFill>
                  <a:srgbClr val="FFCC99"/>
                </a:solidFill>
                <a:latin typeface="+mj-lt"/>
              </a:rPr>
              <a:t>oligodendrocyte</a:t>
            </a:r>
            <a:r>
              <a:rPr lang="en-US" dirty="0" smtClean="0">
                <a:solidFill>
                  <a:srgbClr val="FFCC99"/>
                </a:solidFill>
                <a:latin typeface="+mj-lt"/>
              </a:rPr>
              <a:t> glycoprotein (MOG</a:t>
            </a:r>
            <a:r>
              <a:rPr lang="en-US" baseline="-25000" dirty="0" smtClean="0">
                <a:solidFill>
                  <a:srgbClr val="FFCC99"/>
                </a:solidFill>
                <a:latin typeface="+mj-lt"/>
              </a:rPr>
              <a:t>35-55</a:t>
            </a:r>
            <a:r>
              <a:rPr lang="en-US" dirty="0" smtClean="0">
                <a:solidFill>
                  <a:srgbClr val="FFCC99"/>
                </a:solidFill>
                <a:latin typeface="+mj-lt"/>
              </a:rPr>
              <a:t>)</a:t>
            </a:r>
            <a:endParaRPr lang="en-US" dirty="0">
              <a:solidFill>
                <a:srgbClr val="FFCC99"/>
              </a:solidFill>
              <a:latin typeface="+mj-lt"/>
            </a:endParaRPr>
          </a:p>
        </p:txBody>
      </p:sp>
      <p:sp>
        <p:nvSpPr>
          <p:cNvPr id="20" name="Text Box 31"/>
          <p:cNvSpPr txBox="1">
            <a:spLocks noChangeArrowheads="1"/>
          </p:cNvSpPr>
          <p:nvPr/>
        </p:nvSpPr>
        <p:spPr bwMode="auto">
          <a:xfrm>
            <a:off x="4614863" y="6480437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6127304" y="3637809"/>
            <a:ext cx="11116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4-6 wks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2" name="Text Box 35"/>
          <p:cNvSpPr txBox="1">
            <a:spLocks noChangeArrowheads="1"/>
          </p:cNvSpPr>
          <p:nvPr/>
        </p:nvSpPr>
        <p:spPr bwMode="auto">
          <a:xfrm>
            <a:off x="5247193" y="3893079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23" name="Text Box 36"/>
          <p:cNvSpPr txBox="1">
            <a:spLocks noChangeArrowheads="1"/>
          </p:cNvSpPr>
          <p:nvPr/>
        </p:nvSpPr>
        <p:spPr bwMode="auto">
          <a:xfrm rot="16200000">
            <a:off x="892968" y="2225728"/>
            <a:ext cx="165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+mj-lt"/>
              </a:rPr>
              <a:t>Clinical scores</a:t>
            </a:r>
          </a:p>
        </p:txBody>
      </p:sp>
      <p:sp>
        <p:nvSpPr>
          <p:cNvPr id="24" name="Line 38"/>
          <p:cNvSpPr>
            <a:spLocks noChangeShapeType="1"/>
          </p:cNvSpPr>
          <p:nvPr/>
        </p:nvSpPr>
        <p:spPr bwMode="auto">
          <a:xfrm>
            <a:off x="6787068" y="2504016"/>
            <a:ext cx="647700" cy="15933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25" name="Text Box 41"/>
          <p:cNvSpPr txBox="1">
            <a:spLocks noChangeArrowheads="1"/>
          </p:cNvSpPr>
          <p:nvPr/>
        </p:nvSpPr>
        <p:spPr bwMode="auto">
          <a:xfrm>
            <a:off x="3339424" y="1965178"/>
            <a:ext cx="1783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T cell </a:t>
            </a:r>
            <a:r>
              <a:rPr lang="en-US" dirty="0">
                <a:solidFill>
                  <a:srgbClr val="FFFF00"/>
                </a:solidFill>
                <a:latin typeface="+mj-lt"/>
              </a:rPr>
              <a:t>infiltration</a:t>
            </a:r>
          </a:p>
        </p:txBody>
      </p:sp>
      <p:sp>
        <p:nvSpPr>
          <p:cNvPr id="26" name="Rectangle 45"/>
          <p:cNvSpPr>
            <a:spLocks noChangeArrowheads="1"/>
          </p:cNvSpPr>
          <p:nvPr/>
        </p:nvSpPr>
        <p:spPr bwMode="auto">
          <a:xfrm>
            <a:off x="1273850" y="4399809"/>
            <a:ext cx="695575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0    healthy animal</a:t>
            </a:r>
            <a:endParaRPr lang="en-US" dirty="0">
              <a:solidFill>
                <a:srgbClr val="FFCC99"/>
              </a:solidFill>
              <a:latin typeface="+mj-lt"/>
              <a:cs typeface="Times New Roman" pitchFamily="18" charset="0"/>
            </a:endParaRPr>
          </a:p>
          <a:p>
            <a:pPr marL="342900" indent="-342900">
              <a:buAutoNum type="arabicPlain"/>
            </a:pPr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tail 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dragging on ground constantly</a:t>
            </a:r>
          </a:p>
          <a:p>
            <a:pPr marL="342900" indent="-342900">
              <a:buAutoNum type="arabicPlain"/>
            </a:pPr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tail 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dragging and </a:t>
            </a:r>
            <a:r>
              <a:rPr lang="en-US" dirty="0" err="1">
                <a:solidFill>
                  <a:srgbClr val="FFCC99"/>
                </a:solidFill>
                <a:latin typeface="+mj-lt"/>
                <a:cs typeface="Times New Roman" pitchFamily="18" charset="0"/>
              </a:rPr>
              <a:t>locomotor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 disturbance of at least one </a:t>
            </a:r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hind leg</a:t>
            </a:r>
            <a:endParaRPr lang="en-US" dirty="0">
              <a:solidFill>
                <a:srgbClr val="FFCC99"/>
              </a:solidFill>
              <a:latin typeface="+mj-lt"/>
              <a:cs typeface="Times New Roman" pitchFamily="18" charset="0"/>
            </a:endParaRPr>
          </a:p>
          <a:p>
            <a:pPr marL="342900" indent="-342900">
              <a:buAutoNum type="arabicPlain" startAt="3"/>
            </a:pPr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severe 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hind body paralysis </a:t>
            </a:r>
          </a:p>
          <a:p>
            <a:pPr marL="342900" indent="-342900">
              <a:buAutoNum type="arabicPlain" startAt="3"/>
            </a:pPr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severe </a:t>
            </a:r>
            <a:r>
              <a:rPr lang="en-US" dirty="0" err="1">
                <a:solidFill>
                  <a:srgbClr val="FFCC99"/>
                </a:solidFill>
                <a:latin typeface="+mj-lt"/>
                <a:cs typeface="Times New Roman" pitchFamily="18" charset="0"/>
              </a:rPr>
              <a:t>locomotor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 deficiency of front limbs</a:t>
            </a:r>
          </a:p>
          <a:p>
            <a:r>
              <a:rPr lang="en-US" dirty="0" smtClean="0">
                <a:solidFill>
                  <a:srgbClr val="FFCC99"/>
                </a:solidFill>
                <a:latin typeface="+mj-lt"/>
                <a:cs typeface="Times New Roman" pitchFamily="18" charset="0"/>
              </a:rPr>
              <a:t>5    </a:t>
            </a:r>
            <a:r>
              <a:rPr lang="en-US" dirty="0">
                <a:solidFill>
                  <a:srgbClr val="FFCC99"/>
                </a:solidFill>
                <a:latin typeface="+mj-lt"/>
                <a:cs typeface="Times New Roman" pitchFamily="18" charset="0"/>
              </a:rPr>
              <a:t>conditions to terminate experiment</a:t>
            </a:r>
          </a:p>
        </p:txBody>
      </p:sp>
      <p:sp>
        <p:nvSpPr>
          <p:cNvPr id="27" name="Text Box 46"/>
          <p:cNvSpPr txBox="1">
            <a:spLocks noChangeArrowheads="1"/>
          </p:cNvSpPr>
          <p:nvPr/>
        </p:nvSpPr>
        <p:spPr bwMode="auto">
          <a:xfrm>
            <a:off x="5854025" y="2117578"/>
            <a:ext cx="17835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T cell </a:t>
            </a:r>
            <a:r>
              <a:rPr lang="en-US" dirty="0">
                <a:solidFill>
                  <a:srgbClr val="FFFF00"/>
                </a:solidFill>
                <a:latin typeface="+mj-lt"/>
              </a:rPr>
              <a:t>infiltration</a:t>
            </a: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 flipH="1">
            <a:off x="2271984" y="2942166"/>
            <a:ext cx="324084" cy="457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974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36675"/>
          <a:stretch/>
        </p:blipFill>
        <p:spPr>
          <a:xfrm>
            <a:off x="1657490" y="816246"/>
            <a:ext cx="5790453" cy="2384752"/>
          </a:xfrm>
          <a:prstGeom prst="rect">
            <a:avLst/>
          </a:prstGeom>
        </p:spPr>
      </p:pic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828800" y="3269057"/>
            <a:ext cx="2600325" cy="2667000"/>
            <a:chOff x="1143000" y="1524000"/>
            <a:chExt cx="2600275" cy="266700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0928" b="5128"/>
            <a:stretch>
              <a:fillRect/>
            </a:stretch>
          </p:blipFill>
          <p:spPr bwMode="auto">
            <a:xfrm>
              <a:off x="1143000" y="1524000"/>
              <a:ext cx="2600275" cy="266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6"/>
            <p:cNvSpPr txBox="1">
              <a:spLocks noChangeArrowheads="1"/>
            </p:cNvSpPr>
            <p:nvPr/>
          </p:nvSpPr>
          <p:spPr bwMode="auto">
            <a:xfrm>
              <a:off x="2057400" y="1905000"/>
              <a:ext cx="93325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>
                  <a:cs typeface="Arial" charset="0"/>
                </a:rPr>
                <a:t>0.35%±0.13  </a:t>
              </a: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1371600" y="1905000"/>
              <a:ext cx="86272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b="1" dirty="0">
                  <a:cs typeface="Arial" charset="0"/>
                </a:rPr>
                <a:t>0.68%±0.1  </a:t>
              </a:r>
            </a:p>
          </p:txBody>
        </p:sp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 l="12346" b="5405"/>
          <a:stretch>
            <a:fillRect/>
          </a:stretch>
        </p:blipFill>
        <p:spPr bwMode="auto">
          <a:xfrm>
            <a:off x="4495800" y="3269057"/>
            <a:ext cx="2590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72100" y="3650057"/>
            <a:ext cx="98296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 dirty="0">
                <a:cs typeface="Arial" charset="0"/>
              </a:rPr>
              <a:t>0.13%±</a:t>
            </a:r>
            <a:r>
              <a:rPr lang="en-US" sz="1000" b="1" dirty="0" smtClean="0">
                <a:cs typeface="Arial" charset="0"/>
              </a:rPr>
              <a:t>0.05</a:t>
            </a:r>
            <a:r>
              <a:rPr lang="en-US" sz="1000" b="1" dirty="0">
                <a:cs typeface="Arial" charset="0"/>
              </a:rPr>
              <a:t>*  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641850" y="3662757"/>
            <a:ext cx="86273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b="1">
                <a:cs typeface="Arial" charset="0"/>
              </a:rPr>
              <a:t>0.6%±0.14  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4108450" y="5863028"/>
            <a:ext cx="774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CD45</a:t>
            </a: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 rot="16200000">
            <a:off x="1266031" y="4401739"/>
            <a:ext cx="885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CD11b</a:t>
            </a: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2857000" y="3193865"/>
            <a:ext cx="5437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WT</a:t>
            </a:r>
            <a:endParaRPr lang="en-US" dirty="0"/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5447800" y="3194421"/>
            <a:ext cx="9788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/>
              <a:t>Nlrp3 </a:t>
            </a:r>
            <a:r>
              <a:rPr lang="en-US" i="1" baseline="30000" dirty="0"/>
              <a:t>-/-</a:t>
            </a: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2895600" y="3464319"/>
            <a:ext cx="3746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 dirty="0"/>
              <a:t>M</a:t>
            </a:r>
            <a:r>
              <a:rPr lang="en-US" sz="1100" b="1" dirty="0">
                <a:sym typeface="Symbol" pitchFamily="18" charset="2"/>
              </a:rPr>
              <a:t></a:t>
            </a:r>
            <a:endParaRPr lang="en-US" sz="1100" b="1" dirty="0"/>
          </a:p>
        </p:txBody>
      </p:sp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2133600" y="3464319"/>
            <a:ext cx="3889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 dirty="0"/>
              <a:t>Mg</a:t>
            </a: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5486400" y="3464319"/>
            <a:ext cx="3746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 dirty="0"/>
              <a:t>M</a:t>
            </a:r>
            <a:r>
              <a:rPr lang="en-US" sz="1100" b="1" dirty="0">
                <a:sym typeface="Symbol" pitchFamily="18" charset="2"/>
              </a:rPr>
              <a:t></a:t>
            </a:r>
            <a:endParaRPr lang="en-US" sz="1100" b="1" dirty="0"/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4800600" y="3464319"/>
            <a:ext cx="38893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 dirty="0"/>
              <a:t>Mg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4061" y="6251772"/>
            <a:ext cx="7109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Expression of Nlrp3 drives inflammation within the spinal cord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9527" y="94908"/>
            <a:ext cx="6459195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dirty="0" smtClean="0">
                <a:solidFill>
                  <a:srgbClr val="FFFF00"/>
                </a:solidFill>
              </a:rPr>
              <a:t>Progression of EAE in </a:t>
            </a:r>
            <a:r>
              <a:rPr lang="en-US" sz="3100" i="1" dirty="0" smtClean="0">
                <a:solidFill>
                  <a:srgbClr val="FFFF00"/>
                </a:solidFill>
              </a:rPr>
              <a:t>Nlrp3</a:t>
            </a:r>
            <a:r>
              <a:rPr lang="en-US" sz="3100" i="1" baseline="30000" dirty="0" smtClean="0">
                <a:solidFill>
                  <a:srgbClr val="FFFF00"/>
                </a:solidFill>
              </a:rPr>
              <a:t>-/-</a:t>
            </a:r>
            <a:r>
              <a:rPr lang="en-US" sz="3100" dirty="0" smtClean="0">
                <a:solidFill>
                  <a:srgbClr val="FFFF00"/>
                </a:solidFill>
              </a:rPr>
              <a:t> mice</a:t>
            </a:r>
            <a:endParaRPr lang="en-US" sz="3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13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362200"/>
            <a:ext cx="42783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2013" y="2352869"/>
            <a:ext cx="4243387" cy="229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37864" y="1227676"/>
            <a:ext cx="673453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Three weeks after immunization spinal cords were prepared </a:t>
            </a:r>
          </a:p>
          <a:p>
            <a:pPr algn="ctr"/>
            <a:r>
              <a:rPr lang="en-US" sz="19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for </a:t>
            </a:r>
            <a:r>
              <a:rPr lang="en-US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immunohistochemistry</a:t>
            </a:r>
            <a:r>
              <a:rPr lang="en-US" sz="19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19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7885" y="1840468"/>
            <a:ext cx="88678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Myelin</a:t>
            </a:r>
            <a:endParaRPr lang="en-US" sz="19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3316" y="1828800"/>
            <a:ext cx="132279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Astrocytes</a:t>
            </a:r>
            <a:endParaRPr lang="en-US" sz="19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2650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Spinal cords from </a:t>
            </a:r>
            <a:r>
              <a:rPr lang="en-US" sz="2000" i="1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Nlrp3</a:t>
            </a:r>
            <a:r>
              <a:rPr lang="en-US" sz="2000" i="1" baseline="30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-/- </a:t>
            </a:r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mice had significantly more 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myelin and reduced gliosis</a:t>
            </a:r>
            <a:endParaRPr lang="en-US" sz="20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2133600"/>
            <a:ext cx="1533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WT               </a:t>
            </a:r>
            <a:r>
              <a:rPr lang="en-US" sz="1200" i="1" dirty="0" smtClean="0">
                <a:solidFill>
                  <a:srgbClr val="FFFF00"/>
                </a:solidFill>
              </a:rPr>
              <a:t>Nlrp3</a:t>
            </a:r>
            <a:r>
              <a:rPr lang="en-US" sz="1200" i="1" baseline="30000" dirty="0" smtClean="0">
                <a:solidFill>
                  <a:srgbClr val="FFFF00"/>
                </a:solidFill>
              </a:rPr>
              <a:t>-/-</a:t>
            </a:r>
            <a:endParaRPr lang="en-US" sz="1200" i="1" baseline="30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2133600"/>
            <a:ext cx="1489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00"/>
                </a:solidFill>
              </a:rPr>
              <a:t>WT              </a:t>
            </a:r>
            <a:r>
              <a:rPr lang="en-US" sz="1200" i="1" dirty="0" smtClean="0">
                <a:solidFill>
                  <a:srgbClr val="FFFF00"/>
                </a:solidFill>
              </a:rPr>
              <a:t>Nlrp3</a:t>
            </a:r>
            <a:r>
              <a:rPr lang="en-US" sz="1200" i="1" baseline="30000" dirty="0" smtClean="0">
                <a:solidFill>
                  <a:srgbClr val="FFFF00"/>
                </a:solidFill>
              </a:rPr>
              <a:t>-/-</a:t>
            </a:r>
            <a:endParaRPr lang="en-US" sz="1200" i="1" baseline="300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8461" y="88693"/>
            <a:ext cx="537759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100" dirty="0" smtClean="0">
                <a:solidFill>
                  <a:srgbClr val="FFFF00"/>
                </a:solidFill>
              </a:rPr>
              <a:t>Demyelination and gliosis are </a:t>
            </a:r>
          </a:p>
          <a:p>
            <a:pPr algn="ctr"/>
            <a:r>
              <a:rPr lang="en-US" sz="3100" dirty="0" smtClean="0">
                <a:solidFill>
                  <a:srgbClr val="FFFF00"/>
                </a:solidFill>
              </a:rPr>
              <a:t>reduced in Nlrp3-/- mice</a:t>
            </a:r>
            <a:endParaRPr lang="en-US" sz="3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4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133600" y="914400"/>
            <a:ext cx="4831853" cy="4495800"/>
            <a:chOff x="1029181" y="47956"/>
            <a:chExt cx="5816210" cy="6036376"/>
          </a:xfrm>
        </p:grpSpPr>
        <p:pic>
          <p:nvPicPr>
            <p:cNvPr id="2048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5623"/>
            <a:stretch>
              <a:fillRect/>
            </a:stretch>
          </p:blipFill>
          <p:spPr bwMode="auto">
            <a:xfrm>
              <a:off x="4191000" y="533400"/>
              <a:ext cx="2654391" cy="266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8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 l="25806"/>
            <a:stretch>
              <a:fillRect/>
            </a:stretch>
          </p:blipFill>
          <p:spPr bwMode="auto">
            <a:xfrm>
              <a:off x="1447800" y="533400"/>
              <a:ext cx="2667000" cy="264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TextBox 6"/>
            <p:cNvSpPr txBox="1">
              <a:spLocks noChangeArrowheads="1"/>
            </p:cNvSpPr>
            <p:nvPr/>
          </p:nvSpPr>
          <p:spPr bwMode="auto">
            <a:xfrm>
              <a:off x="2133600" y="914400"/>
              <a:ext cx="970960" cy="35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cs typeface="Arial" charset="0"/>
                </a:rPr>
                <a:t>9.2 ± 4.2  </a:t>
              </a:r>
              <a:endParaRPr lang="en-US" sz="1100" b="1" dirty="0">
                <a:cs typeface="Arial" charset="0"/>
              </a:endParaRPr>
            </a:p>
          </p:txBody>
        </p:sp>
        <p:sp>
          <p:nvSpPr>
            <p:cNvPr id="20489" name="TextBox 7"/>
            <p:cNvSpPr txBox="1">
              <a:spLocks noChangeArrowheads="1"/>
            </p:cNvSpPr>
            <p:nvPr/>
          </p:nvSpPr>
          <p:spPr bwMode="auto">
            <a:xfrm>
              <a:off x="4902290" y="914400"/>
              <a:ext cx="990256" cy="35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cs typeface="Arial" charset="0"/>
                </a:rPr>
                <a:t>2.9 ± 1.2</a:t>
              </a:r>
              <a:r>
                <a:rPr lang="en-US" sz="1100" b="1" dirty="0">
                  <a:cs typeface="Arial" charset="0"/>
                </a:rPr>
                <a:t>* </a:t>
              </a:r>
            </a:p>
          </p:txBody>
        </p:sp>
        <p:sp>
          <p:nvSpPr>
            <p:cNvPr id="20490" name="TextBox 8"/>
            <p:cNvSpPr txBox="1">
              <a:spLocks noChangeArrowheads="1"/>
            </p:cNvSpPr>
            <p:nvPr/>
          </p:nvSpPr>
          <p:spPr bwMode="auto">
            <a:xfrm>
              <a:off x="2286000" y="47956"/>
              <a:ext cx="654511" cy="495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WT</a:t>
              </a:r>
              <a:endParaRPr lang="en-US" dirty="0">
                <a:solidFill>
                  <a:srgbClr val="FFFF00"/>
                </a:solidFill>
              </a:endParaRPr>
            </a:p>
          </p:txBody>
        </p:sp>
        <p:sp>
          <p:nvSpPr>
            <p:cNvPr id="20491" name="TextBox 9"/>
            <p:cNvSpPr txBox="1">
              <a:spLocks noChangeArrowheads="1"/>
            </p:cNvSpPr>
            <p:nvPr/>
          </p:nvSpPr>
          <p:spPr bwMode="auto">
            <a:xfrm>
              <a:off x="5194365" y="47956"/>
              <a:ext cx="1061651" cy="495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FFFF00"/>
                  </a:solidFill>
                </a:rPr>
                <a:t>Nlrp3</a:t>
              </a:r>
              <a:r>
                <a:rPr lang="en-US" i="1" baseline="30000" dirty="0">
                  <a:solidFill>
                    <a:srgbClr val="FFFF00"/>
                  </a:solidFill>
                </a:rPr>
                <a:t>-/-</a:t>
              </a:r>
            </a:p>
          </p:txBody>
        </p:sp>
        <p:sp>
          <p:nvSpPr>
            <p:cNvPr id="20492" name="TextBox 10"/>
            <p:cNvSpPr txBox="1">
              <a:spLocks noChangeArrowheads="1"/>
            </p:cNvSpPr>
            <p:nvPr/>
          </p:nvSpPr>
          <p:spPr bwMode="auto">
            <a:xfrm>
              <a:off x="3886199" y="5715000"/>
              <a:ext cx="77457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</a:rPr>
                <a:t>CD44</a:t>
              </a:r>
            </a:p>
          </p:txBody>
        </p:sp>
        <p:sp>
          <p:nvSpPr>
            <p:cNvPr id="20493" name="TextBox 11"/>
            <p:cNvSpPr txBox="1">
              <a:spLocks noChangeArrowheads="1"/>
            </p:cNvSpPr>
            <p:nvPr/>
          </p:nvSpPr>
          <p:spPr bwMode="auto">
            <a:xfrm rot="16200000">
              <a:off x="762679" y="1604841"/>
              <a:ext cx="977577" cy="444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FFFF00"/>
                  </a:solidFill>
                </a:rPr>
                <a:t>IFN-</a:t>
              </a:r>
              <a:r>
                <a:rPr lang="en-US" dirty="0" smtClean="0">
                  <a:solidFill>
                    <a:srgbClr val="FFFF00"/>
                  </a:solidFill>
                  <a:latin typeface="Symbol" pitchFamily="18" charset="2"/>
                </a:rPr>
                <a:t>g</a:t>
              </a:r>
              <a:endParaRPr lang="en-US" dirty="0">
                <a:solidFill>
                  <a:srgbClr val="FFFF00"/>
                </a:solidFill>
                <a:latin typeface="Symbol" pitchFamily="18" charset="2"/>
              </a:endParaRPr>
            </a:p>
          </p:txBody>
        </p:sp>
        <p:pic>
          <p:nvPicPr>
            <p:cNvPr id="2049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7800" y="3242408"/>
              <a:ext cx="2667000" cy="2548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5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191000" y="3276601"/>
              <a:ext cx="2628644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6" name="TextBox 14"/>
            <p:cNvSpPr txBox="1">
              <a:spLocks noChangeArrowheads="1"/>
            </p:cNvSpPr>
            <p:nvPr/>
          </p:nvSpPr>
          <p:spPr bwMode="auto">
            <a:xfrm>
              <a:off x="2057400" y="3352800"/>
              <a:ext cx="970960" cy="35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cs typeface="Arial" charset="0"/>
                </a:rPr>
                <a:t>3.5 ± 0.9  </a:t>
              </a:r>
              <a:endParaRPr lang="en-US" sz="1100" b="1" dirty="0">
                <a:cs typeface="Arial" charset="0"/>
              </a:endParaRPr>
            </a:p>
          </p:txBody>
        </p:sp>
        <p:sp>
          <p:nvSpPr>
            <p:cNvPr id="20497" name="TextBox 15"/>
            <p:cNvSpPr txBox="1">
              <a:spLocks noChangeArrowheads="1"/>
            </p:cNvSpPr>
            <p:nvPr/>
          </p:nvSpPr>
          <p:spPr bwMode="auto">
            <a:xfrm>
              <a:off x="4724400" y="3429001"/>
              <a:ext cx="1084806" cy="35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cs typeface="Arial" charset="0"/>
                </a:rPr>
                <a:t>1.84 ± 1.1</a:t>
              </a:r>
              <a:r>
                <a:rPr lang="en-US" sz="1100" b="1" dirty="0">
                  <a:cs typeface="Arial" charset="0"/>
                </a:rPr>
                <a:t>* </a:t>
              </a:r>
            </a:p>
          </p:txBody>
        </p:sp>
        <p:sp>
          <p:nvSpPr>
            <p:cNvPr id="20498" name="TextBox 16"/>
            <p:cNvSpPr txBox="1">
              <a:spLocks noChangeArrowheads="1"/>
            </p:cNvSpPr>
            <p:nvPr/>
          </p:nvSpPr>
          <p:spPr bwMode="auto">
            <a:xfrm rot="16200000">
              <a:off x="896242" y="4176299"/>
              <a:ext cx="710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</a:rPr>
                <a:t>IL-17</a:t>
              </a:r>
            </a:p>
          </p:txBody>
        </p:sp>
      </p:grpSp>
      <p:sp>
        <p:nvSpPr>
          <p:cNvPr id="20485" name="TextBox 24"/>
          <p:cNvSpPr txBox="1">
            <a:spLocks noChangeArrowheads="1"/>
          </p:cNvSpPr>
          <p:nvPr/>
        </p:nvSpPr>
        <p:spPr bwMode="auto">
          <a:xfrm>
            <a:off x="533400" y="5638800"/>
            <a:ext cx="815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Th1 and Th17 responses are reduced in </a:t>
            </a:r>
            <a:r>
              <a:rPr lang="en-US" sz="2000" i="1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Nlrp3</a:t>
            </a:r>
            <a:r>
              <a:rPr lang="en-US" sz="2000" i="1" baseline="30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-/- </a:t>
            </a:r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mice</a:t>
            </a:r>
            <a:endParaRPr lang="en-US" sz="20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0986" y="217250"/>
            <a:ext cx="791155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dirty="0" smtClean="0">
                <a:solidFill>
                  <a:srgbClr val="FFFF00"/>
                </a:solidFill>
              </a:rPr>
              <a:t>Th1 and Th17 responses after </a:t>
            </a:r>
            <a:r>
              <a:rPr lang="en-US" sz="3100" i="1" dirty="0" smtClean="0">
                <a:solidFill>
                  <a:srgbClr val="FFFF00"/>
                </a:solidFill>
              </a:rPr>
              <a:t>ex vivo </a:t>
            </a:r>
            <a:r>
              <a:rPr lang="en-US" sz="3100" dirty="0" smtClean="0">
                <a:solidFill>
                  <a:srgbClr val="FFFF00"/>
                </a:solidFill>
              </a:rPr>
              <a:t>recall </a:t>
            </a:r>
            <a:endParaRPr lang="en-US" sz="3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9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32"/>
            <a:ext cx="8229600" cy="678661"/>
          </a:xfrm>
        </p:spPr>
        <p:txBody>
          <a:bodyPr>
            <a:normAutofit/>
          </a:bodyPr>
          <a:lstStyle/>
          <a:p>
            <a:r>
              <a:rPr lang="en-US" sz="3100" dirty="0" smtClean="0"/>
              <a:t>NLRP3 plays detrimental role in MS</a:t>
            </a:r>
            <a:endParaRPr lang="en-US" sz="3100" dirty="0"/>
          </a:p>
        </p:txBody>
      </p:sp>
      <p:sp>
        <p:nvSpPr>
          <p:cNvPr id="4" name="TextBox 3"/>
          <p:cNvSpPr txBox="1"/>
          <p:nvPr/>
        </p:nvSpPr>
        <p:spPr>
          <a:xfrm>
            <a:off x="521202" y="1540190"/>
            <a:ext cx="797983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Gris et al J Immunology 2011</a:t>
            </a:r>
          </a:p>
          <a:p>
            <a:r>
              <a:rPr lang="en-US" dirty="0">
                <a:solidFill>
                  <a:srgbClr val="FFFF00"/>
                </a:solidFill>
              </a:rPr>
              <a:t>Inoue and Shinohara Autoimmune Dis. 2013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Cuprizone</a:t>
            </a:r>
            <a:r>
              <a:rPr lang="en-US" dirty="0" smtClean="0">
                <a:solidFill>
                  <a:srgbClr val="FFFF00"/>
                </a:solidFill>
              </a:rPr>
              <a:t> model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The inflammasome sensor, NLRP3, regulates CNS inflammation and demyelination via caspse-1 and IL-18. </a:t>
            </a:r>
            <a:r>
              <a:rPr lang="en-US" dirty="0" err="1" smtClean="0">
                <a:solidFill>
                  <a:srgbClr val="FFFF00"/>
                </a:solidFill>
              </a:rPr>
              <a:t>Jha</a:t>
            </a:r>
            <a:r>
              <a:rPr lang="en-US" dirty="0" smtClean="0">
                <a:solidFill>
                  <a:srgbClr val="FFFF00"/>
                </a:solidFill>
              </a:rPr>
              <a:t> et al J </a:t>
            </a:r>
            <a:r>
              <a:rPr lang="en-US" dirty="0" err="1">
                <a:solidFill>
                  <a:srgbClr val="FFFF00"/>
                </a:solidFill>
              </a:rPr>
              <a:t>Neurosci</a:t>
            </a:r>
            <a:r>
              <a:rPr lang="en-US" dirty="0">
                <a:solidFill>
                  <a:srgbClr val="FFFF00"/>
                </a:solidFill>
              </a:rPr>
              <a:t>. 2010 </a:t>
            </a:r>
            <a:r>
              <a:rPr lang="en-US" dirty="0" smtClean="0">
                <a:solidFill>
                  <a:srgbClr val="FFFF00"/>
                </a:solidFill>
              </a:rPr>
              <a:t>Nov</a:t>
            </a:r>
          </a:p>
          <a:p>
            <a:r>
              <a:rPr lang="en-US" dirty="0" err="1">
                <a:solidFill>
                  <a:srgbClr val="FFFF00"/>
                </a:solidFill>
              </a:rPr>
              <a:t>Caspase</a:t>
            </a:r>
            <a:r>
              <a:rPr lang="en-US" dirty="0">
                <a:solidFill>
                  <a:srgbClr val="FFFF00"/>
                </a:solidFill>
              </a:rPr>
              <a:t> 1 KO has improved course of EAE</a:t>
            </a:r>
          </a:p>
          <a:p>
            <a:r>
              <a:rPr lang="en-US" dirty="0">
                <a:solidFill>
                  <a:srgbClr val="FFFF00"/>
                </a:solidFill>
              </a:rPr>
              <a:t>ASC KO </a:t>
            </a:r>
            <a:r>
              <a:rPr lang="en-US" dirty="0" smtClean="0">
                <a:solidFill>
                  <a:srgbClr val="FFFF00"/>
                </a:solidFill>
              </a:rPr>
              <a:t>Shaw et al </a:t>
            </a:r>
            <a:r>
              <a:rPr lang="en-US" dirty="0">
                <a:solidFill>
                  <a:srgbClr val="FFFF00"/>
                </a:solidFill>
              </a:rPr>
              <a:t>J </a:t>
            </a:r>
            <a:r>
              <a:rPr lang="en-US" dirty="0" err="1">
                <a:solidFill>
                  <a:srgbClr val="FFFF00"/>
                </a:solidFill>
              </a:rPr>
              <a:t>Immunol</a:t>
            </a:r>
            <a:r>
              <a:rPr lang="en-US" dirty="0">
                <a:solidFill>
                  <a:srgbClr val="FFFF00"/>
                </a:solidFill>
              </a:rPr>
              <a:t>. 2010 May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NOD1 and NOD 2 </a:t>
            </a:r>
            <a:r>
              <a:rPr lang="en-US" dirty="0" smtClean="0">
                <a:solidFill>
                  <a:srgbClr val="FFFF00"/>
                </a:solidFill>
              </a:rPr>
              <a:t>enhance pro-</a:t>
            </a:r>
            <a:r>
              <a:rPr lang="en-US" dirty="0" err="1" smtClean="0">
                <a:solidFill>
                  <a:srgbClr val="FFFF00"/>
                </a:solidFill>
              </a:rPr>
              <a:t>infammatory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>
                <a:solidFill>
                  <a:srgbClr val="FFFF00"/>
                </a:solidFill>
              </a:rPr>
              <a:t>role of dendritic </a:t>
            </a:r>
            <a:r>
              <a:rPr lang="en-US" dirty="0" smtClean="0">
                <a:solidFill>
                  <a:srgbClr val="FFFF00"/>
                </a:solidFill>
              </a:rPr>
              <a:t>cells and </a:t>
            </a:r>
            <a:r>
              <a:rPr lang="en-US" dirty="0">
                <a:solidFill>
                  <a:srgbClr val="FFFF00"/>
                </a:solidFill>
              </a:rPr>
              <a:t>augment CNS inflammation in mice. Immunity 2011 Jan 28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3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224"/>
            <a:ext cx="8229600" cy="6786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Nlrx1 and Nlrp12</a:t>
            </a:r>
            <a:br>
              <a:rPr lang="en-US" dirty="0" smtClean="0"/>
            </a:br>
            <a:r>
              <a:rPr lang="en-US" dirty="0" smtClean="0"/>
              <a:t>Negative regulators of NFkB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951294" y="1873171"/>
            <a:ext cx="1320252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371996" y="1882061"/>
            <a:ext cx="2367681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Nucleotide-binding </a:t>
            </a:r>
          </a:p>
        </p:txBody>
      </p:sp>
      <p:sp>
        <p:nvSpPr>
          <p:cNvPr id="6" name="Rectangle 5"/>
          <p:cNvSpPr/>
          <p:nvPr/>
        </p:nvSpPr>
        <p:spPr>
          <a:xfrm>
            <a:off x="6001015" y="1787064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03640" y="1788768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06265" y="179047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15690" y="1787064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23706" y="179047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026331" y="1792176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228956" y="1793880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438381" y="179047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50119" y="1370143"/>
            <a:ext cx="723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Nlrx1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8969" y="3435767"/>
            <a:ext cx="864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Nlrp12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962928" y="3968061"/>
            <a:ext cx="1320252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Pyrin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3383630" y="3976951"/>
            <a:ext cx="2367681" cy="28702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Nucleotide-binding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12649" y="3881954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6215274" y="3883658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417899" y="388536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6627324" y="3881954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835340" y="388536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037965" y="3887066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240590" y="3888770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450015" y="3885362"/>
            <a:ext cx="150848" cy="46640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75384" y="2260289"/>
            <a:ext cx="7433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Localized to mitochondria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Inhibits NFkB and Type I interferon signaling during viral infections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Plays role in cell death (autophagy and apoptosis)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Augments ROS production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4313" y="4664086"/>
            <a:ext cx="68452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Inhibits </a:t>
            </a:r>
            <a:r>
              <a:rPr lang="en-US" dirty="0" err="1" smtClean="0">
                <a:solidFill>
                  <a:srgbClr val="FFFF00"/>
                </a:solidFill>
              </a:rPr>
              <a:t>NFkB</a:t>
            </a:r>
            <a:r>
              <a:rPr lang="en-US" dirty="0" smtClean="0">
                <a:solidFill>
                  <a:srgbClr val="FFFF00"/>
                </a:solidFill>
              </a:rPr>
              <a:t> pathway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Plays role in intestinal </a:t>
            </a:r>
            <a:r>
              <a:rPr lang="en-US" dirty="0" err="1" smtClean="0">
                <a:solidFill>
                  <a:srgbClr val="FFFF00"/>
                </a:solidFill>
              </a:rPr>
              <a:t>tumorogenesis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Forms an inflammasome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Associates with human diseases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63886" y="1801052"/>
            <a:ext cx="246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Leucine-rich repeat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02186" y="3968061"/>
            <a:ext cx="246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Leucine-rich repeat </a:t>
            </a:r>
          </a:p>
        </p:txBody>
      </p:sp>
    </p:spTree>
    <p:extLst>
      <p:ext uri="{BB962C8B-B14F-4D97-AF65-F5344CB8AC3E}">
        <p14:creationId xmlns:p14="http://schemas.microsoft.com/office/powerpoint/2010/main" val="41678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Nlrx1 controls inflammation within the CNS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1338"/>
          <a:stretch/>
        </p:blipFill>
        <p:spPr>
          <a:xfrm>
            <a:off x="1313077" y="1279919"/>
            <a:ext cx="6146750" cy="4316984"/>
          </a:xfrm>
        </p:spPr>
      </p:pic>
      <p:sp>
        <p:nvSpPr>
          <p:cNvPr id="5" name="TextBox 4"/>
          <p:cNvSpPr txBox="1"/>
          <p:nvPr/>
        </p:nvSpPr>
        <p:spPr>
          <a:xfrm>
            <a:off x="1241324" y="939289"/>
            <a:ext cx="628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Adoptive transfer of encephalitogenic T cells from 2D2 mice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3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48"/>
          <a:stretch>
            <a:fillRect/>
          </a:stretch>
        </p:blipFill>
        <p:spPr bwMode="auto">
          <a:xfrm>
            <a:off x="457108" y="1516062"/>
            <a:ext cx="8382092" cy="3970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5400" y="152400"/>
            <a:ext cx="6646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  <a:latin typeface="+mj-lt"/>
              </a:rPr>
              <a:t>Nlrx1</a:t>
            </a:r>
            <a:r>
              <a:rPr lang="en-US" sz="3200" baseline="30000" dirty="0" smtClean="0">
                <a:solidFill>
                  <a:srgbClr val="FFFF00"/>
                </a:solidFill>
                <a:latin typeface="+mj-lt"/>
              </a:rPr>
              <a:t>-/- </a:t>
            </a:r>
            <a:r>
              <a:rPr lang="en-US" sz="3200" dirty="0" smtClean="0">
                <a:solidFill>
                  <a:srgbClr val="FFFF00"/>
                </a:solidFill>
                <a:latin typeface="+mj-lt"/>
              </a:rPr>
              <a:t>mice have exacerbated EAE</a:t>
            </a:r>
            <a:endParaRPr lang="en-US" sz="32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47800" y="1066800"/>
            <a:ext cx="6444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Myelin                          Astrocytes                               Neurons      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06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pPr algn="ctr"/>
            <a:r>
              <a:rPr lang="en-GB" sz="3100" i="1" dirty="0">
                <a:solidFill>
                  <a:srgbClr val="FFFF00"/>
                </a:solidFill>
                <a:latin typeface="Arial" charset="0"/>
              </a:rPr>
              <a:t>Nlrx1</a:t>
            </a:r>
            <a:r>
              <a:rPr lang="en-GB" sz="3100" i="1" baseline="30000" dirty="0">
                <a:solidFill>
                  <a:srgbClr val="FFFF00"/>
                </a:solidFill>
                <a:latin typeface="Arial" charset="0"/>
              </a:rPr>
              <a:t>−/−</a:t>
            </a:r>
            <a:r>
              <a:rPr lang="en-GB" sz="3100" baseline="30000" dirty="0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GB" sz="3100" dirty="0">
                <a:solidFill>
                  <a:srgbClr val="FFFF00"/>
                </a:solidFill>
                <a:latin typeface="Arial" charset="0"/>
              </a:rPr>
              <a:t>microglia have enhanced inflammatory responses.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80" y="1496462"/>
            <a:ext cx="6840000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25440" y="6546758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100" b="1" dirty="0" err="1">
                <a:latin typeface="Arial" charset="0"/>
              </a:rPr>
              <a:t>Eitas</a:t>
            </a:r>
            <a:r>
              <a:rPr lang="en-GB" sz="1100" b="1" dirty="0">
                <a:latin typeface="Arial" charset="0"/>
              </a:rPr>
              <a:t> T K et al. J. Biol. Chem. 2014;289:4173-4179</a:t>
            </a:r>
          </a:p>
        </p:txBody>
      </p:sp>
    </p:spTree>
    <p:extLst>
      <p:ext uri="{BB962C8B-B14F-4D97-AF65-F5344CB8AC3E}">
        <p14:creationId xmlns:p14="http://schemas.microsoft.com/office/powerpoint/2010/main" val="34621073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336"/>
            <a:ext cx="8229600" cy="678661"/>
          </a:xfrm>
        </p:spPr>
        <p:txBody>
          <a:bodyPr>
            <a:normAutofit/>
          </a:bodyPr>
          <a:lstStyle/>
          <a:p>
            <a:r>
              <a:rPr lang="en-US" sz="3100" dirty="0" smtClean="0"/>
              <a:t>Conclusions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70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NLRs play detrimental role in development of EAE by augmenting pro-inflammatory effect of T cells, dendritic cells, macrophages, and microglia.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Inflammasome, Nlrp3, NOD1, and NOD2</a:t>
            </a:r>
          </a:p>
          <a:p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NLRS can play protective role by acting at the level of microglia and macrophages to control excessive inflammation.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NLRX1 and NLRP12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58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ihr_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5224611"/>
            <a:ext cx="1052308" cy="641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" r="50000" b="3658"/>
          <a:stretch/>
        </p:blipFill>
        <p:spPr bwMode="auto">
          <a:xfrm>
            <a:off x="4761566" y="5230871"/>
            <a:ext cx="1698499" cy="63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547" y="5230871"/>
            <a:ext cx="2470994" cy="64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70329" y="321734"/>
            <a:ext cx="3631930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100" dirty="0" smtClean="0">
                <a:solidFill>
                  <a:srgbClr val="FFFF00"/>
                </a:solidFill>
              </a:rPr>
              <a:t>Acknowledgements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1" t="10846" r="61988" b="81356"/>
          <a:stretch/>
        </p:blipFill>
        <p:spPr bwMode="auto">
          <a:xfrm>
            <a:off x="107627" y="5230872"/>
            <a:ext cx="2132948" cy="64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38668" y="1447799"/>
            <a:ext cx="2336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UNC at Chapel Hill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</a:t>
            </a:r>
            <a:r>
              <a:rPr lang="en-US" dirty="0">
                <a:solidFill>
                  <a:srgbClr val="FFFF00"/>
                </a:solidFill>
              </a:rPr>
              <a:t>. </a:t>
            </a:r>
            <a:r>
              <a:rPr lang="en-US" dirty="0" smtClean="0">
                <a:solidFill>
                  <a:srgbClr val="FFFF00"/>
                </a:solidFill>
              </a:rPr>
              <a:t>Ting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</a:t>
            </a:r>
            <a:r>
              <a:rPr lang="en-US" dirty="0">
                <a:solidFill>
                  <a:srgbClr val="FFFF00"/>
                </a:solidFill>
              </a:rPr>
              <a:t>. </a:t>
            </a:r>
            <a:r>
              <a:rPr lang="en-US" dirty="0" err="1" smtClean="0">
                <a:solidFill>
                  <a:srgbClr val="FFFF00"/>
                </a:solidFill>
              </a:rPr>
              <a:t>Eitas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Dr</a:t>
            </a:r>
            <a:r>
              <a:rPr lang="en-US" dirty="0">
                <a:solidFill>
                  <a:srgbClr val="FFFF00"/>
                </a:solidFill>
              </a:rPr>
              <a:t>. Wen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38669" y="2675466"/>
            <a:ext cx="2416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University of Florida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Dr. </a:t>
            </a:r>
            <a:r>
              <a:rPr lang="en-US" dirty="0" err="1" smtClean="0">
                <a:solidFill>
                  <a:srgbClr val="FFFF00"/>
                </a:solidFill>
              </a:rPr>
              <a:t>Jobin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12267" y="1456264"/>
            <a:ext cx="20569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McGill University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Dr. Gris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Dr. </a:t>
            </a:r>
            <a:r>
              <a:rPr lang="en-US" dirty="0" err="1" smtClean="0">
                <a:solidFill>
                  <a:srgbClr val="FFFF00"/>
                </a:solidFill>
              </a:rPr>
              <a:t>Antel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2267" y="2674034"/>
            <a:ext cx="2650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University </a:t>
            </a:r>
            <a:r>
              <a:rPr lang="en-US" b="1" dirty="0" smtClean="0">
                <a:solidFill>
                  <a:srgbClr val="FFFF00"/>
                </a:solidFill>
              </a:rPr>
              <a:t>of Bayreuth</a:t>
            </a:r>
            <a:endParaRPr lang="en-US" b="1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Dr. Braun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12267" y="3526595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FFFF00"/>
                </a:solidFill>
              </a:rPr>
              <a:t>University of </a:t>
            </a:r>
            <a:r>
              <a:rPr lang="en-CA" b="1" dirty="0" err="1" smtClean="0">
                <a:solidFill>
                  <a:srgbClr val="FFFF00"/>
                </a:solidFill>
              </a:rPr>
              <a:t>Klien</a:t>
            </a:r>
            <a:endParaRPr lang="en-CA" b="1" dirty="0" smtClean="0">
              <a:solidFill>
                <a:srgbClr val="FFFF00"/>
              </a:solidFill>
            </a:endParaRPr>
          </a:p>
          <a:p>
            <a:r>
              <a:rPr lang="en-CA" dirty="0" smtClean="0">
                <a:solidFill>
                  <a:srgbClr val="FFFF00"/>
                </a:solidFill>
              </a:rPr>
              <a:t>Dr. </a:t>
            </a:r>
            <a:r>
              <a:rPr lang="en-CA" dirty="0" err="1" smtClean="0">
                <a:solidFill>
                  <a:srgbClr val="FFFF00"/>
                </a:solidFill>
              </a:rPr>
              <a:t>Rosenstiel</a:t>
            </a:r>
            <a:r>
              <a:rPr lang="en-CA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205" y="5224612"/>
            <a:ext cx="1456265" cy="6438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72757" y="3330418"/>
            <a:ext cx="29290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University </a:t>
            </a:r>
            <a:r>
              <a:rPr lang="en-US" b="1" dirty="0" smtClean="0">
                <a:solidFill>
                  <a:srgbClr val="FFFF00"/>
                </a:solidFill>
              </a:rPr>
              <a:t>of </a:t>
            </a:r>
            <a:r>
              <a:rPr lang="en-US" b="1" dirty="0" err="1" smtClean="0">
                <a:solidFill>
                  <a:srgbClr val="FFFF00"/>
                </a:solidFill>
              </a:rPr>
              <a:t>Sherbrooke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Autism group</a:t>
            </a:r>
            <a:endParaRPr lang="en-US" b="1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Dr. </a:t>
            </a:r>
            <a:r>
              <a:rPr lang="en-US" dirty="0" err="1" smtClean="0">
                <a:solidFill>
                  <a:srgbClr val="FFFF00"/>
                </a:solidFill>
              </a:rPr>
              <a:t>Takser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90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5976" y="2607835"/>
            <a:ext cx="3293817" cy="234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4040193" cy="3357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77896" y="234759"/>
            <a:ext cx="13935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dirty="0" smtClean="0">
                <a:solidFill>
                  <a:srgbClr val="FFFF00"/>
                </a:solidFill>
              </a:rPr>
              <a:t>Nlrp12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0467" y="5497750"/>
            <a:ext cx="52683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Nlrp12</a:t>
            </a:r>
            <a:r>
              <a:rPr lang="en-US" sz="2000" i="1" baseline="30000" dirty="0" smtClean="0">
                <a:solidFill>
                  <a:srgbClr val="FFFF00"/>
                </a:solidFill>
              </a:rPr>
              <a:t>-/-</a:t>
            </a:r>
            <a:r>
              <a:rPr lang="en-US" sz="2000" baseline="30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mice have exacerbated form of EAE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 and elevated inflammatory response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39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100" dirty="0" smtClean="0"/>
              <a:t>Nlrp12 inhibitor of </a:t>
            </a:r>
            <a:r>
              <a:rPr lang="en-US" sz="3100" dirty="0" err="1" smtClean="0">
                <a:solidFill>
                  <a:srgbClr val="FFFF00"/>
                </a:solidFill>
              </a:rPr>
              <a:t>iNOS</a:t>
            </a:r>
            <a:r>
              <a:rPr lang="en-US" sz="3100" dirty="0" smtClean="0">
                <a:solidFill>
                  <a:srgbClr val="FFFF00"/>
                </a:solidFill>
              </a:rPr>
              <a:t> and cytokines expression </a:t>
            </a:r>
            <a:endParaRPr lang="en-US" sz="3100" dirty="0">
              <a:solidFill>
                <a:srgbClr val="FFFF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2133600" cy="388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020127"/>
            <a:ext cx="2439969" cy="380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0" y="5943600"/>
            <a:ext cx="55304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Significant increase in </a:t>
            </a:r>
            <a:r>
              <a:rPr lang="en-US" sz="2000" dirty="0" err="1" smtClean="0">
                <a:solidFill>
                  <a:srgbClr val="FFFF00"/>
                </a:solidFill>
              </a:rPr>
              <a:t>iNOS</a:t>
            </a:r>
            <a:r>
              <a:rPr lang="en-US" sz="2000" dirty="0" smtClean="0">
                <a:solidFill>
                  <a:srgbClr val="FFFF00"/>
                </a:solidFill>
              </a:rPr>
              <a:t> expression and </a:t>
            </a:r>
          </a:p>
          <a:p>
            <a:r>
              <a:rPr lang="en-US" sz="2000" dirty="0" err="1" smtClean="0">
                <a:solidFill>
                  <a:srgbClr val="FFFF00"/>
                </a:solidFill>
              </a:rPr>
              <a:t>TNF</a:t>
            </a:r>
            <a:r>
              <a:rPr lang="en-US" sz="2000" dirty="0" err="1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en-US" sz="2000" dirty="0" smtClean="0">
                <a:solidFill>
                  <a:srgbClr val="FFFF00"/>
                </a:solidFill>
              </a:rPr>
              <a:t> and IL-6 production by </a:t>
            </a:r>
            <a:r>
              <a:rPr lang="en-US" sz="2000" i="1" dirty="0" smtClean="0">
                <a:solidFill>
                  <a:srgbClr val="FFFF00"/>
                </a:solidFill>
              </a:rPr>
              <a:t>Nlrp12</a:t>
            </a:r>
            <a:r>
              <a:rPr lang="en-US" sz="2000" i="1" baseline="30000" dirty="0" smtClean="0">
                <a:solidFill>
                  <a:srgbClr val="FFFF00"/>
                </a:solidFill>
              </a:rPr>
              <a:t>-/-</a:t>
            </a:r>
            <a:r>
              <a:rPr lang="en-US" sz="2000" baseline="30000" dirty="0" smtClean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microglia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9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197624"/>
            <a:ext cx="8493120" cy="61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pPr algn="ctr"/>
            <a:r>
              <a:rPr lang="en-GB" sz="3100" dirty="0" smtClean="0">
                <a:solidFill>
                  <a:srgbClr val="FFFF00"/>
                </a:solidFill>
                <a:latin typeface="Arial" charset="0"/>
              </a:rPr>
              <a:t>Microglia and macrophages are </a:t>
            </a:r>
            <a:r>
              <a:rPr lang="en-GB" sz="3100" dirty="0" err="1">
                <a:solidFill>
                  <a:srgbClr val="FFFF00"/>
                </a:solidFill>
                <a:latin typeface="Arial" charset="0"/>
              </a:rPr>
              <a:t>hyperactivated</a:t>
            </a:r>
            <a:r>
              <a:rPr lang="en-GB" sz="3100" dirty="0">
                <a:solidFill>
                  <a:srgbClr val="FFFF00"/>
                </a:solidFill>
                <a:latin typeface="Arial" charset="0"/>
              </a:rPr>
              <a:t> in </a:t>
            </a:r>
            <a:r>
              <a:rPr lang="en-GB" sz="3100" i="1" dirty="0">
                <a:solidFill>
                  <a:srgbClr val="FFFF00"/>
                </a:solidFill>
                <a:latin typeface="Arial" charset="0"/>
              </a:rPr>
              <a:t>Nlrx1</a:t>
            </a:r>
            <a:r>
              <a:rPr lang="en-GB" sz="3100" i="1" baseline="30000" dirty="0">
                <a:solidFill>
                  <a:srgbClr val="FFFF00"/>
                </a:solidFill>
                <a:latin typeface="Arial" charset="0"/>
              </a:rPr>
              <a:t>−/−</a:t>
            </a:r>
            <a:r>
              <a:rPr lang="en-GB" sz="3100" dirty="0">
                <a:solidFill>
                  <a:srgbClr val="FFFF00"/>
                </a:solidFill>
                <a:latin typeface="Arial" charset="0"/>
              </a:rPr>
              <a:t> mice during </a:t>
            </a:r>
            <a:r>
              <a:rPr lang="en-GB" sz="3100" dirty="0" smtClean="0">
                <a:solidFill>
                  <a:srgbClr val="FFFF00"/>
                </a:solidFill>
                <a:latin typeface="Arial" charset="0"/>
              </a:rPr>
              <a:t>EAE</a:t>
            </a:r>
            <a:endParaRPr lang="en-GB" sz="3100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5245" y="1254854"/>
            <a:ext cx="3962941" cy="5062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658240" y="6395664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5pPr>
            <a:lvl6pPr marL="15367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6pPr>
            <a:lvl7pPr marL="19939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7pPr>
            <a:lvl8pPr marL="24511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8pPr>
            <a:lvl9pPr marL="2908300" indent="-2159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gothic" charset="0"/>
              </a:defRPr>
            </a:lvl9pPr>
          </a:lstStyle>
          <a:p>
            <a:r>
              <a:rPr lang="en-GB" sz="1100" b="1" dirty="0" err="1">
                <a:latin typeface="Arial" charset="0"/>
              </a:rPr>
              <a:t>Eitas</a:t>
            </a:r>
            <a:r>
              <a:rPr lang="en-GB" sz="1100" b="1" dirty="0">
                <a:latin typeface="Arial" charset="0"/>
              </a:rPr>
              <a:t> T K et al. J. Biol. Chem. 2014;289:4173-4179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6393" y="1958916"/>
            <a:ext cx="172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Macrophages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793" y="4759081"/>
            <a:ext cx="114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Microglia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9423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35811" y="5638800"/>
            <a:ext cx="51603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Spinal cords from </a:t>
            </a:r>
            <a:r>
              <a:rPr lang="en-US" sz="2000" i="1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Nlrp3</a:t>
            </a:r>
            <a:r>
              <a:rPr lang="en-US" sz="2000" i="1" baseline="30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-/- </a:t>
            </a:r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animals had fewer</a:t>
            </a:r>
          </a:p>
          <a:p>
            <a:pPr algn="ctr"/>
            <a:r>
              <a:rPr lang="en-US" sz="20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CD4 and CD8 T cells</a:t>
            </a:r>
            <a:endParaRPr lang="en-US" sz="2000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354931"/>
            <a:ext cx="4343400" cy="420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048000" y="990600"/>
            <a:ext cx="3040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C99"/>
                </a:solidFill>
              </a:rPr>
              <a:t>WT                           </a:t>
            </a:r>
            <a:r>
              <a:rPr lang="en-US" i="1" dirty="0" smtClean="0">
                <a:solidFill>
                  <a:srgbClr val="FFCC99"/>
                </a:solidFill>
              </a:rPr>
              <a:t>Nlrp3</a:t>
            </a:r>
            <a:r>
              <a:rPr lang="en-US" i="1" baseline="30000" dirty="0" smtClean="0">
                <a:solidFill>
                  <a:srgbClr val="FFCC99"/>
                </a:solidFill>
              </a:rPr>
              <a:t>-/-</a:t>
            </a:r>
            <a:endParaRPr lang="en-US" i="1" baseline="30000" dirty="0">
              <a:solidFill>
                <a:srgbClr val="FFCC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8835" y="291613"/>
            <a:ext cx="7866325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100" dirty="0" smtClean="0">
                <a:solidFill>
                  <a:srgbClr val="FFFF00"/>
                </a:solidFill>
              </a:rPr>
              <a:t>T cell infiltration 3 weeks after immunization </a:t>
            </a:r>
            <a:endParaRPr lang="en-US" sz="31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50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39757</TotalTime>
  <Words>1220</Words>
  <Application>Microsoft Office PowerPoint</Application>
  <PresentationFormat>On-screen Show (4:3)</PresentationFormat>
  <Paragraphs>230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ＭＳ Ｐゴシック</vt:lpstr>
      <vt:lpstr>Arial</vt:lpstr>
      <vt:lpstr>Calibri</vt:lpstr>
      <vt:lpstr>msgothic</vt:lpstr>
      <vt:lpstr>Symbol</vt:lpstr>
      <vt:lpstr>Times New Roman</vt:lpstr>
      <vt:lpstr>Wingdings</vt:lpstr>
      <vt:lpstr>Default Theme</vt:lpstr>
      <vt:lpstr>Role of Nlrs in Multiple sclerosis Denis Gris   University of Sherbrooke QC Canada</vt:lpstr>
      <vt:lpstr>Multiple sclerosis is a devastating disease</vt:lpstr>
      <vt:lpstr>Mechanism of MS</vt:lpstr>
      <vt:lpstr>NLRS Nucleotide-binding Leucine-rich repeat -containing proteins NOD-like receptors </vt:lpstr>
      <vt:lpstr>Inflammasome in MS</vt:lpstr>
      <vt:lpstr>EAE model of MS</vt:lpstr>
      <vt:lpstr>PowerPoint Presentation</vt:lpstr>
      <vt:lpstr>PowerPoint Presentation</vt:lpstr>
      <vt:lpstr>PowerPoint Presentation</vt:lpstr>
      <vt:lpstr>NLRP3 plays detrimental role in MS</vt:lpstr>
      <vt:lpstr>Nlrx1 and Nlrp12 Negative regulators of NFkB</vt:lpstr>
      <vt:lpstr>Nlrx1 controls inflammation within the CNS</vt:lpstr>
      <vt:lpstr>PowerPoint Presentation</vt:lpstr>
      <vt:lpstr>PowerPoint Presentation</vt:lpstr>
      <vt:lpstr>Conclusions</vt:lpstr>
      <vt:lpstr>PowerPoint Presentation</vt:lpstr>
      <vt:lpstr>PowerPoint Presentation</vt:lpstr>
      <vt:lpstr>Nlrp12 inhibitor of iNOS and cytokines expression </vt:lpstr>
      <vt:lpstr>PowerPoint Presentation</vt:lpstr>
      <vt:lpstr>PowerPoint Presentation</vt:lpstr>
    </vt:vector>
  </TitlesOfParts>
  <Company>University of Sherbrooke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Nlrs in Multiple sclerosis</dc:title>
  <dc:creator>Denis Gris</dc:creator>
  <cp:lastModifiedBy>Denis Gris</cp:lastModifiedBy>
  <cp:revision>58</cp:revision>
  <dcterms:created xsi:type="dcterms:W3CDTF">2014-08-04T21:09:57Z</dcterms:created>
  <dcterms:modified xsi:type="dcterms:W3CDTF">2014-09-09T12:00:07Z</dcterms:modified>
</cp:coreProperties>
</file>