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1" r:id="rId6"/>
    <p:sldId id="262" r:id="rId7"/>
    <p:sldId id="267" r:id="rId8"/>
    <p:sldId id="263" r:id="rId9"/>
    <p:sldId id="264" r:id="rId10"/>
    <p:sldId id="296" r:id="rId11"/>
    <p:sldId id="265" r:id="rId12"/>
    <p:sldId id="266" r:id="rId13"/>
    <p:sldId id="268" r:id="rId14"/>
    <p:sldId id="271" r:id="rId15"/>
    <p:sldId id="269" r:id="rId16"/>
    <p:sldId id="273" r:id="rId17"/>
    <p:sldId id="274" r:id="rId18"/>
    <p:sldId id="275" r:id="rId19"/>
    <p:sldId id="277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%</a:t>
            </a:r>
            <a:r>
              <a:rPr lang="en-US" baseline="0" dirty="0"/>
              <a:t> Fallers by month of follow-up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926688"/>
        <c:axId val="440920784"/>
      </c:barChart>
      <c:catAx>
        <c:axId val="4409266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dirty="0"/>
                  <a:t>Follow-up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920784"/>
        <c:crosses val="autoZero"/>
        <c:auto val="1"/>
        <c:lblAlgn val="ctr"/>
        <c:lblOffset val="100"/>
        <c:noMultiLvlLbl val="0"/>
      </c:catAx>
      <c:valAx>
        <c:axId val="44092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dirty="0"/>
                  <a:t>% fallers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92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%</a:t>
            </a:r>
            <a:r>
              <a:rPr lang="en-US" baseline="0" dirty="0"/>
              <a:t> Fallers by month of follow-up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16.850000000000001</c:v>
                </c:pt>
                <c:pt idx="1">
                  <c:v>11.34</c:v>
                </c:pt>
                <c:pt idx="2">
                  <c:v>15.77</c:v>
                </c:pt>
                <c:pt idx="3">
                  <c:v>13.1</c:v>
                </c:pt>
                <c:pt idx="4">
                  <c:v>13.12</c:v>
                </c:pt>
                <c:pt idx="5">
                  <c:v>14.22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C5-4072-93B7-78DB570E6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0926688"/>
        <c:axId val="440920784"/>
      </c:barChart>
      <c:catAx>
        <c:axId val="4409266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dirty="0"/>
                  <a:t>Follow-up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920784"/>
        <c:crosses val="autoZero"/>
        <c:auto val="1"/>
        <c:lblAlgn val="ctr"/>
        <c:lblOffset val="100"/>
        <c:noMultiLvlLbl val="0"/>
      </c:catAx>
      <c:valAx>
        <c:axId val="44092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dirty="0"/>
                  <a:t>% fallers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92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58348F-CDBA-4F57-B040-D2F95DA3A951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47AF7E-ADD0-4C6E-A94A-10A4CC042BE5}">
      <dgm:prSet phldrT="[Text]"/>
      <dgm:spPr/>
      <dgm:t>
        <a:bodyPr/>
        <a:lstStyle/>
        <a:p>
          <a:r>
            <a:rPr lang="en-US" dirty="0"/>
            <a:t>Falls</a:t>
          </a:r>
        </a:p>
      </dgm:t>
    </dgm:pt>
    <dgm:pt modelId="{FD167091-AAE6-4007-AE9B-78F45FE3AE40}" type="parTrans" cxnId="{7F351AB4-F92E-4C92-B30A-004D09B6596A}">
      <dgm:prSet/>
      <dgm:spPr/>
      <dgm:t>
        <a:bodyPr/>
        <a:lstStyle/>
        <a:p>
          <a:endParaRPr lang="en-US"/>
        </a:p>
      </dgm:t>
    </dgm:pt>
    <dgm:pt modelId="{FA8DB85D-1196-42F4-86DF-FD049D704514}" type="sibTrans" cxnId="{7F351AB4-F92E-4C92-B30A-004D09B6596A}">
      <dgm:prSet/>
      <dgm:spPr/>
      <dgm:t>
        <a:bodyPr/>
        <a:lstStyle/>
        <a:p>
          <a:endParaRPr lang="en-US"/>
        </a:p>
      </dgm:t>
    </dgm:pt>
    <dgm:pt modelId="{FE6CC312-C473-4B3D-B7B0-B0D64D2940F2}">
      <dgm:prSet phldrT="[Text]"/>
      <dgm:spPr/>
      <dgm:t>
        <a:bodyPr/>
        <a:lstStyle/>
        <a:p>
          <a:r>
            <a:rPr lang="en-US" dirty="0"/>
            <a:t>Depressive symptoms</a:t>
          </a:r>
        </a:p>
      </dgm:t>
    </dgm:pt>
    <dgm:pt modelId="{3B434898-C576-493B-93C1-2EF34C1E3B83}" type="parTrans" cxnId="{EC19EE09-158D-47D2-97A9-D4E2EDD44CF0}">
      <dgm:prSet/>
      <dgm:spPr/>
      <dgm:t>
        <a:bodyPr/>
        <a:lstStyle/>
        <a:p>
          <a:endParaRPr lang="en-US"/>
        </a:p>
      </dgm:t>
    </dgm:pt>
    <dgm:pt modelId="{D86D0047-0800-44EF-9E87-2048385CA8EB}" type="sibTrans" cxnId="{EC19EE09-158D-47D2-97A9-D4E2EDD44CF0}">
      <dgm:prSet/>
      <dgm:spPr/>
      <dgm:t>
        <a:bodyPr/>
        <a:lstStyle/>
        <a:p>
          <a:endParaRPr lang="en-US"/>
        </a:p>
      </dgm:t>
    </dgm:pt>
    <dgm:pt modelId="{021E0822-546D-4223-84BA-C02472A7F871}">
      <dgm:prSet phldrT="[Text]"/>
      <dgm:spPr/>
      <dgm:t>
        <a:bodyPr/>
        <a:lstStyle/>
        <a:p>
          <a:r>
            <a:rPr lang="en-US" dirty="0"/>
            <a:t>Physical activity</a:t>
          </a:r>
        </a:p>
      </dgm:t>
    </dgm:pt>
    <dgm:pt modelId="{517FE2D9-AD22-4723-91A1-66DC42D8BAE8}" type="parTrans" cxnId="{E5E94F14-E166-4924-9F40-FF0A3323D84C}">
      <dgm:prSet/>
      <dgm:spPr/>
      <dgm:t>
        <a:bodyPr/>
        <a:lstStyle/>
        <a:p>
          <a:endParaRPr lang="en-US"/>
        </a:p>
      </dgm:t>
    </dgm:pt>
    <dgm:pt modelId="{6C77BE4F-E03F-403A-BCF1-FB2A58032331}" type="sibTrans" cxnId="{E5E94F14-E166-4924-9F40-FF0A3323D84C}">
      <dgm:prSet/>
      <dgm:spPr/>
      <dgm:t>
        <a:bodyPr/>
        <a:lstStyle/>
        <a:p>
          <a:endParaRPr lang="en-US"/>
        </a:p>
      </dgm:t>
    </dgm:pt>
    <dgm:pt modelId="{48E3E7A4-65EF-4FD9-B405-3387F1694877}" type="pres">
      <dgm:prSet presAssocID="{F958348F-CDBA-4F57-B040-D2F95DA3A951}" presName="cycle" presStyleCnt="0">
        <dgm:presLayoutVars>
          <dgm:dir/>
          <dgm:resizeHandles val="exact"/>
        </dgm:presLayoutVars>
      </dgm:prSet>
      <dgm:spPr/>
    </dgm:pt>
    <dgm:pt modelId="{1BDA102F-42B4-4CFD-9647-147B9EC36BD9}" type="pres">
      <dgm:prSet presAssocID="{8347AF7E-ADD0-4C6E-A94A-10A4CC042BE5}" presName="node" presStyleLbl="node1" presStyleIdx="0" presStyleCnt="3">
        <dgm:presLayoutVars>
          <dgm:bulletEnabled val="1"/>
        </dgm:presLayoutVars>
      </dgm:prSet>
      <dgm:spPr/>
    </dgm:pt>
    <dgm:pt modelId="{B5E6992C-2DF2-428B-8E69-DD794492B474}" type="pres">
      <dgm:prSet presAssocID="{8347AF7E-ADD0-4C6E-A94A-10A4CC042BE5}" presName="spNode" presStyleCnt="0"/>
      <dgm:spPr/>
    </dgm:pt>
    <dgm:pt modelId="{5FA7671B-5682-4EA7-AD8D-4D19DB7DB5BA}" type="pres">
      <dgm:prSet presAssocID="{FA8DB85D-1196-42F4-86DF-FD049D704514}" presName="sibTrans" presStyleLbl="sibTrans1D1" presStyleIdx="0" presStyleCnt="3"/>
      <dgm:spPr/>
    </dgm:pt>
    <dgm:pt modelId="{86679A9A-70E8-4920-8CE3-6183027CC654}" type="pres">
      <dgm:prSet presAssocID="{FE6CC312-C473-4B3D-B7B0-B0D64D2940F2}" presName="node" presStyleLbl="node1" presStyleIdx="1" presStyleCnt="3">
        <dgm:presLayoutVars>
          <dgm:bulletEnabled val="1"/>
        </dgm:presLayoutVars>
      </dgm:prSet>
      <dgm:spPr/>
    </dgm:pt>
    <dgm:pt modelId="{EC804B42-BA39-4B31-A526-2E0D776A1F6E}" type="pres">
      <dgm:prSet presAssocID="{FE6CC312-C473-4B3D-B7B0-B0D64D2940F2}" presName="spNode" presStyleCnt="0"/>
      <dgm:spPr/>
    </dgm:pt>
    <dgm:pt modelId="{1F5B9B76-6C0E-4B00-9376-7072AC1A8679}" type="pres">
      <dgm:prSet presAssocID="{D86D0047-0800-44EF-9E87-2048385CA8EB}" presName="sibTrans" presStyleLbl="sibTrans1D1" presStyleIdx="1" presStyleCnt="3"/>
      <dgm:spPr/>
    </dgm:pt>
    <dgm:pt modelId="{D61A5EA7-9E66-4C7A-AC78-6B72961F9530}" type="pres">
      <dgm:prSet presAssocID="{021E0822-546D-4223-84BA-C02472A7F871}" presName="node" presStyleLbl="node1" presStyleIdx="2" presStyleCnt="3">
        <dgm:presLayoutVars>
          <dgm:bulletEnabled val="1"/>
        </dgm:presLayoutVars>
      </dgm:prSet>
      <dgm:spPr/>
    </dgm:pt>
    <dgm:pt modelId="{F0EE1CF1-4C76-44F0-A039-69BF612B5A3C}" type="pres">
      <dgm:prSet presAssocID="{021E0822-546D-4223-84BA-C02472A7F871}" presName="spNode" presStyleCnt="0"/>
      <dgm:spPr/>
    </dgm:pt>
    <dgm:pt modelId="{E008A760-0520-4D92-81B5-85AB06125AA5}" type="pres">
      <dgm:prSet presAssocID="{6C77BE4F-E03F-403A-BCF1-FB2A58032331}" presName="sibTrans" presStyleLbl="sibTrans1D1" presStyleIdx="2" presStyleCnt="3"/>
      <dgm:spPr/>
    </dgm:pt>
  </dgm:ptLst>
  <dgm:cxnLst>
    <dgm:cxn modelId="{EC19EE09-158D-47D2-97A9-D4E2EDD44CF0}" srcId="{F958348F-CDBA-4F57-B040-D2F95DA3A951}" destId="{FE6CC312-C473-4B3D-B7B0-B0D64D2940F2}" srcOrd="1" destOrd="0" parTransId="{3B434898-C576-493B-93C1-2EF34C1E3B83}" sibTransId="{D86D0047-0800-44EF-9E87-2048385CA8EB}"/>
    <dgm:cxn modelId="{D6C89F0A-9081-4766-A9CF-FC332A49D41B}" type="presOf" srcId="{FA8DB85D-1196-42F4-86DF-FD049D704514}" destId="{5FA7671B-5682-4EA7-AD8D-4D19DB7DB5BA}" srcOrd="0" destOrd="0" presId="urn:microsoft.com/office/officeart/2005/8/layout/cycle6"/>
    <dgm:cxn modelId="{E5E94F14-E166-4924-9F40-FF0A3323D84C}" srcId="{F958348F-CDBA-4F57-B040-D2F95DA3A951}" destId="{021E0822-546D-4223-84BA-C02472A7F871}" srcOrd="2" destOrd="0" parTransId="{517FE2D9-AD22-4723-91A1-66DC42D8BAE8}" sibTransId="{6C77BE4F-E03F-403A-BCF1-FB2A58032331}"/>
    <dgm:cxn modelId="{7CE1B41C-92D2-458B-A31E-620F457E9D9B}" type="presOf" srcId="{D86D0047-0800-44EF-9E87-2048385CA8EB}" destId="{1F5B9B76-6C0E-4B00-9376-7072AC1A8679}" srcOrd="0" destOrd="0" presId="urn:microsoft.com/office/officeart/2005/8/layout/cycle6"/>
    <dgm:cxn modelId="{7F10AA46-0753-4CA7-AE47-216E1F8BFC1F}" type="presOf" srcId="{8347AF7E-ADD0-4C6E-A94A-10A4CC042BE5}" destId="{1BDA102F-42B4-4CFD-9647-147B9EC36BD9}" srcOrd="0" destOrd="0" presId="urn:microsoft.com/office/officeart/2005/8/layout/cycle6"/>
    <dgm:cxn modelId="{B4652847-0A82-4764-9730-E47371D2D764}" type="presOf" srcId="{FE6CC312-C473-4B3D-B7B0-B0D64D2940F2}" destId="{86679A9A-70E8-4920-8CE3-6183027CC654}" srcOrd="0" destOrd="0" presId="urn:microsoft.com/office/officeart/2005/8/layout/cycle6"/>
    <dgm:cxn modelId="{F0661AAD-E458-4A9C-9888-8E905743146D}" type="presOf" srcId="{F958348F-CDBA-4F57-B040-D2F95DA3A951}" destId="{48E3E7A4-65EF-4FD9-B405-3387F1694877}" srcOrd="0" destOrd="0" presId="urn:microsoft.com/office/officeart/2005/8/layout/cycle6"/>
    <dgm:cxn modelId="{7F351AB4-F92E-4C92-B30A-004D09B6596A}" srcId="{F958348F-CDBA-4F57-B040-D2F95DA3A951}" destId="{8347AF7E-ADD0-4C6E-A94A-10A4CC042BE5}" srcOrd="0" destOrd="0" parTransId="{FD167091-AAE6-4007-AE9B-78F45FE3AE40}" sibTransId="{FA8DB85D-1196-42F4-86DF-FD049D704514}"/>
    <dgm:cxn modelId="{DB45D7D5-AA26-4A01-8ACE-5AE78006F02D}" type="presOf" srcId="{021E0822-546D-4223-84BA-C02472A7F871}" destId="{D61A5EA7-9E66-4C7A-AC78-6B72961F9530}" srcOrd="0" destOrd="0" presId="urn:microsoft.com/office/officeart/2005/8/layout/cycle6"/>
    <dgm:cxn modelId="{054B51F3-D526-47CC-9A9D-3A87418DED33}" type="presOf" srcId="{6C77BE4F-E03F-403A-BCF1-FB2A58032331}" destId="{E008A760-0520-4D92-81B5-85AB06125AA5}" srcOrd="0" destOrd="0" presId="urn:microsoft.com/office/officeart/2005/8/layout/cycle6"/>
    <dgm:cxn modelId="{796EBCEC-C649-4D41-890B-50B8978F093F}" type="presParOf" srcId="{48E3E7A4-65EF-4FD9-B405-3387F1694877}" destId="{1BDA102F-42B4-4CFD-9647-147B9EC36BD9}" srcOrd="0" destOrd="0" presId="urn:microsoft.com/office/officeart/2005/8/layout/cycle6"/>
    <dgm:cxn modelId="{CE3B3188-DEFD-42EF-967C-01D5520EE024}" type="presParOf" srcId="{48E3E7A4-65EF-4FD9-B405-3387F1694877}" destId="{B5E6992C-2DF2-428B-8E69-DD794492B474}" srcOrd="1" destOrd="0" presId="urn:microsoft.com/office/officeart/2005/8/layout/cycle6"/>
    <dgm:cxn modelId="{C77EC9A9-D068-4BFE-88EC-1AB09B12B9D1}" type="presParOf" srcId="{48E3E7A4-65EF-4FD9-B405-3387F1694877}" destId="{5FA7671B-5682-4EA7-AD8D-4D19DB7DB5BA}" srcOrd="2" destOrd="0" presId="urn:microsoft.com/office/officeart/2005/8/layout/cycle6"/>
    <dgm:cxn modelId="{8755BE1E-97F2-49A5-853E-05EC36A66BB6}" type="presParOf" srcId="{48E3E7A4-65EF-4FD9-B405-3387F1694877}" destId="{86679A9A-70E8-4920-8CE3-6183027CC654}" srcOrd="3" destOrd="0" presId="urn:microsoft.com/office/officeart/2005/8/layout/cycle6"/>
    <dgm:cxn modelId="{A2C0070E-FA3E-41C5-8641-740D2B0AFD04}" type="presParOf" srcId="{48E3E7A4-65EF-4FD9-B405-3387F1694877}" destId="{EC804B42-BA39-4B31-A526-2E0D776A1F6E}" srcOrd="4" destOrd="0" presId="urn:microsoft.com/office/officeart/2005/8/layout/cycle6"/>
    <dgm:cxn modelId="{F28AE0D4-F4F4-4C7A-9D7F-C0F09C0AB76C}" type="presParOf" srcId="{48E3E7A4-65EF-4FD9-B405-3387F1694877}" destId="{1F5B9B76-6C0E-4B00-9376-7072AC1A8679}" srcOrd="5" destOrd="0" presId="urn:microsoft.com/office/officeart/2005/8/layout/cycle6"/>
    <dgm:cxn modelId="{246AA73B-D633-4747-BBE6-BC62A08FC052}" type="presParOf" srcId="{48E3E7A4-65EF-4FD9-B405-3387F1694877}" destId="{D61A5EA7-9E66-4C7A-AC78-6B72961F9530}" srcOrd="6" destOrd="0" presId="urn:microsoft.com/office/officeart/2005/8/layout/cycle6"/>
    <dgm:cxn modelId="{6C0DFCD9-B7FA-494B-82FE-3DD1251CCD7B}" type="presParOf" srcId="{48E3E7A4-65EF-4FD9-B405-3387F1694877}" destId="{F0EE1CF1-4C76-44F0-A039-69BF612B5A3C}" srcOrd="7" destOrd="0" presId="urn:microsoft.com/office/officeart/2005/8/layout/cycle6"/>
    <dgm:cxn modelId="{9E2DF048-1FED-413B-87A4-088DF39DF029}" type="presParOf" srcId="{48E3E7A4-65EF-4FD9-B405-3387F1694877}" destId="{E008A760-0520-4D92-81B5-85AB06125AA5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78C9CB-8280-4624-B981-2DB5573C7C76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3F83C8-174E-44F6-B889-114920B498CB}">
      <dgm:prSet phldrT="[Text]"/>
      <dgm:spPr/>
      <dgm:t>
        <a:bodyPr/>
        <a:lstStyle/>
        <a:p>
          <a:r>
            <a:rPr lang="en-US" dirty="0"/>
            <a:t>Falls</a:t>
          </a:r>
        </a:p>
      </dgm:t>
    </dgm:pt>
    <dgm:pt modelId="{74A5D98F-DB1E-4050-A56D-A7ADD4141A45}" type="parTrans" cxnId="{2DB20B55-C3D2-4A95-920F-3ECEFC26833F}">
      <dgm:prSet/>
      <dgm:spPr/>
      <dgm:t>
        <a:bodyPr/>
        <a:lstStyle/>
        <a:p>
          <a:endParaRPr lang="en-US"/>
        </a:p>
      </dgm:t>
    </dgm:pt>
    <dgm:pt modelId="{AACFA3B2-B04E-4B16-A4CA-B861ECCFE0E0}" type="sibTrans" cxnId="{2DB20B55-C3D2-4A95-920F-3ECEFC26833F}">
      <dgm:prSet/>
      <dgm:spPr/>
      <dgm:t>
        <a:bodyPr/>
        <a:lstStyle/>
        <a:p>
          <a:endParaRPr lang="en-US"/>
        </a:p>
      </dgm:t>
    </dgm:pt>
    <dgm:pt modelId="{32DECC20-31CC-4B0A-9F38-331876680058}">
      <dgm:prSet phldrT="[Text]"/>
      <dgm:spPr/>
      <dgm:t>
        <a:bodyPr/>
        <a:lstStyle/>
        <a:p>
          <a:r>
            <a:rPr lang="en-US" dirty="0"/>
            <a:t>Depression</a:t>
          </a:r>
        </a:p>
      </dgm:t>
    </dgm:pt>
    <dgm:pt modelId="{431A3A5D-890A-43AC-96BF-8172FCCF0D2A}" type="parTrans" cxnId="{2ED25D60-7923-46A7-AC35-207FD1B71224}">
      <dgm:prSet/>
      <dgm:spPr/>
      <dgm:t>
        <a:bodyPr/>
        <a:lstStyle/>
        <a:p>
          <a:endParaRPr lang="en-US"/>
        </a:p>
      </dgm:t>
    </dgm:pt>
    <dgm:pt modelId="{58CE1311-0115-4E91-A14E-B0EC870ADAD4}" type="sibTrans" cxnId="{2ED25D60-7923-46A7-AC35-207FD1B71224}">
      <dgm:prSet/>
      <dgm:spPr/>
      <dgm:t>
        <a:bodyPr/>
        <a:lstStyle/>
        <a:p>
          <a:endParaRPr lang="en-US"/>
        </a:p>
      </dgm:t>
    </dgm:pt>
    <dgm:pt modelId="{D76945D2-B6A1-4649-847E-AA5E8F3C069A}">
      <dgm:prSet phldrT="[Text]"/>
      <dgm:spPr/>
      <dgm:t>
        <a:bodyPr/>
        <a:lstStyle/>
        <a:p>
          <a:r>
            <a:rPr lang="en-US" dirty="0"/>
            <a:t>Physical activity</a:t>
          </a:r>
        </a:p>
      </dgm:t>
    </dgm:pt>
    <dgm:pt modelId="{575A7969-BDBB-4F0A-9087-31E38D06C20B}" type="parTrans" cxnId="{A74C67D4-F81D-4502-96D8-2DD3ABC28514}">
      <dgm:prSet/>
      <dgm:spPr/>
      <dgm:t>
        <a:bodyPr/>
        <a:lstStyle/>
        <a:p>
          <a:endParaRPr lang="en-US"/>
        </a:p>
      </dgm:t>
    </dgm:pt>
    <dgm:pt modelId="{5D8CABDE-0A65-4527-B5D8-C9D7F8147B20}" type="sibTrans" cxnId="{A74C67D4-F81D-4502-96D8-2DD3ABC28514}">
      <dgm:prSet/>
      <dgm:spPr/>
      <dgm:t>
        <a:bodyPr/>
        <a:lstStyle/>
        <a:p>
          <a:endParaRPr lang="en-US"/>
        </a:p>
      </dgm:t>
    </dgm:pt>
    <dgm:pt modelId="{5657CE27-CA45-40D9-82D6-E4F5C1CE9F3A}" type="pres">
      <dgm:prSet presAssocID="{9578C9CB-8280-4624-B981-2DB5573C7C76}" presName="Name0" presStyleCnt="0">
        <dgm:presLayoutVars>
          <dgm:dir/>
          <dgm:resizeHandles val="exact"/>
        </dgm:presLayoutVars>
      </dgm:prSet>
      <dgm:spPr/>
    </dgm:pt>
    <dgm:pt modelId="{35274315-35EE-4421-8DB8-29EA712DCC70}" type="pres">
      <dgm:prSet presAssocID="{B83F83C8-174E-44F6-B889-114920B498CB}" presName="node" presStyleLbl="node1" presStyleIdx="0" presStyleCnt="3">
        <dgm:presLayoutVars>
          <dgm:bulletEnabled val="1"/>
        </dgm:presLayoutVars>
      </dgm:prSet>
      <dgm:spPr/>
    </dgm:pt>
    <dgm:pt modelId="{8A72C765-0009-43A0-B72A-E2FEC13F9496}" type="pres">
      <dgm:prSet presAssocID="{AACFA3B2-B04E-4B16-A4CA-B861ECCFE0E0}" presName="sibTrans" presStyleLbl="sibTrans2D1" presStyleIdx="0" presStyleCnt="3"/>
      <dgm:spPr/>
    </dgm:pt>
    <dgm:pt modelId="{685E037B-EFC5-42DC-836A-0E65173FE6E6}" type="pres">
      <dgm:prSet presAssocID="{AACFA3B2-B04E-4B16-A4CA-B861ECCFE0E0}" presName="connectorText" presStyleLbl="sibTrans2D1" presStyleIdx="0" presStyleCnt="3"/>
      <dgm:spPr/>
    </dgm:pt>
    <dgm:pt modelId="{9765D6B1-7434-4AB4-B4CA-5888EB96FC4B}" type="pres">
      <dgm:prSet presAssocID="{32DECC20-31CC-4B0A-9F38-331876680058}" presName="node" presStyleLbl="node1" presStyleIdx="1" presStyleCnt="3">
        <dgm:presLayoutVars>
          <dgm:bulletEnabled val="1"/>
        </dgm:presLayoutVars>
      </dgm:prSet>
      <dgm:spPr/>
    </dgm:pt>
    <dgm:pt modelId="{96ADACA8-7B85-4466-8572-C665D8CBBA81}" type="pres">
      <dgm:prSet presAssocID="{58CE1311-0115-4E91-A14E-B0EC870ADAD4}" presName="sibTrans" presStyleLbl="sibTrans2D1" presStyleIdx="1" presStyleCnt="3"/>
      <dgm:spPr/>
    </dgm:pt>
    <dgm:pt modelId="{A3218637-E010-414C-B24D-14644646CC1A}" type="pres">
      <dgm:prSet presAssocID="{58CE1311-0115-4E91-A14E-B0EC870ADAD4}" presName="connectorText" presStyleLbl="sibTrans2D1" presStyleIdx="1" presStyleCnt="3"/>
      <dgm:spPr/>
    </dgm:pt>
    <dgm:pt modelId="{9E7DB981-7D5E-4943-B29C-264BF8B25300}" type="pres">
      <dgm:prSet presAssocID="{D76945D2-B6A1-4649-847E-AA5E8F3C069A}" presName="node" presStyleLbl="node1" presStyleIdx="2" presStyleCnt="3">
        <dgm:presLayoutVars>
          <dgm:bulletEnabled val="1"/>
        </dgm:presLayoutVars>
      </dgm:prSet>
      <dgm:spPr/>
    </dgm:pt>
    <dgm:pt modelId="{02F12A2A-B9DE-4B24-B764-6544BE012BAA}" type="pres">
      <dgm:prSet presAssocID="{5D8CABDE-0A65-4527-B5D8-C9D7F8147B20}" presName="sibTrans" presStyleLbl="sibTrans2D1" presStyleIdx="2" presStyleCnt="3"/>
      <dgm:spPr/>
    </dgm:pt>
    <dgm:pt modelId="{CFB19AB4-F149-496C-B0F6-53CDB774C11C}" type="pres">
      <dgm:prSet presAssocID="{5D8CABDE-0A65-4527-B5D8-C9D7F8147B20}" presName="connectorText" presStyleLbl="sibTrans2D1" presStyleIdx="2" presStyleCnt="3"/>
      <dgm:spPr/>
    </dgm:pt>
  </dgm:ptLst>
  <dgm:cxnLst>
    <dgm:cxn modelId="{0941D50A-3E80-4A36-B953-569CE1F45C59}" type="presOf" srcId="{58CE1311-0115-4E91-A14E-B0EC870ADAD4}" destId="{A3218637-E010-414C-B24D-14644646CC1A}" srcOrd="1" destOrd="0" presId="urn:microsoft.com/office/officeart/2005/8/layout/cycle7"/>
    <dgm:cxn modelId="{EF45DB0D-8576-4F85-83E4-5D1A95F43002}" type="presOf" srcId="{9578C9CB-8280-4624-B981-2DB5573C7C76}" destId="{5657CE27-CA45-40D9-82D6-E4F5C1CE9F3A}" srcOrd="0" destOrd="0" presId="urn:microsoft.com/office/officeart/2005/8/layout/cycle7"/>
    <dgm:cxn modelId="{80D4E519-D374-43CB-8893-7BF70B66AF91}" type="presOf" srcId="{D76945D2-B6A1-4649-847E-AA5E8F3C069A}" destId="{9E7DB981-7D5E-4943-B29C-264BF8B25300}" srcOrd="0" destOrd="0" presId="urn:microsoft.com/office/officeart/2005/8/layout/cycle7"/>
    <dgm:cxn modelId="{A0F5A322-1D4C-4EF5-AD03-B889EA1131FA}" type="presOf" srcId="{5D8CABDE-0A65-4527-B5D8-C9D7F8147B20}" destId="{CFB19AB4-F149-496C-B0F6-53CDB774C11C}" srcOrd="1" destOrd="0" presId="urn:microsoft.com/office/officeart/2005/8/layout/cycle7"/>
    <dgm:cxn modelId="{8B367C34-D225-41C3-B691-A218720A149D}" type="presOf" srcId="{AACFA3B2-B04E-4B16-A4CA-B861ECCFE0E0}" destId="{8A72C765-0009-43A0-B72A-E2FEC13F9496}" srcOrd="0" destOrd="0" presId="urn:microsoft.com/office/officeart/2005/8/layout/cycle7"/>
    <dgm:cxn modelId="{2ED25D60-7923-46A7-AC35-207FD1B71224}" srcId="{9578C9CB-8280-4624-B981-2DB5573C7C76}" destId="{32DECC20-31CC-4B0A-9F38-331876680058}" srcOrd="1" destOrd="0" parTransId="{431A3A5D-890A-43AC-96BF-8172FCCF0D2A}" sibTransId="{58CE1311-0115-4E91-A14E-B0EC870ADAD4}"/>
    <dgm:cxn modelId="{2DB20B55-C3D2-4A95-920F-3ECEFC26833F}" srcId="{9578C9CB-8280-4624-B981-2DB5573C7C76}" destId="{B83F83C8-174E-44F6-B889-114920B498CB}" srcOrd="0" destOrd="0" parTransId="{74A5D98F-DB1E-4050-A56D-A7ADD4141A45}" sibTransId="{AACFA3B2-B04E-4B16-A4CA-B861ECCFE0E0}"/>
    <dgm:cxn modelId="{54B7F179-6A89-45FC-A7CF-F9BBD3983BEB}" type="presOf" srcId="{5D8CABDE-0A65-4527-B5D8-C9D7F8147B20}" destId="{02F12A2A-B9DE-4B24-B764-6544BE012BAA}" srcOrd="0" destOrd="0" presId="urn:microsoft.com/office/officeart/2005/8/layout/cycle7"/>
    <dgm:cxn modelId="{A74C67D4-F81D-4502-96D8-2DD3ABC28514}" srcId="{9578C9CB-8280-4624-B981-2DB5573C7C76}" destId="{D76945D2-B6A1-4649-847E-AA5E8F3C069A}" srcOrd="2" destOrd="0" parTransId="{575A7969-BDBB-4F0A-9087-31E38D06C20B}" sibTransId="{5D8CABDE-0A65-4527-B5D8-C9D7F8147B20}"/>
    <dgm:cxn modelId="{339D38D8-418E-413E-AEC9-F535CC37BEFB}" type="presOf" srcId="{58CE1311-0115-4E91-A14E-B0EC870ADAD4}" destId="{96ADACA8-7B85-4466-8572-C665D8CBBA81}" srcOrd="0" destOrd="0" presId="urn:microsoft.com/office/officeart/2005/8/layout/cycle7"/>
    <dgm:cxn modelId="{C491A9D8-E682-45F5-95FD-6A7F7ACDB3A1}" type="presOf" srcId="{32DECC20-31CC-4B0A-9F38-331876680058}" destId="{9765D6B1-7434-4AB4-B4CA-5888EB96FC4B}" srcOrd="0" destOrd="0" presId="urn:microsoft.com/office/officeart/2005/8/layout/cycle7"/>
    <dgm:cxn modelId="{AF93F4DE-607D-4A3D-83E3-8B2301ED4200}" type="presOf" srcId="{AACFA3B2-B04E-4B16-A4CA-B861ECCFE0E0}" destId="{685E037B-EFC5-42DC-836A-0E65173FE6E6}" srcOrd="1" destOrd="0" presId="urn:microsoft.com/office/officeart/2005/8/layout/cycle7"/>
    <dgm:cxn modelId="{AB0951F1-6E95-4D1C-A500-7B4E74437AFC}" type="presOf" srcId="{B83F83C8-174E-44F6-B889-114920B498CB}" destId="{35274315-35EE-4421-8DB8-29EA712DCC70}" srcOrd="0" destOrd="0" presId="urn:microsoft.com/office/officeart/2005/8/layout/cycle7"/>
    <dgm:cxn modelId="{3F5E0C23-FDFE-4B55-952D-E0E8728CBCED}" type="presParOf" srcId="{5657CE27-CA45-40D9-82D6-E4F5C1CE9F3A}" destId="{35274315-35EE-4421-8DB8-29EA712DCC70}" srcOrd="0" destOrd="0" presId="urn:microsoft.com/office/officeart/2005/8/layout/cycle7"/>
    <dgm:cxn modelId="{5ADA6EB6-2CF7-4B3D-934F-30B2B4369AC3}" type="presParOf" srcId="{5657CE27-CA45-40D9-82D6-E4F5C1CE9F3A}" destId="{8A72C765-0009-43A0-B72A-E2FEC13F9496}" srcOrd="1" destOrd="0" presId="urn:microsoft.com/office/officeart/2005/8/layout/cycle7"/>
    <dgm:cxn modelId="{848F50B5-C08C-4C30-9827-A588643D846B}" type="presParOf" srcId="{8A72C765-0009-43A0-B72A-E2FEC13F9496}" destId="{685E037B-EFC5-42DC-836A-0E65173FE6E6}" srcOrd="0" destOrd="0" presId="urn:microsoft.com/office/officeart/2005/8/layout/cycle7"/>
    <dgm:cxn modelId="{35443567-35B7-4ED8-B9F6-BFE462961A32}" type="presParOf" srcId="{5657CE27-CA45-40D9-82D6-E4F5C1CE9F3A}" destId="{9765D6B1-7434-4AB4-B4CA-5888EB96FC4B}" srcOrd="2" destOrd="0" presId="urn:microsoft.com/office/officeart/2005/8/layout/cycle7"/>
    <dgm:cxn modelId="{920B1B52-67A2-4FFF-A8D4-D5A0FAD6DDC6}" type="presParOf" srcId="{5657CE27-CA45-40D9-82D6-E4F5C1CE9F3A}" destId="{96ADACA8-7B85-4466-8572-C665D8CBBA81}" srcOrd="3" destOrd="0" presId="urn:microsoft.com/office/officeart/2005/8/layout/cycle7"/>
    <dgm:cxn modelId="{F38B7714-237C-46C5-8477-D855DD735EE3}" type="presParOf" srcId="{96ADACA8-7B85-4466-8572-C665D8CBBA81}" destId="{A3218637-E010-414C-B24D-14644646CC1A}" srcOrd="0" destOrd="0" presId="urn:microsoft.com/office/officeart/2005/8/layout/cycle7"/>
    <dgm:cxn modelId="{45A15CFA-CF94-47F3-82A7-0F1521358E06}" type="presParOf" srcId="{5657CE27-CA45-40D9-82D6-E4F5C1CE9F3A}" destId="{9E7DB981-7D5E-4943-B29C-264BF8B25300}" srcOrd="4" destOrd="0" presId="urn:microsoft.com/office/officeart/2005/8/layout/cycle7"/>
    <dgm:cxn modelId="{17D4698A-3A03-4B22-90C7-566F8BAE42C6}" type="presParOf" srcId="{5657CE27-CA45-40D9-82D6-E4F5C1CE9F3A}" destId="{02F12A2A-B9DE-4B24-B764-6544BE012BAA}" srcOrd="5" destOrd="0" presId="urn:microsoft.com/office/officeart/2005/8/layout/cycle7"/>
    <dgm:cxn modelId="{F7BCC1F8-ABAA-4B17-AF77-6F22298EB3EF}" type="presParOf" srcId="{02F12A2A-B9DE-4B24-B764-6544BE012BAA}" destId="{CFB19AB4-F149-496C-B0F6-53CDB774C11C}" srcOrd="0" destOrd="0" presId="urn:microsoft.com/office/officeart/2005/8/layout/cycle7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DA102F-42B4-4CFD-9647-147B9EC36BD9}">
      <dsp:nvSpPr>
        <dsp:cNvPr id="0" name=""/>
        <dsp:cNvSpPr/>
      </dsp:nvSpPr>
      <dsp:spPr>
        <a:xfrm>
          <a:off x="4259126" y="943"/>
          <a:ext cx="1997347" cy="1298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Falls</a:t>
          </a:r>
        </a:p>
      </dsp:txBody>
      <dsp:txXfrm>
        <a:off x="4322503" y="64320"/>
        <a:ext cx="1870593" cy="1171522"/>
      </dsp:txXfrm>
    </dsp:sp>
    <dsp:sp modelId="{5FA7671B-5682-4EA7-AD8D-4D19DB7DB5BA}">
      <dsp:nvSpPr>
        <dsp:cNvPr id="0" name=""/>
        <dsp:cNvSpPr/>
      </dsp:nvSpPr>
      <dsp:spPr>
        <a:xfrm>
          <a:off x="3527484" y="650081"/>
          <a:ext cx="3460630" cy="3460630"/>
        </a:xfrm>
        <a:custGeom>
          <a:avLst/>
          <a:gdLst/>
          <a:ahLst/>
          <a:cxnLst/>
          <a:rect l="0" t="0" r="0" b="0"/>
          <a:pathLst>
            <a:path>
              <a:moveTo>
                <a:pt x="2743474" y="327639"/>
              </a:moveTo>
              <a:arcTo wR="1730315" hR="1730315" stAng="18350445" swAng="364448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679A9A-70E8-4920-8CE3-6183027CC654}">
      <dsp:nvSpPr>
        <dsp:cNvPr id="0" name=""/>
        <dsp:cNvSpPr/>
      </dsp:nvSpPr>
      <dsp:spPr>
        <a:xfrm>
          <a:off x="5757623" y="2596416"/>
          <a:ext cx="1997347" cy="1298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Depressive symptoms</a:t>
          </a:r>
        </a:p>
      </dsp:txBody>
      <dsp:txXfrm>
        <a:off x="5821000" y="2659793"/>
        <a:ext cx="1870593" cy="1171522"/>
      </dsp:txXfrm>
    </dsp:sp>
    <dsp:sp modelId="{1F5B9B76-6C0E-4B00-9376-7072AC1A8679}">
      <dsp:nvSpPr>
        <dsp:cNvPr id="0" name=""/>
        <dsp:cNvSpPr/>
      </dsp:nvSpPr>
      <dsp:spPr>
        <a:xfrm>
          <a:off x="3527484" y="650081"/>
          <a:ext cx="3460630" cy="3460630"/>
        </a:xfrm>
        <a:custGeom>
          <a:avLst/>
          <a:gdLst/>
          <a:ahLst/>
          <a:cxnLst/>
          <a:rect l="0" t="0" r="0" b="0"/>
          <a:pathLst>
            <a:path>
              <a:moveTo>
                <a:pt x="2552820" y="3252641"/>
              </a:moveTo>
              <a:arcTo wR="1730315" hR="1730315" stAng="3697073" swAng="340585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A5EA7-9E66-4C7A-AC78-6B72961F9530}">
      <dsp:nvSpPr>
        <dsp:cNvPr id="0" name=""/>
        <dsp:cNvSpPr/>
      </dsp:nvSpPr>
      <dsp:spPr>
        <a:xfrm>
          <a:off x="2760629" y="2596416"/>
          <a:ext cx="1997347" cy="1298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Physical activity</a:t>
          </a:r>
        </a:p>
      </dsp:txBody>
      <dsp:txXfrm>
        <a:off x="2824006" y="2659793"/>
        <a:ext cx="1870593" cy="1171522"/>
      </dsp:txXfrm>
    </dsp:sp>
    <dsp:sp modelId="{E008A760-0520-4D92-81B5-85AB06125AA5}">
      <dsp:nvSpPr>
        <dsp:cNvPr id="0" name=""/>
        <dsp:cNvSpPr/>
      </dsp:nvSpPr>
      <dsp:spPr>
        <a:xfrm>
          <a:off x="3527484" y="650081"/>
          <a:ext cx="3460630" cy="3460630"/>
        </a:xfrm>
        <a:custGeom>
          <a:avLst/>
          <a:gdLst/>
          <a:ahLst/>
          <a:cxnLst/>
          <a:rect l="0" t="0" r="0" b="0"/>
          <a:pathLst>
            <a:path>
              <a:moveTo>
                <a:pt x="11405" y="1928660"/>
              </a:moveTo>
              <a:arcTo wR="1730315" hR="1730315" stAng="10405065" swAng="364448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274315-35EE-4421-8DB8-29EA712DCC70}">
      <dsp:nvSpPr>
        <dsp:cNvPr id="0" name=""/>
        <dsp:cNvSpPr/>
      </dsp:nvSpPr>
      <dsp:spPr>
        <a:xfrm>
          <a:off x="2576082" y="1180"/>
          <a:ext cx="2640770" cy="1320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Falls</a:t>
          </a:r>
        </a:p>
      </dsp:txBody>
      <dsp:txXfrm>
        <a:off x="2614755" y="39853"/>
        <a:ext cx="2563424" cy="1243039"/>
      </dsp:txXfrm>
    </dsp:sp>
    <dsp:sp modelId="{8A72C765-0009-43A0-B72A-E2FEC13F9496}">
      <dsp:nvSpPr>
        <dsp:cNvPr id="0" name=""/>
        <dsp:cNvSpPr/>
      </dsp:nvSpPr>
      <dsp:spPr>
        <a:xfrm rot="3600000">
          <a:off x="4298943" y="2317759"/>
          <a:ext cx="1374493" cy="46213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437583" y="2410186"/>
        <a:ext cx="1097213" cy="277280"/>
      </dsp:txXfrm>
    </dsp:sp>
    <dsp:sp modelId="{9765D6B1-7434-4AB4-B4CA-5888EB96FC4B}">
      <dsp:nvSpPr>
        <dsp:cNvPr id="0" name=""/>
        <dsp:cNvSpPr/>
      </dsp:nvSpPr>
      <dsp:spPr>
        <a:xfrm>
          <a:off x="4755526" y="3776087"/>
          <a:ext cx="2640770" cy="1320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Depression</a:t>
          </a:r>
        </a:p>
      </dsp:txBody>
      <dsp:txXfrm>
        <a:off x="4794199" y="3814760"/>
        <a:ext cx="2563424" cy="1243039"/>
      </dsp:txXfrm>
    </dsp:sp>
    <dsp:sp modelId="{96ADACA8-7B85-4466-8572-C665D8CBBA81}">
      <dsp:nvSpPr>
        <dsp:cNvPr id="0" name=""/>
        <dsp:cNvSpPr/>
      </dsp:nvSpPr>
      <dsp:spPr>
        <a:xfrm rot="10800000">
          <a:off x="3209221" y="4205213"/>
          <a:ext cx="1374493" cy="46213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347861" y="4297640"/>
        <a:ext cx="1097213" cy="277280"/>
      </dsp:txXfrm>
    </dsp:sp>
    <dsp:sp modelId="{9E7DB981-7D5E-4943-B29C-264BF8B25300}">
      <dsp:nvSpPr>
        <dsp:cNvPr id="0" name=""/>
        <dsp:cNvSpPr/>
      </dsp:nvSpPr>
      <dsp:spPr>
        <a:xfrm>
          <a:off x="396639" y="3776087"/>
          <a:ext cx="2640770" cy="13203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Physical activity</a:t>
          </a:r>
        </a:p>
      </dsp:txBody>
      <dsp:txXfrm>
        <a:off x="435312" y="3814760"/>
        <a:ext cx="2563424" cy="1243039"/>
      </dsp:txXfrm>
    </dsp:sp>
    <dsp:sp modelId="{02F12A2A-B9DE-4B24-B764-6544BE012BAA}">
      <dsp:nvSpPr>
        <dsp:cNvPr id="0" name=""/>
        <dsp:cNvSpPr/>
      </dsp:nvSpPr>
      <dsp:spPr>
        <a:xfrm rot="18000000">
          <a:off x="2119499" y="2317759"/>
          <a:ext cx="1374493" cy="46213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258139" y="2410186"/>
        <a:ext cx="1097213" cy="277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D71294E6-5920-4FAB-BD57-871C035872A3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-2587556" y="0"/>
          <a:ext cx="7572443" cy="4873737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108B1-B41A-4DD7-A3D2-64F45CADA71D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761C1-7F1B-4851-8983-C7F29CD6353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1556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Reasons for choice of participants: 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people have been shown to experience poor health outcomes following their discharge to the community. Previous studies have identified that there is a high risk of falls, functional decline and psychological morbidity in this period which can frequently lead to hospital readmission.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minimum of two weeks was selected as it was reasoned that the surgery or illness that precipitated this hospitalisation would have been a significant health event likely to have ongoing ramifications for the patient’s health and function during the six-month follow-up period post-discharge.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761C1-7F1B-4851-8983-C7F29CD6353D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9605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range of other demographic details were collected from participants at baseline including pre-existing history of depression.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 up assessments measured self-reported falls in the last month, self-reported physical capacity, depressive symptoms, and participation in recreational and household physical activities.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761C1-7F1B-4851-8983-C7F29CD6353D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2137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Testing difference: to determine if a particular characteristic measured at baseline predicted completion of the six month follow-up assessment.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761C1-7F1B-4851-8983-C7F29CD6353D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241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5357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5099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693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320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9354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8147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1651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43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4088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736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262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AA318-6EA1-4809-958E-4737846D5B76}" type="datetimeFigureOut">
              <a:rPr lang="en-AU" smtClean="0"/>
              <a:t>11/07/2017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91F04-5C97-48D3-8F2B-62FA58C1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958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rveymonkey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48139"/>
            <a:ext cx="9144000" cy="3896139"/>
          </a:xfrm>
        </p:spPr>
        <p:txBody>
          <a:bodyPr>
            <a:noAutofit/>
          </a:bodyPr>
          <a:lstStyle/>
          <a:p>
            <a:r>
              <a:rPr lang="en-AU" sz="4400" b="1" dirty="0"/>
              <a:t>Understanding temporal relationships between depression, falls and physical activity in a cohort of post-hospitalised older adults—A breakthrough or a conundrum? </a:t>
            </a:r>
            <a:br>
              <a:rPr lang="en-AU" sz="4400" dirty="0"/>
            </a:br>
            <a:endParaRPr lang="en-AU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18990"/>
            <a:ext cx="9144000" cy="2186609"/>
          </a:xfrm>
        </p:spPr>
        <p:txBody>
          <a:bodyPr>
            <a:normAutofit/>
          </a:bodyPr>
          <a:lstStyle/>
          <a:p>
            <a:r>
              <a:rPr lang="en-AU" sz="2800" b="1" dirty="0"/>
              <a:t>Den-Ching Angel Lee</a:t>
            </a:r>
          </a:p>
          <a:p>
            <a:r>
              <a:rPr lang="en-AU" dirty="0" err="1"/>
              <a:t>Aislinn</a:t>
            </a:r>
            <a:r>
              <a:rPr lang="en-AU" dirty="0"/>
              <a:t> F Lalor, Grant Russell, Rene </a:t>
            </a:r>
            <a:r>
              <a:rPr lang="en-AU" dirty="0" err="1"/>
              <a:t>Stolwyk</a:t>
            </a:r>
            <a:r>
              <a:rPr lang="en-AU" dirty="0"/>
              <a:t>, Ted Brown, Fiona McDermott, Terry P Haines</a:t>
            </a:r>
          </a:p>
          <a:p>
            <a:endParaRPr lang="en-AU" dirty="0"/>
          </a:p>
          <a:p>
            <a:r>
              <a:rPr lang="en-AU" dirty="0"/>
              <a:t>July 2017</a:t>
            </a:r>
          </a:p>
        </p:txBody>
      </p:sp>
    </p:spTree>
    <p:extLst>
      <p:ext uri="{BB962C8B-B14F-4D97-AF65-F5344CB8AC3E}">
        <p14:creationId xmlns:p14="http://schemas.microsoft.com/office/powerpoint/2010/main" val="1439930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Background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58" y="3002612"/>
            <a:ext cx="5238750" cy="2466975"/>
          </a:xfrm>
        </p:spPr>
      </p:pic>
      <p:sp>
        <p:nvSpPr>
          <p:cNvPr id="6" name="TextBox 5"/>
          <p:cNvSpPr txBox="1"/>
          <p:nvPr/>
        </p:nvSpPr>
        <p:spPr>
          <a:xfrm>
            <a:off x="6667761" y="2878851"/>
            <a:ext cx="468603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200" dirty="0"/>
              <a:t>Affects 15% community –dwelling older adults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200" dirty="0"/>
              <a:t>½ present as a new depressive episode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200" dirty="0"/>
              <a:t>Diagnosed in people aged 60 years or older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6940" y="2045890"/>
            <a:ext cx="11406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/>
              <a:t>Clinical depression in older adults: late-age onset depression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23930" y="5925839"/>
            <a:ext cx="31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/>
              <a:t>(</a:t>
            </a:r>
            <a:r>
              <a:rPr lang="en-AU" sz="2800" dirty="0" err="1"/>
              <a:t>Brodaty</a:t>
            </a:r>
            <a:r>
              <a:rPr lang="en-AU" sz="2800" dirty="0"/>
              <a:t> et al.,2001)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09514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Background</a:t>
            </a:r>
          </a:p>
        </p:txBody>
      </p:sp>
      <p:pic>
        <p:nvPicPr>
          <p:cNvPr id="5" name="Content Placeholder 4" descr="A picture containing person, photo, sport, window&#10;&#10;Description generated with high confidenc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277" y="1690689"/>
            <a:ext cx="3109149" cy="2284964"/>
          </a:xfrm>
        </p:spPr>
      </p:pic>
      <p:pic>
        <p:nvPicPr>
          <p:cNvPr id="10" name="Picture 9" descr="A picture containing person, ground, sitting, floor&#10;&#10;Description generated with very high confidenc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28" y="4011991"/>
            <a:ext cx="2277924" cy="2584174"/>
          </a:xfrm>
          <a:prstGeom prst="rect">
            <a:avLst/>
          </a:prstGeom>
        </p:spPr>
      </p:pic>
      <p:pic>
        <p:nvPicPr>
          <p:cNvPr id="11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784" y="1682254"/>
            <a:ext cx="3354456" cy="2324099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V="1">
            <a:off x="7058232" y="4256522"/>
            <a:ext cx="1808922" cy="1619374"/>
          </a:xfrm>
          <a:prstGeom prst="straightConnector1">
            <a:avLst/>
          </a:prstGeom>
          <a:ln w="187325" cmpd="sng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cxnSpLocks/>
          </p:cNvCxnSpPr>
          <p:nvPr/>
        </p:nvCxnSpPr>
        <p:spPr>
          <a:xfrm>
            <a:off x="4585252" y="2813603"/>
            <a:ext cx="2834972" cy="27916"/>
          </a:xfrm>
          <a:prstGeom prst="straightConnector1">
            <a:avLst/>
          </a:prstGeom>
          <a:ln w="1841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95739" y="4888580"/>
            <a:ext cx="3180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Strawbridge et al.,2002</a:t>
            </a:r>
          </a:p>
          <a:p>
            <a:r>
              <a:rPr lang="en-AU" sz="2400" dirty="0" err="1"/>
              <a:t>Turcu</a:t>
            </a:r>
            <a:r>
              <a:rPr lang="en-AU" sz="2400" dirty="0"/>
              <a:t> et al.,2004</a:t>
            </a:r>
          </a:p>
        </p:txBody>
      </p:sp>
    </p:spTree>
    <p:extLst>
      <p:ext uri="{BB962C8B-B14F-4D97-AF65-F5344CB8AC3E}">
        <p14:creationId xmlns:p14="http://schemas.microsoft.com/office/powerpoint/2010/main" val="70413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Fiske’s behavioural model (Fiske et al., 2009)</a:t>
            </a:r>
          </a:p>
          <a:p>
            <a:r>
              <a:rPr lang="en-AU" dirty="0"/>
              <a:t>-</a:t>
            </a:r>
          </a:p>
        </p:txBody>
      </p:sp>
      <p:pic>
        <p:nvPicPr>
          <p:cNvPr id="5" name="Picture 4" descr="A person standing on a beach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44" y="2455793"/>
            <a:ext cx="2200275" cy="2076450"/>
          </a:xfrm>
          <a:prstGeom prst="rect">
            <a:avLst/>
          </a:prstGeom>
        </p:spPr>
      </p:pic>
      <p:pic>
        <p:nvPicPr>
          <p:cNvPr id="10" name="Picture 9" descr="A picture containing person&#10;&#10;Description generated with high confidenc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903" y="2455793"/>
            <a:ext cx="2790825" cy="16383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975" y="4776598"/>
            <a:ext cx="2466975" cy="1847850"/>
          </a:xfrm>
          <a:prstGeom prst="rect">
            <a:avLst/>
          </a:prstGeom>
        </p:spPr>
      </p:pic>
      <p:sp>
        <p:nvSpPr>
          <p:cNvPr id="21" name="Arrow: Curved Right 20"/>
          <p:cNvSpPr/>
          <p:nvPr/>
        </p:nvSpPr>
        <p:spPr>
          <a:xfrm>
            <a:off x="2011935" y="4564683"/>
            <a:ext cx="1073426" cy="177965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2" name="Arrow: Curved Left 21"/>
          <p:cNvSpPr/>
          <p:nvPr/>
        </p:nvSpPr>
        <p:spPr>
          <a:xfrm>
            <a:off x="6306454" y="4094093"/>
            <a:ext cx="1377191" cy="181054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3" name="AutoShape 8" descr="Image result for disturbed mood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4" name="AutoShape 10" descr="Image result for disturbed mood"/>
          <p:cNvSpPr>
            <a:spLocks noChangeAspect="1" noChangeArrowheads="1"/>
          </p:cNvSpPr>
          <p:nvPr/>
        </p:nvSpPr>
        <p:spPr bwMode="auto">
          <a:xfrm>
            <a:off x="8600274" y="4288667"/>
            <a:ext cx="3942522" cy="394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pic>
        <p:nvPicPr>
          <p:cNvPr id="26" name="Picture 25" descr="A picture containing person, clothing&#10;&#10;Description generated with high confidenc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778" y="4768643"/>
            <a:ext cx="2628900" cy="1743075"/>
          </a:xfrm>
          <a:prstGeom prst="rect">
            <a:avLst/>
          </a:prstGeom>
        </p:spPr>
      </p:pic>
      <p:sp>
        <p:nvSpPr>
          <p:cNvPr id="27" name="Arrow: Right 26"/>
          <p:cNvSpPr/>
          <p:nvPr/>
        </p:nvSpPr>
        <p:spPr>
          <a:xfrm flipV="1">
            <a:off x="5991950" y="5904636"/>
            <a:ext cx="2656674" cy="5286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Rectangle: Rounded Corners 28"/>
          <p:cNvSpPr/>
          <p:nvPr/>
        </p:nvSpPr>
        <p:spPr>
          <a:xfrm>
            <a:off x="8914778" y="1378140"/>
            <a:ext cx="2504660" cy="2242929"/>
          </a:xfrm>
          <a:prstGeom prst="roundRect">
            <a:avLst/>
          </a:prstGeom>
          <a:solidFill>
            <a:srgbClr val="00B050">
              <a:alpha val="7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</a:rPr>
              <a:t>Low rates of positive outcome</a:t>
            </a:r>
          </a:p>
          <a:p>
            <a:pPr algn="ctr"/>
            <a:r>
              <a:rPr lang="en-AU" sz="2400" dirty="0">
                <a:solidFill>
                  <a:schemeClr val="tx1"/>
                </a:solidFill>
              </a:rPr>
              <a:t>Self-critical cognition</a:t>
            </a:r>
          </a:p>
        </p:txBody>
      </p:sp>
      <p:sp>
        <p:nvSpPr>
          <p:cNvPr id="32" name="Arrow: Up 31"/>
          <p:cNvSpPr/>
          <p:nvPr/>
        </p:nvSpPr>
        <p:spPr>
          <a:xfrm>
            <a:off x="10000036" y="3680583"/>
            <a:ext cx="571499" cy="1020592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7951304" y="3613115"/>
            <a:ext cx="1133061" cy="988151"/>
          </a:xfrm>
          <a:prstGeom prst="straightConnector1">
            <a:avLst/>
          </a:prstGeom>
          <a:ln w="254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417052" y="4064556"/>
            <a:ext cx="758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/>
              <a:t>-</a:t>
            </a:r>
            <a:r>
              <a:rPr lang="en-AU" sz="3600" dirty="0" err="1"/>
              <a:t>ve</a:t>
            </a:r>
            <a:endParaRPr lang="en-AU" sz="3600" dirty="0"/>
          </a:p>
        </p:txBody>
      </p:sp>
      <p:sp>
        <p:nvSpPr>
          <p:cNvPr id="37" name="TextBox 36"/>
          <p:cNvSpPr txBox="1"/>
          <p:nvPr/>
        </p:nvSpPr>
        <p:spPr>
          <a:xfrm>
            <a:off x="8724399" y="3926287"/>
            <a:ext cx="758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/>
              <a:t>-</a:t>
            </a:r>
            <a:r>
              <a:rPr lang="en-AU" sz="3600" dirty="0" err="1"/>
              <a:t>ve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1176931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75" y="439771"/>
            <a:ext cx="10515600" cy="1325563"/>
          </a:xfrm>
        </p:spPr>
        <p:txBody>
          <a:bodyPr/>
          <a:lstStyle/>
          <a:p>
            <a:r>
              <a:rPr lang="en-AU" dirty="0"/>
              <a:t>Background-What is the directional relationship?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936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21163" y="1825625"/>
            <a:ext cx="52805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Potential explanation</a:t>
            </a:r>
          </a:p>
          <a:p>
            <a:r>
              <a:rPr lang="en-AU" sz="3600" dirty="0"/>
              <a:t> of late-age onset depression </a:t>
            </a:r>
          </a:p>
        </p:txBody>
      </p:sp>
    </p:spTree>
    <p:extLst>
      <p:ext uri="{BB962C8B-B14F-4D97-AF65-F5344CB8AC3E}">
        <p14:creationId xmlns:p14="http://schemas.microsoft.com/office/powerpoint/2010/main" val="87094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To investigate the temporal relationships between depressive symptoms, falls and participation in physical activities amongst older adults </a:t>
            </a:r>
          </a:p>
          <a:p>
            <a:endParaRPr lang="en-AU" sz="4000" dirty="0"/>
          </a:p>
        </p:txBody>
      </p:sp>
    </p:spTree>
    <p:extLst>
      <p:ext uri="{BB962C8B-B14F-4D97-AF65-F5344CB8AC3E}">
        <p14:creationId xmlns:p14="http://schemas.microsoft.com/office/powerpoint/2010/main" val="625947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D18FB-7A56-48C3-8181-03D1E9241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Research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903E0-ACC3-4F3A-98BA-2C50EA8F6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Are falls associated with depression? </a:t>
            </a:r>
          </a:p>
          <a:p>
            <a:r>
              <a:rPr lang="en-AU" dirty="0"/>
              <a:t>Do falls precede a worsening of depressive symptoms? </a:t>
            </a:r>
          </a:p>
          <a:p>
            <a:r>
              <a:rPr lang="en-AU" dirty="0"/>
              <a:t>Does having symptoms of depression precede subsequent falls? 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Same pattern of questioning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Falls and physical activity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Physical activity and depression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93738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Methods-Design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 prospective cohort study (broader mixed methods investigation)</a:t>
            </a:r>
          </a:p>
          <a:p>
            <a:r>
              <a:rPr lang="en-AU" dirty="0"/>
              <a:t>Participants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Older adults aged ≥65 years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Admitted to subacute or inpatient rehabilitation wards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Length of hospital stay ≥ two weeks duration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Exclusion: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dirty="0"/>
              <a:t>significant cognitive impairment,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dirty="0"/>
              <a:t>significant hearing or speech impairment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dirty="0"/>
              <a:t>discharge destination following hospitalisation that was another hospital or a nursing home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95505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8708F-C241-4B82-A8FC-DA82ED7EC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Methods-survey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BC782-D15D-4A16-B6B4-2F0253D36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Fiske’s behavioural model guided the selection of survey items and questionnaires</a:t>
            </a:r>
          </a:p>
        </p:txBody>
      </p:sp>
    </p:spTree>
    <p:extLst>
      <p:ext uri="{BB962C8B-B14F-4D97-AF65-F5344CB8AC3E}">
        <p14:creationId xmlns:p14="http://schemas.microsoft.com/office/powerpoint/2010/main" val="3165587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81CDD-5ED8-4C39-9FC9-09C95565E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Methods-Measurement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66BAE-D821-4CD9-A9B6-B6410B445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AU" dirty="0"/>
              <a:t>Geriatric Depression Scale-Short Form (GDS-SF) (Sheikh &amp; </a:t>
            </a:r>
            <a:r>
              <a:rPr lang="en-AU" dirty="0" err="1"/>
              <a:t>Yesavage</a:t>
            </a:r>
            <a:r>
              <a:rPr lang="en-AU" dirty="0"/>
              <a:t>, 1986) </a:t>
            </a:r>
          </a:p>
          <a:p>
            <a:pPr lvl="1"/>
            <a:r>
              <a:rPr lang="en-AU" dirty="0"/>
              <a:t>The Phone-FITT household and recreational subscales (Gill </a:t>
            </a:r>
            <a:r>
              <a:rPr lang="en-AU" i="1" dirty="0"/>
              <a:t>et al</a:t>
            </a:r>
            <a:r>
              <a:rPr lang="en-AU" dirty="0"/>
              <a:t>., 2008) </a:t>
            </a:r>
          </a:p>
          <a:p>
            <a:pPr lvl="1"/>
            <a:r>
              <a:rPr lang="en-AU" dirty="0"/>
              <a:t>Self-reported falls in the last month</a:t>
            </a:r>
          </a:p>
          <a:p>
            <a:pPr lvl="1"/>
            <a:r>
              <a:rPr lang="en-AU" dirty="0"/>
              <a:t>Self-report physical capacity using a Likert scale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dirty="0"/>
              <a:t>1.“can do without difficulty”, 2. “can do but with difficulty”, 3. “cannot do without someone else”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dirty="0"/>
              <a:t>Getting on and off public transport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dirty="0"/>
              <a:t>walking up and down stairs without a handrail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dirty="0"/>
              <a:t> bending and picking up an object from the floor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AU" dirty="0"/>
              <a:t>moving about their usual place of residence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0534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9021B-A189-4D64-A284-B804E2E71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Methods-Procedure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7EED2-1858-4319-BB92-D1F851B4C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Questions of the surveys were loaded onto an online survey program (</a:t>
            </a:r>
            <a:r>
              <a:rPr lang="en-AU" u="sng" dirty="0">
                <a:hlinkClick r:id="rId3"/>
              </a:rPr>
              <a:t>www.surveymonkey.com</a:t>
            </a:r>
            <a:r>
              <a:rPr lang="en-AU" dirty="0"/>
              <a:t>)</a:t>
            </a:r>
          </a:p>
          <a:p>
            <a:r>
              <a:rPr lang="en-AU" dirty="0"/>
              <a:t>7 assessment time points:</a:t>
            </a:r>
          </a:p>
          <a:p>
            <a:pPr lvl="1"/>
            <a:r>
              <a:rPr lang="en-AU" dirty="0"/>
              <a:t>face-to-face in the hospital within 48 hours prior to their planned discharge at baseline </a:t>
            </a:r>
            <a:r>
              <a:rPr lang="en-AU" dirty="0" err="1"/>
              <a:t>t</a:t>
            </a:r>
            <a:r>
              <a:rPr lang="en-AU" baseline="-25000" dirty="0" err="1"/>
              <a:t>n</a:t>
            </a:r>
            <a:r>
              <a:rPr lang="en-AU" baseline="-25000" dirty="0"/>
              <a:t>=0</a:t>
            </a:r>
          </a:p>
          <a:p>
            <a:pPr lvl="1"/>
            <a:r>
              <a:rPr lang="en-AU" dirty="0"/>
              <a:t>face-to-face at their residence at three months </a:t>
            </a:r>
            <a:r>
              <a:rPr lang="en-AU" dirty="0" err="1"/>
              <a:t>t</a:t>
            </a:r>
            <a:r>
              <a:rPr lang="en-AU" baseline="-25000" dirty="0" err="1"/>
              <a:t>n</a:t>
            </a:r>
            <a:r>
              <a:rPr lang="en-AU" baseline="-25000" dirty="0"/>
              <a:t>=3</a:t>
            </a:r>
            <a:r>
              <a:rPr lang="en-AU" dirty="0"/>
              <a:t> and six months </a:t>
            </a:r>
            <a:r>
              <a:rPr lang="en-AU" dirty="0" err="1"/>
              <a:t>t</a:t>
            </a:r>
            <a:r>
              <a:rPr lang="en-AU" baseline="-25000" dirty="0" err="1"/>
              <a:t>n</a:t>
            </a:r>
            <a:r>
              <a:rPr lang="en-AU" baseline="-25000" dirty="0"/>
              <a:t>=6</a:t>
            </a:r>
            <a:r>
              <a:rPr lang="en-AU" dirty="0"/>
              <a:t> post-discharge</a:t>
            </a:r>
          </a:p>
          <a:p>
            <a:pPr lvl="1"/>
            <a:r>
              <a:rPr lang="en-AU" dirty="0"/>
              <a:t>A telephone survey was conducted at one, two, four and five months </a:t>
            </a:r>
            <a:r>
              <a:rPr lang="en-AU" dirty="0" err="1"/>
              <a:t>t</a:t>
            </a:r>
            <a:r>
              <a:rPr lang="en-AU" baseline="-25000" dirty="0" err="1"/>
              <a:t>n</a:t>
            </a:r>
            <a:r>
              <a:rPr lang="en-AU" baseline="-25000" dirty="0"/>
              <a:t>=1</a:t>
            </a:r>
            <a:r>
              <a:rPr lang="en-AU" dirty="0"/>
              <a:t>,</a:t>
            </a:r>
            <a:r>
              <a:rPr lang="en-AU" baseline="-25000" dirty="0"/>
              <a:t>2</a:t>
            </a:r>
            <a:r>
              <a:rPr lang="en-AU" dirty="0"/>
              <a:t>,</a:t>
            </a:r>
            <a:r>
              <a:rPr lang="en-AU" baseline="-25000" dirty="0"/>
              <a:t>4</a:t>
            </a:r>
            <a:r>
              <a:rPr lang="en-AU" dirty="0"/>
              <a:t>,</a:t>
            </a:r>
            <a:r>
              <a:rPr lang="en-AU" baseline="-25000" dirty="0"/>
              <a:t>5</a:t>
            </a:r>
            <a:r>
              <a:rPr lang="en-AU" dirty="0"/>
              <a:t> post-discharge.</a:t>
            </a:r>
          </a:p>
        </p:txBody>
      </p:sp>
    </p:spTree>
    <p:extLst>
      <p:ext uri="{BB962C8B-B14F-4D97-AF65-F5344CB8AC3E}">
        <p14:creationId xmlns:p14="http://schemas.microsoft.com/office/powerpoint/2010/main" val="2043946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FD569-074C-452F-87A7-F8304B771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Methods-Statistical analyses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5A68-D8C2-456A-8B4E-CD006F03D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Logistic regression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Differences in the baseline data</a:t>
            </a:r>
            <a:r>
              <a:rPr lang="en-AU" baseline="-25000" dirty="0"/>
              <a:t> </a:t>
            </a:r>
            <a:r>
              <a:rPr lang="en-AU" dirty="0"/>
              <a:t>were compared between all participants at </a:t>
            </a:r>
            <a:r>
              <a:rPr lang="en-AU" dirty="0" err="1"/>
              <a:t>t</a:t>
            </a:r>
            <a:r>
              <a:rPr lang="en-AU" baseline="-25000" dirty="0" err="1"/>
              <a:t>n</a:t>
            </a:r>
            <a:r>
              <a:rPr lang="en-AU" baseline="-25000" dirty="0"/>
              <a:t>=0 </a:t>
            </a:r>
            <a:r>
              <a:rPr lang="en-AU" dirty="0"/>
              <a:t>and those who completed the survey at </a:t>
            </a:r>
            <a:r>
              <a:rPr lang="en-AU" dirty="0" err="1"/>
              <a:t>t</a:t>
            </a:r>
            <a:r>
              <a:rPr lang="en-AU" baseline="-25000" dirty="0" err="1"/>
              <a:t>n</a:t>
            </a:r>
            <a:r>
              <a:rPr lang="en-AU" baseline="-25000" dirty="0"/>
              <a:t>=6</a:t>
            </a:r>
          </a:p>
          <a:p>
            <a:endParaRPr lang="en-AU" dirty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10894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2962A-5511-4500-A63F-346CFA2E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Methods-Statistical analyses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8EC8E-28C3-481A-93C8-9E849D535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Example: Falls and depression</a:t>
            </a:r>
          </a:p>
          <a:p>
            <a:r>
              <a:rPr lang="en-AU" dirty="0"/>
              <a:t>Are falls associated with depression?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Logistic regression with cluster analysis using data from same time point </a:t>
            </a:r>
            <a:r>
              <a:rPr lang="en-AU" dirty="0" err="1"/>
              <a:t>t</a:t>
            </a:r>
            <a:r>
              <a:rPr lang="en-AU" sz="2200" dirty="0" err="1"/>
              <a:t>n</a:t>
            </a:r>
            <a:r>
              <a:rPr lang="en-AU" dirty="0"/>
              <a:t> (excluding t</a:t>
            </a:r>
            <a:r>
              <a:rPr lang="en-AU" sz="1900" dirty="0"/>
              <a:t>0</a:t>
            </a:r>
            <a:r>
              <a:rPr lang="en-AU" dirty="0"/>
              <a:t>)</a:t>
            </a:r>
          </a:p>
          <a:p>
            <a:r>
              <a:rPr lang="en-AU" dirty="0"/>
              <a:t>Do falls precede a worsening of depressive symptoms?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Linear regression with cluster analysis using falls data from </a:t>
            </a:r>
            <a:r>
              <a:rPr lang="en-AU" dirty="0" err="1"/>
              <a:t>t</a:t>
            </a:r>
            <a:r>
              <a:rPr lang="en-AU" sz="2200" dirty="0" err="1"/>
              <a:t>n</a:t>
            </a:r>
            <a:r>
              <a:rPr lang="en-AU" dirty="0"/>
              <a:t> and depression change score at tn-tn+1 (excluding t</a:t>
            </a:r>
            <a:r>
              <a:rPr lang="en-AU" sz="1900" dirty="0"/>
              <a:t>0</a:t>
            </a:r>
            <a:r>
              <a:rPr lang="en-AU" dirty="0"/>
              <a:t>)</a:t>
            </a:r>
          </a:p>
          <a:p>
            <a:r>
              <a:rPr lang="en-AU" dirty="0"/>
              <a:t>Does having symptoms of depression precede subsequent falls?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/>
              <a:t>Logistic </a:t>
            </a:r>
            <a:r>
              <a:rPr lang="en-AU" dirty="0"/>
              <a:t>regression with cluster analysis using depression score from </a:t>
            </a:r>
            <a:r>
              <a:rPr lang="en-AU" dirty="0" err="1"/>
              <a:t>t</a:t>
            </a:r>
            <a:r>
              <a:rPr lang="en-AU" sz="2200" dirty="0" err="1"/>
              <a:t>n</a:t>
            </a:r>
            <a:r>
              <a:rPr lang="en-AU" dirty="0"/>
              <a:t> and falls data from t</a:t>
            </a:r>
            <a:r>
              <a:rPr lang="en-AU" sz="2200" dirty="0"/>
              <a:t>n+1 </a:t>
            </a:r>
            <a:r>
              <a:rPr lang="en-AU" dirty="0"/>
              <a:t>(excluding t</a:t>
            </a:r>
            <a:r>
              <a:rPr lang="en-AU" sz="2200" dirty="0"/>
              <a:t>0</a:t>
            </a:r>
            <a:r>
              <a:rPr lang="en-AU" dirty="0"/>
              <a:t>)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12991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7B78FE-8F47-4F05-A976-0B0F17B67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551" y="517493"/>
            <a:ext cx="7133071" cy="63405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309E6F-7750-499B-B08E-4751B07A5F86}"/>
              </a:ext>
            </a:extLst>
          </p:cNvPr>
          <p:cNvSpPr txBox="1"/>
          <p:nvPr/>
        </p:nvSpPr>
        <p:spPr>
          <a:xfrm>
            <a:off x="739303" y="517492"/>
            <a:ext cx="17926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400" dirty="0">
                <a:latin typeface="+mj-lt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495981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57788-0A8B-4F6F-9AEA-43A3ED52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238FF-852B-44BE-BEC0-7ACF3D56F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Participants who had a higher mean depression score at baseline were more likely to drop out before the six month follow-up</a:t>
            </a:r>
          </a:p>
          <a:p>
            <a:r>
              <a:rPr lang="en-AU" dirty="0"/>
              <a:t>No significant differences in other baseline characteristics between those who did and did not complete the six-month follow-up survey </a:t>
            </a:r>
          </a:p>
        </p:txBody>
      </p:sp>
    </p:spTree>
    <p:extLst>
      <p:ext uri="{BB962C8B-B14F-4D97-AF65-F5344CB8AC3E}">
        <p14:creationId xmlns:p14="http://schemas.microsoft.com/office/powerpoint/2010/main" val="469855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F2B23E-8084-4AFC-8584-7F906F68B91D}"/>
              </a:ext>
            </a:extLst>
          </p:cNvPr>
          <p:cNvSpPr txBox="1"/>
          <p:nvPr/>
        </p:nvSpPr>
        <p:spPr>
          <a:xfrm>
            <a:off x="793074" y="544749"/>
            <a:ext cx="17926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400">
                <a:latin typeface="+mj-lt"/>
              </a:rPr>
              <a:t>Results</a:t>
            </a:r>
            <a:endParaRPr lang="en-AU" sz="440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7CDAED-F788-441C-AB99-0493712E7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744" y="1345191"/>
            <a:ext cx="6752492" cy="4942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E54421-8109-4CEA-B6F2-0B1AC7597291}"/>
              </a:ext>
            </a:extLst>
          </p:cNvPr>
          <p:cNvSpPr txBox="1"/>
          <p:nvPr/>
        </p:nvSpPr>
        <p:spPr>
          <a:xfrm>
            <a:off x="3674508" y="6268133"/>
            <a:ext cx="6127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Geriatric Depression Scale-Short Form scores from month 1 to 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35880-A3DC-4732-95D5-10494A4B78ED}"/>
              </a:ext>
            </a:extLst>
          </p:cNvPr>
          <p:cNvSpPr txBox="1"/>
          <p:nvPr/>
        </p:nvSpPr>
        <p:spPr>
          <a:xfrm>
            <a:off x="9338236" y="2461846"/>
            <a:ext cx="2690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GDS-SF score &gt;5 </a:t>
            </a:r>
          </a:p>
          <a:p>
            <a:r>
              <a:rPr lang="en-AU" dirty="0"/>
              <a:t>is suggestive of depression</a:t>
            </a:r>
          </a:p>
        </p:txBody>
      </p:sp>
    </p:spTree>
    <p:extLst>
      <p:ext uri="{BB962C8B-B14F-4D97-AF65-F5344CB8AC3E}">
        <p14:creationId xmlns:p14="http://schemas.microsoft.com/office/powerpoint/2010/main" val="1139419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723927292"/>
              </p:ext>
            </p:extLst>
          </p:nvPr>
        </p:nvGraphicFramePr>
        <p:xfrm>
          <a:off x="2292135" y="1264596"/>
          <a:ext cx="7572443" cy="4873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2CA47CD-0AAB-4305-B63F-88AB4D04E332}"/>
              </a:ext>
            </a:extLst>
          </p:cNvPr>
          <p:cNvSpPr txBox="1"/>
          <p:nvPr/>
        </p:nvSpPr>
        <p:spPr>
          <a:xfrm>
            <a:off x="768147" y="495155"/>
            <a:ext cx="18194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400" dirty="0">
                <a:latin typeface="+mj-lt"/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1204E8-CAB9-4C82-A756-01C2F6C4CE55}"/>
              </a:ext>
            </a:extLst>
          </p:cNvPr>
          <p:cNvSpPr txBox="1"/>
          <p:nvPr/>
        </p:nvSpPr>
        <p:spPr>
          <a:xfrm>
            <a:off x="3862769" y="6358597"/>
            <a:ext cx="5022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Physical activity household score from month 1 to 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29B61-E6D4-4CD0-820A-947094F7282C}"/>
              </a:ext>
            </a:extLst>
          </p:cNvPr>
          <p:cNvSpPr txBox="1"/>
          <p:nvPr/>
        </p:nvSpPr>
        <p:spPr>
          <a:xfrm>
            <a:off x="9864578" y="2602524"/>
            <a:ext cx="2042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Lower score means </a:t>
            </a:r>
          </a:p>
          <a:p>
            <a:r>
              <a:rPr lang="en-AU" dirty="0"/>
              <a:t>less activity</a:t>
            </a:r>
          </a:p>
        </p:txBody>
      </p:sp>
    </p:spTree>
    <p:extLst>
      <p:ext uri="{BB962C8B-B14F-4D97-AF65-F5344CB8AC3E}">
        <p14:creationId xmlns:p14="http://schemas.microsoft.com/office/powerpoint/2010/main" val="2468026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98C98-EA36-4232-AA11-C71144D24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A4B43F-8C2E-4DC1-9377-468F0DD33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394" y="1556071"/>
            <a:ext cx="5930163" cy="43409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45EF26-B1A1-46D4-A0A9-BBE4144C0C4D}"/>
              </a:ext>
            </a:extLst>
          </p:cNvPr>
          <p:cNvSpPr txBox="1"/>
          <p:nvPr/>
        </p:nvSpPr>
        <p:spPr>
          <a:xfrm>
            <a:off x="4003553" y="6288259"/>
            <a:ext cx="4997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Physical activity recreation score from month 1 to 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52392E-0D3D-4610-8F73-C7AE3A111A44}"/>
              </a:ext>
            </a:extLst>
          </p:cNvPr>
          <p:cNvSpPr txBox="1"/>
          <p:nvPr/>
        </p:nvSpPr>
        <p:spPr>
          <a:xfrm>
            <a:off x="9720775" y="2855742"/>
            <a:ext cx="2042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/>
              <a:t>Lower score means </a:t>
            </a:r>
          </a:p>
          <a:p>
            <a:r>
              <a:rPr lang="en-AU"/>
              <a:t>less activity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4812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956605185"/>
              </p:ext>
            </p:extLst>
          </p:nvPr>
        </p:nvGraphicFramePr>
        <p:xfrm>
          <a:off x="2743200" y="1744394"/>
          <a:ext cx="7416800" cy="4393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13452" y="6157220"/>
            <a:ext cx="8476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 Proportion of participants who reported falling in the last month by month of follow-up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22DA46-29ED-4775-BBE9-B01DB1D0A78E}"/>
              </a:ext>
            </a:extLst>
          </p:cNvPr>
          <p:cNvSpPr txBox="1"/>
          <p:nvPr/>
        </p:nvSpPr>
        <p:spPr>
          <a:xfrm>
            <a:off x="950530" y="562707"/>
            <a:ext cx="17926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400" dirty="0">
                <a:latin typeface="+mj-lt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432739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C54D9-7F12-4CC7-96AC-8619E39FC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Results: Falls and depression</a:t>
            </a:r>
          </a:p>
        </p:txBody>
      </p:sp>
      <p:pic>
        <p:nvPicPr>
          <p:cNvPr id="4" name="Content Placeholder 3" descr="A picture containing person, ground, sitting, floor&#10;&#10;Description generated with very high confidence">
            <a:extLst>
              <a:ext uri="{FF2B5EF4-FFF2-40B4-BE49-F238E27FC236}">
                <a16:creationId xmlns:a16="http://schemas.microsoft.com/office/drawing/2014/main" id="{E2E2A9BC-9928-4145-9A5B-4FED29DD55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920" y="2532519"/>
            <a:ext cx="1971675" cy="232410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274F56-3980-44EC-B8C3-759E47DC0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018" y="2532519"/>
            <a:ext cx="3354456" cy="2324099"/>
          </a:xfrm>
          <a:prstGeom prst="rect">
            <a:avLst/>
          </a:prstGeom>
        </p:spPr>
      </p:pic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3456BD6D-D8FF-4C9D-AF44-AC1C5FE42F47}"/>
              </a:ext>
            </a:extLst>
          </p:cNvPr>
          <p:cNvSpPr/>
          <p:nvPr/>
        </p:nvSpPr>
        <p:spPr>
          <a:xfrm>
            <a:off x="4241260" y="3343401"/>
            <a:ext cx="2354093" cy="70233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2F4327-DB8B-44E8-86E8-4B750EDB11B1}"/>
              </a:ext>
            </a:extLst>
          </p:cNvPr>
          <p:cNvSpPr txBox="1"/>
          <p:nvPr/>
        </p:nvSpPr>
        <p:spPr>
          <a:xfrm>
            <a:off x="2127920" y="5339990"/>
            <a:ext cx="6121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/>
              <a:t> odds ratio OR: 1.23 (1.15, 1.30)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F845ED-20DB-4E33-8208-E87F6B895C59}"/>
              </a:ext>
            </a:extLst>
          </p:cNvPr>
          <p:cNvSpPr txBox="1"/>
          <p:nvPr/>
        </p:nvSpPr>
        <p:spPr>
          <a:xfrm>
            <a:off x="2756127" y="1690688"/>
            <a:ext cx="6607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7C848F-3CDE-43D3-AAA3-01B705890959}"/>
              </a:ext>
            </a:extLst>
          </p:cNvPr>
          <p:cNvSpPr txBox="1"/>
          <p:nvPr/>
        </p:nvSpPr>
        <p:spPr>
          <a:xfrm>
            <a:off x="8056616" y="1725981"/>
            <a:ext cx="6607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2221087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4B386-0073-4A6C-ACC7-E533418C0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Results: Falls and depression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63DD21E-E0DC-4C4F-BE0A-E36F8A988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022" y="2557538"/>
            <a:ext cx="4730533" cy="2227651"/>
          </a:xfrm>
          <a:prstGeom prst="rect">
            <a:avLst/>
          </a:prstGeom>
        </p:spPr>
      </p:pic>
      <p:pic>
        <p:nvPicPr>
          <p:cNvPr id="5" name="Content Placeholder 3" descr="A picture containing person, ground, sitting, floor&#10;&#10;Description generated with very high confidence">
            <a:extLst>
              <a:ext uri="{FF2B5EF4-FFF2-40B4-BE49-F238E27FC236}">
                <a16:creationId xmlns:a16="http://schemas.microsoft.com/office/drawing/2014/main" id="{43E584B9-B768-4EE9-B5FA-877B60713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887" y="2600898"/>
            <a:ext cx="1971675" cy="2324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74EBD8-AF23-4FFF-8561-434DF04734FF}"/>
              </a:ext>
            </a:extLst>
          </p:cNvPr>
          <p:cNvSpPr txBox="1"/>
          <p:nvPr/>
        </p:nvSpPr>
        <p:spPr>
          <a:xfrm>
            <a:off x="3325910" y="1630084"/>
            <a:ext cx="6607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CE5C9E-C851-4554-B9EF-D0ABEB219D19}"/>
              </a:ext>
            </a:extLst>
          </p:cNvPr>
          <p:cNvSpPr txBox="1"/>
          <p:nvPr/>
        </p:nvSpPr>
        <p:spPr>
          <a:xfrm>
            <a:off x="9596064" y="1731823"/>
            <a:ext cx="1175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/>
              <a:t>t</a:t>
            </a:r>
            <a:r>
              <a:rPr lang="en-AU" sz="4000" dirty="0"/>
              <a:t>n+1</a:t>
            </a:r>
            <a:endParaRPr lang="en-AU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42A6D9-BE62-4933-B8DC-729C252E1586}"/>
              </a:ext>
            </a:extLst>
          </p:cNvPr>
          <p:cNvSpPr txBox="1"/>
          <p:nvPr/>
        </p:nvSpPr>
        <p:spPr>
          <a:xfrm>
            <a:off x="3695561" y="5651541"/>
            <a:ext cx="4028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/>
              <a:t> OR: 1.20 (1.12,1.28)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63E3E63-5F60-4CA5-A70F-F67225C032EF}"/>
              </a:ext>
            </a:extLst>
          </p:cNvPr>
          <p:cNvSpPr/>
          <p:nvPr/>
        </p:nvSpPr>
        <p:spPr>
          <a:xfrm>
            <a:off x="6303523" y="3540868"/>
            <a:ext cx="2529192" cy="5836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0788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2F7D-81A6-4534-838A-5C9F48FE5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Results: Falls and depression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FEF478A-6C66-431E-A566-0250F011D3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210" y="2600898"/>
            <a:ext cx="4935346" cy="2324099"/>
          </a:xfrm>
          <a:prstGeom prst="rect">
            <a:avLst/>
          </a:prstGeom>
        </p:spPr>
      </p:pic>
      <p:pic>
        <p:nvPicPr>
          <p:cNvPr id="5" name="Content Placeholder 3" descr="A picture containing person, ground, sitting, floor&#10;&#10;Description generated with very high confidence">
            <a:extLst>
              <a:ext uri="{FF2B5EF4-FFF2-40B4-BE49-F238E27FC236}">
                <a16:creationId xmlns:a16="http://schemas.microsoft.com/office/drawing/2014/main" id="{7D24D956-394B-47CA-849C-4339BD3C8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232" y="2600898"/>
            <a:ext cx="1971675" cy="2324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091114-FA52-45E3-BCA6-DD70CB7BF0A2}"/>
              </a:ext>
            </a:extLst>
          </p:cNvPr>
          <p:cNvSpPr txBox="1"/>
          <p:nvPr/>
        </p:nvSpPr>
        <p:spPr>
          <a:xfrm>
            <a:off x="2518690" y="1730294"/>
            <a:ext cx="6607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C4D65B-C8C1-42F7-AB78-D897999C2334}"/>
              </a:ext>
            </a:extLst>
          </p:cNvPr>
          <p:cNvSpPr txBox="1"/>
          <p:nvPr/>
        </p:nvSpPr>
        <p:spPr>
          <a:xfrm>
            <a:off x="8206964" y="1769901"/>
            <a:ext cx="1808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/>
              <a:t>t</a:t>
            </a:r>
            <a:r>
              <a:rPr lang="en-AU" sz="4000" dirty="0"/>
              <a:t>n-</a:t>
            </a:r>
            <a:r>
              <a:rPr lang="en-AU" sz="4800" dirty="0"/>
              <a:t>t</a:t>
            </a:r>
            <a:r>
              <a:rPr lang="en-AU" sz="4000" dirty="0"/>
              <a:t>n+1</a:t>
            </a:r>
            <a:endParaRPr lang="en-AU" sz="4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A26F16-4799-495C-9050-9E83D7AD90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850" y="2600898"/>
            <a:ext cx="1315057" cy="1087383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3AD8B4E7-5A2A-4CF9-8A8D-4E0761D5C15A}"/>
              </a:ext>
            </a:extLst>
          </p:cNvPr>
          <p:cNvSpPr/>
          <p:nvPr/>
        </p:nvSpPr>
        <p:spPr>
          <a:xfrm>
            <a:off x="3968885" y="3910519"/>
            <a:ext cx="1848255" cy="4863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7058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1679E-1BEF-4D7E-9BA4-A149C4204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Results: Falls and physical activity</a:t>
            </a:r>
          </a:p>
        </p:txBody>
      </p:sp>
      <p:pic>
        <p:nvPicPr>
          <p:cNvPr id="8" name="Content Placeholder 7" descr="A group of people in a room&#10;&#10;Description generated with high confidence">
            <a:extLst>
              <a:ext uri="{FF2B5EF4-FFF2-40B4-BE49-F238E27FC236}">
                <a16:creationId xmlns:a16="http://schemas.microsoft.com/office/drawing/2014/main" id="{78EBA5AE-4630-430F-9797-4E0D48DC5E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0872" y="2391079"/>
            <a:ext cx="183832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group of people around each other&#10;&#10;Description generated with very high confidence">
            <a:extLst>
              <a:ext uri="{FF2B5EF4-FFF2-40B4-BE49-F238E27FC236}">
                <a16:creationId xmlns:a16="http://schemas.microsoft.com/office/drawing/2014/main" id="{FCE110E9-0029-4361-959E-C93E32524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862" y="2362762"/>
            <a:ext cx="2619375" cy="1743075"/>
          </a:xfrm>
          <a:prstGeom prst="rect">
            <a:avLst/>
          </a:prstGeom>
        </p:spPr>
      </p:pic>
      <p:pic>
        <p:nvPicPr>
          <p:cNvPr id="11" name="Content Placeholder 3" descr="A picture containing person, ground, sitting, floor&#10;&#10;Description generated with very high confidence">
            <a:extLst>
              <a:ext uri="{FF2B5EF4-FFF2-40B4-BE49-F238E27FC236}">
                <a16:creationId xmlns:a16="http://schemas.microsoft.com/office/drawing/2014/main" id="{A3646E43-B879-4F89-9714-5C5C6DFB64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856" y="4390400"/>
            <a:ext cx="1971675" cy="23241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7AA89C-6057-415C-A023-199BAEA07779}"/>
              </a:ext>
            </a:extLst>
          </p:cNvPr>
          <p:cNvSpPr txBox="1"/>
          <p:nvPr/>
        </p:nvSpPr>
        <p:spPr>
          <a:xfrm>
            <a:off x="2184949" y="1560082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9D6597-A574-4D81-AB70-9B07B7F83B62}"/>
              </a:ext>
            </a:extLst>
          </p:cNvPr>
          <p:cNvSpPr txBox="1"/>
          <p:nvPr/>
        </p:nvSpPr>
        <p:spPr>
          <a:xfrm>
            <a:off x="7854490" y="1602365"/>
            <a:ext cx="6607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BF9D2E-6121-45FA-A218-C8C5521D3DB8}"/>
              </a:ext>
            </a:extLst>
          </p:cNvPr>
          <p:cNvSpPr txBox="1"/>
          <p:nvPr/>
        </p:nvSpPr>
        <p:spPr>
          <a:xfrm>
            <a:off x="4913260" y="3559403"/>
            <a:ext cx="6607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5A74389-5250-4559-983A-ABB31180A99C}"/>
              </a:ext>
            </a:extLst>
          </p:cNvPr>
          <p:cNvCxnSpPr/>
          <p:nvPr/>
        </p:nvCxnSpPr>
        <p:spPr>
          <a:xfrm>
            <a:off x="2504272" y="4941651"/>
            <a:ext cx="1456843" cy="1050587"/>
          </a:xfrm>
          <a:prstGeom prst="straightConnector1">
            <a:avLst/>
          </a:prstGeom>
          <a:ln w="203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3B090F6-7B4C-4AE8-9774-7694CACAC8A1}"/>
              </a:ext>
            </a:extLst>
          </p:cNvPr>
          <p:cNvCxnSpPr/>
          <p:nvPr/>
        </p:nvCxnSpPr>
        <p:spPr>
          <a:xfrm flipH="1">
            <a:off x="6420255" y="4390400"/>
            <a:ext cx="2094993" cy="1601838"/>
          </a:xfrm>
          <a:prstGeom prst="straightConnector1">
            <a:avLst/>
          </a:prstGeom>
          <a:ln w="203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8CF57B9-ACE2-4D8C-8BCE-F4CD2C3F6282}"/>
              </a:ext>
            </a:extLst>
          </p:cNvPr>
          <p:cNvSpPr txBox="1"/>
          <p:nvPr/>
        </p:nvSpPr>
        <p:spPr>
          <a:xfrm>
            <a:off x="-63077" y="5783778"/>
            <a:ext cx="35557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/>
              <a:t>OR: 0.96 (0.95, 0.98</a:t>
            </a:r>
            <a:r>
              <a:rPr lang="en-AU" dirty="0"/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5D457A-ECAB-4F13-9289-3CA750FC37B7}"/>
              </a:ext>
            </a:extLst>
          </p:cNvPr>
          <p:cNvSpPr txBox="1"/>
          <p:nvPr/>
        </p:nvSpPr>
        <p:spPr>
          <a:xfrm>
            <a:off x="7626485" y="5199003"/>
            <a:ext cx="3485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/>
              <a:t>OR: 0.97 (0.95, 0.99</a:t>
            </a:r>
          </a:p>
        </p:txBody>
      </p:sp>
    </p:spTree>
    <p:extLst>
      <p:ext uri="{BB962C8B-B14F-4D97-AF65-F5344CB8AC3E}">
        <p14:creationId xmlns:p14="http://schemas.microsoft.com/office/powerpoint/2010/main" val="395772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63EB-2023-430A-90C5-258A1416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Results: Falls and physical activity</a:t>
            </a:r>
          </a:p>
        </p:txBody>
      </p:sp>
      <p:pic>
        <p:nvPicPr>
          <p:cNvPr id="4" name="Content Placeholder 3" descr="A picture containing person, ground, sitting, floor&#10;&#10;Description generated with very high confidence">
            <a:extLst>
              <a:ext uri="{FF2B5EF4-FFF2-40B4-BE49-F238E27FC236}">
                <a16:creationId xmlns:a16="http://schemas.microsoft.com/office/drawing/2014/main" id="{C2408B5C-EE55-4F2C-90AA-9B45E9F31B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345" y="4341806"/>
            <a:ext cx="1971675" cy="2324100"/>
          </a:xfrm>
          <a:prstGeom prst="rect">
            <a:avLst/>
          </a:prstGeom>
        </p:spPr>
      </p:pic>
      <p:pic>
        <p:nvPicPr>
          <p:cNvPr id="5" name="Content Placeholder 7" descr="A group of people in a room&#10;&#10;Description generated with high confidence">
            <a:extLst>
              <a:ext uri="{FF2B5EF4-FFF2-40B4-BE49-F238E27FC236}">
                <a16:creationId xmlns:a16="http://schemas.microsoft.com/office/drawing/2014/main" id="{468A5D17-AE64-4E7F-BF54-F2B4D76FD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8257" y="2347786"/>
            <a:ext cx="183832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group of people around each other&#10;&#10;Description generated with very high confidence">
            <a:extLst>
              <a:ext uri="{FF2B5EF4-FFF2-40B4-BE49-F238E27FC236}">
                <a16:creationId xmlns:a16="http://schemas.microsoft.com/office/drawing/2014/main" id="{79B2873C-32CF-4E73-8BFF-AC69D8A89C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456" y="2338970"/>
            <a:ext cx="2619375" cy="17430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A55C98-0D70-4C0E-A166-D63C4769DE98}"/>
              </a:ext>
            </a:extLst>
          </p:cNvPr>
          <p:cNvSpPr txBox="1"/>
          <p:nvPr/>
        </p:nvSpPr>
        <p:spPr>
          <a:xfrm>
            <a:off x="2184949" y="1560082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CFB42C-66F8-4C0A-8DBC-29764E3412E6}"/>
              </a:ext>
            </a:extLst>
          </p:cNvPr>
          <p:cNvSpPr txBox="1"/>
          <p:nvPr/>
        </p:nvSpPr>
        <p:spPr>
          <a:xfrm>
            <a:off x="8279957" y="1479373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8E3BC0-D651-478E-A929-B0C06D373AEA}"/>
              </a:ext>
            </a:extLst>
          </p:cNvPr>
          <p:cNvSpPr txBox="1"/>
          <p:nvPr/>
        </p:nvSpPr>
        <p:spPr>
          <a:xfrm>
            <a:off x="5175521" y="3586036"/>
            <a:ext cx="1175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/>
              <a:t>t</a:t>
            </a:r>
            <a:r>
              <a:rPr lang="en-AU" sz="4000" dirty="0"/>
              <a:t>n+1</a:t>
            </a:r>
            <a:endParaRPr lang="en-AU" sz="48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453871-F5D1-47A6-990A-67F178A3C224}"/>
              </a:ext>
            </a:extLst>
          </p:cNvPr>
          <p:cNvCxnSpPr/>
          <p:nvPr/>
        </p:nvCxnSpPr>
        <p:spPr>
          <a:xfrm>
            <a:off x="2743200" y="4941651"/>
            <a:ext cx="1809345" cy="1089498"/>
          </a:xfrm>
          <a:prstGeom prst="straightConnector1">
            <a:avLst/>
          </a:prstGeom>
          <a:ln w="203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447DE49-D472-443D-BBB8-1992BD5B830A}"/>
              </a:ext>
            </a:extLst>
          </p:cNvPr>
          <p:cNvCxnSpPr/>
          <p:nvPr/>
        </p:nvCxnSpPr>
        <p:spPr>
          <a:xfrm flipH="1">
            <a:off x="6906638" y="4341806"/>
            <a:ext cx="1787504" cy="1162050"/>
          </a:xfrm>
          <a:prstGeom prst="straightConnector1">
            <a:avLst/>
          </a:prstGeom>
          <a:ln w="203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06E887F-0B9D-49BE-BCE7-9CAA930D47FF}"/>
              </a:ext>
            </a:extLst>
          </p:cNvPr>
          <p:cNvSpPr txBox="1"/>
          <p:nvPr/>
        </p:nvSpPr>
        <p:spPr>
          <a:xfrm>
            <a:off x="402192" y="5642042"/>
            <a:ext cx="3517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/>
              <a:t>OR:0.97 (0.96, 0.99)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04EFBC-191E-47BB-95CA-EDCC246C736C}"/>
              </a:ext>
            </a:extLst>
          </p:cNvPr>
          <p:cNvSpPr/>
          <p:nvPr/>
        </p:nvSpPr>
        <p:spPr>
          <a:xfrm>
            <a:off x="7972390" y="4931847"/>
            <a:ext cx="3610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200" dirty="0"/>
              <a:t>OR: 0.97 (0.96, 0.99)</a:t>
            </a:r>
          </a:p>
        </p:txBody>
      </p:sp>
    </p:spTree>
    <p:extLst>
      <p:ext uri="{BB962C8B-B14F-4D97-AF65-F5344CB8AC3E}">
        <p14:creationId xmlns:p14="http://schemas.microsoft.com/office/powerpoint/2010/main" val="2585297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63EB-2023-430A-90C5-258A1416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Results: Falls and physical activity</a:t>
            </a:r>
          </a:p>
        </p:txBody>
      </p:sp>
      <p:pic>
        <p:nvPicPr>
          <p:cNvPr id="4" name="Content Placeholder 3" descr="A picture containing person, ground, sitting, floor&#10;&#10;Description generated with very high confidence">
            <a:extLst>
              <a:ext uri="{FF2B5EF4-FFF2-40B4-BE49-F238E27FC236}">
                <a16:creationId xmlns:a16="http://schemas.microsoft.com/office/drawing/2014/main" id="{C2408B5C-EE55-4F2C-90AA-9B45E9F31B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285" y="2154119"/>
            <a:ext cx="1715030" cy="2021581"/>
          </a:xfrm>
          <a:prstGeom prst="rect">
            <a:avLst/>
          </a:prstGeom>
        </p:spPr>
      </p:pic>
      <p:pic>
        <p:nvPicPr>
          <p:cNvPr id="5" name="Content Placeholder 7" descr="A group of people in a room&#10;&#10;Description generated with high confidence">
            <a:extLst>
              <a:ext uri="{FF2B5EF4-FFF2-40B4-BE49-F238E27FC236}">
                <a16:creationId xmlns:a16="http://schemas.microsoft.com/office/drawing/2014/main" id="{468A5D17-AE64-4E7F-BF54-F2B4D76FD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9547" y="4378502"/>
            <a:ext cx="183832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group of people around each other&#10;&#10;Description generated with very high confidence">
            <a:extLst>
              <a:ext uri="{FF2B5EF4-FFF2-40B4-BE49-F238E27FC236}">
                <a16:creationId xmlns:a16="http://schemas.microsoft.com/office/drawing/2014/main" id="{79B2873C-32CF-4E73-8BFF-AC69D8A89C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247" y="4973273"/>
            <a:ext cx="2619375" cy="17430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A55C98-0D70-4C0E-A166-D63C4769DE98}"/>
              </a:ext>
            </a:extLst>
          </p:cNvPr>
          <p:cNvSpPr txBox="1"/>
          <p:nvPr/>
        </p:nvSpPr>
        <p:spPr>
          <a:xfrm>
            <a:off x="5267629" y="1275189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8E3BC0-D651-478E-A929-B0C06D373AEA}"/>
              </a:ext>
            </a:extLst>
          </p:cNvPr>
          <p:cNvSpPr txBox="1"/>
          <p:nvPr/>
        </p:nvSpPr>
        <p:spPr>
          <a:xfrm>
            <a:off x="1734106" y="3702299"/>
            <a:ext cx="1808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/>
              <a:t>t</a:t>
            </a:r>
            <a:r>
              <a:rPr lang="en-AU" sz="4000" dirty="0"/>
              <a:t>n-</a:t>
            </a:r>
            <a:r>
              <a:rPr lang="en-AU" sz="4800" dirty="0"/>
              <a:t>t</a:t>
            </a:r>
            <a:r>
              <a:rPr lang="en-AU" sz="4000" dirty="0"/>
              <a:t>n+1</a:t>
            </a:r>
            <a:endParaRPr lang="en-AU" sz="4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E9BA73-124E-460D-BA47-12BCADE014C3}"/>
              </a:ext>
            </a:extLst>
          </p:cNvPr>
          <p:cNvSpPr txBox="1"/>
          <p:nvPr/>
        </p:nvSpPr>
        <p:spPr>
          <a:xfrm>
            <a:off x="7586915" y="4192531"/>
            <a:ext cx="1808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/>
              <a:t>t</a:t>
            </a:r>
            <a:r>
              <a:rPr lang="en-AU" sz="4000" dirty="0"/>
              <a:t>n-</a:t>
            </a:r>
            <a:r>
              <a:rPr lang="en-AU" sz="4800" dirty="0"/>
              <a:t>t</a:t>
            </a:r>
            <a:r>
              <a:rPr lang="en-AU" sz="4000" dirty="0"/>
              <a:t>n+1</a:t>
            </a:r>
            <a:endParaRPr lang="en-AU" sz="48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9AB22F6-7445-4908-91B4-C9F5A7D925F6}"/>
              </a:ext>
            </a:extLst>
          </p:cNvPr>
          <p:cNvCxnSpPr/>
          <p:nvPr/>
        </p:nvCxnSpPr>
        <p:spPr>
          <a:xfrm flipH="1">
            <a:off x="3813243" y="3229583"/>
            <a:ext cx="894006" cy="1378446"/>
          </a:xfrm>
          <a:prstGeom prst="straightConnector1">
            <a:avLst/>
          </a:prstGeom>
          <a:ln w="203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3457BC1-2A2B-4F56-A804-096855481C2E}"/>
              </a:ext>
            </a:extLst>
          </p:cNvPr>
          <p:cNvCxnSpPr/>
          <p:nvPr/>
        </p:nvCxnSpPr>
        <p:spPr>
          <a:xfrm>
            <a:off x="6712085" y="3229583"/>
            <a:ext cx="700392" cy="1778545"/>
          </a:xfrm>
          <a:prstGeom prst="straightConnector1">
            <a:avLst/>
          </a:prstGeom>
          <a:ln w="203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AD9CC77E-4974-4EA0-ABD4-917F9B3054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77" y="3102138"/>
            <a:ext cx="850461" cy="7032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7275697-3E21-49D7-AA42-F89C065CC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032" y="3454840"/>
            <a:ext cx="801766" cy="66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65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1DAE-467C-4B5F-9846-EEFDB0D1E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493" y="252793"/>
            <a:ext cx="10515600" cy="1158818"/>
          </a:xfrm>
        </p:spPr>
        <p:txBody>
          <a:bodyPr/>
          <a:lstStyle/>
          <a:p>
            <a:r>
              <a:rPr lang="en-AU" dirty="0"/>
              <a:t>Results: Depression and physical activity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9D7250F-294C-4558-9988-770D5D35E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930" y="1616282"/>
            <a:ext cx="3401226" cy="160166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43C2F74-2415-4D88-A225-E48B8382329B}"/>
              </a:ext>
            </a:extLst>
          </p:cNvPr>
          <p:cNvSpPr/>
          <p:nvPr/>
        </p:nvSpPr>
        <p:spPr>
          <a:xfrm>
            <a:off x="838200" y="5718539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2800" dirty="0" err="1"/>
              <a:t>coef</a:t>
            </a:r>
            <a:r>
              <a:rPr lang="en-AU" sz="2800" dirty="0"/>
              <a:t>: -0.07 (-0.09, -0.05), </a:t>
            </a:r>
          </a:p>
          <a:p>
            <a:r>
              <a:rPr lang="en-AU" sz="2800" i="1" dirty="0"/>
              <a:t>p</a:t>
            </a:r>
            <a:r>
              <a:rPr lang="en-AU" sz="2800" dirty="0"/>
              <a:t>&lt;0.001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C1E1FB-8133-4302-B0A1-7A90EC430EB7}"/>
              </a:ext>
            </a:extLst>
          </p:cNvPr>
          <p:cNvSpPr txBox="1"/>
          <p:nvPr/>
        </p:nvSpPr>
        <p:spPr>
          <a:xfrm>
            <a:off x="7393742" y="5934146"/>
            <a:ext cx="39600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err="1"/>
              <a:t>coef</a:t>
            </a:r>
            <a:r>
              <a:rPr lang="en-AU" sz="2800" dirty="0"/>
              <a:t>: -0.04 (-0.05, -0.02) , </a:t>
            </a:r>
          </a:p>
          <a:p>
            <a:r>
              <a:rPr lang="en-AU" sz="2800" i="1" dirty="0"/>
              <a:t>p</a:t>
            </a:r>
            <a:r>
              <a:rPr lang="en-AU" sz="2800" dirty="0"/>
              <a:t>&lt;0.001</a:t>
            </a:r>
          </a:p>
        </p:txBody>
      </p:sp>
      <p:pic>
        <p:nvPicPr>
          <p:cNvPr id="5" name="Content Placeholder 7" descr="A group of people in a room&#10;&#10;Description generated with high confidence">
            <a:extLst>
              <a:ext uri="{FF2B5EF4-FFF2-40B4-BE49-F238E27FC236}">
                <a16:creationId xmlns:a16="http://schemas.microsoft.com/office/drawing/2014/main" id="{C8171708-CCB1-4BF9-AE94-006E32AC1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4822" y="3814422"/>
            <a:ext cx="1342416" cy="17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group of people around each other&#10;&#10;Description generated with very high confidence">
            <a:extLst>
              <a:ext uri="{FF2B5EF4-FFF2-40B4-BE49-F238E27FC236}">
                <a16:creationId xmlns:a16="http://schemas.microsoft.com/office/drawing/2014/main" id="{8F78C502-4435-4954-972C-A8A798548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253" y="4414105"/>
            <a:ext cx="2382950" cy="158574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39E92C8-F03B-4657-8DB1-0FB352DD55E9}"/>
              </a:ext>
            </a:extLst>
          </p:cNvPr>
          <p:cNvCxnSpPr/>
          <p:nvPr/>
        </p:nvCxnSpPr>
        <p:spPr>
          <a:xfrm flipH="1">
            <a:off x="2680069" y="2508032"/>
            <a:ext cx="1181809" cy="1186774"/>
          </a:xfrm>
          <a:prstGeom prst="straightConnector1">
            <a:avLst/>
          </a:prstGeom>
          <a:ln w="203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F7D594A-EB70-4307-A2D3-6D924EC8AFD3}"/>
              </a:ext>
            </a:extLst>
          </p:cNvPr>
          <p:cNvCxnSpPr>
            <a:cxnSpLocks/>
          </p:cNvCxnSpPr>
          <p:nvPr/>
        </p:nvCxnSpPr>
        <p:spPr>
          <a:xfrm>
            <a:off x="7505206" y="2508033"/>
            <a:ext cx="1382096" cy="1675517"/>
          </a:xfrm>
          <a:prstGeom prst="straightConnector1">
            <a:avLst/>
          </a:prstGeom>
          <a:ln w="203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3A81A05-3357-4AA0-9E48-D84E5810DFCD}"/>
              </a:ext>
            </a:extLst>
          </p:cNvPr>
          <p:cNvSpPr txBox="1"/>
          <p:nvPr/>
        </p:nvSpPr>
        <p:spPr>
          <a:xfrm>
            <a:off x="5545293" y="3070332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B32F34-5C55-4E1B-A750-06AE846FD653}"/>
              </a:ext>
            </a:extLst>
          </p:cNvPr>
          <p:cNvSpPr txBox="1"/>
          <p:nvPr/>
        </p:nvSpPr>
        <p:spPr>
          <a:xfrm>
            <a:off x="1982465" y="3043987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FD6720-D140-43EE-B108-96AA0900757D}"/>
              </a:ext>
            </a:extLst>
          </p:cNvPr>
          <p:cNvSpPr txBox="1"/>
          <p:nvPr/>
        </p:nvSpPr>
        <p:spPr>
          <a:xfrm>
            <a:off x="8959587" y="3583108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38423914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1DAE-467C-4B5F-9846-EEFDB0D1E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8818"/>
          </a:xfrm>
        </p:spPr>
        <p:txBody>
          <a:bodyPr/>
          <a:lstStyle/>
          <a:p>
            <a:r>
              <a:rPr lang="en-AU" dirty="0"/>
              <a:t>Results: Depression and physical activity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9D7250F-294C-4558-9988-770D5D35E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930" y="1616282"/>
            <a:ext cx="3401226" cy="1601668"/>
          </a:xfrm>
          <a:prstGeom prst="rect">
            <a:avLst/>
          </a:prstGeom>
        </p:spPr>
      </p:pic>
      <p:pic>
        <p:nvPicPr>
          <p:cNvPr id="5" name="Content Placeholder 7" descr="A group of people in a room&#10;&#10;Description generated with high confidence">
            <a:extLst>
              <a:ext uri="{FF2B5EF4-FFF2-40B4-BE49-F238E27FC236}">
                <a16:creationId xmlns:a16="http://schemas.microsoft.com/office/drawing/2014/main" id="{C8171708-CCB1-4BF9-AE94-006E32AC1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3779" y="4055497"/>
            <a:ext cx="1596543" cy="231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group of people around each other&#10;&#10;Description generated with very high confidence">
            <a:extLst>
              <a:ext uri="{FF2B5EF4-FFF2-40B4-BE49-F238E27FC236}">
                <a16:creationId xmlns:a16="http://schemas.microsoft.com/office/drawing/2014/main" id="{8F78C502-4435-4954-972C-A8A798548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252" y="4414105"/>
            <a:ext cx="2693109" cy="17921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A81A05-3357-4AA0-9E48-D84E5810DFCD}"/>
              </a:ext>
            </a:extLst>
          </p:cNvPr>
          <p:cNvSpPr txBox="1"/>
          <p:nvPr/>
        </p:nvSpPr>
        <p:spPr>
          <a:xfrm>
            <a:off x="5545293" y="3070332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2E8C33-F954-4B92-BCE6-73E448F1D8BD}"/>
              </a:ext>
            </a:extLst>
          </p:cNvPr>
          <p:cNvSpPr txBox="1"/>
          <p:nvPr/>
        </p:nvSpPr>
        <p:spPr>
          <a:xfrm>
            <a:off x="1751814" y="3224500"/>
            <a:ext cx="1808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/>
              <a:t>t</a:t>
            </a:r>
            <a:r>
              <a:rPr lang="en-AU" sz="4000" dirty="0"/>
              <a:t>n-</a:t>
            </a:r>
            <a:r>
              <a:rPr lang="en-AU" sz="4800" dirty="0"/>
              <a:t>t</a:t>
            </a:r>
            <a:r>
              <a:rPr lang="en-AU" sz="4000" dirty="0"/>
              <a:t>n+1</a:t>
            </a:r>
            <a:endParaRPr lang="en-AU" sz="4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3A69A9-A5C5-44EF-87C0-A97055E3C2CA}"/>
              </a:ext>
            </a:extLst>
          </p:cNvPr>
          <p:cNvSpPr txBox="1"/>
          <p:nvPr/>
        </p:nvSpPr>
        <p:spPr>
          <a:xfrm>
            <a:off x="8078536" y="3583108"/>
            <a:ext cx="1808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/>
              <a:t>t</a:t>
            </a:r>
            <a:r>
              <a:rPr lang="en-AU" sz="4000" dirty="0"/>
              <a:t>n-</a:t>
            </a:r>
            <a:r>
              <a:rPr lang="en-AU" sz="4800" dirty="0"/>
              <a:t>t</a:t>
            </a:r>
            <a:r>
              <a:rPr lang="en-AU" sz="4000" dirty="0"/>
              <a:t>n+1</a:t>
            </a:r>
            <a:endParaRPr lang="en-AU" sz="48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30473C-F409-46B9-9003-239062B2EDC4}"/>
              </a:ext>
            </a:extLst>
          </p:cNvPr>
          <p:cNvCxnSpPr/>
          <p:nvPr/>
        </p:nvCxnSpPr>
        <p:spPr>
          <a:xfrm flipH="1">
            <a:off x="3715966" y="3224500"/>
            <a:ext cx="1381328" cy="1580964"/>
          </a:xfrm>
          <a:prstGeom prst="straightConnector1">
            <a:avLst/>
          </a:prstGeom>
          <a:ln w="203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99EABE3-658C-4617-B808-17F0F501D63F}"/>
              </a:ext>
            </a:extLst>
          </p:cNvPr>
          <p:cNvCxnSpPr/>
          <p:nvPr/>
        </p:nvCxnSpPr>
        <p:spPr>
          <a:xfrm>
            <a:off x="6614809" y="3224500"/>
            <a:ext cx="1337443" cy="2085676"/>
          </a:xfrm>
          <a:prstGeom prst="straightConnector1">
            <a:avLst/>
          </a:prstGeom>
          <a:ln w="203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299EEFF3-9605-494E-AC23-658ACB2B3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467" y="3431208"/>
            <a:ext cx="523133" cy="5043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90ECEE-74B5-4CB7-A998-544F06B59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219" y="3518033"/>
            <a:ext cx="670013" cy="5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82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1DAE-467C-4B5F-9846-EEFDB0D1E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8818"/>
          </a:xfrm>
        </p:spPr>
        <p:txBody>
          <a:bodyPr/>
          <a:lstStyle/>
          <a:p>
            <a:r>
              <a:rPr lang="en-AU" dirty="0"/>
              <a:t>Results: Depression and physical activity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9D7250F-294C-4558-9988-770D5D35E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865" y="4944315"/>
            <a:ext cx="3401226" cy="1601668"/>
          </a:xfrm>
          <a:prstGeom prst="rect">
            <a:avLst/>
          </a:prstGeom>
        </p:spPr>
      </p:pic>
      <p:pic>
        <p:nvPicPr>
          <p:cNvPr id="5" name="Content Placeholder 7" descr="A group of people in a room&#10;&#10;Description generated with high confidence">
            <a:extLst>
              <a:ext uri="{FF2B5EF4-FFF2-40B4-BE49-F238E27FC236}">
                <a16:creationId xmlns:a16="http://schemas.microsoft.com/office/drawing/2014/main" id="{C8171708-CCB1-4BF9-AE94-006E32AC1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3122" y="1370934"/>
            <a:ext cx="1596543" cy="231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group of people around each other&#10;&#10;Description generated with very high confidence">
            <a:extLst>
              <a:ext uri="{FF2B5EF4-FFF2-40B4-BE49-F238E27FC236}">
                <a16:creationId xmlns:a16="http://schemas.microsoft.com/office/drawing/2014/main" id="{8F78C502-4435-4954-972C-A8A798548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825" y="1396195"/>
            <a:ext cx="2693109" cy="17921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A81A05-3357-4AA0-9E48-D84E5810DFCD}"/>
              </a:ext>
            </a:extLst>
          </p:cNvPr>
          <p:cNvSpPr txBox="1"/>
          <p:nvPr/>
        </p:nvSpPr>
        <p:spPr>
          <a:xfrm>
            <a:off x="2623542" y="1625040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2E8C33-F954-4B92-BCE6-73E448F1D8BD}"/>
              </a:ext>
            </a:extLst>
          </p:cNvPr>
          <p:cNvSpPr txBox="1"/>
          <p:nvPr/>
        </p:nvSpPr>
        <p:spPr>
          <a:xfrm>
            <a:off x="4949665" y="4280000"/>
            <a:ext cx="1808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/>
              <a:t>t</a:t>
            </a:r>
            <a:r>
              <a:rPr lang="en-AU" sz="4000" dirty="0"/>
              <a:t>n-</a:t>
            </a:r>
            <a:r>
              <a:rPr lang="en-AU" sz="4800" dirty="0"/>
              <a:t>t</a:t>
            </a:r>
            <a:r>
              <a:rPr lang="en-AU" sz="4000" dirty="0"/>
              <a:t>n+1</a:t>
            </a:r>
            <a:endParaRPr lang="en-AU" sz="4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99EEFF3-9605-494E-AC23-658ACB2B3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16" y="3829177"/>
            <a:ext cx="555809" cy="6844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90ECEE-74B5-4CB7-A998-544F06B59C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604" y="4066325"/>
            <a:ext cx="568468" cy="6643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3EF7610-3EF7-4145-AC2A-534E9FC8936D}"/>
              </a:ext>
            </a:extLst>
          </p:cNvPr>
          <p:cNvSpPr txBox="1"/>
          <p:nvPr/>
        </p:nvSpPr>
        <p:spPr>
          <a:xfrm>
            <a:off x="9982715" y="1876767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A47B158-05AD-42B6-8A46-5F4AFBFBB35C}"/>
              </a:ext>
            </a:extLst>
          </p:cNvPr>
          <p:cNvCxnSpPr/>
          <p:nvPr/>
        </p:nvCxnSpPr>
        <p:spPr>
          <a:xfrm>
            <a:off x="4105072" y="3829177"/>
            <a:ext cx="700392" cy="1115137"/>
          </a:xfrm>
          <a:prstGeom prst="straightConnector1">
            <a:avLst/>
          </a:prstGeom>
          <a:ln w="203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F6417C6-4964-499B-8DD6-037A2428690F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6902374" y="3188337"/>
            <a:ext cx="1606006" cy="1755977"/>
          </a:xfrm>
          <a:prstGeom prst="straightConnector1">
            <a:avLst/>
          </a:prstGeom>
          <a:ln w="203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727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96921-F52A-4057-8172-01F02F073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Discussion-summary of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E0A10-11A6-4480-9D08-73EA34FC2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85" y="1944735"/>
            <a:ext cx="10515600" cy="4351338"/>
          </a:xfrm>
        </p:spPr>
        <p:txBody>
          <a:bodyPr>
            <a:normAutofit/>
          </a:bodyPr>
          <a:lstStyle/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146BCD-3427-4AAB-89B4-1C3352C1F436}"/>
              </a:ext>
            </a:extLst>
          </p:cNvPr>
          <p:cNvSpPr txBox="1"/>
          <p:nvPr/>
        </p:nvSpPr>
        <p:spPr>
          <a:xfrm>
            <a:off x="7379491" y="1778931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E790E8-5193-4745-AABC-EB482C48DB53}"/>
              </a:ext>
            </a:extLst>
          </p:cNvPr>
          <p:cNvSpPr txBox="1"/>
          <p:nvPr/>
        </p:nvSpPr>
        <p:spPr>
          <a:xfrm>
            <a:off x="6965305" y="4590256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51B00D-3F79-4F28-81A1-027B747A1A55}"/>
              </a:ext>
            </a:extLst>
          </p:cNvPr>
          <p:cNvSpPr txBox="1"/>
          <p:nvPr/>
        </p:nvSpPr>
        <p:spPr>
          <a:xfrm>
            <a:off x="3087880" y="4448571"/>
            <a:ext cx="828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/>
              <a:t>t</a:t>
            </a:r>
            <a:r>
              <a:rPr lang="en-AU" sz="4000" dirty="0" err="1"/>
              <a:t>n</a:t>
            </a:r>
            <a:endParaRPr lang="en-AU" sz="4800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37516E3-6050-41CF-9BEE-8EC50434AD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2203988"/>
              </p:ext>
            </p:extLst>
          </p:nvPr>
        </p:nvGraphicFramePr>
        <p:xfrm>
          <a:off x="2199532" y="1452467"/>
          <a:ext cx="7792936" cy="5097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5EA424A-50F6-4662-B751-28AB2853B317}"/>
              </a:ext>
            </a:extLst>
          </p:cNvPr>
          <p:cNvSpPr/>
          <p:nvPr/>
        </p:nvSpPr>
        <p:spPr>
          <a:xfrm>
            <a:off x="10628246" y="5449142"/>
            <a:ext cx="1359948" cy="9949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200" dirty="0"/>
              <a:t>Falls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118A822-2D74-4382-8321-0CFFC4F25571}"/>
              </a:ext>
            </a:extLst>
          </p:cNvPr>
          <p:cNvSpPr/>
          <p:nvPr/>
        </p:nvSpPr>
        <p:spPr>
          <a:xfrm>
            <a:off x="9634565" y="5439253"/>
            <a:ext cx="978408" cy="484632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0919B9-29C1-49D3-9EAD-7529332EA93E}"/>
              </a:ext>
            </a:extLst>
          </p:cNvPr>
          <p:cNvSpPr/>
          <p:nvPr/>
        </p:nvSpPr>
        <p:spPr>
          <a:xfrm>
            <a:off x="202422" y="5529673"/>
            <a:ext cx="1182754" cy="93220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/>
              <a:t>Falls</a:t>
            </a:r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E6549A71-60C7-4CD9-8297-0ACFFAFD1740}"/>
              </a:ext>
            </a:extLst>
          </p:cNvPr>
          <p:cNvSpPr/>
          <p:nvPr/>
        </p:nvSpPr>
        <p:spPr>
          <a:xfrm>
            <a:off x="1509895" y="5537378"/>
            <a:ext cx="978408" cy="458396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E5BBD1-CDB7-4273-A209-79194C79C21C}"/>
              </a:ext>
            </a:extLst>
          </p:cNvPr>
          <p:cNvSpPr txBox="1"/>
          <p:nvPr/>
        </p:nvSpPr>
        <p:spPr>
          <a:xfrm>
            <a:off x="410287" y="4550676"/>
            <a:ext cx="1175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/>
              <a:t>t</a:t>
            </a:r>
            <a:r>
              <a:rPr lang="en-AU" sz="4000" dirty="0"/>
              <a:t>n+1</a:t>
            </a:r>
            <a:endParaRPr lang="en-AU" sz="4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056BDE-C2CD-48D0-B96F-DCD18A57CA05}"/>
              </a:ext>
            </a:extLst>
          </p:cNvPr>
          <p:cNvSpPr txBox="1"/>
          <p:nvPr/>
        </p:nvSpPr>
        <p:spPr>
          <a:xfrm>
            <a:off x="10255069" y="4470144"/>
            <a:ext cx="1175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/>
              <a:t>t</a:t>
            </a:r>
            <a:r>
              <a:rPr lang="en-AU" sz="4000" dirty="0"/>
              <a:t>n+1</a:t>
            </a:r>
            <a:endParaRPr lang="en-AU" sz="4800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5CD786F-1988-4C77-AF0D-F073AAD21581}"/>
              </a:ext>
            </a:extLst>
          </p:cNvPr>
          <p:cNvSpPr/>
          <p:nvPr/>
        </p:nvSpPr>
        <p:spPr>
          <a:xfrm>
            <a:off x="1494622" y="6151479"/>
            <a:ext cx="993681" cy="342614"/>
          </a:xfrm>
          <a:prstGeom prst="rightArrow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5CC26DD-F78F-47ED-83C6-23AE536142CE}"/>
              </a:ext>
            </a:extLst>
          </p:cNvPr>
          <p:cNvSpPr/>
          <p:nvPr/>
        </p:nvSpPr>
        <p:spPr>
          <a:xfrm>
            <a:off x="9627983" y="6051757"/>
            <a:ext cx="978408" cy="410119"/>
          </a:xfrm>
          <a:prstGeom prst="rightArrow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43DB89-DE42-4BEA-BD26-8A81785CD4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839" y="6251391"/>
            <a:ext cx="391507" cy="3237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B787445-332E-4AD5-87B5-71A885A579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190" y="6185530"/>
            <a:ext cx="349375" cy="28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255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8124E-7884-4A20-AB47-8218E1262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Discussion-clinical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C186B-44FD-4789-AA5F-EAF73B4AD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Clinical implications of the results are somewhat unclear</a:t>
            </a:r>
          </a:p>
          <a:p>
            <a:pPr lvl="1"/>
            <a:r>
              <a:rPr lang="en-AU" sz="2800" dirty="0"/>
              <a:t>Use of antidepressants to address depressive symptoms has been found to be associated with increased risk of falls in a recent review (Park </a:t>
            </a:r>
            <a:r>
              <a:rPr lang="en-AU" sz="2800" i="1" dirty="0"/>
              <a:t>et al</a:t>
            </a:r>
            <a:r>
              <a:rPr lang="en-AU" sz="2800" dirty="0"/>
              <a:t>., 2015)</a:t>
            </a:r>
          </a:p>
          <a:p>
            <a:pPr lvl="1"/>
            <a:r>
              <a:rPr lang="en-AU" sz="2800" dirty="0"/>
              <a:t>Physical activity program delivered to older adults following hospitalisation actually increased the rate of falls (Sherrington </a:t>
            </a:r>
            <a:r>
              <a:rPr lang="en-AU" sz="2800" i="1" dirty="0"/>
              <a:t>et al</a:t>
            </a:r>
            <a:r>
              <a:rPr lang="en-AU" sz="2800" dirty="0"/>
              <a:t>., 2014)</a:t>
            </a:r>
          </a:p>
          <a:p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118355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1EE91-1865-460B-9DCF-F8BF2500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7839B-28B9-4BEA-B34F-91416E555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Our findings are consistent with other research</a:t>
            </a:r>
          </a:p>
          <a:p>
            <a:pPr marL="0" indent="0">
              <a:buNone/>
            </a:pPr>
            <a:r>
              <a:rPr lang="en-AU" dirty="0"/>
              <a:t>	Depressed mood ↔ ↑physical impairment→↑ risk of fall</a:t>
            </a:r>
          </a:p>
          <a:p>
            <a:r>
              <a:rPr lang="en-AU" dirty="0"/>
              <a:t>However, some findings are inconsistent with other research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↑Physical activity did not ↓depressive symptoms (? Effect is too small to detect or that the six month follow-up period is too short).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AU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Depressive symptoms do not appear to inhibit physical activity post-discharge (? changes in physical health or the enablement to participate in activity programs through social supports).</a:t>
            </a:r>
          </a:p>
        </p:txBody>
      </p:sp>
    </p:spTree>
    <p:extLst>
      <p:ext uri="{BB962C8B-B14F-4D97-AF65-F5344CB8AC3E}">
        <p14:creationId xmlns:p14="http://schemas.microsoft.com/office/powerpoint/2010/main" val="25476702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439CD-BDB7-47F3-8EE3-6737DB417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Discussion-limitations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C2A1F-07B2-4946-9A9C-105123C5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It is possible that falls did cause a reduction in physical activity levels and an increase in depressive symptoms, but they had already taken place prior to the monthly assessment undertaken in this study. </a:t>
            </a:r>
          </a:p>
          <a:p>
            <a:r>
              <a:rPr lang="en-AU" dirty="0"/>
              <a:t>It is likely that we have underestimated the proportion of participants who have clinically significant depressive symptoms each month due to the systematic drop-outs of participants who had a higher mean depression score at baseline.</a:t>
            </a:r>
          </a:p>
        </p:txBody>
      </p:sp>
    </p:spTree>
    <p:extLst>
      <p:ext uri="{BB962C8B-B14F-4D97-AF65-F5344CB8AC3E}">
        <p14:creationId xmlns:p14="http://schemas.microsoft.com/office/powerpoint/2010/main" val="26300453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EBE80-04FE-485C-9AD5-43B04882D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Discussion-confounding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796F5-4BCF-4AA2-9443-CBD41167D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Re-run analyses controlling for possible confounding variables: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Pre-existing history of depression at baseline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Self-reported physical capacity over the follow-up period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Age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Gender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Length of hospital stay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Culturally and linguistics diverse background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dirty="0"/>
              <a:t>Hospital falls</a:t>
            </a:r>
          </a:p>
          <a:p>
            <a:r>
              <a:rPr lang="en-AU" dirty="0"/>
              <a:t>Re-run analyses using the square-root transformation of depression scores and physical activity scores</a:t>
            </a:r>
          </a:p>
          <a:p>
            <a:pPr marL="0" indent="0">
              <a:buNone/>
            </a:pPr>
            <a:r>
              <a:rPr lang="en-AU" dirty="0"/>
              <a:t>→Little effect on the results attained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19684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23515-6D03-4EA1-8F33-FF3DF8048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706A7-F51B-4E81-99EB-DA26800DF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Physical activity programs in the older post-discharge population may increase falls and have an unknown effect on mood </a:t>
            </a:r>
          </a:p>
          <a:p>
            <a:r>
              <a:rPr lang="en-AU" dirty="0"/>
              <a:t>Non-pharmacological approaches such as cognitive behavioural therapy may offer an effective approach to management of depression and carry lesser risk of increasing falls</a:t>
            </a:r>
          </a:p>
          <a:p>
            <a:r>
              <a:rPr lang="en-AU" dirty="0"/>
              <a:t>Research is required to understand the best approaches to dealing with these interconnected problems in older adults who have recently had an extended period of hospitalisation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707582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C7AD8-8235-40C6-A533-4C293CE46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Acknowledgement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5D043-AEE6-4D3B-8057-AF5AAB7A0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This work</a:t>
            </a:r>
            <a:r>
              <a:rPr lang="en-AU" b="1" dirty="0"/>
              <a:t> </a:t>
            </a:r>
            <a:r>
              <a:rPr lang="en-AU" dirty="0"/>
              <a:t>was supported by Beyond Blue: The National Depression Initiative, Victoria, Australia (project ID </a:t>
            </a:r>
            <a:r>
              <a:rPr lang="en-GB" dirty="0"/>
              <a:t>12182B)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211460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B85FE-6CB3-4114-B6E9-61CCD568E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Publication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D1446-592F-4996-99F7-591432207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/>
              <a:t>Lee, D.-C. A., Lalor A. F., Russell G., </a:t>
            </a:r>
            <a:r>
              <a:rPr lang="en-AU" b="1" dirty="0" err="1"/>
              <a:t>Stolwyk</a:t>
            </a:r>
            <a:r>
              <a:rPr lang="en-AU" b="1" dirty="0"/>
              <a:t> R., Brown T., McDermott F., &amp; Haines T.P.  (In press). </a:t>
            </a:r>
            <a:r>
              <a:rPr lang="en-AU" dirty="0"/>
              <a:t>Understanding temporal relationships between depression, falls and physical activity in a cohort of post-hospitalised older adults—A breakthrough or a conundrum? </a:t>
            </a:r>
            <a:r>
              <a:rPr lang="en-AU" i="1" dirty="0"/>
              <a:t>International </a:t>
            </a:r>
            <a:r>
              <a:rPr lang="en-AU" i="1" dirty="0" err="1"/>
              <a:t>Psychogeriatrics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456199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4ABC0-4AD2-4F5D-BB99-3282ED9E3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775" y="1532743"/>
            <a:ext cx="10515600" cy="3939589"/>
          </a:xfrm>
        </p:spPr>
        <p:txBody>
          <a:bodyPr>
            <a:normAutofit/>
          </a:bodyPr>
          <a:lstStyle/>
          <a:p>
            <a:r>
              <a:rPr lang="en-AU" sz="8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551901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1661</TotalTime>
  <Words>1390</Words>
  <Application>Microsoft Office PowerPoint</Application>
  <PresentationFormat>Widescreen</PresentationFormat>
  <Paragraphs>200</Paragraphs>
  <Slides>37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Wingdings</vt:lpstr>
      <vt:lpstr>Office Theme</vt:lpstr>
      <vt:lpstr>Understanding temporal relationships between depression, falls and physical activity in a cohort of post-hospitalised older adults—A breakthrough or a conundrum?  </vt:lpstr>
      <vt:lpstr>Background</vt:lpstr>
      <vt:lpstr>Background</vt:lpstr>
      <vt:lpstr>Background</vt:lpstr>
      <vt:lpstr>Background-What is the directional relationship?</vt:lpstr>
      <vt:lpstr>Aim</vt:lpstr>
      <vt:lpstr>Research questions</vt:lpstr>
      <vt:lpstr>Methods-Design</vt:lpstr>
      <vt:lpstr>Methods-survey instruments</vt:lpstr>
      <vt:lpstr>Methods-Measurement tools</vt:lpstr>
      <vt:lpstr>Methods-Procedure</vt:lpstr>
      <vt:lpstr>Methods-Statistical analyses</vt:lpstr>
      <vt:lpstr>Methods-Statistical analyses</vt:lpstr>
      <vt:lpstr>PowerPoint Presentation</vt:lpstr>
      <vt:lpstr>Results</vt:lpstr>
      <vt:lpstr>PowerPoint Presentation</vt:lpstr>
      <vt:lpstr>PowerPoint Presentation</vt:lpstr>
      <vt:lpstr>Results</vt:lpstr>
      <vt:lpstr>PowerPoint Presentation</vt:lpstr>
      <vt:lpstr>Results: Falls and depression</vt:lpstr>
      <vt:lpstr>Results: Falls and depression</vt:lpstr>
      <vt:lpstr>Results: Falls and depression</vt:lpstr>
      <vt:lpstr>Results: Falls and physical activity</vt:lpstr>
      <vt:lpstr>Results: Falls and physical activity</vt:lpstr>
      <vt:lpstr>Results: Falls and physical activity</vt:lpstr>
      <vt:lpstr>Results: Depression and physical activity</vt:lpstr>
      <vt:lpstr>Results: Depression and physical activity</vt:lpstr>
      <vt:lpstr>Results: Depression and physical activity</vt:lpstr>
      <vt:lpstr>Discussion-summary of results</vt:lpstr>
      <vt:lpstr>Discussion-clinical implications</vt:lpstr>
      <vt:lpstr>Discussion</vt:lpstr>
      <vt:lpstr>Discussion-limitations</vt:lpstr>
      <vt:lpstr>Discussion-confounding variables</vt:lpstr>
      <vt:lpstr>Conclusion</vt:lpstr>
      <vt:lpstr>Acknowledgement </vt:lpstr>
      <vt:lpstr>Publication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temporal relationships between depression, falls and physical activity in a cohort of post-hospitalised older adults—A breakthrough or a conundrum?  </dc:title>
  <dc:creator>Angel Lee</dc:creator>
  <cp:lastModifiedBy>Angel Lee</cp:lastModifiedBy>
  <cp:revision>73</cp:revision>
  <dcterms:created xsi:type="dcterms:W3CDTF">2017-06-02T02:20:38Z</dcterms:created>
  <dcterms:modified xsi:type="dcterms:W3CDTF">2017-07-11T10:01:38Z</dcterms:modified>
</cp:coreProperties>
</file>